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8D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30" d="100"/>
          <a:sy n="130" d="100"/>
        </p:scale>
        <p:origin x="184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68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4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7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0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6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4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13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91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7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3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5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reerpilot.org.uk/information/careerometer" TargetMode="External"/><Relationship Id="rId13" Type="http://schemas.openxmlformats.org/officeDocument/2006/relationships/image" Target="../media/image4.png"/><Relationship Id="rId18" Type="http://schemas.openxmlformats.org/officeDocument/2006/relationships/image" Target="../media/image8.pn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hyperlink" Target="https://careerpilot.org.uk/job-sectors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7.png"/><Relationship Id="rId2" Type="http://schemas.openxmlformats.org/officeDocument/2006/relationships/image" Target="../media/image1.emf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reerpilot.org.uk/adviser-zone" TargetMode="External"/><Relationship Id="rId11" Type="http://schemas.openxmlformats.org/officeDocument/2006/relationships/hyperlink" Target="https://www.careerpilot.org.uk/parent-zone" TargetMode="External"/><Relationship Id="rId5" Type="http://schemas.openxmlformats.org/officeDocument/2006/relationships/hyperlink" Target="https://careerpilot.org.uk/adviser-zone/introduction-to-careerpilot-and-the-pathway-planner-tool#link-2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www.careerpilot.org.uk/adviser-zone/hot-jobs-resources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s://www.careerpilot.org.uk/adviser-zone/introduction-to-careerpilot-and-the-pathway-planner-tool" TargetMode="External"/><Relationship Id="rId9" Type="http://schemas.openxmlformats.org/officeDocument/2006/relationships/hyperlink" Target="https://careerpilot.org.uk/courses" TargetMode="External"/><Relationship Id="rId14" Type="http://schemas.openxmlformats.org/officeDocument/2006/relationships/hyperlink" Target="https://www.careerpilot.org.uk/adviser-zone/maps-to-gatsby/careerpilot-mapped-to-compass-how-you-can-mention-the-sit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reerpilot.org.uk/stories/work-experience-why-do-it-what-to-think-about-and-how-to-find-one?get-career-ready=1" TargetMode="External"/><Relationship Id="rId13" Type="http://schemas.openxmlformats.org/officeDocument/2006/relationships/hyperlink" Target="https://www.careerpilot.org.uk/adviser-zone/introduction-to-careerpilot-and-the-pathway-planner-tool" TargetMode="External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hyperlink" Target="https://careerpilot.org.uk/job-sectors" TargetMode="External"/><Relationship Id="rId21" Type="http://schemas.openxmlformats.org/officeDocument/2006/relationships/image" Target="../media/image19.png"/><Relationship Id="rId7" Type="http://schemas.openxmlformats.org/officeDocument/2006/relationships/hyperlink" Target="https://careerpilot.org.uk/information/a-job-or-career/work-experience-what-s-in-it-for-me" TargetMode="External"/><Relationship Id="rId12" Type="http://schemas.openxmlformats.org/officeDocument/2006/relationships/hyperlink" Target="https://careerpilot.org.uk/adviser-zone/free-encounters-with-universities-gatsby-benchmark-7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hyperlink" Target="https://careerpilot.org.uk/job-sectors/subjects" TargetMode="Externa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areerpilot.org.uk/skills-profile" TargetMode="External"/><Relationship Id="rId11" Type="http://schemas.openxmlformats.org/officeDocument/2006/relationships/hyperlink" Target="http://careerpilot.org.uk/providers" TargetMode="External"/><Relationship Id="rId24" Type="http://schemas.openxmlformats.org/officeDocument/2006/relationships/image" Target="../media/image22.png"/><Relationship Id="rId5" Type="http://schemas.openxmlformats.org/officeDocument/2006/relationships/hyperlink" Target="https://careerpilot.org.uk/stories" TargetMode="Externa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hyperlink" Target="https://careerpilot.org.uk/courses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s://www.careerpilot.org.uk/adviser-zone" TargetMode="External"/><Relationship Id="rId9" Type="http://schemas.openxmlformats.org/officeDocument/2006/relationships/hyperlink" Target="http://careerpilot.org.uk/qualifications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F8CB23-8514-40EB-ABD5-EED6D142207C}"/>
              </a:ext>
            </a:extLst>
          </p:cNvPr>
          <p:cNvSpPr txBox="1"/>
          <p:nvPr/>
        </p:nvSpPr>
        <p:spPr>
          <a:xfrm>
            <a:off x="162543" y="417053"/>
            <a:ext cx="305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Welcome Checklist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76E526-43A7-4F08-8AD0-31971697A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3" y="647886"/>
            <a:ext cx="2903552" cy="504013"/>
          </a:xfrm>
          <a:prstGeom prst="rect">
            <a:avLst/>
          </a:prstGeom>
        </p:spPr>
      </p:pic>
      <p:pic>
        <p:nvPicPr>
          <p:cNvPr id="9" name="Picture 8" descr="cp-logo">
            <a:extLst>
              <a:ext uri="{FF2B5EF4-FFF2-40B4-BE49-F238E27FC236}">
                <a16:creationId xmlns:a16="http://schemas.microsoft.com/office/drawing/2014/main" id="{5E6AB505-4FEA-4283-8A16-1C5038FEF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3" y="222028"/>
            <a:ext cx="2425065" cy="4464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D1F24C-87FE-4E9C-B807-F65A85DFD530}"/>
              </a:ext>
            </a:extLst>
          </p:cNvPr>
          <p:cNvSpPr/>
          <p:nvPr/>
        </p:nvSpPr>
        <p:spPr>
          <a:xfrm>
            <a:off x="2856215" y="116885"/>
            <a:ext cx="3839242" cy="65669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  Mapped to Gatsby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0CA944-B134-4A8F-B91B-5E3E8DD39B31}"/>
              </a:ext>
            </a:extLst>
          </p:cNvPr>
          <p:cNvSpPr/>
          <p:nvPr/>
        </p:nvSpPr>
        <p:spPr>
          <a:xfrm>
            <a:off x="162543" y="841282"/>
            <a:ext cx="2541474" cy="2280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337D42-4A9E-4DA1-913A-8BFB9E1172B6}"/>
              </a:ext>
            </a:extLst>
          </p:cNvPr>
          <p:cNvSpPr/>
          <p:nvPr/>
        </p:nvSpPr>
        <p:spPr>
          <a:xfrm>
            <a:off x="2856214" y="841282"/>
            <a:ext cx="3839242" cy="2280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Mapped to reviewed BMs 2024-25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D5A7DABF-1413-40B1-9A32-F4E73C5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122106"/>
              </p:ext>
            </p:extLst>
          </p:nvPr>
        </p:nvGraphicFramePr>
        <p:xfrm>
          <a:off x="162543" y="1248200"/>
          <a:ext cx="6512557" cy="768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322">
                  <a:extLst>
                    <a:ext uri="{9D8B030D-6E8A-4147-A177-3AD203B41FA5}">
                      <a16:colId xmlns:a16="http://schemas.microsoft.com/office/drawing/2014/main" val="2604598067"/>
                    </a:ext>
                  </a:extLst>
                </a:gridCol>
                <a:gridCol w="1530559">
                  <a:extLst>
                    <a:ext uri="{9D8B030D-6E8A-4147-A177-3AD203B41FA5}">
                      <a16:colId xmlns:a16="http://schemas.microsoft.com/office/drawing/2014/main" val="3635281640"/>
                    </a:ext>
                  </a:extLst>
                </a:gridCol>
                <a:gridCol w="3793676">
                  <a:extLst>
                    <a:ext uri="{9D8B030D-6E8A-4147-A177-3AD203B41FA5}">
                      <a16:colId xmlns:a16="http://schemas.microsoft.com/office/drawing/2014/main" val="3191271649"/>
                    </a:ext>
                  </a:extLst>
                </a:gridCol>
              </a:tblGrid>
              <a:tr h="55090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1"/>
                          </a:solidFill>
                        </a:rPr>
                        <a:t>Gatsby Benchmark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1"/>
                          </a:solidFill>
                        </a:rPr>
                        <a:t>Careerpilot sections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Careerpilot helps schools meet the Gatsby Benchmarks</a:t>
                      </a:r>
                      <a:endParaRPr lang="en-GB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65084"/>
                  </a:ext>
                </a:extLst>
              </a:tr>
              <a:tr h="1158229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6600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rgbClr val="FF6600"/>
                        </a:solidFill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 stable careers programme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GB" sz="10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Careerpilot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website provides information and advice to young people at KS3-5, written by professional career advisers. The suite of Careerpilot tools can be central to implementing a stable whole school careers programme from year 7-13, with quizzes and activities to support students to explore themselves, their options and to plan their next steps. </a:t>
                      </a:r>
                    </a:p>
                    <a:p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Pathway Planner 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 supports the personal guidance process through pre planning, triage and follow up. </a:t>
                      </a:r>
                    </a:p>
                    <a:p>
                      <a:endParaRPr lang="en-GB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The Adviser Zone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 lesson plans, videos and resources to help schools plan and deliver a progressive programme of careers education from year 7-13, including 5-week lessons with outcomes linked to 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CDI Framework, 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 for tutor time, LMI Hot Job  resources and support for subject teachers to make the link to careers.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353111"/>
                  </a:ext>
                </a:extLst>
              </a:tr>
              <a:tr h="1113218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555691"/>
                  </a:ext>
                </a:extLst>
              </a:tr>
              <a:tr h="99539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Learning from career and labour market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Careerpilot site includes non-stereotypical videos and information on 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19 job sectors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with over 800+ job profiles, which include regional and national labour market information. Students can also search for Green Jobs specifically. The </a:t>
                      </a:r>
                      <a:r>
                        <a:rPr lang="en-GB" sz="1000" b="0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Careerometer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 Tool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enables young people to compare up to three jobs. </a:t>
                      </a:r>
                    </a:p>
                    <a:p>
                      <a:endParaRPr lang="en-GB" sz="1000" b="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Course Search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provides up to date LMI about degrees and the latest apprenticeship vacancies. </a:t>
                      </a:r>
                    </a:p>
                    <a:p>
                      <a:endParaRPr lang="en-GB" sz="1000" b="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Careerpilot Hot Jobs section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 the Adviser Zone, offers posters, images and activities, that you can use to show students and parents the jobs that are predicted to grow, with key data. </a:t>
                      </a:r>
                    </a:p>
                    <a:p>
                      <a:endParaRPr lang="en-GB" sz="1000" b="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Parent Zone 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the wider parent/carer school community to learn more about future careers and pathways.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113829"/>
                  </a:ext>
                </a:extLst>
              </a:tr>
              <a:tr h="10012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554057"/>
                  </a:ext>
                </a:extLst>
              </a:tr>
              <a:tr h="118995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Addressing the needs of each pupil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D0D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Tools enable registered students to manage their own careers and have access to their own records. Students can tag job sectors, qualifications, providers, etc. which create a Career Tools Report. Choices can be viewed by the student and by school staff through the Reporting Zone, enabling schools to plan encounters with FE/HE and employers. Advisers can record all reports and actions  on Careerpilot, visible to the students.</a:t>
                      </a:r>
                      <a:endParaRPr lang="en-GB" sz="1000" b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000" b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000" b="0" u="sng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Pathway Planner</a:t>
                      </a:r>
                      <a:r>
                        <a:rPr lang="en-GB" sz="1000" b="0" u="non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an electronic triage system which allows schools to assess and prioritise individual student’s guidance needs at three levels. Tools enable all guidance to be recorded and provide a summary report showing all interventions and their impact, including planned destinations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455522"/>
                  </a:ext>
                </a:extLst>
              </a:tr>
              <a:tr h="11899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89590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B02DFB9F-322D-4274-B224-95A038FFE6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64" y="4287550"/>
            <a:ext cx="1394480" cy="94690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D8EB74-20FF-4526-9BF2-DBA17C6A8D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5689" y="6579163"/>
            <a:ext cx="1374655" cy="6413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2D85C60-A886-4A3C-B404-0663E85ACDF7}"/>
              </a:ext>
            </a:extLst>
          </p:cNvPr>
          <p:cNvSpPr/>
          <p:nvPr/>
        </p:nvSpPr>
        <p:spPr>
          <a:xfrm>
            <a:off x="141758" y="8726947"/>
            <a:ext cx="6574479" cy="3278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See other maps: </a:t>
            </a:r>
            <a:r>
              <a:rPr lang="en-GB" sz="12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Careerpilot can be mentioned for Compass</a:t>
            </a:r>
            <a:endParaRPr lang="en-GB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10" descr="A circle with white text and orange circle with white text&#10;&#10;Description automatically generated">
            <a:extLst>
              <a:ext uri="{FF2B5EF4-FFF2-40B4-BE49-F238E27FC236}">
                <a16:creationId xmlns:a16="http://schemas.microsoft.com/office/drawing/2014/main" id="{D5404798-D888-F6B5-C65F-A247BC05A4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5" y="2985263"/>
            <a:ext cx="1035410" cy="1061997"/>
          </a:xfrm>
          <a:prstGeom prst="rect">
            <a:avLst/>
          </a:prstGeom>
        </p:spPr>
      </p:pic>
      <p:pic>
        <p:nvPicPr>
          <p:cNvPr id="24" name="Picture 23" descr="A circular logo with white text&#10;&#10;Description automatically generated">
            <a:extLst>
              <a:ext uri="{FF2B5EF4-FFF2-40B4-BE49-F238E27FC236}">
                <a16:creationId xmlns:a16="http://schemas.microsoft.com/office/drawing/2014/main" id="{A7BB9D0F-66A6-CB31-7B36-18C0682D5E3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1" y="5300586"/>
            <a:ext cx="1035411" cy="1061998"/>
          </a:xfrm>
          <a:prstGeom prst="rect">
            <a:avLst/>
          </a:prstGeom>
        </p:spPr>
      </p:pic>
      <p:pic>
        <p:nvPicPr>
          <p:cNvPr id="28" name="Picture 27" descr="A blue and white circle with text&#10;&#10;Description automatically generated">
            <a:extLst>
              <a:ext uri="{FF2B5EF4-FFF2-40B4-BE49-F238E27FC236}">
                <a16:creationId xmlns:a16="http://schemas.microsoft.com/office/drawing/2014/main" id="{B1C7AF2B-3CF9-4A3F-2051-2BC610EDB2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0" y="7712482"/>
            <a:ext cx="1035411" cy="1061998"/>
          </a:xfrm>
          <a:prstGeom prst="rect">
            <a:avLst/>
          </a:prstGeom>
        </p:spPr>
      </p:pic>
      <p:pic>
        <p:nvPicPr>
          <p:cNvPr id="30" name="Picture 2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B62B9FE-37BC-7378-1CDA-180F35128DB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8388" r="45695" b="6070"/>
          <a:stretch/>
        </p:blipFill>
        <p:spPr>
          <a:xfrm>
            <a:off x="1456433" y="1923478"/>
            <a:ext cx="1374436" cy="1368307"/>
          </a:xfrm>
          <a:prstGeom prst="rect">
            <a:avLst/>
          </a:prstGeom>
        </p:spPr>
      </p:pic>
      <p:pic>
        <p:nvPicPr>
          <p:cNvPr id="32" name="Picture 31" descr="A person using a computer&#10;&#10;Description automatically generated">
            <a:extLst>
              <a:ext uri="{FF2B5EF4-FFF2-40B4-BE49-F238E27FC236}">
                <a16:creationId xmlns:a16="http://schemas.microsoft.com/office/drawing/2014/main" id="{2CC1A87C-E3B3-9958-31B2-B04D77BED6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46" y="5462448"/>
            <a:ext cx="1387798" cy="780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1D8D142-1279-3F03-1BE5-1EE9627731F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56433" y="3481713"/>
            <a:ext cx="1369760" cy="5108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028926-AF12-010C-A631-FE99AED265B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33280" y="7767437"/>
            <a:ext cx="1387799" cy="517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2DABF5-9EC6-4CD3-BB61-0DA42D8B101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53" y="86257"/>
            <a:ext cx="699973" cy="7179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29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D5A7DABF-1413-40B1-9A32-F4E73C5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30543"/>
              </p:ext>
            </p:extLst>
          </p:nvPr>
        </p:nvGraphicFramePr>
        <p:xfrm>
          <a:off x="182220" y="179569"/>
          <a:ext cx="6493560" cy="8872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880">
                  <a:extLst>
                    <a:ext uri="{9D8B030D-6E8A-4147-A177-3AD203B41FA5}">
                      <a16:colId xmlns:a16="http://schemas.microsoft.com/office/drawing/2014/main" val="2604598067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3635281640"/>
                    </a:ext>
                  </a:extLst>
                </a:gridCol>
                <a:gridCol w="3646830">
                  <a:extLst>
                    <a:ext uri="{9D8B030D-6E8A-4147-A177-3AD203B41FA5}">
                      <a16:colId xmlns:a16="http://schemas.microsoft.com/office/drawing/2014/main" val="3191271649"/>
                    </a:ext>
                  </a:extLst>
                </a:gridCol>
              </a:tblGrid>
              <a:tr h="50531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1"/>
                          </a:solidFill>
                        </a:rPr>
                        <a:t>Gatsby Benchmark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1"/>
                          </a:solidFill>
                        </a:rPr>
                        <a:t>Careerpilot sections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Careerpilot helps schools meet the Gatsby Benchmarks</a:t>
                      </a:r>
                      <a:endParaRPr lang="en-GB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65084"/>
                  </a:ext>
                </a:extLst>
              </a:tr>
              <a:tr h="62956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Linking curriculum learning to careers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‘Start with a subject’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shows where a favourite subject could lead, giving sample jobs, apprenticeships, college and degree courses. The site has information on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19 job sectors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57 sub-sectors and over 800+ job profiles, including Green Jobs. 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are 1000 videos showing routes into a range of jobs, many of which are non-stereotypical and can be searched by subject. 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also have 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Resources for Subject Teachers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Adviser Zone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including subject posters and top tips for linking to careers.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353111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079640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Learning from encounters with employers and employees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site has over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1000 video stories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people talking about their job roles and routes. 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The Skills Profile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enables students to record WEX, employer and FE/HE encounters and what skills they have learnt from these activities - which are added to their Skills Profile which they can use when applying or writing personal statements. 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Careers staff can use the Reporting Zone reports to plan encounters to meet students’ needs using information about students’ job sector interests.</a:t>
                      </a:r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113829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97610"/>
                  </a:ext>
                </a:extLst>
              </a:tr>
              <a:tr h="551282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Experiences of work</a:t>
                      </a:r>
                    </a:p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D0D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Careerpilot has a section to help students plan for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work experience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which includes ideas for live virtual work experience. There are 800+ job profiles to help students get information about the role, expected skills, entry requirements and LMI. 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can complete the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Skills Profile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part of planning for work experience so they have a list of their skills they can talk about at interview, and where they can record their experience and skills developed through work placements.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Schools can access a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recorded video lesson to help Y10 </a:t>
                      </a:r>
                      <a:r>
                        <a:rPr lang="en-GB" sz="10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 for work experience.</a:t>
                      </a:r>
                      <a:endParaRPr lang="en-GB" sz="100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45552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01877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Encounters with further and higher education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Careerpilot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detailed information about ALL study and training routes at age 13/14, 16 and 18. A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Qualification Planner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helps map a route through the levels. Students can use the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Course Search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find courses and apprenticeship vacancies and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Find a Provider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 links to schools, colleges, universities and training providers. 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site has lots of videos from FE/HE students talking about their study </a:t>
                      </a:r>
                      <a:r>
                        <a:rPr lang="en-GB" sz="10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our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 universities post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free opportunities for students encounters</a:t>
                      </a:r>
                      <a:r>
                        <a:rPr lang="en-GB" sz="10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 </a:t>
                      </a:r>
                      <a:r>
                        <a:rPr lang="en-GB" sz="10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South West.</a:t>
                      </a:r>
                      <a:endParaRPr lang="en-GB" sz="100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539439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492747"/>
                  </a:ext>
                </a:extLst>
              </a:tr>
              <a:tr h="39715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Personal Guidance</a:t>
                      </a:r>
                    </a:p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Careerpilot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help students prepare for guidance. Guidance advisers can use the Career Tools report to start the session and record reports and actions at the end of the session. The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Adviser Zone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includes suggested pre-guidance activities for different key stages related to age, stage and decision point.  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000" b="0" u="sng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Pathway Planner triage tool</a:t>
                      </a:r>
                      <a:r>
                        <a:rPr lang="en-GB" sz="10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 </a:t>
                      </a: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prepares students for their options. Students complete a quiz to assess how ready they are for their chosen pathways. Data reports can be used by CLs and career advisers to target guidance to meet individual need.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4775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798443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2D08C157-4BBC-4A38-90B1-38A7212975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85" y="733804"/>
            <a:ext cx="1386817" cy="10268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20618C-2AE6-4ACE-8883-FF5800D692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315" y="4280282"/>
            <a:ext cx="1389825" cy="128709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A690EF-29E3-48BE-AE41-A44C9ABE6D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060" y="3202720"/>
            <a:ext cx="1368867" cy="78359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4C7F9EB-0B5B-4370-91F7-A7220544512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38420"/>
          <a:stretch/>
        </p:blipFill>
        <p:spPr>
          <a:xfrm>
            <a:off x="1610403" y="7508785"/>
            <a:ext cx="1339902" cy="9014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white circle with orange text&#10;&#10;Description automatically generated">
            <a:extLst>
              <a:ext uri="{FF2B5EF4-FFF2-40B4-BE49-F238E27FC236}">
                <a16:creationId xmlns:a16="http://schemas.microsoft.com/office/drawing/2014/main" id="{88F94047-4D7C-0C7D-E7BB-FEE9A3F4DC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0" y="1367200"/>
            <a:ext cx="899887" cy="922994"/>
          </a:xfrm>
          <a:prstGeom prst="rect">
            <a:avLst/>
          </a:prstGeom>
        </p:spPr>
      </p:pic>
      <p:pic>
        <p:nvPicPr>
          <p:cNvPr id="5" name="Picture 4" descr="A circular logo with white text&#10;&#10;Description automatically generated">
            <a:extLst>
              <a:ext uri="{FF2B5EF4-FFF2-40B4-BE49-F238E27FC236}">
                <a16:creationId xmlns:a16="http://schemas.microsoft.com/office/drawing/2014/main" id="{AA64251E-9CC1-F797-6A07-3C117EF7E2D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5" y="3145514"/>
            <a:ext cx="899888" cy="922995"/>
          </a:xfrm>
          <a:prstGeom prst="rect">
            <a:avLst/>
          </a:prstGeom>
        </p:spPr>
      </p:pic>
      <p:pic>
        <p:nvPicPr>
          <p:cNvPr id="7" name="Picture 6" descr="A blue circle with white text&#10;&#10;Description automatically generated">
            <a:extLst>
              <a:ext uri="{FF2B5EF4-FFF2-40B4-BE49-F238E27FC236}">
                <a16:creationId xmlns:a16="http://schemas.microsoft.com/office/drawing/2014/main" id="{7F9E8F86-1652-240D-4DF8-233D10B5A3A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5" y="4923829"/>
            <a:ext cx="899888" cy="922995"/>
          </a:xfrm>
          <a:prstGeom prst="rect">
            <a:avLst/>
          </a:prstGeom>
        </p:spPr>
      </p:pic>
      <p:pic>
        <p:nvPicPr>
          <p:cNvPr id="9" name="Picture 8" descr="A circular logo with white text&#10;&#10;Description automatically generated">
            <a:extLst>
              <a:ext uri="{FF2B5EF4-FFF2-40B4-BE49-F238E27FC236}">
                <a16:creationId xmlns:a16="http://schemas.microsoft.com/office/drawing/2014/main" id="{01EF8B26-3B4A-EE11-4897-6E5BA7B4B66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8" y="7998350"/>
            <a:ext cx="899888" cy="922995"/>
          </a:xfrm>
          <a:prstGeom prst="rect">
            <a:avLst/>
          </a:prstGeom>
        </p:spPr>
      </p:pic>
      <p:pic>
        <p:nvPicPr>
          <p:cNvPr id="11" name="Picture 10" descr="A circle with white text and orange circle with white text&#10;&#10;Description automatically generated">
            <a:extLst>
              <a:ext uri="{FF2B5EF4-FFF2-40B4-BE49-F238E27FC236}">
                <a16:creationId xmlns:a16="http://schemas.microsoft.com/office/drawing/2014/main" id="{E603EB2C-6582-3908-6300-F64DDC3C4F6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5" y="6461089"/>
            <a:ext cx="899888" cy="9229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1E6EDE-B3A0-5858-C6DE-00465EF151F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r="1183"/>
          <a:stretch/>
        </p:blipFill>
        <p:spPr>
          <a:xfrm>
            <a:off x="1600058" y="1356748"/>
            <a:ext cx="1388081" cy="7997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818852-6959-E4BA-8385-60E9A50C503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18681" y="8482350"/>
            <a:ext cx="1331624" cy="497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3D0688-90F1-7554-40EF-3BAA0428CA1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09035" y="2374961"/>
            <a:ext cx="1368867" cy="7299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E78C3D-B538-2E29-0C84-6025A35B478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95470" y="6059713"/>
            <a:ext cx="1392670" cy="114596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44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934</Words>
  <Application>Microsoft Office PowerPoint</Application>
  <PresentationFormat>On-screen Show (4:3)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Franklin Gothic Heavy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Lewis</dc:creator>
  <cp:lastModifiedBy>Sue Lewis</cp:lastModifiedBy>
  <cp:revision>13</cp:revision>
  <dcterms:created xsi:type="dcterms:W3CDTF">2022-04-05T10:21:40Z</dcterms:created>
  <dcterms:modified xsi:type="dcterms:W3CDTF">2024-12-03T13:47:15Z</dcterms:modified>
</cp:coreProperties>
</file>