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8.xml" ContentType="application/vnd.openxmlformats-officedocument.presentationml.tags+xml"/>
  <Override PartName="/ppt/notesSlides/notesSlide20.xml" ContentType="application/vnd.openxmlformats-officedocument.presentationml.notesSlide+xml"/>
  <Override PartName="/ppt/tags/tag9.xml" ContentType="application/vnd.openxmlformats-officedocument.presentationml.tags+xml"/>
  <Override PartName="/ppt/notesSlides/notesSlide21.xml" ContentType="application/vnd.openxmlformats-officedocument.presentationml.notesSlide+xml"/>
  <Override PartName="/ppt/tags/tag10.xml" ContentType="application/vnd.openxmlformats-officedocument.presentationml.tags+xml"/>
  <Override PartName="/ppt/notesSlides/notesSlide22.xml" ContentType="application/vnd.openxmlformats-officedocument.presentationml.notesSlide+xml"/>
  <Override PartName="/ppt/tags/tag11.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3.xml" ContentType="application/vnd.openxmlformats-officedocument.presentationml.tags+xml"/>
  <Override PartName="/ppt/notesSlides/notesSlide34.xml" ContentType="application/vnd.openxmlformats-officedocument.presentationml.notesSlide+xml"/>
  <Override PartName="/ppt/tags/tag14.xml" ContentType="application/vnd.openxmlformats-officedocument.presentationml.tags+xml"/>
  <Override PartName="/ppt/notesSlides/notesSlide35.xml" ContentType="application/vnd.openxmlformats-officedocument.presentationml.notesSlide+xml"/>
  <Override PartName="/ppt/tags/tag15.xml" ContentType="application/vnd.openxmlformats-officedocument.presentationml.tags+xml"/>
  <Override PartName="/ppt/notesSlides/notesSlide36.xml" ContentType="application/vnd.openxmlformats-officedocument.presentationml.notesSlide+xml"/>
  <Override PartName="/ppt/tags/tag16.xml" ContentType="application/vnd.openxmlformats-officedocument.presentationml.tags+xml"/>
  <Override PartName="/ppt/notesSlides/notesSlide37.xml" ContentType="application/vnd.openxmlformats-officedocument.presentationml.notesSlide+xml"/>
  <Override PartName="/ppt/tags/tag17.xml" ContentType="application/vnd.openxmlformats-officedocument.presentationml.tags+xml"/>
  <Override PartName="/ppt/notesSlides/notesSlide38.xml" ContentType="application/vnd.openxmlformats-officedocument.presentationml.notesSlide+xml"/>
  <Override PartName="/ppt/tags/tag18.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19.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20.xml" ContentType="application/vnd.openxmlformats-officedocument.presentationml.tags+xml"/>
  <Override PartName="/ppt/notesSlides/notesSlide51.xml" ContentType="application/vnd.openxmlformats-officedocument.presentationml.notesSlide+xml"/>
  <Override PartName="/ppt/tags/tag21.xml" ContentType="application/vnd.openxmlformats-officedocument.presentationml.tags+xml"/>
  <Override PartName="/ppt/notesSlides/notesSlide52.xml" ContentType="application/vnd.openxmlformats-officedocument.presentationml.notesSlide+xml"/>
  <Override PartName="/ppt/tags/tag22.xml" ContentType="application/vnd.openxmlformats-officedocument.presentationml.tags+xml"/>
  <Override PartName="/ppt/notesSlides/notesSlide53.xml" ContentType="application/vnd.openxmlformats-officedocument.presentationml.notesSlide+xml"/>
  <Override PartName="/ppt/tags/tag23.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7.xml" ContentType="application/vnd.openxmlformats-officedocument.presentationml.notesSlide+xml"/>
  <Override PartName="/ppt/tags/tag24.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25.xml" ContentType="application/vnd.openxmlformats-officedocument.presentationml.tags+xml"/>
  <Override PartName="/ppt/notesSlides/notesSlide60.xml" ContentType="application/vnd.openxmlformats-officedocument.presentationml.notesSlide+xml"/>
  <Override PartName="/ppt/tags/tag26.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27.xml" ContentType="application/vnd.openxmlformats-officedocument.presentationml.tags+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handoutMasterIdLst>
    <p:handoutMasterId r:id="rId68"/>
  </p:handoutMasterIdLst>
  <p:sldIdLst>
    <p:sldId id="641" r:id="rId2"/>
    <p:sldId id="1102" r:id="rId3"/>
    <p:sldId id="1140" r:id="rId4"/>
    <p:sldId id="645" r:id="rId5"/>
    <p:sldId id="655" r:id="rId6"/>
    <p:sldId id="648" r:id="rId7"/>
    <p:sldId id="1131" r:id="rId8"/>
    <p:sldId id="661" r:id="rId9"/>
    <p:sldId id="658" r:id="rId10"/>
    <p:sldId id="628" r:id="rId11"/>
    <p:sldId id="482" r:id="rId12"/>
    <p:sldId id="484" r:id="rId13"/>
    <p:sldId id="1133" r:id="rId14"/>
    <p:sldId id="468" r:id="rId15"/>
    <p:sldId id="1134" r:id="rId16"/>
    <p:sldId id="1139" r:id="rId17"/>
    <p:sldId id="659" r:id="rId18"/>
    <p:sldId id="1136" r:id="rId19"/>
    <p:sldId id="1115" r:id="rId20"/>
    <p:sldId id="1117" r:id="rId21"/>
    <p:sldId id="1118" r:id="rId22"/>
    <p:sldId id="1119" r:id="rId23"/>
    <p:sldId id="1120" r:id="rId24"/>
    <p:sldId id="1122" r:id="rId25"/>
    <p:sldId id="1123" r:id="rId26"/>
    <p:sldId id="1124" r:id="rId27"/>
    <p:sldId id="1125" r:id="rId28"/>
    <p:sldId id="1126" r:id="rId29"/>
    <p:sldId id="1127" r:id="rId30"/>
    <p:sldId id="1128" r:id="rId31"/>
    <p:sldId id="1129" r:id="rId32"/>
    <p:sldId id="1130" r:id="rId33"/>
    <p:sldId id="664" r:id="rId34"/>
    <p:sldId id="665" r:id="rId35"/>
    <p:sldId id="913" r:id="rId36"/>
    <p:sldId id="915" r:id="rId37"/>
    <p:sldId id="914" r:id="rId38"/>
    <p:sldId id="667" r:id="rId39"/>
    <p:sldId id="966" r:id="rId40"/>
    <p:sldId id="670" r:id="rId41"/>
    <p:sldId id="1138" r:id="rId42"/>
    <p:sldId id="669" r:id="rId43"/>
    <p:sldId id="1137" r:id="rId44"/>
    <p:sldId id="916" r:id="rId45"/>
    <p:sldId id="1105" r:id="rId46"/>
    <p:sldId id="1106" r:id="rId47"/>
    <p:sldId id="1141" r:id="rId48"/>
    <p:sldId id="1107" r:id="rId49"/>
    <p:sldId id="917" r:id="rId50"/>
    <p:sldId id="887" r:id="rId51"/>
    <p:sldId id="897" r:id="rId52"/>
    <p:sldId id="900" r:id="rId53"/>
    <p:sldId id="923" r:id="rId54"/>
    <p:sldId id="968" r:id="rId55"/>
    <p:sldId id="901" r:id="rId56"/>
    <p:sldId id="1111" r:id="rId57"/>
    <p:sldId id="902" r:id="rId58"/>
    <p:sldId id="925" r:id="rId59"/>
    <p:sldId id="904" r:id="rId60"/>
    <p:sldId id="926" r:id="rId61"/>
    <p:sldId id="927" r:id="rId62"/>
    <p:sldId id="907" r:id="rId63"/>
    <p:sldId id="929" r:id="rId64"/>
    <p:sldId id="1112" r:id="rId65"/>
    <p:sldId id="909" r:id="rId6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A6E92"/>
    <a:srgbClr val="50BDC0"/>
    <a:srgbClr val="66CCFF"/>
    <a:srgbClr val="FFCE3C"/>
    <a:srgbClr val="F6D000"/>
    <a:srgbClr val="337AB7"/>
    <a:srgbClr val="04B2B5"/>
    <a:srgbClr val="FF6600"/>
    <a:srgbClr val="00AF61"/>
    <a:srgbClr val="B779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4" autoAdjust="0"/>
    <p:restoredTop sz="76608" autoAdjust="0"/>
  </p:normalViewPr>
  <p:slideViewPr>
    <p:cSldViewPr snapToGrid="0">
      <p:cViewPr varScale="1">
        <p:scale>
          <a:sx n="85" d="100"/>
          <a:sy n="85" d="100"/>
        </p:scale>
        <p:origin x="2058" y="6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72DE2D-3892-48A2-84C5-58AC1A5A3394}" type="doc">
      <dgm:prSet loTypeId="urn:microsoft.com/office/officeart/2005/8/layout/radial1" loCatId="cycle" qsTypeId="urn:microsoft.com/office/officeart/2005/8/quickstyle/simple1" qsCatId="simple" csTypeId="urn:microsoft.com/office/officeart/2005/8/colors/accent0_1" csCatId="mainScheme" phldr="1"/>
      <dgm:spPr/>
      <dgm:t>
        <a:bodyPr/>
        <a:lstStyle/>
        <a:p>
          <a:endParaRPr lang="en-GB"/>
        </a:p>
      </dgm:t>
    </dgm:pt>
    <dgm:pt modelId="{8F6B3AFF-FFEB-42D4-AD6C-D4A349AAC93C}">
      <dgm:prSet phldrT="[Text]" custT="1"/>
      <dgm:spPr>
        <a:solidFill>
          <a:srgbClr val="FFCE3C"/>
        </a:solidFill>
      </dgm:spPr>
      <dgm:t>
        <a:bodyPr/>
        <a:lstStyle/>
        <a:p>
          <a:r>
            <a:rPr lang="en-GB" sz="1600" b="1" dirty="0">
              <a:latin typeface="Comic Sans MS" panose="030F0702030302020204" pitchFamily="66" charset="0"/>
            </a:rPr>
            <a:t>Your name</a:t>
          </a:r>
        </a:p>
      </dgm:t>
    </dgm:pt>
    <dgm:pt modelId="{FEA53F48-4DFC-436F-845E-3F54285F5778}" type="parTrans" cxnId="{FE529544-0428-4D09-9149-7DB0385FBB0A}">
      <dgm:prSet/>
      <dgm:spPr/>
      <dgm:t>
        <a:bodyPr/>
        <a:lstStyle/>
        <a:p>
          <a:endParaRPr lang="en-GB" sz="1200">
            <a:latin typeface="Comic Sans MS" panose="030F0702030302020204" pitchFamily="66" charset="0"/>
          </a:endParaRPr>
        </a:p>
      </dgm:t>
    </dgm:pt>
    <dgm:pt modelId="{3300A078-8C19-4538-AE84-E7D6F66565BB}" type="sibTrans" cxnId="{FE529544-0428-4D09-9149-7DB0385FBB0A}">
      <dgm:prSet/>
      <dgm:spPr/>
      <dgm:t>
        <a:bodyPr/>
        <a:lstStyle/>
        <a:p>
          <a:endParaRPr lang="en-GB" sz="1200">
            <a:latin typeface="Comic Sans MS" panose="030F0702030302020204" pitchFamily="66" charset="0"/>
          </a:endParaRPr>
        </a:p>
      </dgm:t>
    </dgm:pt>
    <dgm:pt modelId="{F0B866F3-4319-41F0-A7F6-E621F5C205DE}">
      <dgm:prSet phldrT="[Text]" custT="1"/>
      <dgm:spPr/>
      <dgm:t>
        <a:bodyPr/>
        <a:lstStyle/>
        <a:p>
          <a:r>
            <a:rPr lang="en-GB" sz="1000" b="1" dirty="0">
              <a:latin typeface="Comic Sans MS" panose="030F0702030302020204" pitchFamily="66" charset="0"/>
            </a:rPr>
            <a:t>Favourite subjects</a:t>
          </a:r>
        </a:p>
      </dgm:t>
    </dgm:pt>
    <dgm:pt modelId="{EFDB0CFA-BC70-4C09-A01C-B900CC3E9FF2}" type="parTrans" cxnId="{585186DB-FA41-441C-BF2D-0378A3CC61E5}">
      <dgm:prSet custT="1"/>
      <dgm:spPr/>
      <dgm:t>
        <a:bodyPr/>
        <a:lstStyle/>
        <a:p>
          <a:endParaRPr lang="en-GB" sz="1200">
            <a:latin typeface="Comic Sans MS" panose="030F0702030302020204" pitchFamily="66" charset="0"/>
          </a:endParaRPr>
        </a:p>
      </dgm:t>
    </dgm:pt>
    <dgm:pt modelId="{B324830F-5C13-42E2-B63C-EA833AF7A731}" type="sibTrans" cxnId="{585186DB-FA41-441C-BF2D-0378A3CC61E5}">
      <dgm:prSet/>
      <dgm:spPr/>
      <dgm:t>
        <a:bodyPr/>
        <a:lstStyle/>
        <a:p>
          <a:endParaRPr lang="en-GB" sz="1200">
            <a:latin typeface="Comic Sans MS" panose="030F0702030302020204" pitchFamily="66" charset="0"/>
          </a:endParaRPr>
        </a:p>
      </dgm:t>
    </dgm:pt>
    <dgm:pt modelId="{DCE1E184-E1EA-41CB-AEA8-6E8B4BD5C6DE}">
      <dgm:prSet phldrT="[Text]" custT="1"/>
      <dgm:spPr/>
      <dgm:t>
        <a:bodyPr/>
        <a:lstStyle/>
        <a:p>
          <a:r>
            <a:rPr lang="en-GB" sz="1000" b="1" dirty="0">
              <a:latin typeface="Comic Sans MS" panose="030F0702030302020204" pitchFamily="66" charset="0"/>
            </a:rPr>
            <a:t>Hobbies and interests</a:t>
          </a:r>
        </a:p>
      </dgm:t>
    </dgm:pt>
    <dgm:pt modelId="{1C199AB7-F19C-4349-926E-4EB9D7204254}" type="parTrans" cxnId="{B2EB4700-BF49-4FC7-9451-F366D61BEACB}">
      <dgm:prSet custT="1"/>
      <dgm:spPr/>
      <dgm:t>
        <a:bodyPr/>
        <a:lstStyle/>
        <a:p>
          <a:endParaRPr lang="en-GB" sz="1200">
            <a:latin typeface="Comic Sans MS" panose="030F0702030302020204" pitchFamily="66" charset="0"/>
          </a:endParaRPr>
        </a:p>
      </dgm:t>
    </dgm:pt>
    <dgm:pt modelId="{B635C609-9D0D-47ED-A275-6D92E6FA6300}" type="sibTrans" cxnId="{B2EB4700-BF49-4FC7-9451-F366D61BEACB}">
      <dgm:prSet/>
      <dgm:spPr/>
      <dgm:t>
        <a:bodyPr/>
        <a:lstStyle/>
        <a:p>
          <a:endParaRPr lang="en-GB" sz="1200">
            <a:latin typeface="Comic Sans MS" panose="030F0702030302020204" pitchFamily="66" charset="0"/>
          </a:endParaRPr>
        </a:p>
      </dgm:t>
    </dgm:pt>
    <dgm:pt modelId="{866CC127-4FC1-4A2B-8E03-3549D27B7830}">
      <dgm:prSet phldrT="[Text]" custT="1"/>
      <dgm:spPr/>
      <dgm:t>
        <a:bodyPr/>
        <a:lstStyle/>
        <a:p>
          <a:r>
            <a:rPr lang="en-GB" sz="1200" b="1" dirty="0">
              <a:latin typeface="Comic Sans MS" panose="030F0702030302020204" pitchFamily="66" charset="0"/>
            </a:rPr>
            <a:t>Skills</a:t>
          </a:r>
        </a:p>
      </dgm:t>
    </dgm:pt>
    <dgm:pt modelId="{4A25593B-0A07-4756-94A3-CB8A2DF163A4}" type="parTrans" cxnId="{52FE7FE7-85B5-442C-B88C-693D9FAD561B}">
      <dgm:prSet custT="1"/>
      <dgm:spPr/>
      <dgm:t>
        <a:bodyPr/>
        <a:lstStyle/>
        <a:p>
          <a:endParaRPr lang="en-GB" sz="1200">
            <a:latin typeface="Comic Sans MS" panose="030F0702030302020204" pitchFamily="66" charset="0"/>
          </a:endParaRPr>
        </a:p>
      </dgm:t>
    </dgm:pt>
    <dgm:pt modelId="{A61D0E9F-B665-4E85-A9ED-40D02A8B26FA}" type="sibTrans" cxnId="{52FE7FE7-85B5-442C-B88C-693D9FAD561B}">
      <dgm:prSet/>
      <dgm:spPr/>
      <dgm:t>
        <a:bodyPr/>
        <a:lstStyle/>
        <a:p>
          <a:endParaRPr lang="en-GB" sz="1200">
            <a:latin typeface="Comic Sans MS" panose="030F0702030302020204" pitchFamily="66" charset="0"/>
          </a:endParaRPr>
        </a:p>
      </dgm:t>
    </dgm:pt>
    <dgm:pt modelId="{2B0884D7-8E5F-420E-88E0-D9337DC0F09A}">
      <dgm:prSet phldrT="[Text]" custT="1"/>
      <dgm:spPr/>
      <dgm:t>
        <a:bodyPr/>
        <a:lstStyle/>
        <a:p>
          <a:r>
            <a:rPr lang="en-GB" sz="1200" b="1" dirty="0">
              <a:latin typeface="Comic Sans MS" panose="030F0702030302020204" pitchFamily="66" charset="0"/>
            </a:rPr>
            <a:t>Personality type</a:t>
          </a:r>
        </a:p>
      </dgm:t>
    </dgm:pt>
    <dgm:pt modelId="{78A652B9-770F-4FA6-B1AF-92999BAF991E}" type="parTrans" cxnId="{97E2EFB2-B240-4B01-B8DD-CCB5839225BF}">
      <dgm:prSet/>
      <dgm:spPr/>
      <dgm:t>
        <a:bodyPr/>
        <a:lstStyle/>
        <a:p>
          <a:endParaRPr lang="en-GB"/>
        </a:p>
      </dgm:t>
    </dgm:pt>
    <dgm:pt modelId="{EFA90E9F-C6C6-43D8-932B-9D064184871A}" type="sibTrans" cxnId="{97E2EFB2-B240-4B01-B8DD-CCB5839225BF}">
      <dgm:prSet/>
      <dgm:spPr/>
      <dgm:t>
        <a:bodyPr/>
        <a:lstStyle/>
        <a:p>
          <a:endParaRPr lang="en-GB"/>
        </a:p>
      </dgm:t>
    </dgm:pt>
    <dgm:pt modelId="{69A48600-07C6-4A5A-BD69-6ECB5A0F749A}" type="pres">
      <dgm:prSet presAssocID="{2C72DE2D-3892-48A2-84C5-58AC1A5A3394}" presName="cycle" presStyleCnt="0">
        <dgm:presLayoutVars>
          <dgm:chMax val="1"/>
          <dgm:dir/>
          <dgm:animLvl val="ctr"/>
          <dgm:resizeHandles val="exact"/>
        </dgm:presLayoutVars>
      </dgm:prSet>
      <dgm:spPr/>
    </dgm:pt>
    <dgm:pt modelId="{CE9D6C7B-4E5E-4044-A14B-F97A588D0A0B}" type="pres">
      <dgm:prSet presAssocID="{8F6B3AFF-FFEB-42D4-AD6C-D4A349AAC93C}" presName="centerShape" presStyleLbl="node0" presStyleIdx="0" presStyleCnt="1" custScaleX="128338" custScaleY="122493" custLinFactNeighborX="0" custLinFactNeighborY="1470"/>
      <dgm:spPr/>
    </dgm:pt>
    <dgm:pt modelId="{4DA0FC62-F25E-46D2-BDA0-8C8E29722DDE}" type="pres">
      <dgm:prSet presAssocID="{EFDB0CFA-BC70-4C09-A01C-B900CC3E9FF2}" presName="Name9" presStyleLbl="parChTrans1D2" presStyleIdx="0" presStyleCnt="4"/>
      <dgm:spPr/>
    </dgm:pt>
    <dgm:pt modelId="{C3FEAB03-EAC2-4980-B4BD-5416ED99572B}" type="pres">
      <dgm:prSet presAssocID="{EFDB0CFA-BC70-4C09-A01C-B900CC3E9FF2}" presName="connTx" presStyleLbl="parChTrans1D2" presStyleIdx="0" presStyleCnt="4"/>
      <dgm:spPr/>
    </dgm:pt>
    <dgm:pt modelId="{823EE54A-2FE9-405A-8B78-E44F46E391BD}" type="pres">
      <dgm:prSet presAssocID="{F0B866F3-4319-41F0-A7F6-E621F5C205DE}" presName="node" presStyleLbl="node1" presStyleIdx="0" presStyleCnt="4" custScaleX="141175" custScaleY="79997" custRadScaleRad="96943" custRadScaleInc="-2757">
        <dgm:presLayoutVars>
          <dgm:bulletEnabled val="1"/>
        </dgm:presLayoutVars>
      </dgm:prSet>
      <dgm:spPr/>
    </dgm:pt>
    <dgm:pt modelId="{D5E94CD0-A15D-4E52-91BF-A0BC2CF07E60}" type="pres">
      <dgm:prSet presAssocID="{1C199AB7-F19C-4349-926E-4EB9D7204254}" presName="Name9" presStyleLbl="parChTrans1D2" presStyleIdx="1" presStyleCnt="4"/>
      <dgm:spPr/>
    </dgm:pt>
    <dgm:pt modelId="{38E7A280-213F-47A4-A952-ECE810484C91}" type="pres">
      <dgm:prSet presAssocID="{1C199AB7-F19C-4349-926E-4EB9D7204254}" presName="connTx" presStyleLbl="parChTrans1D2" presStyleIdx="1" presStyleCnt="4"/>
      <dgm:spPr/>
    </dgm:pt>
    <dgm:pt modelId="{7F0B3F3C-6ABE-489D-A0FE-3031848BDA46}" type="pres">
      <dgm:prSet presAssocID="{DCE1E184-E1EA-41CB-AEA8-6E8B4BD5C6DE}" presName="node" presStyleLbl="node1" presStyleIdx="1" presStyleCnt="4" custScaleX="160642" custScaleY="83024" custRadScaleRad="150467" custRadScaleInc="3211">
        <dgm:presLayoutVars>
          <dgm:bulletEnabled val="1"/>
        </dgm:presLayoutVars>
      </dgm:prSet>
      <dgm:spPr/>
    </dgm:pt>
    <dgm:pt modelId="{0D6233AE-3143-418A-AC04-F128586A5EC5}" type="pres">
      <dgm:prSet presAssocID="{4A25593B-0A07-4756-94A3-CB8A2DF163A4}" presName="Name9" presStyleLbl="parChTrans1D2" presStyleIdx="2" presStyleCnt="4"/>
      <dgm:spPr/>
    </dgm:pt>
    <dgm:pt modelId="{78F87A7F-DBE7-4FED-A06D-CFAA3FB856A4}" type="pres">
      <dgm:prSet presAssocID="{4A25593B-0A07-4756-94A3-CB8A2DF163A4}" presName="connTx" presStyleLbl="parChTrans1D2" presStyleIdx="2" presStyleCnt="4"/>
      <dgm:spPr/>
    </dgm:pt>
    <dgm:pt modelId="{BF604DD8-5223-471A-B980-5A34EA1616F9}" type="pres">
      <dgm:prSet presAssocID="{866CC127-4FC1-4A2B-8E03-3549D27B7830}" presName="node" presStyleLbl="node1" presStyleIdx="2" presStyleCnt="4" custScaleX="135707" custScaleY="87167">
        <dgm:presLayoutVars>
          <dgm:bulletEnabled val="1"/>
        </dgm:presLayoutVars>
      </dgm:prSet>
      <dgm:spPr/>
    </dgm:pt>
    <dgm:pt modelId="{B524B34B-1DB7-49A7-8BA4-1001BB93F8F6}" type="pres">
      <dgm:prSet presAssocID="{78A652B9-770F-4FA6-B1AF-92999BAF991E}" presName="Name9" presStyleLbl="parChTrans1D2" presStyleIdx="3" presStyleCnt="4"/>
      <dgm:spPr/>
    </dgm:pt>
    <dgm:pt modelId="{6327E7EF-A090-4A6F-BE1E-C0A7A84059CC}" type="pres">
      <dgm:prSet presAssocID="{78A652B9-770F-4FA6-B1AF-92999BAF991E}" presName="connTx" presStyleLbl="parChTrans1D2" presStyleIdx="3" presStyleCnt="4"/>
      <dgm:spPr/>
    </dgm:pt>
    <dgm:pt modelId="{28C2538B-F4EA-4681-92FA-412154A65C02}" type="pres">
      <dgm:prSet presAssocID="{2B0884D7-8E5F-420E-88E0-D9337DC0F09A}" presName="node" presStyleLbl="node1" presStyleIdx="3" presStyleCnt="4" custScaleX="161690" custRadScaleRad="153136" custRadScaleInc="-4202">
        <dgm:presLayoutVars>
          <dgm:bulletEnabled val="1"/>
        </dgm:presLayoutVars>
      </dgm:prSet>
      <dgm:spPr/>
    </dgm:pt>
  </dgm:ptLst>
  <dgm:cxnLst>
    <dgm:cxn modelId="{B2EB4700-BF49-4FC7-9451-F366D61BEACB}" srcId="{8F6B3AFF-FFEB-42D4-AD6C-D4A349AAC93C}" destId="{DCE1E184-E1EA-41CB-AEA8-6E8B4BD5C6DE}" srcOrd="1" destOrd="0" parTransId="{1C199AB7-F19C-4349-926E-4EB9D7204254}" sibTransId="{B635C609-9D0D-47ED-A275-6D92E6FA6300}"/>
    <dgm:cxn modelId="{4EC3FD0F-0956-4D0A-B5E4-FBDE699280F4}" type="presOf" srcId="{2C72DE2D-3892-48A2-84C5-58AC1A5A3394}" destId="{69A48600-07C6-4A5A-BD69-6ECB5A0F749A}" srcOrd="0" destOrd="0" presId="urn:microsoft.com/office/officeart/2005/8/layout/radial1"/>
    <dgm:cxn modelId="{D1B1D53C-6E2C-4E5A-A868-1AF6FF33C91C}" type="presOf" srcId="{1C199AB7-F19C-4349-926E-4EB9D7204254}" destId="{38E7A280-213F-47A4-A952-ECE810484C91}" srcOrd="1" destOrd="0" presId="urn:microsoft.com/office/officeart/2005/8/layout/radial1"/>
    <dgm:cxn modelId="{05B8E15C-025D-41F6-88D1-790E52FAA086}" type="presOf" srcId="{4A25593B-0A07-4756-94A3-CB8A2DF163A4}" destId="{0D6233AE-3143-418A-AC04-F128586A5EC5}" srcOrd="0" destOrd="0" presId="urn:microsoft.com/office/officeart/2005/8/layout/radial1"/>
    <dgm:cxn modelId="{0F63255E-15CD-428B-94DE-ED50DC40F8DC}" type="presOf" srcId="{78A652B9-770F-4FA6-B1AF-92999BAF991E}" destId="{B524B34B-1DB7-49A7-8BA4-1001BB93F8F6}" srcOrd="0" destOrd="0" presId="urn:microsoft.com/office/officeart/2005/8/layout/radial1"/>
    <dgm:cxn modelId="{FE529544-0428-4D09-9149-7DB0385FBB0A}" srcId="{2C72DE2D-3892-48A2-84C5-58AC1A5A3394}" destId="{8F6B3AFF-FFEB-42D4-AD6C-D4A349AAC93C}" srcOrd="0" destOrd="0" parTransId="{FEA53F48-4DFC-436F-845E-3F54285F5778}" sibTransId="{3300A078-8C19-4538-AE84-E7D6F66565BB}"/>
    <dgm:cxn modelId="{9C002D65-27CA-4FC8-8049-0B0FDF557F13}" type="presOf" srcId="{4A25593B-0A07-4756-94A3-CB8A2DF163A4}" destId="{78F87A7F-DBE7-4FED-A06D-CFAA3FB856A4}" srcOrd="1" destOrd="0" presId="urn:microsoft.com/office/officeart/2005/8/layout/radial1"/>
    <dgm:cxn modelId="{2BC17258-8BB5-4FAC-A6DB-3DFB0B925A73}" type="presOf" srcId="{78A652B9-770F-4FA6-B1AF-92999BAF991E}" destId="{6327E7EF-A090-4A6F-BE1E-C0A7A84059CC}" srcOrd="1" destOrd="0" presId="urn:microsoft.com/office/officeart/2005/8/layout/radial1"/>
    <dgm:cxn modelId="{4C20255A-BE88-47DB-8935-CB2C12F00BEC}" type="presOf" srcId="{EFDB0CFA-BC70-4C09-A01C-B900CC3E9FF2}" destId="{C3FEAB03-EAC2-4980-B4BD-5416ED99572B}" srcOrd="1" destOrd="0" presId="urn:microsoft.com/office/officeart/2005/8/layout/radial1"/>
    <dgm:cxn modelId="{FB2ADA88-1F55-4F33-88F0-8A56BCE72785}" type="presOf" srcId="{8F6B3AFF-FFEB-42D4-AD6C-D4A349AAC93C}" destId="{CE9D6C7B-4E5E-4044-A14B-F97A588D0A0B}" srcOrd="0" destOrd="0" presId="urn:microsoft.com/office/officeart/2005/8/layout/radial1"/>
    <dgm:cxn modelId="{69DF429C-8BEF-464B-9C19-52D4B85097F8}" type="presOf" srcId="{EFDB0CFA-BC70-4C09-A01C-B900CC3E9FF2}" destId="{4DA0FC62-F25E-46D2-BDA0-8C8E29722DDE}" srcOrd="0" destOrd="0" presId="urn:microsoft.com/office/officeart/2005/8/layout/radial1"/>
    <dgm:cxn modelId="{97E2EFB2-B240-4B01-B8DD-CCB5839225BF}" srcId="{8F6B3AFF-FFEB-42D4-AD6C-D4A349AAC93C}" destId="{2B0884D7-8E5F-420E-88E0-D9337DC0F09A}" srcOrd="3" destOrd="0" parTransId="{78A652B9-770F-4FA6-B1AF-92999BAF991E}" sibTransId="{EFA90E9F-C6C6-43D8-932B-9D064184871A}"/>
    <dgm:cxn modelId="{C613C1B8-4A26-4B40-A8CB-A6F6A47730B0}" type="presOf" srcId="{F0B866F3-4319-41F0-A7F6-E621F5C205DE}" destId="{823EE54A-2FE9-405A-8B78-E44F46E391BD}" srcOrd="0" destOrd="0" presId="urn:microsoft.com/office/officeart/2005/8/layout/radial1"/>
    <dgm:cxn modelId="{585186DB-FA41-441C-BF2D-0378A3CC61E5}" srcId="{8F6B3AFF-FFEB-42D4-AD6C-D4A349AAC93C}" destId="{F0B866F3-4319-41F0-A7F6-E621F5C205DE}" srcOrd="0" destOrd="0" parTransId="{EFDB0CFA-BC70-4C09-A01C-B900CC3E9FF2}" sibTransId="{B324830F-5C13-42E2-B63C-EA833AF7A731}"/>
    <dgm:cxn modelId="{6629EADB-652C-40E0-8B68-0C4654154935}" type="presOf" srcId="{2B0884D7-8E5F-420E-88E0-D9337DC0F09A}" destId="{28C2538B-F4EA-4681-92FA-412154A65C02}" srcOrd="0" destOrd="0" presId="urn:microsoft.com/office/officeart/2005/8/layout/radial1"/>
    <dgm:cxn modelId="{E4C5F4DE-6103-4FEA-BF6A-5D7BD6476163}" type="presOf" srcId="{DCE1E184-E1EA-41CB-AEA8-6E8B4BD5C6DE}" destId="{7F0B3F3C-6ABE-489D-A0FE-3031848BDA46}" srcOrd="0" destOrd="0" presId="urn:microsoft.com/office/officeart/2005/8/layout/radial1"/>
    <dgm:cxn modelId="{52FE7FE7-85B5-442C-B88C-693D9FAD561B}" srcId="{8F6B3AFF-FFEB-42D4-AD6C-D4A349AAC93C}" destId="{866CC127-4FC1-4A2B-8E03-3549D27B7830}" srcOrd="2" destOrd="0" parTransId="{4A25593B-0A07-4756-94A3-CB8A2DF163A4}" sibTransId="{A61D0E9F-B665-4E85-A9ED-40D02A8B26FA}"/>
    <dgm:cxn modelId="{ED8DFEF5-3D72-40F0-AF96-B0674D06033A}" type="presOf" srcId="{1C199AB7-F19C-4349-926E-4EB9D7204254}" destId="{D5E94CD0-A15D-4E52-91BF-A0BC2CF07E60}" srcOrd="0" destOrd="0" presId="urn:microsoft.com/office/officeart/2005/8/layout/radial1"/>
    <dgm:cxn modelId="{CB01D2FE-8DCA-47DA-8EDC-77565BBA68AE}" type="presOf" srcId="{866CC127-4FC1-4A2B-8E03-3549D27B7830}" destId="{BF604DD8-5223-471A-B980-5A34EA1616F9}" srcOrd="0" destOrd="0" presId="urn:microsoft.com/office/officeart/2005/8/layout/radial1"/>
    <dgm:cxn modelId="{6100A829-4D44-4B70-B373-821B22B87276}" type="presParOf" srcId="{69A48600-07C6-4A5A-BD69-6ECB5A0F749A}" destId="{CE9D6C7B-4E5E-4044-A14B-F97A588D0A0B}" srcOrd="0" destOrd="0" presId="urn:microsoft.com/office/officeart/2005/8/layout/radial1"/>
    <dgm:cxn modelId="{B56BA304-01BD-44B8-A1FE-DE060ECF175C}" type="presParOf" srcId="{69A48600-07C6-4A5A-BD69-6ECB5A0F749A}" destId="{4DA0FC62-F25E-46D2-BDA0-8C8E29722DDE}" srcOrd="1" destOrd="0" presId="urn:microsoft.com/office/officeart/2005/8/layout/radial1"/>
    <dgm:cxn modelId="{041BCCB2-4F23-4273-B98B-FC5F1DD732C2}" type="presParOf" srcId="{4DA0FC62-F25E-46D2-BDA0-8C8E29722DDE}" destId="{C3FEAB03-EAC2-4980-B4BD-5416ED99572B}" srcOrd="0" destOrd="0" presId="urn:microsoft.com/office/officeart/2005/8/layout/radial1"/>
    <dgm:cxn modelId="{80360BD0-A597-4EDC-ACFA-6FC240DD5CF4}" type="presParOf" srcId="{69A48600-07C6-4A5A-BD69-6ECB5A0F749A}" destId="{823EE54A-2FE9-405A-8B78-E44F46E391BD}" srcOrd="2" destOrd="0" presId="urn:microsoft.com/office/officeart/2005/8/layout/radial1"/>
    <dgm:cxn modelId="{9E65D4E3-F20D-40DE-8BA9-C4204FB0F29D}" type="presParOf" srcId="{69A48600-07C6-4A5A-BD69-6ECB5A0F749A}" destId="{D5E94CD0-A15D-4E52-91BF-A0BC2CF07E60}" srcOrd="3" destOrd="0" presId="urn:microsoft.com/office/officeart/2005/8/layout/radial1"/>
    <dgm:cxn modelId="{1383E75C-0660-40F4-A9AE-9A77BA4CFB3D}" type="presParOf" srcId="{D5E94CD0-A15D-4E52-91BF-A0BC2CF07E60}" destId="{38E7A280-213F-47A4-A952-ECE810484C91}" srcOrd="0" destOrd="0" presId="urn:microsoft.com/office/officeart/2005/8/layout/radial1"/>
    <dgm:cxn modelId="{76FE49AD-6B1D-420F-9BAE-80F8820414E1}" type="presParOf" srcId="{69A48600-07C6-4A5A-BD69-6ECB5A0F749A}" destId="{7F0B3F3C-6ABE-489D-A0FE-3031848BDA46}" srcOrd="4" destOrd="0" presId="urn:microsoft.com/office/officeart/2005/8/layout/radial1"/>
    <dgm:cxn modelId="{C1A80030-98DE-4E5B-A7F6-FD5323D60A95}" type="presParOf" srcId="{69A48600-07C6-4A5A-BD69-6ECB5A0F749A}" destId="{0D6233AE-3143-418A-AC04-F128586A5EC5}" srcOrd="5" destOrd="0" presId="urn:microsoft.com/office/officeart/2005/8/layout/radial1"/>
    <dgm:cxn modelId="{12C2C83E-0098-4DC1-9376-DA1D32BCE5FC}" type="presParOf" srcId="{0D6233AE-3143-418A-AC04-F128586A5EC5}" destId="{78F87A7F-DBE7-4FED-A06D-CFAA3FB856A4}" srcOrd="0" destOrd="0" presId="urn:microsoft.com/office/officeart/2005/8/layout/radial1"/>
    <dgm:cxn modelId="{9347F262-D972-4759-91E1-BE41500CEB2E}" type="presParOf" srcId="{69A48600-07C6-4A5A-BD69-6ECB5A0F749A}" destId="{BF604DD8-5223-471A-B980-5A34EA1616F9}" srcOrd="6" destOrd="0" presId="urn:microsoft.com/office/officeart/2005/8/layout/radial1"/>
    <dgm:cxn modelId="{70B34795-0506-4382-95C6-40384CD2E964}" type="presParOf" srcId="{69A48600-07C6-4A5A-BD69-6ECB5A0F749A}" destId="{B524B34B-1DB7-49A7-8BA4-1001BB93F8F6}" srcOrd="7" destOrd="0" presId="urn:microsoft.com/office/officeart/2005/8/layout/radial1"/>
    <dgm:cxn modelId="{CB10360D-C5AE-4E7C-8DEC-E6C9992F51F4}" type="presParOf" srcId="{B524B34B-1DB7-49A7-8BA4-1001BB93F8F6}" destId="{6327E7EF-A090-4A6F-BE1E-C0A7A84059CC}" srcOrd="0" destOrd="0" presId="urn:microsoft.com/office/officeart/2005/8/layout/radial1"/>
    <dgm:cxn modelId="{48AD1DBE-BC59-4947-9F69-2BDD14126207}" type="presParOf" srcId="{69A48600-07C6-4A5A-BD69-6ECB5A0F749A}" destId="{28C2538B-F4EA-4681-92FA-412154A65C02}" srcOrd="8" destOrd="0" presId="urn:microsoft.com/office/officeart/2005/8/layout/radial1"/>
  </dgm:cxnLst>
  <dgm:bg>
    <a:solidFill>
      <a:schemeClr val="bg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D6C7B-4E5E-4044-A14B-F97A588D0A0B}">
      <dsp:nvSpPr>
        <dsp:cNvPr id="0" name=""/>
        <dsp:cNvSpPr/>
      </dsp:nvSpPr>
      <dsp:spPr>
        <a:xfrm>
          <a:off x="2249557" y="1124118"/>
          <a:ext cx="1177930" cy="1124283"/>
        </a:xfrm>
        <a:prstGeom prst="ellipse">
          <a:avLst/>
        </a:prstGeom>
        <a:solidFill>
          <a:srgbClr val="FFCE3C"/>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Comic Sans MS" panose="030F0702030302020204" pitchFamily="66" charset="0"/>
            </a:rPr>
            <a:t>Your name</a:t>
          </a:r>
        </a:p>
      </dsp:txBody>
      <dsp:txXfrm>
        <a:off x="2422061" y="1288765"/>
        <a:ext cx="832922" cy="794989"/>
      </dsp:txXfrm>
    </dsp:sp>
    <dsp:sp modelId="{4DA0FC62-F25E-46D2-BDA0-8C8E29722DDE}">
      <dsp:nvSpPr>
        <dsp:cNvPr id="0" name=""/>
        <dsp:cNvSpPr/>
      </dsp:nvSpPr>
      <dsp:spPr>
        <a:xfrm rot="16127752">
          <a:off x="2692037" y="977798"/>
          <a:ext cx="263799" cy="29126"/>
        </a:xfrm>
        <a:custGeom>
          <a:avLst/>
          <a:gdLst/>
          <a:ahLst/>
          <a:cxnLst/>
          <a:rect l="0" t="0" r="0" b="0"/>
          <a:pathLst>
            <a:path>
              <a:moveTo>
                <a:pt x="0" y="14563"/>
              </a:moveTo>
              <a:lnTo>
                <a:pt x="263799" y="1456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kern="1200">
            <a:latin typeface="Comic Sans MS" panose="030F0702030302020204" pitchFamily="66" charset="0"/>
          </a:endParaRPr>
        </a:p>
      </dsp:txBody>
      <dsp:txXfrm rot="10800000">
        <a:off x="2817342" y="985766"/>
        <a:ext cx="13189" cy="13189"/>
      </dsp:txXfrm>
    </dsp:sp>
    <dsp:sp modelId="{823EE54A-2FE9-405A-8B78-E44F46E391BD}">
      <dsp:nvSpPr>
        <dsp:cNvPr id="0" name=""/>
        <dsp:cNvSpPr/>
      </dsp:nvSpPr>
      <dsp:spPr>
        <a:xfrm>
          <a:off x="2165572" y="126276"/>
          <a:ext cx="1295753" cy="73424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omic Sans MS" panose="030F0702030302020204" pitchFamily="66" charset="0"/>
            </a:rPr>
            <a:t>Favourite subjects</a:t>
          </a:r>
        </a:p>
      </dsp:txBody>
      <dsp:txXfrm>
        <a:off x="2355331" y="233803"/>
        <a:ext cx="916235" cy="519186"/>
      </dsp:txXfrm>
    </dsp:sp>
    <dsp:sp modelId="{D5E94CD0-A15D-4E52-91BF-A0BC2CF07E60}">
      <dsp:nvSpPr>
        <dsp:cNvPr id="0" name=""/>
        <dsp:cNvSpPr/>
      </dsp:nvSpPr>
      <dsp:spPr>
        <a:xfrm rot="19523">
          <a:off x="3427473" y="1676378"/>
          <a:ext cx="470689" cy="29126"/>
        </a:xfrm>
        <a:custGeom>
          <a:avLst/>
          <a:gdLst/>
          <a:ahLst/>
          <a:cxnLst/>
          <a:rect l="0" t="0" r="0" b="0"/>
          <a:pathLst>
            <a:path>
              <a:moveTo>
                <a:pt x="0" y="14563"/>
              </a:moveTo>
              <a:lnTo>
                <a:pt x="470689" y="1456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kern="1200">
            <a:latin typeface="Comic Sans MS" panose="030F0702030302020204" pitchFamily="66" charset="0"/>
          </a:endParaRPr>
        </a:p>
      </dsp:txBody>
      <dsp:txXfrm>
        <a:off x="3651051" y="1679174"/>
        <a:ext cx="23534" cy="23534"/>
      </dsp:txXfrm>
    </dsp:sp>
    <dsp:sp modelId="{7F0B3F3C-6ABE-489D-A0FE-3031848BDA46}">
      <dsp:nvSpPr>
        <dsp:cNvPr id="0" name=""/>
        <dsp:cNvSpPr/>
      </dsp:nvSpPr>
      <dsp:spPr>
        <a:xfrm>
          <a:off x="3898114" y="1315453"/>
          <a:ext cx="1474428" cy="762023"/>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omic Sans MS" panose="030F0702030302020204" pitchFamily="66" charset="0"/>
            </a:rPr>
            <a:t>Hobbies and interests</a:t>
          </a:r>
        </a:p>
      </dsp:txBody>
      <dsp:txXfrm>
        <a:off x="4114039" y="1427049"/>
        <a:ext cx="1042578" cy="538831"/>
      </dsp:txXfrm>
    </dsp:sp>
    <dsp:sp modelId="{0D6233AE-3143-418A-AC04-F128586A5EC5}">
      <dsp:nvSpPr>
        <dsp:cNvPr id="0" name=""/>
        <dsp:cNvSpPr/>
      </dsp:nvSpPr>
      <dsp:spPr>
        <a:xfrm rot="5400000">
          <a:off x="2739899" y="2332462"/>
          <a:ext cx="197247" cy="29126"/>
        </a:xfrm>
        <a:custGeom>
          <a:avLst/>
          <a:gdLst/>
          <a:ahLst/>
          <a:cxnLst/>
          <a:rect l="0" t="0" r="0" b="0"/>
          <a:pathLst>
            <a:path>
              <a:moveTo>
                <a:pt x="0" y="14563"/>
              </a:moveTo>
              <a:lnTo>
                <a:pt x="197247" y="1456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kern="1200">
            <a:latin typeface="Comic Sans MS" panose="030F0702030302020204" pitchFamily="66" charset="0"/>
          </a:endParaRPr>
        </a:p>
      </dsp:txBody>
      <dsp:txXfrm>
        <a:off x="2833591" y="2342094"/>
        <a:ext cx="9862" cy="9862"/>
      </dsp:txXfrm>
    </dsp:sp>
    <dsp:sp modelId="{BF604DD8-5223-471A-B980-5A34EA1616F9}">
      <dsp:nvSpPr>
        <dsp:cNvPr id="0" name=""/>
        <dsp:cNvSpPr/>
      </dsp:nvSpPr>
      <dsp:spPr>
        <a:xfrm>
          <a:off x="2215739" y="2445649"/>
          <a:ext cx="1245566" cy="800049"/>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Comic Sans MS" panose="030F0702030302020204" pitchFamily="66" charset="0"/>
            </a:rPr>
            <a:t>Skills</a:t>
          </a:r>
        </a:p>
      </dsp:txBody>
      <dsp:txXfrm>
        <a:off x="2398148" y="2562813"/>
        <a:ext cx="880748" cy="565721"/>
      </dsp:txXfrm>
    </dsp:sp>
    <dsp:sp modelId="{B524B34B-1DB7-49A7-8BA4-1001BB93F8F6}">
      <dsp:nvSpPr>
        <dsp:cNvPr id="0" name=""/>
        <dsp:cNvSpPr/>
      </dsp:nvSpPr>
      <dsp:spPr>
        <a:xfrm rot="10752544">
          <a:off x="1752074" y="1683261"/>
          <a:ext cx="497568" cy="29126"/>
        </a:xfrm>
        <a:custGeom>
          <a:avLst/>
          <a:gdLst/>
          <a:ahLst/>
          <a:cxnLst/>
          <a:rect l="0" t="0" r="0" b="0"/>
          <a:pathLst>
            <a:path>
              <a:moveTo>
                <a:pt x="0" y="14563"/>
              </a:moveTo>
              <a:lnTo>
                <a:pt x="497568" y="1456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988419" y="1685385"/>
        <a:ext cx="24878" cy="24878"/>
      </dsp:txXfrm>
    </dsp:sp>
    <dsp:sp modelId="{28C2538B-F4EA-4681-92FA-412154A65C02}">
      <dsp:nvSpPr>
        <dsp:cNvPr id="0" name=""/>
        <dsp:cNvSpPr/>
      </dsp:nvSpPr>
      <dsp:spPr>
        <a:xfrm>
          <a:off x="268235" y="1252582"/>
          <a:ext cx="1484047" cy="917834"/>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Comic Sans MS" panose="030F0702030302020204" pitchFamily="66" charset="0"/>
            </a:rPr>
            <a:t>Personality type</a:t>
          </a:r>
        </a:p>
      </dsp:txBody>
      <dsp:txXfrm>
        <a:off x="485569" y="1386996"/>
        <a:ext cx="1049379" cy="64900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careerpilot.org.uk/adviser-zone/hot-jobs-resources-free-gatsby-benchmark-2"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1240032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and to get to know yourself, your skills, interests and strengths better.</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yourself and what jobs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10</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11</a:t>
            </a:fld>
            <a:endParaRPr lang="en-GB"/>
          </a:p>
        </p:txBody>
      </p:sp>
    </p:spTree>
    <p:extLst>
      <p:ext uri="{BB962C8B-B14F-4D97-AF65-F5344CB8AC3E}">
        <p14:creationId xmlns:p14="http://schemas.microsoft.com/office/powerpoint/2010/main" val="2857118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‘Start with your personality – Buzz Quiz’. </a:t>
            </a:r>
          </a:p>
        </p:txBody>
      </p:sp>
      <p:sp>
        <p:nvSpPr>
          <p:cNvPr id="4" name="Slide Number Placeholder 3"/>
          <p:cNvSpPr>
            <a:spLocks noGrp="1"/>
          </p:cNvSpPr>
          <p:nvPr>
            <p:ph type="sldNum" sz="quarter" idx="10"/>
          </p:nvPr>
        </p:nvSpPr>
        <p:spPr/>
        <p:txBody>
          <a:bodyPr/>
          <a:lstStyle/>
          <a:p>
            <a:fld id="{E9295430-1DDE-4C21-A1C5-E00DB03C7282}" type="slidenum">
              <a:rPr lang="en-GB" smtClean="0"/>
              <a:t>12</a:t>
            </a:fld>
            <a:endParaRPr lang="en-GB"/>
          </a:p>
        </p:txBody>
      </p:sp>
    </p:spTree>
    <p:extLst>
      <p:ext uri="{BB962C8B-B14F-4D97-AF65-F5344CB8AC3E}">
        <p14:creationId xmlns:p14="http://schemas.microsoft.com/office/powerpoint/2010/main" val="983306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Find out what animal you are and explore job sectors that may suit you on Careerpilot.</a:t>
            </a:r>
          </a:p>
        </p:txBody>
      </p:sp>
      <p:sp>
        <p:nvSpPr>
          <p:cNvPr id="4" name="Slide Number Placeholder 3"/>
          <p:cNvSpPr>
            <a:spLocks noGrp="1"/>
          </p:cNvSpPr>
          <p:nvPr>
            <p:ph type="sldNum" sz="quarter" idx="10"/>
          </p:nvPr>
        </p:nvSpPr>
        <p:spPr/>
        <p:txBody>
          <a:bodyPr/>
          <a:lstStyle/>
          <a:p>
            <a:fld id="{E9295430-1DDE-4C21-A1C5-E00DB03C7282}" type="slidenum">
              <a:rPr lang="en-GB" smtClean="0"/>
              <a:t>13</a:t>
            </a:fld>
            <a:endParaRPr lang="en-GB"/>
          </a:p>
        </p:txBody>
      </p:sp>
    </p:spTree>
    <p:extLst>
      <p:ext uri="{BB962C8B-B14F-4D97-AF65-F5344CB8AC3E}">
        <p14:creationId xmlns:p14="http://schemas.microsoft.com/office/powerpoint/2010/main" val="3268671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pick two job sectors they are interested in (they can have more) and click ‘Add this to My Job Sectors’ to save in their Career Tools. </a:t>
            </a:r>
          </a:p>
        </p:txBody>
      </p:sp>
      <p:sp>
        <p:nvSpPr>
          <p:cNvPr id="4" name="Slide Number Placeholder 3"/>
          <p:cNvSpPr>
            <a:spLocks noGrp="1"/>
          </p:cNvSpPr>
          <p:nvPr>
            <p:ph type="sldNum" sz="quarter" idx="10"/>
          </p:nvPr>
        </p:nvSpPr>
        <p:spPr/>
        <p:txBody>
          <a:bodyPr/>
          <a:lstStyle/>
          <a:p>
            <a:fld id="{E9295430-1DDE-4C21-A1C5-E00DB03C7282}" type="slidenum">
              <a:rPr lang="en-GB" smtClean="0"/>
              <a:t>14</a:t>
            </a:fld>
            <a:endParaRPr lang="en-GB"/>
          </a:p>
        </p:txBody>
      </p:sp>
    </p:spTree>
    <p:extLst>
      <p:ext uri="{BB962C8B-B14F-4D97-AF65-F5344CB8AC3E}">
        <p14:creationId xmlns:p14="http://schemas.microsoft.com/office/powerpoint/2010/main" val="3362874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15</a:t>
            </a:fld>
            <a:endParaRPr lang="en-GB"/>
          </a:p>
        </p:txBody>
      </p:sp>
    </p:spTree>
    <p:extLst>
      <p:ext uri="{BB962C8B-B14F-4D97-AF65-F5344CB8AC3E}">
        <p14:creationId xmlns:p14="http://schemas.microsoft.com/office/powerpoint/2010/main" val="1715546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the students what activities they will be doing shortly on Careerpilot. </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16</a:t>
            </a:fld>
            <a:endParaRPr lang="en-GB"/>
          </a:p>
        </p:txBody>
      </p:sp>
    </p:spTree>
    <p:extLst>
      <p:ext uri="{BB962C8B-B14F-4D97-AF65-F5344CB8AC3E}">
        <p14:creationId xmlns:p14="http://schemas.microsoft.com/office/powerpoint/2010/main" val="1687920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GB" altLang="en-US" dirty="0">
                <a:latin typeface="Arial" panose="020B0604020202020204" pitchFamily="34" charset="0"/>
              </a:rPr>
              <a:t>Give students time to talk in pairs about their skill strength.</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activity support students to develop the following skills:</a:t>
            </a:r>
          </a:p>
          <a:p>
            <a:pPr eaLnBrk="1" hangingPunct="1"/>
            <a:r>
              <a:rPr lang="en-GB" altLang="en-US" dirty="0">
                <a:latin typeface="Arial" panose="020B0604020202020204" pitchFamily="34" charset="0"/>
              </a:rPr>
              <a:t>Step 7 Speaking – </a:t>
            </a:r>
            <a:r>
              <a:rPr lang="en-GB" altLang="en-US" b="1" dirty="0">
                <a:latin typeface="Arial" panose="020B0604020202020204" pitchFamily="34" charset="0"/>
              </a:rPr>
              <a:t>Expressing self</a:t>
            </a:r>
            <a:r>
              <a:rPr lang="en-GB" altLang="en-US" dirty="0">
                <a:latin typeface="Arial" panose="020B0604020202020204" pitchFamily="34" charset="0"/>
              </a:rPr>
              <a:t>: I use tone, expression and gesture to be understood</a:t>
            </a:r>
          </a:p>
          <a:p>
            <a:pPr eaLnBrk="1" hangingPunct="1"/>
            <a:r>
              <a:rPr lang="en-GB" altLang="en-US" dirty="0">
                <a:latin typeface="Arial" panose="020B0604020202020204" pitchFamily="34" charset="0"/>
              </a:rPr>
              <a:t>Step 7 Listening – </a:t>
            </a:r>
            <a:r>
              <a:rPr lang="en-GB" altLang="en-US" b="1" dirty="0">
                <a:latin typeface="Arial" panose="020B0604020202020204" pitchFamily="34" charset="0"/>
              </a:rPr>
              <a:t>Active listening</a:t>
            </a:r>
            <a:r>
              <a:rPr lang="en-GB" altLang="en-US" dirty="0">
                <a:latin typeface="Arial" panose="020B0604020202020204" pitchFamily="34" charset="0"/>
              </a:rPr>
              <a:t>: I show I paying attention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Ask the students for feedback on how they feel they or a partner have demonstrated these skills steps.</a:t>
            </a:r>
          </a:p>
          <a:p>
            <a:pPr eaLnBrk="1" hangingPunct="1"/>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17</a:t>
            </a:fld>
            <a:endParaRPr lang="en-GB" altLang="en-US">
              <a:latin typeface="Arial" panose="020B0604020202020204" pitchFamily="34" charset="0"/>
            </a:endParaRPr>
          </a:p>
        </p:txBody>
      </p:sp>
    </p:spTree>
    <p:extLst>
      <p:ext uri="{BB962C8B-B14F-4D97-AF65-F5344CB8AC3E}">
        <p14:creationId xmlns:p14="http://schemas.microsoft.com/office/powerpoint/2010/main" val="2753657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3876860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19</a:t>
            </a:fld>
            <a:endParaRPr lang="en-GB"/>
          </a:p>
        </p:txBody>
      </p:sp>
    </p:spTree>
    <p:extLst>
      <p:ext uri="{BB962C8B-B14F-4D97-AF65-F5344CB8AC3E}">
        <p14:creationId xmlns:p14="http://schemas.microsoft.com/office/powerpoint/2010/main" val="4215761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54155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You can also share the structure of the session with students.</a:t>
            </a:r>
          </a:p>
        </p:txBody>
      </p:sp>
    </p:spTree>
    <p:extLst>
      <p:ext uri="{BB962C8B-B14F-4D97-AF65-F5344CB8AC3E}">
        <p14:creationId xmlns:p14="http://schemas.microsoft.com/office/powerpoint/2010/main" val="37956609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089995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must work in pairs to write down as many skills as they can that may be needed for work. </a:t>
            </a:r>
          </a:p>
          <a:p>
            <a:pPr eaLnBrk="1" hangingPunct="1"/>
            <a:r>
              <a:rPr lang="en-US" altLang="en-US" dirty="0">
                <a:latin typeface="Arial" panose="020B0604020202020204" pitchFamily="34" charset="0"/>
              </a:rPr>
              <a:t>They have 5 minutes to work together and to list, draw or create a mind map of skills on paper.</a:t>
            </a:r>
          </a:p>
          <a:p>
            <a:pPr eaLnBrk="1" hangingPunct="1"/>
            <a:r>
              <a:rPr lang="en-US" altLang="en-US" dirty="0">
                <a:latin typeface="Arial" panose="020B0604020202020204" pitchFamily="34" charset="0"/>
              </a:rPr>
              <a:t>Ask them to circle skill they think are essential for every job. </a:t>
            </a:r>
          </a:p>
        </p:txBody>
      </p:sp>
    </p:spTree>
    <p:extLst>
      <p:ext uri="{BB962C8B-B14F-4D97-AF65-F5344CB8AC3E}">
        <p14:creationId xmlns:p14="http://schemas.microsoft.com/office/powerpoint/2010/main" val="1185349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Class discussion – what skills did students come up with? </a:t>
            </a:r>
          </a:p>
          <a:p>
            <a:pPr eaLnBrk="1" hangingPunct="1"/>
            <a:r>
              <a:rPr lang="en-GB" altLang="en-US" dirty="0">
                <a:latin typeface="Arial" panose="020B0604020202020204" pitchFamily="34" charset="0"/>
              </a:rPr>
              <a:t>There are eight skills that have been identified by employers as being essential to any job. They are people skills, so are all about how you communicate with others, how you manage yourself and come up with new ideas.</a:t>
            </a:r>
          </a:p>
          <a:p>
            <a:pPr marL="0" indent="0" eaLnBrk="1" hangingPunct="1">
              <a:buFont typeface="Arial" panose="020B0604020202020204" pitchFamily="34" charset="0"/>
              <a:buNone/>
            </a:pPr>
            <a:r>
              <a:rPr lang="en-GB" altLang="en-US" b="1" dirty="0">
                <a:latin typeface="Arial" panose="020B0604020202020204" pitchFamily="34" charset="0"/>
              </a:rPr>
              <a:t>Communication:</a:t>
            </a:r>
          </a:p>
          <a:p>
            <a:pPr marL="0" indent="0" eaLnBrk="1" hangingPunct="1">
              <a:buFont typeface="Arial" panose="020B0604020202020204" pitchFamily="34" charset="0"/>
              <a:buNone/>
            </a:pPr>
            <a:r>
              <a:rPr lang="en-GB" altLang="en-US" dirty="0">
                <a:latin typeface="Arial" panose="020B0604020202020204" pitchFamily="34" charset="0"/>
              </a:rPr>
              <a:t>Listening - Receiving, retaining and processing of information</a:t>
            </a:r>
          </a:p>
          <a:p>
            <a:pPr marL="0" indent="0" eaLnBrk="1" hangingPunct="1">
              <a:buFont typeface="Arial" panose="020B0604020202020204" pitchFamily="34" charset="0"/>
              <a:buNone/>
            </a:pPr>
            <a:r>
              <a:rPr lang="en-GB" altLang="en-US" dirty="0">
                <a:latin typeface="Arial" panose="020B0604020202020204" pitchFamily="34" charset="0"/>
              </a:rPr>
              <a:t>Speaking - Transmitting information or ideas</a:t>
            </a:r>
          </a:p>
          <a:p>
            <a:pPr marL="0" indent="0" eaLnBrk="1" hangingPunct="1">
              <a:buFont typeface="Arial" panose="020B0604020202020204" pitchFamily="34" charset="0"/>
              <a:buNone/>
            </a:pPr>
            <a:r>
              <a:rPr lang="en-GB" altLang="en-US" b="1" dirty="0">
                <a:latin typeface="Arial" panose="020B0604020202020204" pitchFamily="34" charset="0"/>
              </a:rPr>
              <a:t>Creative Problem Solving:</a:t>
            </a:r>
          </a:p>
          <a:p>
            <a:pPr marL="0" indent="0" eaLnBrk="1" hangingPunct="1">
              <a:buFont typeface="Arial" panose="020B0604020202020204" pitchFamily="34" charset="0"/>
              <a:buNone/>
            </a:pPr>
            <a:r>
              <a:rPr lang="en-GB" altLang="en-US" dirty="0">
                <a:latin typeface="Arial" panose="020B0604020202020204" pitchFamily="34" charset="0"/>
              </a:rPr>
              <a:t>Creativity – Using imagination and generating new ideas</a:t>
            </a:r>
          </a:p>
          <a:p>
            <a:pPr marL="0" indent="0" eaLnBrk="1" hangingPunct="1">
              <a:buFont typeface="Arial" panose="020B0604020202020204" pitchFamily="34" charset="0"/>
              <a:buNone/>
            </a:pPr>
            <a:r>
              <a:rPr lang="en-GB" altLang="en-US" dirty="0">
                <a:latin typeface="Arial" panose="020B0604020202020204" pitchFamily="34" charset="0"/>
              </a:rPr>
              <a:t>Problem Solving – Finding solutions to problems</a:t>
            </a:r>
          </a:p>
          <a:p>
            <a:pPr marL="0" indent="0" eaLnBrk="1" hangingPunct="1">
              <a:buFont typeface="Arial" panose="020B0604020202020204" pitchFamily="34" charset="0"/>
              <a:buNone/>
            </a:pPr>
            <a:r>
              <a:rPr lang="en-GB" altLang="en-US" b="1" dirty="0">
                <a:latin typeface="Arial" panose="020B0604020202020204" pitchFamily="34" charset="0"/>
              </a:rPr>
              <a:t>Self-management:</a:t>
            </a:r>
          </a:p>
          <a:p>
            <a:pPr marL="0" indent="0" eaLnBrk="1" hangingPunct="1">
              <a:buFont typeface="Arial" panose="020B0604020202020204" pitchFamily="34" charset="0"/>
              <a:buNone/>
            </a:pPr>
            <a:r>
              <a:rPr lang="en-GB" altLang="en-US" dirty="0">
                <a:latin typeface="Arial" panose="020B0604020202020204" pitchFamily="34" charset="0"/>
              </a:rPr>
              <a:t>Planning – Setting goals and designing routes to achieve them</a:t>
            </a:r>
          </a:p>
          <a:p>
            <a:pPr marL="0" indent="0" eaLnBrk="1" hangingPunct="1">
              <a:buFont typeface="Arial" panose="020B0604020202020204" pitchFamily="34" charset="0"/>
              <a:buNone/>
            </a:pPr>
            <a:r>
              <a:rPr lang="en-GB" altLang="en-US" dirty="0">
                <a:latin typeface="Arial" panose="020B0604020202020204" pitchFamily="34" charset="0"/>
              </a:rPr>
              <a:t>Adapting- overcoming challenges and setbacks to achieve goals</a:t>
            </a:r>
          </a:p>
          <a:p>
            <a:pPr marL="0" indent="0" eaLnBrk="1" hangingPunct="1">
              <a:buFont typeface="Arial" panose="020B0604020202020204" pitchFamily="34" charset="0"/>
              <a:buNone/>
            </a:pPr>
            <a:r>
              <a:rPr lang="en-GB" altLang="en-US" b="1" dirty="0">
                <a:latin typeface="Arial" panose="020B0604020202020204" pitchFamily="34" charset="0"/>
              </a:rPr>
              <a:t>Collaboration:</a:t>
            </a:r>
          </a:p>
          <a:p>
            <a:pPr marL="0" indent="0" eaLnBrk="1" hangingPunct="1">
              <a:buFont typeface="Arial" panose="020B0604020202020204" pitchFamily="34" charset="0"/>
              <a:buNone/>
            </a:pPr>
            <a:r>
              <a:rPr lang="en-GB" altLang="en-US" dirty="0">
                <a:latin typeface="Arial" panose="020B0604020202020204" pitchFamily="34" charset="0"/>
              </a:rPr>
              <a:t>Teamwork - Working cooperatively with others to achieve a shared goal</a:t>
            </a:r>
          </a:p>
          <a:p>
            <a:pPr marL="0" indent="0" eaLnBrk="1" hangingPunct="1">
              <a:buFont typeface="Arial" panose="020B0604020202020204" pitchFamily="34" charset="0"/>
              <a:buNone/>
            </a:pPr>
            <a:r>
              <a:rPr lang="en-GB" altLang="en-US" dirty="0">
                <a:latin typeface="Arial" panose="020B0604020202020204" pitchFamily="34" charset="0"/>
              </a:rPr>
              <a:t>Leadership - Supporting, encouraging and motivating others to achieve a shared goal</a:t>
            </a:r>
          </a:p>
        </p:txBody>
      </p:sp>
    </p:spTree>
    <p:extLst>
      <p:ext uri="{BB962C8B-B14F-4D97-AF65-F5344CB8AC3E}">
        <p14:creationId xmlns:p14="http://schemas.microsoft.com/office/powerpoint/2010/main" val="303145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11-15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24</a:t>
            </a:fld>
            <a:endParaRPr lang="en-GB"/>
          </a:p>
        </p:txBody>
      </p:sp>
    </p:spTree>
    <p:extLst>
      <p:ext uri="{BB962C8B-B14F-4D97-AF65-F5344CB8AC3E}">
        <p14:creationId xmlns:p14="http://schemas.microsoft.com/office/powerpoint/2010/main" val="417484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25</a:t>
            </a:fld>
            <a:endParaRPr lang="en-GB"/>
          </a:p>
        </p:txBody>
      </p:sp>
    </p:spTree>
    <p:extLst>
      <p:ext uri="{BB962C8B-B14F-4D97-AF65-F5344CB8AC3E}">
        <p14:creationId xmlns:p14="http://schemas.microsoft.com/office/powerpoint/2010/main" val="22966921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‘Do the Skills Quiz’. </a:t>
            </a:r>
          </a:p>
          <a:p>
            <a:r>
              <a:rPr lang="en-GB" dirty="0"/>
              <a:t>Students will need to complete the skill profile quiz to identify skills they have already started to develop.</a:t>
            </a:r>
          </a:p>
        </p:txBody>
      </p:sp>
      <p:sp>
        <p:nvSpPr>
          <p:cNvPr id="4" name="Slide Number Placeholder 3"/>
          <p:cNvSpPr>
            <a:spLocks noGrp="1"/>
          </p:cNvSpPr>
          <p:nvPr>
            <p:ph type="sldNum" sz="quarter" idx="10"/>
          </p:nvPr>
        </p:nvSpPr>
        <p:spPr/>
        <p:txBody>
          <a:bodyPr/>
          <a:lstStyle/>
          <a:p>
            <a:fld id="{E9295430-1DDE-4C21-A1C5-E00DB03C7282}" type="slidenum">
              <a:rPr lang="en-GB" smtClean="0"/>
              <a:t>26</a:t>
            </a:fld>
            <a:endParaRPr lang="en-GB"/>
          </a:p>
        </p:txBody>
      </p:sp>
    </p:spTree>
    <p:extLst>
      <p:ext uri="{BB962C8B-B14F-4D97-AF65-F5344CB8AC3E}">
        <p14:creationId xmlns:p14="http://schemas.microsoft.com/office/powerpoint/2010/main" val="2130575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add activities that they have completed where they have been building their skills. </a:t>
            </a:r>
          </a:p>
          <a:p>
            <a:r>
              <a:rPr lang="en-GB" baseline="0" dirty="0"/>
              <a:t>For example, they may take part in a club outside of school where they use Teamwork skills.</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27</a:t>
            </a:fld>
            <a:endParaRPr lang="en-GB"/>
          </a:p>
        </p:txBody>
      </p:sp>
    </p:spTree>
    <p:extLst>
      <p:ext uri="{BB962C8B-B14F-4D97-AF65-F5344CB8AC3E}">
        <p14:creationId xmlns:p14="http://schemas.microsoft.com/office/powerpoint/2010/main" val="783836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compare their own skills with those needed for 3 different jobs. Are there skills they need to develop further?</a:t>
            </a:r>
          </a:p>
          <a:p>
            <a:r>
              <a:rPr lang="en-GB" baseline="0" dirty="0"/>
              <a:t>This will open the job profile so they can find out more about the job they’ve selected.</a:t>
            </a:r>
          </a:p>
          <a:p>
            <a:endParaRPr lang="en-GB" baseline="0" dirty="0"/>
          </a:p>
          <a:p>
            <a:r>
              <a:rPr lang="en-GB" baseline="0" dirty="0"/>
              <a:t>Extension: Students may wish to take notes about any jobs that are of interest, noting salary and day to day tasks.</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28</a:t>
            </a:fld>
            <a:endParaRPr lang="en-GB"/>
          </a:p>
        </p:txBody>
      </p:sp>
    </p:spTree>
    <p:extLst>
      <p:ext uri="{BB962C8B-B14F-4D97-AF65-F5344CB8AC3E}">
        <p14:creationId xmlns:p14="http://schemas.microsoft.com/office/powerpoint/2010/main" val="9145113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select Career Tools at top right of home page. </a:t>
            </a:r>
          </a:p>
          <a:p>
            <a:r>
              <a:rPr lang="en-GB" dirty="0"/>
              <a:t>Click on My Skills Profile to see your results or view your top 5 skills on the Dashboard.</a:t>
            </a:r>
          </a:p>
          <a:p>
            <a:endParaRPr lang="en-GB" dirty="0"/>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29</a:t>
            </a:fld>
            <a:endParaRPr lang="en-GB"/>
          </a:p>
        </p:txBody>
      </p:sp>
    </p:spTree>
    <p:extLst>
      <p:ext uri="{BB962C8B-B14F-4D97-AF65-F5344CB8AC3E}">
        <p14:creationId xmlns:p14="http://schemas.microsoft.com/office/powerpoint/2010/main" val="352737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These lessons have been developed to support students to build their career development skills, as identified by the CDI Career Development </a:t>
            </a:r>
            <a:r>
              <a:rPr lang="en-US" altLang="en-US" dirty="0" err="1">
                <a:latin typeface="Arial" panose="020B0604020202020204" pitchFamily="34" charset="0"/>
              </a:rPr>
              <a:t>Famework</a:t>
            </a:r>
            <a:r>
              <a:rPr lang="en-US" altLang="en-US" dirty="0">
                <a:latin typeface="Arial" panose="020B0604020202020204" pitchFamily="34" charset="0"/>
              </a:rPr>
              <a:t>. Each lesson identifies two outcomes linked to the CDI framework. </a:t>
            </a:r>
          </a:p>
          <a:p>
            <a:pPr eaLnBrk="1" hangingPunct="1"/>
            <a:r>
              <a:rPr lang="en-US" altLang="en-US" dirty="0">
                <a:latin typeface="Arial" panose="020B0604020202020204" pitchFamily="34" charset="0"/>
              </a:rPr>
              <a:t>The lessons will support meeting Gatsby Benchmark 1, 2, 3, 4 and 6 and support the </a:t>
            </a:r>
            <a:r>
              <a:rPr lang="en-US" altLang="en-US" dirty="0" err="1">
                <a:latin typeface="Arial" panose="020B0604020202020204" pitchFamily="34" charset="0"/>
              </a:rPr>
              <a:t>Equalex</a:t>
            </a:r>
            <a:r>
              <a:rPr lang="en-US" altLang="en-US" dirty="0">
                <a:latin typeface="Arial" panose="020B0604020202020204" pitchFamily="34" charset="0"/>
              </a:rPr>
              <a:t> Framework for preparing students for Modern Work Experience as they ‘Introduce &amp; Inspire’ students about the world of work and ‘Investigate &amp; Explore’ jobs and careers.</a:t>
            </a:r>
          </a:p>
          <a:p>
            <a:pPr eaLnBrk="1" hangingPunct="1"/>
            <a:r>
              <a:rPr lang="en-US" altLang="en-US" dirty="0">
                <a:latin typeface="Arial" panose="020B0604020202020204" pitchFamily="34" charset="0"/>
              </a:rPr>
              <a:t>The lessons provide opportunities for students to practice their essential skills as identified in the Skills Builder Framework 2.0 - www.skillsbuilder.org/universal-framework/</a:t>
            </a:r>
          </a:p>
          <a:p>
            <a:pPr eaLnBrk="1" hangingPunct="1"/>
            <a:r>
              <a:rPr lang="en-US" altLang="en-US" dirty="0">
                <a:latin typeface="Arial" panose="020B0604020202020204" pitchFamily="34" charset="0"/>
              </a:rPr>
              <a:t>The relevant skills steps are identified in the teacher notes in relevant activities, with reflection questions and prompts for discussion with students as part of the plenary.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62582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11-15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30</a:t>
            </a:fld>
            <a:endParaRPr lang="en-GB"/>
          </a:p>
        </p:txBody>
      </p:sp>
    </p:spTree>
    <p:extLst>
      <p:ext uri="{BB962C8B-B14F-4D97-AF65-F5344CB8AC3E}">
        <p14:creationId xmlns:p14="http://schemas.microsoft.com/office/powerpoint/2010/main" val="19690187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GB" altLang="en-US" dirty="0">
                <a:latin typeface="Arial" panose="020B0604020202020204" pitchFamily="34" charset="0"/>
              </a:rPr>
              <a:t>Give students time to talk in pairs about their skill strength.</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activity support students to develop the following skills:</a:t>
            </a:r>
          </a:p>
          <a:p>
            <a:pPr eaLnBrk="1" hangingPunct="1"/>
            <a:r>
              <a:rPr lang="en-GB" altLang="en-US" dirty="0">
                <a:latin typeface="Arial" panose="020B0604020202020204" pitchFamily="34" charset="0"/>
              </a:rPr>
              <a:t>Step 8 Speaking – </a:t>
            </a:r>
            <a:r>
              <a:rPr lang="en-GB" altLang="en-US" b="1" dirty="0">
                <a:latin typeface="Arial" panose="020B0604020202020204" pitchFamily="34" charset="0"/>
              </a:rPr>
              <a:t>Using facts</a:t>
            </a:r>
            <a:r>
              <a:rPr lang="en-GB" altLang="en-US" dirty="0">
                <a:latin typeface="Arial" panose="020B0604020202020204" pitchFamily="34" charset="0"/>
              </a:rPr>
              <a:t>: I use facts and examples to support my communication</a:t>
            </a:r>
          </a:p>
          <a:p>
            <a:pPr eaLnBrk="1" hangingPunct="1"/>
            <a:r>
              <a:rPr lang="en-GB" altLang="en-US" dirty="0">
                <a:latin typeface="Arial" panose="020B0604020202020204" pitchFamily="34" charset="0"/>
              </a:rPr>
              <a:t>Step 8 Listening – </a:t>
            </a:r>
            <a:r>
              <a:rPr lang="en-GB" altLang="en-US" b="1" dirty="0">
                <a:latin typeface="Arial" panose="020B0604020202020204" pitchFamily="34" charset="0"/>
              </a:rPr>
              <a:t>Questioning</a:t>
            </a:r>
            <a:r>
              <a:rPr lang="en-GB" altLang="en-US" dirty="0">
                <a:latin typeface="Arial" panose="020B0604020202020204" pitchFamily="34" charset="0"/>
              </a:rPr>
              <a:t>: I ask open questions to understand more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You may want to check students understanding of these skills steps.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Ask the students for feedback on how they feel they or a partner have demonstrated these skills steps.</a:t>
            </a:r>
          </a:p>
          <a:p>
            <a:pPr eaLnBrk="1" hangingPunct="1"/>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31</a:t>
            </a:fld>
            <a:endParaRPr lang="en-GB" altLang="en-US">
              <a:latin typeface="Arial" panose="020B0604020202020204" pitchFamily="34" charset="0"/>
            </a:endParaRPr>
          </a:p>
        </p:txBody>
      </p:sp>
    </p:spTree>
    <p:extLst>
      <p:ext uri="{BB962C8B-B14F-4D97-AF65-F5344CB8AC3E}">
        <p14:creationId xmlns:p14="http://schemas.microsoft.com/office/powerpoint/2010/main" val="29541406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class to list the eight essential skills.</a:t>
            </a:r>
          </a:p>
          <a:p>
            <a:pPr eaLnBrk="1" hangingPunct="1"/>
            <a:r>
              <a:rPr lang="en-GB" altLang="en-US" dirty="0">
                <a:latin typeface="Arial" panose="020B0604020202020204" pitchFamily="34" charset="0"/>
              </a:rPr>
              <a:t>Communication - Listening and Speaking</a:t>
            </a:r>
          </a:p>
          <a:p>
            <a:pPr eaLnBrk="1" hangingPunct="1"/>
            <a:r>
              <a:rPr lang="en-GB" altLang="en-US" dirty="0">
                <a:latin typeface="Arial" panose="020B0604020202020204" pitchFamily="34" charset="0"/>
              </a:rPr>
              <a:t>Creative Problem Solving - Problem Solving and Creativity</a:t>
            </a:r>
          </a:p>
          <a:p>
            <a:pPr eaLnBrk="1" hangingPunct="1"/>
            <a:r>
              <a:rPr lang="en-GB" altLang="en-US" dirty="0">
                <a:latin typeface="Arial" panose="020B0604020202020204" pitchFamily="34" charset="0"/>
              </a:rPr>
              <a:t>Self-management – Adapting and Planning</a:t>
            </a:r>
          </a:p>
          <a:p>
            <a:pPr eaLnBrk="1" hangingPunct="1"/>
            <a:r>
              <a:rPr lang="en-GB" altLang="en-US" dirty="0">
                <a:latin typeface="Arial" panose="020B0604020202020204" pitchFamily="34" charset="0"/>
              </a:rPr>
              <a:t>Collaboration - Leadership and Teamwork</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class to put hands up if they have completed the skills profile and know their current skills strengths.</a:t>
            </a:r>
          </a:p>
        </p:txBody>
      </p:sp>
    </p:spTree>
    <p:extLst>
      <p:ext uri="{BB962C8B-B14F-4D97-AF65-F5344CB8AC3E}">
        <p14:creationId xmlns:p14="http://schemas.microsoft.com/office/powerpoint/2010/main" val="16672768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33</a:t>
            </a:fld>
            <a:endParaRPr lang="en-GB"/>
          </a:p>
        </p:txBody>
      </p:sp>
    </p:spTree>
    <p:extLst>
      <p:ext uri="{BB962C8B-B14F-4D97-AF65-F5344CB8AC3E}">
        <p14:creationId xmlns:p14="http://schemas.microsoft.com/office/powerpoint/2010/main" val="7416948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You can also share the structure of the session with students.</a:t>
            </a:r>
          </a:p>
        </p:txBody>
      </p:sp>
    </p:spTree>
    <p:extLst>
      <p:ext uri="{BB962C8B-B14F-4D97-AF65-F5344CB8AC3E}">
        <p14:creationId xmlns:p14="http://schemas.microsoft.com/office/powerpoint/2010/main" val="3823501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Technology is changing </a:t>
            </a:r>
          </a:p>
        </p:txBody>
      </p:sp>
    </p:spTree>
    <p:extLst>
      <p:ext uri="{BB962C8B-B14F-4D97-AF65-F5344CB8AC3E}">
        <p14:creationId xmlns:p14="http://schemas.microsoft.com/office/powerpoint/2010/main" val="3220382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Students can discuss in pairs to as a class.</a:t>
            </a:r>
          </a:p>
          <a:p>
            <a:pPr eaLnBrk="1" hangingPunct="1"/>
            <a:r>
              <a:rPr lang="en-GB" altLang="en-US" dirty="0">
                <a:latin typeface="Arial" panose="020B0604020202020204" pitchFamily="34" charset="0"/>
              </a:rPr>
              <a:t>Examples in photos:</a:t>
            </a:r>
          </a:p>
          <a:p>
            <a:pPr eaLnBrk="1" hangingPunct="1"/>
            <a:r>
              <a:rPr lang="en-GB" altLang="en-US" dirty="0">
                <a:latin typeface="Arial" panose="020B0604020202020204" pitchFamily="34" charset="0"/>
              </a:rPr>
              <a:t>Amazon Go is a new kind of store featuring the world's most advanced shopping technology. No lines, no checkout – just grab and go!</a:t>
            </a:r>
          </a:p>
          <a:p>
            <a:pPr eaLnBrk="1" hangingPunct="1"/>
            <a:r>
              <a:rPr lang="en-GB" altLang="en-US" dirty="0">
                <a:latin typeface="Arial" panose="020B0604020202020204" pitchFamily="34" charset="0"/>
              </a:rPr>
              <a:t>Robotic production line in a factory</a:t>
            </a:r>
          </a:p>
          <a:p>
            <a:pPr eaLnBrk="1" hangingPunct="1"/>
            <a:r>
              <a:rPr lang="en-GB" altLang="en-US" dirty="0">
                <a:latin typeface="Arial" panose="020B0604020202020204" pitchFamily="34" charset="0"/>
              </a:rPr>
              <a:t>Drone delivery of parcels</a:t>
            </a:r>
          </a:p>
          <a:p>
            <a:pPr eaLnBrk="1" hangingPunct="1"/>
            <a:r>
              <a:rPr lang="en-GB" altLang="en-US" dirty="0">
                <a:latin typeface="Arial" panose="020B0604020202020204" pitchFamily="34" charset="0"/>
              </a:rPr>
              <a:t>Driverless cars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7280121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These eight skills have been identified by employers as being essential to any job. They are people skills, so are all about how you communicate with others, how you manage yourself and come up with new ideas.</a:t>
            </a:r>
          </a:p>
          <a:p>
            <a:pPr eaLnBrk="1" hangingPunct="1"/>
            <a:r>
              <a:rPr lang="en-GB" altLang="en-US" dirty="0">
                <a:latin typeface="Arial" panose="020B0604020202020204" pitchFamily="34" charset="0"/>
              </a:rPr>
              <a:t>You can see them as four pairs of skills:</a:t>
            </a:r>
          </a:p>
          <a:p>
            <a:pPr marL="171450" indent="-171450" eaLnBrk="1" hangingPunct="1">
              <a:buFont typeface="Arial" panose="020B0604020202020204" pitchFamily="34" charset="0"/>
              <a:buChar char="•"/>
            </a:pPr>
            <a:r>
              <a:rPr lang="en-GB" altLang="en-US" dirty="0">
                <a:latin typeface="Arial" panose="020B0604020202020204" pitchFamily="34" charset="0"/>
              </a:rPr>
              <a:t>Communication - Listening and Speaking</a:t>
            </a:r>
          </a:p>
          <a:p>
            <a:pPr marL="171450" indent="-171450" eaLnBrk="1" hangingPunct="1">
              <a:buFont typeface="Arial" panose="020B0604020202020204" pitchFamily="34" charset="0"/>
              <a:buChar char="•"/>
            </a:pPr>
            <a:r>
              <a:rPr lang="en-GB" altLang="en-US" dirty="0">
                <a:latin typeface="Arial" panose="020B0604020202020204" pitchFamily="34" charset="0"/>
              </a:rPr>
              <a:t>Creative Problem Solving - Problem Solving and Creativity</a:t>
            </a:r>
          </a:p>
          <a:p>
            <a:pPr marL="171450" indent="-171450" eaLnBrk="1" hangingPunct="1">
              <a:buFont typeface="Arial" panose="020B0604020202020204" pitchFamily="34" charset="0"/>
              <a:buChar char="•"/>
            </a:pPr>
            <a:r>
              <a:rPr lang="en-GB" altLang="en-US" dirty="0">
                <a:latin typeface="Arial" panose="020B0604020202020204" pitchFamily="34" charset="0"/>
              </a:rPr>
              <a:t>Self-management – Adapting and Planning</a:t>
            </a:r>
          </a:p>
          <a:p>
            <a:pPr marL="171450" indent="-171450" eaLnBrk="1" hangingPunct="1">
              <a:buFont typeface="Arial" panose="020B0604020202020204" pitchFamily="34" charset="0"/>
              <a:buChar char="•"/>
            </a:pPr>
            <a:r>
              <a:rPr lang="en-GB" altLang="en-US" dirty="0">
                <a:latin typeface="Arial" panose="020B0604020202020204" pitchFamily="34" charset="0"/>
              </a:rPr>
              <a:t>Collaboration - Leadership and Teamwork</a:t>
            </a:r>
          </a:p>
          <a:p>
            <a:pPr marL="171450" indent="-171450" eaLnBrk="1" hangingPunct="1">
              <a:buFont typeface="Arial" panose="020B0604020202020204" pitchFamily="34" charset="0"/>
              <a:buChar char="•"/>
            </a:pPr>
            <a:endParaRPr lang="en-GB"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You may ask students if they can give an example of where one of these skills might be used in the workplace.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4659065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2118611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758786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Use this page to navigate directly to the relevant lesson.</a:t>
            </a:r>
          </a:p>
        </p:txBody>
      </p:sp>
    </p:spTree>
    <p:extLst>
      <p:ext uri="{BB962C8B-B14F-4D97-AF65-F5344CB8AC3E}">
        <p14:creationId xmlns:p14="http://schemas.microsoft.com/office/powerpoint/2010/main" val="2349474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They have 30 minutes to complete these tasks.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40</a:t>
            </a:fld>
            <a:endParaRPr lang="en-GB"/>
          </a:p>
        </p:txBody>
      </p:sp>
    </p:spTree>
    <p:extLst>
      <p:ext uri="{BB962C8B-B14F-4D97-AF65-F5344CB8AC3E}">
        <p14:creationId xmlns:p14="http://schemas.microsoft.com/office/powerpoint/2010/main" val="1658525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41</a:t>
            </a:fld>
            <a:endParaRPr lang="en-GB"/>
          </a:p>
        </p:txBody>
      </p:sp>
    </p:spTree>
    <p:extLst>
      <p:ext uri="{BB962C8B-B14F-4D97-AF65-F5344CB8AC3E}">
        <p14:creationId xmlns:p14="http://schemas.microsoft.com/office/powerpoint/2010/main" val="20784983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to can explore LMI using Careerpilot, as every job profile gives information about the salary, working hours and if the job is set to grow or decline over the next few years.</a:t>
            </a:r>
          </a:p>
        </p:txBody>
      </p:sp>
      <p:sp>
        <p:nvSpPr>
          <p:cNvPr id="4" name="Slide Number Placeholder 3"/>
          <p:cNvSpPr>
            <a:spLocks noGrp="1"/>
          </p:cNvSpPr>
          <p:nvPr>
            <p:ph type="sldNum" sz="quarter" idx="10"/>
          </p:nvPr>
        </p:nvSpPr>
        <p:spPr/>
        <p:txBody>
          <a:bodyPr/>
          <a:lstStyle/>
          <a:p>
            <a:fld id="{E9295430-1DDE-4C21-A1C5-E00DB03C7282}" type="slidenum">
              <a:rPr lang="en-GB" smtClean="0"/>
              <a:t>42</a:t>
            </a:fld>
            <a:endParaRPr lang="en-GB"/>
          </a:p>
        </p:txBody>
      </p:sp>
    </p:spTree>
    <p:extLst>
      <p:ext uri="{BB962C8B-B14F-4D97-AF65-F5344CB8AC3E}">
        <p14:creationId xmlns:p14="http://schemas.microsoft.com/office/powerpoint/2010/main" val="31923253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They have 30 minutes to complete these tasks.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43</a:t>
            </a:fld>
            <a:endParaRPr lang="en-GB"/>
          </a:p>
        </p:txBody>
      </p:sp>
    </p:spTree>
    <p:extLst>
      <p:ext uri="{BB962C8B-B14F-4D97-AF65-F5344CB8AC3E}">
        <p14:creationId xmlns:p14="http://schemas.microsoft.com/office/powerpoint/2010/main" val="42584742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GB" altLang="en-US" dirty="0">
                <a:latin typeface="Arial" panose="020B0604020202020204" pitchFamily="34" charset="0"/>
              </a:rPr>
              <a:t>Give students time to talk in pairs about jobs they have researched and skills needed.</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activity support students to develop the following skills:</a:t>
            </a:r>
          </a:p>
          <a:p>
            <a:pPr eaLnBrk="1" hangingPunct="1"/>
            <a:r>
              <a:rPr lang="en-GB" altLang="en-US" dirty="0">
                <a:latin typeface="Arial" panose="020B0604020202020204" pitchFamily="34" charset="0"/>
              </a:rPr>
              <a:t>Step 8 Speaking – </a:t>
            </a:r>
            <a:r>
              <a:rPr lang="en-GB" altLang="en-US" b="1" dirty="0">
                <a:latin typeface="Arial" panose="020B0604020202020204" pitchFamily="34" charset="0"/>
              </a:rPr>
              <a:t>Using facts</a:t>
            </a:r>
            <a:r>
              <a:rPr lang="en-GB" altLang="en-US" dirty="0">
                <a:latin typeface="Arial" panose="020B0604020202020204" pitchFamily="34" charset="0"/>
              </a:rPr>
              <a:t>: I use facts and examples to support my communication</a:t>
            </a:r>
          </a:p>
          <a:p>
            <a:pPr eaLnBrk="1" hangingPunct="1"/>
            <a:r>
              <a:rPr lang="en-GB" altLang="en-US" dirty="0">
                <a:latin typeface="Arial" panose="020B0604020202020204" pitchFamily="34" charset="0"/>
              </a:rPr>
              <a:t>Step 8 Listening – </a:t>
            </a:r>
            <a:r>
              <a:rPr lang="en-GB" altLang="en-US" b="1" dirty="0">
                <a:latin typeface="Arial" panose="020B0604020202020204" pitchFamily="34" charset="0"/>
              </a:rPr>
              <a:t>Questioning</a:t>
            </a:r>
            <a:r>
              <a:rPr lang="en-GB" altLang="en-US" dirty="0">
                <a:latin typeface="Arial" panose="020B0604020202020204" pitchFamily="34" charset="0"/>
              </a:rPr>
              <a:t>: I ask open questions to understand more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You may want to check students understanding of these skills steps.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Ask the students for feedback on how they feel they or a partner have demonstrated these skills steps.</a:t>
            </a:r>
          </a:p>
          <a:p>
            <a:pPr eaLnBrk="1" hangingPunct="1"/>
            <a:endParaRPr lang="en-US"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44</a:t>
            </a:fld>
            <a:endParaRPr lang="en-GB" altLang="en-US">
              <a:latin typeface="Arial" panose="020B0604020202020204" pitchFamily="34" charset="0"/>
            </a:endParaRPr>
          </a:p>
        </p:txBody>
      </p:sp>
    </p:spTree>
    <p:extLst>
      <p:ext uri="{BB962C8B-B14F-4D97-AF65-F5344CB8AC3E}">
        <p14:creationId xmlns:p14="http://schemas.microsoft.com/office/powerpoint/2010/main" val="16886462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US" altLang="en-US" dirty="0">
                <a:latin typeface="Arial" panose="020B0604020202020204" pitchFamily="34" charset="0"/>
              </a:rPr>
              <a:t>Print range of Hot Jobs posters to display in class or share out on to tables for students to look at in groups.</a:t>
            </a:r>
          </a:p>
          <a:p>
            <a:pPr eaLnBrk="1" hangingPunct="1"/>
            <a:r>
              <a:rPr lang="en-GB" dirty="0" err="1">
                <a:hlinkClick r:id="rId3"/>
              </a:rPr>
              <a:t>Careerpilot</a:t>
            </a:r>
            <a:r>
              <a:rPr lang="en-GB" dirty="0">
                <a:hlinkClick r:id="rId3"/>
              </a:rPr>
              <a:t> : Adviser Zone : Hot Jobs Resources - FREE - Gatsby Benchmark 2 : New - Digital and IT Hot Jobs resources</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Prompts – What are the routes into this job? What subjects might be useful? What skills would be useful?</a:t>
            </a: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45</a:t>
            </a:fld>
            <a:endParaRPr lang="en-GB" altLang="en-US">
              <a:latin typeface="Arial" panose="020B0604020202020204" pitchFamily="34" charset="0"/>
            </a:endParaRPr>
          </a:p>
        </p:txBody>
      </p:sp>
    </p:spTree>
    <p:extLst>
      <p:ext uri="{BB962C8B-B14F-4D97-AF65-F5344CB8AC3E}">
        <p14:creationId xmlns:p14="http://schemas.microsoft.com/office/powerpoint/2010/main" val="3716210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US" altLang="en-US" dirty="0">
                <a:latin typeface="Arial" panose="020B0604020202020204" pitchFamily="34" charset="0"/>
              </a:rPr>
              <a:t>You could give the example of a builder – this job would need good Problem-Solving skills to adapt or solve building issues, they would need good Teamwork skills to be able to work with others </a:t>
            </a:r>
            <a:r>
              <a:rPr lang="en-US" altLang="en-US" dirty="0" err="1">
                <a:latin typeface="Arial" panose="020B0604020202020204" pitchFamily="34" charset="0"/>
              </a:rPr>
              <a:t>eg.</a:t>
            </a:r>
            <a:r>
              <a:rPr lang="en-US" altLang="en-US" dirty="0">
                <a:latin typeface="Arial" panose="020B0604020202020204" pitchFamily="34" charset="0"/>
              </a:rPr>
              <a:t> from other trades, the architect, planners, engineers and the client, they would also need to Aim High as they create plans, work to deadlines and to a high standard.</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Examples students might have for developing their own skills could include school projects, being part of a sports team, part time work, taking part in volunteering etc. </a:t>
            </a:r>
          </a:p>
          <a:p>
            <a:pPr eaLnBrk="1" hangingPunct="1"/>
            <a:endParaRPr lang="en-US"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46</a:t>
            </a:fld>
            <a:endParaRPr lang="en-GB" altLang="en-US">
              <a:latin typeface="Arial" panose="020B0604020202020204" pitchFamily="34" charset="0"/>
            </a:endParaRPr>
          </a:p>
        </p:txBody>
      </p:sp>
    </p:spTree>
    <p:extLst>
      <p:ext uri="{BB962C8B-B14F-4D97-AF65-F5344CB8AC3E}">
        <p14:creationId xmlns:p14="http://schemas.microsoft.com/office/powerpoint/2010/main" val="4460037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8D862-E489-8B8C-CD55-07BCE94025BB}"/>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6E514B1D-C7C9-D802-9B47-EE68B44A67AB}"/>
              </a:ext>
            </a:extLst>
          </p:cNvPr>
          <p:cNvSpPr>
            <a:spLocks noGrp="1" noRot="1" noChangeAspect="1" noTextEdit="1"/>
          </p:cNvSpPr>
          <p:nvPr>
            <p:ph type="sldImg"/>
          </p:nvPr>
        </p:nvSpPr>
        <p:spPr>
          <a:ln/>
        </p:spPr>
      </p:sp>
      <p:sp>
        <p:nvSpPr>
          <p:cNvPr id="13315" name="Notes Placeholder 2">
            <a:extLst>
              <a:ext uri="{FF2B5EF4-FFF2-40B4-BE49-F238E27FC236}">
                <a16:creationId xmlns:a16="http://schemas.microsoft.com/office/drawing/2014/main" id="{B82F90A6-E504-BB1B-42F4-0BF6B01EC8DA}"/>
              </a:ext>
            </a:extLst>
          </p:cNvPr>
          <p:cNvSpPr>
            <a:spLocks noGrp="1"/>
          </p:cNvSpPr>
          <p:nvPr>
            <p:ph type="body" idx="1"/>
          </p:nvPr>
        </p:nvSpPr>
        <p:spPr>
          <a:noFill/>
        </p:spPr>
        <p:txBody>
          <a:bodyPr/>
          <a:lstStyle/>
          <a:p>
            <a:pPr eaLnBrk="1" hangingPunct="1"/>
            <a:r>
              <a:rPr lang="en-GB" altLang="en-US" dirty="0">
                <a:latin typeface="Arial" panose="020B0604020202020204" pitchFamily="34" charset="0"/>
              </a:rPr>
              <a:t>Give students time to talk in pairs about jobs they have researched and skills needed.</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activity support students to develop the following skills:</a:t>
            </a:r>
          </a:p>
          <a:p>
            <a:pPr eaLnBrk="1" hangingPunct="1"/>
            <a:r>
              <a:rPr lang="en-GB" altLang="en-US" dirty="0">
                <a:latin typeface="Arial" panose="020B0604020202020204" pitchFamily="34" charset="0"/>
              </a:rPr>
              <a:t>Step 8 Speaking – </a:t>
            </a:r>
            <a:r>
              <a:rPr lang="en-GB" altLang="en-US" b="1" dirty="0">
                <a:latin typeface="Arial" panose="020B0604020202020204" pitchFamily="34" charset="0"/>
              </a:rPr>
              <a:t>Using facts</a:t>
            </a:r>
            <a:r>
              <a:rPr lang="en-GB" altLang="en-US" dirty="0">
                <a:latin typeface="Arial" panose="020B0604020202020204" pitchFamily="34" charset="0"/>
              </a:rPr>
              <a:t>: I use facts and examples to support my communication</a:t>
            </a:r>
          </a:p>
          <a:p>
            <a:pPr eaLnBrk="1" hangingPunct="1"/>
            <a:r>
              <a:rPr lang="en-GB" altLang="en-US" dirty="0">
                <a:latin typeface="Arial" panose="020B0604020202020204" pitchFamily="34" charset="0"/>
              </a:rPr>
              <a:t>Step 8 Listening – </a:t>
            </a:r>
            <a:r>
              <a:rPr lang="en-GB" altLang="en-US" b="1" dirty="0">
                <a:latin typeface="Arial" panose="020B0604020202020204" pitchFamily="34" charset="0"/>
              </a:rPr>
              <a:t>Questioning</a:t>
            </a:r>
            <a:r>
              <a:rPr lang="en-GB" altLang="en-US" dirty="0">
                <a:latin typeface="Arial" panose="020B0604020202020204" pitchFamily="34" charset="0"/>
              </a:rPr>
              <a:t>: I ask open questions to understand more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You may want to check students understanding of these skills steps.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Ask the students for feedback on how they feel they or a partner have demonstrated these skills steps.</a:t>
            </a:r>
          </a:p>
          <a:p>
            <a:pPr eaLnBrk="1" hangingPunct="1"/>
            <a:endParaRPr lang="en-US" altLang="en-US" dirty="0">
              <a:latin typeface="Arial" panose="020B0604020202020204" pitchFamily="34" charset="0"/>
            </a:endParaRPr>
          </a:p>
        </p:txBody>
      </p:sp>
      <p:sp>
        <p:nvSpPr>
          <p:cNvPr id="13316" name="Slide Number Placeholder 3">
            <a:extLst>
              <a:ext uri="{FF2B5EF4-FFF2-40B4-BE49-F238E27FC236}">
                <a16:creationId xmlns:a16="http://schemas.microsoft.com/office/drawing/2014/main" id="{C00BF970-2A9F-549B-CCD2-27CBAD3858FA}"/>
              </a:ext>
            </a:extLst>
          </p:cNvPr>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47</a:t>
            </a:fld>
            <a:endParaRPr lang="en-GB" altLang="en-US">
              <a:latin typeface="Arial" panose="020B0604020202020204" pitchFamily="34" charset="0"/>
            </a:endParaRPr>
          </a:p>
        </p:txBody>
      </p:sp>
    </p:spTree>
    <p:extLst>
      <p:ext uri="{BB962C8B-B14F-4D97-AF65-F5344CB8AC3E}">
        <p14:creationId xmlns:p14="http://schemas.microsoft.com/office/powerpoint/2010/main" val="16845168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GB" altLang="en-US" dirty="0">
                <a:latin typeface="Arial" panose="020B0604020202020204" pitchFamily="34" charset="0"/>
              </a:rPr>
              <a:t>This activity support students to develop the following skills:</a:t>
            </a:r>
          </a:p>
          <a:p>
            <a:pPr eaLnBrk="1" hangingPunct="1"/>
            <a:r>
              <a:rPr lang="en-GB" altLang="en-US" dirty="0">
                <a:latin typeface="Arial" panose="020B0604020202020204" pitchFamily="34" charset="0"/>
              </a:rPr>
              <a:t>Step 7 Speaking - I speak engagingly by using facts and examples to support my points</a:t>
            </a:r>
          </a:p>
          <a:p>
            <a:pPr eaLnBrk="1" hangingPunct="1"/>
            <a:r>
              <a:rPr lang="en-GB" altLang="en-US" dirty="0">
                <a:latin typeface="Arial" panose="020B0604020202020204" pitchFamily="34" charset="0"/>
              </a:rPr>
              <a:t>Step 8 - I show I am listening by summarising or rephrasing what I have heard</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Ask the students for feedback on how they feel they or a partner have demonstrated these skills steps.</a:t>
            </a:r>
          </a:p>
          <a:p>
            <a:pPr eaLnBrk="1" hangingPunct="1"/>
            <a:endParaRPr lang="en-US"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48</a:t>
            </a:fld>
            <a:endParaRPr lang="en-GB" altLang="en-US">
              <a:latin typeface="Arial" panose="020B0604020202020204" pitchFamily="34" charset="0"/>
            </a:endParaRPr>
          </a:p>
        </p:txBody>
      </p:sp>
    </p:spTree>
    <p:extLst>
      <p:ext uri="{BB962C8B-B14F-4D97-AF65-F5344CB8AC3E}">
        <p14:creationId xmlns:p14="http://schemas.microsoft.com/office/powerpoint/2010/main" val="16425765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36550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Career Development Institute have a new framework which shows that everybody, young and old, needs to have the skills to do these 6 things if they are going to be able to manage their future careers.</a:t>
            </a:r>
          </a:p>
          <a:p>
            <a:r>
              <a:rPr lang="en-GB" dirty="0"/>
              <a:t>In this session we will be helping you develop the skills for these three.</a:t>
            </a:r>
          </a:p>
          <a:p>
            <a:r>
              <a:rPr lang="en-GB" dirty="0"/>
              <a:t>This is what we will be doing.</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a:t>
            </a:fld>
            <a:endParaRPr lang="en-GB"/>
          </a:p>
        </p:txBody>
      </p:sp>
    </p:spTree>
    <p:extLst>
      <p:ext uri="{BB962C8B-B14F-4D97-AF65-F5344CB8AC3E}">
        <p14:creationId xmlns:p14="http://schemas.microsoft.com/office/powerpoint/2010/main" val="19429820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50</a:t>
            </a:fld>
            <a:endParaRPr lang="en-GB"/>
          </a:p>
        </p:txBody>
      </p:sp>
    </p:spTree>
    <p:extLst>
      <p:ext uri="{BB962C8B-B14F-4D97-AF65-F5344CB8AC3E}">
        <p14:creationId xmlns:p14="http://schemas.microsoft.com/office/powerpoint/2010/main" val="16260831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You can also share the structure of the session with students.</a:t>
            </a:r>
          </a:p>
        </p:txBody>
      </p:sp>
    </p:spTree>
    <p:extLst>
      <p:ext uri="{BB962C8B-B14F-4D97-AF65-F5344CB8AC3E}">
        <p14:creationId xmlns:p14="http://schemas.microsoft.com/office/powerpoint/2010/main" val="33027680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class what they think they would need to include in their CV.</a:t>
            </a:r>
          </a:p>
          <a:p>
            <a:pPr eaLnBrk="1" hangingPunct="1"/>
            <a:r>
              <a:rPr lang="en-US" altLang="en-US" dirty="0">
                <a:latin typeface="Arial" panose="020B0604020202020204" pitchFamily="34" charset="0"/>
              </a:rPr>
              <a:t>Answer:</a:t>
            </a:r>
          </a:p>
          <a:p>
            <a:pPr eaLnBrk="1" hangingPunct="1"/>
            <a:r>
              <a:rPr lang="en-GB" altLang="en-US" dirty="0">
                <a:latin typeface="Arial" panose="020B0604020202020204" pitchFamily="34" charset="0"/>
              </a:rPr>
              <a:t>Your name, phone number, email</a:t>
            </a:r>
          </a:p>
          <a:p>
            <a:pPr eaLnBrk="1" hangingPunct="1"/>
            <a:r>
              <a:rPr lang="en-GB" altLang="en-US" dirty="0">
                <a:latin typeface="Arial" panose="020B0604020202020204" pitchFamily="34" charset="0"/>
              </a:rPr>
              <a:t>A short personal statement </a:t>
            </a:r>
          </a:p>
          <a:p>
            <a:pPr eaLnBrk="1" hangingPunct="1"/>
            <a:r>
              <a:rPr lang="en-GB" altLang="en-US" dirty="0">
                <a:latin typeface="Arial" panose="020B0604020202020204" pitchFamily="34" charset="0"/>
              </a:rPr>
              <a:t>Your skills and experience</a:t>
            </a:r>
          </a:p>
          <a:p>
            <a:pPr eaLnBrk="1" hangingPunct="1"/>
            <a:r>
              <a:rPr lang="en-GB" altLang="en-US" dirty="0">
                <a:latin typeface="Arial" panose="020B0604020202020204" pitchFamily="34" charset="0"/>
              </a:rPr>
              <a:t>Any jobs you’ve had which includes voluntary and work experience</a:t>
            </a:r>
          </a:p>
          <a:p>
            <a:pPr eaLnBrk="1" hangingPunct="1"/>
            <a:r>
              <a:rPr lang="en-GB" altLang="en-US" dirty="0">
                <a:latin typeface="Arial" panose="020B0604020202020204" pitchFamily="34" charset="0"/>
              </a:rPr>
              <a:t>Education and qualifications (most relevant stuff first)</a:t>
            </a:r>
          </a:p>
          <a:p>
            <a:pPr eaLnBrk="1" hangingPunct="1"/>
            <a:r>
              <a:rPr lang="en-GB" altLang="en-US" dirty="0">
                <a:latin typeface="Arial" panose="020B0604020202020204" pitchFamily="34" charset="0"/>
              </a:rPr>
              <a:t>Hobbies and interests (if you think they might help you get the job)</a:t>
            </a:r>
            <a:endParaRPr lang="en-US" altLang="en-US" dirty="0">
              <a:latin typeface="Arial" panose="020B0604020202020204" pitchFamily="34" charset="0"/>
            </a:endParaRPr>
          </a:p>
        </p:txBody>
      </p:sp>
    </p:spTree>
    <p:extLst>
      <p:ext uri="{BB962C8B-B14F-4D97-AF65-F5344CB8AC3E}">
        <p14:creationId xmlns:p14="http://schemas.microsoft.com/office/powerpoint/2010/main" val="2240486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Talk through the eight essential skills to recap. </a:t>
            </a:r>
          </a:p>
          <a:p>
            <a:pPr marL="171450" indent="-171450" eaLnBrk="1" hangingPunct="1">
              <a:buFont typeface="Arial" panose="020B0604020202020204" pitchFamily="34" charset="0"/>
              <a:buChar char="•"/>
            </a:pPr>
            <a:r>
              <a:rPr lang="en-GB" altLang="en-US" dirty="0">
                <a:latin typeface="Arial" panose="020B0604020202020204" pitchFamily="34" charset="0"/>
              </a:rPr>
              <a:t>Communication - Listening and Speaking</a:t>
            </a:r>
          </a:p>
          <a:p>
            <a:pPr marL="171450" indent="-171450" eaLnBrk="1" hangingPunct="1">
              <a:buFont typeface="Arial" panose="020B0604020202020204" pitchFamily="34" charset="0"/>
              <a:buChar char="•"/>
            </a:pPr>
            <a:r>
              <a:rPr lang="en-GB" altLang="en-US" dirty="0">
                <a:latin typeface="Arial" panose="020B0604020202020204" pitchFamily="34" charset="0"/>
              </a:rPr>
              <a:t>Creative Problem Solving - Problem Solving and Creativity</a:t>
            </a:r>
          </a:p>
          <a:p>
            <a:pPr marL="171450" indent="-171450" eaLnBrk="1" hangingPunct="1">
              <a:buFont typeface="Arial" panose="020B0604020202020204" pitchFamily="34" charset="0"/>
              <a:buChar char="•"/>
            </a:pPr>
            <a:r>
              <a:rPr lang="en-GB" altLang="en-US" dirty="0">
                <a:latin typeface="Arial" panose="020B0604020202020204" pitchFamily="34" charset="0"/>
              </a:rPr>
              <a:t>Self-management – Adapting and Planning</a:t>
            </a:r>
          </a:p>
          <a:p>
            <a:pPr marL="171450" indent="-171450" eaLnBrk="1" hangingPunct="1">
              <a:buFont typeface="Arial" panose="020B0604020202020204" pitchFamily="34" charset="0"/>
              <a:buChar char="•"/>
            </a:pPr>
            <a:r>
              <a:rPr lang="en-GB" altLang="en-US" dirty="0">
                <a:latin typeface="Arial" panose="020B0604020202020204" pitchFamily="34" charset="0"/>
              </a:rPr>
              <a:t>Collaboration - Leadership and Teamwork</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0789590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978020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55</a:t>
            </a:fld>
            <a:endParaRPr lang="en-GB"/>
          </a:p>
        </p:txBody>
      </p:sp>
    </p:spTree>
    <p:extLst>
      <p:ext uri="{BB962C8B-B14F-4D97-AF65-F5344CB8AC3E}">
        <p14:creationId xmlns:p14="http://schemas.microsoft.com/office/powerpoint/2010/main" val="7952213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Extension: Any students that finish early could be asked to look at another favourite subject and create a second diagram with related jobs around another subject.</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56</a:t>
            </a:fld>
            <a:endParaRPr lang="en-GB"/>
          </a:p>
        </p:txBody>
      </p:sp>
    </p:spTree>
    <p:extLst>
      <p:ext uri="{BB962C8B-B14F-4D97-AF65-F5344CB8AC3E}">
        <p14:creationId xmlns:p14="http://schemas.microsoft.com/office/powerpoint/2010/main" val="62482095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Alternatively, you could ask students to prepare a short presentation to share with the whole class if time allows.</a:t>
            </a:r>
          </a:p>
          <a:p>
            <a:endParaRPr lang="en-GB" altLang="en-US" dirty="0">
              <a:latin typeface="Arial" panose="020B0604020202020204" pitchFamily="34" charset="0"/>
            </a:endParaRPr>
          </a:p>
          <a:p>
            <a:pPr eaLnBrk="1" hangingPunct="1"/>
            <a:r>
              <a:rPr lang="en-GB" altLang="en-US" dirty="0">
                <a:latin typeface="Arial" panose="020B0604020202020204" pitchFamily="34" charset="0"/>
              </a:rPr>
              <a:t>This activity support students to develop the following skills:</a:t>
            </a:r>
          </a:p>
          <a:p>
            <a:pPr eaLnBrk="1" hangingPunct="1"/>
            <a:r>
              <a:rPr lang="en-GB" altLang="en-US" dirty="0">
                <a:latin typeface="Arial" panose="020B0604020202020204" pitchFamily="34" charset="0"/>
              </a:rPr>
              <a:t>Step 9 Speaking – Sharing visuals: I use images, charts or diagrams when it helps my communication</a:t>
            </a:r>
          </a:p>
          <a:p>
            <a:pPr eaLnBrk="1" hangingPunct="1"/>
            <a:r>
              <a:rPr lang="en-GB" altLang="en-US" dirty="0">
                <a:latin typeface="Arial" panose="020B0604020202020204" pitchFamily="34" charset="0"/>
              </a:rPr>
              <a:t>Step 8 Listening – Questioning: I ask open questions to understand more</a:t>
            </a:r>
          </a:p>
          <a:p>
            <a:pPr eaLnBrk="1" hangingPunct="1"/>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57</a:t>
            </a:fld>
            <a:endParaRPr lang="en-GB" altLang="en-US">
              <a:latin typeface="Arial" panose="020B0604020202020204" pitchFamily="34" charset="0"/>
            </a:endParaRPr>
          </a:p>
        </p:txBody>
      </p:sp>
    </p:spTree>
    <p:extLst>
      <p:ext uri="{BB962C8B-B14F-4D97-AF65-F5344CB8AC3E}">
        <p14:creationId xmlns:p14="http://schemas.microsoft.com/office/powerpoint/2010/main" val="9450512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382144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59</a:t>
            </a:fld>
            <a:endParaRPr lang="en-GB"/>
          </a:p>
        </p:txBody>
      </p:sp>
    </p:spTree>
    <p:extLst>
      <p:ext uri="{BB962C8B-B14F-4D97-AF65-F5344CB8AC3E}">
        <p14:creationId xmlns:p14="http://schemas.microsoft.com/office/powerpoint/2010/main" val="2066532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020862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Give students 5 minutes to discuss this task. </a:t>
            </a:r>
          </a:p>
          <a:p>
            <a:pPr eaLnBrk="1" hangingPunct="1"/>
            <a:r>
              <a:rPr lang="en-US" altLang="en-US" dirty="0">
                <a:latin typeface="Arial" panose="020B0604020202020204" pitchFamily="34" charset="0"/>
              </a:rPr>
              <a:t>Remind them that essential skills are needed by everyone for any job.</a:t>
            </a:r>
          </a:p>
          <a:p>
            <a:pPr eaLnBrk="1" hangingPunct="1"/>
            <a:r>
              <a:rPr lang="en-US" altLang="en-US" dirty="0">
                <a:latin typeface="Arial" panose="020B0604020202020204" pitchFamily="34" charset="0"/>
              </a:rPr>
              <a:t>Technical skills may be specific to certain job roles.</a:t>
            </a:r>
          </a:p>
        </p:txBody>
      </p:sp>
    </p:spTree>
    <p:extLst>
      <p:ext uri="{BB962C8B-B14F-4D97-AF65-F5344CB8AC3E}">
        <p14:creationId xmlns:p14="http://schemas.microsoft.com/office/powerpoint/2010/main" val="24694891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Class discussion – what skills did students come up with?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These eight skills have been identified by employers as being essential to any job:</a:t>
            </a:r>
          </a:p>
          <a:p>
            <a:pPr marL="171450" indent="-171450" eaLnBrk="1" hangingPunct="1">
              <a:buFont typeface="Arial" panose="020B0604020202020204" pitchFamily="34" charset="0"/>
              <a:buChar char="•"/>
            </a:pPr>
            <a:r>
              <a:rPr lang="en-GB" altLang="en-US" dirty="0">
                <a:latin typeface="Arial" panose="020B0604020202020204" pitchFamily="34" charset="0"/>
              </a:rPr>
              <a:t>Communication - Listening and Speaking</a:t>
            </a:r>
          </a:p>
          <a:p>
            <a:pPr marL="171450" indent="-171450" eaLnBrk="1" hangingPunct="1">
              <a:buFont typeface="Arial" panose="020B0604020202020204" pitchFamily="34" charset="0"/>
              <a:buChar char="•"/>
            </a:pPr>
            <a:r>
              <a:rPr lang="en-GB" altLang="en-US" dirty="0">
                <a:latin typeface="Arial" panose="020B0604020202020204" pitchFamily="34" charset="0"/>
              </a:rPr>
              <a:t>Creative Problem Solving - Problem Solving and Creativity</a:t>
            </a:r>
          </a:p>
          <a:p>
            <a:pPr marL="171450" indent="-171450" eaLnBrk="1" hangingPunct="1">
              <a:buFont typeface="Arial" panose="020B0604020202020204" pitchFamily="34" charset="0"/>
              <a:buChar char="•"/>
            </a:pPr>
            <a:r>
              <a:rPr lang="en-GB" altLang="en-US" dirty="0">
                <a:latin typeface="Arial" panose="020B0604020202020204" pitchFamily="34" charset="0"/>
              </a:rPr>
              <a:t>Self-management – Adapting and Planning</a:t>
            </a:r>
          </a:p>
          <a:p>
            <a:pPr marL="171450" indent="-171450" eaLnBrk="1" hangingPunct="1">
              <a:buFont typeface="Arial" panose="020B0604020202020204" pitchFamily="34" charset="0"/>
              <a:buChar char="•"/>
            </a:pPr>
            <a:r>
              <a:rPr lang="en-GB" altLang="en-US" dirty="0">
                <a:latin typeface="Arial" panose="020B0604020202020204" pitchFamily="34" charset="0"/>
              </a:rPr>
              <a:t>Collaboration - Leadership and Teamwork</a:t>
            </a:r>
          </a:p>
          <a:p>
            <a:pPr marL="171450" indent="-171450" eaLnBrk="1" hangingPunct="1">
              <a:buFont typeface="Arial" panose="020B0604020202020204" pitchFamily="34" charset="0"/>
              <a:buChar char="•"/>
            </a:pPr>
            <a:endParaRPr lang="en-GB" altLang="en-US" dirty="0">
              <a:latin typeface="Arial" panose="020B0604020202020204" pitchFamily="34" charset="0"/>
            </a:endParaRPr>
          </a:p>
          <a:p>
            <a:pPr marL="0" indent="0" eaLnBrk="1" hangingPunct="1">
              <a:buFont typeface="Arial" panose="020B0604020202020204" pitchFamily="34" charset="0"/>
              <a:buNone/>
            </a:pPr>
            <a:r>
              <a:rPr lang="en-GB" altLang="en-US" dirty="0">
                <a:latin typeface="Arial" panose="020B0604020202020204" pitchFamily="34" charset="0"/>
              </a:rPr>
              <a:t>Examples also given of technical skills that may be relevant to certain jobs in addition to the essential skills.</a:t>
            </a:r>
          </a:p>
        </p:txBody>
      </p:sp>
    </p:spTree>
    <p:extLst>
      <p:ext uri="{BB962C8B-B14F-4D97-AF65-F5344CB8AC3E}">
        <p14:creationId xmlns:p14="http://schemas.microsoft.com/office/powerpoint/2010/main" val="32604723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need to work individually to find the answers on their own computers, but may discuss in pairs as they work through the first 4 questions. Students to make a note of the answers.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62</a:t>
            </a:fld>
            <a:endParaRPr lang="en-GB"/>
          </a:p>
        </p:txBody>
      </p:sp>
    </p:spTree>
    <p:extLst>
      <p:ext uri="{BB962C8B-B14F-4D97-AF65-F5344CB8AC3E}">
        <p14:creationId xmlns:p14="http://schemas.microsoft.com/office/powerpoint/2010/main" val="5596742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Help students to work through finding the answers using the links to the relevant pages on Careerpilot.</a:t>
            </a:r>
          </a:p>
          <a:p>
            <a:r>
              <a:rPr lang="en-GB" dirty="0"/>
              <a:t>Discuss skills strengths and skills to develop further.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Show students how Careerpilot has information on how to develop your skills further and you can link to Skills Builder Launchpad to support you to independently build your own essential skills. </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63</a:t>
            </a:fld>
            <a:endParaRPr lang="en-GB"/>
          </a:p>
        </p:txBody>
      </p:sp>
    </p:spTree>
    <p:extLst>
      <p:ext uri="{BB962C8B-B14F-4D97-AF65-F5344CB8AC3E}">
        <p14:creationId xmlns:p14="http://schemas.microsoft.com/office/powerpoint/2010/main" val="31187551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skills strengths and skills to develop further.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Show students how Careerpilot has information on how to develop your skills further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https://www.careerpilot.org.uk/information/help-and-support/building-essential-skills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also use the Skills Builder self assessment tool to support students to independently benchmark their own essential skills against the Skills Builder Framework.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https://www.skillsbuilder.org/benchmark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64</a:t>
            </a:fld>
            <a:endParaRPr lang="en-GB"/>
          </a:p>
        </p:txBody>
      </p:sp>
    </p:spTree>
    <p:extLst>
      <p:ext uri="{BB962C8B-B14F-4D97-AF65-F5344CB8AC3E}">
        <p14:creationId xmlns:p14="http://schemas.microsoft.com/office/powerpoint/2010/main" val="1510586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214755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Help students to brainstorm different words that describe how they may feel or act. Explain that these words are like building blocks for our personalities. Everyone has a mix of these qualities and that is what makes us special and unique. </a:t>
            </a:r>
          </a:p>
        </p:txBody>
      </p:sp>
    </p:spTree>
    <p:extLst>
      <p:ext uri="{BB962C8B-B14F-4D97-AF65-F5344CB8AC3E}">
        <p14:creationId xmlns:p14="http://schemas.microsoft.com/office/powerpoint/2010/main" val="1586783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60382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11-15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9</a:t>
            </a:fld>
            <a:endParaRPr lang="en-GB"/>
          </a:p>
        </p:txBody>
      </p:sp>
    </p:spTree>
    <p:extLst>
      <p:ext uri="{BB962C8B-B14F-4D97-AF65-F5344CB8AC3E}">
        <p14:creationId xmlns:p14="http://schemas.microsoft.com/office/powerpoint/2010/main" val="1795396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svg"/><Relationship Id="rId5" Type="http://schemas.openxmlformats.org/officeDocument/2006/relationships/image" Target="../media/image25.png"/><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27.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14.svg"/><Relationship Id="rId7"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14.sv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8.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4.svg"/><Relationship Id="rId4" Type="http://schemas.openxmlformats.org/officeDocument/2006/relationships/image" Target="../media/image5.pn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1.sv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hyperlink" Target="http://www.careerpilot.org.uk/"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0.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41.svg"/><Relationship Id="rId4" Type="http://schemas.openxmlformats.org/officeDocument/2006/relationships/image" Target="../media/image5.png"/><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41.svg"/><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41.sv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3.xml"/><Relationship Id="rId7" Type="http://schemas.openxmlformats.org/officeDocument/2006/relationships/image" Target="../media/image46.png"/><Relationship Id="rId12" Type="http://schemas.openxmlformats.org/officeDocument/2006/relationships/image" Target="../media/image41.sv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38.png"/><Relationship Id="rId10" Type="http://schemas.openxmlformats.org/officeDocument/2006/relationships/image" Target="../media/image49.png"/><Relationship Id="rId4" Type="http://schemas.openxmlformats.org/officeDocument/2006/relationships/image" Target="../media/image39.png"/><Relationship Id="rId9"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41.sv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27.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56.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5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59.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hyperlink" Target="http://www.skillsbuilder.org/universal-framework" TargetMode="External"/><Relationship Id="rId13" Type="http://schemas.openxmlformats.org/officeDocument/2006/relationships/hyperlink" Target="http://www.careersandenterprise.co.uk/modern-work-experience/equalex-for-educators/" TargetMode="External"/><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hyperlink" Target="http://www.thecdi.net/write/Framework/CDI_86-Framework-Guidance_in_Secondary_Schools-webFINAL.pdf" TargetMode="External"/><Relationship Id="rId14" Type="http://schemas.openxmlformats.org/officeDocument/2006/relationships/hyperlink" Target="http://www.gatsbybenchmarks.org.uk/"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51.png"/><Relationship Id="rId7" Type="http://schemas.openxmlformats.org/officeDocument/2006/relationships/image" Target="../media/image36.sv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6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2.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41.svg"/><Relationship Id="rId4" Type="http://schemas.openxmlformats.org/officeDocument/2006/relationships/image" Target="../media/image5.png"/><Relationship Id="rId9"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62.svg"/><Relationship Id="rId4" Type="http://schemas.openxmlformats.org/officeDocument/2006/relationships/image" Target="../media/image61.jpeg"/></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4.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62.svg"/><Relationship Id="rId4" Type="http://schemas.openxmlformats.org/officeDocument/2006/relationships/image" Target="../media/image5.png"/><Relationship Id="rId9"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62.svg"/><Relationship Id="rId4" Type="http://schemas.openxmlformats.org/officeDocument/2006/relationships/image" Target="../media/image63.png"/></Relationships>
</file>

<file path=ppt/slides/_rels/slide36.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notesSlide" Target="../notesSlides/notesSlide36.xml"/><Relationship Id="rId7" Type="http://schemas.openxmlformats.org/officeDocument/2006/relationships/image" Target="../media/image67.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62.svg"/><Relationship Id="rId5" Type="http://schemas.openxmlformats.org/officeDocument/2006/relationships/image" Target="../media/image69.png"/><Relationship Id="rId4" Type="http://schemas.openxmlformats.org/officeDocument/2006/relationships/image" Target="../media/image68.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62.svg"/><Relationship Id="rId4" Type="http://schemas.openxmlformats.org/officeDocument/2006/relationships/image" Target="../media/image19.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62.sv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70.svg"/><Relationship Id="rId5" Type="http://schemas.openxmlformats.org/officeDocument/2006/relationships/image" Target="../media/image36.svg"/><Relationship Id="rId4" Type="http://schemas.openxmlformats.org/officeDocument/2006/relationships/slide" Target="slide45.xml"/></Relationships>
</file>

<file path=ppt/slides/_rels/slide4.xml.rels><?xml version="1.0" encoding="UTF-8" standalone="yes"?>
<Relationships xmlns="http://schemas.openxmlformats.org/package/2006/relationships"><Relationship Id="rId8" Type="http://schemas.openxmlformats.org/officeDocument/2006/relationships/slide" Target="slide50.xml"/><Relationship Id="rId13" Type="http://schemas.openxmlformats.org/officeDocument/2006/relationships/image" Target="../media/image3.svg"/><Relationship Id="rId3" Type="http://schemas.openxmlformats.org/officeDocument/2006/relationships/notesSlide" Target="../notesSlides/notesSlide4.xml"/><Relationship Id="rId7" Type="http://schemas.openxmlformats.org/officeDocument/2006/relationships/slide" Target="slide45.xml"/><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slide" Target="slide33.xml"/><Relationship Id="rId11" Type="http://schemas.openxmlformats.org/officeDocument/2006/relationships/image" Target="../media/image11.svg"/><Relationship Id="rId5" Type="http://schemas.openxmlformats.org/officeDocument/2006/relationships/slide" Target="slide19.xml"/><Relationship Id="rId10" Type="http://schemas.openxmlformats.org/officeDocument/2006/relationships/slide" Target="slide59.xml"/><Relationship Id="rId4" Type="http://schemas.openxmlformats.org/officeDocument/2006/relationships/slide" Target="slide5.xml"/><Relationship Id="rId9" Type="http://schemas.openxmlformats.org/officeDocument/2006/relationships/slide" Target="slide56.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72.png"/><Relationship Id="rId4" Type="http://schemas.openxmlformats.org/officeDocument/2006/relationships/image" Target="../media/image62.svg"/></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62.sv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62.sv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77.png"/><Relationship Id="rId4"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62.svg"/><Relationship Id="rId4" Type="http://schemas.openxmlformats.org/officeDocument/2006/relationships/image" Target="../media/image36.sv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slide" Target="slide49.xm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70.svg"/><Relationship Id="rId4" Type="http://schemas.openxmlformats.org/officeDocument/2006/relationships/image" Target="../media/image62.svg"/></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70.svg"/></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39.png"/></Relationships>
</file>

<file path=ppt/slides/_rels/slide4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9.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62.svg"/><Relationship Id="rId4" Type="http://schemas.openxmlformats.org/officeDocument/2006/relationships/image" Target="../media/image5.pn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jpg"/><Relationship Id="rId4" Type="http://schemas.openxmlformats.org/officeDocument/2006/relationships/image" Target="../media/image14.svg"/></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80.svg"/><Relationship Id="rId4" Type="http://schemas.openxmlformats.org/officeDocument/2006/relationships/image" Target="../media/image79.jpeg"/></Relationships>
</file>

<file path=ppt/slides/_rels/slide5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1.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80.svg"/><Relationship Id="rId4" Type="http://schemas.openxmlformats.org/officeDocument/2006/relationships/image" Target="../media/image5.png"/><Relationship Id="rId9"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sv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69.png"/><Relationship Id="rId5" Type="http://schemas.openxmlformats.org/officeDocument/2006/relationships/image" Target="../media/image80.svg"/><Relationship Id="rId4" Type="http://schemas.openxmlformats.org/officeDocument/2006/relationships/image" Target="../media/image83.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70.svg"/><Relationship Id="rId5" Type="http://schemas.openxmlformats.org/officeDocument/2006/relationships/image" Target="../media/image36.svg"/><Relationship Id="rId4" Type="http://schemas.openxmlformats.org/officeDocument/2006/relationships/slide" Target="slide56.xml"/></Relationships>
</file>

<file path=ppt/slides/_rels/slide5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80.svg"/><Relationship Id="rId7"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35.png"/><Relationship Id="rId4" Type="http://schemas.openxmlformats.org/officeDocument/2006/relationships/image" Target="../media/image36.svg"/></Relationships>
</file>

<file path=ppt/slides/_rels/slide5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0.svg"/><Relationship Id="rId7" Type="http://schemas.openxmlformats.org/officeDocument/2006/relationships/diagramColors" Target="../diagrams/colors1.xml"/><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0.svg"/></Relationships>
</file>

<file path=ppt/slides/_rels/slide57.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5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8.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80.svg"/><Relationship Id="rId4" Type="http://schemas.openxmlformats.org/officeDocument/2006/relationships/image" Target="../media/image5.png"/><Relationship Id="rId9"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85.svg"/><Relationship Id="rId4" Type="http://schemas.openxmlformats.org/officeDocument/2006/relationships/image" Target="../media/image84.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6.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4.svg"/><Relationship Id="rId4" Type="http://schemas.openxmlformats.org/officeDocument/2006/relationships/image" Target="../media/image5.png"/><Relationship Id="rId9" Type="http://schemas.openxmlformats.org/officeDocument/2006/relationships/image" Target="../media/image4.png"/></Relationships>
</file>

<file path=ppt/slides/_rels/slide6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notesSlide" Target="../notesSlides/notesSlide60.xml"/><Relationship Id="rId7" Type="http://schemas.openxmlformats.org/officeDocument/2006/relationships/image" Target="../media/image84.sv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6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notesSlide" Target="../notesSlides/notesSlide61.xml"/><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42.jpeg"/><Relationship Id="rId5" Type="http://schemas.openxmlformats.org/officeDocument/2006/relationships/image" Target="../media/image69.png"/><Relationship Id="rId4" Type="http://schemas.openxmlformats.org/officeDocument/2006/relationships/image" Target="../media/image84.svg"/></Relationships>
</file>

<file path=ppt/slides/_rels/slide6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84.svg"/></Relationships>
</file>

<file path=ppt/slides/_rels/slide63.xml.rels><?xml version="1.0" encoding="UTF-8" standalone="yes"?>
<Relationships xmlns="http://schemas.openxmlformats.org/package/2006/relationships"><Relationship Id="rId3" Type="http://schemas.openxmlformats.org/officeDocument/2006/relationships/hyperlink" Target="https://www.careerpilot.org.uk/job-sectors/childcare/job-profile/school-nurse" TargetMode="External"/><Relationship Id="rId7" Type="http://schemas.openxmlformats.org/officeDocument/2006/relationships/hyperlink" Target="https://www.careerpilot.org.uk/job-sectors/water-gas-oil-etc/job-profile/firefighter" TargetMode="External"/><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hyperlink" Target="https://www.careerpilot.org.uk/job-sectors/design/job-profile/computer-games-developer" TargetMode="External"/><Relationship Id="rId5" Type="http://schemas.openxmlformats.org/officeDocument/2006/relationships/hyperlink" Target="https://www.careerpilot.org.uk/job-sectors/arts-crafts/job-profile/florist" TargetMode="External"/><Relationship Id="rId4" Type="http://schemas.openxmlformats.org/officeDocument/2006/relationships/image" Target="../media/image84.svg"/></Relationships>
</file>

<file path=ppt/slides/_rels/slide64.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image" Target="../media/image88.png"/><Relationship Id="rId4" Type="http://schemas.openxmlformats.org/officeDocument/2006/relationships/hyperlink" Target="https://www.skillsbuilder.org/programmes/skills-builder-benchmark" TargetMode="External"/></Relationships>
</file>

<file path=ppt/slides/_rels/slide6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65.xml"/><Relationship Id="rId7"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84.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14.sv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D7AF84-EC81-42D4-8DB1-1FBAA2ABFA9C}"/>
              </a:ext>
            </a:extLst>
          </p:cNvPr>
          <p:cNvSpPr/>
          <p:nvPr/>
        </p:nvSpPr>
        <p:spPr>
          <a:xfrm>
            <a:off x="0" y="300625"/>
            <a:ext cx="9153786" cy="6557375"/>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513644" y="4871861"/>
            <a:ext cx="8116710" cy="1815882"/>
          </a:xfrm>
          <a:prstGeom prst="rect">
            <a:avLst/>
          </a:prstGeom>
        </p:spPr>
        <p:txBody>
          <a:bodyPr wrap="square">
            <a:spAutoFit/>
          </a:bodyPr>
          <a:lstStyle/>
          <a:p>
            <a:pPr algn="ctr"/>
            <a:r>
              <a:rPr lang="en-GB" altLang="en-US" sz="2000" dirty="0">
                <a:solidFill>
                  <a:srgbClr val="002060"/>
                </a:solidFill>
                <a:latin typeface="Calibri" panose="020F0502020204030204" pitchFamily="34" charset="0"/>
              </a:rPr>
              <a:t>5 Week Careers Programme</a:t>
            </a:r>
          </a:p>
          <a:p>
            <a:pPr algn="ctr"/>
            <a:endParaRPr lang="en-GB" altLang="en-US" sz="2400" b="1" dirty="0">
              <a:solidFill>
                <a:srgbClr val="002060"/>
              </a:solidFill>
              <a:latin typeface="Calibri" panose="020F0502020204030204" pitchFamily="34" charset="0"/>
            </a:endParaRPr>
          </a:p>
          <a:p>
            <a:pPr algn="ctr"/>
            <a:r>
              <a:rPr lang="en-GB" altLang="en-US" sz="3200" b="1" dirty="0">
                <a:solidFill>
                  <a:srgbClr val="002060"/>
                </a:solidFill>
                <a:latin typeface="Calibri" panose="020F0502020204030204" pitchFamily="34" charset="0"/>
              </a:rPr>
              <a:t>Year 8 - Know Yourself, Know Your Skills</a:t>
            </a:r>
          </a:p>
          <a:p>
            <a:pPr algn="ctr"/>
            <a:endParaRPr lang="en-US" sz="3600" b="1" dirty="0">
              <a:solidFill>
                <a:srgbClr val="FFC000"/>
              </a:solidFill>
            </a:endParaRPr>
          </a:p>
        </p:txBody>
      </p:sp>
      <p:sp>
        <p:nvSpPr>
          <p:cNvPr id="31" name="Rectangle 30">
            <a:extLst>
              <a:ext uri="{FF2B5EF4-FFF2-40B4-BE49-F238E27FC236}">
                <a16:creationId xmlns:a16="http://schemas.microsoft.com/office/drawing/2014/main" id="{BCB18957-AF61-4A6D-8B10-AC7A42A658A7}"/>
              </a:ext>
            </a:extLst>
          </p:cNvPr>
          <p:cNvSpPr/>
          <p:nvPr/>
        </p:nvSpPr>
        <p:spPr>
          <a:xfrm>
            <a:off x="-2" y="0"/>
            <a:ext cx="9144001" cy="919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accent1">
                    <a:lumMod val="75000"/>
                  </a:schemeClr>
                </a:solidFill>
              </a:rPr>
              <a:t>careerpilot.org.uk   </a:t>
            </a:r>
          </a:p>
        </p:txBody>
      </p:sp>
      <p:pic>
        <p:nvPicPr>
          <p:cNvPr id="28" name="Picture 27" descr="Three teenagers taking a selfie on their mobile phone">
            <a:extLst>
              <a:ext uri="{FF2B5EF4-FFF2-40B4-BE49-F238E27FC236}">
                <a16:creationId xmlns:a16="http://schemas.microsoft.com/office/drawing/2014/main" id="{6269D6E8-C3FA-4232-827D-3C249B373292}"/>
              </a:ext>
            </a:extLst>
          </p:cNvPr>
          <p:cNvPicPr>
            <a:picLocks noChangeAspect="1"/>
          </p:cNvPicPr>
          <p:nvPr/>
        </p:nvPicPr>
        <p:blipFill>
          <a:blip r:embed="rId3" cstate="print">
            <a:extLst>
              <a:ext uri="{28A0092B-C50C-407E-A947-70E740481C1C}">
                <a14:useLocalDpi xmlns:a14="http://schemas.microsoft.com/office/drawing/2010/main" val="0"/>
              </a:ext>
            </a:extLst>
          </a:blip>
          <a:srcRect t="21789" b="21789"/>
          <a:stretch/>
        </p:blipFill>
        <p:spPr>
          <a:xfrm>
            <a:off x="-1" y="919371"/>
            <a:ext cx="9163574" cy="3438140"/>
          </a:xfrm>
          <a:prstGeom prst="rect">
            <a:avLst/>
          </a:prstGeom>
        </p:spPr>
      </p:pic>
      <p:pic>
        <p:nvPicPr>
          <p:cNvPr id="30" name="Picture 29" descr="Logo&#10;&#10;Description automatically generated with medium confidence">
            <a:extLst>
              <a:ext uri="{FF2B5EF4-FFF2-40B4-BE49-F238E27FC236}">
                <a16:creationId xmlns:a16="http://schemas.microsoft.com/office/drawing/2014/main" id="{F2923747-7624-433D-8345-CEB6F5D092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511" y="121579"/>
            <a:ext cx="3127022" cy="731551"/>
          </a:xfrm>
          <a:prstGeom prst="rect">
            <a:avLst/>
          </a:prstGeom>
        </p:spPr>
      </p:pic>
      <p:sp>
        <p:nvSpPr>
          <p:cNvPr id="3" name="Rectangle 2">
            <a:extLst>
              <a:ext uri="{FF2B5EF4-FFF2-40B4-BE49-F238E27FC236}">
                <a16:creationId xmlns:a16="http://schemas.microsoft.com/office/drawing/2014/main" id="{2DA9F9E1-2652-11B7-4517-9A54538CA12D}"/>
              </a:ext>
            </a:extLst>
          </p:cNvPr>
          <p:cNvSpPr/>
          <p:nvPr/>
        </p:nvSpPr>
        <p:spPr>
          <a:xfrm>
            <a:off x="-9788" y="929595"/>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15866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50BDC0"/>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4429782" y="5791901"/>
            <a:ext cx="5198939" cy="646331"/>
          </a:xfrm>
          <a:prstGeom prst="rect">
            <a:avLst/>
          </a:prstGeom>
          <a:noFill/>
        </p:spPr>
        <p:txBody>
          <a:bodyPr wrap="square" rtlCol="0">
            <a:spAutoFit/>
          </a:bodyPr>
          <a:lstStyle/>
          <a:p>
            <a:pPr algn="ctr"/>
            <a:r>
              <a:rPr lang="en-GB" sz="3600" b="1" dirty="0">
                <a:solidFill>
                  <a:srgbClr val="002060"/>
                </a:solidFill>
                <a:hlinkClick r:id="rId3">
                  <a:extLst>
                    <a:ext uri="{A12FA001-AC4F-418D-AE19-62706E023703}">
                      <ahyp:hlinkClr xmlns:ahyp="http://schemas.microsoft.com/office/drawing/2018/hyperlinkcolor" val="tx"/>
                    </a:ext>
                  </a:extLst>
                </a:hlinkClick>
              </a:rPr>
              <a:t>careerpilot.org.uk</a:t>
            </a:r>
            <a:endParaRPr lang="en-GB" sz="3600" b="1" dirty="0">
              <a:solidFill>
                <a:srgbClr val="002060"/>
              </a:solidFill>
            </a:endParaRPr>
          </a:p>
        </p:txBody>
      </p:sp>
      <p:pic>
        <p:nvPicPr>
          <p:cNvPr id="7" name="Picture 6">
            <a:extLst>
              <a:ext uri="{FF2B5EF4-FFF2-40B4-BE49-F238E27FC236}">
                <a16:creationId xmlns:a16="http://schemas.microsoft.com/office/drawing/2014/main" id="{3ACE59B0-570D-4251-BDF1-5CF5C26BD6A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4177" b="4177"/>
          <a:stretch/>
        </p:blipFill>
        <p:spPr>
          <a:xfrm>
            <a:off x="224210" y="1348716"/>
            <a:ext cx="4828352" cy="5010151"/>
          </a:xfrm>
          <a:prstGeom prst="rect">
            <a:avLst/>
          </a:prstGeom>
        </p:spPr>
      </p:pic>
      <p:sp>
        <p:nvSpPr>
          <p:cNvPr id="8" name="Rectangle 7">
            <a:extLst>
              <a:ext uri="{FF2B5EF4-FFF2-40B4-BE49-F238E27FC236}">
                <a16:creationId xmlns:a16="http://schemas.microsoft.com/office/drawing/2014/main" id="{01C16031-72A3-403F-9684-E9B768118AF5}"/>
              </a:ext>
            </a:extLst>
          </p:cNvPr>
          <p:cNvSpPr/>
          <p:nvPr/>
        </p:nvSpPr>
        <p:spPr>
          <a:xfrm>
            <a:off x="0" y="0"/>
            <a:ext cx="9144000" cy="69691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Introducing Careerpilot</a:t>
            </a:r>
          </a:p>
        </p:txBody>
      </p:sp>
      <p:sp>
        <p:nvSpPr>
          <p:cNvPr id="13" name="Speech Bubble: Rectangle 12">
            <a:extLst>
              <a:ext uri="{FF2B5EF4-FFF2-40B4-BE49-F238E27FC236}">
                <a16:creationId xmlns:a16="http://schemas.microsoft.com/office/drawing/2014/main" id="{F8C06C43-97F5-45BA-82E0-37B59EC461B7}"/>
              </a:ext>
            </a:extLst>
          </p:cNvPr>
          <p:cNvSpPr/>
          <p:nvPr/>
        </p:nvSpPr>
        <p:spPr>
          <a:xfrm>
            <a:off x="5391150" y="4247326"/>
            <a:ext cx="3481627" cy="942975"/>
          </a:xfrm>
          <a:prstGeom prst="wedgeRectCallout">
            <a:avLst>
              <a:gd name="adj1" fmla="val -100959"/>
              <a:gd name="adj2" fmla="val 108043"/>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Future qualifications and pathways</a:t>
            </a:r>
          </a:p>
        </p:txBody>
      </p:sp>
      <p:pic>
        <p:nvPicPr>
          <p:cNvPr id="3" name="Picture 2">
            <a:extLst>
              <a:ext uri="{FF2B5EF4-FFF2-40B4-BE49-F238E27FC236}">
                <a16:creationId xmlns:a16="http://schemas.microsoft.com/office/drawing/2014/main" id="{DD42557F-EBBA-49A6-827C-3419558AB08C}"/>
              </a:ext>
            </a:extLst>
          </p:cNvPr>
          <p:cNvPicPr>
            <a:picLocks noChangeAspect="1"/>
          </p:cNvPicPr>
          <p:nvPr/>
        </p:nvPicPr>
        <p:blipFill rotWithShape="1">
          <a:blip r:embed="rId5"/>
          <a:srcRect l="50000" t="6215" r="11924" b="6433"/>
          <a:stretch/>
        </p:blipFill>
        <p:spPr>
          <a:xfrm>
            <a:off x="224211" y="1042898"/>
            <a:ext cx="4828352" cy="3151263"/>
          </a:xfrm>
          <a:prstGeom prst="rect">
            <a:avLst/>
          </a:prstGeom>
        </p:spPr>
      </p:pic>
      <p:sp>
        <p:nvSpPr>
          <p:cNvPr id="10" name="Speech Bubble: Rectangle 9">
            <a:extLst>
              <a:ext uri="{FF2B5EF4-FFF2-40B4-BE49-F238E27FC236}">
                <a16:creationId xmlns:a16="http://schemas.microsoft.com/office/drawing/2014/main" id="{A46BC127-356B-48C1-BDC2-059F8CDA46CA}"/>
              </a:ext>
            </a:extLst>
          </p:cNvPr>
          <p:cNvSpPr/>
          <p:nvPr/>
        </p:nvSpPr>
        <p:spPr>
          <a:xfrm>
            <a:off x="5443299" y="1508889"/>
            <a:ext cx="3430173" cy="1243015"/>
          </a:xfrm>
          <a:prstGeom prst="wedgeRectCallout">
            <a:avLst>
              <a:gd name="adj1" fmla="val -115190"/>
              <a:gd name="adj2" fmla="val -65623"/>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2605" y="2886050"/>
            <a:ext cx="3430173" cy="1243015"/>
          </a:xfrm>
          <a:prstGeom prst="wedgeRectCallout">
            <a:avLst>
              <a:gd name="adj1" fmla="val -92139"/>
              <a:gd name="adj2" fmla="val -5387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Quizzes, tools – 3 stages to help you decide</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
        <p:nvSpPr>
          <p:cNvPr id="14" name="Explosion 2 7">
            <a:extLst>
              <a:ext uri="{FF2B5EF4-FFF2-40B4-BE49-F238E27FC236}">
                <a16:creationId xmlns:a16="http://schemas.microsoft.com/office/drawing/2014/main" id="{3B808B1A-4272-4797-A0C5-0F5E4E4700B0}"/>
              </a:ext>
            </a:extLst>
          </p:cNvPr>
          <p:cNvSpPr/>
          <p:nvPr/>
        </p:nvSpPr>
        <p:spPr>
          <a:xfrm>
            <a:off x="205712" y="499133"/>
            <a:ext cx="8328687" cy="6211959"/>
          </a:xfrm>
          <a:prstGeom prst="irregularSeal2">
            <a:avLst/>
          </a:prstGeom>
          <a:solidFill>
            <a:srgbClr val="337AB7"/>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dirty="0"/>
              <a:t>Sign in to Careerpilot at school or any time at home to explore ideas for your future career. </a:t>
            </a:r>
          </a:p>
          <a:p>
            <a:pPr algn="ctr"/>
            <a:endParaRPr lang="en-GB" sz="2400" dirty="0"/>
          </a:p>
          <a:p>
            <a:pPr algn="ctr"/>
            <a:r>
              <a:rPr lang="en-GB" sz="2400" dirty="0"/>
              <a:t>You keep your Careerpilot account until you are 20!</a:t>
            </a:r>
          </a:p>
        </p:txBody>
      </p:sp>
    </p:spTree>
    <p:extLst>
      <p:ext uri="{BB962C8B-B14F-4D97-AF65-F5344CB8AC3E}">
        <p14:creationId xmlns:p14="http://schemas.microsoft.com/office/powerpoint/2010/main" val="90834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50BDC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276793" y="2793618"/>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270303" y="1574312"/>
            <a:ext cx="3767655" cy="2438611"/>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2852" y="1295165"/>
            <a:ext cx="1502798"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296864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0BDC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p:cNvPicPr>
            <a:picLocks noChangeAspect="1"/>
          </p:cNvPicPr>
          <p:nvPr/>
        </p:nvPicPr>
        <p:blipFill>
          <a:blip r:embed="rId3"/>
          <a:stretch>
            <a:fillRect/>
          </a:stretch>
        </p:blipFill>
        <p:spPr>
          <a:xfrm>
            <a:off x="132463" y="1340669"/>
            <a:ext cx="4821529" cy="2410764"/>
          </a:xfrm>
          <a:prstGeom prst="rect">
            <a:avLst/>
          </a:prstGeom>
          <a:ln>
            <a:solidFill>
              <a:srgbClr val="00AF61"/>
            </a:solidFill>
          </a:ln>
          <a:effectLst>
            <a:outerShdw blurRad="63500" sx="102000" sy="102000" algn="ctr" rotWithShape="0">
              <a:prstClr val="black">
                <a:alpha val="40000"/>
              </a:prstClr>
            </a:outerShdw>
          </a:effectLst>
        </p:spPr>
      </p:pic>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1134614" y="12526"/>
            <a:ext cx="6874772" cy="646331"/>
          </a:xfrm>
          <a:prstGeom prst="rect">
            <a:avLst/>
          </a:prstGeom>
          <a:noFill/>
          <a:ln w="9525">
            <a:noFill/>
            <a:miter lim="800000"/>
            <a:headEnd/>
            <a:tailEnd/>
          </a:ln>
        </p:spPr>
        <p:txBody>
          <a:bodyPr wrap="square">
            <a:spAutoFit/>
          </a:bodyPr>
          <a:lstStyle/>
          <a:p>
            <a:pPr algn="ctr"/>
            <a:r>
              <a:rPr lang="en-GB" sz="3600" dirty="0">
                <a:solidFill>
                  <a:schemeClr val="bg1"/>
                </a:solidFill>
              </a:rPr>
              <a:t>Complete the Buzz Quiz</a:t>
            </a:r>
          </a:p>
        </p:txBody>
      </p:sp>
      <p:sp>
        <p:nvSpPr>
          <p:cNvPr id="12" name="Rectangle 11"/>
          <p:cNvSpPr/>
          <p:nvPr/>
        </p:nvSpPr>
        <p:spPr>
          <a:xfrm>
            <a:off x="21787" y="2612405"/>
            <a:ext cx="1841303" cy="4941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3" name="Picture 2">
            <a:extLst>
              <a:ext uri="{FF2B5EF4-FFF2-40B4-BE49-F238E27FC236}">
                <a16:creationId xmlns:a16="http://schemas.microsoft.com/office/drawing/2014/main" id="{E50F75EA-E87A-250F-2EC0-C02D15D97BA3}"/>
              </a:ext>
            </a:extLst>
          </p:cNvPr>
          <p:cNvPicPr>
            <a:picLocks noChangeAspect="1"/>
          </p:cNvPicPr>
          <p:nvPr/>
        </p:nvPicPr>
        <p:blipFill>
          <a:blip r:embed="rId5"/>
          <a:stretch>
            <a:fillRect/>
          </a:stretch>
        </p:blipFill>
        <p:spPr>
          <a:xfrm>
            <a:off x="1650660" y="3257270"/>
            <a:ext cx="7261985" cy="3180085"/>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3508" y="4990640"/>
            <a:ext cx="2192357" cy="175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089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1134614" y="12526"/>
            <a:ext cx="6874772" cy="646331"/>
          </a:xfrm>
          <a:prstGeom prst="rect">
            <a:avLst/>
          </a:prstGeom>
          <a:noFill/>
          <a:ln w="9525">
            <a:noFill/>
            <a:miter lim="800000"/>
            <a:headEnd/>
            <a:tailEnd/>
          </a:ln>
        </p:spPr>
        <p:txBody>
          <a:bodyPr wrap="square">
            <a:spAutoFit/>
          </a:bodyPr>
          <a:lstStyle/>
          <a:p>
            <a:pPr algn="ctr"/>
            <a:r>
              <a:rPr lang="en-GB" sz="3600" dirty="0">
                <a:solidFill>
                  <a:schemeClr val="bg1"/>
                </a:solidFill>
              </a:rPr>
              <a:t>Find out what animal you are</a:t>
            </a:r>
          </a:p>
        </p:txBody>
      </p:sp>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2AE9089B-5BD6-1A41-E106-75D4AB2B72FC}"/>
              </a:ext>
            </a:extLst>
          </p:cNvPr>
          <p:cNvPicPr>
            <a:picLocks noChangeAspect="1"/>
          </p:cNvPicPr>
          <p:nvPr/>
        </p:nvPicPr>
        <p:blipFill>
          <a:blip r:embed="rId4"/>
          <a:stretch>
            <a:fillRect/>
          </a:stretch>
        </p:blipFill>
        <p:spPr>
          <a:xfrm>
            <a:off x="858319" y="784445"/>
            <a:ext cx="7427361" cy="223317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D510A7B8-72AA-5E77-CDF9-615E3C6786CD}"/>
              </a:ext>
            </a:extLst>
          </p:cNvPr>
          <p:cNvPicPr>
            <a:picLocks noChangeAspect="1"/>
          </p:cNvPicPr>
          <p:nvPr/>
        </p:nvPicPr>
        <p:blipFill rotWithShape="1">
          <a:blip r:embed="rId5"/>
          <a:srcRect t="1273"/>
          <a:stretch/>
        </p:blipFill>
        <p:spPr>
          <a:xfrm>
            <a:off x="858319" y="3065550"/>
            <a:ext cx="7427362" cy="3718297"/>
          </a:xfrm>
          <a:prstGeom prst="rect">
            <a:avLst/>
          </a:prstGeom>
          <a:effectLst>
            <a:outerShdw blurRad="63500" sx="102000" sy="102000" algn="ctr" rotWithShape="0">
              <a:prstClr val="black">
                <a:alpha val="40000"/>
              </a:prstClr>
            </a:outerShdw>
          </a:effectLst>
        </p:spPr>
      </p:pic>
      <p:pic>
        <p:nvPicPr>
          <p:cNvPr id="14" name="Picture 10" descr="Loop">
            <a:extLst>
              <a:ext uri="{FF2B5EF4-FFF2-40B4-BE49-F238E27FC236}">
                <a16:creationId xmlns:a16="http://schemas.microsoft.com/office/drawing/2014/main" id="{482A6A86-7CFD-F47C-BA19-D11AB62298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4974" y="3338110"/>
            <a:ext cx="2192357" cy="175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300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48784"/>
            <a:ext cx="9144000" cy="757647"/>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997421" y="11017"/>
            <a:ext cx="7444549" cy="646331"/>
          </a:xfrm>
          <a:prstGeom prst="rect">
            <a:avLst/>
          </a:prstGeom>
          <a:noFill/>
          <a:ln w="9525">
            <a:noFill/>
            <a:miter lim="800000"/>
            <a:headEnd/>
            <a:tailEnd/>
          </a:ln>
        </p:spPr>
        <p:txBody>
          <a:bodyPr wrap="square">
            <a:spAutoFit/>
          </a:bodyPr>
          <a:lstStyle/>
          <a:p>
            <a:r>
              <a:rPr lang="en-GB" sz="3600" dirty="0">
                <a:solidFill>
                  <a:schemeClr val="bg1"/>
                </a:solidFill>
              </a:rPr>
              <a:t>Tag 2 job sectors you’re interested in</a:t>
            </a:r>
          </a:p>
        </p:txBody>
      </p:sp>
      <p:pic>
        <p:nvPicPr>
          <p:cNvPr id="7" name="Graphic 6" descr="Badge 1 with solid fill">
            <a:extLst>
              <a:ext uri="{FF2B5EF4-FFF2-40B4-BE49-F238E27FC236}">
                <a16:creationId xmlns:a16="http://schemas.microsoft.com/office/drawing/2014/main" id="{D6E13F6F-852F-47D3-8A01-97EA880B79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9" name="Picture 8">
            <a:extLst>
              <a:ext uri="{FF2B5EF4-FFF2-40B4-BE49-F238E27FC236}">
                <a16:creationId xmlns:a16="http://schemas.microsoft.com/office/drawing/2014/main" id="{BA31A66A-C202-B4FD-6CBA-EB6B8140438B}"/>
              </a:ext>
            </a:extLst>
          </p:cNvPr>
          <p:cNvPicPr>
            <a:picLocks noChangeAspect="1"/>
          </p:cNvPicPr>
          <p:nvPr/>
        </p:nvPicPr>
        <p:blipFill>
          <a:blip r:embed="rId4"/>
          <a:stretch>
            <a:fillRect/>
          </a:stretch>
        </p:blipFill>
        <p:spPr>
          <a:xfrm>
            <a:off x="418641" y="1546038"/>
            <a:ext cx="8306718" cy="4604624"/>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pic>
        <p:nvPicPr>
          <p:cNvPr id="11" name="Picture 10" descr="Loop">
            <a:extLst>
              <a:ext uri="{FF2B5EF4-FFF2-40B4-BE49-F238E27FC236}">
                <a16:creationId xmlns:a16="http://schemas.microsoft.com/office/drawing/2014/main" id="{C2FCB8B0-98DA-4A6A-FCE9-D9D8BCED7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1058" y="2419630"/>
            <a:ext cx="3043621" cy="8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933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2050" name="Picture 2" descr="C:\Users\sl200\AppData\Local\Temp\SNAGHTML410db7.PNG"/>
          <p:cNvPicPr>
            <a:picLocks noChangeAspect="1" noChangeArrowheads="1"/>
          </p:cNvPicPr>
          <p:nvPr/>
        </p:nvPicPr>
        <p:blipFill rotWithShape="1">
          <a:blip r:embed="rId3">
            <a:extLst>
              <a:ext uri="{28A0092B-C50C-407E-A947-70E740481C1C}">
                <a14:useLocalDpi xmlns:a14="http://schemas.microsoft.com/office/drawing/2010/main" val="0"/>
              </a:ext>
            </a:extLst>
          </a:blip>
          <a:srcRect r="18120" b="40397"/>
          <a:stretch/>
        </p:blipFill>
        <p:spPr bwMode="auto">
          <a:xfrm>
            <a:off x="3069942" y="2816999"/>
            <a:ext cx="5697312" cy="3893678"/>
          </a:xfrm>
          <a:prstGeom prst="rect">
            <a:avLst/>
          </a:prstGeom>
          <a:noFill/>
          <a:ln>
            <a:solidFill>
              <a:schemeClr val="bg1"/>
            </a:solidFill>
          </a:ln>
          <a:effectLst>
            <a:glow rad="63500">
              <a:schemeClr val="accent1">
                <a:satMod val="175000"/>
                <a:alpha val="40000"/>
              </a:schemeClr>
            </a:glow>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10212"/>
            <a:ext cx="4414922" cy="646331"/>
          </a:xfrm>
          <a:prstGeom prst="rect">
            <a:avLst/>
          </a:prstGeom>
          <a:noFill/>
          <a:ln w="9525">
            <a:noFill/>
            <a:miter lim="800000"/>
            <a:headEnd/>
            <a:tailEnd/>
          </a:ln>
        </p:spPr>
        <p:txBody>
          <a:bodyPr wrap="square">
            <a:spAutoFit/>
          </a:bodyPr>
          <a:lstStyle/>
          <a:p>
            <a:pPr algn="ctr"/>
            <a:r>
              <a:rPr lang="en-GB" sz="3600" dirty="0">
                <a:solidFill>
                  <a:schemeClr val="bg1"/>
                </a:solidFill>
              </a:rPr>
              <a:t>Use your Career Tools</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32395"/>
          <a:stretch/>
        </p:blipFill>
        <p:spPr>
          <a:xfrm>
            <a:off x="362197" y="2816999"/>
            <a:ext cx="2584953" cy="3907830"/>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6801038B-4675-48E9-9FF8-6BC92B314C4A}"/>
              </a:ext>
            </a:extLst>
          </p:cNvPr>
          <p:cNvSpPr txBox="1"/>
          <p:nvPr/>
        </p:nvSpPr>
        <p:spPr>
          <a:xfrm>
            <a:off x="362197" y="1064361"/>
            <a:ext cx="8404825" cy="1569660"/>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2400" dirty="0"/>
              <a:t>Go to the home page and select Career Tools at top right of home page. </a:t>
            </a:r>
          </a:p>
          <a:p>
            <a:pPr marL="285750" indent="-285750">
              <a:buFont typeface="Arial" panose="020B0604020202020204" pitchFamily="34" charset="0"/>
              <a:buChar char="•"/>
            </a:pPr>
            <a:r>
              <a:rPr lang="en-GB" sz="2400" dirty="0"/>
              <a:t>Click on My Job Sectors to see those you tagged and job profiles you viewed.</a:t>
            </a:r>
          </a:p>
        </p:txBody>
      </p:sp>
      <p:pic>
        <p:nvPicPr>
          <p:cNvPr id="10" name="Picture 10"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405" y="3789803"/>
            <a:ext cx="1576591" cy="67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116413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1000"/>
                                        <p:tgtEl>
                                          <p:spTgt spid="2050"/>
                                        </p:tgtEl>
                                      </p:cBhvr>
                                    </p:animEffect>
                                    <p:anim calcmode="lin" valueType="num">
                                      <p:cBhvr>
                                        <p:cTn id="14" dur="1000" fill="hold"/>
                                        <p:tgtEl>
                                          <p:spTgt spid="2050"/>
                                        </p:tgtEl>
                                        <p:attrNameLst>
                                          <p:attrName>ppt_x</p:attrName>
                                        </p:attrNameLst>
                                      </p:cBhvr>
                                      <p:tavLst>
                                        <p:tav tm="0">
                                          <p:val>
                                            <p:strVal val="#ppt_x"/>
                                          </p:val>
                                        </p:tav>
                                        <p:tav tm="100000">
                                          <p:val>
                                            <p:strVal val="#ppt_x"/>
                                          </p:val>
                                        </p:tav>
                                      </p:tavLst>
                                    </p:anim>
                                    <p:anim calcmode="lin" valueType="num">
                                      <p:cBhvr>
                                        <p:cTn id="1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82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9" y="1277271"/>
            <a:ext cx="4841766"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Register or sign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536FDD30-8123-C9C0-3D21-7B6E24051B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52" t="3187" r="11306" b="4904"/>
          <a:stretch/>
        </p:blipFill>
        <p:spPr>
          <a:xfrm>
            <a:off x="5075338" y="933072"/>
            <a:ext cx="1709387" cy="1150062"/>
          </a:xfrm>
          <a:prstGeom prst="rect">
            <a:avLst/>
          </a:prstGeom>
        </p:spPr>
      </p:pic>
      <p:grpSp>
        <p:nvGrpSpPr>
          <p:cNvPr id="4" name="Group 3">
            <a:extLst>
              <a:ext uri="{FF2B5EF4-FFF2-40B4-BE49-F238E27FC236}">
                <a16:creationId xmlns:a16="http://schemas.microsoft.com/office/drawing/2014/main" id="{EC5B68B2-659C-E06F-5EFE-CAF623780774}"/>
              </a:ext>
            </a:extLst>
          </p:cNvPr>
          <p:cNvGrpSpPr/>
          <p:nvPr/>
        </p:nvGrpSpPr>
        <p:grpSpPr>
          <a:xfrm>
            <a:off x="384990" y="2439994"/>
            <a:ext cx="8584304" cy="1481495"/>
            <a:chOff x="384990" y="2439994"/>
            <a:chExt cx="8584304" cy="1481495"/>
          </a:xfrm>
        </p:grpSpPr>
        <p:sp>
          <p:nvSpPr>
            <p:cNvPr id="17" name="Rectangle 16">
              <a:extLst>
                <a:ext uri="{FF2B5EF4-FFF2-40B4-BE49-F238E27FC236}">
                  <a16:creationId xmlns:a16="http://schemas.microsoft.com/office/drawing/2014/main" id="{3BC55CF2-B77A-44AE-992D-229739311946}"/>
                </a:ext>
              </a:extLst>
            </p:cNvPr>
            <p:cNvSpPr/>
            <p:nvPr/>
          </p:nvSpPr>
          <p:spPr>
            <a:xfrm>
              <a:off x="384990" y="2439994"/>
              <a:ext cx="6930210" cy="1200329"/>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Go to Start with You. Then choose the Buzz Personality Quiz to discover your personality type. Make a note of your animal.</a:t>
              </a:r>
            </a:p>
          </p:txBody>
        </p:sp>
        <p:pic>
          <p:nvPicPr>
            <p:cNvPr id="12" name="Picture 11">
              <a:extLst>
                <a:ext uri="{FF2B5EF4-FFF2-40B4-BE49-F238E27FC236}">
                  <a16:creationId xmlns:a16="http://schemas.microsoft.com/office/drawing/2014/main" id="{F9E2F3D7-7BD8-89FF-C97D-5C6E1CFCEE75}"/>
                </a:ext>
              </a:extLst>
            </p:cNvPr>
            <p:cNvPicPr>
              <a:picLocks noChangeAspect="1"/>
            </p:cNvPicPr>
            <p:nvPr/>
          </p:nvPicPr>
          <p:blipFill>
            <a:blip r:embed="rId5"/>
            <a:stretch>
              <a:fillRect/>
            </a:stretch>
          </p:blipFill>
          <p:spPr>
            <a:xfrm>
              <a:off x="7158410" y="2857375"/>
              <a:ext cx="1810884" cy="1064114"/>
            </a:xfrm>
            <a:prstGeom prst="rect">
              <a:avLst/>
            </a:prstGeom>
            <a:effectLst>
              <a:glow rad="63500">
                <a:schemeClr val="accent1">
                  <a:satMod val="175000"/>
                  <a:alpha val="40000"/>
                </a:schemeClr>
              </a:glow>
            </a:effectLst>
          </p:spPr>
        </p:pic>
      </p:grpSp>
      <p:grpSp>
        <p:nvGrpSpPr>
          <p:cNvPr id="9" name="Group 8">
            <a:extLst>
              <a:ext uri="{FF2B5EF4-FFF2-40B4-BE49-F238E27FC236}">
                <a16:creationId xmlns:a16="http://schemas.microsoft.com/office/drawing/2014/main" id="{5F79E961-5C53-057D-1661-A633D642DD0B}"/>
              </a:ext>
            </a:extLst>
          </p:cNvPr>
          <p:cNvGrpSpPr/>
          <p:nvPr/>
        </p:nvGrpSpPr>
        <p:grpSpPr>
          <a:xfrm>
            <a:off x="384989" y="3994672"/>
            <a:ext cx="8584305" cy="1157113"/>
            <a:chOff x="384989" y="3568565"/>
            <a:chExt cx="8584305" cy="1157113"/>
          </a:xfrm>
        </p:grpSpPr>
        <p:sp>
          <p:nvSpPr>
            <p:cNvPr id="19" name="Rectangle 18">
              <a:extLst>
                <a:ext uri="{FF2B5EF4-FFF2-40B4-BE49-F238E27FC236}">
                  <a16:creationId xmlns:a16="http://schemas.microsoft.com/office/drawing/2014/main" id="{C243B871-C104-4EC7-9040-E0688A0D4D24}"/>
                </a:ext>
              </a:extLst>
            </p:cNvPr>
            <p:cNvSpPr/>
            <p:nvPr/>
          </p:nvSpPr>
          <p:spPr>
            <a:xfrm>
              <a:off x="384989" y="3731624"/>
              <a:ext cx="7907240" cy="830997"/>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Explore job sectors that could be a good fit for your personality strengths</a:t>
              </a:r>
            </a:p>
          </p:txBody>
        </p:sp>
        <p:pic>
          <p:nvPicPr>
            <p:cNvPr id="18" name="Picture 17">
              <a:extLst>
                <a:ext uri="{FF2B5EF4-FFF2-40B4-BE49-F238E27FC236}">
                  <a16:creationId xmlns:a16="http://schemas.microsoft.com/office/drawing/2014/main" id="{99EFB3FC-7510-861C-D72F-FD78E26C5CB6}"/>
                </a:ext>
              </a:extLst>
            </p:cNvPr>
            <p:cNvPicPr>
              <a:picLocks noChangeAspect="1"/>
            </p:cNvPicPr>
            <p:nvPr/>
          </p:nvPicPr>
          <p:blipFill>
            <a:blip r:embed="rId6"/>
            <a:stretch>
              <a:fillRect/>
            </a:stretch>
          </p:blipFill>
          <p:spPr>
            <a:xfrm>
              <a:off x="7607729" y="3568565"/>
              <a:ext cx="1361565" cy="1157113"/>
            </a:xfrm>
            <a:prstGeom prst="rect">
              <a:avLst/>
            </a:prstGeom>
            <a:effectLst>
              <a:glow rad="63500">
                <a:schemeClr val="accent1">
                  <a:satMod val="175000"/>
                  <a:alpha val="40000"/>
                </a:schemeClr>
              </a:glow>
            </a:effectLst>
          </p:spPr>
        </p:pic>
      </p:grpSp>
      <p:grpSp>
        <p:nvGrpSpPr>
          <p:cNvPr id="10" name="Group 9">
            <a:extLst>
              <a:ext uri="{FF2B5EF4-FFF2-40B4-BE49-F238E27FC236}">
                <a16:creationId xmlns:a16="http://schemas.microsoft.com/office/drawing/2014/main" id="{A4B95F70-705D-4933-0FE7-010CD8FE323E}"/>
              </a:ext>
            </a:extLst>
          </p:cNvPr>
          <p:cNvGrpSpPr/>
          <p:nvPr/>
        </p:nvGrpSpPr>
        <p:grpSpPr>
          <a:xfrm>
            <a:off x="384989" y="5511288"/>
            <a:ext cx="8584305" cy="1170812"/>
            <a:chOff x="384989" y="5043734"/>
            <a:chExt cx="8584305" cy="1170812"/>
          </a:xfrm>
        </p:grpSpPr>
        <p:sp>
          <p:nvSpPr>
            <p:cNvPr id="20" name="Rectangle 19">
              <a:extLst>
                <a:ext uri="{FF2B5EF4-FFF2-40B4-BE49-F238E27FC236}">
                  <a16:creationId xmlns:a16="http://schemas.microsoft.com/office/drawing/2014/main" id="{FCED8037-A006-4A81-9DFF-CACF2E4DCA16}"/>
                </a:ext>
              </a:extLst>
            </p:cNvPr>
            <p:cNvSpPr/>
            <p:nvPr/>
          </p:nvSpPr>
          <p:spPr>
            <a:xfrm>
              <a:off x="384989" y="5043734"/>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Save 2 job sectors that are of interest to your Career Tools.</a:t>
              </a:r>
            </a:p>
          </p:txBody>
        </p:sp>
        <p:pic>
          <p:nvPicPr>
            <p:cNvPr id="22" name="Picture 21" descr="A screenshot of a computer&#10;&#10;Description automatically generated">
              <a:extLst>
                <a:ext uri="{FF2B5EF4-FFF2-40B4-BE49-F238E27FC236}">
                  <a16:creationId xmlns:a16="http://schemas.microsoft.com/office/drawing/2014/main" id="{DC7E73D5-E476-2DEF-26BF-838C0D4544A3}"/>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6626746" y="5431429"/>
              <a:ext cx="2342548" cy="783117"/>
            </a:xfrm>
            <a:prstGeom prst="rect">
              <a:avLst/>
            </a:prstGeom>
            <a:effectLst>
              <a:glow rad="63500">
                <a:schemeClr val="accent1">
                  <a:satMod val="175000"/>
                  <a:alpha val="40000"/>
                </a:schemeClr>
              </a:glow>
            </a:effectLst>
          </p:spPr>
        </p:pic>
      </p:grpSp>
      <p:sp>
        <p:nvSpPr>
          <p:cNvPr id="15" name="Text Box 22">
            <a:extLst>
              <a:ext uri="{FF2B5EF4-FFF2-40B4-BE49-F238E27FC236}">
                <a16:creationId xmlns:a16="http://schemas.microsoft.com/office/drawing/2014/main" id="{F71B98EB-6E28-41AD-3698-CDAB5A5374CB}"/>
              </a:ext>
            </a:extLst>
          </p:cNvPr>
          <p:cNvSpPr txBox="1">
            <a:spLocks noChangeArrowheads="1"/>
          </p:cNvSpPr>
          <p:nvPr/>
        </p:nvSpPr>
        <p:spPr bwMode="auto">
          <a:xfrm>
            <a:off x="1340848" y="-27585"/>
            <a:ext cx="6160441" cy="646331"/>
          </a:xfrm>
          <a:prstGeom prst="rect">
            <a:avLst/>
          </a:prstGeom>
          <a:noFill/>
          <a:ln w="9525">
            <a:noFill/>
            <a:miter lim="800000"/>
            <a:headEnd/>
            <a:tailEnd/>
          </a:ln>
        </p:spPr>
        <p:txBody>
          <a:bodyPr wrap="square">
            <a:spAutoFit/>
          </a:bodyPr>
          <a:lstStyle/>
          <a:p>
            <a:pPr algn="ctr"/>
            <a:r>
              <a:rPr lang="en-GB" sz="3600" dirty="0">
                <a:solidFill>
                  <a:schemeClr val="bg1"/>
                </a:solidFill>
              </a:rPr>
              <a:t>Careerpilot Task</a:t>
            </a:r>
          </a:p>
        </p:txBody>
      </p:sp>
      <p:pic>
        <p:nvPicPr>
          <p:cNvPr id="21" name="Graphic 20" descr="Monitor with solid fill">
            <a:extLst>
              <a:ext uri="{FF2B5EF4-FFF2-40B4-BE49-F238E27FC236}">
                <a16:creationId xmlns:a16="http://schemas.microsoft.com/office/drawing/2014/main" id="{01B9B484-0DE2-6E27-B9C7-ECB7888EFA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65290" y="921"/>
            <a:ext cx="644487" cy="644487"/>
          </a:xfrm>
          <a:prstGeom prst="rect">
            <a:avLst/>
          </a:prstGeom>
        </p:spPr>
      </p:pic>
      <p:pic>
        <p:nvPicPr>
          <p:cNvPr id="23" name="Picture 22">
            <a:extLst>
              <a:ext uri="{FF2B5EF4-FFF2-40B4-BE49-F238E27FC236}">
                <a16:creationId xmlns:a16="http://schemas.microsoft.com/office/drawing/2014/main" id="{2EA64F68-C493-FFFF-5406-D470D2ED6195}"/>
              </a:ext>
            </a:extLst>
          </p:cNvPr>
          <p:cNvPicPr>
            <a:picLocks noChangeAspect="1"/>
          </p:cNvPicPr>
          <p:nvPr/>
        </p:nvPicPr>
        <p:blipFill>
          <a:blip r:embed="rId9"/>
          <a:stretch>
            <a:fillRect/>
          </a:stretch>
        </p:blipFill>
        <p:spPr>
          <a:xfrm>
            <a:off x="6547827" y="2354070"/>
            <a:ext cx="2060249" cy="430122"/>
          </a:xfrm>
          <a:prstGeom prst="rect">
            <a:avLst/>
          </a:prstGeom>
        </p:spPr>
      </p:pic>
      <p:sp>
        <p:nvSpPr>
          <p:cNvPr id="24" name="Star: 32 Points 23">
            <a:extLst>
              <a:ext uri="{FF2B5EF4-FFF2-40B4-BE49-F238E27FC236}">
                <a16:creationId xmlns:a16="http://schemas.microsoft.com/office/drawing/2014/main" id="{A4C8D67F-BFEE-2777-B295-00C517E8789B}"/>
              </a:ext>
            </a:extLst>
          </p:cNvPr>
          <p:cNvSpPr/>
          <p:nvPr/>
        </p:nvSpPr>
        <p:spPr>
          <a:xfrm>
            <a:off x="7180046" y="792752"/>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spTree>
    <p:extLst>
      <p:ext uri="{BB962C8B-B14F-4D97-AF65-F5344CB8AC3E}">
        <p14:creationId xmlns:p14="http://schemas.microsoft.com/office/powerpoint/2010/main" val="152184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heel(1)">
                                      <p:cBhvr>
                                        <p:cTn id="45"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your personality type</a:t>
            </a:r>
          </a:p>
        </p:txBody>
      </p:sp>
      <p:sp>
        <p:nvSpPr>
          <p:cNvPr id="3" name="TextBox 2">
            <a:extLst>
              <a:ext uri="{FF2B5EF4-FFF2-40B4-BE49-F238E27FC236}">
                <a16:creationId xmlns:a16="http://schemas.microsoft.com/office/drawing/2014/main" id="{F90434F1-66F3-40DD-94F5-925953437546}"/>
              </a:ext>
            </a:extLst>
          </p:cNvPr>
          <p:cNvSpPr txBox="1"/>
          <p:nvPr/>
        </p:nvSpPr>
        <p:spPr>
          <a:xfrm>
            <a:off x="493651" y="1071848"/>
            <a:ext cx="8141918" cy="3785652"/>
          </a:xfrm>
          <a:prstGeom prst="rect">
            <a:avLst/>
          </a:prstGeom>
          <a:solidFill>
            <a:schemeClr val="bg1"/>
          </a:solidFill>
        </p:spPr>
        <p:txBody>
          <a:bodyPr wrap="square" rtlCol="0">
            <a:spAutoFit/>
          </a:bodyPr>
          <a:lstStyle/>
          <a:p>
            <a:r>
              <a:rPr lang="en-GB" sz="2400" dirty="0"/>
              <a:t>With a partner, take it in turns to talk about your animal personality type and what jobs you found that were interesting to you.</a:t>
            </a:r>
          </a:p>
          <a:p>
            <a:r>
              <a:rPr lang="en-GB" sz="2400" dirty="0"/>
              <a:t>	</a:t>
            </a:r>
          </a:p>
          <a:p>
            <a:r>
              <a:rPr lang="en-GB" sz="2400" dirty="0"/>
              <a:t>	Speak clearly</a:t>
            </a:r>
          </a:p>
          <a:p>
            <a:endParaRPr lang="en-GB" sz="2400" dirty="0"/>
          </a:p>
          <a:p>
            <a:endParaRPr lang="en-GB" sz="2400" dirty="0"/>
          </a:p>
          <a:p>
            <a:r>
              <a:rPr lang="en-GB" sz="2400" dirty="0"/>
              <a:t>	 Show your partner you are paying attention while they 	 speak</a:t>
            </a:r>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57504" y="3551142"/>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57504" y="2423858"/>
            <a:ext cx="947170" cy="947170"/>
          </a:xfrm>
          <a:prstGeom prst="rect">
            <a:avLst/>
          </a:prstGeom>
        </p:spPr>
      </p:pic>
      <p:pic>
        <p:nvPicPr>
          <p:cNvPr id="10" name="Graphic 9" descr="Badge 1 with solid fill">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pic>
        <p:nvPicPr>
          <p:cNvPr id="2" name="Picture 1" descr="A screenshot of a quiz&#10;&#10;Description automatically generated">
            <a:extLst>
              <a:ext uri="{FF2B5EF4-FFF2-40B4-BE49-F238E27FC236}">
                <a16:creationId xmlns:a16="http://schemas.microsoft.com/office/drawing/2014/main" id="{1C9A0D08-EBC0-72E8-B5E3-1D10FE2DCB9B}"/>
              </a:ext>
            </a:extLst>
          </p:cNvPr>
          <p:cNvPicPr>
            <a:picLocks noChangeAspect="1"/>
          </p:cNvPicPr>
          <p:nvPr/>
        </p:nvPicPr>
        <p:blipFill rotWithShape="1">
          <a:blip r:embed="rId6">
            <a:extLst>
              <a:ext uri="{28A0092B-C50C-407E-A947-70E740481C1C}">
                <a14:useLocalDpi xmlns:a14="http://schemas.microsoft.com/office/drawing/2010/main" val="0"/>
              </a:ext>
            </a:extLst>
          </a:blip>
          <a:srcRect l="8989" t="67044" r="11325" b="9572"/>
          <a:stretch/>
        </p:blipFill>
        <p:spPr>
          <a:xfrm>
            <a:off x="508431" y="4841551"/>
            <a:ext cx="8141918" cy="1323347"/>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129563" y="484155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extLst>
      <p:ext uri="{BB962C8B-B14F-4D97-AF65-F5344CB8AC3E}">
        <p14:creationId xmlns:p14="http://schemas.microsoft.com/office/powerpoint/2010/main" val="105304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787776" y="3022456"/>
            <a:ext cx="4375383" cy="1483436"/>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completed a personality quiz to find out your personality type.</a:t>
            </a:r>
          </a:p>
        </p:txBody>
      </p:sp>
      <p:sp>
        <p:nvSpPr>
          <p:cNvPr id="42" name="Rectangle 41">
            <a:extLst>
              <a:ext uri="{FF2B5EF4-FFF2-40B4-BE49-F238E27FC236}">
                <a16:creationId xmlns:a16="http://schemas.microsoft.com/office/drawing/2014/main" id="{B62C6213-2278-4E21-8662-B5D9C22B8911}"/>
              </a:ext>
            </a:extLst>
          </p:cNvPr>
          <p:cNvSpPr/>
          <p:nvPr/>
        </p:nvSpPr>
        <p:spPr>
          <a:xfrm>
            <a:off x="1804371" y="4680491"/>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used your personality profile to explore jobs and courses that may suit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35" name="Group 34">
            <a:extLst>
              <a:ext uri="{FF2B5EF4-FFF2-40B4-BE49-F238E27FC236}">
                <a16:creationId xmlns:a16="http://schemas.microsoft.com/office/drawing/2014/main" id="{6D499EB1-B545-4116-9D5E-66409BFFB981}"/>
              </a:ext>
            </a:extLst>
          </p:cNvPr>
          <p:cNvGrpSpPr/>
          <p:nvPr/>
        </p:nvGrpSpPr>
        <p:grpSpPr>
          <a:xfrm>
            <a:off x="207601" y="3021084"/>
            <a:ext cx="1412742" cy="1484808"/>
            <a:chOff x="192050" y="1029646"/>
            <a:chExt cx="1379537" cy="1525587"/>
          </a:xfrm>
        </p:grpSpPr>
        <p:sp>
          <p:nvSpPr>
            <p:cNvPr id="40" name="Rectangle 2">
              <a:extLst>
                <a:ext uri="{FF2B5EF4-FFF2-40B4-BE49-F238E27FC236}">
                  <a16:creationId xmlns:a16="http://schemas.microsoft.com/office/drawing/2014/main" id="{5CB7F5E3-1F80-471B-BF14-2562467526B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39087978-A39C-4A3C-9D0C-47F956B02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84A95C83-9C7F-470B-B444-C1C377789520}"/>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6" name="Explosion: 14 Points 5">
            <a:extLst>
              <a:ext uri="{FF2B5EF4-FFF2-40B4-BE49-F238E27FC236}">
                <a16:creationId xmlns:a16="http://schemas.microsoft.com/office/drawing/2014/main" id="{9CCE6F2C-299B-4BAA-9E20-1D3F6C391382}"/>
              </a:ext>
            </a:extLst>
          </p:cNvPr>
          <p:cNvSpPr/>
          <p:nvPr/>
        </p:nvSpPr>
        <p:spPr>
          <a:xfrm>
            <a:off x="6147401" y="3364846"/>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spTree>
    <p:custDataLst>
      <p:tags r:id="rId1"/>
    </p:custDataLst>
    <p:extLst>
      <p:ext uri="{BB962C8B-B14F-4D97-AF65-F5344CB8AC3E}">
        <p14:creationId xmlns:p14="http://schemas.microsoft.com/office/powerpoint/2010/main" val="320824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DFD901-54AF-44DD-8238-DE78C491789D}"/>
              </a:ext>
            </a:extLst>
          </p:cNvPr>
          <p:cNvSpPr/>
          <p:nvPr/>
        </p:nvSpPr>
        <p:spPr>
          <a:xfrm>
            <a:off x="0" y="0"/>
            <a:ext cx="9144000" cy="6858000"/>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568442" y="5288340"/>
            <a:ext cx="4322311"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Know Yourself, Know Your Skills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2: Know Your Skills</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0"/>
            <a:ext cx="9459196" cy="4865511"/>
          </a:xfrm>
          <a:prstGeom prst="rect">
            <a:avLst/>
          </a:prstGeom>
        </p:spPr>
      </p:pic>
      <p:pic>
        <p:nvPicPr>
          <p:cNvPr id="5" name="Picture 4" descr="One in a crowd">
            <a:extLst>
              <a:ext uri="{FF2B5EF4-FFF2-40B4-BE49-F238E27FC236}">
                <a16:creationId xmlns:a16="http://schemas.microsoft.com/office/drawing/2014/main" id="{07E6D22C-4A14-4ADE-952B-5D3644DC9888}"/>
              </a:ext>
            </a:extLst>
          </p:cNvPr>
          <p:cNvPicPr>
            <a:picLocks noChangeAspect="1"/>
          </p:cNvPicPr>
          <p:nvPr/>
        </p:nvPicPr>
        <p:blipFill rotWithShape="1">
          <a:blip r:embed="rId4">
            <a:extLst>
              <a:ext uri="{28A0092B-C50C-407E-A947-70E740481C1C}">
                <a14:useLocalDpi xmlns:a14="http://schemas.microsoft.com/office/drawing/2010/main" val="0"/>
              </a:ext>
            </a:extLst>
          </a:blip>
          <a:srcRect t="12839" b="29053"/>
          <a:stretch/>
        </p:blipFill>
        <p:spPr>
          <a:xfrm>
            <a:off x="0" y="857956"/>
            <a:ext cx="9144000" cy="4007555"/>
          </a:xfrm>
          <a:prstGeom prst="rect">
            <a:avLst/>
          </a:prstGeom>
        </p:spPr>
      </p:pic>
      <p:pic>
        <p:nvPicPr>
          <p:cNvPr id="11" name="Graphic 10" descr="Badge with solid fill">
            <a:extLst>
              <a:ext uri="{FF2B5EF4-FFF2-40B4-BE49-F238E27FC236}">
                <a16:creationId xmlns:a16="http://schemas.microsoft.com/office/drawing/2014/main" id="{B0D247C9-ACD8-AEBF-D403-26BD00989A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73165" y="5187040"/>
            <a:ext cx="1349431" cy="1349431"/>
          </a:xfrm>
          <a:prstGeom prst="rect">
            <a:avLst/>
          </a:prstGeom>
        </p:spPr>
      </p:pic>
      <p:sp>
        <p:nvSpPr>
          <p:cNvPr id="6" name="Rectangle 5">
            <a:extLst>
              <a:ext uri="{FF2B5EF4-FFF2-40B4-BE49-F238E27FC236}">
                <a16:creationId xmlns:a16="http://schemas.microsoft.com/office/drawing/2014/main" id="{DC6DFEA2-974D-1424-04BC-822639D73AD3}"/>
              </a:ext>
            </a:extLst>
          </p:cNvPr>
          <p:cNvSpPr/>
          <p:nvPr/>
        </p:nvSpPr>
        <p:spPr>
          <a:xfrm>
            <a:off x="-9788" y="857956"/>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638927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 Teacher Overview: Year 8</a:t>
            </a:r>
          </a:p>
        </p:txBody>
      </p:sp>
      <p:sp>
        <p:nvSpPr>
          <p:cNvPr id="35" name="Rectangle 34">
            <a:extLst>
              <a:ext uri="{FF2B5EF4-FFF2-40B4-BE49-F238E27FC236}">
                <a16:creationId xmlns:a16="http://schemas.microsoft.com/office/drawing/2014/main" id="{0F746975-0129-4FBB-95D5-72AB5485A691}"/>
              </a:ext>
            </a:extLst>
          </p:cNvPr>
          <p:cNvSpPr/>
          <p:nvPr/>
        </p:nvSpPr>
        <p:spPr>
          <a:xfrm>
            <a:off x="199877" y="1949986"/>
            <a:ext cx="8778870" cy="46821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65671FA3-0620-4FC3-8B44-25D75B45B8EE}"/>
              </a:ext>
            </a:extLst>
          </p:cNvPr>
          <p:cNvSpPr/>
          <p:nvPr/>
        </p:nvSpPr>
        <p:spPr>
          <a:xfrm>
            <a:off x="199878" y="902473"/>
            <a:ext cx="8778870" cy="97124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AE40FB1A-6E67-9247-FA31-54A407B91BB3}"/>
              </a:ext>
            </a:extLst>
          </p:cNvPr>
          <p:cNvSpPr txBox="1"/>
          <p:nvPr/>
        </p:nvSpPr>
        <p:spPr>
          <a:xfrm>
            <a:off x="273246" y="967477"/>
            <a:ext cx="8632132" cy="5555367"/>
          </a:xfrm>
          <a:prstGeom prst="rect">
            <a:avLst/>
          </a:prstGeom>
          <a:noFill/>
        </p:spPr>
        <p:txBody>
          <a:bodyPr wrap="square" rtlCol="0">
            <a:spAutoFit/>
          </a:bodyPr>
          <a:lstStyle/>
          <a:p>
            <a:r>
              <a:rPr lang="en-GB" sz="1600" dirty="0">
                <a:solidFill>
                  <a:srgbClr val="002060"/>
                </a:solidFill>
              </a:rPr>
              <a:t>This 5-week careers programme for Year 8 aims to support students to:</a:t>
            </a:r>
          </a:p>
          <a:p>
            <a:pPr marL="285750" indent="-285750">
              <a:buFont typeface="Arial" panose="020B0604020202020204" pitchFamily="34" charset="0"/>
              <a:buChar char="•"/>
            </a:pPr>
            <a:r>
              <a:rPr lang="en-GB" sz="1600" b="1" dirty="0">
                <a:solidFill>
                  <a:srgbClr val="002060"/>
                </a:solidFill>
              </a:rPr>
              <a:t>Develop their career skills for life, learning and work</a:t>
            </a:r>
          </a:p>
          <a:p>
            <a:pPr marL="285750" indent="-285750">
              <a:buFont typeface="Arial" panose="020B0604020202020204" pitchFamily="34" charset="0"/>
              <a:buChar char="•"/>
            </a:pPr>
            <a:r>
              <a:rPr lang="en-GB" sz="1600" b="1" dirty="0">
                <a:solidFill>
                  <a:srgbClr val="002060"/>
                </a:solidFill>
              </a:rPr>
              <a:t>Prepare them for the next career decisions they will have to make.</a:t>
            </a:r>
          </a:p>
          <a:p>
            <a:endParaRPr lang="en-GB" sz="1600" dirty="0"/>
          </a:p>
          <a:p>
            <a:r>
              <a:rPr lang="en-GB" sz="1600" dirty="0"/>
              <a:t>Lessons have been developed by the Careerpilot Team – all are qualified career advisers and teachers.</a:t>
            </a:r>
          </a:p>
          <a:p>
            <a:endParaRPr lang="en-GB" sz="1600" dirty="0"/>
          </a:p>
          <a:p>
            <a:r>
              <a:rPr lang="en-GB" sz="1600" dirty="0"/>
              <a:t>The programme contains all you need to deliver 5 x 50–60-minute lessons, or the first lesson can be delivered as a standalone session. All lessons use a PowerPoint presentation, with notes to explain screens. The first lesson has been pre-recorded as a video lesson with a member of the Careerpilot Team virtually delivering the session and providing instruction to the facilitating teacher should you wish to use this delivery option. </a:t>
            </a:r>
          </a:p>
          <a:p>
            <a:endParaRPr lang="en-GB" sz="1400" dirty="0"/>
          </a:p>
          <a:p>
            <a:r>
              <a:rPr lang="en-GB" sz="1500" b="1" dirty="0"/>
              <a:t>Lesson 1, 2 and 5 require all students to have individual access to Careerpilot </a:t>
            </a:r>
            <a:r>
              <a:rPr lang="en-GB" sz="1500" dirty="0"/>
              <a:t>to register and use the wealth of information and tools offered through the site to help build their career report. </a:t>
            </a:r>
          </a:p>
          <a:p>
            <a:r>
              <a:rPr lang="en-GB" sz="1500" dirty="0"/>
              <a:t>Careerpilot can be accessed through a pc, tablet or phone at </a:t>
            </a:r>
            <a:r>
              <a:rPr lang="en-GB" sz="1500" dirty="0">
                <a:hlinkClick r:id="rId4"/>
              </a:rPr>
              <a:t>www.careerpilot.org.uk</a:t>
            </a:r>
            <a:endParaRPr lang="en-GB" sz="1500" dirty="0"/>
          </a:p>
          <a:p>
            <a:endParaRPr lang="en-GB" sz="1500" dirty="0"/>
          </a:p>
          <a:p>
            <a:r>
              <a:rPr lang="en-GB" sz="1500" b="1" dirty="0"/>
              <a:t>Lesson 3-4 can either be delivered with or without student online access, </a:t>
            </a:r>
            <a:r>
              <a:rPr lang="en-GB" sz="1500" dirty="0"/>
              <a:t>using Careerpilot for online tasks where possible, or through use of adapted offline tasks if individual computer/phone access is not available.</a:t>
            </a:r>
          </a:p>
          <a:p>
            <a:endParaRPr lang="en-GB" sz="1500" dirty="0"/>
          </a:p>
          <a:p>
            <a:endParaRPr lang="en-GB" sz="1500" dirty="0"/>
          </a:p>
          <a:p>
            <a:endParaRPr lang="en-GB" sz="1500" dirty="0">
              <a:solidFill>
                <a:schemeClr val="accent5"/>
              </a:solidFill>
            </a:endParaRPr>
          </a:p>
          <a:p>
            <a:r>
              <a:rPr lang="en-GB" sz="1500" dirty="0">
                <a:solidFill>
                  <a:srgbClr val="002060"/>
                </a:solidFill>
              </a:rPr>
              <a:t>To provide feedback or ask a question contact:</a:t>
            </a:r>
          </a:p>
          <a:p>
            <a:r>
              <a:rPr lang="en-GB" sz="1500" dirty="0">
                <a:solidFill>
                  <a:srgbClr val="002060"/>
                </a:solidFill>
              </a:rPr>
              <a:t>careerpilot@bath.ac.uk</a:t>
            </a:r>
          </a:p>
        </p:txBody>
      </p:sp>
      <p:pic>
        <p:nvPicPr>
          <p:cNvPr id="28" name="Picture 27" descr="Logo&#10;&#10;Description automatically generated with medium confidence">
            <a:extLst>
              <a:ext uri="{FF2B5EF4-FFF2-40B4-BE49-F238E27FC236}">
                <a16:creationId xmlns:a16="http://schemas.microsoft.com/office/drawing/2014/main" id="{4EA6358F-D3A0-CA5C-9E9A-7F17924A59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49788" y="5789297"/>
            <a:ext cx="3127022" cy="731551"/>
          </a:xfrm>
          <a:prstGeom prst="rect">
            <a:avLst/>
          </a:prstGeom>
        </p:spPr>
      </p:pic>
      <p:pic>
        <p:nvPicPr>
          <p:cNvPr id="5" name="Graphic 4" descr="Teacher with solid fill">
            <a:extLst>
              <a:ext uri="{FF2B5EF4-FFF2-40B4-BE49-F238E27FC236}">
                <a16:creationId xmlns:a16="http://schemas.microsoft.com/office/drawing/2014/main" id="{79A1AA25-F80D-841B-0C3C-66C8733BF11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51618" y="-109322"/>
            <a:ext cx="914400" cy="914400"/>
          </a:xfrm>
          <a:prstGeom prst="rect">
            <a:avLst/>
          </a:prstGeom>
        </p:spPr>
      </p:pic>
    </p:spTree>
    <p:custDataLst>
      <p:tags r:id="rId1"/>
    </p:custDataLst>
    <p:extLst>
      <p:ext uri="{BB962C8B-B14F-4D97-AF65-F5344CB8AC3E}">
        <p14:creationId xmlns:p14="http://schemas.microsoft.com/office/powerpoint/2010/main" val="3967110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787776" y="3022456"/>
            <a:ext cx="4375383" cy="1483436"/>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complete a self assessment to create your own skills profile.</a:t>
            </a:r>
          </a:p>
          <a:p>
            <a:pPr algn="ctr"/>
            <a:r>
              <a:rPr lang="en-GB" dirty="0">
                <a:solidFill>
                  <a:srgbClr val="002060"/>
                </a:solidFill>
              </a:rPr>
              <a:t>You will talk about your skills strengths with others in your class.</a:t>
            </a:r>
          </a:p>
        </p:txBody>
      </p:sp>
      <p:sp>
        <p:nvSpPr>
          <p:cNvPr id="42" name="Rectangle 41">
            <a:extLst>
              <a:ext uri="{FF2B5EF4-FFF2-40B4-BE49-F238E27FC236}">
                <a16:creationId xmlns:a16="http://schemas.microsoft.com/office/drawing/2014/main" id="{B62C6213-2278-4E21-8662-B5D9C22B8911}"/>
              </a:ext>
            </a:extLst>
          </p:cNvPr>
          <p:cNvSpPr/>
          <p:nvPr/>
        </p:nvSpPr>
        <p:spPr>
          <a:xfrm>
            <a:off x="1804371" y="4680491"/>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recognise the skills needed for the world of work and how to build them.</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5-15  mins</a:t>
            </a:r>
          </a:p>
        </p:txBody>
      </p:sp>
      <p:grpSp>
        <p:nvGrpSpPr>
          <p:cNvPr id="35" name="Group 34">
            <a:extLst>
              <a:ext uri="{FF2B5EF4-FFF2-40B4-BE49-F238E27FC236}">
                <a16:creationId xmlns:a16="http://schemas.microsoft.com/office/drawing/2014/main" id="{6D499EB1-B545-4116-9D5E-66409BFFB981}"/>
              </a:ext>
            </a:extLst>
          </p:cNvPr>
          <p:cNvGrpSpPr/>
          <p:nvPr/>
        </p:nvGrpSpPr>
        <p:grpSpPr>
          <a:xfrm>
            <a:off x="207601" y="3021084"/>
            <a:ext cx="1412742" cy="1484808"/>
            <a:chOff x="192050" y="1029646"/>
            <a:chExt cx="1379537" cy="1525587"/>
          </a:xfrm>
        </p:grpSpPr>
        <p:sp>
          <p:nvSpPr>
            <p:cNvPr id="40" name="Rectangle 2">
              <a:extLst>
                <a:ext uri="{FF2B5EF4-FFF2-40B4-BE49-F238E27FC236}">
                  <a16:creationId xmlns:a16="http://schemas.microsoft.com/office/drawing/2014/main" id="{5CB7F5E3-1F80-471B-BF14-2562467526B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39087978-A39C-4A3C-9D0C-47F956B02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84A95C83-9C7F-470B-B444-C1C377789520}"/>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6" name="Graphic 5" descr="Badge with solid fill">
            <a:extLst>
              <a:ext uri="{FF2B5EF4-FFF2-40B4-BE49-F238E27FC236}">
                <a16:creationId xmlns:a16="http://schemas.microsoft.com/office/drawing/2014/main" id="{30666B17-77C3-60E3-02B9-BD98F15DFD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139944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500" fill="hold"/>
                                        <p:tgtEl>
                                          <p:spTgt spid="32"/>
                                        </p:tgtEl>
                                        <p:attrNameLst>
                                          <p:attrName>ppt_x</p:attrName>
                                        </p:attrNameLst>
                                      </p:cBhvr>
                                      <p:tavLst>
                                        <p:tav tm="0">
                                          <p:val>
                                            <p:strVal val="#ppt_x"/>
                                          </p:val>
                                        </p:tav>
                                        <p:tav tm="100000">
                                          <p:val>
                                            <p:strVal val="#ppt_x"/>
                                          </p:val>
                                        </p:tav>
                                      </p:tavLst>
                                    </p:anim>
                                    <p:anim calcmode="lin" valueType="num">
                                      <p:cBhvr additive="base">
                                        <p:cTn id="22" dur="500" fill="hold"/>
                                        <p:tgtEl>
                                          <p:spTgt spid="3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31" grpId="0" animBg="1"/>
      <p:bldP spid="32" grpId="0" animBg="1"/>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skills do we need for work?</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30746"/>
          <a:stretch/>
        </p:blipFill>
        <p:spPr>
          <a:xfrm>
            <a:off x="203812" y="1618958"/>
            <a:ext cx="8736376" cy="4936123"/>
          </a:xfrm>
          <a:prstGeom prst="rect">
            <a:avLst/>
          </a:prstGeom>
        </p:spPr>
      </p:pic>
      <p:sp>
        <p:nvSpPr>
          <p:cNvPr id="5" name="TextBox 4">
            <a:extLst>
              <a:ext uri="{FF2B5EF4-FFF2-40B4-BE49-F238E27FC236}">
                <a16:creationId xmlns:a16="http://schemas.microsoft.com/office/drawing/2014/main" id="{B03A4C03-CB28-4239-B952-8B7F4CF8A86E}"/>
              </a:ext>
            </a:extLst>
          </p:cNvPr>
          <p:cNvSpPr txBox="1"/>
          <p:nvPr/>
        </p:nvSpPr>
        <p:spPr>
          <a:xfrm>
            <a:off x="203811" y="889348"/>
            <a:ext cx="8736375" cy="2677656"/>
          </a:xfrm>
          <a:prstGeom prst="rect">
            <a:avLst/>
          </a:prstGeom>
          <a:solidFill>
            <a:schemeClr val="bg1"/>
          </a:solidFill>
        </p:spPr>
        <p:txBody>
          <a:bodyPr wrap="square" rtlCol="0">
            <a:spAutoFit/>
          </a:bodyPr>
          <a:lstStyle/>
          <a:p>
            <a:pPr algn="l"/>
            <a:r>
              <a:rPr lang="en-GB" sz="2400" b="0" i="0" dirty="0">
                <a:solidFill>
                  <a:srgbClr val="2A2A2A"/>
                </a:solidFill>
                <a:effectLst/>
              </a:rPr>
              <a:t>Alongside your personality type, qualifications and work experience, you may also need to build </a:t>
            </a:r>
            <a:r>
              <a:rPr lang="en-GB" sz="2400" dirty="0">
                <a:solidFill>
                  <a:srgbClr val="2A2A2A"/>
                </a:solidFill>
              </a:rPr>
              <a:t>certain </a:t>
            </a:r>
            <a:r>
              <a:rPr lang="en-GB" sz="2400" b="0" i="0" dirty="0">
                <a:solidFill>
                  <a:srgbClr val="2A2A2A"/>
                </a:solidFill>
                <a:effectLst/>
              </a:rPr>
              <a:t>skills for a succ</a:t>
            </a:r>
            <a:r>
              <a:rPr lang="en-GB" sz="2400" dirty="0">
                <a:solidFill>
                  <a:srgbClr val="2A2A2A"/>
                </a:solidFill>
              </a:rPr>
              <a:t>essful career.</a:t>
            </a:r>
            <a:endParaRPr lang="en-GB" sz="2400" b="0" i="0" dirty="0">
              <a:solidFill>
                <a:srgbClr val="2A2A2A"/>
              </a:solidFill>
              <a:effectLst/>
            </a:endParaRPr>
          </a:p>
          <a:p>
            <a:pPr algn="l"/>
            <a:endParaRPr lang="en-GB" sz="2400" dirty="0">
              <a:solidFill>
                <a:srgbClr val="2A2A2A"/>
              </a:solidFill>
            </a:endParaRPr>
          </a:p>
          <a:p>
            <a:pPr algn="l"/>
            <a:r>
              <a:rPr lang="en-GB" sz="2400" b="0" i="0" dirty="0">
                <a:solidFill>
                  <a:srgbClr val="2A2A2A"/>
                </a:solidFill>
                <a:effectLst/>
              </a:rPr>
              <a:t>Some </a:t>
            </a:r>
            <a:r>
              <a:rPr lang="en-GB" sz="2400" b="1" i="0" dirty="0">
                <a:solidFill>
                  <a:srgbClr val="2A2A2A"/>
                </a:solidFill>
                <a:effectLst/>
              </a:rPr>
              <a:t>technical skills </a:t>
            </a:r>
            <a:r>
              <a:rPr lang="en-GB" sz="2400" b="0" i="0" dirty="0">
                <a:solidFill>
                  <a:srgbClr val="2A2A2A"/>
                </a:solidFill>
                <a:effectLst/>
              </a:rPr>
              <a:t>will be specific to </a:t>
            </a:r>
            <a:r>
              <a:rPr lang="en-GB" sz="2400" dirty="0">
                <a:solidFill>
                  <a:srgbClr val="2A2A2A"/>
                </a:solidFill>
              </a:rPr>
              <a:t>a</a:t>
            </a:r>
            <a:r>
              <a:rPr lang="en-GB" sz="2400" b="0" i="0" dirty="0">
                <a:solidFill>
                  <a:srgbClr val="2A2A2A"/>
                </a:solidFill>
                <a:effectLst/>
              </a:rPr>
              <a:t> job, like computer skills to work in IT or </a:t>
            </a:r>
            <a:r>
              <a:rPr lang="en-GB" sz="2400" dirty="0">
                <a:solidFill>
                  <a:srgbClr val="2A2A2A"/>
                </a:solidFill>
              </a:rPr>
              <a:t>food preparation </a:t>
            </a:r>
            <a:r>
              <a:rPr lang="en-GB" sz="2400" b="0" i="0" dirty="0">
                <a:solidFill>
                  <a:srgbClr val="2A2A2A"/>
                </a:solidFill>
                <a:effectLst/>
              </a:rPr>
              <a:t>skills to work in catering, but there are also some </a:t>
            </a:r>
            <a:r>
              <a:rPr lang="en-GB" sz="2400" b="1" i="0" dirty="0">
                <a:solidFill>
                  <a:srgbClr val="2A2A2A"/>
                </a:solidFill>
                <a:effectLst/>
              </a:rPr>
              <a:t>essential skills </a:t>
            </a:r>
            <a:r>
              <a:rPr lang="en-GB" sz="2400" b="0" i="0" dirty="0">
                <a:solidFill>
                  <a:srgbClr val="2A2A2A"/>
                </a:solidFill>
                <a:effectLst/>
              </a:rPr>
              <a:t>that </a:t>
            </a:r>
            <a:r>
              <a:rPr lang="en-GB" sz="2400" dirty="0">
                <a:solidFill>
                  <a:srgbClr val="2A2A2A"/>
                </a:solidFill>
              </a:rPr>
              <a:t>are needed by everybody, for almost any job</a:t>
            </a:r>
            <a:r>
              <a:rPr lang="en-GB" sz="2400" b="0" i="0" dirty="0">
                <a:solidFill>
                  <a:srgbClr val="2A2A2A"/>
                </a:solidFill>
                <a:effectLst/>
              </a:rPr>
              <a:t>. </a:t>
            </a:r>
          </a:p>
        </p:txBody>
      </p:sp>
      <p:pic>
        <p:nvPicPr>
          <p:cNvPr id="4" name="Graphic 3" descr="Badge with solid fill">
            <a:extLst>
              <a:ext uri="{FF2B5EF4-FFF2-40B4-BE49-F238E27FC236}">
                <a16:creationId xmlns:a16="http://schemas.microsoft.com/office/drawing/2014/main" id="{4856AF70-EE15-D7DD-43B4-EC826D9631C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323562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Skills Warm-up</a:t>
            </a:r>
          </a:p>
        </p:txBody>
      </p:sp>
      <p:sp>
        <p:nvSpPr>
          <p:cNvPr id="7" name="TextBox 6">
            <a:extLst>
              <a:ext uri="{FF2B5EF4-FFF2-40B4-BE49-F238E27FC236}">
                <a16:creationId xmlns:a16="http://schemas.microsoft.com/office/drawing/2014/main" id="{EA1861FD-4F58-419A-B1DA-0E786DB8C38C}"/>
              </a:ext>
            </a:extLst>
          </p:cNvPr>
          <p:cNvSpPr txBox="1"/>
          <p:nvPr/>
        </p:nvSpPr>
        <p:spPr>
          <a:xfrm>
            <a:off x="459991" y="1140386"/>
            <a:ext cx="8186438" cy="2215991"/>
          </a:xfrm>
          <a:prstGeom prst="rect">
            <a:avLst/>
          </a:prstGeom>
          <a:solidFill>
            <a:schemeClr val="bg1"/>
          </a:solidFill>
        </p:spPr>
        <p:txBody>
          <a:bodyPr wrap="square" rtlCol="0">
            <a:spAutoFit/>
          </a:bodyPr>
          <a:lstStyle/>
          <a:p>
            <a:r>
              <a:rPr lang="en-GB" sz="2400" dirty="0"/>
              <a:t>Working in pairs, you have 5 minutes to try to think of as many different skills that you may need for the world of work. </a:t>
            </a:r>
          </a:p>
          <a:p>
            <a:endParaRPr lang="en-GB" sz="2400" dirty="0"/>
          </a:p>
          <a:p>
            <a:r>
              <a:rPr lang="en-GB" sz="2400" dirty="0"/>
              <a:t>Which skills do you think are </a:t>
            </a:r>
            <a:r>
              <a:rPr lang="en-GB" sz="2400" b="1" dirty="0"/>
              <a:t>essential skills </a:t>
            </a:r>
            <a:r>
              <a:rPr lang="en-GB" sz="2400" dirty="0"/>
              <a:t>that</a:t>
            </a:r>
            <a:r>
              <a:rPr lang="en-GB" sz="2400" b="1" dirty="0"/>
              <a:t> </a:t>
            </a:r>
            <a:r>
              <a:rPr lang="en-GB" sz="2400" dirty="0"/>
              <a:t>everyone needs for almost any job?</a:t>
            </a:r>
          </a:p>
          <a:p>
            <a:endParaRPr lang="en-GB" dirty="0"/>
          </a:p>
        </p:txBody>
      </p:sp>
      <p:grpSp>
        <p:nvGrpSpPr>
          <p:cNvPr id="4" name="Group 3">
            <a:extLst>
              <a:ext uri="{FF2B5EF4-FFF2-40B4-BE49-F238E27FC236}">
                <a16:creationId xmlns:a16="http://schemas.microsoft.com/office/drawing/2014/main" id="{049FC3D0-4320-4B85-91E8-78AD17DA53E7}"/>
              </a:ext>
            </a:extLst>
          </p:cNvPr>
          <p:cNvGrpSpPr/>
          <p:nvPr/>
        </p:nvGrpSpPr>
        <p:grpSpPr>
          <a:xfrm>
            <a:off x="459991" y="4123223"/>
            <a:ext cx="8192702" cy="1886211"/>
            <a:chOff x="406417" y="4398594"/>
            <a:chExt cx="8161386" cy="1886211"/>
          </a:xfrm>
        </p:grpSpPr>
        <p:pic>
          <p:nvPicPr>
            <p:cNvPr id="9" name="Picture 8" descr="Worker with protective gear looking up at construction site">
              <a:extLst>
                <a:ext uri="{FF2B5EF4-FFF2-40B4-BE49-F238E27FC236}">
                  <a16:creationId xmlns:a16="http://schemas.microsoft.com/office/drawing/2014/main" id="{BDECD4F7-4745-44C5-A2D5-3BC39CF5F1F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06417" y="4399055"/>
              <a:ext cx="2829317" cy="1885750"/>
            </a:xfrm>
            <a:prstGeom prst="rect">
              <a:avLst/>
            </a:prstGeom>
            <a:ln>
              <a:solidFill>
                <a:schemeClr val="bg1"/>
              </a:solidFill>
            </a:ln>
          </p:spPr>
        </p:pic>
        <p:pic>
          <p:nvPicPr>
            <p:cNvPr id="11" name="Picture 10" descr="Hairdresser using comb and hair-cutting shears to trim ends of man's hair">
              <a:extLst>
                <a:ext uri="{FF2B5EF4-FFF2-40B4-BE49-F238E27FC236}">
                  <a16:creationId xmlns:a16="http://schemas.microsoft.com/office/drawing/2014/main" id="{799494AC-8F14-4D6D-9D2D-7AC2F298E8E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140661" y="4398594"/>
              <a:ext cx="2825099" cy="1886211"/>
            </a:xfrm>
            <a:prstGeom prst="rect">
              <a:avLst/>
            </a:prstGeom>
            <a:ln>
              <a:solidFill>
                <a:schemeClr val="bg1"/>
              </a:solidFill>
            </a:ln>
          </p:spPr>
        </p:pic>
        <p:pic>
          <p:nvPicPr>
            <p:cNvPr id="16" name="Picture 15" descr="Hand holding pan">
              <a:extLst>
                <a:ext uri="{FF2B5EF4-FFF2-40B4-BE49-F238E27FC236}">
                  <a16:creationId xmlns:a16="http://schemas.microsoft.com/office/drawing/2014/main" id="{5F73169F-67E0-41F8-88F8-E2B8B59693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8486" y="4398594"/>
              <a:ext cx="2829317" cy="1886211"/>
            </a:xfrm>
            <a:prstGeom prst="rect">
              <a:avLst/>
            </a:prstGeom>
            <a:ln>
              <a:solidFill>
                <a:schemeClr val="bg1"/>
              </a:solidFill>
            </a:ln>
          </p:spPr>
        </p:pic>
      </p:grpSp>
      <p:sp>
        <p:nvSpPr>
          <p:cNvPr id="10" name="Star: 32 Points 9">
            <a:extLst>
              <a:ext uri="{FF2B5EF4-FFF2-40B4-BE49-F238E27FC236}">
                <a16:creationId xmlns:a16="http://schemas.microsoft.com/office/drawing/2014/main" id="{D2F8C665-E619-49E7-B1D6-0134535A2FDB}"/>
              </a:ext>
            </a:extLst>
          </p:cNvPr>
          <p:cNvSpPr/>
          <p:nvPr/>
        </p:nvSpPr>
        <p:spPr>
          <a:xfrm>
            <a:off x="7232606" y="5077345"/>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5" name="Graphic 4" descr="Badge with solid fill">
            <a:extLst>
              <a:ext uri="{FF2B5EF4-FFF2-40B4-BE49-F238E27FC236}">
                <a16:creationId xmlns:a16="http://schemas.microsoft.com/office/drawing/2014/main" id="{C9DDF876-27AB-C6FD-69E1-5BC177E5C5E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63253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The Essential Skills</a:t>
            </a:r>
          </a:p>
        </p:txBody>
      </p:sp>
      <p:pic>
        <p:nvPicPr>
          <p:cNvPr id="7" name="Picture 6">
            <a:extLst>
              <a:ext uri="{FF2B5EF4-FFF2-40B4-BE49-F238E27FC236}">
                <a16:creationId xmlns:a16="http://schemas.microsoft.com/office/drawing/2014/main" id="{CF801263-3F82-42EE-A9E8-6CAE5BD783A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1458" y="1229507"/>
            <a:ext cx="2251905" cy="2251905"/>
          </a:xfrm>
          <a:prstGeom prst="rect">
            <a:avLst/>
          </a:prstGeom>
        </p:spPr>
      </p:pic>
      <p:pic>
        <p:nvPicPr>
          <p:cNvPr id="9" name="Picture 8">
            <a:extLst>
              <a:ext uri="{FF2B5EF4-FFF2-40B4-BE49-F238E27FC236}">
                <a16:creationId xmlns:a16="http://schemas.microsoft.com/office/drawing/2014/main" id="{EEF8AA26-89CF-478A-8894-CF764A2C9C5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6236" y="3927133"/>
            <a:ext cx="2260403" cy="2260403"/>
          </a:xfrm>
          <a:prstGeom prst="rect">
            <a:avLst/>
          </a:prstGeom>
        </p:spPr>
      </p:pic>
      <p:pic>
        <p:nvPicPr>
          <p:cNvPr id="11" name="Picture 10">
            <a:extLst>
              <a:ext uri="{FF2B5EF4-FFF2-40B4-BE49-F238E27FC236}">
                <a16:creationId xmlns:a16="http://schemas.microsoft.com/office/drawing/2014/main" id="{517A27DB-3971-49E3-83BE-9F0B5EB8141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318357" y="1224431"/>
            <a:ext cx="2260403" cy="2260403"/>
          </a:xfrm>
          <a:prstGeom prst="rect">
            <a:avLst/>
          </a:prstGeom>
        </p:spPr>
      </p:pic>
      <p:pic>
        <p:nvPicPr>
          <p:cNvPr id="13" name="Picture 12">
            <a:extLst>
              <a:ext uri="{FF2B5EF4-FFF2-40B4-BE49-F238E27FC236}">
                <a16:creationId xmlns:a16="http://schemas.microsoft.com/office/drawing/2014/main" id="{9DAA7AC2-4466-48A4-B1A1-61D6C6782A4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328518" y="3927132"/>
            <a:ext cx="2260403" cy="2260403"/>
          </a:xfrm>
          <a:prstGeom prst="rect">
            <a:avLst/>
          </a:prstGeom>
        </p:spPr>
      </p:pic>
      <p:pic>
        <p:nvPicPr>
          <p:cNvPr id="15" name="Picture 14">
            <a:extLst>
              <a:ext uri="{FF2B5EF4-FFF2-40B4-BE49-F238E27FC236}">
                <a16:creationId xmlns:a16="http://schemas.microsoft.com/office/drawing/2014/main" id="{37EF9B06-E7DE-46FF-9A0D-DA3943B51AB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577018" y="1224438"/>
            <a:ext cx="2260403" cy="2260403"/>
          </a:xfrm>
          <a:prstGeom prst="rect">
            <a:avLst/>
          </a:prstGeom>
        </p:spPr>
      </p:pic>
      <p:pic>
        <p:nvPicPr>
          <p:cNvPr id="17" name="Picture 16">
            <a:extLst>
              <a:ext uri="{FF2B5EF4-FFF2-40B4-BE49-F238E27FC236}">
                <a16:creationId xmlns:a16="http://schemas.microsoft.com/office/drawing/2014/main" id="{5B31950A-D45E-4C97-95BF-0C8672156CF3}"/>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577019" y="3927136"/>
            <a:ext cx="2260403" cy="2260403"/>
          </a:xfrm>
          <a:prstGeom prst="rect">
            <a:avLst/>
          </a:prstGeom>
        </p:spPr>
      </p:pic>
      <p:pic>
        <p:nvPicPr>
          <p:cNvPr id="19" name="Picture 18">
            <a:extLst>
              <a:ext uri="{FF2B5EF4-FFF2-40B4-BE49-F238E27FC236}">
                <a16:creationId xmlns:a16="http://schemas.microsoft.com/office/drawing/2014/main" id="{F0351F61-CFDF-45F6-A729-5259E16FBCC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762317" y="1224434"/>
            <a:ext cx="2260403" cy="2260403"/>
          </a:xfrm>
          <a:prstGeom prst="rect">
            <a:avLst/>
          </a:prstGeom>
        </p:spPr>
      </p:pic>
      <p:pic>
        <p:nvPicPr>
          <p:cNvPr id="21" name="Picture 20">
            <a:extLst>
              <a:ext uri="{FF2B5EF4-FFF2-40B4-BE49-F238E27FC236}">
                <a16:creationId xmlns:a16="http://schemas.microsoft.com/office/drawing/2014/main" id="{C43003D5-16C6-473E-9E48-E0C28EFBA996}"/>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767398" y="3932219"/>
            <a:ext cx="2251905" cy="2251905"/>
          </a:xfrm>
          <a:prstGeom prst="rect">
            <a:avLst/>
          </a:prstGeom>
        </p:spPr>
      </p:pic>
      <p:pic>
        <p:nvPicPr>
          <p:cNvPr id="4" name="Graphic 3" descr="Badge with solid fill">
            <a:extLst>
              <a:ext uri="{FF2B5EF4-FFF2-40B4-BE49-F238E27FC236}">
                <a16:creationId xmlns:a16="http://schemas.microsoft.com/office/drawing/2014/main" id="{D4D45C2B-37E0-4A97-DFAA-3599D0BA584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198230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82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0" y="1109521"/>
            <a:ext cx="4841766"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Register or sign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sp>
        <p:nvSpPr>
          <p:cNvPr id="17" name="Rectangle 16">
            <a:extLst>
              <a:ext uri="{FF2B5EF4-FFF2-40B4-BE49-F238E27FC236}">
                <a16:creationId xmlns:a16="http://schemas.microsoft.com/office/drawing/2014/main" id="{3BC55CF2-B77A-44AE-992D-229739311946}"/>
              </a:ext>
            </a:extLst>
          </p:cNvPr>
          <p:cNvSpPr/>
          <p:nvPr/>
        </p:nvSpPr>
        <p:spPr>
          <a:xfrm>
            <a:off x="384990" y="2439994"/>
            <a:ext cx="693021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Complete the Skills Profile</a:t>
            </a:r>
          </a:p>
        </p:txBody>
      </p:sp>
      <p:sp>
        <p:nvSpPr>
          <p:cNvPr id="19" name="Rectangle 18">
            <a:extLst>
              <a:ext uri="{FF2B5EF4-FFF2-40B4-BE49-F238E27FC236}">
                <a16:creationId xmlns:a16="http://schemas.microsoft.com/office/drawing/2014/main" id="{C243B871-C104-4EC7-9040-E0688A0D4D24}"/>
              </a:ext>
            </a:extLst>
          </p:cNvPr>
          <p:cNvSpPr/>
          <p:nvPr/>
        </p:nvSpPr>
        <p:spPr>
          <a:xfrm>
            <a:off x="384989" y="3731624"/>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Add 2 new activities where you have developed your skills</a:t>
            </a:r>
          </a:p>
        </p:txBody>
      </p:sp>
      <p:sp>
        <p:nvSpPr>
          <p:cNvPr id="20" name="Rectangle 19">
            <a:extLst>
              <a:ext uri="{FF2B5EF4-FFF2-40B4-BE49-F238E27FC236}">
                <a16:creationId xmlns:a16="http://schemas.microsoft.com/office/drawing/2014/main" id="{FCED8037-A006-4A81-9DFF-CACF2E4DCA16}"/>
              </a:ext>
            </a:extLst>
          </p:cNvPr>
          <p:cNvSpPr/>
          <p:nvPr/>
        </p:nvSpPr>
        <p:spPr>
          <a:xfrm>
            <a:off x="384989" y="5043734"/>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Compare your skills with those needed for 3 different jobs</a:t>
            </a:r>
          </a:p>
        </p:txBody>
      </p:sp>
      <p:pic>
        <p:nvPicPr>
          <p:cNvPr id="4" name="Picture 3">
            <a:extLst>
              <a:ext uri="{FF2B5EF4-FFF2-40B4-BE49-F238E27FC236}">
                <a16:creationId xmlns:a16="http://schemas.microsoft.com/office/drawing/2014/main" id="{B4C7BFB9-C9E9-4BB2-BA3D-3DA11D8672D3}"/>
              </a:ext>
            </a:extLst>
          </p:cNvPr>
          <p:cNvPicPr>
            <a:picLocks noChangeAspect="1"/>
          </p:cNvPicPr>
          <p:nvPr/>
        </p:nvPicPr>
        <p:blipFill>
          <a:blip r:embed="rId3"/>
          <a:stretch>
            <a:fillRect/>
          </a:stretch>
        </p:blipFill>
        <p:spPr>
          <a:xfrm>
            <a:off x="6868313" y="1913746"/>
            <a:ext cx="1289036" cy="1597035"/>
          </a:xfrm>
          <a:prstGeom prst="rect">
            <a:avLst/>
          </a:prstGeom>
        </p:spPr>
      </p:pic>
      <p:pic>
        <p:nvPicPr>
          <p:cNvPr id="9" name="Picture 8">
            <a:extLst>
              <a:ext uri="{FF2B5EF4-FFF2-40B4-BE49-F238E27FC236}">
                <a16:creationId xmlns:a16="http://schemas.microsoft.com/office/drawing/2014/main" id="{E2C39DB4-23D6-46E5-A39E-CD83075A3064}"/>
              </a:ext>
            </a:extLst>
          </p:cNvPr>
          <p:cNvPicPr>
            <a:picLocks noChangeAspect="1"/>
          </p:cNvPicPr>
          <p:nvPr/>
        </p:nvPicPr>
        <p:blipFill>
          <a:blip r:embed="rId4"/>
          <a:stretch>
            <a:fillRect/>
          </a:stretch>
        </p:blipFill>
        <p:spPr>
          <a:xfrm>
            <a:off x="5900370" y="5426161"/>
            <a:ext cx="2814449" cy="689469"/>
          </a:xfrm>
          <a:prstGeom prst="rect">
            <a:avLst/>
          </a:prstGeom>
        </p:spPr>
      </p:pic>
      <p:pic>
        <p:nvPicPr>
          <p:cNvPr id="21" name="Picture 20">
            <a:extLst>
              <a:ext uri="{FF2B5EF4-FFF2-40B4-BE49-F238E27FC236}">
                <a16:creationId xmlns:a16="http://schemas.microsoft.com/office/drawing/2014/main" id="{89A1ED7C-B363-44B4-925B-D157BFFCE837}"/>
              </a:ext>
            </a:extLst>
          </p:cNvPr>
          <p:cNvPicPr>
            <a:picLocks noChangeAspect="1"/>
          </p:cNvPicPr>
          <p:nvPr/>
        </p:nvPicPr>
        <p:blipFill>
          <a:blip r:embed="rId5"/>
          <a:stretch>
            <a:fillRect/>
          </a:stretch>
        </p:blipFill>
        <p:spPr>
          <a:xfrm>
            <a:off x="6044849" y="4153491"/>
            <a:ext cx="2767241" cy="689828"/>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536FDD30-8123-C9C0-3D21-7B6E24051B9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852" t="3187" r="11306" b="4904"/>
          <a:stretch/>
        </p:blipFill>
        <p:spPr>
          <a:xfrm>
            <a:off x="5075338" y="831658"/>
            <a:ext cx="1709387" cy="1150062"/>
          </a:xfrm>
          <a:prstGeom prst="rect">
            <a:avLst/>
          </a:prstGeom>
        </p:spPr>
      </p:pic>
      <p:pic>
        <p:nvPicPr>
          <p:cNvPr id="10" name="Graphic 9" descr="Badge with solid fill">
            <a:extLst>
              <a:ext uri="{FF2B5EF4-FFF2-40B4-BE49-F238E27FC236}">
                <a16:creationId xmlns:a16="http://schemas.microsoft.com/office/drawing/2014/main" id="{300EA8A2-AE8E-2A7B-7E73-6B88E89398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294555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9"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276793" y="2793618"/>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270303" y="1574312"/>
            <a:ext cx="3767655" cy="2438611"/>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2852" y="1295165"/>
            <a:ext cx="1502798"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 descr="Badge with solid fill">
            <a:extLst>
              <a:ext uri="{FF2B5EF4-FFF2-40B4-BE49-F238E27FC236}">
                <a16:creationId xmlns:a16="http://schemas.microsoft.com/office/drawing/2014/main" id="{4E491EFF-61A1-E10C-6E4C-FBCF204F83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165067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p:cNvPicPr>
            <a:picLocks noChangeAspect="1"/>
          </p:cNvPicPr>
          <p:nvPr/>
        </p:nvPicPr>
        <p:blipFill>
          <a:blip r:embed="rId3"/>
          <a:stretch>
            <a:fillRect/>
          </a:stretch>
        </p:blipFill>
        <p:spPr>
          <a:xfrm>
            <a:off x="132463" y="1340669"/>
            <a:ext cx="4821529" cy="2410764"/>
          </a:xfrm>
          <a:prstGeom prst="rect">
            <a:avLst/>
          </a:prstGeom>
          <a:ln>
            <a:solidFill>
              <a:srgbClr val="00AF61"/>
            </a:solidFill>
          </a:ln>
          <a:effectLst>
            <a:outerShdw blurRad="63500" sx="102000" sy="102000" algn="ctr" rotWithShape="0">
              <a:prstClr val="black">
                <a:alpha val="40000"/>
              </a:prstClr>
            </a:outerShdw>
          </a:effectLst>
        </p:spPr>
      </p:pic>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1299784" y="12526"/>
            <a:ext cx="6874772" cy="646331"/>
          </a:xfrm>
          <a:prstGeom prst="rect">
            <a:avLst/>
          </a:prstGeom>
          <a:noFill/>
          <a:ln w="9525">
            <a:noFill/>
            <a:miter lim="800000"/>
            <a:headEnd/>
            <a:tailEnd/>
          </a:ln>
        </p:spPr>
        <p:txBody>
          <a:bodyPr wrap="square">
            <a:spAutoFit/>
          </a:bodyPr>
          <a:lstStyle/>
          <a:p>
            <a:pPr algn="ctr"/>
            <a:r>
              <a:rPr lang="en-GB" sz="3600" dirty="0">
                <a:solidFill>
                  <a:schemeClr val="bg1"/>
                </a:solidFill>
              </a:rPr>
              <a:t>Complete the Skills Profile</a:t>
            </a:r>
          </a:p>
        </p:txBody>
      </p:sp>
      <p:sp>
        <p:nvSpPr>
          <p:cNvPr id="12" name="Rectangle 11"/>
          <p:cNvSpPr/>
          <p:nvPr/>
        </p:nvSpPr>
        <p:spPr>
          <a:xfrm>
            <a:off x="21787" y="2398903"/>
            <a:ext cx="1860228" cy="7076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B756E6DC-6646-4BF4-8928-1FBE8E46D0A3}"/>
              </a:ext>
            </a:extLst>
          </p:cNvPr>
          <p:cNvPicPr>
            <a:picLocks noChangeAspect="1"/>
          </p:cNvPicPr>
          <p:nvPr/>
        </p:nvPicPr>
        <p:blipFill>
          <a:blip r:embed="rId4"/>
          <a:stretch>
            <a:fillRect/>
          </a:stretch>
        </p:blipFill>
        <p:spPr>
          <a:xfrm>
            <a:off x="2031306" y="2149817"/>
            <a:ext cx="6980231" cy="4492961"/>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5031" y="4026591"/>
            <a:ext cx="2764279" cy="273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phic 1" descr="Badge with solid fill">
            <a:extLst>
              <a:ext uri="{FF2B5EF4-FFF2-40B4-BE49-F238E27FC236}">
                <a16:creationId xmlns:a16="http://schemas.microsoft.com/office/drawing/2014/main" id="{C7497740-7906-3A8C-61DA-3720A417909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143780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0BDC0"/>
        </a:solidFill>
        <a:effectLst/>
      </p:bgPr>
    </p:bg>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A01A4A88-4D82-4FE8-BE2C-53587B2C4B3E}"/>
              </a:ext>
            </a:extLst>
          </p:cNvPr>
          <p:cNvSpPr>
            <a:spLocks noChangeArrowheads="1"/>
          </p:cNvSpPr>
          <p:nvPr/>
        </p:nvSpPr>
        <p:spPr bwMode="auto">
          <a:xfrm>
            <a:off x="-14780" y="0"/>
            <a:ext cx="9158780" cy="6921309"/>
          </a:xfrm>
          <a:prstGeom prst="rect">
            <a:avLst/>
          </a:prstGeom>
          <a:solidFill>
            <a:srgbClr val="50BDC0"/>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p:cNvSpPr>
            <a:spLocks noChangeArrowheads="1"/>
          </p:cNvSpPr>
          <p:nvPr/>
        </p:nvSpPr>
        <p:spPr bwMode="auto">
          <a:xfrm>
            <a:off x="-14780" y="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mn-lt"/>
                <a:cs typeface="Calibri" panose="020F0502020204030204" pitchFamily="34" charset="0"/>
              </a:rPr>
              <a:t> </a:t>
            </a:r>
            <a:r>
              <a:rPr lang="en-GB" altLang="en-US" sz="3600" dirty="0">
                <a:solidFill>
                  <a:schemeClr val="bg1"/>
                </a:solidFill>
                <a:latin typeface="+mn-lt"/>
                <a:cs typeface="Calibri" panose="020F0502020204030204" pitchFamily="34" charset="0"/>
              </a:rPr>
              <a:t>Add activities</a:t>
            </a:r>
          </a:p>
        </p:txBody>
      </p:sp>
      <p:pic>
        <p:nvPicPr>
          <p:cNvPr id="3" name="Picture 2">
            <a:extLst>
              <a:ext uri="{FF2B5EF4-FFF2-40B4-BE49-F238E27FC236}">
                <a16:creationId xmlns:a16="http://schemas.microsoft.com/office/drawing/2014/main" id="{0F26131B-DAEE-4D1E-A453-5C207B751217}"/>
              </a:ext>
            </a:extLst>
          </p:cNvPr>
          <p:cNvPicPr>
            <a:picLocks noChangeAspect="1"/>
          </p:cNvPicPr>
          <p:nvPr/>
        </p:nvPicPr>
        <p:blipFill>
          <a:blip r:embed="rId3"/>
          <a:stretch>
            <a:fillRect/>
          </a:stretch>
        </p:blipFill>
        <p:spPr>
          <a:xfrm>
            <a:off x="821876" y="862086"/>
            <a:ext cx="7674324" cy="3431501"/>
          </a:xfrm>
          <a:prstGeom prst="rect">
            <a:avLst/>
          </a:prstGeom>
          <a:effectLst>
            <a:outerShdw blurRad="63500" sx="102000" sy="102000" algn="ctr" rotWithShape="0">
              <a:prstClr val="black">
                <a:alpha val="40000"/>
              </a:prstClr>
            </a:outerShdw>
          </a:effectLst>
        </p:spPr>
      </p:pic>
      <p:pic>
        <p:nvPicPr>
          <p:cNvPr id="15" name="Picture 10" descr="Loop">
            <a:extLst>
              <a:ext uri="{FF2B5EF4-FFF2-40B4-BE49-F238E27FC236}">
                <a16:creationId xmlns:a16="http://schemas.microsoft.com/office/drawing/2014/main" id="{1A9A8ADF-1ED7-49ED-9812-961DB3D2CA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3381" y="1364255"/>
            <a:ext cx="1991638" cy="738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3472764B-14F6-4851-A7C8-A31A372995C8}"/>
              </a:ext>
            </a:extLst>
          </p:cNvPr>
          <p:cNvPicPr>
            <a:picLocks noChangeAspect="1"/>
          </p:cNvPicPr>
          <p:nvPr/>
        </p:nvPicPr>
        <p:blipFill>
          <a:blip r:embed="rId5"/>
          <a:stretch>
            <a:fillRect/>
          </a:stretch>
        </p:blipFill>
        <p:spPr>
          <a:xfrm>
            <a:off x="2167003" y="3199037"/>
            <a:ext cx="5673977" cy="3222682"/>
          </a:xfrm>
          <a:prstGeom prst="rect">
            <a:avLst/>
          </a:prstGeom>
          <a:effectLst>
            <a:outerShdw blurRad="63500" sx="102000" sy="102000" algn="ctr" rotWithShape="0">
              <a:prstClr val="black">
                <a:alpha val="40000"/>
              </a:prstClr>
            </a:outerShdw>
          </a:effectLst>
        </p:spPr>
      </p:pic>
      <p:pic>
        <p:nvPicPr>
          <p:cNvPr id="2" name="Graphic 1" descr="Badge with solid fill">
            <a:extLst>
              <a:ext uri="{FF2B5EF4-FFF2-40B4-BE49-F238E27FC236}">
                <a16:creationId xmlns:a16="http://schemas.microsoft.com/office/drawing/2014/main" id="{11DB5B94-7BEA-3E0A-29D8-E73AB39F36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1247429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50BDC0"/>
        </a:solidFill>
        <a:effectLst/>
      </p:bgPr>
    </p:bg>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0" name="Picture 9">
            <a:extLst>
              <a:ext uri="{FF2B5EF4-FFF2-40B4-BE49-F238E27FC236}">
                <a16:creationId xmlns:a16="http://schemas.microsoft.com/office/drawing/2014/main" id="{0EE0FE4A-3382-442F-A79B-1122358E6E10}"/>
              </a:ext>
            </a:extLst>
          </p:cNvPr>
          <p:cNvPicPr>
            <a:picLocks noChangeAspect="1"/>
          </p:cNvPicPr>
          <p:nvPr/>
        </p:nvPicPr>
        <p:blipFill>
          <a:blip r:embed="rId3"/>
          <a:stretch>
            <a:fillRect/>
          </a:stretch>
        </p:blipFill>
        <p:spPr>
          <a:xfrm>
            <a:off x="647061" y="441200"/>
            <a:ext cx="7611143" cy="3559917"/>
          </a:xfrm>
          <a:prstGeom prst="rect">
            <a:avLst/>
          </a:prstGeom>
          <a:effectLst>
            <a:outerShdw blurRad="63500" sx="102000" sy="102000" algn="ctr" rotWithShape="0">
              <a:prstClr val="black">
                <a:alpha val="40000"/>
              </a:prstClr>
            </a:outerShdw>
          </a:effectLst>
        </p:spPr>
      </p:pic>
      <p:pic>
        <p:nvPicPr>
          <p:cNvPr id="13" name="Picture 10" descr="Loop">
            <a:extLst>
              <a:ext uri="{FF2B5EF4-FFF2-40B4-BE49-F238E27FC236}">
                <a16:creationId xmlns:a16="http://schemas.microsoft.com/office/drawing/2014/main" id="{392255CD-C02C-4B0E-B0F6-56602284F3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284" y="2587887"/>
            <a:ext cx="4525449" cy="1489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F63F6C8-3541-45E0-8432-ADE0B89C412B}"/>
              </a:ext>
            </a:extLst>
          </p:cNvPr>
          <p:cNvPicPr>
            <a:picLocks noChangeAspect="1"/>
          </p:cNvPicPr>
          <p:nvPr/>
        </p:nvPicPr>
        <p:blipFill>
          <a:blip r:embed="rId5"/>
          <a:stretch>
            <a:fillRect/>
          </a:stretch>
        </p:blipFill>
        <p:spPr>
          <a:xfrm>
            <a:off x="2338273" y="3452308"/>
            <a:ext cx="6790947" cy="3222756"/>
          </a:xfrm>
          <a:prstGeom prst="rect">
            <a:avLst/>
          </a:prstGeom>
          <a:effectLst>
            <a:outerShdw blurRad="63500" sx="102000" sy="102000" algn="ctr" rotWithShape="0">
              <a:prstClr val="black">
                <a:alpha val="40000"/>
              </a:prstClr>
            </a:outerShdw>
          </a:effectLst>
        </p:spPr>
      </p:pic>
      <p:sp>
        <p:nvSpPr>
          <p:cNvPr id="7" name="Rectangle 2">
            <a:extLst>
              <a:ext uri="{FF2B5EF4-FFF2-40B4-BE49-F238E27FC236}">
                <a16:creationId xmlns:a16="http://schemas.microsoft.com/office/drawing/2014/main" id="{B4DB97FB-F565-4E4B-B860-D94CA9830072}"/>
              </a:ext>
            </a:extLst>
          </p:cNvPr>
          <p:cNvSpPr>
            <a:spLocks noChangeArrowheads="1"/>
          </p:cNvSpPr>
          <p:nvPr/>
        </p:nvSpPr>
        <p:spPr bwMode="auto">
          <a:xfrm>
            <a:off x="-14780" y="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mn-lt"/>
                <a:cs typeface="Calibri" panose="020F0502020204030204" pitchFamily="34" charset="0"/>
              </a:rPr>
              <a:t> </a:t>
            </a:r>
            <a:r>
              <a:rPr lang="en-GB" altLang="en-US" sz="3600" dirty="0">
                <a:solidFill>
                  <a:schemeClr val="bg1"/>
                </a:solidFill>
                <a:latin typeface="+mn-lt"/>
                <a:cs typeface="Calibri" panose="020F0502020204030204" pitchFamily="34" charset="0"/>
              </a:rPr>
              <a:t>Compare your skills with a job</a:t>
            </a:r>
          </a:p>
        </p:txBody>
      </p:sp>
      <p:pic>
        <p:nvPicPr>
          <p:cNvPr id="2" name="Graphic 1" descr="Badge with solid fill">
            <a:extLst>
              <a:ext uri="{FF2B5EF4-FFF2-40B4-BE49-F238E27FC236}">
                <a16:creationId xmlns:a16="http://schemas.microsoft.com/office/drawing/2014/main" id="{F77853C3-580D-E547-5993-876D33EC26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357658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20566"/>
            <a:ext cx="4414922" cy="584775"/>
          </a:xfrm>
          <a:prstGeom prst="rect">
            <a:avLst/>
          </a:prstGeom>
          <a:noFill/>
          <a:ln w="9525">
            <a:noFill/>
            <a:miter lim="800000"/>
            <a:headEnd/>
            <a:tailEnd/>
          </a:ln>
        </p:spPr>
        <p:txBody>
          <a:bodyPr wrap="square">
            <a:spAutoFit/>
          </a:bodyPr>
          <a:lstStyle/>
          <a:p>
            <a:r>
              <a:rPr lang="en-GB" sz="3200" dirty="0">
                <a:solidFill>
                  <a:schemeClr val="bg1"/>
                </a:solidFill>
              </a:rPr>
              <a:t>Using your Career Tools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423735" y="1525317"/>
            <a:ext cx="2584953" cy="3907830"/>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246" y="1759709"/>
            <a:ext cx="1576591" cy="89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1BDF00FB-2B21-456F-BC15-7E376BAE0A36}"/>
              </a:ext>
            </a:extLst>
          </p:cNvPr>
          <p:cNvPicPr>
            <a:picLocks noChangeAspect="1"/>
          </p:cNvPicPr>
          <p:nvPr/>
        </p:nvPicPr>
        <p:blipFill rotWithShape="1">
          <a:blip r:embed="rId5"/>
          <a:srcRect r="36353" b="16553"/>
          <a:stretch/>
        </p:blipFill>
        <p:spPr>
          <a:xfrm>
            <a:off x="3135639" y="1525317"/>
            <a:ext cx="5819872" cy="3896662"/>
          </a:xfrm>
          <a:prstGeom prst="rect">
            <a:avLst/>
          </a:prstGeom>
          <a:effectLst>
            <a:outerShdw blurRad="63500" sx="102000" sy="102000" algn="ctr" rotWithShape="0">
              <a:prstClr val="black">
                <a:alpha val="40000"/>
              </a:prstClr>
            </a:outerShdw>
          </a:effectLst>
        </p:spPr>
      </p:pic>
      <p:pic>
        <p:nvPicPr>
          <p:cNvPr id="2" name="Graphic 1" descr="Badge with solid fill">
            <a:extLst>
              <a:ext uri="{FF2B5EF4-FFF2-40B4-BE49-F238E27FC236}">
                <a16:creationId xmlns:a16="http://schemas.microsoft.com/office/drawing/2014/main" id="{6A1696F9-A735-B01F-3B00-2A2A192065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385994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The </a:t>
            </a:r>
            <a:r>
              <a:rPr lang="en-GB" sz="3600">
                <a:solidFill>
                  <a:schemeClr val="bg1"/>
                </a:solidFill>
              </a:rPr>
              <a:t>Year 8 </a:t>
            </a:r>
            <a:r>
              <a:rPr lang="en-GB" sz="3600" dirty="0">
                <a:solidFill>
                  <a:schemeClr val="bg1"/>
                </a:solidFill>
              </a:rPr>
              <a:t>careers lessons are mapped to:</a:t>
            </a:r>
          </a:p>
        </p:txBody>
      </p:sp>
      <p:sp>
        <p:nvSpPr>
          <p:cNvPr id="6" name="Rectangle 5">
            <a:extLst>
              <a:ext uri="{FF2B5EF4-FFF2-40B4-BE49-F238E27FC236}">
                <a16:creationId xmlns:a16="http://schemas.microsoft.com/office/drawing/2014/main" id="{F687B561-80CF-4384-AB78-176580737F79}"/>
              </a:ext>
            </a:extLst>
          </p:cNvPr>
          <p:cNvSpPr/>
          <p:nvPr/>
        </p:nvSpPr>
        <p:spPr>
          <a:xfrm>
            <a:off x="170636" y="5784974"/>
            <a:ext cx="8797130" cy="9739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https://www.careerpilot.org.uk/skills-profile/activities</a:t>
            </a:r>
          </a:p>
        </p:txBody>
      </p:sp>
      <p:sp>
        <p:nvSpPr>
          <p:cNvPr id="34" name="Rectangle 33">
            <a:extLst>
              <a:ext uri="{FF2B5EF4-FFF2-40B4-BE49-F238E27FC236}">
                <a16:creationId xmlns:a16="http://schemas.microsoft.com/office/drawing/2014/main" id="{A3F89CE5-5AFD-4DC4-A45E-141F691A89C9}"/>
              </a:ext>
            </a:extLst>
          </p:cNvPr>
          <p:cNvSpPr/>
          <p:nvPr/>
        </p:nvSpPr>
        <p:spPr>
          <a:xfrm>
            <a:off x="4517554" y="716864"/>
            <a:ext cx="4461412" cy="11976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0F746975-0129-4FBB-95D5-72AB5485A691}"/>
              </a:ext>
            </a:extLst>
          </p:cNvPr>
          <p:cNvSpPr/>
          <p:nvPr/>
        </p:nvSpPr>
        <p:spPr>
          <a:xfrm>
            <a:off x="176236" y="716863"/>
            <a:ext cx="4225915" cy="49966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28513012-5EF5-4533-B0FE-AE3CD45C308A}"/>
              </a:ext>
            </a:extLst>
          </p:cNvPr>
          <p:cNvGrpSpPr/>
          <p:nvPr/>
        </p:nvGrpSpPr>
        <p:grpSpPr>
          <a:xfrm>
            <a:off x="458320" y="1575325"/>
            <a:ext cx="840162" cy="3707353"/>
            <a:chOff x="3569976" y="790278"/>
            <a:chExt cx="1023104" cy="4603283"/>
          </a:xfrm>
        </p:grpSpPr>
        <p:grpSp>
          <p:nvGrpSpPr>
            <p:cNvPr id="43" name="Group 42">
              <a:extLst>
                <a:ext uri="{FF2B5EF4-FFF2-40B4-BE49-F238E27FC236}">
                  <a16:creationId xmlns:a16="http://schemas.microsoft.com/office/drawing/2014/main" id="{0AB57057-87E1-4B5F-9EBB-194247498E55}"/>
                </a:ext>
              </a:extLst>
            </p:cNvPr>
            <p:cNvGrpSpPr/>
            <p:nvPr/>
          </p:nvGrpSpPr>
          <p:grpSpPr>
            <a:xfrm>
              <a:off x="3585292" y="4302880"/>
              <a:ext cx="995918" cy="1090681"/>
              <a:chOff x="192050" y="1029646"/>
              <a:chExt cx="1379537" cy="1525587"/>
            </a:xfrm>
          </p:grpSpPr>
          <p:sp>
            <p:nvSpPr>
              <p:cNvPr id="54" name="Rectangle 2">
                <a:extLst>
                  <a:ext uri="{FF2B5EF4-FFF2-40B4-BE49-F238E27FC236}">
                    <a16:creationId xmlns:a16="http://schemas.microsoft.com/office/drawing/2014/main" id="{7268357A-4AC6-4B78-BB7F-04DB07736CFE}"/>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5" name="Picture 4">
                <a:extLst>
                  <a:ext uri="{FF2B5EF4-FFF2-40B4-BE49-F238E27FC236}">
                    <a16:creationId xmlns:a16="http://schemas.microsoft.com/office/drawing/2014/main" id="{38F6FB9D-C734-4EDD-9A22-A2AF110054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1254D0C6-3C9B-40BB-B432-849EDE4DD9E3}"/>
                </a:ext>
              </a:extLst>
            </p:cNvPr>
            <p:cNvGrpSpPr/>
            <p:nvPr/>
          </p:nvGrpSpPr>
          <p:grpSpPr>
            <a:xfrm>
              <a:off x="3573423" y="3119323"/>
              <a:ext cx="1019657" cy="1090681"/>
              <a:chOff x="1917662" y="1051871"/>
              <a:chExt cx="1377950" cy="1503362"/>
            </a:xfrm>
          </p:grpSpPr>
          <p:sp>
            <p:nvSpPr>
              <p:cNvPr id="52" name="Rectangle 6">
                <a:extLst>
                  <a:ext uri="{FF2B5EF4-FFF2-40B4-BE49-F238E27FC236}">
                    <a16:creationId xmlns:a16="http://schemas.microsoft.com/office/drawing/2014/main" id="{B70B3166-A17E-4D67-ADAC-A27437D0CECC}"/>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3" name="Picture 7">
                <a:extLst>
                  <a:ext uri="{FF2B5EF4-FFF2-40B4-BE49-F238E27FC236}">
                    <a16:creationId xmlns:a16="http://schemas.microsoft.com/office/drawing/2014/main" id="{B736E1FF-D122-4D8A-B60E-9A88AD876C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6" name="Group 45">
              <a:extLst>
                <a:ext uri="{FF2B5EF4-FFF2-40B4-BE49-F238E27FC236}">
                  <a16:creationId xmlns:a16="http://schemas.microsoft.com/office/drawing/2014/main" id="{4C66EDCE-41D0-461D-A6D4-BB00A4B2B1D3}"/>
                </a:ext>
              </a:extLst>
            </p:cNvPr>
            <p:cNvGrpSpPr/>
            <p:nvPr/>
          </p:nvGrpSpPr>
          <p:grpSpPr>
            <a:xfrm>
              <a:off x="3569976" y="1954375"/>
              <a:ext cx="1019657" cy="1090680"/>
              <a:chOff x="235706" y="2981002"/>
              <a:chExt cx="1377950" cy="1474788"/>
            </a:xfrm>
          </p:grpSpPr>
          <p:sp>
            <p:nvSpPr>
              <p:cNvPr id="50" name="Rectangle 5">
                <a:extLst>
                  <a:ext uri="{FF2B5EF4-FFF2-40B4-BE49-F238E27FC236}">
                    <a16:creationId xmlns:a16="http://schemas.microsoft.com/office/drawing/2014/main" id="{1566C540-2B1C-44D0-9BC6-5607CD42E5B5}"/>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1" name="Picture 8">
                <a:extLst>
                  <a:ext uri="{FF2B5EF4-FFF2-40B4-BE49-F238E27FC236}">
                    <a16:creationId xmlns:a16="http://schemas.microsoft.com/office/drawing/2014/main" id="{7F8A1BBE-EEB7-4C61-9834-4CDB77BCB1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7" name="Group 46">
              <a:extLst>
                <a:ext uri="{FF2B5EF4-FFF2-40B4-BE49-F238E27FC236}">
                  <a16:creationId xmlns:a16="http://schemas.microsoft.com/office/drawing/2014/main" id="{93C9170F-64E0-4226-8324-94173C8485F9}"/>
                </a:ext>
              </a:extLst>
            </p:cNvPr>
            <p:cNvGrpSpPr/>
            <p:nvPr/>
          </p:nvGrpSpPr>
          <p:grpSpPr>
            <a:xfrm>
              <a:off x="3569976" y="790278"/>
              <a:ext cx="1010801" cy="1090680"/>
              <a:chOff x="1917662" y="4958708"/>
              <a:chExt cx="1377950" cy="1458913"/>
            </a:xfrm>
          </p:grpSpPr>
          <p:sp>
            <p:nvSpPr>
              <p:cNvPr id="48" name="Rectangle 12">
                <a:extLst>
                  <a:ext uri="{FF2B5EF4-FFF2-40B4-BE49-F238E27FC236}">
                    <a16:creationId xmlns:a16="http://schemas.microsoft.com/office/drawing/2014/main" id="{5215476F-E861-4518-9BD8-086250A20843}"/>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14">
                <a:extLst>
                  <a:ext uri="{FF2B5EF4-FFF2-40B4-BE49-F238E27FC236}">
                    <a16:creationId xmlns:a16="http://schemas.microsoft.com/office/drawing/2014/main" id="{E56EEE14-C8E7-4F51-964B-B15FFCED47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9" name="TextBox 8">
            <a:extLst>
              <a:ext uri="{FF2B5EF4-FFF2-40B4-BE49-F238E27FC236}">
                <a16:creationId xmlns:a16="http://schemas.microsoft.com/office/drawing/2014/main" id="{9BED1579-99D7-4AFC-B48D-AB448D0E3D61}"/>
              </a:ext>
            </a:extLst>
          </p:cNvPr>
          <p:cNvSpPr txBox="1"/>
          <p:nvPr/>
        </p:nvSpPr>
        <p:spPr>
          <a:xfrm>
            <a:off x="1349139" y="1657255"/>
            <a:ext cx="2906386" cy="646331"/>
          </a:xfrm>
          <a:prstGeom prst="rect">
            <a:avLst/>
          </a:prstGeom>
          <a:noFill/>
        </p:spPr>
        <p:txBody>
          <a:bodyPr wrap="square" rtlCol="0">
            <a:spAutoFit/>
          </a:bodyPr>
          <a:lstStyle/>
          <a:p>
            <a:r>
              <a:rPr lang="en-GB" sz="1200" dirty="0">
                <a:solidFill>
                  <a:srgbClr val="000000"/>
                </a:solidFill>
              </a:rPr>
              <a:t>See the big picture by paying attention to how the economy, politics and society connect with your own life and career.</a:t>
            </a:r>
            <a:endParaRPr lang="en-GB" sz="1200" dirty="0"/>
          </a:p>
        </p:txBody>
      </p:sp>
      <p:sp>
        <p:nvSpPr>
          <p:cNvPr id="10" name="TextBox 9">
            <a:extLst>
              <a:ext uri="{FF2B5EF4-FFF2-40B4-BE49-F238E27FC236}">
                <a16:creationId xmlns:a16="http://schemas.microsoft.com/office/drawing/2014/main" id="{710852B5-4A7D-45A2-ADE4-0FD61A5AF2D3}"/>
              </a:ext>
            </a:extLst>
          </p:cNvPr>
          <p:cNvSpPr txBox="1"/>
          <p:nvPr/>
        </p:nvSpPr>
        <p:spPr>
          <a:xfrm>
            <a:off x="1411058" y="2630252"/>
            <a:ext cx="2555005" cy="646331"/>
          </a:xfrm>
          <a:prstGeom prst="rect">
            <a:avLst/>
          </a:prstGeom>
          <a:noFill/>
        </p:spPr>
        <p:txBody>
          <a:bodyPr wrap="square" rtlCol="0">
            <a:spAutoFit/>
          </a:bodyPr>
          <a:lstStyle/>
          <a:p>
            <a:r>
              <a:rPr lang="en-GB" sz="1200" dirty="0">
                <a:solidFill>
                  <a:srgbClr val="000000"/>
                </a:solidFill>
              </a:rPr>
              <a:t>Manage your career actively, make the most of opportunities and learn from setbacks.</a:t>
            </a:r>
            <a:endParaRPr lang="en-GB" sz="1200" dirty="0"/>
          </a:p>
        </p:txBody>
      </p:sp>
      <p:sp>
        <p:nvSpPr>
          <p:cNvPr id="11" name="TextBox 10">
            <a:extLst>
              <a:ext uri="{FF2B5EF4-FFF2-40B4-BE49-F238E27FC236}">
                <a16:creationId xmlns:a16="http://schemas.microsoft.com/office/drawing/2014/main" id="{E5C75B0A-F8A1-49DA-9054-4BF8CFFB3235}"/>
              </a:ext>
            </a:extLst>
          </p:cNvPr>
          <p:cNvSpPr txBox="1"/>
          <p:nvPr/>
        </p:nvSpPr>
        <p:spPr>
          <a:xfrm>
            <a:off x="1411056" y="3474773"/>
            <a:ext cx="2689382" cy="830997"/>
          </a:xfrm>
          <a:prstGeom prst="rect">
            <a:avLst/>
          </a:prstGeom>
          <a:noFill/>
        </p:spPr>
        <p:txBody>
          <a:bodyPr wrap="square" rtlCol="0">
            <a:spAutoFit/>
          </a:bodyPr>
          <a:lstStyle/>
          <a:p>
            <a:r>
              <a:rPr lang="en-GB" sz="1200" dirty="0">
                <a:solidFill>
                  <a:srgbClr val="000000"/>
                </a:solidFill>
              </a:rPr>
              <a:t>Explore the full range of possibilities open to you and learn about recruitment processes and the culture of different workplaces.</a:t>
            </a:r>
            <a:endParaRPr lang="en-GB" sz="1200" dirty="0"/>
          </a:p>
        </p:txBody>
      </p:sp>
      <p:sp>
        <p:nvSpPr>
          <p:cNvPr id="14" name="TextBox 13">
            <a:extLst>
              <a:ext uri="{FF2B5EF4-FFF2-40B4-BE49-F238E27FC236}">
                <a16:creationId xmlns:a16="http://schemas.microsoft.com/office/drawing/2014/main" id="{D0FA5C72-2C38-4D4C-961D-2F998576C44E}"/>
              </a:ext>
            </a:extLst>
          </p:cNvPr>
          <p:cNvSpPr txBox="1"/>
          <p:nvPr/>
        </p:nvSpPr>
        <p:spPr>
          <a:xfrm>
            <a:off x="1411056" y="4528536"/>
            <a:ext cx="2441966" cy="646331"/>
          </a:xfrm>
          <a:prstGeom prst="rect">
            <a:avLst/>
          </a:prstGeom>
          <a:noFill/>
        </p:spPr>
        <p:txBody>
          <a:bodyPr wrap="square" rtlCol="0">
            <a:spAutoFit/>
          </a:bodyPr>
          <a:lstStyle/>
          <a:p>
            <a:r>
              <a:rPr lang="en-GB" sz="1200" dirty="0">
                <a:solidFill>
                  <a:srgbClr val="000000"/>
                </a:solidFill>
              </a:rPr>
              <a:t>Grow throughout life by learning and reflecting on yourself, your background, and your strengths.</a:t>
            </a:r>
            <a:endParaRPr lang="en-GB" sz="1200" dirty="0"/>
          </a:p>
        </p:txBody>
      </p:sp>
      <p:sp>
        <p:nvSpPr>
          <p:cNvPr id="16" name="TextBox 15">
            <a:extLst>
              <a:ext uri="{FF2B5EF4-FFF2-40B4-BE49-F238E27FC236}">
                <a16:creationId xmlns:a16="http://schemas.microsoft.com/office/drawing/2014/main" id="{189E3142-17E0-4DA5-A871-2F886E0779B5}"/>
              </a:ext>
            </a:extLst>
          </p:cNvPr>
          <p:cNvSpPr txBox="1"/>
          <p:nvPr/>
        </p:nvSpPr>
        <p:spPr>
          <a:xfrm>
            <a:off x="333068" y="802349"/>
            <a:ext cx="3983219" cy="646331"/>
          </a:xfrm>
          <a:prstGeom prst="rect">
            <a:avLst/>
          </a:prstGeom>
          <a:noFill/>
        </p:spPr>
        <p:txBody>
          <a:bodyPr wrap="square" rtlCol="0">
            <a:spAutoFit/>
          </a:bodyPr>
          <a:lstStyle/>
          <a:p>
            <a:pPr algn="ctr"/>
            <a:r>
              <a:rPr lang="en-GB" b="1" dirty="0"/>
              <a:t>CDI Framework and career development skills</a:t>
            </a:r>
          </a:p>
        </p:txBody>
      </p:sp>
      <p:sp>
        <p:nvSpPr>
          <p:cNvPr id="23" name="TextBox 22">
            <a:extLst>
              <a:ext uri="{FF2B5EF4-FFF2-40B4-BE49-F238E27FC236}">
                <a16:creationId xmlns:a16="http://schemas.microsoft.com/office/drawing/2014/main" id="{F5E2E0BB-787F-4A2A-B08C-0BF414A36475}"/>
              </a:ext>
            </a:extLst>
          </p:cNvPr>
          <p:cNvSpPr txBox="1"/>
          <p:nvPr/>
        </p:nvSpPr>
        <p:spPr>
          <a:xfrm>
            <a:off x="4829843" y="786680"/>
            <a:ext cx="3895537" cy="369332"/>
          </a:xfrm>
          <a:prstGeom prst="rect">
            <a:avLst/>
          </a:prstGeom>
          <a:noFill/>
        </p:spPr>
        <p:txBody>
          <a:bodyPr wrap="square" rtlCol="0">
            <a:spAutoFit/>
          </a:bodyPr>
          <a:lstStyle/>
          <a:p>
            <a:pPr algn="ctr"/>
            <a:r>
              <a:rPr lang="en-GB" b="1" dirty="0"/>
              <a:t>Gatsby Benchmarks</a:t>
            </a:r>
          </a:p>
        </p:txBody>
      </p:sp>
      <p:sp>
        <p:nvSpPr>
          <p:cNvPr id="60" name="TextBox 59">
            <a:extLst>
              <a:ext uri="{FF2B5EF4-FFF2-40B4-BE49-F238E27FC236}">
                <a16:creationId xmlns:a16="http://schemas.microsoft.com/office/drawing/2014/main" id="{C99F411B-646D-4132-8C48-C255570AA843}"/>
              </a:ext>
            </a:extLst>
          </p:cNvPr>
          <p:cNvSpPr txBox="1"/>
          <p:nvPr/>
        </p:nvSpPr>
        <p:spPr>
          <a:xfrm>
            <a:off x="275759" y="5812783"/>
            <a:ext cx="2574557" cy="892552"/>
          </a:xfrm>
          <a:prstGeom prst="rect">
            <a:avLst/>
          </a:prstGeom>
          <a:noFill/>
        </p:spPr>
        <p:txBody>
          <a:bodyPr wrap="square" rtlCol="0">
            <a:spAutoFit/>
          </a:bodyPr>
          <a:lstStyle/>
          <a:p>
            <a:pPr algn="ctr"/>
            <a:r>
              <a:rPr lang="en-GB" b="1" dirty="0"/>
              <a:t>Skills Builder Universal Framework 2.0</a:t>
            </a:r>
          </a:p>
          <a:p>
            <a:pPr algn="ctr"/>
            <a:endParaRPr lang="en-GB" sz="800" b="1" dirty="0"/>
          </a:p>
          <a:p>
            <a:pPr algn="ctr"/>
            <a:r>
              <a:rPr lang="en-GB" sz="800" b="1" dirty="0">
                <a:hlinkClick r:id="rId8"/>
              </a:rPr>
              <a:t>www.skillsbuilder.org/universal-framework</a:t>
            </a:r>
            <a:endParaRPr lang="en-GB" sz="800" b="1" dirty="0"/>
          </a:p>
        </p:txBody>
      </p:sp>
      <p:sp>
        <p:nvSpPr>
          <p:cNvPr id="4" name="TextBox 3">
            <a:extLst>
              <a:ext uri="{FF2B5EF4-FFF2-40B4-BE49-F238E27FC236}">
                <a16:creationId xmlns:a16="http://schemas.microsoft.com/office/drawing/2014/main" id="{E46D8025-4CB6-4140-AA5F-9CF17E3D9738}"/>
              </a:ext>
            </a:extLst>
          </p:cNvPr>
          <p:cNvSpPr txBox="1"/>
          <p:nvPr/>
        </p:nvSpPr>
        <p:spPr>
          <a:xfrm>
            <a:off x="333068" y="5374942"/>
            <a:ext cx="3983219" cy="461665"/>
          </a:xfrm>
          <a:prstGeom prst="rect">
            <a:avLst/>
          </a:prstGeom>
          <a:noFill/>
        </p:spPr>
        <p:txBody>
          <a:bodyPr wrap="square" rtlCol="0">
            <a:spAutoFit/>
          </a:bodyPr>
          <a:lstStyle/>
          <a:p>
            <a:r>
              <a:rPr lang="en-GB" sz="800" dirty="0">
                <a:hlinkClick r:id="rId9"/>
              </a:rPr>
              <a:t>www.thecdi.net/write/Framework/CDI_86-Framework-Guidance_in_Secondary_Schools-webFINAL.pdf</a:t>
            </a:r>
            <a:endParaRPr lang="en-GB" sz="800" dirty="0"/>
          </a:p>
          <a:p>
            <a:endParaRPr lang="en-GB" sz="800" dirty="0"/>
          </a:p>
        </p:txBody>
      </p:sp>
      <p:pic>
        <p:nvPicPr>
          <p:cNvPr id="12" name="Picture 11">
            <a:extLst>
              <a:ext uri="{FF2B5EF4-FFF2-40B4-BE49-F238E27FC236}">
                <a16:creationId xmlns:a16="http://schemas.microsoft.com/office/drawing/2014/main" id="{A5C715BC-E62B-524B-E35B-5E8D741F447E}"/>
              </a:ext>
            </a:extLst>
          </p:cNvPr>
          <p:cNvPicPr>
            <a:picLocks noChangeAspect="1"/>
          </p:cNvPicPr>
          <p:nvPr/>
        </p:nvPicPr>
        <p:blipFill>
          <a:blip r:embed="rId10" cstate="print">
            <a:extLst>
              <a:ext uri="{28A0092B-C50C-407E-A947-70E740481C1C}">
                <a14:useLocalDpi xmlns:a14="http://schemas.microsoft.com/office/drawing/2010/main" val="0"/>
              </a:ext>
            </a:extLst>
          </a:blip>
          <a:srcRect l="1" r="-552"/>
          <a:stretch/>
        </p:blipFill>
        <p:spPr>
          <a:xfrm>
            <a:off x="2859385" y="5913571"/>
            <a:ext cx="6008858" cy="705501"/>
          </a:xfrm>
          <a:prstGeom prst="rect">
            <a:avLst/>
          </a:prstGeom>
        </p:spPr>
      </p:pic>
      <p:sp>
        <p:nvSpPr>
          <p:cNvPr id="15" name="Rectangle 14">
            <a:extLst>
              <a:ext uri="{FF2B5EF4-FFF2-40B4-BE49-F238E27FC236}">
                <a16:creationId xmlns:a16="http://schemas.microsoft.com/office/drawing/2014/main" id="{50726D12-FECA-8C13-E578-7DF0E478372A}"/>
              </a:ext>
            </a:extLst>
          </p:cNvPr>
          <p:cNvSpPr/>
          <p:nvPr/>
        </p:nvSpPr>
        <p:spPr>
          <a:xfrm>
            <a:off x="4517554" y="2043124"/>
            <a:ext cx="4461412" cy="36656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78B03DBB-30D0-474F-1C62-EBCA75AFB3E2}"/>
              </a:ext>
            </a:extLst>
          </p:cNvPr>
          <p:cNvSpPr txBox="1"/>
          <p:nvPr/>
        </p:nvSpPr>
        <p:spPr>
          <a:xfrm>
            <a:off x="4569314" y="2090921"/>
            <a:ext cx="4398453" cy="646331"/>
          </a:xfrm>
          <a:prstGeom prst="rect">
            <a:avLst/>
          </a:prstGeom>
          <a:noFill/>
        </p:spPr>
        <p:txBody>
          <a:bodyPr wrap="square" rtlCol="0">
            <a:spAutoFit/>
          </a:bodyPr>
          <a:lstStyle/>
          <a:p>
            <a:pPr algn="ctr"/>
            <a:r>
              <a:rPr lang="en-GB" b="1" dirty="0"/>
              <a:t>The Equalex Framework to support preparation for Modern Work Experience </a:t>
            </a:r>
          </a:p>
        </p:txBody>
      </p:sp>
      <p:pic>
        <p:nvPicPr>
          <p:cNvPr id="22" name="Picture 21" descr="A close up of a logo&#10;&#10;AI-generated content may be incorrect.">
            <a:extLst>
              <a:ext uri="{FF2B5EF4-FFF2-40B4-BE49-F238E27FC236}">
                <a16:creationId xmlns:a16="http://schemas.microsoft.com/office/drawing/2014/main" id="{E5F34D99-EF5F-142B-7684-23B6BE59F2D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35304" y="1164730"/>
            <a:ext cx="4225915" cy="530133"/>
          </a:xfrm>
          <a:prstGeom prst="rect">
            <a:avLst/>
          </a:prstGeom>
        </p:spPr>
      </p:pic>
      <p:pic>
        <p:nvPicPr>
          <p:cNvPr id="24" name="Picture 23">
            <a:extLst>
              <a:ext uri="{FF2B5EF4-FFF2-40B4-BE49-F238E27FC236}">
                <a16:creationId xmlns:a16="http://schemas.microsoft.com/office/drawing/2014/main" id="{93ADA92A-3CF7-489F-D5C9-1D7A20B18259}"/>
              </a:ext>
            </a:extLst>
          </p:cNvPr>
          <p:cNvPicPr>
            <a:picLocks noChangeAspect="1"/>
          </p:cNvPicPr>
          <p:nvPr/>
        </p:nvPicPr>
        <p:blipFill>
          <a:blip r:embed="rId12"/>
          <a:stretch>
            <a:fillRect/>
          </a:stretch>
        </p:blipFill>
        <p:spPr>
          <a:xfrm>
            <a:off x="5633269" y="2699645"/>
            <a:ext cx="2248985" cy="2243362"/>
          </a:xfrm>
          <a:prstGeom prst="rect">
            <a:avLst/>
          </a:prstGeom>
        </p:spPr>
      </p:pic>
      <p:sp>
        <p:nvSpPr>
          <p:cNvPr id="29" name="Rectangle: Rounded Corners 28">
            <a:extLst>
              <a:ext uri="{FF2B5EF4-FFF2-40B4-BE49-F238E27FC236}">
                <a16:creationId xmlns:a16="http://schemas.microsoft.com/office/drawing/2014/main" id="{8E99A279-5609-EBB3-BD1E-D91585F27B86}"/>
              </a:ext>
            </a:extLst>
          </p:cNvPr>
          <p:cNvSpPr/>
          <p:nvPr/>
        </p:nvSpPr>
        <p:spPr>
          <a:xfrm>
            <a:off x="4641160" y="5060351"/>
            <a:ext cx="2044978" cy="373020"/>
          </a:xfrm>
          <a:prstGeom prst="roundRect">
            <a:avLst/>
          </a:prstGeom>
          <a:solidFill>
            <a:srgbClr val="FD6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Introduce &amp; Inspire</a:t>
            </a:r>
          </a:p>
        </p:txBody>
      </p:sp>
      <p:sp>
        <p:nvSpPr>
          <p:cNvPr id="30" name="TextBox 29">
            <a:extLst>
              <a:ext uri="{FF2B5EF4-FFF2-40B4-BE49-F238E27FC236}">
                <a16:creationId xmlns:a16="http://schemas.microsoft.com/office/drawing/2014/main" id="{02AAEBE7-38D1-4780-6112-6F6E15F3A5B2}"/>
              </a:ext>
            </a:extLst>
          </p:cNvPr>
          <p:cNvSpPr txBox="1"/>
          <p:nvPr/>
        </p:nvSpPr>
        <p:spPr>
          <a:xfrm>
            <a:off x="4741852" y="5483513"/>
            <a:ext cx="4225912" cy="215444"/>
          </a:xfrm>
          <a:prstGeom prst="rect">
            <a:avLst/>
          </a:prstGeom>
          <a:noFill/>
        </p:spPr>
        <p:txBody>
          <a:bodyPr wrap="square" rtlCol="0">
            <a:spAutoFit/>
          </a:bodyPr>
          <a:lstStyle/>
          <a:p>
            <a:pPr algn="ctr"/>
            <a:r>
              <a:rPr lang="en-GB" sz="800" dirty="0">
                <a:hlinkClick r:id="rId13"/>
              </a:rPr>
              <a:t>www.careersandenterprise.co.uk/modern-work-experience/equalex-for-educators/</a:t>
            </a:r>
            <a:endParaRPr lang="en-GB" sz="800" dirty="0"/>
          </a:p>
        </p:txBody>
      </p:sp>
      <p:sp>
        <p:nvSpPr>
          <p:cNvPr id="31" name="TextBox 30">
            <a:extLst>
              <a:ext uri="{FF2B5EF4-FFF2-40B4-BE49-F238E27FC236}">
                <a16:creationId xmlns:a16="http://schemas.microsoft.com/office/drawing/2014/main" id="{F8D4C87D-BD61-1512-39EB-52E4AA25A87D}"/>
              </a:ext>
            </a:extLst>
          </p:cNvPr>
          <p:cNvSpPr txBox="1"/>
          <p:nvPr/>
        </p:nvSpPr>
        <p:spPr>
          <a:xfrm>
            <a:off x="5124785" y="1694861"/>
            <a:ext cx="3305653" cy="215444"/>
          </a:xfrm>
          <a:prstGeom prst="rect">
            <a:avLst/>
          </a:prstGeom>
          <a:noFill/>
        </p:spPr>
        <p:txBody>
          <a:bodyPr wrap="square" rtlCol="0">
            <a:spAutoFit/>
          </a:bodyPr>
          <a:lstStyle/>
          <a:p>
            <a:pPr algn="ctr"/>
            <a:r>
              <a:rPr lang="en-GB" sz="800" dirty="0">
                <a:hlinkClick r:id="rId14"/>
              </a:rPr>
              <a:t>www.gatsbybenchmarks.org.uk/</a:t>
            </a:r>
            <a:endParaRPr lang="en-GB" sz="800" dirty="0"/>
          </a:p>
        </p:txBody>
      </p:sp>
      <p:sp>
        <p:nvSpPr>
          <p:cNvPr id="5" name="Rectangle: Rounded Corners 4">
            <a:extLst>
              <a:ext uri="{FF2B5EF4-FFF2-40B4-BE49-F238E27FC236}">
                <a16:creationId xmlns:a16="http://schemas.microsoft.com/office/drawing/2014/main" id="{B98C9DC4-E04B-5910-BF31-0D3DB148DB4E}"/>
              </a:ext>
            </a:extLst>
          </p:cNvPr>
          <p:cNvSpPr/>
          <p:nvPr/>
        </p:nvSpPr>
        <p:spPr>
          <a:xfrm>
            <a:off x="6757429" y="5060351"/>
            <a:ext cx="2103790" cy="373020"/>
          </a:xfrm>
          <a:prstGeom prst="roundRect">
            <a:avLst/>
          </a:prstGeom>
          <a:solidFill>
            <a:srgbClr val="0A6E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Investigate &amp; Explore</a:t>
            </a:r>
          </a:p>
        </p:txBody>
      </p:sp>
    </p:spTree>
    <p:custDataLst>
      <p:tags r:id="rId1"/>
    </p:custDataLst>
    <p:extLst>
      <p:ext uri="{BB962C8B-B14F-4D97-AF65-F5344CB8AC3E}">
        <p14:creationId xmlns:p14="http://schemas.microsoft.com/office/powerpoint/2010/main" val="1701469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82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0" y="1109521"/>
            <a:ext cx="4841766"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Register or sign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280356" y="-6886"/>
            <a:ext cx="4587957" cy="646331"/>
          </a:xfrm>
          <a:prstGeom prst="rect">
            <a:avLst/>
          </a:prstGeom>
          <a:noFill/>
          <a:ln w="9525">
            <a:noFill/>
            <a:miter lim="800000"/>
            <a:headEnd/>
            <a:tailEnd/>
          </a:ln>
        </p:spPr>
        <p:txBody>
          <a:bodyPr wrap="square">
            <a:spAutoFit/>
          </a:bodyPr>
          <a:lstStyle/>
          <a:p>
            <a:pPr algn="ctr"/>
            <a:r>
              <a:rPr lang="en-GB" sz="3600" dirty="0">
                <a:solidFill>
                  <a:schemeClr val="bg1"/>
                </a:solidFill>
              </a:rPr>
              <a:t>Careerpilot Task</a:t>
            </a:r>
          </a:p>
        </p:txBody>
      </p:sp>
      <p:sp>
        <p:nvSpPr>
          <p:cNvPr id="17" name="Rectangle 16">
            <a:extLst>
              <a:ext uri="{FF2B5EF4-FFF2-40B4-BE49-F238E27FC236}">
                <a16:creationId xmlns:a16="http://schemas.microsoft.com/office/drawing/2014/main" id="{3BC55CF2-B77A-44AE-992D-229739311946}"/>
              </a:ext>
            </a:extLst>
          </p:cNvPr>
          <p:cNvSpPr/>
          <p:nvPr/>
        </p:nvSpPr>
        <p:spPr>
          <a:xfrm>
            <a:off x="384990" y="2439994"/>
            <a:ext cx="693021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Complete the Skills Profile</a:t>
            </a:r>
          </a:p>
        </p:txBody>
      </p:sp>
      <p:sp>
        <p:nvSpPr>
          <p:cNvPr id="19" name="Rectangle 18">
            <a:extLst>
              <a:ext uri="{FF2B5EF4-FFF2-40B4-BE49-F238E27FC236}">
                <a16:creationId xmlns:a16="http://schemas.microsoft.com/office/drawing/2014/main" id="{C243B871-C104-4EC7-9040-E0688A0D4D24}"/>
              </a:ext>
            </a:extLst>
          </p:cNvPr>
          <p:cNvSpPr/>
          <p:nvPr/>
        </p:nvSpPr>
        <p:spPr>
          <a:xfrm>
            <a:off x="384989" y="3731624"/>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Add 2 new activities where you have developed your skills</a:t>
            </a:r>
          </a:p>
        </p:txBody>
      </p:sp>
      <p:sp>
        <p:nvSpPr>
          <p:cNvPr id="20" name="Rectangle 19">
            <a:extLst>
              <a:ext uri="{FF2B5EF4-FFF2-40B4-BE49-F238E27FC236}">
                <a16:creationId xmlns:a16="http://schemas.microsoft.com/office/drawing/2014/main" id="{FCED8037-A006-4A81-9DFF-CACF2E4DCA16}"/>
              </a:ext>
            </a:extLst>
          </p:cNvPr>
          <p:cNvSpPr/>
          <p:nvPr/>
        </p:nvSpPr>
        <p:spPr>
          <a:xfrm>
            <a:off x="384989" y="5043734"/>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Compare your skills with those needed for 3 different jobs</a:t>
            </a:r>
          </a:p>
        </p:txBody>
      </p:sp>
      <p:pic>
        <p:nvPicPr>
          <p:cNvPr id="4" name="Picture 3">
            <a:extLst>
              <a:ext uri="{FF2B5EF4-FFF2-40B4-BE49-F238E27FC236}">
                <a16:creationId xmlns:a16="http://schemas.microsoft.com/office/drawing/2014/main" id="{B4C7BFB9-C9E9-4BB2-BA3D-3DA11D8672D3}"/>
              </a:ext>
            </a:extLst>
          </p:cNvPr>
          <p:cNvPicPr>
            <a:picLocks noChangeAspect="1"/>
          </p:cNvPicPr>
          <p:nvPr/>
        </p:nvPicPr>
        <p:blipFill>
          <a:blip r:embed="rId3"/>
          <a:stretch>
            <a:fillRect/>
          </a:stretch>
        </p:blipFill>
        <p:spPr>
          <a:xfrm>
            <a:off x="6868313" y="1913746"/>
            <a:ext cx="1289036" cy="1597035"/>
          </a:xfrm>
          <a:prstGeom prst="rect">
            <a:avLst/>
          </a:prstGeom>
        </p:spPr>
      </p:pic>
      <p:pic>
        <p:nvPicPr>
          <p:cNvPr id="9" name="Picture 8">
            <a:extLst>
              <a:ext uri="{FF2B5EF4-FFF2-40B4-BE49-F238E27FC236}">
                <a16:creationId xmlns:a16="http://schemas.microsoft.com/office/drawing/2014/main" id="{E2C39DB4-23D6-46E5-A39E-CD83075A3064}"/>
              </a:ext>
            </a:extLst>
          </p:cNvPr>
          <p:cNvPicPr>
            <a:picLocks noChangeAspect="1"/>
          </p:cNvPicPr>
          <p:nvPr/>
        </p:nvPicPr>
        <p:blipFill>
          <a:blip r:embed="rId4"/>
          <a:stretch>
            <a:fillRect/>
          </a:stretch>
        </p:blipFill>
        <p:spPr>
          <a:xfrm>
            <a:off x="5900370" y="5426161"/>
            <a:ext cx="2814449" cy="689469"/>
          </a:xfrm>
          <a:prstGeom prst="rect">
            <a:avLst/>
          </a:prstGeom>
        </p:spPr>
      </p:pic>
      <p:pic>
        <p:nvPicPr>
          <p:cNvPr id="21" name="Picture 20">
            <a:extLst>
              <a:ext uri="{FF2B5EF4-FFF2-40B4-BE49-F238E27FC236}">
                <a16:creationId xmlns:a16="http://schemas.microsoft.com/office/drawing/2014/main" id="{89A1ED7C-B363-44B4-925B-D157BFFCE837}"/>
              </a:ext>
            </a:extLst>
          </p:cNvPr>
          <p:cNvPicPr>
            <a:picLocks noChangeAspect="1"/>
          </p:cNvPicPr>
          <p:nvPr/>
        </p:nvPicPr>
        <p:blipFill>
          <a:blip r:embed="rId5"/>
          <a:stretch>
            <a:fillRect/>
          </a:stretch>
        </p:blipFill>
        <p:spPr>
          <a:xfrm>
            <a:off x="6044849" y="4153491"/>
            <a:ext cx="2767241" cy="689828"/>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536FDD30-8123-C9C0-3D21-7B6E24051B9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852" t="3187" r="11306" b="4904"/>
          <a:stretch/>
        </p:blipFill>
        <p:spPr>
          <a:xfrm>
            <a:off x="5075338" y="831658"/>
            <a:ext cx="1709387" cy="1150062"/>
          </a:xfrm>
          <a:prstGeom prst="rect">
            <a:avLst/>
          </a:prstGeom>
        </p:spPr>
      </p:pic>
      <p:sp>
        <p:nvSpPr>
          <p:cNvPr id="10" name="Star: 32 Points 9">
            <a:extLst>
              <a:ext uri="{FF2B5EF4-FFF2-40B4-BE49-F238E27FC236}">
                <a16:creationId xmlns:a16="http://schemas.microsoft.com/office/drawing/2014/main" id="{42CF73F6-00BB-4C97-DB17-F3CE0136FEE9}"/>
              </a:ext>
            </a:extLst>
          </p:cNvPr>
          <p:cNvSpPr/>
          <p:nvPr/>
        </p:nvSpPr>
        <p:spPr>
          <a:xfrm>
            <a:off x="7289859" y="837626"/>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pic>
        <p:nvPicPr>
          <p:cNvPr id="12" name="Graphic 11" descr="Monitor with solid fill">
            <a:extLst>
              <a:ext uri="{FF2B5EF4-FFF2-40B4-BE49-F238E27FC236}">
                <a16:creationId xmlns:a16="http://schemas.microsoft.com/office/drawing/2014/main" id="{63026ED9-F4DA-41DD-C567-8C6660F3B0B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19828" y="31161"/>
            <a:ext cx="644487" cy="644487"/>
          </a:xfrm>
          <a:prstGeom prst="rect">
            <a:avLst/>
          </a:prstGeom>
        </p:spPr>
      </p:pic>
      <p:pic>
        <p:nvPicPr>
          <p:cNvPr id="15" name="Graphic 14" descr="Badge with solid fill">
            <a:extLst>
              <a:ext uri="{FF2B5EF4-FFF2-40B4-BE49-F238E27FC236}">
                <a16:creationId xmlns:a16="http://schemas.microsoft.com/office/drawing/2014/main" id="{55DC5A9E-6DEE-770E-A92C-257862DC61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39948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heel(1)">
                                      <p:cBhvr>
                                        <p:cTn id="55" dur="20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7" presetClass="emph" presetSubtype="0" fill="remove" grpId="1" nodeType="clickEffect">
                                  <p:stCondLst>
                                    <p:cond delay="0"/>
                                  </p:stCondLst>
                                  <p:childTnLst>
                                    <p:animClr clrSpc="rgb" dir="cw">
                                      <p:cBhvr override="childStyle">
                                        <p:cTn id="59" dur="250" autoRev="1" fill="remove"/>
                                        <p:tgtEl>
                                          <p:spTgt spid="10"/>
                                        </p:tgtEl>
                                        <p:attrNameLst>
                                          <p:attrName>style.color</p:attrName>
                                        </p:attrNameLst>
                                      </p:cBhvr>
                                      <p:to>
                                        <a:schemeClr val="bg1"/>
                                      </p:to>
                                    </p:animClr>
                                    <p:animClr clrSpc="rgb" dir="cw">
                                      <p:cBhvr>
                                        <p:cTn id="60" dur="250" autoRev="1" fill="remove"/>
                                        <p:tgtEl>
                                          <p:spTgt spid="10"/>
                                        </p:tgtEl>
                                        <p:attrNameLst>
                                          <p:attrName>fillcolor</p:attrName>
                                        </p:attrNameLst>
                                      </p:cBhvr>
                                      <p:to>
                                        <a:schemeClr val="bg1"/>
                                      </p:to>
                                    </p:animClr>
                                    <p:set>
                                      <p:cBhvr>
                                        <p:cTn id="61" dur="250" autoRev="1" fill="remove"/>
                                        <p:tgtEl>
                                          <p:spTgt spid="10"/>
                                        </p:tgtEl>
                                        <p:attrNameLst>
                                          <p:attrName>fill.type</p:attrName>
                                        </p:attrNameLst>
                                      </p:cBhvr>
                                      <p:to>
                                        <p:strVal val="solid"/>
                                      </p:to>
                                    </p:set>
                                    <p:set>
                                      <p:cBhvr>
                                        <p:cTn id="62"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9" grpId="0" animBg="1"/>
      <p:bldP spid="20" grpId="0" animBg="1"/>
      <p:bldP spid="10" grpId="0" animBg="1"/>
      <p:bldP spid="10"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your skills</a:t>
            </a:r>
          </a:p>
        </p:txBody>
      </p:sp>
      <p:sp>
        <p:nvSpPr>
          <p:cNvPr id="3" name="TextBox 2">
            <a:extLst>
              <a:ext uri="{FF2B5EF4-FFF2-40B4-BE49-F238E27FC236}">
                <a16:creationId xmlns:a16="http://schemas.microsoft.com/office/drawing/2014/main" id="{F90434F1-66F3-40DD-94F5-925953437546}"/>
              </a:ext>
            </a:extLst>
          </p:cNvPr>
          <p:cNvSpPr txBox="1"/>
          <p:nvPr/>
        </p:nvSpPr>
        <p:spPr>
          <a:xfrm>
            <a:off x="493651" y="1071848"/>
            <a:ext cx="8141918" cy="2677656"/>
          </a:xfrm>
          <a:prstGeom prst="rect">
            <a:avLst/>
          </a:prstGeom>
          <a:solidFill>
            <a:schemeClr val="bg1"/>
          </a:solidFill>
        </p:spPr>
        <p:txBody>
          <a:bodyPr wrap="square" rtlCol="0">
            <a:spAutoFit/>
          </a:bodyPr>
          <a:lstStyle/>
          <a:p>
            <a:r>
              <a:rPr lang="en-GB" sz="2400" dirty="0"/>
              <a:t>With a partner, take it in turns to talk about your skills and strengths. </a:t>
            </a:r>
          </a:p>
          <a:p>
            <a:r>
              <a:rPr lang="en-GB" sz="2400" dirty="0"/>
              <a:t>	Speak clearly and show some examples of where you </a:t>
            </a:r>
          </a:p>
          <a:p>
            <a:r>
              <a:rPr lang="en-GB" sz="2400" dirty="0"/>
              <a:t>	have been building skills.</a:t>
            </a:r>
          </a:p>
          <a:p>
            <a:endParaRPr lang="en-GB" sz="2400" dirty="0"/>
          </a:p>
          <a:p>
            <a:r>
              <a:rPr lang="en-GB" sz="2400" dirty="0"/>
              <a:t>	Listen carefully while your partner speaks and show you 	are listening by asking questions to find out more</a:t>
            </a:r>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8431" y="2802334"/>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3651" y="1775517"/>
            <a:ext cx="947170" cy="947170"/>
          </a:xfrm>
          <a:prstGeom prst="rect">
            <a:avLst/>
          </a:prstGeom>
        </p:spPr>
      </p:pic>
      <p:pic>
        <p:nvPicPr>
          <p:cNvPr id="5" name="Picture 4">
            <a:extLst>
              <a:ext uri="{FF2B5EF4-FFF2-40B4-BE49-F238E27FC236}">
                <a16:creationId xmlns:a16="http://schemas.microsoft.com/office/drawing/2014/main" id="{2C83587E-13EB-4C65-B1F8-D9F98E0AB75D}"/>
              </a:ext>
            </a:extLst>
          </p:cNvPr>
          <p:cNvPicPr>
            <a:picLocks noChangeAspect="1"/>
          </p:cNvPicPr>
          <p:nvPr/>
        </p:nvPicPr>
        <p:blipFill>
          <a:blip r:embed="rId5"/>
          <a:stretch>
            <a:fillRect/>
          </a:stretch>
        </p:blipFill>
        <p:spPr>
          <a:xfrm>
            <a:off x="1069900" y="3979521"/>
            <a:ext cx="5635328" cy="2592452"/>
          </a:xfrm>
          <a:prstGeom prst="rect">
            <a:avLst/>
          </a:prstGeom>
          <a:effectLst>
            <a:outerShdw blurRad="63500" sx="102000" sy="102000" algn="ctr" rotWithShape="0">
              <a:prstClr val="black">
                <a:alpha val="40000"/>
              </a:prstClr>
            </a:outerShdw>
          </a:effectLst>
        </p:spPr>
      </p:pic>
      <p:sp>
        <p:nvSpPr>
          <p:cNvPr id="9" name="Star: 32 Points 8">
            <a:extLst>
              <a:ext uri="{FF2B5EF4-FFF2-40B4-BE49-F238E27FC236}">
                <a16:creationId xmlns:a16="http://schemas.microsoft.com/office/drawing/2014/main" id="{46DE5602-FE92-4FA7-8488-F6B93D9B0781}"/>
              </a:ext>
            </a:extLst>
          </p:cNvPr>
          <p:cNvSpPr/>
          <p:nvPr/>
        </p:nvSpPr>
        <p:spPr>
          <a:xfrm>
            <a:off x="7048198" y="463199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2" name="Graphic 1" descr="Badge with solid fill">
            <a:extLst>
              <a:ext uri="{FF2B5EF4-FFF2-40B4-BE49-F238E27FC236}">
                <a16:creationId xmlns:a16="http://schemas.microsoft.com/office/drawing/2014/main" id="{91148FD5-470D-B147-B965-CCB1CA7D1F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116005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060374"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50212" y="935366"/>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67103" y="918701"/>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50707"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680874" y="935366"/>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45" name="Explosion: 14 Points 44">
            <a:extLst>
              <a:ext uri="{FF2B5EF4-FFF2-40B4-BE49-F238E27FC236}">
                <a16:creationId xmlns:a16="http://schemas.microsoft.com/office/drawing/2014/main" id="{9CCE6F2C-299B-4BAA-9E20-1D3F6C391382}"/>
              </a:ext>
            </a:extLst>
          </p:cNvPr>
          <p:cNvSpPr/>
          <p:nvPr/>
        </p:nvSpPr>
        <p:spPr>
          <a:xfrm>
            <a:off x="6147401" y="3364846"/>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grpSp>
        <p:nvGrpSpPr>
          <p:cNvPr id="6" name="Group 5">
            <a:extLst>
              <a:ext uri="{FF2B5EF4-FFF2-40B4-BE49-F238E27FC236}">
                <a16:creationId xmlns:a16="http://schemas.microsoft.com/office/drawing/2014/main" id="{28FB1372-8018-4DDD-8A66-A03D40A8172B}"/>
              </a:ext>
            </a:extLst>
          </p:cNvPr>
          <p:cNvGrpSpPr/>
          <p:nvPr/>
        </p:nvGrpSpPr>
        <p:grpSpPr>
          <a:xfrm>
            <a:off x="207601" y="3012898"/>
            <a:ext cx="5788124" cy="3156963"/>
            <a:chOff x="207601" y="3012898"/>
            <a:chExt cx="5788124" cy="3156963"/>
          </a:xfrm>
        </p:grpSpPr>
        <p:sp>
          <p:nvSpPr>
            <p:cNvPr id="22" name="Rectangle 21">
              <a:extLst>
                <a:ext uri="{FF2B5EF4-FFF2-40B4-BE49-F238E27FC236}">
                  <a16:creationId xmlns:a16="http://schemas.microsoft.com/office/drawing/2014/main" id="{1378B12F-1BE8-4FC0-B470-06DA72D75F48}"/>
                </a:ext>
              </a:extLst>
            </p:cNvPr>
            <p:cNvSpPr/>
            <p:nvPr/>
          </p:nvSpPr>
          <p:spPr>
            <a:xfrm>
              <a:off x="1620342" y="3012898"/>
              <a:ext cx="4375383" cy="1492994"/>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completed a skills profile and know your skills strengths and areas to develop.</a:t>
              </a:r>
            </a:p>
            <a:p>
              <a:pPr algn="ctr"/>
              <a:r>
                <a:rPr lang="en-GB" dirty="0">
                  <a:solidFill>
                    <a:srgbClr val="002060"/>
                  </a:solidFill>
                </a:rPr>
                <a:t>You can talk about your skills strengths with others in your class.</a:t>
              </a:r>
            </a:p>
          </p:txBody>
        </p:sp>
        <p:grpSp>
          <p:nvGrpSpPr>
            <p:cNvPr id="35" name="Group 34">
              <a:extLst>
                <a:ext uri="{FF2B5EF4-FFF2-40B4-BE49-F238E27FC236}">
                  <a16:creationId xmlns:a16="http://schemas.microsoft.com/office/drawing/2014/main" id="{6D499EB1-B545-4116-9D5E-66409BFFB981}"/>
                </a:ext>
              </a:extLst>
            </p:cNvPr>
            <p:cNvGrpSpPr/>
            <p:nvPr/>
          </p:nvGrpSpPr>
          <p:grpSpPr>
            <a:xfrm>
              <a:off x="207601" y="3021084"/>
              <a:ext cx="1412742" cy="1484808"/>
              <a:chOff x="192050" y="1029646"/>
              <a:chExt cx="1379537" cy="1525587"/>
            </a:xfrm>
          </p:grpSpPr>
          <p:sp>
            <p:nvSpPr>
              <p:cNvPr id="40" name="Rectangle 2">
                <a:extLst>
                  <a:ext uri="{FF2B5EF4-FFF2-40B4-BE49-F238E27FC236}">
                    <a16:creationId xmlns:a16="http://schemas.microsoft.com/office/drawing/2014/main" id="{5CB7F5E3-1F80-471B-BF14-2562467526B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39087978-A39C-4A3C-9D0C-47F956B02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2" name="Rectangle 31">
              <a:extLst>
                <a:ext uri="{FF2B5EF4-FFF2-40B4-BE49-F238E27FC236}">
                  <a16:creationId xmlns:a16="http://schemas.microsoft.com/office/drawing/2014/main" id="{CD9B0F2A-EF3D-48CA-A22E-2B813D4FD03E}"/>
                </a:ext>
              </a:extLst>
            </p:cNvPr>
            <p:cNvSpPr/>
            <p:nvPr/>
          </p:nvSpPr>
          <p:spPr>
            <a:xfrm>
              <a:off x="1620341" y="4668069"/>
              <a:ext cx="4375383" cy="150179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recognise the skills needed for the world of work and know how to build them.</a:t>
              </a:r>
            </a:p>
          </p:txBody>
        </p:sp>
        <p:grpSp>
          <p:nvGrpSpPr>
            <p:cNvPr id="33" name="Group 32">
              <a:extLst>
                <a:ext uri="{FF2B5EF4-FFF2-40B4-BE49-F238E27FC236}">
                  <a16:creationId xmlns:a16="http://schemas.microsoft.com/office/drawing/2014/main" id="{C3343CE2-1771-4BFE-A91D-499F873F5532}"/>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A2BB0F8F-1516-4FC6-946A-7CB0B3439B38}"/>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8F2B6751-FD54-47E5-BDAC-82AE3B807E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7" name="Graphic 6" descr="Badge with solid fill">
            <a:extLst>
              <a:ext uri="{FF2B5EF4-FFF2-40B4-BE49-F238E27FC236}">
                <a16:creationId xmlns:a16="http://schemas.microsoft.com/office/drawing/2014/main" id="{9B6BD9FF-53F9-3DEB-9927-2AC5E27BE04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236565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0B1E24-D386-4F94-A37B-D6629425D2A8}"/>
              </a:ext>
            </a:extLst>
          </p:cNvPr>
          <p:cNvSpPr/>
          <p:nvPr/>
        </p:nvSpPr>
        <p:spPr>
          <a:xfrm>
            <a:off x="0" y="4639733"/>
            <a:ext cx="9144000" cy="2218267"/>
          </a:xfrm>
          <a:prstGeom prst="rect">
            <a:avLst/>
          </a:prstGeom>
          <a:solidFill>
            <a:srgbClr val="50B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1" y="5178225"/>
            <a:ext cx="4353677"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Know Yourself, Know Your Skills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3: Skills for Work</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226" b="82541"/>
          <a:stretch/>
        </p:blipFill>
        <p:spPr>
          <a:xfrm>
            <a:off x="0" y="0"/>
            <a:ext cx="9144000" cy="914401"/>
          </a:xfrm>
          <a:prstGeom prst="rect">
            <a:avLst/>
          </a:prstGeom>
        </p:spPr>
      </p:pic>
      <p:pic>
        <p:nvPicPr>
          <p:cNvPr id="4" name="Picture 3" descr="Colleagues huddle">
            <a:extLst>
              <a:ext uri="{FF2B5EF4-FFF2-40B4-BE49-F238E27FC236}">
                <a16:creationId xmlns:a16="http://schemas.microsoft.com/office/drawing/2014/main" id="{E9B51E95-5B68-40C2-9D05-99EDC96349F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3934" r="-1" b="13934"/>
          <a:stretch/>
        </p:blipFill>
        <p:spPr>
          <a:xfrm>
            <a:off x="1" y="914401"/>
            <a:ext cx="9153786" cy="3725332"/>
          </a:xfrm>
          <a:prstGeom prst="rect">
            <a:avLst/>
          </a:prstGeom>
        </p:spPr>
      </p:pic>
      <p:pic>
        <p:nvPicPr>
          <p:cNvPr id="3" name="Graphic 2" descr="Badge 3 with solid fill">
            <a:extLst>
              <a:ext uri="{FF2B5EF4-FFF2-40B4-BE49-F238E27FC236}">
                <a16:creationId xmlns:a16="http://schemas.microsoft.com/office/drawing/2014/main" id="{7CADB3C8-6C68-CE18-DF29-5D04CF317B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98061" y="5178225"/>
            <a:ext cx="1349431" cy="1349431"/>
          </a:xfrm>
          <a:prstGeom prst="rect">
            <a:avLst/>
          </a:prstGeom>
        </p:spPr>
      </p:pic>
      <p:sp>
        <p:nvSpPr>
          <p:cNvPr id="9" name="Rectangle 8">
            <a:extLst>
              <a:ext uri="{FF2B5EF4-FFF2-40B4-BE49-F238E27FC236}">
                <a16:creationId xmlns:a16="http://schemas.microsoft.com/office/drawing/2014/main" id="{E761227F-DFD5-735A-AB14-840CCFB83EAE}"/>
              </a:ext>
            </a:extLst>
          </p:cNvPr>
          <p:cNvSpPr/>
          <p:nvPr/>
        </p:nvSpPr>
        <p:spPr>
          <a:xfrm>
            <a:off x="-9788" y="929595"/>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410118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5-15  mins</a:t>
            </a:r>
          </a:p>
        </p:txBody>
      </p:sp>
      <p:grpSp>
        <p:nvGrpSpPr>
          <p:cNvPr id="7" name="Group 6">
            <a:extLst>
              <a:ext uri="{FF2B5EF4-FFF2-40B4-BE49-F238E27FC236}">
                <a16:creationId xmlns:a16="http://schemas.microsoft.com/office/drawing/2014/main" id="{691A8269-01D9-411A-8D13-FF8598E5E5FC}"/>
              </a:ext>
            </a:extLst>
          </p:cNvPr>
          <p:cNvGrpSpPr/>
          <p:nvPr/>
        </p:nvGrpSpPr>
        <p:grpSpPr>
          <a:xfrm>
            <a:off x="247049" y="3019824"/>
            <a:ext cx="5748677" cy="3148778"/>
            <a:chOff x="247049" y="3019824"/>
            <a:chExt cx="5748677" cy="3148778"/>
          </a:xfrm>
        </p:grpSpPr>
        <p:sp>
          <p:nvSpPr>
            <p:cNvPr id="22" name="Rectangle 21">
              <a:extLst>
                <a:ext uri="{FF2B5EF4-FFF2-40B4-BE49-F238E27FC236}">
                  <a16:creationId xmlns:a16="http://schemas.microsoft.com/office/drawing/2014/main" id="{1378B12F-1BE8-4FC0-B470-06DA72D75F48}"/>
                </a:ext>
              </a:extLst>
            </p:cNvPr>
            <p:cNvSpPr/>
            <p:nvPr/>
          </p:nvSpPr>
          <p:spPr>
            <a:xfrm>
              <a:off x="1620343" y="3019824"/>
              <a:ext cx="4375383" cy="1494852"/>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explore how developments in technology and science are changing jobs of the future and how skills are important.</a:t>
              </a:r>
            </a:p>
          </p:txBody>
        </p:sp>
        <p:sp>
          <p:nvSpPr>
            <p:cNvPr id="42" name="Rectangle 41">
              <a:extLst>
                <a:ext uri="{FF2B5EF4-FFF2-40B4-BE49-F238E27FC236}">
                  <a16:creationId xmlns:a16="http://schemas.microsoft.com/office/drawing/2014/main" id="{B62C6213-2278-4E21-8662-B5D9C22B8911}"/>
                </a:ext>
              </a:extLst>
            </p:cNvPr>
            <p:cNvSpPr/>
            <p:nvPr/>
          </p:nvSpPr>
          <p:spPr>
            <a:xfrm>
              <a:off x="1620342" y="4672979"/>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understand what Labour Market Intelligence (LMI) is and how it can be used to research different jobs and skills needed.</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247049" y="4674239"/>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19AA1FCE-60AB-45DD-BC65-6A7F28A8DF10}"/>
                </a:ext>
              </a:extLst>
            </p:cNvPr>
            <p:cNvGrpSpPr/>
            <p:nvPr/>
          </p:nvGrpSpPr>
          <p:grpSpPr>
            <a:xfrm>
              <a:off x="247049" y="3021083"/>
              <a:ext cx="1401226" cy="1483436"/>
              <a:chOff x="1917662" y="4958708"/>
              <a:chExt cx="1377950" cy="1458913"/>
            </a:xfrm>
          </p:grpSpPr>
          <p:sp>
            <p:nvSpPr>
              <p:cNvPr id="46" name="Rectangle 12">
                <a:extLst>
                  <a:ext uri="{FF2B5EF4-FFF2-40B4-BE49-F238E27FC236}">
                    <a16:creationId xmlns:a16="http://schemas.microsoft.com/office/drawing/2014/main" id="{F8E82959-A65E-4E78-9D4C-AF554EC6DDBB}"/>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14">
                <a:extLst>
                  <a:ext uri="{FF2B5EF4-FFF2-40B4-BE49-F238E27FC236}">
                    <a16:creationId xmlns:a16="http://schemas.microsoft.com/office/drawing/2014/main" id="{0F34567B-6512-415A-883E-904DD3A32A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8" name="Graphic 7" descr="Badge 3 with solid fill">
            <a:extLst>
              <a:ext uri="{FF2B5EF4-FFF2-40B4-BE49-F238E27FC236}">
                <a16:creationId xmlns:a16="http://schemas.microsoft.com/office/drawing/2014/main" id="{0EAFFDEE-E04E-61D1-AA8D-5E31E853D3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260535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44454"/>
            <a:ext cx="9158780" cy="646331"/>
          </a:xfrm>
          <a:prstGeom prst="rect">
            <a:avLst/>
          </a:prstGeom>
          <a:solidFill>
            <a:srgbClr val="002060"/>
          </a:solidFill>
          <a:ln w="19050">
            <a:solidFill>
              <a:schemeClr val="accent5">
                <a:lumMod val="75000"/>
              </a:schemeClr>
            </a:solid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Changing job landscape</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p:cNvSpPr txBox="1"/>
          <p:nvPr/>
        </p:nvSpPr>
        <p:spPr>
          <a:xfrm>
            <a:off x="4611691" y="1950636"/>
            <a:ext cx="807156" cy="369332"/>
          </a:xfrm>
          <a:prstGeom prst="rect">
            <a:avLst/>
          </a:prstGeom>
          <a:noFill/>
        </p:spPr>
        <p:txBody>
          <a:bodyPr wrap="square" rtlCol="0">
            <a:spAutoFit/>
          </a:bodyPr>
          <a:lstStyle/>
          <a:p>
            <a:endParaRPr lang="en-GB" dirty="0"/>
          </a:p>
        </p:txBody>
      </p:sp>
      <p:pic>
        <p:nvPicPr>
          <p:cNvPr id="12" name="Picture 3" descr="A picture containing text, person, holding, electronics&#10;&#10;Description automatically generated">
            <a:extLst>
              <a:ext uri="{FF2B5EF4-FFF2-40B4-BE49-F238E27FC236}">
                <a16:creationId xmlns:a16="http://schemas.microsoft.com/office/drawing/2014/main" id="{C6E6C14D-49F2-4674-94A4-9794AEDC86F6}"/>
              </a:ext>
            </a:extLst>
          </p:cNvPr>
          <p:cNvPicPr>
            <a:picLocks noChangeAspect="1"/>
          </p:cNvPicPr>
          <p:nvPr/>
        </p:nvPicPr>
        <p:blipFill>
          <a:blip r:embed="rId4"/>
          <a:stretch>
            <a:fillRect/>
          </a:stretch>
        </p:blipFill>
        <p:spPr>
          <a:xfrm>
            <a:off x="616945" y="2251528"/>
            <a:ext cx="7899094" cy="4435058"/>
          </a:xfrm>
          <a:prstGeom prst="rect">
            <a:avLst/>
          </a:prstGeom>
        </p:spPr>
      </p:pic>
      <p:sp>
        <p:nvSpPr>
          <p:cNvPr id="11" name="TextBox 10">
            <a:extLst>
              <a:ext uri="{FF2B5EF4-FFF2-40B4-BE49-F238E27FC236}">
                <a16:creationId xmlns:a16="http://schemas.microsoft.com/office/drawing/2014/main" id="{47264A8A-89A9-431C-A1A1-2037C995BA64}"/>
              </a:ext>
            </a:extLst>
          </p:cNvPr>
          <p:cNvSpPr txBox="1"/>
          <p:nvPr/>
        </p:nvSpPr>
        <p:spPr>
          <a:xfrm>
            <a:off x="616945" y="861881"/>
            <a:ext cx="7899094" cy="1200329"/>
          </a:xfrm>
          <a:prstGeom prst="rect">
            <a:avLst/>
          </a:prstGeom>
          <a:solidFill>
            <a:schemeClr val="bg1"/>
          </a:solidFill>
        </p:spPr>
        <p:txBody>
          <a:bodyPr wrap="square" rtlCol="0">
            <a:spAutoFit/>
          </a:bodyPr>
          <a:lstStyle/>
          <a:p>
            <a:r>
              <a:rPr lang="en-GB" sz="2400" b="0" i="0" dirty="0">
                <a:solidFill>
                  <a:srgbClr val="202124"/>
                </a:solidFill>
                <a:effectLst/>
              </a:rPr>
              <a:t>Technology and science are developing fast to improve our lives in so many ways. As the world changes, the types of jobs people do will change too.</a:t>
            </a:r>
            <a:endParaRPr lang="en-GB" sz="2400" dirty="0">
              <a:solidFill>
                <a:srgbClr val="202124"/>
              </a:solidFill>
            </a:endParaRPr>
          </a:p>
        </p:txBody>
      </p:sp>
      <p:pic>
        <p:nvPicPr>
          <p:cNvPr id="3" name="Graphic 2" descr="Badge 3 with solid fill">
            <a:extLst>
              <a:ext uri="{FF2B5EF4-FFF2-40B4-BE49-F238E27FC236}">
                <a16:creationId xmlns:a16="http://schemas.microsoft.com/office/drawing/2014/main" id="{818E6470-1969-A0F2-00E2-E4F137B136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5402347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44454"/>
            <a:ext cx="9158780" cy="646331"/>
          </a:xfrm>
          <a:prstGeom prst="rect">
            <a:avLst/>
          </a:prstGeom>
          <a:solidFill>
            <a:srgbClr val="002060"/>
          </a:solidFill>
          <a:ln w="19050">
            <a:solidFill>
              <a:schemeClr val="accent5">
                <a:lumMod val="75000"/>
              </a:schemeClr>
            </a:solid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The growth in automation</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4"/>
          <a:stretch>
            <a:fillRect/>
          </a:stretch>
        </p:blipFill>
        <p:spPr>
          <a:xfrm>
            <a:off x="699448" y="2286091"/>
            <a:ext cx="3865162" cy="2032328"/>
          </a:xfrm>
          <a:prstGeom prst="rect">
            <a:avLst/>
          </a:prstGeom>
          <a:ln>
            <a:solidFill>
              <a:schemeClr val="bg1"/>
            </a:solidFill>
          </a:ln>
        </p:spPr>
      </p:pic>
      <p:sp>
        <p:nvSpPr>
          <p:cNvPr id="6" name="TextBox 5"/>
          <p:cNvSpPr txBox="1"/>
          <p:nvPr/>
        </p:nvSpPr>
        <p:spPr>
          <a:xfrm>
            <a:off x="4611691" y="1950636"/>
            <a:ext cx="807156" cy="369332"/>
          </a:xfrm>
          <a:prstGeom prst="rect">
            <a:avLst/>
          </a:prstGeom>
          <a:noFill/>
        </p:spPr>
        <p:txBody>
          <a:bodyPr wrap="square" rtlCol="0">
            <a:spAutoFit/>
          </a:bodyPr>
          <a:lstStyle/>
          <a:p>
            <a:endParaRPr lang="en-GB" dirty="0"/>
          </a:p>
        </p:txBody>
      </p:sp>
      <p:pic>
        <p:nvPicPr>
          <p:cNvPr id="8" name="Picture 7" descr="Machine in a laboratory"/>
          <p:cNvPicPr>
            <a:picLocks noChangeAspect="1"/>
          </p:cNvPicPr>
          <p:nvPr/>
        </p:nvPicPr>
        <p:blipFill>
          <a:blip r:embed="rId5" cstate="print">
            <a:extLst>
              <a:ext uri="{28A0092B-C50C-407E-A947-70E740481C1C}">
                <a14:useLocalDpi xmlns:a14="http://schemas.microsoft.com/office/drawing/2010/main" val="0"/>
              </a:ext>
            </a:extLst>
          </a:blip>
          <a:srcRect t="10586" b="10586"/>
          <a:stretch/>
        </p:blipFill>
        <p:spPr>
          <a:xfrm>
            <a:off x="4715221" y="2282945"/>
            <a:ext cx="3865162" cy="2032329"/>
          </a:xfrm>
          <a:prstGeom prst="rect">
            <a:avLst/>
          </a:prstGeom>
          <a:ln>
            <a:solidFill>
              <a:schemeClr val="bg1"/>
            </a:solidFill>
          </a:ln>
        </p:spPr>
      </p:pic>
      <p:pic>
        <p:nvPicPr>
          <p:cNvPr id="9" name="Picture 8" descr="A delivery drone carrying a package inside a warehouse"/>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07681" y="4524735"/>
            <a:ext cx="3848693" cy="2164490"/>
          </a:xfrm>
          <a:prstGeom prst="rect">
            <a:avLst/>
          </a:prstGeom>
          <a:ln>
            <a:solidFill>
              <a:schemeClr val="bg1"/>
            </a:solidFill>
          </a:ln>
        </p:spPr>
      </p:pic>
      <p:pic>
        <p:nvPicPr>
          <p:cNvPr id="10" name="Picture 9"/>
          <p:cNvPicPr>
            <a:picLocks noChangeAspect="1"/>
          </p:cNvPicPr>
          <p:nvPr/>
        </p:nvPicPr>
        <p:blipFill rotWithShape="1">
          <a:blip r:embed="rId7"/>
          <a:srcRect b="2534"/>
          <a:stretch/>
        </p:blipFill>
        <p:spPr>
          <a:xfrm>
            <a:off x="4715221" y="4523163"/>
            <a:ext cx="3865161" cy="2164490"/>
          </a:xfrm>
          <a:prstGeom prst="rect">
            <a:avLst/>
          </a:prstGeom>
          <a:ln>
            <a:solidFill>
              <a:schemeClr val="bg1"/>
            </a:solidFill>
          </a:ln>
        </p:spPr>
      </p:pic>
      <p:sp>
        <p:nvSpPr>
          <p:cNvPr id="11" name="TextBox 10">
            <a:extLst>
              <a:ext uri="{FF2B5EF4-FFF2-40B4-BE49-F238E27FC236}">
                <a16:creationId xmlns:a16="http://schemas.microsoft.com/office/drawing/2014/main" id="{47264A8A-89A9-431C-A1A1-2037C995BA64}"/>
              </a:ext>
            </a:extLst>
          </p:cNvPr>
          <p:cNvSpPr txBox="1"/>
          <p:nvPr/>
        </p:nvSpPr>
        <p:spPr>
          <a:xfrm>
            <a:off x="699447" y="861881"/>
            <a:ext cx="7880935" cy="1200329"/>
          </a:xfrm>
          <a:prstGeom prst="rect">
            <a:avLst/>
          </a:prstGeom>
          <a:solidFill>
            <a:schemeClr val="bg1"/>
          </a:solidFill>
        </p:spPr>
        <p:txBody>
          <a:bodyPr wrap="square" rtlCol="0">
            <a:spAutoFit/>
          </a:bodyPr>
          <a:lstStyle/>
          <a:p>
            <a:r>
              <a:rPr lang="en-GB" sz="2400" b="0" i="0" dirty="0">
                <a:solidFill>
                  <a:srgbClr val="202124"/>
                </a:solidFill>
                <a:effectLst/>
              </a:rPr>
              <a:t>In some workplaces </a:t>
            </a:r>
            <a:r>
              <a:rPr lang="en-GB" sz="2400" dirty="0">
                <a:solidFill>
                  <a:srgbClr val="202124"/>
                </a:solidFill>
              </a:rPr>
              <a:t>certain human tasks are being replaced by robots or computers. What human tasks do you think have been replaced by technology in the images below? </a:t>
            </a:r>
          </a:p>
        </p:txBody>
      </p:sp>
      <p:sp>
        <p:nvSpPr>
          <p:cNvPr id="12" name="Star: 32 Points 11">
            <a:extLst>
              <a:ext uri="{FF2B5EF4-FFF2-40B4-BE49-F238E27FC236}">
                <a16:creationId xmlns:a16="http://schemas.microsoft.com/office/drawing/2014/main" id="{CFC0AFCF-0716-4808-9961-4B9C87CA8773}"/>
              </a:ext>
            </a:extLst>
          </p:cNvPr>
          <p:cNvSpPr/>
          <p:nvPr/>
        </p:nvSpPr>
        <p:spPr>
          <a:xfrm>
            <a:off x="7422846" y="5257906"/>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3" name="Graphic 2" descr="Badge 3 with solid fill">
            <a:extLst>
              <a:ext uri="{FF2B5EF4-FFF2-40B4-BE49-F238E27FC236}">
                <a16:creationId xmlns:a16="http://schemas.microsoft.com/office/drawing/2014/main" id="{88142436-3629-E312-6F89-440071E640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37209" y="-44454"/>
            <a:ext cx="646331" cy="646331"/>
          </a:xfrm>
          <a:prstGeom prst="rect">
            <a:avLst/>
          </a:prstGeom>
        </p:spPr>
      </p:pic>
    </p:spTree>
    <p:custDataLst>
      <p:tags r:id="rId1"/>
    </p:custDataLst>
    <p:extLst>
      <p:ext uri="{BB962C8B-B14F-4D97-AF65-F5344CB8AC3E}">
        <p14:creationId xmlns:p14="http://schemas.microsoft.com/office/powerpoint/2010/main" val="217624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2"/>
                                        </p:tgtEl>
                                        <p:attrNameLst>
                                          <p:attrName>style.color</p:attrName>
                                        </p:attrNameLst>
                                      </p:cBhvr>
                                      <p:to>
                                        <a:schemeClr val="bg1"/>
                                      </p:to>
                                    </p:animClr>
                                    <p:animClr clrSpc="rgb" dir="cw">
                                      <p:cBhvr>
                                        <p:cTn id="12" dur="250" autoRev="1" fill="remove"/>
                                        <p:tgtEl>
                                          <p:spTgt spid="12"/>
                                        </p:tgtEl>
                                        <p:attrNameLst>
                                          <p:attrName>fillcolor</p:attrName>
                                        </p:attrNameLst>
                                      </p:cBhvr>
                                      <p:to>
                                        <a:schemeClr val="bg1"/>
                                      </p:to>
                                    </p:animClr>
                                    <p:set>
                                      <p:cBhvr>
                                        <p:cTn id="13" dur="250" autoRev="1" fill="remove"/>
                                        <p:tgtEl>
                                          <p:spTgt spid="12"/>
                                        </p:tgtEl>
                                        <p:attrNameLst>
                                          <p:attrName>fill.type</p:attrName>
                                        </p:attrNameLst>
                                      </p:cBhvr>
                                      <p:to>
                                        <p:strVal val="solid"/>
                                      </p:to>
                                    </p:set>
                                    <p:set>
                                      <p:cBhvr>
                                        <p:cTn id="14" dur="250" autoRev="1" fill="remove"/>
                                        <p:tgtEl>
                                          <p:spTgt spid="1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28361"/>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44454"/>
            <a:ext cx="9158780" cy="646331"/>
          </a:xfrm>
          <a:prstGeom prst="rect">
            <a:avLst/>
          </a:prstGeom>
          <a:solidFill>
            <a:srgbClr val="002060"/>
          </a:solidFill>
          <a:ln w="19050">
            <a:noFill/>
          </a:ln>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a:cs typeface="Calibri"/>
              </a:rPr>
              <a:t>The skills we need</a:t>
            </a:r>
            <a:endParaRPr lang="en-GB" altLang="en-US" sz="3600" dirty="0">
              <a:solidFill>
                <a:schemeClr val="bg1"/>
              </a:solidFill>
              <a:latin typeface="Calibri" panose="020F0502020204030204" pitchFamily="34" charset="0"/>
              <a:cs typeface="Calibri"/>
            </a:endParaRP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p:cNvSpPr txBox="1"/>
          <p:nvPr/>
        </p:nvSpPr>
        <p:spPr>
          <a:xfrm>
            <a:off x="4611691" y="1950636"/>
            <a:ext cx="807156" cy="369332"/>
          </a:xfrm>
          <a:prstGeom prst="rect">
            <a:avLst/>
          </a:prstGeom>
          <a:noFill/>
        </p:spPr>
        <p:txBody>
          <a:bodyPr wrap="square" rtlCol="0">
            <a:spAutoFit/>
          </a:bodyPr>
          <a:lstStyle/>
          <a:p>
            <a:endParaRPr lang="en-GB" dirty="0"/>
          </a:p>
        </p:txBody>
      </p:sp>
      <p:pic>
        <p:nvPicPr>
          <p:cNvPr id="7" name="Picture 6" descr="Business team brainstorming">
            <a:extLst>
              <a:ext uri="{FF2B5EF4-FFF2-40B4-BE49-F238E27FC236}">
                <a16:creationId xmlns:a16="http://schemas.microsoft.com/office/drawing/2014/main" id="{06C83FB7-A549-4752-A1A6-269D380646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25175" r="72" b="20914"/>
          <a:stretch/>
        </p:blipFill>
        <p:spPr>
          <a:xfrm>
            <a:off x="459989" y="3770574"/>
            <a:ext cx="8140095" cy="2927682"/>
          </a:xfrm>
          <a:prstGeom prst="rect">
            <a:avLst/>
          </a:prstGeom>
          <a:ln>
            <a:solidFill>
              <a:schemeClr val="bg1"/>
            </a:solidFill>
          </a:ln>
        </p:spPr>
      </p:pic>
      <p:sp>
        <p:nvSpPr>
          <p:cNvPr id="8" name="TextBox 7">
            <a:extLst>
              <a:ext uri="{FF2B5EF4-FFF2-40B4-BE49-F238E27FC236}">
                <a16:creationId xmlns:a16="http://schemas.microsoft.com/office/drawing/2014/main" id="{29E2E751-FE15-4462-8E6D-59F62DF9F95E}"/>
              </a:ext>
            </a:extLst>
          </p:cNvPr>
          <p:cNvSpPr txBox="1"/>
          <p:nvPr/>
        </p:nvSpPr>
        <p:spPr>
          <a:xfrm>
            <a:off x="459989" y="796474"/>
            <a:ext cx="8140095" cy="3134086"/>
          </a:xfrm>
          <a:prstGeom prst="rect">
            <a:avLst/>
          </a:prstGeom>
          <a:solidFill>
            <a:schemeClr val="bg1"/>
          </a:solidFill>
        </p:spPr>
        <p:txBody>
          <a:bodyPr wrap="square" rtlCol="0">
            <a:spAutoFit/>
          </a:bodyPr>
          <a:lstStyle/>
          <a:p>
            <a:r>
              <a:rPr lang="en-GB" sz="2400" b="0" i="0" dirty="0">
                <a:solidFill>
                  <a:srgbClr val="202124"/>
                </a:solidFill>
                <a:effectLst/>
              </a:rPr>
              <a:t>However, there are some skills that humans bring to the workplace that can’t easily be replaced by technology.</a:t>
            </a:r>
          </a:p>
          <a:p>
            <a:endParaRPr lang="en-GB" sz="2400" b="0" i="0" dirty="0">
              <a:solidFill>
                <a:srgbClr val="202124"/>
              </a:solidFill>
              <a:effectLst/>
            </a:endParaRPr>
          </a:p>
          <a:p>
            <a:endParaRPr lang="en-GB" sz="2400" dirty="0">
              <a:solidFill>
                <a:srgbClr val="202124"/>
              </a:solidFill>
            </a:endParaRPr>
          </a:p>
          <a:p>
            <a:endParaRPr lang="en-GB" sz="2400" b="0" i="0" dirty="0">
              <a:solidFill>
                <a:srgbClr val="202124"/>
              </a:solidFill>
              <a:effectLst/>
            </a:endParaRPr>
          </a:p>
          <a:p>
            <a:r>
              <a:rPr lang="en-GB" sz="2400" b="0" i="0" dirty="0">
                <a:solidFill>
                  <a:srgbClr val="202124"/>
                </a:solidFill>
                <a:effectLst/>
              </a:rPr>
              <a:t>These are the skills that allow us to plan and organise, to work and communicate effectively with others, to come up with new ideas and ways of doing things. </a:t>
            </a:r>
            <a:endParaRPr lang="en-GB" sz="2400" dirty="0">
              <a:solidFill>
                <a:srgbClr val="202124"/>
              </a:solidFill>
            </a:endParaRPr>
          </a:p>
        </p:txBody>
      </p:sp>
      <p:pic>
        <p:nvPicPr>
          <p:cNvPr id="12" name="Picture 11">
            <a:extLst>
              <a:ext uri="{FF2B5EF4-FFF2-40B4-BE49-F238E27FC236}">
                <a16:creationId xmlns:a16="http://schemas.microsoft.com/office/drawing/2014/main" id="{7E9862A0-38F7-4109-8660-C6E3FAD4615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4611" y="1731071"/>
            <a:ext cx="7710850" cy="910308"/>
          </a:xfrm>
          <a:prstGeom prst="rect">
            <a:avLst/>
          </a:prstGeom>
        </p:spPr>
      </p:pic>
      <p:pic>
        <p:nvPicPr>
          <p:cNvPr id="3" name="Graphic 2" descr="Badge 3 with solid fill">
            <a:extLst>
              <a:ext uri="{FF2B5EF4-FFF2-40B4-BE49-F238E27FC236}">
                <a16:creationId xmlns:a16="http://schemas.microsoft.com/office/drawing/2014/main" id="{6B105BC8-CF0F-8C95-74D9-850CCE50B1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74399" y="-65529"/>
            <a:ext cx="646331" cy="646331"/>
          </a:xfrm>
          <a:prstGeom prst="rect">
            <a:avLst/>
          </a:prstGeom>
        </p:spPr>
      </p:pic>
    </p:spTree>
    <p:custDataLst>
      <p:tags r:id="rId1"/>
    </p:custDataLst>
    <p:extLst>
      <p:ext uri="{BB962C8B-B14F-4D97-AF65-F5344CB8AC3E}">
        <p14:creationId xmlns:p14="http://schemas.microsoft.com/office/powerpoint/2010/main" val="1477889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LMI?</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319490" y="903382"/>
            <a:ext cx="8494004" cy="5629619"/>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319490" y="1082218"/>
            <a:ext cx="8494004" cy="1569660"/>
          </a:xfrm>
          <a:prstGeom prst="rect">
            <a:avLst/>
          </a:prstGeom>
          <a:noFill/>
        </p:spPr>
        <p:txBody>
          <a:bodyPr wrap="square" rtlCol="0">
            <a:spAutoFit/>
          </a:bodyPr>
          <a:lstStyle/>
          <a:p>
            <a:r>
              <a:rPr lang="en-GB" sz="2400" dirty="0">
                <a:solidFill>
                  <a:srgbClr val="202124"/>
                </a:solidFill>
              </a:rPr>
              <a:t>LMI stands for Labour Market Information - information about the jobs market. LMI can tell you about different jobs, what you might earn (salaries) and can show you the </a:t>
            </a:r>
            <a:r>
              <a:rPr lang="en-GB" sz="2400" b="1" dirty="0">
                <a:solidFill>
                  <a:srgbClr val="202124"/>
                </a:solidFill>
              </a:rPr>
              <a:t>skills and qualifications </a:t>
            </a:r>
            <a:r>
              <a:rPr lang="en-GB" sz="2400" dirty="0">
                <a:solidFill>
                  <a:srgbClr val="202124"/>
                </a:solidFill>
              </a:rPr>
              <a:t>needed for the job.</a:t>
            </a:r>
          </a:p>
        </p:txBody>
      </p:sp>
      <p:pic>
        <p:nvPicPr>
          <p:cNvPr id="5" name="Graphic 4" descr="Badge 3 with solid fill">
            <a:extLst>
              <a:ext uri="{FF2B5EF4-FFF2-40B4-BE49-F238E27FC236}">
                <a16:creationId xmlns:a16="http://schemas.microsoft.com/office/drawing/2014/main" id="{9FA35CAF-3160-8332-1E45-CDCB9E04F59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26188844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Student Tasks</a:t>
            </a:r>
          </a:p>
        </p:txBody>
      </p:sp>
      <p:sp>
        <p:nvSpPr>
          <p:cNvPr id="5" name="Rectangle 4">
            <a:extLst>
              <a:ext uri="{FF2B5EF4-FFF2-40B4-BE49-F238E27FC236}">
                <a16:creationId xmlns:a16="http://schemas.microsoft.com/office/drawing/2014/main" id="{C20355D4-593C-4081-B77A-1F7BF18195EE}"/>
              </a:ext>
            </a:extLst>
          </p:cNvPr>
          <p:cNvSpPr/>
          <p:nvPr/>
        </p:nvSpPr>
        <p:spPr>
          <a:xfrm>
            <a:off x="341523" y="1068636"/>
            <a:ext cx="8427904" cy="223642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students have access to a computer each or in pairs continue with this presentation, looking at </a:t>
            </a:r>
            <a:r>
              <a:rPr lang="en-GB" sz="2400" b="1" dirty="0">
                <a:solidFill>
                  <a:schemeClr val="accent4"/>
                </a:solidFill>
              </a:rPr>
              <a:t>slides 40-44 and show slide 49 to end the session</a:t>
            </a:r>
            <a:endParaRPr lang="en-GB" dirty="0">
              <a:solidFill>
                <a:schemeClr val="accent4"/>
              </a:solidFill>
            </a:endParaRPr>
          </a:p>
        </p:txBody>
      </p:sp>
      <p:sp>
        <p:nvSpPr>
          <p:cNvPr id="8" name="Rectangle 7">
            <a:extLst>
              <a:ext uri="{FF2B5EF4-FFF2-40B4-BE49-F238E27FC236}">
                <a16:creationId xmlns:a16="http://schemas.microsoft.com/office/drawing/2014/main" id="{C7D5BD21-8D15-4E04-B49A-63C65C18D17A}"/>
              </a:ext>
            </a:extLst>
          </p:cNvPr>
          <p:cNvSpPr/>
          <p:nvPr/>
        </p:nvSpPr>
        <p:spPr>
          <a:xfrm>
            <a:off x="341523" y="3714517"/>
            <a:ext cx="8427904" cy="22364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students DO NOT have access to a computer, </a:t>
            </a:r>
            <a:r>
              <a:rPr lang="en-GB" sz="2400" b="1" dirty="0">
                <a:solidFill>
                  <a:schemeClr val="accent4"/>
                </a:solidFill>
                <a:hlinkClick r:id="rId4" action="ppaction://hlinksldjump">
                  <a:extLst>
                    <a:ext uri="{A12FA001-AC4F-418D-AE19-62706E023703}">
                      <ahyp:hlinkClr xmlns:ahyp="http://schemas.microsoft.com/office/drawing/2018/hyperlinkcolor" val="tx"/>
                    </a:ext>
                  </a:extLst>
                </a:hlinkClick>
              </a:rPr>
              <a:t>go to slide 45. </a:t>
            </a:r>
            <a:endParaRPr lang="en-GB" sz="2400" b="1" dirty="0">
              <a:solidFill>
                <a:schemeClr val="accent4"/>
              </a:solidFill>
            </a:endParaRPr>
          </a:p>
        </p:txBody>
      </p:sp>
      <p:pic>
        <p:nvPicPr>
          <p:cNvPr id="7" name="Graphic 6" descr="Monitor with solid fill">
            <a:extLst>
              <a:ext uri="{FF2B5EF4-FFF2-40B4-BE49-F238E27FC236}">
                <a16:creationId xmlns:a16="http://schemas.microsoft.com/office/drawing/2014/main" id="{09202BE7-7110-4A5B-99C7-4DCE0D23C5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33231" y="1068636"/>
            <a:ext cx="644487" cy="644487"/>
          </a:xfrm>
          <a:prstGeom prst="rect">
            <a:avLst/>
          </a:prstGeom>
        </p:spPr>
      </p:pic>
      <p:pic>
        <p:nvPicPr>
          <p:cNvPr id="9" name="Graphic 8" descr="Clipboard with solid fill">
            <a:extLst>
              <a:ext uri="{FF2B5EF4-FFF2-40B4-BE49-F238E27FC236}">
                <a16:creationId xmlns:a16="http://schemas.microsoft.com/office/drawing/2014/main" id="{0BCAF012-B330-45A2-8906-B57F28B49D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49756" y="3975490"/>
            <a:ext cx="644488" cy="644488"/>
          </a:xfrm>
          <a:prstGeom prst="rect">
            <a:avLst/>
          </a:prstGeom>
        </p:spPr>
      </p:pic>
      <p:pic>
        <p:nvPicPr>
          <p:cNvPr id="4" name="Graphic 3" descr="Badge 3 with solid fill">
            <a:extLst>
              <a:ext uri="{FF2B5EF4-FFF2-40B4-BE49-F238E27FC236}">
                <a16:creationId xmlns:a16="http://schemas.microsoft.com/office/drawing/2014/main" id="{5AD166BA-F179-B665-3455-F11B4597E4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1001389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9071" y="0"/>
            <a:ext cx="9144000" cy="6858000"/>
          </a:xfrm>
          <a:prstGeom prst="rect">
            <a:avLst/>
          </a:prstGeom>
          <a:solidFill>
            <a:srgbClr val="50BDC0">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0"/>
            <a:ext cx="9153071" cy="646331"/>
          </a:xfrm>
          <a:prstGeom prst="rect">
            <a:avLst/>
          </a:prstGeom>
          <a:solidFill>
            <a:srgbClr val="002060"/>
          </a:solidFill>
        </p:spPr>
        <p:txBody>
          <a:bodyPr wrap="square" rtlCol="0">
            <a:spAutoFit/>
          </a:bodyPr>
          <a:lstStyle/>
          <a:p>
            <a:pPr algn="ctr"/>
            <a:r>
              <a:rPr lang="en-GB" sz="3600" dirty="0">
                <a:solidFill>
                  <a:schemeClr val="bg1"/>
                </a:solidFill>
              </a:rPr>
              <a:t>Lesson Overview – Year 8</a:t>
            </a:r>
          </a:p>
        </p:txBody>
      </p:sp>
      <p:sp>
        <p:nvSpPr>
          <p:cNvPr id="35" name="Rectangle 34">
            <a:extLst>
              <a:ext uri="{FF2B5EF4-FFF2-40B4-BE49-F238E27FC236}">
                <a16:creationId xmlns:a16="http://schemas.microsoft.com/office/drawing/2014/main" id="{0F746975-0129-4FBB-95D5-72AB5485A691}"/>
              </a:ext>
            </a:extLst>
          </p:cNvPr>
          <p:cNvSpPr/>
          <p:nvPr/>
        </p:nvSpPr>
        <p:spPr>
          <a:xfrm>
            <a:off x="164423" y="763140"/>
            <a:ext cx="8833296" cy="58579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89E3142-17E0-4DA5-A871-2F886E0779B5}"/>
              </a:ext>
            </a:extLst>
          </p:cNvPr>
          <p:cNvSpPr txBox="1"/>
          <p:nvPr/>
        </p:nvSpPr>
        <p:spPr>
          <a:xfrm>
            <a:off x="300622" y="891682"/>
            <a:ext cx="8540809" cy="892552"/>
          </a:xfrm>
          <a:prstGeom prst="rect">
            <a:avLst/>
          </a:prstGeom>
          <a:solidFill>
            <a:schemeClr val="bg1"/>
          </a:solidFill>
          <a:ln>
            <a:solidFill>
              <a:schemeClr val="tx1"/>
            </a:solidFill>
          </a:ln>
        </p:spPr>
        <p:txBody>
          <a:bodyPr wrap="square" rtlCol="0">
            <a:spAutoFit/>
          </a:bodyPr>
          <a:lstStyle/>
          <a:p>
            <a:r>
              <a:rPr lang="en-GB" sz="2400" b="1" dirty="0">
                <a:hlinkClick r:id="rId4" action="ppaction://hlinksldjump"/>
              </a:rPr>
              <a:t>Lesson 1: Know Yourself</a:t>
            </a:r>
          </a:p>
          <a:p>
            <a:r>
              <a:rPr lang="en-GB" sz="1400" b="1" dirty="0"/>
              <a:t>Students complete Buzz Quiz to identify their animal personality and look at jobs that might suit them. </a:t>
            </a:r>
            <a:br>
              <a:rPr lang="en-GB" sz="1400" b="1" dirty="0"/>
            </a:br>
            <a:r>
              <a:rPr lang="en-GB" sz="1400" dirty="0"/>
              <a:t>All students will need access to Careerpilot for this first lesson.</a:t>
            </a:r>
          </a:p>
        </p:txBody>
      </p:sp>
      <p:sp>
        <p:nvSpPr>
          <p:cNvPr id="4" name="TextBox 3">
            <a:extLst>
              <a:ext uri="{FF2B5EF4-FFF2-40B4-BE49-F238E27FC236}">
                <a16:creationId xmlns:a16="http://schemas.microsoft.com/office/drawing/2014/main" id="{EE96E7FC-86B7-4CB4-BB80-765170C62E8E}"/>
              </a:ext>
            </a:extLst>
          </p:cNvPr>
          <p:cNvSpPr txBox="1"/>
          <p:nvPr/>
        </p:nvSpPr>
        <p:spPr>
          <a:xfrm>
            <a:off x="300622" y="1913536"/>
            <a:ext cx="8551821" cy="892552"/>
          </a:xfrm>
          <a:prstGeom prst="rect">
            <a:avLst/>
          </a:prstGeom>
          <a:noFill/>
          <a:ln>
            <a:solidFill>
              <a:schemeClr val="tx1"/>
            </a:solidFill>
          </a:ln>
        </p:spPr>
        <p:txBody>
          <a:bodyPr wrap="square" rtlCol="0">
            <a:spAutoFit/>
          </a:bodyPr>
          <a:lstStyle/>
          <a:p>
            <a:r>
              <a:rPr lang="en-GB" sz="2400" b="1" dirty="0">
                <a:hlinkClick r:id="rId5" action="ppaction://hlinksldjump"/>
              </a:rPr>
              <a:t>Lesson 2: Know Your Skills</a:t>
            </a:r>
            <a:endParaRPr lang="en-GB" sz="2400" b="1" dirty="0"/>
          </a:p>
          <a:p>
            <a:r>
              <a:rPr lang="en-GB" sz="1400" b="1" dirty="0"/>
              <a:t>Students explore what are skills and complete a skills profile online.</a:t>
            </a:r>
          </a:p>
          <a:p>
            <a:r>
              <a:rPr lang="en-GB" sz="1400" dirty="0"/>
              <a:t>All students will need access to Careerpilot for this lesson.</a:t>
            </a:r>
          </a:p>
        </p:txBody>
      </p:sp>
      <p:sp>
        <p:nvSpPr>
          <p:cNvPr id="5" name="TextBox 4">
            <a:extLst>
              <a:ext uri="{FF2B5EF4-FFF2-40B4-BE49-F238E27FC236}">
                <a16:creationId xmlns:a16="http://schemas.microsoft.com/office/drawing/2014/main" id="{C8A23B2E-4003-4142-A660-FCB5511D392F}"/>
              </a:ext>
            </a:extLst>
          </p:cNvPr>
          <p:cNvSpPr txBox="1"/>
          <p:nvPr/>
        </p:nvSpPr>
        <p:spPr>
          <a:xfrm>
            <a:off x="300623" y="2974804"/>
            <a:ext cx="8551820" cy="1107996"/>
          </a:xfrm>
          <a:prstGeom prst="rect">
            <a:avLst/>
          </a:prstGeom>
          <a:noFill/>
          <a:ln>
            <a:solidFill>
              <a:schemeClr val="tx1"/>
            </a:solidFill>
          </a:ln>
        </p:spPr>
        <p:txBody>
          <a:bodyPr wrap="square" rtlCol="0">
            <a:spAutoFit/>
          </a:bodyPr>
          <a:lstStyle/>
          <a:p>
            <a:r>
              <a:rPr lang="en-GB" sz="2400" b="1" dirty="0">
                <a:hlinkClick r:id="rId6" action="ppaction://hlinksldjump"/>
              </a:rPr>
              <a:t>Lesson 3: Skills for Work</a:t>
            </a:r>
            <a:endParaRPr lang="en-GB" sz="2400" b="1" dirty="0"/>
          </a:p>
          <a:p>
            <a:r>
              <a:rPr lang="en-GB" sz="1400" b="1" dirty="0"/>
              <a:t>Students use LMI on posters or on Careerpilot to look at what skills are needed for different jobs.</a:t>
            </a:r>
          </a:p>
          <a:p>
            <a:r>
              <a:rPr lang="en-GB" sz="1400" dirty="0"/>
              <a:t>Alternative task options for students with or without individual access to Careerpilot. </a:t>
            </a:r>
            <a:r>
              <a:rPr lang="en-GB" sz="1400" dirty="0">
                <a:hlinkClick r:id="rId7" action="ppaction://hlinksldjump"/>
              </a:rPr>
              <a:t>See slide 47-49.</a:t>
            </a:r>
            <a:endParaRPr lang="en-GB" sz="1400" dirty="0"/>
          </a:p>
          <a:p>
            <a:r>
              <a:rPr lang="en-GB" sz="1400" dirty="0"/>
              <a:t>All students need paper and pens.</a:t>
            </a:r>
          </a:p>
        </p:txBody>
      </p:sp>
      <p:sp>
        <p:nvSpPr>
          <p:cNvPr id="6" name="TextBox 5">
            <a:extLst>
              <a:ext uri="{FF2B5EF4-FFF2-40B4-BE49-F238E27FC236}">
                <a16:creationId xmlns:a16="http://schemas.microsoft.com/office/drawing/2014/main" id="{B4D0EA2A-4696-42CC-A200-11884FE8BC45}"/>
              </a:ext>
            </a:extLst>
          </p:cNvPr>
          <p:cNvSpPr txBox="1"/>
          <p:nvPr/>
        </p:nvSpPr>
        <p:spPr>
          <a:xfrm>
            <a:off x="300623" y="4251516"/>
            <a:ext cx="8551820" cy="1107996"/>
          </a:xfrm>
          <a:prstGeom prst="rect">
            <a:avLst/>
          </a:prstGeom>
          <a:noFill/>
          <a:ln>
            <a:solidFill>
              <a:schemeClr val="tx1"/>
            </a:solidFill>
          </a:ln>
        </p:spPr>
        <p:txBody>
          <a:bodyPr wrap="square" rtlCol="0">
            <a:spAutoFit/>
          </a:bodyPr>
          <a:lstStyle/>
          <a:p>
            <a:r>
              <a:rPr lang="en-GB" sz="2400" b="1" dirty="0">
                <a:hlinkClick r:id="rId8" action="ppaction://hlinksldjump"/>
              </a:rPr>
              <a:t>Lesson 4: Selling Yourself</a:t>
            </a:r>
            <a:endParaRPr lang="en-GB" sz="2400" b="1" dirty="0"/>
          </a:p>
          <a:p>
            <a:r>
              <a:rPr lang="en-GB" sz="1400" b="1" dirty="0"/>
              <a:t>Students think about their own skills strengths and interests and share them with others.</a:t>
            </a:r>
          </a:p>
          <a:p>
            <a:r>
              <a:rPr lang="en-GB" sz="1400" dirty="0"/>
              <a:t>Alternative task options for students with or without individual access to Careerpilot. </a:t>
            </a:r>
            <a:r>
              <a:rPr lang="en-GB" sz="1400" dirty="0">
                <a:hlinkClick r:id="rId9" action="ppaction://hlinksldjump"/>
              </a:rPr>
              <a:t>See slide 57. </a:t>
            </a:r>
            <a:endParaRPr lang="en-GB" sz="1400" dirty="0"/>
          </a:p>
          <a:p>
            <a:r>
              <a:rPr lang="en-GB" sz="1400" dirty="0"/>
              <a:t>All students need paper and pens.</a:t>
            </a:r>
          </a:p>
        </p:txBody>
      </p:sp>
      <p:sp>
        <p:nvSpPr>
          <p:cNvPr id="7" name="TextBox 6">
            <a:extLst>
              <a:ext uri="{FF2B5EF4-FFF2-40B4-BE49-F238E27FC236}">
                <a16:creationId xmlns:a16="http://schemas.microsoft.com/office/drawing/2014/main" id="{E35A209C-A95B-4C74-844B-1FB8F1650BA6}"/>
              </a:ext>
            </a:extLst>
          </p:cNvPr>
          <p:cNvSpPr txBox="1"/>
          <p:nvPr/>
        </p:nvSpPr>
        <p:spPr>
          <a:xfrm>
            <a:off x="300623" y="5486720"/>
            <a:ext cx="8556404" cy="892552"/>
          </a:xfrm>
          <a:prstGeom prst="rect">
            <a:avLst/>
          </a:prstGeom>
          <a:noFill/>
          <a:ln>
            <a:solidFill>
              <a:schemeClr val="tx1"/>
            </a:solidFill>
          </a:ln>
        </p:spPr>
        <p:txBody>
          <a:bodyPr wrap="square" rtlCol="0">
            <a:spAutoFit/>
          </a:bodyPr>
          <a:lstStyle/>
          <a:p>
            <a:r>
              <a:rPr lang="en-GB" sz="2400" b="1" dirty="0">
                <a:hlinkClick r:id="rId10" action="ppaction://hlinksldjump"/>
              </a:rPr>
              <a:t>Lesson 5: Careerpilot quiz </a:t>
            </a:r>
            <a:endParaRPr lang="en-GB" sz="2400" b="1" dirty="0"/>
          </a:p>
          <a:p>
            <a:r>
              <a:rPr lang="en-GB" sz="1400" b="1" dirty="0"/>
              <a:t>Students take part in a quiz to reinforce the content of the last four lessons.</a:t>
            </a:r>
          </a:p>
          <a:p>
            <a:r>
              <a:rPr lang="en-GB" sz="1400" dirty="0"/>
              <a:t>All students require paired online access to Careerpilot, paper and pens.</a:t>
            </a:r>
          </a:p>
        </p:txBody>
      </p:sp>
      <p:pic>
        <p:nvPicPr>
          <p:cNvPr id="11" name="Graphic 10" descr="Monitor with solid fill">
            <a:extLst>
              <a:ext uri="{FF2B5EF4-FFF2-40B4-BE49-F238E27FC236}">
                <a16:creationId xmlns:a16="http://schemas.microsoft.com/office/drawing/2014/main" id="{F3295B4B-6734-4E00-86D8-EDC7263265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8885" y="1066492"/>
            <a:ext cx="644487" cy="644487"/>
          </a:xfrm>
          <a:prstGeom prst="rect">
            <a:avLst/>
          </a:prstGeom>
        </p:spPr>
      </p:pic>
      <p:pic>
        <p:nvPicPr>
          <p:cNvPr id="12" name="Graphic 11" descr="Monitor with solid fill">
            <a:extLst>
              <a:ext uri="{FF2B5EF4-FFF2-40B4-BE49-F238E27FC236}">
                <a16:creationId xmlns:a16="http://schemas.microsoft.com/office/drawing/2014/main" id="{89679F83-69EC-4512-BC5D-FA451DAA23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8886" y="2014330"/>
            <a:ext cx="644487" cy="644487"/>
          </a:xfrm>
          <a:prstGeom prst="rect">
            <a:avLst/>
          </a:prstGeom>
        </p:spPr>
      </p:pic>
      <p:pic>
        <p:nvPicPr>
          <p:cNvPr id="13" name="Graphic 12" descr="Monitor with solid fill">
            <a:extLst>
              <a:ext uri="{FF2B5EF4-FFF2-40B4-BE49-F238E27FC236}">
                <a16:creationId xmlns:a16="http://schemas.microsoft.com/office/drawing/2014/main" id="{2B8A811C-CBA1-49EA-BA2A-9E0A4A9297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12540" y="3483631"/>
            <a:ext cx="644487" cy="644487"/>
          </a:xfrm>
          <a:prstGeom prst="rect">
            <a:avLst/>
          </a:prstGeom>
        </p:spPr>
      </p:pic>
      <p:pic>
        <p:nvPicPr>
          <p:cNvPr id="14" name="Graphic 13" descr="Monitor with solid fill">
            <a:extLst>
              <a:ext uri="{FF2B5EF4-FFF2-40B4-BE49-F238E27FC236}">
                <a16:creationId xmlns:a16="http://schemas.microsoft.com/office/drawing/2014/main" id="{83CC92A3-80F2-495F-81B1-F6B148BA7E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8885" y="4811452"/>
            <a:ext cx="644487" cy="644487"/>
          </a:xfrm>
          <a:prstGeom prst="rect">
            <a:avLst/>
          </a:prstGeom>
        </p:spPr>
      </p:pic>
      <p:pic>
        <p:nvPicPr>
          <p:cNvPr id="15" name="Graphic 14" descr="Monitor with solid fill">
            <a:extLst>
              <a:ext uri="{FF2B5EF4-FFF2-40B4-BE49-F238E27FC236}">
                <a16:creationId xmlns:a16="http://schemas.microsoft.com/office/drawing/2014/main" id="{50A50712-0276-45D9-9BB1-09025871DF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6945" y="5606304"/>
            <a:ext cx="644487" cy="644487"/>
          </a:xfrm>
          <a:prstGeom prst="rect">
            <a:avLst/>
          </a:prstGeom>
        </p:spPr>
      </p:pic>
      <p:pic>
        <p:nvPicPr>
          <p:cNvPr id="18" name="Graphic 17" descr="Clipboard with solid fill">
            <a:extLst>
              <a:ext uri="{FF2B5EF4-FFF2-40B4-BE49-F238E27FC236}">
                <a16:creationId xmlns:a16="http://schemas.microsoft.com/office/drawing/2014/main" id="{5A6D70A1-3D32-4987-B5AC-B318DBC0E9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198885" y="2960938"/>
            <a:ext cx="586648" cy="586648"/>
          </a:xfrm>
          <a:prstGeom prst="rect">
            <a:avLst/>
          </a:prstGeom>
        </p:spPr>
      </p:pic>
      <p:pic>
        <p:nvPicPr>
          <p:cNvPr id="19" name="Graphic 18" descr="Clipboard with solid fill">
            <a:extLst>
              <a:ext uri="{FF2B5EF4-FFF2-40B4-BE49-F238E27FC236}">
                <a16:creationId xmlns:a16="http://schemas.microsoft.com/office/drawing/2014/main" id="{E03406A6-DDEF-4A42-88D1-5F1CECA772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31372" y="4244927"/>
            <a:ext cx="586648" cy="586648"/>
          </a:xfrm>
          <a:prstGeom prst="rect">
            <a:avLst/>
          </a:prstGeom>
        </p:spPr>
      </p:pic>
      <p:pic>
        <p:nvPicPr>
          <p:cNvPr id="8" name="Graphic 7" descr="Teacher with solid fill">
            <a:extLst>
              <a:ext uri="{FF2B5EF4-FFF2-40B4-BE49-F238E27FC236}">
                <a16:creationId xmlns:a16="http://schemas.microsoft.com/office/drawing/2014/main" id="{B5727335-FC36-9967-74F6-7CCB7E23F2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151618" y="-109322"/>
            <a:ext cx="914400" cy="914400"/>
          </a:xfrm>
          <a:prstGeom prst="rect">
            <a:avLst/>
          </a:prstGeom>
        </p:spPr>
      </p:pic>
    </p:spTree>
    <p:custDataLst>
      <p:tags r:id="rId1"/>
    </p:custDataLst>
    <p:extLst>
      <p:ext uri="{BB962C8B-B14F-4D97-AF65-F5344CB8AC3E}">
        <p14:creationId xmlns:p14="http://schemas.microsoft.com/office/powerpoint/2010/main" val="2723023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76484" y="1344042"/>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Log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89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32729" y="8470"/>
            <a:ext cx="5876217" cy="646331"/>
          </a:xfrm>
          <a:prstGeom prst="rect">
            <a:avLst/>
          </a:prstGeom>
          <a:noFill/>
          <a:ln w="9525">
            <a:noFill/>
            <a:miter lim="800000"/>
            <a:headEnd/>
            <a:tailEnd/>
          </a:ln>
        </p:spPr>
        <p:txBody>
          <a:bodyPr wrap="square">
            <a:spAutoFit/>
          </a:bodyPr>
          <a:lstStyle/>
          <a:p>
            <a:pPr algn="ctr"/>
            <a:r>
              <a:rPr lang="en-GB" sz="3600" dirty="0">
                <a:solidFill>
                  <a:schemeClr val="bg1"/>
                </a:solidFill>
              </a:rPr>
              <a:t>In today’s lesson you will….</a:t>
            </a:r>
          </a:p>
        </p:txBody>
      </p:sp>
      <p:sp>
        <p:nvSpPr>
          <p:cNvPr id="19" name="Rectangle 18">
            <a:extLst>
              <a:ext uri="{FF2B5EF4-FFF2-40B4-BE49-F238E27FC236}">
                <a16:creationId xmlns:a16="http://schemas.microsoft.com/office/drawing/2014/main" id="{C243B871-C104-4EC7-9040-E0688A0D4D24}"/>
              </a:ext>
            </a:extLst>
          </p:cNvPr>
          <p:cNvSpPr/>
          <p:nvPr/>
        </p:nvSpPr>
        <p:spPr>
          <a:xfrm>
            <a:off x="384990" y="2245419"/>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Go to Job Sectors and look at 3 different job profiles</a:t>
            </a:r>
          </a:p>
        </p:txBody>
      </p:sp>
      <p:sp>
        <p:nvSpPr>
          <p:cNvPr id="20" name="Rectangle 19">
            <a:extLst>
              <a:ext uri="{FF2B5EF4-FFF2-40B4-BE49-F238E27FC236}">
                <a16:creationId xmlns:a16="http://schemas.microsoft.com/office/drawing/2014/main" id="{FCED8037-A006-4A81-9DFF-CACF2E4DCA16}"/>
              </a:ext>
            </a:extLst>
          </p:cNvPr>
          <p:cNvSpPr/>
          <p:nvPr/>
        </p:nvSpPr>
        <p:spPr>
          <a:xfrm>
            <a:off x="376484" y="3096653"/>
            <a:ext cx="7728937" cy="1569660"/>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Use the LMI on the job profile to look at:</a:t>
            </a:r>
          </a:p>
          <a:p>
            <a:pPr marL="342900" indent="-342900">
              <a:buFont typeface="Arial" panose="020B0604020202020204" pitchFamily="34" charset="0"/>
              <a:buChar char="•"/>
            </a:pPr>
            <a:r>
              <a:rPr lang="en-GB" altLang="en-US" sz="2400" b="1" dirty="0">
                <a:solidFill>
                  <a:srgbClr val="002060"/>
                </a:solidFill>
                <a:latin typeface="Calibri" panose="020F0502020204030204" pitchFamily="34" charset="0"/>
              </a:rPr>
              <a:t>What you’ll do – day to day tasks</a:t>
            </a:r>
          </a:p>
          <a:p>
            <a:pPr marL="342900" indent="-342900">
              <a:buFont typeface="Arial" panose="020B0604020202020204" pitchFamily="34" charset="0"/>
              <a:buChar char="•"/>
            </a:pPr>
            <a:r>
              <a:rPr lang="en-GB" altLang="en-US" sz="2400" b="1" dirty="0">
                <a:solidFill>
                  <a:srgbClr val="002060"/>
                </a:solidFill>
                <a:latin typeface="Calibri" panose="020F0502020204030204" pitchFamily="34" charset="0"/>
              </a:rPr>
              <a:t>Routes into this job</a:t>
            </a:r>
          </a:p>
          <a:p>
            <a:pPr marL="342900" indent="-342900">
              <a:buFont typeface="Arial" panose="020B0604020202020204" pitchFamily="34" charset="0"/>
              <a:buChar char="•"/>
            </a:pPr>
            <a:r>
              <a:rPr lang="en-GB" altLang="en-US" sz="2400" b="1" dirty="0">
                <a:solidFill>
                  <a:srgbClr val="002060"/>
                </a:solidFill>
                <a:latin typeface="Calibri" panose="020F0502020204030204" pitchFamily="34" charset="0"/>
              </a:rPr>
              <a:t>What skills are required and how do your skills match up</a:t>
            </a:r>
          </a:p>
        </p:txBody>
      </p:sp>
      <p:pic>
        <p:nvPicPr>
          <p:cNvPr id="4" name="Picture 3">
            <a:extLst>
              <a:ext uri="{FF2B5EF4-FFF2-40B4-BE49-F238E27FC236}">
                <a16:creationId xmlns:a16="http://schemas.microsoft.com/office/drawing/2014/main" id="{A9AE0E10-B2AD-44E5-927D-7EE1939089FD}"/>
              </a:ext>
            </a:extLst>
          </p:cNvPr>
          <p:cNvPicPr>
            <a:picLocks noChangeAspect="1"/>
          </p:cNvPicPr>
          <p:nvPr/>
        </p:nvPicPr>
        <p:blipFill>
          <a:blip r:embed="rId3"/>
          <a:stretch>
            <a:fillRect/>
          </a:stretch>
        </p:blipFill>
        <p:spPr>
          <a:xfrm>
            <a:off x="7477402" y="1939330"/>
            <a:ext cx="1394989" cy="1073841"/>
          </a:xfrm>
          <a:prstGeom prst="rect">
            <a:avLst/>
          </a:prstGeom>
        </p:spPr>
      </p:pic>
      <p:sp>
        <p:nvSpPr>
          <p:cNvPr id="21" name="Rectangle 20">
            <a:extLst>
              <a:ext uri="{FF2B5EF4-FFF2-40B4-BE49-F238E27FC236}">
                <a16:creationId xmlns:a16="http://schemas.microsoft.com/office/drawing/2014/main" id="{81A17E60-79ED-4457-B98D-A548F720FF47}"/>
              </a:ext>
            </a:extLst>
          </p:cNvPr>
          <p:cNvSpPr/>
          <p:nvPr/>
        </p:nvSpPr>
        <p:spPr>
          <a:xfrm>
            <a:off x="376205" y="5027592"/>
            <a:ext cx="7723224" cy="1200329"/>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Create a table or poster to show what you find out about each job. Make a note of any skills you would need to develop further to do these jobs.</a:t>
            </a:r>
          </a:p>
        </p:txBody>
      </p:sp>
      <p:pic>
        <p:nvPicPr>
          <p:cNvPr id="3" name="Graphic 2" descr="Badge 3 with solid fill">
            <a:extLst>
              <a:ext uri="{FF2B5EF4-FFF2-40B4-BE49-F238E27FC236}">
                <a16:creationId xmlns:a16="http://schemas.microsoft.com/office/drawing/2014/main" id="{C73D8266-4C65-14E3-3326-1EC49213EF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4460703C-9CBE-7925-C95A-D9513A5328A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187" t="2521" r="10186" b="4904"/>
          <a:stretch/>
        </p:blipFill>
        <p:spPr>
          <a:xfrm>
            <a:off x="3699288" y="771370"/>
            <a:ext cx="1943100" cy="1303450"/>
          </a:xfrm>
          <a:prstGeom prst="rect">
            <a:avLst/>
          </a:prstGeom>
        </p:spPr>
      </p:pic>
    </p:spTree>
    <p:extLst>
      <p:ext uri="{BB962C8B-B14F-4D97-AF65-F5344CB8AC3E}">
        <p14:creationId xmlns:p14="http://schemas.microsoft.com/office/powerpoint/2010/main" val="426073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0" grpId="0" animBg="1"/>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69374A8B-B65A-4A7A-9A9B-849903863E51}"/>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Use Careerpilot to explore 3 jobs</a:t>
            </a:r>
          </a:p>
        </p:txBody>
      </p:sp>
      <p:pic>
        <p:nvPicPr>
          <p:cNvPr id="4" name="Picture 3">
            <a:extLst>
              <a:ext uri="{FF2B5EF4-FFF2-40B4-BE49-F238E27FC236}">
                <a16:creationId xmlns:a16="http://schemas.microsoft.com/office/drawing/2014/main" id="{D6A28219-755D-4566-A8D1-8F7C50A59FF5}"/>
              </a:ext>
            </a:extLst>
          </p:cNvPr>
          <p:cNvPicPr>
            <a:picLocks noChangeAspect="1"/>
          </p:cNvPicPr>
          <p:nvPr/>
        </p:nvPicPr>
        <p:blipFill>
          <a:blip r:embed="rId3"/>
          <a:stretch>
            <a:fillRect/>
          </a:stretch>
        </p:blipFill>
        <p:spPr>
          <a:xfrm>
            <a:off x="284544" y="694064"/>
            <a:ext cx="6348029" cy="3238790"/>
          </a:xfrm>
          <a:prstGeom prst="rect">
            <a:avLst/>
          </a:prstGeom>
          <a:effectLst>
            <a:outerShdw blurRad="63500" sx="102000" sy="102000" algn="ctr" rotWithShape="0">
              <a:prstClr val="black">
                <a:alpha val="40000"/>
              </a:prstClr>
            </a:outerShdw>
          </a:effectLst>
        </p:spPr>
      </p:pic>
      <p:sp>
        <p:nvSpPr>
          <p:cNvPr id="15" name="Rectangle 14">
            <a:extLst>
              <a:ext uri="{FF2B5EF4-FFF2-40B4-BE49-F238E27FC236}">
                <a16:creationId xmlns:a16="http://schemas.microsoft.com/office/drawing/2014/main" id="{1769FF07-7533-44B6-9430-8FA3472D37ED}"/>
              </a:ext>
            </a:extLst>
          </p:cNvPr>
          <p:cNvSpPr/>
          <p:nvPr/>
        </p:nvSpPr>
        <p:spPr>
          <a:xfrm>
            <a:off x="424623" y="2294850"/>
            <a:ext cx="2028578" cy="163800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descr="Badge 3 with solid fill">
            <a:extLst>
              <a:ext uri="{FF2B5EF4-FFF2-40B4-BE49-F238E27FC236}">
                <a16:creationId xmlns:a16="http://schemas.microsoft.com/office/drawing/2014/main" id="{B054E8AD-1EE2-4C44-8274-32AC84975F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3" name="Picture 2">
            <a:extLst>
              <a:ext uri="{FF2B5EF4-FFF2-40B4-BE49-F238E27FC236}">
                <a16:creationId xmlns:a16="http://schemas.microsoft.com/office/drawing/2014/main" id="{79F56620-798E-606D-C5AB-35BF9C534D15}"/>
              </a:ext>
            </a:extLst>
          </p:cNvPr>
          <p:cNvPicPr>
            <a:picLocks noChangeAspect="1"/>
          </p:cNvPicPr>
          <p:nvPr/>
        </p:nvPicPr>
        <p:blipFill>
          <a:blip r:embed="rId5"/>
          <a:stretch>
            <a:fillRect/>
          </a:stretch>
        </p:blipFill>
        <p:spPr>
          <a:xfrm>
            <a:off x="1676458" y="3194893"/>
            <a:ext cx="7452357" cy="3663108"/>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EDC57A1B-EC66-B4E3-A46C-9A1C7878669F}"/>
              </a:ext>
            </a:extLst>
          </p:cNvPr>
          <p:cNvPicPr>
            <a:picLocks noChangeAspect="1"/>
          </p:cNvPicPr>
          <p:nvPr/>
        </p:nvPicPr>
        <p:blipFill>
          <a:blip r:embed="rId6"/>
          <a:stretch>
            <a:fillRect/>
          </a:stretch>
        </p:blipFill>
        <p:spPr>
          <a:xfrm>
            <a:off x="3375697" y="3956721"/>
            <a:ext cx="5775895" cy="292514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52669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3" name="Picture 10" descr="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8201" y="1692150"/>
            <a:ext cx="2027349" cy="70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622" y="1692149"/>
            <a:ext cx="1516566" cy="70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D990113-6649-42CF-8669-66A224ADF03A}"/>
              </a:ext>
            </a:extLst>
          </p:cNvPr>
          <p:cNvPicPr>
            <a:picLocks noChangeAspect="1"/>
          </p:cNvPicPr>
          <p:nvPr/>
        </p:nvPicPr>
        <p:blipFill>
          <a:blip r:embed="rId4"/>
          <a:stretch>
            <a:fillRect/>
          </a:stretch>
        </p:blipFill>
        <p:spPr>
          <a:xfrm>
            <a:off x="250391" y="1020879"/>
            <a:ext cx="7855027" cy="3830229"/>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93F899DA-1021-4A4B-98DF-3ACAA31CB081}"/>
              </a:ext>
            </a:extLst>
          </p:cNvPr>
          <p:cNvPicPr>
            <a:picLocks noChangeAspect="1"/>
          </p:cNvPicPr>
          <p:nvPr/>
        </p:nvPicPr>
        <p:blipFill>
          <a:blip r:embed="rId5"/>
          <a:stretch>
            <a:fillRect/>
          </a:stretch>
        </p:blipFill>
        <p:spPr>
          <a:xfrm>
            <a:off x="2472673" y="2283520"/>
            <a:ext cx="6152036" cy="3571034"/>
          </a:xfrm>
          <a:prstGeom prst="rect">
            <a:avLst/>
          </a:prstGeom>
          <a:effectLst>
            <a:outerShdw blurRad="63500" sx="102000" sy="102000" algn="ctr" rotWithShape="0">
              <a:prstClr val="black">
                <a:alpha val="40000"/>
              </a:prstClr>
            </a:outerShdw>
          </a:effectLst>
        </p:spPr>
      </p:pic>
      <p:sp>
        <p:nvSpPr>
          <p:cNvPr id="12" name="Rectangle 11">
            <a:extLst>
              <a:ext uri="{FF2B5EF4-FFF2-40B4-BE49-F238E27FC236}">
                <a16:creationId xmlns:a16="http://schemas.microsoft.com/office/drawing/2014/main" id="{490AE2D2-CAB2-40D2-9D4F-9D220D7E7FE3}"/>
              </a:ext>
            </a:extLst>
          </p:cNvPr>
          <p:cNvSpPr/>
          <p:nvPr/>
        </p:nvSpPr>
        <p:spPr>
          <a:xfrm>
            <a:off x="2578146" y="2924291"/>
            <a:ext cx="5941089" cy="9474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9374A8B-B65A-4A7A-9A9B-849903863E51}"/>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Use Careerpilot to look at LMI</a:t>
            </a:r>
          </a:p>
        </p:txBody>
      </p:sp>
      <p:pic>
        <p:nvPicPr>
          <p:cNvPr id="14" name="Picture 13">
            <a:extLst>
              <a:ext uri="{FF2B5EF4-FFF2-40B4-BE49-F238E27FC236}">
                <a16:creationId xmlns:a16="http://schemas.microsoft.com/office/drawing/2014/main" id="{C228E8A6-2CCD-4DD8-B81D-CEFD171F563D}"/>
              </a:ext>
            </a:extLst>
          </p:cNvPr>
          <p:cNvPicPr>
            <a:picLocks noChangeAspect="1"/>
          </p:cNvPicPr>
          <p:nvPr/>
        </p:nvPicPr>
        <p:blipFill>
          <a:blip r:embed="rId6"/>
          <a:stretch>
            <a:fillRect/>
          </a:stretch>
        </p:blipFill>
        <p:spPr>
          <a:xfrm>
            <a:off x="1404193" y="3871741"/>
            <a:ext cx="6320834" cy="2999656"/>
          </a:xfrm>
          <a:prstGeom prst="rect">
            <a:avLst/>
          </a:prstGeom>
          <a:effectLst>
            <a:outerShdw blurRad="63500" sx="102000" sy="102000" algn="ctr" rotWithShape="0">
              <a:prstClr val="black">
                <a:alpha val="40000"/>
              </a:prstClr>
            </a:outerShdw>
          </a:effectLst>
        </p:spPr>
      </p:pic>
      <p:pic>
        <p:nvPicPr>
          <p:cNvPr id="2" name="Graphic 1" descr="Badge 3 with solid fill">
            <a:extLst>
              <a:ext uri="{FF2B5EF4-FFF2-40B4-BE49-F238E27FC236}">
                <a16:creationId xmlns:a16="http://schemas.microsoft.com/office/drawing/2014/main" id="{57438468-CDC6-886E-A3BC-4BADDFDD38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412662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0" y="1109521"/>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Log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89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922570" y="33964"/>
            <a:ext cx="2832077" cy="584775"/>
          </a:xfrm>
          <a:prstGeom prst="rect">
            <a:avLst/>
          </a:prstGeom>
          <a:noFill/>
          <a:ln w="9525">
            <a:noFill/>
            <a:miter lim="800000"/>
            <a:headEnd/>
            <a:tailEnd/>
          </a:ln>
        </p:spPr>
        <p:txBody>
          <a:bodyPr wrap="square">
            <a:spAutoFit/>
          </a:bodyPr>
          <a:lstStyle/>
          <a:p>
            <a:r>
              <a:rPr lang="en-GB" sz="3200" dirty="0">
                <a:solidFill>
                  <a:schemeClr val="bg1"/>
                </a:solidFill>
              </a:rPr>
              <a:t>Careerpilot Task</a:t>
            </a:r>
          </a:p>
        </p:txBody>
      </p:sp>
      <p:sp>
        <p:nvSpPr>
          <p:cNvPr id="19" name="Rectangle 18">
            <a:extLst>
              <a:ext uri="{FF2B5EF4-FFF2-40B4-BE49-F238E27FC236}">
                <a16:creationId xmlns:a16="http://schemas.microsoft.com/office/drawing/2014/main" id="{C243B871-C104-4EC7-9040-E0688A0D4D24}"/>
              </a:ext>
            </a:extLst>
          </p:cNvPr>
          <p:cNvSpPr/>
          <p:nvPr/>
        </p:nvSpPr>
        <p:spPr>
          <a:xfrm>
            <a:off x="384990" y="2245419"/>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Go to Job Sectors and look at 3 different job profiles</a:t>
            </a:r>
          </a:p>
        </p:txBody>
      </p:sp>
      <p:sp>
        <p:nvSpPr>
          <p:cNvPr id="20" name="Rectangle 19">
            <a:extLst>
              <a:ext uri="{FF2B5EF4-FFF2-40B4-BE49-F238E27FC236}">
                <a16:creationId xmlns:a16="http://schemas.microsoft.com/office/drawing/2014/main" id="{FCED8037-A006-4A81-9DFF-CACF2E4DCA16}"/>
              </a:ext>
            </a:extLst>
          </p:cNvPr>
          <p:cNvSpPr/>
          <p:nvPr/>
        </p:nvSpPr>
        <p:spPr>
          <a:xfrm>
            <a:off x="376484" y="3124844"/>
            <a:ext cx="7728937" cy="1569660"/>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Use the LMI on the job profile to look at:</a:t>
            </a:r>
          </a:p>
          <a:p>
            <a:pPr marL="342900" indent="-342900">
              <a:buFont typeface="Arial" panose="020B0604020202020204" pitchFamily="34" charset="0"/>
              <a:buChar char="•"/>
            </a:pPr>
            <a:r>
              <a:rPr lang="en-GB" altLang="en-US" sz="2400" b="1" dirty="0">
                <a:solidFill>
                  <a:srgbClr val="002060"/>
                </a:solidFill>
                <a:latin typeface="Calibri" panose="020F0502020204030204" pitchFamily="34" charset="0"/>
              </a:rPr>
              <a:t>What you’ll do – day to day tasks</a:t>
            </a:r>
          </a:p>
          <a:p>
            <a:pPr marL="342900" indent="-342900">
              <a:buFont typeface="Arial" panose="020B0604020202020204" pitchFamily="34" charset="0"/>
              <a:buChar char="•"/>
            </a:pPr>
            <a:r>
              <a:rPr lang="en-GB" altLang="en-US" sz="2400" b="1" dirty="0">
                <a:solidFill>
                  <a:srgbClr val="002060"/>
                </a:solidFill>
                <a:latin typeface="Calibri" panose="020F0502020204030204" pitchFamily="34" charset="0"/>
              </a:rPr>
              <a:t>Routes into this job</a:t>
            </a:r>
          </a:p>
          <a:p>
            <a:pPr marL="342900" indent="-342900">
              <a:buFont typeface="Arial" panose="020B0604020202020204" pitchFamily="34" charset="0"/>
              <a:buChar char="•"/>
            </a:pPr>
            <a:r>
              <a:rPr lang="en-GB" altLang="en-US" sz="2400" b="1" dirty="0">
                <a:solidFill>
                  <a:srgbClr val="002060"/>
                </a:solidFill>
                <a:latin typeface="Calibri" panose="020F0502020204030204" pitchFamily="34" charset="0"/>
              </a:rPr>
              <a:t>What skills are required and how do your skills match up</a:t>
            </a:r>
          </a:p>
        </p:txBody>
      </p:sp>
      <p:pic>
        <p:nvPicPr>
          <p:cNvPr id="4" name="Picture 3">
            <a:extLst>
              <a:ext uri="{FF2B5EF4-FFF2-40B4-BE49-F238E27FC236}">
                <a16:creationId xmlns:a16="http://schemas.microsoft.com/office/drawing/2014/main" id="{A9AE0E10-B2AD-44E5-927D-7EE1939089FD}"/>
              </a:ext>
            </a:extLst>
          </p:cNvPr>
          <p:cNvPicPr>
            <a:picLocks noChangeAspect="1"/>
          </p:cNvPicPr>
          <p:nvPr/>
        </p:nvPicPr>
        <p:blipFill>
          <a:blip r:embed="rId3"/>
          <a:stretch>
            <a:fillRect/>
          </a:stretch>
        </p:blipFill>
        <p:spPr>
          <a:xfrm>
            <a:off x="7477402" y="1939330"/>
            <a:ext cx="1394989" cy="1073841"/>
          </a:xfrm>
          <a:prstGeom prst="rect">
            <a:avLst/>
          </a:prstGeom>
        </p:spPr>
      </p:pic>
      <p:sp>
        <p:nvSpPr>
          <p:cNvPr id="21" name="Rectangle 20">
            <a:extLst>
              <a:ext uri="{FF2B5EF4-FFF2-40B4-BE49-F238E27FC236}">
                <a16:creationId xmlns:a16="http://schemas.microsoft.com/office/drawing/2014/main" id="{81A17E60-79ED-4457-B98D-A548F720FF47}"/>
              </a:ext>
            </a:extLst>
          </p:cNvPr>
          <p:cNvSpPr/>
          <p:nvPr/>
        </p:nvSpPr>
        <p:spPr>
          <a:xfrm>
            <a:off x="382197" y="4960775"/>
            <a:ext cx="7723224" cy="1200329"/>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Create a table or poster to show what you find out about each job. Make a note of any skills you would need to develop further to do these jobs.</a:t>
            </a:r>
          </a:p>
        </p:txBody>
      </p:sp>
      <p:sp>
        <p:nvSpPr>
          <p:cNvPr id="22" name="Star: 32 Points 21">
            <a:extLst>
              <a:ext uri="{FF2B5EF4-FFF2-40B4-BE49-F238E27FC236}">
                <a16:creationId xmlns:a16="http://schemas.microsoft.com/office/drawing/2014/main" id="{6F64C963-71FB-4BD3-988B-387C2B65404D}"/>
              </a:ext>
            </a:extLst>
          </p:cNvPr>
          <p:cNvSpPr/>
          <p:nvPr/>
        </p:nvSpPr>
        <p:spPr>
          <a:xfrm>
            <a:off x="7221615" y="55137"/>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30 mins</a:t>
            </a:r>
          </a:p>
        </p:txBody>
      </p:sp>
      <p:pic>
        <p:nvPicPr>
          <p:cNvPr id="24" name="Graphic 23" descr="Monitor with solid fill">
            <a:extLst>
              <a:ext uri="{FF2B5EF4-FFF2-40B4-BE49-F238E27FC236}">
                <a16:creationId xmlns:a16="http://schemas.microsoft.com/office/drawing/2014/main" id="{C4620625-42C2-4E69-B763-7731CDDEBAA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54647" y="38321"/>
            <a:ext cx="644487" cy="644487"/>
          </a:xfrm>
          <a:prstGeom prst="rect">
            <a:avLst/>
          </a:prstGeom>
        </p:spPr>
      </p:pic>
      <p:pic>
        <p:nvPicPr>
          <p:cNvPr id="3" name="Graphic 2" descr="Badge 3 with solid fill">
            <a:extLst>
              <a:ext uri="{FF2B5EF4-FFF2-40B4-BE49-F238E27FC236}">
                <a16:creationId xmlns:a16="http://schemas.microsoft.com/office/drawing/2014/main" id="{C73D8266-4C65-14E3-3326-1EC49213EF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4460703C-9CBE-7925-C95A-D9513A5328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187" t="2521" r="10186" b="4904"/>
          <a:stretch/>
        </p:blipFill>
        <p:spPr>
          <a:xfrm>
            <a:off x="3699288" y="771370"/>
            <a:ext cx="1943100" cy="1303450"/>
          </a:xfrm>
          <a:prstGeom prst="rect">
            <a:avLst/>
          </a:prstGeom>
        </p:spPr>
      </p:pic>
    </p:spTree>
    <p:extLst>
      <p:ext uri="{BB962C8B-B14F-4D97-AF65-F5344CB8AC3E}">
        <p14:creationId xmlns:p14="http://schemas.microsoft.com/office/powerpoint/2010/main" val="113946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heel(1)">
                                      <p:cBhvr>
                                        <p:cTn id="4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0" grpId="0" animBg="1"/>
      <p:bldP spid="21" grpId="0" animBg="1"/>
      <p:bldP spid="2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with others</a:t>
            </a:r>
          </a:p>
        </p:txBody>
      </p:sp>
      <p:sp>
        <p:nvSpPr>
          <p:cNvPr id="3" name="TextBox 2">
            <a:extLst>
              <a:ext uri="{FF2B5EF4-FFF2-40B4-BE49-F238E27FC236}">
                <a16:creationId xmlns:a16="http://schemas.microsoft.com/office/drawing/2014/main" id="{F90434F1-66F3-40DD-94F5-925953437546}"/>
              </a:ext>
            </a:extLst>
          </p:cNvPr>
          <p:cNvSpPr txBox="1"/>
          <p:nvPr/>
        </p:nvSpPr>
        <p:spPr>
          <a:xfrm>
            <a:off x="493651" y="1071848"/>
            <a:ext cx="8141918" cy="3416320"/>
          </a:xfrm>
          <a:prstGeom prst="rect">
            <a:avLst/>
          </a:prstGeom>
          <a:solidFill>
            <a:schemeClr val="bg1"/>
          </a:solidFill>
        </p:spPr>
        <p:txBody>
          <a:bodyPr wrap="square" rtlCol="0">
            <a:spAutoFit/>
          </a:bodyPr>
          <a:lstStyle/>
          <a:p>
            <a:r>
              <a:rPr lang="en-GB" sz="2400" dirty="0"/>
              <a:t>With a partner, take it in turns to talk about the jobs you have researched, and the skills needed.</a:t>
            </a:r>
          </a:p>
          <a:p>
            <a:endParaRPr lang="en-GB" sz="2400" dirty="0"/>
          </a:p>
          <a:p>
            <a:r>
              <a:rPr lang="en-GB" sz="2400" dirty="0"/>
              <a:t>	Speak clearly and show some examples of how your 	skills match up with those required.</a:t>
            </a:r>
          </a:p>
          <a:p>
            <a:endParaRPr lang="en-GB" sz="2400" dirty="0"/>
          </a:p>
          <a:p>
            <a:r>
              <a:rPr lang="en-GB" sz="2400" dirty="0"/>
              <a:t>	Listen carefully while your partner speaks and show you 	are listening by asking questions to learn more.</a:t>
            </a:r>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8950" y="3278579"/>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8431" y="2173243"/>
            <a:ext cx="947170" cy="947170"/>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048198" y="463199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
        <p:nvSpPr>
          <p:cNvPr id="2" name="TextBox 1">
            <a:extLst>
              <a:ext uri="{FF2B5EF4-FFF2-40B4-BE49-F238E27FC236}">
                <a16:creationId xmlns:a16="http://schemas.microsoft.com/office/drawing/2014/main" id="{9023091F-CB78-4955-ACF5-E08F1A73B39D}"/>
              </a:ext>
            </a:extLst>
          </p:cNvPr>
          <p:cNvSpPr txBox="1"/>
          <p:nvPr/>
        </p:nvSpPr>
        <p:spPr>
          <a:xfrm>
            <a:off x="2877284" y="5786151"/>
            <a:ext cx="3404212" cy="461665"/>
          </a:xfrm>
          <a:prstGeom prst="rect">
            <a:avLst/>
          </a:prstGeom>
          <a:noFill/>
        </p:spPr>
        <p:txBody>
          <a:bodyPr wrap="square" rtlCol="0">
            <a:spAutoFit/>
          </a:bodyPr>
          <a:lstStyle/>
          <a:p>
            <a:r>
              <a:rPr lang="en-GB" sz="2400" b="1" dirty="0">
                <a:solidFill>
                  <a:srgbClr val="002060"/>
                </a:solidFill>
                <a:hlinkClick r:id="rId5" action="ppaction://hlinksldjump">
                  <a:extLst>
                    <a:ext uri="{A12FA001-AC4F-418D-AE19-62706E023703}">
                      <ahyp:hlinkClr xmlns:ahyp="http://schemas.microsoft.com/office/drawing/2018/hyperlinkcolor" val="tx"/>
                    </a:ext>
                  </a:extLst>
                </a:hlinkClick>
              </a:rPr>
              <a:t>Click here for next slide</a:t>
            </a:r>
            <a:endParaRPr lang="en-GB" sz="2400" b="1" dirty="0">
              <a:solidFill>
                <a:srgbClr val="002060"/>
              </a:solidFill>
            </a:endParaRPr>
          </a:p>
        </p:txBody>
      </p:sp>
      <p:pic>
        <p:nvPicPr>
          <p:cNvPr id="5" name="Graphic 4" descr="Badge 3 with solid fill">
            <a:extLst>
              <a:ext uri="{FF2B5EF4-FFF2-40B4-BE49-F238E27FC236}">
                <a16:creationId xmlns:a16="http://schemas.microsoft.com/office/drawing/2014/main" id="{483E8E22-6205-2796-B946-BBE8B6CDDC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2581565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70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Task 1</a:t>
            </a:r>
          </a:p>
        </p:txBody>
      </p:sp>
      <p:sp>
        <p:nvSpPr>
          <p:cNvPr id="3" name="TextBox 2">
            <a:extLst>
              <a:ext uri="{FF2B5EF4-FFF2-40B4-BE49-F238E27FC236}">
                <a16:creationId xmlns:a16="http://schemas.microsoft.com/office/drawing/2014/main" id="{F90434F1-66F3-40DD-94F5-925953437546}"/>
              </a:ext>
            </a:extLst>
          </p:cNvPr>
          <p:cNvSpPr txBox="1"/>
          <p:nvPr/>
        </p:nvSpPr>
        <p:spPr>
          <a:xfrm>
            <a:off x="415245" y="821396"/>
            <a:ext cx="8409265" cy="830997"/>
          </a:xfrm>
          <a:prstGeom prst="rect">
            <a:avLst/>
          </a:prstGeom>
          <a:solidFill>
            <a:schemeClr val="bg1"/>
          </a:solidFill>
        </p:spPr>
        <p:txBody>
          <a:bodyPr wrap="square" rtlCol="0">
            <a:spAutoFit/>
          </a:bodyPr>
          <a:lstStyle/>
          <a:p>
            <a:r>
              <a:rPr lang="en-GB" sz="2400" dirty="0"/>
              <a:t>What labour market information can you find on this poster?</a:t>
            </a:r>
          </a:p>
          <a:p>
            <a:r>
              <a:rPr lang="en-GB" sz="2400" dirty="0"/>
              <a:t>Discuss in pairs.</a:t>
            </a:r>
          </a:p>
        </p:txBody>
      </p:sp>
      <p:pic>
        <p:nvPicPr>
          <p:cNvPr id="5" name="Picture 4">
            <a:extLst>
              <a:ext uri="{FF2B5EF4-FFF2-40B4-BE49-F238E27FC236}">
                <a16:creationId xmlns:a16="http://schemas.microsoft.com/office/drawing/2014/main" id="{13D505E6-7215-4F45-8B67-A1FCBB8AA5B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15246" y="1820128"/>
            <a:ext cx="8409264" cy="4730210"/>
          </a:xfrm>
          <a:prstGeom prst="rect">
            <a:avLst/>
          </a:prstGeom>
          <a:effectLst>
            <a:outerShdw blurRad="63500" sx="102000" sy="102000" algn="ctr" rotWithShape="0">
              <a:prstClr val="black">
                <a:alpha val="40000"/>
              </a:prstClr>
            </a:outerShdw>
          </a:effectLst>
        </p:spPr>
      </p:pic>
      <p:sp>
        <p:nvSpPr>
          <p:cNvPr id="13" name="Star: 32 Points 12">
            <a:extLst>
              <a:ext uri="{FF2B5EF4-FFF2-40B4-BE49-F238E27FC236}">
                <a16:creationId xmlns:a16="http://schemas.microsoft.com/office/drawing/2014/main" id="{D54672C9-B905-49BC-ACAB-B9B7D87E40A2}"/>
              </a:ext>
            </a:extLst>
          </p:cNvPr>
          <p:cNvSpPr/>
          <p:nvPr/>
        </p:nvSpPr>
        <p:spPr>
          <a:xfrm>
            <a:off x="7204797" y="4962496"/>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2" name="Graphic 1" descr="Badge 3 with solid fill">
            <a:extLst>
              <a:ext uri="{FF2B5EF4-FFF2-40B4-BE49-F238E27FC236}">
                <a16:creationId xmlns:a16="http://schemas.microsoft.com/office/drawing/2014/main" id="{416BC02F-4824-7F44-EFD5-0637E172A6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4" name="Graphic 3" descr="Clipboard with solid fill">
            <a:extLst>
              <a:ext uri="{FF2B5EF4-FFF2-40B4-BE49-F238E27FC236}">
                <a16:creationId xmlns:a16="http://schemas.microsoft.com/office/drawing/2014/main" id="{F5B5BC1C-EB68-220D-8FB6-8BA94870EF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52291" y="-1"/>
            <a:ext cx="644488" cy="644488"/>
          </a:xfrm>
          <a:prstGeom prst="rect">
            <a:avLst/>
          </a:prstGeom>
        </p:spPr>
      </p:pic>
    </p:spTree>
    <p:extLst>
      <p:ext uri="{BB962C8B-B14F-4D97-AF65-F5344CB8AC3E}">
        <p14:creationId xmlns:p14="http://schemas.microsoft.com/office/powerpoint/2010/main" val="412240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3"/>
                                        </p:tgtEl>
                                        <p:attrNameLst>
                                          <p:attrName>style.color</p:attrName>
                                        </p:attrNameLst>
                                      </p:cBhvr>
                                      <p:to>
                                        <a:schemeClr val="bg1"/>
                                      </p:to>
                                    </p:animClr>
                                    <p:animClr clrSpc="rgb" dir="cw">
                                      <p:cBhvr>
                                        <p:cTn id="12" dur="250" autoRev="1" fill="remove"/>
                                        <p:tgtEl>
                                          <p:spTgt spid="13"/>
                                        </p:tgtEl>
                                        <p:attrNameLst>
                                          <p:attrName>fillcolor</p:attrName>
                                        </p:attrNameLst>
                                      </p:cBhvr>
                                      <p:to>
                                        <a:schemeClr val="bg1"/>
                                      </p:to>
                                    </p:animClr>
                                    <p:set>
                                      <p:cBhvr>
                                        <p:cTn id="13" dur="250" autoRev="1" fill="remove"/>
                                        <p:tgtEl>
                                          <p:spTgt spid="13"/>
                                        </p:tgtEl>
                                        <p:attrNameLst>
                                          <p:attrName>fill.type</p:attrName>
                                        </p:attrNameLst>
                                      </p:cBhvr>
                                      <p:to>
                                        <p:strVal val="solid"/>
                                      </p:to>
                                    </p:set>
                                    <p:set>
                                      <p:cBhvr>
                                        <p:cTn id="14" dur="250" autoRev="1" fill="remove"/>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70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Task 2</a:t>
            </a:r>
          </a:p>
        </p:txBody>
      </p:sp>
      <p:sp>
        <p:nvSpPr>
          <p:cNvPr id="3" name="TextBox 2">
            <a:extLst>
              <a:ext uri="{FF2B5EF4-FFF2-40B4-BE49-F238E27FC236}">
                <a16:creationId xmlns:a16="http://schemas.microsoft.com/office/drawing/2014/main" id="{F90434F1-66F3-40DD-94F5-925953437546}"/>
              </a:ext>
            </a:extLst>
          </p:cNvPr>
          <p:cNvSpPr txBox="1"/>
          <p:nvPr/>
        </p:nvSpPr>
        <p:spPr>
          <a:xfrm>
            <a:off x="367367" y="1064507"/>
            <a:ext cx="8409265" cy="4893647"/>
          </a:xfrm>
          <a:prstGeom prst="rect">
            <a:avLst/>
          </a:prstGeom>
          <a:solidFill>
            <a:schemeClr val="bg1"/>
          </a:solidFill>
        </p:spPr>
        <p:txBody>
          <a:bodyPr wrap="square" rtlCol="0">
            <a:spAutoFit/>
          </a:bodyPr>
          <a:lstStyle/>
          <a:p>
            <a:r>
              <a:rPr lang="en-GB" sz="2400" dirty="0"/>
              <a:t>1. Think about a job you would like to do one day and consider which of these skills you would need to be able to do the job.</a:t>
            </a:r>
          </a:p>
          <a:p>
            <a:endParaRPr lang="en-GB" sz="2400" dirty="0"/>
          </a:p>
          <a:p>
            <a:endParaRPr lang="en-GB" sz="2400" dirty="0"/>
          </a:p>
          <a:p>
            <a:endParaRPr lang="en-GB" sz="2400" dirty="0"/>
          </a:p>
          <a:p>
            <a:endParaRPr lang="en-GB" sz="2400" dirty="0"/>
          </a:p>
          <a:p>
            <a:r>
              <a:rPr lang="en-GB" sz="2400" dirty="0"/>
              <a:t>2. Write down the job and three of the main skills you would need for the job and why. </a:t>
            </a:r>
          </a:p>
          <a:p>
            <a:endParaRPr lang="en-GB" sz="2400" dirty="0"/>
          </a:p>
          <a:p>
            <a:r>
              <a:rPr lang="en-GB" sz="2400" dirty="0"/>
              <a:t>3. Think about any examples of where you have demonstrated these skills in your life, both in school and outside of school.</a:t>
            </a:r>
          </a:p>
          <a:p>
            <a:endParaRPr lang="en-GB" sz="2400" dirty="0"/>
          </a:p>
          <a:p>
            <a:endParaRPr lang="en-GB" sz="2400" dirty="0"/>
          </a:p>
        </p:txBody>
      </p:sp>
      <p:sp>
        <p:nvSpPr>
          <p:cNvPr id="13" name="Star: 32 Points 12">
            <a:extLst>
              <a:ext uri="{FF2B5EF4-FFF2-40B4-BE49-F238E27FC236}">
                <a16:creationId xmlns:a16="http://schemas.microsoft.com/office/drawing/2014/main" id="{D54672C9-B905-49BC-ACAB-B9B7D87E40A2}"/>
              </a:ext>
            </a:extLst>
          </p:cNvPr>
          <p:cNvSpPr/>
          <p:nvPr/>
        </p:nvSpPr>
        <p:spPr>
          <a:xfrm>
            <a:off x="7200094" y="4977697"/>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pic>
        <p:nvPicPr>
          <p:cNvPr id="4" name="Picture 3">
            <a:extLst>
              <a:ext uri="{FF2B5EF4-FFF2-40B4-BE49-F238E27FC236}">
                <a16:creationId xmlns:a16="http://schemas.microsoft.com/office/drawing/2014/main" id="{16CA31B1-3815-4B73-BBFC-1E2BEFF8C3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3926" y="2081438"/>
            <a:ext cx="8196147" cy="967601"/>
          </a:xfrm>
          <a:prstGeom prst="rect">
            <a:avLst/>
          </a:prstGeom>
        </p:spPr>
      </p:pic>
      <p:pic>
        <p:nvPicPr>
          <p:cNvPr id="8" name="Graphic 7" descr="Clipboard with solid fill">
            <a:extLst>
              <a:ext uri="{FF2B5EF4-FFF2-40B4-BE49-F238E27FC236}">
                <a16:creationId xmlns:a16="http://schemas.microsoft.com/office/drawing/2014/main" id="{D2FB7EC2-9C25-45F4-8366-62EAF4AFCD1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52291" y="-1"/>
            <a:ext cx="644488" cy="644488"/>
          </a:xfrm>
          <a:prstGeom prst="rect">
            <a:avLst/>
          </a:prstGeom>
        </p:spPr>
      </p:pic>
      <p:pic>
        <p:nvPicPr>
          <p:cNvPr id="2" name="Graphic 1" descr="Badge 3 with solid fill">
            <a:extLst>
              <a:ext uri="{FF2B5EF4-FFF2-40B4-BE49-F238E27FC236}">
                <a16:creationId xmlns:a16="http://schemas.microsoft.com/office/drawing/2014/main" id="{28343F61-D25D-11A0-A4C1-730D95C8AC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360817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3"/>
                                        </p:tgtEl>
                                        <p:attrNameLst>
                                          <p:attrName>style.color</p:attrName>
                                        </p:attrNameLst>
                                      </p:cBhvr>
                                      <p:to>
                                        <a:schemeClr val="bg1"/>
                                      </p:to>
                                    </p:animClr>
                                    <p:animClr clrSpc="rgb" dir="cw">
                                      <p:cBhvr>
                                        <p:cTn id="12" dur="250" autoRev="1" fill="remove"/>
                                        <p:tgtEl>
                                          <p:spTgt spid="13"/>
                                        </p:tgtEl>
                                        <p:attrNameLst>
                                          <p:attrName>fillcolor</p:attrName>
                                        </p:attrNameLst>
                                      </p:cBhvr>
                                      <p:to>
                                        <a:schemeClr val="bg1"/>
                                      </p:to>
                                    </p:animClr>
                                    <p:set>
                                      <p:cBhvr>
                                        <p:cTn id="13" dur="250" autoRev="1" fill="remove"/>
                                        <p:tgtEl>
                                          <p:spTgt spid="13"/>
                                        </p:tgtEl>
                                        <p:attrNameLst>
                                          <p:attrName>fill.type</p:attrName>
                                        </p:attrNameLst>
                                      </p:cBhvr>
                                      <p:to>
                                        <p:strVal val="solid"/>
                                      </p:to>
                                    </p:set>
                                    <p:set>
                                      <p:cBhvr>
                                        <p:cTn id="14" dur="250" autoRev="1" fill="remove"/>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C5CCA-07C1-1D91-4E7E-387366F4A0FC}"/>
            </a:ext>
          </a:extLst>
        </p:cNvPr>
        <p:cNvGrpSpPr/>
        <p:nvPr/>
      </p:nvGrpSpPr>
      <p:grpSpPr>
        <a:xfrm>
          <a:off x="0" y="0"/>
          <a:ext cx="0" cy="0"/>
          <a:chOff x="0" y="0"/>
          <a:chExt cx="0" cy="0"/>
        </a:xfrm>
      </p:grpSpPr>
      <p:sp>
        <p:nvSpPr>
          <p:cNvPr id="21" name="Rectangle 2">
            <a:extLst>
              <a:ext uri="{FF2B5EF4-FFF2-40B4-BE49-F238E27FC236}">
                <a16:creationId xmlns:a16="http://schemas.microsoft.com/office/drawing/2014/main" id="{D298C7CA-0385-A144-F67E-D1A48525D26A}"/>
              </a:ext>
            </a:extLst>
          </p:cNvPr>
          <p:cNvSpPr>
            <a:spLocks noChangeArrowheads="1"/>
          </p:cNvSpPr>
          <p:nvPr/>
        </p:nvSpPr>
        <p:spPr bwMode="auto">
          <a:xfrm>
            <a:off x="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a:extLst>
              <a:ext uri="{FF2B5EF4-FFF2-40B4-BE49-F238E27FC236}">
                <a16:creationId xmlns:a16="http://schemas.microsoft.com/office/drawing/2014/main" id="{C03D6555-EA73-E15E-1193-1E7287DCAFDF}"/>
              </a:ext>
            </a:extLst>
          </p:cNvPr>
          <p:cNvSpPr>
            <a:spLocks noChangeArrowheads="1"/>
          </p:cNvSpPr>
          <p:nvPr/>
        </p:nvSpPr>
        <p:spPr bwMode="auto">
          <a:xfrm>
            <a:off x="-14780" y="0"/>
            <a:ext cx="9158780" cy="646331"/>
          </a:xfrm>
          <a:prstGeom prst="rect">
            <a:avLst/>
          </a:prstGeom>
          <a:solidFill>
            <a:srgbClr val="0070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with others</a:t>
            </a:r>
          </a:p>
        </p:txBody>
      </p:sp>
      <p:sp>
        <p:nvSpPr>
          <p:cNvPr id="3" name="TextBox 2">
            <a:extLst>
              <a:ext uri="{FF2B5EF4-FFF2-40B4-BE49-F238E27FC236}">
                <a16:creationId xmlns:a16="http://schemas.microsoft.com/office/drawing/2014/main" id="{FF8C0455-F232-796C-D2F3-2A6300055956}"/>
              </a:ext>
            </a:extLst>
          </p:cNvPr>
          <p:cNvSpPr txBox="1"/>
          <p:nvPr/>
        </p:nvSpPr>
        <p:spPr>
          <a:xfrm>
            <a:off x="493651" y="1071848"/>
            <a:ext cx="8141918" cy="3416320"/>
          </a:xfrm>
          <a:prstGeom prst="rect">
            <a:avLst/>
          </a:prstGeom>
          <a:solidFill>
            <a:schemeClr val="bg1"/>
          </a:solidFill>
        </p:spPr>
        <p:txBody>
          <a:bodyPr wrap="square" rtlCol="0">
            <a:spAutoFit/>
          </a:bodyPr>
          <a:lstStyle/>
          <a:p>
            <a:r>
              <a:rPr lang="en-GB" sz="2400" dirty="0"/>
              <a:t>With a partner, take it in turns to talk about the jobs you have researched and the skills needed.</a:t>
            </a:r>
          </a:p>
          <a:p>
            <a:endParaRPr lang="en-GB" sz="2400" dirty="0"/>
          </a:p>
          <a:p>
            <a:r>
              <a:rPr lang="en-GB" sz="2400" dirty="0"/>
              <a:t>	Speak clearly and show some examples of how your 	skills match up with those required.</a:t>
            </a:r>
          </a:p>
          <a:p>
            <a:endParaRPr lang="en-GB" sz="2400" dirty="0"/>
          </a:p>
          <a:p>
            <a:r>
              <a:rPr lang="en-GB" sz="2400" dirty="0"/>
              <a:t>	Listen carefully while your partner speaks and show you 	are listening by asking questions to learn more.</a:t>
            </a:r>
          </a:p>
          <a:p>
            <a:endParaRPr lang="en-GB" sz="2400" dirty="0"/>
          </a:p>
        </p:txBody>
      </p:sp>
      <p:pic>
        <p:nvPicPr>
          <p:cNvPr id="4" name="Picture 3">
            <a:extLst>
              <a:ext uri="{FF2B5EF4-FFF2-40B4-BE49-F238E27FC236}">
                <a16:creationId xmlns:a16="http://schemas.microsoft.com/office/drawing/2014/main" id="{542C8C85-2C47-266E-177D-F718DBAF0D3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8950" y="3278579"/>
            <a:ext cx="947170" cy="947170"/>
          </a:xfrm>
          <a:prstGeom prst="rect">
            <a:avLst/>
          </a:prstGeom>
        </p:spPr>
      </p:pic>
      <p:pic>
        <p:nvPicPr>
          <p:cNvPr id="6" name="Picture 5">
            <a:extLst>
              <a:ext uri="{FF2B5EF4-FFF2-40B4-BE49-F238E27FC236}">
                <a16:creationId xmlns:a16="http://schemas.microsoft.com/office/drawing/2014/main" id="{5DDED0B0-475E-EAC1-743A-D0B2F2131D2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8431" y="2173243"/>
            <a:ext cx="947170" cy="947170"/>
          </a:xfrm>
          <a:prstGeom prst="rect">
            <a:avLst/>
          </a:prstGeom>
        </p:spPr>
      </p:pic>
      <p:sp>
        <p:nvSpPr>
          <p:cNvPr id="9" name="Star: 32 Points 8">
            <a:extLst>
              <a:ext uri="{FF2B5EF4-FFF2-40B4-BE49-F238E27FC236}">
                <a16:creationId xmlns:a16="http://schemas.microsoft.com/office/drawing/2014/main" id="{6E768896-C926-49B2-C752-44A71F21EFA0}"/>
              </a:ext>
            </a:extLst>
          </p:cNvPr>
          <p:cNvSpPr/>
          <p:nvPr/>
        </p:nvSpPr>
        <p:spPr>
          <a:xfrm>
            <a:off x="7048198" y="463199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5" name="Graphic 4" descr="Badge 3 with solid fill">
            <a:extLst>
              <a:ext uri="{FF2B5EF4-FFF2-40B4-BE49-F238E27FC236}">
                <a16:creationId xmlns:a16="http://schemas.microsoft.com/office/drawing/2014/main" id="{5C205CC2-AB5B-C3C1-C5A9-CF2C24E0F5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34258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50BDC0"/>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70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with others</a:t>
            </a:r>
          </a:p>
        </p:txBody>
      </p:sp>
      <p:sp>
        <p:nvSpPr>
          <p:cNvPr id="3" name="TextBox 2">
            <a:extLst>
              <a:ext uri="{FF2B5EF4-FFF2-40B4-BE49-F238E27FC236}">
                <a16:creationId xmlns:a16="http://schemas.microsoft.com/office/drawing/2014/main" id="{F90434F1-66F3-40DD-94F5-925953437546}"/>
              </a:ext>
            </a:extLst>
          </p:cNvPr>
          <p:cNvSpPr txBox="1"/>
          <p:nvPr/>
        </p:nvSpPr>
        <p:spPr>
          <a:xfrm>
            <a:off x="493651" y="1071848"/>
            <a:ext cx="8141918" cy="3785652"/>
          </a:xfrm>
          <a:prstGeom prst="rect">
            <a:avLst/>
          </a:prstGeom>
          <a:solidFill>
            <a:schemeClr val="bg1"/>
          </a:solidFill>
        </p:spPr>
        <p:txBody>
          <a:bodyPr wrap="square" rtlCol="0">
            <a:spAutoFit/>
          </a:bodyPr>
          <a:lstStyle/>
          <a:p>
            <a:r>
              <a:rPr lang="en-GB" sz="2400" dirty="0"/>
              <a:t>With a partner, take it in turns to talk about the job you thought about and the three essential skills needed to do it. </a:t>
            </a:r>
          </a:p>
          <a:p>
            <a:endParaRPr lang="en-GB" sz="2400" dirty="0"/>
          </a:p>
          <a:p>
            <a:r>
              <a:rPr lang="en-GB" sz="2400" dirty="0"/>
              <a:t>	Speak clearly and show some examples of how your 	skills match up with those required.</a:t>
            </a:r>
          </a:p>
          <a:p>
            <a:endParaRPr lang="en-GB" sz="2400" dirty="0"/>
          </a:p>
          <a:p>
            <a:r>
              <a:rPr lang="en-GB" sz="2400" dirty="0"/>
              <a:t>	Listen carefully while your partner speaks and show you 	are listening by summarising or rephrasing what you 	have heard</a:t>
            </a:r>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3797" y="3429000"/>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3797" y="2195497"/>
            <a:ext cx="947170" cy="947170"/>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048198" y="463199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5" name="Graphic 4" descr="Badge 3 with solid fill">
            <a:extLst>
              <a:ext uri="{FF2B5EF4-FFF2-40B4-BE49-F238E27FC236}">
                <a16:creationId xmlns:a16="http://schemas.microsoft.com/office/drawing/2014/main" id="{A2F1234F-E1BF-B691-9878-F0D5A880BE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spTree>
    <p:extLst>
      <p:ext uri="{BB962C8B-B14F-4D97-AF65-F5344CB8AC3E}">
        <p14:creationId xmlns:p14="http://schemas.microsoft.com/office/powerpoint/2010/main" val="54950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7" name="Group 6">
            <a:extLst>
              <a:ext uri="{FF2B5EF4-FFF2-40B4-BE49-F238E27FC236}">
                <a16:creationId xmlns:a16="http://schemas.microsoft.com/office/drawing/2014/main" id="{CB45A5DF-34DF-480E-8824-CC2B26F58432}"/>
              </a:ext>
            </a:extLst>
          </p:cNvPr>
          <p:cNvGrpSpPr/>
          <p:nvPr/>
        </p:nvGrpSpPr>
        <p:grpSpPr>
          <a:xfrm>
            <a:off x="247049" y="3021083"/>
            <a:ext cx="5748677" cy="3136592"/>
            <a:chOff x="247049" y="3021083"/>
            <a:chExt cx="5748677" cy="3136592"/>
          </a:xfrm>
        </p:grpSpPr>
        <p:sp>
          <p:nvSpPr>
            <p:cNvPr id="22" name="Rectangle 21">
              <a:extLst>
                <a:ext uri="{FF2B5EF4-FFF2-40B4-BE49-F238E27FC236}">
                  <a16:creationId xmlns:a16="http://schemas.microsoft.com/office/drawing/2014/main" id="{1378B12F-1BE8-4FC0-B470-06DA72D75F48}"/>
                </a:ext>
              </a:extLst>
            </p:cNvPr>
            <p:cNvSpPr/>
            <p:nvPr/>
          </p:nvSpPr>
          <p:spPr>
            <a:xfrm>
              <a:off x="1634308" y="3023252"/>
              <a:ext cx="4347451" cy="1481267"/>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explored how developments in technology and science are changing jobs of the future and how certain skills are important.</a:t>
              </a:r>
            </a:p>
          </p:txBody>
        </p:sp>
        <p:sp>
          <p:nvSpPr>
            <p:cNvPr id="42" name="Rectangle 41">
              <a:extLst>
                <a:ext uri="{FF2B5EF4-FFF2-40B4-BE49-F238E27FC236}">
                  <a16:creationId xmlns:a16="http://schemas.microsoft.com/office/drawing/2014/main" id="{B62C6213-2278-4E21-8662-B5D9C22B8911}"/>
                </a:ext>
              </a:extLst>
            </p:cNvPr>
            <p:cNvSpPr/>
            <p:nvPr/>
          </p:nvSpPr>
          <p:spPr>
            <a:xfrm>
              <a:off x="1620343" y="4662052"/>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used Labour Market Intelligence (LMI) to research different jobs and the skills required to do them.</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247049" y="4674239"/>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19AA1FCE-60AB-45DD-BC65-6A7F28A8DF10}"/>
                </a:ext>
              </a:extLst>
            </p:cNvPr>
            <p:cNvGrpSpPr/>
            <p:nvPr/>
          </p:nvGrpSpPr>
          <p:grpSpPr>
            <a:xfrm>
              <a:off x="247049" y="3021083"/>
              <a:ext cx="1401226" cy="1483436"/>
              <a:chOff x="1917662" y="4958708"/>
              <a:chExt cx="1377950" cy="1458913"/>
            </a:xfrm>
          </p:grpSpPr>
          <p:sp>
            <p:nvSpPr>
              <p:cNvPr id="46" name="Rectangle 12">
                <a:extLst>
                  <a:ext uri="{FF2B5EF4-FFF2-40B4-BE49-F238E27FC236}">
                    <a16:creationId xmlns:a16="http://schemas.microsoft.com/office/drawing/2014/main" id="{F8E82959-A65E-4E78-9D4C-AF554EC6DDBB}"/>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14">
                <a:extLst>
                  <a:ext uri="{FF2B5EF4-FFF2-40B4-BE49-F238E27FC236}">
                    <a16:creationId xmlns:a16="http://schemas.microsoft.com/office/drawing/2014/main" id="{0F34567B-6512-415A-883E-904DD3A32A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35" name="Explosion: 14 Points 34">
            <a:extLst>
              <a:ext uri="{FF2B5EF4-FFF2-40B4-BE49-F238E27FC236}">
                <a16:creationId xmlns:a16="http://schemas.microsoft.com/office/drawing/2014/main" id="{4D95EDC6-AC0B-40F6-BCA8-593C7E843DB0}"/>
              </a:ext>
            </a:extLst>
          </p:cNvPr>
          <p:cNvSpPr/>
          <p:nvPr/>
        </p:nvSpPr>
        <p:spPr>
          <a:xfrm>
            <a:off x="6195934" y="3287703"/>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pic>
        <p:nvPicPr>
          <p:cNvPr id="8" name="Graphic 7" descr="Badge 3 with solid fill">
            <a:extLst>
              <a:ext uri="{FF2B5EF4-FFF2-40B4-BE49-F238E27FC236}">
                <a16:creationId xmlns:a16="http://schemas.microsoft.com/office/drawing/2014/main" id="{4F434F77-77FC-043A-CC17-097DDF8AF5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1289255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DFD901-54AF-44DD-8238-DE78C491789D}"/>
              </a:ext>
            </a:extLst>
          </p:cNvPr>
          <p:cNvSpPr/>
          <p:nvPr/>
        </p:nvSpPr>
        <p:spPr>
          <a:xfrm>
            <a:off x="0" y="0"/>
            <a:ext cx="9144000" cy="6858000"/>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1547491" y="5138232"/>
            <a:ext cx="4322311"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Know Yourself, Know Your Skills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1: Know Yourself</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0"/>
            <a:ext cx="9459196" cy="4865511"/>
          </a:xfrm>
          <a:prstGeom prst="rect">
            <a:avLst/>
          </a:prstGeom>
        </p:spPr>
      </p:pic>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0" y="5288340"/>
            <a:ext cx="1349431" cy="1349431"/>
          </a:xfrm>
          <a:prstGeom prst="rect">
            <a:avLst/>
          </a:prstGeom>
        </p:spPr>
      </p:pic>
      <p:pic>
        <p:nvPicPr>
          <p:cNvPr id="5" name="Picture 4" descr="One in a crowd">
            <a:extLst>
              <a:ext uri="{FF2B5EF4-FFF2-40B4-BE49-F238E27FC236}">
                <a16:creationId xmlns:a16="http://schemas.microsoft.com/office/drawing/2014/main" id="{07E6D22C-4A14-4ADE-952B-5D3644DC9888}"/>
              </a:ext>
            </a:extLst>
          </p:cNvPr>
          <p:cNvPicPr>
            <a:picLocks noChangeAspect="1"/>
          </p:cNvPicPr>
          <p:nvPr/>
        </p:nvPicPr>
        <p:blipFill rotWithShape="1">
          <a:blip r:embed="rId5">
            <a:extLst>
              <a:ext uri="{28A0092B-C50C-407E-A947-70E740481C1C}">
                <a14:useLocalDpi xmlns:a14="http://schemas.microsoft.com/office/drawing/2010/main" val="0"/>
              </a:ext>
            </a:extLst>
          </a:blip>
          <a:srcRect t="12839" b="29053"/>
          <a:stretch/>
        </p:blipFill>
        <p:spPr>
          <a:xfrm>
            <a:off x="0" y="857956"/>
            <a:ext cx="9144000" cy="4007555"/>
          </a:xfrm>
          <a:prstGeom prst="rect">
            <a:avLst/>
          </a:prstGeom>
        </p:spPr>
      </p:pic>
      <p:sp>
        <p:nvSpPr>
          <p:cNvPr id="4" name="Rectangle 3">
            <a:extLst>
              <a:ext uri="{FF2B5EF4-FFF2-40B4-BE49-F238E27FC236}">
                <a16:creationId xmlns:a16="http://schemas.microsoft.com/office/drawing/2014/main" id="{24BBDEA2-A80F-F889-65FA-761317DC7C29}"/>
              </a:ext>
            </a:extLst>
          </p:cNvPr>
          <p:cNvSpPr/>
          <p:nvPr/>
        </p:nvSpPr>
        <p:spPr>
          <a:xfrm>
            <a:off x="6192898" y="4991245"/>
            <a:ext cx="2822274" cy="172351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4193A87-DBDF-942B-1844-48232C27FB97}"/>
              </a:ext>
            </a:extLst>
          </p:cNvPr>
          <p:cNvSpPr txBox="1"/>
          <p:nvPr/>
        </p:nvSpPr>
        <p:spPr>
          <a:xfrm>
            <a:off x="6183947" y="5138232"/>
            <a:ext cx="2822274" cy="1015663"/>
          </a:xfrm>
          <a:prstGeom prst="rect">
            <a:avLst/>
          </a:prstGeom>
          <a:noFill/>
        </p:spPr>
        <p:txBody>
          <a:bodyPr wrap="square" rtlCol="0">
            <a:spAutoFit/>
          </a:bodyPr>
          <a:lstStyle/>
          <a:p>
            <a:pPr algn="ctr"/>
            <a:r>
              <a:rPr lang="en-GB" sz="2000" dirty="0">
                <a:solidFill>
                  <a:schemeClr val="bg1"/>
                </a:solidFill>
              </a:rPr>
              <a:t>This lesson can be delivered through a video recording</a:t>
            </a:r>
          </a:p>
        </p:txBody>
      </p:sp>
      <p:pic>
        <p:nvPicPr>
          <p:cNvPr id="11" name="Graphic 10" descr="Vlog with solid fill">
            <a:extLst>
              <a:ext uri="{FF2B5EF4-FFF2-40B4-BE49-F238E27FC236}">
                <a16:creationId xmlns:a16="http://schemas.microsoft.com/office/drawing/2014/main" id="{B33CE5D9-80D1-58DB-19CE-513337572B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19233" y="6023849"/>
            <a:ext cx="751702" cy="751702"/>
          </a:xfrm>
          <a:prstGeom prst="rect">
            <a:avLst/>
          </a:prstGeom>
        </p:spPr>
      </p:pic>
      <p:sp>
        <p:nvSpPr>
          <p:cNvPr id="13" name="Rectangle 12">
            <a:extLst>
              <a:ext uri="{FF2B5EF4-FFF2-40B4-BE49-F238E27FC236}">
                <a16:creationId xmlns:a16="http://schemas.microsoft.com/office/drawing/2014/main" id="{8DAB841B-DFED-481E-B244-45B3A00483FC}"/>
              </a:ext>
            </a:extLst>
          </p:cNvPr>
          <p:cNvSpPr/>
          <p:nvPr/>
        </p:nvSpPr>
        <p:spPr>
          <a:xfrm>
            <a:off x="-9788" y="857956"/>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048888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0B1E24-D386-4F94-A37B-D6629425D2A8}"/>
              </a:ext>
            </a:extLst>
          </p:cNvPr>
          <p:cNvSpPr/>
          <p:nvPr/>
        </p:nvSpPr>
        <p:spPr>
          <a:xfrm>
            <a:off x="-2" y="4896571"/>
            <a:ext cx="9144000" cy="2015067"/>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021667" y="5288340"/>
            <a:ext cx="5100661"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Knowing Yourself, Knowing Your Skills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4: Selling Yourself</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122" b="82541"/>
          <a:stretch/>
        </p:blipFill>
        <p:spPr>
          <a:xfrm>
            <a:off x="0" y="0"/>
            <a:ext cx="9153786" cy="914400"/>
          </a:xfrm>
          <a:prstGeom prst="rect">
            <a:avLst/>
          </a:prstGeom>
        </p:spPr>
      </p:pic>
      <p:pic>
        <p:nvPicPr>
          <p:cNvPr id="4" name="Picture 3" descr="Close-up of woman's hands typing and using a trackpad on a laptop with mug">
            <a:extLst>
              <a:ext uri="{FF2B5EF4-FFF2-40B4-BE49-F238E27FC236}">
                <a16:creationId xmlns:a16="http://schemas.microsoft.com/office/drawing/2014/main" id="{E9B51E95-5B68-40C2-9D05-99EDC96349F3}"/>
              </a:ext>
            </a:extLst>
          </p:cNvPr>
          <p:cNvPicPr>
            <a:picLocks noChangeAspect="1"/>
          </p:cNvPicPr>
          <p:nvPr/>
        </p:nvPicPr>
        <p:blipFill>
          <a:blip r:embed="rId4" cstate="print">
            <a:extLst>
              <a:ext uri="{28A0092B-C50C-407E-A947-70E740481C1C}">
                <a14:useLocalDpi xmlns:a14="http://schemas.microsoft.com/office/drawing/2010/main" val="0"/>
              </a:ext>
            </a:extLst>
          </a:blip>
          <a:srcRect l="5468" r="5468"/>
          <a:stretch/>
        </p:blipFill>
        <p:spPr>
          <a:xfrm>
            <a:off x="-1" y="914400"/>
            <a:ext cx="9153787" cy="4114800"/>
          </a:xfrm>
          <a:prstGeom prst="rect">
            <a:avLst/>
          </a:prstGeom>
        </p:spPr>
      </p:pic>
      <p:pic>
        <p:nvPicPr>
          <p:cNvPr id="3" name="Graphic 2" descr="Badge 4 with solid fill">
            <a:extLst>
              <a:ext uri="{FF2B5EF4-FFF2-40B4-BE49-F238E27FC236}">
                <a16:creationId xmlns:a16="http://schemas.microsoft.com/office/drawing/2014/main" id="{1583B420-4FC7-36EA-E93D-74C5F8B4E3C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98060" y="5288340"/>
            <a:ext cx="1349431" cy="1349431"/>
          </a:xfrm>
          <a:prstGeom prst="rect">
            <a:avLst/>
          </a:prstGeom>
        </p:spPr>
      </p:pic>
      <p:sp>
        <p:nvSpPr>
          <p:cNvPr id="9" name="Rectangle 8">
            <a:extLst>
              <a:ext uri="{FF2B5EF4-FFF2-40B4-BE49-F238E27FC236}">
                <a16:creationId xmlns:a16="http://schemas.microsoft.com/office/drawing/2014/main" id="{BB3EBE3F-6801-185B-9391-FD71D1B8D857}"/>
              </a:ext>
            </a:extLst>
          </p:cNvPr>
          <p:cNvSpPr/>
          <p:nvPr/>
        </p:nvSpPr>
        <p:spPr>
          <a:xfrm>
            <a:off x="-9788" y="929595"/>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2765163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5-15  mins</a:t>
            </a:r>
          </a:p>
        </p:txBody>
      </p:sp>
      <p:pic>
        <p:nvPicPr>
          <p:cNvPr id="34" name="Graphic 33" descr="Badge 4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9496" y="0"/>
            <a:ext cx="646331" cy="646331"/>
          </a:xfrm>
          <a:prstGeom prst="rect">
            <a:avLst/>
          </a:prstGeom>
        </p:spPr>
      </p:pic>
      <p:grpSp>
        <p:nvGrpSpPr>
          <p:cNvPr id="7" name="Group 6">
            <a:extLst>
              <a:ext uri="{FF2B5EF4-FFF2-40B4-BE49-F238E27FC236}">
                <a16:creationId xmlns:a16="http://schemas.microsoft.com/office/drawing/2014/main" id="{8D21C309-27B7-4609-B328-AB32429C4B6F}"/>
              </a:ext>
            </a:extLst>
          </p:cNvPr>
          <p:cNvGrpSpPr/>
          <p:nvPr/>
        </p:nvGrpSpPr>
        <p:grpSpPr>
          <a:xfrm>
            <a:off x="247049" y="3002168"/>
            <a:ext cx="5785051" cy="3186957"/>
            <a:chOff x="247049" y="3002168"/>
            <a:chExt cx="5785051" cy="3186957"/>
          </a:xfrm>
        </p:grpSpPr>
        <p:sp>
          <p:nvSpPr>
            <p:cNvPr id="22" name="Rectangle 21">
              <a:extLst>
                <a:ext uri="{FF2B5EF4-FFF2-40B4-BE49-F238E27FC236}">
                  <a16:creationId xmlns:a16="http://schemas.microsoft.com/office/drawing/2014/main" id="{1378B12F-1BE8-4FC0-B470-06DA72D75F48}"/>
                </a:ext>
              </a:extLst>
            </p:cNvPr>
            <p:cNvSpPr/>
            <p:nvPr/>
          </p:nvSpPr>
          <p:spPr>
            <a:xfrm>
              <a:off x="1624999" y="3002168"/>
              <a:ext cx="4375383" cy="1483013"/>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talk about your own personality and skills strengths with others in your class.</a:t>
              </a:r>
            </a:p>
          </p:txBody>
        </p:sp>
        <p:grpSp>
          <p:nvGrpSpPr>
            <p:cNvPr id="35" name="Group 34">
              <a:extLst>
                <a:ext uri="{FF2B5EF4-FFF2-40B4-BE49-F238E27FC236}">
                  <a16:creationId xmlns:a16="http://schemas.microsoft.com/office/drawing/2014/main" id="{A57F0336-BB7E-4FE0-9ABE-D7589240BEA4}"/>
                </a:ext>
              </a:extLst>
            </p:cNvPr>
            <p:cNvGrpSpPr/>
            <p:nvPr/>
          </p:nvGrpSpPr>
          <p:grpSpPr>
            <a:xfrm>
              <a:off x="247049" y="3017908"/>
              <a:ext cx="1379537" cy="1474788"/>
              <a:chOff x="192050" y="1029646"/>
              <a:chExt cx="1379537" cy="1525587"/>
            </a:xfrm>
          </p:grpSpPr>
          <p:sp>
            <p:nvSpPr>
              <p:cNvPr id="40" name="Rectangle 2">
                <a:extLst>
                  <a:ext uri="{FF2B5EF4-FFF2-40B4-BE49-F238E27FC236}">
                    <a16:creationId xmlns:a16="http://schemas.microsoft.com/office/drawing/2014/main" id="{465E0314-1E7F-4B92-8600-3C9A3B6E4FC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D93AECF2-F60B-4A70-B0B8-989A681192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45" name="Rectangle 44">
              <a:extLst>
                <a:ext uri="{FF2B5EF4-FFF2-40B4-BE49-F238E27FC236}">
                  <a16:creationId xmlns:a16="http://schemas.microsoft.com/office/drawing/2014/main" id="{A9CB068B-BB53-4B43-A47D-12FC27311137}"/>
                </a:ext>
              </a:extLst>
            </p:cNvPr>
            <p:cNvSpPr/>
            <p:nvPr/>
          </p:nvSpPr>
          <p:spPr>
            <a:xfrm>
              <a:off x="1656717" y="4700977"/>
              <a:ext cx="4375383" cy="148814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can recognise the skills needed for the world of work.</a:t>
              </a:r>
            </a:p>
          </p:txBody>
        </p:sp>
        <p:grpSp>
          <p:nvGrpSpPr>
            <p:cNvPr id="46" name="Group 45">
              <a:extLst>
                <a:ext uri="{FF2B5EF4-FFF2-40B4-BE49-F238E27FC236}">
                  <a16:creationId xmlns:a16="http://schemas.microsoft.com/office/drawing/2014/main" id="{0DD1A6F4-1F4F-4137-B8F4-2059DE828545}"/>
                </a:ext>
              </a:extLst>
            </p:cNvPr>
            <p:cNvGrpSpPr/>
            <p:nvPr/>
          </p:nvGrpSpPr>
          <p:grpSpPr>
            <a:xfrm>
              <a:off x="272405" y="4699416"/>
              <a:ext cx="1377950" cy="1488149"/>
              <a:chOff x="235706" y="2981002"/>
              <a:chExt cx="1377950" cy="1474788"/>
            </a:xfrm>
          </p:grpSpPr>
          <p:sp>
            <p:nvSpPr>
              <p:cNvPr id="47" name="Rectangle 5">
                <a:extLst>
                  <a:ext uri="{FF2B5EF4-FFF2-40B4-BE49-F238E27FC236}">
                    <a16:creationId xmlns:a16="http://schemas.microsoft.com/office/drawing/2014/main" id="{ACB1816A-545E-4DC7-8F8C-B95E46454E04}"/>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8" name="Picture 8">
                <a:extLst>
                  <a:ext uri="{FF2B5EF4-FFF2-40B4-BE49-F238E27FC236}">
                    <a16:creationId xmlns:a16="http://schemas.microsoft.com/office/drawing/2014/main" id="{9BF72791-0D49-478F-BC73-075944C6BB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36106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Applying for a Job</a:t>
            </a:r>
          </a:p>
        </p:txBody>
      </p:sp>
      <p:sp>
        <p:nvSpPr>
          <p:cNvPr id="4" name="TextBox 3">
            <a:extLst>
              <a:ext uri="{FF2B5EF4-FFF2-40B4-BE49-F238E27FC236}">
                <a16:creationId xmlns:a16="http://schemas.microsoft.com/office/drawing/2014/main" id="{D1D311D0-0227-489A-B7F0-1B34F71F7743}"/>
              </a:ext>
            </a:extLst>
          </p:cNvPr>
          <p:cNvSpPr txBox="1"/>
          <p:nvPr/>
        </p:nvSpPr>
        <p:spPr>
          <a:xfrm>
            <a:off x="412594" y="1131678"/>
            <a:ext cx="8285357" cy="916854"/>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When you apply for a job you may be asked to send in your CV</a:t>
            </a: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 (</a:t>
            </a: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Curriculum </a:t>
            </a: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V</a:t>
            </a: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itae) or to fill in an application form.</a:t>
            </a:r>
          </a:p>
        </p:txBody>
      </p:sp>
      <p:pic>
        <p:nvPicPr>
          <p:cNvPr id="6" name="Graphic 5" descr="Badge 4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7" name="Picture 6">
            <a:extLst>
              <a:ext uri="{FF2B5EF4-FFF2-40B4-BE49-F238E27FC236}">
                <a16:creationId xmlns:a16="http://schemas.microsoft.com/office/drawing/2014/main" id="{2D0053E9-D71E-4656-B8C1-2D9DCE750E01}"/>
              </a:ext>
            </a:extLst>
          </p:cNvPr>
          <p:cNvPicPr>
            <a:picLocks noChangeAspect="1"/>
          </p:cNvPicPr>
          <p:nvPr/>
        </p:nvPicPr>
        <p:blipFill>
          <a:blip r:embed="rId5"/>
          <a:stretch>
            <a:fillRect/>
          </a:stretch>
        </p:blipFill>
        <p:spPr>
          <a:xfrm>
            <a:off x="2445033" y="3898396"/>
            <a:ext cx="1927853" cy="2726674"/>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E75585F9-6084-4490-ABE9-7D3197673200}"/>
              </a:ext>
            </a:extLst>
          </p:cNvPr>
          <p:cNvPicPr>
            <a:picLocks noChangeAspect="1"/>
          </p:cNvPicPr>
          <p:nvPr/>
        </p:nvPicPr>
        <p:blipFill>
          <a:blip r:embed="rId6"/>
          <a:stretch>
            <a:fillRect/>
          </a:stretch>
        </p:blipFill>
        <p:spPr>
          <a:xfrm>
            <a:off x="4841965" y="3898396"/>
            <a:ext cx="1927853" cy="2726674"/>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4D425C33-D544-4497-BDED-2EA4F7859015}"/>
              </a:ext>
            </a:extLst>
          </p:cNvPr>
          <p:cNvSpPr txBox="1"/>
          <p:nvPr/>
        </p:nvSpPr>
        <p:spPr>
          <a:xfrm>
            <a:off x="412594" y="2533880"/>
            <a:ext cx="8285357" cy="916854"/>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A CV is a short, written summary of a person's career, qualifications, skills and education. </a:t>
            </a:r>
          </a:p>
        </p:txBody>
      </p:sp>
    </p:spTree>
    <p:custDataLst>
      <p:tags r:id="rId1"/>
    </p:custDataLst>
    <p:extLst>
      <p:ext uri="{BB962C8B-B14F-4D97-AF65-F5344CB8AC3E}">
        <p14:creationId xmlns:p14="http://schemas.microsoft.com/office/powerpoint/2010/main" val="2703932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The Job Interview</a:t>
            </a:r>
          </a:p>
        </p:txBody>
      </p:sp>
      <p:pic>
        <p:nvPicPr>
          <p:cNvPr id="12" name="Picture 11" descr="Two women sitting at table">
            <a:extLst>
              <a:ext uri="{FF2B5EF4-FFF2-40B4-BE49-F238E27FC236}">
                <a16:creationId xmlns:a16="http://schemas.microsoft.com/office/drawing/2014/main" id="{78AC1816-4AE5-4A5A-8283-B4C51A450D07}"/>
              </a:ext>
            </a:extLst>
          </p:cNvPr>
          <p:cNvPicPr>
            <a:picLocks noChangeAspect="1"/>
          </p:cNvPicPr>
          <p:nvPr/>
        </p:nvPicPr>
        <p:blipFill>
          <a:blip r:embed="rId4" cstate="print">
            <a:extLst>
              <a:ext uri="{28A0092B-C50C-407E-A947-70E740481C1C}">
                <a14:useLocalDpi xmlns:a14="http://schemas.microsoft.com/office/drawing/2010/main" val="0"/>
              </a:ext>
            </a:extLst>
          </a:blip>
          <a:srcRect t="17273" b="17273"/>
          <a:stretch/>
        </p:blipFill>
        <p:spPr>
          <a:xfrm>
            <a:off x="176269" y="2851317"/>
            <a:ext cx="8791460" cy="3827533"/>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176269" y="861881"/>
            <a:ext cx="8791460" cy="1868910"/>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If your job application is successful, you may be invited for a job interview.</a:t>
            </a:r>
          </a:p>
          <a:p>
            <a:pPr>
              <a:lnSpc>
                <a:spcPct val="115000"/>
              </a:lnSpc>
              <a:spcAft>
                <a:spcPts val="800"/>
              </a:spcAft>
            </a:pPr>
            <a: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t>You will need to talk confidently about yourself - your education, your skills strengths and work experience.</a:t>
            </a:r>
          </a:p>
        </p:txBody>
      </p:sp>
      <p:pic>
        <p:nvPicPr>
          <p:cNvPr id="6" name="Graphic 5" descr="Badge 4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pic>
        <p:nvPicPr>
          <p:cNvPr id="7" name="Picture 6">
            <a:extLst>
              <a:ext uri="{FF2B5EF4-FFF2-40B4-BE49-F238E27FC236}">
                <a16:creationId xmlns:a16="http://schemas.microsoft.com/office/drawing/2014/main" id="{F50021F1-45E4-4EAA-8207-59C516C4445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64404" y="5487583"/>
            <a:ext cx="8615192" cy="1017071"/>
          </a:xfrm>
          <a:prstGeom prst="rect">
            <a:avLst/>
          </a:prstGeom>
        </p:spPr>
      </p:pic>
    </p:spTree>
    <p:custDataLst>
      <p:tags r:id="rId1"/>
    </p:custDataLst>
    <p:extLst>
      <p:ext uri="{BB962C8B-B14F-4D97-AF65-F5344CB8AC3E}">
        <p14:creationId xmlns:p14="http://schemas.microsoft.com/office/powerpoint/2010/main" val="36313402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Student Tasks</a:t>
            </a:r>
          </a:p>
        </p:txBody>
      </p:sp>
      <p:sp>
        <p:nvSpPr>
          <p:cNvPr id="5" name="Rectangle 4">
            <a:extLst>
              <a:ext uri="{FF2B5EF4-FFF2-40B4-BE49-F238E27FC236}">
                <a16:creationId xmlns:a16="http://schemas.microsoft.com/office/drawing/2014/main" id="{C20355D4-593C-4081-B77A-1F7BF18195EE}"/>
              </a:ext>
            </a:extLst>
          </p:cNvPr>
          <p:cNvSpPr/>
          <p:nvPr/>
        </p:nvSpPr>
        <p:spPr>
          <a:xfrm>
            <a:off x="341522" y="1062212"/>
            <a:ext cx="8427904" cy="223642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solidFill>
              </a:rPr>
              <a:t>If students have access to a computer each or in pairs, continue with this presentation to the end of the session</a:t>
            </a:r>
            <a:endParaRPr lang="en-GB" dirty="0">
              <a:solidFill>
                <a:schemeClr val="bg1"/>
              </a:solidFill>
            </a:endParaRPr>
          </a:p>
        </p:txBody>
      </p:sp>
      <p:sp>
        <p:nvSpPr>
          <p:cNvPr id="8" name="Rectangle 7">
            <a:extLst>
              <a:ext uri="{FF2B5EF4-FFF2-40B4-BE49-F238E27FC236}">
                <a16:creationId xmlns:a16="http://schemas.microsoft.com/office/drawing/2014/main" id="{C7D5BD21-8D15-4E04-B49A-63C65C18D17A}"/>
              </a:ext>
            </a:extLst>
          </p:cNvPr>
          <p:cNvSpPr/>
          <p:nvPr/>
        </p:nvSpPr>
        <p:spPr>
          <a:xfrm>
            <a:off x="341523" y="3714517"/>
            <a:ext cx="8427904" cy="22364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students DO NOT have access to a computer, </a:t>
            </a:r>
            <a:r>
              <a:rPr lang="en-GB" sz="2400" b="1" dirty="0">
                <a:solidFill>
                  <a:schemeClr val="accent4"/>
                </a:solidFill>
                <a:hlinkClick r:id="rId4" action="ppaction://hlinksldjump">
                  <a:extLst>
                    <a:ext uri="{A12FA001-AC4F-418D-AE19-62706E023703}">
                      <ahyp:hlinkClr xmlns:ahyp="http://schemas.microsoft.com/office/drawing/2018/hyperlinkcolor" val="tx"/>
                    </a:ext>
                  </a:extLst>
                </a:hlinkClick>
              </a:rPr>
              <a:t>go straight to slide 56. </a:t>
            </a:r>
            <a:endParaRPr lang="en-GB" sz="2400" b="1" dirty="0">
              <a:solidFill>
                <a:schemeClr val="accent4"/>
              </a:solidFill>
            </a:endParaRPr>
          </a:p>
        </p:txBody>
      </p:sp>
      <p:pic>
        <p:nvPicPr>
          <p:cNvPr id="7" name="Graphic 6" descr="Monitor with solid fill">
            <a:extLst>
              <a:ext uri="{FF2B5EF4-FFF2-40B4-BE49-F238E27FC236}">
                <a16:creationId xmlns:a16="http://schemas.microsoft.com/office/drawing/2014/main" id="{9D3036A7-7F95-4BDE-A52A-2D68188D37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49757" y="1062212"/>
            <a:ext cx="644487" cy="644487"/>
          </a:xfrm>
          <a:prstGeom prst="rect">
            <a:avLst/>
          </a:prstGeom>
        </p:spPr>
      </p:pic>
      <p:pic>
        <p:nvPicPr>
          <p:cNvPr id="9" name="Graphic 8" descr="Clipboard with solid fill">
            <a:extLst>
              <a:ext uri="{FF2B5EF4-FFF2-40B4-BE49-F238E27FC236}">
                <a16:creationId xmlns:a16="http://schemas.microsoft.com/office/drawing/2014/main" id="{791DB3FF-3A55-4633-A429-10003B3E3B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49756" y="3975490"/>
            <a:ext cx="644488" cy="644488"/>
          </a:xfrm>
          <a:prstGeom prst="rect">
            <a:avLst/>
          </a:prstGeom>
        </p:spPr>
      </p:pic>
      <p:pic>
        <p:nvPicPr>
          <p:cNvPr id="4" name="Graphic 3" descr="Badge 4 with solid fill">
            <a:extLst>
              <a:ext uri="{FF2B5EF4-FFF2-40B4-BE49-F238E27FC236}">
                <a16:creationId xmlns:a16="http://schemas.microsoft.com/office/drawing/2014/main" id="{0EC56E58-04F6-A01F-346A-6BE91294541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5904897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1572"/>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502141" y="23258"/>
            <a:ext cx="2962073" cy="584775"/>
          </a:xfrm>
          <a:prstGeom prst="rect">
            <a:avLst/>
          </a:prstGeom>
          <a:noFill/>
          <a:ln w="9525">
            <a:noFill/>
            <a:miter lim="800000"/>
            <a:headEnd/>
            <a:tailEnd/>
          </a:ln>
        </p:spPr>
        <p:txBody>
          <a:bodyPr wrap="square">
            <a:spAutoFit/>
          </a:bodyPr>
          <a:lstStyle/>
          <a:p>
            <a:r>
              <a:rPr lang="en-GB" sz="3200" dirty="0">
                <a:solidFill>
                  <a:schemeClr val="bg1"/>
                </a:solidFill>
              </a:rPr>
              <a:t>Careerpilot Task</a:t>
            </a:r>
          </a:p>
        </p:txBody>
      </p:sp>
      <p:sp>
        <p:nvSpPr>
          <p:cNvPr id="22" name="Star: 32 Points 21">
            <a:extLst>
              <a:ext uri="{FF2B5EF4-FFF2-40B4-BE49-F238E27FC236}">
                <a16:creationId xmlns:a16="http://schemas.microsoft.com/office/drawing/2014/main" id="{6F64C963-71FB-4BD3-988B-387C2B65404D}"/>
              </a:ext>
            </a:extLst>
          </p:cNvPr>
          <p:cNvSpPr/>
          <p:nvPr/>
        </p:nvSpPr>
        <p:spPr>
          <a:xfrm>
            <a:off x="7264052" y="371017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24" name="Graphic 23" descr="Badge 4 with solid fill">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pic>
        <p:nvPicPr>
          <p:cNvPr id="16" name="Graphic 15" descr="Monitor with solid fill">
            <a:extLst>
              <a:ext uri="{FF2B5EF4-FFF2-40B4-BE49-F238E27FC236}">
                <a16:creationId xmlns:a16="http://schemas.microsoft.com/office/drawing/2014/main" id="{E54E8E10-1646-4474-B933-07A2650F3B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0831" y="-6599"/>
            <a:ext cx="644487" cy="644487"/>
          </a:xfrm>
          <a:prstGeom prst="rect">
            <a:avLst/>
          </a:prstGeom>
        </p:spPr>
      </p:pic>
      <p:grpSp>
        <p:nvGrpSpPr>
          <p:cNvPr id="9" name="Group 8">
            <a:extLst>
              <a:ext uri="{FF2B5EF4-FFF2-40B4-BE49-F238E27FC236}">
                <a16:creationId xmlns:a16="http://schemas.microsoft.com/office/drawing/2014/main" id="{3090882D-6C5E-4695-FED0-C5DB89D76D30}"/>
              </a:ext>
            </a:extLst>
          </p:cNvPr>
          <p:cNvGrpSpPr/>
          <p:nvPr/>
        </p:nvGrpSpPr>
        <p:grpSpPr>
          <a:xfrm>
            <a:off x="291046" y="2149834"/>
            <a:ext cx="8742520" cy="3640221"/>
            <a:chOff x="291046" y="2149834"/>
            <a:chExt cx="8742520" cy="3640221"/>
          </a:xfrm>
        </p:grpSpPr>
        <p:sp>
          <p:nvSpPr>
            <p:cNvPr id="19" name="Rectangle 18">
              <a:extLst>
                <a:ext uri="{FF2B5EF4-FFF2-40B4-BE49-F238E27FC236}">
                  <a16:creationId xmlns:a16="http://schemas.microsoft.com/office/drawing/2014/main" id="{C243B871-C104-4EC7-9040-E0688A0D4D24}"/>
                </a:ext>
              </a:extLst>
            </p:cNvPr>
            <p:cNvSpPr/>
            <p:nvPr/>
          </p:nvSpPr>
          <p:spPr>
            <a:xfrm>
              <a:off x="291046" y="2149834"/>
              <a:ext cx="874252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Go to Career Tools on the home page and view your Skills Profile.</a:t>
              </a:r>
            </a:p>
          </p:txBody>
        </p:sp>
        <p:pic>
          <p:nvPicPr>
            <p:cNvPr id="17" name="Picture 16">
              <a:extLst>
                <a:ext uri="{FF2B5EF4-FFF2-40B4-BE49-F238E27FC236}">
                  <a16:creationId xmlns:a16="http://schemas.microsoft.com/office/drawing/2014/main" id="{BFC422B6-45B1-4C41-9860-0A65005315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2395"/>
            <a:stretch/>
          </p:blipFill>
          <p:spPr>
            <a:xfrm>
              <a:off x="304813" y="2702948"/>
              <a:ext cx="2042061" cy="3087107"/>
            </a:xfrm>
            <a:prstGeom prst="rect">
              <a:avLst/>
            </a:prstGeom>
            <a:effectLst>
              <a:outerShdw blurRad="63500" sx="102000" sy="102000" algn="ctr" rotWithShape="0">
                <a:prstClr val="black">
                  <a:alpha val="40000"/>
                </a:prstClr>
              </a:outerShdw>
            </a:effectLst>
          </p:spPr>
        </p:pic>
        <p:pic>
          <p:nvPicPr>
            <p:cNvPr id="21" name="Picture 10" descr="Loop">
              <a:extLst>
                <a:ext uri="{FF2B5EF4-FFF2-40B4-BE49-F238E27FC236}">
                  <a16:creationId xmlns:a16="http://schemas.microsoft.com/office/drawing/2014/main" id="{BA0C6D9D-9BAE-495A-A730-18B6C88F1A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257" y="3098072"/>
              <a:ext cx="11552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a:extLst>
                <a:ext uri="{FF2B5EF4-FFF2-40B4-BE49-F238E27FC236}">
                  <a16:creationId xmlns:a16="http://schemas.microsoft.com/office/drawing/2014/main" id="{A0476616-51DA-49B6-BD11-90CD504ABE42}"/>
                </a:ext>
              </a:extLst>
            </p:cNvPr>
            <p:cNvPicPr>
              <a:picLocks noChangeAspect="1"/>
            </p:cNvPicPr>
            <p:nvPr/>
          </p:nvPicPr>
          <p:blipFill>
            <a:blip r:embed="rId7"/>
            <a:stretch>
              <a:fillRect/>
            </a:stretch>
          </p:blipFill>
          <p:spPr>
            <a:xfrm>
              <a:off x="1993367" y="3091355"/>
              <a:ext cx="5337878" cy="2386781"/>
            </a:xfrm>
            <a:prstGeom prst="rect">
              <a:avLst/>
            </a:prstGeom>
            <a:effectLst>
              <a:outerShdw blurRad="63500" sx="102000" sy="102000" algn="ctr" rotWithShape="0">
                <a:prstClr val="black">
                  <a:alpha val="40000"/>
                </a:prstClr>
              </a:outerShdw>
            </a:effectLst>
          </p:spPr>
        </p:pic>
      </p:grpSp>
      <p:sp>
        <p:nvSpPr>
          <p:cNvPr id="4" name="Rectangle 3">
            <a:extLst>
              <a:ext uri="{FF2B5EF4-FFF2-40B4-BE49-F238E27FC236}">
                <a16:creationId xmlns:a16="http://schemas.microsoft.com/office/drawing/2014/main" id="{5C9096CE-6943-749B-77D5-4600B452498B}"/>
              </a:ext>
            </a:extLst>
          </p:cNvPr>
          <p:cNvSpPr/>
          <p:nvPr/>
        </p:nvSpPr>
        <p:spPr>
          <a:xfrm>
            <a:off x="307811" y="5906620"/>
            <a:ext cx="7907240" cy="830997"/>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Which three skills do you have most examples of? Remember them for the task on next slide.</a:t>
            </a:r>
          </a:p>
        </p:txBody>
      </p:sp>
      <p:grpSp>
        <p:nvGrpSpPr>
          <p:cNvPr id="5" name="Group 4">
            <a:extLst>
              <a:ext uri="{FF2B5EF4-FFF2-40B4-BE49-F238E27FC236}">
                <a16:creationId xmlns:a16="http://schemas.microsoft.com/office/drawing/2014/main" id="{C4EB5795-C14D-C2F3-EC8D-045B96DB28B9}"/>
              </a:ext>
            </a:extLst>
          </p:cNvPr>
          <p:cNvGrpSpPr/>
          <p:nvPr/>
        </p:nvGrpSpPr>
        <p:grpSpPr>
          <a:xfrm>
            <a:off x="291046" y="724289"/>
            <a:ext cx="5360957" cy="1303450"/>
            <a:chOff x="291046" y="724289"/>
            <a:chExt cx="5360957" cy="1303450"/>
          </a:xfrm>
        </p:grpSpPr>
        <p:sp>
          <p:nvSpPr>
            <p:cNvPr id="6" name="Rectangle 5">
              <a:extLst>
                <a:ext uri="{FF2B5EF4-FFF2-40B4-BE49-F238E27FC236}">
                  <a16:creationId xmlns:a16="http://schemas.microsoft.com/office/drawing/2014/main" id="{745F6B8F-A84B-DC4F-ADAE-E48455D522B6}"/>
                </a:ext>
              </a:extLst>
            </p:cNvPr>
            <p:cNvSpPr/>
            <p:nvPr/>
          </p:nvSpPr>
          <p:spPr>
            <a:xfrm>
              <a:off x="291046" y="1057531"/>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Log in to Careerpilot</a:t>
              </a:r>
            </a:p>
          </p:txBody>
        </p:sp>
        <p:pic>
          <p:nvPicPr>
            <p:cNvPr id="3" name="Picture 2" descr="A screenshot of a computer&#10;&#10;Description automatically generated">
              <a:extLst>
                <a:ext uri="{FF2B5EF4-FFF2-40B4-BE49-F238E27FC236}">
                  <a16:creationId xmlns:a16="http://schemas.microsoft.com/office/drawing/2014/main" id="{EC8D257C-18A7-BADB-C3EC-ED981E4F928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187" t="2521" r="10186" b="4904"/>
            <a:stretch/>
          </p:blipFill>
          <p:spPr>
            <a:xfrm>
              <a:off x="3708903" y="724289"/>
              <a:ext cx="1943100" cy="1303450"/>
            </a:xfrm>
            <a:prstGeom prst="rect">
              <a:avLst/>
            </a:prstGeom>
          </p:spPr>
        </p:pic>
      </p:grpSp>
    </p:spTree>
    <p:extLst>
      <p:ext uri="{BB962C8B-B14F-4D97-AF65-F5344CB8AC3E}">
        <p14:creationId xmlns:p14="http://schemas.microsoft.com/office/powerpoint/2010/main" val="150794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heel(1)">
                                      <p:cBhvr>
                                        <p:cTn id="25" dur="20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mph" presetSubtype="0" fill="remove" grpId="1" nodeType="clickEffect">
                                  <p:stCondLst>
                                    <p:cond delay="0"/>
                                  </p:stCondLst>
                                  <p:childTnLst>
                                    <p:animClr clrSpc="rgb" dir="cw">
                                      <p:cBhvr override="childStyle">
                                        <p:cTn id="29" dur="250" autoRev="1" fill="remove"/>
                                        <p:tgtEl>
                                          <p:spTgt spid="22"/>
                                        </p:tgtEl>
                                        <p:attrNameLst>
                                          <p:attrName>style.color</p:attrName>
                                        </p:attrNameLst>
                                      </p:cBhvr>
                                      <p:to>
                                        <a:schemeClr val="bg1"/>
                                      </p:to>
                                    </p:animClr>
                                    <p:animClr clrSpc="rgb" dir="cw">
                                      <p:cBhvr>
                                        <p:cTn id="30" dur="250" autoRev="1" fill="remove"/>
                                        <p:tgtEl>
                                          <p:spTgt spid="22"/>
                                        </p:tgtEl>
                                        <p:attrNameLst>
                                          <p:attrName>fillcolor</p:attrName>
                                        </p:attrNameLst>
                                      </p:cBhvr>
                                      <p:to>
                                        <a:schemeClr val="bg1"/>
                                      </p:to>
                                    </p:animClr>
                                    <p:set>
                                      <p:cBhvr>
                                        <p:cTn id="31" dur="250" autoRev="1" fill="remove"/>
                                        <p:tgtEl>
                                          <p:spTgt spid="22"/>
                                        </p:tgtEl>
                                        <p:attrNameLst>
                                          <p:attrName>fill.type</p:attrName>
                                        </p:attrNameLst>
                                      </p:cBhvr>
                                      <p:to>
                                        <p:strVal val="solid"/>
                                      </p:to>
                                    </p:set>
                                    <p:set>
                                      <p:cBhvr>
                                        <p:cTn id="32"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3893057" y="20283"/>
            <a:ext cx="1234873" cy="584775"/>
          </a:xfrm>
          <a:prstGeom prst="rect">
            <a:avLst/>
          </a:prstGeom>
          <a:noFill/>
          <a:ln w="9525">
            <a:noFill/>
            <a:miter lim="800000"/>
            <a:headEnd/>
            <a:tailEnd/>
          </a:ln>
        </p:spPr>
        <p:txBody>
          <a:bodyPr wrap="square">
            <a:spAutoFit/>
          </a:bodyPr>
          <a:lstStyle/>
          <a:p>
            <a:r>
              <a:rPr lang="en-GB" sz="3200" dirty="0">
                <a:solidFill>
                  <a:schemeClr val="bg1"/>
                </a:solidFill>
              </a:rPr>
              <a:t>Task </a:t>
            </a:r>
          </a:p>
        </p:txBody>
      </p:sp>
      <p:sp>
        <p:nvSpPr>
          <p:cNvPr id="20" name="Rectangle 19">
            <a:extLst>
              <a:ext uri="{FF2B5EF4-FFF2-40B4-BE49-F238E27FC236}">
                <a16:creationId xmlns:a16="http://schemas.microsoft.com/office/drawing/2014/main" id="{FCED8037-A006-4A81-9DFF-CACF2E4DCA16}"/>
              </a:ext>
            </a:extLst>
          </p:cNvPr>
          <p:cNvSpPr/>
          <p:nvPr/>
        </p:nvSpPr>
        <p:spPr>
          <a:xfrm>
            <a:off x="384987" y="937831"/>
            <a:ext cx="8251012" cy="1569660"/>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Create a poster to capture some information that you could use in your CV, a job application or a job interview. You could include your favourite subjects at school, your hobbies and interests, personality type (Buzz Quiz animal) and your skills strengths.</a:t>
            </a:r>
          </a:p>
        </p:txBody>
      </p:sp>
      <p:pic>
        <p:nvPicPr>
          <p:cNvPr id="24" name="Graphic 23" descr="Badge 4 with solid fill">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graphicFrame>
        <p:nvGraphicFramePr>
          <p:cNvPr id="16" name="Diagram 15">
            <a:extLst>
              <a:ext uri="{FF2B5EF4-FFF2-40B4-BE49-F238E27FC236}">
                <a16:creationId xmlns:a16="http://schemas.microsoft.com/office/drawing/2014/main" id="{DC924114-D89B-4CA8-AC27-9DDF6B7334E2}"/>
              </a:ext>
            </a:extLst>
          </p:cNvPr>
          <p:cNvGraphicFramePr/>
          <p:nvPr>
            <p:extLst>
              <p:ext uri="{D42A27DB-BD31-4B8C-83A1-F6EECF244321}">
                <p14:modId xmlns:p14="http://schemas.microsoft.com/office/powerpoint/2010/main" val="1326549770"/>
              </p:ext>
            </p:extLst>
          </p:nvPr>
        </p:nvGraphicFramePr>
        <p:xfrm>
          <a:off x="1735882" y="3160737"/>
          <a:ext cx="5672236" cy="33351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Star: 32 Points 21">
            <a:extLst>
              <a:ext uri="{FF2B5EF4-FFF2-40B4-BE49-F238E27FC236}">
                <a16:creationId xmlns:a16="http://schemas.microsoft.com/office/drawing/2014/main" id="{6F64C963-71FB-4BD3-988B-387C2B65404D}"/>
              </a:ext>
            </a:extLst>
          </p:cNvPr>
          <p:cNvSpPr/>
          <p:nvPr/>
        </p:nvSpPr>
        <p:spPr>
          <a:xfrm>
            <a:off x="7213940" y="4530366"/>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20-30 mins</a:t>
            </a:r>
          </a:p>
        </p:txBody>
      </p:sp>
      <p:pic>
        <p:nvPicPr>
          <p:cNvPr id="17" name="Graphic 16" descr="Clipboard with solid fill">
            <a:extLst>
              <a:ext uri="{FF2B5EF4-FFF2-40B4-BE49-F238E27FC236}">
                <a16:creationId xmlns:a16="http://schemas.microsoft.com/office/drawing/2014/main" id="{46E8469A-21D3-4000-8F85-0DDC55C1692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01311" y="-9574"/>
            <a:ext cx="644488" cy="644488"/>
          </a:xfrm>
          <a:prstGeom prst="rect">
            <a:avLst/>
          </a:prstGeom>
        </p:spPr>
      </p:pic>
    </p:spTree>
    <p:extLst>
      <p:ext uri="{BB962C8B-B14F-4D97-AF65-F5344CB8AC3E}">
        <p14:creationId xmlns:p14="http://schemas.microsoft.com/office/powerpoint/2010/main" val="1923064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2"/>
                                        </p:tgtEl>
                                        <p:attrNameLst>
                                          <p:attrName>style.color</p:attrName>
                                        </p:attrNameLst>
                                      </p:cBhvr>
                                      <p:to>
                                        <a:schemeClr val="bg1"/>
                                      </p:to>
                                    </p:animClr>
                                    <p:animClr clrSpc="rgb" dir="cw">
                                      <p:cBhvr>
                                        <p:cTn id="12" dur="250" autoRev="1" fill="remove"/>
                                        <p:tgtEl>
                                          <p:spTgt spid="22"/>
                                        </p:tgtEl>
                                        <p:attrNameLst>
                                          <p:attrName>fillcolor</p:attrName>
                                        </p:attrNameLst>
                                      </p:cBhvr>
                                      <p:to>
                                        <a:schemeClr val="bg1"/>
                                      </p:to>
                                    </p:animClr>
                                    <p:set>
                                      <p:cBhvr>
                                        <p:cTn id="13" dur="250" autoRev="1" fill="remove"/>
                                        <p:tgtEl>
                                          <p:spTgt spid="22"/>
                                        </p:tgtEl>
                                        <p:attrNameLst>
                                          <p:attrName>fill.type</p:attrName>
                                        </p:attrNameLst>
                                      </p:cBhvr>
                                      <p:to>
                                        <p:strVal val="solid"/>
                                      </p:to>
                                    </p:set>
                                    <p:set>
                                      <p:cBhvr>
                                        <p:cTn id="14"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your strengths</a:t>
            </a:r>
          </a:p>
        </p:txBody>
      </p:sp>
      <p:sp>
        <p:nvSpPr>
          <p:cNvPr id="3" name="TextBox 2">
            <a:extLst>
              <a:ext uri="{FF2B5EF4-FFF2-40B4-BE49-F238E27FC236}">
                <a16:creationId xmlns:a16="http://schemas.microsoft.com/office/drawing/2014/main" id="{F90434F1-66F3-40DD-94F5-925953437546}"/>
              </a:ext>
            </a:extLst>
          </p:cNvPr>
          <p:cNvSpPr txBox="1"/>
          <p:nvPr/>
        </p:nvSpPr>
        <p:spPr>
          <a:xfrm>
            <a:off x="376908" y="1219854"/>
            <a:ext cx="8404964" cy="5262979"/>
          </a:xfrm>
          <a:prstGeom prst="rect">
            <a:avLst/>
          </a:prstGeom>
          <a:solidFill>
            <a:schemeClr val="bg1"/>
          </a:solidFill>
        </p:spPr>
        <p:txBody>
          <a:bodyPr wrap="square" rtlCol="0">
            <a:spAutoFit/>
          </a:bodyPr>
          <a:lstStyle/>
          <a:p>
            <a:r>
              <a:rPr lang="en-GB" sz="2400" dirty="0"/>
              <a:t>Working in pairs, take it in turns to talk through your poster, telling others about your strengths and interests.</a:t>
            </a:r>
          </a:p>
          <a:p>
            <a:endParaRPr lang="en-GB" sz="2400" dirty="0"/>
          </a:p>
          <a:p>
            <a:r>
              <a:rPr lang="en-GB" sz="2400" dirty="0"/>
              <a:t>		Speak clearly to each other:</a:t>
            </a:r>
          </a:p>
          <a:p>
            <a:pPr marL="2171700" lvl="4" indent="-342900">
              <a:buFont typeface="Arial" panose="020B0604020202020204" pitchFamily="34" charset="0"/>
              <a:buChar char="•"/>
            </a:pPr>
            <a:r>
              <a:rPr lang="en-GB" altLang="en-US" sz="2400" dirty="0"/>
              <a:t>What is your favourite subject?</a:t>
            </a:r>
          </a:p>
          <a:p>
            <a:pPr marL="2171700" lvl="4" indent="-342900">
              <a:buFont typeface="Arial" panose="020B0604020202020204" pitchFamily="34" charset="0"/>
              <a:buChar char="•"/>
            </a:pPr>
            <a:r>
              <a:rPr lang="en-GB" sz="2400" dirty="0"/>
              <a:t>What hobbies or interests do you have?</a:t>
            </a:r>
          </a:p>
          <a:p>
            <a:pPr marL="2171700" lvl="4" indent="-342900">
              <a:buFont typeface="Arial" panose="020B0604020202020204" pitchFamily="34" charset="0"/>
              <a:buChar char="•"/>
            </a:pPr>
            <a:r>
              <a:rPr lang="en-GB" sz="2400" dirty="0"/>
              <a:t>What are your skill strengths?</a:t>
            </a:r>
          </a:p>
          <a:p>
            <a:r>
              <a:rPr lang="en-GB" sz="2400" dirty="0"/>
              <a:t>		Use your diagram as a visual prompt to support 		your presentation.</a:t>
            </a:r>
          </a:p>
          <a:p>
            <a:endParaRPr lang="en-GB" sz="2400" dirty="0"/>
          </a:p>
          <a:p>
            <a:r>
              <a:rPr lang="en-GB" sz="2400" dirty="0"/>
              <a:t>		While your partner is speaking, listen carefully and</a:t>
            </a:r>
            <a:br>
              <a:rPr lang="en-GB" sz="2400" dirty="0"/>
            </a:br>
            <a:r>
              <a:rPr lang="en-GB" sz="2400" dirty="0"/>
              <a:t>		be prepared to ask a question if you want to know 		more.</a:t>
            </a:r>
          </a:p>
          <a:p>
            <a:endParaRPr lang="en-GB" sz="2400" dirty="0"/>
          </a:p>
        </p:txBody>
      </p:sp>
      <p:sp>
        <p:nvSpPr>
          <p:cNvPr id="9" name="Star: 32 Points 8">
            <a:extLst>
              <a:ext uri="{FF2B5EF4-FFF2-40B4-BE49-F238E27FC236}">
                <a16:creationId xmlns:a16="http://schemas.microsoft.com/office/drawing/2014/main" id="{46DE5602-FE92-4FA7-8488-F6B93D9B0781}"/>
              </a:ext>
            </a:extLst>
          </p:cNvPr>
          <p:cNvSpPr/>
          <p:nvPr/>
        </p:nvSpPr>
        <p:spPr>
          <a:xfrm>
            <a:off x="7195324" y="1898712"/>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8" name="Graphic 7" descr="Badge 4 with solid fill">
            <a:extLst>
              <a:ext uri="{FF2B5EF4-FFF2-40B4-BE49-F238E27FC236}">
                <a16:creationId xmlns:a16="http://schemas.microsoft.com/office/drawing/2014/main" id="{9A4384BB-4901-4A3E-9567-63D8175A86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1458" y="0"/>
            <a:ext cx="646331" cy="646331"/>
          </a:xfrm>
          <a:prstGeom prst="rect">
            <a:avLst/>
          </a:prstGeom>
        </p:spPr>
      </p:pic>
      <p:pic>
        <p:nvPicPr>
          <p:cNvPr id="5" name="Picture 4" descr="A pink circle with white text and a black background&#10;&#10;AI-generated content may be incorrect.">
            <a:extLst>
              <a:ext uri="{FF2B5EF4-FFF2-40B4-BE49-F238E27FC236}">
                <a16:creationId xmlns:a16="http://schemas.microsoft.com/office/drawing/2014/main" id="{0DB0B483-EE4C-E85D-7C36-DE18C86DFC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929" y="4810102"/>
            <a:ext cx="1415547" cy="1415547"/>
          </a:xfrm>
          <a:prstGeom prst="rect">
            <a:avLst/>
          </a:prstGeom>
        </p:spPr>
      </p:pic>
      <p:pic>
        <p:nvPicPr>
          <p:cNvPr id="10" name="Picture 9" descr="A white and red circle with a white speech bubble in the middle&#10;&#10;AI-generated content may be incorrect.">
            <a:extLst>
              <a:ext uri="{FF2B5EF4-FFF2-40B4-BE49-F238E27FC236}">
                <a16:creationId xmlns:a16="http://schemas.microsoft.com/office/drawing/2014/main" id="{D479C91F-7250-9533-4ADF-432073C33A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929" y="2561820"/>
            <a:ext cx="1415548" cy="1415548"/>
          </a:xfrm>
          <a:prstGeom prst="rect">
            <a:avLst/>
          </a:prstGeom>
        </p:spPr>
      </p:pic>
    </p:spTree>
    <p:extLst>
      <p:ext uri="{BB962C8B-B14F-4D97-AF65-F5344CB8AC3E}">
        <p14:creationId xmlns:p14="http://schemas.microsoft.com/office/powerpoint/2010/main" val="283433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34" name="Graphic 33" descr="Badge 4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9496" y="0"/>
            <a:ext cx="646331" cy="646331"/>
          </a:xfrm>
          <a:prstGeom prst="rect">
            <a:avLst/>
          </a:prstGeom>
        </p:spPr>
      </p:pic>
      <p:grpSp>
        <p:nvGrpSpPr>
          <p:cNvPr id="7" name="Group 6">
            <a:extLst>
              <a:ext uri="{FF2B5EF4-FFF2-40B4-BE49-F238E27FC236}">
                <a16:creationId xmlns:a16="http://schemas.microsoft.com/office/drawing/2014/main" id="{69F6363C-966C-4557-F605-4016AD11789F}"/>
              </a:ext>
            </a:extLst>
          </p:cNvPr>
          <p:cNvGrpSpPr/>
          <p:nvPr/>
        </p:nvGrpSpPr>
        <p:grpSpPr>
          <a:xfrm>
            <a:off x="247049" y="3017908"/>
            <a:ext cx="8684120" cy="3169657"/>
            <a:chOff x="247049" y="3017908"/>
            <a:chExt cx="8684120" cy="3169657"/>
          </a:xfrm>
        </p:grpSpPr>
        <p:sp>
          <p:nvSpPr>
            <p:cNvPr id="22" name="Rectangle 21">
              <a:extLst>
                <a:ext uri="{FF2B5EF4-FFF2-40B4-BE49-F238E27FC236}">
                  <a16:creationId xmlns:a16="http://schemas.microsoft.com/office/drawing/2014/main" id="{1378B12F-1BE8-4FC0-B470-06DA72D75F48}"/>
                </a:ext>
              </a:extLst>
            </p:cNvPr>
            <p:cNvSpPr/>
            <p:nvPr/>
          </p:nvSpPr>
          <p:spPr>
            <a:xfrm>
              <a:off x="1626586" y="3020340"/>
              <a:ext cx="4375383" cy="1483013"/>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talked about your own strengths with others in your class.</a:t>
              </a:r>
            </a:p>
          </p:txBody>
        </p:sp>
        <p:grpSp>
          <p:nvGrpSpPr>
            <p:cNvPr id="35" name="Group 34">
              <a:extLst>
                <a:ext uri="{FF2B5EF4-FFF2-40B4-BE49-F238E27FC236}">
                  <a16:creationId xmlns:a16="http://schemas.microsoft.com/office/drawing/2014/main" id="{A57F0336-BB7E-4FE0-9ABE-D7589240BEA4}"/>
                </a:ext>
              </a:extLst>
            </p:cNvPr>
            <p:cNvGrpSpPr/>
            <p:nvPr/>
          </p:nvGrpSpPr>
          <p:grpSpPr>
            <a:xfrm>
              <a:off x="247049" y="3017908"/>
              <a:ext cx="1379537" cy="1474788"/>
              <a:chOff x="192050" y="1029646"/>
              <a:chExt cx="1379537" cy="1525587"/>
            </a:xfrm>
          </p:grpSpPr>
          <p:sp>
            <p:nvSpPr>
              <p:cNvPr id="40" name="Rectangle 2">
                <a:extLst>
                  <a:ext uri="{FF2B5EF4-FFF2-40B4-BE49-F238E27FC236}">
                    <a16:creationId xmlns:a16="http://schemas.microsoft.com/office/drawing/2014/main" id="{465E0314-1E7F-4B92-8600-3C9A3B6E4FC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D93AECF2-F60B-4A70-B0B8-989A681192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45" name="Rectangle 44">
              <a:extLst>
                <a:ext uri="{FF2B5EF4-FFF2-40B4-BE49-F238E27FC236}">
                  <a16:creationId xmlns:a16="http://schemas.microsoft.com/office/drawing/2014/main" id="{A9CB068B-BB53-4B43-A47D-12FC27311137}"/>
                </a:ext>
              </a:extLst>
            </p:cNvPr>
            <p:cNvSpPr/>
            <p:nvPr/>
          </p:nvSpPr>
          <p:spPr>
            <a:xfrm>
              <a:off x="1626585" y="4689309"/>
              <a:ext cx="4375383" cy="148814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can recognise the skills needed for the world of work.</a:t>
              </a:r>
            </a:p>
          </p:txBody>
        </p:sp>
        <p:grpSp>
          <p:nvGrpSpPr>
            <p:cNvPr id="46" name="Group 45">
              <a:extLst>
                <a:ext uri="{FF2B5EF4-FFF2-40B4-BE49-F238E27FC236}">
                  <a16:creationId xmlns:a16="http://schemas.microsoft.com/office/drawing/2014/main" id="{0DD1A6F4-1F4F-4137-B8F4-2059DE828545}"/>
                </a:ext>
              </a:extLst>
            </p:cNvPr>
            <p:cNvGrpSpPr/>
            <p:nvPr/>
          </p:nvGrpSpPr>
          <p:grpSpPr>
            <a:xfrm>
              <a:off x="272405" y="4699416"/>
              <a:ext cx="1354181" cy="1488149"/>
              <a:chOff x="235706" y="2981002"/>
              <a:chExt cx="1354181" cy="1474788"/>
            </a:xfrm>
          </p:grpSpPr>
          <p:sp>
            <p:nvSpPr>
              <p:cNvPr id="47" name="Rectangle 5">
                <a:extLst>
                  <a:ext uri="{FF2B5EF4-FFF2-40B4-BE49-F238E27FC236}">
                    <a16:creationId xmlns:a16="http://schemas.microsoft.com/office/drawing/2014/main" id="{ACB1816A-545E-4DC7-8F8C-B95E46454E04}"/>
                  </a:ext>
                </a:extLst>
              </p:cNvPr>
              <p:cNvSpPr>
                <a:spLocks noChangeArrowheads="1"/>
              </p:cNvSpPr>
              <p:nvPr/>
            </p:nvSpPr>
            <p:spPr bwMode="auto">
              <a:xfrm>
                <a:off x="235706" y="2981002"/>
                <a:ext cx="1354181"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8" name="Picture 8">
                <a:extLst>
                  <a:ext uri="{FF2B5EF4-FFF2-40B4-BE49-F238E27FC236}">
                    <a16:creationId xmlns:a16="http://schemas.microsoft.com/office/drawing/2014/main" id="{9BF72791-0D49-478F-BC73-075944C6BB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6" name="Explosion: 14 Points 35">
              <a:extLst>
                <a:ext uri="{FF2B5EF4-FFF2-40B4-BE49-F238E27FC236}">
                  <a16:creationId xmlns:a16="http://schemas.microsoft.com/office/drawing/2014/main" id="{AF8C4507-5745-45CA-9B02-859EE1481B3B}"/>
                </a:ext>
              </a:extLst>
            </p:cNvPr>
            <p:cNvSpPr/>
            <p:nvPr/>
          </p:nvSpPr>
          <p:spPr>
            <a:xfrm>
              <a:off x="6187969" y="3413805"/>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grpSp>
    </p:spTree>
    <p:custDataLst>
      <p:tags r:id="rId1"/>
    </p:custDataLst>
    <p:extLst>
      <p:ext uri="{BB962C8B-B14F-4D97-AF65-F5344CB8AC3E}">
        <p14:creationId xmlns:p14="http://schemas.microsoft.com/office/powerpoint/2010/main" val="259829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7DC2B8-B117-4C22-8138-5336EC676F6F}"/>
              </a:ext>
            </a:extLst>
          </p:cNvPr>
          <p:cNvSpPr/>
          <p:nvPr/>
        </p:nvSpPr>
        <p:spPr>
          <a:xfrm>
            <a:off x="0" y="4865511"/>
            <a:ext cx="9144000" cy="1992489"/>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1" y="5138232"/>
            <a:ext cx="4353677"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Exploring Jobs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5: Careerpilot Quiz</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0"/>
            <a:ext cx="9459196" cy="4865511"/>
          </a:xfrm>
          <a:prstGeom prst="rect">
            <a:avLst/>
          </a:prstGeom>
        </p:spPr>
      </p:pic>
      <p:pic>
        <p:nvPicPr>
          <p:cNvPr id="6" name="Graphic 5" descr="Badge 5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0" y="5288340"/>
            <a:ext cx="1349431" cy="1349431"/>
          </a:xfrm>
          <a:prstGeom prst="rect">
            <a:avLst/>
          </a:prstGeom>
        </p:spPr>
      </p:pic>
      <p:pic>
        <p:nvPicPr>
          <p:cNvPr id="4" name="Graphic 3" descr="Questions with solid fill">
            <a:extLst>
              <a:ext uri="{FF2B5EF4-FFF2-40B4-BE49-F238E27FC236}">
                <a16:creationId xmlns:a16="http://schemas.microsoft.com/office/drawing/2014/main" id="{247C5099-9D2E-47DB-9912-E8941E857B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96508" y="5288340"/>
            <a:ext cx="1253130" cy="1253130"/>
          </a:xfrm>
          <a:prstGeom prst="rect">
            <a:avLst/>
          </a:prstGeom>
        </p:spPr>
      </p:pic>
      <p:sp>
        <p:nvSpPr>
          <p:cNvPr id="9" name="Rectangle 8">
            <a:extLst>
              <a:ext uri="{FF2B5EF4-FFF2-40B4-BE49-F238E27FC236}">
                <a16:creationId xmlns:a16="http://schemas.microsoft.com/office/drawing/2014/main" id="{E12A9C3E-3897-C731-C500-462C53EBF36B}"/>
              </a:ext>
            </a:extLst>
          </p:cNvPr>
          <p:cNvSpPr/>
          <p:nvPr/>
        </p:nvSpPr>
        <p:spPr>
          <a:xfrm>
            <a:off x="-9788" y="87315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437630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787776" y="3022456"/>
            <a:ext cx="4375383" cy="1483436"/>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complete a personality quiz to find out your personality type.</a:t>
            </a:r>
          </a:p>
        </p:txBody>
      </p:sp>
      <p:sp>
        <p:nvSpPr>
          <p:cNvPr id="42" name="Rectangle 41">
            <a:extLst>
              <a:ext uri="{FF2B5EF4-FFF2-40B4-BE49-F238E27FC236}">
                <a16:creationId xmlns:a16="http://schemas.microsoft.com/office/drawing/2014/main" id="{B62C6213-2278-4E21-8662-B5D9C22B8911}"/>
              </a:ext>
            </a:extLst>
          </p:cNvPr>
          <p:cNvSpPr/>
          <p:nvPr/>
        </p:nvSpPr>
        <p:spPr>
          <a:xfrm>
            <a:off x="1804371" y="4680491"/>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use your personality profile to explore jobs and courses that may suit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35" name="Group 34">
            <a:extLst>
              <a:ext uri="{FF2B5EF4-FFF2-40B4-BE49-F238E27FC236}">
                <a16:creationId xmlns:a16="http://schemas.microsoft.com/office/drawing/2014/main" id="{6D499EB1-B545-4116-9D5E-66409BFFB981}"/>
              </a:ext>
            </a:extLst>
          </p:cNvPr>
          <p:cNvGrpSpPr/>
          <p:nvPr/>
        </p:nvGrpSpPr>
        <p:grpSpPr>
          <a:xfrm>
            <a:off x="207601" y="3021084"/>
            <a:ext cx="1412742" cy="1484808"/>
            <a:chOff x="192050" y="1029646"/>
            <a:chExt cx="1379537" cy="1525587"/>
          </a:xfrm>
        </p:grpSpPr>
        <p:sp>
          <p:nvSpPr>
            <p:cNvPr id="40" name="Rectangle 2">
              <a:extLst>
                <a:ext uri="{FF2B5EF4-FFF2-40B4-BE49-F238E27FC236}">
                  <a16:creationId xmlns:a16="http://schemas.microsoft.com/office/drawing/2014/main" id="{5CB7F5E3-1F80-471B-BF14-2562467526B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39087978-A39C-4A3C-9D0C-47F956B02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84A95C83-9C7F-470B-B444-C1C377789520}"/>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350441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500" fill="hold"/>
                                        <p:tgtEl>
                                          <p:spTgt spid="32"/>
                                        </p:tgtEl>
                                        <p:attrNameLst>
                                          <p:attrName>ppt_x</p:attrName>
                                        </p:attrNameLst>
                                      </p:cBhvr>
                                      <p:tavLst>
                                        <p:tav tm="0">
                                          <p:val>
                                            <p:strVal val="#ppt_x"/>
                                          </p:val>
                                        </p:tav>
                                        <p:tav tm="100000">
                                          <p:val>
                                            <p:strVal val="#ppt_x"/>
                                          </p:val>
                                        </p:tav>
                                      </p:tavLst>
                                    </p:anim>
                                    <p:anim calcmode="lin" valueType="num">
                                      <p:cBhvr additive="base">
                                        <p:cTn id="22" dur="500" fill="hold"/>
                                        <p:tgtEl>
                                          <p:spTgt spid="3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31" grpId="0" animBg="1"/>
      <p:bldP spid="32" grpId="0" animBg="1"/>
      <p:bldP spid="3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Skills Warm-up</a:t>
            </a:r>
          </a:p>
        </p:txBody>
      </p:sp>
      <p:sp>
        <p:nvSpPr>
          <p:cNvPr id="7" name="TextBox 6">
            <a:extLst>
              <a:ext uri="{FF2B5EF4-FFF2-40B4-BE49-F238E27FC236}">
                <a16:creationId xmlns:a16="http://schemas.microsoft.com/office/drawing/2014/main" id="{EA1861FD-4F58-419A-B1DA-0E786DB8C38C}"/>
              </a:ext>
            </a:extLst>
          </p:cNvPr>
          <p:cNvSpPr txBox="1"/>
          <p:nvPr/>
        </p:nvSpPr>
        <p:spPr>
          <a:xfrm>
            <a:off x="459991" y="1140386"/>
            <a:ext cx="8186438" cy="2215991"/>
          </a:xfrm>
          <a:prstGeom prst="rect">
            <a:avLst/>
          </a:prstGeom>
          <a:solidFill>
            <a:schemeClr val="bg1"/>
          </a:solidFill>
        </p:spPr>
        <p:txBody>
          <a:bodyPr wrap="square" rtlCol="0">
            <a:spAutoFit/>
          </a:bodyPr>
          <a:lstStyle/>
          <a:p>
            <a:r>
              <a:rPr lang="en-GB" sz="2400" dirty="0"/>
              <a:t>Working in pairs, can you remember the eight </a:t>
            </a:r>
            <a:r>
              <a:rPr lang="en-GB" sz="2400" b="1" dirty="0"/>
              <a:t>essential skills </a:t>
            </a:r>
            <a:r>
              <a:rPr lang="en-GB" sz="2400" dirty="0"/>
              <a:t>that</a:t>
            </a:r>
            <a:r>
              <a:rPr lang="en-GB" sz="2400" b="1" dirty="0"/>
              <a:t> </a:t>
            </a:r>
            <a:r>
              <a:rPr lang="en-GB" sz="2400" dirty="0"/>
              <a:t>everyone needs for any job?</a:t>
            </a:r>
          </a:p>
          <a:p>
            <a:endParaRPr lang="en-GB" sz="2400" dirty="0"/>
          </a:p>
          <a:p>
            <a:r>
              <a:rPr lang="en-GB" sz="2400" dirty="0"/>
              <a:t>Can you also name 3 technical skills that are needed for the jobs below?</a:t>
            </a:r>
          </a:p>
          <a:p>
            <a:endParaRPr lang="en-GB" dirty="0"/>
          </a:p>
        </p:txBody>
      </p:sp>
      <p:grpSp>
        <p:nvGrpSpPr>
          <p:cNvPr id="4" name="Group 3">
            <a:extLst>
              <a:ext uri="{FF2B5EF4-FFF2-40B4-BE49-F238E27FC236}">
                <a16:creationId xmlns:a16="http://schemas.microsoft.com/office/drawing/2014/main" id="{049FC3D0-4320-4B85-91E8-78AD17DA53E7}"/>
              </a:ext>
            </a:extLst>
          </p:cNvPr>
          <p:cNvGrpSpPr/>
          <p:nvPr/>
        </p:nvGrpSpPr>
        <p:grpSpPr>
          <a:xfrm>
            <a:off x="453726" y="3183841"/>
            <a:ext cx="8192702" cy="1891233"/>
            <a:chOff x="406417" y="4398594"/>
            <a:chExt cx="8161386" cy="1891233"/>
          </a:xfrm>
        </p:grpSpPr>
        <p:pic>
          <p:nvPicPr>
            <p:cNvPr id="9" name="Picture 8" descr="Worker with protective gear looking up at construction site">
              <a:extLst>
                <a:ext uri="{FF2B5EF4-FFF2-40B4-BE49-F238E27FC236}">
                  <a16:creationId xmlns:a16="http://schemas.microsoft.com/office/drawing/2014/main" id="{BDECD4F7-4745-44C5-A2D5-3BC39CF5F1F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06417" y="4399055"/>
              <a:ext cx="2829317" cy="1885750"/>
            </a:xfrm>
            <a:prstGeom prst="rect">
              <a:avLst/>
            </a:prstGeom>
          </p:spPr>
        </p:pic>
        <p:pic>
          <p:nvPicPr>
            <p:cNvPr id="11" name="Picture 10" descr="Hairdresser using comb and hair-cutting shears to trim ends of man's hair">
              <a:extLst>
                <a:ext uri="{FF2B5EF4-FFF2-40B4-BE49-F238E27FC236}">
                  <a16:creationId xmlns:a16="http://schemas.microsoft.com/office/drawing/2014/main" id="{799494AC-8F14-4D6D-9D2D-7AC2F298E8E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140661" y="4398594"/>
              <a:ext cx="2825099" cy="1886211"/>
            </a:xfrm>
            <a:prstGeom prst="rect">
              <a:avLst/>
            </a:prstGeom>
          </p:spPr>
        </p:pic>
        <p:pic>
          <p:nvPicPr>
            <p:cNvPr id="16" name="Picture 15" descr="Hand holding pan">
              <a:extLst>
                <a:ext uri="{FF2B5EF4-FFF2-40B4-BE49-F238E27FC236}">
                  <a16:creationId xmlns:a16="http://schemas.microsoft.com/office/drawing/2014/main" id="{5F73169F-67E0-41F8-88F8-E2B8B59693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8486" y="4398594"/>
              <a:ext cx="2829317" cy="1891233"/>
            </a:xfrm>
            <a:prstGeom prst="rect">
              <a:avLst/>
            </a:prstGeom>
          </p:spPr>
        </p:pic>
      </p:grpSp>
      <p:sp>
        <p:nvSpPr>
          <p:cNvPr id="10" name="Star: 32 Points 9">
            <a:extLst>
              <a:ext uri="{FF2B5EF4-FFF2-40B4-BE49-F238E27FC236}">
                <a16:creationId xmlns:a16="http://schemas.microsoft.com/office/drawing/2014/main" id="{D2F8C665-E619-49E7-B1D6-0134535A2FDB}"/>
              </a:ext>
            </a:extLst>
          </p:cNvPr>
          <p:cNvSpPr/>
          <p:nvPr/>
        </p:nvSpPr>
        <p:spPr>
          <a:xfrm>
            <a:off x="7213735" y="4902537"/>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Graphic 11">
            <a:extLst>
              <a:ext uri="{FF2B5EF4-FFF2-40B4-BE49-F238E27FC236}">
                <a16:creationId xmlns:a16="http://schemas.microsoft.com/office/drawing/2014/main" id="{67C89183-6D21-4F5B-B6E3-2881DDE8B8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5545" y="0"/>
            <a:ext cx="646331" cy="646331"/>
          </a:xfrm>
          <a:prstGeom prst="rect">
            <a:avLst/>
          </a:prstGeom>
        </p:spPr>
      </p:pic>
      <p:pic>
        <p:nvPicPr>
          <p:cNvPr id="15" name="Picture 14" descr="Icon&#10;&#10;Description automatically generated with medium confidence">
            <a:extLst>
              <a:ext uri="{FF2B5EF4-FFF2-40B4-BE49-F238E27FC236}">
                <a16:creationId xmlns:a16="http://schemas.microsoft.com/office/drawing/2014/main" id="{3F681A90-9E88-416D-9A3E-0D3625B012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65152" y="-8198"/>
            <a:ext cx="762553" cy="762553"/>
          </a:xfrm>
          <a:prstGeom prst="rect">
            <a:avLst/>
          </a:prstGeom>
        </p:spPr>
      </p:pic>
    </p:spTree>
    <p:custDataLst>
      <p:tags r:id="rId1"/>
    </p:custDataLst>
    <p:extLst>
      <p:ext uri="{BB962C8B-B14F-4D97-AF65-F5344CB8AC3E}">
        <p14:creationId xmlns:p14="http://schemas.microsoft.com/office/powerpoint/2010/main" val="225668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Skills for work</a:t>
            </a:r>
          </a:p>
        </p:txBody>
      </p:sp>
      <p:pic>
        <p:nvPicPr>
          <p:cNvPr id="6" name="Graphic 5" descr="Badge 5 with solid fill">
            <a:extLst>
              <a:ext uri="{FF2B5EF4-FFF2-40B4-BE49-F238E27FC236}">
                <a16:creationId xmlns:a16="http://schemas.microsoft.com/office/drawing/2014/main" id="{87769867-6258-43F0-A4FE-6C46187B3C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5" y="0"/>
            <a:ext cx="646331" cy="646331"/>
          </a:xfrm>
          <a:prstGeom prst="rect">
            <a:avLst/>
          </a:prstGeom>
        </p:spPr>
      </p:pic>
      <p:pic>
        <p:nvPicPr>
          <p:cNvPr id="5" name="Picture 4">
            <a:extLst>
              <a:ext uri="{FF2B5EF4-FFF2-40B4-BE49-F238E27FC236}">
                <a16:creationId xmlns:a16="http://schemas.microsoft.com/office/drawing/2014/main" id="{22811240-E079-4365-9968-549EE76B5CA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298" y="1502443"/>
            <a:ext cx="9063403" cy="1069984"/>
          </a:xfrm>
          <a:prstGeom prst="rect">
            <a:avLst/>
          </a:prstGeom>
        </p:spPr>
      </p:pic>
      <p:grpSp>
        <p:nvGrpSpPr>
          <p:cNvPr id="7" name="Group 6">
            <a:extLst>
              <a:ext uri="{FF2B5EF4-FFF2-40B4-BE49-F238E27FC236}">
                <a16:creationId xmlns:a16="http://schemas.microsoft.com/office/drawing/2014/main" id="{FADCDD63-EA75-4C0A-8B83-766522779C18}"/>
              </a:ext>
            </a:extLst>
          </p:cNvPr>
          <p:cNvGrpSpPr/>
          <p:nvPr/>
        </p:nvGrpSpPr>
        <p:grpSpPr>
          <a:xfrm>
            <a:off x="540848" y="3429000"/>
            <a:ext cx="8192702" cy="1891233"/>
            <a:chOff x="406417" y="4398594"/>
            <a:chExt cx="8161386" cy="1891233"/>
          </a:xfrm>
        </p:grpSpPr>
        <p:pic>
          <p:nvPicPr>
            <p:cNvPr id="8" name="Picture 7" descr="Worker with protective gear looking up at construction site">
              <a:extLst>
                <a:ext uri="{FF2B5EF4-FFF2-40B4-BE49-F238E27FC236}">
                  <a16:creationId xmlns:a16="http://schemas.microsoft.com/office/drawing/2014/main" id="{A81B5E53-4401-4B13-B46B-8F3D690924B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06417" y="4399055"/>
              <a:ext cx="2829317" cy="1885750"/>
            </a:xfrm>
            <a:prstGeom prst="rect">
              <a:avLst/>
            </a:prstGeom>
            <a:ln>
              <a:solidFill>
                <a:schemeClr val="bg1"/>
              </a:solidFill>
            </a:ln>
          </p:spPr>
        </p:pic>
        <p:pic>
          <p:nvPicPr>
            <p:cNvPr id="9" name="Picture 8" descr="Hairdresser using comb and hair-cutting shears to trim ends of man's hair">
              <a:extLst>
                <a:ext uri="{FF2B5EF4-FFF2-40B4-BE49-F238E27FC236}">
                  <a16:creationId xmlns:a16="http://schemas.microsoft.com/office/drawing/2014/main" id="{A6A0D6C2-A841-4700-8B06-E977AF45D89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140661" y="4398594"/>
              <a:ext cx="2825099" cy="1886211"/>
            </a:xfrm>
            <a:prstGeom prst="rect">
              <a:avLst/>
            </a:prstGeom>
            <a:ln>
              <a:solidFill>
                <a:schemeClr val="bg1"/>
              </a:solidFill>
            </a:ln>
          </p:spPr>
        </p:pic>
        <p:pic>
          <p:nvPicPr>
            <p:cNvPr id="10" name="Picture 9" descr="Hand holding pan">
              <a:extLst>
                <a:ext uri="{FF2B5EF4-FFF2-40B4-BE49-F238E27FC236}">
                  <a16:creationId xmlns:a16="http://schemas.microsoft.com/office/drawing/2014/main" id="{EA6612CB-3375-451D-96B2-B038C16FDC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38486" y="4398594"/>
              <a:ext cx="2829317" cy="1891233"/>
            </a:xfrm>
            <a:prstGeom prst="rect">
              <a:avLst/>
            </a:prstGeom>
            <a:ln>
              <a:solidFill>
                <a:schemeClr val="bg1"/>
              </a:solidFill>
            </a:ln>
          </p:spPr>
        </p:pic>
      </p:grpSp>
      <p:sp>
        <p:nvSpPr>
          <p:cNvPr id="4" name="TextBox 3">
            <a:extLst>
              <a:ext uri="{FF2B5EF4-FFF2-40B4-BE49-F238E27FC236}">
                <a16:creationId xmlns:a16="http://schemas.microsoft.com/office/drawing/2014/main" id="{75BE8087-13D9-48BD-80C5-EBFD0A0DECA6}"/>
              </a:ext>
            </a:extLst>
          </p:cNvPr>
          <p:cNvSpPr txBox="1"/>
          <p:nvPr/>
        </p:nvSpPr>
        <p:spPr>
          <a:xfrm>
            <a:off x="704756" y="5529534"/>
            <a:ext cx="2381956" cy="923330"/>
          </a:xfrm>
          <a:prstGeom prst="rect">
            <a:avLst/>
          </a:prstGeom>
          <a:solidFill>
            <a:schemeClr val="bg1"/>
          </a:solidFill>
        </p:spPr>
        <p:txBody>
          <a:bodyPr wrap="square" rtlCol="0">
            <a:spAutoFit/>
          </a:bodyPr>
          <a:lstStyle/>
          <a:p>
            <a:r>
              <a:rPr lang="en-GB" dirty="0"/>
              <a:t>Construction labourer</a:t>
            </a:r>
          </a:p>
          <a:p>
            <a:pPr marL="285750" indent="-285750">
              <a:buFont typeface="Arial" panose="020B0604020202020204" pitchFamily="34" charset="0"/>
              <a:buChar char="•"/>
            </a:pPr>
            <a:r>
              <a:rPr lang="en-GB" dirty="0"/>
              <a:t>Physical skills</a:t>
            </a:r>
          </a:p>
          <a:p>
            <a:pPr marL="285750" indent="-285750">
              <a:buFont typeface="Arial" panose="020B0604020202020204" pitchFamily="34" charset="0"/>
              <a:buChar char="•"/>
            </a:pPr>
            <a:r>
              <a:rPr lang="en-GB" dirty="0"/>
              <a:t>Practical skills</a:t>
            </a:r>
          </a:p>
        </p:txBody>
      </p:sp>
      <p:sp>
        <p:nvSpPr>
          <p:cNvPr id="11" name="TextBox 10">
            <a:extLst>
              <a:ext uri="{FF2B5EF4-FFF2-40B4-BE49-F238E27FC236}">
                <a16:creationId xmlns:a16="http://schemas.microsoft.com/office/drawing/2014/main" id="{7C4E6B76-A3DF-49B5-BB12-5B6D6E0F8F57}"/>
              </a:ext>
            </a:extLst>
          </p:cNvPr>
          <p:cNvSpPr txBox="1"/>
          <p:nvPr/>
        </p:nvSpPr>
        <p:spPr>
          <a:xfrm>
            <a:off x="3446221" y="5529534"/>
            <a:ext cx="2381956" cy="923330"/>
          </a:xfrm>
          <a:prstGeom prst="rect">
            <a:avLst/>
          </a:prstGeom>
          <a:solidFill>
            <a:schemeClr val="bg1"/>
          </a:solidFill>
        </p:spPr>
        <p:txBody>
          <a:bodyPr wrap="square" rtlCol="0">
            <a:spAutoFit/>
          </a:bodyPr>
          <a:lstStyle/>
          <a:p>
            <a:r>
              <a:rPr lang="en-GB" dirty="0"/>
              <a:t>Barber</a:t>
            </a:r>
          </a:p>
          <a:p>
            <a:pPr marL="285750" indent="-285750">
              <a:buFont typeface="Arial" panose="020B0604020202020204" pitchFamily="34" charset="0"/>
              <a:buChar char="•"/>
            </a:pPr>
            <a:r>
              <a:rPr lang="en-GB" dirty="0"/>
              <a:t>Hair cutting/scissor skills</a:t>
            </a:r>
          </a:p>
        </p:txBody>
      </p:sp>
      <p:sp>
        <p:nvSpPr>
          <p:cNvPr id="12" name="TextBox 11">
            <a:extLst>
              <a:ext uri="{FF2B5EF4-FFF2-40B4-BE49-F238E27FC236}">
                <a16:creationId xmlns:a16="http://schemas.microsoft.com/office/drawing/2014/main" id="{391708AE-1C1D-4F3B-BCA7-9FB1DCCE544A}"/>
              </a:ext>
            </a:extLst>
          </p:cNvPr>
          <p:cNvSpPr txBox="1"/>
          <p:nvPr/>
        </p:nvSpPr>
        <p:spPr>
          <a:xfrm>
            <a:off x="6056323" y="5529534"/>
            <a:ext cx="2381956" cy="923330"/>
          </a:xfrm>
          <a:prstGeom prst="rect">
            <a:avLst/>
          </a:prstGeom>
          <a:solidFill>
            <a:schemeClr val="bg1"/>
          </a:solidFill>
        </p:spPr>
        <p:txBody>
          <a:bodyPr wrap="square" rtlCol="0">
            <a:spAutoFit/>
          </a:bodyPr>
          <a:lstStyle/>
          <a:p>
            <a:r>
              <a:rPr lang="en-GB" dirty="0"/>
              <a:t>Chef</a:t>
            </a:r>
          </a:p>
          <a:p>
            <a:pPr marL="285750" indent="-285750">
              <a:buFont typeface="Arial" panose="020B0604020202020204" pitchFamily="34" charset="0"/>
              <a:buChar char="•"/>
            </a:pPr>
            <a:r>
              <a:rPr lang="en-GB" dirty="0"/>
              <a:t>Food preparation skills</a:t>
            </a:r>
          </a:p>
        </p:txBody>
      </p:sp>
      <p:sp>
        <p:nvSpPr>
          <p:cNvPr id="13" name="TextBox 12">
            <a:extLst>
              <a:ext uri="{FF2B5EF4-FFF2-40B4-BE49-F238E27FC236}">
                <a16:creationId xmlns:a16="http://schemas.microsoft.com/office/drawing/2014/main" id="{C982C7D1-6AB4-45AB-9090-CEC7AC401207}"/>
              </a:ext>
            </a:extLst>
          </p:cNvPr>
          <p:cNvSpPr txBox="1"/>
          <p:nvPr/>
        </p:nvSpPr>
        <p:spPr>
          <a:xfrm>
            <a:off x="1595639" y="946344"/>
            <a:ext cx="5717824" cy="400110"/>
          </a:xfrm>
          <a:prstGeom prst="rect">
            <a:avLst/>
          </a:prstGeom>
          <a:solidFill>
            <a:srgbClr val="50BDC0"/>
          </a:solidFill>
        </p:spPr>
        <p:txBody>
          <a:bodyPr wrap="square" rtlCol="0">
            <a:spAutoFit/>
          </a:bodyPr>
          <a:lstStyle/>
          <a:p>
            <a:r>
              <a:rPr lang="en-GB" sz="2000" dirty="0"/>
              <a:t>The Essential Skills – needed by everyone for any job</a:t>
            </a:r>
          </a:p>
        </p:txBody>
      </p:sp>
      <p:sp>
        <p:nvSpPr>
          <p:cNvPr id="14" name="TextBox 13">
            <a:extLst>
              <a:ext uri="{FF2B5EF4-FFF2-40B4-BE49-F238E27FC236}">
                <a16:creationId xmlns:a16="http://schemas.microsoft.com/office/drawing/2014/main" id="{9D11898E-EDEC-4566-953E-389FE2C0513A}"/>
              </a:ext>
            </a:extLst>
          </p:cNvPr>
          <p:cNvSpPr txBox="1"/>
          <p:nvPr/>
        </p:nvSpPr>
        <p:spPr>
          <a:xfrm>
            <a:off x="2108415" y="2791244"/>
            <a:ext cx="4692272" cy="400110"/>
          </a:xfrm>
          <a:prstGeom prst="rect">
            <a:avLst/>
          </a:prstGeom>
          <a:solidFill>
            <a:srgbClr val="50BDC0"/>
          </a:solidFill>
        </p:spPr>
        <p:txBody>
          <a:bodyPr wrap="square" rtlCol="0">
            <a:spAutoFit/>
          </a:bodyPr>
          <a:lstStyle/>
          <a:p>
            <a:r>
              <a:rPr lang="en-GB" sz="2000" dirty="0"/>
              <a:t>The Technical Skills – specific to certain jobs</a:t>
            </a:r>
          </a:p>
        </p:txBody>
      </p:sp>
    </p:spTree>
    <p:custDataLst>
      <p:tags r:id="rId1"/>
    </p:custDataLst>
    <p:extLst>
      <p:ext uri="{BB962C8B-B14F-4D97-AF65-F5344CB8AC3E}">
        <p14:creationId xmlns:p14="http://schemas.microsoft.com/office/powerpoint/2010/main" val="234461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P spid="1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11026" y="-9488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0" y="1109521"/>
            <a:ext cx="8374021" cy="830997"/>
          </a:xfrm>
          <a:prstGeom prst="rect">
            <a:avLst/>
          </a:prstGeom>
          <a:solidFill>
            <a:srgbClr val="FFFF00"/>
          </a:solidFill>
        </p:spPr>
        <p:txBody>
          <a:bodyPr wrap="square">
            <a:spAutoFit/>
          </a:bodyPr>
          <a:lstStyle/>
          <a:p>
            <a:r>
              <a:rPr lang="en-GB" altLang="en-US" sz="2400" b="1" dirty="0">
                <a:solidFill>
                  <a:srgbClr val="002060"/>
                </a:solidFill>
                <a:latin typeface="Calibri" panose="020F0502020204030204" pitchFamily="34" charset="0"/>
              </a:rPr>
              <a:t>Log in to Careerpilot and find the answer to the following questions:</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97464"/>
            <a:ext cx="9144000" cy="75138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819703" y="31740"/>
            <a:ext cx="3048054" cy="584775"/>
          </a:xfrm>
          <a:prstGeom prst="rect">
            <a:avLst/>
          </a:prstGeom>
          <a:noFill/>
          <a:ln w="9525">
            <a:noFill/>
            <a:miter lim="800000"/>
            <a:headEnd/>
            <a:tailEnd/>
          </a:ln>
        </p:spPr>
        <p:txBody>
          <a:bodyPr wrap="square">
            <a:spAutoFit/>
          </a:bodyPr>
          <a:lstStyle/>
          <a:p>
            <a:pPr algn="ctr"/>
            <a:r>
              <a:rPr lang="en-GB" sz="3200" dirty="0">
                <a:solidFill>
                  <a:schemeClr val="bg1"/>
                </a:solidFill>
              </a:rPr>
              <a:t>Careerpilot Quiz</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681436" y="1533513"/>
            <a:ext cx="1918882" cy="567716"/>
          </a:xfrm>
          <a:prstGeom prst="rect">
            <a:avLst/>
          </a:prstGeom>
        </p:spPr>
      </p:pic>
      <p:sp>
        <p:nvSpPr>
          <p:cNvPr id="19" name="Rectangle 18">
            <a:extLst>
              <a:ext uri="{FF2B5EF4-FFF2-40B4-BE49-F238E27FC236}">
                <a16:creationId xmlns:a16="http://schemas.microsoft.com/office/drawing/2014/main" id="{C243B871-C104-4EC7-9040-E0688A0D4D24}"/>
              </a:ext>
            </a:extLst>
          </p:cNvPr>
          <p:cNvSpPr/>
          <p:nvPr/>
        </p:nvSpPr>
        <p:spPr>
          <a:xfrm>
            <a:off x="384989" y="3528316"/>
            <a:ext cx="837402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What skills does a school nurse need?</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823" y="-23193"/>
            <a:ext cx="646331" cy="646331"/>
          </a:xfrm>
          <a:prstGeom prst="rect">
            <a:avLst/>
          </a:prstGeom>
        </p:spPr>
      </p:pic>
      <p:sp>
        <p:nvSpPr>
          <p:cNvPr id="16" name="Rectangle 15">
            <a:extLst>
              <a:ext uri="{FF2B5EF4-FFF2-40B4-BE49-F238E27FC236}">
                <a16:creationId xmlns:a16="http://schemas.microsoft.com/office/drawing/2014/main" id="{35DF85BA-AA7B-4D19-9731-B88094435F7B}"/>
              </a:ext>
            </a:extLst>
          </p:cNvPr>
          <p:cNvSpPr/>
          <p:nvPr/>
        </p:nvSpPr>
        <p:spPr>
          <a:xfrm>
            <a:off x="384988" y="2532765"/>
            <a:ext cx="8374021"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1. What skills does a florist need?</a:t>
            </a:r>
          </a:p>
        </p:txBody>
      </p:sp>
      <p:sp>
        <p:nvSpPr>
          <p:cNvPr id="17" name="Rectangle 16">
            <a:extLst>
              <a:ext uri="{FF2B5EF4-FFF2-40B4-BE49-F238E27FC236}">
                <a16:creationId xmlns:a16="http://schemas.microsoft.com/office/drawing/2014/main" id="{575BE999-930F-4927-A0C1-7FCA8AC71DBF}"/>
              </a:ext>
            </a:extLst>
          </p:cNvPr>
          <p:cNvSpPr/>
          <p:nvPr/>
        </p:nvSpPr>
        <p:spPr>
          <a:xfrm>
            <a:off x="384988" y="4522981"/>
            <a:ext cx="8374021"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What skills does a computer developer need?</a:t>
            </a:r>
          </a:p>
        </p:txBody>
      </p:sp>
      <p:sp>
        <p:nvSpPr>
          <p:cNvPr id="21" name="Rectangle 20">
            <a:extLst>
              <a:ext uri="{FF2B5EF4-FFF2-40B4-BE49-F238E27FC236}">
                <a16:creationId xmlns:a16="http://schemas.microsoft.com/office/drawing/2014/main" id="{71A27864-4E31-4BDD-A66C-59700BA25B09}"/>
              </a:ext>
            </a:extLst>
          </p:cNvPr>
          <p:cNvSpPr/>
          <p:nvPr/>
        </p:nvSpPr>
        <p:spPr>
          <a:xfrm>
            <a:off x="384988" y="5517646"/>
            <a:ext cx="8374021"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What skills does a firefighter need?</a:t>
            </a:r>
          </a:p>
        </p:txBody>
      </p:sp>
      <p:sp>
        <p:nvSpPr>
          <p:cNvPr id="22" name="Star: 32 Points 21">
            <a:extLst>
              <a:ext uri="{FF2B5EF4-FFF2-40B4-BE49-F238E27FC236}">
                <a16:creationId xmlns:a16="http://schemas.microsoft.com/office/drawing/2014/main" id="{6F64C963-71FB-4BD3-988B-387C2B65404D}"/>
              </a:ext>
            </a:extLst>
          </p:cNvPr>
          <p:cNvSpPr/>
          <p:nvPr/>
        </p:nvSpPr>
        <p:spPr>
          <a:xfrm>
            <a:off x="7183893" y="433559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spTree>
    <p:extLst>
      <p:ext uri="{BB962C8B-B14F-4D97-AF65-F5344CB8AC3E}">
        <p14:creationId xmlns:p14="http://schemas.microsoft.com/office/powerpoint/2010/main" val="301235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2"/>
                                        </p:tgtEl>
                                        <p:attrNameLst>
                                          <p:attrName>style.color</p:attrName>
                                        </p:attrNameLst>
                                      </p:cBhvr>
                                      <p:to>
                                        <a:schemeClr val="bg1"/>
                                      </p:to>
                                    </p:animClr>
                                    <p:animClr clrSpc="rgb" dir="cw">
                                      <p:cBhvr>
                                        <p:cTn id="12" dur="250" autoRev="1" fill="remove"/>
                                        <p:tgtEl>
                                          <p:spTgt spid="22"/>
                                        </p:tgtEl>
                                        <p:attrNameLst>
                                          <p:attrName>fillcolor</p:attrName>
                                        </p:attrNameLst>
                                      </p:cBhvr>
                                      <p:to>
                                        <a:schemeClr val="bg1"/>
                                      </p:to>
                                    </p:animClr>
                                    <p:set>
                                      <p:cBhvr>
                                        <p:cTn id="13" dur="250" autoRev="1" fill="remove"/>
                                        <p:tgtEl>
                                          <p:spTgt spid="22"/>
                                        </p:tgtEl>
                                        <p:attrNameLst>
                                          <p:attrName>fill.type</p:attrName>
                                        </p:attrNameLst>
                                      </p:cBhvr>
                                      <p:to>
                                        <p:strVal val="solid"/>
                                      </p:to>
                                    </p:set>
                                    <p:set>
                                      <p:cBhvr>
                                        <p:cTn id="14"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11028" y="-63143"/>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819703" y="31740"/>
            <a:ext cx="3048054" cy="584775"/>
          </a:xfrm>
          <a:prstGeom prst="rect">
            <a:avLst/>
          </a:prstGeom>
          <a:noFill/>
          <a:ln w="9525">
            <a:noFill/>
            <a:miter lim="800000"/>
            <a:headEnd/>
            <a:tailEnd/>
          </a:ln>
        </p:spPr>
        <p:txBody>
          <a:bodyPr wrap="square">
            <a:spAutoFit/>
          </a:bodyPr>
          <a:lstStyle/>
          <a:p>
            <a:pPr algn="ctr"/>
            <a:r>
              <a:rPr lang="en-GB" sz="3200" dirty="0">
                <a:solidFill>
                  <a:schemeClr val="bg1"/>
                </a:solidFill>
              </a:rPr>
              <a:t>Careerpilot Quiz</a:t>
            </a:r>
          </a:p>
        </p:txBody>
      </p:sp>
      <p:sp>
        <p:nvSpPr>
          <p:cNvPr id="19" name="Rectangle 18">
            <a:extLst>
              <a:ext uri="{FF2B5EF4-FFF2-40B4-BE49-F238E27FC236}">
                <a16:creationId xmlns:a16="http://schemas.microsoft.com/office/drawing/2014/main" id="{C243B871-C104-4EC7-9040-E0688A0D4D24}"/>
              </a:ext>
            </a:extLst>
          </p:cNvPr>
          <p:cNvSpPr/>
          <p:nvPr/>
        </p:nvSpPr>
        <p:spPr>
          <a:xfrm>
            <a:off x="384989" y="2426499"/>
            <a:ext cx="8374020" cy="646331"/>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What skills does a school nurse need?</a:t>
            </a:r>
          </a:p>
          <a:p>
            <a:r>
              <a:rPr lang="en-GB" altLang="en-US" sz="1200" b="1" dirty="0">
                <a:solidFill>
                  <a:srgbClr val="002060"/>
                </a:solidFill>
                <a:latin typeface="Calibri" panose="020F0502020204030204" pitchFamily="34" charset="0"/>
                <a:hlinkClick r:id="rId3"/>
              </a:rPr>
              <a:t>https://www.careerpilot.org.uk/job-sectors/childcare/job-profile/school-nurse</a:t>
            </a:r>
            <a:endParaRPr lang="en-GB" altLang="en-US" sz="1200" b="1" dirty="0">
              <a:solidFill>
                <a:srgbClr val="002060"/>
              </a:solidFill>
              <a:latin typeface="Calibri" panose="020F0502020204030204" pitchFamily="34" charset="0"/>
            </a:endParaRP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823" y="-23193"/>
            <a:ext cx="646331" cy="646331"/>
          </a:xfrm>
          <a:prstGeom prst="rect">
            <a:avLst/>
          </a:prstGeom>
        </p:spPr>
      </p:pic>
      <p:sp>
        <p:nvSpPr>
          <p:cNvPr id="16" name="Rectangle 15">
            <a:extLst>
              <a:ext uri="{FF2B5EF4-FFF2-40B4-BE49-F238E27FC236}">
                <a16:creationId xmlns:a16="http://schemas.microsoft.com/office/drawing/2014/main" id="{35DF85BA-AA7B-4D19-9731-B88094435F7B}"/>
              </a:ext>
            </a:extLst>
          </p:cNvPr>
          <p:cNvSpPr/>
          <p:nvPr/>
        </p:nvSpPr>
        <p:spPr>
          <a:xfrm>
            <a:off x="373961" y="1312284"/>
            <a:ext cx="8374021" cy="646331"/>
          </a:xfrm>
          <a:prstGeom prst="rect">
            <a:avLst/>
          </a:prstGeom>
          <a:solidFill>
            <a:schemeClr val="bg1"/>
          </a:solidFill>
        </p:spPr>
        <p:txBody>
          <a:bodyPr wrap="square">
            <a:spAutoFit/>
          </a:bodyPr>
          <a:lstStyle/>
          <a:p>
            <a:pPr marL="457200" indent="-457200">
              <a:buAutoNum type="arabicPeriod"/>
            </a:pPr>
            <a:r>
              <a:rPr lang="en-GB" altLang="en-US" sz="2400" b="1" dirty="0">
                <a:solidFill>
                  <a:srgbClr val="002060"/>
                </a:solidFill>
                <a:latin typeface="Calibri" panose="020F0502020204030204" pitchFamily="34" charset="0"/>
              </a:rPr>
              <a:t>What skills does a florist need?</a:t>
            </a:r>
          </a:p>
          <a:p>
            <a:r>
              <a:rPr lang="en-GB" altLang="en-US" sz="1200" b="1" dirty="0">
                <a:solidFill>
                  <a:srgbClr val="002060"/>
                </a:solidFill>
                <a:latin typeface="Calibri" panose="020F0502020204030204" pitchFamily="34" charset="0"/>
                <a:hlinkClick r:id="rId5"/>
              </a:rPr>
              <a:t>https://www.careerpilot.org.uk/job-sectors/arts-crafts/job-profile/florist</a:t>
            </a:r>
            <a:endParaRPr lang="en-GB" altLang="en-US" sz="1200" b="1" dirty="0">
              <a:solidFill>
                <a:srgbClr val="002060"/>
              </a:solidFill>
              <a:latin typeface="Calibri" panose="020F0502020204030204" pitchFamily="34" charset="0"/>
            </a:endParaRPr>
          </a:p>
        </p:txBody>
      </p:sp>
      <p:sp>
        <p:nvSpPr>
          <p:cNvPr id="17" name="Rectangle 16">
            <a:extLst>
              <a:ext uri="{FF2B5EF4-FFF2-40B4-BE49-F238E27FC236}">
                <a16:creationId xmlns:a16="http://schemas.microsoft.com/office/drawing/2014/main" id="{575BE999-930F-4927-A0C1-7FCA8AC71DBF}"/>
              </a:ext>
            </a:extLst>
          </p:cNvPr>
          <p:cNvSpPr/>
          <p:nvPr/>
        </p:nvSpPr>
        <p:spPr>
          <a:xfrm>
            <a:off x="384988" y="3609152"/>
            <a:ext cx="8374021" cy="646331"/>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What skills does a computer games developer need?</a:t>
            </a:r>
          </a:p>
          <a:p>
            <a:r>
              <a:rPr lang="en-GB" altLang="en-US" sz="1200" b="1" dirty="0">
                <a:solidFill>
                  <a:srgbClr val="002060"/>
                </a:solidFill>
                <a:latin typeface="Calibri" panose="020F0502020204030204" pitchFamily="34" charset="0"/>
                <a:hlinkClick r:id="rId6"/>
              </a:rPr>
              <a:t>https://www.careerpilot.org.uk/job-sectors/design/job-profile/computer-games-developer</a:t>
            </a:r>
            <a:endParaRPr lang="en-GB" altLang="en-US" sz="1200" b="1" dirty="0">
              <a:solidFill>
                <a:srgbClr val="002060"/>
              </a:solidFill>
              <a:latin typeface="Calibri" panose="020F0502020204030204" pitchFamily="34" charset="0"/>
            </a:endParaRPr>
          </a:p>
        </p:txBody>
      </p:sp>
      <p:sp>
        <p:nvSpPr>
          <p:cNvPr id="21" name="Rectangle 20">
            <a:extLst>
              <a:ext uri="{FF2B5EF4-FFF2-40B4-BE49-F238E27FC236}">
                <a16:creationId xmlns:a16="http://schemas.microsoft.com/office/drawing/2014/main" id="{71A27864-4E31-4BDD-A66C-59700BA25B09}"/>
              </a:ext>
            </a:extLst>
          </p:cNvPr>
          <p:cNvSpPr/>
          <p:nvPr/>
        </p:nvSpPr>
        <p:spPr>
          <a:xfrm>
            <a:off x="373960" y="4845412"/>
            <a:ext cx="8374021" cy="646331"/>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What skills does a firefighter need?</a:t>
            </a:r>
          </a:p>
          <a:p>
            <a:r>
              <a:rPr lang="en-GB" altLang="en-US" sz="1200" b="1" dirty="0">
                <a:solidFill>
                  <a:srgbClr val="002060"/>
                </a:solidFill>
                <a:latin typeface="Calibri" panose="020F0502020204030204" pitchFamily="34" charset="0"/>
                <a:hlinkClick r:id="rId7"/>
              </a:rPr>
              <a:t>https://www.careerpilot.org.uk/job-sectors/water-gas-oil-etc/job-profile/firefighter</a:t>
            </a:r>
            <a:endParaRPr lang="en-GB" altLang="en-US" sz="1200" b="1" dirty="0">
              <a:solidFill>
                <a:srgbClr val="002060"/>
              </a:solidFill>
              <a:latin typeface="Calibri" panose="020F0502020204030204" pitchFamily="34" charset="0"/>
            </a:endParaRPr>
          </a:p>
        </p:txBody>
      </p:sp>
    </p:spTree>
    <p:extLst>
      <p:ext uri="{BB962C8B-B14F-4D97-AF65-F5344CB8AC3E}">
        <p14:creationId xmlns:p14="http://schemas.microsoft.com/office/powerpoint/2010/main" val="9458990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11028" y="501165"/>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822154" y="7102"/>
            <a:ext cx="5477630" cy="584775"/>
          </a:xfrm>
          <a:prstGeom prst="rect">
            <a:avLst/>
          </a:prstGeom>
          <a:noFill/>
          <a:ln w="9525">
            <a:noFill/>
            <a:miter lim="800000"/>
            <a:headEnd/>
            <a:tailEnd/>
          </a:ln>
        </p:spPr>
        <p:txBody>
          <a:bodyPr wrap="square">
            <a:spAutoFit/>
          </a:bodyPr>
          <a:lstStyle/>
          <a:p>
            <a:pPr algn="ctr"/>
            <a:r>
              <a:rPr lang="en-GB" sz="3200" dirty="0">
                <a:solidFill>
                  <a:schemeClr val="bg1"/>
                </a:solidFill>
              </a:rPr>
              <a:t>Building skills</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sp>
        <p:nvSpPr>
          <p:cNvPr id="25" name="Rectangle 24">
            <a:extLst>
              <a:ext uri="{FF2B5EF4-FFF2-40B4-BE49-F238E27FC236}">
                <a16:creationId xmlns:a16="http://schemas.microsoft.com/office/drawing/2014/main" id="{C75FA2EE-EB51-460B-8EDB-9FF8265534F7}"/>
              </a:ext>
            </a:extLst>
          </p:cNvPr>
          <p:cNvSpPr/>
          <p:nvPr/>
        </p:nvSpPr>
        <p:spPr>
          <a:xfrm>
            <a:off x="370631" y="2012138"/>
            <a:ext cx="8374021" cy="1877437"/>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Pick 1 skill you would like to develop further.</a:t>
            </a:r>
          </a:p>
          <a:p>
            <a:r>
              <a:rPr lang="en-GB" altLang="en-US" sz="2400" dirty="0">
                <a:solidFill>
                  <a:srgbClr val="002060"/>
                </a:solidFill>
                <a:latin typeface="Calibri" panose="020F0502020204030204" pitchFamily="34" charset="0"/>
              </a:rPr>
              <a:t>Log on to Skills Builder Benchmark to complete a self assessment of your chosen skill and learn how to develop this skill further. </a:t>
            </a:r>
            <a:r>
              <a:rPr lang="en-GB" altLang="en-US" sz="2000" b="1" dirty="0">
                <a:solidFill>
                  <a:srgbClr val="66CCFF"/>
                </a:solidFill>
                <a:latin typeface="Calibri" panose="020F0502020204030204" pitchFamily="34" charset="0"/>
                <a:hlinkClick r:id="rId4"/>
              </a:rPr>
              <a:t>www.skillsbuilder.org/programmes/skills-builder-benchmark</a:t>
            </a:r>
            <a:endParaRPr lang="en-GB" altLang="en-US" sz="2000" b="1" dirty="0">
              <a:solidFill>
                <a:srgbClr val="66CCFF"/>
              </a:solidFill>
              <a:latin typeface="Calibri" panose="020F0502020204030204" pitchFamily="34" charset="0"/>
            </a:endParaRPr>
          </a:p>
          <a:p>
            <a:endParaRPr lang="en-GB" altLang="en-US" sz="2000" b="1" dirty="0">
              <a:solidFill>
                <a:srgbClr val="66CCFF"/>
              </a:solidFill>
              <a:latin typeface="Calibri" panose="020F0502020204030204" pitchFamily="34" charset="0"/>
            </a:endParaRPr>
          </a:p>
        </p:txBody>
      </p:sp>
      <p:sp>
        <p:nvSpPr>
          <p:cNvPr id="15" name="Rectangle 14">
            <a:extLst>
              <a:ext uri="{FF2B5EF4-FFF2-40B4-BE49-F238E27FC236}">
                <a16:creationId xmlns:a16="http://schemas.microsoft.com/office/drawing/2014/main" id="{DB673CE4-432A-4414-A464-02E8658DF7F7}"/>
              </a:ext>
            </a:extLst>
          </p:cNvPr>
          <p:cNvSpPr/>
          <p:nvPr/>
        </p:nvSpPr>
        <p:spPr>
          <a:xfrm>
            <a:off x="370632" y="959436"/>
            <a:ext cx="8374020" cy="830997"/>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Looking at your skills profile on Careerpilot, which 3 skills do you think are your strongest?</a:t>
            </a:r>
          </a:p>
        </p:txBody>
      </p:sp>
      <p:pic>
        <p:nvPicPr>
          <p:cNvPr id="1026" name="Picture 2">
            <a:extLst>
              <a:ext uri="{FF2B5EF4-FFF2-40B4-BE49-F238E27FC236}">
                <a16:creationId xmlns:a16="http://schemas.microsoft.com/office/drawing/2014/main" id="{13BD52EE-883F-45BC-90C7-1DF59CE13B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7700" y="4022407"/>
            <a:ext cx="4894726" cy="2546917"/>
          </a:xfrm>
          <a:prstGeom prst="rect">
            <a:avLst/>
          </a:prstGeom>
          <a:noFill/>
          <a:extLst>
            <a:ext uri="{909E8E84-426E-40DD-AFC4-6F175D3DCCD1}">
              <a14:hiddenFill xmlns:a14="http://schemas.microsoft.com/office/drawing/2010/main">
                <a:solidFill>
                  <a:srgbClr val="FFFFFF"/>
                </a:solidFill>
              </a14:hiddenFill>
            </a:ext>
          </a:extLst>
        </p:spPr>
      </p:pic>
      <p:sp>
        <p:nvSpPr>
          <p:cNvPr id="18" name="Star: 32 Points 17">
            <a:extLst>
              <a:ext uri="{FF2B5EF4-FFF2-40B4-BE49-F238E27FC236}">
                <a16:creationId xmlns:a16="http://schemas.microsoft.com/office/drawing/2014/main" id="{73F0C606-4CF0-4970-B92D-465390464A5C}"/>
              </a:ext>
            </a:extLst>
          </p:cNvPr>
          <p:cNvSpPr/>
          <p:nvPr/>
        </p:nvSpPr>
        <p:spPr>
          <a:xfrm>
            <a:off x="7183893" y="433559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spTree>
    <p:extLst>
      <p:ext uri="{BB962C8B-B14F-4D97-AF65-F5344CB8AC3E}">
        <p14:creationId xmlns:p14="http://schemas.microsoft.com/office/powerpoint/2010/main" val="198326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8"/>
                                        </p:tgtEl>
                                        <p:attrNameLst>
                                          <p:attrName>style.color</p:attrName>
                                        </p:attrNameLst>
                                      </p:cBhvr>
                                      <p:to>
                                        <a:schemeClr val="bg1"/>
                                      </p:to>
                                    </p:animClr>
                                    <p:animClr clrSpc="rgb" dir="cw">
                                      <p:cBhvr>
                                        <p:cTn id="12" dur="250" autoRev="1" fill="remove"/>
                                        <p:tgtEl>
                                          <p:spTgt spid="18"/>
                                        </p:tgtEl>
                                        <p:attrNameLst>
                                          <p:attrName>fillcolor</p:attrName>
                                        </p:attrNameLst>
                                      </p:cBhvr>
                                      <p:to>
                                        <a:schemeClr val="bg1"/>
                                      </p:to>
                                    </p:animClr>
                                    <p:set>
                                      <p:cBhvr>
                                        <p:cTn id="13" dur="250" autoRev="1" fill="remove"/>
                                        <p:tgtEl>
                                          <p:spTgt spid="18"/>
                                        </p:tgtEl>
                                        <p:attrNameLst>
                                          <p:attrName>fill.type</p:attrName>
                                        </p:attrNameLst>
                                      </p:cBhvr>
                                      <p:to>
                                        <p:strVal val="solid"/>
                                      </p:to>
                                    </p:set>
                                    <p:set>
                                      <p:cBhvr>
                                        <p:cTn id="14"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323165"/>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pic>
        <p:nvPicPr>
          <p:cNvPr id="34" name="Graphic 33" descr="Badge 5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9496" y="0"/>
            <a:ext cx="646331" cy="646331"/>
          </a:xfrm>
          <a:prstGeom prst="rect">
            <a:avLst/>
          </a:prstGeom>
        </p:spPr>
      </p:pic>
      <p:grpSp>
        <p:nvGrpSpPr>
          <p:cNvPr id="4" name="Group 3">
            <a:extLst>
              <a:ext uri="{FF2B5EF4-FFF2-40B4-BE49-F238E27FC236}">
                <a16:creationId xmlns:a16="http://schemas.microsoft.com/office/drawing/2014/main" id="{12966640-0216-250F-7FF7-9FFEBAFEA06D}"/>
              </a:ext>
            </a:extLst>
          </p:cNvPr>
          <p:cNvGrpSpPr/>
          <p:nvPr/>
        </p:nvGrpSpPr>
        <p:grpSpPr>
          <a:xfrm>
            <a:off x="218361" y="841662"/>
            <a:ext cx="5588047" cy="5280156"/>
            <a:chOff x="218361" y="841662"/>
            <a:chExt cx="5588047" cy="5280156"/>
          </a:xfrm>
        </p:grpSpPr>
        <p:sp>
          <p:nvSpPr>
            <p:cNvPr id="22" name="Rectangle 21">
              <a:extLst>
                <a:ext uri="{FF2B5EF4-FFF2-40B4-BE49-F238E27FC236}">
                  <a16:creationId xmlns:a16="http://schemas.microsoft.com/office/drawing/2014/main" id="{1378B12F-1BE8-4FC0-B470-06DA72D75F48}"/>
                </a:ext>
              </a:extLst>
            </p:cNvPr>
            <p:cNvSpPr/>
            <p:nvPr/>
          </p:nvSpPr>
          <p:spPr>
            <a:xfrm>
              <a:off x="1426455" y="3480587"/>
              <a:ext cx="4343287" cy="1214492"/>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completed a personality quiz and a skills profile.</a:t>
              </a:r>
            </a:p>
            <a:p>
              <a:pPr algn="ctr"/>
              <a:r>
                <a:rPr lang="en-GB" dirty="0">
                  <a:solidFill>
                    <a:srgbClr val="002060"/>
                  </a:solidFill>
                </a:rPr>
                <a:t>You have talked about your strengths with others in your class.</a:t>
              </a:r>
            </a:p>
          </p:txBody>
        </p:sp>
        <p:sp>
          <p:nvSpPr>
            <p:cNvPr id="42" name="Rectangle 41">
              <a:extLst>
                <a:ext uri="{FF2B5EF4-FFF2-40B4-BE49-F238E27FC236}">
                  <a16:creationId xmlns:a16="http://schemas.microsoft.com/office/drawing/2014/main" id="{B62C6213-2278-4E21-8662-B5D9C22B8911}"/>
                </a:ext>
              </a:extLst>
            </p:cNvPr>
            <p:cNvSpPr/>
            <p:nvPr/>
          </p:nvSpPr>
          <p:spPr>
            <a:xfrm>
              <a:off x="1419304" y="4779718"/>
              <a:ext cx="4343287" cy="1342100"/>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used Labour Market Intelligence (LMI) to research different jobs and the skills required to do them.</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235894" y="4779718"/>
              <a:ext cx="1200944" cy="1342099"/>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5" name="Group 34">
              <a:extLst>
                <a:ext uri="{FF2B5EF4-FFF2-40B4-BE49-F238E27FC236}">
                  <a16:creationId xmlns:a16="http://schemas.microsoft.com/office/drawing/2014/main" id="{A57F0336-BB7E-4FE0-9ABE-D7589240BEA4}"/>
                </a:ext>
              </a:extLst>
            </p:cNvPr>
            <p:cNvGrpSpPr/>
            <p:nvPr/>
          </p:nvGrpSpPr>
          <p:grpSpPr>
            <a:xfrm>
              <a:off x="220209" y="3482167"/>
              <a:ext cx="1200944" cy="1214491"/>
              <a:chOff x="192050" y="1029646"/>
              <a:chExt cx="1379537" cy="1525587"/>
            </a:xfrm>
          </p:grpSpPr>
          <p:sp>
            <p:nvSpPr>
              <p:cNvPr id="40" name="Rectangle 2">
                <a:extLst>
                  <a:ext uri="{FF2B5EF4-FFF2-40B4-BE49-F238E27FC236}">
                    <a16:creationId xmlns:a16="http://schemas.microsoft.com/office/drawing/2014/main" id="{465E0314-1E7F-4B92-8600-3C9A3B6E4FC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D93AECF2-F60B-4A70-B0B8-989A681192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45" name="Rectangle 44">
              <a:extLst>
                <a:ext uri="{FF2B5EF4-FFF2-40B4-BE49-F238E27FC236}">
                  <a16:creationId xmlns:a16="http://schemas.microsoft.com/office/drawing/2014/main" id="{5B9A2A26-FC3A-4C15-83D5-969E5EBA831F}"/>
                </a:ext>
              </a:extLst>
            </p:cNvPr>
            <p:cNvSpPr/>
            <p:nvPr/>
          </p:nvSpPr>
          <p:spPr>
            <a:xfrm>
              <a:off x="1436837" y="841662"/>
              <a:ext cx="4313965" cy="1282248"/>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explored how developments in technology and science are changing jobs of the future and how certain skills are important.</a:t>
              </a:r>
            </a:p>
          </p:txBody>
        </p:sp>
        <p:pic>
          <p:nvPicPr>
            <p:cNvPr id="7" name="Picture 6">
              <a:extLst>
                <a:ext uri="{FF2B5EF4-FFF2-40B4-BE49-F238E27FC236}">
                  <a16:creationId xmlns:a16="http://schemas.microsoft.com/office/drawing/2014/main" id="{673F15E4-0A8C-4EDD-8006-557E1B55E379}"/>
                </a:ext>
              </a:extLst>
            </p:cNvPr>
            <p:cNvPicPr>
              <a:picLocks noChangeAspect="1"/>
            </p:cNvPicPr>
            <p:nvPr/>
          </p:nvPicPr>
          <p:blipFill>
            <a:blip r:embed="rId7"/>
            <a:stretch>
              <a:fillRect/>
            </a:stretch>
          </p:blipFill>
          <p:spPr>
            <a:xfrm>
              <a:off x="225778" y="841662"/>
              <a:ext cx="1211060" cy="1283828"/>
            </a:xfrm>
            <a:prstGeom prst="rect">
              <a:avLst/>
            </a:prstGeom>
          </p:spPr>
        </p:pic>
        <p:sp>
          <p:nvSpPr>
            <p:cNvPr id="46" name="Rectangle 45">
              <a:extLst>
                <a:ext uri="{FF2B5EF4-FFF2-40B4-BE49-F238E27FC236}">
                  <a16:creationId xmlns:a16="http://schemas.microsoft.com/office/drawing/2014/main" id="{3A50A815-95F8-442B-B4C5-DAD84F3593E1}"/>
                </a:ext>
              </a:extLst>
            </p:cNvPr>
            <p:cNvSpPr/>
            <p:nvPr/>
          </p:nvSpPr>
          <p:spPr>
            <a:xfrm>
              <a:off x="1436837" y="2187786"/>
              <a:ext cx="4369571" cy="122279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recognise the skills needed for the world of work and know how to build them.</a:t>
              </a:r>
            </a:p>
            <a:p>
              <a:pPr algn="ctr"/>
              <a:endParaRPr lang="en-GB" dirty="0">
                <a:solidFill>
                  <a:srgbClr val="002060"/>
                </a:solidFill>
              </a:endParaRPr>
            </a:p>
          </p:txBody>
        </p:sp>
        <p:grpSp>
          <p:nvGrpSpPr>
            <p:cNvPr id="47" name="Group 46">
              <a:extLst>
                <a:ext uri="{FF2B5EF4-FFF2-40B4-BE49-F238E27FC236}">
                  <a16:creationId xmlns:a16="http://schemas.microsoft.com/office/drawing/2014/main" id="{8880DD13-D233-4387-8B8D-8F39183C7A3B}"/>
                </a:ext>
              </a:extLst>
            </p:cNvPr>
            <p:cNvGrpSpPr/>
            <p:nvPr/>
          </p:nvGrpSpPr>
          <p:grpSpPr>
            <a:xfrm>
              <a:off x="218361" y="2191167"/>
              <a:ext cx="1200943" cy="1219412"/>
              <a:chOff x="235706" y="2981002"/>
              <a:chExt cx="1377950" cy="1474788"/>
            </a:xfrm>
          </p:grpSpPr>
          <p:sp>
            <p:nvSpPr>
              <p:cNvPr id="48" name="Rectangle 5">
                <a:extLst>
                  <a:ext uri="{FF2B5EF4-FFF2-40B4-BE49-F238E27FC236}">
                    <a16:creationId xmlns:a16="http://schemas.microsoft.com/office/drawing/2014/main" id="{B00BF572-A491-4E06-9C17-2A56C8D19507}"/>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8">
                <a:extLst>
                  <a:ext uri="{FF2B5EF4-FFF2-40B4-BE49-F238E27FC236}">
                    <a16:creationId xmlns:a16="http://schemas.microsoft.com/office/drawing/2014/main" id="{04598811-91D2-4F7A-9654-FBE0D86208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23" name="Explosion: 14 Points 22">
            <a:extLst>
              <a:ext uri="{FF2B5EF4-FFF2-40B4-BE49-F238E27FC236}">
                <a16:creationId xmlns:a16="http://schemas.microsoft.com/office/drawing/2014/main" id="{2C44FD46-A106-4719-BA93-D1C31494852C}"/>
              </a:ext>
            </a:extLst>
          </p:cNvPr>
          <p:cNvSpPr/>
          <p:nvPr/>
        </p:nvSpPr>
        <p:spPr>
          <a:xfrm>
            <a:off x="5545902" y="1994824"/>
            <a:ext cx="3657600" cy="3033381"/>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Over the last 5 lessons</a:t>
            </a:r>
          </a:p>
        </p:txBody>
      </p:sp>
    </p:spTree>
    <p:custDataLst>
      <p:tags r:id="rId1"/>
    </p:custDataLst>
    <p:extLst>
      <p:ext uri="{BB962C8B-B14F-4D97-AF65-F5344CB8AC3E}">
        <p14:creationId xmlns:p14="http://schemas.microsoft.com/office/powerpoint/2010/main" val="316933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personality?</a:t>
            </a: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sp>
        <p:nvSpPr>
          <p:cNvPr id="5" name="TextBox 4">
            <a:extLst>
              <a:ext uri="{FF2B5EF4-FFF2-40B4-BE49-F238E27FC236}">
                <a16:creationId xmlns:a16="http://schemas.microsoft.com/office/drawing/2014/main" id="{B03A4C03-CB28-4239-B952-8B7F4CF8A86E}"/>
              </a:ext>
            </a:extLst>
          </p:cNvPr>
          <p:cNvSpPr txBox="1"/>
          <p:nvPr/>
        </p:nvSpPr>
        <p:spPr>
          <a:xfrm>
            <a:off x="341523" y="1108987"/>
            <a:ext cx="8383836" cy="1569660"/>
          </a:xfrm>
          <a:prstGeom prst="rect">
            <a:avLst/>
          </a:prstGeom>
          <a:solidFill>
            <a:schemeClr val="bg1"/>
          </a:solidFill>
        </p:spPr>
        <p:txBody>
          <a:bodyPr wrap="square" rtlCol="0">
            <a:spAutoFit/>
          </a:bodyPr>
          <a:lstStyle/>
          <a:p>
            <a:r>
              <a:rPr lang="en-GB" sz="2400" i="0" dirty="0">
                <a:solidFill>
                  <a:srgbClr val="2A2A2A"/>
                </a:solidFill>
                <a:effectLst/>
              </a:rPr>
              <a:t>Your </a:t>
            </a:r>
            <a:r>
              <a:rPr lang="en-GB" sz="2400" b="1" i="0" dirty="0">
                <a:solidFill>
                  <a:srgbClr val="2A2A2A"/>
                </a:solidFill>
                <a:effectLst/>
              </a:rPr>
              <a:t>personality</a:t>
            </a:r>
            <a:r>
              <a:rPr lang="en-GB" sz="2400" i="0" dirty="0">
                <a:solidFill>
                  <a:srgbClr val="2A2A2A"/>
                </a:solidFill>
                <a:effectLst/>
              </a:rPr>
              <a:t> is what makes you special and different from everyone else. It's how you think, feel, and act. It's what makes you laugh, cry, or get excited. Everyone has a different personality, and that's what makes the world so interesting!</a:t>
            </a:r>
          </a:p>
        </p:txBody>
      </p:sp>
      <p:sp>
        <p:nvSpPr>
          <p:cNvPr id="4" name="TextBox 3">
            <a:extLst>
              <a:ext uri="{FF2B5EF4-FFF2-40B4-BE49-F238E27FC236}">
                <a16:creationId xmlns:a16="http://schemas.microsoft.com/office/drawing/2014/main" id="{4C0FC875-6576-C7E7-623A-529BC3389DD2}"/>
              </a:ext>
            </a:extLst>
          </p:cNvPr>
          <p:cNvSpPr txBox="1"/>
          <p:nvPr/>
        </p:nvSpPr>
        <p:spPr>
          <a:xfrm>
            <a:off x="341523" y="3262489"/>
            <a:ext cx="8383836" cy="2585323"/>
          </a:xfrm>
          <a:prstGeom prst="rect">
            <a:avLst/>
          </a:prstGeom>
          <a:solidFill>
            <a:schemeClr val="bg1"/>
          </a:solidFill>
        </p:spPr>
        <p:txBody>
          <a:bodyPr wrap="square" rtlCol="0">
            <a:spAutoFit/>
          </a:bodyPr>
          <a:lstStyle/>
          <a:p>
            <a:r>
              <a:rPr lang="en-GB" sz="2400" dirty="0"/>
              <a:t>TASK: </a:t>
            </a:r>
          </a:p>
          <a:p>
            <a:endParaRPr lang="en-GB" sz="2400" dirty="0"/>
          </a:p>
          <a:p>
            <a:r>
              <a:rPr lang="en-GB" sz="2400" dirty="0"/>
              <a:t>Can you think of 10 words that describe how people may feel or act? These are called personality traits. </a:t>
            </a:r>
          </a:p>
          <a:p>
            <a:endParaRPr lang="en-GB" sz="2400" dirty="0"/>
          </a:p>
          <a:p>
            <a:r>
              <a:rPr lang="en-GB" sz="2400" dirty="0"/>
              <a:t>For example, people may be kind, thoughtful, funny…..</a:t>
            </a:r>
          </a:p>
          <a:p>
            <a:endParaRPr lang="en-GB" dirty="0"/>
          </a:p>
        </p:txBody>
      </p:sp>
      <p:sp>
        <p:nvSpPr>
          <p:cNvPr id="8" name="Star: 32 Points 7">
            <a:extLst>
              <a:ext uri="{FF2B5EF4-FFF2-40B4-BE49-F238E27FC236}">
                <a16:creationId xmlns:a16="http://schemas.microsoft.com/office/drawing/2014/main" id="{9CCE6851-3B70-030A-7E47-D5E1E0304F8D}"/>
              </a:ext>
            </a:extLst>
          </p:cNvPr>
          <p:cNvSpPr/>
          <p:nvPr/>
        </p:nvSpPr>
        <p:spPr>
          <a:xfrm>
            <a:off x="7117865" y="5069136"/>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263477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0BD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Personality types at work</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787" t="45497" r="12772" b="35017"/>
          <a:stretch/>
        </p:blipFill>
        <p:spPr>
          <a:xfrm>
            <a:off x="203810" y="4675000"/>
            <a:ext cx="8736376" cy="1995976"/>
          </a:xfrm>
          <a:prstGeom prst="rect">
            <a:avLst/>
          </a:prstGeom>
        </p:spPr>
      </p:pic>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
        <p:nvSpPr>
          <p:cNvPr id="5" name="TextBox 4">
            <a:extLst>
              <a:ext uri="{FF2B5EF4-FFF2-40B4-BE49-F238E27FC236}">
                <a16:creationId xmlns:a16="http://schemas.microsoft.com/office/drawing/2014/main" id="{B03A4C03-CB28-4239-B952-8B7F4CF8A86E}"/>
              </a:ext>
            </a:extLst>
          </p:cNvPr>
          <p:cNvSpPr txBox="1"/>
          <p:nvPr/>
        </p:nvSpPr>
        <p:spPr>
          <a:xfrm>
            <a:off x="203811" y="889348"/>
            <a:ext cx="8736375" cy="3785652"/>
          </a:xfrm>
          <a:prstGeom prst="rect">
            <a:avLst/>
          </a:prstGeom>
          <a:solidFill>
            <a:schemeClr val="bg1"/>
          </a:solidFill>
        </p:spPr>
        <p:txBody>
          <a:bodyPr wrap="square" rtlCol="0">
            <a:spAutoFit/>
          </a:bodyPr>
          <a:lstStyle/>
          <a:p>
            <a:r>
              <a:rPr lang="en-GB" sz="2400" i="0" dirty="0">
                <a:solidFill>
                  <a:srgbClr val="2A2A2A"/>
                </a:solidFill>
                <a:effectLst/>
              </a:rPr>
              <a:t>A </a:t>
            </a:r>
            <a:r>
              <a:rPr lang="en-GB" sz="2400" b="1" i="0" dirty="0">
                <a:solidFill>
                  <a:srgbClr val="2A2A2A"/>
                </a:solidFill>
                <a:effectLst/>
              </a:rPr>
              <a:t>personality type </a:t>
            </a:r>
            <a:r>
              <a:rPr lang="en-GB" sz="2400" i="0" dirty="0">
                <a:solidFill>
                  <a:srgbClr val="2A2A2A"/>
                </a:solidFill>
                <a:effectLst/>
              </a:rPr>
              <a:t>is like a big group of people who share similar </a:t>
            </a:r>
            <a:r>
              <a:rPr lang="en-GB" sz="2400" b="1" i="0" dirty="0">
                <a:solidFill>
                  <a:srgbClr val="2A2A2A"/>
                </a:solidFill>
                <a:effectLst/>
              </a:rPr>
              <a:t>personality traits</a:t>
            </a:r>
            <a:r>
              <a:rPr lang="en-GB" sz="2400" i="0" dirty="0">
                <a:solidFill>
                  <a:srgbClr val="2A2A2A"/>
                </a:solidFill>
                <a:effectLst/>
              </a:rPr>
              <a:t>. They won’t be the same</a:t>
            </a:r>
            <a:r>
              <a:rPr lang="en-GB" sz="2400" dirty="0">
                <a:solidFill>
                  <a:srgbClr val="2A2A2A"/>
                </a:solidFill>
              </a:rPr>
              <a:t>,</a:t>
            </a:r>
            <a:r>
              <a:rPr lang="en-GB" sz="2400" i="0" dirty="0">
                <a:solidFill>
                  <a:srgbClr val="2A2A2A"/>
                </a:solidFill>
                <a:effectLst/>
              </a:rPr>
              <a:t> but they may be more likely to act or feel in a certain way.</a:t>
            </a:r>
          </a:p>
          <a:p>
            <a:pPr algn="l"/>
            <a:endParaRPr lang="en-GB" sz="2400" b="0" i="0" dirty="0">
              <a:solidFill>
                <a:srgbClr val="2A2A2A"/>
              </a:solidFill>
              <a:effectLst/>
            </a:endParaRPr>
          </a:p>
          <a:p>
            <a:pPr algn="l"/>
            <a:r>
              <a:rPr lang="en-GB" sz="2400" b="0" i="0" dirty="0">
                <a:solidFill>
                  <a:srgbClr val="2A2A2A"/>
                </a:solidFill>
                <a:effectLst/>
              </a:rPr>
              <a:t>In work, some personality types love to be part of a busy team, while others prefer to work alone. Some prefer to detailed tasks, while others like to look at the bigger picture.</a:t>
            </a:r>
          </a:p>
          <a:p>
            <a:pPr algn="l"/>
            <a:endParaRPr lang="en-GB" sz="2400" dirty="0">
              <a:solidFill>
                <a:srgbClr val="2A2A2A"/>
              </a:solidFill>
            </a:endParaRPr>
          </a:p>
          <a:p>
            <a:pPr algn="l"/>
            <a:r>
              <a:rPr lang="en-GB" sz="2400" b="0" i="0" dirty="0">
                <a:solidFill>
                  <a:srgbClr val="2A2A2A"/>
                </a:solidFill>
                <a:effectLst/>
              </a:rPr>
              <a:t>Our personality type can mean we are better suited to certain jobs or  careers that will make the most of our personality and strengths. </a:t>
            </a:r>
          </a:p>
        </p:txBody>
      </p:sp>
    </p:spTree>
    <p:custDataLst>
      <p:tags r:id="rId1"/>
    </p:custDataLst>
    <p:extLst>
      <p:ext uri="{BB962C8B-B14F-4D97-AF65-F5344CB8AC3E}">
        <p14:creationId xmlns:p14="http://schemas.microsoft.com/office/powerpoint/2010/main" val="2156340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8244"/>
            <a:ext cx="9144000" cy="692114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9" y="1277271"/>
            <a:ext cx="4841766" cy="461665"/>
          </a:xfrm>
          <a:prstGeom prst="rect">
            <a:avLst/>
          </a:prstGeom>
          <a:solidFill>
            <a:schemeClr val="bg1"/>
          </a:solidFill>
        </p:spPr>
        <p:txBody>
          <a:bodyPr wrap="square">
            <a:spAutoFit/>
          </a:bodyPr>
          <a:lstStyle/>
          <a:p>
            <a:pPr marL="457200" indent="-457200">
              <a:buFont typeface="+mj-lt"/>
              <a:buAutoNum type="arabicPeriod"/>
            </a:pPr>
            <a:r>
              <a:rPr lang="en-GB" altLang="en-US" sz="2400" b="1" dirty="0">
                <a:solidFill>
                  <a:srgbClr val="002060"/>
                </a:solidFill>
                <a:latin typeface="Calibri" panose="020F0502020204030204" pitchFamily="34" charset="0"/>
              </a:rPr>
              <a:t>Register or sign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536FDD30-8123-C9C0-3D21-7B6E24051B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52" t="3187" r="11306" b="4904"/>
          <a:stretch/>
        </p:blipFill>
        <p:spPr>
          <a:xfrm>
            <a:off x="5075338" y="933072"/>
            <a:ext cx="1709387" cy="1150062"/>
          </a:xfrm>
          <a:prstGeom prst="rect">
            <a:avLst/>
          </a:prstGeom>
        </p:spPr>
      </p:pic>
      <p:grpSp>
        <p:nvGrpSpPr>
          <p:cNvPr id="4" name="Group 3">
            <a:extLst>
              <a:ext uri="{FF2B5EF4-FFF2-40B4-BE49-F238E27FC236}">
                <a16:creationId xmlns:a16="http://schemas.microsoft.com/office/drawing/2014/main" id="{EC5B68B2-659C-E06F-5EFE-CAF623780774}"/>
              </a:ext>
            </a:extLst>
          </p:cNvPr>
          <p:cNvGrpSpPr/>
          <p:nvPr/>
        </p:nvGrpSpPr>
        <p:grpSpPr>
          <a:xfrm>
            <a:off x="384990" y="2331942"/>
            <a:ext cx="8413354" cy="1064114"/>
            <a:chOff x="384990" y="2331942"/>
            <a:chExt cx="8413354" cy="1064114"/>
          </a:xfrm>
        </p:grpSpPr>
        <p:sp>
          <p:nvSpPr>
            <p:cNvPr id="17" name="Rectangle 16">
              <a:extLst>
                <a:ext uri="{FF2B5EF4-FFF2-40B4-BE49-F238E27FC236}">
                  <a16:creationId xmlns:a16="http://schemas.microsoft.com/office/drawing/2014/main" id="{3BC55CF2-B77A-44AE-992D-229739311946}"/>
                </a:ext>
              </a:extLst>
            </p:cNvPr>
            <p:cNvSpPr/>
            <p:nvPr/>
          </p:nvSpPr>
          <p:spPr>
            <a:xfrm>
              <a:off x="384990" y="2439994"/>
              <a:ext cx="6930210" cy="830997"/>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Complete the Buzz Personality Quiz to discover your personality type. Make a note of your animal.</a:t>
              </a:r>
            </a:p>
          </p:txBody>
        </p:sp>
        <p:pic>
          <p:nvPicPr>
            <p:cNvPr id="12" name="Picture 11">
              <a:extLst>
                <a:ext uri="{FF2B5EF4-FFF2-40B4-BE49-F238E27FC236}">
                  <a16:creationId xmlns:a16="http://schemas.microsoft.com/office/drawing/2014/main" id="{F9E2F3D7-7BD8-89FF-C97D-5C6E1CFCEE75}"/>
                </a:ext>
              </a:extLst>
            </p:cNvPr>
            <p:cNvPicPr>
              <a:picLocks noChangeAspect="1"/>
            </p:cNvPicPr>
            <p:nvPr/>
          </p:nvPicPr>
          <p:blipFill>
            <a:blip r:embed="rId5"/>
            <a:stretch>
              <a:fillRect/>
            </a:stretch>
          </p:blipFill>
          <p:spPr>
            <a:xfrm>
              <a:off x="6987460" y="2331942"/>
              <a:ext cx="1810884" cy="1064114"/>
            </a:xfrm>
            <a:prstGeom prst="rect">
              <a:avLst/>
            </a:prstGeom>
            <a:effectLst>
              <a:glow rad="63500">
                <a:schemeClr val="accent1">
                  <a:satMod val="175000"/>
                  <a:alpha val="40000"/>
                </a:schemeClr>
              </a:glow>
            </a:effectLst>
          </p:spPr>
        </p:pic>
      </p:grpSp>
      <p:grpSp>
        <p:nvGrpSpPr>
          <p:cNvPr id="9" name="Group 8">
            <a:extLst>
              <a:ext uri="{FF2B5EF4-FFF2-40B4-BE49-F238E27FC236}">
                <a16:creationId xmlns:a16="http://schemas.microsoft.com/office/drawing/2014/main" id="{5F79E961-5C53-057D-1661-A633D642DD0B}"/>
              </a:ext>
            </a:extLst>
          </p:cNvPr>
          <p:cNvGrpSpPr/>
          <p:nvPr/>
        </p:nvGrpSpPr>
        <p:grpSpPr>
          <a:xfrm>
            <a:off x="384989" y="3568565"/>
            <a:ext cx="8584305" cy="1157113"/>
            <a:chOff x="384989" y="3568565"/>
            <a:chExt cx="8584305" cy="1157113"/>
          </a:xfrm>
        </p:grpSpPr>
        <p:sp>
          <p:nvSpPr>
            <p:cNvPr id="19" name="Rectangle 18">
              <a:extLst>
                <a:ext uri="{FF2B5EF4-FFF2-40B4-BE49-F238E27FC236}">
                  <a16:creationId xmlns:a16="http://schemas.microsoft.com/office/drawing/2014/main" id="{C243B871-C104-4EC7-9040-E0688A0D4D24}"/>
                </a:ext>
              </a:extLst>
            </p:cNvPr>
            <p:cNvSpPr/>
            <p:nvPr/>
          </p:nvSpPr>
          <p:spPr>
            <a:xfrm>
              <a:off x="384989" y="3731624"/>
              <a:ext cx="7907240" cy="830997"/>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Explore job sectors that could be a good fit for your personality strengths</a:t>
              </a:r>
            </a:p>
          </p:txBody>
        </p:sp>
        <p:pic>
          <p:nvPicPr>
            <p:cNvPr id="18" name="Picture 17">
              <a:extLst>
                <a:ext uri="{FF2B5EF4-FFF2-40B4-BE49-F238E27FC236}">
                  <a16:creationId xmlns:a16="http://schemas.microsoft.com/office/drawing/2014/main" id="{99EFB3FC-7510-861C-D72F-FD78E26C5CB6}"/>
                </a:ext>
              </a:extLst>
            </p:cNvPr>
            <p:cNvPicPr>
              <a:picLocks noChangeAspect="1"/>
            </p:cNvPicPr>
            <p:nvPr/>
          </p:nvPicPr>
          <p:blipFill>
            <a:blip r:embed="rId6"/>
            <a:stretch>
              <a:fillRect/>
            </a:stretch>
          </p:blipFill>
          <p:spPr>
            <a:xfrm>
              <a:off x="7607729" y="3568565"/>
              <a:ext cx="1361565" cy="1157113"/>
            </a:xfrm>
            <a:prstGeom prst="rect">
              <a:avLst/>
            </a:prstGeom>
            <a:effectLst>
              <a:glow rad="63500">
                <a:schemeClr val="accent1">
                  <a:satMod val="175000"/>
                  <a:alpha val="40000"/>
                </a:schemeClr>
              </a:glow>
            </a:effectLst>
          </p:spPr>
        </p:pic>
      </p:grpSp>
      <p:grpSp>
        <p:nvGrpSpPr>
          <p:cNvPr id="10" name="Group 9">
            <a:extLst>
              <a:ext uri="{FF2B5EF4-FFF2-40B4-BE49-F238E27FC236}">
                <a16:creationId xmlns:a16="http://schemas.microsoft.com/office/drawing/2014/main" id="{A4B95F70-705D-4933-0FE7-010CD8FE323E}"/>
              </a:ext>
            </a:extLst>
          </p:cNvPr>
          <p:cNvGrpSpPr/>
          <p:nvPr/>
        </p:nvGrpSpPr>
        <p:grpSpPr>
          <a:xfrm>
            <a:off x="384989" y="5043734"/>
            <a:ext cx="8584305" cy="1170812"/>
            <a:chOff x="384989" y="5043734"/>
            <a:chExt cx="8584305" cy="1170812"/>
          </a:xfrm>
        </p:grpSpPr>
        <p:sp>
          <p:nvSpPr>
            <p:cNvPr id="20" name="Rectangle 19">
              <a:extLst>
                <a:ext uri="{FF2B5EF4-FFF2-40B4-BE49-F238E27FC236}">
                  <a16:creationId xmlns:a16="http://schemas.microsoft.com/office/drawing/2014/main" id="{FCED8037-A006-4A81-9DFF-CACF2E4DCA16}"/>
                </a:ext>
              </a:extLst>
            </p:cNvPr>
            <p:cNvSpPr/>
            <p:nvPr/>
          </p:nvSpPr>
          <p:spPr>
            <a:xfrm>
              <a:off x="384989" y="5043734"/>
              <a:ext cx="7907240" cy="461665"/>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Save 2 job sectors that are of interest to your Career Tools.</a:t>
              </a:r>
            </a:p>
          </p:txBody>
        </p:sp>
        <p:pic>
          <p:nvPicPr>
            <p:cNvPr id="22" name="Picture 21" descr="A screenshot of a computer&#10;&#10;Description automatically generated">
              <a:extLst>
                <a:ext uri="{FF2B5EF4-FFF2-40B4-BE49-F238E27FC236}">
                  <a16:creationId xmlns:a16="http://schemas.microsoft.com/office/drawing/2014/main" id="{DC7E73D5-E476-2DEF-26BF-838C0D4544A3}"/>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6626746" y="5431429"/>
              <a:ext cx="2342548" cy="783117"/>
            </a:xfrm>
            <a:prstGeom prst="rect">
              <a:avLst/>
            </a:prstGeom>
            <a:effectLst>
              <a:glow rad="63500">
                <a:schemeClr val="accent1">
                  <a:satMod val="175000"/>
                  <a:alpha val="40000"/>
                </a:schemeClr>
              </a:glow>
            </a:effectLst>
          </p:spPr>
        </p:pic>
      </p:grpSp>
    </p:spTree>
    <p:extLst>
      <p:ext uri="{BB962C8B-B14F-4D97-AF65-F5344CB8AC3E}">
        <p14:creationId xmlns:p14="http://schemas.microsoft.com/office/powerpoint/2010/main" val="296847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10961</TotalTime>
  <Words>6364</Words>
  <Application>Microsoft Office PowerPoint</Application>
  <PresentationFormat>On-screen Show (4:3)</PresentationFormat>
  <Paragraphs>618</Paragraphs>
  <Slides>65</Slides>
  <Notes>65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568</cp:revision>
  <cp:lastPrinted>2017-09-12T16:38:08Z</cp:lastPrinted>
  <dcterms:created xsi:type="dcterms:W3CDTF">2017-03-16T08:26:44Z</dcterms:created>
  <dcterms:modified xsi:type="dcterms:W3CDTF">2026-07-29T15:10:06Z</dcterms:modified>
</cp:coreProperties>
</file>