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56" r:id="rId2"/>
    <p:sldId id="257" r:id="rId3"/>
    <p:sldId id="258" r:id="rId4"/>
    <p:sldId id="260" r:id="rId5"/>
  </p:sldIdLst>
  <p:sldSz cx="6858000" cy="9144000" type="screen4x3"/>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9E"/>
    <a:srgbClr val="50BDC0"/>
    <a:srgbClr val="0072BA"/>
    <a:srgbClr val="AAE571"/>
    <a:srgbClr val="FF6600"/>
    <a:srgbClr val="3EA4E5"/>
    <a:srgbClr val="EBF8FF"/>
    <a:srgbClr val="FFFFFF"/>
    <a:srgbClr val="009EDE"/>
    <a:srgbClr val="CB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0" autoAdjust="0"/>
  </p:normalViewPr>
  <p:slideViewPr>
    <p:cSldViewPr snapToGrid="0">
      <p:cViewPr varScale="1">
        <p:scale>
          <a:sx n="79" d="100"/>
          <a:sy n="79" d="100"/>
        </p:scale>
        <p:origin x="35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82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D4D08C43-0C71-4D7E-98AA-BC6A8FB3799A}" type="datetimeFigureOut">
              <a:rPr lang="en-GB" smtClean="0"/>
              <a:t>21/09/2026</a:t>
            </a:fld>
            <a:endParaRPr lang="en-GB"/>
          </a:p>
        </p:txBody>
      </p:sp>
      <p:sp>
        <p:nvSpPr>
          <p:cNvPr id="4" name="Slide Image Placeholder 3"/>
          <p:cNvSpPr>
            <a:spLocks noGrp="1" noRot="1" noChangeAspect="1"/>
          </p:cNvSpPr>
          <p:nvPr>
            <p:ph type="sldImg" idx="2"/>
          </p:nvPr>
        </p:nvSpPr>
        <p:spPr>
          <a:xfrm>
            <a:off x="2141538" y="1241425"/>
            <a:ext cx="2511425"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3108"/>
            <a:ext cx="2944283" cy="4982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8"/>
            <a:ext cx="2944283" cy="498294"/>
          </a:xfrm>
          <a:prstGeom prst="rect">
            <a:avLst/>
          </a:prstGeom>
        </p:spPr>
        <p:txBody>
          <a:bodyPr vert="horz" lIns="91440" tIns="45720" rIns="91440" bIns="45720" rtlCol="0" anchor="b"/>
          <a:lstStyle>
            <a:lvl1pPr algn="r">
              <a:defRPr sz="1200"/>
            </a:lvl1pPr>
          </a:lstStyle>
          <a:p>
            <a:fld id="{3607770D-8D2B-4787-8458-60F7EAD17735}" type="slidenum">
              <a:rPr lang="en-GB" smtClean="0"/>
              <a:t>‹#›</a:t>
            </a:fld>
            <a:endParaRPr lang="en-GB"/>
          </a:p>
        </p:txBody>
      </p:sp>
    </p:spTree>
    <p:extLst>
      <p:ext uri="{BB962C8B-B14F-4D97-AF65-F5344CB8AC3E}">
        <p14:creationId xmlns:p14="http://schemas.microsoft.com/office/powerpoint/2010/main" val="295058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6E64E5-0447-47FC-AA36-324B2B6B4198}"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468186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6E64E5-0447-47FC-AA36-324B2B6B4198}"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552583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6E64E5-0447-47FC-AA36-324B2B6B4198}"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183499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6E64E5-0447-47FC-AA36-324B2B6B4198}"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3171679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6E64E5-0447-47FC-AA36-324B2B6B4198}"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358835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A6E64E5-0447-47FC-AA36-324B2B6B4198}"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278527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E64E5-0447-47FC-AA36-324B2B6B4198}"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1233777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6E64E5-0447-47FC-AA36-324B2B6B4198}"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2455276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6E64E5-0447-47FC-AA36-324B2B6B4198}"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3553916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6E64E5-0447-47FC-AA36-324B2B6B4198}"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3697924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6E64E5-0447-47FC-AA36-324B2B6B4198}"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898816-7590-4BA3-A127-9A96B7D75D96}" type="slidenum">
              <a:rPr lang="en-GB" smtClean="0"/>
              <a:t>‹#›</a:t>
            </a:fld>
            <a:endParaRPr lang="en-GB"/>
          </a:p>
        </p:txBody>
      </p:sp>
    </p:spTree>
    <p:extLst>
      <p:ext uri="{BB962C8B-B14F-4D97-AF65-F5344CB8AC3E}">
        <p14:creationId xmlns:p14="http://schemas.microsoft.com/office/powerpoint/2010/main" val="3586600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DA6E64E5-0447-47FC-AA36-324B2B6B4198}" type="datetimeFigureOut">
              <a:rPr lang="en-GB" smtClean="0"/>
              <a:t>21/09/2026</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17898816-7590-4BA3-A127-9A96B7D75D96}" type="slidenum">
              <a:rPr lang="en-GB" smtClean="0"/>
              <a:t>‹#›</a:t>
            </a:fld>
            <a:endParaRPr lang="en-GB"/>
          </a:p>
        </p:txBody>
      </p:sp>
    </p:spTree>
    <p:extLst>
      <p:ext uri="{BB962C8B-B14F-4D97-AF65-F5344CB8AC3E}">
        <p14:creationId xmlns:p14="http://schemas.microsoft.com/office/powerpoint/2010/main" val="5515803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D52881-65A9-28A3-7FBE-330F42267A41}"/>
              </a:ext>
            </a:extLst>
          </p:cNvPr>
          <p:cNvSpPr/>
          <p:nvPr/>
        </p:nvSpPr>
        <p:spPr>
          <a:xfrm>
            <a:off x="-14997" y="0"/>
            <a:ext cx="6858000" cy="8331269"/>
          </a:xfrm>
          <a:prstGeom prst="rect">
            <a:avLst/>
          </a:prstGeom>
          <a:solidFill>
            <a:srgbClr val="005D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Rectangle 9">
            <a:extLst>
              <a:ext uri="{FF2B5EF4-FFF2-40B4-BE49-F238E27FC236}">
                <a16:creationId xmlns:a16="http://schemas.microsoft.com/office/drawing/2014/main" id="{3F88C08F-CCB4-9056-5785-7265C5F00EEF}"/>
              </a:ext>
            </a:extLst>
          </p:cNvPr>
          <p:cNvSpPr/>
          <p:nvPr/>
        </p:nvSpPr>
        <p:spPr>
          <a:xfrm>
            <a:off x="151544" y="161084"/>
            <a:ext cx="6546436" cy="80026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B85A399F-F251-7CFA-D1F2-A8EC43A96676}"/>
              </a:ext>
            </a:extLst>
          </p:cNvPr>
          <p:cNvSpPr/>
          <p:nvPr/>
        </p:nvSpPr>
        <p:spPr>
          <a:xfrm>
            <a:off x="2197691" y="379779"/>
            <a:ext cx="4323197" cy="2225000"/>
          </a:xfrm>
          <a:prstGeom prst="roundRect">
            <a:avLst/>
          </a:prstGeom>
          <a:noFill/>
          <a:ln w="57150">
            <a:solidFill>
              <a:srgbClr val="50BD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CBF5F5"/>
                </a:solidFill>
              </a:ln>
            </a:endParaRPr>
          </a:p>
        </p:txBody>
      </p:sp>
      <p:sp>
        <p:nvSpPr>
          <p:cNvPr id="16" name="TextBox 15">
            <a:extLst>
              <a:ext uri="{FF2B5EF4-FFF2-40B4-BE49-F238E27FC236}">
                <a16:creationId xmlns:a16="http://schemas.microsoft.com/office/drawing/2014/main" id="{F7646567-48E0-BBB0-955F-4DCA15700C73}"/>
              </a:ext>
            </a:extLst>
          </p:cNvPr>
          <p:cNvSpPr txBox="1"/>
          <p:nvPr/>
        </p:nvSpPr>
        <p:spPr>
          <a:xfrm>
            <a:off x="2377737" y="615116"/>
            <a:ext cx="3963104" cy="1754326"/>
          </a:xfrm>
          <a:prstGeom prst="rect">
            <a:avLst/>
          </a:prstGeom>
          <a:noFill/>
        </p:spPr>
        <p:txBody>
          <a:bodyPr wrap="square" rtlCol="0">
            <a:spAutoFit/>
          </a:bodyPr>
          <a:lstStyle/>
          <a:p>
            <a:pPr marL="285750" indent="-285750">
              <a:buFont typeface="Arial" panose="020B0604020202020204" pitchFamily="34" charset="0"/>
              <a:buChar char="•"/>
            </a:pPr>
            <a:r>
              <a:rPr lang="en-GB" dirty="0"/>
              <a:t>Save this template in your own folder on your school’s system.</a:t>
            </a:r>
          </a:p>
          <a:p>
            <a:pPr marL="285750" indent="-285750">
              <a:buFont typeface="Arial" panose="020B0604020202020204" pitchFamily="34" charset="0"/>
              <a:buChar char="•"/>
            </a:pPr>
            <a:r>
              <a:rPr lang="en-GB" dirty="0"/>
              <a:t>Call it WEX or Next Steps Ready. </a:t>
            </a:r>
          </a:p>
          <a:p>
            <a:pPr marL="285750" indent="-285750">
              <a:buFont typeface="Arial" panose="020B0604020202020204" pitchFamily="34" charset="0"/>
              <a:buChar char="•"/>
            </a:pPr>
            <a:r>
              <a:rPr lang="en-GB" dirty="0"/>
              <a:t>You will be using a different page in each lesson.</a:t>
            </a:r>
          </a:p>
          <a:p>
            <a:pPr marL="285750" indent="-285750">
              <a:buFont typeface="Arial" panose="020B0604020202020204" pitchFamily="34" charset="0"/>
              <a:buChar char="•"/>
            </a:pPr>
            <a:r>
              <a:rPr lang="en-GB" dirty="0"/>
              <a:t>You will use it over three lessons</a:t>
            </a:r>
          </a:p>
        </p:txBody>
      </p:sp>
      <p:sp>
        <p:nvSpPr>
          <p:cNvPr id="4" name="Rectangle 3">
            <a:extLst>
              <a:ext uri="{FF2B5EF4-FFF2-40B4-BE49-F238E27FC236}">
                <a16:creationId xmlns:a16="http://schemas.microsoft.com/office/drawing/2014/main" id="{8F35E207-5D97-97CA-E045-E06AFD06B495}"/>
              </a:ext>
            </a:extLst>
          </p:cNvPr>
          <p:cNvSpPr/>
          <p:nvPr/>
        </p:nvSpPr>
        <p:spPr>
          <a:xfrm>
            <a:off x="283078" y="2133925"/>
            <a:ext cx="1531701" cy="470854"/>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2026-27</a:t>
            </a:r>
          </a:p>
        </p:txBody>
      </p:sp>
      <p:pic>
        <p:nvPicPr>
          <p:cNvPr id="12" name="Picture 11">
            <a:extLst>
              <a:ext uri="{FF2B5EF4-FFF2-40B4-BE49-F238E27FC236}">
                <a16:creationId xmlns:a16="http://schemas.microsoft.com/office/drawing/2014/main" id="{7A179E20-42C2-FEEA-0351-9E27821B0E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817" y="408101"/>
            <a:ext cx="1469827" cy="1469827"/>
          </a:xfrm>
          <a:prstGeom prst="rect">
            <a:avLst/>
          </a:prstGeom>
        </p:spPr>
      </p:pic>
      <p:sp>
        <p:nvSpPr>
          <p:cNvPr id="14" name="Freeform 13">
            <a:extLst>
              <a:ext uri="{FF2B5EF4-FFF2-40B4-BE49-F238E27FC236}">
                <a16:creationId xmlns:a16="http://schemas.microsoft.com/office/drawing/2014/main" id="{473368E1-F26E-120A-2971-F2D400BD7021}"/>
              </a:ext>
            </a:extLst>
          </p:cNvPr>
          <p:cNvSpPr/>
          <p:nvPr/>
        </p:nvSpPr>
        <p:spPr>
          <a:xfrm>
            <a:off x="151544" y="8558833"/>
            <a:ext cx="1599100" cy="400110"/>
          </a:xfrm>
          <a:custGeom>
            <a:avLst/>
            <a:gdLst/>
            <a:ahLst/>
            <a:cxnLst/>
            <a:rect l="l" t="t" r="r" b="b"/>
            <a:pathLst>
              <a:path w="1820292" h="319230">
                <a:moveTo>
                  <a:pt x="0" y="0"/>
                </a:moveTo>
                <a:lnTo>
                  <a:pt x="1820292" y="0"/>
                </a:lnTo>
                <a:lnTo>
                  <a:pt x="1820292" y="319230"/>
                </a:lnTo>
                <a:lnTo>
                  <a:pt x="0" y="319230"/>
                </a:lnTo>
                <a:lnTo>
                  <a:pt x="0" y="0"/>
                </a:lnTo>
                <a:close/>
              </a:path>
            </a:pathLst>
          </a:custGeom>
          <a:blipFill>
            <a:blip r:embed="rId3"/>
            <a:stretch>
              <a:fillRect/>
            </a:stretch>
          </a:blipFill>
        </p:spPr>
        <p:txBody>
          <a:bodyPr/>
          <a:lstStyle/>
          <a:p>
            <a:endParaRPr lang="en-GB" sz="1154" dirty="0"/>
          </a:p>
        </p:txBody>
      </p:sp>
      <p:pic>
        <p:nvPicPr>
          <p:cNvPr id="18" name="Picture 17" descr="A blue text on a black background&#10;&#10;AI-generated content may be incorrect.">
            <a:extLst>
              <a:ext uri="{FF2B5EF4-FFF2-40B4-BE49-F238E27FC236}">
                <a16:creationId xmlns:a16="http://schemas.microsoft.com/office/drawing/2014/main" id="{73C2A5BF-170B-B4F1-65DD-F3D62646FD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9862" y="8382387"/>
            <a:ext cx="2149309" cy="819628"/>
          </a:xfrm>
          <a:prstGeom prst="rect">
            <a:avLst/>
          </a:prstGeom>
        </p:spPr>
      </p:pic>
      <p:sp>
        <p:nvSpPr>
          <p:cNvPr id="20" name="TextBox 19">
            <a:extLst>
              <a:ext uri="{FF2B5EF4-FFF2-40B4-BE49-F238E27FC236}">
                <a16:creationId xmlns:a16="http://schemas.microsoft.com/office/drawing/2014/main" id="{0B98F789-EED2-8D3D-72F1-7E0BEAC4E21F}"/>
              </a:ext>
            </a:extLst>
          </p:cNvPr>
          <p:cNvSpPr txBox="1"/>
          <p:nvPr/>
        </p:nvSpPr>
        <p:spPr>
          <a:xfrm>
            <a:off x="2244066" y="8558833"/>
            <a:ext cx="2585796" cy="400110"/>
          </a:xfrm>
          <a:prstGeom prst="rect">
            <a:avLst/>
          </a:prstGeom>
          <a:solidFill>
            <a:schemeClr val="bg1"/>
          </a:solidFill>
        </p:spPr>
        <p:txBody>
          <a:bodyPr wrap="square" rtlCol="0">
            <a:spAutoFit/>
          </a:bodyPr>
          <a:lstStyle/>
          <a:p>
            <a:r>
              <a:rPr lang="en-GB" sz="2000" dirty="0">
                <a:solidFill>
                  <a:schemeClr val="tx2"/>
                </a:solidFill>
              </a:rPr>
              <a:t>nextstepsready.org.uk</a:t>
            </a:r>
          </a:p>
        </p:txBody>
      </p:sp>
      <p:pic>
        <p:nvPicPr>
          <p:cNvPr id="3" name="Picture 2">
            <a:extLst>
              <a:ext uri="{FF2B5EF4-FFF2-40B4-BE49-F238E27FC236}">
                <a16:creationId xmlns:a16="http://schemas.microsoft.com/office/drawing/2014/main" id="{8933B87E-8287-C908-A1A5-E7E98D94E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368" y="3451098"/>
            <a:ext cx="6173520" cy="2852166"/>
          </a:xfrm>
          <a:prstGeom prst="rect">
            <a:avLst/>
          </a:prstGeom>
        </p:spPr>
      </p:pic>
    </p:spTree>
    <p:extLst>
      <p:ext uri="{BB962C8B-B14F-4D97-AF65-F5344CB8AC3E}">
        <p14:creationId xmlns:p14="http://schemas.microsoft.com/office/powerpoint/2010/main" val="1371080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D52881-65A9-28A3-7FBE-330F42267A41}"/>
              </a:ext>
            </a:extLst>
          </p:cNvPr>
          <p:cNvSpPr/>
          <p:nvPr/>
        </p:nvSpPr>
        <p:spPr>
          <a:xfrm>
            <a:off x="-3094" y="0"/>
            <a:ext cx="6877405" cy="9144000"/>
          </a:xfrm>
          <a:prstGeom prst="rect">
            <a:avLst/>
          </a:prstGeom>
          <a:solidFill>
            <a:srgbClr val="005D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10" name="Rectangle 9">
            <a:extLst>
              <a:ext uri="{FF2B5EF4-FFF2-40B4-BE49-F238E27FC236}">
                <a16:creationId xmlns:a16="http://schemas.microsoft.com/office/drawing/2014/main" id="{3F88C08F-CCB4-9056-5785-7265C5F00EEF}"/>
              </a:ext>
            </a:extLst>
          </p:cNvPr>
          <p:cNvSpPr/>
          <p:nvPr/>
        </p:nvSpPr>
        <p:spPr>
          <a:xfrm>
            <a:off x="106600" y="159198"/>
            <a:ext cx="6654242" cy="88054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Freeform 6">
            <a:extLst>
              <a:ext uri="{FF2B5EF4-FFF2-40B4-BE49-F238E27FC236}">
                <a16:creationId xmlns:a16="http://schemas.microsoft.com/office/drawing/2014/main" id="{5878E3B2-87DA-E6F0-C11D-08AC9476EFDC}"/>
              </a:ext>
            </a:extLst>
          </p:cNvPr>
          <p:cNvSpPr/>
          <p:nvPr/>
        </p:nvSpPr>
        <p:spPr>
          <a:xfrm>
            <a:off x="-1271" y="1425663"/>
            <a:ext cx="6902606" cy="382807"/>
          </a:xfrm>
          <a:custGeom>
            <a:avLst/>
            <a:gdLst/>
            <a:ahLst/>
            <a:cxnLst/>
            <a:rect l="l" t="t" r="r" b="b"/>
            <a:pathLst>
              <a:path w="2709333" h="167224">
                <a:moveTo>
                  <a:pt x="0" y="0"/>
                </a:moveTo>
                <a:lnTo>
                  <a:pt x="2709333" y="0"/>
                </a:lnTo>
                <a:lnTo>
                  <a:pt x="2709333" y="167224"/>
                </a:lnTo>
                <a:lnTo>
                  <a:pt x="0" y="167224"/>
                </a:lnTo>
                <a:close/>
              </a:path>
            </a:pathLst>
          </a:custGeom>
          <a:solidFill>
            <a:srgbClr val="50BDC0"/>
          </a:solidFill>
        </p:spPr>
        <p:txBody>
          <a:bodyPr/>
          <a:lstStyle/>
          <a:p>
            <a:pPr algn="ctr"/>
            <a:endParaRPr lang="en-GB" b="1">
              <a:solidFill>
                <a:srgbClr val="EBF8FF"/>
              </a:solidFill>
            </a:endParaRPr>
          </a:p>
        </p:txBody>
      </p:sp>
      <p:sp>
        <p:nvSpPr>
          <p:cNvPr id="8" name="TextBox 47">
            <a:extLst>
              <a:ext uri="{FF2B5EF4-FFF2-40B4-BE49-F238E27FC236}">
                <a16:creationId xmlns:a16="http://schemas.microsoft.com/office/drawing/2014/main" id="{5C1DADB1-B8F1-D4B0-CA79-B4425B41C8C9}"/>
              </a:ext>
            </a:extLst>
          </p:cNvPr>
          <p:cNvSpPr txBox="1"/>
          <p:nvPr/>
        </p:nvSpPr>
        <p:spPr>
          <a:xfrm>
            <a:off x="273567" y="1416076"/>
            <a:ext cx="6686863" cy="373115"/>
          </a:xfrm>
          <a:prstGeom prst="rect">
            <a:avLst/>
          </a:prstGeom>
        </p:spPr>
        <p:txBody>
          <a:bodyPr lIns="0" tIns="0" rIns="0" bIns="0" rtlCol="0" anchor="t">
            <a:spAutoFit/>
          </a:bodyPr>
          <a:lstStyle/>
          <a:p>
            <a:pPr algn="ctr">
              <a:lnSpc>
                <a:spcPts val="3099"/>
              </a:lnSpc>
            </a:pPr>
            <a:r>
              <a:rPr lang="en-US" b="1" dirty="0"/>
              <a:t>Start with a Subject</a:t>
            </a:r>
          </a:p>
        </p:txBody>
      </p:sp>
      <p:sp>
        <p:nvSpPr>
          <p:cNvPr id="33" name="TextBox 7">
            <a:extLst>
              <a:ext uri="{FF2B5EF4-FFF2-40B4-BE49-F238E27FC236}">
                <a16:creationId xmlns:a16="http://schemas.microsoft.com/office/drawing/2014/main" id="{D911BF3C-A907-0B88-330E-0D965F828E1C}"/>
              </a:ext>
            </a:extLst>
          </p:cNvPr>
          <p:cNvSpPr txBox="1"/>
          <p:nvPr/>
        </p:nvSpPr>
        <p:spPr>
          <a:xfrm>
            <a:off x="-7115955" y="3566181"/>
            <a:ext cx="2057400" cy="1991478"/>
          </a:xfrm>
          <a:prstGeom prst="rect">
            <a:avLst/>
          </a:prstGeom>
        </p:spPr>
        <p:txBody>
          <a:bodyPr lIns="50800" tIns="50800" rIns="50800" bIns="50800" rtlCol="0" anchor="ctr"/>
          <a:lstStyle/>
          <a:p>
            <a:pPr algn="ctr">
              <a:lnSpc>
                <a:spcPts val="1960"/>
              </a:lnSpc>
            </a:pPr>
            <a:endParaRPr/>
          </a:p>
        </p:txBody>
      </p:sp>
      <p:sp>
        <p:nvSpPr>
          <p:cNvPr id="2" name="Rectangle 1">
            <a:extLst>
              <a:ext uri="{FF2B5EF4-FFF2-40B4-BE49-F238E27FC236}">
                <a16:creationId xmlns:a16="http://schemas.microsoft.com/office/drawing/2014/main" id="{C0FBA2B2-D1C9-04AB-DD3E-D75D90CCB92C}"/>
              </a:ext>
            </a:extLst>
          </p:cNvPr>
          <p:cNvSpPr/>
          <p:nvPr/>
        </p:nvSpPr>
        <p:spPr>
          <a:xfrm>
            <a:off x="214728" y="1853647"/>
            <a:ext cx="1543244" cy="136449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7">
            <a:extLst>
              <a:ext uri="{FF2B5EF4-FFF2-40B4-BE49-F238E27FC236}">
                <a16:creationId xmlns:a16="http://schemas.microsoft.com/office/drawing/2014/main" id="{9788BF25-67C6-2D16-08AA-9522EDF249FF}"/>
              </a:ext>
            </a:extLst>
          </p:cNvPr>
          <p:cNvSpPr txBox="1"/>
          <p:nvPr/>
        </p:nvSpPr>
        <p:spPr>
          <a:xfrm>
            <a:off x="28294" y="-24512"/>
            <a:ext cx="2062294" cy="1991478"/>
          </a:xfrm>
          <a:prstGeom prst="rect">
            <a:avLst/>
          </a:prstGeom>
        </p:spPr>
        <p:txBody>
          <a:bodyPr lIns="50800" tIns="50800" rIns="50800" bIns="50800" rtlCol="0" anchor="ctr"/>
          <a:lstStyle/>
          <a:p>
            <a:pPr algn="ctr">
              <a:lnSpc>
                <a:spcPts val="1960"/>
              </a:lnSpc>
            </a:pPr>
            <a:endParaRPr/>
          </a:p>
        </p:txBody>
      </p:sp>
      <p:sp>
        <p:nvSpPr>
          <p:cNvPr id="41" name="TextBox 40">
            <a:extLst>
              <a:ext uri="{FF2B5EF4-FFF2-40B4-BE49-F238E27FC236}">
                <a16:creationId xmlns:a16="http://schemas.microsoft.com/office/drawing/2014/main" id="{DB18D20B-1C18-9828-68CF-530D861ABD50}"/>
              </a:ext>
            </a:extLst>
          </p:cNvPr>
          <p:cNvSpPr txBox="1"/>
          <p:nvPr/>
        </p:nvSpPr>
        <p:spPr>
          <a:xfrm>
            <a:off x="184093" y="549671"/>
            <a:ext cx="6582417" cy="923330"/>
          </a:xfrm>
          <a:prstGeom prst="rect">
            <a:avLst/>
          </a:prstGeom>
          <a:noFill/>
        </p:spPr>
        <p:txBody>
          <a:bodyPr wrap="square" rtlCol="0">
            <a:spAutoFit/>
          </a:bodyPr>
          <a:lstStyle/>
          <a:p>
            <a:r>
              <a:rPr lang="en-GB" sz="1200" dirty="0"/>
              <a:t>Do you have an idea of a work experience already? </a:t>
            </a:r>
            <a:r>
              <a:rPr lang="en-GB" sz="1400" dirty="0"/>
              <a:t>____________________________________</a:t>
            </a:r>
          </a:p>
          <a:p>
            <a:endParaRPr lang="en-GB" sz="1400" dirty="0"/>
          </a:p>
          <a:p>
            <a:r>
              <a:rPr lang="en-GB" sz="1200" dirty="0"/>
              <a:t>Any ideas of a future job?</a:t>
            </a:r>
          </a:p>
          <a:p>
            <a:endParaRPr lang="en-GB" sz="1400" dirty="0"/>
          </a:p>
        </p:txBody>
      </p:sp>
      <p:sp>
        <p:nvSpPr>
          <p:cNvPr id="52" name="Freeform 6">
            <a:extLst>
              <a:ext uri="{FF2B5EF4-FFF2-40B4-BE49-F238E27FC236}">
                <a16:creationId xmlns:a16="http://schemas.microsoft.com/office/drawing/2014/main" id="{BD95DE5C-755C-280E-A272-DBB6AE5169BF}"/>
              </a:ext>
            </a:extLst>
          </p:cNvPr>
          <p:cNvSpPr/>
          <p:nvPr/>
        </p:nvSpPr>
        <p:spPr>
          <a:xfrm>
            <a:off x="10524" y="55657"/>
            <a:ext cx="6876156" cy="382807"/>
          </a:xfrm>
          <a:custGeom>
            <a:avLst/>
            <a:gdLst/>
            <a:ahLst/>
            <a:cxnLst/>
            <a:rect l="l" t="t" r="r" b="b"/>
            <a:pathLst>
              <a:path w="2709333" h="167224">
                <a:moveTo>
                  <a:pt x="0" y="0"/>
                </a:moveTo>
                <a:lnTo>
                  <a:pt x="2709333" y="0"/>
                </a:lnTo>
                <a:lnTo>
                  <a:pt x="2709333" y="167224"/>
                </a:lnTo>
                <a:lnTo>
                  <a:pt x="0" y="167224"/>
                </a:lnTo>
                <a:close/>
              </a:path>
            </a:pathLst>
          </a:custGeom>
          <a:solidFill>
            <a:srgbClr val="50BDC0"/>
          </a:solidFill>
        </p:spPr>
        <p:txBody>
          <a:bodyPr/>
          <a:lstStyle/>
          <a:p>
            <a:pPr algn="ctr"/>
            <a:r>
              <a:rPr lang="en-GB" b="1" dirty="0"/>
              <a:t>Where are you now?</a:t>
            </a:r>
          </a:p>
        </p:txBody>
      </p:sp>
      <p:sp>
        <p:nvSpPr>
          <p:cNvPr id="14" name="TextBox 47">
            <a:extLst>
              <a:ext uri="{FF2B5EF4-FFF2-40B4-BE49-F238E27FC236}">
                <a16:creationId xmlns:a16="http://schemas.microsoft.com/office/drawing/2014/main" id="{4BDAD076-D9BA-862D-7D06-348CCA126ACF}"/>
              </a:ext>
            </a:extLst>
          </p:cNvPr>
          <p:cNvSpPr txBox="1"/>
          <p:nvPr/>
        </p:nvSpPr>
        <p:spPr>
          <a:xfrm>
            <a:off x="10524" y="3337983"/>
            <a:ext cx="6831705" cy="373115"/>
          </a:xfrm>
          <a:prstGeom prst="rect">
            <a:avLst/>
          </a:prstGeom>
          <a:solidFill>
            <a:srgbClr val="50BDC0"/>
          </a:solidFill>
        </p:spPr>
        <p:txBody>
          <a:bodyPr wrap="square" lIns="0" tIns="0" rIns="0" bIns="0" rtlCol="0" anchor="t">
            <a:spAutoFit/>
          </a:bodyPr>
          <a:lstStyle/>
          <a:p>
            <a:pPr algn="ctr">
              <a:lnSpc>
                <a:spcPts val="3099"/>
              </a:lnSpc>
            </a:pPr>
            <a:r>
              <a:rPr lang="en-US" b="1" dirty="0"/>
              <a:t>Job Quiz Results</a:t>
            </a:r>
          </a:p>
        </p:txBody>
      </p:sp>
      <p:sp>
        <p:nvSpPr>
          <p:cNvPr id="16" name="Rectangle 15">
            <a:extLst>
              <a:ext uri="{FF2B5EF4-FFF2-40B4-BE49-F238E27FC236}">
                <a16:creationId xmlns:a16="http://schemas.microsoft.com/office/drawing/2014/main" id="{803A7F56-3A9C-AC6E-0A1E-161107A85DD0}"/>
              </a:ext>
            </a:extLst>
          </p:cNvPr>
          <p:cNvSpPr/>
          <p:nvPr/>
        </p:nvSpPr>
        <p:spPr>
          <a:xfrm>
            <a:off x="4581826" y="3801637"/>
            <a:ext cx="2044159" cy="3470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3</a:t>
            </a:r>
          </a:p>
        </p:txBody>
      </p:sp>
      <p:sp>
        <p:nvSpPr>
          <p:cNvPr id="18" name="Rectangle 17">
            <a:extLst>
              <a:ext uri="{FF2B5EF4-FFF2-40B4-BE49-F238E27FC236}">
                <a16:creationId xmlns:a16="http://schemas.microsoft.com/office/drawing/2014/main" id="{058C6298-3654-B3DA-A2FB-D0CCFC64B489}"/>
              </a:ext>
            </a:extLst>
          </p:cNvPr>
          <p:cNvSpPr/>
          <p:nvPr/>
        </p:nvSpPr>
        <p:spPr>
          <a:xfrm>
            <a:off x="4578669" y="4258947"/>
            <a:ext cx="2044159" cy="12553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67B1EA23-4613-BF0A-F98E-2385BA891542}"/>
              </a:ext>
            </a:extLst>
          </p:cNvPr>
          <p:cNvSpPr txBox="1"/>
          <p:nvPr/>
        </p:nvSpPr>
        <p:spPr>
          <a:xfrm>
            <a:off x="4574714" y="4268551"/>
            <a:ext cx="1515776" cy="295358"/>
          </a:xfrm>
          <a:prstGeom prst="rect">
            <a:avLst/>
          </a:prstGeom>
          <a:noFill/>
        </p:spPr>
        <p:txBody>
          <a:bodyPr wrap="square" rtlCol="0">
            <a:spAutoFit/>
          </a:bodyPr>
          <a:lstStyle/>
          <a:p>
            <a:r>
              <a:rPr lang="en-GB" sz="1400" dirty="0"/>
              <a:t>Job sector</a:t>
            </a:r>
          </a:p>
        </p:txBody>
      </p:sp>
      <p:sp>
        <p:nvSpPr>
          <p:cNvPr id="20" name="Rectangle 19">
            <a:extLst>
              <a:ext uri="{FF2B5EF4-FFF2-40B4-BE49-F238E27FC236}">
                <a16:creationId xmlns:a16="http://schemas.microsoft.com/office/drawing/2014/main" id="{9C8472FE-564F-9B0C-571B-2EECF6FACE8C}"/>
              </a:ext>
            </a:extLst>
          </p:cNvPr>
          <p:cNvSpPr/>
          <p:nvPr/>
        </p:nvSpPr>
        <p:spPr>
          <a:xfrm>
            <a:off x="5886053" y="4360209"/>
            <a:ext cx="628262" cy="33191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lumMod val="75000"/>
                  </a:schemeClr>
                </a:solidFill>
              </a:rPr>
              <a:t>     %</a:t>
            </a:r>
          </a:p>
        </p:txBody>
      </p:sp>
      <p:sp>
        <p:nvSpPr>
          <p:cNvPr id="23" name="Rectangle 22">
            <a:extLst>
              <a:ext uri="{FF2B5EF4-FFF2-40B4-BE49-F238E27FC236}">
                <a16:creationId xmlns:a16="http://schemas.microsoft.com/office/drawing/2014/main" id="{6B00BFB7-F493-E1BB-29C9-61DE575C9364}"/>
              </a:ext>
            </a:extLst>
          </p:cNvPr>
          <p:cNvSpPr/>
          <p:nvPr/>
        </p:nvSpPr>
        <p:spPr>
          <a:xfrm>
            <a:off x="2417943" y="3801637"/>
            <a:ext cx="2044159" cy="3470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2</a:t>
            </a:r>
          </a:p>
        </p:txBody>
      </p:sp>
      <p:sp>
        <p:nvSpPr>
          <p:cNvPr id="24" name="Rectangle 23">
            <a:extLst>
              <a:ext uri="{FF2B5EF4-FFF2-40B4-BE49-F238E27FC236}">
                <a16:creationId xmlns:a16="http://schemas.microsoft.com/office/drawing/2014/main" id="{AB137198-D6EB-784F-6337-FFCFFF83F76F}"/>
              </a:ext>
            </a:extLst>
          </p:cNvPr>
          <p:cNvSpPr/>
          <p:nvPr/>
        </p:nvSpPr>
        <p:spPr>
          <a:xfrm>
            <a:off x="2417943" y="4258947"/>
            <a:ext cx="2044159" cy="12553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F51A8C46-087B-5F20-819E-1AA5B43AE277}"/>
              </a:ext>
            </a:extLst>
          </p:cNvPr>
          <p:cNvSpPr txBox="1"/>
          <p:nvPr/>
        </p:nvSpPr>
        <p:spPr>
          <a:xfrm>
            <a:off x="2413988" y="4268551"/>
            <a:ext cx="1515776" cy="295358"/>
          </a:xfrm>
          <a:prstGeom prst="rect">
            <a:avLst/>
          </a:prstGeom>
          <a:noFill/>
        </p:spPr>
        <p:txBody>
          <a:bodyPr wrap="square" rtlCol="0">
            <a:spAutoFit/>
          </a:bodyPr>
          <a:lstStyle/>
          <a:p>
            <a:r>
              <a:rPr lang="en-GB" sz="1400" dirty="0"/>
              <a:t>Job sector</a:t>
            </a:r>
          </a:p>
        </p:txBody>
      </p:sp>
      <p:sp>
        <p:nvSpPr>
          <p:cNvPr id="26" name="Rectangle 25">
            <a:extLst>
              <a:ext uri="{FF2B5EF4-FFF2-40B4-BE49-F238E27FC236}">
                <a16:creationId xmlns:a16="http://schemas.microsoft.com/office/drawing/2014/main" id="{468B7D1D-47B8-4A86-890B-8ADAD1C78787}"/>
              </a:ext>
            </a:extLst>
          </p:cNvPr>
          <p:cNvSpPr/>
          <p:nvPr/>
        </p:nvSpPr>
        <p:spPr>
          <a:xfrm>
            <a:off x="3715170" y="4353943"/>
            <a:ext cx="628262" cy="33191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lumMod val="75000"/>
                  </a:schemeClr>
                </a:solidFill>
              </a:rPr>
              <a:t>     %</a:t>
            </a:r>
          </a:p>
        </p:txBody>
      </p:sp>
      <p:sp>
        <p:nvSpPr>
          <p:cNvPr id="29" name="Rectangle 28">
            <a:extLst>
              <a:ext uri="{FF2B5EF4-FFF2-40B4-BE49-F238E27FC236}">
                <a16:creationId xmlns:a16="http://schemas.microsoft.com/office/drawing/2014/main" id="{25A64C9E-1892-5C17-140B-7EF5CBEBD9F0}"/>
              </a:ext>
            </a:extLst>
          </p:cNvPr>
          <p:cNvSpPr/>
          <p:nvPr/>
        </p:nvSpPr>
        <p:spPr>
          <a:xfrm>
            <a:off x="242196" y="3791496"/>
            <a:ext cx="2044160" cy="3470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1</a:t>
            </a:r>
          </a:p>
        </p:txBody>
      </p:sp>
      <p:sp>
        <p:nvSpPr>
          <p:cNvPr id="35" name="Rectangle 34">
            <a:extLst>
              <a:ext uri="{FF2B5EF4-FFF2-40B4-BE49-F238E27FC236}">
                <a16:creationId xmlns:a16="http://schemas.microsoft.com/office/drawing/2014/main" id="{DAF76ECA-C0FD-8207-54F2-50614971C88E}"/>
              </a:ext>
            </a:extLst>
          </p:cNvPr>
          <p:cNvSpPr/>
          <p:nvPr/>
        </p:nvSpPr>
        <p:spPr>
          <a:xfrm>
            <a:off x="246150" y="4248806"/>
            <a:ext cx="2044159" cy="12553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38C7FC64-A8BD-16E0-FE29-D7BBCDEF3FDE}"/>
              </a:ext>
            </a:extLst>
          </p:cNvPr>
          <p:cNvSpPr txBox="1"/>
          <p:nvPr/>
        </p:nvSpPr>
        <p:spPr>
          <a:xfrm>
            <a:off x="242195" y="4258410"/>
            <a:ext cx="1515776" cy="295358"/>
          </a:xfrm>
          <a:prstGeom prst="rect">
            <a:avLst/>
          </a:prstGeom>
          <a:noFill/>
        </p:spPr>
        <p:txBody>
          <a:bodyPr wrap="square" rtlCol="0">
            <a:spAutoFit/>
          </a:bodyPr>
          <a:lstStyle/>
          <a:p>
            <a:r>
              <a:rPr lang="en-GB" sz="1400" dirty="0"/>
              <a:t>Job sector</a:t>
            </a:r>
          </a:p>
        </p:txBody>
      </p:sp>
      <p:sp>
        <p:nvSpPr>
          <p:cNvPr id="39" name="Rectangle 38">
            <a:extLst>
              <a:ext uri="{FF2B5EF4-FFF2-40B4-BE49-F238E27FC236}">
                <a16:creationId xmlns:a16="http://schemas.microsoft.com/office/drawing/2014/main" id="{1EE5425E-4CF2-F9CF-B14A-D33E570E8673}"/>
              </a:ext>
            </a:extLst>
          </p:cNvPr>
          <p:cNvSpPr/>
          <p:nvPr/>
        </p:nvSpPr>
        <p:spPr>
          <a:xfrm>
            <a:off x="1553534" y="4360209"/>
            <a:ext cx="628262" cy="33191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lumMod val="75000"/>
                  </a:schemeClr>
                </a:solidFill>
              </a:rPr>
              <a:t>     %</a:t>
            </a:r>
          </a:p>
        </p:txBody>
      </p:sp>
      <p:cxnSp>
        <p:nvCxnSpPr>
          <p:cNvPr id="4" name="Straight Connector 3">
            <a:extLst>
              <a:ext uri="{FF2B5EF4-FFF2-40B4-BE49-F238E27FC236}">
                <a16:creationId xmlns:a16="http://schemas.microsoft.com/office/drawing/2014/main" id="{0810F24B-698C-00BA-8D33-5B221B82C229}"/>
              </a:ext>
            </a:extLst>
          </p:cNvPr>
          <p:cNvCxnSpPr>
            <a:cxnSpLocks/>
          </p:cNvCxnSpPr>
          <p:nvPr/>
        </p:nvCxnSpPr>
        <p:spPr>
          <a:xfrm>
            <a:off x="1940974" y="1133595"/>
            <a:ext cx="4681843"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47">
            <a:extLst>
              <a:ext uri="{FF2B5EF4-FFF2-40B4-BE49-F238E27FC236}">
                <a16:creationId xmlns:a16="http://schemas.microsoft.com/office/drawing/2014/main" id="{3E8D586A-F85B-3A05-3616-7EB83B68B87E}"/>
              </a:ext>
            </a:extLst>
          </p:cNvPr>
          <p:cNvSpPr txBox="1"/>
          <p:nvPr/>
        </p:nvSpPr>
        <p:spPr>
          <a:xfrm>
            <a:off x="10523" y="5579460"/>
            <a:ext cx="6831705" cy="373115"/>
          </a:xfrm>
          <a:prstGeom prst="rect">
            <a:avLst/>
          </a:prstGeom>
          <a:solidFill>
            <a:srgbClr val="50BDC0"/>
          </a:solidFill>
        </p:spPr>
        <p:txBody>
          <a:bodyPr wrap="square" lIns="0" tIns="0" rIns="0" bIns="0" rtlCol="0" anchor="t">
            <a:spAutoFit/>
          </a:bodyPr>
          <a:lstStyle/>
          <a:p>
            <a:pPr algn="ctr">
              <a:lnSpc>
                <a:spcPts val="3099"/>
              </a:lnSpc>
            </a:pPr>
            <a:r>
              <a:rPr lang="en-US" b="1" dirty="0"/>
              <a:t>Researching Jobs</a:t>
            </a:r>
          </a:p>
        </p:txBody>
      </p:sp>
      <p:grpSp>
        <p:nvGrpSpPr>
          <p:cNvPr id="57" name="Group 56">
            <a:extLst>
              <a:ext uri="{FF2B5EF4-FFF2-40B4-BE49-F238E27FC236}">
                <a16:creationId xmlns:a16="http://schemas.microsoft.com/office/drawing/2014/main" id="{549197A6-009C-952E-DE32-99F11C2B1691}"/>
              </a:ext>
            </a:extLst>
          </p:cNvPr>
          <p:cNvGrpSpPr/>
          <p:nvPr/>
        </p:nvGrpSpPr>
        <p:grpSpPr>
          <a:xfrm>
            <a:off x="165332" y="6031905"/>
            <a:ext cx="6518147" cy="2839586"/>
            <a:chOff x="-7179003" y="6137303"/>
            <a:chExt cx="6518147" cy="2839586"/>
          </a:xfrm>
        </p:grpSpPr>
        <p:sp>
          <p:nvSpPr>
            <p:cNvPr id="6" name="Rectangle 5">
              <a:extLst>
                <a:ext uri="{FF2B5EF4-FFF2-40B4-BE49-F238E27FC236}">
                  <a16:creationId xmlns:a16="http://schemas.microsoft.com/office/drawing/2014/main" id="{53F7FB0E-C399-CAAB-7FC3-9609FDE3942E}"/>
                </a:ext>
              </a:extLst>
            </p:cNvPr>
            <p:cNvSpPr/>
            <p:nvPr/>
          </p:nvSpPr>
          <p:spPr>
            <a:xfrm>
              <a:off x="-7179003" y="6151123"/>
              <a:ext cx="3217492" cy="2813518"/>
            </a:xfrm>
            <a:prstGeom prst="rect">
              <a:avLst/>
            </a:prstGeom>
            <a:noFill/>
            <a:ln w="38100">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4A929849-4BFC-F06D-3A7E-105DC1EBA1E3}"/>
                </a:ext>
              </a:extLst>
            </p:cNvPr>
            <p:cNvSpPr txBox="1"/>
            <p:nvPr/>
          </p:nvSpPr>
          <p:spPr>
            <a:xfrm>
              <a:off x="-7135816" y="6287430"/>
              <a:ext cx="3131117" cy="2677656"/>
            </a:xfrm>
            <a:prstGeom prst="rect">
              <a:avLst/>
            </a:prstGeom>
            <a:noFill/>
          </p:spPr>
          <p:txBody>
            <a:bodyPr wrap="square" rtlCol="0">
              <a:spAutoFit/>
            </a:bodyPr>
            <a:lstStyle/>
            <a:p>
              <a:r>
                <a:rPr lang="en-GB" sz="1400" dirty="0"/>
                <a:t>Name of job_______________________</a:t>
              </a:r>
            </a:p>
            <a:p>
              <a:endParaRPr lang="en-GB" sz="1400" dirty="0"/>
            </a:p>
            <a:p>
              <a:r>
                <a:rPr lang="en-GB" sz="1400" dirty="0"/>
                <a:t>Pay____________  Hours   ___________</a:t>
              </a:r>
            </a:p>
            <a:p>
              <a:endParaRPr lang="en-GB" sz="1400" dirty="0"/>
            </a:p>
            <a:p>
              <a:r>
                <a:rPr lang="en-GB" sz="1400" dirty="0"/>
                <a:t>Pathway 1:________________________</a:t>
              </a:r>
            </a:p>
            <a:p>
              <a:endParaRPr lang="en-GB" sz="1400" dirty="0"/>
            </a:p>
            <a:p>
              <a:r>
                <a:rPr lang="en-GB" sz="1400" dirty="0"/>
                <a:t>Pathway 2:________________________</a:t>
              </a:r>
            </a:p>
            <a:p>
              <a:endParaRPr lang="en-GB" sz="1400" dirty="0"/>
            </a:p>
            <a:p>
              <a:r>
                <a:rPr lang="en-GB" sz="1400" dirty="0"/>
                <a:t>Two skills this job needs:___________________________</a:t>
              </a:r>
            </a:p>
            <a:p>
              <a:endParaRPr lang="en-GB" sz="1400" dirty="0"/>
            </a:p>
            <a:p>
              <a:r>
                <a:rPr lang="en-GB" sz="1400" dirty="0"/>
                <a:t>________________________________</a:t>
              </a:r>
            </a:p>
          </p:txBody>
        </p:sp>
        <p:sp>
          <p:nvSpPr>
            <p:cNvPr id="51" name="Rectangle 50">
              <a:extLst>
                <a:ext uri="{FF2B5EF4-FFF2-40B4-BE49-F238E27FC236}">
                  <a16:creationId xmlns:a16="http://schemas.microsoft.com/office/drawing/2014/main" id="{8B757A14-2959-88AF-76BC-59DA1A6DDA7F}"/>
                </a:ext>
              </a:extLst>
            </p:cNvPr>
            <p:cNvSpPr/>
            <p:nvPr/>
          </p:nvSpPr>
          <p:spPr>
            <a:xfrm>
              <a:off x="-3878348" y="6137303"/>
              <a:ext cx="3217492" cy="2827338"/>
            </a:xfrm>
            <a:prstGeom prst="rect">
              <a:avLst/>
            </a:prstGeom>
            <a:noFill/>
            <a:ln w="38100">
              <a:solidFill>
                <a:srgbClr val="50BD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F395CA6E-3411-8EBD-2899-71B658968164}"/>
                </a:ext>
              </a:extLst>
            </p:cNvPr>
            <p:cNvSpPr txBox="1"/>
            <p:nvPr/>
          </p:nvSpPr>
          <p:spPr>
            <a:xfrm>
              <a:off x="-3791973" y="6299233"/>
              <a:ext cx="3131117" cy="2677656"/>
            </a:xfrm>
            <a:prstGeom prst="rect">
              <a:avLst/>
            </a:prstGeom>
            <a:noFill/>
          </p:spPr>
          <p:txBody>
            <a:bodyPr wrap="square" rtlCol="0">
              <a:spAutoFit/>
            </a:bodyPr>
            <a:lstStyle/>
            <a:p>
              <a:r>
                <a:rPr lang="en-GB" sz="1400" dirty="0"/>
                <a:t>Name of job_______________________</a:t>
              </a:r>
            </a:p>
            <a:p>
              <a:endParaRPr lang="en-GB" sz="1400" dirty="0"/>
            </a:p>
            <a:p>
              <a:r>
                <a:rPr lang="en-GB" sz="1400" dirty="0"/>
                <a:t>Pay____________  Hours   ___________</a:t>
              </a:r>
            </a:p>
            <a:p>
              <a:endParaRPr lang="en-GB" sz="1400" dirty="0"/>
            </a:p>
            <a:p>
              <a:r>
                <a:rPr lang="en-GB" sz="1400" dirty="0"/>
                <a:t>Pathway 1:________________________</a:t>
              </a:r>
            </a:p>
            <a:p>
              <a:endParaRPr lang="en-GB" sz="1400" dirty="0"/>
            </a:p>
            <a:p>
              <a:r>
                <a:rPr lang="en-GB" sz="1400" dirty="0"/>
                <a:t>Pathway 2:________________________</a:t>
              </a:r>
            </a:p>
            <a:p>
              <a:endParaRPr lang="en-GB" sz="1400" dirty="0"/>
            </a:p>
            <a:p>
              <a:r>
                <a:rPr lang="en-GB" sz="1400" dirty="0"/>
                <a:t>Two skills this job needs:___________________________</a:t>
              </a:r>
            </a:p>
            <a:p>
              <a:endParaRPr lang="en-GB" sz="1400" dirty="0"/>
            </a:p>
            <a:p>
              <a:r>
                <a:rPr lang="en-GB" sz="1400" dirty="0"/>
                <a:t>________________________________</a:t>
              </a:r>
            </a:p>
          </p:txBody>
        </p:sp>
      </p:grpSp>
      <p:pic>
        <p:nvPicPr>
          <p:cNvPr id="58" name="Graphic 57" descr="Badge 1 with solid fill">
            <a:extLst>
              <a:ext uri="{FF2B5EF4-FFF2-40B4-BE49-F238E27FC236}">
                <a16:creationId xmlns:a16="http://schemas.microsoft.com/office/drawing/2014/main" id="{BFA55D04-0CB8-F667-0462-AE378E3568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183" y="13930"/>
            <a:ext cx="458920" cy="458920"/>
          </a:xfrm>
          <a:prstGeom prst="rect">
            <a:avLst/>
          </a:prstGeom>
        </p:spPr>
      </p:pic>
      <p:sp>
        <p:nvSpPr>
          <p:cNvPr id="7" name="TextBox 6">
            <a:extLst>
              <a:ext uri="{FF2B5EF4-FFF2-40B4-BE49-F238E27FC236}">
                <a16:creationId xmlns:a16="http://schemas.microsoft.com/office/drawing/2014/main" id="{BF29DC6C-FD80-F587-A663-E12DF8D62F3D}"/>
              </a:ext>
            </a:extLst>
          </p:cNvPr>
          <p:cNvSpPr txBox="1"/>
          <p:nvPr/>
        </p:nvSpPr>
        <p:spPr>
          <a:xfrm>
            <a:off x="273567" y="1890706"/>
            <a:ext cx="1484404" cy="276999"/>
          </a:xfrm>
          <a:prstGeom prst="rect">
            <a:avLst/>
          </a:prstGeom>
          <a:noFill/>
        </p:spPr>
        <p:txBody>
          <a:bodyPr wrap="square" rtlCol="0">
            <a:spAutoFit/>
          </a:bodyPr>
          <a:lstStyle/>
          <a:p>
            <a:r>
              <a:rPr lang="en-GB" sz="1200" dirty="0"/>
              <a:t>Subject you chose</a:t>
            </a:r>
          </a:p>
        </p:txBody>
      </p:sp>
      <p:sp>
        <p:nvSpPr>
          <p:cNvPr id="13" name="Rectangle 12">
            <a:extLst>
              <a:ext uri="{FF2B5EF4-FFF2-40B4-BE49-F238E27FC236}">
                <a16:creationId xmlns:a16="http://schemas.microsoft.com/office/drawing/2014/main" id="{D3D15D70-80B3-326F-2604-2BBB9ADFABBD}"/>
              </a:ext>
            </a:extLst>
          </p:cNvPr>
          <p:cNvSpPr/>
          <p:nvPr/>
        </p:nvSpPr>
        <p:spPr>
          <a:xfrm>
            <a:off x="1889047" y="1849823"/>
            <a:ext cx="1543244" cy="136449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0C061E90-A727-5E57-AE04-9C93EAB9A32D}"/>
              </a:ext>
            </a:extLst>
          </p:cNvPr>
          <p:cNvSpPr txBox="1"/>
          <p:nvPr/>
        </p:nvSpPr>
        <p:spPr>
          <a:xfrm>
            <a:off x="1950721" y="1884545"/>
            <a:ext cx="1484404" cy="461665"/>
          </a:xfrm>
          <a:prstGeom prst="rect">
            <a:avLst/>
          </a:prstGeom>
          <a:noFill/>
        </p:spPr>
        <p:txBody>
          <a:bodyPr wrap="square" rtlCol="0">
            <a:spAutoFit/>
          </a:bodyPr>
          <a:lstStyle/>
          <a:p>
            <a:r>
              <a:rPr lang="en-GB" sz="1200" dirty="0"/>
              <a:t>Name of job you looked at</a:t>
            </a:r>
          </a:p>
        </p:txBody>
      </p:sp>
      <p:sp>
        <p:nvSpPr>
          <p:cNvPr id="27" name="Rectangle 26">
            <a:extLst>
              <a:ext uri="{FF2B5EF4-FFF2-40B4-BE49-F238E27FC236}">
                <a16:creationId xmlns:a16="http://schemas.microsoft.com/office/drawing/2014/main" id="{2C4A72B6-F00A-4492-83DF-2C1AE68D8843}"/>
              </a:ext>
            </a:extLst>
          </p:cNvPr>
          <p:cNvSpPr/>
          <p:nvPr/>
        </p:nvSpPr>
        <p:spPr>
          <a:xfrm>
            <a:off x="3574690" y="1856561"/>
            <a:ext cx="3068581" cy="136449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F5E43470-2EF2-CF84-F681-186BD24F6E04}"/>
              </a:ext>
            </a:extLst>
          </p:cNvPr>
          <p:cNvSpPr txBox="1"/>
          <p:nvPr/>
        </p:nvSpPr>
        <p:spPr>
          <a:xfrm>
            <a:off x="3624575" y="1890706"/>
            <a:ext cx="2959857" cy="1384995"/>
          </a:xfrm>
          <a:prstGeom prst="rect">
            <a:avLst/>
          </a:prstGeom>
          <a:noFill/>
        </p:spPr>
        <p:txBody>
          <a:bodyPr wrap="square" rtlCol="0">
            <a:spAutoFit/>
          </a:bodyPr>
          <a:lstStyle/>
          <a:p>
            <a:r>
              <a:rPr lang="en-GB" sz="1200" dirty="0"/>
              <a:t>Salary: ______________________________</a:t>
            </a:r>
          </a:p>
          <a:p>
            <a:endParaRPr lang="en-GB" sz="1200" dirty="0"/>
          </a:p>
          <a:p>
            <a:r>
              <a:rPr lang="en-GB" sz="1200" dirty="0"/>
              <a:t>Two pathways into this job: _____________</a:t>
            </a:r>
          </a:p>
          <a:p>
            <a:endParaRPr lang="en-GB" sz="1200" dirty="0"/>
          </a:p>
          <a:p>
            <a:r>
              <a:rPr lang="en-GB" sz="1200" dirty="0"/>
              <a:t>____________________________________</a:t>
            </a:r>
          </a:p>
          <a:p>
            <a:endParaRPr lang="en-GB" sz="1200" dirty="0"/>
          </a:p>
          <a:p>
            <a:r>
              <a:rPr lang="en-GB" sz="1200" dirty="0"/>
              <a:t>____________________________________</a:t>
            </a:r>
          </a:p>
        </p:txBody>
      </p:sp>
    </p:spTree>
    <p:extLst>
      <p:ext uri="{BB962C8B-B14F-4D97-AF65-F5344CB8AC3E}">
        <p14:creationId xmlns:p14="http://schemas.microsoft.com/office/powerpoint/2010/main" val="2645860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D52881-65A9-28A3-7FBE-330F42267A41}"/>
              </a:ext>
            </a:extLst>
          </p:cNvPr>
          <p:cNvSpPr/>
          <p:nvPr/>
        </p:nvSpPr>
        <p:spPr>
          <a:xfrm>
            <a:off x="3541" y="1"/>
            <a:ext cx="6858000" cy="9143999"/>
          </a:xfrm>
          <a:prstGeom prst="rect">
            <a:avLst/>
          </a:prstGeom>
          <a:solidFill>
            <a:srgbClr val="005D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10" name="Rectangle 9">
            <a:extLst>
              <a:ext uri="{FF2B5EF4-FFF2-40B4-BE49-F238E27FC236}">
                <a16:creationId xmlns:a16="http://schemas.microsoft.com/office/drawing/2014/main" id="{3F88C08F-CCB4-9056-5785-7265C5F00EEF}"/>
              </a:ext>
            </a:extLst>
          </p:cNvPr>
          <p:cNvSpPr/>
          <p:nvPr/>
        </p:nvSpPr>
        <p:spPr>
          <a:xfrm>
            <a:off x="112776" y="184034"/>
            <a:ext cx="6654242" cy="882399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Freeform 6">
            <a:extLst>
              <a:ext uri="{FF2B5EF4-FFF2-40B4-BE49-F238E27FC236}">
                <a16:creationId xmlns:a16="http://schemas.microsoft.com/office/drawing/2014/main" id="{299A357B-57A0-EA5F-7A4B-902AA9EB40CA}"/>
              </a:ext>
            </a:extLst>
          </p:cNvPr>
          <p:cNvSpPr/>
          <p:nvPr/>
        </p:nvSpPr>
        <p:spPr>
          <a:xfrm>
            <a:off x="10153" y="158664"/>
            <a:ext cx="6870770" cy="382807"/>
          </a:xfrm>
          <a:custGeom>
            <a:avLst/>
            <a:gdLst/>
            <a:ahLst/>
            <a:cxnLst/>
            <a:rect l="l" t="t" r="r" b="b"/>
            <a:pathLst>
              <a:path w="2709333" h="167224">
                <a:moveTo>
                  <a:pt x="0" y="0"/>
                </a:moveTo>
                <a:lnTo>
                  <a:pt x="2709333" y="0"/>
                </a:lnTo>
                <a:lnTo>
                  <a:pt x="2709333" y="167224"/>
                </a:lnTo>
                <a:lnTo>
                  <a:pt x="0" y="167224"/>
                </a:lnTo>
                <a:close/>
              </a:path>
            </a:pathLst>
          </a:custGeom>
          <a:solidFill>
            <a:srgbClr val="50BDC0"/>
          </a:solidFill>
        </p:spPr>
        <p:txBody>
          <a:bodyPr/>
          <a:lstStyle/>
          <a:p>
            <a:endParaRPr lang="en-GB"/>
          </a:p>
        </p:txBody>
      </p:sp>
      <p:sp>
        <p:nvSpPr>
          <p:cNvPr id="43" name="TextBox 47">
            <a:extLst>
              <a:ext uri="{FF2B5EF4-FFF2-40B4-BE49-F238E27FC236}">
                <a16:creationId xmlns:a16="http://schemas.microsoft.com/office/drawing/2014/main" id="{A5B7DB86-2B3C-48D1-7F5D-17E4923633E1}"/>
              </a:ext>
            </a:extLst>
          </p:cNvPr>
          <p:cNvSpPr txBox="1"/>
          <p:nvPr/>
        </p:nvSpPr>
        <p:spPr>
          <a:xfrm>
            <a:off x="22754" y="145292"/>
            <a:ext cx="6831705" cy="373115"/>
          </a:xfrm>
          <a:prstGeom prst="rect">
            <a:avLst/>
          </a:prstGeom>
        </p:spPr>
        <p:txBody>
          <a:bodyPr wrap="square" lIns="0" tIns="0" rIns="0" bIns="0" rtlCol="0" anchor="t">
            <a:spAutoFit/>
          </a:bodyPr>
          <a:lstStyle/>
          <a:p>
            <a:pPr algn="ctr">
              <a:lnSpc>
                <a:spcPts val="3099"/>
              </a:lnSpc>
            </a:pPr>
            <a:r>
              <a:rPr lang="en-US" b="1" dirty="0"/>
              <a:t>   What do you want from your work experience? Tick which apply</a:t>
            </a:r>
          </a:p>
        </p:txBody>
      </p:sp>
      <p:grpSp>
        <p:nvGrpSpPr>
          <p:cNvPr id="58" name="Group 5">
            <a:extLst>
              <a:ext uri="{FF2B5EF4-FFF2-40B4-BE49-F238E27FC236}">
                <a16:creationId xmlns:a16="http://schemas.microsoft.com/office/drawing/2014/main" id="{6AB1E2E3-3D5C-9927-E8B1-CDD56A09ECD1}"/>
              </a:ext>
            </a:extLst>
          </p:cNvPr>
          <p:cNvGrpSpPr/>
          <p:nvPr/>
        </p:nvGrpSpPr>
        <p:grpSpPr>
          <a:xfrm>
            <a:off x="30249" y="3569600"/>
            <a:ext cx="6870770" cy="382807"/>
            <a:chOff x="0" y="0"/>
            <a:chExt cx="2709333" cy="167224"/>
          </a:xfrm>
        </p:grpSpPr>
        <p:sp>
          <p:nvSpPr>
            <p:cNvPr id="59" name="Freeform 6">
              <a:extLst>
                <a:ext uri="{FF2B5EF4-FFF2-40B4-BE49-F238E27FC236}">
                  <a16:creationId xmlns:a16="http://schemas.microsoft.com/office/drawing/2014/main" id="{1D645ECC-5A35-3E4B-C62B-4843E46DB6D0}"/>
                </a:ext>
              </a:extLst>
            </p:cNvPr>
            <p:cNvSpPr/>
            <p:nvPr/>
          </p:nvSpPr>
          <p:spPr>
            <a:xfrm>
              <a:off x="0" y="0"/>
              <a:ext cx="2709333" cy="167224"/>
            </a:xfrm>
            <a:custGeom>
              <a:avLst/>
              <a:gdLst/>
              <a:ahLst/>
              <a:cxnLst/>
              <a:rect l="l" t="t" r="r" b="b"/>
              <a:pathLst>
                <a:path w="2709333" h="167224">
                  <a:moveTo>
                    <a:pt x="0" y="0"/>
                  </a:moveTo>
                  <a:lnTo>
                    <a:pt x="2709333" y="0"/>
                  </a:lnTo>
                  <a:lnTo>
                    <a:pt x="2709333" y="167224"/>
                  </a:lnTo>
                  <a:lnTo>
                    <a:pt x="0" y="167224"/>
                  </a:lnTo>
                  <a:close/>
                </a:path>
              </a:pathLst>
            </a:custGeom>
            <a:solidFill>
              <a:srgbClr val="48C2AC"/>
            </a:solidFill>
          </p:spPr>
          <p:txBody>
            <a:bodyPr/>
            <a:lstStyle/>
            <a:p>
              <a:endParaRPr lang="en-GB"/>
            </a:p>
          </p:txBody>
        </p:sp>
        <p:sp>
          <p:nvSpPr>
            <p:cNvPr id="60" name="TextBox 7">
              <a:extLst>
                <a:ext uri="{FF2B5EF4-FFF2-40B4-BE49-F238E27FC236}">
                  <a16:creationId xmlns:a16="http://schemas.microsoft.com/office/drawing/2014/main" id="{49210F2F-C757-93D0-D484-5A822626BBC6}"/>
                </a:ext>
              </a:extLst>
            </p:cNvPr>
            <p:cNvSpPr txBox="1"/>
            <p:nvPr/>
          </p:nvSpPr>
          <p:spPr>
            <a:xfrm>
              <a:off x="0" y="-57150"/>
              <a:ext cx="812800" cy="869950"/>
            </a:xfrm>
            <a:prstGeom prst="rect">
              <a:avLst/>
            </a:prstGeom>
          </p:spPr>
          <p:txBody>
            <a:bodyPr lIns="50800" tIns="50800" rIns="50800" bIns="50800" rtlCol="0" anchor="ctr"/>
            <a:lstStyle/>
            <a:p>
              <a:pPr algn="ctr">
                <a:lnSpc>
                  <a:spcPts val="1960"/>
                </a:lnSpc>
              </a:pPr>
              <a:endParaRPr/>
            </a:p>
          </p:txBody>
        </p:sp>
      </p:grpSp>
      <p:sp>
        <p:nvSpPr>
          <p:cNvPr id="61" name="TextBox 47">
            <a:extLst>
              <a:ext uri="{FF2B5EF4-FFF2-40B4-BE49-F238E27FC236}">
                <a16:creationId xmlns:a16="http://schemas.microsoft.com/office/drawing/2014/main" id="{1CF4555B-DD95-A2E4-688F-BD9A32E7E833}"/>
              </a:ext>
            </a:extLst>
          </p:cNvPr>
          <p:cNvSpPr txBox="1"/>
          <p:nvPr/>
        </p:nvSpPr>
        <p:spPr>
          <a:xfrm>
            <a:off x="-15841" y="3546536"/>
            <a:ext cx="6896764" cy="373115"/>
          </a:xfrm>
          <a:prstGeom prst="rect">
            <a:avLst/>
          </a:prstGeom>
          <a:solidFill>
            <a:srgbClr val="50BDC0"/>
          </a:solidFill>
        </p:spPr>
        <p:txBody>
          <a:bodyPr wrap="square" lIns="0" tIns="0" rIns="0" bIns="0" rtlCol="0" anchor="t">
            <a:spAutoFit/>
          </a:bodyPr>
          <a:lstStyle/>
          <a:p>
            <a:pPr algn="ctr">
              <a:lnSpc>
                <a:spcPts val="3099"/>
              </a:lnSpc>
            </a:pPr>
            <a:r>
              <a:rPr lang="en-US" b="1" dirty="0"/>
              <a:t>Researching local companies</a:t>
            </a:r>
          </a:p>
        </p:txBody>
      </p:sp>
      <p:sp>
        <p:nvSpPr>
          <p:cNvPr id="4" name="Freeform 6">
            <a:extLst>
              <a:ext uri="{FF2B5EF4-FFF2-40B4-BE49-F238E27FC236}">
                <a16:creationId xmlns:a16="http://schemas.microsoft.com/office/drawing/2014/main" id="{9C876059-F12A-B705-E6D5-0BB152DC40D3}"/>
              </a:ext>
            </a:extLst>
          </p:cNvPr>
          <p:cNvSpPr/>
          <p:nvPr/>
        </p:nvSpPr>
        <p:spPr>
          <a:xfrm>
            <a:off x="-9229" y="6686929"/>
            <a:ext cx="6870770" cy="382807"/>
          </a:xfrm>
          <a:custGeom>
            <a:avLst/>
            <a:gdLst/>
            <a:ahLst/>
            <a:cxnLst/>
            <a:rect l="l" t="t" r="r" b="b"/>
            <a:pathLst>
              <a:path w="2709333" h="167224">
                <a:moveTo>
                  <a:pt x="0" y="0"/>
                </a:moveTo>
                <a:lnTo>
                  <a:pt x="2709333" y="0"/>
                </a:lnTo>
                <a:lnTo>
                  <a:pt x="2709333" y="167224"/>
                </a:lnTo>
                <a:lnTo>
                  <a:pt x="0" y="167224"/>
                </a:lnTo>
                <a:close/>
              </a:path>
            </a:pathLst>
          </a:custGeom>
          <a:solidFill>
            <a:srgbClr val="50BDC0"/>
          </a:solidFill>
        </p:spPr>
        <p:txBody>
          <a:bodyPr/>
          <a:lstStyle/>
          <a:p>
            <a:endParaRPr lang="en-GB"/>
          </a:p>
        </p:txBody>
      </p:sp>
      <p:sp>
        <p:nvSpPr>
          <p:cNvPr id="7" name="TextBox 47">
            <a:extLst>
              <a:ext uri="{FF2B5EF4-FFF2-40B4-BE49-F238E27FC236}">
                <a16:creationId xmlns:a16="http://schemas.microsoft.com/office/drawing/2014/main" id="{82F02231-BB23-B5EB-86E9-A21414D87618}"/>
              </a:ext>
            </a:extLst>
          </p:cNvPr>
          <p:cNvSpPr txBox="1"/>
          <p:nvPr/>
        </p:nvSpPr>
        <p:spPr>
          <a:xfrm>
            <a:off x="13525" y="6663865"/>
            <a:ext cx="6831705" cy="373115"/>
          </a:xfrm>
          <a:prstGeom prst="rect">
            <a:avLst/>
          </a:prstGeom>
        </p:spPr>
        <p:txBody>
          <a:bodyPr wrap="square" lIns="0" tIns="0" rIns="0" bIns="0" rtlCol="0" anchor="t">
            <a:spAutoFit/>
          </a:bodyPr>
          <a:lstStyle/>
          <a:p>
            <a:pPr algn="ctr">
              <a:lnSpc>
                <a:spcPts val="3099"/>
              </a:lnSpc>
            </a:pPr>
            <a:r>
              <a:rPr lang="en-US" b="1" dirty="0"/>
              <a:t>Top skills you have to offer</a:t>
            </a:r>
          </a:p>
        </p:txBody>
      </p:sp>
      <p:graphicFrame>
        <p:nvGraphicFramePr>
          <p:cNvPr id="8" name="Table 7">
            <a:extLst>
              <a:ext uri="{FF2B5EF4-FFF2-40B4-BE49-F238E27FC236}">
                <a16:creationId xmlns:a16="http://schemas.microsoft.com/office/drawing/2014/main" id="{3ED8D6A2-D5FE-BE75-B557-811039518736}"/>
              </a:ext>
            </a:extLst>
          </p:cNvPr>
          <p:cNvGraphicFramePr>
            <a:graphicFrameLocks noGrp="1"/>
          </p:cNvGraphicFramePr>
          <p:nvPr>
            <p:extLst>
              <p:ext uri="{D42A27DB-BD31-4B8C-83A1-F6EECF244321}">
                <p14:modId xmlns:p14="http://schemas.microsoft.com/office/powerpoint/2010/main" val="3215847737"/>
              </p:ext>
            </p:extLst>
          </p:nvPr>
        </p:nvGraphicFramePr>
        <p:xfrm>
          <a:off x="300518" y="685193"/>
          <a:ext cx="6296088" cy="2094972"/>
        </p:xfrm>
        <a:graphic>
          <a:graphicData uri="http://schemas.openxmlformats.org/drawingml/2006/table">
            <a:tbl>
              <a:tblPr firstRow="1" bandRow="1">
                <a:tableStyleId>{BDBED569-4797-4DF1-A0F4-6AAB3CD982D8}</a:tableStyleId>
              </a:tblPr>
              <a:tblGrid>
                <a:gridCol w="2391311">
                  <a:extLst>
                    <a:ext uri="{9D8B030D-6E8A-4147-A177-3AD203B41FA5}">
                      <a16:colId xmlns:a16="http://schemas.microsoft.com/office/drawing/2014/main" val="2057051099"/>
                    </a:ext>
                  </a:extLst>
                </a:gridCol>
                <a:gridCol w="756733">
                  <a:extLst>
                    <a:ext uri="{9D8B030D-6E8A-4147-A177-3AD203B41FA5}">
                      <a16:colId xmlns:a16="http://schemas.microsoft.com/office/drawing/2014/main" val="1498936210"/>
                    </a:ext>
                  </a:extLst>
                </a:gridCol>
                <a:gridCol w="2489901">
                  <a:extLst>
                    <a:ext uri="{9D8B030D-6E8A-4147-A177-3AD203B41FA5}">
                      <a16:colId xmlns:a16="http://schemas.microsoft.com/office/drawing/2014/main" val="2954353531"/>
                    </a:ext>
                  </a:extLst>
                </a:gridCol>
                <a:gridCol w="658143">
                  <a:extLst>
                    <a:ext uri="{9D8B030D-6E8A-4147-A177-3AD203B41FA5}">
                      <a16:colId xmlns:a16="http://schemas.microsoft.com/office/drawing/2014/main" val="934427645"/>
                    </a:ext>
                  </a:extLst>
                </a:gridCol>
              </a:tblGrid>
              <a:tr h="411769">
                <a:tc>
                  <a:txBody>
                    <a:bodyPr/>
                    <a:lstStyle/>
                    <a:p>
                      <a:r>
                        <a:rPr lang="en-GB" sz="1100" b="1" dirty="0"/>
                        <a:t>To find out about a company</a:t>
                      </a:r>
                    </a:p>
                  </a:txBody>
                  <a:tcPr/>
                </a:tc>
                <a:tc>
                  <a:txBody>
                    <a:bodyPr/>
                    <a:lstStyle/>
                    <a:p>
                      <a:endParaRPr lang="en-GB" sz="1100" b="1"/>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1" dirty="0"/>
                        <a:t>To see what a working day is like </a:t>
                      </a:r>
                    </a:p>
                    <a:p>
                      <a:endParaRPr lang="en-GB" sz="1100" b="1" dirty="0"/>
                    </a:p>
                  </a:txBody>
                  <a:tcPr/>
                </a:tc>
                <a:tc>
                  <a:txBody>
                    <a:bodyPr/>
                    <a:lstStyle/>
                    <a:p>
                      <a:endParaRPr lang="en-GB" sz="1100" b="1"/>
                    </a:p>
                  </a:txBody>
                  <a:tcPr/>
                </a:tc>
                <a:extLst>
                  <a:ext uri="{0D108BD9-81ED-4DB2-BD59-A6C34878D82A}">
                    <a16:rowId xmlns:a16="http://schemas.microsoft.com/office/drawing/2014/main" val="3872575768"/>
                  </a:ext>
                </a:extLst>
              </a:tr>
              <a:tr h="407406">
                <a:tc>
                  <a:txBody>
                    <a:bodyPr/>
                    <a:lstStyle/>
                    <a:p>
                      <a:r>
                        <a:rPr lang="en-GB" sz="1100" b="1" dirty="0"/>
                        <a:t>To learn/practice new skills</a:t>
                      </a:r>
                    </a:p>
                  </a:txBody>
                  <a:tcPr/>
                </a:tc>
                <a:tc>
                  <a:txBody>
                    <a:bodyPr/>
                    <a:lstStyle/>
                    <a:p>
                      <a:endParaRPr lang="en-GB" sz="1100" b="1" dirty="0"/>
                    </a:p>
                  </a:txBody>
                  <a:tcPr/>
                </a:tc>
                <a:tc>
                  <a:txBody>
                    <a:bodyPr/>
                    <a:lstStyle/>
                    <a:p>
                      <a:r>
                        <a:rPr lang="en-GB" sz="1100" b="1" dirty="0"/>
                        <a:t>To see if I have the skills for the job</a:t>
                      </a:r>
                    </a:p>
                  </a:txBody>
                  <a:tcPr/>
                </a:tc>
                <a:tc>
                  <a:txBody>
                    <a:bodyPr/>
                    <a:lstStyle/>
                    <a:p>
                      <a:endParaRPr lang="en-GB" sz="1100" b="1"/>
                    </a:p>
                  </a:txBody>
                  <a:tcPr/>
                </a:tc>
                <a:extLst>
                  <a:ext uri="{0D108BD9-81ED-4DB2-BD59-A6C34878D82A}">
                    <a16:rowId xmlns:a16="http://schemas.microsoft.com/office/drawing/2014/main" val="3753334670"/>
                  </a:ext>
                </a:extLst>
              </a:tr>
              <a:tr h="411769">
                <a:tc>
                  <a:txBody>
                    <a:bodyPr/>
                    <a:lstStyle/>
                    <a:p>
                      <a:r>
                        <a:rPr lang="en-GB" sz="1100" b="1" dirty="0"/>
                        <a:t>To try out a new role</a:t>
                      </a:r>
                    </a:p>
                  </a:txBody>
                  <a:tcPr/>
                </a:tc>
                <a:tc>
                  <a:txBody>
                    <a:bodyPr/>
                    <a:lstStyle/>
                    <a:p>
                      <a:endParaRPr lang="en-GB" sz="1100" b="1" dirty="0"/>
                    </a:p>
                  </a:txBody>
                  <a:tcPr/>
                </a:tc>
                <a:tc>
                  <a:txBody>
                    <a:bodyPr/>
                    <a:lstStyle/>
                    <a:p>
                      <a:r>
                        <a:rPr lang="en-GB" sz="1100" b="1" dirty="0"/>
                        <a:t>To see what it is like talking to older people in a workplace</a:t>
                      </a:r>
                    </a:p>
                  </a:txBody>
                  <a:tcPr/>
                </a:tc>
                <a:tc>
                  <a:txBody>
                    <a:bodyPr/>
                    <a:lstStyle/>
                    <a:p>
                      <a:endParaRPr lang="en-GB" sz="1100" b="1" dirty="0"/>
                    </a:p>
                  </a:txBody>
                  <a:tcPr/>
                </a:tc>
                <a:extLst>
                  <a:ext uri="{0D108BD9-81ED-4DB2-BD59-A6C34878D82A}">
                    <a16:rowId xmlns:a16="http://schemas.microsoft.com/office/drawing/2014/main" val="588521492"/>
                  </a:ext>
                </a:extLst>
              </a:tr>
              <a:tr h="411769">
                <a:tc>
                  <a:txBody>
                    <a:bodyPr/>
                    <a:lstStyle/>
                    <a:p>
                      <a:r>
                        <a:rPr lang="en-GB" sz="1100" b="1" dirty="0"/>
                        <a:t>To be seen as a future worker</a:t>
                      </a:r>
                    </a:p>
                  </a:txBody>
                  <a:tcPr/>
                </a:tc>
                <a:tc>
                  <a:txBody>
                    <a:bodyPr/>
                    <a:lstStyle/>
                    <a:p>
                      <a:endParaRPr lang="en-GB" sz="1100" b="1"/>
                    </a:p>
                  </a:txBody>
                  <a:tcPr/>
                </a:tc>
                <a:tc>
                  <a:txBody>
                    <a:bodyPr/>
                    <a:lstStyle/>
                    <a:p>
                      <a:r>
                        <a:rPr lang="en-GB" sz="1100" b="1" dirty="0"/>
                        <a:t>To find out what working conditions are like</a:t>
                      </a:r>
                    </a:p>
                  </a:txBody>
                  <a:tcPr/>
                </a:tc>
                <a:tc>
                  <a:txBody>
                    <a:bodyPr/>
                    <a:lstStyle/>
                    <a:p>
                      <a:endParaRPr lang="en-GB" sz="1100" b="1" dirty="0"/>
                    </a:p>
                  </a:txBody>
                  <a:tcPr/>
                </a:tc>
                <a:extLst>
                  <a:ext uri="{0D108BD9-81ED-4DB2-BD59-A6C34878D82A}">
                    <a16:rowId xmlns:a16="http://schemas.microsoft.com/office/drawing/2014/main" val="1044101258"/>
                  </a:ext>
                </a:extLst>
              </a:tr>
              <a:tr h="407406">
                <a:tc>
                  <a:txBody>
                    <a:bodyPr/>
                    <a:lstStyle/>
                    <a:p>
                      <a:r>
                        <a:rPr lang="en-GB" sz="1100" b="1" dirty="0"/>
                        <a:t>To see if a like a job I am interested in</a:t>
                      </a:r>
                    </a:p>
                  </a:txBody>
                  <a:tcPr/>
                </a:tc>
                <a:tc>
                  <a:txBody>
                    <a:bodyPr/>
                    <a:lstStyle/>
                    <a:p>
                      <a:endParaRPr lang="en-GB" sz="1100" b="1"/>
                    </a:p>
                  </a:txBody>
                  <a:tcPr/>
                </a:tc>
                <a:tc>
                  <a:txBody>
                    <a:bodyPr/>
                    <a:lstStyle/>
                    <a:p>
                      <a:r>
                        <a:rPr lang="en-GB" sz="1100" b="1" dirty="0"/>
                        <a:t>To find out how I can get into this job</a:t>
                      </a:r>
                    </a:p>
                  </a:txBody>
                  <a:tcPr/>
                </a:tc>
                <a:tc>
                  <a:txBody>
                    <a:bodyPr/>
                    <a:lstStyle/>
                    <a:p>
                      <a:endParaRPr lang="en-GB" sz="1100" b="1" dirty="0"/>
                    </a:p>
                  </a:txBody>
                  <a:tcPr/>
                </a:tc>
                <a:extLst>
                  <a:ext uri="{0D108BD9-81ED-4DB2-BD59-A6C34878D82A}">
                    <a16:rowId xmlns:a16="http://schemas.microsoft.com/office/drawing/2014/main" val="1917077529"/>
                  </a:ext>
                </a:extLst>
              </a:tr>
            </a:tbl>
          </a:graphicData>
        </a:graphic>
      </p:graphicFrame>
      <p:sp>
        <p:nvSpPr>
          <p:cNvPr id="2" name="Rectangle 1">
            <a:extLst>
              <a:ext uri="{FF2B5EF4-FFF2-40B4-BE49-F238E27FC236}">
                <a16:creationId xmlns:a16="http://schemas.microsoft.com/office/drawing/2014/main" id="{53C36271-8AD3-058F-0111-8A3C7818CA34}"/>
              </a:ext>
            </a:extLst>
          </p:cNvPr>
          <p:cNvSpPr/>
          <p:nvPr/>
        </p:nvSpPr>
        <p:spPr>
          <a:xfrm>
            <a:off x="354043" y="7210850"/>
            <a:ext cx="6189038" cy="314151"/>
          </a:xfrm>
          <a:prstGeom prst="rect">
            <a:avLst/>
          </a:prstGeom>
          <a:solidFill>
            <a:srgbClr val="AAE571"/>
          </a:solidFill>
          <a:ln w="952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Your top skills on the Skills Profile</a:t>
            </a:r>
          </a:p>
        </p:txBody>
      </p:sp>
      <p:sp>
        <p:nvSpPr>
          <p:cNvPr id="5" name="Rectangle 4">
            <a:extLst>
              <a:ext uri="{FF2B5EF4-FFF2-40B4-BE49-F238E27FC236}">
                <a16:creationId xmlns:a16="http://schemas.microsoft.com/office/drawing/2014/main" id="{66E972CD-407A-8E25-62E6-E5EF702906D5}"/>
              </a:ext>
            </a:extLst>
          </p:cNvPr>
          <p:cNvSpPr/>
          <p:nvPr/>
        </p:nvSpPr>
        <p:spPr>
          <a:xfrm>
            <a:off x="243208" y="7134179"/>
            <a:ext cx="6432388" cy="169132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3FC78E8C-6887-A15E-6CA0-2F57B2AFE98E}"/>
              </a:ext>
            </a:extLst>
          </p:cNvPr>
          <p:cNvCxnSpPr/>
          <p:nvPr/>
        </p:nvCxnSpPr>
        <p:spPr>
          <a:xfrm>
            <a:off x="338022" y="7849456"/>
            <a:ext cx="61890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38755A9-D01C-C59C-51CA-D4C9ECABF66D}"/>
              </a:ext>
            </a:extLst>
          </p:cNvPr>
          <p:cNvCxnSpPr/>
          <p:nvPr/>
        </p:nvCxnSpPr>
        <p:spPr>
          <a:xfrm>
            <a:off x="363620" y="8690225"/>
            <a:ext cx="61890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128258E-28D2-DFB1-0C3D-ABF371DF5FBF}"/>
              </a:ext>
            </a:extLst>
          </p:cNvPr>
          <p:cNvCxnSpPr/>
          <p:nvPr/>
        </p:nvCxnSpPr>
        <p:spPr>
          <a:xfrm>
            <a:off x="354043" y="8256998"/>
            <a:ext cx="61890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7">
            <a:extLst>
              <a:ext uri="{FF2B5EF4-FFF2-40B4-BE49-F238E27FC236}">
                <a16:creationId xmlns:a16="http://schemas.microsoft.com/office/drawing/2014/main" id="{290ADC95-7311-9CDD-6ABC-6747B0E806A2}"/>
              </a:ext>
            </a:extLst>
          </p:cNvPr>
          <p:cNvSpPr txBox="1"/>
          <p:nvPr/>
        </p:nvSpPr>
        <p:spPr>
          <a:xfrm>
            <a:off x="148858" y="3581673"/>
            <a:ext cx="2057400" cy="1991478"/>
          </a:xfrm>
          <a:prstGeom prst="rect">
            <a:avLst/>
          </a:prstGeom>
        </p:spPr>
        <p:txBody>
          <a:bodyPr lIns="50800" tIns="50800" rIns="50800" bIns="50800" rtlCol="0" anchor="ctr"/>
          <a:lstStyle/>
          <a:p>
            <a:pPr algn="ctr">
              <a:lnSpc>
                <a:spcPts val="1960"/>
              </a:lnSpc>
            </a:pPr>
            <a:endParaRPr/>
          </a:p>
        </p:txBody>
      </p:sp>
      <p:sp>
        <p:nvSpPr>
          <p:cNvPr id="11" name="TextBox 47">
            <a:extLst>
              <a:ext uri="{FF2B5EF4-FFF2-40B4-BE49-F238E27FC236}">
                <a16:creationId xmlns:a16="http://schemas.microsoft.com/office/drawing/2014/main" id="{2D313E28-B8E6-0FB3-CA9C-62EA4A1ABAFB}"/>
              </a:ext>
            </a:extLst>
          </p:cNvPr>
          <p:cNvSpPr txBox="1"/>
          <p:nvPr/>
        </p:nvSpPr>
        <p:spPr>
          <a:xfrm>
            <a:off x="0" y="4008116"/>
            <a:ext cx="6861954" cy="373115"/>
          </a:xfrm>
          <a:prstGeom prst="rect">
            <a:avLst/>
          </a:prstGeom>
        </p:spPr>
        <p:txBody>
          <a:bodyPr wrap="square" lIns="0" tIns="0" rIns="0" bIns="0" rtlCol="0" anchor="t">
            <a:spAutoFit/>
          </a:bodyPr>
          <a:lstStyle/>
          <a:p>
            <a:pPr algn="ctr">
              <a:lnSpc>
                <a:spcPts val="3099"/>
              </a:lnSpc>
            </a:pPr>
            <a:r>
              <a:rPr lang="en-US" b="1" dirty="0">
                <a:solidFill>
                  <a:schemeClr val="bg1"/>
                </a:solidFill>
              </a:rPr>
              <a:t>Finding company details</a:t>
            </a:r>
          </a:p>
        </p:txBody>
      </p:sp>
      <p:sp>
        <p:nvSpPr>
          <p:cNvPr id="13" name="TextBox 12">
            <a:extLst>
              <a:ext uri="{FF2B5EF4-FFF2-40B4-BE49-F238E27FC236}">
                <a16:creationId xmlns:a16="http://schemas.microsoft.com/office/drawing/2014/main" id="{1324013B-EAB0-7A0F-F7E3-FE8D6B9A5401}"/>
              </a:ext>
            </a:extLst>
          </p:cNvPr>
          <p:cNvSpPr txBox="1"/>
          <p:nvPr/>
        </p:nvSpPr>
        <p:spPr>
          <a:xfrm>
            <a:off x="223708" y="3988100"/>
            <a:ext cx="6551466" cy="2862322"/>
          </a:xfrm>
          <a:prstGeom prst="rect">
            <a:avLst/>
          </a:prstGeom>
          <a:noFill/>
        </p:spPr>
        <p:txBody>
          <a:bodyPr wrap="square" rtlCol="0">
            <a:spAutoFit/>
          </a:bodyPr>
          <a:lstStyle/>
          <a:p>
            <a:r>
              <a:rPr lang="en-GB" sz="1200" dirty="0"/>
              <a:t>Name of company:___________________________________________________________________</a:t>
            </a:r>
          </a:p>
          <a:p>
            <a:endParaRPr lang="en-GB" sz="1200" dirty="0"/>
          </a:p>
          <a:p>
            <a:r>
              <a:rPr lang="en-GB" sz="1200" dirty="0"/>
              <a:t>Address___________________________________________ Post code_________________________</a:t>
            </a:r>
          </a:p>
          <a:p>
            <a:endParaRPr lang="en-GB" sz="1200" dirty="0"/>
          </a:p>
          <a:p>
            <a:r>
              <a:rPr lang="en-GB" sz="1200" dirty="0"/>
              <a:t>A contact name/email:________________________________________________________________</a:t>
            </a:r>
          </a:p>
          <a:p>
            <a:endParaRPr lang="en-GB" sz="1200" dirty="0"/>
          </a:p>
          <a:p>
            <a:r>
              <a:rPr lang="en-GB" sz="1200" dirty="0"/>
              <a:t>What do they say about careers/work experience?</a:t>
            </a:r>
          </a:p>
          <a:p>
            <a:r>
              <a:rPr lang="en-GB" sz="1200" dirty="0"/>
              <a:t>__________________________________________________________________________________</a:t>
            </a:r>
          </a:p>
          <a:p>
            <a:endParaRPr lang="en-GB" sz="1200" dirty="0"/>
          </a:p>
          <a:p>
            <a:r>
              <a:rPr lang="en-GB" sz="1200" dirty="0"/>
              <a:t>__________________________________________________________________________________</a:t>
            </a:r>
          </a:p>
          <a:p>
            <a:endParaRPr lang="en-GB" sz="1200" dirty="0"/>
          </a:p>
          <a:p>
            <a:r>
              <a:rPr lang="en-GB" sz="1200" dirty="0"/>
              <a:t>Use Google Maps to find out how you would get from school or home:</a:t>
            </a:r>
          </a:p>
          <a:p>
            <a:endParaRPr lang="en-GB" sz="1200" dirty="0"/>
          </a:p>
          <a:p>
            <a:r>
              <a:rPr lang="en-GB" sz="1200" dirty="0"/>
              <a:t>How would you get there?_____________________ How long would it take? ____________________</a:t>
            </a:r>
          </a:p>
          <a:p>
            <a:endParaRPr lang="en-GB" sz="1200" dirty="0"/>
          </a:p>
        </p:txBody>
      </p:sp>
      <p:sp>
        <p:nvSpPr>
          <p:cNvPr id="14" name="TextBox 13">
            <a:extLst>
              <a:ext uri="{FF2B5EF4-FFF2-40B4-BE49-F238E27FC236}">
                <a16:creationId xmlns:a16="http://schemas.microsoft.com/office/drawing/2014/main" id="{E1190609-B5DA-10BE-18A5-D3BC19238E02}"/>
              </a:ext>
            </a:extLst>
          </p:cNvPr>
          <p:cNvSpPr txBox="1"/>
          <p:nvPr/>
        </p:nvSpPr>
        <p:spPr>
          <a:xfrm>
            <a:off x="223707" y="2799537"/>
            <a:ext cx="6582417" cy="923330"/>
          </a:xfrm>
          <a:prstGeom prst="rect">
            <a:avLst/>
          </a:prstGeom>
          <a:noFill/>
        </p:spPr>
        <p:txBody>
          <a:bodyPr wrap="square" rtlCol="0">
            <a:spAutoFit/>
          </a:bodyPr>
          <a:lstStyle/>
          <a:p>
            <a:r>
              <a:rPr lang="en-GB" sz="1200" dirty="0"/>
              <a:t>Which job sectors are you interested in?_________</a:t>
            </a:r>
            <a:r>
              <a:rPr lang="en-GB" sz="1400" dirty="0"/>
              <a:t>____________________________________</a:t>
            </a:r>
          </a:p>
          <a:p>
            <a:endParaRPr lang="en-GB" sz="1400" dirty="0"/>
          </a:p>
          <a:p>
            <a:r>
              <a:rPr lang="en-GB" sz="1200" dirty="0"/>
              <a:t>Which jobs?__________________________________________________________________________</a:t>
            </a:r>
          </a:p>
          <a:p>
            <a:endParaRPr lang="en-GB" sz="1400" dirty="0"/>
          </a:p>
        </p:txBody>
      </p:sp>
      <p:pic>
        <p:nvPicPr>
          <p:cNvPr id="6" name="Graphic 5">
            <a:extLst>
              <a:ext uri="{FF2B5EF4-FFF2-40B4-BE49-F238E27FC236}">
                <a16:creationId xmlns:a16="http://schemas.microsoft.com/office/drawing/2014/main" id="{0B970A42-DB98-BB77-01F5-EF15897B6AA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2062" y="51804"/>
            <a:ext cx="462292" cy="462292"/>
          </a:xfrm>
          <a:prstGeom prst="rect">
            <a:avLst/>
          </a:prstGeom>
        </p:spPr>
      </p:pic>
    </p:spTree>
    <p:extLst>
      <p:ext uri="{BB962C8B-B14F-4D97-AF65-F5344CB8AC3E}">
        <p14:creationId xmlns:p14="http://schemas.microsoft.com/office/powerpoint/2010/main" val="414323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D52881-65A9-28A3-7FBE-330F42267A41}"/>
              </a:ext>
            </a:extLst>
          </p:cNvPr>
          <p:cNvSpPr/>
          <p:nvPr/>
        </p:nvSpPr>
        <p:spPr>
          <a:xfrm>
            <a:off x="0" y="-3420"/>
            <a:ext cx="6874311" cy="9143999"/>
          </a:xfrm>
          <a:prstGeom prst="rect">
            <a:avLst/>
          </a:prstGeom>
          <a:solidFill>
            <a:srgbClr val="005D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10" name="Rectangle 9">
            <a:extLst>
              <a:ext uri="{FF2B5EF4-FFF2-40B4-BE49-F238E27FC236}">
                <a16:creationId xmlns:a16="http://schemas.microsoft.com/office/drawing/2014/main" id="{3F88C08F-CCB4-9056-5785-7265C5F00EEF}"/>
              </a:ext>
            </a:extLst>
          </p:cNvPr>
          <p:cNvSpPr/>
          <p:nvPr/>
        </p:nvSpPr>
        <p:spPr>
          <a:xfrm>
            <a:off x="126047" y="235756"/>
            <a:ext cx="6654242" cy="882399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47">
            <a:extLst>
              <a:ext uri="{FF2B5EF4-FFF2-40B4-BE49-F238E27FC236}">
                <a16:creationId xmlns:a16="http://schemas.microsoft.com/office/drawing/2014/main" id="{9E8838AF-1A46-81CB-6471-6C69C7904D72}"/>
              </a:ext>
            </a:extLst>
          </p:cNvPr>
          <p:cNvSpPr txBox="1"/>
          <p:nvPr/>
        </p:nvSpPr>
        <p:spPr>
          <a:xfrm>
            <a:off x="-16314" y="8687103"/>
            <a:ext cx="6901941" cy="373115"/>
          </a:xfrm>
          <a:prstGeom prst="rect">
            <a:avLst/>
          </a:prstGeom>
          <a:solidFill>
            <a:srgbClr val="FF6600"/>
          </a:solidFill>
        </p:spPr>
        <p:txBody>
          <a:bodyPr wrap="square" lIns="0" tIns="0" rIns="0" bIns="0" rtlCol="0" anchor="ctr">
            <a:spAutoFit/>
          </a:bodyPr>
          <a:lstStyle/>
          <a:p>
            <a:pPr algn="ctr">
              <a:lnSpc>
                <a:spcPts val="3099"/>
              </a:lnSpc>
            </a:pPr>
            <a:r>
              <a:rPr lang="en-US" b="1" dirty="0">
                <a:solidFill>
                  <a:srgbClr val="000000"/>
                </a:solidFill>
              </a:rPr>
              <a:t>You have been amazing – good luck!</a:t>
            </a:r>
          </a:p>
        </p:txBody>
      </p:sp>
      <p:sp>
        <p:nvSpPr>
          <p:cNvPr id="25" name="TextBox 7">
            <a:extLst>
              <a:ext uri="{FF2B5EF4-FFF2-40B4-BE49-F238E27FC236}">
                <a16:creationId xmlns:a16="http://schemas.microsoft.com/office/drawing/2014/main" id="{91F597FE-FB92-92FC-E9EE-14E50E918EA6}"/>
              </a:ext>
            </a:extLst>
          </p:cNvPr>
          <p:cNvSpPr txBox="1"/>
          <p:nvPr/>
        </p:nvSpPr>
        <p:spPr>
          <a:xfrm>
            <a:off x="-7115955" y="3566181"/>
            <a:ext cx="2057400" cy="1991478"/>
          </a:xfrm>
          <a:prstGeom prst="rect">
            <a:avLst/>
          </a:prstGeom>
        </p:spPr>
        <p:txBody>
          <a:bodyPr lIns="50800" tIns="50800" rIns="50800" bIns="50800" rtlCol="0" anchor="ctr"/>
          <a:lstStyle/>
          <a:p>
            <a:pPr algn="ctr">
              <a:lnSpc>
                <a:spcPts val="1960"/>
              </a:lnSpc>
            </a:pPr>
            <a:endParaRPr/>
          </a:p>
        </p:txBody>
      </p:sp>
      <p:sp>
        <p:nvSpPr>
          <p:cNvPr id="26" name="Freeform 6">
            <a:extLst>
              <a:ext uri="{FF2B5EF4-FFF2-40B4-BE49-F238E27FC236}">
                <a16:creationId xmlns:a16="http://schemas.microsoft.com/office/drawing/2014/main" id="{961C1459-3907-6C84-C524-5D43EB286E11}"/>
              </a:ext>
            </a:extLst>
          </p:cNvPr>
          <p:cNvSpPr/>
          <p:nvPr/>
        </p:nvSpPr>
        <p:spPr>
          <a:xfrm>
            <a:off x="-16314" y="95472"/>
            <a:ext cx="6858000" cy="382807"/>
          </a:xfrm>
          <a:custGeom>
            <a:avLst/>
            <a:gdLst/>
            <a:ahLst/>
            <a:cxnLst/>
            <a:rect l="l" t="t" r="r" b="b"/>
            <a:pathLst>
              <a:path w="2709333" h="167224">
                <a:moveTo>
                  <a:pt x="0" y="0"/>
                </a:moveTo>
                <a:lnTo>
                  <a:pt x="2709333" y="0"/>
                </a:lnTo>
                <a:lnTo>
                  <a:pt x="2709333" y="167224"/>
                </a:lnTo>
                <a:lnTo>
                  <a:pt x="0" y="167224"/>
                </a:lnTo>
                <a:close/>
              </a:path>
            </a:pathLst>
          </a:custGeom>
          <a:solidFill>
            <a:srgbClr val="1EAAE2"/>
          </a:solidFill>
        </p:spPr>
        <p:txBody>
          <a:bodyPr/>
          <a:lstStyle/>
          <a:p>
            <a:endParaRPr lang="en-GB"/>
          </a:p>
        </p:txBody>
      </p:sp>
      <p:sp>
        <p:nvSpPr>
          <p:cNvPr id="29" name="TextBox 47">
            <a:extLst>
              <a:ext uri="{FF2B5EF4-FFF2-40B4-BE49-F238E27FC236}">
                <a16:creationId xmlns:a16="http://schemas.microsoft.com/office/drawing/2014/main" id="{C2E98E53-2087-6B31-F784-61DEE0B9D7F1}"/>
              </a:ext>
            </a:extLst>
          </p:cNvPr>
          <p:cNvSpPr txBox="1"/>
          <p:nvPr/>
        </p:nvSpPr>
        <p:spPr>
          <a:xfrm>
            <a:off x="12357" y="61687"/>
            <a:ext cx="6861954" cy="373115"/>
          </a:xfrm>
          <a:prstGeom prst="rect">
            <a:avLst/>
          </a:prstGeom>
          <a:solidFill>
            <a:srgbClr val="50BDC0"/>
          </a:solidFill>
        </p:spPr>
        <p:txBody>
          <a:bodyPr wrap="square" lIns="0" tIns="0" rIns="0" bIns="0" rtlCol="0" anchor="t">
            <a:spAutoFit/>
          </a:bodyPr>
          <a:lstStyle/>
          <a:p>
            <a:pPr algn="ctr">
              <a:lnSpc>
                <a:spcPts val="3099"/>
              </a:lnSpc>
            </a:pPr>
            <a:r>
              <a:rPr lang="en-US" b="1" dirty="0"/>
              <a:t>Using your Skills Map to apply for work experience</a:t>
            </a:r>
          </a:p>
        </p:txBody>
      </p:sp>
      <p:sp>
        <p:nvSpPr>
          <p:cNvPr id="31" name="TextBox 47">
            <a:extLst>
              <a:ext uri="{FF2B5EF4-FFF2-40B4-BE49-F238E27FC236}">
                <a16:creationId xmlns:a16="http://schemas.microsoft.com/office/drawing/2014/main" id="{85FB2FC6-4739-8962-F80D-967151065E33}"/>
              </a:ext>
            </a:extLst>
          </p:cNvPr>
          <p:cNvSpPr txBox="1"/>
          <p:nvPr/>
        </p:nvSpPr>
        <p:spPr>
          <a:xfrm>
            <a:off x="-1977" y="2000335"/>
            <a:ext cx="6861954" cy="373115"/>
          </a:xfrm>
          <a:prstGeom prst="rect">
            <a:avLst/>
          </a:prstGeom>
        </p:spPr>
        <p:txBody>
          <a:bodyPr wrap="square" lIns="0" tIns="0" rIns="0" bIns="0" rtlCol="0" anchor="t">
            <a:spAutoFit/>
          </a:bodyPr>
          <a:lstStyle/>
          <a:p>
            <a:pPr algn="ctr">
              <a:lnSpc>
                <a:spcPts val="3099"/>
              </a:lnSpc>
            </a:pPr>
            <a:r>
              <a:rPr lang="en-US" b="1" dirty="0">
                <a:solidFill>
                  <a:schemeClr val="bg1"/>
                </a:solidFill>
              </a:rPr>
              <a:t>Checklist – getting ready for work experience</a:t>
            </a:r>
          </a:p>
        </p:txBody>
      </p:sp>
      <p:sp>
        <p:nvSpPr>
          <p:cNvPr id="2" name="TextBox 1">
            <a:extLst>
              <a:ext uri="{FF2B5EF4-FFF2-40B4-BE49-F238E27FC236}">
                <a16:creationId xmlns:a16="http://schemas.microsoft.com/office/drawing/2014/main" id="{14377778-5184-CB1A-0914-7A7716184A20}"/>
              </a:ext>
            </a:extLst>
          </p:cNvPr>
          <p:cNvSpPr txBox="1"/>
          <p:nvPr/>
        </p:nvSpPr>
        <p:spPr>
          <a:xfrm>
            <a:off x="184063" y="593000"/>
            <a:ext cx="6654242" cy="3293209"/>
          </a:xfrm>
          <a:prstGeom prst="rect">
            <a:avLst/>
          </a:prstGeom>
          <a:noFill/>
        </p:spPr>
        <p:txBody>
          <a:bodyPr wrap="square" rtlCol="0">
            <a:spAutoFit/>
          </a:bodyPr>
          <a:lstStyle/>
          <a:p>
            <a:r>
              <a:rPr lang="en-GB" sz="1200" dirty="0"/>
              <a:t>Name two or three skills that you have on your Skills Profile that are also mentioned on the job profile of the job you are interested in doing for work experience.</a:t>
            </a:r>
            <a:endParaRPr lang="en-GB" sz="1400" dirty="0"/>
          </a:p>
          <a:p>
            <a:endParaRPr lang="en-GB" sz="1400" dirty="0"/>
          </a:p>
          <a:p>
            <a:r>
              <a:rPr lang="en-GB" sz="1200" dirty="0"/>
              <a:t>Job name__________________________________________________________________________</a:t>
            </a:r>
          </a:p>
          <a:p>
            <a:endParaRPr lang="en-GB" sz="1200" dirty="0"/>
          </a:p>
          <a:p>
            <a:r>
              <a:rPr lang="en-GB" sz="1200" dirty="0"/>
              <a:t>Skills job needs that I have:</a:t>
            </a:r>
          </a:p>
          <a:p>
            <a:endParaRPr lang="en-GB" sz="1200" dirty="0">
              <a:sym typeface="Wingdings" panose="05000000000000000000" pitchFamily="2" charset="2"/>
            </a:endParaRPr>
          </a:p>
          <a:p>
            <a:pPr marL="228600" indent="-228600">
              <a:buAutoNum type="arabicPeriod"/>
            </a:pPr>
            <a:r>
              <a:rPr lang="en-GB" sz="1200" dirty="0">
                <a:sym typeface="Wingdings" panose="05000000000000000000" pitchFamily="2" charset="2"/>
              </a:rPr>
              <a:t>________________________________________________________________________________</a:t>
            </a:r>
          </a:p>
          <a:p>
            <a:endParaRPr lang="en-GB" sz="1200" dirty="0">
              <a:sym typeface="Wingdings" panose="05000000000000000000" pitchFamily="2" charset="2"/>
            </a:endParaRPr>
          </a:p>
          <a:p>
            <a:pPr marL="228600" indent="-228600">
              <a:buFont typeface="+mj-lt"/>
              <a:buAutoNum type="arabicPeriod" startAt="2"/>
            </a:pPr>
            <a:r>
              <a:rPr lang="en-GB" sz="1200" dirty="0">
                <a:sym typeface="Wingdings" panose="05000000000000000000" pitchFamily="2" charset="2"/>
              </a:rPr>
              <a:t>________________________________________________________________________________</a:t>
            </a:r>
          </a:p>
          <a:p>
            <a:endParaRPr lang="en-GB" sz="1200" dirty="0">
              <a:sym typeface="Wingdings" panose="05000000000000000000" pitchFamily="2" charset="2"/>
            </a:endParaRPr>
          </a:p>
          <a:p>
            <a:pPr marL="228600" indent="-228600">
              <a:buFont typeface="+mj-lt"/>
              <a:buAutoNum type="arabicPeriod" startAt="3"/>
            </a:pPr>
            <a:r>
              <a:rPr lang="en-GB" sz="1200" dirty="0">
                <a:sym typeface="Wingdings" panose="05000000000000000000" pitchFamily="2" charset="2"/>
              </a:rPr>
              <a:t>________________________________________________________________________________</a:t>
            </a:r>
          </a:p>
          <a:p>
            <a:pPr marL="228600" indent="-228600">
              <a:buFontTx/>
              <a:buAutoNum type="arabicPeriod" startAt="3"/>
            </a:pPr>
            <a:endParaRPr lang="en-GB" sz="1200" dirty="0">
              <a:sym typeface="Wingdings" panose="05000000000000000000" pitchFamily="2" charset="2"/>
            </a:endParaRPr>
          </a:p>
          <a:p>
            <a:pPr marL="228600" indent="-228600">
              <a:buFont typeface="+mj-lt"/>
              <a:buAutoNum type="arabicPeriod" startAt="4"/>
            </a:pPr>
            <a:r>
              <a:rPr lang="en-GB" sz="1200" dirty="0">
                <a:sym typeface="Wingdings" panose="05000000000000000000" pitchFamily="2" charset="2"/>
              </a:rPr>
              <a:t>________________________________________________________________________________</a:t>
            </a:r>
          </a:p>
          <a:p>
            <a:pPr marL="228600" indent="-228600">
              <a:buAutoNum type="arabicPeriod"/>
            </a:pPr>
            <a:endParaRPr lang="en-GB" sz="1200" dirty="0">
              <a:sym typeface="Wingdings" panose="05000000000000000000" pitchFamily="2" charset="2"/>
            </a:endParaRPr>
          </a:p>
          <a:p>
            <a:endParaRPr lang="en-GB" sz="1200" dirty="0">
              <a:sym typeface="Wingdings" panose="05000000000000000000" pitchFamily="2" charset="2"/>
            </a:endParaRPr>
          </a:p>
          <a:p>
            <a:endParaRPr lang="en-GB" sz="1400" dirty="0"/>
          </a:p>
        </p:txBody>
      </p:sp>
      <p:sp>
        <p:nvSpPr>
          <p:cNvPr id="5" name="Freeform 6">
            <a:extLst>
              <a:ext uri="{FF2B5EF4-FFF2-40B4-BE49-F238E27FC236}">
                <a16:creationId xmlns:a16="http://schemas.microsoft.com/office/drawing/2014/main" id="{3C7ED43C-2B2B-21F4-EEF7-F00C822A313C}"/>
              </a:ext>
            </a:extLst>
          </p:cNvPr>
          <p:cNvSpPr/>
          <p:nvPr/>
        </p:nvSpPr>
        <p:spPr>
          <a:xfrm>
            <a:off x="-1977" y="3378357"/>
            <a:ext cx="6897963" cy="382807"/>
          </a:xfrm>
          <a:custGeom>
            <a:avLst/>
            <a:gdLst/>
            <a:ahLst/>
            <a:cxnLst/>
            <a:rect l="l" t="t" r="r" b="b"/>
            <a:pathLst>
              <a:path w="2709333" h="167224">
                <a:moveTo>
                  <a:pt x="0" y="0"/>
                </a:moveTo>
                <a:lnTo>
                  <a:pt x="2709333" y="0"/>
                </a:lnTo>
                <a:lnTo>
                  <a:pt x="2709333" y="167224"/>
                </a:lnTo>
                <a:lnTo>
                  <a:pt x="0" y="167224"/>
                </a:lnTo>
                <a:close/>
              </a:path>
            </a:pathLst>
          </a:custGeom>
          <a:solidFill>
            <a:srgbClr val="50BDC0"/>
          </a:solidFill>
        </p:spPr>
        <p:txBody>
          <a:bodyPr/>
          <a:lstStyle/>
          <a:p>
            <a:endParaRPr lang="en-GB"/>
          </a:p>
        </p:txBody>
      </p:sp>
      <p:sp>
        <p:nvSpPr>
          <p:cNvPr id="6" name="TextBox 47">
            <a:extLst>
              <a:ext uri="{FF2B5EF4-FFF2-40B4-BE49-F238E27FC236}">
                <a16:creationId xmlns:a16="http://schemas.microsoft.com/office/drawing/2014/main" id="{DB1F408C-691B-56D7-6AF5-167C0611068B}"/>
              </a:ext>
            </a:extLst>
          </p:cNvPr>
          <p:cNvSpPr txBox="1"/>
          <p:nvPr/>
        </p:nvSpPr>
        <p:spPr>
          <a:xfrm>
            <a:off x="-1975" y="3350339"/>
            <a:ext cx="6901940" cy="373115"/>
          </a:xfrm>
          <a:prstGeom prst="rect">
            <a:avLst/>
          </a:prstGeom>
        </p:spPr>
        <p:txBody>
          <a:bodyPr wrap="square" lIns="0" tIns="0" rIns="0" bIns="0" rtlCol="0" anchor="t">
            <a:spAutoFit/>
          </a:bodyPr>
          <a:lstStyle/>
          <a:p>
            <a:pPr algn="ctr">
              <a:lnSpc>
                <a:spcPts val="3099"/>
              </a:lnSpc>
            </a:pPr>
            <a:r>
              <a:rPr lang="en-US" b="1" dirty="0" err="1"/>
              <a:t>Recognising</a:t>
            </a:r>
            <a:r>
              <a:rPr lang="en-US" b="1" dirty="0"/>
              <a:t> Success on Work Experience</a:t>
            </a:r>
          </a:p>
        </p:txBody>
      </p:sp>
      <p:pic>
        <p:nvPicPr>
          <p:cNvPr id="3" name="Graphic 2" descr="Badge 3 with solid fill">
            <a:extLst>
              <a:ext uri="{FF2B5EF4-FFF2-40B4-BE49-F238E27FC236}">
                <a16:creationId xmlns:a16="http://schemas.microsoft.com/office/drawing/2014/main" id="{2ACA140C-2669-C742-4018-2024FEAFB0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6311" y="46797"/>
            <a:ext cx="476166" cy="476166"/>
          </a:xfrm>
          <a:prstGeom prst="rect">
            <a:avLst/>
          </a:prstGeom>
        </p:spPr>
      </p:pic>
      <p:pic>
        <p:nvPicPr>
          <p:cNvPr id="8" name="Picture 7">
            <a:extLst>
              <a:ext uri="{FF2B5EF4-FFF2-40B4-BE49-F238E27FC236}">
                <a16:creationId xmlns:a16="http://schemas.microsoft.com/office/drawing/2014/main" id="{F20B2457-03E8-B5EF-F5C7-76D286BC6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269" y="4167573"/>
            <a:ext cx="6417797" cy="4439169"/>
          </a:xfrm>
          <a:prstGeom prst="rect">
            <a:avLst/>
          </a:prstGeom>
        </p:spPr>
      </p:pic>
      <p:sp>
        <p:nvSpPr>
          <p:cNvPr id="7" name="TextBox 6">
            <a:extLst>
              <a:ext uri="{FF2B5EF4-FFF2-40B4-BE49-F238E27FC236}">
                <a16:creationId xmlns:a16="http://schemas.microsoft.com/office/drawing/2014/main" id="{79D62544-1E9D-F8F8-EDFD-0BD9C2826DD1}"/>
              </a:ext>
            </a:extLst>
          </p:cNvPr>
          <p:cNvSpPr txBox="1"/>
          <p:nvPr/>
        </p:nvSpPr>
        <p:spPr>
          <a:xfrm>
            <a:off x="114731" y="3712817"/>
            <a:ext cx="6617222" cy="461665"/>
          </a:xfrm>
          <a:prstGeom prst="rect">
            <a:avLst/>
          </a:prstGeom>
          <a:noFill/>
        </p:spPr>
        <p:txBody>
          <a:bodyPr wrap="square" rtlCol="0">
            <a:spAutoFit/>
          </a:bodyPr>
          <a:lstStyle/>
          <a:p>
            <a:r>
              <a:rPr lang="en-GB" sz="1200" dirty="0"/>
              <a:t>You could think about the skills you are likely to be able to practice on your placement. </a:t>
            </a:r>
          </a:p>
          <a:p>
            <a:r>
              <a:rPr lang="en-GB" sz="1200" dirty="0"/>
              <a:t>Record what which skills  you DO get a chance to use and add to the Skills Profile – and your CV.</a:t>
            </a:r>
          </a:p>
        </p:txBody>
      </p:sp>
    </p:spTree>
    <p:extLst>
      <p:ext uri="{BB962C8B-B14F-4D97-AF65-F5344CB8AC3E}">
        <p14:creationId xmlns:p14="http://schemas.microsoft.com/office/powerpoint/2010/main" val="22799468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5929</TotalTime>
  <Words>453</Words>
  <Application>Microsoft Office PowerPoint</Application>
  <PresentationFormat>On-screen Show (4:3)</PresentationFormat>
  <Paragraphs>105</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Lewis</dc:creator>
  <cp:lastModifiedBy>Sue Lewis</cp:lastModifiedBy>
  <cp:revision>39</cp:revision>
  <cp:lastPrinted>2024-09-17T09:15:22Z</cp:lastPrinted>
  <dcterms:created xsi:type="dcterms:W3CDTF">2023-07-14T13:55:41Z</dcterms:created>
  <dcterms:modified xsi:type="dcterms:W3CDTF">2026-09-21T09:35:23Z</dcterms:modified>
</cp:coreProperties>
</file>