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8288000" cy="10287000"/>
  <p:notesSz cx="6858000" cy="9144000"/>
  <p:embeddedFontLst>
    <p:embeddedFont>
      <p:font typeface="Carlito" panose="020B0604020202020204" charset="0"/>
      <p:regular r:id="rId11"/>
    </p:embeddedFont>
    <p:embeddedFont>
      <p:font typeface="Carlito Bold" panose="020B0604020202020204" charset="0"/>
      <p:regular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e Lewis" initials="SL" lastIdx="2" clrIdx="0">
    <p:extLst>
      <p:ext uri="{19B8F6BF-5375-455C-9EA6-DF929625EA0E}">
        <p15:presenceInfo xmlns:p15="http://schemas.microsoft.com/office/powerpoint/2012/main" userId="S::sl200@bath.ac.uk::1b82cad6-be84-400c-81ee-043a17cbdc20" providerId="AD"/>
      </p:ext>
    </p:extLst>
  </p:cmAuthor>
  <p:cmAuthor id="2" name="Alice Hossent" initials="AH" lastIdx="1" clrIdx="1">
    <p:extLst>
      <p:ext uri="{19B8F6BF-5375-455C-9EA6-DF929625EA0E}">
        <p15:presenceInfo xmlns:p15="http://schemas.microsoft.com/office/powerpoint/2012/main" userId="S::amh227@bath.ac.uk::ef5bc4b6-cf7c-45f7-9a4d-5b603e2d62a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D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www.careerpilot.org.uk/adviser-zone/five-week-career-lessons-for-every-year-group"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www.careerpilot.org.uk" TargetMode="External"/><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4.png"/><Relationship Id="rId9" Type="http://schemas.openxmlformats.org/officeDocument/2006/relationships/hyperlink" Target="http://www.careerpilot.org.uk"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9.svg"/><Relationship Id="rId4" Type="http://schemas.openxmlformats.org/officeDocument/2006/relationships/image" Target="../media/image4.png"/><Relationship Id="rId9" Type="http://schemas.openxmlformats.org/officeDocument/2006/relationships/hyperlink" Target="http://www.careerpilot.org.uk"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www.careerpilot.org.uk" TargetMode="External"/><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9.svg"/><Relationship Id="rId4" Type="http://schemas.openxmlformats.org/officeDocument/2006/relationships/image" Target="../media/image4.pn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9.svg"/><Relationship Id="rId4" Type="http://schemas.openxmlformats.org/officeDocument/2006/relationships/image" Target="../media/image4.png"/><Relationship Id="rId9" Type="http://schemas.openxmlformats.org/officeDocument/2006/relationships/hyperlink" Target="http://www.careerpilot.org.uk"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www.careerpilot.org.uk" TargetMode="External"/><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9.svg"/><Relationship Id="rId10" Type="http://schemas.openxmlformats.org/officeDocument/2006/relationships/image" Target="../media/image23.png"/><Relationship Id="rId4" Type="http://schemas.openxmlformats.org/officeDocument/2006/relationships/image" Target="../media/image4.pn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hyperlink" Target="http://www.careerpilot.org.uk" TargetMode="External"/><Relationship Id="rId3" Type="http://schemas.openxmlformats.org/officeDocument/2006/relationships/image" Target="../media/image3.png"/><Relationship Id="rId7" Type="http://schemas.openxmlformats.org/officeDocument/2006/relationships/image" Target="../media/image24.pn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9.svg"/><Relationship Id="rId10" Type="http://schemas.openxmlformats.org/officeDocument/2006/relationships/image" Target="../media/image15.png"/><Relationship Id="rId4" Type="http://schemas.openxmlformats.org/officeDocument/2006/relationships/image" Target="../media/image4.png"/><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Top view of person leading large crowd">
            <a:extLst>
              <a:ext uri="{FF2B5EF4-FFF2-40B4-BE49-F238E27FC236}">
                <a16:creationId xmlns:a16="http://schemas.microsoft.com/office/drawing/2014/main" id="{E82F08F4-735A-E9D7-7527-1181C3DD29AC}"/>
              </a:ext>
            </a:extLst>
          </p:cNvPr>
          <p:cNvPicPr>
            <a:picLocks noChangeAspect="1"/>
          </p:cNvPicPr>
          <p:nvPr/>
        </p:nvPicPr>
        <p:blipFill>
          <a:blip r:embed="rId2">
            <a:extLst>
              <a:ext uri="{28A0092B-C50C-407E-A947-70E740481C1C}">
                <a14:useLocalDpi xmlns:a14="http://schemas.microsoft.com/office/drawing/2010/main" val="0"/>
              </a:ext>
            </a:extLst>
          </a:blip>
          <a:srcRect t="14844" b="14844"/>
          <a:stretch/>
        </p:blipFill>
        <p:spPr>
          <a:xfrm>
            <a:off x="-7828" y="0"/>
            <a:ext cx="18303657" cy="10287000"/>
          </a:xfrm>
          <a:prstGeom prst="rect">
            <a:avLst/>
          </a:prstGeom>
        </p:spPr>
      </p:pic>
      <p:grpSp>
        <p:nvGrpSpPr>
          <p:cNvPr id="3" name="Group 3"/>
          <p:cNvGrpSpPr/>
          <p:nvPr/>
        </p:nvGrpSpPr>
        <p:grpSpPr>
          <a:xfrm>
            <a:off x="-15658" y="11313"/>
            <a:ext cx="18303658" cy="1983663"/>
            <a:chOff x="0" y="-159298"/>
            <a:chExt cx="4820716" cy="652896"/>
          </a:xfrm>
        </p:grpSpPr>
        <p:sp>
          <p:nvSpPr>
            <p:cNvPr id="4" name="Freeform 4"/>
            <p:cNvSpPr/>
            <p:nvPr/>
          </p:nvSpPr>
          <p:spPr>
            <a:xfrm>
              <a:off x="0" y="-159298"/>
              <a:ext cx="4820716" cy="652896"/>
            </a:xfrm>
            <a:custGeom>
              <a:avLst/>
              <a:gdLst/>
              <a:ahLst/>
              <a:cxnLst/>
              <a:rect l="l" t="t" r="r" b="b"/>
              <a:pathLst>
                <a:path w="4820716" h="652896">
                  <a:moveTo>
                    <a:pt x="0" y="0"/>
                  </a:moveTo>
                  <a:lnTo>
                    <a:pt x="4820716" y="0"/>
                  </a:lnTo>
                  <a:lnTo>
                    <a:pt x="4820716" y="652896"/>
                  </a:lnTo>
                  <a:lnTo>
                    <a:pt x="0" y="652896"/>
                  </a:lnTo>
                  <a:close/>
                </a:path>
              </a:pathLst>
            </a:custGeom>
            <a:solidFill>
              <a:srgbClr val="0072BA"/>
            </a:solidFill>
          </p:spPr>
          <p:txBody>
            <a:bodyPr/>
            <a:lstStyle/>
            <a:p>
              <a:endParaRPr lang="en-GB"/>
            </a:p>
          </p:txBody>
        </p:sp>
        <p:sp>
          <p:nvSpPr>
            <p:cNvPr id="5" name="TextBox 5"/>
            <p:cNvSpPr txBox="1"/>
            <p:nvPr/>
          </p:nvSpPr>
          <p:spPr>
            <a:xfrm>
              <a:off x="610436" y="-91317"/>
              <a:ext cx="3893412" cy="502415"/>
            </a:xfrm>
            <a:prstGeom prst="rect">
              <a:avLst/>
            </a:prstGeom>
          </p:spPr>
          <p:txBody>
            <a:bodyPr lIns="50800" tIns="50800" rIns="50800" bIns="50800" rtlCol="0" anchor="ctr"/>
            <a:lstStyle/>
            <a:p>
              <a:pPr algn="ctr">
                <a:lnSpc>
                  <a:spcPts val="7840"/>
                </a:lnSpc>
              </a:pPr>
              <a:r>
                <a:rPr lang="en-US" sz="5600" dirty="0">
                  <a:solidFill>
                    <a:srgbClr val="FFFFFF"/>
                  </a:solidFill>
                  <a:latin typeface="Carlito Bold"/>
                  <a:ea typeface="Carlito Bold"/>
                  <a:cs typeface="Carlito Bold"/>
                  <a:sym typeface="Carlito Bold"/>
                </a:rPr>
                <a:t>Quick Careers: Short lessons when time is tight!</a:t>
              </a:r>
            </a:p>
            <a:p>
              <a:pPr algn="ctr">
                <a:lnSpc>
                  <a:spcPts val="5040"/>
                </a:lnSpc>
              </a:pPr>
              <a:r>
                <a:rPr lang="en-US" sz="3600" dirty="0">
                  <a:solidFill>
                    <a:srgbClr val="FFFFFF"/>
                  </a:solidFill>
                  <a:latin typeface="Carlito"/>
                  <a:ea typeface="Carlito"/>
                  <a:cs typeface="Carlito"/>
                  <a:sym typeface="Carlito"/>
                </a:rPr>
                <a:t>2 x 20-minute sessions for every year group</a:t>
              </a:r>
            </a:p>
          </p:txBody>
        </p:sp>
      </p:grpSp>
      <p:sp>
        <p:nvSpPr>
          <p:cNvPr id="6" name="Freeform 6"/>
          <p:cNvSpPr/>
          <p:nvPr/>
        </p:nvSpPr>
        <p:spPr>
          <a:xfrm>
            <a:off x="14592064" y="7106170"/>
            <a:ext cx="1668925" cy="1711779"/>
          </a:xfrm>
          <a:custGeom>
            <a:avLst/>
            <a:gdLst/>
            <a:ahLst/>
            <a:cxnLst/>
            <a:rect l="l" t="t" r="r" b="b"/>
            <a:pathLst>
              <a:path w="1668925" h="1711779">
                <a:moveTo>
                  <a:pt x="0" y="0"/>
                </a:moveTo>
                <a:lnTo>
                  <a:pt x="1668926" y="0"/>
                </a:lnTo>
                <a:lnTo>
                  <a:pt x="1668926" y="1711779"/>
                </a:lnTo>
                <a:lnTo>
                  <a:pt x="0" y="1711779"/>
                </a:lnTo>
                <a:lnTo>
                  <a:pt x="0" y="0"/>
                </a:lnTo>
                <a:close/>
              </a:path>
            </a:pathLst>
          </a:custGeom>
          <a:blipFill>
            <a:blip r:embed="rId3"/>
            <a:stretch>
              <a:fillRect/>
            </a:stretch>
          </a:blipFill>
          <a:effectLst>
            <a:outerShdw blurRad="63500" sx="102000" sy="102000" algn="ctr" rotWithShape="0">
              <a:prstClr val="black">
                <a:alpha val="40000"/>
              </a:prstClr>
            </a:outerShdw>
          </a:effectLst>
        </p:spPr>
        <p:txBody>
          <a:bodyPr/>
          <a:lstStyle/>
          <a:p>
            <a:endParaRPr lang="en-GB"/>
          </a:p>
        </p:txBody>
      </p:sp>
      <p:sp>
        <p:nvSpPr>
          <p:cNvPr id="7" name="Freeform 7"/>
          <p:cNvSpPr/>
          <p:nvPr/>
        </p:nvSpPr>
        <p:spPr>
          <a:xfrm>
            <a:off x="16354793" y="7106170"/>
            <a:ext cx="1668925" cy="1711779"/>
          </a:xfrm>
          <a:custGeom>
            <a:avLst/>
            <a:gdLst/>
            <a:ahLst/>
            <a:cxnLst/>
            <a:rect l="l" t="t" r="r" b="b"/>
            <a:pathLst>
              <a:path w="1668925" h="1711779">
                <a:moveTo>
                  <a:pt x="0" y="0"/>
                </a:moveTo>
                <a:lnTo>
                  <a:pt x="1668925" y="0"/>
                </a:lnTo>
                <a:lnTo>
                  <a:pt x="1668925" y="1711779"/>
                </a:lnTo>
                <a:lnTo>
                  <a:pt x="0" y="1711779"/>
                </a:lnTo>
                <a:lnTo>
                  <a:pt x="0" y="0"/>
                </a:lnTo>
                <a:close/>
              </a:path>
            </a:pathLst>
          </a:custGeom>
          <a:blipFill>
            <a:blip r:embed="rId4"/>
            <a:stretch>
              <a:fillRect/>
            </a:stretch>
          </a:blipFill>
          <a:effectLst>
            <a:outerShdw blurRad="63500" sx="102000" sy="102000" algn="ctr" rotWithShape="0">
              <a:prstClr val="black">
                <a:alpha val="40000"/>
              </a:prstClr>
            </a:outerShdw>
          </a:effectLst>
        </p:spPr>
        <p:txBody>
          <a:bodyPr/>
          <a:lstStyle/>
          <a:p>
            <a:endParaRPr lang="en-GB"/>
          </a:p>
        </p:txBody>
      </p:sp>
      <p:sp>
        <p:nvSpPr>
          <p:cNvPr id="9" name="Freeform 9"/>
          <p:cNvSpPr/>
          <p:nvPr/>
        </p:nvSpPr>
        <p:spPr>
          <a:xfrm>
            <a:off x="0" y="8992667"/>
            <a:ext cx="18303658" cy="1294333"/>
          </a:xfrm>
          <a:custGeom>
            <a:avLst/>
            <a:gdLst/>
            <a:ahLst/>
            <a:cxnLst/>
            <a:rect l="l" t="t" r="r" b="b"/>
            <a:pathLst>
              <a:path w="4820716" h="340894">
                <a:moveTo>
                  <a:pt x="0" y="0"/>
                </a:moveTo>
                <a:lnTo>
                  <a:pt x="4820716" y="0"/>
                </a:lnTo>
                <a:lnTo>
                  <a:pt x="4820716" y="340894"/>
                </a:lnTo>
                <a:lnTo>
                  <a:pt x="0" y="340894"/>
                </a:lnTo>
                <a:close/>
              </a:path>
            </a:pathLst>
          </a:custGeom>
          <a:solidFill>
            <a:srgbClr val="0072BA"/>
          </a:solidFill>
        </p:spPr>
        <p:txBody>
          <a:bodyPr/>
          <a:lstStyle/>
          <a:p>
            <a:pPr algn="r">
              <a:lnSpc>
                <a:spcPts val="5040"/>
              </a:lnSpc>
            </a:pPr>
            <a:endParaRPr lang="en-US" sz="2400" dirty="0">
              <a:solidFill>
                <a:srgbClr val="FFFFFF"/>
              </a:solidFill>
              <a:latin typeface="Carlito Bold"/>
              <a:ea typeface="Carlito Bold"/>
              <a:cs typeface="Carlito Bold"/>
              <a:sym typeface="Carlito Bold"/>
            </a:endParaRPr>
          </a:p>
        </p:txBody>
      </p:sp>
      <p:sp>
        <p:nvSpPr>
          <p:cNvPr id="11" name="Freeform 11"/>
          <p:cNvSpPr/>
          <p:nvPr/>
        </p:nvSpPr>
        <p:spPr>
          <a:xfrm>
            <a:off x="555615" y="9330649"/>
            <a:ext cx="3536299" cy="618369"/>
          </a:xfrm>
          <a:custGeom>
            <a:avLst/>
            <a:gdLst/>
            <a:ahLst/>
            <a:cxnLst/>
            <a:rect l="l" t="t" r="r" b="b"/>
            <a:pathLst>
              <a:path w="3536299" h="618369">
                <a:moveTo>
                  <a:pt x="0" y="0"/>
                </a:moveTo>
                <a:lnTo>
                  <a:pt x="3536299" y="0"/>
                </a:lnTo>
                <a:lnTo>
                  <a:pt x="3536299" y="618369"/>
                </a:lnTo>
                <a:lnTo>
                  <a:pt x="0" y="618369"/>
                </a:lnTo>
                <a:lnTo>
                  <a:pt x="0" y="0"/>
                </a:lnTo>
                <a:close/>
              </a:path>
            </a:pathLst>
          </a:custGeom>
          <a:blipFill>
            <a:blip r:embed="rId5"/>
            <a:stretch>
              <a:fillRect/>
            </a:stretch>
          </a:blipFill>
        </p:spPr>
        <p:txBody>
          <a:bodyPr/>
          <a:lstStyle/>
          <a:p>
            <a:endParaRPr lang="en-GB"/>
          </a:p>
        </p:txBody>
      </p:sp>
      <p:sp>
        <p:nvSpPr>
          <p:cNvPr id="12" name="TextBox 12"/>
          <p:cNvSpPr txBox="1"/>
          <p:nvPr/>
        </p:nvSpPr>
        <p:spPr>
          <a:xfrm>
            <a:off x="8977735" y="9130624"/>
            <a:ext cx="316872" cy="938520"/>
          </a:xfrm>
          <a:prstGeom prst="rect">
            <a:avLst/>
          </a:prstGeom>
        </p:spPr>
        <p:txBody>
          <a:bodyPr lIns="0" tIns="0" rIns="0" bIns="0" rtlCol="0" anchor="t">
            <a:spAutoFit/>
          </a:bodyPr>
          <a:lstStyle/>
          <a:p>
            <a:pPr algn="ctr">
              <a:lnSpc>
                <a:spcPts val="6889"/>
              </a:lnSpc>
            </a:pPr>
            <a:r>
              <a:rPr lang="en-US" sz="4921">
                <a:solidFill>
                  <a:srgbClr val="FFFFFF"/>
                </a:solidFill>
                <a:latin typeface="Carlito"/>
                <a:ea typeface="Carlito"/>
                <a:cs typeface="Carlito"/>
                <a:sym typeface="Carlito"/>
              </a:rPr>
              <a:t>1</a:t>
            </a:r>
          </a:p>
        </p:txBody>
      </p:sp>
      <p:sp>
        <p:nvSpPr>
          <p:cNvPr id="18" name="TextBox 17">
            <a:extLst>
              <a:ext uri="{FF2B5EF4-FFF2-40B4-BE49-F238E27FC236}">
                <a16:creationId xmlns:a16="http://schemas.microsoft.com/office/drawing/2014/main" id="{4E324EF1-9403-5BDD-A0A0-0AB419483EAA}"/>
              </a:ext>
            </a:extLst>
          </p:cNvPr>
          <p:cNvSpPr txBox="1"/>
          <p:nvPr/>
        </p:nvSpPr>
        <p:spPr>
          <a:xfrm>
            <a:off x="14180428" y="9252320"/>
            <a:ext cx="3843290" cy="695127"/>
          </a:xfrm>
          <a:prstGeom prst="rect">
            <a:avLst/>
          </a:prstGeom>
          <a:noFill/>
        </p:spPr>
        <p:txBody>
          <a:bodyPr wrap="square" rtlCol="0">
            <a:spAutoFit/>
          </a:bodyPr>
          <a:lstStyle/>
          <a:p>
            <a:pPr algn="ctr">
              <a:lnSpc>
                <a:spcPts val="5040"/>
              </a:lnSpc>
            </a:pPr>
            <a:r>
              <a:rPr lang="en-US" sz="3600" dirty="0">
                <a:solidFill>
                  <a:srgbClr val="FFFFFF"/>
                </a:solidFill>
                <a:latin typeface="Carlito Bold"/>
                <a:ea typeface="Carlito Bold"/>
                <a:cs typeface="Carlito Bold"/>
                <a:sym typeface="Carlito Bold"/>
              </a:rPr>
              <a:t>careerpilot.org.uk        </a:t>
            </a:r>
          </a:p>
        </p:txBody>
      </p:sp>
      <p:sp>
        <p:nvSpPr>
          <p:cNvPr id="8" name="Rectangle 7">
            <a:extLst>
              <a:ext uri="{FF2B5EF4-FFF2-40B4-BE49-F238E27FC236}">
                <a16:creationId xmlns:a16="http://schemas.microsoft.com/office/drawing/2014/main" id="{4E37DFE8-67A7-8EE5-6598-9A7C24806870}"/>
              </a:ext>
            </a:extLst>
          </p:cNvPr>
          <p:cNvSpPr/>
          <p:nvPr/>
        </p:nvSpPr>
        <p:spPr>
          <a:xfrm>
            <a:off x="-31229" y="1994976"/>
            <a:ext cx="18319229" cy="614315"/>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rgbClr val="002060"/>
                </a:solidFill>
              </a:rPr>
              <a:t>Careerpilot is closing. This resource is only available to use until 23</a:t>
            </a:r>
            <a:r>
              <a:rPr lang="en-GB" sz="2000" baseline="30000" dirty="0">
                <a:solidFill>
                  <a:srgbClr val="002060"/>
                </a:solidFill>
              </a:rPr>
              <a:t>rd</a:t>
            </a:r>
            <a:r>
              <a:rPr lang="en-GB" sz="2000" dirty="0">
                <a:solidFill>
                  <a:srgbClr val="002060"/>
                </a:solidFill>
              </a:rPr>
              <a:t> October 2026.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8" y="-437567"/>
            <a:ext cx="18303658" cy="3310763"/>
            <a:chOff x="0" y="-115244"/>
            <a:chExt cx="4820716" cy="871971"/>
          </a:xfrm>
        </p:grpSpPr>
        <p:sp>
          <p:nvSpPr>
            <p:cNvPr id="3" name="Freeform 3"/>
            <p:cNvSpPr/>
            <p:nvPr/>
          </p:nvSpPr>
          <p:spPr>
            <a:xfrm>
              <a:off x="0" y="0"/>
              <a:ext cx="4820716" cy="652896"/>
            </a:xfrm>
            <a:custGeom>
              <a:avLst/>
              <a:gdLst/>
              <a:ahLst/>
              <a:cxnLst/>
              <a:rect l="l" t="t" r="r" b="b"/>
              <a:pathLst>
                <a:path w="4820716" h="652896">
                  <a:moveTo>
                    <a:pt x="0" y="0"/>
                  </a:moveTo>
                  <a:lnTo>
                    <a:pt x="4820716" y="0"/>
                  </a:lnTo>
                  <a:lnTo>
                    <a:pt x="4820716" y="652896"/>
                  </a:lnTo>
                  <a:lnTo>
                    <a:pt x="0" y="652896"/>
                  </a:lnTo>
                  <a:close/>
                </a:path>
              </a:pathLst>
            </a:custGeom>
            <a:solidFill>
              <a:srgbClr val="0072BA"/>
            </a:solidFill>
          </p:spPr>
          <p:txBody>
            <a:bodyPr/>
            <a:lstStyle/>
            <a:p>
              <a:endParaRPr lang="en-GB"/>
            </a:p>
          </p:txBody>
        </p:sp>
        <p:sp>
          <p:nvSpPr>
            <p:cNvPr id="4" name="TextBox 4"/>
            <p:cNvSpPr txBox="1"/>
            <p:nvPr/>
          </p:nvSpPr>
          <p:spPr>
            <a:xfrm>
              <a:off x="0" y="-115244"/>
              <a:ext cx="4820716" cy="871971"/>
            </a:xfrm>
            <a:prstGeom prst="rect">
              <a:avLst/>
            </a:prstGeom>
          </p:spPr>
          <p:txBody>
            <a:bodyPr lIns="50800" tIns="50800" rIns="50800" bIns="50800" rtlCol="0" anchor="ctr"/>
            <a:lstStyle/>
            <a:p>
              <a:pPr algn="ctr">
                <a:lnSpc>
                  <a:spcPts val="7840"/>
                </a:lnSpc>
              </a:pPr>
              <a:r>
                <a:rPr lang="en-US" sz="5600" dirty="0">
                  <a:solidFill>
                    <a:srgbClr val="FFFFFF"/>
                  </a:solidFill>
                  <a:latin typeface="Carlito Bold"/>
                  <a:ea typeface="Carlito Bold"/>
                  <a:cs typeface="Carlito Bold"/>
                  <a:sym typeface="Carlito Bold"/>
                </a:rPr>
                <a:t>Quick Careers: Explained</a:t>
              </a:r>
            </a:p>
            <a:p>
              <a:pPr algn="ctr">
                <a:lnSpc>
                  <a:spcPts val="5040"/>
                </a:lnSpc>
              </a:pPr>
              <a:r>
                <a:rPr lang="en-US" sz="3600" dirty="0">
                  <a:solidFill>
                    <a:srgbClr val="FFFFFF"/>
                  </a:solidFill>
                  <a:latin typeface="Carlito"/>
                  <a:ea typeface="Carlito"/>
                  <a:cs typeface="Carlito"/>
                  <a:sym typeface="Carlito"/>
                </a:rPr>
                <a:t>A Guide for Teachers</a:t>
              </a:r>
            </a:p>
          </p:txBody>
        </p:sp>
      </p:grpSp>
      <p:sp>
        <p:nvSpPr>
          <p:cNvPr id="5" name="Freeform 5"/>
          <p:cNvSpPr/>
          <p:nvPr/>
        </p:nvSpPr>
        <p:spPr>
          <a:xfrm>
            <a:off x="14498261" y="383592"/>
            <a:ext cx="1668925" cy="1711779"/>
          </a:xfrm>
          <a:custGeom>
            <a:avLst/>
            <a:gdLst/>
            <a:ahLst/>
            <a:cxnLst/>
            <a:rect l="l" t="t" r="r" b="b"/>
            <a:pathLst>
              <a:path w="1668925" h="1711779">
                <a:moveTo>
                  <a:pt x="0" y="0"/>
                </a:moveTo>
                <a:lnTo>
                  <a:pt x="1668925" y="0"/>
                </a:lnTo>
                <a:lnTo>
                  <a:pt x="1668925" y="1711779"/>
                </a:lnTo>
                <a:lnTo>
                  <a:pt x="0" y="1711779"/>
                </a:lnTo>
                <a:lnTo>
                  <a:pt x="0" y="0"/>
                </a:lnTo>
                <a:close/>
              </a:path>
            </a:pathLst>
          </a:custGeom>
          <a:blipFill>
            <a:blip r:embed="rId2"/>
            <a:stretch>
              <a:fillRect/>
            </a:stretch>
          </a:blipFill>
          <a:effectLst>
            <a:outerShdw blurRad="63500" sx="102000" sy="102000" algn="ctr" rotWithShape="0">
              <a:prstClr val="black">
                <a:alpha val="40000"/>
              </a:prstClr>
            </a:outerShdw>
          </a:effectLst>
        </p:spPr>
        <p:txBody>
          <a:bodyPr/>
          <a:lstStyle/>
          <a:p>
            <a:endParaRPr lang="en-GB"/>
          </a:p>
        </p:txBody>
      </p:sp>
      <p:sp>
        <p:nvSpPr>
          <p:cNvPr id="6" name="Freeform 6"/>
          <p:cNvSpPr/>
          <p:nvPr/>
        </p:nvSpPr>
        <p:spPr>
          <a:xfrm>
            <a:off x="16167186" y="383592"/>
            <a:ext cx="1668925" cy="1711779"/>
          </a:xfrm>
          <a:custGeom>
            <a:avLst/>
            <a:gdLst/>
            <a:ahLst/>
            <a:cxnLst/>
            <a:rect l="l" t="t" r="r" b="b"/>
            <a:pathLst>
              <a:path w="1668925" h="1711779">
                <a:moveTo>
                  <a:pt x="0" y="0"/>
                </a:moveTo>
                <a:lnTo>
                  <a:pt x="1668925" y="0"/>
                </a:lnTo>
                <a:lnTo>
                  <a:pt x="1668925" y="1711779"/>
                </a:lnTo>
                <a:lnTo>
                  <a:pt x="0" y="1711779"/>
                </a:lnTo>
                <a:lnTo>
                  <a:pt x="0" y="0"/>
                </a:lnTo>
                <a:close/>
              </a:path>
            </a:pathLst>
          </a:custGeom>
          <a:blipFill>
            <a:blip r:embed="rId3"/>
            <a:stretch>
              <a:fillRect/>
            </a:stretch>
          </a:blipFill>
          <a:effectLst>
            <a:outerShdw blurRad="63500" sx="102000" sy="102000" algn="ctr" rotWithShape="0">
              <a:prstClr val="black">
                <a:alpha val="40000"/>
              </a:prstClr>
            </a:outerShdw>
          </a:effectLst>
        </p:spPr>
        <p:txBody>
          <a:bodyPr/>
          <a:lstStyle/>
          <a:p>
            <a:endParaRPr lang="en-GB"/>
          </a:p>
        </p:txBody>
      </p:sp>
      <p:grpSp>
        <p:nvGrpSpPr>
          <p:cNvPr id="7" name="Group 7"/>
          <p:cNvGrpSpPr/>
          <p:nvPr/>
        </p:nvGrpSpPr>
        <p:grpSpPr>
          <a:xfrm>
            <a:off x="-15658" y="8992667"/>
            <a:ext cx="18303658" cy="1294333"/>
            <a:chOff x="0" y="0"/>
            <a:chExt cx="4820716" cy="340894"/>
          </a:xfrm>
        </p:grpSpPr>
        <p:sp>
          <p:nvSpPr>
            <p:cNvPr id="8" name="Freeform 8"/>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0072BA"/>
            </a:solidFill>
          </p:spPr>
          <p:txBody>
            <a:bodyPr/>
            <a:lstStyle/>
            <a:p>
              <a:endParaRPr lang="en-GB"/>
            </a:p>
          </p:txBody>
        </p:sp>
        <p:sp>
          <p:nvSpPr>
            <p:cNvPr id="9" name="TextBox 9"/>
            <p:cNvSpPr txBox="1"/>
            <p:nvPr/>
          </p:nvSpPr>
          <p:spPr>
            <a:xfrm>
              <a:off x="0" y="-133350"/>
              <a:ext cx="4820716" cy="474244"/>
            </a:xfrm>
            <a:prstGeom prst="rect">
              <a:avLst/>
            </a:prstGeom>
          </p:spPr>
          <p:txBody>
            <a:bodyPr lIns="50800" tIns="50800" rIns="50800" bIns="50800" rtlCol="0" anchor="ctr"/>
            <a:lstStyle/>
            <a:p>
              <a:pPr algn="r">
                <a:lnSpc>
                  <a:spcPts val="5040"/>
                </a:lnSpc>
              </a:pPr>
              <a:endParaRPr lang="en-US" sz="3600" dirty="0">
                <a:solidFill>
                  <a:srgbClr val="FFFFFF"/>
                </a:solidFill>
                <a:latin typeface="Carlito Bold"/>
                <a:ea typeface="Carlito Bold"/>
                <a:cs typeface="Carlito Bold"/>
                <a:sym typeface="Carlito Bold"/>
              </a:endParaRPr>
            </a:p>
          </p:txBody>
        </p:sp>
      </p:grpSp>
      <p:sp>
        <p:nvSpPr>
          <p:cNvPr id="10" name="Freeform 10"/>
          <p:cNvSpPr/>
          <p:nvPr/>
        </p:nvSpPr>
        <p:spPr>
          <a:xfrm>
            <a:off x="555615" y="9330649"/>
            <a:ext cx="3536299" cy="618369"/>
          </a:xfrm>
          <a:custGeom>
            <a:avLst/>
            <a:gdLst/>
            <a:ahLst/>
            <a:cxnLst/>
            <a:rect l="l" t="t" r="r" b="b"/>
            <a:pathLst>
              <a:path w="3536299" h="618369">
                <a:moveTo>
                  <a:pt x="0" y="0"/>
                </a:moveTo>
                <a:lnTo>
                  <a:pt x="3536299" y="0"/>
                </a:lnTo>
                <a:lnTo>
                  <a:pt x="3536299" y="618369"/>
                </a:lnTo>
                <a:lnTo>
                  <a:pt x="0" y="618369"/>
                </a:lnTo>
                <a:lnTo>
                  <a:pt x="0" y="0"/>
                </a:lnTo>
                <a:close/>
              </a:path>
            </a:pathLst>
          </a:custGeom>
          <a:blipFill>
            <a:blip r:embed="rId4"/>
            <a:stretch>
              <a:fillRect/>
            </a:stretch>
          </a:blipFill>
        </p:spPr>
        <p:txBody>
          <a:bodyPr/>
          <a:lstStyle/>
          <a:p>
            <a:endParaRPr lang="en-GB"/>
          </a:p>
        </p:txBody>
      </p:sp>
      <p:grpSp>
        <p:nvGrpSpPr>
          <p:cNvPr id="11" name="Group 11"/>
          <p:cNvGrpSpPr/>
          <p:nvPr/>
        </p:nvGrpSpPr>
        <p:grpSpPr>
          <a:xfrm>
            <a:off x="585432" y="2724952"/>
            <a:ext cx="5274846" cy="5994006"/>
            <a:chOff x="0" y="0"/>
            <a:chExt cx="1389260" cy="1578668"/>
          </a:xfrm>
        </p:grpSpPr>
        <p:sp>
          <p:nvSpPr>
            <p:cNvPr id="12" name="Freeform 12"/>
            <p:cNvSpPr/>
            <p:nvPr/>
          </p:nvSpPr>
          <p:spPr>
            <a:xfrm>
              <a:off x="0" y="0"/>
              <a:ext cx="1389260" cy="1578668"/>
            </a:xfrm>
            <a:custGeom>
              <a:avLst/>
              <a:gdLst/>
              <a:ahLst/>
              <a:cxnLst/>
              <a:rect l="l" t="t" r="r" b="b"/>
              <a:pathLst>
                <a:path w="1389260" h="1578668">
                  <a:moveTo>
                    <a:pt x="0" y="0"/>
                  </a:moveTo>
                  <a:lnTo>
                    <a:pt x="1389260" y="0"/>
                  </a:lnTo>
                  <a:lnTo>
                    <a:pt x="1389260" y="1578668"/>
                  </a:lnTo>
                  <a:lnTo>
                    <a:pt x="0" y="1578668"/>
                  </a:lnTo>
                  <a:close/>
                </a:path>
              </a:pathLst>
            </a:custGeom>
            <a:solidFill>
              <a:srgbClr val="EEEEEE"/>
            </a:solidFill>
          </p:spPr>
          <p:txBody>
            <a:bodyPr/>
            <a:lstStyle/>
            <a:p>
              <a:endParaRPr lang="en-GB" dirty="0"/>
            </a:p>
          </p:txBody>
        </p:sp>
        <p:sp>
          <p:nvSpPr>
            <p:cNvPr id="13" name="TextBox 13"/>
            <p:cNvSpPr txBox="1"/>
            <p:nvPr/>
          </p:nvSpPr>
          <p:spPr>
            <a:xfrm>
              <a:off x="0" y="-76200"/>
              <a:ext cx="1389260" cy="1654868"/>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2243698" y="2941451"/>
            <a:ext cx="1958314" cy="1254834"/>
          </a:xfrm>
          <a:custGeom>
            <a:avLst/>
            <a:gdLst/>
            <a:ahLst/>
            <a:cxnLst/>
            <a:rect l="l" t="t" r="r" b="b"/>
            <a:pathLst>
              <a:path w="1971050" h="1204804">
                <a:moveTo>
                  <a:pt x="0" y="0"/>
                </a:moveTo>
                <a:lnTo>
                  <a:pt x="1971050" y="0"/>
                </a:lnTo>
                <a:lnTo>
                  <a:pt x="1971050" y="1204804"/>
                </a:lnTo>
                <a:lnTo>
                  <a:pt x="0" y="120480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15" name="Group 15"/>
          <p:cNvGrpSpPr/>
          <p:nvPr/>
        </p:nvGrpSpPr>
        <p:grpSpPr>
          <a:xfrm>
            <a:off x="6298986" y="2724952"/>
            <a:ext cx="11537125" cy="5994006"/>
            <a:chOff x="0" y="0"/>
            <a:chExt cx="3038584" cy="1578668"/>
          </a:xfrm>
        </p:grpSpPr>
        <p:sp>
          <p:nvSpPr>
            <p:cNvPr id="16" name="Freeform 16"/>
            <p:cNvSpPr/>
            <p:nvPr/>
          </p:nvSpPr>
          <p:spPr>
            <a:xfrm>
              <a:off x="0" y="0"/>
              <a:ext cx="3038584" cy="1578668"/>
            </a:xfrm>
            <a:custGeom>
              <a:avLst/>
              <a:gdLst/>
              <a:ahLst/>
              <a:cxnLst/>
              <a:rect l="l" t="t" r="r" b="b"/>
              <a:pathLst>
                <a:path w="3038584" h="1578668">
                  <a:moveTo>
                    <a:pt x="0" y="0"/>
                  </a:moveTo>
                  <a:lnTo>
                    <a:pt x="3038584" y="0"/>
                  </a:lnTo>
                  <a:lnTo>
                    <a:pt x="3038584" y="1578668"/>
                  </a:lnTo>
                  <a:lnTo>
                    <a:pt x="0" y="1578668"/>
                  </a:lnTo>
                  <a:close/>
                </a:path>
              </a:pathLst>
            </a:custGeom>
            <a:solidFill>
              <a:srgbClr val="EEEEEE"/>
            </a:solidFill>
          </p:spPr>
          <p:txBody>
            <a:bodyPr/>
            <a:lstStyle/>
            <a:p>
              <a:endParaRPr lang="en-GB"/>
            </a:p>
          </p:txBody>
        </p:sp>
        <p:sp>
          <p:nvSpPr>
            <p:cNvPr id="17" name="TextBox 17"/>
            <p:cNvSpPr txBox="1"/>
            <p:nvPr/>
          </p:nvSpPr>
          <p:spPr>
            <a:xfrm>
              <a:off x="0" y="-76200"/>
              <a:ext cx="3038584" cy="1654868"/>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8977735" y="9130624"/>
            <a:ext cx="316872" cy="938520"/>
          </a:xfrm>
          <a:prstGeom prst="rect">
            <a:avLst/>
          </a:prstGeom>
        </p:spPr>
        <p:txBody>
          <a:bodyPr lIns="0" tIns="0" rIns="0" bIns="0" rtlCol="0" anchor="t">
            <a:spAutoFit/>
          </a:bodyPr>
          <a:lstStyle/>
          <a:p>
            <a:pPr algn="ctr">
              <a:lnSpc>
                <a:spcPts val="6889"/>
              </a:lnSpc>
            </a:pPr>
            <a:r>
              <a:rPr lang="en-US" sz="4921">
                <a:solidFill>
                  <a:srgbClr val="FFFFFF"/>
                </a:solidFill>
                <a:latin typeface="Carlito"/>
                <a:ea typeface="Carlito"/>
                <a:cs typeface="Carlito"/>
                <a:sym typeface="Carlito"/>
              </a:rPr>
              <a:t>2</a:t>
            </a:r>
          </a:p>
        </p:txBody>
      </p:sp>
      <p:sp>
        <p:nvSpPr>
          <p:cNvPr id="19" name="TextBox 19"/>
          <p:cNvSpPr txBox="1"/>
          <p:nvPr/>
        </p:nvSpPr>
        <p:spPr>
          <a:xfrm>
            <a:off x="836778" y="4403964"/>
            <a:ext cx="4772153" cy="4068999"/>
          </a:xfrm>
          <a:prstGeom prst="rect">
            <a:avLst/>
          </a:prstGeom>
        </p:spPr>
        <p:txBody>
          <a:bodyPr wrap="square" lIns="0" tIns="0" rIns="0" bIns="0" rtlCol="0" anchor="t">
            <a:spAutoFit/>
          </a:bodyPr>
          <a:lstStyle/>
          <a:p>
            <a:pPr algn="l">
              <a:lnSpc>
                <a:spcPts val="2940"/>
              </a:lnSpc>
              <a:spcBef>
                <a:spcPct val="0"/>
              </a:spcBef>
            </a:pPr>
            <a:r>
              <a:rPr lang="en-US" sz="2100" b="1" dirty="0">
                <a:solidFill>
                  <a:srgbClr val="274472"/>
                </a:solidFill>
                <a:latin typeface="Carlito"/>
                <a:ea typeface="Carlito"/>
                <a:cs typeface="Carlito"/>
                <a:sym typeface="Carlito"/>
              </a:rPr>
              <a:t>Students will need online access to: </a:t>
            </a:r>
            <a:r>
              <a:rPr lang="en-US" sz="2100" b="1" u="sng" dirty="0">
                <a:solidFill>
                  <a:srgbClr val="274472"/>
                </a:solidFill>
                <a:latin typeface="Carlito Bold"/>
                <a:ea typeface="Carlito Bold"/>
                <a:cs typeface="Carlito Bold"/>
                <a:sym typeface="Carlito Bold"/>
                <a:hlinkClick r:id="rId6" tooltip="http://www.careerpilot.org.uk"/>
              </a:rPr>
              <a:t>careerpilot.org.uk</a:t>
            </a:r>
            <a:r>
              <a:rPr lang="en-US" sz="2100" b="1" dirty="0">
                <a:solidFill>
                  <a:srgbClr val="274472"/>
                </a:solidFill>
                <a:latin typeface="Carlito"/>
                <a:ea typeface="Carlito"/>
                <a:cs typeface="Carlito"/>
                <a:sym typeface="Carlito"/>
              </a:rPr>
              <a:t> when doing the activities.</a:t>
            </a:r>
          </a:p>
          <a:p>
            <a:pPr algn="l">
              <a:lnSpc>
                <a:spcPts val="2940"/>
              </a:lnSpc>
              <a:spcBef>
                <a:spcPct val="0"/>
              </a:spcBef>
            </a:pPr>
            <a:endParaRPr lang="en-US" sz="2100" b="1" dirty="0">
              <a:solidFill>
                <a:srgbClr val="274472"/>
              </a:solidFill>
              <a:latin typeface="Carlito"/>
              <a:ea typeface="Carlito"/>
              <a:cs typeface="Carlito"/>
              <a:sym typeface="Carlito"/>
            </a:endParaRPr>
          </a:p>
          <a:p>
            <a:pPr algn="l">
              <a:lnSpc>
                <a:spcPts val="2940"/>
              </a:lnSpc>
            </a:pPr>
            <a:r>
              <a:rPr lang="en-US" sz="2100" dirty="0">
                <a:solidFill>
                  <a:srgbClr val="274472"/>
                </a:solidFill>
                <a:latin typeface="Carlito"/>
                <a:ea typeface="Carlito"/>
                <a:cs typeface="Carlito"/>
                <a:sym typeface="Carlito"/>
              </a:rPr>
              <a:t>Help students keep their careers planning on track, even when time is limited</a:t>
            </a:r>
          </a:p>
          <a:p>
            <a:pPr marL="453390" lvl="1" indent="-226695" algn="l">
              <a:lnSpc>
                <a:spcPts val="2940"/>
              </a:lnSpc>
              <a:buFont typeface="Arial"/>
              <a:buChar char="•"/>
            </a:pPr>
            <a:r>
              <a:rPr lang="en-US" sz="2100" dirty="0">
                <a:solidFill>
                  <a:srgbClr val="274472"/>
                </a:solidFill>
                <a:latin typeface="Carlito Bold"/>
                <a:ea typeface="Carlito Bold"/>
                <a:cs typeface="Carlito Bold"/>
                <a:sym typeface="Carlito Bold"/>
              </a:rPr>
              <a:t>Do in tutor time </a:t>
            </a:r>
          </a:p>
          <a:p>
            <a:pPr marL="453390" lvl="1" indent="-226695" algn="l">
              <a:lnSpc>
                <a:spcPts val="2940"/>
              </a:lnSpc>
              <a:buFont typeface="Arial"/>
              <a:buChar char="•"/>
            </a:pPr>
            <a:r>
              <a:rPr lang="en-US" sz="2100" dirty="0">
                <a:solidFill>
                  <a:srgbClr val="274472"/>
                </a:solidFill>
                <a:latin typeface="Carlito Bold"/>
                <a:ea typeface="Carlito Bold"/>
                <a:cs typeface="Carlito Bold"/>
                <a:sym typeface="Carlito Bold"/>
              </a:rPr>
              <a:t>Or give as homework.</a:t>
            </a:r>
          </a:p>
          <a:p>
            <a:pPr algn="l">
              <a:lnSpc>
                <a:spcPts val="2940"/>
              </a:lnSpc>
              <a:spcBef>
                <a:spcPct val="0"/>
              </a:spcBef>
            </a:pPr>
            <a:endParaRPr lang="en-US" sz="2100" dirty="0">
              <a:solidFill>
                <a:srgbClr val="274472"/>
              </a:solidFill>
              <a:latin typeface="Carlito"/>
              <a:ea typeface="Carlito"/>
              <a:cs typeface="Carlito"/>
              <a:sym typeface="Carlito"/>
            </a:endParaRPr>
          </a:p>
          <a:p>
            <a:pPr algn="l">
              <a:lnSpc>
                <a:spcPts val="2940"/>
              </a:lnSpc>
              <a:spcBef>
                <a:spcPct val="0"/>
              </a:spcBef>
            </a:pPr>
            <a:r>
              <a:rPr lang="en-US" sz="2100" dirty="0">
                <a:solidFill>
                  <a:srgbClr val="274472"/>
                </a:solidFill>
                <a:latin typeface="Carlito"/>
                <a:ea typeface="Carlito"/>
                <a:cs typeface="Carlito"/>
                <a:sym typeface="Carlito"/>
              </a:rPr>
              <a:t>If you have more time for careers download 5 x lesson resources by Key Stage </a:t>
            </a:r>
            <a:r>
              <a:rPr lang="en-US" sz="2100" dirty="0">
                <a:solidFill>
                  <a:srgbClr val="274472"/>
                </a:solidFill>
                <a:latin typeface="Carlito"/>
                <a:ea typeface="Carlito"/>
                <a:cs typeface="Carlito"/>
                <a:sym typeface="Carlito"/>
                <a:hlinkClick r:id="rId7"/>
              </a:rPr>
              <a:t>here.</a:t>
            </a:r>
            <a:endParaRPr lang="en-US" sz="2100" dirty="0">
              <a:solidFill>
                <a:srgbClr val="274472"/>
              </a:solidFill>
              <a:latin typeface="Carlito"/>
              <a:ea typeface="Carlito"/>
              <a:cs typeface="Carlito"/>
              <a:sym typeface="Carlito"/>
            </a:endParaRPr>
          </a:p>
        </p:txBody>
      </p:sp>
      <p:sp>
        <p:nvSpPr>
          <p:cNvPr id="20" name="TextBox 20"/>
          <p:cNvSpPr txBox="1"/>
          <p:nvPr/>
        </p:nvSpPr>
        <p:spPr>
          <a:xfrm>
            <a:off x="6627298" y="2842229"/>
            <a:ext cx="10880501" cy="5673725"/>
          </a:xfrm>
          <a:prstGeom prst="rect">
            <a:avLst/>
          </a:prstGeom>
        </p:spPr>
        <p:txBody>
          <a:bodyPr lIns="0" tIns="0" rIns="0" bIns="0" rtlCol="0" anchor="t">
            <a:spAutoFit/>
          </a:bodyPr>
          <a:lstStyle/>
          <a:p>
            <a:pPr marL="431799" lvl="1" indent="-215899" algn="l">
              <a:lnSpc>
                <a:spcPts val="2799"/>
              </a:lnSpc>
              <a:buFont typeface="Arial"/>
              <a:buChar char="•"/>
            </a:pPr>
            <a:r>
              <a:rPr lang="en-US" sz="1999" dirty="0">
                <a:solidFill>
                  <a:srgbClr val="274472"/>
                </a:solidFill>
                <a:latin typeface="Carlito"/>
                <a:ea typeface="Carlito"/>
                <a:cs typeface="Carlito"/>
                <a:sym typeface="Carlito"/>
              </a:rPr>
              <a:t>There are two x 20 minute sessions for every year group, which could be done in a tutor time/PSHE sessions or given to students to do as homework.</a:t>
            </a:r>
          </a:p>
          <a:p>
            <a:pPr algn="l">
              <a:lnSpc>
                <a:spcPts val="2799"/>
              </a:lnSpc>
            </a:pPr>
            <a:endParaRPr lang="en-US" sz="1999" dirty="0">
              <a:solidFill>
                <a:srgbClr val="274472"/>
              </a:solidFill>
              <a:latin typeface="Carlito"/>
              <a:ea typeface="Carlito"/>
              <a:cs typeface="Carlito"/>
              <a:sym typeface="Carlito"/>
            </a:endParaRPr>
          </a:p>
          <a:p>
            <a:pPr marL="431799" lvl="1" indent="-215899" algn="l">
              <a:lnSpc>
                <a:spcPts val="2799"/>
              </a:lnSpc>
              <a:buFont typeface="Arial"/>
              <a:buChar char="•"/>
            </a:pPr>
            <a:r>
              <a:rPr lang="en-US" sz="1999" dirty="0">
                <a:solidFill>
                  <a:srgbClr val="274472"/>
                </a:solidFill>
                <a:latin typeface="Carlito"/>
                <a:ea typeface="Carlito"/>
                <a:cs typeface="Carlito"/>
                <a:sym typeface="Carlito"/>
              </a:rPr>
              <a:t>Each sessions starts with the students registering/signing into Careerpilot (top right of home page). When they are signed in, they can save and add their choices, quizzes, etc. in the Career Tools. This creates their report.</a:t>
            </a:r>
          </a:p>
          <a:p>
            <a:pPr algn="l">
              <a:lnSpc>
                <a:spcPts val="2799"/>
              </a:lnSpc>
            </a:pPr>
            <a:endParaRPr lang="en-US" sz="1999" dirty="0">
              <a:solidFill>
                <a:srgbClr val="274472"/>
              </a:solidFill>
              <a:latin typeface="Carlito"/>
              <a:ea typeface="Carlito"/>
              <a:cs typeface="Carlito"/>
              <a:sym typeface="Carlito"/>
            </a:endParaRPr>
          </a:p>
          <a:p>
            <a:pPr marL="431799" lvl="1" indent="-215899" algn="l">
              <a:lnSpc>
                <a:spcPts val="2799"/>
              </a:lnSpc>
              <a:buFont typeface="Arial"/>
              <a:buChar char="•"/>
            </a:pPr>
            <a:r>
              <a:rPr lang="en-US" sz="1999" dirty="0">
                <a:solidFill>
                  <a:srgbClr val="274472"/>
                </a:solidFill>
                <a:latin typeface="Carlito"/>
                <a:ea typeface="Carlito"/>
                <a:cs typeface="Carlito"/>
                <a:sym typeface="Carlito"/>
              </a:rPr>
              <a:t>Each session has appropriate suggested activities relevant to the age, stage and career exploration for that year group. There are facilitator’s questions that can be asked to </a:t>
            </a:r>
            <a:r>
              <a:rPr lang="en-US" sz="1999" dirty="0" err="1">
                <a:solidFill>
                  <a:srgbClr val="274472"/>
                </a:solidFill>
                <a:latin typeface="Carlito"/>
                <a:ea typeface="Carlito"/>
                <a:cs typeface="Carlito"/>
                <a:sym typeface="Carlito"/>
              </a:rPr>
              <a:t>summarise</a:t>
            </a:r>
            <a:r>
              <a:rPr lang="en-US" sz="1999" dirty="0">
                <a:solidFill>
                  <a:srgbClr val="274472"/>
                </a:solidFill>
                <a:latin typeface="Carlito"/>
                <a:ea typeface="Carlito"/>
                <a:cs typeface="Carlito"/>
                <a:sym typeface="Carlito"/>
              </a:rPr>
              <a:t> the session, check knowledge, hear student’s choices, etc.</a:t>
            </a:r>
          </a:p>
          <a:p>
            <a:pPr algn="l">
              <a:lnSpc>
                <a:spcPts val="2799"/>
              </a:lnSpc>
            </a:pPr>
            <a:endParaRPr lang="en-US" sz="1999" dirty="0">
              <a:solidFill>
                <a:srgbClr val="274472"/>
              </a:solidFill>
              <a:latin typeface="Carlito"/>
              <a:ea typeface="Carlito"/>
              <a:cs typeface="Carlito"/>
              <a:sym typeface="Carlito"/>
            </a:endParaRPr>
          </a:p>
          <a:p>
            <a:pPr marL="431799" lvl="1" indent="-215899" algn="l">
              <a:lnSpc>
                <a:spcPts val="2799"/>
              </a:lnSpc>
              <a:buFont typeface="Arial"/>
              <a:buChar char="•"/>
            </a:pPr>
            <a:r>
              <a:rPr lang="en-US" sz="1999" dirty="0">
                <a:solidFill>
                  <a:srgbClr val="274472"/>
                </a:solidFill>
                <a:latin typeface="Carlito"/>
                <a:ea typeface="Carlito"/>
                <a:cs typeface="Carlito"/>
                <a:sym typeface="Carlito"/>
              </a:rPr>
              <a:t>All activities are mapped to the Gatsby Benchmarks</a:t>
            </a:r>
          </a:p>
          <a:p>
            <a:pPr algn="l">
              <a:lnSpc>
                <a:spcPts val="2799"/>
              </a:lnSpc>
            </a:pPr>
            <a:endParaRPr lang="en-US" sz="1999" dirty="0">
              <a:solidFill>
                <a:srgbClr val="274472"/>
              </a:solidFill>
              <a:latin typeface="Carlito"/>
              <a:ea typeface="Carlito"/>
              <a:cs typeface="Carlito"/>
              <a:sym typeface="Carlito"/>
            </a:endParaRPr>
          </a:p>
          <a:p>
            <a:pPr marL="431799" lvl="1" indent="-215899" algn="l">
              <a:lnSpc>
                <a:spcPts val="2799"/>
              </a:lnSpc>
              <a:buFont typeface="Arial"/>
              <a:buChar char="•"/>
            </a:pPr>
            <a:r>
              <a:rPr lang="en-US" sz="1999" dirty="0">
                <a:solidFill>
                  <a:srgbClr val="274472"/>
                </a:solidFill>
                <a:latin typeface="Carlito"/>
                <a:ea typeface="Carlito"/>
                <a:cs typeface="Carlito"/>
                <a:sym typeface="Carlito"/>
              </a:rPr>
              <a:t>The data that the student collates about their career choices can be viewed in the Reporting Zone by staff in a school/college, if a Data Sharing Agreement has been completed. The ‘keeper of the password’ in each school can set up passwords for other staff (usually the Career Leader).</a:t>
            </a:r>
          </a:p>
        </p:txBody>
      </p:sp>
      <p:sp>
        <p:nvSpPr>
          <p:cNvPr id="21" name="TextBox 20">
            <a:extLst>
              <a:ext uri="{FF2B5EF4-FFF2-40B4-BE49-F238E27FC236}">
                <a16:creationId xmlns:a16="http://schemas.microsoft.com/office/drawing/2014/main" id="{7E6A7E94-929F-2448-2C9A-EA39A13EC61B}"/>
              </a:ext>
            </a:extLst>
          </p:cNvPr>
          <p:cNvSpPr txBox="1"/>
          <p:nvPr/>
        </p:nvSpPr>
        <p:spPr>
          <a:xfrm>
            <a:off x="14180428" y="9252320"/>
            <a:ext cx="3843290" cy="695127"/>
          </a:xfrm>
          <a:prstGeom prst="rect">
            <a:avLst/>
          </a:prstGeom>
          <a:noFill/>
        </p:spPr>
        <p:txBody>
          <a:bodyPr wrap="square" rtlCol="0">
            <a:spAutoFit/>
          </a:bodyPr>
          <a:lstStyle/>
          <a:p>
            <a:pPr algn="ctr">
              <a:lnSpc>
                <a:spcPts val="5040"/>
              </a:lnSpc>
            </a:pPr>
            <a:r>
              <a:rPr lang="en-US" sz="3600" dirty="0">
                <a:solidFill>
                  <a:srgbClr val="FFFFFF"/>
                </a:solidFill>
                <a:latin typeface="Carlito Bold"/>
                <a:ea typeface="Carlito Bold"/>
                <a:cs typeface="Carlito Bold"/>
                <a:sym typeface="Carlito Bold"/>
              </a:rPr>
              <a:t>careerpilot.org.uk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grpSp>
        <p:nvGrpSpPr>
          <p:cNvPr id="2" name="Group 2"/>
          <p:cNvGrpSpPr/>
          <p:nvPr/>
        </p:nvGrpSpPr>
        <p:grpSpPr>
          <a:xfrm>
            <a:off x="-7828" y="-894593"/>
            <a:ext cx="18315003" cy="2710649"/>
            <a:chOff x="-2988" y="-235613"/>
            <a:chExt cx="4823704" cy="713916"/>
          </a:xfrm>
        </p:grpSpPr>
        <p:sp>
          <p:nvSpPr>
            <p:cNvPr id="3" name="Freeform 3"/>
            <p:cNvSpPr/>
            <p:nvPr/>
          </p:nvSpPr>
          <p:spPr>
            <a:xfrm>
              <a:off x="0" y="0"/>
              <a:ext cx="4820716" cy="478303"/>
            </a:xfrm>
            <a:custGeom>
              <a:avLst/>
              <a:gdLst/>
              <a:ahLst/>
              <a:cxnLst/>
              <a:rect l="l" t="t" r="r" b="b"/>
              <a:pathLst>
                <a:path w="4820716" h="478303">
                  <a:moveTo>
                    <a:pt x="0" y="0"/>
                  </a:moveTo>
                  <a:lnTo>
                    <a:pt x="4820716" y="0"/>
                  </a:lnTo>
                  <a:lnTo>
                    <a:pt x="4820716" y="478303"/>
                  </a:lnTo>
                  <a:lnTo>
                    <a:pt x="0" y="478303"/>
                  </a:lnTo>
                  <a:close/>
                </a:path>
              </a:pathLst>
            </a:custGeom>
            <a:solidFill>
              <a:srgbClr val="0072BA"/>
            </a:solidFill>
          </p:spPr>
          <p:txBody>
            <a:bodyPr/>
            <a:lstStyle/>
            <a:p>
              <a:endParaRPr lang="en-GB"/>
            </a:p>
          </p:txBody>
        </p:sp>
        <p:sp>
          <p:nvSpPr>
            <p:cNvPr id="4" name="TextBox 4"/>
            <p:cNvSpPr txBox="1"/>
            <p:nvPr/>
          </p:nvSpPr>
          <p:spPr>
            <a:xfrm>
              <a:off x="-2988" y="-235613"/>
              <a:ext cx="4820716" cy="697378"/>
            </a:xfrm>
            <a:prstGeom prst="rect">
              <a:avLst/>
            </a:prstGeom>
          </p:spPr>
          <p:txBody>
            <a:bodyPr lIns="50800" tIns="50800" rIns="50800" bIns="50800" rtlCol="0" anchor="t"/>
            <a:lstStyle/>
            <a:p>
              <a:pPr algn="ctr">
                <a:lnSpc>
                  <a:spcPts val="7840"/>
                </a:lnSpc>
              </a:pPr>
              <a:endParaRPr lang="en-US" sz="5600" dirty="0">
                <a:solidFill>
                  <a:srgbClr val="FFFFFF"/>
                </a:solidFill>
                <a:latin typeface="Carlito Bold"/>
                <a:ea typeface="Carlito Bold"/>
                <a:cs typeface="Carlito Bold"/>
                <a:sym typeface="Carlito Bold"/>
              </a:endParaRPr>
            </a:p>
            <a:p>
              <a:pPr algn="ctr">
                <a:lnSpc>
                  <a:spcPts val="7840"/>
                </a:lnSpc>
              </a:pPr>
              <a:r>
                <a:rPr lang="en-US" sz="5600" dirty="0">
                  <a:solidFill>
                    <a:srgbClr val="FFFFFF"/>
                  </a:solidFill>
                  <a:latin typeface="Carlito Bold"/>
                  <a:ea typeface="Carlito Bold"/>
                  <a:cs typeface="Carlito Bold"/>
                  <a:sym typeface="Carlito Bold"/>
                </a:rPr>
                <a:t>Careerpilot: Explained</a:t>
              </a:r>
            </a:p>
            <a:p>
              <a:pPr algn="ctr">
                <a:lnSpc>
                  <a:spcPts val="5040"/>
                </a:lnSpc>
              </a:pPr>
              <a:r>
                <a:rPr lang="en-US" sz="3600" dirty="0">
                  <a:solidFill>
                    <a:srgbClr val="FFFFFF"/>
                  </a:solidFill>
                  <a:latin typeface="Carlito"/>
                  <a:ea typeface="Carlito"/>
                  <a:cs typeface="Carlito"/>
                  <a:sym typeface="Carlito"/>
                </a:rPr>
                <a:t>A guide for students</a:t>
              </a:r>
            </a:p>
          </p:txBody>
        </p:sp>
      </p:grpSp>
      <p:grpSp>
        <p:nvGrpSpPr>
          <p:cNvPr id="5" name="Group 5"/>
          <p:cNvGrpSpPr/>
          <p:nvPr/>
        </p:nvGrpSpPr>
        <p:grpSpPr>
          <a:xfrm>
            <a:off x="-15658" y="8992666"/>
            <a:ext cx="18303658" cy="1294334"/>
            <a:chOff x="0" y="0"/>
            <a:chExt cx="4820716" cy="340894"/>
          </a:xfrm>
        </p:grpSpPr>
        <p:sp>
          <p:nvSpPr>
            <p:cNvPr id="6" name="Freeform 6"/>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0072BA"/>
            </a:solidFill>
          </p:spPr>
          <p:txBody>
            <a:bodyPr/>
            <a:lstStyle/>
            <a:p>
              <a:endParaRPr lang="en-GB"/>
            </a:p>
          </p:txBody>
        </p:sp>
        <p:sp>
          <p:nvSpPr>
            <p:cNvPr id="7" name="TextBox 7"/>
            <p:cNvSpPr txBox="1"/>
            <p:nvPr/>
          </p:nvSpPr>
          <p:spPr>
            <a:xfrm>
              <a:off x="3738886" y="51388"/>
              <a:ext cx="966689" cy="237121"/>
            </a:xfrm>
            <a:prstGeom prst="rect">
              <a:avLst/>
            </a:prstGeom>
          </p:spPr>
          <p:txBody>
            <a:bodyPr lIns="50800" tIns="50800" rIns="50800" bIns="50800" rtlCol="0" anchor="ctr"/>
            <a:lstStyle/>
            <a:p>
              <a:pPr algn="r">
                <a:lnSpc>
                  <a:spcPts val="5040"/>
                </a:lnSpc>
              </a:pPr>
              <a:r>
                <a:rPr lang="en-US" sz="3600" dirty="0">
                  <a:solidFill>
                    <a:srgbClr val="FFFFFF"/>
                  </a:solidFill>
                  <a:latin typeface="Carlito Bold"/>
                  <a:ea typeface="Carlito Bold"/>
                  <a:cs typeface="Carlito Bold"/>
                  <a:sym typeface="Carlito Bold"/>
                </a:rPr>
                <a:t>careerpilot.org.uk        </a:t>
              </a:r>
            </a:p>
          </p:txBody>
        </p:sp>
      </p:grpSp>
      <p:sp>
        <p:nvSpPr>
          <p:cNvPr id="8" name="Freeform 8"/>
          <p:cNvSpPr/>
          <p:nvPr/>
        </p:nvSpPr>
        <p:spPr>
          <a:xfrm>
            <a:off x="555615" y="9330649"/>
            <a:ext cx="3536299" cy="618369"/>
          </a:xfrm>
          <a:custGeom>
            <a:avLst/>
            <a:gdLst/>
            <a:ahLst/>
            <a:cxnLst/>
            <a:rect l="l" t="t" r="r" b="b"/>
            <a:pathLst>
              <a:path w="3536299" h="618369">
                <a:moveTo>
                  <a:pt x="0" y="0"/>
                </a:moveTo>
                <a:lnTo>
                  <a:pt x="3536299" y="0"/>
                </a:lnTo>
                <a:lnTo>
                  <a:pt x="3536299" y="618369"/>
                </a:lnTo>
                <a:lnTo>
                  <a:pt x="0" y="618369"/>
                </a:lnTo>
                <a:lnTo>
                  <a:pt x="0" y="0"/>
                </a:lnTo>
                <a:close/>
              </a:path>
            </a:pathLst>
          </a:custGeom>
          <a:blipFill>
            <a:blip r:embed="rId2"/>
            <a:stretch>
              <a:fillRect/>
            </a:stretch>
          </a:blipFill>
        </p:spPr>
        <p:txBody>
          <a:bodyPr/>
          <a:lstStyle/>
          <a:p>
            <a:endParaRPr lang="en-GB"/>
          </a:p>
        </p:txBody>
      </p:sp>
      <p:sp>
        <p:nvSpPr>
          <p:cNvPr id="9" name="Freeform 9"/>
          <p:cNvSpPr/>
          <p:nvPr/>
        </p:nvSpPr>
        <p:spPr>
          <a:xfrm>
            <a:off x="-1165113" y="2168998"/>
            <a:ext cx="17547341" cy="6808709"/>
          </a:xfrm>
          <a:custGeom>
            <a:avLst/>
            <a:gdLst/>
            <a:ahLst/>
            <a:cxnLst/>
            <a:rect l="l" t="t" r="r" b="b"/>
            <a:pathLst>
              <a:path w="17547341" h="6808709">
                <a:moveTo>
                  <a:pt x="0" y="0"/>
                </a:moveTo>
                <a:lnTo>
                  <a:pt x="17547341" y="0"/>
                </a:lnTo>
                <a:lnTo>
                  <a:pt x="17547341" y="6808709"/>
                </a:lnTo>
                <a:lnTo>
                  <a:pt x="0" y="6808709"/>
                </a:lnTo>
                <a:lnTo>
                  <a:pt x="0" y="0"/>
                </a:lnTo>
                <a:close/>
              </a:path>
            </a:pathLst>
          </a:custGeom>
          <a:blipFill>
            <a:blip r:embed="rId3"/>
            <a:stretch>
              <a:fillRect/>
            </a:stretch>
          </a:blipFill>
        </p:spPr>
        <p:txBody>
          <a:bodyPr/>
          <a:lstStyle/>
          <a:p>
            <a:endParaRPr lang="en-GB"/>
          </a:p>
        </p:txBody>
      </p:sp>
      <p:sp>
        <p:nvSpPr>
          <p:cNvPr id="10" name="Freeform 10"/>
          <p:cNvSpPr/>
          <p:nvPr/>
        </p:nvSpPr>
        <p:spPr>
          <a:xfrm>
            <a:off x="9294607" y="5735815"/>
            <a:ext cx="8833045" cy="3256852"/>
          </a:xfrm>
          <a:custGeom>
            <a:avLst/>
            <a:gdLst/>
            <a:ahLst/>
            <a:cxnLst/>
            <a:rect l="l" t="t" r="r" b="b"/>
            <a:pathLst>
              <a:path w="8833045" h="3256852">
                <a:moveTo>
                  <a:pt x="0" y="0"/>
                </a:moveTo>
                <a:lnTo>
                  <a:pt x="8833045" y="0"/>
                </a:lnTo>
                <a:lnTo>
                  <a:pt x="8833045" y="3256852"/>
                </a:lnTo>
                <a:lnTo>
                  <a:pt x="0" y="3256852"/>
                </a:lnTo>
                <a:lnTo>
                  <a:pt x="0" y="0"/>
                </a:lnTo>
                <a:close/>
              </a:path>
            </a:pathLst>
          </a:custGeom>
          <a:blipFill>
            <a:blip r:embed="rId4"/>
            <a:stretch>
              <a:fillRect b="-28062"/>
            </a:stretch>
          </a:blipFill>
        </p:spPr>
        <p:txBody>
          <a:bodyPr/>
          <a:lstStyle/>
          <a:p>
            <a:endParaRPr lang="en-GB"/>
          </a:p>
        </p:txBody>
      </p:sp>
      <p:grpSp>
        <p:nvGrpSpPr>
          <p:cNvPr id="11" name="Group 11"/>
          <p:cNvGrpSpPr/>
          <p:nvPr/>
        </p:nvGrpSpPr>
        <p:grpSpPr>
          <a:xfrm>
            <a:off x="11991294" y="1873262"/>
            <a:ext cx="4390934" cy="1928459"/>
            <a:chOff x="0" y="0"/>
            <a:chExt cx="1377532" cy="605000"/>
          </a:xfrm>
        </p:grpSpPr>
        <p:sp>
          <p:nvSpPr>
            <p:cNvPr id="12" name="Freeform 12"/>
            <p:cNvSpPr/>
            <p:nvPr/>
          </p:nvSpPr>
          <p:spPr>
            <a:xfrm>
              <a:off x="0" y="0"/>
              <a:ext cx="1377532" cy="605000"/>
            </a:xfrm>
            <a:custGeom>
              <a:avLst/>
              <a:gdLst/>
              <a:ahLst/>
              <a:cxnLst/>
              <a:rect l="l" t="t" r="r" b="b"/>
              <a:pathLst>
                <a:path w="1377532" h="605000">
                  <a:moveTo>
                    <a:pt x="0" y="302500"/>
                  </a:moveTo>
                  <a:lnTo>
                    <a:pt x="406400" y="0"/>
                  </a:lnTo>
                  <a:lnTo>
                    <a:pt x="406400" y="203200"/>
                  </a:lnTo>
                  <a:lnTo>
                    <a:pt x="1377532" y="203200"/>
                  </a:lnTo>
                  <a:lnTo>
                    <a:pt x="1377532" y="401800"/>
                  </a:lnTo>
                  <a:lnTo>
                    <a:pt x="406400" y="401800"/>
                  </a:lnTo>
                  <a:lnTo>
                    <a:pt x="406400" y="605000"/>
                  </a:lnTo>
                  <a:lnTo>
                    <a:pt x="0" y="302500"/>
                  </a:lnTo>
                  <a:close/>
                </a:path>
              </a:pathLst>
            </a:custGeom>
            <a:solidFill>
              <a:srgbClr val="F6D000"/>
            </a:solidFill>
            <a:ln w="38100" cap="sq">
              <a:solidFill>
                <a:srgbClr val="274472"/>
              </a:solidFill>
              <a:prstDash val="solid"/>
              <a:miter/>
            </a:ln>
          </p:spPr>
          <p:txBody>
            <a:bodyPr/>
            <a:lstStyle/>
            <a:p>
              <a:endParaRPr lang="en-GB"/>
            </a:p>
          </p:txBody>
        </p:sp>
        <p:sp>
          <p:nvSpPr>
            <p:cNvPr id="13" name="TextBox 13"/>
            <p:cNvSpPr txBox="1"/>
            <p:nvPr/>
          </p:nvSpPr>
          <p:spPr>
            <a:xfrm>
              <a:off x="101600" y="189249"/>
              <a:ext cx="1275932" cy="212551"/>
            </a:xfrm>
            <a:prstGeom prst="rect">
              <a:avLst/>
            </a:prstGeom>
          </p:spPr>
          <p:txBody>
            <a:bodyPr lIns="50800" tIns="50800" rIns="50800" bIns="50800" rtlCol="0" anchor="ctr"/>
            <a:lstStyle/>
            <a:p>
              <a:pPr algn="ctr">
                <a:lnSpc>
                  <a:spcPts val="2659"/>
                </a:lnSpc>
              </a:pPr>
              <a:r>
                <a:rPr lang="en-US" sz="1899" dirty="0">
                  <a:solidFill>
                    <a:srgbClr val="274472"/>
                  </a:solidFill>
                  <a:latin typeface="Carlito Bold"/>
                  <a:ea typeface="Carlito Bold"/>
                  <a:cs typeface="Carlito Bold"/>
                  <a:sym typeface="Carlito Bold"/>
                </a:rPr>
                <a:t>Register or sign in to Careerpilot here</a:t>
              </a:r>
            </a:p>
          </p:txBody>
        </p:sp>
      </p:grpSp>
      <p:grpSp>
        <p:nvGrpSpPr>
          <p:cNvPr id="14" name="Group 14"/>
          <p:cNvGrpSpPr/>
          <p:nvPr/>
        </p:nvGrpSpPr>
        <p:grpSpPr>
          <a:xfrm>
            <a:off x="3962400" y="5600700"/>
            <a:ext cx="3688620" cy="2679619"/>
            <a:chOff x="0" y="0"/>
            <a:chExt cx="971488" cy="705743"/>
          </a:xfrm>
        </p:grpSpPr>
        <p:sp>
          <p:nvSpPr>
            <p:cNvPr id="15" name="Freeform 15"/>
            <p:cNvSpPr/>
            <p:nvPr/>
          </p:nvSpPr>
          <p:spPr>
            <a:xfrm>
              <a:off x="0" y="0"/>
              <a:ext cx="971488" cy="705743"/>
            </a:xfrm>
            <a:custGeom>
              <a:avLst/>
              <a:gdLst/>
              <a:ahLst/>
              <a:cxnLst/>
              <a:rect l="l" t="t" r="r" b="b"/>
              <a:pathLst>
                <a:path w="971488" h="705743">
                  <a:moveTo>
                    <a:pt x="0" y="352872"/>
                  </a:moveTo>
                  <a:lnTo>
                    <a:pt x="406400" y="0"/>
                  </a:lnTo>
                  <a:lnTo>
                    <a:pt x="406400" y="203200"/>
                  </a:lnTo>
                  <a:lnTo>
                    <a:pt x="971488" y="203200"/>
                  </a:lnTo>
                  <a:lnTo>
                    <a:pt x="971488" y="502543"/>
                  </a:lnTo>
                  <a:lnTo>
                    <a:pt x="406400" y="502543"/>
                  </a:lnTo>
                  <a:lnTo>
                    <a:pt x="406400" y="705743"/>
                  </a:lnTo>
                  <a:lnTo>
                    <a:pt x="0" y="352872"/>
                  </a:lnTo>
                  <a:close/>
                </a:path>
              </a:pathLst>
            </a:custGeom>
            <a:solidFill>
              <a:srgbClr val="F6D000"/>
            </a:solidFill>
            <a:ln w="38100" cap="sq">
              <a:solidFill>
                <a:srgbClr val="274472"/>
              </a:solidFill>
              <a:prstDash val="solid"/>
              <a:miter/>
            </a:ln>
          </p:spPr>
          <p:txBody>
            <a:bodyPr/>
            <a:lstStyle/>
            <a:p>
              <a:endParaRPr lang="en-GB"/>
            </a:p>
          </p:txBody>
        </p:sp>
        <p:sp>
          <p:nvSpPr>
            <p:cNvPr id="16" name="TextBox 16"/>
            <p:cNvSpPr txBox="1"/>
            <p:nvPr/>
          </p:nvSpPr>
          <p:spPr>
            <a:xfrm>
              <a:off x="101600" y="200691"/>
              <a:ext cx="869887" cy="301852"/>
            </a:xfrm>
            <a:prstGeom prst="rect">
              <a:avLst/>
            </a:prstGeom>
          </p:spPr>
          <p:txBody>
            <a:bodyPr lIns="50800" tIns="50800" rIns="50800" bIns="50800" rtlCol="0" anchor="ctr"/>
            <a:lstStyle/>
            <a:p>
              <a:pPr algn="ctr">
                <a:lnSpc>
                  <a:spcPts val="2659"/>
                </a:lnSpc>
              </a:pPr>
              <a:r>
                <a:rPr lang="en-US" sz="1899" dirty="0">
                  <a:solidFill>
                    <a:srgbClr val="274472"/>
                  </a:solidFill>
                  <a:latin typeface="Carlito Bold"/>
                  <a:ea typeface="Carlito Bold"/>
                  <a:cs typeface="Carlito Bold"/>
                  <a:sym typeface="Carlito Bold"/>
                </a:rPr>
                <a:t>Most of the activities can be found in these three sections</a:t>
              </a:r>
            </a:p>
          </p:txBody>
        </p:sp>
      </p:grpSp>
      <p:grpSp>
        <p:nvGrpSpPr>
          <p:cNvPr id="17" name="Group 17"/>
          <p:cNvGrpSpPr/>
          <p:nvPr/>
        </p:nvGrpSpPr>
        <p:grpSpPr>
          <a:xfrm>
            <a:off x="11227784" y="5143500"/>
            <a:ext cx="4544575" cy="2385508"/>
            <a:chOff x="0" y="0"/>
            <a:chExt cx="1196925" cy="628282"/>
          </a:xfrm>
        </p:grpSpPr>
        <p:sp>
          <p:nvSpPr>
            <p:cNvPr id="18" name="Freeform 18"/>
            <p:cNvSpPr/>
            <p:nvPr/>
          </p:nvSpPr>
          <p:spPr>
            <a:xfrm>
              <a:off x="0" y="0"/>
              <a:ext cx="1196925" cy="628282"/>
            </a:xfrm>
            <a:custGeom>
              <a:avLst/>
              <a:gdLst/>
              <a:ahLst/>
              <a:cxnLst/>
              <a:rect l="l" t="t" r="r" b="b"/>
              <a:pathLst>
                <a:path w="1196925" h="628282">
                  <a:moveTo>
                    <a:pt x="1196925" y="314141"/>
                  </a:moveTo>
                  <a:lnTo>
                    <a:pt x="790525" y="0"/>
                  </a:lnTo>
                  <a:lnTo>
                    <a:pt x="790525" y="203200"/>
                  </a:lnTo>
                  <a:lnTo>
                    <a:pt x="0" y="203200"/>
                  </a:lnTo>
                  <a:lnTo>
                    <a:pt x="0" y="425082"/>
                  </a:lnTo>
                  <a:lnTo>
                    <a:pt x="790525" y="425082"/>
                  </a:lnTo>
                  <a:lnTo>
                    <a:pt x="790525" y="628282"/>
                  </a:lnTo>
                  <a:lnTo>
                    <a:pt x="1196925" y="314141"/>
                  </a:lnTo>
                  <a:close/>
                </a:path>
              </a:pathLst>
            </a:custGeom>
            <a:solidFill>
              <a:srgbClr val="F6D000"/>
            </a:solidFill>
            <a:ln w="38100" cap="sq">
              <a:solidFill>
                <a:srgbClr val="274472"/>
              </a:solidFill>
              <a:prstDash val="solid"/>
              <a:miter/>
            </a:ln>
          </p:spPr>
          <p:txBody>
            <a:bodyPr/>
            <a:lstStyle/>
            <a:p>
              <a:endParaRPr lang="en-GB"/>
            </a:p>
          </p:txBody>
        </p:sp>
        <p:sp>
          <p:nvSpPr>
            <p:cNvPr id="19" name="TextBox 19"/>
            <p:cNvSpPr txBox="1"/>
            <p:nvPr/>
          </p:nvSpPr>
          <p:spPr>
            <a:xfrm>
              <a:off x="0" y="200441"/>
              <a:ext cx="1095325" cy="224640"/>
            </a:xfrm>
            <a:prstGeom prst="rect">
              <a:avLst/>
            </a:prstGeom>
          </p:spPr>
          <p:txBody>
            <a:bodyPr lIns="50800" tIns="50800" rIns="50800" bIns="50800" rtlCol="0" anchor="ctr"/>
            <a:lstStyle/>
            <a:p>
              <a:pPr algn="ctr">
                <a:lnSpc>
                  <a:spcPts val="2659"/>
                </a:lnSpc>
              </a:pPr>
              <a:r>
                <a:rPr lang="en-US" sz="1899" dirty="0">
                  <a:solidFill>
                    <a:srgbClr val="274472"/>
                  </a:solidFill>
                  <a:latin typeface="Carlito Bold"/>
                  <a:ea typeface="Carlito Bold"/>
                  <a:cs typeface="Carlito Bold"/>
                  <a:sym typeface="Carlito Bold"/>
                </a:rPr>
                <a:t>Save any jobs, courses or subjects you like to your Career Tools</a:t>
              </a:r>
            </a:p>
          </p:txBody>
        </p:sp>
      </p:grpSp>
      <p:sp>
        <p:nvSpPr>
          <p:cNvPr id="20" name="TextBox 20"/>
          <p:cNvSpPr txBox="1"/>
          <p:nvPr/>
        </p:nvSpPr>
        <p:spPr>
          <a:xfrm>
            <a:off x="8977735" y="9130624"/>
            <a:ext cx="316872" cy="938520"/>
          </a:xfrm>
          <a:prstGeom prst="rect">
            <a:avLst/>
          </a:prstGeom>
        </p:spPr>
        <p:txBody>
          <a:bodyPr lIns="0" tIns="0" rIns="0" bIns="0" rtlCol="0" anchor="t">
            <a:spAutoFit/>
          </a:bodyPr>
          <a:lstStyle/>
          <a:p>
            <a:pPr algn="ctr">
              <a:lnSpc>
                <a:spcPts val="6889"/>
              </a:lnSpc>
            </a:pPr>
            <a:r>
              <a:rPr lang="en-US" sz="4921">
                <a:solidFill>
                  <a:srgbClr val="FFFFFF"/>
                </a:solidFill>
                <a:latin typeface="Carlito"/>
                <a:ea typeface="Carlito"/>
                <a:cs typeface="Carlito"/>
                <a:sym typeface="Carlito"/>
              </a:rPr>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20" y="0"/>
            <a:ext cx="18302338" cy="10296551"/>
          </a:xfrm>
          <a:custGeom>
            <a:avLst/>
            <a:gdLst/>
            <a:ahLst/>
            <a:cxnLst/>
            <a:rect l="l" t="t" r="r" b="b"/>
            <a:pathLst>
              <a:path w="18302338" h="10296551">
                <a:moveTo>
                  <a:pt x="0" y="0"/>
                </a:moveTo>
                <a:lnTo>
                  <a:pt x="18302338" y="0"/>
                </a:lnTo>
                <a:lnTo>
                  <a:pt x="18302338" y="10296551"/>
                </a:lnTo>
                <a:lnTo>
                  <a:pt x="0" y="10296551"/>
                </a:lnTo>
                <a:lnTo>
                  <a:pt x="0" y="0"/>
                </a:lnTo>
                <a:close/>
              </a:path>
            </a:pathLst>
          </a:custGeom>
          <a:blipFill>
            <a:blip r:embed="rId2">
              <a:alphaModFix amt="75000"/>
            </a:blip>
            <a:stretch>
              <a:fillRect/>
            </a:stretch>
          </a:blipFill>
        </p:spPr>
        <p:txBody>
          <a:bodyPr/>
          <a:lstStyle/>
          <a:p>
            <a:endParaRPr lang="en-GB"/>
          </a:p>
        </p:txBody>
      </p:sp>
      <p:grpSp>
        <p:nvGrpSpPr>
          <p:cNvPr id="3" name="Group 3"/>
          <p:cNvGrpSpPr/>
          <p:nvPr/>
        </p:nvGrpSpPr>
        <p:grpSpPr>
          <a:xfrm>
            <a:off x="-16978" y="-81356"/>
            <a:ext cx="18303658" cy="1876875"/>
            <a:chOff x="0" y="-16311"/>
            <a:chExt cx="4820716" cy="494321"/>
          </a:xfrm>
        </p:grpSpPr>
        <p:sp>
          <p:nvSpPr>
            <p:cNvPr id="4" name="Freeform 4"/>
            <p:cNvSpPr/>
            <p:nvPr/>
          </p:nvSpPr>
          <p:spPr>
            <a:xfrm>
              <a:off x="0" y="0"/>
              <a:ext cx="4820716" cy="478010"/>
            </a:xfrm>
            <a:custGeom>
              <a:avLst/>
              <a:gdLst/>
              <a:ahLst/>
              <a:cxnLst/>
              <a:rect l="l" t="t" r="r" b="b"/>
              <a:pathLst>
                <a:path w="4820716" h="478010">
                  <a:moveTo>
                    <a:pt x="0" y="0"/>
                  </a:moveTo>
                  <a:lnTo>
                    <a:pt x="4820716" y="0"/>
                  </a:lnTo>
                  <a:lnTo>
                    <a:pt x="4820716" y="478010"/>
                  </a:lnTo>
                  <a:lnTo>
                    <a:pt x="0" y="478010"/>
                  </a:lnTo>
                  <a:close/>
                </a:path>
              </a:pathLst>
            </a:custGeom>
            <a:solidFill>
              <a:srgbClr val="FF6600"/>
            </a:solidFill>
          </p:spPr>
          <p:txBody>
            <a:bodyPr/>
            <a:lstStyle/>
            <a:p>
              <a:endParaRPr lang="en-GB"/>
            </a:p>
          </p:txBody>
        </p:sp>
        <p:sp>
          <p:nvSpPr>
            <p:cNvPr id="5" name="TextBox 5"/>
            <p:cNvSpPr txBox="1"/>
            <p:nvPr/>
          </p:nvSpPr>
          <p:spPr>
            <a:xfrm>
              <a:off x="0" y="-16311"/>
              <a:ext cx="4820716" cy="478010"/>
            </a:xfrm>
            <a:prstGeom prst="rect">
              <a:avLst/>
            </a:prstGeom>
          </p:spPr>
          <p:txBody>
            <a:bodyPr lIns="50800" tIns="50800" rIns="50800" bIns="50800" rtlCol="0" anchor="ctr"/>
            <a:lstStyle/>
            <a:p>
              <a:pPr algn="ctr">
                <a:lnSpc>
                  <a:spcPts val="5040"/>
                </a:lnSpc>
              </a:pPr>
              <a:r>
                <a:rPr lang="en-US" sz="3600" dirty="0">
                  <a:solidFill>
                    <a:srgbClr val="FFFFFF"/>
                  </a:solidFill>
                  <a:latin typeface="Carlito Bold"/>
                  <a:ea typeface="Carlito Bold"/>
                  <a:cs typeface="Carlito Bold"/>
                  <a:sym typeface="Carlito Bold"/>
                </a:rPr>
                <a:t>Knowing yourself, knowing job sectors and jobs</a:t>
              </a:r>
            </a:p>
            <a:p>
              <a:pPr algn="ctr">
                <a:lnSpc>
                  <a:spcPts val="5040"/>
                </a:lnSpc>
              </a:pPr>
              <a:r>
                <a:rPr lang="en-US" sz="3600" dirty="0">
                  <a:solidFill>
                    <a:srgbClr val="FFFFFF"/>
                  </a:solidFill>
                  <a:latin typeface="Carlito"/>
                  <a:ea typeface="Carlito"/>
                  <a:cs typeface="Carlito"/>
                  <a:sym typeface="Carlito"/>
                </a:rPr>
                <a:t>2 x 20-minute sessions for every year group</a:t>
              </a:r>
            </a:p>
          </p:txBody>
        </p:sp>
      </p:grpSp>
      <p:sp>
        <p:nvSpPr>
          <p:cNvPr id="6" name="Freeform 6"/>
          <p:cNvSpPr/>
          <p:nvPr/>
        </p:nvSpPr>
        <p:spPr>
          <a:xfrm>
            <a:off x="15375322" y="192103"/>
            <a:ext cx="1394920" cy="1430738"/>
          </a:xfrm>
          <a:custGeom>
            <a:avLst/>
            <a:gdLst/>
            <a:ahLst/>
            <a:cxnLst/>
            <a:rect l="l" t="t" r="r" b="b"/>
            <a:pathLst>
              <a:path w="1394920" h="1430738">
                <a:moveTo>
                  <a:pt x="0" y="0"/>
                </a:moveTo>
                <a:lnTo>
                  <a:pt x="1394920" y="0"/>
                </a:lnTo>
                <a:lnTo>
                  <a:pt x="1394920" y="1430738"/>
                </a:lnTo>
                <a:lnTo>
                  <a:pt x="0" y="1430738"/>
                </a:lnTo>
                <a:lnTo>
                  <a:pt x="0" y="0"/>
                </a:lnTo>
                <a:close/>
              </a:path>
            </a:pathLst>
          </a:custGeom>
          <a:blipFill>
            <a:blip r:embed="rId3"/>
            <a:stretch>
              <a:fillRect/>
            </a:stretch>
          </a:blipFill>
        </p:spPr>
        <p:txBody>
          <a:bodyPr/>
          <a:lstStyle/>
          <a:p>
            <a:endParaRPr lang="en-GB"/>
          </a:p>
        </p:txBody>
      </p:sp>
      <p:grpSp>
        <p:nvGrpSpPr>
          <p:cNvPr id="7" name="Group 7"/>
          <p:cNvGrpSpPr/>
          <p:nvPr/>
        </p:nvGrpSpPr>
        <p:grpSpPr>
          <a:xfrm>
            <a:off x="824148" y="2363778"/>
            <a:ext cx="7875090" cy="4384846"/>
            <a:chOff x="0" y="0"/>
            <a:chExt cx="2188787" cy="1154857"/>
          </a:xfrm>
        </p:grpSpPr>
        <p:sp>
          <p:nvSpPr>
            <p:cNvPr id="8" name="Freeform 8"/>
            <p:cNvSpPr/>
            <p:nvPr/>
          </p:nvSpPr>
          <p:spPr>
            <a:xfrm>
              <a:off x="0" y="0"/>
              <a:ext cx="2188788" cy="1154857"/>
            </a:xfrm>
            <a:custGeom>
              <a:avLst/>
              <a:gdLst/>
              <a:ahLst/>
              <a:cxnLst/>
              <a:rect l="l" t="t" r="r" b="b"/>
              <a:pathLst>
                <a:path w="2188788" h="1154857">
                  <a:moveTo>
                    <a:pt x="47510" y="0"/>
                  </a:moveTo>
                  <a:lnTo>
                    <a:pt x="2141277" y="0"/>
                  </a:lnTo>
                  <a:cubicBezTo>
                    <a:pt x="2167516" y="0"/>
                    <a:pt x="2188788" y="21271"/>
                    <a:pt x="2188788" y="47510"/>
                  </a:cubicBezTo>
                  <a:lnTo>
                    <a:pt x="2188788" y="1107346"/>
                  </a:lnTo>
                  <a:cubicBezTo>
                    <a:pt x="2188788" y="1119947"/>
                    <a:pt x="2183782" y="1132031"/>
                    <a:pt x="2174872" y="1140941"/>
                  </a:cubicBezTo>
                  <a:cubicBezTo>
                    <a:pt x="2165962" y="1149851"/>
                    <a:pt x="2153878" y="1154857"/>
                    <a:pt x="2141277" y="1154857"/>
                  </a:cubicBezTo>
                  <a:lnTo>
                    <a:pt x="47510" y="1154857"/>
                  </a:lnTo>
                  <a:cubicBezTo>
                    <a:pt x="34910" y="1154857"/>
                    <a:pt x="22825" y="1149851"/>
                    <a:pt x="13915" y="1140941"/>
                  </a:cubicBezTo>
                  <a:cubicBezTo>
                    <a:pt x="5006" y="1132031"/>
                    <a:pt x="0" y="1119947"/>
                    <a:pt x="0" y="1107346"/>
                  </a:cubicBezTo>
                  <a:lnTo>
                    <a:pt x="0" y="47510"/>
                  </a:lnTo>
                  <a:cubicBezTo>
                    <a:pt x="0" y="34910"/>
                    <a:pt x="5006" y="22825"/>
                    <a:pt x="13915" y="13915"/>
                  </a:cubicBezTo>
                  <a:cubicBezTo>
                    <a:pt x="22825" y="5006"/>
                    <a:pt x="34910" y="0"/>
                    <a:pt x="47510" y="0"/>
                  </a:cubicBezTo>
                  <a:close/>
                </a:path>
              </a:pathLst>
            </a:custGeom>
            <a:solidFill>
              <a:srgbClr val="C3E0E5"/>
            </a:solidFill>
            <a:ln w="38100" cap="rnd">
              <a:solidFill>
                <a:srgbClr val="FF6600"/>
              </a:solidFill>
              <a:prstDash val="solid"/>
              <a:round/>
            </a:ln>
          </p:spPr>
          <p:txBody>
            <a:bodyPr/>
            <a:lstStyle/>
            <a:p>
              <a:endParaRPr lang="en-GB"/>
            </a:p>
          </p:txBody>
        </p:sp>
        <p:sp>
          <p:nvSpPr>
            <p:cNvPr id="9" name="TextBox 9"/>
            <p:cNvSpPr txBox="1"/>
            <p:nvPr/>
          </p:nvSpPr>
          <p:spPr>
            <a:xfrm>
              <a:off x="0" y="-133350"/>
              <a:ext cx="2188787" cy="1288207"/>
            </a:xfrm>
            <a:prstGeom prst="rect">
              <a:avLst/>
            </a:prstGeom>
          </p:spPr>
          <p:txBody>
            <a:bodyPr lIns="50800" tIns="50800" rIns="50800" bIns="50800" rtlCol="0" anchor="ctr"/>
            <a:lstStyle/>
            <a:p>
              <a:pPr algn="l">
                <a:lnSpc>
                  <a:spcPts val="5040"/>
                </a:lnSpc>
              </a:pPr>
              <a:endParaRPr/>
            </a:p>
            <a:p>
              <a:pPr algn="ctr">
                <a:lnSpc>
                  <a:spcPts val="2659"/>
                </a:lnSpc>
              </a:pPr>
              <a:endParaRPr/>
            </a:p>
            <a:p>
              <a:pPr algn="ctr">
                <a:lnSpc>
                  <a:spcPts val="2659"/>
                </a:lnSpc>
              </a:pPr>
              <a:endParaRPr/>
            </a:p>
          </p:txBody>
        </p:sp>
      </p:grpSp>
      <p:grpSp>
        <p:nvGrpSpPr>
          <p:cNvPr id="10" name="Group 10"/>
          <p:cNvGrpSpPr/>
          <p:nvPr/>
        </p:nvGrpSpPr>
        <p:grpSpPr>
          <a:xfrm>
            <a:off x="0" y="8992667"/>
            <a:ext cx="18303658" cy="1294333"/>
            <a:chOff x="0" y="0"/>
            <a:chExt cx="4820716" cy="340894"/>
          </a:xfrm>
        </p:grpSpPr>
        <p:sp>
          <p:nvSpPr>
            <p:cNvPr id="11" name="Freeform 11"/>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FF6600"/>
            </a:solidFill>
          </p:spPr>
          <p:txBody>
            <a:bodyPr/>
            <a:lstStyle/>
            <a:p>
              <a:endParaRPr lang="en-GB"/>
            </a:p>
          </p:txBody>
        </p:sp>
        <p:sp>
          <p:nvSpPr>
            <p:cNvPr id="12" name="TextBox 12"/>
            <p:cNvSpPr txBox="1"/>
            <p:nvPr/>
          </p:nvSpPr>
          <p:spPr>
            <a:xfrm>
              <a:off x="0" y="-133350"/>
              <a:ext cx="4820716" cy="474244"/>
            </a:xfrm>
            <a:prstGeom prst="rect">
              <a:avLst/>
            </a:prstGeom>
          </p:spPr>
          <p:txBody>
            <a:bodyPr lIns="50800" tIns="50800" rIns="50800" bIns="50800" rtlCol="0" anchor="ctr"/>
            <a:lstStyle/>
            <a:p>
              <a:pPr algn="r">
                <a:lnSpc>
                  <a:spcPts val="5040"/>
                </a:lnSpc>
              </a:pPr>
              <a:endParaRPr lang="en-US" sz="3600" dirty="0">
                <a:solidFill>
                  <a:srgbClr val="FFFFFF"/>
                </a:solidFill>
                <a:latin typeface="Carlito Bold"/>
                <a:ea typeface="Carlito Bold"/>
                <a:cs typeface="Carlito Bold"/>
                <a:sym typeface="Carlito Bold"/>
              </a:endParaRPr>
            </a:p>
          </p:txBody>
        </p:sp>
      </p:grpSp>
      <p:sp>
        <p:nvSpPr>
          <p:cNvPr id="13" name="Freeform 13"/>
          <p:cNvSpPr/>
          <p:nvPr/>
        </p:nvSpPr>
        <p:spPr>
          <a:xfrm>
            <a:off x="555615" y="9330649"/>
            <a:ext cx="3536299" cy="618369"/>
          </a:xfrm>
          <a:custGeom>
            <a:avLst/>
            <a:gdLst/>
            <a:ahLst/>
            <a:cxnLst/>
            <a:rect l="l" t="t" r="r" b="b"/>
            <a:pathLst>
              <a:path w="3536299" h="618369">
                <a:moveTo>
                  <a:pt x="0" y="0"/>
                </a:moveTo>
                <a:lnTo>
                  <a:pt x="3536299" y="0"/>
                </a:lnTo>
                <a:lnTo>
                  <a:pt x="3536299" y="618369"/>
                </a:lnTo>
                <a:lnTo>
                  <a:pt x="0" y="618369"/>
                </a:lnTo>
                <a:lnTo>
                  <a:pt x="0" y="0"/>
                </a:lnTo>
                <a:close/>
              </a:path>
            </a:pathLst>
          </a:custGeom>
          <a:blipFill>
            <a:blip r:embed="rId4"/>
            <a:stretch>
              <a:fillRect/>
            </a:stretch>
          </a:blipFill>
        </p:spPr>
        <p:txBody>
          <a:bodyPr/>
          <a:lstStyle/>
          <a:p>
            <a:endParaRPr lang="en-GB"/>
          </a:p>
        </p:txBody>
      </p:sp>
      <p:grpSp>
        <p:nvGrpSpPr>
          <p:cNvPr id="14" name="Group 14"/>
          <p:cNvGrpSpPr/>
          <p:nvPr/>
        </p:nvGrpSpPr>
        <p:grpSpPr>
          <a:xfrm>
            <a:off x="824147" y="7053793"/>
            <a:ext cx="7875091" cy="1738152"/>
            <a:chOff x="0" y="0"/>
            <a:chExt cx="2188787" cy="424497"/>
          </a:xfrm>
        </p:grpSpPr>
        <p:sp>
          <p:nvSpPr>
            <p:cNvPr id="15" name="Freeform 15"/>
            <p:cNvSpPr/>
            <p:nvPr/>
          </p:nvSpPr>
          <p:spPr>
            <a:xfrm>
              <a:off x="0" y="0"/>
              <a:ext cx="2188788" cy="424497"/>
            </a:xfrm>
            <a:custGeom>
              <a:avLst/>
              <a:gdLst/>
              <a:ahLst/>
              <a:cxnLst/>
              <a:rect l="l" t="t" r="r" b="b"/>
              <a:pathLst>
                <a:path w="2188788" h="424497">
                  <a:moveTo>
                    <a:pt x="47510" y="0"/>
                  </a:moveTo>
                  <a:lnTo>
                    <a:pt x="2141277" y="0"/>
                  </a:lnTo>
                  <a:cubicBezTo>
                    <a:pt x="2167516" y="0"/>
                    <a:pt x="2188788" y="21271"/>
                    <a:pt x="2188788" y="47510"/>
                  </a:cubicBezTo>
                  <a:lnTo>
                    <a:pt x="2188788" y="376987"/>
                  </a:lnTo>
                  <a:cubicBezTo>
                    <a:pt x="2188788" y="389587"/>
                    <a:pt x="2183782" y="401672"/>
                    <a:pt x="2174872" y="410582"/>
                  </a:cubicBezTo>
                  <a:cubicBezTo>
                    <a:pt x="2165962" y="419492"/>
                    <a:pt x="2153878" y="424497"/>
                    <a:pt x="2141277" y="424497"/>
                  </a:cubicBezTo>
                  <a:lnTo>
                    <a:pt x="47510" y="424497"/>
                  </a:lnTo>
                  <a:cubicBezTo>
                    <a:pt x="21271" y="424497"/>
                    <a:pt x="0" y="403226"/>
                    <a:pt x="0" y="376987"/>
                  </a:cubicBezTo>
                  <a:lnTo>
                    <a:pt x="0" y="47510"/>
                  </a:lnTo>
                  <a:cubicBezTo>
                    <a:pt x="0" y="34910"/>
                    <a:pt x="5006" y="22825"/>
                    <a:pt x="13915" y="13915"/>
                  </a:cubicBezTo>
                  <a:cubicBezTo>
                    <a:pt x="22825" y="5006"/>
                    <a:pt x="34910" y="0"/>
                    <a:pt x="47510" y="0"/>
                  </a:cubicBezTo>
                  <a:close/>
                </a:path>
              </a:pathLst>
            </a:custGeom>
            <a:solidFill>
              <a:srgbClr val="EEEEEE"/>
            </a:solidFill>
          </p:spPr>
          <p:txBody>
            <a:bodyPr/>
            <a:lstStyle/>
            <a:p>
              <a:endParaRPr lang="en-GB"/>
            </a:p>
          </p:txBody>
        </p:sp>
        <p:sp>
          <p:nvSpPr>
            <p:cNvPr id="16" name="TextBox 16"/>
            <p:cNvSpPr txBox="1"/>
            <p:nvPr/>
          </p:nvSpPr>
          <p:spPr>
            <a:xfrm>
              <a:off x="0" y="-76200"/>
              <a:ext cx="2188787" cy="500697"/>
            </a:xfrm>
            <a:prstGeom prst="rect">
              <a:avLst/>
            </a:prstGeom>
          </p:spPr>
          <p:txBody>
            <a:bodyPr lIns="50800" tIns="50800" rIns="50800" bIns="50800" rtlCol="0" anchor="ctr"/>
            <a:lstStyle/>
            <a:p>
              <a:pPr algn="ctr">
                <a:lnSpc>
                  <a:spcPts val="2659"/>
                </a:lnSpc>
              </a:pPr>
              <a:endParaRPr/>
            </a:p>
            <a:p>
              <a:pPr algn="ctr">
                <a:lnSpc>
                  <a:spcPts val="2659"/>
                </a:lnSpc>
              </a:pPr>
              <a:endParaRPr/>
            </a:p>
          </p:txBody>
        </p:sp>
      </p:grpSp>
      <p:grpSp>
        <p:nvGrpSpPr>
          <p:cNvPr id="17" name="Group 17"/>
          <p:cNvGrpSpPr/>
          <p:nvPr/>
        </p:nvGrpSpPr>
        <p:grpSpPr>
          <a:xfrm>
            <a:off x="395860" y="192103"/>
            <a:ext cx="1430738" cy="1430738"/>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19" name="TextBox 19"/>
            <p:cNvSpPr txBox="1"/>
            <p:nvPr/>
          </p:nvSpPr>
          <p:spPr>
            <a:xfrm>
              <a:off x="90757" y="10580"/>
              <a:ext cx="660400" cy="793750"/>
            </a:xfrm>
            <a:prstGeom prst="rect">
              <a:avLst/>
            </a:prstGeom>
          </p:spPr>
          <p:txBody>
            <a:bodyPr lIns="50800" tIns="50800" rIns="50800" bIns="50800" rtlCol="0" anchor="ctr"/>
            <a:lstStyle/>
            <a:p>
              <a:pPr algn="ctr">
                <a:lnSpc>
                  <a:spcPts val="4479"/>
                </a:lnSpc>
              </a:pPr>
              <a:r>
                <a:rPr lang="en-US" sz="3199" dirty="0">
                  <a:solidFill>
                    <a:srgbClr val="FF6600"/>
                  </a:solidFill>
                  <a:latin typeface="Carlito Bold"/>
                  <a:ea typeface="Carlito Bold"/>
                  <a:cs typeface="Carlito Bold"/>
                  <a:sym typeface="Carlito Bold"/>
                </a:rPr>
                <a:t>Year 7</a:t>
              </a:r>
            </a:p>
          </p:txBody>
        </p:sp>
      </p:grpSp>
      <p:grpSp>
        <p:nvGrpSpPr>
          <p:cNvPr id="20" name="Group 20"/>
          <p:cNvGrpSpPr/>
          <p:nvPr/>
        </p:nvGrpSpPr>
        <p:grpSpPr>
          <a:xfrm>
            <a:off x="9617420" y="1874904"/>
            <a:ext cx="7875090" cy="4891159"/>
            <a:chOff x="0" y="-133350"/>
            <a:chExt cx="2188788" cy="1288207"/>
          </a:xfrm>
        </p:grpSpPr>
        <p:sp>
          <p:nvSpPr>
            <p:cNvPr id="21" name="Freeform 21"/>
            <p:cNvSpPr/>
            <p:nvPr/>
          </p:nvSpPr>
          <p:spPr>
            <a:xfrm>
              <a:off x="0" y="0"/>
              <a:ext cx="2188788" cy="1154857"/>
            </a:xfrm>
            <a:custGeom>
              <a:avLst/>
              <a:gdLst/>
              <a:ahLst/>
              <a:cxnLst/>
              <a:rect l="l" t="t" r="r" b="b"/>
              <a:pathLst>
                <a:path w="2188788" h="1154857">
                  <a:moveTo>
                    <a:pt x="47510" y="0"/>
                  </a:moveTo>
                  <a:lnTo>
                    <a:pt x="2141277" y="0"/>
                  </a:lnTo>
                  <a:cubicBezTo>
                    <a:pt x="2167516" y="0"/>
                    <a:pt x="2188788" y="21271"/>
                    <a:pt x="2188788" y="47510"/>
                  </a:cubicBezTo>
                  <a:lnTo>
                    <a:pt x="2188788" y="1107346"/>
                  </a:lnTo>
                  <a:cubicBezTo>
                    <a:pt x="2188788" y="1119947"/>
                    <a:pt x="2183782" y="1132031"/>
                    <a:pt x="2174872" y="1140941"/>
                  </a:cubicBezTo>
                  <a:cubicBezTo>
                    <a:pt x="2165962" y="1149851"/>
                    <a:pt x="2153878" y="1154857"/>
                    <a:pt x="2141277" y="1154857"/>
                  </a:cubicBezTo>
                  <a:lnTo>
                    <a:pt x="47510" y="1154857"/>
                  </a:lnTo>
                  <a:cubicBezTo>
                    <a:pt x="34910" y="1154857"/>
                    <a:pt x="22825" y="1149851"/>
                    <a:pt x="13915" y="1140941"/>
                  </a:cubicBezTo>
                  <a:cubicBezTo>
                    <a:pt x="5006" y="1132031"/>
                    <a:pt x="0" y="1119947"/>
                    <a:pt x="0" y="1107346"/>
                  </a:cubicBezTo>
                  <a:lnTo>
                    <a:pt x="0" y="47510"/>
                  </a:lnTo>
                  <a:cubicBezTo>
                    <a:pt x="0" y="34910"/>
                    <a:pt x="5006" y="22825"/>
                    <a:pt x="13915" y="13915"/>
                  </a:cubicBezTo>
                  <a:cubicBezTo>
                    <a:pt x="22825" y="5006"/>
                    <a:pt x="34910" y="0"/>
                    <a:pt x="47510" y="0"/>
                  </a:cubicBezTo>
                  <a:close/>
                </a:path>
              </a:pathLst>
            </a:custGeom>
            <a:solidFill>
              <a:srgbClr val="C3E0E5"/>
            </a:solidFill>
            <a:ln w="38100" cap="rnd">
              <a:solidFill>
                <a:srgbClr val="FF6600"/>
              </a:solidFill>
              <a:prstDash val="solid"/>
              <a:round/>
            </a:ln>
          </p:spPr>
          <p:txBody>
            <a:bodyPr/>
            <a:lstStyle/>
            <a:p>
              <a:endParaRPr lang="en-GB"/>
            </a:p>
          </p:txBody>
        </p:sp>
        <p:sp>
          <p:nvSpPr>
            <p:cNvPr id="22" name="TextBox 22"/>
            <p:cNvSpPr txBox="1"/>
            <p:nvPr/>
          </p:nvSpPr>
          <p:spPr>
            <a:xfrm>
              <a:off x="43964" y="-133350"/>
              <a:ext cx="2144823" cy="1288207"/>
            </a:xfrm>
            <a:prstGeom prst="rect">
              <a:avLst/>
            </a:prstGeom>
          </p:spPr>
          <p:txBody>
            <a:bodyPr lIns="50800" tIns="50800" rIns="50800" bIns="50800" rtlCol="0" anchor="ctr"/>
            <a:lstStyle/>
            <a:p>
              <a:pPr algn="l">
                <a:lnSpc>
                  <a:spcPts val="5040"/>
                </a:lnSpc>
              </a:pPr>
              <a:endParaRPr dirty="0"/>
            </a:p>
            <a:p>
              <a:pPr algn="ctr">
                <a:lnSpc>
                  <a:spcPts val="2659"/>
                </a:lnSpc>
              </a:pPr>
              <a:endParaRPr dirty="0"/>
            </a:p>
            <a:p>
              <a:pPr algn="ctr">
                <a:lnSpc>
                  <a:spcPts val="2659"/>
                </a:lnSpc>
              </a:pPr>
              <a:endParaRPr dirty="0"/>
            </a:p>
          </p:txBody>
        </p:sp>
      </p:grpSp>
      <p:grpSp>
        <p:nvGrpSpPr>
          <p:cNvPr id="23" name="Group 23"/>
          <p:cNvGrpSpPr/>
          <p:nvPr/>
        </p:nvGrpSpPr>
        <p:grpSpPr>
          <a:xfrm>
            <a:off x="9617419" y="7062948"/>
            <a:ext cx="7875087" cy="1738152"/>
            <a:chOff x="0" y="0"/>
            <a:chExt cx="2188787" cy="424497"/>
          </a:xfrm>
        </p:grpSpPr>
        <p:sp>
          <p:nvSpPr>
            <p:cNvPr id="24" name="Freeform 24"/>
            <p:cNvSpPr/>
            <p:nvPr/>
          </p:nvSpPr>
          <p:spPr>
            <a:xfrm>
              <a:off x="0" y="0"/>
              <a:ext cx="2188788" cy="424497"/>
            </a:xfrm>
            <a:custGeom>
              <a:avLst/>
              <a:gdLst/>
              <a:ahLst/>
              <a:cxnLst/>
              <a:rect l="l" t="t" r="r" b="b"/>
              <a:pathLst>
                <a:path w="2188788" h="424497">
                  <a:moveTo>
                    <a:pt x="47510" y="0"/>
                  </a:moveTo>
                  <a:lnTo>
                    <a:pt x="2141277" y="0"/>
                  </a:lnTo>
                  <a:cubicBezTo>
                    <a:pt x="2167516" y="0"/>
                    <a:pt x="2188788" y="21271"/>
                    <a:pt x="2188788" y="47510"/>
                  </a:cubicBezTo>
                  <a:lnTo>
                    <a:pt x="2188788" y="376987"/>
                  </a:lnTo>
                  <a:cubicBezTo>
                    <a:pt x="2188788" y="389587"/>
                    <a:pt x="2183782" y="401672"/>
                    <a:pt x="2174872" y="410582"/>
                  </a:cubicBezTo>
                  <a:cubicBezTo>
                    <a:pt x="2165962" y="419492"/>
                    <a:pt x="2153878" y="424497"/>
                    <a:pt x="2141277" y="424497"/>
                  </a:cubicBezTo>
                  <a:lnTo>
                    <a:pt x="47510" y="424497"/>
                  </a:lnTo>
                  <a:cubicBezTo>
                    <a:pt x="21271" y="424497"/>
                    <a:pt x="0" y="403226"/>
                    <a:pt x="0" y="376987"/>
                  </a:cubicBezTo>
                  <a:lnTo>
                    <a:pt x="0" y="47510"/>
                  </a:lnTo>
                  <a:cubicBezTo>
                    <a:pt x="0" y="34910"/>
                    <a:pt x="5006" y="22825"/>
                    <a:pt x="13915" y="13915"/>
                  </a:cubicBezTo>
                  <a:cubicBezTo>
                    <a:pt x="22825" y="5006"/>
                    <a:pt x="34910" y="0"/>
                    <a:pt x="47510" y="0"/>
                  </a:cubicBezTo>
                  <a:close/>
                </a:path>
              </a:pathLst>
            </a:custGeom>
            <a:solidFill>
              <a:srgbClr val="EEEEEE"/>
            </a:solidFill>
          </p:spPr>
          <p:txBody>
            <a:bodyPr/>
            <a:lstStyle/>
            <a:p>
              <a:endParaRPr lang="en-GB"/>
            </a:p>
          </p:txBody>
        </p:sp>
        <p:sp>
          <p:nvSpPr>
            <p:cNvPr id="25" name="TextBox 25"/>
            <p:cNvSpPr txBox="1"/>
            <p:nvPr/>
          </p:nvSpPr>
          <p:spPr>
            <a:xfrm>
              <a:off x="0" y="-76200"/>
              <a:ext cx="2188787" cy="500697"/>
            </a:xfrm>
            <a:prstGeom prst="rect">
              <a:avLst/>
            </a:prstGeom>
          </p:spPr>
          <p:txBody>
            <a:bodyPr lIns="50800" tIns="50800" rIns="50800" bIns="50800" rtlCol="0" anchor="ctr"/>
            <a:lstStyle/>
            <a:p>
              <a:pPr algn="ctr">
                <a:lnSpc>
                  <a:spcPts val="2659"/>
                </a:lnSpc>
              </a:pPr>
              <a:endParaRPr/>
            </a:p>
          </p:txBody>
        </p:sp>
      </p:grpSp>
      <p:sp>
        <p:nvSpPr>
          <p:cNvPr id="26" name="Freeform 26"/>
          <p:cNvSpPr/>
          <p:nvPr/>
        </p:nvSpPr>
        <p:spPr>
          <a:xfrm>
            <a:off x="966468" y="7539559"/>
            <a:ext cx="898965" cy="889976"/>
          </a:xfrm>
          <a:custGeom>
            <a:avLst/>
            <a:gdLst/>
            <a:ahLst/>
            <a:cxnLst/>
            <a:rect l="l" t="t" r="r" b="b"/>
            <a:pathLst>
              <a:path w="898965" h="889976">
                <a:moveTo>
                  <a:pt x="0" y="0"/>
                </a:moveTo>
                <a:lnTo>
                  <a:pt x="898966" y="0"/>
                </a:lnTo>
                <a:lnTo>
                  <a:pt x="898966" y="889975"/>
                </a:lnTo>
                <a:lnTo>
                  <a:pt x="0" y="88997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dirty="0"/>
          </a:p>
        </p:txBody>
      </p:sp>
      <p:sp>
        <p:nvSpPr>
          <p:cNvPr id="27" name="Freeform 27"/>
          <p:cNvSpPr/>
          <p:nvPr/>
        </p:nvSpPr>
        <p:spPr>
          <a:xfrm>
            <a:off x="7205530" y="2539746"/>
            <a:ext cx="1339727" cy="1692287"/>
          </a:xfrm>
          <a:custGeom>
            <a:avLst/>
            <a:gdLst/>
            <a:ahLst/>
            <a:cxnLst/>
            <a:rect l="l" t="t" r="r" b="b"/>
            <a:pathLst>
              <a:path w="1339727" h="1692287">
                <a:moveTo>
                  <a:pt x="0" y="0"/>
                </a:moveTo>
                <a:lnTo>
                  <a:pt x="1339726" y="0"/>
                </a:lnTo>
                <a:lnTo>
                  <a:pt x="1339726" y="1692287"/>
                </a:lnTo>
                <a:lnTo>
                  <a:pt x="0" y="1692287"/>
                </a:lnTo>
                <a:lnTo>
                  <a:pt x="0" y="0"/>
                </a:lnTo>
                <a:close/>
              </a:path>
            </a:pathLst>
          </a:custGeom>
          <a:blipFill>
            <a:blip r:embed="rId6"/>
            <a:stretch>
              <a:fillRect/>
            </a:stretch>
          </a:blipFill>
        </p:spPr>
        <p:txBody>
          <a:bodyPr/>
          <a:lstStyle/>
          <a:p>
            <a:endParaRPr lang="en-GB"/>
          </a:p>
        </p:txBody>
      </p:sp>
      <p:sp>
        <p:nvSpPr>
          <p:cNvPr id="28" name="Freeform 28"/>
          <p:cNvSpPr/>
          <p:nvPr/>
        </p:nvSpPr>
        <p:spPr>
          <a:xfrm>
            <a:off x="15989185" y="2539746"/>
            <a:ext cx="1387458" cy="1685504"/>
          </a:xfrm>
          <a:custGeom>
            <a:avLst/>
            <a:gdLst/>
            <a:ahLst/>
            <a:cxnLst/>
            <a:rect l="l" t="t" r="r" b="b"/>
            <a:pathLst>
              <a:path w="1387458" h="1685504">
                <a:moveTo>
                  <a:pt x="0" y="0"/>
                </a:moveTo>
                <a:lnTo>
                  <a:pt x="1387458" y="0"/>
                </a:lnTo>
                <a:lnTo>
                  <a:pt x="1387458" y="1685505"/>
                </a:lnTo>
                <a:lnTo>
                  <a:pt x="0" y="1685505"/>
                </a:lnTo>
                <a:lnTo>
                  <a:pt x="0" y="0"/>
                </a:lnTo>
                <a:close/>
              </a:path>
            </a:pathLst>
          </a:custGeom>
          <a:blipFill>
            <a:blip r:embed="rId7"/>
            <a:stretch>
              <a:fillRect/>
            </a:stretch>
          </a:blipFill>
        </p:spPr>
        <p:txBody>
          <a:bodyPr/>
          <a:lstStyle/>
          <a:p>
            <a:endParaRPr lang="en-GB"/>
          </a:p>
        </p:txBody>
      </p:sp>
      <p:sp>
        <p:nvSpPr>
          <p:cNvPr id="29" name="Freeform 29"/>
          <p:cNvSpPr/>
          <p:nvPr/>
        </p:nvSpPr>
        <p:spPr>
          <a:xfrm>
            <a:off x="16687790" y="150247"/>
            <a:ext cx="1476536" cy="1514449"/>
          </a:xfrm>
          <a:custGeom>
            <a:avLst/>
            <a:gdLst/>
            <a:ahLst/>
            <a:cxnLst/>
            <a:rect l="l" t="t" r="r" b="b"/>
            <a:pathLst>
              <a:path w="1476536" h="1514449">
                <a:moveTo>
                  <a:pt x="0" y="0"/>
                </a:moveTo>
                <a:lnTo>
                  <a:pt x="1476536" y="0"/>
                </a:lnTo>
                <a:lnTo>
                  <a:pt x="1476536" y="1514450"/>
                </a:lnTo>
                <a:lnTo>
                  <a:pt x="0" y="1514450"/>
                </a:lnTo>
                <a:lnTo>
                  <a:pt x="0" y="0"/>
                </a:lnTo>
                <a:close/>
              </a:path>
            </a:pathLst>
          </a:custGeom>
          <a:blipFill>
            <a:blip r:embed="rId8"/>
            <a:stretch>
              <a:fillRect/>
            </a:stretch>
          </a:blipFill>
        </p:spPr>
        <p:txBody>
          <a:bodyPr/>
          <a:lstStyle/>
          <a:p>
            <a:endParaRPr lang="en-GB"/>
          </a:p>
        </p:txBody>
      </p:sp>
      <p:sp>
        <p:nvSpPr>
          <p:cNvPr id="30" name="TextBox 30"/>
          <p:cNvSpPr txBox="1"/>
          <p:nvPr/>
        </p:nvSpPr>
        <p:spPr>
          <a:xfrm>
            <a:off x="885262" y="3913349"/>
            <a:ext cx="7659994" cy="2492375"/>
          </a:xfrm>
          <a:prstGeom prst="rect">
            <a:avLst/>
          </a:prstGeom>
        </p:spPr>
        <p:txBody>
          <a:bodyPr lIns="0" tIns="0" rIns="0" bIns="0" rtlCol="0" anchor="t">
            <a:spAutoFit/>
          </a:bodyPr>
          <a:lstStyle/>
          <a:p>
            <a:pPr marL="431801" lvl="1" indent="-215900" algn="l">
              <a:lnSpc>
                <a:spcPts val="2800"/>
              </a:lnSpc>
              <a:buFont typeface="Arial"/>
              <a:buChar char="•"/>
            </a:pPr>
            <a:r>
              <a:rPr lang="en-US" sz="2000" dirty="0">
                <a:solidFill>
                  <a:srgbClr val="274472"/>
                </a:solidFill>
                <a:latin typeface="Carlito"/>
                <a:ea typeface="Carlito"/>
                <a:cs typeface="Carlito"/>
                <a:sym typeface="Carlito"/>
              </a:rPr>
              <a:t>Register or log in to </a:t>
            </a:r>
            <a:r>
              <a:rPr lang="en-US" sz="2000" u="sng" dirty="0">
                <a:solidFill>
                  <a:srgbClr val="274472"/>
                </a:solidFill>
                <a:latin typeface="Carlito Bold"/>
                <a:ea typeface="Carlito Bold"/>
                <a:cs typeface="Carlito Bold"/>
                <a:sym typeface="Carlito Bold"/>
                <a:hlinkClick r:id="rId9" tooltip="http://www.careerpilot.org.uk"/>
              </a:rPr>
              <a:t>careerpilot.org.uk</a:t>
            </a:r>
            <a:r>
              <a:rPr lang="en-US" sz="2000" dirty="0">
                <a:solidFill>
                  <a:srgbClr val="274472"/>
                </a:solidFill>
                <a:latin typeface="Carlito"/>
                <a:ea typeface="Carlito"/>
                <a:cs typeface="Carlito"/>
                <a:sym typeface="Carlito"/>
              </a:rPr>
              <a:t> (top right).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Go to ‘</a:t>
            </a:r>
            <a:r>
              <a:rPr lang="en-US" sz="2000" dirty="0">
                <a:solidFill>
                  <a:srgbClr val="274472"/>
                </a:solidFill>
                <a:latin typeface="Carlito Bold"/>
                <a:ea typeface="Carlito Bold"/>
                <a:cs typeface="Carlito Bold"/>
                <a:sym typeface="Carlito Bold"/>
              </a:rPr>
              <a:t>Start with you</a:t>
            </a:r>
            <a:r>
              <a:rPr lang="en-US" sz="2000" dirty="0">
                <a:solidFill>
                  <a:srgbClr val="274472"/>
                </a:solidFill>
                <a:latin typeface="Carlito"/>
                <a:ea typeface="Carlito"/>
                <a:cs typeface="Carlito"/>
                <a:sym typeface="Carlito"/>
              </a:rPr>
              <a:t>’ on home page, and choose ‘</a:t>
            </a:r>
            <a:r>
              <a:rPr lang="en-US" sz="2000" dirty="0">
                <a:solidFill>
                  <a:srgbClr val="274472"/>
                </a:solidFill>
                <a:latin typeface="Carlito Bold"/>
                <a:ea typeface="Carlito Bold"/>
                <a:cs typeface="Carlito Bold"/>
                <a:sym typeface="Carlito Bold"/>
              </a:rPr>
              <a:t>Do the Job Quiz</a:t>
            </a:r>
            <a:r>
              <a:rPr lang="en-US" sz="2000" dirty="0">
                <a:solidFill>
                  <a:srgbClr val="274472"/>
                </a:solidFill>
                <a:latin typeface="Carlito"/>
                <a:ea typeface="Carlito"/>
                <a:cs typeface="Carlito"/>
                <a:sym typeface="Carlito"/>
              </a:rPr>
              <a:t>’.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Use your job sector quiz results to explore a job sector that comes up as a good match for you.</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Find two jobs that you like the look of. Add them to your Careerpilot Career Tools by clicking on the orange + (top right of job profile).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Check on the job profile to see if these jobs will grow in the future?</a:t>
            </a:r>
          </a:p>
        </p:txBody>
      </p:sp>
      <p:sp>
        <p:nvSpPr>
          <p:cNvPr id="31" name="TextBox 31"/>
          <p:cNvSpPr txBox="1"/>
          <p:nvPr/>
        </p:nvSpPr>
        <p:spPr>
          <a:xfrm>
            <a:off x="8977735" y="9130624"/>
            <a:ext cx="316872" cy="938520"/>
          </a:xfrm>
          <a:prstGeom prst="rect">
            <a:avLst/>
          </a:prstGeom>
        </p:spPr>
        <p:txBody>
          <a:bodyPr lIns="0" tIns="0" rIns="0" bIns="0" rtlCol="0" anchor="t">
            <a:spAutoFit/>
          </a:bodyPr>
          <a:lstStyle/>
          <a:p>
            <a:pPr algn="ctr">
              <a:lnSpc>
                <a:spcPts val="6889"/>
              </a:lnSpc>
            </a:pPr>
            <a:r>
              <a:rPr lang="en-US" sz="4921">
                <a:solidFill>
                  <a:srgbClr val="FFFFFF"/>
                </a:solidFill>
                <a:latin typeface="Carlito"/>
                <a:ea typeface="Carlito"/>
                <a:cs typeface="Carlito"/>
                <a:sym typeface="Carlito"/>
              </a:rPr>
              <a:t>4</a:t>
            </a:r>
          </a:p>
        </p:txBody>
      </p:sp>
      <p:sp>
        <p:nvSpPr>
          <p:cNvPr id="32" name="TextBox 32"/>
          <p:cNvSpPr txBox="1"/>
          <p:nvPr/>
        </p:nvSpPr>
        <p:spPr>
          <a:xfrm>
            <a:off x="9683872" y="3913349"/>
            <a:ext cx="7742186" cy="2492375"/>
          </a:xfrm>
          <a:prstGeom prst="rect">
            <a:avLst/>
          </a:prstGeom>
        </p:spPr>
        <p:txBody>
          <a:bodyPr lIns="0" tIns="0" rIns="0" bIns="0" rtlCol="0" anchor="t">
            <a:spAutoFit/>
          </a:bodyPr>
          <a:lstStyle/>
          <a:p>
            <a:pPr marL="431801" lvl="1" indent="-215900" algn="l">
              <a:lnSpc>
                <a:spcPts val="2800"/>
              </a:lnSpc>
              <a:buFont typeface="Arial"/>
              <a:buChar char="•"/>
            </a:pPr>
            <a:r>
              <a:rPr lang="en-US" sz="2000" dirty="0">
                <a:solidFill>
                  <a:srgbClr val="274472"/>
                </a:solidFill>
                <a:latin typeface="Carlito"/>
                <a:ea typeface="Carlito"/>
                <a:cs typeface="Carlito"/>
                <a:sym typeface="Carlito"/>
              </a:rPr>
              <a:t>Register or log in to </a:t>
            </a:r>
            <a:r>
              <a:rPr lang="en-US" sz="2000" u="sng" dirty="0">
                <a:solidFill>
                  <a:srgbClr val="274472"/>
                </a:solidFill>
                <a:latin typeface="Carlito Bold"/>
                <a:ea typeface="Carlito Bold"/>
                <a:cs typeface="Carlito Bold"/>
                <a:sym typeface="Carlito Bold"/>
                <a:hlinkClick r:id="rId9" tooltip="http://www.careerpilot.org.uk"/>
              </a:rPr>
              <a:t>careerpilot.org.uk</a:t>
            </a:r>
            <a:r>
              <a:rPr lang="en-US" sz="2000" dirty="0">
                <a:solidFill>
                  <a:srgbClr val="274472"/>
                </a:solidFill>
                <a:latin typeface="Carlito"/>
                <a:ea typeface="Carlito"/>
                <a:cs typeface="Carlito"/>
                <a:sym typeface="Carlito"/>
              </a:rPr>
              <a:t> (top right).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Go to ‘</a:t>
            </a:r>
            <a:r>
              <a:rPr lang="en-US" sz="2000" dirty="0">
                <a:solidFill>
                  <a:srgbClr val="274472"/>
                </a:solidFill>
                <a:latin typeface="Carlito Bold"/>
                <a:ea typeface="Carlito Bold"/>
                <a:cs typeface="Carlito Bold"/>
                <a:sym typeface="Carlito Bold"/>
              </a:rPr>
              <a:t>Start with You</a:t>
            </a:r>
            <a:r>
              <a:rPr lang="en-US" sz="2000" dirty="0">
                <a:solidFill>
                  <a:srgbClr val="274472"/>
                </a:solidFill>
                <a:latin typeface="Carlito"/>
                <a:ea typeface="Carlito"/>
                <a:cs typeface="Carlito"/>
                <a:sym typeface="Carlito"/>
              </a:rPr>
              <a:t>’ and choose ‘</a:t>
            </a:r>
            <a:r>
              <a:rPr lang="en-US" sz="2000" dirty="0">
                <a:solidFill>
                  <a:srgbClr val="274472"/>
                </a:solidFill>
                <a:latin typeface="Carlito Bold"/>
                <a:ea typeface="Carlito Bold"/>
                <a:cs typeface="Carlito Bold"/>
                <a:sym typeface="Carlito Bold"/>
              </a:rPr>
              <a:t>Start with a subject</a:t>
            </a:r>
            <a:r>
              <a:rPr lang="en-US" sz="2000" dirty="0">
                <a:solidFill>
                  <a:srgbClr val="274472"/>
                </a:solidFill>
                <a:latin typeface="Carlito"/>
                <a:ea typeface="Carlito"/>
                <a:cs typeface="Carlito"/>
                <a:sym typeface="Carlito"/>
              </a:rPr>
              <a:t>’, pick a subject you like and see what jobs it could lead on to.</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Click on one or two jobs that you like the look of. Add them to your Careerpilot Career Tools by clicking on + (top right of job profile).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For each job look at ‘Employment by region’, which area of the country are there going to be most jobs?</a:t>
            </a:r>
          </a:p>
        </p:txBody>
      </p:sp>
      <p:sp>
        <p:nvSpPr>
          <p:cNvPr id="33" name="TextBox 33"/>
          <p:cNvSpPr txBox="1"/>
          <p:nvPr/>
        </p:nvSpPr>
        <p:spPr>
          <a:xfrm>
            <a:off x="2007754" y="7131338"/>
            <a:ext cx="6354131" cy="1583767"/>
          </a:xfrm>
          <a:prstGeom prst="rect">
            <a:avLst/>
          </a:prstGeom>
        </p:spPr>
        <p:txBody>
          <a:bodyPr wrap="square" lIns="0" tIns="0" rIns="0" bIns="0" rtlCol="0" anchor="t">
            <a:spAutoFit/>
          </a:bodyPr>
          <a:lstStyle/>
          <a:p>
            <a:pPr algn="just">
              <a:lnSpc>
                <a:spcPts val="2520"/>
              </a:lnSpc>
            </a:pPr>
            <a:r>
              <a:rPr lang="en-US" sz="1800" dirty="0">
                <a:solidFill>
                  <a:srgbClr val="0072BA"/>
                </a:solidFill>
                <a:latin typeface="Carlito Bold"/>
                <a:ea typeface="Carlito Bold"/>
                <a:cs typeface="Carlito Bold"/>
                <a:sym typeface="Carlito Bold"/>
              </a:rPr>
              <a:t>Questions:</a:t>
            </a:r>
          </a:p>
          <a:p>
            <a:pPr algn="just">
              <a:lnSpc>
                <a:spcPts val="2520"/>
              </a:lnSpc>
            </a:pPr>
            <a:r>
              <a:rPr lang="en-US" sz="1800" dirty="0">
                <a:solidFill>
                  <a:srgbClr val="0072BA"/>
                </a:solidFill>
                <a:latin typeface="Carlito"/>
                <a:ea typeface="Carlito"/>
                <a:cs typeface="Carlito"/>
                <a:sym typeface="Carlito"/>
              </a:rPr>
              <a:t>• Who found a job that would pay more than £40,000 a year?</a:t>
            </a:r>
          </a:p>
          <a:p>
            <a:pPr algn="just">
              <a:lnSpc>
                <a:spcPts val="2520"/>
              </a:lnSpc>
            </a:pPr>
            <a:r>
              <a:rPr lang="en-US" sz="1800" dirty="0">
                <a:solidFill>
                  <a:srgbClr val="0072BA"/>
                </a:solidFill>
                <a:latin typeface="Carlito"/>
                <a:ea typeface="Carlito"/>
                <a:cs typeface="Carlito"/>
                <a:sym typeface="Carlito"/>
              </a:rPr>
              <a:t>• Who found a job that is predicted to grow more than 3% in the future?</a:t>
            </a:r>
          </a:p>
          <a:p>
            <a:pPr algn="just">
              <a:lnSpc>
                <a:spcPts val="2520"/>
              </a:lnSpc>
              <a:spcBef>
                <a:spcPct val="0"/>
              </a:spcBef>
            </a:pPr>
            <a:r>
              <a:rPr lang="en-US" sz="1800" dirty="0">
                <a:solidFill>
                  <a:srgbClr val="0072BA"/>
                </a:solidFill>
                <a:latin typeface="Carlito"/>
                <a:ea typeface="Carlito"/>
                <a:cs typeface="Carlito"/>
                <a:sym typeface="Carlito"/>
              </a:rPr>
              <a:t>• Did anybody find a job that is going to decline in the future? </a:t>
            </a:r>
          </a:p>
        </p:txBody>
      </p:sp>
      <p:sp>
        <p:nvSpPr>
          <p:cNvPr id="34" name="TextBox 34"/>
          <p:cNvSpPr txBox="1"/>
          <p:nvPr/>
        </p:nvSpPr>
        <p:spPr>
          <a:xfrm>
            <a:off x="9871479" y="7194257"/>
            <a:ext cx="7450054" cy="1522148"/>
          </a:xfrm>
          <a:prstGeom prst="rect">
            <a:avLst/>
          </a:prstGeom>
        </p:spPr>
        <p:txBody>
          <a:bodyPr wrap="square" lIns="0" tIns="0" rIns="0" bIns="0" rtlCol="0" anchor="t">
            <a:spAutoFit/>
          </a:bodyPr>
          <a:lstStyle/>
          <a:p>
            <a:pPr algn="l">
              <a:lnSpc>
                <a:spcPts val="2520"/>
              </a:lnSpc>
              <a:spcBef>
                <a:spcPct val="0"/>
              </a:spcBef>
            </a:pPr>
            <a:r>
              <a:rPr lang="en-US" sz="1800" dirty="0">
                <a:solidFill>
                  <a:srgbClr val="0072BA"/>
                </a:solidFill>
                <a:latin typeface="Carlito Bold"/>
                <a:ea typeface="Carlito Bold"/>
                <a:cs typeface="Carlito Bold"/>
                <a:sym typeface="Carlito Bold"/>
              </a:rPr>
              <a:t>Teachers: Reports you could view in the Careerpilot Reporting Zone*</a:t>
            </a:r>
          </a:p>
          <a:p>
            <a:pPr marL="388620" lvl="1" indent="-194310" algn="l">
              <a:lnSpc>
                <a:spcPts val="2520"/>
              </a:lnSpc>
              <a:buFont typeface="Arial"/>
              <a:buChar char="•"/>
            </a:pPr>
            <a:r>
              <a:rPr lang="en-US" sz="1800" dirty="0">
                <a:solidFill>
                  <a:srgbClr val="0072BA"/>
                </a:solidFill>
                <a:latin typeface="Carlito"/>
                <a:ea typeface="Carlito"/>
                <a:cs typeface="Carlito"/>
                <a:sym typeface="Carlito"/>
              </a:rPr>
              <a:t>Tasks completed (Group report)</a:t>
            </a:r>
          </a:p>
          <a:p>
            <a:pPr marL="388620" lvl="1" indent="-194310" algn="l">
              <a:lnSpc>
                <a:spcPts val="2520"/>
              </a:lnSpc>
              <a:buFont typeface="Arial"/>
              <a:buChar char="•"/>
            </a:pPr>
            <a:r>
              <a:rPr lang="en-US" sz="1800" dirty="0">
                <a:solidFill>
                  <a:srgbClr val="0072BA"/>
                </a:solidFill>
                <a:latin typeface="Carlito"/>
                <a:ea typeface="Carlito"/>
                <a:cs typeface="Carlito"/>
                <a:sym typeface="Carlito"/>
              </a:rPr>
              <a:t>Job sector report showing which the students are interested in (Group report)</a:t>
            </a:r>
          </a:p>
          <a:p>
            <a:pPr algn="l">
              <a:lnSpc>
                <a:spcPts val="1960"/>
              </a:lnSpc>
              <a:spcBef>
                <a:spcPct val="0"/>
              </a:spcBef>
            </a:pPr>
            <a:r>
              <a:rPr lang="en-US" sz="1400" dirty="0">
                <a:solidFill>
                  <a:srgbClr val="0072BA"/>
                </a:solidFill>
                <a:latin typeface="Carlito"/>
                <a:ea typeface="Carlito"/>
                <a:cs typeface="Carlito"/>
                <a:sym typeface="Carlito"/>
              </a:rPr>
              <a:t>*Password required to access Reporting Zone. Speak to your Careers Adviser/Careers Leader for help.</a:t>
            </a:r>
          </a:p>
        </p:txBody>
      </p:sp>
      <p:sp>
        <p:nvSpPr>
          <p:cNvPr id="35" name="TextBox 35"/>
          <p:cNvSpPr txBox="1"/>
          <p:nvPr/>
        </p:nvSpPr>
        <p:spPr>
          <a:xfrm>
            <a:off x="1028700" y="2582599"/>
            <a:ext cx="6082263" cy="953136"/>
          </a:xfrm>
          <a:prstGeom prst="rect">
            <a:avLst/>
          </a:prstGeom>
        </p:spPr>
        <p:txBody>
          <a:bodyPr lIns="0" tIns="0" rIns="0" bIns="0" rtlCol="0" anchor="t">
            <a:spAutoFit/>
          </a:bodyPr>
          <a:lstStyle/>
          <a:p>
            <a:pPr algn="l">
              <a:lnSpc>
                <a:spcPts val="3639"/>
              </a:lnSpc>
              <a:spcBef>
                <a:spcPct val="0"/>
              </a:spcBef>
            </a:pPr>
            <a:r>
              <a:rPr lang="en-US" sz="2599">
                <a:solidFill>
                  <a:srgbClr val="274472"/>
                </a:solidFill>
                <a:latin typeface="Carlito Bold"/>
                <a:ea typeface="Carlito Bold"/>
                <a:cs typeface="Carlito Bold"/>
                <a:sym typeface="Carlito Bold"/>
              </a:rPr>
              <a:t>Session 1: Think about what you want from a job and explore details of jobs.</a:t>
            </a:r>
          </a:p>
        </p:txBody>
      </p:sp>
      <p:sp>
        <p:nvSpPr>
          <p:cNvPr id="36" name="TextBox 36"/>
          <p:cNvSpPr txBox="1"/>
          <p:nvPr/>
        </p:nvSpPr>
        <p:spPr>
          <a:xfrm>
            <a:off x="9871479" y="2582599"/>
            <a:ext cx="6022456" cy="953136"/>
          </a:xfrm>
          <a:prstGeom prst="rect">
            <a:avLst/>
          </a:prstGeom>
        </p:spPr>
        <p:txBody>
          <a:bodyPr lIns="0" tIns="0" rIns="0" bIns="0" rtlCol="0" anchor="t">
            <a:spAutoFit/>
          </a:bodyPr>
          <a:lstStyle/>
          <a:p>
            <a:pPr algn="l">
              <a:lnSpc>
                <a:spcPts val="3639"/>
              </a:lnSpc>
              <a:spcBef>
                <a:spcPct val="0"/>
              </a:spcBef>
            </a:pPr>
            <a:r>
              <a:rPr lang="en-US" sz="2599">
                <a:solidFill>
                  <a:srgbClr val="274472"/>
                </a:solidFill>
                <a:latin typeface="Carlito Bold"/>
                <a:ea typeface="Carlito Bold"/>
                <a:cs typeface="Carlito Bold"/>
                <a:sym typeface="Carlito Bold"/>
              </a:rPr>
              <a:t>Session 2: Explore where jobs and subjects you like could lead on to. </a:t>
            </a:r>
          </a:p>
        </p:txBody>
      </p:sp>
      <p:sp>
        <p:nvSpPr>
          <p:cNvPr id="37" name="TextBox 36">
            <a:extLst>
              <a:ext uri="{FF2B5EF4-FFF2-40B4-BE49-F238E27FC236}">
                <a16:creationId xmlns:a16="http://schemas.microsoft.com/office/drawing/2014/main" id="{01A6DBCF-B776-AB85-6A92-21A5E93D2BEC}"/>
              </a:ext>
            </a:extLst>
          </p:cNvPr>
          <p:cNvSpPr txBox="1"/>
          <p:nvPr/>
        </p:nvSpPr>
        <p:spPr>
          <a:xfrm>
            <a:off x="14180428" y="9252320"/>
            <a:ext cx="3843290" cy="695127"/>
          </a:xfrm>
          <a:prstGeom prst="rect">
            <a:avLst/>
          </a:prstGeom>
          <a:noFill/>
        </p:spPr>
        <p:txBody>
          <a:bodyPr wrap="square" rtlCol="0">
            <a:spAutoFit/>
          </a:bodyPr>
          <a:lstStyle/>
          <a:p>
            <a:pPr algn="ctr">
              <a:lnSpc>
                <a:spcPts val="5040"/>
              </a:lnSpc>
            </a:pPr>
            <a:r>
              <a:rPr lang="en-US" sz="3600" dirty="0">
                <a:solidFill>
                  <a:srgbClr val="FFFFFF"/>
                </a:solidFill>
                <a:latin typeface="Carlito Bold"/>
                <a:ea typeface="Carlito Bold"/>
                <a:cs typeface="Carlito Bold"/>
                <a:sym typeface="Carlito Bold"/>
              </a:rPr>
              <a:t>careerpilot.org.uk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658" y="0"/>
            <a:ext cx="18302338" cy="10296551"/>
          </a:xfrm>
          <a:custGeom>
            <a:avLst/>
            <a:gdLst/>
            <a:ahLst/>
            <a:cxnLst/>
            <a:rect l="l" t="t" r="r" b="b"/>
            <a:pathLst>
              <a:path w="18302338" h="10296551">
                <a:moveTo>
                  <a:pt x="0" y="0"/>
                </a:moveTo>
                <a:lnTo>
                  <a:pt x="18302338" y="0"/>
                </a:lnTo>
                <a:lnTo>
                  <a:pt x="18302338" y="10296551"/>
                </a:lnTo>
                <a:lnTo>
                  <a:pt x="0" y="10296551"/>
                </a:lnTo>
                <a:lnTo>
                  <a:pt x="0" y="0"/>
                </a:lnTo>
                <a:close/>
              </a:path>
            </a:pathLst>
          </a:custGeom>
          <a:blipFill>
            <a:blip r:embed="rId2">
              <a:alphaModFix amt="75000"/>
            </a:blip>
            <a:stretch>
              <a:fillRect t="-9142" b="-9142"/>
            </a:stretch>
          </a:blipFill>
        </p:spPr>
        <p:txBody>
          <a:bodyPr/>
          <a:lstStyle/>
          <a:p>
            <a:endParaRPr lang="en-GB"/>
          </a:p>
        </p:txBody>
      </p:sp>
      <p:grpSp>
        <p:nvGrpSpPr>
          <p:cNvPr id="3" name="Group 3"/>
          <p:cNvGrpSpPr/>
          <p:nvPr/>
        </p:nvGrpSpPr>
        <p:grpSpPr>
          <a:xfrm>
            <a:off x="-15658" y="-506313"/>
            <a:ext cx="18303658" cy="2716895"/>
            <a:chOff x="0" y="-133350"/>
            <a:chExt cx="4820716" cy="715561"/>
          </a:xfrm>
        </p:grpSpPr>
        <p:sp>
          <p:nvSpPr>
            <p:cNvPr id="4" name="Freeform 4"/>
            <p:cNvSpPr/>
            <p:nvPr/>
          </p:nvSpPr>
          <p:spPr>
            <a:xfrm>
              <a:off x="0" y="0"/>
              <a:ext cx="4820716" cy="478010"/>
            </a:xfrm>
            <a:custGeom>
              <a:avLst/>
              <a:gdLst/>
              <a:ahLst/>
              <a:cxnLst/>
              <a:rect l="l" t="t" r="r" b="b"/>
              <a:pathLst>
                <a:path w="4820716" h="478010">
                  <a:moveTo>
                    <a:pt x="0" y="0"/>
                  </a:moveTo>
                  <a:lnTo>
                    <a:pt x="4820716" y="0"/>
                  </a:lnTo>
                  <a:lnTo>
                    <a:pt x="4820716" y="478010"/>
                  </a:lnTo>
                  <a:lnTo>
                    <a:pt x="0" y="478010"/>
                  </a:lnTo>
                  <a:close/>
                </a:path>
              </a:pathLst>
            </a:custGeom>
            <a:solidFill>
              <a:srgbClr val="F6D000"/>
            </a:solidFill>
          </p:spPr>
          <p:txBody>
            <a:bodyPr/>
            <a:lstStyle/>
            <a:p>
              <a:endParaRPr lang="en-GB"/>
            </a:p>
          </p:txBody>
        </p:sp>
        <p:sp>
          <p:nvSpPr>
            <p:cNvPr id="5" name="TextBox 5"/>
            <p:cNvSpPr txBox="1"/>
            <p:nvPr/>
          </p:nvSpPr>
          <p:spPr>
            <a:xfrm>
              <a:off x="0" y="-133350"/>
              <a:ext cx="4820716" cy="715561"/>
            </a:xfrm>
            <a:prstGeom prst="rect">
              <a:avLst/>
            </a:prstGeom>
          </p:spPr>
          <p:txBody>
            <a:bodyPr lIns="50800" tIns="50800" rIns="50800" bIns="50800" rtlCol="0" anchor="ctr"/>
            <a:lstStyle/>
            <a:p>
              <a:pPr algn="ctr">
                <a:lnSpc>
                  <a:spcPts val="5040"/>
                </a:lnSpc>
              </a:pPr>
              <a:r>
                <a:rPr lang="en-US" sz="3600" dirty="0">
                  <a:solidFill>
                    <a:srgbClr val="0072BA"/>
                  </a:solidFill>
                  <a:latin typeface="Carlito Bold"/>
                  <a:ea typeface="Carlito Bold"/>
                  <a:cs typeface="Carlito Bold"/>
                  <a:sym typeface="Carlito Bold"/>
                </a:rPr>
                <a:t>Knowing your skills and personality type and what may suit you</a:t>
              </a:r>
            </a:p>
            <a:p>
              <a:pPr algn="ctr">
                <a:lnSpc>
                  <a:spcPts val="5040"/>
                </a:lnSpc>
              </a:pPr>
              <a:r>
                <a:rPr lang="en-US" sz="3600" dirty="0">
                  <a:solidFill>
                    <a:srgbClr val="0072BA"/>
                  </a:solidFill>
                  <a:latin typeface="Carlito"/>
                  <a:ea typeface="Carlito"/>
                  <a:cs typeface="Carlito"/>
                  <a:sym typeface="Carlito"/>
                </a:rPr>
                <a:t>2 x 20-minute sessions for every year group</a:t>
              </a:r>
            </a:p>
          </p:txBody>
        </p:sp>
      </p:grpSp>
      <p:sp>
        <p:nvSpPr>
          <p:cNvPr id="6" name="Freeform 6"/>
          <p:cNvSpPr/>
          <p:nvPr/>
        </p:nvSpPr>
        <p:spPr>
          <a:xfrm>
            <a:off x="15375322" y="192103"/>
            <a:ext cx="1394920" cy="1430738"/>
          </a:xfrm>
          <a:custGeom>
            <a:avLst/>
            <a:gdLst/>
            <a:ahLst/>
            <a:cxnLst/>
            <a:rect l="l" t="t" r="r" b="b"/>
            <a:pathLst>
              <a:path w="1394920" h="1430738">
                <a:moveTo>
                  <a:pt x="0" y="0"/>
                </a:moveTo>
                <a:lnTo>
                  <a:pt x="1394920" y="0"/>
                </a:lnTo>
                <a:lnTo>
                  <a:pt x="1394920" y="1430738"/>
                </a:lnTo>
                <a:lnTo>
                  <a:pt x="0" y="1430738"/>
                </a:lnTo>
                <a:lnTo>
                  <a:pt x="0" y="0"/>
                </a:lnTo>
                <a:close/>
              </a:path>
            </a:pathLst>
          </a:custGeom>
          <a:blipFill>
            <a:blip r:embed="rId3"/>
            <a:stretch>
              <a:fillRect/>
            </a:stretch>
          </a:blipFill>
          <a:effectLst>
            <a:outerShdw blurRad="63500" sx="102000" sy="102000" algn="ctr" rotWithShape="0">
              <a:prstClr val="black">
                <a:alpha val="40000"/>
              </a:prstClr>
            </a:outerShdw>
          </a:effectLst>
        </p:spPr>
        <p:txBody>
          <a:bodyPr/>
          <a:lstStyle/>
          <a:p>
            <a:endParaRPr lang="en-GB"/>
          </a:p>
        </p:txBody>
      </p:sp>
      <p:grpSp>
        <p:nvGrpSpPr>
          <p:cNvPr id="7" name="Group 7"/>
          <p:cNvGrpSpPr/>
          <p:nvPr/>
        </p:nvGrpSpPr>
        <p:grpSpPr>
          <a:xfrm>
            <a:off x="861942" y="2363778"/>
            <a:ext cx="7659995" cy="4384846"/>
            <a:chOff x="0" y="0"/>
            <a:chExt cx="2085848" cy="1154857"/>
          </a:xfrm>
        </p:grpSpPr>
        <p:sp>
          <p:nvSpPr>
            <p:cNvPr id="8" name="Freeform 8"/>
            <p:cNvSpPr/>
            <p:nvPr/>
          </p:nvSpPr>
          <p:spPr>
            <a:xfrm>
              <a:off x="0" y="0"/>
              <a:ext cx="2085848" cy="1154857"/>
            </a:xfrm>
            <a:custGeom>
              <a:avLst/>
              <a:gdLst/>
              <a:ahLst/>
              <a:cxnLst/>
              <a:rect l="l" t="t" r="r" b="b"/>
              <a:pathLst>
                <a:path w="2085848" h="1154857">
                  <a:moveTo>
                    <a:pt x="49855" y="0"/>
                  </a:moveTo>
                  <a:lnTo>
                    <a:pt x="2035993" y="0"/>
                  </a:lnTo>
                  <a:cubicBezTo>
                    <a:pt x="2063527" y="0"/>
                    <a:pt x="2085848" y="22321"/>
                    <a:pt x="2085848" y="49855"/>
                  </a:cubicBezTo>
                  <a:lnTo>
                    <a:pt x="2085848" y="1105001"/>
                  </a:lnTo>
                  <a:cubicBezTo>
                    <a:pt x="2085848" y="1118224"/>
                    <a:pt x="2080596" y="1130905"/>
                    <a:pt x="2071246" y="1140254"/>
                  </a:cubicBezTo>
                  <a:cubicBezTo>
                    <a:pt x="2061896" y="1149604"/>
                    <a:pt x="2049216" y="1154857"/>
                    <a:pt x="2035993" y="1154857"/>
                  </a:cubicBezTo>
                  <a:lnTo>
                    <a:pt x="49855" y="1154857"/>
                  </a:lnTo>
                  <a:cubicBezTo>
                    <a:pt x="36633" y="1154857"/>
                    <a:pt x="23952" y="1149604"/>
                    <a:pt x="14602" y="1140254"/>
                  </a:cubicBezTo>
                  <a:cubicBezTo>
                    <a:pt x="5253" y="1130905"/>
                    <a:pt x="0" y="1118224"/>
                    <a:pt x="0" y="1105001"/>
                  </a:cubicBezTo>
                  <a:lnTo>
                    <a:pt x="0" y="49855"/>
                  </a:lnTo>
                  <a:cubicBezTo>
                    <a:pt x="0" y="36633"/>
                    <a:pt x="5253" y="23952"/>
                    <a:pt x="14602" y="14602"/>
                  </a:cubicBezTo>
                  <a:cubicBezTo>
                    <a:pt x="23952" y="5253"/>
                    <a:pt x="36633" y="0"/>
                    <a:pt x="49855" y="0"/>
                  </a:cubicBezTo>
                  <a:close/>
                </a:path>
              </a:pathLst>
            </a:custGeom>
            <a:solidFill>
              <a:srgbClr val="C3E0E5"/>
            </a:solidFill>
            <a:ln w="38100" cap="rnd">
              <a:solidFill>
                <a:srgbClr val="F6D000"/>
              </a:solidFill>
              <a:prstDash val="solid"/>
              <a:round/>
            </a:ln>
          </p:spPr>
          <p:txBody>
            <a:bodyPr/>
            <a:lstStyle/>
            <a:p>
              <a:endParaRPr lang="en-GB"/>
            </a:p>
          </p:txBody>
        </p:sp>
        <p:sp>
          <p:nvSpPr>
            <p:cNvPr id="9" name="TextBox 9"/>
            <p:cNvSpPr txBox="1"/>
            <p:nvPr/>
          </p:nvSpPr>
          <p:spPr>
            <a:xfrm>
              <a:off x="0" y="-133350"/>
              <a:ext cx="2085848" cy="1288207"/>
            </a:xfrm>
            <a:prstGeom prst="rect">
              <a:avLst/>
            </a:prstGeom>
          </p:spPr>
          <p:txBody>
            <a:bodyPr lIns="50800" tIns="50800" rIns="50800" bIns="50800" rtlCol="0" anchor="ctr"/>
            <a:lstStyle/>
            <a:p>
              <a:pPr algn="l">
                <a:lnSpc>
                  <a:spcPts val="5040"/>
                </a:lnSpc>
              </a:pPr>
              <a:endParaRPr/>
            </a:p>
            <a:p>
              <a:pPr algn="ctr">
                <a:lnSpc>
                  <a:spcPts val="2659"/>
                </a:lnSpc>
              </a:pPr>
              <a:endParaRPr/>
            </a:p>
            <a:p>
              <a:pPr algn="ctr">
                <a:lnSpc>
                  <a:spcPts val="2659"/>
                </a:lnSpc>
              </a:pPr>
              <a:endParaRPr/>
            </a:p>
          </p:txBody>
        </p:sp>
      </p:grpSp>
      <p:grpSp>
        <p:nvGrpSpPr>
          <p:cNvPr id="10" name="Group 10"/>
          <p:cNvGrpSpPr/>
          <p:nvPr/>
        </p:nvGrpSpPr>
        <p:grpSpPr>
          <a:xfrm>
            <a:off x="0" y="9003875"/>
            <a:ext cx="18303658" cy="1294333"/>
            <a:chOff x="0" y="0"/>
            <a:chExt cx="4820716" cy="340894"/>
          </a:xfrm>
        </p:grpSpPr>
        <p:sp>
          <p:nvSpPr>
            <p:cNvPr id="11" name="Freeform 11"/>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F6D000"/>
            </a:solidFill>
          </p:spPr>
          <p:txBody>
            <a:bodyPr/>
            <a:lstStyle/>
            <a:p>
              <a:endParaRPr lang="en-GB"/>
            </a:p>
          </p:txBody>
        </p:sp>
        <p:sp>
          <p:nvSpPr>
            <p:cNvPr id="12" name="TextBox 12"/>
            <p:cNvSpPr txBox="1"/>
            <p:nvPr/>
          </p:nvSpPr>
          <p:spPr>
            <a:xfrm>
              <a:off x="0" y="-133350"/>
              <a:ext cx="4820716" cy="474244"/>
            </a:xfrm>
            <a:prstGeom prst="rect">
              <a:avLst/>
            </a:prstGeom>
          </p:spPr>
          <p:txBody>
            <a:bodyPr lIns="50800" tIns="50800" rIns="50800" bIns="50800" rtlCol="0" anchor="ctr"/>
            <a:lstStyle/>
            <a:p>
              <a:pPr algn="r">
                <a:lnSpc>
                  <a:spcPts val="5040"/>
                </a:lnSpc>
              </a:pPr>
              <a:endParaRPr lang="en-US" sz="3600" dirty="0">
                <a:solidFill>
                  <a:srgbClr val="FFFFFF"/>
                </a:solidFill>
                <a:latin typeface="Carlito Bold"/>
                <a:ea typeface="Carlito Bold"/>
                <a:cs typeface="Carlito Bold"/>
                <a:sym typeface="Carlito Bold"/>
              </a:endParaRPr>
            </a:p>
          </p:txBody>
        </p:sp>
      </p:grpSp>
      <p:sp>
        <p:nvSpPr>
          <p:cNvPr id="13" name="Freeform 13"/>
          <p:cNvSpPr/>
          <p:nvPr/>
        </p:nvSpPr>
        <p:spPr>
          <a:xfrm>
            <a:off x="555615" y="9330649"/>
            <a:ext cx="3536299" cy="618369"/>
          </a:xfrm>
          <a:custGeom>
            <a:avLst/>
            <a:gdLst/>
            <a:ahLst/>
            <a:cxnLst/>
            <a:rect l="l" t="t" r="r" b="b"/>
            <a:pathLst>
              <a:path w="3536299" h="618369">
                <a:moveTo>
                  <a:pt x="0" y="0"/>
                </a:moveTo>
                <a:lnTo>
                  <a:pt x="3536299" y="0"/>
                </a:lnTo>
                <a:lnTo>
                  <a:pt x="3536299" y="618369"/>
                </a:lnTo>
                <a:lnTo>
                  <a:pt x="0" y="618369"/>
                </a:lnTo>
                <a:lnTo>
                  <a:pt x="0" y="0"/>
                </a:lnTo>
                <a:close/>
              </a:path>
            </a:pathLst>
          </a:custGeom>
          <a:blipFill>
            <a:blip r:embed="rId4"/>
            <a:stretch>
              <a:fillRect/>
            </a:stretch>
          </a:blipFill>
        </p:spPr>
        <p:txBody>
          <a:bodyPr/>
          <a:lstStyle/>
          <a:p>
            <a:endParaRPr lang="en-GB"/>
          </a:p>
        </p:txBody>
      </p:sp>
      <p:grpSp>
        <p:nvGrpSpPr>
          <p:cNvPr id="14" name="Group 14"/>
          <p:cNvGrpSpPr/>
          <p:nvPr/>
        </p:nvGrpSpPr>
        <p:grpSpPr>
          <a:xfrm>
            <a:off x="824148" y="7062948"/>
            <a:ext cx="7697789" cy="1611763"/>
            <a:chOff x="0" y="0"/>
            <a:chExt cx="2085848" cy="424497"/>
          </a:xfrm>
        </p:grpSpPr>
        <p:sp>
          <p:nvSpPr>
            <p:cNvPr id="15" name="Freeform 15"/>
            <p:cNvSpPr/>
            <p:nvPr/>
          </p:nvSpPr>
          <p:spPr>
            <a:xfrm>
              <a:off x="0" y="0"/>
              <a:ext cx="2085848" cy="424497"/>
            </a:xfrm>
            <a:custGeom>
              <a:avLst/>
              <a:gdLst/>
              <a:ahLst/>
              <a:cxnLst/>
              <a:rect l="l" t="t" r="r" b="b"/>
              <a:pathLst>
                <a:path w="2085848" h="424497">
                  <a:moveTo>
                    <a:pt x="49855" y="0"/>
                  </a:moveTo>
                  <a:lnTo>
                    <a:pt x="2035993" y="0"/>
                  </a:lnTo>
                  <a:cubicBezTo>
                    <a:pt x="2063527" y="0"/>
                    <a:pt x="2085848" y="22321"/>
                    <a:pt x="2085848" y="49855"/>
                  </a:cubicBezTo>
                  <a:lnTo>
                    <a:pt x="2085848" y="374642"/>
                  </a:lnTo>
                  <a:cubicBezTo>
                    <a:pt x="2085848" y="387864"/>
                    <a:pt x="2080596" y="400545"/>
                    <a:pt x="2071246" y="409895"/>
                  </a:cubicBezTo>
                  <a:cubicBezTo>
                    <a:pt x="2061896" y="419245"/>
                    <a:pt x="2049216" y="424497"/>
                    <a:pt x="2035993" y="424497"/>
                  </a:cubicBezTo>
                  <a:lnTo>
                    <a:pt x="49855" y="424497"/>
                  </a:lnTo>
                  <a:cubicBezTo>
                    <a:pt x="22321" y="424497"/>
                    <a:pt x="0" y="402176"/>
                    <a:pt x="0" y="374642"/>
                  </a:cubicBezTo>
                  <a:lnTo>
                    <a:pt x="0" y="49855"/>
                  </a:lnTo>
                  <a:cubicBezTo>
                    <a:pt x="0" y="36633"/>
                    <a:pt x="5253" y="23952"/>
                    <a:pt x="14602" y="14602"/>
                  </a:cubicBezTo>
                  <a:cubicBezTo>
                    <a:pt x="23952" y="5253"/>
                    <a:pt x="36633" y="0"/>
                    <a:pt x="49855" y="0"/>
                  </a:cubicBezTo>
                  <a:close/>
                </a:path>
              </a:pathLst>
            </a:custGeom>
            <a:solidFill>
              <a:srgbClr val="EEEEEE"/>
            </a:solidFill>
          </p:spPr>
          <p:txBody>
            <a:bodyPr/>
            <a:lstStyle/>
            <a:p>
              <a:endParaRPr lang="en-GB"/>
            </a:p>
          </p:txBody>
        </p:sp>
        <p:sp>
          <p:nvSpPr>
            <p:cNvPr id="16" name="TextBox 16"/>
            <p:cNvSpPr txBox="1"/>
            <p:nvPr/>
          </p:nvSpPr>
          <p:spPr>
            <a:xfrm>
              <a:off x="0" y="-76200"/>
              <a:ext cx="2085848" cy="500697"/>
            </a:xfrm>
            <a:prstGeom prst="rect">
              <a:avLst/>
            </a:prstGeom>
          </p:spPr>
          <p:txBody>
            <a:bodyPr lIns="50800" tIns="50800" rIns="50800" bIns="50800" rtlCol="0" anchor="ctr"/>
            <a:lstStyle/>
            <a:p>
              <a:pPr algn="ctr">
                <a:lnSpc>
                  <a:spcPts val="2659"/>
                </a:lnSpc>
              </a:pPr>
              <a:endParaRPr/>
            </a:p>
            <a:p>
              <a:pPr algn="ctr">
                <a:lnSpc>
                  <a:spcPts val="2659"/>
                </a:lnSpc>
              </a:pPr>
              <a:endParaRPr/>
            </a:p>
          </p:txBody>
        </p:sp>
      </p:grpSp>
      <p:grpSp>
        <p:nvGrpSpPr>
          <p:cNvPr id="17" name="Group 17"/>
          <p:cNvGrpSpPr/>
          <p:nvPr/>
        </p:nvGrpSpPr>
        <p:grpSpPr>
          <a:xfrm>
            <a:off x="395860" y="185144"/>
            <a:ext cx="1430738" cy="1437697"/>
            <a:chOff x="0" y="-3953"/>
            <a:chExt cx="812800" cy="816753"/>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19" name="TextBox 19"/>
            <p:cNvSpPr txBox="1"/>
            <p:nvPr/>
          </p:nvSpPr>
          <p:spPr>
            <a:xfrm>
              <a:off x="76200" y="-3953"/>
              <a:ext cx="660400" cy="793750"/>
            </a:xfrm>
            <a:prstGeom prst="rect">
              <a:avLst/>
            </a:prstGeom>
          </p:spPr>
          <p:txBody>
            <a:bodyPr lIns="50800" tIns="50800" rIns="50800" bIns="50800" rtlCol="0" anchor="ctr"/>
            <a:lstStyle/>
            <a:p>
              <a:pPr algn="ctr">
                <a:lnSpc>
                  <a:spcPts val="4479"/>
                </a:lnSpc>
              </a:pPr>
              <a:r>
                <a:rPr lang="en-US" sz="3199" dirty="0">
                  <a:solidFill>
                    <a:srgbClr val="F6D000"/>
                  </a:solidFill>
                  <a:latin typeface="Carlito Bold"/>
                  <a:ea typeface="Carlito Bold"/>
                  <a:cs typeface="Carlito Bold"/>
                  <a:sym typeface="Carlito Bold"/>
                </a:rPr>
                <a:t>Year 8</a:t>
              </a:r>
            </a:p>
          </p:txBody>
        </p:sp>
      </p:grpSp>
      <p:grpSp>
        <p:nvGrpSpPr>
          <p:cNvPr id="20" name="Group 20"/>
          <p:cNvGrpSpPr/>
          <p:nvPr/>
        </p:nvGrpSpPr>
        <p:grpSpPr>
          <a:xfrm>
            <a:off x="9683872" y="2363778"/>
            <a:ext cx="7575428" cy="4384846"/>
            <a:chOff x="0" y="0"/>
            <a:chExt cx="2072765" cy="1154857"/>
          </a:xfrm>
        </p:grpSpPr>
        <p:sp>
          <p:nvSpPr>
            <p:cNvPr id="21" name="Freeform 21"/>
            <p:cNvSpPr/>
            <p:nvPr/>
          </p:nvSpPr>
          <p:spPr>
            <a:xfrm>
              <a:off x="0" y="0"/>
              <a:ext cx="2072765" cy="1154857"/>
            </a:xfrm>
            <a:custGeom>
              <a:avLst/>
              <a:gdLst/>
              <a:ahLst/>
              <a:cxnLst/>
              <a:rect l="l" t="t" r="r" b="b"/>
              <a:pathLst>
                <a:path w="2072765" h="1154857">
                  <a:moveTo>
                    <a:pt x="50170" y="0"/>
                  </a:moveTo>
                  <a:lnTo>
                    <a:pt x="2022595" y="0"/>
                  </a:lnTo>
                  <a:cubicBezTo>
                    <a:pt x="2035901" y="0"/>
                    <a:pt x="2048662" y="5286"/>
                    <a:pt x="2058071" y="14694"/>
                  </a:cubicBezTo>
                  <a:cubicBezTo>
                    <a:pt x="2067479" y="24103"/>
                    <a:pt x="2072765" y="36864"/>
                    <a:pt x="2072765" y="50170"/>
                  </a:cubicBezTo>
                  <a:lnTo>
                    <a:pt x="2072765" y="1104687"/>
                  </a:lnTo>
                  <a:cubicBezTo>
                    <a:pt x="2072765" y="1132395"/>
                    <a:pt x="2050303" y="1154857"/>
                    <a:pt x="2022595" y="1154857"/>
                  </a:cubicBezTo>
                  <a:lnTo>
                    <a:pt x="50170" y="1154857"/>
                  </a:lnTo>
                  <a:cubicBezTo>
                    <a:pt x="36864" y="1154857"/>
                    <a:pt x="24103" y="1149571"/>
                    <a:pt x="14694" y="1140162"/>
                  </a:cubicBezTo>
                  <a:cubicBezTo>
                    <a:pt x="5286" y="1130753"/>
                    <a:pt x="0" y="1117993"/>
                    <a:pt x="0" y="1104687"/>
                  </a:cubicBezTo>
                  <a:lnTo>
                    <a:pt x="0" y="50170"/>
                  </a:lnTo>
                  <a:cubicBezTo>
                    <a:pt x="0" y="22462"/>
                    <a:pt x="22462" y="0"/>
                    <a:pt x="50170" y="0"/>
                  </a:cubicBezTo>
                  <a:close/>
                </a:path>
              </a:pathLst>
            </a:custGeom>
            <a:solidFill>
              <a:srgbClr val="C3E0E5"/>
            </a:solidFill>
            <a:ln w="38100" cap="rnd">
              <a:solidFill>
                <a:srgbClr val="F6D000"/>
              </a:solidFill>
              <a:prstDash val="solid"/>
              <a:round/>
            </a:ln>
          </p:spPr>
          <p:txBody>
            <a:bodyPr/>
            <a:lstStyle/>
            <a:p>
              <a:endParaRPr lang="en-GB"/>
            </a:p>
          </p:txBody>
        </p:sp>
        <p:sp>
          <p:nvSpPr>
            <p:cNvPr id="22" name="TextBox 22"/>
            <p:cNvSpPr txBox="1"/>
            <p:nvPr/>
          </p:nvSpPr>
          <p:spPr>
            <a:xfrm>
              <a:off x="0" y="-133350"/>
              <a:ext cx="2072765" cy="1288207"/>
            </a:xfrm>
            <a:prstGeom prst="rect">
              <a:avLst/>
            </a:prstGeom>
          </p:spPr>
          <p:txBody>
            <a:bodyPr lIns="50800" tIns="50800" rIns="50800" bIns="50800" rtlCol="0" anchor="ctr"/>
            <a:lstStyle/>
            <a:p>
              <a:pPr algn="l">
                <a:lnSpc>
                  <a:spcPts val="5040"/>
                </a:lnSpc>
              </a:pPr>
              <a:endParaRPr/>
            </a:p>
            <a:p>
              <a:pPr algn="ctr">
                <a:lnSpc>
                  <a:spcPts val="2659"/>
                </a:lnSpc>
              </a:pPr>
              <a:endParaRPr/>
            </a:p>
            <a:p>
              <a:pPr algn="ctr">
                <a:lnSpc>
                  <a:spcPts val="2659"/>
                </a:lnSpc>
              </a:pPr>
              <a:endParaRPr/>
            </a:p>
          </p:txBody>
        </p:sp>
      </p:grpSp>
      <p:grpSp>
        <p:nvGrpSpPr>
          <p:cNvPr id="23" name="Group 23"/>
          <p:cNvGrpSpPr/>
          <p:nvPr/>
        </p:nvGrpSpPr>
        <p:grpSpPr>
          <a:xfrm>
            <a:off x="9649457" y="7062948"/>
            <a:ext cx="7609843" cy="1611763"/>
            <a:chOff x="0" y="0"/>
            <a:chExt cx="2188787" cy="424497"/>
          </a:xfrm>
        </p:grpSpPr>
        <p:sp>
          <p:nvSpPr>
            <p:cNvPr id="24" name="Freeform 24"/>
            <p:cNvSpPr/>
            <p:nvPr/>
          </p:nvSpPr>
          <p:spPr>
            <a:xfrm>
              <a:off x="0" y="0"/>
              <a:ext cx="2188788" cy="424497"/>
            </a:xfrm>
            <a:custGeom>
              <a:avLst/>
              <a:gdLst/>
              <a:ahLst/>
              <a:cxnLst/>
              <a:rect l="l" t="t" r="r" b="b"/>
              <a:pathLst>
                <a:path w="2188788" h="424497">
                  <a:moveTo>
                    <a:pt x="47510" y="0"/>
                  </a:moveTo>
                  <a:lnTo>
                    <a:pt x="2141277" y="0"/>
                  </a:lnTo>
                  <a:cubicBezTo>
                    <a:pt x="2167516" y="0"/>
                    <a:pt x="2188788" y="21271"/>
                    <a:pt x="2188788" y="47510"/>
                  </a:cubicBezTo>
                  <a:lnTo>
                    <a:pt x="2188788" y="376987"/>
                  </a:lnTo>
                  <a:cubicBezTo>
                    <a:pt x="2188788" y="389587"/>
                    <a:pt x="2183782" y="401672"/>
                    <a:pt x="2174872" y="410582"/>
                  </a:cubicBezTo>
                  <a:cubicBezTo>
                    <a:pt x="2165962" y="419492"/>
                    <a:pt x="2153878" y="424497"/>
                    <a:pt x="2141277" y="424497"/>
                  </a:cubicBezTo>
                  <a:lnTo>
                    <a:pt x="47510" y="424497"/>
                  </a:lnTo>
                  <a:cubicBezTo>
                    <a:pt x="21271" y="424497"/>
                    <a:pt x="0" y="403226"/>
                    <a:pt x="0" y="376987"/>
                  </a:cubicBezTo>
                  <a:lnTo>
                    <a:pt x="0" y="47510"/>
                  </a:lnTo>
                  <a:cubicBezTo>
                    <a:pt x="0" y="34910"/>
                    <a:pt x="5006" y="22825"/>
                    <a:pt x="13915" y="13915"/>
                  </a:cubicBezTo>
                  <a:cubicBezTo>
                    <a:pt x="22825" y="5006"/>
                    <a:pt x="34910" y="0"/>
                    <a:pt x="47510" y="0"/>
                  </a:cubicBezTo>
                  <a:close/>
                </a:path>
              </a:pathLst>
            </a:custGeom>
            <a:solidFill>
              <a:srgbClr val="EEEEEE"/>
            </a:solidFill>
          </p:spPr>
          <p:txBody>
            <a:bodyPr/>
            <a:lstStyle/>
            <a:p>
              <a:endParaRPr lang="en-GB"/>
            </a:p>
          </p:txBody>
        </p:sp>
        <p:sp>
          <p:nvSpPr>
            <p:cNvPr id="25" name="TextBox 25"/>
            <p:cNvSpPr txBox="1"/>
            <p:nvPr/>
          </p:nvSpPr>
          <p:spPr>
            <a:xfrm>
              <a:off x="0" y="-76200"/>
              <a:ext cx="2188787" cy="500697"/>
            </a:xfrm>
            <a:prstGeom prst="rect">
              <a:avLst/>
            </a:prstGeom>
          </p:spPr>
          <p:txBody>
            <a:bodyPr lIns="50800" tIns="50800" rIns="50800" bIns="50800" rtlCol="0" anchor="ctr"/>
            <a:lstStyle/>
            <a:p>
              <a:pPr algn="ctr">
                <a:lnSpc>
                  <a:spcPts val="2659"/>
                </a:lnSpc>
              </a:pPr>
              <a:endParaRPr/>
            </a:p>
          </p:txBody>
        </p:sp>
      </p:grpSp>
      <p:sp>
        <p:nvSpPr>
          <p:cNvPr id="26" name="Freeform 26"/>
          <p:cNvSpPr/>
          <p:nvPr/>
        </p:nvSpPr>
        <p:spPr>
          <a:xfrm>
            <a:off x="927633" y="7400462"/>
            <a:ext cx="898965" cy="889976"/>
          </a:xfrm>
          <a:custGeom>
            <a:avLst/>
            <a:gdLst/>
            <a:ahLst/>
            <a:cxnLst/>
            <a:rect l="l" t="t" r="r" b="b"/>
            <a:pathLst>
              <a:path w="898965" h="889976">
                <a:moveTo>
                  <a:pt x="0" y="0"/>
                </a:moveTo>
                <a:lnTo>
                  <a:pt x="898965" y="0"/>
                </a:lnTo>
                <a:lnTo>
                  <a:pt x="898965" y="889975"/>
                </a:lnTo>
                <a:lnTo>
                  <a:pt x="0" y="88997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7" name="Freeform 27"/>
          <p:cNvSpPr/>
          <p:nvPr/>
        </p:nvSpPr>
        <p:spPr>
          <a:xfrm>
            <a:off x="16728598" y="192103"/>
            <a:ext cx="1394920" cy="1430738"/>
          </a:xfrm>
          <a:custGeom>
            <a:avLst/>
            <a:gdLst/>
            <a:ahLst/>
            <a:cxnLst/>
            <a:rect l="l" t="t" r="r" b="b"/>
            <a:pathLst>
              <a:path w="1394920" h="1430738">
                <a:moveTo>
                  <a:pt x="0" y="0"/>
                </a:moveTo>
                <a:lnTo>
                  <a:pt x="1394920" y="0"/>
                </a:lnTo>
                <a:lnTo>
                  <a:pt x="1394920" y="1430738"/>
                </a:lnTo>
                <a:lnTo>
                  <a:pt x="0" y="1430738"/>
                </a:lnTo>
                <a:lnTo>
                  <a:pt x="0" y="0"/>
                </a:lnTo>
                <a:close/>
              </a:path>
            </a:pathLst>
          </a:custGeom>
          <a:blipFill>
            <a:blip r:embed="rId6"/>
            <a:stretch>
              <a:fillRect/>
            </a:stretch>
          </a:blipFill>
          <a:effectLst>
            <a:outerShdw blurRad="63500" sx="102000" sy="102000" algn="ctr" rotWithShape="0">
              <a:prstClr val="black">
                <a:alpha val="40000"/>
              </a:prstClr>
            </a:outerShdw>
          </a:effectLst>
        </p:spPr>
        <p:txBody>
          <a:bodyPr/>
          <a:lstStyle/>
          <a:p>
            <a:endParaRPr lang="en-GB"/>
          </a:p>
        </p:txBody>
      </p:sp>
      <p:sp>
        <p:nvSpPr>
          <p:cNvPr id="28" name="Freeform 28"/>
          <p:cNvSpPr/>
          <p:nvPr/>
        </p:nvSpPr>
        <p:spPr>
          <a:xfrm>
            <a:off x="7018224" y="2539746"/>
            <a:ext cx="1340401" cy="1685504"/>
          </a:xfrm>
          <a:custGeom>
            <a:avLst/>
            <a:gdLst/>
            <a:ahLst/>
            <a:cxnLst/>
            <a:rect l="l" t="t" r="r" b="b"/>
            <a:pathLst>
              <a:path w="1340401" h="1685504">
                <a:moveTo>
                  <a:pt x="0" y="0"/>
                </a:moveTo>
                <a:lnTo>
                  <a:pt x="1340401" y="0"/>
                </a:lnTo>
                <a:lnTo>
                  <a:pt x="1340401" y="1685505"/>
                </a:lnTo>
                <a:lnTo>
                  <a:pt x="0" y="1685505"/>
                </a:lnTo>
                <a:lnTo>
                  <a:pt x="0" y="0"/>
                </a:lnTo>
                <a:close/>
              </a:path>
            </a:pathLst>
          </a:custGeom>
          <a:blipFill>
            <a:blip r:embed="rId7"/>
            <a:stretch>
              <a:fillRect/>
            </a:stretch>
          </a:blipFill>
        </p:spPr>
        <p:txBody>
          <a:bodyPr/>
          <a:lstStyle/>
          <a:p>
            <a:endParaRPr lang="en-GB"/>
          </a:p>
        </p:txBody>
      </p:sp>
      <p:sp>
        <p:nvSpPr>
          <p:cNvPr id="29" name="Freeform 29"/>
          <p:cNvSpPr/>
          <p:nvPr/>
        </p:nvSpPr>
        <p:spPr>
          <a:xfrm>
            <a:off x="15847034" y="2569491"/>
            <a:ext cx="1313320" cy="1626015"/>
          </a:xfrm>
          <a:custGeom>
            <a:avLst/>
            <a:gdLst/>
            <a:ahLst/>
            <a:cxnLst/>
            <a:rect l="l" t="t" r="r" b="b"/>
            <a:pathLst>
              <a:path w="1313320" h="1626015">
                <a:moveTo>
                  <a:pt x="0" y="0"/>
                </a:moveTo>
                <a:lnTo>
                  <a:pt x="1313319" y="0"/>
                </a:lnTo>
                <a:lnTo>
                  <a:pt x="1313319" y="1626015"/>
                </a:lnTo>
                <a:lnTo>
                  <a:pt x="0" y="1626015"/>
                </a:lnTo>
                <a:lnTo>
                  <a:pt x="0" y="0"/>
                </a:lnTo>
                <a:close/>
              </a:path>
            </a:pathLst>
          </a:custGeom>
          <a:blipFill>
            <a:blip r:embed="rId8"/>
            <a:stretch>
              <a:fillRect/>
            </a:stretch>
          </a:blipFill>
        </p:spPr>
        <p:txBody>
          <a:bodyPr/>
          <a:lstStyle/>
          <a:p>
            <a:endParaRPr lang="en-GB"/>
          </a:p>
        </p:txBody>
      </p:sp>
      <p:sp>
        <p:nvSpPr>
          <p:cNvPr id="30" name="TextBox 30"/>
          <p:cNvSpPr txBox="1"/>
          <p:nvPr/>
        </p:nvSpPr>
        <p:spPr>
          <a:xfrm>
            <a:off x="824148" y="4089561"/>
            <a:ext cx="7659994" cy="2139950"/>
          </a:xfrm>
          <a:prstGeom prst="rect">
            <a:avLst/>
          </a:prstGeom>
        </p:spPr>
        <p:txBody>
          <a:bodyPr lIns="0" tIns="0" rIns="0" bIns="0" rtlCol="0" anchor="t">
            <a:spAutoFit/>
          </a:bodyPr>
          <a:lstStyle/>
          <a:p>
            <a:pPr marL="431801" lvl="1" indent="-215900" algn="l">
              <a:lnSpc>
                <a:spcPts val="2800"/>
              </a:lnSpc>
              <a:buFont typeface="Arial"/>
              <a:buChar char="•"/>
            </a:pPr>
            <a:r>
              <a:rPr lang="en-US" sz="2000">
                <a:solidFill>
                  <a:srgbClr val="274472"/>
                </a:solidFill>
                <a:latin typeface="Carlito"/>
                <a:ea typeface="Carlito"/>
                <a:cs typeface="Carlito"/>
                <a:sym typeface="Carlito"/>
              </a:rPr>
              <a:t>Register or log in to </a:t>
            </a:r>
            <a:r>
              <a:rPr lang="en-US" sz="2000" u="sng">
                <a:solidFill>
                  <a:srgbClr val="274472"/>
                </a:solidFill>
                <a:latin typeface="Carlito Bold"/>
                <a:ea typeface="Carlito Bold"/>
                <a:cs typeface="Carlito Bold"/>
                <a:sym typeface="Carlito Bold"/>
                <a:hlinkClick r:id="rId9" tooltip="http://www.careerpilot.org.uk"/>
              </a:rPr>
              <a:t>careerpilot.org.uk</a:t>
            </a:r>
            <a:r>
              <a:rPr lang="en-US" sz="2000">
                <a:solidFill>
                  <a:srgbClr val="274472"/>
                </a:solidFill>
                <a:latin typeface="Carlito"/>
                <a:ea typeface="Carlito"/>
                <a:cs typeface="Carlito"/>
                <a:sym typeface="Carlito"/>
              </a:rPr>
              <a:t> (top right). </a:t>
            </a:r>
          </a:p>
          <a:p>
            <a:pPr marL="431801" lvl="1" indent="-215900" algn="l">
              <a:lnSpc>
                <a:spcPts val="2800"/>
              </a:lnSpc>
              <a:buFont typeface="Arial"/>
              <a:buChar char="•"/>
            </a:pPr>
            <a:r>
              <a:rPr lang="en-US" sz="2000">
                <a:solidFill>
                  <a:srgbClr val="274472"/>
                </a:solidFill>
                <a:latin typeface="Carlito"/>
                <a:ea typeface="Carlito"/>
                <a:cs typeface="Carlito"/>
                <a:sym typeface="Carlito"/>
              </a:rPr>
              <a:t>Go to ‘</a:t>
            </a:r>
            <a:r>
              <a:rPr lang="en-US" sz="2000">
                <a:solidFill>
                  <a:srgbClr val="274472"/>
                </a:solidFill>
                <a:latin typeface="Carlito Bold"/>
                <a:ea typeface="Carlito Bold"/>
                <a:cs typeface="Carlito Bold"/>
                <a:sym typeface="Carlito Bold"/>
              </a:rPr>
              <a:t>Start with you</a:t>
            </a:r>
            <a:r>
              <a:rPr lang="en-US" sz="2000">
                <a:solidFill>
                  <a:srgbClr val="274472"/>
                </a:solidFill>
                <a:latin typeface="Carlito"/>
                <a:ea typeface="Carlito"/>
                <a:cs typeface="Carlito"/>
                <a:sym typeface="Carlito"/>
              </a:rPr>
              <a:t>’ on home page, and choose ‘</a:t>
            </a:r>
            <a:r>
              <a:rPr lang="en-US" sz="2000">
                <a:solidFill>
                  <a:srgbClr val="274472"/>
                </a:solidFill>
                <a:latin typeface="Carlito Bold"/>
                <a:ea typeface="Carlito Bold"/>
                <a:cs typeface="Carlito Bold"/>
                <a:sym typeface="Carlito Bold"/>
              </a:rPr>
              <a:t>Do the Skills Profile</a:t>
            </a:r>
            <a:r>
              <a:rPr lang="en-US" sz="2000">
                <a:solidFill>
                  <a:srgbClr val="274472"/>
                </a:solidFill>
                <a:latin typeface="Carlito"/>
                <a:ea typeface="Carlito"/>
                <a:cs typeface="Carlito"/>
                <a:sym typeface="Carlito"/>
              </a:rPr>
              <a:t>’ to see what skills you already have. </a:t>
            </a:r>
          </a:p>
          <a:p>
            <a:pPr marL="431801" lvl="1" indent="-215900" algn="l">
              <a:lnSpc>
                <a:spcPts val="2800"/>
              </a:lnSpc>
              <a:buFont typeface="Arial"/>
              <a:buChar char="•"/>
            </a:pPr>
            <a:r>
              <a:rPr lang="en-US" sz="2000">
                <a:solidFill>
                  <a:srgbClr val="274472"/>
                </a:solidFill>
                <a:latin typeface="Carlito"/>
                <a:ea typeface="Carlito"/>
                <a:cs typeface="Carlito"/>
                <a:sym typeface="Carlito"/>
              </a:rPr>
              <a:t>Which are your top three from the quiz?</a:t>
            </a:r>
          </a:p>
          <a:p>
            <a:pPr marL="431801" lvl="1" indent="-215900" algn="l">
              <a:lnSpc>
                <a:spcPts val="2800"/>
              </a:lnSpc>
              <a:buFont typeface="Arial"/>
              <a:buChar char="•"/>
            </a:pPr>
            <a:r>
              <a:rPr lang="en-US" sz="2000">
                <a:solidFill>
                  <a:srgbClr val="274472"/>
                </a:solidFill>
                <a:latin typeface="Carlito"/>
                <a:ea typeface="Carlito"/>
                <a:cs typeface="Carlito"/>
                <a:sym typeface="Carlito"/>
              </a:rPr>
              <a:t>On the Skills Profile results page (the grid of your skills), type in a job (bottom left) and see what skills you will need for the job.</a:t>
            </a:r>
          </a:p>
        </p:txBody>
      </p:sp>
      <p:sp>
        <p:nvSpPr>
          <p:cNvPr id="31" name="TextBox 31"/>
          <p:cNvSpPr txBox="1"/>
          <p:nvPr/>
        </p:nvSpPr>
        <p:spPr>
          <a:xfrm>
            <a:off x="8977735" y="9130624"/>
            <a:ext cx="316872" cy="938520"/>
          </a:xfrm>
          <a:prstGeom prst="rect">
            <a:avLst/>
          </a:prstGeom>
        </p:spPr>
        <p:txBody>
          <a:bodyPr lIns="0" tIns="0" rIns="0" bIns="0" rtlCol="0" anchor="t">
            <a:spAutoFit/>
          </a:bodyPr>
          <a:lstStyle/>
          <a:p>
            <a:pPr algn="ctr">
              <a:lnSpc>
                <a:spcPts val="6889"/>
              </a:lnSpc>
            </a:pPr>
            <a:r>
              <a:rPr lang="en-US" sz="4921">
                <a:solidFill>
                  <a:srgbClr val="FFFFFF"/>
                </a:solidFill>
                <a:latin typeface="Carlito"/>
                <a:ea typeface="Carlito"/>
                <a:cs typeface="Carlito"/>
                <a:sym typeface="Carlito"/>
              </a:rPr>
              <a:t>5</a:t>
            </a:r>
          </a:p>
        </p:txBody>
      </p:sp>
      <p:sp>
        <p:nvSpPr>
          <p:cNvPr id="32" name="TextBox 32"/>
          <p:cNvSpPr txBox="1"/>
          <p:nvPr/>
        </p:nvSpPr>
        <p:spPr>
          <a:xfrm>
            <a:off x="9683872" y="4089561"/>
            <a:ext cx="7308728" cy="2850524"/>
          </a:xfrm>
          <a:prstGeom prst="rect">
            <a:avLst/>
          </a:prstGeom>
        </p:spPr>
        <p:txBody>
          <a:bodyPr wrap="square" lIns="0" tIns="0" rIns="0" bIns="0" rtlCol="0" anchor="t">
            <a:spAutoFit/>
          </a:bodyPr>
          <a:lstStyle/>
          <a:p>
            <a:pPr marL="431801" lvl="1" indent="-215900" algn="l">
              <a:lnSpc>
                <a:spcPts val="2800"/>
              </a:lnSpc>
              <a:buFont typeface="Arial"/>
              <a:buChar char="•"/>
            </a:pPr>
            <a:r>
              <a:rPr lang="en-US" sz="2000" dirty="0">
                <a:solidFill>
                  <a:srgbClr val="274472"/>
                </a:solidFill>
                <a:latin typeface="Carlito"/>
                <a:ea typeface="Carlito"/>
                <a:cs typeface="Carlito"/>
                <a:sym typeface="Carlito"/>
              </a:rPr>
              <a:t>Register or log in to </a:t>
            </a:r>
            <a:r>
              <a:rPr lang="en-US" sz="2000" u="sng" dirty="0">
                <a:solidFill>
                  <a:srgbClr val="274472"/>
                </a:solidFill>
                <a:latin typeface="Carlito Bold"/>
                <a:ea typeface="Carlito Bold"/>
                <a:cs typeface="Carlito Bold"/>
                <a:sym typeface="Carlito Bold"/>
                <a:hlinkClick r:id="rId9" tooltip="http://www.careerpilot.org.uk"/>
              </a:rPr>
              <a:t>careerpilot.org.uk</a:t>
            </a:r>
            <a:r>
              <a:rPr lang="en-US" sz="2000" u="sng" dirty="0">
                <a:solidFill>
                  <a:srgbClr val="274472"/>
                </a:solidFill>
                <a:latin typeface="Carlito"/>
                <a:ea typeface="Carlito"/>
                <a:cs typeface="Carlito"/>
                <a:sym typeface="Carlito"/>
                <a:hlinkClick r:id="rId9" tooltip="http://www.careerpilot.org.uk"/>
              </a:rPr>
              <a:t> </a:t>
            </a:r>
            <a:r>
              <a:rPr lang="en-US" sz="2000" dirty="0">
                <a:solidFill>
                  <a:srgbClr val="274472"/>
                </a:solidFill>
                <a:latin typeface="Carlito"/>
                <a:ea typeface="Carlito"/>
                <a:cs typeface="Carlito"/>
                <a:sym typeface="Carlito"/>
              </a:rPr>
              <a:t>(top right).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Go to ‘</a:t>
            </a:r>
            <a:r>
              <a:rPr lang="en-US" sz="2000" dirty="0">
                <a:solidFill>
                  <a:srgbClr val="274472"/>
                </a:solidFill>
                <a:latin typeface="Carlito Bold"/>
                <a:ea typeface="Carlito Bold"/>
                <a:cs typeface="Carlito Bold"/>
                <a:sym typeface="Carlito Bold"/>
              </a:rPr>
              <a:t>Start with You</a:t>
            </a:r>
            <a:r>
              <a:rPr lang="en-US" sz="2000" dirty="0">
                <a:solidFill>
                  <a:srgbClr val="274472"/>
                </a:solidFill>
                <a:latin typeface="Carlito"/>
                <a:ea typeface="Carlito"/>
                <a:cs typeface="Carlito"/>
                <a:sym typeface="Carlito"/>
              </a:rPr>
              <a:t>’ and choose ‘</a:t>
            </a:r>
            <a:r>
              <a:rPr lang="en-US" sz="2000" dirty="0">
                <a:solidFill>
                  <a:srgbClr val="274472"/>
                </a:solidFill>
                <a:latin typeface="Carlito Bold"/>
                <a:ea typeface="Carlito Bold"/>
                <a:cs typeface="Carlito Bold"/>
                <a:sym typeface="Carlito Bold"/>
              </a:rPr>
              <a:t>Start with your personality - Buzz Quiz</a:t>
            </a:r>
            <a:r>
              <a:rPr lang="en-US" sz="2000" dirty="0">
                <a:solidFill>
                  <a:srgbClr val="274472"/>
                </a:solidFill>
                <a:latin typeface="Carlito"/>
                <a:ea typeface="Carlito"/>
                <a:cs typeface="Carlito"/>
                <a:sym typeface="Carlito"/>
              </a:rPr>
              <a:t>’. Complete the quiz to see what animal you are.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Look at the jobs that may suit your animal personality type and click on one or two jobs that you like the look of. Add them to your Careerpilot Career Tools by clicking on + (top right of job profile). </a:t>
            </a:r>
          </a:p>
          <a:p>
            <a:pPr algn="l">
              <a:lnSpc>
                <a:spcPts val="2800"/>
              </a:lnSpc>
            </a:pPr>
            <a:endParaRPr lang="en-US" sz="2000" dirty="0">
              <a:solidFill>
                <a:srgbClr val="274472"/>
              </a:solidFill>
              <a:latin typeface="Carlito"/>
              <a:ea typeface="Carlito"/>
              <a:cs typeface="Carlito"/>
              <a:sym typeface="Carlito"/>
            </a:endParaRPr>
          </a:p>
        </p:txBody>
      </p:sp>
      <p:sp>
        <p:nvSpPr>
          <p:cNvPr id="33" name="TextBox 33"/>
          <p:cNvSpPr txBox="1"/>
          <p:nvPr/>
        </p:nvSpPr>
        <p:spPr>
          <a:xfrm>
            <a:off x="1930083" y="7236225"/>
            <a:ext cx="6406956" cy="1287780"/>
          </a:xfrm>
          <a:prstGeom prst="rect">
            <a:avLst/>
          </a:prstGeom>
        </p:spPr>
        <p:txBody>
          <a:bodyPr wrap="square" lIns="0" tIns="0" rIns="0" bIns="0" rtlCol="0" anchor="t">
            <a:spAutoFit/>
          </a:bodyPr>
          <a:lstStyle/>
          <a:p>
            <a:pPr algn="just">
              <a:lnSpc>
                <a:spcPts val="2520"/>
              </a:lnSpc>
            </a:pPr>
            <a:r>
              <a:rPr lang="en-US" sz="1800" dirty="0">
                <a:solidFill>
                  <a:srgbClr val="0072BA"/>
                </a:solidFill>
                <a:latin typeface="Carlito Bold"/>
                <a:ea typeface="Carlito Bold"/>
                <a:cs typeface="Carlito Bold"/>
                <a:sym typeface="Carlito Bold"/>
              </a:rPr>
              <a:t>Questions:</a:t>
            </a:r>
          </a:p>
          <a:p>
            <a:pPr marL="285750" indent="-285750" algn="just">
              <a:lnSpc>
                <a:spcPts val="2520"/>
              </a:lnSpc>
              <a:buFont typeface="Arial" panose="020B0604020202020204" pitchFamily="34" charset="0"/>
              <a:buChar char="•"/>
            </a:pPr>
            <a:r>
              <a:rPr lang="en-US" sz="1800" dirty="0">
                <a:solidFill>
                  <a:srgbClr val="0072BA"/>
                </a:solidFill>
                <a:latin typeface="Carlito"/>
                <a:ea typeface="Carlito"/>
                <a:cs typeface="Carlito"/>
                <a:sym typeface="Carlito"/>
              </a:rPr>
              <a:t>Who had ‘speaking or team work’ as one of their top three skills?</a:t>
            </a:r>
          </a:p>
          <a:p>
            <a:pPr marL="285750" indent="-285750" algn="just">
              <a:lnSpc>
                <a:spcPts val="2520"/>
              </a:lnSpc>
              <a:spcBef>
                <a:spcPct val="0"/>
              </a:spcBef>
              <a:buFont typeface="Arial" panose="020B0604020202020204" pitchFamily="34" charset="0"/>
              <a:buChar char="•"/>
            </a:pPr>
            <a:r>
              <a:rPr lang="en-US" sz="1800" dirty="0">
                <a:solidFill>
                  <a:srgbClr val="0072BA"/>
                </a:solidFill>
                <a:latin typeface="Carlito"/>
                <a:ea typeface="Carlito"/>
                <a:cs typeface="Carlito"/>
                <a:sym typeface="Carlito"/>
              </a:rPr>
              <a:t>Hands up who is which animal. Are there more of one particular   animal personality type in this class?</a:t>
            </a:r>
          </a:p>
        </p:txBody>
      </p:sp>
      <p:sp>
        <p:nvSpPr>
          <p:cNvPr id="34" name="TextBox 34"/>
          <p:cNvSpPr txBox="1"/>
          <p:nvPr/>
        </p:nvSpPr>
        <p:spPr>
          <a:xfrm>
            <a:off x="9853846" y="7260629"/>
            <a:ext cx="7405454" cy="1226185"/>
          </a:xfrm>
          <a:prstGeom prst="rect">
            <a:avLst/>
          </a:prstGeom>
        </p:spPr>
        <p:txBody>
          <a:bodyPr wrap="square" lIns="0" tIns="0" rIns="0" bIns="0" rtlCol="0" anchor="t">
            <a:spAutoFit/>
          </a:bodyPr>
          <a:lstStyle/>
          <a:p>
            <a:pPr algn="l">
              <a:lnSpc>
                <a:spcPts val="2520"/>
              </a:lnSpc>
              <a:spcBef>
                <a:spcPct val="0"/>
              </a:spcBef>
            </a:pPr>
            <a:r>
              <a:rPr lang="en-US" sz="1800" dirty="0">
                <a:solidFill>
                  <a:srgbClr val="0072BA"/>
                </a:solidFill>
                <a:latin typeface="Carlito Bold"/>
                <a:ea typeface="Carlito Bold"/>
                <a:cs typeface="Carlito Bold"/>
                <a:sym typeface="Carlito Bold"/>
              </a:rPr>
              <a:t>Teachers: Reports you could view in the Careerpilot Reporting Zone*</a:t>
            </a:r>
          </a:p>
          <a:p>
            <a:pPr marL="388620" lvl="1" indent="-194310" algn="l">
              <a:lnSpc>
                <a:spcPts val="2520"/>
              </a:lnSpc>
              <a:buFont typeface="Arial"/>
              <a:buChar char="•"/>
            </a:pPr>
            <a:r>
              <a:rPr lang="en-US" sz="1800" dirty="0">
                <a:solidFill>
                  <a:srgbClr val="0072BA"/>
                </a:solidFill>
                <a:latin typeface="Carlito"/>
                <a:ea typeface="Carlito"/>
                <a:cs typeface="Carlito"/>
                <a:sym typeface="Carlito"/>
              </a:rPr>
              <a:t>Tasks completed (Group report)</a:t>
            </a:r>
          </a:p>
          <a:p>
            <a:pPr marL="388620" lvl="1" indent="-194310" algn="l">
              <a:lnSpc>
                <a:spcPts val="2520"/>
              </a:lnSpc>
              <a:buFont typeface="Arial"/>
              <a:buChar char="•"/>
            </a:pPr>
            <a:r>
              <a:rPr lang="en-US" sz="1800" dirty="0">
                <a:solidFill>
                  <a:srgbClr val="0072BA"/>
                </a:solidFill>
                <a:latin typeface="Carlito"/>
                <a:ea typeface="Carlito"/>
                <a:cs typeface="Carlito"/>
                <a:sym typeface="Carlito"/>
              </a:rPr>
              <a:t>My Skills (Individual report)</a:t>
            </a:r>
          </a:p>
          <a:p>
            <a:pPr algn="l">
              <a:lnSpc>
                <a:spcPts val="1960"/>
              </a:lnSpc>
              <a:spcBef>
                <a:spcPct val="0"/>
              </a:spcBef>
            </a:pPr>
            <a:r>
              <a:rPr lang="en-US" sz="1400" dirty="0">
                <a:solidFill>
                  <a:srgbClr val="0072BA"/>
                </a:solidFill>
                <a:latin typeface="Carlito"/>
                <a:ea typeface="Carlito"/>
                <a:cs typeface="Carlito"/>
                <a:sym typeface="Carlito"/>
              </a:rPr>
              <a:t>*Password required to access Reporting Zone. Speak to your Careers Adviser/Careers Leader for help.</a:t>
            </a:r>
          </a:p>
        </p:txBody>
      </p:sp>
      <p:sp>
        <p:nvSpPr>
          <p:cNvPr id="35" name="TextBox 35"/>
          <p:cNvSpPr txBox="1"/>
          <p:nvPr/>
        </p:nvSpPr>
        <p:spPr>
          <a:xfrm>
            <a:off x="1295400" y="2582599"/>
            <a:ext cx="5815563" cy="1410336"/>
          </a:xfrm>
          <a:prstGeom prst="rect">
            <a:avLst/>
          </a:prstGeom>
        </p:spPr>
        <p:txBody>
          <a:bodyPr wrap="square" lIns="0" tIns="0" rIns="0" bIns="0" rtlCol="0" anchor="t">
            <a:spAutoFit/>
          </a:bodyPr>
          <a:lstStyle/>
          <a:p>
            <a:pPr algn="l">
              <a:lnSpc>
                <a:spcPts val="3639"/>
              </a:lnSpc>
              <a:spcBef>
                <a:spcPct val="0"/>
              </a:spcBef>
            </a:pPr>
            <a:r>
              <a:rPr lang="en-US" sz="2599" dirty="0">
                <a:solidFill>
                  <a:srgbClr val="274472"/>
                </a:solidFill>
                <a:latin typeface="Carlito Bold"/>
                <a:ea typeface="Carlito Bold"/>
                <a:cs typeface="Carlito Bold"/>
                <a:sym typeface="Carlito Bold"/>
              </a:rPr>
              <a:t>Session 1: Find out what skills you are already using, see how your skills compare to a job you like.</a:t>
            </a:r>
          </a:p>
        </p:txBody>
      </p:sp>
      <p:sp>
        <p:nvSpPr>
          <p:cNvPr id="36" name="TextBox 36"/>
          <p:cNvSpPr txBox="1"/>
          <p:nvPr/>
        </p:nvSpPr>
        <p:spPr>
          <a:xfrm>
            <a:off x="10058399" y="2582599"/>
            <a:ext cx="5788633" cy="1410336"/>
          </a:xfrm>
          <a:prstGeom prst="rect">
            <a:avLst/>
          </a:prstGeom>
        </p:spPr>
        <p:txBody>
          <a:bodyPr wrap="square" lIns="0" tIns="0" rIns="0" bIns="0" rtlCol="0" anchor="t">
            <a:spAutoFit/>
          </a:bodyPr>
          <a:lstStyle/>
          <a:p>
            <a:pPr algn="l">
              <a:lnSpc>
                <a:spcPts val="3639"/>
              </a:lnSpc>
              <a:spcBef>
                <a:spcPct val="0"/>
              </a:spcBef>
            </a:pPr>
            <a:r>
              <a:rPr lang="en-US" sz="2599" dirty="0">
                <a:solidFill>
                  <a:srgbClr val="274472"/>
                </a:solidFill>
                <a:latin typeface="Carlito Bold"/>
                <a:ea typeface="Carlito Bold"/>
                <a:cs typeface="Carlito Bold"/>
                <a:sym typeface="Carlito Bold"/>
              </a:rPr>
              <a:t>Session 2: Find out what personality type you are and explore some jobs that may suit you. </a:t>
            </a:r>
          </a:p>
        </p:txBody>
      </p:sp>
      <p:sp>
        <p:nvSpPr>
          <p:cNvPr id="37" name="TextBox 36">
            <a:extLst>
              <a:ext uri="{FF2B5EF4-FFF2-40B4-BE49-F238E27FC236}">
                <a16:creationId xmlns:a16="http://schemas.microsoft.com/office/drawing/2014/main" id="{3CF0DDF2-5850-F629-2BCB-B143AA731E37}"/>
              </a:ext>
            </a:extLst>
          </p:cNvPr>
          <p:cNvSpPr txBox="1"/>
          <p:nvPr/>
        </p:nvSpPr>
        <p:spPr>
          <a:xfrm>
            <a:off x="14180428" y="9252320"/>
            <a:ext cx="3843290" cy="695127"/>
          </a:xfrm>
          <a:prstGeom prst="rect">
            <a:avLst/>
          </a:prstGeom>
          <a:noFill/>
        </p:spPr>
        <p:txBody>
          <a:bodyPr wrap="square" rtlCol="0">
            <a:spAutoFit/>
          </a:bodyPr>
          <a:lstStyle/>
          <a:p>
            <a:pPr algn="ctr">
              <a:lnSpc>
                <a:spcPts val="5040"/>
              </a:lnSpc>
            </a:pPr>
            <a:r>
              <a:rPr lang="en-US" sz="3600" dirty="0">
                <a:solidFill>
                  <a:srgbClr val="FFFFFF"/>
                </a:solidFill>
                <a:latin typeface="Carlito Bold"/>
                <a:ea typeface="Carlito Bold"/>
                <a:cs typeface="Carlito Bold"/>
                <a:sym typeface="Carlito Bold"/>
              </a:rPr>
              <a:t>careerpilot.org.uk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20" y="0"/>
            <a:ext cx="18302338" cy="10296551"/>
          </a:xfrm>
          <a:custGeom>
            <a:avLst/>
            <a:gdLst/>
            <a:ahLst/>
            <a:cxnLst/>
            <a:rect l="l" t="t" r="r" b="b"/>
            <a:pathLst>
              <a:path w="18302338" h="10296551">
                <a:moveTo>
                  <a:pt x="0" y="0"/>
                </a:moveTo>
                <a:lnTo>
                  <a:pt x="18302338" y="0"/>
                </a:lnTo>
                <a:lnTo>
                  <a:pt x="18302338" y="10296551"/>
                </a:lnTo>
                <a:lnTo>
                  <a:pt x="0" y="10296551"/>
                </a:lnTo>
                <a:lnTo>
                  <a:pt x="0" y="0"/>
                </a:lnTo>
                <a:close/>
              </a:path>
            </a:pathLst>
          </a:custGeom>
          <a:blipFill>
            <a:blip r:embed="rId2">
              <a:alphaModFix amt="75000"/>
            </a:blip>
            <a:stretch>
              <a:fillRect t="-9304" b="-9304"/>
            </a:stretch>
          </a:blipFill>
        </p:spPr>
        <p:txBody>
          <a:bodyPr/>
          <a:lstStyle/>
          <a:p>
            <a:endParaRPr lang="en-GB"/>
          </a:p>
        </p:txBody>
      </p:sp>
      <p:grpSp>
        <p:nvGrpSpPr>
          <p:cNvPr id="3" name="Group 3"/>
          <p:cNvGrpSpPr/>
          <p:nvPr/>
        </p:nvGrpSpPr>
        <p:grpSpPr>
          <a:xfrm>
            <a:off x="-15658" y="-56327"/>
            <a:ext cx="18319316" cy="1923753"/>
            <a:chOff x="0" y="-12255"/>
            <a:chExt cx="4824840" cy="504015"/>
          </a:xfrm>
        </p:grpSpPr>
        <p:sp>
          <p:nvSpPr>
            <p:cNvPr id="4" name="Freeform 4"/>
            <p:cNvSpPr/>
            <p:nvPr/>
          </p:nvSpPr>
          <p:spPr>
            <a:xfrm>
              <a:off x="0" y="0"/>
              <a:ext cx="4820716" cy="478010"/>
            </a:xfrm>
            <a:custGeom>
              <a:avLst/>
              <a:gdLst/>
              <a:ahLst/>
              <a:cxnLst/>
              <a:rect l="l" t="t" r="r" b="b"/>
              <a:pathLst>
                <a:path w="4820716" h="478010">
                  <a:moveTo>
                    <a:pt x="0" y="0"/>
                  </a:moveTo>
                  <a:lnTo>
                    <a:pt x="4820716" y="0"/>
                  </a:lnTo>
                  <a:lnTo>
                    <a:pt x="4820716" y="478010"/>
                  </a:lnTo>
                  <a:lnTo>
                    <a:pt x="0" y="478010"/>
                  </a:lnTo>
                  <a:close/>
                </a:path>
              </a:pathLst>
            </a:custGeom>
            <a:solidFill>
              <a:srgbClr val="00CCCC"/>
            </a:solidFill>
          </p:spPr>
          <p:txBody>
            <a:bodyPr/>
            <a:lstStyle/>
            <a:p>
              <a:endParaRPr lang="en-GB"/>
            </a:p>
          </p:txBody>
        </p:sp>
        <p:sp>
          <p:nvSpPr>
            <p:cNvPr id="5" name="TextBox 5"/>
            <p:cNvSpPr txBox="1"/>
            <p:nvPr/>
          </p:nvSpPr>
          <p:spPr>
            <a:xfrm>
              <a:off x="4124" y="-12255"/>
              <a:ext cx="4820716" cy="504015"/>
            </a:xfrm>
            <a:prstGeom prst="rect">
              <a:avLst/>
            </a:prstGeom>
          </p:spPr>
          <p:txBody>
            <a:bodyPr lIns="50800" tIns="50800" rIns="50800" bIns="50800" rtlCol="0" anchor="ctr"/>
            <a:lstStyle/>
            <a:p>
              <a:pPr algn="ctr">
                <a:lnSpc>
                  <a:spcPts val="5040"/>
                </a:lnSpc>
              </a:pPr>
              <a:r>
                <a:rPr lang="en-US" sz="3600" dirty="0">
                  <a:solidFill>
                    <a:srgbClr val="FFFFFF"/>
                  </a:solidFill>
                  <a:latin typeface="Carlito Bold"/>
                  <a:ea typeface="Carlito Bold"/>
                  <a:cs typeface="Carlito Bold"/>
                  <a:sym typeface="Carlito Bold"/>
                </a:rPr>
                <a:t>Knowing your skills, looking ahead</a:t>
              </a:r>
            </a:p>
            <a:p>
              <a:pPr algn="ctr">
                <a:lnSpc>
                  <a:spcPts val="5040"/>
                </a:lnSpc>
              </a:pPr>
              <a:r>
                <a:rPr lang="en-US" sz="3600" dirty="0">
                  <a:solidFill>
                    <a:srgbClr val="FFFFFF"/>
                  </a:solidFill>
                  <a:latin typeface="Carlito"/>
                  <a:ea typeface="Carlito"/>
                  <a:cs typeface="Carlito"/>
                  <a:sym typeface="Carlito"/>
                </a:rPr>
                <a:t>2 x 20-minute sessions for every year group</a:t>
              </a:r>
            </a:p>
          </p:txBody>
        </p:sp>
      </p:grpSp>
      <p:sp>
        <p:nvSpPr>
          <p:cNvPr id="6" name="Freeform 6"/>
          <p:cNvSpPr/>
          <p:nvPr/>
        </p:nvSpPr>
        <p:spPr>
          <a:xfrm>
            <a:off x="15375322" y="192103"/>
            <a:ext cx="1394920" cy="1430738"/>
          </a:xfrm>
          <a:custGeom>
            <a:avLst/>
            <a:gdLst/>
            <a:ahLst/>
            <a:cxnLst/>
            <a:rect l="l" t="t" r="r" b="b"/>
            <a:pathLst>
              <a:path w="1394920" h="1430738">
                <a:moveTo>
                  <a:pt x="0" y="0"/>
                </a:moveTo>
                <a:lnTo>
                  <a:pt x="1394920" y="0"/>
                </a:lnTo>
                <a:lnTo>
                  <a:pt x="1394920" y="1430738"/>
                </a:lnTo>
                <a:lnTo>
                  <a:pt x="0" y="1430738"/>
                </a:lnTo>
                <a:lnTo>
                  <a:pt x="0" y="0"/>
                </a:lnTo>
                <a:close/>
              </a:path>
            </a:pathLst>
          </a:custGeom>
          <a:blipFill>
            <a:blip r:embed="rId3"/>
            <a:stretch>
              <a:fillRect/>
            </a:stretch>
          </a:blipFill>
          <a:effectLst>
            <a:outerShdw blurRad="63500" sx="102000" sy="102000" algn="ctr" rotWithShape="0">
              <a:prstClr val="black">
                <a:alpha val="40000"/>
              </a:prstClr>
            </a:outerShdw>
          </a:effectLst>
        </p:spPr>
        <p:txBody>
          <a:bodyPr/>
          <a:lstStyle/>
          <a:p>
            <a:endParaRPr lang="en-GB"/>
          </a:p>
        </p:txBody>
      </p:sp>
      <p:grpSp>
        <p:nvGrpSpPr>
          <p:cNvPr id="7" name="Group 7"/>
          <p:cNvGrpSpPr/>
          <p:nvPr/>
        </p:nvGrpSpPr>
        <p:grpSpPr>
          <a:xfrm>
            <a:off x="861943" y="1857465"/>
            <a:ext cx="7622200" cy="4891159"/>
            <a:chOff x="0" y="-133350"/>
            <a:chExt cx="2085848" cy="1288207"/>
          </a:xfrm>
        </p:grpSpPr>
        <p:sp>
          <p:nvSpPr>
            <p:cNvPr id="8" name="Freeform 8"/>
            <p:cNvSpPr/>
            <p:nvPr/>
          </p:nvSpPr>
          <p:spPr>
            <a:xfrm>
              <a:off x="0" y="0"/>
              <a:ext cx="2085848" cy="1154857"/>
            </a:xfrm>
            <a:custGeom>
              <a:avLst/>
              <a:gdLst/>
              <a:ahLst/>
              <a:cxnLst/>
              <a:rect l="l" t="t" r="r" b="b"/>
              <a:pathLst>
                <a:path w="2085848" h="1154857">
                  <a:moveTo>
                    <a:pt x="49855" y="0"/>
                  </a:moveTo>
                  <a:lnTo>
                    <a:pt x="2035993" y="0"/>
                  </a:lnTo>
                  <a:cubicBezTo>
                    <a:pt x="2063527" y="0"/>
                    <a:pt x="2085848" y="22321"/>
                    <a:pt x="2085848" y="49855"/>
                  </a:cubicBezTo>
                  <a:lnTo>
                    <a:pt x="2085848" y="1105001"/>
                  </a:lnTo>
                  <a:cubicBezTo>
                    <a:pt x="2085848" y="1118224"/>
                    <a:pt x="2080596" y="1130905"/>
                    <a:pt x="2071246" y="1140254"/>
                  </a:cubicBezTo>
                  <a:cubicBezTo>
                    <a:pt x="2061896" y="1149604"/>
                    <a:pt x="2049216" y="1154857"/>
                    <a:pt x="2035993" y="1154857"/>
                  </a:cubicBezTo>
                  <a:lnTo>
                    <a:pt x="49855" y="1154857"/>
                  </a:lnTo>
                  <a:cubicBezTo>
                    <a:pt x="36633" y="1154857"/>
                    <a:pt x="23952" y="1149604"/>
                    <a:pt x="14602" y="1140254"/>
                  </a:cubicBezTo>
                  <a:cubicBezTo>
                    <a:pt x="5253" y="1130905"/>
                    <a:pt x="0" y="1118224"/>
                    <a:pt x="0" y="1105001"/>
                  </a:cubicBezTo>
                  <a:lnTo>
                    <a:pt x="0" y="49855"/>
                  </a:lnTo>
                  <a:cubicBezTo>
                    <a:pt x="0" y="36633"/>
                    <a:pt x="5253" y="23952"/>
                    <a:pt x="14602" y="14602"/>
                  </a:cubicBezTo>
                  <a:cubicBezTo>
                    <a:pt x="23952" y="5253"/>
                    <a:pt x="36633" y="0"/>
                    <a:pt x="49855" y="0"/>
                  </a:cubicBezTo>
                  <a:close/>
                </a:path>
              </a:pathLst>
            </a:custGeom>
            <a:solidFill>
              <a:srgbClr val="C3E0E5"/>
            </a:solidFill>
            <a:ln w="38100" cap="rnd">
              <a:solidFill>
                <a:srgbClr val="00CCCC"/>
              </a:solidFill>
              <a:prstDash val="solid"/>
              <a:round/>
            </a:ln>
          </p:spPr>
          <p:txBody>
            <a:bodyPr/>
            <a:lstStyle/>
            <a:p>
              <a:endParaRPr lang="en-GB"/>
            </a:p>
          </p:txBody>
        </p:sp>
        <p:sp>
          <p:nvSpPr>
            <p:cNvPr id="9" name="TextBox 9"/>
            <p:cNvSpPr txBox="1"/>
            <p:nvPr/>
          </p:nvSpPr>
          <p:spPr>
            <a:xfrm>
              <a:off x="0" y="-133350"/>
              <a:ext cx="2085848" cy="1288207"/>
            </a:xfrm>
            <a:prstGeom prst="rect">
              <a:avLst/>
            </a:prstGeom>
          </p:spPr>
          <p:txBody>
            <a:bodyPr lIns="50800" tIns="50800" rIns="50800" bIns="50800" rtlCol="0" anchor="ctr"/>
            <a:lstStyle/>
            <a:p>
              <a:pPr algn="l">
                <a:lnSpc>
                  <a:spcPts val="5040"/>
                </a:lnSpc>
              </a:pPr>
              <a:endParaRPr dirty="0"/>
            </a:p>
            <a:p>
              <a:pPr algn="ctr">
                <a:lnSpc>
                  <a:spcPts val="2659"/>
                </a:lnSpc>
              </a:pPr>
              <a:endParaRPr dirty="0"/>
            </a:p>
            <a:p>
              <a:pPr algn="ctr">
                <a:lnSpc>
                  <a:spcPts val="2659"/>
                </a:lnSpc>
              </a:pPr>
              <a:endParaRPr dirty="0"/>
            </a:p>
          </p:txBody>
        </p:sp>
      </p:grpSp>
      <p:grpSp>
        <p:nvGrpSpPr>
          <p:cNvPr id="10" name="Group 10"/>
          <p:cNvGrpSpPr/>
          <p:nvPr/>
        </p:nvGrpSpPr>
        <p:grpSpPr>
          <a:xfrm>
            <a:off x="0" y="8992667"/>
            <a:ext cx="18303658" cy="1294333"/>
            <a:chOff x="0" y="0"/>
            <a:chExt cx="4820716" cy="340894"/>
          </a:xfrm>
        </p:grpSpPr>
        <p:sp>
          <p:nvSpPr>
            <p:cNvPr id="11" name="Freeform 11"/>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00CCCC"/>
            </a:solidFill>
          </p:spPr>
          <p:txBody>
            <a:bodyPr/>
            <a:lstStyle/>
            <a:p>
              <a:endParaRPr lang="en-GB"/>
            </a:p>
          </p:txBody>
        </p:sp>
        <p:sp>
          <p:nvSpPr>
            <p:cNvPr id="12" name="TextBox 12"/>
            <p:cNvSpPr txBox="1"/>
            <p:nvPr/>
          </p:nvSpPr>
          <p:spPr>
            <a:xfrm>
              <a:off x="0" y="-133350"/>
              <a:ext cx="4820716" cy="474244"/>
            </a:xfrm>
            <a:prstGeom prst="rect">
              <a:avLst/>
            </a:prstGeom>
          </p:spPr>
          <p:txBody>
            <a:bodyPr lIns="50800" tIns="50800" rIns="50800" bIns="50800" rtlCol="0" anchor="ctr"/>
            <a:lstStyle/>
            <a:p>
              <a:pPr algn="r">
                <a:lnSpc>
                  <a:spcPts val="5040"/>
                </a:lnSpc>
              </a:pPr>
              <a:endParaRPr lang="en-US" sz="3600" dirty="0">
                <a:solidFill>
                  <a:srgbClr val="FFFFFF"/>
                </a:solidFill>
                <a:latin typeface="Carlito Bold"/>
                <a:ea typeface="Carlito Bold"/>
                <a:cs typeface="Carlito Bold"/>
                <a:sym typeface="Carlito Bold"/>
              </a:endParaRPr>
            </a:p>
          </p:txBody>
        </p:sp>
      </p:grpSp>
      <p:sp>
        <p:nvSpPr>
          <p:cNvPr id="13" name="Freeform 13"/>
          <p:cNvSpPr/>
          <p:nvPr/>
        </p:nvSpPr>
        <p:spPr>
          <a:xfrm>
            <a:off x="555615" y="9330649"/>
            <a:ext cx="3536299" cy="618369"/>
          </a:xfrm>
          <a:custGeom>
            <a:avLst/>
            <a:gdLst/>
            <a:ahLst/>
            <a:cxnLst/>
            <a:rect l="l" t="t" r="r" b="b"/>
            <a:pathLst>
              <a:path w="3536299" h="618369">
                <a:moveTo>
                  <a:pt x="0" y="0"/>
                </a:moveTo>
                <a:lnTo>
                  <a:pt x="3536299" y="0"/>
                </a:lnTo>
                <a:lnTo>
                  <a:pt x="3536299" y="618369"/>
                </a:lnTo>
                <a:lnTo>
                  <a:pt x="0" y="618369"/>
                </a:lnTo>
                <a:lnTo>
                  <a:pt x="0" y="0"/>
                </a:lnTo>
                <a:close/>
              </a:path>
            </a:pathLst>
          </a:custGeom>
          <a:blipFill>
            <a:blip r:embed="rId4"/>
            <a:stretch>
              <a:fillRect/>
            </a:stretch>
          </a:blipFill>
        </p:spPr>
        <p:txBody>
          <a:bodyPr/>
          <a:lstStyle/>
          <a:p>
            <a:endParaRPr lang="en-GB"/>
          </a:p>
        </p:txBody>
      </p:sp>
      <p:grpSp>
        <p:nvGrpSpPr>
          <p:cNvPr id="14" name="Group 14"/>
          <p:cNvGrpSpPr/>
          <p:nvPr/>
        </p:nvGrpSpPr>
        <p:grpSpPr>
          <a:xfrm>
            <a:off x="861943" y="7062948"/>
            <a:ext cx="7622200" cy="1611763"/>
            <a:chOff x="0" y="0"/>
            <a:chExt cx="2085848" cy="424497"/>
          </a:xfrm>
        </p:grpSpPr>
        <p:sp>
          <p:nvSpPr>
            <p:cNvPr id="15" name="Freeform 15"/>
            <p:cNvSpPr/>
            <p:nvPr/>
          </p:nvSpPr>
          <p:spPr>
            <a:xfrm>
              <a:off x="0" y="0"/>
              <a:ext cx="2085848" cy="424497"/>
            </a:xfrm>
            <a:custGeom>
              <a:avLst/>
              <a:gdLst/>
              <a:ahLst/>
              <a:cxnLst/>
              <a:rect l="l" t="t" r="r" b="b"/>
              <a:pathLst>
                <a:path w="2085848" h="424497">
                  <a:moveTo>
                    <a:pt x="49855" y="0"/>
                  </a:moveTo>
                  <a:lnTo>
                    <a:pt x="2035993" y="0"/>
                  </a:lnTo>
                  <a:cubicBezTo>
                    <a:pt x="2063527" y="0"/>
                    <a:pt x="2085848" y="22321"/>
                    <a:pt x="2085848" y="49855"/>
                  </a:cubicBezTo>
                  <a:lnTo>
                    <a:pt x="2085848" y="374642"/>
                  </a:lnTo>
                  <a:cubicBezTo>
                    <a:pt x="2085848" y="387864"/>
                    <a:pt x="2080596" y="400545"/>
                    <a:pt x="2071246" y="409895"/>
                  </a:cubicBezTo>
                  <a:cubicBezTo>
                    <a:pt x="2061896" y="419245"/>
                    <a:pt x="2049216" y="424497"/>
                    <a:pt x="2035993" y="424497"/>
                  </a:cubicBezTo>
                  <a:lnTo>
                    <a:pt x="49855" y="424497"/>
                  </a:lnTo>
                  <a:cubicBezTo>
                    <a:pt x="22321" y="424497"/>
                    <a:pt x="0" y="402176"/>
                    <a:pt x="0" y="374642"/>
                  </a:cubicBezTo>
                  <a:lnTo>
                    <a:pt x="0" y="49855"/>
                  </a:lnTo>
                  <a:cubicBezTo>
                    <a:pt x="0" y="36633"/>
                    <a:pt x="5253" y="23952"/>
                    <a:pt x="14602" y="14602"/>
                  </a:cubicBezTo>
                  <a:cubicBezTo>
                    <a:pt x="23952" y="5253"/>
                    <a:pt x="36633" y="0"/>
                    <a:pt x="49855" y="0"/>
                  </a:cubicBezTo>
                  <a:close/>
                </a:path>
              </a:pathLst>
            </a:custGeom>
            <a:solidFill>
              <a:srgbClr val="EEEEEE"/>
            </a:solidFill>
          </p:spPr>
          <p:txBody>
            <a:bodyPr/>
            <a:lstStyle/>
            <a:p>
              <a:endParaRPr lang="en-GB"/>
            </a:p>
          </p:txBody>
        </p:sp>
        <p:sp>
          <p:nvSpPr>
            <p:cNvPr id="16" name="TextBox 16"/>
            <p:cNvSpPr txBox="1"/>
            <p:nvPr/>
          </p:nvSpPr>
          <p:spPr>
            <a:xfrm>
              <a:off x="0" y="-76200"/>
              <a:ext cx="2085848" cy="500697"/>
            </a:xfrm>
            <a:prstGeom prst="rect">
              <a:avLst/>
            </a:prstGeom>
          </p:spPr>
          <p:txBody>
            <a:bodyPr lIns="50800" tIns="50800" rIns="50800" bIns="50800" rtlCol="0" anchor="ctr"/>
            <a:lstStyle/>
            <a:p>
              <a:pPr algn="ctr">
                <a:lnSpc>
                  <a:spcPts val="2659"/>
                </a:lnSpc>
              </a:pPr>
              <a:endParaRPr/>
            </a:p>
            <a:p>
              <a:pPr algn="ctr">
                <a:lnSpc>
                  <a:spcPts val="2659"/>
                </a:lnSpc>
              </a:pPr>
              <a:endParaRPr/>
            </a:p>
          </p:txBody>
        </p:sp>
      </p:grpSp>
      <p:grpSp>
        <p:nvGrpSpPr>
          <p:cNvPr id="17" name="Group 17"/>
          <p:cNvGrpSpPr/>
          <p:nvPr/>
        </p:nvGrpSpPr>
        <p:grpSpPr>
          <a:xfrm>
            <a:off x="395860" y="192103"/>
            <a:ext cx="1430738" cy="1430738"/>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19" name="TextBox 19"/>
            <p:cNvSpPr txBox="1"/>
            <p:nvPr/>
          </p:nvSpPr>
          <p:spPr>
            <a:xfrm>
              <a:off x="90757" y="10668"/>
              <a:ext cx="660400" cy="793750"/>
            </a:xfrm>
            <a:prstGeom prst="rect">
              <a:avLst/>
            </a:prstGeom>
          </p:spPr>
          <p:txBody>
            <a:bodyPr lIns="50800" tIns="50800" rIns="50800" bIns="50800" rtlCol="0" anchor="ctr"/>
            <a:lstStyle/>
            <a:p>
              <a:pPr algn="ctr">
                <a:lnSpc>
                  <a:spcPts val="4479"/>
                </a:lnSpc>
              </a:pPr>
              <a:r>
                <a:rPr lang="en-US" sz="3199" dirty="0">
                  <a:solidFill>
                    <a:srgbClr val="00CCCC"/>
                  </a:solidFill>
                  <a:latin typeface="Carlito Bold"/>
                  <a:ea typeface="Carlito Bold"/>
                  <a:cs typeface="Carlito Bold"/>
                  <a:sym typeface="Carlito Bold"/>
                </a:rPr>
                <a:t>Year 9</a:t>
              </a:r>
            </a:p>
          </p:txBody>
        </p:sp>
      </p:grpSp>
      <p:grpSp>
        <p:nvGrpSpPr>
          <p:cNvPr id="20" name="Group 20"/>
          <p:cNvGrpSpPr/>
          <p:nvPr/>
        </p:nvGrpSpPr>
        <p:grpSpPr>
          <a:xfrm>
            <a:off x="9667170" y="2363778"/>
            <a:ext cx="7622201" cy="4384846"/>
            <a:chOff x="0" y="0"/>
            <a:chExt cx="2072765" cy="1154857"/>
          </a:xfrm>
        </p:grpSpPr>
        <p:sp>
          <p:nvSpPr>
            <p:cNvPr id="21" name="Freeform 21"/>
            <p:cNvSpPr/>
            <p:nvPr/>
          </p:nvSpPr>
          <p:spPr>
            <a:xfrm>
              <a:off x="0" y="0"/>
              <a:ext cx="2072765" cy="1154857"/>
            </a:xfrm>
            <a:custGeom>
              <a:avLst/>
              <a:gdLst/>
              <a:ahLst/>
              <a:cxnLst/>
              <a:rect l="l" t="t" r="r" b="b"/>
              <a:pathLst>
                <a:path w="2072765" h="1154857">
                  <a:moveTo>
                    <a:pt x="50170" y="0"/>
                  </a:moveTo>
                  <a:lnTo>
                    <a:pt x="2022595" y="0"/>
                  </a:lnTo>
                  <a:cubicBezTo>
                    <a:pt x="2035901" y="0"/>
                    <a:pt x="2048662" y="5286"/>
                    <a:pt x="2058071" y="14694"/>
                  </a:cubicBezTo>
                  <a:cubicBezTo>
                    <a:pt x="2067479" y="24103"/>
                    <a:pt x="2072765" y="36864"/>
                    <a:pt x="2072765" y="50170"/>
                  </a:cubicBezTo>
                  <a:lnTo>
                    <a:pt x="2072765" y="1104687"/>
                  </a:lnTo>
                  <a:cubicBezTo>
                    <a:pt x="2072765" y="1132395"/>
                    <a:pt x="2050303" y="1154857"/>
                    <a:pt x="2022595" y="1154857"/>
                  </a:cubicBezTo>
                  <a:lnTo>
                    <a:pt x="50170" y="1154857"/>
                  </a:lnTo>
                  <a:cubicBezTo>
                    <a:pt x="36864" y="1154857"/>
                    <a:pt x="24103" y="1149571"/>
                    <a:pt x="14694" y="1140162"/>
                  </a:cubicBezTo>
                  <a:cubicBezTo>
                    <a:pt x="5286" y="1130753"/>
                    <a:pt x="0" y="1117993"/>
                    <a:pt x="0" y="1104687"/>
                  </a:cubicBezTo>
                  <a:lnTo>
                    <a:pt x="0" y="50170"/>
                  </a:lnTo>
                  <a:cubicBezTo>
                    <a:pt x="0" y="22462"/>
                    <a:pt x="22462" y="0"/>
                    <a:pt x="50170" y="0"/>
                  </a:cubicBezTo>
                  <a:close/>
                </a:path>
              </a:pathLst>
            </a:custGeom>
            <a:solidFill>
              <a:srgbClr val="C3E0E5"/>
            </a:solidFill>
            <a:ln w="38100" cap="rnd">
              <a:solidFill>
                <a:srgbClr val="00CCCC"/>
              </a:solidFill>
              <a:prstDash val="solid"/>
              <a:round/>
            </a:ln>
          </p:spPr>
          <p:txBody>
            <a:bodyPr/>
            <a:lstStyle/>
            <a:p>
              <a:endParaRPr lang="en-GB"/>
            </a:p>
          </p:txBody>
        </p:sp>
        <p:sp>
          <p:nvSpPr>
            <p:cNvPr id="22" name="TextBox 22"/>
            <p:cNvSpPr txBox="1"/>
            <p:nvPr/>
          </p:nvSpPr>
          <p:spPr>
            <a:xfrm>
              <a:off x="0" y="-133350"/>
              <a:ext cx="2072765" cy="1288207"/>
            </a:xfrm>
            <a:prstGeom prst="rect">
              <a:avLst/>
            </a:prstGeom>
          </p:spPr>
          <p:txBody>
            <a:bodyPr lIns="50800" tIns="50800" rIns="50800" bIns="50800" rtlCol="0" anchor="ctr"/>
            <a:lstStyle/>
            <a:p>
              <a:pPr algn="l">
                <a:lnSpc>
                  <a:spcPts val="5040"/>
                </a:lnSpc>
              </a:pPr>
              <a:endParaRPr/>
            </a:p>
            <a:p>
              <a:pPr algn="ctr">
                <a:lnSpc>
                  <a:spcPts val="2659"/>
                </a:lnSpc>
              </a:pPr>
              <a:endParaRPr/>
            </a:p>
            <a:p>
              <a:pPr algn="ctr">
                <a:lnSpc>
                  <a:spcPts val="2659"/>
                </a:lnSpc>
              </a:pPr>
              <a:endParaRPr/>
            </a:p>
          </p:txBody>
        </p:sp>
      </p:grpSp>
      <p:grpSp>
        <p:nvGrpSpPr>
          <p:cNvPr id="23" name="Group 23"/>
          <p:cNvGrpSpPr/>
          <p:nvPr/>
        </p:nvGrpSpPr>
        <p:grpSpPr>
          <a:xfrm>
            <a:off x="9667170" y="7062948"/>
            <a:ext cx="7622200" cy="1611763"/>
            <a:chOff x="0" y="0"/>
            <a:chExt cx="2188787" cy="424497"/>
          </a:xfrm>
        </p:grpSpPr>
        <p:sp>
          <p:nvSpPr>
            <p:cNvPr id="24" name="Freeform 24"/>
            <p:cNvSpPr/>
            <p:nvPr/>
          </p:nvSpPr>
          <p:spPr>
            <a:xfrm>
              <a:off x="0" y="0"/>
              <a:ext cx="2188788" cy="424497"/>
            </a:xfrm>
            <a:custGeom>
              <a:avLst/>
              <a:gdLst/>
              <a:ahLst/>
              <a:cxnLst/>
              <a:rect l="l" t="t" r="r" b="b"/>
              <a:pathLst>
                <a:path w="2188788" h="424497">
                  <a:moveTo>
                    <a:pt x="47510" y="0"/>
                  </a:moveTo>
                  <a:lnTo>
                    <a:pt x="2141277" y="0"/>
                  </a:lnTo>
                  <a:cubicBezTo>
                    <a:pt x="2167516" y="0"/>
                    <a:pt x="2188788" y="21271"/>
                    <a:pt x="2188788" y="47510"/>
                  </a:cubicBezTo>
                  <a:lnTo>
                    <a:pt x="2188788" y="376987"/>
                  </a:lnTo>
                  <a:cubicBezTo>
                    <a:pt x="2188788" y="389587"/>
                    <a:pt x="2183782" y="401672"/>
                    <a:pt x="2174872" y="410582"/>
                  </a:cubicBezTo>
                  <a:cubicBezTo>
                    <a:pt x="2165962" y="419492"/>
                    <a:pt x="2153878" y="424497"/>
                    <a:pt x="2141277" y="424497"/>
                  </a:cubicBezTo>
                  <a:lnTo>
                    <a:pt x="47510" y="424497"/>
                  </a:lnTo>
                  <a:cubicBezTo>
                    <a:pt x="21271" y="424497"/>
                    <a:pt x="0" y="403226"/>
                    <a:pt x="0" y="376987"/>
                  </a:cubicBezTo>
                  <a:lnTo>
                    <a:pt x="0" y="47510"/>
                  </a:lnTo>
                  <a:cubicBezTo>
                    <a:pt x="0" y="34910"/>
                    <a:pt x="5006" y="22825"/>
                    <a:pt x="13915" y="13915"/>
                  </a:cubicBezTo>
                  <a:cubicBezTo>
                    <a:pt x="22825" y="5006"/>
                    <a:pt x="34910" y="0"/>
                    <a:pt x="47510" y="0"/>
                  </a:cubicBezTo>
                  <a:close/>
                </a:path>
              </a:pathLst>
            </a:custGeom>
            <a:solidFill>
              <a:srgbClr val="EEEEEE"/>
            </a:solidFill>
          </p:spPr>
          <p:txBody>
            <a:bodyPr/>
            <a:lstStyle/>
            <a:p>
              <a:endParaRPr lang="en-GB"/>
            </a:p>
          </p:txBody>
        </p:sp>
        <p:sp>
          <p:nvSpPr>
            <p:cNvPr id="25" name="TextBox 25"/>
            <p:cNvSpPr txBox="1"/>
            <p:nvPr/>
          </p:nvSpPr>
          <p:spPr>
            <a:xfrm>
              <a:off x="0" y="-76200"/>
              <a:ext cx="2188787" cy="500697"/>
            </a:xfrm>
            <a:prstGeom prst="rect">
              <a:avLst/>
            </a:prstGeom>
          </p:spPr>
          <p:txBody>
            <a:bodyPr lIns="50800" tIns="50800" rIns="50800" bIns="50800" rtlCol="0" anchor="ctr"/>
            <a:lstStyle/>
            <a:p>
              <a:pPr algn="ctr">
                <a:lnSpc>
                  <a:spcPts val="2659"/>
                </a:lnSpc>
              </a:pPr>
              <a:endParaRPr/>
            </a:p>
          </p:txBody>
        </p:sp>
      </p:grpSp>
      <p:sp>
        <p:nvSpPr>
          <p:cNvPr id="26" name="Freeform 26"/>
          <p:cNvSpPr/>
          <p:nvPr/>
        </p:nvSpPr>
        <p:spPr>
          <a:xfrm>
            <a:off x="927633" y="7400462"/>
            <a:ext cx="898965" cy="889976"/>
          </a:xfrm>
          <a:custGeom>
            <a:avLst/>
            <a:gdLst/>
            <a:ahLst/>
            <a:cxnLst/>
            <a:rect l="l" t="t" r="r" b="b"/>
            <a:pathLst>
              <a:path w="898965" h="889976">
                <a:moveTo>
                  <a:pt x="0" y="0"/>
                </a:moveTo>
                <a:lnTo>
                  <a:pt x="898965" y="0"/>
                </a:lnTo>
                <a:lnTo>
                  <a:pt x="898965" y="889975"/>
                </a:lnTo>
                <a:lnTo>
                  <a:pt x="0" y="88997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8" name="Freeform 28"/>
          <p:cNvSpPr/>
          <p:nvPr/>
        </p:nvSpPr>
        <p:spPr>
          <a:xfrm>
            <a:off x="15718089" y="2510973"/>
            <a:ext cx="1358308" cy="1609076"/>
          </a:xfrm>
          <a:custGeom>
            <a:avLst/>
            <a:gdLst/>
            <a:ahLst/>
            <a:cxnLst/>
            <a:rect l="l" t="t" r="r" b="b"/>
            <a:pathLst>
              <a:path w="1360280" h="1571879">
                <a:moveTo>
                  <a:pt x="0" y="0"/>
                </a:moveTo>
                <a:lnTo>
                  <a:pt x="1360280" y="0"/>
                </a:lnTo>
                <a:lnTo>
                  <a:pt x="1360280" y="1571879"/>
                </a:lnTo>
                <a:lnTo>
                  <a:pt x="0" y="1571879"/>
                </a:lnTo>
                <a:lnTo>
                  <a:pt x="0" y="0"/>
                </a:lnTo>
                <a:close/>
              </a:path>
            </a:pathLst>
          </a:custGeom>
          <a:blipFill>
            <a:blip r:embed="rId6"/>
            <a:stretch>
              <a:fillRect/>
            </a:stretch>
          </a:blipFill>
        </p:spPr>
        <p:txBody>
          <a:bodyPr/>
          <a:lstStyle/>
          <a:p>
            <a:endParaRPr lang="en-GB"/>
          </a:p>
        </p:txBody>
      </p:sp>
      <p:sp>
        <p:nvSpPr>
          <p:cNvPr id="29" name="Freeform 29"/>
          <p:cNvSpPr/>
          <p:nvPr/>
        </p:nvSpPr>
        <p:spPr>
          <a:xfrm>
            <a:off x="16748152" y="212160"/>
            <a:ext cx="1355811" cy="1390624"/>
          </a:xfrm>
          <a:custGeom>
            <a:avLst/>
            <a:gdLst/>
            <a:ahLst/>
            <a:cxnLst/>
            <a:rect l="l" t="t" r="r" b="b"/>
            <a:pathLst>
              <a:path w="1355811" h="1390624">
                <a:moveTo>
                  <a:pt x="0" y="0"/>
                </a:moveTo>
                <a:lnTo>
                  <a:pt x="1355811" y="0"/>
                </a:lnTo>
                <a:lnTo>
                  <a:pt x="1355811" y="1390624"/>
                </a:lnTo>
                <a:lnTo>
                  <a:pt x="0" y="1390624"/>
                </a:lnTo>
                <a:lnTo>
                  <a:pt x="0" y="0"/>
                </a:lnTo>
                <a:close/>
              </a:path>
            </a:pathLst>
          </a:custGeom>
          <a:blipFill>
            <a:blip r:embed="rId7"/>
            <a:stretch>
              <a:fillRect/>
            </a:stretch>
          </a:blipFill>
          <a:effectLst>
            <a:outerShdw blurRad="63500" sx="102000" sy="102000" algn="ctr" rotWithShape="0">
              <a:prstClr val="black">
                <a:alpha val="40000"/>
              </a:prstClr>
            </a:outerShdw>
          </a:effectLst>
        </p:spPr>
        <p:txBody>
          <a:bodyPr/>
          <a:lstStyle/>
          <a:p>
            <a:endParaRPr lang="en-GB"/>
          </a:p>
        </p:txBody>
      </p:sp>
      <p:sp>
        <p:nvSpPr>
          <p:cNvPr id="30" name="TextBox 30"/>
          <p:cNvSpPr txBox="1"/>
          <p:nvPr/>
        </p:nvSpPr>
        <p:spPr>
          <a:xfrm>
            <a:off x="861942" y="4179484"/>
            <a:ext cx="7291458" cy="2132379"/>
          </a:xfrm>
          <a:prstGeom prst="rect">
            <a:avLst/>
          </a:prstGeom>
        </p:spPr>
        <p:txBody>
          <a:bodyPr wrap="square" lIns="0" tIns="0" rIns="0" bIns="0" rtlCol="0" anchor="t">
            <a:spAutoFit/>
          </a:bodyPr>
          <a:lstStyle/>
          <a:p>
            <a:pPr marL="431801" lvl="1" indent="-215900" algn="l">
              <a:lnSpc>
                <a:spcPts val="2800"/>
              </a:lnSpc>
              <a:buFont typeface="Arial"/>
              <a:buChar char="•"/>
            </a:pPr>
            <a:r>
              <a:rPr lang="en-US" sz="2000" dirty="0">
                <a:solidFill>
                  <a:srgbClr val="274472"/>
                </a:solidFill>
                <a:latin typeface="Carlito"/>
                <a:ea typeface="Carlito"/>
                <a:cs typeface="Carlito"/>
                <a:sym typeface="Carlito"/>
              </a:rPr>
              <a:t>Register or log in to </a:t>
            </a:r>
            <a:r>
              <a:rPr lang="en-US" sz="2000" u="sng" dirty="0">
                <a:solidFill>
                  <a:srgbClr val="274472"/>
                </a:solidFill>
                <a:latin typeface="Carlito Bold"/>
                <a:ea typeface="Carlito Bold"/>
                <a:cs typeface="Carlito Bold"/>
                <a:sym typeface="Carlito Bold"/>
                <a:hlinkClick r:id="rId8" tooltip="http://www.careerpilot.org.uk"/>
              </a:rPr>
              <a:t>careerpilot.org.uk</a:t>
            </a:r>
            <a:r>
              <a:rPr lang="en-US" sz="2000" dirty="0">
                <a:solidFill>
                  <a:srgbClr val="274472"/>
                </a:solidFill>
                <a:latin typeface="Carlito"/>
                <a:ea typeface="Carlito"/>
                <a:cs typeface="Carlito"/>
                <a:sym typeface="Carlito"/>
              </a:rPr>
              <a:t> (top right).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Go to ‘</a:t>
            </a:r>
            <a:r>
              <a:rPr lang="en-US" sz="2000" dirty="0">
                <a:solidFill>
                  <a:srgbClr val="274472"/>
                </a:solidFill>
                <a:latin typeface="Carlito Bold"/>
                <a:ea typeface="Carlito Bold"/>
                <a:cs typeface="Carlito Bold"/>
                <a:sym typeface="Carlito Bold"/>
              </a:rPr>
              <a:t>Start with You</a:t>
            </a:r>
            <a:r>
              <a:rPr lang="en-US" sz="2000" dirty="0">
                <a:solidFill>
                  <a:srgbClr val="274472"/>
                </a:solidFill>
                <a:latin typeface="Carlito"/>
                <a:ea typeface="Carlito"/>
                <a:cs typeface="Carlito"/>
                <a:sym typeface="Carlito"/>
              </a:rPr>
              <a:t>’ and choose ‘</a:t>
            </a:r>
            <a:r>
              <a:rPr lang="en-US" sz="2000" dirty="0">
                <a:solidFill>
                  <a:srgbClr val="274472"/>
                </a:solidFill>
                <a:latin typeface="Carlito Bold"/>
                <a:ea typeface="Carlito Bold"/>
                <a:cs typeface="Carlito Bold"/>
                <a:sym typeface="Carlito Bold"/>
              </a:rPr>
              <a:t>Start with a subject</a:t>
            </a:r>
            <a:r>
              <a:rPr lang="en-US" sz="2000" dirty="0">
                <a:solidFill>
                  <a:srgbClr val="274472"/>
                </a:solidFill>
                <a:latin typeface="Carlito"/>
                <a:ea typeface="Carlito"/>
                <a:cs typeface="Carlito"/>
                <a:sym typeface="Carlito"/>
              </a:rPr>
              <a:t>’, pick a subject you like and see what jobs it could lead on to.</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Save any subjects and jobs you are interested to your Career Tools by clicking on the + in the top of the page..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You can then view them in ‘My Subjects’ and ‘My Job Sectors’.</a:t>
            </a:r>
          </a:p>
        </p:txBody>
      </p:sp>
      <p:sp>
        <p:nvSpPr>
          <p:cNvPr id="31" name="TextBox 31"/>
          <p:cNvSpPr txBox="1"/>
          <p:nvPr/>
        </p:nvSpPr>
        <p:spPr>
          <a:xfrm>
            <a:off x="8977735" y="9130624"/>
            <a:ext cx="316872" cy="938520"/>
          </a:xfrm>
          <a:prstGeom prst="rect">
            <a:avLst/>
          </a:prstGeom>
        </p:spPr>
        <p:txBody>
          <a:bodyPr lIns="0" tIns="0" rIns="0" bIns="0" rtlCol="0" anchor="t">
            <a:spAutoFit/>
          </a:bodyPr>
          <a:lstStyle/>
          <a:p>
            <a:pPr algn="ctr">
              <a:lnSpc>
                <a:spcPts val="6889"/>
              </a:lnSpc>
            </a:pPr>
            <a:r>
              <a:rPr lang="en-US" sz="4921">
                <a:solidFill>
                  <a:srgbClr val="FFFFFF"/>
                </a:solidFill>
                <a:latin typeface="Carlito"/>
                <a:ea typeface="Carlito"/>
                <a:cs typeface="Carlito"/>
                <a:sym typeface="Carlito"/>
              </a:rPr>
              <a:t>6</a:t>
            </a:r>
          </a:p>
        </p:txBody>
      </p:sp>
      <p:sp>
        <p:nvSpPr>
          <p:cNvPr id="32" name="TextBox 32"/>
          <p:cNvSpPr txBox="1"/>
          <p:nvPr/>
        </p:nvSpPr>
        <p:spPr>
          <a:xfrm>
            <a:off x="9683872" y="4040387"/>
            <a:ext cx="7392525" cy="2492375"/>
          </a:xfrm>
          <a:prstGeom prst="rect">
            <a:avLst/>
          </a:prstGeom>
        </p:spPr>
        <p:txBody>
          <a:bodyPr wrap="square" lIns="0" tIns="0" rIns="0" bIns="0" rtlCol="0" anchor="t">
            <a:spAutoFit/>
          </a:bodyPr>
          <a:lstStyle/>
          <a:p>
            <a:pPr marL="431801" lvl="1" indent="-215900" algn="l">
              <a:lnSpc>
                <a:spcPts val="2800"/>
              </a:lnSpc>
              <a:buFont typeface="Arial"/>
              <a:buChar char="•"/>
            </a:pPr>
            <a:r>
              <a:rPr lang="en-US" sz="2000" dirty="0">
                <a:solidFill>
                  <a:srgbClr val="274472"/>
                </a:solidFill>
                <a:latin typeface="Carlito"/>
                <a:ea typeface="Carlito"/>
                <a:cs typeface="Carlito"/>
                <a:sym typeface="Carlito"/>
              </a:rPr>
              <a:t>Register or log in to </a:t>
            </a:r>
            <a:r>
              <a:rPr lang="en-US" sz="2000" u="sng" dirty="0">
                <a:solidFill>
                  <a:srgbClr val="274472"/>
                </a:solidFill>
                <a:latin typeface="Carlito Bold"/>
                <a:ea typeface="Carlito Bold"/>
                <a:cs typeface="Carlito Bold"/>
                <a:sym typeface="Carlito Bold"/>
                <a:hlinkClick r:id="rId8" tooltip="http://www.careerpilot.org.uk"/>
              </a:rPr>
              <a:t>careerpilot.org.uk</a:t>
            </a:r>
            <a:r>
              <a:rPr lang="en-US" sz="2000" dirty="0">
                <a:solidFill>
                  <a:srgbClr val="274472"/>
                </a:solidFill>
                <a:latin typeface="Carlito"/>
                <a:ea typeface="Carlito"/>
                <a:cs typeface="Carlito"/>
                <a:sym typeface="Carlito"/>
              </a:rPr>
              <a:t> (top right).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Go to ‘</a:t>
            </a:r>
            <a:r>
              <a:rPr lang="en-US" sz="2000" dirty="0">
                <a:solidFill>
                  <a:srgbClr val="274472"/>
                </a:solidFill>
                <a:latin typeface="Carlito Bold"/>
                <a:ea typeface="Carlito Bold"/>
                <a:cs typeface="Carlito Bold"/>
                <a:sym typeface="Carlito Bold"/>
              </a:rPr>
              <a:t>Explore your options</a:t>
            </a:r>
            <a:r>
              <a:rPr lang="en-US" sz="2000" dirty="0">
                <a:solidFill>
                  <a:srgbClr val="274472"/>
                </a:solidFill>
                <a:latin typeface="Carlito"/>
                <a:ea typeface="Carlito"/>
                <a:cs typeface="Carlito"/>
                <a:sym typeface="Carlito"/>
              </a:rPr>
              <a:t>’ (orange section) and click on ‘</a:t>
            </a:r>
            <a:r>
              <a:rPr lang="en-US" sz="2000" dirty="0">
                <a:solidFill>
                  <a:srgbClr val="274472"/>
                </a:solidFill>
                <a:latin typeface="Carlito Bold"/>
                <a:ea typeface="Carlito Bold"/>
                <a:cs typeface="Carlito Bold"/>
                <a:sym typeface="Carlito Bold"/>
              </a:rPr>
              <a:t>Choices at 16</a:t>
            </a:r>
            <a:r>
              <a:rPr lang="en-US" sz="2000" dirty="0">
                <a:solidFill>
                  <a:srgbClr val="274472"/>
                </a:solidFill>
                <a:latin typeface="Carlito"/>
                <a:ea typeface="Carlito"/>
                <a:cs typeface="Carlito"/>
                <a:sym typeface="Carlito"/>
              </a:rPr>
              <a:t>’. Find out about the different choices you will get to choose when you are 16. Add the ones that you like best to your Career Tools by clicking on the + in the top of the page.</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Look at ‘Providers’ and find the ones near to you. See what courses they offer. In ‘list view’ add them to your Career Tools.</a:t>
            </a:r>
          </a:p>
        </p:txBody>
      </p:sp>
      <p:sp>
        <p:nvSpPr>
          <p:cNvPr id="33" name="TextBox 33"/>
          <p:cNvSpPr txBox="1"/>
          <p:nvPr/>
        </p:nvSpPr>
        <p:spPr>
          <a:xfrm>
            <a:off x="1989228" y="7102657"/>
            <a:ext cx="6304554" cy="1532343"/>
          </a:xfrm>
          <a:prstGeom prst="rect">
            <a:avLst/>
          </a:prstGeom>
        </p:spPr>
        <p:txBody>
          <a:bodyPr wrap="square" lIns="0" tIns="0" rIns="0" bIns="0" rtlCol="0" anchor="t">
            <a:spAutoFit/>
          </a:bodyPr>
          <a:lstStyle/>
          <a:p>
            <a:pPr algn="just">
              <a:lnSpc>
                <a:spcPts val="2520"/>
              </a:lnSpc>
            </a:pPr>
            <a:r>
              <a:rPr lang="en-US" sz="1800" dirty="0">
                <a:solidFill>
                  <a:srgbClr val="0072BA"/>
                </a:solidFill>
                <a:latin typeface="Carlito Bold"/>
                <a:ea typeface="Carlito Bold"/>
                <a:cs typeface="Carlito Bold"/>
                <a:sym typeface="Carlito Bold"/>
              </a:rPr>
              <a:t>Questions:</a:t>
            </a:r>
          </a:p>
          <a:p>
            <a:pPr marL="285750" indent="-285750" algn="just">
              <a:lnSpc>
                <a:spcPts val="2380"/>
              </a:lnSpc>
              <a:buFont typeface="Arial" panose="020B0604020202020204" pitchFamily="34" charset="0"/>
              <a:buChar char="•"/>
            </a:pPr>
            <a:r>
              <a:rPr lang="en-US" sz="1700" dirty="0">
                <a:solidFill>
                  <a:srgbClr val="0072BA"/>
                </a:solidFill>
                <a:latin typeface="Carlito"/>
                <a:ea typeface="Carlito"/>
                <a:cs typeface="Carlito"/>
                <a:sym typeface="Carlito"/>
              </a:rPr>
              <a:t>Who had ‘leadership or problem solving’ as one of their top three skills?</a:t>
            </a:r>
          </a:p>
          <a:p>
            <a:pPr marL="285750" indent="-285750" algn="just">
              <a:lnSpc>
                <a:spcPts val="2380"/>
              </a:lnSpc>
              <a:buFont typeface="Arial" panose="020B0604020202020204" pitchFamily="34" charset="0"/>
              <a:buChar char="•"/>
            </a:pPr>
            <a:r>
              <a:rPr lang="en-US" sz="1700" dirty="0">
                <a:solidFill>
                  <a:srgbClr val="0072BA"/>
                </a:solidFill>
                <a:latin typeface="Carlito"/>
                <a:ea typeface="Carlito"/>
                <a:cs typeface="Carlito"/>
                <a:sym typeface="Carlito"/>
              </a:rPr>
              <a:t>What are the three pathways you can choose when you are 16?</a:t>
            </a:r>
          </a:p>
          <a:p>
            <a:pPr marL="285750" indent="-285750" algn="just">
              <a:lnSpc>
                <a:spcPts val="2380"/>
              </a:lnSpc>
              <a:spcBef>
                <a:spcPct val="0"/>
              </a:spcBef>
              <a:buFont typeface="Arial" panose="020B0604020202020204" pitchFamily="34" charset="0"/>
              <a:buChar char="•"/>
            </a:pPr>
            <a:r>
              <a:rPr lang="en-US" sz="1700" dirty="0">
                <a:solidFill>
                  <a:srgbClr val="0072BA"/>
                </a:solidFill>
                <a:latin typeface="Carlito"/>
                <a:ea typeface="Carlito"/>
                <a:cs typeface="Carlito"/>
                <a:sym typeface="Carlito"/>
              </a:rPr>
              <a:t>Who is already thinking: A Levels, apprenticeships, vocational?</a:t>
            </a:r>
          </a:p>
        </p:txBody>
      </p:sp>
      <p:sp>
        <p:nvSpPr>
          <p:cNvPr id="34" name="TextBox 34"/>
          <p:cNvSpPr txBox="1"/>
          <p:nvPr/>
        </p:nvSpPr>
        <p:spPr>
          <a:xfrm>
            <a:off x="9829800" y="7112604"/>
            <a:ext cx="7742186" cy="1540510"/>
          </a:xfrm>
          <a:prstGeom prst="rect">
            <a:avLst/>
          </a:prstGeom>
        </p:spPr>
        <p:txBody>
          <a:bodyPr lIns="0" tIns="0" rIns="0" bIns="0" rtlCol="0" anchor="t">
            <a:spAutoFit/>
          </a:bodyPr>
          <a:lstStyle/>
          <a:p>
            <a:pPr algn="l">
              <a:lnSpc>
                <a:spcPts val="2520"/>
              </a:lnSpc>
              <a:spcBef>
                <a:spcPct val="0"/>
              </a:spcBef>
            </a:pPr>
            <a:r>
              <a:rPr lang="en-US" sz="1800" dirty="0">
                <a:solidFill>
                  <a:srgbClr val="0072BA"/>
                </a:solidFill>
                <a:latin typeface="Carlito Bold"/>
                <a:ea typeface="Carlito Bold"/>
                <a:cs typeface="Carlito Bold"/>
                <a:sym typeface="Carlito Bold"/>
              </a:rPr>
              <a:t>Teachers: Reports you could view in the Careerpilot Reporting Zone*</a:t>
            </a:r>
          </a:p>
          <a:p>
            <a:pPr marL="388620" lvl="1" indent="-194310" algn="l">
              <a:lnSpc>
                <a:spcPts val="2520"/>
              </a:lnSpc>
              <a:buFont typeface="Arial"/>
              <a:buChar char="•"/>
            </a:pPr>
            <a:r>
              <a:rPr lang="en-US" sz="1800" dirty="0">
                <a:solidFill>
                  <a:srgbClr val="0072BA"/>
                </a:solidFill>
                <a:latin typeface="Carlito"/>
                <a:ea typeface="Carlito"/>
                <a:cs typeface="Carlito"/>
                <a:sym typeface="Carlito"/>
              </a:rPr>
              <a:t>Tasks completed (Group report)</a:t>
            </a:r>
          </a:p>
          <a:p>
            <a:pPr marL="388620" lvl="1" indent="-194310" algn="l">
              <a:lnSpc>
                <a:spcPts val="2520"/>
              </a:lnSpc>
              <a:buFont typeface="Arial"/>
              <a:buChar char="•"/>
            </a:pPr>
            <a:r>
              <a:rPr lang="en-US" sz="1800" dirty="0">
                <a:solidFill>
                  <a:srgbClr val="0072BA"/>
                </a:solidFill>
                <a:latin typeface="Carlito"/>
                <a:ea typeface="Carlito"/>
                <a:cs typeface="Carlito"/>
                <a:sym typeface="Carlito"/>
              </a:rPr>
              <a:t>My Subjects (Individual report)</a:t>
            </a:r>
          </a:p>
          <a:p>
            <a:pPr marL="388620" lvl="1" indent="-194310" algn="l">
              <a:lnSpc>
                <a:spcPts val="2520"/>
              </a:lnSpc>
              <a:buFont typeface="Arial"/>
              <a:buChar char="•"/>
            </a:pPr>
            <a:r>
              <a:rPr lang="en-US" sz="1800" dirty="0">
                <a:solidFill>
                  <a:srgbClr val="0072BA"/>
                </a:solidFill>
                <a:latin typeface="Carlito"/>
                <a:ea typeface="Carlito"/>
                <a:cs typeface="Carlito"/>
                <a:sym typeface="Carlito"/>
              </a:rPr>
              <a:t>My Bookmarks (Individual report)</a:t>
            </a:r>
          </a:p>
          <a:p>
            <a:pPr algn="l">
              <a:lnSpc>
                <a:spcPts val="1960"/>
              </a:lnSpc>
              <a:spcBef>
                <a:spcPct val="0"/>
              </a:spcBef>
            </a:pPr>
            <a:r>
              <a:rPr lang="en-US" sz="1400" dirty="0">
                <a:solidFill>
                  <a:srgbClr val="0072BA"/>
                </a:solidFill>
                <a:latin typeface="Carlito"/>
                <a:ea typeface="Carlito"/>
                <a:cs typeface="Carlito"/>
                <a:sym typeface="Carlito"/>
              </a:rPr>
              <a:t>*Password required to access Reporting Zone. Speak to your Careers Adviser/Careers Leader for help.</a:t>
            </a:r>
          </a:p>
        </p:txBody>
      </p:sp>
      <p:sp>
        <p:nvSpPr>
          <p:cNvPr id="35" name="TextBox 35"/>
          <p:cNvSpPr txBox="1"/>
          <p:nvPr/>
        </p:nvSpPr>
        <p:spPr>
          <a:xfrm>
            <a:off x="1073973" y="2831358"/>
            <a:ext cx="6082263" cy="895886"/>
          </a:xfrm>
          <a:prstGeom prst="rect">
            <a:avLst/>
          </a:prstGeom>
        </p:spPr>
        <p:txBody>
          <a:bodyPr lIns="0" tIns="0" rIns="0" bIns="0" rtlCol="0" anchor="t">
            <a:spAutoFit/>
          </a:bodyPr>
          <a:lstStyle/>
          <a:p>
            <a:pPr algn="l">
              <a:lnSpc>
                <a:spcPts val="3639"/>
              </a:lnSpc>
              <a:spcBef>
                <a:spcPct val="0"/>
              </a:spcBef>
            </a:pPr>
            <a:r>
              <a:rPr lang="en-US" sz="2599" dirty="0">
                <a:solidFill>
                  <a:srgbClr val="274472"/>
                </a:solidFill>
                <a:latin typeface="Carlito Bold"/>
                <a:ea typeface="Carlito Bold"/>
                <a:cs typeface="Carlito Bold"/>
                <a:sym typeface="Carlito Bold"/>
              </a:rPr>
              <a:t>Session 1: Explore subjects you are interested in and where they may lead.</a:t>
            </a:r>
          </a:p>
        </p:txBody>
      </p:sp>
      <p:sp>
        <p:nvSpPr>
          <p:cNvPr id="36" name="TextBox 36"/>
          <p:cNvSpPr txBox="1"/>
          <p:nvPr/>
        </p:nvSpPr>
        <p:spPr>
          <a:xfrm>
            <a:off x="9935987" y="3038138"/>
            <a:ext cx="6022456" cy="495936"/>
          </a:xfrm>
          <a:prstGeom prst="rect">
            <a:avLst/>
          </a:prstGeom>
        </p:spPr>
        <p:txBody>
          <a:bodyPr lIns="0" tIns="0" rIns="0" bIns="0" rtlCol="0" anchor="t">
            <a:spAutoFit/>
          </a:bodyPr>
          <a:lstStyle/>
          <a:p>
            <a:pPr algn="l">
              <a:lnSpc>
                <a:spcPts val="3639"/>
              </a:lnSpc>
              <a:spcBef>
                <a:spcPct val="0"/>
              </a:spcBef>
            </a:pPr>
            <a:r>
              <a:rPr lang="en-US" sz="2599" dirty="0">
                <a:solidFill>
                  <a:srgbClr val="274472"/>
                </a:solidFill>
                <a:latin typeface="Carlito Bold"/>
                <a:ea typeface="Carlito Bold"/>
                <a:cs typeface="Carlito Bold"/>
                <a:sym typeface="Carlito Bold"/>
              </a:rPr>
              <a:t>Session 2: Explore your post 16 options</a:t>
            </a:r>
          </a:p>
        </p:txBody>
      </p:sp>
      <p:sp>
        <p:nvSpPr>
          <p:cNvPr id="37" name="Freeform 28">
            <a:extLst>
              <a:ext uri="{FF2B5EF4-FFF2-40B4-BE49-F238E27FC236}">
                <a16:creationId xmlns:a16="http://schemas.microsoft.com/office/drawing/2014/main" id="{00BAF79C-25A4-DB2E-A6F0-D11AC35B4DA7}"/>
              </a:ext>
            </a:extLst>
          </p:cNvPr>
          <p:cNvSpPr/>
          <p:nvPr/>
        </p:nvSpPr>
        <p:spPr>
          <a:xfrm>
            <a:off x="6933850" y="2518583"/>
            <a:ext cx="1322373" cy="1609076"/>
          </a:xfrm>
          <a:custGeom>
            <a:avLst/>
            <a:gdLst/>
            <a:ahLst/>
            <a:cxnLst/>
            <a:rect l="l" t="t" r="r" b="b"/>
            <a:pathLst>
              <a:path w="1387458" h="1685504">
                <a:moveTo>
                  <a:pt x="0" y="0"/>
                </a:moveTo>
                <a:lnTo>
                  <a:pt x="1387458" y="0"/>
                </a:lnTo>
                <a:lnTo>
                  <a:pt x="1387458" y="1685505"/>
                </a:lnTo>
                <a:lnTo>
                  <a:pt x="0" y="1685505"/>
                </a:lnTo>
                <a:lnTo>
                  <a:pt x="0" y="0"/>
                </a:lnTo>
                <a:close/>
              </a:path>
            </a:pathLst>
          </a:custGeom>
          <a:blipFill>
            <a:blip r:embed="rId9"/>
            <a:stretch>
              <a:fillRect/>
            </a:stretch>
          </a:blipFill>
        </p:spPr>
        <p:txBody>
          <a:bodyPr/>
          <a:lstStyle/>
          <a:p>
            <a:endParaRPr lang="en-GB"/>
          </a:p>
        </p:txBody>
      </p:sp>
      <p:sp>
        <p:nvSpPr>
          <p:cNvPr id="38" name="TextBox 37">
            <a:extLst>
              <a:ext uri="{FF2B5EF4-FFF2-40B4-BE49-F238E27FC236}">
                <a16:creationId xmlns:a16="http://schemas.microsoft.com/office/drawing/2014/main" id="{2EBE4D34-2A56-DC50-9446-FF9E30F9245B}"/>
              </a:ext>
            </a:extLst>
          </p:cNvPr>
          <p:cNvSpPr txBox="1"/>
          <p:nvPr/>
        </p:nvSpPr>
        <p:spPr>
          <a:xfrm>
            <a:off x="14180428" y="9252320"/>
            <a:ext cx="3843290" cy="695127"/>
          </a:xfrm>
          <a:prstGeom prst="rect">
            <a:avLst/>
          </a:prstGeom>
          <a:noFill/>
        </p:spPr>
        <p:txBody>
          <a:bodyPr wrap="square" rtlCol="0">
            <a:spAutoFit/>
          </a:bodyPr>
          <a:lstStyle/>
          <a:p>
            <a:pPr algn="ctr">
              <a:lnSpc>
                <a:spcPts val="5040"/>
              </a:lnSpc>
            </a:pPr>
            <a:r>
              <a:rPr lang="en-US" sz="3600" dirty="0">
                <a:solidFill>
                  <a:srgbClr val="FFFFFF"/>
                </a:solidFill>
                <a:latin typeface="Carlito Bold"/>
                <a:ea typeface="Carlito Bold"/>
                <a:cs typeface="Carlito Bold"/>
                <a:sym typeface="Carlito Bold"/>
              </a:rPr>
              <a:t>careerpilot.org.uk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20" y="0"/>
            <a:ext cx="18302338" cy="10296551"/>
          </a:xfrm>
          <a:custGeom>
            <a:avLst/>
            <a:gdLst/>
            <a:ahLst/>
            <a:cxnLst/>
            <a:rect l="l" t="t" r="r" b="b"/>
            <a:pathLst>
              <a:path w="18302338" h="10296551">
                <a:moveTo>
                  <a:pt x="0" y="0"/>
                </a:moveTo>
                <a:lnTo>
                  <a:pt x="18302338" y="0"/>
                </a:lnTo>
                <a:lnTo>
                  <a:pt x="18302338" y="10296551"/>
                </a:lnTo>
                <a:lnTo>
                  <a:pt x="0" y="10296551"/>
                </a:lnTo>
                <a:lnTo>
                  <a:pt x="0" y="0"/>
                </a:lnTo>
                <a:close/>
              </a:path>
            </a:pathLst>
          </a:custGeom>
          <a:blipFill>
            <a:blip r:embed="rId2">
              <a:alphaModFix amt="75000"/>
            </a:blip>
            <a:stretch>
              <a:fillRect t="-9142" b="-9142"/>
            </a:stretch>
          </a:blipFill>
        </p:spPr>
        <p:txBody>
          <a:bodyPr/>
          <a:lstStyle/>
          <a:p>
            <a:endParaRPr lang="en-GB"/>
          </a:p>
        </p:txBody>
      </p:sp>
      <p:grpSp>
        <p:nvGrpSpPr>
          <p:cNvPr id="3" name="Group 3"/>
          <p:cNvGrpSpPr/>
          <p:nvPr/>
        </p:nvGrpSpPr>
        <p:grpSpPr>
          <a:xfrm>
            <a:off x="-15658" y="-506314"/>
            <a:ext cx="18303658" cy="2898981"/>
            <a:chOff x="0" y="-133350"/>
            <a:chExt cx="4820716" cy="763517"/>
          </a:xfrm>
        </p:grpSpPr>
        <p:sp>
          <p:nvSpPr>
            <p:cNvPr id="4" name="Freeform 4"/>
            <p:cNvSpPr/>
            <p:nvPr/>
          </p:nvSpPr>
          <p:spPr>
            <a:xfrm>
              <a:off x="0" y="0"/>
              <a:ext cx="4820716" cy="535383"/>
            </a:xfrm>
            <a:custGeom>
              <a:avLst/>
              <a:gdLst/>
              <a:ahLst/>
              <a:cxnLst/>
              <a:rect l="l" t="t" r="r" b="b"/>
              <a:pathLst>
                <a:path w="4820716" h="535383">
                  <a:moveTo>
                    <a:pt x="0" y="0"/>
                  </a:moveTo>
                  <a:lnTo>
                    <a:pt x="4820716" y="0"/>
                  </a:lnTo>
                  <a:lnTo>
                    <a:pt x="4820716" y="535383"/>
                  </a:lnTo>
                  <a:lnTo>
                    <a:pt x="0" y="535383"/>
                  </a:lnTo>
                  <a:close/>
                </a:path>
              </a:pathLst>
            </a:custGeom>
            <a:solidFill>
              <a:srgbClr val="5F295F"/>
            </a:solidFill>
          </p:spPr>
          <p:txBody>
            <a:bodyPr/>
            <a:lstStyle/>
            <a:p>
              <a:endParaRPr lang="en-GB"/>
            </a:p>
          </p:txBody>
        </p:sp>
        <p:sp>
          <p:nvSpPr>
            <p:cNvPr id="5" name="TextBox 5"/>
            <p:cNvSpPr txBox="1"/>
            <p:nvPr/>
          </p:nvSpPr>
          <p:spPr>
            <a:xfrm>
              <a:off x="0" y="-133350"/>
              <a:ext cx="4820716" cy="763517"/>
            </a:xfrm>
            <a:prstGeom prst="rect">
              <a:avLst/>
            </a:prstGeom>
          </p:spPr>
          <p:txBody>
            <a:bodyPr lIns="50800" tIns="50800" rIns="50800" bIns="50800" rtlCol="0" anchor="ctr"/>
            <a:lstStyle/>
            <a:p>
              <a:pPr algn="ctr">
                <a:lnSpc>
                  <a:spcPts val="5040"/>
                </a:lnSpc>
              </a:pPr>
              <a:r>
                <a:rPr lang="en-US" sz="3600" dirty="0">
                  <a:solidFill>
                    <a:srgbClr val="FFFFFF"/>
                  </a:solidFill>
                  <a:latin typeface="Carlito Bold"/>
                  <a:ea typeface="Carlito Bold"/>
                  <a:cs typeface="Carlito Bold"/>
                  <a:sym typeface="Carlito Bold"/>
                </a:rPr>
                <a:t>Finding job sectors to suit you, looking towards </a:t>
              </a:r>
            </a:p>
            <a:p>
              <a:pPr algn="ctr">
                <a:lnSpc>
                  <a:spcPts val="5040"/>
                </a:lnSpc>
              </a:pPr>
              <a:r>
                <a:rPr lang="en-US" sz="3600" dirty="0">
                  <a:solidFill>
                    <a:srgbClr val="FFFFFF"/>
                  </a:solidFill>
                  <a:latin typeface="Carlito Bold"/>
                  <a:ea typeface="Carlito Bold"/>
                  <a:cs typeface="Carlito Bold"/>
                  <a:sym typeface="Carlito Bold"/>
                </a:rPr>
                <a:t>post 16 and different providers</a:t>
              </a:r>
            </a:p>
            <a:p>
              <a:pPr algn="ctr">
                <a:lnSpc>
                  <a:spcPts val="5040"/>
                </a:lnSpc>
              </a:pPr>
              <a:r>
                <a:rPr lang="en-US" sz="3600" dirty="0">
                  <a:solidFill>
                    <a:srgbClr val="FFFFFF"/>
                  </a:solidFill>
                  <a:latin typeface="Carlito"/>
                  <a:ea typeface="Carlito"/>
                  <a:cs typeface="Carlito"/>
                  <a:sym typeface="Carlito"/>
                </a:rPr>
                <a:t>2 x 20-minute sessions for every year group</a:t>
              </a:r>
            </a:p>
          </p:txBody>
        </p:sp>
      </p:grpSp>
      <p:sp>
        <p:nvSpPr>
          <p:cNvPr id="6" name="Freeform 6"/>
          <p:cNvSpPr/>
          <p:nvPr/>
        </p:nvSpPr>
        <p:spPr>
          <a:xfrm>
            <a:off x="15375322" y="192103"/>
            <a:ext cx="1394920" cy="1430738"/>
          </a:xfrm>
          <a:custGeom>
            <a:avLst/>
            <a:gdLst/>
            <a:ahLst/>
            <a:cxnLst/>
            <a:rect l="l" t="t" r="r" b="b"/>
            <a:pathLst>
              <a:path w="1394920" h="1430738">
                <a:moveTo>
                  <a:pt x="0" y="0"/>
                </a:moveTo>
                <a:lnTo>
                  <a:pt x="1394920" y="0"/>
                </a:lnTo>
                <a:lnTo>
                  <a:pt x="1394920" y="1430738"/>
                </a:lnTo>
                <a:lnTo>
                  <a:pt x="0" y="1430738"/>
                </a:lnTo>
                <a:lnTo>
                  <a:pt x="0" y="0"/>
                </a:lnTo>
                <a:close/>
              </a:path>
            </a:pathLst>
          </a:custGeom>
          <a:blipFill>
            <a:blip r:embed="rId3"/>
            <a:stretch>
              <a:fillRect/>
            </a:stretch>
          </a:blipFill>
          <a:effectLst>
            <a:outerShdw blurRad="63500" sx="102000" sy="102000" algn="ctr" rotWithShape="0">
              <a:prstClr val="black">
                <a:alpha val="40000"/>
              </a:prstClr>
            </a:outerShdw>
          </a:effectLst>
        </p:spPr>
        <p:txBody>
          <a:bodyPr/>
          <a:lstStyle/>
          <a:p>
            <a:endParaRPr lang="en-GB"/>
          </a:p>
        </p:txBody>
      </p:sp>
      <p:grpSp>
        <p:nvGrpSpPr>
          <p:cNvPr id="7" name="Group 7"/>
          <p:cNvGrpSpPr/>
          <p:nvPr/>
        </p:nvGrpSpPr>
        <p:grpSpPr>
          <a:xfrm>
            <a:off x="861942" y="2363778"/>
            <a:ext cx="7656839" cy="4384846"/>
            <a:chOff x="0" y="0"/>
            <a:chExt cx="2085848" cy="1154857"/>
          </a:xfrm>
        </p:grpSpPr>
        <p:sp>
          <p:nvSpPr>
            <p:cNvPr id="8" name="Freeform 8"/>
            <p:cNvSpPr/>
            <p:nvPr/>
          </p:nvSpPr>
          <p:spPr>
            <a:xfrm>
              <a:off x="0" y="0"/>
              <a:ext cx="2085848" cy="1154857"/>
            </a:xfrm>
            <a:custGeom>
              <a:avLst/>
              <a:gdLst/>
              <a:ahLst/>
              <a:cxnLst/>
              <a:rect l="l" t="t" r="r" b="b"/>
              <a:pathLst>
                <a:path w="2085848" h="1154857">
                  <a:moveTo>
                    <a:pt x="49855" y="0"/>
                  </a:moveTo>
                  <a:lnTo>
                    <a:pt x="2035993" y="0"/>
                  </a:lnTo>
                  <a:cubicBezTo>
                    <a:pt x="2063527" y="0"/>
                    <a:pt x="2085848" y="22321"/>
                    <a:pt x="2085848" y="49855"/>
                  </a:cubicBezTo>
                  <a:lnTo>
                    <a:pt x="2085848" y="1105001"/>
                  </a:lnTo>
                  <a:cubicBezTo>
                    <a:pt x="2085848" y="1118224"/>
                    <a:pt x="2080596" y="1130905"/>
                    <a:pt x="2071246" y="1140254"/>
                  </a:cubicBezTo>
                  <a:cubicBezTo>
                    <a:pt x="2061896" y="1149604"/>
                    <a:pt x="2049216" y="1154857"/>
                    <a:pt x="2035993" y="1154857"/>
                  </a:cubicBezTo>
                  <a:lnTo>
                    <a:pt x="49855" y="1154857"/>
                  </a:lnTo>
                  <a:cubicBezTo>
                    <a:pt x="36633" y="1154857"/>
                    <a:pt x="23952" y="1149604"/>
                    <a:pt x="14602" y="1140254"/>
                  </a:cubicBezTo>
                  <a:cubicBezTo>
                    <a:pt x="5253" y="1130905"/>
                    <a:pt x="0" y="1118224"/>
                    <a:pt x="0" y="1105001"/>
                  </a:cubicBezTo>
                  <a:lnTo>
                    <a:pt x="0" y="49855"/>
                  </a:lnTo>
                  <a:cubicBezTo>
                    <a:pt x="0" y="36633"/>
                    <a:pt x="5253" y="23952"/>
                    <a:pt x="14602" y="14602"/>
                  </a:cubicBezTo>
                  <a:cubicBezTo>
                    <a:pt x="23952" y="5253"/>
                    <a:pt x="36633" y="0"/>
                    <a:pt x="49855" y="0"/>
                  </a:cubicBezTo>
                  <a:close/>
                </a:path>
              </a:pathLst>
            </a:custGeom>
            <a:solidFill>
              <a:srgbClr val="C3E0E5"/>
            </a:solidFill>
            <a:ln w="38100" cap="rnd">
              <a:solidFill>
                <a:srgbClr val="5F295F"/>
              </a:solidFill>
              <a:prstDash val="solid"/>
              <a:round/>
            </a:ln>
          </p:spPr>
          <p:txBody>
            <a:bodyPr/>
            <a:lstStyle/>
            <a:p>
              <a:endParaRPr lang="en-GB"/>
            </a:p>
          </p:txBody>
        </p:sp>
        <p:sp>
          <p:nvSpPr>
            <p:cNvPr id="9" name="TextBox 9"/>
            <p:cNvSpPr txBox="1"/>
            <p:nvPr/>
          </p:nvSpPr>
          <p:spPr>
            <a:xfrm>
              <a:off x="0" y="-133350"/>
              <a:ext cx="2085848" cy="1288207"/>
            </a:xfrm>
            <a:prstGeom prst="rect">
              <a:avLst/>
            </a:prstGeom>
          </p:spPr>
          <p:txBody>
            <a:bodyPr lIns="50800" tIns="50800" rIns="50800" bIns="50800" rtlCol="0" anchor="ctr"/>
            <a:lstStyle/>
            <a:p>
              <a:pPr algn="l">
                <a:lnSpc>
                  <a:spcPts val="5040"/>
                </a:lnSpc>
              </a:pPr>
              <a:endParaRPr/>
            </a:p>
            <a:p>
              <a:pPr algn="ctr">
                <a:lnSpc>
                  <a:spcPts val="2659"/>
                </a:lnSpc>
              </a:pPr>
              <a:endParaRPr/>
            </a:p>
            <a:p>
              <a:pPr algn="ctr">
                <a:lnSpc>
                  <a:spcPts val="2659"/>
                </a:lnSpc>
              </a:pPr>
              <a:endParaRPr/>
            </a:p>
          </p:txBody>
        </p:sp>
      </p:grpSp>
      <p:grpSp>
        <p:nvGrpSpPr>
          <p:cNvPr id="10" name="Group 10"/>
          <p:cNvGrpSpPr/>
          <p:nvPr/>
        </p:nvGrpSpPr>
        <p:grpSpPr>
          <a:xfrm>
            <a:off x="0" y="8992667"/>
            <a:ext cx="18303658" cy="1294333"/>
            <a:chOff x="0" y="0"/>
            <a:chExt cx="4820716" cy="340894"/>
          </a:xfrm>
        </p:grpSpPr>
        <p:sp>
          <p:nvSpPr>
            <p:cNvPr id="11" name="Freeform 11"/>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5F295F"/>
            </a:solidFill>
          </p:spPr>
          <p:txBody>
            <a:bodyPr/>
            <a:lstStyle/>
            <a:p>
              <a:endParaRPr lang="en-GB"/>
            </a:p>
          </p:txBody>
        </p:sp>
        <p:sp>
          <p:nvSpPr>
            <p:cNvPr id="12" name="TextBox 12"/>
            <p:cNvSpPr txBox="1"/>
            <p:nvPr/>
          </p:nvSpPr>
          <p:spPr>
            <a:xfrm>
              <a:off x="0" y="-133350"/>
              <a:ext cx="4820716" cy="474244"/>
            </a:xfrm>
            <a:prstGeom prst="rect">
              <a:avLst/>
            </a:prstGeom>
          </p:spPr>
          <p:txBody>
            <a:bodyPr lIns="50800" tIns="50800" rIns="50800" bIns="50800" rtlCol="0" anchor="ctr"/>
            <a:lstStyle/>
            <a:p>
              <a:pPr algn="r">
                <a:lnSpc>
                  <a:spcPts val="5040"/>
                </a:lnSpc>
              </a:pPr>
              <a:endParaRPr lang="en-US" sz="3600" dirty="0">
                <a:solidFill>
                  <a:srgbClr val="FFFFFF"/>
                </a:solidFill>
                <a:latin typeface="Carlito Bold"/>
                <a:ea typeface="Carlito Bold"/>
                <a:cs typeface="Carlito Bold"/>
                <a:sym typeface="Carlito Bold"/>
              </a:endParaRPr>
            </a:p>
          </p:txBody>
        </p:sp>
      </p:grpSp>
      <p:sp>
        <p:nvSpPr>
          <p:cNvPr id="13" name="Freeform 13"/>
          <p:cNvSpPr/>
          <p:nvPr/>
        </p:nvSpPr>
        <p:spPr>
          <a:xfrm>
            <a:off x="555615" y="9330649"/>
            <a:ext cx="3536299" cy="618369"/>
          </a:xfrm>
          <a:custGeom>
            <a:avLst/>
            <a:gdLst/>
            <a:ahLst/>
            <a:cxnLst/>
            <a:rect l="l" t="t" r="r" b="b"/>
            <a:pathLst>
              <a:path w="3536299" h="618369">
                <a:moveTo>
                  <a:pt x="0" y="0"/>
                </a:moveTo>
                <a:lnTo>
                  <a:pt x="3536299" y="0"/>
                </a:lnTo>
                <a:lnTo>
                  <a:pt x="3536299" y="618369"/>
                </a:lnTo>
                <a:lnTo>
                  <a:pt x="0" y="618369"/>
                </a:lnTo>
                <a:lnTo>
                  <a:pt x="0" y="0"/>
                </a:lnTo>
                <a:close/>
              </a:path>
            </a:pathLst>
          </a:custGeom>
          <a:blipFill>
            <a:blip r:embed="rId4"/>
            <a:stretch>
              <a:fillRect/>
            </a:stretch>
          </a:blipFill>
        </p:spPr>
        <p:txBody>
          <a:bodyPr/>
          <a:lstStyle/>
          <a:p>
            <a:endParaRPr lang="en-GB"/>
          </a:p>
        </p:txBody>
      </p:sp>
      <p:grpSp>
        <p:nvGrpSpPr>
          <p:cNvPr id="14" name="Group 14"/>
          <p:cNvGrpSpPr/>
          <p:nvPr/>
        </p:nvGrpSpPr>
        <p:grpSpPr>
          <a:xfrm>
            <a:off x="861942" y="7062948"/>
            <a:ext cx="7656839" cy="1611763"/>
            <a:chOff x="0" y="0"/>
            <a:chExt cx="2085848" cy="424497"/>
          </a:xfrm>
        </p:grpSpPr>
        <p:sp>
          <p:nvSpPr>
            <p:cNvPr id="15" name="Freeform 15"/>
            <p:cNvSpPr/>
            <p:nvPr/>
          </p:nvSpPr>
          <p:spPr>
            <a:xfrm>
              <a:off x="0" y="0"/>
              <a:ext cx="2085848" cy="424497"/>
            </a:xfrm>
            <a:custGeom>
              <a:avLst/>
              <a:gdLst/>
              <a:ahLst/>
              <a:cxnLst/>
              <a:rect l="l" t="t" r="r" b="b"/>
              <a:pathLst>
                <a:path w="2085848" h="424497">
                  <a:moveTo>
                    <a:pt x="49855" y="0"/>
                  </a:moveTo>
                  <a:lnTo>
                    <a:pt x="2035993" y="0"/>
                  </a:lnTo>
                  <a:cubicBezTo>
                    <a:pt x="2063527" y="0"/>
                    <a:pt x="2085848" y="22321"/>
                    <a:pt x="2085848" y="49855"/>
                  </a:cubicBezTo>
                  <a:lnTo>
                    <a:pt x="2085848" y="374642"/>
                  </a:lnTo>
                  <a:cubicBezTo>
                    <a:pt x="2085848" y="387864"/>
                    <a:pt x="2080596" y="400545"/>
                    <a:pt x="2071246" y="409895"/>
                  </a:cubicBezTo>
                  <a:cubicBezTo>
                    <a:pt x="2061896" y="419245"/>
                    <a:pt x="2049216" y="424497"/>
                    <a:pt x="2035993" y="424497"/>
                  </a:cubicBezTo>
                  <a:lnTo>
                    <a:pt x="49855" y="424497"/>
                  </a:lnTo>
                  <a:cubicBezTo>
                    <a:pt x="22321" y="424497"/>
                    <a:pt x="0" y="402176"/>
                    <a:pt x="0" y="374642"/>
                  </a:cubicBezTo>
                  <a:lnTo>
                    <a:pt x="0" y="49855"/>
                  </a:lnTo>
                  <a:cubicBezTo>
                    <a:pt x="0" y="36633"/>
                    <a:pt x="5253" y="23952"/>
                    <a:pt x="14602" y="14602"/>
                  </a:cubicBezTo>
                  <a:cubicBezTo>
                    <a:pt x="23952" y="5253"/>
                    <a:pt x="36633" y="0"/>
                    <a:pt x="49855" y="0"/>
                  </a:cubicBezTo>
                  <a:close/>
                </a:path>
              </a:pathLst>
            </a:custGeom>
            <a:solidFill>
              <a:srgbClr val="EEEEEE"/>
            </a:solidFill>
          </p:spPr>
          <p:txBody>
            <a:bodyPr/>
            <a:lstStyle/>
            <a:p>
              <a:endParaRPr lang="en-GB" dirty="0"/>
            </a:p>
          </p:txBody>
        </p:sp>
        <p:sp>
          <p:nvSpPr>
            <p:cNvPr id="16" name="TextBox 16"/>
            <p:cNvSpPr txBox="1"/>
            <p:nvPr/>
          </p:nvSpPr>
          <p:spPr>
            <a:xfrm>
              <a:off x="0" y="-76200"/>
              <a:ext cx="2085848" cy="500697"/>
            </a:xfrm>
            <a:prstGeom prst="rect">
              <a:avLst/>
            </a:prstGeom>
          </p:spPr>
          <p:txBody>
            <a:bodyPr lIns="50800" tIns="50800" rIns="50800" bIns="50800" rtlCol="0" anchor="ctr"/>
            <a:lstStyle/>
            <a:p>
              <a:pPr algn="ctr">
                <a:lnSpc>
                  <a:spcPts val="2659"/>
                </a:lnSpc>
              </a:pPr>
              <a:endParaRPr/>
            </a:p>
            <a:p>
              <a:pPr algn="ctr">
                <a:lnSpc>
                  <a:spcPts val="2659"/>
                </a:lnSpc>
              </a:pPr>
              <a:endParaRPr/>
            </a:p>
          </p:txBody>
        </p:sp>
      </p:grpSp>
      <p:grpSp>
        <p:nvGrpSpPr>
          <p:cNvPr id="17" name="Group 17"/>
          <p:cNvGrpSpPr/>
          <p:nvPr/>
        </p:nvGrpSpPr>
        <p:grpSpPr>
          <a:xfrm>
            <a:off x="395860" y="192103"/>
            <a:ext cx="1430738" cy="1430738"/>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19" name="TextBox 19"/>
            <p:cNvSpPr txBox="1"/>
            <p:nvPr/>
          </p:nvSpPr>
          <p:spPr>
            <a:xfrm>
              <a:off x="76200" y="11394"/>
              <a:ext cx="660400" cy="765175"/>
            </a:xfrm>
            <a:prstGeom prst="rect">
              <a:avLst/>
            </a:prstGeom>
          </p:spPr>
          <p:txBody>
            <a:bodyPr lIns="50800" tIns="50800" rIns="50800" bIns="50800" rtlCol="0" anchor="ctr"/>
            <a:lstStyle/>
            <a:p>
              <a:pPr algn="ctr">
                <a:lnSpc>
                  <a:spcPts val="3779"/>
                </a:lnSpc>
              </a:pPr>
              <a:r>
                <a:rPr lang="en-US" sz="2699" dirty="0">
                  <a:solidFill>
                    <a:srgbClr val="5F295F"/>
                  </a:solidFill>
                  <a:latin typeface="Carlito Bold"/>
                  <a:ea typeface="Carlito Bold"/>
                  <a:cs typeface="Carlito Bold"/>
                  <a:sym typeface="Carlito Bold"/>
                </a:rPr>
                <a:t>Year 10</a:t>
              </a:r>
            </a:p>
          </p:txBody>
        </p:sp>
      </p:grpSp>
      <p:grpSp>
        <p:nvGrpSpPr>
          <p:cNvPr id="20" name="Group 20"/>
          <p:cNvGrpSpPr/>
          <p:nvPr/>
        </p:nvGrpSpPr>
        <p:grpSpPr>
          <a:xfrm>
            <a:off x="9683872" y="1857465"/>
            <a:ext cx="7656839" cy="4891159"/>
            <a:chOff x="0" y="-133350"/>
            <a:chExt cx="2072765" cy="1288207"/>
          </a:xfrm>
        </p:grpSpPr>
        <p:sp>
          <p:nvSpPr>
            <p:cNvPr id="21" name="Freeform 21"/>
            <p:cNvSpPr/>
            <p:nvPr/>
          </p:nvSpPr>
          <p:spPr>
            <a:xfrm>
              <a:off x="0" y="0"/>
              <a:ext cx="2072765" cy="1154857"/>
            </a:xfrm>
            <a:custGeom>
              <a:avLst/>
              <a:gdLst/>
              <a:ahLst/>
              <a:cxnLst/>
              <a:rect l="l" t="t" r="r" b="b"/>
              <a:pathLst>
                <a:path w="2072765" h="1154857">
                  <a:moveTo>
                    <a:pt x="50170" y="0"/>
                  </a:moveTo>
                  <a:lnTo>
                    <a:pt x="2022595" y="0"/>
                  </a:lnTo>
                  <a:cubicBezTo>
                    <a:pt x="2035901" y="0"/>
                    <a:pt x="2048662" y="5286"/>
                    <a:pt x="2058071" y="14694"/>
                  </a:cubicBezTo>
                  <a:cubicBezTo>
                    <a:pt x="2067479" y="24103"/>
                    <a:pt x="2072765" y="36864"/>
                    <a:pt x="2072765" y="50170"/>
                  </a:cubicBezTo>
                  <a:lnTo>
                    <a:pt x="2072765" y="1104687"/>
                  </a:lnTo>
                  <a:cubicBezTo>
                    <a:pt x="2072765" y="1132395"/>
                    <a:pt x="2050303" y="1154857"/>
                    <a:pt x="2022595" y="1154857"/>
                  </a:cubicBezTo>
                  <a:lnTo>
                    <a:pt x="50170" y="1154857"/>
                  </a:lnTo>
                  <a:cubicBezTo>
                    <a:pt x="36864" y="1154857"/>
                    <a:pt x="24103" y="1149571"/>
                    <a:pt x="14694" y="1140162"/>
                  </a:cubicBezTo>
                  <a:cubicBezTo>
                    <a:pt x="5286" y="1130753"/>
                    <a:pt x="0" y="1117993"/>
                    <a:pt x="0" y="1104687"/>
                  </a:cubicBezTo>
                  <a:lnTo>
                    <a:pt x="0" y="50170"/>
                  </a:lnTo>
                  <a:cubicBezTo>
                    <a:pt x="0" y="22462"/>
                    <a:pt x="22462" y="0"/>
                    <a:pt x="50170" y="0"/>
                  </a:cubicBezTo>
                  <a:close/>
                </a:path>
              </a:pathLst>
            </a:custGeom>
            <a:solidFill>
              <a:srgbClr val="C3E0E5"/>
            </a:solidFill>
            <a:ln w="38100" cap="rnd">
              <a:solidFill>
                <a:srgbClr val="5F295F"/>
              </a:solidFill>
              <a:prstDash val="solid"/>
              <a:round/>
            </a:ln>
          </p:spPr>
          <p:txBody>
            <a:bodyPr/>
            <a:lstStyle/>
            <a:p>
              <a:endParaRPr lang="en-GB"/>
            </a:p>
          </p:txBody>
        </p:sp>
        <p:sp>
          <p:nvSpPr>
            <p:cNvPr id="22" name="TextBox 22"/>
            <p:cNvSpPr txBox="1"/>
            <p:nvPr/>
          </p:nvSpPr>
          <p:spPr>
            <a:xfrm>
              <a:off x="77590" y="-133350"/>
              <a:ext cx="1995175" cy="1288207"/>
            </a:xfrm>
            <a:prstGeom prst="rect">
              <a:avLst/>
            </a:prstGeom>
          </p:spPr>
          <p:txBody>
            <a:bodyPr lIns="50800" tIns="50800" rIns="50800" bIns="50800" rtlCol="0" anchor="ctr"/>
            <a:lstStyle/>
            <a:p>
              <a:pPr algn="l">
                <a:lnSpc>
                  <a:spcPts val="5040"/>
                </a:lnSpc>
              </a:pPr>
              <a:endParaRPr dirty="0"/>
            </a:p>
            <a:p>
              <a:pPr algn="ctr">
                <a:lnSpc>
                  <a:spcPts val="2659"/>
                </a:lnSpc>
              </a:pPr>
              <a:endParaRPr dirty="0"/>
            </a:p>
            <a:p>
              <a:pPr algn="ctr">
                <a:lnSpc>
                  <a:spcPts val="2659"/>
                </a:lnSpc>
              </a:pPr>
              <a:endParaRPr dirty="0"/>
            </a:p>
          </p:txBody>
        </p:sp>
      </p:grpSp>
      <p:grpSp>
        <p:nvGrpSpPr>
          <p:cNvPr id="23" name="Group 23"/>
          <p:cNvGrpSpPr/>
          <p:nvPr/>
        </p:nvGrpSpPr>
        <p:grpSpPr>
          <a:xfrm>
            <a:off x="9683872" y="7062948"/>
            <a:ext cx="7656840" cy="1611763"/>
            <a:chOff x="0" y="0"/>
            <a:chExt cx="2188787" cy="424497"/>
          </a:xfrm>
        </p:grpSpPr>
        <p:sp>
          <p:nvSpPr>
            <p:cNvPr id="24" name="Freeform 24"/>
            <p:cNvSpPr/>
            <p:nvPr/>
          </p:nvSpPr>
          <p:spPr>
            <a:xfrm>
              <a:off x="0" y="0"/>
              <a:ext cx="2188788" cy="424497"/>
            </a:xfrm>
            <a:custGeom>
              <a:avLst/>
              <a:gdLst/>
              <a:ahLst/>
              <a:cxnLst/>
              <a:rect l="l" t="t" r="r" b="b"/>
              <a:pathLst>
                <a:path w="2188788" h="424497">
                  <a:moveTo>
                    <a:pt x="47510" y="0"/>
                  </a:moveTo>
                  <a:lnTo>
                    <a:pt x="2141277" y="0"/>
                  </a:lnTo>
                  <a:cubicBezTo>
                    <a:pt x="2167516" y="0"/>
                    <a:pt x="2188788" y="21271"/>
                    <a:pt x="2188788" y="47510"/>
                  </a:cubicBezTo>
                  <a:lnTo>
                    <a:pt x="2188788" y="376987"/>
                  </a:lnTo>
                  <a:cubicBezTo>
                    <a:pt x="2188788" y="389587"/>
                    <a:pt x="2183782" y="401672"/>
                    <a:pt x="2174872" y="410582"/>
                  </a:cubicBezTo>
                  <a:cubicBezTo>
                    <a:pt x="2165962" y="419492"/>
                    <a:pt x="2153878" y="424497"/>
                    <a:pt x="2141277" y="424497"/>
                  </a:cubicBezTo>
                  <a:lnTo>
                    <a:pt x="47510" y="424497"/>
                  </a:lnTo>
                  <a:cubicBezTo>
                    <a:pt x="21271" y="424497"/>
                    <a:pt x="0" y="403226"/>
                    <a:pt x="0" y="376987"/>
                  </a:cubicBezTo>
                  <a:lnTo>
                    <a:pt x="0" y="47510"/>
                  </a:lnTo>
                  <a:cubicBezTo>
                    <a:pt x="0" y="34910"/>
                    <a:pt x="5006" y="22825"/>
                    <a:pt x="13915" y="13915"/>
                  </a:cubicBezTo>
                  <a:cubicBezTo>
                    <a:pt x="22825" y="5006"/>
                    <a:pt x="34910" y="0"/>
                    <a:pt x="47510" y="0"/>
                  </a:cubicBezTo>
                  <a:close/>
                </a:path>
              </a:pathLst>
            </a:custGeom>
            <a:solidFill>
              <a:srgbClr val="EEEEEE"/>
            </a:solidFill>
          </p:spPr>
          <p:txBody>
            <a:bodyPr/>
            <a:lstStyle/>
            <a:p>
              <a:endParaRPr lang="en-GB"/>
            </a:p>
          </p:txBody>
        </p:sp>
        <p:sp>
          <p:nvSpPr>
            <p:cNvPr id="25" name="TextBox 25"/>
            <p:cNvSpPr txBox="1"/>
            <p:nvPr/>
          </p:nvSpPr>
          <p:spPr>
            <a:xfrm>
              <a:off x="0" y="-76200"/>
              <a:ext cx="2188787" cy="500697"/>
            </a:xfrm>
            <a:prstGeom prst="rect">
              <a:avLst/>
            </a:prstGeom>
          </p:spPr>
          <p:txBody>
            <a:bodyPr lIns="50800" tIns="50800" rIns="50800" bIns="50800" rtlCol="0" anchor="ctr"/>
            <a:lstStyle/>
            <a:p>
              <a:pPr algn="ctr">
                <a:lnSpc>
                  <a:spcPts val="2659"/>
                </a:lnSpc>
              </a:pPr>
              <a:endParaRPr/>
            </a:p>
          </p:txBody>
        </p:sp>
      </p:grpSp>
      <p:sp>
        <p:nvSpPr>
          <p:cNvPr id="26" name="Freeform 26"/>
          <p:cNvSpPr/>
          <p:nvPr/>
        </p:nvSpPr>
        <p:spPr>
          <a:xfrm>
            <a:off x="1086389" y="7426081"/>
            <a:ext cx="898965" cy="889976"/>
          </a:xfrm>
          <a:custGeom>
            <a:avLst/>
            <a:gdLst/>
            <a:ahLst/>
            <a:cxnLst/>
            <a:rect l="l" t="t" r="r" b="b"/>
            <a:pathLst>
              <a:path w="898965" h="889976">
                <a:moveTo>
                  <a:pt x="0" y="0"/>
                </a:moveTo>
                <a:lnTo>
                  <a:pt x="898965" y="0"/>
                </a:lnTo>
                <a:lnTo>
                  <a:pt x="898965" y="889975"/>
                </a:lnTo>
                <a:lnTo>
                  <a:pt x="0" y="88997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7" name="Freeform 27"/>
          <p:cNvSpPr/>
          <p:nvPr/>
        </p:nvSpPr>
        <p:spPr>
          <a:xfrm>
            <a:off x="16072782" y="2529572"/>
            <a:ext cx="1017887" cy="1232717"/>
          </a:xfrm>
          <a:custGeom>
            <a:avLst/>
            <a:gdLst/>
            <a:ahLst/>
            <a:cxnLst/>
            <a:rect l="l" t="t" r="r" b="b"/>
            <a:pathLst>
              <a:path w="1360280" h="1571879">
                <a:moveTo>
                  <a:pt x="0" y="0"/>
                </a:moveTo>
                <a:lnTo>
                  <a:pt x="1360280" y="0"/>
                </a:lnTo>
                <a:lnTo>
                  <a:pt x="1360280" y="1571879"/>
                </a:lnTo>
                <a:lnTo>
                  <a:pt x="0" y="1571879"/>
                </a:lnTo>
                <a:lnTo>
                  <a:pt x="0" y="0"/>
                </a:lnTo>
                <a:close/>
              </a:path>
            </a:pathLst>
          </a:custGeom>
          <a:blipFill>
            <a:blip r:embed="rId6"/>
            <a:stretch>
              <a:fillRect/>
            </a:stretch>
          </a:blipFill>
        </p:spPr>
        <p:txBody>
          <a:bodyPr/>
          <a:lstStyle/>
          <a:p>
            <a:endParaRPr lang="en-GB"/>
          </a:p>
        </p:txBody>
      </p:sp>
      <p:sp>
        <p:nvSpPr>
          <p:cNvPr id="28" name="Freeform 28"/>
          <p:cNvSpPr/>
          <p:nvPr/>
        </p:nvSpPr>
        <p:spPr>
          <a:xfrm>
            <a:off x="16748152" y="212160"/>
            <a:ext cx="1355811" cy="1390624"/>
          </a:xfrm>
          <a:custGeom>
            <a:avLst/>
            <a:gdLst/>
            <a:ahLst/>
            <a:cxnLst/>
            <a:rect l="l" t="t" r="r" b="b"/>
            <a:pathLst>
              <a:path w="1355811" h="1390624">
                <a:moveTo>
                  <a:pt x="0" y="0"/>
                </a:moveTo>
                <a:lnTo>
                  <a:pt x="1355811" y="0"/>
                </a:lnTo>
                <a:lnTo>
                  <a:pt x="1355811" y="1390624"/>
                </a:lnTo>
                <a:lnTo>
                  <a:pt x="0" y="1390624"/>
                </a:lnTo>
                <a:lnTo>
                  <a:pt x="0" y="0"/>
                </a:lnTo>
                <a:close/>
              </a:path>
            </a:pathLst>
          </a:custGeom>
          <a:blipFill>
            <a:blip r:embed="rId7"/>
            <a:stretch>
              <a:fillRect/>
            </a:stretch>
          </a:blipFill>
          <a:effectLst>
            <a:outerShdw blurRad="63500" sx="102000" sy="102000" algn="ctr" rotWithShape="0">
              <a:prstClr val="black">
                <a:alpha val="40000"/>
              </a:prstClr>
            </a:outerShdw>
          </a:effectLst>
        </p:spPr>
        <p:txBody>
          <a:bodyPr/>
          <a:lstStyle/>
          <a:p>
            <a:endParaRPr lang="en-GB"/>
          </a:p>
        </p:txBody>
      </p:sp>
      <p:sp>
        <p:nvSpPr>
          <p:cNvPr id="29" name="Freeform 29"/>
          <p:cNvSpPr/>
          <p:nvPr/>
        </p:nvSpPr>
        <p:spPr>
          <a:xfrm>
            <a:off x="7211308" y="2466392"/>
            <a:ext cx="1066642" cy="1279119"/>
          </a:xfrm>
          <a:custGeom>
            <a:avLst/>
            <a:gdLst/>
            <a:ahLst/>
            <a:cxnLst/>
            <a:rect l="l" t="t" r="r" b="b"/>
            <a:pathLst>
              <a:path w="1244404" h="1571879">
                <a:moveTo>
                  <a:pt x="0" y="0"/>
                </a:moveTo>
                <a:lnTo>
                  <a:pt x="1244404" y="0"/>
                </a:lnTo>
                <a:lnTo>
                  <a:pt x="1244404" y="1571879"/>
                </a:lnTo>
                <a:lnTo>
                  <a:pt x="0" y="1571879"/>
                </a:lnTo>
                <a:lnTo>
                  <a:pt x="0" y="0"/>
                </a:lnTo>
                <a:close/>
              </a:path>
            </a:pathLst>
          </a:custGeom>
          <a:blipFill>
            <a:blip r:embed="rId8"/>
            <a:stretch>
              <a:fillRect/>
            </a:stretch>
          </a:blipFill>
        </p:spPr>
        <p:txBody>
          <a:bodyPr/>
          <a:lstStyle/>
          <a:p>
            <a:endParaRPr lang="en-GB"/>
          </a:p>
        </p:txBody>
      </p:sp>
      <p:sp>
        <p:nvSpPr>
          <p:cNvPr id="30" name="TextBox 30"/>
          <p:cNvSpPr txBox="1"/>
          <p:nvPr/>
        </p:nvSpPr>
        <p:spPr>
          <a:xfrm>
            <a:off x="861942" y="3505979"/>
            <a:ext cx="7574800" cy="3209597"/>
          </a:xfrm>
          <a:prstGeom prst="rect">
            <a:avLst/>
          </a:prstGeom>
        </p:spPr>
        <p:txBody>
          <a:bodyPr wrap="square" lIns="0" tIns="0" rIns="0" bIns="0" rtlCol="0" anchor="t">
            <a:spAutoFit/>
          </a:bodyPr>
          <a:lstStyle/>
          <a:p>
            <a:pPr marL="431801" lvl="1" indent="-215900" algn="l">
              <a:lnSpc>
                <a:spcPts val="2800"/>
              </a:lnSpc>
              <a:buFont typeface="Arial"/>
              <a:buChar char="•"/>
            </a:pPr>
            <a:r>
              <a:rPr lang="en-US" sz="2000" dirty="0">
                <a:solidFill>
                  <a:srgbClr val="274472"/>
                </a:solidFill>
                <a:latin typeface="Carlito"/>
                <a:ea typeface="Carlito"/>
                <a:cs typeface="Carlito"/>
                <a:sym typeface="Carlito"/>
              </a:rPr>
              <a:t>Register or log in to </a:t>
            </a:r>
            <a:r>
              <a:rPr lang="en-US" sz="2000" u="sng" dirty="0">
                <a:solidFill>
                  <a:srgbClr val="274472"/>
                </a:solidFill>
                <a:latin typeface="Carlito Bold"/>
                <a:ea typeface="Carlito Bold"/>
                <a:cs typeface="Carlito Bold"/>
                <a:sym typeface="Carlito Bold"/>
                <a:hlinkClick r:id="rId9" tooltip="http://www.careerpilot.org.uk"/>
              </a:rPr>
              <a:t>careerpilot.org.uk</a:t>
            </a:r>
            <a:r>
              <a:rPr lang="en-US" sz="2000" dirty="0">
                <a:solidFill>
                  <a:srgbClr val="274472"/>
                </a:solidFill>
                <a:latin typeface="Carlito"/>
                <a:ea typeface="Carlito"/>
                <a:cs typeface="Carlito"/>
                <a:sym typeface="Carlito"/>
              </a:rPr>
              <a:t> (top right).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Go to ‘</a:t>
            </a:r>
            <a:r>
              <a:rPr lang="en-US" sz="2000" dirty="0">
                <a:solidFill>
                  <a:srgbClr val="274472"/>
                </a:solidFill>
                <a:latin typeface="Carlito Bold"/>
                <a:ea typeface="Carlito Bold"/>
                <a:cs typeface="Carlito Bold"/>
                <a:sym typeface="Carlito Bold"/>
              </a:rPr>
              <a:t>Start with you</a:t>
            </a:r>
            <a:r>
              <a:rPr lang="en-US" sz="2000" dirty="0">
                <a:solidFill>
                  <a:srgbClr val="274472"/>
                </a:solidFill>
                <a:latin typeface="Carlito"/>
                <a:ea typeface="Carlito"/>
                <a:cs typeface="Carlito"/>
                <a:sym typeface="Carlito"/>
              </a:rPr>
              <a:t>’ on home page, and choose ‘</a:t>
            </a:r>
            <a:r>
              <a:rPr lang="en-US" sz="2000" dirty="0">
                <a:solidFill>
                  <a:srgbClr val="274472"/>
                </a:solidFill>
                <a:latin typeface="Carlito Bold"/>
                <a:ea typeface="Carlito Bold"/>
                <a:cs typeface="Carlito Bold"/>
                <a:sym typeface="Carlito Bold"/>
              </a:rPr>
              <a:t>Do the Job Quiz</a:t>
            </a:r>
            <a:r>
              <a:rPr lang="en-US" sz="2000" dirty="0">
                <a:solidFill>
                  <a:srgbClr val="274472"/>
                </a:solidFill>
                <a:latin typeface="Carlito"/>
                <a:ea typeface="Carlito"/>
                <a:cs typeface="Carlito"/>
                <a:sym typeface="Carlito"/>
              </a:rPr>
              <a:t>’.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Use your job sector quiz results to explore a job sector that comes up as a good match for you.</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Find two jobs that you like the look of. Add them to your Careerpilot Career Tools by clicking on the orange + (top right of job profile).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Start to think about any opportunities for work experience.</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Look at some virtual work experience opportunities in ‘</a:t>
            </a:r>
            <a:r>
              <a:rPr lang="en-US" sz="2000" b="1" dirty="0">
                <a:solidFill>
                  <a:srgbClr val="274472"/>
                </a:solidFill>
                <a:latin typeface="Carlito"/>
                <a:ea typeface="Carlito"/>
                <a:cs typeface="Carlito"/>
                <a:sym typeface="Carlito"/>
              </a:rPr>
              <a:t>Finding a job/experience’.</a:t>
            </a:r>
          </a:p>
        </p:txBody>
      </p:sp>
      <p:sp>
        <p:nvSpPr>
          <p:cNvPr id="31" name="TextBox 31"/>
          <p:cNvSpPr txBox="1"/>
          <p:nvPr/>
        </p:nvSpPr>
        <p:spPr>
          <a:xfrm>
            <a:off x="8977735" y="9130624"/>
            <a:ext cx="316872" cy="938520"/>
          </a:xfrm>
          <a:prstGeom prst="rect">
            <a:avLst/>
          </a:prstGeom>
        </p:spPr>
        <p:txBody>
          <a:bodyPr lIns="0" tIns="0" rIns="0" bIns="0" rtlCol="0" anchor="t">
            <a:spAutoFit/>
          </a:bodyPr>
          <a:lstStyle/>
          <a:p>
            <a:pPr algn="ctr">
              <a:lnSpc>
                <a:spcPts val="6889"/>
              </a:lnSpc>
            </a:pPr>
            <a:r>
              <a:rPr lang="en-US" sz="4921">
                <a:solidFill>
                  <a:srgbClr val="FFFFFF"/>
                </a:solidFill>
                <a:latin typeface="Carlito"/>
                <a:ea typeface="Carlito"/>
                <a:cs typeface="Carlito"/>
                <a:sym typeface="Carlito"/>
              </a:rPr>
              <a:t>7</a:t>
            </a:r>
          </a:p>
        </p:txBody>
      </p:sp>
      <p:sp>
        <p:nvSpPr>
          <p:cNvPr id="32" name="TextBox 32"/>
          <p:cNvSpPr txBox="1"/>
          <p:nvPr/>
        </p:nvSpPr>
        <p:spPr>
          <a:xfrm>
            <a:off x="9783349" y="3816072"/>
            <a:ext cx="7406797" cy="2492375"/>
          </a:xfrm>
          <a:prstGeom prst="rect">
            <a:avLst/>
          </a:prstGeom>
        </p:spPr>
        <p:txBody>
          <a:bodyPr wrap="square" lIns="0" tIns="0" rIns="0" bIns="0" rtlCol="0" anchor="t">
            <a:spAutoFit/>
          </a:bodyPr>
          <a:lstStyle/>
          <a:p>
            <a:pPr marL="431801" lvl="1" indent="-215900" algn="l">
              <a:lnSpc>
                <a:spcPts val="2800"/>
              </a:lnSpc>
              <a:buFont typeface="Arial"/>
              <a:buChar char="•"/>
            </a:pPr>
            <a:r>
              <a:rPr lang="en-US" sz="2000" dirty="0">
                <a:solidFill>
                  <a:srgbClr val="274472"/>
                </a:solidFill>
                <a:latin typeface="Carlito"/>
                <a:ea typeface="Carlito"/>
                <a:cs typeface="Carlito"/>
                <a:sym typeface="Carlito"/>
              </a:rPr>
              <a:t>Register or log in to </a:t>
            </a:r>
            <a:r>
              <a:rPr lang="en-US" sz="2000" u="sng" dirty="0">
                <a:solidFill>
                  <a:srgbClr val="274472"/>
                </a:solidFill>
                <a:latin typeface="Carlito Bold"/>
                <a:ea typeface="Carlito Bold"/>
                <a:cs typeface="Carlito Bold"/>
                <a:sym typeface="Carlito Bold"/>
                <a:hlinkClick r:id="rId9" tooltip="http://www.careerpilot.org.uk"/>
              </a:rPr>
              <a:t>careerpilot.org.uk</a:t>
            </a:r>
            <a:r>
              <a:rPr lang="en-US" sz="2000" dirty="0">
                <a:solidFill>
                  <a:srgbClr val="274472"/>
                </a:solidFill>
                <a:latin typeface="Carlito"/>
                <a:ea typeface="Carlito"/>
                <a:cs typeface="Carlito"/>
                <a:sym typeface="Carlito"/>
              </a:rPr>
              <a:t> (top right).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Go to ‘</a:t>
            </a:r>
            <a:r>
              <a:rPr lang="en-US" sz="2000" dirty="0">
                <a:solidFill>
                  <a:srgbClr val="274472"/>
                </a:solidFill>
                <a:latin typeface="Carlito Bold"/>
                <a:ea typeface="Carlito Bold"/>
                <a:cs typeface="Carlito Bold"/>
                <a:sym typeface="Carlito Bold"/>
              </a:rPr>
              <a:t>Explore your options</a:t>
            </a:r>
            <a:r>
              <a:rPr lang="en-US" sz="2000" dirty="0">
                <a:solidFill>
                  <a:srgbClr val="274472"/>
                </a:solidFill>
                <a:latin typeface="Carlito"/>
                <a:ea typeface="Carlito"/>
                <a:cs typeface="Carlito"/>
                <a:sym typeface="Carlito"/>
              </a:rPr>
              <a:t>’ (orange section) and click on ‘</a:t>
            </a:r>
            <a:r>
              <a:rPr lang="en-US" sz="2000" dirty="0">
                <a:solidFill>
                  <a:srgbClr val="274472"/>
                </a:solidFill>
                <a:latin typeface="Carlito Bold"/>
                <a:ea typeface="Carlito Bold"/>
                <a:cs typeface="Carlito Bold"/>
                <a:sym typeface="Carlito Bold"/>
              </a:rPr>
              <a:t>Choices at 16</a:t>
            </a:r>
            <a:r>
              <a:rPr lang="en-US" sz="2000" dirty="0">
                <a:solidFill>
                  <a:srgbClr val="274472"/>
                </a:solidFill>
                <a:latin typeface="Carlito"/>
                <a:ea typeface="Carlito"/>
                <a:cs typeface="Carlito"/>
                <a:sym typeface="Carlito"/>
              </a:rPr>
              <a:t>’. Find out about the different choices you will get to choose when you are 16. Add the ones that you like best to your Career Tools by clicking on the + in the top of the page.</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Look at ‘Providers’ and find the ones near to you. See what courses they offer. In ‘list view’ add them to your Career Tools.</a:t>
            </a:r>
          </a:p>
        </p:txBody>
      </p:sp>
      <p:sp>
        <p:nvSpPr>
          <p:cNvPr id="33" name="TextBox 33"/>
          <p:cNvSpPr txBox="1"/>
          <p:nvPr/>
        </p:nvSpPr>
        <p:spPr>
          <a:xfrm>
            <a:off x="2209800" y="7191400"/>
            <a:ext cx="6068150" cy="1231900"/>
          </a:xfrm>
          <a:prstGeom prst="rect">
            <a:avLst/>
          </a:prstGeom>
        </p:spPr>
        <p:txBody>
          <a:bodyPr wrap="square" lIns="0" tIns="0" rIns="0" bIns="0" rtlCol="0" anchor="t">
            <a:spAutoFit/>
          </a:bodyPr>
          <a:lstStyle/>
          <a:p>
            <a:pPr algn="just">
              <a:lnSpc>
                <a:spcPts val="2520"/>
              </a:lnSpc>
            </a:pPr>
            <a:r>
              <a:rPr lang="en-US" sz="1800" dirty="0">
                <a:solidFill>
                  <a:srgbClr val="0072BA"/>
                </a:solidFill>
                <a:latin typeface="Carlito Bold"/>
                <a:ea typeface="Carlito Bold"/>
                <a:cs typeface="Carlito Bold"/>
                <a:sym typeface="Carlito Bold"/>
              </a:rPr>
              <a:t>Questions:</a:t>
            </a:r>
          </a:p>
          <a:p>
            <a:pPr marL="285750" indent="-285750" algn="just">
              <a:lnSpc>
                <a:spcPts val="2380"/>
              </a:lnSpc>
              <a:buFont typeface="Arial" panose="020B0604020202020204" pitchFamily="34" charset="0"/>
              <a:buChar char="•"/>
            </a:pPr>
            <a:r>
              <a:rPr lang="en-US" sz="1700" dirty="0">
                <a:solidFill>
                  <a:srgbClr val="0072BA"/>
                </a:solidFill>
                <a:latin typeface="Carlito"/>
                <a:ea typeface="Carlito"/>
                <a:cs typeface="Carlito"/>
                <a:sym typeface="Carlito"/>
              </a:rPr>
              <a:t>Who had either of the following job sectors come up as a match after doing the job quiz – business &amp; finance, engineering?</a:t>
            </a:r>
          </a:p>
          <a:p>
            <a:pPr marL="285750" indent="-285750" algn="just">
              <a:lnSpc>
                <a:spcPts val="2380"/>
              </a:lnSpc>
              <a:spcBef>
                <a:spcPct val="0"/>
              </a:spcBef>
              <a:buFont typeface="Arial" panose="020B0604020202020204" pitchFamily="34" charset="0"/>
              <a:buChar char="•"/>
            </a:pPr>
            <a:r>
              <a:rPr lang="en-US" sz="1700" dirty="0">
                <a:solidFill>
                  <a:srgbClr val="0072BA"/>
                </a:solidFill>
                <a:latin typeface="Carlito"/>
                <a:ea typeface="Carlito"/>
                <a:cs typeface="Carlito"/>
                <a:sym typeface="Carlito"/>
              </a:rPr>
              <a:t>Who is already thinking: A Levels, apprenticeships, vocational?</a:t>
            </a:r>
          </a:p>
        </p:txBody>
      </p:sp>
      <p:sp>
        <p:nvSpPr>
          <p:cNvPr id="34" name="TextBox 34"/>
          <p:cNvSpPr txBox="1"/>
          <p:nvPr/>
        </p:nvSpPr>
        <p:spPr>
          <a:xfrm>
            <a:off x="9897432" y="7138977"/>
            <a:ext cx="7476409" cy="1540510"/>
          </a:xfrm>
          <a:prstGeom prst="rect">
            <a:avLst/>
          </a:prstGeom>
        </p:spPr>
        <p:txBody>
          <a:bodyPr lIns="0" tIns="0" rIns="0" bIns="0" rtlCol="0" anchor="t">
            <a:spAutoFit/>
          </a:bodyPr>
          <a:lstStyle/>
          <a:p>
            <a:pPr algn="l">
              <a:lnSpc>
                <a:spcPts val="2520"/>
              </a:lnSpc>
              <a:spcBef>
                <a:spcPct val="0"/>
              </a:spcBef>
            </a:pPr>
            <a:r>
              <a:rPr lang="en-US" sz="1800" dirty="0">
                <a:solidFill>
                  <a:srgbClr val="0072BA"/>
                </a:solidFill>
                <a:latin typeface="Carlito Bold"/>
                <a:ea typeface="Carlito Bold"/>
                <a:cs typeface="Carlito Bold"/>
                <a:sym typeface="Carlito Bold"/>
              </a:rPr>
              <a:t>Teachers: Reports you could view in the Careerpilot Reporting Zone*</a:t>
            </a:r>
          </a:p>
          <a:p>
            <a:pPr marL="388620" lvl="1" indent="-194310" algn="l">
              <a:lnSpc>
                <a:spcPts val="2520"/>
              </a:lnSpc>
              <a:buFont typeface="Arial"/>
              <a:buChar char="•"/>
            </a:pPr>
            <a:r>
              <a:rPr lang="en-US" sz="1800" dirty="0">
                <a:solidFill>
                  <a:srgbClr val="0072BA"/>
                </a:solidFill>
                <a:latin typeface="Carlito"/>
                <a:ea typeface="Carlito"/>
                <a:cs typeface="Carlito"/>
                <a:sym typeface="Carlito"/>
              </a:rPr>
              <a:t>Tasks completed (Group report)</a:t>
            </a:r>
          </a:p>
          <a:p>
            <a:pPr marL="388620" lvl="1" indent="-194310" algn="l">
              <a:lnSpc>
                <a:spcPts val="2520"/>
              </a:lnSpc>
              <a:buFont typeface="Arial"/>
              <a:buChar char="•"/>
            </a:pPr>
            <a:r>
              <a:rPr lang="en-US" sz="1800" dirty="0">
                <a:solidFill>
                  <a:srgbClr val="0072BA"/>
                </a:solidFill>
                <a:latin typeface="Carlito"/>
                <a:ea typeface="Carlito"/>
                <a:cs typeface="Carlito"/>
                <a:sym typeface="Carlito"/>
              </a:rPr>
              <a:t>My Job Sectors (Group report)</a:t>
            </a:r>
          </a:p>
          <a:p>
            <a:pPr marL="388620" lvl="1" indent="-194310" algn="l">
              <a:lnSpc>
                <a:spcPts val="2520"/>
              </a:lnSpc>
              <a:buFont typeface="Arial"/>
              <a:buChar char="•"/>
            </a:pPr>
            <a:r>
              <a:rPr lang="en-US" sz="1800" dirty="0">
                <a:solidFill>
                  <a:srgbClr val="0072BA"/>
                </a:solidFill>
                <a:latin typeface="Carlito"/>
                <a:ea typeface="Carlito"/>
                <a:cs typeface="Carlito"/>
                <a:sym typeface="Carlito"/>
              </a:rPr>
              <a:t>My Providers (Group report)</a:t>
            </a:r>
          </a:p>
          <a:p>
            <a:pPr algn="l">
              <a:lnSpc>
                <a:spcPts val="1960"/>
              </a:lnSpc>
              <a:spcBef>
                <a:spcPct val="0"/>
              </a:spcBef>
            </a:pPr>
            <a:r>
              <a:rPr lang="en-US" sz="1400" dirty="0">
                <a:solidFill>
                  <a:srgbClr val="0072BA"/>
                </a:solidFill>
                <a:latin typeface="Carlito"/>
                <a:ea typeface="Carlito"/>
                <a:cs typeface="Carlito"/>
                <a:sym typeface="Carlito"/>
              </a:rPr>
              <a:t>*Password required to access Reporting Zone. Speak to your Careers Adviser/Careers Leader for help.</a:t>
            </a:r>
          </a:p>
        </p:txBody>
      </p:sp>
      <p:sp>
        <p:nvSpPr>
          <p:cNvPr id="35" name="TextBox 35"/>
          <p:cNvSpPr txBox="1"/>
          <p:nvPr/>
        </p:nvSpPr>
        <p:spPr>
          <a:xfrm>
            <a:off x="1092472" y="2619204"/>
            <a:ext cx="5738318" cy="953136"/>
          </a:xfrm>
          <a:prstGeom prst="rect">
            <a:avLst/>
          </a:prstGeom>
        </p:spPr>
        <p:txBody>
          <a:bodyPr lIns="0" tIns="0" rIns="0" bIns="0" rtlCol="0" anchor="t">
            <a:spAutoFit/>
          </a:bodyPr>
          <a:lstStyle/>
          <a:p>
            <a:pPr algn="l">
              <a:lnSpc>
                <a:spcPts val="3639"/>
              </a:lnSpc>
              <a:spcBef>
                <a:spcPct val="0"/>
              </a:spcBef>
            </a:pPr>
            <a:r>
              <a:rPr lang="en-US" sz="2599" dirty="0">
                <a:solidFill>
                  <a:srgbClr val="274472"/>
                </a:solidFill>
                <a:latin typeface="Carlito Bold"/>
                <a:ea typeface="Carlito Bold"/>
                <a:cs typeface="Carlito Bold"/>
                <a:sym typeface="Carlito Bold"/>
              </a:rPr>
              <a:t>Session 1: Explore jobs and start to plan for work experience.</a:t>
            </a:r>
          </a:p>
        </p:txBody>
      </p:sp>
      <p:sp>
        <p:nvSpPr>
          <p:cNvPr id="36" name="TextBox 36"/>
          <p:cNvSpPr txBox="1"/>
          <p:nvPr/>
        </p:nvSpPr>
        <p:spPr>
          <a:xfrm>
            <a:off x="9986091" y="2864634"/>
            <a:ext cx="6022456" cy="495936"/>
          </a:xfrm>
          <a:prstGeom prst="rect">
            <a:avLst/>
          </a:prstGeom>
        </p:spPr>
        <p:txBody>
          <a:bodyPr lIns="0" tIns="0" rIns="0" bIns="0" rtlCol="0" anchor="t">
            <a:spAutoFit/>
          </a:bodyPr>
          <a:lstStyle/>
          <a:p>
            <a:pPr algn="l">
              <a:lnSpc>
                <a:spcPts val="3639"/>
              </a:lnSpc>
              <a:spcBef>
                <a:spcPct val="0"/>
              </a:spcBef>
            </a:pPr>
            <a:r>
              <a:rPr lang="en-US" sz="2599" dirty="0">
                <a:solidFill>
                  <a:srgbClr val="274472"/>
                </a:solidFill>
                <a:latin typeface="Carlito Bold"/>
                <a:ea typeface="Carlito Bold"/>
                <a:cs typeface="Carlito Bold"/>
                <a:sym typeface="Carlito Bold"/>
              </a:rPr>
              <a:t>Session 2: Explore your post 16 options</a:t>
            </a:r>
          </a:p>
        </p:txBody>
      </p:sp>
      <p:sp>
        <p:nvSpPr>
          <p:cNvPr id="37" name="TextBox 36">
            <a:extLst>
              <a:ext uri="{FF2B5EF4-FFF2-40B4-BE49-F238E27FC236}">
                <a16:creationId xmlns:a16="http://schemas.microsoft.com/office/drawing/2014/main" id="{1F1FB77F-71B6-59ED-486E-1321D6CA584D}"/>
              </a:ext>
            </a:extLst>
          </p:cNvPr>
          <p:cNvSpPr txBox="1"/>
          <p:nvPr/>
        </p:nvSpPr>
        <p:spPr>
          <a:xfrm>
            <a:off x="14180428" y="9252320"/>
            <a:ext cx="3843290" cy="695127"/>
          </a:xfrm>
          <a:prstGeom prst="rect">
            <a:avLst/>
          </a:prstGeom>
          <a:noFill/>
        </p:spPr>
        <p:txBody>
          <a:bodyPr wrap="square" rtlCol="0">
            <a:spAutoFit/>
          </a:bodyPr>
          <a:lstStyle/>
          <a:p>
            <a:pPr algn="ctr">
              <a:lnSpc>
                <a:spcPts val="5040"/>
              </a:lnSpc>
            </a:pPr>
            <a:r>
              <a:rPr lang="en-US" sz="3600" dirty="0">
                <a:solidFill>
                  <a:srgbClr val="FFFFFF"/>
                </a:solidFill>
                <a:latin typeface="Carlito Bold"/>
                <a:ea typeface="Carlito Bold"/>
                <a:cs typeface="Carlito Bold"/>
                <a:sym typeface="Carlito Bold"/>
              </a:rPr>
              <a:t>careerpilot.org.uk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20" y="0"/>
            <a:ext cx="18302338" cy="10296551"/>
          </a:xfrm>
          <a:custGeom>
            <a:avLst/>
            <a:gdLst/>
            <a:ahLst/>
            <a:cxnLst/>
            <a:rect l="l" t="t" r="r" b="b"/>
            <a:pathLst>
              <a:path w="18302338" h="10296551">
                <a:moveTo>
                  <a:pt x="0" y="0"/>
                </a:moveTo>
                <a:lnTo>
                  <a:pt x="18302338" y="0"/>
                </a:lnTo>
                <a:lnTo>
                  <a:pt x="18302338" y="10296551"/>
                </a:lnTo>
                <a:lnTo>
                  <a:pt x="0" y="10296551"/>
                </a:lnTo>
                <a:lnTo>
                  <a:pt x="0" y="0"/>
                </a:lnTo>
                <a:close/>
              </a:path>
            </a:pathLst>
          </a:custGeom>
          <a:blipFill>
            <a:blip r:embed="rId2">
              <a:alphaModFix amt="75000"/>
            </a:blip>
            <a:stretch>
              <a:fillRect t="-17384" b="-17384"/>
            </a:stretch>
          </a:blipFill>
        </p:spPr>
        <p:txBody>
          <a:bodyPr/>
          <a:lstStyle/>
          <a:p>
            <a:endParaRPr lang="en-GB"/>
          </a:p>
        </p:txBody>
      </p:sp>
      <p:grpSp>
        <p:nvGrpSpPr>
          <p:cNvPr id="3" name="Group 3"/>
          <p:cNvGrpSpPr/>
          <p:nvPr/>
        </p:nvGrpSpPr>
        <p:grpSpPr>
          <a:xfrm>
            <a:off x="-15658" y="-317422"/>
            <a:ext cx="18303658" cy="2321257"/>
            <a:chOff x="0" y="-83601"/>
            <a:chExt cx="4820716" cy="611360"/>
          </a:xfrm>
        </p:grpSpPr>
        <p:sp>
          <p:nvSpPr>
            <p:cNvPr id="4" name="Freeform 4"/>
            <p:cNvSpPr/>
            <p:nvPr/>
          </p:nvSpPr>
          <p:spPr>
            <a:xfrm>
              <a:off x="0" y="0"/>
              <a:ext cx="4820716" cy="478010"/>
            </a:xfrm>
            <a:custGeom>
              <a:avLst/>
              <a:gdLst/>
              <a:ahLst/>
              <a:cxnLst/>
              <a:rect l="l" t="t" r="r" b="b"/>
              <a:pathLst>
                <a:path w="4820716" h="478010">
                  <a:moveTo>
                    <a:pt x="0" y="0"/>
                  </a:moveTo>
                  <a:lnTo>
                    <a:pt x="4820716" y="0"/>
                  </a:lnTo>
                  <a:lnTo>
                    <a:pt x="4820716" y="478010"/>
                  </a:lnTo>
                  <a:lnTo>
                    <a:pt x="0" y="478010"/>
                  </a:lnTo>
                  <a:close/>
                </a:path>
              </a:pathLst>
            </a:custGeom>
            <a:solidFill>
              <a:srgbClr val="C25C8F"/>
            </a:solidFill>
          </p:spPr>
          <p:txBody>
            <a:bodyPr/>
            <a:lstStyle/>
            <a:p>
              <a:endParaRPr lang="en-GB"/>
            </a:p>
          </p:txBody>
        </p:sp>
        <p:sp>
          <p:nvSpPr>
            <p:cNvPr id="5" name="TextBox 5"/>
            <p:cNvSpPr txBox="1"/>
            <p:nvPr/>
          </p:nvSpPr>
          <p:spPr>
            <a:xfrm>
              <a:off x="0" y="-83601"/>
              <a:ext cx="4820716" cy="611360"/>
            </a:xfrm>
            <a:prstGeom prst="rect">
              <a:avLst/>
            </a:prstGeom>
          </p:spPr>
          <p:txBody>
            <a:bodyPr lIns="50800" tIns="50800" rIns="50800" bIns="50800" rtlCol="0" anchor="ctr"/>
            <a:lstStyle/>
            <a:p>
              <a:pPr algn="ctr">
                <a:lnSpc>
                  <a:spcPts val="5040"/>
                </a:lnSpc>
              </a:pPr>
              <a:r>
                <a:rPr lang="en-US" sz="3600" dirty="0">
                  <a:solidFill>
                    <a:srgbClr val="FFFFFF"/>
                  </a:solidFill>
                  <a:latin typeface="Carlito Bold"/>
                  <a:ea typeface="Carlito Bold"/>
                  <a:cs typeface="Carlito Bold"/>
                  <a:sym typeface="Carlito Bold"/>
                </a:rPr>
                <a:t>Planning for post 16 progression and options at 18</a:t>
              </a:r>
            </a:p>
            <a:p>
              <a:pPr algn="ctr">
                <a:lnSpc>
                  <a:spcPts val="5040"/>
                </a:lnSpc>
              </a:pPr>
              <a:r>
                <a:rPr lang="en-US" sz="3600" dirty="0">
                  <a:solidFill>
                    <a:srgbClr val="FFFFFF"/>
                  </a:solidFill>
                  <a:latin typeface="Carlito"/>
                  <a:ea typeface="Carlito"/>
                  <a:cs typeface="Carlito"/>
                  <a:sym typeface="Carlito"/>
                </a:rPr>
                <a:t>2 x 20-minute sessions for every year group</a:t>
              </a:r>
            </a:p>
          </p:txBody>
        </p:sp>
      </p:grpSp>
      <p:sp>
        <p:nvSpPr>
          <p:cNvPr id="6" name="Freeform 6"/>
          <p:cNvSpPr/>
          <p:nvPr/>
        </p:nvSpPr>
        <p:spPr>
          <a:xfrm>
            <a:off x="15375322" y="192103"/>
            <a:ext cx="1394920" cy="1430738"/>
          </a:xfrm>
          <a:custGeom>
            <a:avLst/>
            <a:gdLst/>
            <a:ahLst/>
            <a:cxnLst/>
            <a:rect l="l" t="t" r="r" b="b"/>
            <a:pathLst>
              <a:path w="1394920" h="1430738">
                <a:moveTo>
                  <a:pt x="0" y="0"/>
                </a:moveTo>
                <a:lnTo>
                  <a:pt x="1394920" y="0"/>
                </a:lnTo>
                <a:lnTo>
                  <a:pt x="1394920" y="1430738"/>
                </a:lnTo>
                <a:lnTo>
                  <a:pt x="0" y="1430738"/>
                </a:lnTo>
                <a:lnTo>
                  <a:pt x="0" y="0"/>
                </a:lnTo>
                <a:close/>
              </a:path>
            </a:pathLst>
          </a:custGeom>
          <a:blipFill>
            <a:blip r:embed="rId3"/>
            <a:stretch>
              <a:fillRect/>
            </a:stretch>
          </a:blipFill>
          <a:effectLst>
            <a:outerShdw blurRad="63500" sx="102000" sy="102000" algn="ctr" rotWithShape="0">
              <a:prstClr val="black">
                <a:alpha val="40000"/>
              </a:prstClr>
            </a:outerShdw>
          </a:effectLst>
        </p:spPr>
        <p:txBody>
          <a:bodyPr/>
          <a:lstStyle/>
          <a:p>
            <a:endParaRPr lang="en-GB"/>
          </a:p>
        </p:txBody>
      </p:sp>
      <p:grpSp>
        <p:nvGrpSpPr>
          <p:cNvPr id="7" name="Group 7"/>
          <p:cNvGrpSpPr/>
          <p:nvPr/>
        </p:nvGrpSpPr>
        <p:grpSpPr>
          <a:xfrm>
            <a:off x="927633" y="2363778"/>
            <a:ext cx="7507514" cy="4384846"/>
            <a:chOff x="0" y="0"/>
            <a:chExt cx="2085848" cy="1154857"/>
          </a:xfrm>
        </p:grpSpPr>
        <p:sp>
          <p:nvSpPr>
            <p:cNvPr id="8" name="Freeform 8"/>
            <p:cNvSpPr/>
            <p:nvPr/>
          </p:nvSpPr>
          <p:spPr>
            <a:xfrm>
              <a:off x="0" y="0"/>
              <a:ext cx="2085848" cy="1154857"/>
            </a:xfrm>
            <a:custGeom>
              <a:avLst/>
              <a:gdLst/>
              <a:ahLst/>
              <a:cxnLst/>
              <a:rect l="l" t="t" r="r" b="b"/>
              <a:pathLst>
                <a:path w="2085848" h="1154857">
                  <a:moveTo>
                    <a:pt x="49855" y="0"/>
                  </a:moveTo>
                  <a:lnTo>
                    <a:pt x="2035993" y="0"/>
                  </a:lnTo>
                  <a:cubicBezTo>
                    <a:pt x="2063527" y="0"/>
                    <a:pt x="2085848" y="22321"/>
                    <a:pt x="2085848" y="49855"/>
                  </a:cubicBezTo>
                  <a:lnTo>
                    <a:pt x="2085848" y="1105001"/>
                  </a:lnTo>
                  <a:cubicBezTo>
                    <a:pt x="2085848" y="1118224"/>
                    <a:pt x="2080596" y="1130905"/>
                    <a:pt x="2071246" y="1140254"/>
                  </a:cubicBezTo>
                  <a:cubicBezTo>
                    <a:pt x="2061896" y="1149604"/>
                    <a:pt x="2049216" y="1154857"/>
                    <a:pt x="2035993" y="1154857"/>
                  </a:cubicBezTo>
                  <a:lnTo>
                    <a:pt x="49855" y="1154857"/>
                  </a:lnTo>
                  <a:cubicBezTo>
                    <a:pt x="36633" y="1154857"/>
                    <a:pt x="23952" y="1149604"/>
                    <a:pt x="14602" y="1140254"/>
                  </a:cubicBezTo>
                  <a:cubicBezTo>
                    <a:pt x="5253" y="1130905"/>
                    <a:pt x="0" y="1118224"/>
                    <a:pt x="0" y="1105001"/>
                  </a:cubicBezTo>
                  <a:lnTo>
                    <a:pt x="0" y="49855"/>
                  </a:lnTo>
                  <a:cubicBezTo>
                    <a:pt x="0" y="36633"/>
                    <a:pt x="5253" y="23952"/>
                    <a:pt x="14602" y="14602"/>
                  </a:cubicBezTo>
                  <a:cubicBezTo>
                    <a:pt x="23952" y="5253"/>
                    <a:pt x="36633" y="0"/>
                    <a:pt x="49855" y="0"/>
                  </a:cubicBezTo>
                  <a:close/>
                </a:path>
              </a:pathLst>
            </a:custGeom>
            <a:solidFill>
              <a:srgbClr val="C3E0E5"/>
            </a:solidFill>
            <a:ln w="38100" cap="rnd">
              <a:solidFill>
                <a:srgbClr val="C25C8F"/>
              </a:solidFill>
              <a:prstDash val="solid"/>
              <a:round/>
            </a:ln>
          </p:spPr>
          <p:txBody>
            <a:bodyPr/>
            <a:lstStyle/>
            <a:p>
              <a:endParaRPr lang="en-GB"/>
            </a:p>
          </p:txBody>
        </p:sp>
        <p:sp>
          <p:nvSpPr>
            <p:cNvPr id="9" name="TextBox 9"/>
            <p:cNvSpPr txBox="1"/>
            <p:nvPr/>
          </p:nvSpPr>
          <p:spPr>
            <a:xfrm>
              <a:off x="0" y="-133350"/>
              <a:ext cx="2085848" cy="1288207"/>
            </a:xfrm>
            <a:prstGeom prst="rect">
              <a:avLst/>
            </a:prstGeom>
          </p:spPr>
          <p:txBody>
            <a:bodyPr lIns="50800" tIns="50800" rIns="50800" bIns="50800" rtlCol="0" anchor="ctr"/>
            <a:lstStyle/>
            <a:p>
              <a:pPr algn="l">
                <a:lnSpc>
                  <a:spcPts val="5040"/>
                </a:lnSpc>
              </a:pPr>
              <a:endParaRPr/>
            </a:p>
            <a:p>
              <a:pPr algn="ctr">
                <a:lnSpc>
                  <a:spcPts val="2659"/>
                </a:lnSpc>
              </a:pPr>
              <a:endParaRPr/>
            </a:p>
            <a:p>
              <a:pPr algn="ctr">
                <a:lnSpc>
                  <a:spcPts val="2659"/>
                </a:lnSpc>
              </a:pPr>
              <a:endParaRPr/>
            </a:p>
          </p:txBody>
        </p:sp>
      </p:grpSp>
      <p:grpSp>
        <p:nvGrpSpPr>
          <p:cNvPr id="10" name="Group 10"/>
          <p:cNvGrpSpPr/>
          <p:nvPr/>
        </p:nvGrpSpPr>
        <p:grpSpPr>
          <a:xfrm>
            <a:off x="0" y="8992667"/>
            <a:ext cx="18303658" cy="1294333"/>
            <a:chOff x="0" y="0"/>
            <a:chExt cx="4820716" cy="340894"/>
          </a:xfrm>
        </p:grpSpPr>
        <p:sp>
          <p:nvSpPr>
            <p:cNvPr id="11" name="Freeform 11"/>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C25C8F"/>
            </a:solidFill>
          </p:spPr>
          <p:txBody>
            <a:bodyPr/>
            <a:lstStyle/>
            <a:p>
              <a:endParaRPr lang="en-GB"/>
            </a:p>
          </p:txBody>
        </p:sp>
        <p:sp>
          <p:nvSpPr>
            <p:cNvPr id="12" name="TextBox 12"/>
            <p:cNvSpPr txBox="1"/>
            <p:nvPr/>
          </p:nvSpPr>
          <p:spPr>
            <a:xfrm>
              <a:off x="0" y="-133350"/>
              <a:ext cx="4820716" cy="474244"/>
            </a:xfrm>
            <a:prstGeom prst="rect">
              <a:avLst/>
            </a:prstGeom>
          </p:spPr>
          <p:txBody>
            <a:bodyPr lIns="50800" tIns="50800" rIns="50800" bIns="50800" rtlCol="0" anchor="ctr"/>
            <a:lstStyle/>
            <a:p>
              <a:pPr algn="r">
                <a:lnSpc>
                  <a:spcPts val="5040"/>
                </a:lnSpc>
              </a:pPr>
              <a:endParaRPr lang="en-US" sz="3600" dirty="0">
                <a:solidFill>
                  <a:srgbClr val="FFFFFF"/>
                </a:solidFill>
                <a:latin typeface="Carlito Bold"/>
                <a:ea typeface="Carlito Bold"/>
                <a:cs typeface="Carlito Bold"/>
                <a:sym typeface="Carlito Bold"/>
              </a:endParaRPr>
            </a:p>
          </p:txBody>
        </p:sp>
      </p:grpSp>
      <p:sp>
        <p:nvSpPr>
          <p:cNvPr id="13" name="Freeform 13"/>
          <p:cNvSpPr/>
          <p:nvPr/>
        </p:nvSpPr>
        <p:spPr>
          <a:xfrm>
            <a:off x="555615" y="9330649"/>
            <a:ext cx="3536299" cy="618369"/>
          </a:xfrm>
          <a:custGeom>
            <a:avLst/>
            <a:gdLst/>
            <a:ahLst/>
            <a:cxnLst/>
            <a:rect l="l" t="t" r="r" b="b"/>
            <a:pathLst>
              <a:path w="3536299" h="618369">
                <a:moveTo>
                  <a:pt x="0" y="0"/>
                </a:moveTo>
                <a:lnTo>
                  <a:pt x="3536299" y="0"/>
                </a:lnTo>
                <a:lnTo>
                  <a:pt x="3536299" y="618369"/>
                </a:lnTo>
                <a:lnTo>
                  <a:pt x="0" y="618369"/>
                </a:lnTo>
                <a:lnTo>
                  <a:pt x="0" y="0"/>
                </a:lnTo>
                <a:close/>
              </a:path>
            </a:pathLst>
          </a:custGeom>
          <a:blipFill>
            <a:blip r:embed="rId4"/>
            <a:stretch>
              <a:fillRect/>
            </a:stretch>
          </a:blipFill>
        </p:spPr>
        <p:txBody>
          <a:bodyPr/>
          <a:lstStyle/>
          <a:p>
            <a:endParaRPr lang="en-GB"/>
          </a:p>
        </p:txBody>
      </p:sp>
      <p:grpSp>
        <p:nvGrpSpPr>
          <p:cNvPr id="14" name="Group 14"/>
          <p:cNvGrpSpPr/>
          <p:nvPr/>
        </p:nvGrpSpPr>
        <p:grpSpPr>
          <a:xfrm>
            <a:off x="927633" y="7050998"/>
            <a:ext cx="7507514" cy="1611763"/>
            <a:chOff x="0" y="0"/>
            <a:chExt cx="2085848" cy="424497"/>
          </a:xfrm>
        </p:grpSpPr>
        <p:sp>
          <p:nvSpPr>
            <p:cNvPr id="15" name="Freeform 15"/>
            <p:cNvSpPr/>
            <p:nvPr/>
          </p:nvSpPr>
          <p:spPr>
            <a:xfrm>
              <a:off x="0" y="0"/>
              <a:ext cx="2085848" cy="424497"/>
            </a:xfrm>
            <a:custGeom>
              <a:avLst/>
              <a:gdLst/>
              <a:ahLst/>
              <a:cxnLst/>
              <a:rect l="l" t="t" r="r" b="b"/>
              <a:pathLst>
                <a:path w="2085848" h="424497">
                  <a:moveTo>
                    <a:pt x="49855" y="0"/>
                  </a:moveTo>
                  <a:lnTo>
                    <a:pt x="2035993" y="0"/>
                  </a:lnTo>
                  <a:cubicBezTo>
                    <a:pt x="2063527" y="0"/>
                    <a:pt x="2085848" y="22321"/>
                    <a:pt x="2085848" y="49855"/>
                  </a:cubicBezTo>
                  <a:lnTo>
                    <a:pt x="2085848" y="374642"/>
                  </a:lnTo>
                  <a:cubicBezTo>
                    <a:pt x="2085848" y="387864"/>
                    <a:pt x="2080596" y="400545"/>
                    <a:pt x="2071246" y="409895"/>
                  </a:cubicBezTo>
                  <a:cubicBezTo>
                    <a:pt x="2061896" y="419245"/>
                    <a:pt x="2049216" y="424497"/>
                    <a:pt x="2035993" y="424497"/>
                  </a:cubicBezTo>
                  <a:lnTo>
                    <a:pt x="49855" y="424497"/>
                  </a:lnTo>
                  <a:cubicBezTo>
                    <a:pt x="22321" y="424497"/>
                    <a:pt x="0" y="402176"/>
                    <a:pt x="0" y="374642"/>
                  </a:cubicBezTo>
                  <a:lnTo>
                    <a:pt x="0" y="49855"/>
                  </a:lnTo>
                  <a:cubicBezTo>
                    <a:pt x="0" y="36633"/>
                    <a:pt x="5253" y="23952"/>
                    <a:pt x="14602" y="14602"/>
                  </a:cubicBezTo>
                  <a:cubicBezTo>
                    <a:pt x="23952" y="5253"/>
                    <a:pt x="36633" y="0"/>
                    <a:pt x="49855" y="0"/>
                  </a:cubicBezTo>
                  <a:close/>
                </a:path>
              </a:pathLst>
            </a:custGeom>
            <a:solidFill>
              <a:srgbClr val="EEEEEE"/>
            </a:solidFill>
          </p:spPr>
          <p:txBody>
            <a:bodyPr/>
            <a:lstStyle/>
            <a:p>
              <a:endParaRPr lang="en-GB"/>
            </a:p>
          </p:txBody>
        </p:sp>
        <p:sp>
          <p:nvSpPr>
            <p:cNvPr id="16" name="TextBox 16"/>
            <p:cNvSpPr txBox="1"/>
            <p:nvPr/>
          </p:nvSpPr>
          <p:spPr>
            <a:xfrm>
              <a:off x="0" y="-76200"/>
              <a:ext cx="2085848" cy="500697"/>
            </a:xfrm>
            <a:prstGeom prst="rect">
              <a:avLst/>
            </a:prstGeom>
          </p:spPr>
          <p:txBody>
            <a:bodyPr lIns="50800" tIns="50800" rIns="50800" bIns="50800" rtlCol="0" anchor="ctr"/>
            <a:lstStyle/>
            <a:p>
              <a:pPr algn="ctr">
                <a:lnSpc>
                  <a:spcPts val="2659"/>
                </a:lnSpc>
              </a:pPr>
              <a:endParaRPr/>
            </a:p>
            <a:p>
              <a:pPr algn="ctr">
                <a:lnSpc>
                  <a:spcPts val="2659"/>
                </a:lnSpc>
              </a:pPr>
              <a:endParaRPr/>
            </a:p>
          </p:txBody>
        </p:sp>
      </p:grpSp>
      <p:grpSp>
        <p:nvGrpSpPr>
          <p:cNvPr id="17" name="Group 17"/>
          <p:cNvGrpSpPr/>
          <p:nvPr/>
        </p:nvGrpSpPr>
        <p:grpSpPr>
          <a:xfrm>
            <a:off x="395860" y="192103"/>
            <a:ext cx="1430738" cy="1430738"/>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19" name="TextBox 19"/>
            <p:cNvSpPr txBox="1"/>
            <p:nvPr/>
          </p:nvSpPr>
          <p:spPr>
            <a:xfrm>
              <a:off x="76200" y="-28575"/>
              <a:ext cx="660400" cy="765175"/>
            </a:xfrm>
            <a:prstGeom prst="rect">
              <a:avLst/>
            </a:prstGeom>
          </p:spPr>
          <p:txBody>
            <a:bodyPr lIns="50800" tIns="50800" rIns="50800" bIns="50800" rtlCol="0" anchor="ctr"/>
            <a:lstStyle/>
            <a:p>
              <a:pPr algn="ctr">
                <a:lnSpc>
                  <a:spcPts val="3779"/>
                </a:lnSpc>
              </a:pPr>
              <a:r>
                <a:rPr lang="en-US" sz="2699">
                  <a:solidFill>
                    <a:srgbClr val="C25C8F"/>
                  </a:solidFill>
                  <a:latin typeface="Carlito Bold"/>
                  <a:ea typeface="Carlito Bold"/>
                  <a:cs typeface="Carlito Bold"/>
                  <a:sym typeface="Carlito Bold"/>
                </a:rPr>
                <a:t>Year 11</a:t>
              </a:r>
            </a:p>
          </p:txBody>
        </p:sp>
      </p:grpSp>
      <p:grpSp>
        <p:nvGrpSpPr>
          <p:cNvPr id="20" name="Group 20"/>
          <p:cNvGrpSpPr/>
          <p:nvPr/>
        </p:nvGrpSpPr>
        <p:grpSpPr>
          <a:xfrm>
            <a:off x="9556028" y="2363778"/>
            <a:ext cx="7870030" cy="4384846"/>
            <a:chOff x="0" y="0"/>
            <a:chExt cx="2072765" cy="1154857"/>
          </a:xfrm>
        </p:grpSpPr>
        <p:sp>
          <p:nvSpPr>
            <p:cNvPr id="21" name="Freeform 21"/>
            <p:cNvSpPr/>
            <p:nvPr/>
          </p:nvSpPr>
          <p:spPr>
            <a:xfrm>
              <a:off x="0" y="0"/>
              <a:ext cx="2072765" cy="1154857"/>
            </a:xfrm>
            <a:custGeom>
              <a:avLst/>
              <a:gdLst/>
              <a:ahLst/>
              <a:cxnLst/>
              <a:rect l="l" t="t" r="r" b="b"/>
              <a:pathLst>
                <a:path w="2072765" h="1154857">
                  <a:moveTo>
                    <a:pt x="50170" y="0"/>
                  </a:moveTo>
                  <a:lnTo>
                    <a:pt x="2022595" y="0"/>
                  </a:lnTo>
                  <a:cubicBezTo>
                    <a:pt x="2035901" y="0"/>
                    <a:pt x="2048662" y="5286"/>
                    <a:pt x="2058071" y="14694"/>
                  </a:cubicBezTo>
                  <a:cubicBezTo>
                    <a:pt x="2067479" y="24103"/>
                    <a:pt x="2072765" y="36864"/>
                    <a:pt x="2072765" y="50170"/>
                  </a:cubicBezTo>
                  <a:lnTo>
                    <a:pt x="2072765" y="1104687"/>
                  </a:lnTo>
                  <a:cubicBezTo>
                    <a:pt x="2072765" y="1132395"/>
                    <a:pt x="2050303" y="1154857"/>
                    <a:pt x="2022595" y="1154857"/>
                  </a:cubicBezTo>
                  <a:lnTo>
                    <a:pt x="50170" y="1154857"/>
                  </a:lnTo>
                  <a:cubicBezTo>
                    <a:pt x="36864" y="1154857"/>
                    <a:pt x="24103" y="1149571"/>
                    <a:pt x="14694" y="1140162"/>
                  </a:cubicBezTo>
                  <a:cubicBezTo>
                    <a:pt x="5286" y="1130753"/>
                    <a:pt x="0" y="1117993"/>
                    <a:pt x="0" y="1104687"/>
                  </a:cubicBezTo>
                  <a:lnTo>
                    <a:pt x="0" y="50170"/>
                  </a:lnTo>
                  <a:cubicBezTo>
                    <a:pt x="0" y="22462"/>
                    <a:pt x="22462" y="0"/>
                    <a:pt x="50170" y="0"/>
                  </a:cubicBezTo>
                  <a:close/>
                </a:path>
              </a:pathLst>
            </a:custGeom>
            <a:solidFill>
              <a:srgbClr val="C3E0E5"/>
            </a:solidFill>
            <a:ln w="38100" cap="rnd">
              <a:solidFill>
                <a:srgbClr val="C25C8F"/>
              </a:solidFill>
              <a:prstDash val="solid"/>
              <a:round/>
            </a:ln>
          </p:spPr>
          <p:txBody>
            <a:bodyPr/>
            <a:lstStyle/>
            <a:p>
              <a:endParaRPr lang="en-GB"/>
            </a:p>
          </p:txBody>
        </p:sp>
        <p:sp>
          <p:nvSpPr>
            <p:cNvPr id="22" name="TextBox 22"/>
            <p:cNvSpPr txBox="1"/>
            <p:nvPr/>
          </p:nvSpPr>
          <p:spPr>
            <a:xfrm>
              <a:off x="0" y="-133350"/>
              <a:ext cx="2072765" cy="1288207"/>
            </a:xfrm>
            <a:prstGeom prst="rect">
              <a:avLst/>
            </a:prstGeom>
          </p:spPr>
          <p:txBody>
            <a:bodyPr lIns="50800" tIns="50800" rIns="50800" bIns="50800" rtlCol="0" anchor="ctr"/>
            <a:lstStyle/>
            <a:p>
              <a:pPr algn="l">
                <a:lnSpc>
                  <a:spcPts val="5040"/>
                </a:lnSpc>
              </a:pPr>
              <a:endParaRPr/>
            </a:p>
            <a:p>
              <a:pPr algn="ctr">
                <a:lnSpc>
                  <a:spcPts val="2659"/>
                </a:lnSpc>
              </a:pPr>
              <a:endParaRPr/>
            </a:p>
            <a:p>
              <a:pPr algn="ctr">
                <a:lnSpc>
                  <a:spcPts val="2659"/>
                </a:lnSpc>
              </a:pPr>
              <a:endParaRPr/>
            </a:p>
          </p:txBody>
        </p:sp>
      </p:grpSp>
      <p:grpSp>
        <p:nvGrpSpPr>
          <p:cNvPr id="23" name="Group 23"/>
          <p:cNvGrpSpPr/>
          <p:nvPr/>
        </p:nvGrpSpPr>
        <p:grpSpPr>
          <a:xfrm>
            <a:off x="9556027" y="7062948"/>
            <a:ext cx="7870031" cy="1611763"/>
            <a:chOff x="0" y="0"/>
            <a:chExt cx="2188787" cy="424497"/>
          </a:xfrm>
        </p:grpSpPr>
        <p:sp>
          <p:nvSpPr>
            <p:cNvPr id="24" name="Freeform 24"/>
            <p:cNvSpPr/>
            <p:nvPr/>
          </p:nvSpPr>
          <p:spPr>
            <a:xfrm>
              <a:off x="0" y="0"/>
              <a:ext cx="2188788" cy="424497"/>
            </a:xfrm>
            <a:custGeom>
              <a:avLst/>
              <a:gdLst/>
              <a:ahLst/>
              <a:cxnLst/>
              <a:rect l="l" t="t" r="r" b="b"/>
              <a:pathLst>
                <a:path w="2188788" h="424497">
                  <a:moveTo>
                    <a:pt x="47510" y="0"/>
                  </a:moveTo>
                  <a:lnTo>
                    <a:pt x="2141277" y="0"/>
                  </a:lnTo>
                  <a:cubicBezTo>
                    <a:pt x="2167516" y="0"/>
                    <a:pt x="2188788" y="21271"/>
                    <a:pt x="2188788" y="47510"/>
                  </a:cubicBezTo>
                  <a:lnTo>
                    <a:pt x="2188788" y="376987"/>
                  </a:lnTo>
                  <a:cubicBezTo>
                    <a:pt x="2188788" y="389587"/>
                    <a:pt x="2183782" y="401672"/>
                    <a:pt x="2174872" y="410582"/>
                  </a:cubicBezTo>
                  <a:cubicBezTo>
                    <a:pt x="2165962" y="419492"/>
                    <a:pt x="2153878" y="424497"/>
                    <a:pt x="2141277" y="424497"/>
                  </a:cubicBezTo>
                  <a:lnTo>
                    <a:pt x="47510" y="424497"/>
                  </a:lnTo>
                  <a:cubicBezTo>
                    <a:pt x="21271" y="424497"/>
                    <a:pt x="0" y="403226"/>
                    <a:pt x="0" y="376987"/>
                  </a:cubicBezTo>
                  <a:lnTo>
                    <a:pt x="0" y="47510"/>
                  </a:lnTo>
                  <a:cubicBezTo>
                    <a:pt x="0" y="34910"/>
                    <a:pt x="5006" y="22825"/>
                    <a:pt x="13915" y="13915"/>
                  </a:cubicBezTo>
                  <a:cubicBezTo>
                    <a:pt x="22825" y="5006"/>
                    <a:pt x="34910" y="0"/>
                    <a:pt x="47510" y="0"/>
                  </a:cubicBezTo>
                  <a:close/>
                </a:path>
              </a:pathLst>
            </a:custGeom>
            <a:solidFill>
              <a:srgbClr val="EEEEEE"/>
            </a:solidFill>
          </p:spPr>
          <p:txBody>
            <a:bodyPr/>
            <a:lstStyle/>
            <a:p>
              <a:endParaRPr lang="en-GB"/>
            </a:p>
          </p:txBody>
        </p:sp>
        <p:sp>
          <p:nvSpPr>
            <p:cNvPr id="25" name="TextBox 25"/>
            <p:cNvSpPr txBox="1"/>
            <p:nvPr/>
          </p:nvSpPr>
          <p:spPr>
            <a:xfrm>
              <a:off x="0" y="-76200"/>
              <a:ext cx="2188787" cy="500697"/>
            </a:xfrm>
            <a:prstGeom prst="rect">
              <a:avLst/>
            </a:prstGeom>
          </p:spPr>
          <p:txBody>
            <a:bodyPr lIns="50800" tIns="50800" rIns="50800" bIns="50800" rtlCol="0" anchor="ctr"/>
            <a:lstStyle/>
            <a:p>
              <a:pPr algn="ctr">
                <a:lnSpc>
                  <a:spcPts val="2659"/>
                </a:lnSpc>
              </a:pPr>
              <a:endParaRPr/>
            </a:p>
          </p:txBody>
        </p:sp>
      </p:grpSp>
      <p:sp>
        <p:nvSpPr>
          <p:cNvPr id="26" name="Freeform 26"/>
          <p:cNvSpPr/>
          <p:nvPr/>
        </p:nvSpPr>
        <p:spPr>
          <a:xfrm>
            <a:off x="1166900" y="7478234"/>
            <a:ext cx="898965" cy="889976"/>
          </a:xfrm>
          <a:custGeom>
            <a:avLst/>
            <a:gdLst/>
            <a:ahLst/>
            <a:cxnLst/>
            <a:rect l="l" t="t" r="r" b="b"/>
            <a:pathLst>
              <a:path w="898965" h="889976">
                <a:moveTo>
                  <a:pt x="0" y="0"/>
                </a:moveTo>
                <a:lnTo>
                  <a:pt x="898965" y="0"/>
                </a:lnTo>
                <a:lnTo>
                  <a:pt x="898965" y="889975"/>
                </a:lnTo>
                <a:lnTo>
                  <a:pt x="0" y="88997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7" name="Freeform 27"/>
          <p:cNvSpPr/>
          <p:nvPr/>
        </p:nvSpPr>
        <p:spPr>
          <a:xfrm>
            <a:off x="16748152" y="212160"/>
            <a:ext cx="1355811" cy="1390624"/>
          </a:xfrm>
          <a:custGeom>
            <a:avLst/>
            <a:gdLst/>
            <a:ahLst/>
            <a:cxnLst/>
            <a:rect l="l" t="t" r="r" b="b"/>
            <a:pathLst>
              <a:path w="1355811" h="1390624">
                <a:moveTo>
                  <a:pt x="0" y="0"/>
                </a:moveTo>
                <a:lnTo>
                  <a:pt x="1355811" y="0"/>
                </a:lnTo>
                <a:lnTo>
                  <a:pt x="1355811" y="1390624"/>
                </a:lnTo>
                <a:lnTo>
                  <a:pt x="0" y="1390624"/>
                </a:lnTo>
                <a:lnTo>
                  <a:pt x="0" y="0"/>
                </a:lnTo>
                <a:close/>
              </a:path>
            </a:pathLst>
          </a:custGeom>
          <a:blipFill>
            <a:blip r:embed="rId6"/>
            <a:stretch>
              <a:fillRect/>
            </a:stretch>
          </a:blipFill>
          <a:effectLst>
            <a:outerShdw blurRad="63500" sx="102000" sy="102000" algn="ctr" rotWithShape="0">
              <a:prstClr val="black">
                <a:alpha val="40000"/>
              </a:prstClr>
            </a:outerShdw>
          </a:effectLst>
        </p:spPr>
        <p:txBody>
          <a:bodyPr/>
          <a:lstStyle/>
          <a:p>
            <a:endParaRPr lang="en-GB"/>
          </a:p>
        </p:txBody>
      </p:sp>
      <p:sp>
        <p:nvSpPr>
          <p:cNvPr id="28" name="Freeform 28"/>
          <p:cNvSpPr/>
          <p:nvPr/>
        </p:nvSpPr>
        <p:spPr>
          <a:xfrm>
            <a:off x="6992556" y="2424003"/>
            <a:ext cx="1295221" cy="1628691"/>
          </a:xfrm>
          <a:custGeom>
            <a:avLst/>
            <a:gdLst/>
            <a:ahLst/>
            <a:cxnLst/>
            <a:rect l="l" t="t" r="r" b="b"/>
            <a:pathLst>
              <a:path w="1295221" h="1628691">
                <a:moveTo>
                  <a:pt x="0" y="0"/>
                </a:moveTo>
                <a:lnTo>
                  <a:pt x="1295220" y="0"/>
                </a:lnTo>
                <a:lnTo>
                  <a:pt x="1295220" y="1628692"/>
                </a:lnTo>
                <a:lnTo>
                  <a:pt x="0" y="1628692"/>
                </a:lnTo>
                <a:lnTo>
                  <a:pt x="0" y="0"/>
                </a:lnTo>
                <a:close/>
              </a:path>
            </a:pathLst>
          </a:custGeom>
          <a:blipFill>
            <a:blip r:embed="rId7"/>
            <a:stretch>
              <a:fillRect/>
            </a:stretch>
          </a:blipFill>
        </p:spPr>
        <p:txBody>
          <a:bodyPr/>
          <a:lstStyle/>
          <a:p>
            <a:endParaRPr lang="en-GB"/>
          </a:p>
        </p:txBody>
      </p:sp>
      <p:sp>
        <p:nvSpPr>
          <p:cNvPr id="29" name="TextBox 29"/>
          <p:cNvSpPr txBox="1"/>
          <p:nvPr/>
        </p:nvSpPr>
        <p:spPr>
          <a:xfrm>
            <a:off x="9683872" y="3859213"/>
            <a:ext cx="7454163" cy="2492375"/>
          </a:xfrm>
          <a:prstGeom prst="rect">
            <a:avLst/>
          </a:prstGeom>
        </p:spPr>
        <p:txBody>
          <a:bodyPr lIns="0" tIns="0" rIns="0" bIns="0" rtlCol="0" anchor="t">
            <a:spAutoFit/>
          </a:bodyPr>
          <a:lstStyle/>
          <a:p>
            <a:pPr marL="431801" lvl="1" indent="-215900" algn="l">
              <a:lnSpc>
                <a:spcPts val="2800"/>
              </a:lnSpc>
              <a:buFont typeface="Arial"/>
              <a:buChar char="•"/>
            </a:pPr>
            <a:r>
              <a:rPr lang="en-US" sz="2000">
                <a:solidFill>
                  <a:srgbClr val="274472"/>
                </a:solidFill>
                <a:latin typeface="Carlito"/>
                <a:ea typeface="Carlito"/>
                <a:cs typeface="Carlito"/>
                <a:sym typeface="Carlito"/>
              </a:rPr>
              <a:t>Register or log in to </a:t>
            </a:r>
            <a:r>
              <a:rPr lang="en-US" sz="2000" u="sng">
                <a:solidFill>
                  <a:srgbClr val="274472"/>
                </a:solidFill>
                <a:latin typeface="Carlito Bold"/>
                <a:ea typeface="Carlito Bold"/>
                <a:cs typeface="Carlito Bold"/>
                <a:sym typeface="Carlito Bold"/>
                <a:hlinkClick r:id="rId8" tooltip="http://www.careerpilot.org.uk"/>
              </a:rPr>
              <a:t>careerpilot.org.uk</a:t>
            </a:r>
            <a:r>
              <a:rPr lang="en-US" sz="2000">
                <a:solidFill>
                  <a:srgbClr val="274472"/>
                </a:solidFill>
                <a:latin typeface="Carlito"/>
                <a:ea typeface="Carlito"/>
                <a:cs typeface="Carlito"/>
                <a:sym typeface="Carlito"/>
              </a:rPr>
              <a:t> (top right). </a:t>
            </a:r>
          </a:p>
          <a:p>
            <a:pPr marL="431801" lvl="1" indent="-215900" algn="l">
              <a:lnSpc>
                <a:spcPts val="2800"/>
              </a:lnSpc>
              <a:buFont typeface="Arial"/>
              <a:buChar char="•"/>
            </a:pPr>
            <a:r>
              <a:rPr lang="en-US" sz="2000">
                <a:solidFill>
                  <a:srgbClr val="274472"/>
                </a:solidFill>
                <a:latin typeface="Carlito"/>
                <a:ea typeface="Carlito"/>
                <a:cs typeface="Carlito"/>
                <a:sym typeface="Carlito"/>
              </a:rPr>
              <a:t>Look at jobs and the different routes are to get there.</a:t>
            </a:r>
          </a:p>
          <a:p>
            <a:pPr marL="431801" lvl="1" indent="-215900" algn="l">
              <a:lnSpc>
                <a:spcPts val="2800"/>
              </a:lnSpc>
              <a:buFont typeface="Arial"/>
              <a:buChar char="•"/>
            </a:pPr>
            <a:r>
              <a:rPr lang="en-US" sz="2000">
                <a:solidFill>
                  <a:srgbClr val="274472"/>
                </a:solidFill>
                <a:latin typeface="Carlito"/>
                <a:ea typeface="Carlito"/>
                <a:cs typeface="Carlito"/>
                <a:sym typeface="Carlito"/>
              </a:rPr>
              <a:t>Go to ‘</a:t>
            </a:r>
            <a:r>
              <a:rPr lang="en-US" sz="2000">
                <a:solidFill>
                  <a:srgbClr val="274472"/>
                </a:solidFill>
                <a:latin typeface="Carlito Bold"/>
                <a:ea typeface="Carlito Bold"/>
                <a:cs typeface="Carlito Bold"/>
                <a:sym typeface="Carlito Bold"/>
              </a:rPr>
              <a:t>Courses</a:t>
            </a:r>
            <a:r>
              <a:rPr lang="en-US" sz="2000">
                <a:solidFill>
                  <a:srgbClr val="274472"/>
                </a:solidFill>
                <a:latin typeface="Carlito"/>
                <a:ea typeface="Carlito"/>
                <a:cs typeface="Carlito"/>
                <a:sym typeface="Carlito"/>
              </a:rPr>
              <a:t>’ (top of screen on blue background), look for courses/apprenticeships for after Year 11 or for the future. Add any you like to your Career Tools by clicking on the +.</a:t>
            </a:r>
          </a:p>
          <a:p>
            <a:pPr marL="431801" lvl="1" indent="-215900" algn="l">
              <a:lnSpc>
                <a:spcPts val="2800"/>
              </a:lnSpc>
              <a:buFont typeface="Arial"/>
              <a:buChar char="•"/>
            </a:pPr>
            <a:r>
              <a:rPr lang="en-US" sz="2000">
                <a:solidFill>
                  <a:srgbClr val="274472"/>
                </a:solidFill>
                <a:latin typeface="Carlito"/>
                <a:ea typeface="Carlito"/>
                <a:cs typeface="Carlito"/>
                <a:sym typeface="Carlito"/>
              </a:rPr>
              <a:t>In ‘</a:t>
            </a:r>
            <a:r>
              <a:rPr lang="en-US" sz="2000">
                <a:solidFill>
                  <a:srgbClr val="274472"/>
                </a:solidFill>
                <a:latin typeface="Carlito Bold"/>
                <a:ea typeface="Carlito Bold"/>
                <a:cs typeface="Carlito Bold"/>
                <a:sym typeface="Carlito Bold"/>
              </a:rPr>
              <a:t>Explore your options</a:t>
            </a:r>
            <a:r>
              <a:rPr lang="en-US" sz="2000">
                <a:solidFill>
                  <a:srgbClr val="274472"/>
                </a:solidFill>
                <a:latin typeface="Carlito"/>
                <a:ea typeface="Carlito"/>
                <a:cs typeface="Carlito"/>
                <a:sym typeface="Carlito"/>
              </a:rPr>
              <a:t>’ (orange section) click on ‘</a:t>
            </a:r>
            <a:r>
              <a:rPr lang="en-US" sz="2000">
                <a:solidFill>
                  <a:srgbClr val="274472"/>
                </a:solidFill>
                <a:latin typeface="Carlito Bold"/>
                <a:ea typeface="Carlito Bold"/>
                <a:cs typeface="Carlito Bold"/>
                <a:sym typeface="Carlito Bold"/>
              </a:rPr>
              <a:t>Choices at 16</a:t>
            </a:r>
            <a:r>
              <a:rPr lang="en-US" sz="2000">
                <a:solidFill>
                  <a:srgbClr val="274472"/>
                </a:solidFill>
                <a:latin typeface="Carlito"/>
                <a:ea typeface="Carlito"/>
                <a:cs typeface="Carlito"/>
                <a:sym typeface="Carlito"/>
              </a:rPr>
              <a:t>’ and ‘</a:t>
            </a:r>
            <a:r>
              <a:rPr lang="en-US" sz="2000">
                <a:solidFill>
                  <a:srgbClr val="274472"/>
                </a:solidFill>
                <a:latin typeface="Carlito Bold"/>
                <a:ea typeface="Carlito Bold"/>
                <a:cs typeface="Carlito Bold"/>
                <a:sym typeface="Carlito Bold"/>
              </a:rPr>
              <a:t>Choices at 18</a:t>
            </a:r>
            <a:r>
              <a:rPr lang="en-US" sz="2000">
                <a:solidFill>
                  <a:srgbClr val="274472"/>
                </a:solidFill>
                <a:latin typeface="Carlito"/>
                <a:ea typeface="Carlito"/>
                <a:cs typeface="Carlito"/>
                <a:sym typeface="Carlito"/>
              </a:rPr>
              <a:t>’. Add useful pages to your bookmarks.</a:t>
            </a:r>
          </a:p>
        </p:txBody>
      </p:sp>
      <p:sp>
        <p:nvSpPr>
          <p:cNvPr id="30" name="TextBox 30"/>
          <p:cNvSpPr txBox="1"/>
          <p:nvPr/>
        </p:nvSpPr>
        <p:spPr>
          <a:xfrm>
            <a:off x="9949648" y="2779725"/>
            <a:ext cx="5425673" cy="953136"/>
          </a:xfrm>
          <a:prstGeom prst="rect">
            <a:avLst/>
          </a:prstGeom>
        </p:spPr>
        <p:txBody>
          <a:bodyPr lIns="0" tIns="0" rIns="0" bIns="0" rtlCol="0" anchor="t">
            <a:spAutoFit/>
          </a:bodyPr>
          <a:lstStyle/>
          <a:p>
            <a:pPr algn="l">
              <a:lnSpc>
                <a:spcPts val="3639"/>
              </a:lnSpc>
              <a:spcBef>
                <a:spcPct val="0"/>
              </a:spcBef>
            </a:pPr>
            <a:r>
              <a:rPr lang="en-US" sz="2599" dirty="0">
                <a:solidFill>
                  <a:srgbClr val="274472"/>
                </a:solidFill>
                <a:latin typeface="Carlito Bold"/>
                <a:ea typeface="Carlito Bold"/>
                <a:cs typeface="Carlito Bold"/>
                <a:sym typeface="Carlito Bold"/>
              </a:rPr>
              <a:t>Session 2: Explore your post 16 and post 18 options</a:t>
            </a:r>
          </a:p>
        </p:txBody>
      </p:sp>
      <p:sp>
        <p:nvSpPr>
          <p:cNvPr id="31" name="Freeform 31"/>
          <p:cNvSpPr/>
          <p:nvPr/>
        </p:nvSpPr>
        <p:spPr>
          <a:xfrm>
            <a:off x="15777755" y="2653372"/>
            <a:ext cx="1360280" cy="1571879"/>
          </a:xfrm>
          <a:custGeom>
            <a:avLst/>
            <a:gdLst/>
            <a:ahLst/>
            <a:cxnLst/>
            <a:rect l="l" t="t" r="r" b="b"/>
            <a:pathLst>
              <a:path w="1360280" h="1571879">
                <a:moveTo>
                  <a:pt x="0" y="0"/>
                </a:moveTo>
                <a:lnTo>
                  <a:pt x="1360280" y="0"/>
                </a:lnTo>
                <a:lnTo>
                  <a:pt x="1360280" y="1571879"/>
                </a:lnTo>
                <a:lnTo>
                  <a:pt x="0" y="1571879"/>
                </a:lnTo>
                <a:lnTo>
                  <a:pt x="0" y="0"/>
                </a:lnTo>
                <a:close/>
              </a:path>
            </a:pathLst>
          </a:custGeom>
          <a:blipFill>
            <a:blip r:embed="rId9"/>
            <a:stretch>
              <a:fillRect/>
            </a:stretch>
          </a:blipFill>
        </p:spPr>
        <p:txBody>
          <a:bodyPr/>
          <a:lstStyle/>
          <a:p>
            <a:endParaRPr lang="en-GB"/>
          </a:p>
        </p:txBody>
      </p:sp>
      <p:sp>
        <p:nvSpPr>
          <p:cNvPr id="32" name="Freeform 32"/>
          <p:cNvSpPr/>
          <p:nvPr/>
        </p:nvSpPr>
        <p:spPr>
          <a:xfrm>
            <a:off x="6231851" y="2596559"/>
            <a:ext cx="1609182" cy="558979"/>
          </a:xfrm>
          <a:custGeom>
            <a:avLst/>
            <a:gdLst/>
            <a:ahLst/>
            <a:cxnLst/>
            <a:rect l="l" t="t" r="r" b="b"/>
            <a:pathLst>
              <a:path w="1609182" h="558979">
                <a:moveTo>
                  <a:pt x="0" y="0"/>
                </a:moveTo>
                <a:lnTo>
                  <a:pt x="1609182" y="0"/>
                </a:lnTo>
                <a:lnTo>
                  <a:pt x="1609182" y="558979"/>
                </a:lnTo>
                <a:lnTo>
                  <a:pt x="0" y="558979"/>
                </a:lnTo>
                <a:lnTo>
                  <a:pt x="0" y="0"/>
                </a:lnTo>
                <a:close/>
              </a:path>
            </a:pathLst>
          </a:custGeom>
          <a:blipFill>
            <a:blip r:embed="rId10"/>
            <a:stretch>
              <a:fillRect/>
            </a:stretch>
          </a:blipFill>
        </p:spPr>
        <p:txBody>
          <a:bodyPr/>
          <a:lstStyle/>
          <a:p>
            <a:endParaRPr lang="en-GB"/>
          </a:p>
        </p:txBody>
      </p:sp>
      <p:sp>
        <p:nvSpPr>
          <p:cNvPr id="33" name="TextBox 33"/>
          <p:cNvSpPr txBox="1"/>
          <p:nvPr/>
        </p:nvSpPr>
        <p:spPr>
          <a:xfrm>
            <a:off x="1020325" y="3987322"/>
            <a:ext cx="7302962" cy="2492375"/>
          </a:xfrm>
          <a:prstGeom prst="rect">
            <a:avLst/>
          </a:prstGeom>
        </p:spPr>
        <p:txBody>
          <a:bodyPr wrap="square" lIns="0" tIns="0" rIns="0" bIns="0" rtlCol="0" anchor="t">
            <a:spAutoFit/>
          </a:bodyPr>
          <a:lstStyle/>
          <a:p>
            <a:pPr marL="431801" lvl="1" indent="-215900" algn="l">
              <a:lnSpc>
                <a:spcPts val="2800"/>
              </a:lnSpc>
              <a:buFont typeface="Arial"/>
              <a:buChar char="•"/>
            </a:pPr>
            <a:r>
              <a:rPr lang="en-US" sz="2000" dirty="0">
                <a:solidFill>
                  <a:srgbClr val="274472"/>
                </a:solidFill>
                <a:latin typeface="Carlito"/>
                <a:ea typeface="Carlito"/>
                <a:cs typeface="Carlito"/>
                <a:sym typeface="Carlito"/>
              </a:rPr>
              <a:t>Go to </a:t>
            </a:r>
            <a:r>
              <a:rPr lang="en-US" sz="2000" u="sng" dirty="0">
                <a:solidFill>
                  <a:srgbClr val="274472"/>
                </a:solidFill>
                <a:latin typeface="Carlito Bold"/>
                <a:ea typeface="Carlito Bold"/>
                <a:cs typeface="Carlito Bold"/>
                <a:sym typeface="Carlito Bold"/>
                <a:hlinkClick r:id="rId8" tooltip="http://www.careerpilot.org.uk"/>
              </a:rPr>
              <a:t>careerpilot.org.uk</a:t>
            </a:r>
            <a:r>
              <a:rPr lang="en-US" sz="2000" dirty="0">
                <a:solidFill>
                  <a:srgbClr val="274472"/>
                </a:solidFill>
                <a:latin typeface="Carlito"/>
                <a:ea typeface="Carlito"/>
                <a:cs typeface="Carlito"/>
                <a:sym typeface="Carlito"/>
              </a:rPr>
              <a:t> and click on ‘</a:t>
            </a:r>
            <a:r>
              <a:rPr lang="en-US" sz="2000" dirty="0">
                <a:solidFill>
                  <a:srgbClr val="274472"/>
                </a:solidFill>
                <a:latin typeface="Carlito Bold"/>
                <a:ea typeface="Carlito Bold"/>
                <a:cs typeface="Carlito Bold"/>
                <a:sym typeface="Carlito Bold"/>
              </a:rPr>
              <a:t>Watch our video</a:t>
            </a:r>
            <a:r>
              <a:rPr lang="en-US" sz="2000" dirty="0">
                <a:solidFill>
                  <a:srgbClr val="274472"/>
                </a:solidFill>
                <a:latin typeface="Carlito"/>
                <a:ea typeface="Carlito"/>
                <a:cs typeface="Carlito"/>
                <a:sym typeface="Carlito"/>
              </a:rPr>
              <a:t>’</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Register or log in to Careerpilot (top right).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Go to ‘</a:t>
            </a:r>
            <a:r>
              <a:rPr lang="en-US" sz="2000" dirty="0">
                <a:solidFill>
                  <a:srgbClr val="274472"/>
                </a:solidFill>
                <a:latin typeface="Carlito Bold"/>
                <a:ea typeface="Carlito Bold"/>
                <a:cs typeface="Carlito Bold"/>
                <a:sym typeface="Carlito Bold"/>
              </a:rPr>
              <a:t>Start with you</a:t>
            </a:r>
            <a:r>
              <a:rPr lang="en-US" sz="2000" dirty="0">
                <a:solidFill>
                  <a:srgbClr val="274472"/>
                </a:solidFill>
                <a:latin typeface="Carlito"/>
                <a:ea typeface="Carlito"/>
                <a:cs typeface="Carlito"/>
                <a:sym typeface="Carlito"/>
              </a:rPr>
              <a:t>’ and choose ‘</a:t>
            </a:r>
            <a:r>
              <a:rPr lang="en-US" sz="2000" dirty="0">
                <a:solidFill>
                  <a:srgbClr val="274472"/>
                </a:solidFill>
                <a:latin typeface="Carlito Bold"/>
                <a:ea typeface="Carlito Bold"/>
                <a:cs typeface="Carlito Bold"/>
                <a:sym typeface="Carlito Bold"/>
              </a:rPr>
              <a:t>Do the Skills Profile</a:t>
            </a:r>
            <a:r>
              <a:rPr lang="en-US" sz="2000" dirty="0">
                <a:solidFill>
                  <a:srgbClr val="274472"/>
                </a:solidFill>
                <a:latin typeface="Carlito"/>
                <a:ea typeface="Carlito"/>
                <a:cs typeface="Carlito"/>
                <a:sym typeface="Carlito"/>
              </a:rPr>
              <a:t>’.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Add at least two activities you have done in the last 6 months by clicking on ‘Add an activity’.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Go to ‘Use my skills to Apply’, add the course or job you are applying for to use your skills to apply.</a:t>
            </a:r>
          </a:p>
        </p:txBody>
      </p:sp>
      <p:sp>
        <p:nvSpPr>
          <p:cNvPr id="34" name="TextBox 34"/>
          <p:cNvSpPr txBox="1"/>
          <p:nvPr/>
        </p:nvSpPr>
        <p:spPr>
          <a:xfrm>
            <a:off x="8977735" y="9130624"/>
            <a:ext cx="316872" cy="938520"/>
          </a:xfrm>
          <a:prstGeom prst="rect">
            <a:avLst/>
          </a:prstGeom>
        </p:spPr>
        <p:txBody>
          <a:bodyPr lIns="0" tIns="0" rIns="0" bIns="0" rtlCol="0" anchor="t">
            <a:spAutoFit/>
          </a:bodyPr>
          <a:lstStyle/>
          <a:p>
            <a:pPr algn="ctr">
              <a:lnSpc>
                <a:spcPts val="6889"/>
              </a:lnSpc>
            </a:pPr>
            <a:r>
              <a:rPr lang="en-US" sz="4921">
                <a:solidFill>
                  <a:srgbClr val="FFFFFF"/>
                </a:solidFill>
                <a:latin typeface="Carlito"/>
                <a:ea typeface="Carlito"/>
                <a:cs typeface="Carlito"/>
                <a:sym typeface="Carlito"/>
              </a:rPr>
              <a:t>8</a:t>
            </a:r>
          </a:p>
        </p:txBody>
      </p:sp>
      <p:sp>
        <p:nvSpPr>
          <p:cNvPr id="35" name="TextBox 35"/>
          <p:cNvSpPr txBox="1"/>
          <p:nvPr/>
        </p:nvSpPr>
        <p:spPr>
          <a:xfrm>
            <a:off x="2209800" y="7191400"/>
            <a:ext cx="6068150" cy="1250214"/>
          </a:xfrm>
          <a:prstGeom prst="rect">
            <a:avLst/>
          </a:prstGeom>
        </p:spPr>
        <p:txBody>
          <a:bodyPr wrap="square" lIns="0" tIns="0" rIns="0" bIns="0" rtlCol="0" anchor="t">
            <a:spAutoFit/>
          </a:bodyPr>
          <a:lstStyle/>
          <a:p>
            <a:pPr algn="just">
              <a:lnSpc>
                <a:spcPts val="2520"/>
              </a:lnSpc>
            </a:pPr>
            <a:r>
              <a:rPr lang="en-US" sz="1800" dirty="0">
                <a:solidFill>
                  <a:srgbClr val="0072BA"/>
                </a:solidFill>
                <a:latin typeface="Carlito Bold"/>
                <a:ea typeface="Carlito Bold"/>
                <a:cs typeface="Carlito Bold"/>
                <a:sym typeface="Carlito Bold"/>
              </a:rPr>
              <a:t>Questions:</a:t>
            </a:r>
          </a:p>
          <a:p>
            <a:pPr marL="285750" indent="-285750" algn="just">
              <a:lnSpc>
                <a:spcPts val="2520"/>
              </a:lnSpc>
              <a:buFont typeface="Arial" panose="020B0604020202020204" pitchFamily="34" charset="0"/>
              <a:buChar char="•"/>
            </a:pPr>
            <a:r>
              <a:rPr lang="en-US" sz="1700" dirty="0">
                <a:solidFill>
                  <a:srgbClr val="0072BA"/>
                </a:solidFill>
                <a:latin typeface="Carlito"/>
                <a:ea typeface="Carlito"/>
                <a:cs typeface="Carlito"/>
                <a:sym typeface="Carlito"/>
              </a:rPr>
              <a:t>What are the 4 things you need to do to manage your career?</a:t>
            </a:r>
          </a:p>
          <a:p>
            <a:pPr marL="285750" indent="-285750" algn="just">
              <a:lnSpc>
                <a:spcPts val="2520"/>
              </a:lnSpc>
              <a:buFont typeface="Arial" panose="020B0604020202020204" pitchFamily="34" charset="0"/>
              <a:buChar char="•"/>
            </a:pPr>
            <a:r>
              <a:rPr lang="en-US" sz="1700" dirty="0">
                <a:solidFill>
                  <a:srgbClr val="0072BA"/>
                </a:solidFill>
                <a:latin typeface="Carlito"/>
                <a:ea typeface="Carlito"/>
                <a:cs typeface="Carlito"/>
                <a:sym typeface="Carlito"/>
              </a:rPr>
              <a:t>What are the different options are 18?</a:t>
            </a:r>
          </a:p>
          <a:p>
            <a:pPr marL="285750" indent="-285750" algn="just">
              <a:lnSpc>
                <a:spcPts val="2380"/>
              </a:lnSpc>
              <a:spcBef>
                <a:spcPct val="0"/>
              </a:spcBef>
              <a:buFont typeface="Arial" panose="020B0604020202020204" pitchFamily="34" charset="0"/>
              <a:buChar char="•"/>
            </a:pPr>
            <a:r>
              <a:rPr lang="en-US" sz="1700" dirty="0">
                <a:solidFill>
                  <a:srgbClr val="0072BA"/>
                </a:solidFill>
                <a:latin typeface="Carlito"/>
                <a:ea typeface="Carlito"/>
                <a:cs typeface="Carlito"/>
                <a:sym typeface="Carlito"/>
              </a:rPr>
              <a:t>Who found an interesting course or apprenticeship?</a:t>
            </a:r>
          </a:p>
        </p:txBody>
      </p:sp>
      <p:sp>
        <p:nvSpPr>
          <p:cNvPr id="36" name="TextBox 36"/>
          <p:cNvSpPr txBox="1"/>
          <p:nvPr/>
        </p:nvSpPr>
        <p:spPr>
          <a:xfrm>
            <a:off x="9941987" y="7127221"/>
            <a:ext cx="7476409" cy="1540510"/>
          </a:xfrm>
          <a:prstGeom prst="rect">
            <a:avLst/>
          </a:prstGeom>
        </p:spPr>
        <p:txBody>
          <a:bodyPr lIns="0" tIns="0" rIns="0" bIns="0" rtlCol="0" anchor="t">
            <a:spAutoFit/>
          </a:bodyPr>
          <a:lstStyle/>
          <a:p>
            <a:pPr algn="l">
              <a:lnSpc>
                <a:spcPts val="2520"/>
              </a:lnSpc>
              <a:spcBef>
                <a:spcPct val="0"/>
              </a:spcBef>
            </a:pPr>
            <a:r>
              <a:rPr lang="en-US" sz="1800" dirty="0">
                <a:solidFill>
                  <a:srgbClr val="0072BA"/>
                </a:solidFill>
                <a:latin typeface="Carlito Bold"/>
                <a:ea typeface="Carlito Bold"/>
                <a:cs typeface="Carlito Bold"/>
                <a:sym typeface="Carlito Bold"/>
              </a:rPr>
              <a:t>Teachers: Reports you could view in the Careerpilot Reporting Zone*</a:t>
            </a:r>
          </a:p>
          <a:p>
            <a:pPr marL="388620" lvl="1" indent="-194310" algn="l">
              <a:lnSpc>
                <a:spcPts val="2520"/>
              </a:lnSpc>
              <a:buFont typeface="Arial"/>
              <a:buChar char="•"/>
            </a:pPr>
            <a:r>
              <a:rPr lang="en-US" sz="1800" dirty="0">
                <a:solidFill>
                  <a:srgbClr val="0072BA"/>
                </a:solidFill>
                <a:latin typeface="Carlito"/>
                <a:ea typeface="Carlito"/>
                <a:cs typeface="Carlito"/>
                <a:sym typeface="Carlito"/>
              </a:rPr>
              <a:t>Tasks completed (Group report)</a:t>
            </a:r>
          </a:p>
          <a:p>
            <a:pPr marL="388620" lvl="1" indent="-194310" algn="l">
              <a:lnSpc>
                <a:spcPts val="2520"/>
              </a:lnSpc>
              <a:buFont typeface="Arial"/>
              <a:buChar char="•"/>
            </a:pPr>
            <a:r>
              <a:rPr lang="en-US" sz="1800" dirty="0">
                <a:solidFill>
                  <a:srgbClr val="0072BA"/>
                </a:solidFill>
                <a:latin typeface="Carlito"/>
                <a:ea typeface="Carlito"/>
                <a:cs typeface="Carlito"/>
                <a:sym typeface="Carlito"/>
              </a:rPr>
              <a:t>My Skills (Individual report)</a:t>
            </a:r>
          </a:p>
          <a:p>
            <a:pPr marL="388620" lvl="1" indent="-194310" algn="l">
              <a:lnSpc>
                <a:spcPts val="2520"/>
              </a:lnSpc>
              <a:buFont typeface="Arial"/>
              <a:buChar char="•"/>
            </a:pPr>
            <a:r>
              <a:rPr lang="en-US" sz="1800" dirty="0">
                <a:solidFill>
                  <a:srgbClr val="0072BA"/>
                </a:solidFill>
                <a:latin typeface="Carlito"/>
                <a:ea typeface="Carlito"/>
                <a:cs typeface="Carlito"/>
                <a:sym typeface="Carlito"/>
              </a:rPr>
              <a:t>My Bookmarks (Individual report)</a:t>
            </a:r>
          </a:p>
          <a:p>
            <a:pPr algn="l">
              <a:lnSpc>
                <a:spcPts val="1960"/>
              </a:lnSpc>
              <a:spcBef>
                <a:spcPct val="0"/>
              </a:spcBef>
            </a:pPr>
            <a:r>
              <a:rPr lang="en-US" sz="1400" dirty="0">
                <a:solidFill>
                  <a:srgbClr val="0072BA"/>
                </a:solidFill>
                <a:latin typeface="Carlito"/>
                <a:ea typeface="Carlito"/>
                <a:cs typeface="Carlito"/>
                <a:sym typeface="Carlito"/>
              </a:rPr>
              <a:t>*Password required to access Reporting Zone. Speak to your Careers Adviser/Careers Leader for help.</a:t>
            </a:r>
          </a:p>
        </p:txBody>
      </p:sp>
      <p:sp>
        <p:nvSpPr>
          <p:cNvPr id="37" name="TextBox 37"/>
          <p:cNvSpPr txBox="1"/>
          <p:nvPr/>
        </p:nvSpPr>
        <p:spPr>
          <a:xfrm>
            <a:off x="1295400" y="2881950"/>
            <a:ext cx="5549787" cy="895886"/>
          </a:xfrm>
          <a:prstGeom prst="rect">
            <a:avLst/>
          </a:prstGeom>
        </p:spPr>
        <p:txBody>
          <a:bodyPr wrap="square" lIns="0" tIns="0" rIns="0" bIns="0" rtlCol="0" anchor="t">
            <a:spAutoFit/>
          </a:bodyPr>
          <a:lstStyle/>
          <a:p>
            <a:pPr algn="l">
              <a:lnSpc>
                <a:spcPts val="3639"/>
              </a:lnSpc>
              <a:spcBef>
                <a:spcPct val="0"/>
              </a:spcBef>
            </a:pPr>
            <a:r>
              <a:rPr lang="en-US" sz="2599" dirty="0">
                <a:solidFill>
                  <a:srgbClr val="274472"/>
                </a:solidFill>
                <a:latin typeface="Carlito Bold"/>
                <a:ea typeface="Carlito Bold"/>
                <a:cs typeface="Carlito Bold"/>
                <a:sym typeface="Carlito Bold"/>
              </a:rPr>
              <a:t>Session 1: Get Ready for your Future Career.</a:t>
            </a:r>
          </a:p>
        </p:txBody>
      </p:sp>
      <p:sp>
        <p:nvSpPr>
          <p:cNvPr id="38" name="TextBox 37">
            <a:extLst>
              <a:ext uri="{FF2B5EF4-FFF2-40B4-BE49-F238E27FC236}">
                <a16:creationId xmlns:a16="http://schemas.microsoft.com/office/drawing/2014/main" id="{67AF2161-4B2F-1E87-D008-E294EBC0E1E5}"/>
              </a:ext>
            </a:extLst>
          </p:cNvPr>
          <p:cNvSpPr txBox="1"/>
          <p:nvPr/>
        </p:nvSpPr>
        <p:spPr>
          <a:xfrm>
            <a:off x="14180428" y="9252320"/>
            <a:ext cx="3843290" cy="695127"/>
          </a:xfrm>
          <a:prstGeom prst="rect">
            <a:avLst/>
          </a:prstGeom>
          <a:noFill/>
        </p:spPr>
        <p:txBody>
          <a:bodyPr wrap="square" rtlCol="0">
            <a:spAutoFit/>
          </a:bodyPr>
          <a:lstStyle/>
          <a:p>
            <a:pPr algn="ctr">
              <a:lnSpc>
                <a:spcPts val="5040"/>
              </a:lnSpc>
            </a:pPr>
            <a:r>
              <a:rPr lang="en-US" sz="3600" dirty="0">
                <a:solidFill>
                  <a:srgbClr val="FFFFFF"/>
                </a:solidFill>
                <a:latin typeface="Carlito Bold"/>
                <a:ea typeface="Carlito Bold"/>
                <a:cs typeface="Carlito Bold"/>
                <a:sym typeface="Carlito Bold"/>
              </a:rPr>
              <a:t>careerpilot.org.uk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20" y="0"/>
            <a:ext cx="18302338" cy="10296551"/>
          </a:xfrm>
          <a:custGeom>
            <a:avLst/>
            <a:gdLst/>
            <a:ahLst/>
            <a:cxnLst/>
            <a:rect l="l" t="t" r="r" b="b"/>
            <a:pathLst>
              <a:path w="18302338" h="10296551">
                <a:moveTo>
                  <a:pt x="0" y="0"/>
                </a:moveTo>
                <a:lnTo>
                  <a:pt x="18302338" y="0"/>
                </a:lnTo>
                <a:lnTo>
                  <a:pt x="18302338" y="10296551"/>
                </a:lnTo>
                <a:lnTo>
                  <a:pt x="0" y="10296551"/>
                </a:lnTo>
                <a:lnTo>
                  <a:pt x="0" y="0"/>
                </a:lnTo>
                <a:close/>
              </a:path>
            </a:pathLst>
          </a:custGeom>
          <a:blipFill>
            <a:blip r:embed="rId2">
              <a:alphaModFix amt="75000"/>
            </a:blip>
            <a:stretch>
              <a:fillRect t="-17384" b="-17384"/>
            </a:stretch>
          </a:blipFill>
        </p:spPr>
        <p:txBody>
          <a:bodyPr/>
          <a:lstStyle/>
          <a:p>
            <a:endParaRPr lang="en-GB"/>
          </a:p>
        </p:txBody>
      </p:sp>
      <p:grpSp>
        <p:nvGrpSpPr>
          <p:cNvPr id="3" name="Group 3"/>
          <p:cNvGrpSpPr/>
          <p:nvPr/>
        </p:nvGrpSpPr>
        <p:grpSpPr>
          <a:xfrm>
            <a:off x="-16978" y="-14152"/>
            <a:ext cx="18303658" cy="1878047"/>
            <a:chOff x="0" y="0"/>
            <a:chExt cx="4820716" cy="494630"/>
          </a:xfrm>
        </p:grpSpPr>
        <p:sp>
          <p:nvSpPr>
            <p:cNvPr id="4" name="Freeform 4"/>
            <p:cNvSpPr/>
            <p:nvPr/>
          </p:nvSpPr>
          <p:spPr>
            <a:xfrm>
              <a:off x="0" y="0"/>
              <a:ext cx="4820716" cy="494630"/>
            </a:xfrm>
            <a:custGeom>
              <a:avLst/>
              <a:gdLst/>
              <a:ahLst/>
              <a:cxnLst/>
              <a:rect l="l" t="t" r="r" b="b"/>
              <a:pathLst>
                <a:path w="4820716" h="494630">
                  <a:moveTo>
                    <a:pt x="0" y="0"/>
                  </a:moveTo>
                  <a:lnTo>
                    <a:pt x="4820716" y="0"/>
                  </a:lnTo>
                  <a:lnTo>
                    <a:pt x="4820716" y="494630"/>
                  </a:lnTo>
                  <a:lnTo>
                    <a:pt x="0" y="494630"/>
                  </a:lnTo>
                  <a:close/>
                </a:path>
              </a:pathLst>
            </a:custGeom>
            <a:solidFill>
              <a:srgbClr val="00AF61"/>
            </a:solidFill>
          </p:spPr>
          <p:txBody>
            <a:bodyPr/>
            <a:lstStyle/>
            <a:p>
              <a:endParaRPr lang="en-GB"/>
            </a:p>
          </p:txBody>
        </p:sp>
        <p:sp>
          <p:nvSpPr>
            <p:cNvPr id="5" name="TextBox 5"/>
            <p:cNvSpPr txBox="1"/>
            <p:nvPr/>
          </p:nvSpPr>
          <p:spPr>
            <a:xfrm>
              <a:off x="0" y="-114300"/>
              <a:ext cx="4820716" cy="608930"/>
            </a:xfrm>
            <a:prstGeom prst="rect">
              <a:avLst/>
            </a:prstGeom>
          </p:spPr>
          <p:txBody>
            <a:bodyPr lIns="50800" tIns="50800" rIns="50800" bIns="50800" rtlCol="0" anchor="ctr"/>
            <a:lstStyle/>
            <a:p>
              <a:pPr algn="ctr">
                <a:lnSpc>
                  <a:spcPts val="4480"/>
                </a:lnSpc>
              </a:pPr>
              <a:endParaRPr lang="en-US" sz="3200" dirty="0">
                <a:solidFill>
                  <a:srgbClr val="FFFFFF"/>
                </a:solidFill>
                <a:latin typeface="Carlito Bold"/>
                <a:ea typeface="Carlito Bold"/>
                <a:cs typeface="Carlito Bold"/>
                <a:sym typeface="Carlito Bold"/>
              </a:endParaRPr>
            </a:p>
            <a:p>
              <a:pPr algn="ctr">
                <a:lnSpc>
                  <a:spcPts val="4480"/>
                </a:lnSpc>
              </a:pPr>
              <a:r>
                <a:rPr lang="en-US" sz="3200" dirty="0">
                  <a:solidFill>
                    <a:srgbClr val="FFFFFF"/>
                  </a:solidFill>
                  <a:latin typeface="Carlito Bold"/>
                  <a:ea typeface="Carlito Bold"/>
                  <a:cs typeface="Carlito Bold"/>
                  <a:sym typeface="Carlito Bold"/>
                </a:rPr>
                <a:t>Skills for applications &amp; personal statements, </a:t>
              </a:r>
            </a:p>
            <a:p>
              <a:pPr algn="ctr">
                <a:lnSpc>
                  <a:spcPts val="4480"/>
                </a:lnSpc>
              </a:pPr>
              <a:r>
                <a:rPr lang="en-US" sz="3200" dirty="0">
                  <a:solidFill>
                    <a:srgbClr val="FFFFFF"/>
                  </a:solidFill>
                  <a:latin typeface="Carlito Bold"/>
                  <a:ea typeface="Carlito Bold"/>
                  <a:cs typeface="Carlito Bold"/>
                  <a:sym typeface="Carlito Bold"/>
                </a:rPr>
                <a:t>exploring post 18 options </a:t>
              </a:r>
            </a:p>
            <a:p>
              <a:pPr algn="ctr">
                <a:lnSpc>
                  <a:spcPts val="5040"/>
                </a:lnSpc>
              </a:pPr>
              <a:r>
                <a:rPr lang="en-US" sz="3600" dirty="0">
                  <a:solidFill>
                    <a:srgbClr val="FFFFFF"/>
                  </a:solidFill>
                  <a:latin typeface="Carlito"/>
                  <a:ea typeface="Carlito"/>
                  <a:cs typeface="Carlito"/>
                  <a:sym typeface="Carlito"/>
                </a:rPr>
                <a:t>2 x 20-minute sessions for every year group</a:t>
              </a:r>
            </a:p>
          </p:txBody>
        </p:sp>
      </p:grpSp>
      <p:sp>
        <p:nvSpPr>
          <p:cNvPr id="6" name="Freeform 6"/>
          <p:cNvSpPr/>
          <p:nvPr/>
        </p:nvSpPr>
        <p:spPr>
          <a:xfrm>
            <a:off x="15375322" y="192103"/>
            <a:ext cx="1394920" cy="1430738"/>
          </a:xfrm>
          <a:custGeom>
            <a:avLst/>
            <a:gdLst/>
            <a:ahLst/>
            <a:cxnLst/>
            <a:rect l="l" t="t" r="r" b="b"/>
            <a:pathLst>
              <a:path w="1394920" h="1430738">
                <a:moveTo>
                  <a:pt x="0" y="0"/>
                </a:moveTo>
                <a:lnTo>
                  <a:pt x="1394920" y="0"/>
                </a:lnTo>
                <a:lnTo>
                  <a:pt x="1394920" y="1430738"/>
                </a:lnTo>
                <a:lnTo>
                  <a:pt x="0" y="1430738"/>
                </a:lnTo>
                <a:lnTo>
                  <a:pt x="0" y="0"/>
                </a:lnTo>
                <a:close/>
              </a:path>
            </a:pathLst>
          </a:custGeom>
          <a:blipFill>
            <a:blip r:embed="rId3"/>
            <a:stretch>
              <a:fillRect/>
            </a:stretch>
          </a:blipFill>
          <a:effectLst>
            <a:outerShdw blurRad="63500" sx="102000" sy="102000" algn="ctr" rotWithShape="0">
              <a:prstClr val="black">
                <a:alpha val="40000"/>
              </a:prstClr>
            </a:outerShdw>
          </a:effectLst>
        </p:spPr>
        <p:txBody>
          <a:bodyPr/>
          <a:lstStyle/>
          <a:p>
            <a:endParaRPr lang="en-GB"/>
          </a:p>
        </p:txBody>
      </p:sp>
      <p:grpSp>
        <p:nvGrpSpPr>
          <p:cNvPr id="7" name="Group 7"/>
          <p:cNvGrpSpPr/>
          <p:nvPr/>
        </p:nvGrpSpPr>
        <p:grpSpPr>
          <a:xfrm>
            <a:off x="927633" y="2363778"/>
            <a:ext cx="7444120" cy="4384846"/>
            <a:chOff x="0" y="0"/>
            <a:chExt cx="2085848" cy="1154857"/>
          </a:xfrm>
        </p:grpSpPr>
        <p:sp>
          <p:nvSpPr>
            <p:cNvPr id="8" name="Freeform 8"/>
            <p:cNvSpPr/>
            <p:nvPr/>
          </p:nvSpPr>
          <p:spPr>
            <a:xfrm>
              <a:off x="0" y="0"/>
              <a:ext cx="2085848" cy="1154857"/>
            </a:xfrm>
            <a:custGeom>
              <a:avLst/>
              <a:gdLst/>
              <a:ahLst/>
              <a:cxnLst/>
              <a:rect l="l" t="t" r="r" b="b"/>
              <a:pathLst>
                <a:path w="2085848" h="1154857">
                  <a:moveTo>
                    <a:pt x="49855" y="0"/>
                  </a:moveTo>
                  <a:lnTo>
                    <a:pt x="2035993" y="0"/>
                  </a:lnTo>
                  <a:cubicBezTo>
                    <a:pt x="2063527" y="0"/>
                    <a:pt x="2085848" y="22321"/>
                    <a:pt x="2085848" y="49855"/>
                  </a:cubicBezTo>
                  <a:lnTo>
                    <a:pt x="2085848" y="1105001"/>
                  </a:lnTo>
                  <a:cubicBezTo>
                    <a:pt x="2085848" y="1118224"/>
                    <a:pt x="2080596" y="1130905"/>
                    <a:pt x="2071246" y="1140254"/>
                  </a:cubicBezTo>
                  <a:cubicBezTo>
                    <a:pt x="2061896" y="1149604"/>
                    <a:pt x="2049216" y="1154857"/>
                    <a:pt x="2035993" y="1154857"/>
                  </a:cubicBezTo>
                  <a:lnTo>
                    <a:pt x="49855" y="1154857"/>
                  </a:lnTo>
                  <a:cubicBezTo>
                    <a:pt x="36633" y="1154857"/>
                    <a:pt x="23952" y="1149604"/>
                    <a:pt x="14602" y="1140254"/>
                  </a:cubicBezTo>
                  <a:cubicBezTo>
                    <a:pt x="5253" y="1130905"/>
                    <a:pt x="0" y="1118224"/>
                    <a:pt x="0" y="1105001"/>
                  </a:cubicBezTo>
                  <a:lnTo>
                    <a:pt x="0" y="49855"/>
                  </a:lnTo>
                  <a:cubicBezTo>
                    <a:pt x="0" y="36633"/>
                    <a:pt x="5253" y="23952"/>
                    <a:pt x="14602" y="14602"/>
                  </a:cubicBezTo>
                  <a:cubicBezTo>
                    <a:pt x="23952" y="5253"/>
                    <a:pt x="36633" y="0"/>
                    <a:pt x="49855" y="0"/>
                  </a:cubicBezTo>
                  <a:close/>
                </a:path>
              </a:pathLst>
            </a:custGeom>
            <a:solidFill>
              <a:srgbClr val="C3E0E5"/>
            </a:solidFill>
            <a:ln w="38100" cap="rnd">
              <a:solidFill>
                <a:srgbClr val="00AF61"/>
              </a:solidFill>
              <a:prstDash val="solid"/>
              <a:round/>
            </a:ln>
          </p:spPr>
          <p:txBody>
            <a:bodyPr/>
            <a:lstStyle/>
            <a:p>
              <a:endParaRPr lang="en-GB"/>
            </a:p>
          </p:txBody>
        </p:sp>
        <p:sp>
          <p:nvSpPr>
            <p:cNvPr id="9" name="TextBox 9"/>
            <p:cNvSpPr txBox="1"/>
            <p:nvPr/>
          </p:nvSpPr>
          <p:spPr>
            <a:xfrm>
              <a:off x="0" y="-133350"/>
              <a:ext cx="2085848" cy="1288207"/>
            </a:xfrm>
            <a:prstGeom prst="rect">
              <a:avLst/>
            </a:prstGeom>
          </p:spPr>
          <p:txBody>
            <a:bodyPr lIns="50800" tIns="50800" rIns="50800" bIns="50800" rtlCol="0" anchor="ctr"/>
            <a:lstStyle/>
            <a:p>
              <a:pPr algn="l">
                <a:lnSpc>
                  <a:spcPts val="5040"/>
                </a:lnSpc>
              </a:pPr>
              <a:endParaRPr dirty="0"/>
            </a:p>
            <a:p>
              <a:pPr algn="ctr">
                <a:lnSpc>
                  <a:spcPts val="2659"/>
                </a:lnSpc>
              </a:pPr>
              <a:endParaRPr dirty="0"/>
            </a:p>
            <a:p>
              <a:pPr algn="ctr">
                <a:lnSpc>
                  <a:spcPts val="2659"/>
                </a:lnSpc>
              </a:pPr>
              <a:endParaRPr dirty="0"/>
            </a:p>
          </p:txBody>
        </p:sp>
      </p:grpSp>
      <p:grpSp>
        <p:nvGrpSpPr>
          <p:cNvPr id="10" name="Group 10"/>
          <p:cNvGrpSpPr/>
          <p:nvPr/>
        </p:nvGrpSpPr>
        <p:grpSpPr>
          <a:xfrm>
            <a:off x="0" y="9044531"/>
            <a:ext cx="18303658" cy="1294333"/>
            <a:chOff x="0" y="0"/>
            <a:chExt cx="4820716" cy="340894"/>
          </a:xfrm>
        </p:grpSpPr>
        <p:sp>
          <p:nvSpPr>
            <p:cNvPr id="11" name="Freeform 11"/>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00AF61"/>
            </a:solidFill>
          </p:spPr>
          <p:txBody>
            <a:bodyPr/>
            <a:lstStyle/>
            <a:p>
              <a:endParaRPr lang="en-GB"/>
            </a:p>
          </p:txBody>
        </p:sp>
        <p:sp>
          <p:nvSpPr>
            <p:cNvPr id="12" name="TextBox 12"/>
            <p:cNvSpPr txBox="1"/>
            <p:nvPr/>
          </p:nvSpPr>
          <p:spPr>
            <a:xfrm>
              <a:off x="0" y="-133350"/>
              <a:ext cx="4820716" cy="474244"/>
            </a:xfrm>
            <a:prstGeom prst="rect">
              <a:avLst/>
            </a:prstGeom>
          </p:spPr>
          <p:txBody>
            <a:bodyPr lIns="50800" tIns="50800" rIns="50800" bIns="50800" rtlCol="0" anchor="ctr"/>
            <a:lstStyle/>
            <a:p>
              <a:pPr algn="r">
                <a:lnSpc>
                  <a:spcPts val="5040"/>
                </a:lnSpc>
              </a:pPr>
              <a:endParaRPr lang="en-US" sz="3600" dirty="0">
                <a:solidFill>
                  <a:srgbClr val="FFFFFF"/>
                </a:solidFill>
                <a:latin typeface="Carlito Bold"/>
                <a:ea typeface="Carlito Bold"/>
                <a:cs typeface="Carlito Bold"/>
                <a:sym typeface="Carlito Bold"/>
              </a:endParaRPr>
            </a:p>
          </p:txBody>
        </p:sp>
      </p:grpSp>
      <p:sp>
        <p:nvSpPr>
          <p:cNvPr id="13" name="Freeform 13"/>
          <p:cNvSpPr/>
          <p:nvPr/>
        </p:nvSpPr>
        <p:spPr>
          <a:xfrm>
            <a:off x="555615" y="9330649"/>
            <a:ext cx="3536299" cy="618369"/>
          </a:xfrm>
          <a:custGeom>
            <a:avLst/>
            <a:gdLst/>
            <a:ahLst/>
            <a:cxnLst/>
            <a:rect l="l" t="t" r="r" b="b"/>
            <a:pathLst>
              <a:path w="3536299" h="618369">
                <a:moveTo>
                  <a:pt x="0" y="0"/>
                </a:moveTo>
                <a:lnTo>
                  <a:pt x="3536299" y="0"/>
                </a:lnTo>
                <a:lnTo>
                  <a:pt x="3536299" y="618369"/>
                </a:lnTo>
                <a:lnTo>
                  <a:pt x="0" y="618369"/>
                </a:lnTo>
                <a:lnTo>
                  <a:pt x="0" y="0"/>
                </a:lnTo>
                <a:close/>
              </a:path>
            </a:pathLst>
          </a:custGeom>
          <a:blipFill>
            <a:blip r:embed="rId4"/>
            <a:stretch>
              <a:fillRect/>
            </a:stretch>
          </a:blipFill>
        </p:spPr>
        <p:txBody>
          <a:bodyPr/>
          <a:lstStyle/>
          <a:p>
            <a:endParaRPr lang="en-GB"/>
          </a:p>
        </p:txBody>
      </p:sp>
      <p:grpSp>
        <p:nvGrpSpPr>
          <p:cNvPr id="14" name="Group 14"/>
          <p:cNvGrpSpPr/>
          <p:nvPr/>
        </p:nvGrpSpPr>
        <p:grpSpPr>
          <a:xfrm>
            <a:off x="711954" y="7062948"/>
            <a:ext cx="7919705" cy="1611763"/>
            <a:chOff x="0" y="0"/>
            <a:chExt cx="2085848" cy="424497"/>
          </a:xfrm>
        </p:grpSpPr>
        <p:sp>
          <p:nvSpPr>
            <p:cNvPr id="15" name="Freeform 15"/>
            <p:cNvSpPr/>
            <p:nvPr/>
          </p:nvSpPr>
          <p:spPr>
            <a:xfrm>
              <a:off x="0" y="0"/>
              <a:ext cx="2085848" cy="424497"/>
            </a:xfrm>
            <a:custGeom>
              <a:avLst/>
              <a:gdLst/>
              <a:ahLst/>
              <a:cxnLst/>
              <a:rect l="l" t="t" r="r" b="b"/>
              <a:pathLst>
                <a:path w="2085848" h="424497">
                  <a:moveTo>
                    <a:pt x="49855" y="0"/>
                  </a:moveTo>
                  <a:lnTo>
                    <a:pt x="2035993" y="0"/>
                  </a:lnTo>
                  <a:cubicBezTo>
                    <a:pt x="2063527" y="0"/>
                    <a:pt x="2085848" y="22321"/>
                    <a:pt x="2085848" y="49855"/>
                  </a:cubicBezTo>
                  <a:lnTo>
                    <a:pt x="2085848" y="374642"/>
                  </a:lnTo>
                  <a:cubicBezTo>
                    <a:pt x="2085848" y="387864"/>
                    <a:pt x="2080596" y="400545"/>
                    <a:pt x="2071246" y="409895"/>
                  </a:cubicBezTo>
                  <a:cubicBezTo>
                    <a:pt x="2061896" y="419245"/>
                    <a:pt x="2049216" y="424497"/>
                    <a:pt x="2035993" y="424497"/>
                  </a:cubicBezTo>
                  <a:lnTo>
                    <a:pt x="49855" y="424497"/>
                  </a:lnTo>
                  <a:cubicBezTo>
                    <a:pt x="22321" y="424497"/>
                    <a:pt x="0" y="402176"/>
                    <a:pt x="0" y="374642"/>
                  </a:cubicBezTo>
                  <a:lnTo>
                    <a:pt x="0" y="49855"/>
                  </a:lnTo>
                  <a:cubicBezTo>
                    <a:pt x="0" y="36633"/>
                    <a:pt x="5253" y="23952"/>
                    <a:pt x="14602" y="14602"/>
                  </a:cubicBezTo>
                  <a:cubicBezTo>
                    <a:pt x="23952" y="5253"/>
                    <a:pt x="36633" y="0"/>
                    <a:pt x="49855" y="0"/>
                  </a:cubicBezTo>
                  <a:close/>
                </a:path>
              </a:pathLst>
            </a:custGeom>
            <a:solidFill>
              <a:srgbClr val="EEEEEE"/>
            </a:solidFill>
          </p:spPr>
          <p:txBody>
            <a:bodyPr/>
            <a:lstStyle/>
            <a:p>
              <a:endParaRPr lang="en-GB"/>
            </a:p>
          </p:txBody>
        </p:sp>
        <p:sp>
          <p:nvSpPr>
            <p:cNvPr id="16" name="TextBox 16"/>
            <p:cNvSpPr txBox="1"/>
            <p:nvPr/>
          </p:nvSpPr>
          <p:spPr>
            <a:xfrm>
              <a:off x="0" y="-76200"/>
              <a:ext cx="2085848" cy="500697"/>
            </a:xfrm>
            <a:prstGeom prst="rect">
              <a:avLst/>
            </a:prstGeom>
          </p:spPr>
          <p:txBody>
            <a:bodyPr lIns="50800" tIns="50800" rIns="50800" bIns="50800" rtlCol="0" anchor="ctr"/>
            <a:lstStyle/>
            <a:p>
              <a:pPr algn="ctr">
                <a:lnSpc>
                  <a:spcPts val="2659"/>
                </a:lnSpc>
              </a:pPr>
              <a:endParaRPr/>
            </a:p>
            <a:p>
              <a:pPr algn="ctr">
                <a:lnSpc>
                  <a:spcPts val="2659"/>
                </a:lnSpc>
              </a:pPr>
              <a:endParaRPr/>
            </a:p>
          </p:txBody>
        </p:sp>
      </p:grpSp>
      <p:grpSp>
        <p:nvGrpSpPr>
          <p:cNvPr id="17" name="Group 17"/>
          <p:cNvGrpSpPr/>
          <p:nvPr/>
        </p:nvGrpSpPr>
        <p:grpSpPr>
          <a:xfrm>
            <a:off x="395860" y="192103"/>
            <a:ext cx="1430738" cy="1430738"/>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19" name="TextBox 19"/>
            <p:cNvSpPr txBox="1"/>
            <p:nvPr/>
          </p:nvSpPr>
          <p:spPr>
            <a:xfrm>
              <a:off x="76200" y="-28575"/>
              <a:ext cx="660400" cy="765175"/>
            </a:xfrm>
            <a:prstGeom prst="rect">
              <a:avLst/>
            </a:prstGeom>
          </p:spPr>
          <p:txBody>
            <a:bodyPr lIns="50800" tIns="50800" rIns="50800" bIns="50800" rtlCol="0" anchor="ctr"/>
            <a:lstStyle/>
            <a:p>
              <a:pPr algn="ctr">
                <a:lnSpc>
                  <a:spcPts val="3779"/>
                </a:lnSpc>
              </a:pPr>
              <a:r>
                <a:rPr lang="en-US" sz="2699">
                  <a:solidFill>
                    <a:srgbClr val="00AF61"/>
                  </a:solidFill>
                  <a:latin typeface="Carlito Bold"/>
                  <a:ea typeface="Carlito Bold"/>
                  <a:cs typeface="Carlito Bold"/>
                  <a:sym typeface="Carlito Bold"/>
                </a:rPr>
                <a:t>Year 12/13</a:t>
              </a:r>
            </a:p>
          </p:txBody>
        </p:sp>
      </p:grpSp>
      <p:grpSp>
        <p:nvGrpSpPr>
          <p:cNvPr id="20" name="Group 20"/>
          <p:cNvGrpSpPr/>
          <p:nvPr/>
        </p:nvGrpSpPr>
        <p:grpSpPr>
          <a:xfrm>
            <a:off x="9753600" y="2363778"/>
            <a:ext cx="7444120" cy="4384846"/>
            <a:chOff x="0" y="0"/>
            <a:chExt cx="2072765" cy="1154857"/>
          </a:xfrm>
        </p:grpSpPr>
        <p:sp>
          <p:nvSpPr>
            <p:cNvPr id="21" name="Freeform 21"/>
            <p:cNvSpPr/>
            <p:nvPr/>
          </p:nvSpPr>
          <p:spPr>
            <a:xfrm>
              <a:off x="0" y="0"/>
              <a:ext cx="2072765" cy="1154857"/>
            </a:xfrm>
            <a:custGeom>
              <a:avLst/>
              <a:gdLst/>
              <a:ahLst/>
              <a:cxnLst/>
              <a:rect l="l" t="t" r="r" b="b"/>
              <a:pathLst>
                <a:path w="2072765" h="1154857">
                  <a:moveTo>
                    <a:pt x="50170" y="0"/>
                  </a:moveTo>
                  <a:lnTo>
                    <a:pt x="2022595" y="0"/>
                  </a:lnTo>
                  <a:cubicBezTo>
                    <a:pt x="2035901" y="0"/>
                    <a:pt x="2048662" y="5286"/>
                    <a:pt x="2058071" y="14694"/>
                  </a:cubicBezTo>
                  <a:cubicBezTo>
                    <a:pt x="2067479" y="24103"/>
                    <a:pt x="2072765" y="36864"/>
                    <a:pt x="2072765" y="50170"/>
                  </a:cubicBezTo>
                  <a:lnTo>
                    <a:pt x="2072765" y="1104687"/>
                  </a:lnTo>
                  <a:cubicBezTo>
                    <a:pt x="2072765" y="1132395"/>
                    <a:pt x="2050303" y="1154857"/>
                    <a:pt x="2022595" y="1154857"/>
                  </a:cubicBezTo>
                  <a:lnTo>
                    <a:pt x="50170" y="1154857"/>
                  </a:lnTo>
                  <a:cubicBezTo>
                    <a:pt x="36864" y="1154857"/>
                    <a:pt x="24103" y="1149571"/>
                    <a:pt x="14694" y="1140162"/>
                  </a:cubicBezTo>
                  <a:cubicBezTo>
                    <a:pt x="5286" y="1130753"/>
                    <a:pt x="0" y="1117993"/>
                    <a:pt x="0" y="1104687"/>
                  </a:cubicBezTo>
                  <a:lnTo>
                    <a:pt x="0" y="50170"/>
                  </a:lnTo>
                  <a:cubicBezTo>
                    <a:pt x="0" y="22462"/>
                    <a:pt x="22462" y="0"/>
                    <a:pt x="50170" y="0"/>
                  </a:cubicBezTo>
                  <a:close/>
                </a:path>
              </a:pathLst>
            </a:custGeom>
            <a:solidFill>
              <a:srgbClr val="C3E0E5"/>
            </a:solidFill>
            <a:ln w="38100" cap="rnd">
              <a:solidFill>
                <a:srgbClr val="00AF61"/>
              </a:solidFill>
              <a:prstDash val="solid"/>
              <a:round/>
            </a:ln>
          </p:spPr>
          <p:txBody>
            <a:bodyPr/>
            <a:lstStyle/>
            <a:p>
              <a:endParaRPr lang="en-GB"/>
            </a:p>
          </p:txBody>
        </p:sp>
        <p:sp>
          <p:nvSpPr>
            <p:cNvPr id="22" name="TextBox 22"/>
            <p:cNvSpPr txBox="1"/>
            <p:nvPr/>
          </p:nvSpPr>
          <p:spPr>
            <a:xfrm>
              <a:off x="0" y="-133350"/>
              <a:ext cx="2072765" cy="1288207"/>
            </a:xfrm>
            <a:prstGeom prst="rect">
              <a:avLst/>
            </a:prstGeom>
          </p:spPr>
          <p:txBody>
            <a:bodyPr lIns="50800" tIns="50800" rIns="50800" bIns="50800" rtlCol="0" anchor="ctr"/>
            <a:lstStyle/>
            <a:p>
              <a:pPr algn="l">
                <a:lnSpc>
                  <a:spcPts val="5040"/>
                </a:lnSpc>
              </a:pPr>
              <a:endParaRPr/>
            </a:p>
            <a:p>
              <a:pPr algn="ctr">
                <a:lnSpc>
                  <a:spcPts val="2659"/>
                </a:lnSpc>
              </a:pPr>
              <a:endParaRPr/>
            </a:p>
            <a:p>
              <a:pPr algn="ctr">
                <a:lnSpc>
                  <a:spcPts val="2659"/>
                </a:lnSpc>
              </a:pPr>
              <a:endParaRPr/>
            </a:p>
          </p:txBody>
        </p:sp>
      </p:grpSp>
      <p:grpSp>
        <p:nvGrpSpPr>
          <p:cNvPr id="23" name="Group 23"/>
          <p:cNvGrpSpPr/>
          <p:nvPr/>
        </p:nvGrpSpPr>
        <p:grpSpPr>
          <a:xfrm>
            <a:off x="9753600" y="7062948"/>
            <a:ext cx="7476410" cy="1611763"/>
            <a:chOff x="0" y="0"/>
            <a:chExt cx="2188787" cy="424497"/>
          </a:xfrm>
        </p:grpSpPr>
        <p:sp>
          <p:nvSpPr>
            <p:cNvPr id="24" name="Freeform 24"/>
            <p:cNvSpPr/>
            <p:nvPr/>
          </p:nvSpPr>
          <p:spPr>
            <a:xfrm>
              <a:off x="0" y="0"/>
              <a:ext cx="2188788" cy="424497"/>
            </a:xfrm>
            <a:custGeom>
              <a:avLst/>
              <a:gdLst/>
              <a:ahLst/>
              <a:cxnLst/>
              <a:rect l="l" t="t" r="r" b="b"/>
              <a:pathLst>
                <a:path w="2188788" h="424497">
                  <a:moveTo>
                    <a:pt x="47510" y="0"/>
                  </a:moveTo>
                  <a:lnTo>
                    <a:pt x="2141277" y="0"/>
                  </a:lnTo>
                  <a:cubicBezTo>
                    <a:pt x="2167516" y="0"/>
                    <a:pt x="2188788" y="21271"/>
                    <a:pt x="2188788" y="47510"/>
                  </a:cubicBezTo>
                  <a:lnTo>
                    <a:pt x="2188788" y="376987"/>
                  </a:lnTo>
                  <a:cubicBezTo>
                    <a:pt x="2188788" y="389587"/>
                    <a:pt x="2183782" y="401672"/>
                    <a:pt x="2174872" y="410582"/>
                  </a:cubicBezTo>
                  <a:cubicBezTo>
                    <a:pt x="2165962" y="419492"/>
                    <a:pt x="2153878" y="424497"/>
                    <a:pt x="2141277" y="424497"/>
                  </a:cubicBezTo>
                  <a:lnTo>
                    <a:pt x="47510" y="424497"/>
                  </a:lnTo>
                  <a:cubicBezTo>
                    <a:pt x="21271" y="424497"/>
                    <a:pt x="0" y="403226"/>
                    <a:pt x="0" y="376987"/>
                  </a:cubicBezTo>
                  <a:lnTo>
                    <a:pt x="0" y="47510"/>
                  </a:lnTo>
                  <a:cubicBezTo>
                    <a:pt x="0" y="34910"/>
                    <a:pt x="5006" y="22825"/>
                    <a:pt x="13915" y="13915"/>
                  </a:cubicBezTo>
                  <a:cubicBezTo>
                    <a:pt x="22825" y="5006"/>
                    <a:pt x="34910" y="0"/>
                    <a:pt x="47510" y="0"/>
                  </a:cubicBezTo>
                  <a:close/>
                </a:path>
              </a:pathLst>
            </a:custGeom>
            <a:solidFill>
              <a:srgbClr val="EEEEEE"/>
            </a:solidFill>
          </p:spPr>
          <p:txBody>
            <a:bodyPr/>
            <a:lstStyle/>
            <a:p>
              <a:endParaRPr lang="en-GB"/>
            </a:p>
          </p:txBody>
        </p:sp>
        <p:sp>
          <p:nvSpPr>
            <p:cNvPr id="25" name="TextBox 25"/>
            <p:cNvSpPr txBox="1"/>
            <p:nvPr/>
          </p:nvSpPr>
          <p:spPr>
            <a:xfrm>
              <a:off x="0" y="-76200"/>
              <a:ext cx="2188787" cy="500697"/>
            </a:xfrm>
            <a:prstGeom prst="rect">
              <a:avLst/>
            </a:prstGeom>
          </p:spPr>
          <p:txBody>
            <a:bodyPr lIns="50800" tIns="50800" rIns="50800" bIns="50800" rtlCol="0" anchor="ctr"/>
            <a:lstStyle/>
            <a:p>
              <a:pPr algn="ctr">
                <a:lnSpc>
                  <a:spcPts val="2659"/>
                </a:lnSpc>
              </a:pPr>
              <a:endParaRPr/>
            </a:p>
          </p:txBody>
        </p:sp>
      </p:grpSp>
      <p:sp>
        <p:nvSpPr>
          <p:cNvPr id="26" name="Freeform 26"/>
          <p:cNvSpPr/>
          <p:nvPr/>
        </p:nvSpPr>
        <p:spPr>
          <a:xfrm>
            <a:off x="927633" y="7400462"/>
            <a:ext cx="898965" cy="889976"/>
          </a:xfrm>
          <a:custGeom>
            <a:avLst/>
            <a:gdLst/>
            <a:ahLst/>
            <a:cxnLst/>
            <a:rect l="l" t="t" r="r" b="b"/>
            <a:pathLst>
              <a:path w="898965" h="889976">
                <a:moveTo>
                  <a:pt x="0" y="0"/>
                </a:moveTo>
                <a:lnTo>
                  <a:pt x="898965" y="0"/>
                </a:lnTo>
                <a:lnTo>
                  <a:pt x="898965" y="889975"/>
                </a:lnTo>
                <a:lnTo>
                  <a:pt x="0" y="88997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7" name="Freeform 27"/>
          <p:cNvSpPr/>
          <p:nvPr/>
        </p:nvSpPr>
        <p:spPr>
          <a:xfrm>
            <a:off x="16748152" y="212160"/>
            <a:ext cx="1355811" cy="1390624"/>
          </a:xfrm>
          <a:custGeom>
            <a:avLst/>
            <a:gdLst/>
            <a:ahLst/>
            <a:cxnLst/>
            <a:rect l="l" t="t" r="r" b="b"/>
            <a:pathLst>
              <a:path w="1355811" h="1390624">
                <a:moveTo>
                  <a:pt x="0" y="0"/>
                </a:moveTo>
                <a:lnTo>
                  <a:pt x="1355811" y="0"/>
                </a:lnTo>
                <a:lnTo>
                  <a:pt x="1355811" y="1390624"/>
                </a:lnTo>
                <a:lnTo>
                  <a:pt x="0" y="1390624"/>
                </a:lnTo>
                <a:lnTo>
                  <a:pt x="0" y="0"/>
                </a:lnTo>
                <a:close/>
              </a:path>
            </a:pathLst>
          </a:custGeom>
          <a:blipFill>
            <a:blip r:embed="rId6"/>
            <a:stretch>
              <a:fillRect/>
            </a:stretch>
          </a:blipFill>
          <a:effectLst>
            <a:outerShdw blurRad="63500" sx="102000" sy="102000" algn="ctr" rotWithShape="0">
              <a:prstClr val="black">
                <a:alpha val="40000"/>
              </a:prstClr>
            </a:outerShdw>
          </a:effectLst>
        </p:spPr>
        <p:txBody>
          <a:bodyPr/>
          <a:lstStyle/>
          <a:p>
            <a:endParaRPr lang="en-GB"/>
          </a:p>
        </p:txBody>
      </p:sp>
      <p:sp>
        <p:nvSpPr>
          <p:cNvPr id="28" name="Freeform 28"/>
          <p:cNvSpPr/>
          <p:nvPr/>
        </p:nvSpPr>
        <p:spPr>
          <a:xfrm>
            <a:off x="7116494" y="2491191"/>
            <a:ext cx="1123681" cy="1230170"/>
          </a:xfrm>
          <a:custGeom>
            <a:avLst/>
            <a:gdLst/>
            <a:ahLst/>
            <a:cxnLst/>
            <a:rect l="l" t="t" r="r" b="b"/>
            <a:pathLst>
              <a:path w="1412903" h="1628691">
                <a:moveTo>
                  <a:pt x="0" y="0"/>
                </a:moveTo>
                <a:lnTo>
                  <a:pt x="1412903" y="0"/>
                </a:lnTo>
                <a:lnTo>
                  <a:pt x="1412903" y="1628692"/>
                </a:lnTo>
                <a:lnTo>
                  <a:pt x="0" y="1628692"/>
                </a:lnTo>
                <a:lnTo>
                  <a:pt x="0" y="0"/>
                </a:lnTo>
                <a:close/>
              </a:path>
            </a:pathLst>
          </a:custGeom>
          <a:blipFill>
            <a:blip r:embed="rId7"/>
            <a:stretch>
              <a:fillRect/>
            </a:stretch>
          </a:blipFill>
        </p:spPr>
        <p:txBody>
          <a:bodyPr/>
          <a:lstStyle/>
          <a:p>
            <a:endParaRPr lang="en-GB"/>
          </a:p>
        </p:txBody>
      </p:sp>
      <p:sp>
        <p:nvSpPr>
          <p:cNvPr id="29" name="TextBox 29"/>
          <p:cNvSpPr txBox="1"/>
          <p:nvPr/>
        </p:nvSpPr>
        <p:spPr>
          <a:xfrm>
            <a:off x="9612057" y="3429720"/>
            <a:ext cx="7454163" cy="2844800"/>
          </a:xfrm>
          <a:prstGeom prst="rect">
            <a:avLst/>
          </a:prstGeom>
        </p:spPr>
        <p:txBody>
          <a:bodyPr lIns="0" tIns="0" rIns="0" bIns="0" rtlCol="0" anchor="t">
            <a:spAutoFit/>
          </a:bodyPr>
          <a:lstStyle/>
          <a:p>
            <a:pPr marL="431801" lvl="1" indent="-215900" algn="l">
              <a:lnSpc>
                <a:spcPts val="2800"/>
              </a:lnSpc>
              <a:buFont typeface="Arial"/>
              <a:buChar char="•"/>
            </a:pPr>
            <a:r>
              <a:rPr lang="en-US" sz="2000" dirty="0">
                <a:solidFill>
                  <a:srgbClr val="274472"/>
                </a:solidFill>
                <a:latin typeface="Carlito"/>
                <a:ea typeface="Carlito"/>
                <a:cs typeface="Carlito"/>
                <a:sym typeface="Carlito"/>
              </a:rPr>
              <a:t>Register or log in to </a:t>
            </a:r>
            <a:r>
              <a:rPr lang="en-US" sz="2000" u="sng" dirty="0">
                <a:solidFill>
                  <a:srgbClr val="274472"/>
                </a:solidFill>
                <a:latin typeface="Carlito Bold"/>
                <a:ea typeface="Carlito Bold"/>
                <a:cs typeface="Carlito Bold"/>
                <a:sym typeface="Carlito Bold"/>
                <a:hlinkClick r:id="rId8" tooltip="http://www.careerpilot.org.uk"/>
              </a:rPr>
              <a:t>careerpilot.org.uk</a:t>
            </a:r>
            <a:r>
              <a:rPr lang="en-US" sz="2000" dirty="0">
                <a:solidFill>
                  <a:srgbClr val="274472"/>
                </a:solidFill>
                <a:latin typeface="Carlito"/>
                <a:ea typeface="Carlito"/>
                <a:cs typeface="Carlito"/>
                <a:sym typeface="Carlito"/>
              </a:rPr>
              <a:t> (top right).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Go to ‘</a:t>
            </a:r>
            <a:r>
              <a:rPr lang="en-US" sz="2000" dirty="0">
                <a:solidFill>
                  <a:srgbClr val="274472"/>
                </a:solidFill>
                <a:latin typeface="Carlito Bold"/>
                <a:ea typeface="Carlito Bold"/>
                <a:cs typeface="Carlito Bold"/>
                <a:sym typeface="Carlito Bold"/>
              </a:rPr>
              <a:t>Start with you</a:t>
            </a:r>
            <a:r>
              <a:rPr lang="en-US" sz="2000" dirty="0">
                <a:solidFill>
                  <a:srgbClr val="274472"/>
                </a:solidFill>
                <a:latin typeface="Carlito"/>
                <a:ea typeface="Carlito"/>
                <a:cs typeface="Carlito"/>
                <a:sym typeface="Carlito"/>
              </a:rPr>
              <a:t>’ and choose ‘</a:t>
            </a:r>
            <a:r>
              <a:rPr lang="en-US" sz="2000" dirty="0">
                <a:solidFill>
                  <a:srgbClr val="274472"/>
                </a:solidFill>
                <a:latin typeface="Carlito Bold"/>
                <a:ea typeface="Carlito Bold"/>
                <a:cs typeface="Carlito Bold"/>
                <a:sym typeface="Carlito Bold"/>
              </a:rPr>
              <a:t>Do the Skills Profile</a:t>
            </a:r>
            <a:r>
              <a:rPr lang="en-US" sz="2000" dirty="0">
                <a:solidFill>
                  <a:srgbClr val="274472"/>
                </a:solidFill>
                <a:latin typeface="Carlito"/>
                <a:ea typeface="Carlito"/>
                <a:cs typeface="Carlito"/>
                <a:sym typeface="Carlito"/>
              </a:rPr>
              <a:t>’.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Add at least two activities you have done in the last 6 months by clicking on ‘Add an activity’.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Go to ‘Use my skills to Apply’, add the course, etc. you are applying for and the skills you most need for that choice. Look at the examples you already have saved that you can use on applications or at interviews. </a:t>
            </a:r>
          </a:p>
        </p:txBody>
      </p:sp>
      <p:sp>
        <p:nvSpPr>
          <p:cNvPr id="30" name="TextBox 30"/>
          <p:cNvSpPr txBox="1"/>
          <p:nvPr/>
        </p:nvSpPr>
        <p:spPr>
          <a:xfrm>
            <a:off x="9986585" y="2737869"/>
            <a:ext cx="5425673" cy="495936"/>
          </a:xfrm>
          <a:prstGeom prst="rect">
            <a:avLst/>
          </a:prstGeom>
        </p:spPr>
        <p:txBody>
          <a:bodyPr lIns="0" tIns="0" rIns="0" bIns="0" rtlCol="0" anchor="t">
            <a:spAutoFit/>
          </a:bodyPr>
          <a:lstStyle/>
          <a:p>
            <a:pPr algn="l">
              <a:lnSpc>
                <a:spcPts val="3639"/>
              </a:lnSpc>
              <a:spcBef>
                <a:spcPct val="0"/>
              </a:spcBef>
            </a:pPr>
            <a:r>
              <a:rPr lang="en-US" sz="2599" dirty="0">
                <a:solidFill>
                  <a:srgbClr val="274472"/>
                </a:solidFill>
                <a:latin typeface="Carlito Bold"/>
                <a:ea typeface="Carlito Bold"/>
                <a:cs typeface="Carlito Bold"/>
                <a:sym typeface="Carlito Bold"/>
              </a:rPr>
              <a:t>Session 2: Use your skills to apply</a:t>
            </a:r>
          </a:p>
        </p:txBody>
      </p:sp>
      <p:sp>
        <p:nvSpPr>
          <p:cNvPr id="31" name="Freeform 31"/>
          <p:cNvSpPr/>
          <p:nvPr/>
        </p:nvSpPr>
        <p:spPr>
          <a:xfrm>
            <a:off x="5451283" y="2584171"/>
            <a:ext cx="1609182" cy="558979"/>
          </a:xfrm>
          <a:custGeom>
            <a:avLst/>
            <a:gdLst/>
            <a:ahLst/>
            <a:cxnLst/>
            <a:rect l="l" t="t" r="r" b="b"/>
            <a:pathLst>
              <a:path w="1609182" h="558979">
                <a:moveTo>
                  <a:pt x="0" y="0"/>
                </a:moveTo>
                <a:lnTo>
                  <a:pt x="1609182" y="0"/>
                </a:lnTo>
                <a:lnTo>
                  <a:pt x="1609182" y="558979"/>
                </a:lnTo>
                <a:lnTo>
                  <a:pt x="0" y="558979"/>
                </a:lnTo>
                <a:lnTo>
                  <a:pt x="0" y="0"/>
                </a:lnTo>
                <a:close/>
              </a:path>
            </a:pathLst>
          </a:custGeom>
          <a:blipFill>
            <a:blip r:embed="rId9"/>
            <a:stretch>
              <a:fillRect/>
            </a:stretch>
          </a:blipFill>
        </p:spPr>
        <p:txBody>
          <a:bodyPr/>
          <a:lstStyle/>
          <a:p>
            <a:endParaRPr lang="en-GB"/>
          </a:p>
        </p:txBody>
      </p:sp>
      <p:sp>
        <p:nvSpPr>
          <p:cNvPr id="32" name="TextBox 32"/>
          <p:cNvSpPr txBox="1"/>
          <p:nvPr/>
        </p:nvSpPr>
        <p:spPr>
          <a:xfrm>
            <a:off x="1068465" y="3552282"/>
            <a:ext cx="7127986" cy="2850524"/>
          </a:xfrm>
          <a:prstGeom prst="rect">
            <a:avLst/>
          </a:prstGeom>
        </p:spPr>
        <p:txBody>
          <a:bodyPr wrap="square" lIns="0" tIns="0" rIns="0" bIns="0" rtlCol="0" anchor="t">
            <a:spAutoFit/>
          </a:bodyPr>
          <a:lstStyle/>
          <a:p>
            <a:pPr marL="431801" lvl="1" indent="-215900" algn="l">
              <a:lnSpc>
                <a:spcPts val="2800"/>
              </a:lnSpc>
              <a:buFont typeface="Arial"/>
              <a:buChar char="•"/>
            </a:pPr>
            <a:r>
              <a:rPr lang="en-US" sz="2000" dirty="0">
                <a:solidFill>
                  <a:srgbClr val="274472"/>
                </a:solidFill>
                <a:latin typeface="Carlito"/>
                <a:ea typeface="Carlito"/>
                <a:cs typeface="Carlito"/>
                <a:sym typeface="Carlito"/>
              </a:rPr>
              <a:t>Go to </a:t>
            </a:r>
            <a:r>
              <a:rPr lang="en-US" sz="2000" u="sng" dirty="0">
                <a:solidFill>
                  <a:srgbClr val="274472"/>
                </a:solidFill>
                <a:latin typeface="Carlito Bold"/>
                <a:ea typeface="Carlito Bold"/>
                <a:cs typeface="Carlito Bold"/>
                <a:sym typeface="Carlito Bold"/>
                <a:hlinkClick r:id="rId8" tooltip="http://www.careerpilot.org.uk"/>
              </a:rPr>
              <a:t>careerpilot.org.uk</a:t>
            </a:r>
            <a:r>
              <a:rPr lang="en-US" sz="2000" dirty="0">
                <a:solidFill>
                  <a:srgbClr val="274472"/>
                </a:solidFill>
                <a:latin typeface="Carlito"/>
                <a:ea typeface="Carlito"/>
                <a:cs typeface="Carlito"/>
                <a:sym typeface="Carlito"/>
              </a:rPr>
              <a:t> and click on ‘Watch our video’</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Register or log in to Careerpilot (top right). </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Look at jobs you like and see what entry requirements you need.</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In ‘</a:t>
            </a:r>
            <a:r>
              <a:rPr lang="en-US" sz="2000" dirty="0">
                <a:solidFill>
                  <a:srgbClr val="274472"/>
                </a:solidFill>
                <a:latin typeface="Carlito Bold"/>
                <a:ea typeface="Carlito Bold"/>
                <a:cs typeface="Carlito Bold"/>
                <a:sym typeface="Carlito Bold"/>
              </a:rPr>
              <a:t>Explore your options</a:t>
            </a:r>
            <a:r>
              <a:rPr lang="en-US" sz="2000" dirty="0">
                <a:solidFill>
                  <a:srgbClr val="274472"/>
                </a:solidFill>
                <a:latin typeface="Carlito"/>
                <a:ea typeface="Carlito"/>
                <a:cs typeface="Carlito"/>
                <a:sym typeface="Carlito"/>
              </a:rPr>
              <a:t>’ click on ‘</a:t>
            </a:r>
            <a:r>
              <a:rPr lang="en-US" sz="2000" dirty="0">
                <a:solidFill>
                  <a:srgbClr val="274472"/>
                </a:solidFill>
                <a:latin typeface="Carlito Bold"/>
                <a:ea typeface="Carlito Bold"/>
                <a:cs typeface="Carlito Bold"/>
                <a:sym typeface="Carlito Bold"/>
              </a:rPr>
              <a:t>Choices at 18</a:t>
            </a:r>
            <a:r>
              <a:rPr lang="en-US" sz="2000" dirty="0">
                <a:solidFill>
                  <a:srgbClr val="274472"/>
                </a:solidFill>
                <a:latin typeface="Carlito"/>
                <a:ea typeface="Carlito"/>
                <a:cs typeface="Carlito"/>
                <a:sym typeface="Carlito"/>
              </a:rPr>
              <a:t>’. Find out about the different choices at 18. Add the ones that you are thinking of to your Career Tools by clicking on the + in the top of the page.</a:t>
            </a:r>
          </a:p>
          <a:p>
            <a:pPr marL="431801" lvl="1" indent="-215900" algn="l">
              <a:lnSpc>
                <a:spcPts val="2800"/>
              </a:lnSpc>
              <a:buFont typeface="Arial"/>
              <a:buChar char="•"/>
            </a:pPr>
            <a:r>
              <a:rPr lang="en-US" sz="2000" dirty="0">
                <a:solidFill>
                  <a:srgbClr val="274472"/>
                </a:solidFill>
                <a:latin typeface="Carlito"/>
                <a:ea typeface="Carlito"/>
                <a:cs typeface="Carlito"/>
                <a:sym typeface="Carlito"/>
              </a:rPr>
              <a:t>Go to ‘</a:t>
            </a:r>
            <a:r>
              <a:rPr lang="en-US" sz="2000" dirty="0">
                <a:solidFill>
                  <a:srgbClr val="274472"/>
                </a:solidFill>
                <a:latin typeface="Carlito Bold"/>
                <a:ea typeface="Carlito Bold"/>
                <a:cs typeface="Carlito Bold"/>
                <a:sym typeface="Carlito Bold"/>
              </a:rPr>
              <a:t>Courses</a:t>
            </a:r>
            <a:r>
              <a:rPr lang="en-US" sz="2000" dirty="0">
                <a:solidFill>
                  <a:srgbClr val="274472"/>
                </a:solidFill>
                <a:latin typeface="Carlito"/>
                <a:ea typeface="Carlito"/>
                <a:cs typeface="Carlito"/>
                <a:sym typeface="Carlito"/>
              </a:rPr>
              <a:t>’, look for courses/apprenticeships and add any you like to your Career Tools by clicking on the +. </a:t>
            </a:r>
          </a:p>
        </p:txBody>
      </p:sp>
      <p:sp>
        <p:nvSpPr>
          <p:cNvPr id="33" name="TextBox 33"/>
          <p:cNvSpPr txBox="1"/>
          <p:nvPr/>
        </p:nvSpPr>
        <p:spPr>
          <a:xfrm>
            <a:off x="8977735" y="9130624"/>
            <a:ext cx="316872" cy="938520"/>
          </a:xfrm>
          <a:prstGeom prst="rect">
            <a:avLst/>
          </a:prstGeom>
        </p:spPr>
        <p:txBody>
          <a:bodyPr lIns="0" tIns="0" rIns="0" bIns="0" rtlCol="0" anchor="t">
            <a:spAutoFit/>
          </a:bodyPr>
          <a:lstStyle/>
          <a:p>
            <a:pPr algn="ctr">
              <a:lnSpc>
                <a:spcPts val="6889"/>
              </a:lnSpc>
            </a:pPr>
            <a:r>
              <a:rPr lang="en-US" sz="4921">
                <a:solidFill>
                  <a:srgbClr val="FFFFFF"/>
                </a:solidFill>
                <a:latin typeface="Carlito"/>
                <a:ea typeface="Carlito"/>
                <a:cs typeface="Carlito"/>
                <a:sym typeface="Carlito"/>
              </a:rPr>
              <a:t>9</a:t>
            </a:r>
          </a:p>
        </p:txBody>
      </p:sp>
      <p:sp>
        <p:nvSpPr>
          <p:cNvPr id="34" name="TextBox 34"/>
          <p:cNvSpPr txBox="1"/>
          <p:nvPr/>
        </p:nvSpPr>
        <p:spPr>
          <a:xfrm>
            <a:off x="2045473" y="7191400"/>
            <a:ext cx="6232477" cy="1231900"/>
          </a:xfrm>
          <a:prstGeom prst="rect">
            <a:avLst/>
          </a:prstGeom>
        </p:spPr>
        <p:txBody>
          <a:bodyPr lIns="0" tIns="0" rIns="0" bIns="0" rtlCol="0" anchor="t">
            <a:spAutoFit/>
          </a:bodyPr>
          <a:lstStyle/>
          <a:p>
            <a:pPr algn="just">
              <a:lnSpc>
                <a:spcPts val="2520"/>
              </a:lnSpc>
            </a:pPr>
            <a:r>
              <a:rPr lang="en-US" sz="1800" dirty="0">
                <a:solidFill>
                  <a:srgbClr val="0072BA"/>
                </a:solidFill>
                <a:latin typeface="Carlito Bold"/>
                <a:ea typeface="Carlito Bold"/>
                <a:cs typeface="Carlito Bold"/>
                <a:sym typeface="Carlito Bold"/>
              </a:rPr>
              <a:t>Questions:</a:t>
            </a:r>
          </a:p>
          <a:p>
            <a:pPr marL="266700" lvl="1" indent="-182563" algn="just">
              <a:lnSpc>
                <a:spcPts val="2380"/>
              </a:lnSpc>
              <a:buFont typeface="Arial" panose="020B0604020202020204" pitchFamily="34" charset="0"/>
              <a:buChar char="•"/>
            </a:pPr>
            <a:r>
              <a:rPr lang="en-US" sz="1700" dirty="0">
                <a:solidFill>
                  <a:srgbClr val="0072BA"/>
                </a:solidFill>
                <a:latin typeface="Carlito"/>
                <a:ea typeface="Carlito"/>
                <a:cs typeface="Carlito"/>
                <a:sym typeface="Carlito"/>
              </a:rPr>
              <a:t>What are the 4 things you need to do to manage  your career?</a:t>
            </a:r>
          </a:p>
          <a:p>
            <a:pPr marL="266700" lvl="1" indent="-182563" algn="just">
              <a:lnSpc>
                <a:spcPts val="2380"/>
              </a:lnSpc>
              <a:buFont typeface="Arial"/>
              <a:buChar char="•"/>
            </a:pPr>
            <a:r>
              <a:rPr lang="en-US" sz="1700" dirty="0">
                <a:solidFill>
                  <a:srgbClr val="0072BA"/>
                </a:solidFill>
                <a:latin typeface="Carlito"/>
                <a:ea typeface="Carlito"/>
                <a:cs typeface="Carlito"/>
                <a:sym typeface="Carlito"/>
              </a:rPr>
              <a:t>What are the different options are 18?</a:t>
            </a:r>
          </a:p>
          <a:p>
            <a:pPr marL="266700" indent="-182563" algn="just">
              <a:lnSpc>
                <a:spcPts val="2380"/>
              </a:lnSpc>
              <a:spcBef>
                <a:spcPct val="0"/>
              </a:spcBef>
              <a:buFont typeface="Arial" panose="020B0604020202020204" pitchFamily="34" charset="0"/>
              <a:buChar char="•"/>
            </a:pPr>
            <a:r>
              <a:rPr lang="en-US" sz="1700" dirty="0">
                <a:solidFill>
                  <a:srgbClr val="0072BA"/>
                </a:solidFill>
                <a:latin typeface="Carlito"/>
                <a:ea typeface="Carlito"/>
                <a:cs typeface="Carlito"/>
                <a:sym typeface="Carlito"/>
              </a:rPr>
              <a:t>Who found an interesting course or apprenticeship?</a:t>
            </a:r>
          </a:p>
        </p:txBody>
      </p:sp>
      <p:sp>
        <p:nvSpPr>
          <p:cNvPr id="35" name="TextBox 35"/>
          <p:cNvSpPr txBox="1"/>
          <p:nvPr/>
        </p:nvSpPr>
        <p:spPr>
          <a:xfrm>
            <a:off x="9883958" y="7127952"/>
            <a:ext cx="7476409" cy="1540510"/>
          </a:xfrm>
          <a:prstGeom prst="rect">
            <a:avLst/>
          </a:prstGeom>
        </p:spPr>
        <p:txBody>
          <a:bodyPr lIns="0" tIns="0" rIns="0" bIns="0" rtlCol="0" anchor="t">
            <a:spAutoFit/>
          </a:bodyPr>
          <a:lstStyle/>
          <a:p>
            <a:pPr algn="l">
              <a:lnSpc>
                <a:spcPts val="2520"/>
              </a:lnSpc>
              <a:spcBef>
                <a:spcPct val="0"/>
              </a:spcBef>
            </a:pPr>
            <a:r>
              <a:rPr lang="en-US" sz="1800" dirty="0">
                <a:solidFill>
                  <a:srgbClr val="0072BA"/>
                </a:solidFill>
                <a:latin typeface="Carlito Bold"/>
                <a:ea typeface="Carlito Bold"/>
                <a:cs typeface="Carlito Bold"/>
                <a:sym typeface="Carlito Bold"/>
              </a:rPr>
              <a:t>Teachers: Reports you could view in the Careerpilot Reporting Zone*</a:t>
            </a:r>
          </a:p>
          <a:p>
            <a:pPr marL="388620" lvl="1" indent="-194310" algn="l">
              <a:lnSpc>
                <a:spcPts val="2520"/>
              </a:lnSpc>
              <a:buFont typeface="Arial"/>
              <a:buChar char="•"/>
            </a:pPr>
            <a:r>
              <a:rPr lang="en-US" sz="1800" dirty="0">
                <a:solidFill>
                  <a:srgbClr val="0072BA"/>
                </a:solidFill>
                <a:latin typeface="Carlito"/>
                <a:ea typeface="Carlito"/>
                <a:cs typeface="Carlito"/>
                <a:sym typeface="Carlito"/>
              </a:rPr>
              <a:t>Tasks completed (Group report)</a:t>
            </a:r>
          </a:p>
          <a:p>
            <a:pPr marL="388620" lvl="1" indent="-194310" algn="l">
              <a:lnSpc>
                <a:spcPts val="2520"/>
              </a:lnSpc>
              <a:buFont typeface="Arial"/>
              <a:buChar char="•"/>
            </a:pPr>
            <a:r>
              <a:rPr lang="en-US" sz="1800" dirty="0">
                <a:solidFill>
                  <a:srgbClr val="0072BA"/>
                </a:solidFill>
                <a:latin typeface="Carlito"/>
                <a:ea typeface="Carlito"/>
                <a:cs typeface="Carlito"/>
                <a:sym typeface="Carlito"/>
              </a:rPr>
              <a:t>My Skills (Individual report)</a:t>
            </a:r>
          </a:p>
          <a:p>
            <a:pPr marL="388620" lvl="1" indent="-194310" algn="l">
              <a:lnSpc>
                <a:spcPts val="2520"/>
              </a:lnSpc>
              <a:buFont typeface="Arial"/>
              <a:buChar char="•"/>
            </a:pPr>
            <a:r>
              <a:rPr lang="en-US" sz="1800" dirty="0">
                <a:solidFill>
                  <a:srgbClr val="0072BA"/>
                </a:solidFill>
                <a:latin typeface="Carlito"/>
                <a:ea typeface="Carlito"/>
                <a:cs typeface="Carlito"/>
                <a:sym typeface="Carlito"/>
              </a:rPr>
              <a:t>My Courses (Individual report)</a:t>
            </a:r>
          </a:p>
          <a:p>
            <a:pPr algn="l">
              <a:lnSpc>
                <a:spcPts val="1960"/>
              </a:lnSpc>
              <a:spcBef>
                <a:spcPct val="0"/>
              </a:spcBef>
            </a:pPr>
            <a:r>
              <a:rPr lang="en-US" sz="1400" dirty="0">
                <a:solidFill>
                  <a:srgbClr val="0072BA"/>
                </a:solidFill>
                <a:latin typeface="Carlito"/>
                <a:ea typeface="Carlito"/>
                <a:cs typeface="Carlito"/>
                <a:sym typeface="Carlito"/>
              </a:rPr>
              <a:t>*Password required to access Reporting Zone. Speak to your Careers Adviser/Careers Leader for help.</a:t>
            </a:r>
          </a:p>
        </p:txBody>
      </p:sp>
      <p:sp>
        <p:nvSpPr>
          <p:cNvPr id="36" name="TextBox 36"/>
          <p:cNvSpPr txBox="1"/>
          <p:nvPr/>
        </p:nvSpPr>
        <p:spPr>
          <a:xfrm>
            <a:off x="1295400" y="2831943"/>
            <a:ext cx="5549787" cy="434221"/>
          </a:xfrm>
          <a:prstGeom prst="rect">
            <a:avLst/>
          </a:prstGeom>
        </p:spPr>
        <p:txBody>
          <a:bodyPr wrap="square" lIns="0" tIns="0" rIns="0" bIns="0" rtlCol="0" anchor="t">
            <a:spAutoFit/>
          </a:bodyPr>
          <a:lstStyle/>
          <a:p>
            <a:pPr algn="l">
              <a:lnSpc>
                <a:spcPts val="3639"/>
              </a:lnSpc>
              <a:spcBef>
                <a:spcPct val="0"/>
              </a:spcBef>
            </a:pPr>
            <a:r>
              <a:rPr lang="en-US" sz="2599" dirty="0">
                <a:solidFill>
                  <a:srgbClr val="274472"/>
                </a:solidFill>
                <a:latin typeface="Carlito Bold"/>
                <a:ea typeface="Carlito Bold"/>
                <a:cs typeface="Carlito Bold"/>
                <a:sym typeface="Carlito Bold"/>
              </a:rPr>
              <a:t>Session 1: Know your options</a:t>
            </a:r>
          </a:p>
        </p:txBody>
      </p:sp>
      <p:sp>
        <p:nvSpPr>
          <p:cNvPr id="37" name="Freeform 37"/>
          <p:cNvSpPr/>
          <p:nvPr/>
        </p:nvSpPr>
        <p:spPr>
          <a:xfrm>
            <a:off x="15856565" y="2491191"/>
            <a:ext cx="1136035" cy="1148040"/>
          </a:xfrm>
          <a:custGeom>
            <a:avLst/>
            <a:gdLst/>
            <a:ahLst/>
            <a:cxnLst/>
            <a:rect l="l" t="t" r="r" b="b"/>
            <a:pathLst>
              <a:path w="1295221" h="1628691">
                <a:moveTo>
                  <a:pt x="0" y="0"/>
                </a:moveTo>
                <a:lnTo>
                  <a:pt x="1295221" y="0"/>
                </a:lnTo>
                <a:lnTo>
                  <a:pt x="1295221" y="1628691"/>
                </a:lnTo>
                <a:lnTo>
                  <a:pt x="0" y="1628691"/>
                </a:lnTo>
                <a:lnTo>
                  <a:pt x="0" y="0"/>
                </a:lnTo>
                <a:close/>
              </a:path>
            </a:pathLst>
          </a:custGeom>
          <a:blipFill>
            <a:blip r:embed="rId10"/>
            <a:stretch>
              <a:fillRect/>
            </a:stretch>
          </a:blipFill>
        </p:spPr>
        <p:txBody>
          <a:bodyPr/>
          <a:lstStyle/>
          <a:p>
            <a:endParaRPr lang="en-GB"/>
          </a:p>
        </p:txBody>
      </p:sp>
      <p:sp>
        <p:nvSpPr>
          <p:cNvPr id="38" name="TextBox 37">
            <a:extLst>
              <a:ext uri="{FF2B5EF4-FFF2-40B4-BE49-F238E27FC236}">
                <a16:creationId xmlns:a16="http://schemas.microsoft.com/office/drawing/2014/main" id="{7F44622D-55A4-9000-064D-E6899C621563}"/>
              </a:ext>
            </a:extLst>
          </p:cNvPr>
          <p:cNvSpPr txBox="1"/>
          <p:nvPr/>
        </p:nvSpPr>
        <p:spPr>
          <a:xfrm>
            <a:off x="14180428" y="9252320"/>
            <a:ext cx="3843290" cy="695127"/>
          </a:xfrm>
          <a:prstGeom prst="rect">
            <a:avLst/>
          </a:prstGeom>
          <a:noFill/>
        </p:spPr>
        <p:txBody>
          <a:bodyPr wrap="square" rtlCol="0">
            <a:spAutoFit/>
          </a:bodyPr>
          <a:lstStyle/>
          <a:p>
            <a:pPr algn="ctr">
              <a:lnSpc>
                <a:spcPts val="5040"/>
              </a:lnSpc>
            </a:pPr>
            <a:r>
              <a:rPr lang="en-US" sz="3600" dirty="0">
                <a:solidFill>
                  <a:srgbClr val="FFFFFF"/>
                </a:solidFill>
                <a:latin typeface="Carlito Bold"/>
                <a:ea typeface="Carlito Bold"/>
                <a:cs typeface="Carlito Bold"/>
                <a:sym typeface="Carlito Bold"/>
              </a:rPr>
              <a:t>careerpilot.org.uk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TotalTime>
  <Words>2324</Words>
  <Application>Microsoft Office PowerPoint</Application>
  <PresentationFormat>Custom</PresentationFormat>
  <Paragraphs>190</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Carlito</vt:lpstr>
      <vt:lpstr>Calibri</vt:lpstr>
      <vt:lpstr>Carlito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Quick Careers Activities (Presentation)</dc:title>
  <dc:creator>Sue</dc:creator>
  <cp:lastModifiedBy>Alice Hossent</cp:lastModifiedBy>
  <cp:revision>5</cp:revision>
  <dcterms:created xsi:type="dcterms:W3CDTF">2006-08-16T00:00:00Z</dcterms:created>
  <dcterms:modified xsi:type="dcterms:W3CDTF">2026-07-31T09:13:03Z</dcterms:modified>
  <dc:identifier>DAGNQpJri9U</dc:identifier>
</cp:coreProperties>
</file>