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tags/tag16.xml" ContentType="application/vnd.openxmlformats-officedocument.presentationml.tags+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1.xml" ContentType="application/vnd.openxmlformats-officedocument.presentationml.tags+xml"/>
  <Override PartName="/ppt/notesSlides/notesSlide29.xml" ContentType="application/vnd.openxmlformats-officedocument.presentationml.notesSlide+xml"/>
  <Override PartName="/ppt/tags/tag22.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24.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25.xml" ContentType="application/vnd.openxmlformats-officedocument.presentationml.tags+xml"/>
  <Override PartName="/ppt/notesSlides/notesSlide36.xml" ContentType="application/vnd.openxmlformats-officedocument.presentationml.notesSlide+xml"/>
  <Override PartName="/ppt/tags/tag26.xml" ContentType="application/vnd.openxmlformats-officedocument.presentationml.tags+xml"/>
  <Override PartName="/ppt/notesSlides/notesSlide37.xml" ContentType="application/vnd.openxmlformats-officedocument.presentationml.notesSlide+xml"/>
  <Override PartName="/ppt/tags/tag27.xml" ContentType="application/vnd.openxmlformats-officedocument.presentationml.tags+xml"/>
  <Override PartName="/ppt/notesSlides/notesSlide38.xml" ContentType="application/vnd.openxmlformats-officedocument.presentationml.notesSlide+xml"/>
  <Override PartName="/ppt/tags/tag28.xml" ContentType="application/vnd.openxmlformats-officedocument.presentationml.tags+xml"/>
  <Override PartName="/ppt/notesSlides/notesSlide39.xml" ContentType="application/vnd.openxmlformats-officedocument.presentationml.notesSlide+xml"/>
  <Override PartName="/ppt/tags/tag29.xml" ContentType="application/vnd.openxmlformats-officedocument.presentationml.tags+xml"/>
  <Override PartName="/ppt/notesSlides/notesSlide40.xml" ContentType="application/vnd.openxmlformats-officedocument.presentationml.notesSlide+xml"/>
  <Override PartName="/ppt/tags/tag30.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31.xml" ContentType="application/vnd.openxmlformats-officedocument.presentationml.tags+xml"/>
  <Override PartName="/ppt/notesSlides/notesSlide43.xml" ContentType="application/vnd.openxmlformats-officedocument.presentationml.notesSlide+xml"/>
  <Override PartName="/ppt/tags/tag32.xml" ContentType="application/vnd.openxmlformats-officedocument.presentationml.tags+xml"/>
  <Override PartName="/ppt/notesSlides/notesSlide44.xml" ContentType="application/vnd.openxmlformats-officedocument.presentationml.notesSlide+xml"/>
  <Override PartName="/ppt/tags/tag33.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34.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35.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36.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37.xml" ContentType="application/vnd.openxmlformats-officedocument.presentationml.tags+xml"/>
  <Override PartName="/ppt/notesSlides/notesSlide57.xml" ContentType="application/vnd.openxmlformats-officedocument.presentationml.notesSlide+xml"/>
  <Override PartName="/ppt/tags/tag38.xml" ContentType="application/vnd.openxmlformats-officedocument.presentationml.tags+xml"/>
  <Override PartName="/ppt/notesSlides/notesSlide58.xml" ContentType="application/vnd.openxmlformats-officedocument.presentationml.notesSlide+xml"/>
  <Override PartName="/ppt/tags/tag39.xml" ContentType="application/vnd.openxmlformats-officedocument.presentationml.tags+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0.xml" ContentType="application/vnd.openxmlformats-officedocument.presentationml.notesSlide+xml"/>
  <Override PartName="/ppt/tags/tag40.xml" ContentType="application/vnd.openxmlformats-officedocument.presentationml.tags+xml"/>
  <Override PartName="/ppt/notesSlides/notesSlide61.xml" ContentType="application/vnd.openxmlformats-officedocument.presentationml.notesSlide+xml"/>
  <Override PartName="/ppt/tags/tag41.xml" ContentType="application/vnd.openxmlformats-officedocument.presentationml.tags+xml"/>
  <Override PartName="/ppt/notesSlides/notesSlide62.xml" ContentType="application/vnd.openxmlformats-officedocument.presentationml.notesSlide+xml"/>
  <Override PartName="/ppt/tags/tag42.xml" ContentType="application/vnd.openxmlformats-officedocument.presentationml.tags+xml"/>
  <Override PartName="/ppt/notesSlides/notesSlide63.xml" ContentType="application/vnd.openxmlformats-officedocument.presentationml.notesSlide+xml"/>
  <Override PartName="/ppt/tags/tag43.xml" ContentType="application/vnd.openxmlformats-officedocument.presentationml.tags+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44.xml" ContentType="application/vnd.openxmlformats-officedocument.presentationml.tags+xml"/>
  <Override PartName="/ppt/notesSlides/notesSlide66.xml" ContentType="application/vnd.openxmlformats-officedocument.presentationml.notesSlide+xml"/>
  <Override PartName="/ppt/tags/tag45.xml" ContentType="application/vnd.openxmlformats-officedocument.presentationml.tags+xml"/>
  <Override PartName="/ppt/notesSlides/notesSlide67.xml" ContentType="application/vnd.openxmlformats-officedocument.presentationml.notesSlide+xml"/>
  <Override PartName="/ppt/tags/tag46.xml" ContentType="application/vnd.openxmlformats-officedocument.presentationml.tag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47.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tags/tag48.xml" ContentType="application/vnd.openxmlformats-officedocument.presentationml.tags+xml"/>
  <Override PartName="/ppt/notesSlides/notesSlide79.xml" ContentType="application/vnd.openxmlformats-officedocument.presentationml.notesSlide+xml"/>
  <Override PartName="/ppt/tags/tag49.xml" ContentType="application/vnd.openxmlformats-officedocument.presentationml.tag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tags/tag50.xml" ContentType="application/vnd.openxmlformats-officedocument.presentationml.tags+xml"/>
  <Override PartName="/ppt/notesSlides/notesSlide82.xml" ContentType="application/vnd.openxmlformats-officedocument.presentationml.notesSlide+xml"/>
  <Override PartName="/ppt/tags/tag51.xml" ContentType="application/vnd.openxmlformats-officedocument.presentationml.tags+xml"/>
  <Override PartName="/ppt/notesSlides/notesSlide83.xml" ContentType="application/vnd.openxmlformats-officedocument.presentationml.notesSlide+xml"/>
  <Override PartName="/ppt/tags/tag52.xml" ContentType="application/vnd.openxmlformats-officedocument.presentationml.tags+xml"/>
  <Override PartName="/ppt/notesSlides/notesSlide84.xml" ContentType="application/vnd.openxmlformats-officedocument.presentationml.notesSlide+xml"/>
  <Override PartName="/ppt/tags/tag53.xml" ContentType="application/vnd.openxmlformats-officedocument.presentationml.tags+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handoutMasterIdLst>
    <p:handoutMasterId r:id="rId90"/>
  </p:handoutMasterIdLst>
  <p:sldIdLst>
    <p:sldId id="1029" r:id="rId2"/>
    <p:sldId id="1102" r:id="rId3"/>
    <p:sldId id="1140" r:id="rId4"/>
    <p:sldId id="645" r:id="rId5"/>
    <p:sldId id="1123" r:id="rId6"/>
    <p:sldId id="913" r:id="rId7"/>
    <p:sldId id="1104" r:id="rId8"/>
    <p:sldId id="501" r:id="rId9"/>
    <p:sldId id="502" r:id="rId10"/>
    <p:sldId id="661" r:id="rId11"/>
    <p:sldId id="879" r:id="rId12"/>
    <p:sldId id="533" r:id="rId13"/>
    <p:sldId id="628" r:id="rId14"/>
    <p:sldId id="534" r:id="rId15"/>
    <p:sldId id="1153" r:id="rId16"/>
    <p:sldId id="1154" r:id="rId17"/>
    <p:sldId id="974" r:id="rId18"/>
    <p:sldId id="1205" r:id="rId19"/>
    <p:sldId id="1155" r:id="rId20"/>
    <p:sldId id="1156" r:id="rId21"/>
    <p:sldId id="1157" r:id="rId22"/>
    <p:sldId id="1158" r:id="rId23"/>
    <p:sldId id="1208" r:id="rId24"/>
    <p:sldId id="1160" r:id="rId25"/>
    <p:sldId id="630" r:id="rId26"/>
    <p:sldId id="663" r:id="rId27"/>
    <p:sldId id="525" r:id="rId28"/>
    <p:sldId id="1105" r:id="rId29"/>
    <p:sldId id="552" r:id="rId30"/>
    <p:sldId id="522" r:id="rId31"/>
    <p:sldId id="976" r:id="rId32"/>
    <p:sldId id="1010" r:id="rId33"/>
    <p:sldId id="664" r:id="rId34"/>
    <p:sldId id="917" r:id="rId35"/>
    <p:sldId id="922" r:id="rId36"/>
    <p:sldId id="980" r:id="rId37"/>
    <p:sldId id="979" r:id="rId38"/>
    <p:sldId id="1109" r:id="rId39"/>
    <p:sldId id="1110" r:id="rId40"/>
    <p:sldId id="1111" r:id="rId41"/>
    <p:sldId id="1112" r:id="rId42"/>
    <p:sldId id="1189" r:id="rId43"/>
    <p:sldId id="1210" r:id="rId44"/>
    <p:sldId id="984" r:id="rId45"/>
    <p:sldId id="985" r:id="rId46"/>
    <p:sldId id="435" r:id="rId47"/>
    <p:sldId id="991" r:id="rId48"/>
    <p:sldId id="1115" r:id="rId49"/>
    <p:sldId id="1116" r:id="rId50"/>
    <p:sldId id="989" r:id="rId51"/>
    <p:sldId id="990" r:id="rId52"/>
    <p:sldId id="1117" r:id="rId53"/>
    <p:sldId id="887" r:id="rId54"/>
    <p:sldId id="930" r:id="rId55"/>
    <p:sldId id="931" r:id="rId56"/>
    <p:sldId id="602" r:id="rId57"/>
    <p:sldId id="995" r:id="rId58"/>
    <p:sldId id="996" r:id="rId59"/>
    <p:sldId id="997" r:id="rId60"/>
    <p:sldId id="1009" r:id="rId61"/>
    <p:sldId id="999" r:id="rId62"/>
    <p:sldId id="1000" r:id="rId63"/>
    <p:sldId id="1001" r:id="rId64"/>
    <p:sldId id="1002" r:id="rId65"/>
    <p:sldId id="1118" r:id="rId66"/>
    <p:sldId id="935" r:id="rId67"/>
    <p:sldId id="1211" r:id="rId68"/>
    <p:sldId id="1119" r:id="rId69"/>
    <p:sldId id="944" r:id="rId70"/>
    <p:sldId id="1020" r:id="rId71"/>
    <p:sldId id="1024" r:id="rId72"/>
    <p:sldId id="1007" r:id="rId73"/>
    <p:sldId id="1016" r:id="rId74"/>
    <p:sldId id="1207" r:id="rId75"/>
    <p:sldId id="1004" r:id="rId76"/>
    <p:sldId id="954" r:id="rId77"/>
    <p:sldId id="950" r:id="rId78"/>
    <p:sldId id="1008" r:id="rId79"/>
    <p:sldId id="932" r:id="rId80"/>
    <p:sldId id="1120" r:id="rId81"/>
    <p:sldId id="1163" r:id="rId82"/>
    <p:sldId id="1164" r:id="rId83"/>
    <p:sldId id="1165" r:id="rId84"/>
    <p:sldId id="1166" r:id="rId85"/>
    <p:sldId id="1167" r:id="rId86"/>
    <p:sldId id="956" r:id="rId87"/>
    <p:sldId id="1169" r:id="rId8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25C8F"/>
    <a:srgbClr val="5F295F"/>
    <a:srgbClr val="074E4C"/>
    <a:srgbClr val="086E94"/>
    <a:srgbClr val="0F4CA0"/>
    <a:srgbClr val="FF7C80"/>
    <a:srgbClr val="FFD1DD"/>
    <a:srgbClr val="FF66CC"/>
    <a:srgbClr val="ED0373"/>
    <a:srgbClr val="933F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84293" autoAdjust="0"/>
  </p:normalViewPr>
  <p:slideViewPr>
    <p:cSldViewPr snapToGrid="0">
      <p:cViewPr varScale="1">
        <p:scale>
          <a:sx n="93" d="100"/>
          <a:sy n="93" d="100"/>
        </p:scale>
        <p:origin x="126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_rels/data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image" Target="../media/image9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image" Target="../media/image9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39BC5-3877-4048-8841-6ADC6E9F9FBB}" type="doc">
      <dgm:prSet loTypeId="urn:microsoft.com/office/officeart/2005/8/layout/pList2" loCatId="list" qsTypeId="urn:microsoft.com/office/officeart/2005/8/quickstyle/simple1" qsCatId="simple" csTypeId="urn:microsoft.com/office/officeart/2005/8/colors/accent1_2" csCatId="accent1" phldr="1"/>
      <dgm:spPr/>
    </dgm:pt>
    <dgm:pt modelId="{A706530D-28D5-4CC4-8FCC-728CD12A005B}">
      <dgm:prSet phldrT="[Text]"/>
      <dgm:spPr>
        <a:solidFill>
          <a:srgbClr val="002060"/>
        </a:solidFill>
      </dgm:spPr>
      <dgm:t>
        <a:bodyPr/>
        <a:lstStyle/>
        <a:p>
          <a:r>
            <a:rPr lang="en-GB" dirty="0"/>
            <a:t>1.</a:t>
          </a:r>
        </a:p>
        <a:p>
          <a:r>
            <a:rPr lang="en-GB" dirty="0"/>
            <a:t>Does one exist?</a:t>
          </a:r>
        </a:p>
      </dgm:t>
    </dgm:pt>
    <dgm:pt modelId="{D06AFE1D-A3FC-49B3-87DD-78DD70C63EC9}" type="parTrans" cxnId="{B70C42AE-4D88-44C7-B267-4B08EE9BCBDB}">
      <dgm:prSet/>
      <dgm:spPr/>
      <dgm:t>
        <a:bodyPr/>
        <a:lstStyle/>
        <a:p>
          <a:endParaRPr lang="en-GB"/>
        </a:p>
      </dgm:t>
    </dgm:pt>
    <dgm:pt modelId="{6A34D596-B086-4864-9298-C78B748104BD}" type="sibTrans" cxnId="{B70C42AE-4D88-44C7-B267-4B08EE9BCBDB}">
      <dgm:prSet/>
      <dgm:spPr/>
      <dgm:t>
        <a:bodyPr/>
        <a:lstStyle/>
        <a:p>
          <a:endParaRPr lang="en-GB"/>
        </a:p>
      </dgm:t>
    </dgm:pt>
    <dgm:pt modelId="{5BF7C8C5-9988-4DF3-89E7-823669432422}">
      <dgm:prSet phldrT="[Text]"/>
      <dgm:spPr>
        <a:solidFill>
          <a:srgbClr val="933F93"/>
        </a:solidFill>
      </dgm:spPr>
      <dgm:t>
        <a:bodyPr/>
        <a:lstStyle/>
        <a:p>
          <a:r>
            <a:rPr lang="en-GB" dirty="0"/>
            <a:t>2.</a:t>
          </a:r>
        </a:p>
        <a:p>
          <a:r>
            <a:rPr lang="en-GB" dirty="0"/>
            <a:t>Search for a vacancy</a:t>
          </a:r>
        </a:p>
      </dgm:t>
    </dgm:pt>
    <dgm:pt modelId="{F01FF9E1-B2DA-4970-A6D7-A7A70F40A7BE}" type="parTrans" cxnId="{B9F33F44-12EA-4B9D-B747-FC03875C27A2}">
      <dgm:prSet/>
      <dgm:spPr/>
      <dgm:t>
        <a:bodyPr/>
        <a:lstStyle/>
        <a:p>
          <a:endParaRPr lang="en-GB"/>
        </a:p>
      </dgm:t>
    </dgm:pt>
    <dgm:pt modelId="{2D4A1835-7D4D-4722-94C2-BF8ECC93A6C1}" type="sibTrans" cxnId="{B9F33F44-12EA-4B9D-B747-FC03875C27A2}">
      <dgm:prSet/>
      <dgm:spPr/>
      <dgm:t>
        <a:bodyPr/>
        <a:lstStyle/>
        <a:p>
          <a:endParaRPr lang="en-GB"/>
        </a:p>
      </dgm:t>
    </dgm:pt>
    <dgm:pt modelId="{71D36326-889D-4EA6-8D97-D610C0654DBE}">
      <dgm:prSet phldrT="[Text]"/>
      <dgm:spPr/>
      <dgm:t>
        <a:bodyPr/>
        <a:lstStyle/>
        <a:p>
          <a:r>
            <a:rPr lang="en-GB" dirty="0"/>
            <a:t>3.</a:t>
          </a:r>
        </a:p>
        <a:p>
          <a:r>
            <a:rPr lang="en-GB" dirty="0"/>
            <a:t>Apply</a:t>
          </a:r>
        </a:p>
      </dgm:t>
    </dgm:pt>
    <dgm:pt modelId="{4F068EDE-33F9-47A6-8051-DF56DC6A173C}" type="parTrans" cxnId="{2386B494-C575-4B6B-B16E-24709DDE4127}">
      <dgm:prSet/>
      <dgm:spPr/>
      <dgm:t>
        <a:bodyPr/>
        <a:lstStyle/>
        <a:p>
          <a:endParaRPr lang="en-GB"/>
        </a:p>
      </dgm:t>
    </dgm:pt>
    <dgm:pt modelId="{761A543E-514E-4306-A536-6BF3BE1CB323}" type="sibTrans" cxnId="{2386B494-C575-4B6B-B16E-24709DDE4127}">
      <dgm:prSet/>
      <dgm:spPr/>
      <dgm:t>
        <a:bodyPr/>
        <a:lstStyle/>
        <a:p>
          <a:endParaRPr lang="en-GB"/>
        </a:p>
      </dgm:t>
    </dgm:pt>
    <dgm:pt modelId="{82AC3A4C-3336-465A-B73E-D9E6A0AFE8C4}" type="pres">
      <dgm:prSet presAssocID="{ECF39BC5-3877-4048-8841-6ADC6E9F9FBB}" presName="Name0" presStyleCnt="0">
        <dgm:presLayoutVars>
          <dgm:dir/>
          <dgm:resizeHandles val="exact"/>
        </dgm:presLayoutVars>
      </dgm:prSet>
      <dgm:spPr/>
    </dgm:pt>
    <dgm:pt modelId="{AE53CCB1-7C7E-4CB3-989F-62624CC37AA6}" type="pres">
      <dgm:prSet presAssocID="{ECF39BC5-3877-4048-8841-6ADC6E9F9FBB}" presName="bkgdShp" presStyleLbl="alignAccFollowNode1" presStyleIdx="0" presStyleCnt="1"/>
      <dgm:spPr/>
    </dgm:pt>
    <dgm:pt modelId="{4D97969E-5459-4F61-A726-5D96EF0FE92D}" type="pres">
      <dgm:prSet presAssocID="{ECF39BC5-3877-4048-8841-6ADC6E9F9FBB}" presName="linComp" presStyleCnt="0"/>
      <dgm:spPr/>
    </dgm:pt>
    <dgm:pt modelId="{1372A42D-461B-48FC-B230-5AAC4404928E}" type="pres">
      <dgm:prSet presAssocID="{A706530D-28D5-4CC4-8FCC-728CD12A005B}" presName="compNode" presStyleCnt="0"/>
      <dgm:spPr/>
    </dgm:pt>
    <dgm:pt modelId="{B08081BE-43C0-4AAD-A5B0-9F0F11008CC4}" type="pres">
      <dgm:prSet presAssocID="{A706530D-28D5-4CC4-8FCC-728CD12A005B}" presName="node" presStyleLbl="node1" presStyleIdx="0" presStyleCnt="3">
        <dgm:presLayoutVars>
          <dgm:bulletEnabled val="1"/>
        </dgm:presLayoutVars>
      </dgm:prSet>
      <dgm:spPr/>
    </dgm:pt>
    <dgm:pt modelId="{8FBC8A11-756C-4135-8E79-CD58B583A201}" type="pres">
      <dgm:prSet presAssocID="{A706530D-28D5-4CC4-8FCC-728CD12A005B}" presName="invisiNode" presStyleLbl="node1" presStyleIdx="0" presStyleCnt="3"/>
      <dgm:spPr/>
    </dgm:pt>
    <dgm:pt modelId="{B456B139-D5E0-4F4C-97D1-BD74360E3D32}" type="pres">
      <dgm:prSet presAssocID="{A706530D-28D5-4CC4-8FCC-728CD12A005B}"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pt>
    <dgm:pt modelId="{33915573-09C1-443B-BEF7-C8C770355913}" type="pres">
      <dgm:prSet presAssocID="{6A34D596-B086-4864-9298-C78B748104BD}" presName="sibTrans" presStyleLbl="sibTrans2D1" presStyleIdx="0" presStyleCnt="0"/>
      <dgm:spPr/>
    </dgm:pt>
    <dgm:pt modelId="{259D16F2-2B0A-45B5-8579-FC48BD68640B}" type="pres">
      <dgm:prSet presAssocID="{5BF7C8C5-9988-4DF3-89E7-823669432422}" presName="compNode" presStyleCnt="0"/>
      <dgm:spPr/>
    </dgm:pt>
    <dgm:pt modelId="{E67E7111-1DB3-4E94-9EF9-392C03031F59}" type="pres">
      <dgm:prSet presAssocID="{5BF7C8C5-9988-4DF3-89E7-823669432422}" presName="node" presStyleLbl="node1" presStyleIdx="1" presStyleCnt="3">
        <dgm:presLayoutVars>
          <dgm:bulletEnabled val="1"/>
        </dgm:presLayoutVars>
      </dgm:prSet>
      <dgm:spPr/>
    </dgm:pt>
    <dgm:pt modelId="{C64A7274-A1B4-422C-B789-6A505D7562FB}" type="pres">
      <dgm:prSet presAssocID="{5BF7C8C5-9988-4DF3-89E7-823669432422}" presName="invisiNode" presStyleLbl="node1" presStyleIdx="1" presStyleCnt="3"/>
      <dgm:spPr/>
    </dgm:pt>
    <dgm:pt modelId="{093660FB-C647-4CA9-B35F-4C0939A4B21E}" type="pres">
      <dgm:prSet presAssocID="{5BF7C8C5-9988-4DF3-89E7-823669432422}"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dgm:spPr>
    </dgm:pt>
    <dgm:pt modelId="{31FACB93-4AA0-4904-9296-9E35E2C6A005}" type="pres">
      <dgm:prSet presAssocID="{2D4A1835-7D4D-4722-94C2-BF8ECC93A6C1}" presName="sibTrans" presStyleLbl="sibTrans2D1" presStyleIdx="0" presStyleCnt="0"/>
      <dgm:spPr/>
    </dgm:pt>
    <dgm:pt modelId="{3151C669-533A-4709-9053-9EA7829BF64D}" type="pres">
      <dgm:prSet presAssocID="{71D36326-889D-4EA6-8D97-D610C0654DBE}" presName="compNode" presStyleCnt="0"/>
      <dgm:spPr/>
    </dgm:pt>
    <dgm:pt modelId="{29FE743E-478D-47FC-B830-876C9F8317DA}" type="pres">
      <dgm:prSet presAssocID="{71D36326-889D-4EA6-8D97-D610C0654DBE}" presName="node" presStyleLbl="node1" presStyleIdx="2" presStyleCnt="3">
        <dgm:presLayoutVars>
          <dgm:bulletEnabled val="1"/>
        </dgm:presLayoutVars>
      </dgm:prSet>
      <dgm:spPr/>
    </dgm:pt>
    <dgm:pt modelId="{A59166DE-97F4-44B1-8935-1639EECEA113}" type="pres">
      <dgm:prSet presAssocID="{71D36326-889D-4EA6-8D97-D610C0654DBE}" presName="invisiNode" presStyleLbl="node1" presStyleIdx="2" presStyleCnt="3"/>
      <dgm:spPr/>
    </dgm:pt>
    <dgm:pt modelId="{4C296D5C-CEE1-465C-83C1-88370E986D05}" type="pres">
      <dgm:prSet presAssocID="{71D36326-889D-4EA6-8D97-D610C0654DBE}"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dgm:spPr>
    </dgm:pt>
  </dgm:ptLst>
  <dgm:cxnLst>
    <dgm:cxn modelId="{87F9790A-2235-4E51-B82B-6912B3A21FC0}" type="presOf" srcId="{A706530D-28D5-4CC4-8FCC-728CD12A005B}" destId="{B08081BE-43C0-4AAD-A5B0-9F0F11008CC4}" srcOrd="0" destOrd="0" presId="urn:microsoft.com/office/officeart/2005/8/layout/pList2"/>
    <dgm:cxn modelId="{BAD44437-1716-4504-B436-DCFEAA2594D7}" type="presOf" srcId="{5BF7C8C5-9988-4DF3-89E7-823669432422}" destId="{E67E7111-1DB3-4E94-9EF9-392C03031F59}" srcOrd="0" destOrd="0" presId="urn:microsoft.com/office/officeart/2005/8/layout/pList2"/>
    <dgm:cxn modelId="{C3F3203D-8DA1-4744-9FA1-EB60BDE0B30F}" type="presOf" srcId="{ECF39BC5-3877-4048-8841-6ADC6E9F9FBB}" destId="{82AC3A4C-3336-465A-B73E-D9E6A0AFE8C4}" srcOrd="0" destOrd="0" presId="urn:microsoft.com/office/officeart/2005/8/layout/pList2"/>
    <dgm:cxn modelId="{B9F33F44-12EA-4B9D-B747-FC03875C27A2}" srcId="{ECF39BC5-3877-4048-8841-6ADC6E9F9FBB}" destId="{5BF7C8C5-9988-4DF3-89E7-823669432422}" srcOrd="1" destOrd="0" parTransId="{F01FF9E1-B2DA-4970-A6D7-A7A70F40A7BE}" sibTransId="{2D4A1835-7D4D-4722-94C2-BF8ECC93A6C1}"/>
    <dgm:cxn modelId="{8FCA464F-754E-40FA-A9DC-3B152300B439}" type="presOf" srcId="{71D36326-889D-4EA6-8D97-D610C0654DBE}" destId="{29FE743E-478D-47FC-B830-876C9F8317DA}" srcOrd="0" destOrd="0" presId="urn:microsoft.com/office/officeart/2005/8/layout/pList2"/>
    <dgm:cxn modelId="{C228048D-B349-4084-ADD8-AB0B04DEC63C}" type="presOf" srcId="{6A34D596-B086-4864-9298-C78B748104BD}" destId="{33915573-09C1-443B-BEF7-C8C770355913}" srcOrd="0" destOrd="0" presId="urn:microsoft.com/office/officeart/2005/8/layout/pList2"/>
    <dgm:cxn modelId="{2386B494-C575-4B6B-B16E-24709DDE4127}" srcId="{ECF39BC5-3877-4048-8841-6ADC6E9F9FBB}" destId="{71D36326-889D-4EA6-8D97-D610C0654DBE}" srcOrd="2" destOrd="0" parTransId="{4F068EDE-33F9-47A6-8051-DF56DC6A173C}" sibTransId="{761A543E-514E-4306-A536-6BF3BE1CB323}"/>
    <dgm:cxn modelId="{B70C42AE-4D88-44C7-B267-4B08EE9BCBDB}" srcId="{ECF39BC5-3877-4048-8841-6ADC6E9F9FBB}" destId="{A706530D-28D5-4CC4-8FCC-728CD12A005B}" srcOrd="0" destOrd="0" parTransId="{D06AFE1D-A3FC-49B3-87DD-78DD70C63EC9}" sibTransId="{6A34D596-B086-4864-9298-C78B748104BD}"/>
    <dgm:cxn modelId="{D6A284FB-44AA-4F39-9DC6-354D230741BD}" type="presOf" srcId="{2D4A1835-7D4D-4722-94C2-BF8ECC93A6C1}" destId="{31FACB93-4AA0-4904-9296-9E35E2C6A005}" srcOrd="0" destOrd="0" presId="urn:microsoft.com/office/officeart/2005/8/layout/pList2"/>
    <dgm:cxn modelId="{D4A78E38-79A3-49C5-9F41-BEC42777FD12}" type="presParOf" srcId="{82AC3A4C-3336-465A-B73E-D9E6A0AFE8C4}" destId="{AE53CCB1-7C7E-4CB3-989F-62624CC37AA6}" srcOrd="0" destOrd="0" presId="urn:microsoft.com/office/officeart/2005/8/layout/pList2"/>
    <dgm:cxn modelId="{B0596F0E-0C13-4BDC-9467-B4AF356E528F}" type="presParOf" srcId="{82AC3A4C-3336-465A-B73E-D9E6A0AFE8C4}" destId="{4D97969E-5459-4F61-A726-5D96EF0FE92D}" srcOrd="1" destOrd="0" presId="urn:microsoft.com/office/officeart/2005/8/layout/pList2"/>
    <dgm:cxn modelId="{77CB172E-A042-4109-A57A-802D93D384D3}" type="presParOf" srcId="{4D97969E-5459-4F61-A726-5D96EF0FE92D}" destId="{1372A42D-461B-48FC-B230-5AAC4404928E}" srcOrd="0" destOrd="0" presId="urn:microsoft.com/office/officeart/2005/8/layout/pList2"/>
    <dgm:cxn modelId="{CF784643-A871-4EC8-94A7-12FC01A37F7C}" type="presParOf" srcId="{1372A42D-461B-48FC-B230-5AAC4404928E}" destId="{B08081BE-43C0-4AAD-A5B0-9F0F11008CC4}" srcOrd="0" destOrd="0" presId="urn:microsoft.com/office/officeart/2005/8/layout/pList2"/>
    <dgm:cxn modelId="{5C21B8EA-0449-42A7-8A18-703D46048D1E}" type="presParOf" srcId="{1372A42D-461B-48FC-B230-5AAC4404928E}" destId="{8FBC8A11-756C-4135-8E79-CD58B583A201}" srcOrd="1" destOrd="0" presId="urn:microsoft.com/office/officeart/2005/8/layout/pList2"/>
    <dgm:cxn modelId="{09780118-8EC4-4F5C-9396-A94D86124306}" type="presParOf" srcId="{1372A42D-461B-48FC-B230-5AAC4404928E}" destId="{B456B139-D5E0-4F4C-97D1-BD74360E3D32}" srcOrd="2" destOrd="0" presId="urn:microsoft.com/office/officeart/2005/8/layout/pList2"/>
    <dgm:cxn modelId="{36BCEA8A-C06C-4D5D-8191-E808A7437082}" type="presParOf" srcId="{4D97969E-5459-4F61-A726-5D96EF0FE92D}" destId="{33915573-09C1-443B-BEF7-C8C770355913}" srcOrd="1" destOrd="0" presId="urn:microsoft.com/office/officeart/2005/8/layout/pList2"/>
    <dgm:cxn modelId="{821AC32E-5C67-448C-9277-A902AFF1327D}" type="presParOf" srcId="{4D97969E-5459-4F61-A726-5D96EF0FE92D}" destId="{259D16F2-2B0A-45B5-8579-FC48BD68640B}" srcOrd="2" destOrd="0" presId="urn:microsoft.com/office/officeart/2005/8/layout/pList2"/>
    <dgm:cxn modelId="{F34459CD-C5E4-4DC3-ABB7-DE622E2F446D}" type="presParOf" srcId="{259D16F2-2B0A-45B5-8579-FC48BD68640B}" destId="{E67E7111-1DB3-4E94-9EF9-392C03031F59}" srcOrd="0" destOrd="0" presId="urn:microsoft.com/office/officeart/2005/8/layout/pList2"/>
    <dgm:cxn modelId="{612B109C-9BA6-496D-8B49-76BE677AC292}" type="presParOf" srcId="{259D16F2-2B0A-45B5-8579-FC48BD68640B}" destId="{C64A7274-A1B4-422C-B789-6A505D7562FB}" srcOrd="1" destOrd="0" presId="urn:microsoft.com/office/officeart/2005/8/layout/pList2"/>
    <dgm:cxn modelId="{5B592255-1025-495C-9734-F0E6BF79DD2F}" type="presParOf" srcId="{259D16F2-2B0A-45B5-8579-FC48BD68640B}" destId="{093660FB-C647-4CA9-B35F-4C0939A4B21E}" srcOrd="2" destOrd="0" presId="urn:microsoft.com/office/officeart/2005/8/layout/pList2"/>
    <dgm:cxn modelId="{F7CE87D7-0702-4D0D-AD91-14AD95232002}" type="presParOf" srcId="{4D97969E-5459-4F61-A726-5D96EF0FE92D}" destId="{31FACB93-4AA0-4904-9296-9E35E2C6A005}" srcOrd="3" destOrd="0" presId="urn:microsoft.com/office/officeart/2005/8/layout/pList2"/>
    <dgm:cxn modelId="{BE64C9CF-7217-4182-A896-5F2F92C19A05}" type="presParOf" srcId="{4D97969E-5459-4F61-A726-5D96EF0FE92D}" destId="{3151C669-533A-4709-9053-9EA7829BF64D}" srcOrd="4" destOrd="0" presId="urn:microsoft.com/office/officeart/2005/8/layout/pList2"/>
    <dgm:cxn modelId="{9A4422A0-3179-42A8-88EC-A73A8BE47D16}" type="presParOf" srcId="{3151C669-533A-4709-9053-9EA7829BF64D}" destId="{29FE743E-478D-47FC-B830-876C9F8317DA}" srcOrd="0" destOrd="0" presId="urn:microsoft.com/office/officeart/2005/8/layout/pList2"/>
    <dgm:cxn modelId="{B385E58D-9DDF-4352-B6DA-F1DF44E6AA1D}" type="presParOf" srcId="{3151C669-533A-4709-9053-9EA7829BF64D}" destId="{A59166DE-97F4-44B1-8935-1639EECEA113}" srcOrd="1" destOrd="0" presId="urn:microsoft.com/office/officeart/2005/8/layout/pList2"/>
    <dgm:cxn modelId="{785B7B54-11E2-477D-A747-A6A6BB8A9D0F}" type="presParOf" srcId="{3151C669-533A-4709-9053-9EA7829BF64D}" destId="{4C296D5C-CEE1-465C-83C1-88370E986D05}"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3CCB1-7C7E-4CB3-989F-62624CC37AA6}">
      <dsp:nvSpPr>
        <dsp:cNvPr id="0" name=""/>
        <dsp:cNvSpPr/>
      </dsp:nvSpPr>
      <dsp:spPr>
        <a:xfrm>
          <a:off x="0" y="0"/>
          <a:ext cx="6096000" cy="18288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56B139-D5E0-4F4C-97D1-BD74360E3D32}">
      <dsp:nvSpPr>
        <dsp:cNvPr id="0" name=""/>
        <dsp:cNvSpPr/>
      </dsp:nvSpPr>
      <dsp:spPr>
        <a:xfrm>
          <a:off x="182879" y="243840"/>
          <a:ext cx="1790700" cy="134112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8081BE-43C0-4AAD-A5B0-9F0F11008CC4}">
      <dsp:nvSpPr>
        <dsp:cNvPr id="0" name=""/>
        <dsp:cNvSpPr/>
      </dsp:nvSpPr>
      <dsp:spPr>
        <a:xfrm rot="10800000">
          <a:off x="182879" y="1828799"/>
          <a:ext cx="1790700" cy="2235200"/>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1.</a:t>
          </a:r>
        </a:p>
        <a:p>
          <a:pPr marL="0" lvl="0" indent="0" algn="ctr" defTabSz="1244600">
            <a:lnSpc>
              <a:spcPct val="90000"/>
            </a:lnSpc>
            <a:spcBef>
              <a:spcPct val="0"/>
            </a:spcBef>
            <a:spcAft>
              <a:spcPct val="35000"/>
            </a:spcAft>
            <a:buNone/>
          </a:pPr>
          <a:r>
            <a:rPr lang="en-GB" sz="2800" kern="1200" dirty="0"/>
            <a:t>Does one exist?</a:t>
          </a:r>
        </a:p>
      </dsp:txBody>
      <dsp:txXfrm rot="10800000">
        <a:off x="237949" y="1828799"/>
        <a:ext cx="1680560" cy="2180130"/>
      </dsp:txXfrm>
    </dsp:sp>
    <dsp:sp modelId="{093660FB-C647-4CA9-B35F-4C0939A4B21E}">
      <dsp:nvSpPr>
        <dsp:cNvPr id="0" name=""/>
        <dsp:cNvSpPr/>
      </dsp:nvSpPr>
      <dsp:spPr>
        <a:xfrm>
          <a:off x="2152650" y="243840"/>
          <a:ext cx="1790700" cy="134112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7E7111-1DB3-4E94-9EF9-392C03031F59}">
      <dsp:nvSpPr>
        <dsp:cNvPr id="0" name=""/>
        <dsp:cNvSpPr/>
      </dsp:nvSpPr>
      <dsp:spPr>
        <a:xfrm rot="10800000">
          <a:off x="2152650" y="1828799"/>
          <a:ext cx="1790700" cy="2235200"/>
        </a:xfrm>
        <a:prstGeom prst="round2SameRect">
          <a:avLst>
            <a:gd name="adj1" fmla="val 10500"/>
            <a:gd name="adj2" fmla="val 0"/>
          </a:avLst>
        </a:prstGeom>
        <a:solidFill>
          <a:srgbClr val="933F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2.</a:t>
          </a:r>
        </a:p>
        <a:p>
          <a:pPr marL="0" lvl="0" indent="0" algn="ctr" defTabSz="1244600">
            <a:lnSpc>
              <a:spcPct val="90000"/>
            </a:lnSpc>
            <a:spcBef>
              <a:spcPct val="0"/>
            </a:spcBef>
            <a:spcAft>
              <a:spcPct val="35000"/>
            </a:spcAft>
            <a:buNone/>
          </a:pPr>
          <a:r>
            <a:rPr lang="en-GB" sz="2800" kern="1200" dirty="0"/>
            <a:t>Search for a vacancy</a:t>
          </a:r>
        </a:p>
      </dsp:txBody>
      <dsp:txXfrm rot="10800000">
        <a:off x="2207720" y="1828799"/>
        <a:ext cx="1680560" cy="2180130"/>
      </dsp:txXfrm>
    </dsp:sp>
    <dsp:sp modelId="{4C296D5C-CEE1-465C-83C1-88370E986D05}">
      <dsp:nvSpPr>
        <dsp:cNvPr id="0" name=""/>
        <dsp:cNvSpPr/>
      </dsp:nvSpPr>
      <dsp:spPr>
        <a:xfrm>
          <a:off x="4122420" y="243840"/>
          <a:ext cx="1790700" cy="134112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FE743E-478D-47FC-B830-876C9F8317DA}">
      <dsp:nvSpPr>
        <dsp:cNvPr id="0" name=""/>
        <dsp:cNvSpPr/>
      </dsp:nvSpPr>
      <dsp:spPr>
        <a:xfrm rot="10800000">
          <a:off x="4122420" y="1828799"/>
          <a:ext cx="1790700" cy="2235200"/>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3.</a:t>
          </a:r>
        </a:p>
        <a:p>
          <a:pPr marL="0" lvl="0" indent="0" algn="ctr" defTabSz="1244600">
            <a:lnSpc>
              <a:spcPct val="90000"/>
            </a:lnSpc>
            <a:spcBef>
              <a:spcPct val="0"/>
            </a:spcBef>
            <a:spcAft>
              <a:spcPct val="35000"/>
            </a:spcAft>
            <a:buNone/>
          </a:pPr>
          <a:r>
            <a:rPr lang="en-GB" sz="2800" kern="1200" dirty="0"/>
            <a:t>Apply</a:t>
          </a:r>
        </a:p>
      </dsp:txBody>
      <dsp:txXfrm rot="10800000">
        <a:off x="4177490" y="1828799"/>
        <a:ext cx="1680560" cy="2180130"/>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skillsbuilder.org/universal-framework-steps/speaking-step-12-adaptive-communicatin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24003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what a career is and that jobs are part of their career journey (and they might have lots of them)</a:t>
            </a:r>
          </a:p>
          <a:p>
            <a:pPr eaLnBrk="1" hangingPunct="1"/>
            <a:r>
              <a:rPr lang="en-US" altLang="en-US" dirty="0">
                <a:latin typeface="Arial" panose="020B0604020202020204" pitchFamily="34" charset="0"/>
              </a:rPr>
              <a:t>The key things related to careers that Y10 will be focusing on</a:t>
            </a:r>
          </a:p>
        </p:txBody>
      </p:sp>
    </p:spTree>
    <p:extLst>
      <p:ext uri="{BB962C8B-B14F-4D97-AF65-F5344CB8AC3E}">
        <p14:creationId xmlns:p14="http://schemas.microsoft.com/office/powerpoint/2010/main" val="737650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11</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a growth in jobs needed in many industry sectors including:</a:t>
            </a:r>
          </a:p>
          <a:p>
            <a:pPr marL="171450" indent="-171450" eaLnBrk="1" hangingPunct="1">
              <a:buFont typeface="Arial" panose="020B0604020202020204" pitchFamily="34" charset="0"/>
              <a:buChar char="•"/>
            </a:pPr>
            <a:r>
              <a:rPr lang="en-US" altLang="en-US" dirty="0">
                <a:latin typeface="Arial" panose="020B0604020202020204" pitchFamily="34" charset="0"/>
              </a:rPr>
              <a:t>Medical and Health – we will continue to need more medical scientists, researchers, doctors, nurses and health care workers</a:t>
            </a:r>
          </a:p>
          <a:p>
            <a:pPr marL="171450" indent="-171450" eaLnBrk="1" hangingPunct="1">
              <a:buFont typeface="Arial" panose="020B0604020202020204" pitchFamily="34" charset="0"/>
              <a:buChar char="•"/>
            </a:pPr>
            <a:r>
              <a:rPr lang="en-US" altLang="en-US" dirty="0">
                <a:latin typeface="Arial" panose="020B0604020202020204" pitchFamily="34" charset="0"/>
              </a:rPr>
              <a:t>IT and Digital – we will need more data analysts, technology researchers and AI developers</a:t>
            </a:r>
          </a:p>
          <a:p>
            <a:pPr marL="171450" indent="-171450" eaLnBrk="1" hangingPunct="1">
              <a:buFont typeface="Arial" panose="020B0604020202020204" pitchFamily="34" charset="0"/>
              <a:buChar char="•"/>
            </a:pPr>
            <a:r>
              <a:rPr lang="en-US" altLang="en-US" dirty="0">
                <a:latin typeface="Arial" panose="020B0604020202020204" pitchFamily="34" charset="0"/>
              </a:rPr>
              <a:t>Engineering and construction - we will need more people to design and build the new buildings of the future – architects, electricians, energy engineers</a:t>
            </a:r>
          </a:p>
          <a:p>
            <a:pPr marL="171450" indent="-171450" eaLnBrk="1" hangingPunct="1">
              <a:buFont typeface="Arial" panose="020B0604020202020204" pitchFamily="34" charset="0"/>
              <a:buChar char="•"/>
            </a:pPr>
            <a:r>
              <a:rPr lang="en-US" altLang="en-US" dirty="0">
                <a:latin typeface="Arial" panose="020B0604020202020204" pitchFamily="34" charset="0"/>
              </a:rPr>
              <a:t>Environmental jobs– we need lot of people to do jobs that help protect our planet like ecologists, foresters and environmental advisers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27333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Why is careers important and what can you do NOW!</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Show video</a:t>
            </a:r>
          </a:p>
        </p:txBody>
      </p:sp>
    </p:spTree>
    <p:extLst>
      <p:ext uri="{BB962C8B-B14F-4D97-AF65-F5344CB8AC3E}">
        <p14:creationId xmlns:p14="http://schemas.microsoft.com/office/powerpoint/2010/main" val="4276541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13</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In this session you will be using ‘Start with you’ to get ideas of what jobs might suit you in the future</a:t>
            </a:r>
            <a:endParaRPr lang="en-US" altLang="en-US" dirty="0">
              <a:latin typeface="Arial" panose="020B0604020202020204" pitchFamily="34" charset="0"/>
            </a:endParaRPr>
          </a:p>
          <a:p>
            <a:pPr eaLnBrk="1" hangingPunct="1"/>
            <a:endParaRPr lang="en-US" altLang="en-US" baseline="0" dirty="0">
              <a:latin typeface="Arial" panose="020B0604020202020204" pitchFamily="34" charset="0"/>
            </a:endParaRPr>
          </a:p>
        </p:txBody>
      </p:sp>
    </p:spTree>
    <p:extLst>
      <p:ext uri="{BB962C8B-B14F-4D97-AF65-F5344CB8AC3E}">
        <p14:creationId xmlns:p14="http://schemas.microsoft.com/office/powerpoint/2010/main" val="2831022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Yes your number 1 priority</a:t>
            </a:r>
            <a:r>
              <a:rPr lang="en-US" altLang="en-US" baseline="0" dirty="0">
                <a:latin typeface="Arial" panose="020B0604020202020204" pitchFamily="34" charset="0"/>
              </a:rPr>
              <a:t> needs to be your GCSE but don’t give up anything that will be useful for a future job/course/CV. </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20666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Today focused on your options.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2043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When they are back as a group. Talk about supporters and see if they can</a:t>
            </a:r>
            <a:r>
              <a:rPr lang="en-US" altLang="en-US" baseline="0" dirty="0">
                <a:latin typeface="Arial" panose="020B0604020202020204" pitchFamily="34" charset="0"/>
              </a:rPr>
              <a:t> suggest any others. Tell them the name of the school careers adviser.</a:t>
            </a:r>
            <a:endParaRPr lang="en-US" altLang="en-US" dirty="0">
              <a:latin typeface="Arial" panose="020B0604020202020204" pitchFamily="34" charset="0"/>
            </a:endParaRPr>
          </a:p>
        </p:txBody>
      </p:sp>
    </p:spTree>
    <p:extLst>
      <p:ext uri="{BB962C8B-B14F-4D97-AF65-F5344CB8AC3E}">
        <p14:creationId xmlns:p14="http://schemas.microsoft.com/office/powerpoint/2010/main" val="3984199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say what pathways they can do at 16.</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18</a:t>
            </a:fld>
            <a:endParaRPr lang="en-GB"/>
          </a:p>
        </p:txBody>
      </p:sp>
    </p:spTree>
    <p:extLst>
      <p:ext uri="{BB962C8B-B14F-4D97-AF65-F5344CB8AC3E}">
        <p14:creationId xmlns:p14="http://schemas.microsoft.com/office/powerpoint/2010/main" val="2973227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that there</a:t>
            </a:r>
            <a:r>
              <a:rPr lang="en-US" altLang="en-US" baseline="0" dirty="0">
                <a:latin typeface="Arial" panose="020B0604020202020204" pitchFamily="34" charset="0"/>
              </a:rPr>
              <a:t> are three pathways but in all pathways there are levels of quals. Level 2 is getting 5 GCSEs grade 4-1.</a:t>
            </a:r>
          </a:p>
          <a:p>
            <a:pPr eaLnBrk="1" hangingPunct="1"/>
            <a:r>
              <a:rPr lang="en-US" altLang="en-US" baseline="0" dirty="0">
                <a:latin typeface="Arial" panose="020B0604020202020204" pitchFamily="34" charset="0"/>
              </a:rPr>
              <a:t>Show them the other levels and make the point that all pathways can lead to a degree.</a:t>
            </a:r>
          </a:p>
          <a:p>
            <a:pPr eaLnBrk="1" hangingPunct="1"/>
            <a:r>
              <a:rPr lang="en-US" altLang="en-US" baseline="0" dirty="0">
                <a:latin typeface="Arial" panose="020B0604020202020204" pitchFamily="34" charset="0"/>
              </a:rPr>
              <a:t>The bit of the qualification ladder we are mainly talking about today is their choices after GCSEs</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There are many ways to achieve the same</a:t>
            </a:r>
            <a:r>
              <a:rPr lang="en-US" altLang="en-US" baseline="0" dirty="0">
                <a:latin typeface="Arial" panose="020B0604020202020204" pitchFamily="34" charset="0"/>
              </a:rPr>
              <a:t> careers (although for some there are very set routes, like doctor, vet, etc. so they need to check)</a:t>
            </a:r>
          </a:p>
          <a:p>
            <a:pPr eaLnBrk="1" hangingPunct="1"/>
            <a:r>
              <a:rPr lang="en-US" altLang="en-US" baseline="0" dirty="0">
                <a:latin typeface="Arial" panose="020B0604020202020204" pitchFamily="34" charset="0"/>
              </a:rPr>
              <a:t>Both Lucy and Leon are nurses</a:t>
            </a:r>
          </a:p>
          <a:p>
            <a:pPr eaLnBrk="1" hangingPunct="1"/>
            <a:r>
              <a:rPr lang="en-US" altLang="en-US" baseline="0" dirty="0">
                <a:latin typeface="Arial" panose="020B0604020202020204" pitchFamily="34" charset="0"/>
              </a:rPr>
              <a:t>Lucy did a BTEC in health and Social Care after GCSEs and then did a degree.</a:t>
            </a:r>
          </a:p>
          <a:p>
            <a:pPr eaLnBrk="1" hangingPunct="1"/>
            <a:r>
              <a:rPr lang="en-US" altLang="en-US" baseline="0" dirty="0">
                <a:latin typeface="Arial" panose="020B0604020202020204" pitchFamily="34" charset="0"/>
              </a:rPr>
              <a:t>Leon did A levels and then started work in a hospital as a porter. He was offered a health care apprenticeship and achieved his degree through this route.</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A common pathway into nursing and paramedic is through working in a hospital and then being given the opportunity for further training. </a:t>
            </a:r>
            <a:endParaRPr lang="en-US" altLang="en-US" dirty="0">
              <a:latin typeface="Arial" panose="020B0604020202020204" pitchFamily="34" charset="0"/>
            </a:endParaRPr>
          </a:p>
        </p:txBody>
      </p:sp>
    </p:spTree>
    <p:extLst>
      <p:ext uri="{BB962C8B-B14F-4D97-AF65-F5344CB8AC3E}">
        <p14:creationId xmlns:p14="http://schemas.microsoft.com/office/powerpoint/2010/main" val="4139524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4155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What you need to think about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95560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Key facts about vocational:</a:t>
            </a:r>
          </a:p>
          <a:p>
            <a:pPr eaLnBrk="1" hangingPunct="1"/>
            <a:r>
              <a:rPr lang="en-US" altLang="en-US" dirty="0">
                <a:latin typeface="Arial" panose="020B0604020202020204" pitchFamily="34" charset="0"/>
              </a:rPr>
              <a:t>Colleges</a:t>
            </a:r>
            <a:r>
              <a:rPr lang="en-US" altLang="en-US" baseline="0" dirty="0">
                <a:latin typeface="Arial" panose="020B0604020202020204" pitchFamily="34" charset="0"/>
              </a:rPr>
              <a:t> offer lots of vocational courses, some offer quite specialist courses like boat building, agriculture. Most do not offer GCSE </a:t>
            </a:r>
            <a:r>
              <a:rPr lang="en-US" altLang="en-US" baseline="0" dirty="0" err="1">
                <a:latin typeface="Arial" panose="020B0604020202020204" pitchFamily="34" charset="0"/>
              </a:rPr>
              <a:t>resits</a:t>
            </a:r>
            <a:r>
              <a:rPr lang="en-US" altLang="en-US" baseline="0" dirty="0">
                <a:latin typeface="Arial" panose="020B0604020202020204" pitchFamily="34" charset="0"/>
              </a:rPr>
              <a:t>, GCSEs or A Levels. However, in some areas of the South of England schools do not have 6th Forms and colleges are the providers for A levels (you might want to adapt this slide to suit your area). All colleges offer support for students who do not get Grade 4 or above in </a:t>
            </a:r>
            <a:r>
              <a:rPr lang="en-US" altLang="en-US" baseline="0" dirty="0" err="1">
                <a:latin typeface="Arial" panose="020B0604020202020204" pitchFamily="34" charset="0"/>
              </a:rPr>
              <a:t>maths</a:t>
            </a:r>
            <a:r>
              <a:rPr lang="en-US" altLang="en-US" baseline="0" dirty="0">
                <a:latin typeface="Arial" panose="020B0604020202020204" pitchFamily="34" charset="0"/>
              </a:rPr>
              <a:t> and English at GCSE.</a:t>
            </a:r>
            <a:endParaRPr lang="en-US" altLang="en-US" dirty="0">
              <a:latin typeface="Arial" panose="020B0604020202020204" pitchFamily="34" charset="0"/>
            </a:endParaRPr>
          </a:p>
        </p:txBody>
      </p:sp>
    </p:spTree>
    <p:extLst>
      <p:ext uri="{BB962C8B-B14F-4D97-AF65-F5344CB8AC3E}">
        <p14:creationId xmlns:p14="http://schemas.microsoft.com/office/powerpoint/2010/main" val="1986229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 Levels are fairly new and are offered in colleges.</a:t>
            </a:r>
          </a:p>
          <a:p>
            <a:pPr eaLnBrk="1" hangingPunct="1"/>
            <a:r>
              <a:rPr lang="en-US" altLang="en-US" dirty="0">
                <a:latin typeface="Arial" panose="020B0604020202020204" pitchFamily="34" charset="0"/>
              </a:rPr>
              <a:t>They are equivalent to 3 A Levels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005487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will be looking at how to find an apprenticeship later in session</a:t>
            </a:r>
          </a:p>
        </p:txBody>
      </p:sp>
      <p:sp>
        <p:nvSpPr>
          <p:cNvPr id="4" name="Slide Number Placeholder 3"/>
          <p:cNvSpPr>
            <a:spLocks noGrp="1"/>
          </p:cNvSpPr>
          <p:nvPr>
            <p:ph type="sldNum" sz="quarter" idx="10"/>
          </p:nvPr>
        </p:nvSpPr>
        <p:spPr/>
        <p:txBody>
          <a:bodyPr/>
          <a:lstStyle/>
          <a:p>
            <a:fld id="{E9295430-1DDE-4C21-A1C5-E00DB03C7282}" type="slidenum">
              <a:rPr lang="en-GB" smtClean="0"/>
              <a:t>23</a:t>
            </a:fld>
            <a:endParaRPr lang="en-GB"/>
          </a:p>
        </p:txBody>
      </p:sp>
    </p:spTree>
    <p:extLst>
      <p:ext uri="{BB962C8B-B14F-4D97-AF65-F5344CB8AC3E}">
        <p14:creationId xmlns:p14="http://schemas.microsoft.com/office/powerpoint/2010/main" val="53706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 Levels – Key facts</a:t>
            </a:r>
          </a:p>
        </p:txBody>
      </p:sp>
    </p:spTree>
    <p:extLst>
      <p:ext uri="{BB962C8B-B14F-4D97-AF65-F5344CB8AC3E}">
        <p14:creationId xmlns:p14="http://schemas.microsoft.com/office/powerpoint/2010/main" val="3465303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a:t>
            </a:r>
            <a:r>
              <a:rPr lang="en-US" altLang="en-US" dirty="0" err="1">
                <a:latin typeface="Arial" panose="020B0604020202020204" pitchFamily="34" charset="0"/>
              </a:rPr>
              <a:t>Careerpilot</a:t>
            </a:r>
            <a:r>
              <a:rPr lang="en-US" altLang="en-US" dirty="0">
                <a:latin typeface="Arial" panose="020B0604020202020204" pitchFamily="34" charset="0"/>
              </a:rPr>
              <a: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26</a:t>
            </a:fld>
            <a:endParaRPr lang="en-GB"/>
          </a:p>
        </p:txBody>
      </p:sp>
    </p:spTree>
    <p:extLst>
      <p:ext uri="{BB962C8B-B14F-4D97-AF65-F5344CB8AC3E}">
        <p14:creationId xmlns:p14="http://schemas.microsoft.com/office/powerpoint/2010/main" val="3890660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Then</a:t>
            </a:r>
            <a:r>
              <a:rPr lang="en-GB" baseline="0" dirty="0"/>
              <a:t> they can add the qualifications they might be thinking of doing to the Qualifications planner. When they have added some on the ladder, in My Quals they can add their subjects and predicted grades. It is important to know grades as this might affect your choices at 16 but the good news is you have a whole year to make them even better!</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27</a:t>
            </a:fld>
            <a:endParaRPr lang="en-GB"/>
          </a:p>
        </p:txBody>
      </p:sp>
    </p:spTree>
    <p:extLst>
      <p:ext uri="{BB962C8B-B14F-4D97-AF65-F5344CB8AC3E}">
        <p14:creationId xmlns:p14="http://schemas.microsoft.com/office/powerpoint/2010/main" val="581886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get started on the activities shown – flex the time to allow for the wrap up.</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28</a:t>
            </a:fld>
            <a:endParaRPr lang="en-GB"/>
          </a:p>
        </p:txBody>
      </p:sp>
    </p:spTree>
    <p:extLst>
      <p:ext uri="{BB962C8B-B14F-4D97-AF65-F5344CB8AC3E}">
        <p14:creationId xmlns:p14="http://schemas.microsoft.com/office/powerpoint/2010/main" val="2662167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Who is thinking about XX as first choice, second choice?</a:t>
            </a:r>
          </a:p>
          <a:p>
            <a:pPr eaLnBrk="1" hangingPunct="1"/>
            <a:endParaRPr lang="en-US" altLang="en-US" dirty="0">
              <a:latin typeface="Arial" panose="020B0604020202020204" pitchFamily="34" charset="0"/>
            </a:endParaRPr>
          </a:p>
          <a:p>
            <a:r>
              <a:rPr lang="en-US" altLang="en-US" dirty="0">
                <a:latin typeface="Arial" panose="020B0604020202020204" pitchFamily="34" charset="0"/>
              </a:rPr>
              <a:t>Speaking Step 11 - </a:t>
            </a:r>
            <a:r>
              <a:rPr lang="en-GB" altLang="en-US" b="1" dirty="0">
                <a:latin typeface="Arial" panose="020B0604020202020204" pitchFamily="34" charset="0"/>
              </a:rPr>
              <a:t>Speaking engagingly</a:t>
            </a:r>
            <a:r>
              <a:rPr lang="en-GB" altLang="en-US" dirty="0">
                <a:latin typeface="Arial" panose="020B0604020202020204" pitchFamily="34" charset="0"/>
              </a:rPr>
              <a:t>: I communicate in a way that is engaging for my audience</a:t>
            </a:r>
          </a:p>
          <a:p>
            <a:r>
              <a:rPr lang="en-GB" altLang="en-US" dirty="0">
                <a:latin typeface="Arial" panose="020B0604020202020204" pitchFamily="34" charset="0"/>
              </a:rPr>
              <a:t>Listening Step 8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br>
              <a:rPr lang="en-GB" sz="1200" b="1" i="0" u="none" strike="noStrike" kern="1200" dirty="0">
                <a:solidFill>
                  <a:schemeClr val="tx1"/>
                </a:solidFill>
                <a:effectLst/>
                <a:latin typeface="+mn-lt"/>
                <a:ea typeface="+mn-ea"/>
                <a:cs typeface="+mn-cs"/>
                <a:hlinkClick r:id="rId3"/>
              </a:rPr>
            </a:br>
            <a:endParaRPr lang="en-US" altLang="en-US" dirty="0">
              <a:latin typeface="Arial" panose="020B0604020202020204" pitchFamily="34" charset="0"/>
            </a:endParaRPr>
          </a:p>
        </p:txBody>
      </p:sp>
    </p:spTree>
    <p:extLst>
      <p:ext uri="{BB962C8B-B14F-4D97-AF65-F5344CB8AC3E}">
        <p14:creationId xmlns:p14="http://schemas.microsoft.com/office/powerpoint/2010/main" val="1926906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These lessons have been developed to support students to build their career development skills, as identified by the CDI Career Development </a:t>
            </a:r>
            <a:r>
              <a:rPr lang="en-US" altLang="en-US" dirty="0" err="1">
                <a:latin typeface="Arial" panose="020B0604020202020204" pitchFamily="34" charset="0"/>
              </a:rPr>
              <a:t>Famework</a:t>
            </a:r>
            <a:r>
              <a:rPr lang="en-US" altLang="en-US" dirty="0">
                <a:latin typeface="Arial" panose="020B0604020202020204" pitchFamily="34" charset="0"/>
              </a:rPr>
              <a:t>. Each lesson identifies two outcomes linked to the CDI framework. </a:t>
            </a:r>
          </a:p>
          <a:p>
            <a:pPr eaLnBrk="1" hangingPunct="1"/>
            <a:r>
              <a:rPr lang="en-US" altLang="en-US" dirty="0">
                <a:latin typeface="Arial" panose="020B0604020202020204" pitchFamily="34" charset="0"/>
              </a:rPr>
              <a:t>The lessons will support meeting Gatsby Benchmark 1, 2, 3, 4 and 6 and support the </a:t>
            </a:r>
            <a:r>
              <a:rPr lang="en-US" altLang="en-US" dirty="0" err="1">
                <a:latin typeface="Arial" panose="020B0604020202020204" pitchFamily="34" charset="0"/>
              </a:rPr>
              <a:t>Equalex</a:t>
            </a:r>
            <a:r>
              <a:rPr lang="en-US" altLang="en-US" dirty="0">
                <a:latin typeface="Arial" panose="020B0604020202020204" pitchFamily="34" charset="0"/>
              </a:rPr>
              <a:t> Framework for preparing students for Modern Work Experience as they ‘Introduce &amp; Inspire’ students about the world of work and ‘Investigate &amp; Explore’ jobs and careers.</a:t>
            </a:r>
          </a:p>
          <a:p>
            <a:pPr eaLnBrk="1" hangingPunct="1"/>
            <a:r>
              <a:rPr lang="en-US" altLang="en-US" dirty="0">
                <a:latin typeface="Arial" panose="020B0604020202020204" pitchFamily="34" charset="0"/>
              </a:rPr>
              <a:t>The lessons provide opportunities for students to practice their essential skills as identified in the Skills Builder Framework 2.0 - www.skillsbuilder.org/universal-framework/</a:t>
            </a:r>
          </a:p>
          <a:p>
            <a:pPr eaLnBrk="1" hangingPunct="1"/>
            <a:r>
              <a:rPr lang="en-US" altLang="en-US" dirty="0">
                <a:latin typeface="Arial" panose="020B0604020202020204" pitchFamily="34" charset="0"/>
              </a:rPr>
              <a:t>The relevant skills steps are identified in the teacher notes in relevant activities, with reflection questions and prompts for discussion with students as part of the plenary.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2582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They</a:t>
            </a:r>
            <a:r>
              <a:rPr lang="en-US" altLang="en-US" baseline="0" dirty="0">
                <a:latin typeface="Arial" panose="020B0604020202020204" pitchFamily="34" charset="0"/>
              </a:rPr>
              <a:t> could, in their own time go back to Careerpilot and do any other activities, including setting an action point of something they could be doing to help them plan for the end of Y11.</a:t>
            </a:r>
            <a:endParaRPr lang="en-US" altLang="en-US" dirty="0">
              <a:latin typeface="Arial" panose="020B0604020202020204" pitchFamily="34" charset="0"/>
            </a:endParaRPr>
          </a:p>
        </p:txBody>
      </p:sp>
    </p:spTree>
    <p:extLst>
      <p:ext uri="{BB962C8B-B14F-4D97-AF65-F5344CB8AC3E}">
        <p14:creationId xmlns:p14="http://schemas.microsoft.com/office/powerpoint/2010/main" val="3687819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slide</a:t>
            </a:r>
            <a:r>
              <a:rPr lang="en-GB" baseline="0" dirty="0"/>
              <a:t> to show the report that is created once the career tools have been completed – moves up with them each year in school</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31</a:t>
            </a:fld>
            <a:endParaRPr lang="en-GB"/>
          </a:p>
        </p:txBody>
      </p:sp>
    </p:spTree>
    <p:extLst>
      <p:ext uri="{BB962C8B-B14F-4D97-AF65-F5344CB8AC3E}">
        <p14:creationId xmlns:p14="http://schemas.microsoft.com/office/powerpoint/2010/main" val="24611016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8838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Career Development Institute have a new framework which shows that everybody, young and old, needs to have the skills to do these 6 things if they are going to be able to manage their future careers.</a:t>
            </a:r>
          </a:p>
          <a:p>
            <a:r>
              <a:rPr lang="en-GB" dirty="0"/>
              <a:t>In this session we will be helping you develop the skills for these three.</a:t>
            </a:r>
          </a:p>
          <a:p>
            <a:r>
              <a:rPr lang="en-GB" dirty="0"/>
              <a:t>This is what we will be doing.</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33</a:t>
            </a:fld>
            <a:endParaRPr lang="en-GB"/>
          </a:p>
        </p:txBody>
      </p:sp>
    </p:spTree>
    <p:extLst>
      <p:ext uri="{BB962C8B-B14F-4D97-AF65-F5344CB8AC3E}">
        <p14:creationId xmlns:p14="http://schemas.microsoft.com/office/powerpoint/2010/main" val="7416948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94157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35</a:t>
            </a:fld>
            <a:endParaRPr lang="en-GB"/>
          </a:p>
        </p:txBody>
      </p:sp>
    </p:spTree>
    <p:extLst>
      <p:ext uri="{BB962C8B-B14F-4D97-AF65-F5344CB8AC3E}">
        <p14:creationId xmlns:p14="http://schemas.microsoft.com/office/powerpoint/2010/main" val="1089503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36</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Remind the students of the video they saw last lesson. The focus today is drilling down in their options so they understand them in more detail.</a:t>
            </a:r>
          </a:p>
        </p:txBody>
      </p:sp>
    </p:spTree>
    <p:extLst>
      <p:ext uri="{BB962C8B-B14F-4D97-AF65-F5344CB8AC3E}">
        <p14:creationId xmlns:p14="http://schemas.microsoft.com/office/powerpoint/2010/main" val="1686435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Remind students of the pathways and options.</a:t>
            </a:r>
          </a:p>
          <a:p>
            <a:pPr eaLnBrk="1" hangingPunct="1"/>
            <a:r>
              <a:rPr lang="en-US" altLang="en-US" dirty="0">
                <a:latin typeface="Arial" panose="020B0604020202020204" pitchFamily="34" charset="0"/>
              </a:rPr>
              <a:t>Today will focus on the offer in schools and colleges</a:t>
            </a:r>
          </a:p>
        </p:txBody>
      </p:sp>
    </p:spTree>
    <p:extLst>
      <p:ext uri="{BB962C8B-B14F-4D97-AF65-F5344CB8AC3E}">
        <p14:creationId xmlns:p14="http://schemas.microsoft.com/office/powerpoint/2010/main" val="28748368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draw the 4 circles as above and then write in their thoughts to date about each one. The last box is about what’s important to them – having a house, family, preventing climate change</a:t>
            </a:r>
          </a:p>
        </p:txBody>
      </p:sp>
    </p:spTree>
    <p:extLst>
      <p:ext uri="{BB962C8B-B14F-4D97-AF65-F5344CB8AC3E}">
        <p14:creationId xmlns:p14="http://schemas.microsoft.com/office/powerpoint/2010/main" val="42012062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Need to be thinking ahead as well as to the decision now</a:t>
            </a:r>
          </a:p>
        </p:txBody>
      </p:sp>
    </p:spTree>
    <p:extLst>
      <p:ext uri="{BB962C8B-B14F-4D97-AF65-F5344CB8AC3E}">
        <p14:creationId xmlns:p14="http://schemas.microsoft.com/office/powerpoint/2010/main" val="2729232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this page to navigate directly to the relevant lesson.</a:t>
            </a:r>
          </a:p>
        </p:txBody>
      </p:sp>
    </p:spTree>
    <p:extLst>
      <p:ext uri="{BB962C8B-B14F-4D97-AF65-F5344CB8AC3E}">
        <p14:creationId xmlns:p14="http://schemas.microsoft.com/office/powerpoint/2010/main" val="2349474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 summary of the typical 6</a:t>
            </a:r>
            <a:r>
              <a:rPr lang="en-US" altLang="en-US" baseline="30000" dirty="0">
                <a:latin typeface="Arial" panose="020B0604020202020204" pitchFamily="34" charset="0"/>
              </a:rPr>
              <a:t>th</a:t>
            </a:r>
            <a:r>
              <a:rPr lang="en-US" altLang="en-US" dirty="0">
                <a:latin typeface="Arial" panose="020B0604020202020204" pitchFamily="34" charset="0"/>
              </a:rPr>
              <a:t> form offer</a:t>
            </a:r>
          </a:p>
          <a:p>
            <a:pPr eaLnBrk="1" hangingPunct="1"/>
            <a:r>
              <a:rPr lang="en-US" altLang="en-US" dirty="0">
                <a:latin typeface="Arial" panose="020B0604020202020204" pitchFamily="34" charset="0"/>
              </a:rPr>
              <a:t>Schools might want to add a slide explaining their offer or tie this slide in with mentioning 6</a:t>
            </a:r>
            <a:r>
              <a:rPr lang="en-US" altLang="en-US" baseline="30000" dirty="0">
                <a:latin typeface="Arial" panose="020B0604020202020204" pitchFamily="34" charset="0"/>
              </a:rPr>
              <a:t>th</a:t>
            </a:r>
            <a:r>
              <a:rPr lang="en-US" altLang="en-US" dirty="0">
                <a:latin typeface="Arial" panose="020B0604020202020204" pitchFamily="34" charset="0"/>
              </a:rPr>
              <a:t> Form open evening, etc.</a:t>
            </a:r>
          </a:p>
        </p:txBody>
      </p:sp>
    </p:spTree>
    <p:extLst>
      <p:ext uri="{BB962C8B-B14F-4D97-AF65-F5344CB8AC3E}">
        <p14:creationId xmlns:p14="http://schemas.microsoft.com/office/powerpoint/2010/main" val="11640915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 Levels – Key facts</a:t>
            </a:r>
          </a:p>
          <a:p>
            <a:pPr eaLnBrk="1" hangingPunct="1"/>
            <a:r>
              <a:rPr lang="en-US" altLang="en-US" dirty="0">
                <a:latin typeface="Arial" panose="020B0604020202020204" pitchFamily="34" charset="0"/>
              </a:rPr>
              <a:t>Very popular</a:t>
            </a:r>
            <a:r>
              <a:rPr lang="en-US" altLang="en-US" baseline="0" dirty="0">
                <a:latin typeface="Arial" panose="020B0604020202020204" pitchFamily="34" charset="0"/>
              </a:rPr>
              <a:t> in some schools as you can take individually </a:t>
            </a:r>
            <a:r>
              <a:rPr lang="en-US" altLang="en-US" baseline="0" dirty="0" err="1">
                <a:latin typeface="Arial" panose="020B0604020202020204" pitchFamily="34" charset="0"/>
              </a:rPr>
              <a:t>eg</a:t>
            </a:r>
            <a:r>
              <a:rPr lang="en-US" altLang="en-US" baseline="0" dirty="0">
                <a:latin typeface="Arial" panose="020B0604020202020204" pitchFamily="34" charset="0"/>
              </a:rPr>
              <a:t> HSC, Business, Sport or combine them </a:t>
            </a:r>
            <a:r>
              <a:rPr lang="en-US" altLang="en-US" baseline="0" dirty="0" err="1">
                <a:latin typeface="Arial" panose="020B0604020202020204" pitchFamily="34" charset="0"/>
              </a:rPr>
              <a:t>eg</a:t>
            </a:r>
            <a:r>
              <a:rPr lang="en-US" altLang="en-US" baseline="0" dirty="0">
                <a:latin typeface="Arial" panose="020B0604020202020204" pitchFamily="34" charset="0"/>
              </a:rPr>
              <a:t> HSC and Psychology, Sport and psychology.</a:t>
            </a:r>
          </a:p>
          <a:p>
            <a:pPr eaLnBrk="1" hangingPunct="1"/>
            <a:r>
              <a:rPr lang="en-US" altLang="en-US" baseline="0" dirty="0">
                <a:latin typeface="Arial" panose="020B0604020202020204" pitchFamily="34" charset="0"/>
              </a:rPr>
              <a:t>Not all schools offer this route.</a:t>
            </a:r>
          </a:p>
          <a:p>
            <a:pPr eaLnBrk="1" hangingPunct="1"/>
            <a:r>
              <a:rPr lang="en-US" altLang="en-US" baseline="0" dirty="0">
                <a:latin typeface="Arial" panose="020B0604020202020204" pitchFamily="34" charset="0"/>
              </a:rPr>
              <a:t>Note to school – you could add your own slides to show the school’s vocation offer at this point</a:t>
            </a:r>
            <a:endParaRPr lang="en-US" altLang="en-US" dirty="0">
              <a:latin typeface="Arial" panose="020B0604020202020204" pitchFamily="34" charset="0"/>
            </a:endParaRPr>
          </a:p>
        </p:txBody>
      </p:sp>
    </p:spTree>
    <p:extLst>
      <p:ext uri="{BB962C8B-B14F-4D97-AF65-F5344CB8AC3E}">
        <p14:creationId xmlns:p14="http://schemas.microsoft.com/office/powerpoint/2010/main" val="1643547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college has a large range of voc. Some colleges also do A Levels.</a:t>
            </a:r>
          </a:p>
        </p:txBody>
      </p:sp>
      <p:sp>
        <p:nvSpPr>
          <p:cNvPr id="4" name="Slide Number Placeholder 3"/>
          <p:cNvSpPr>
            <a:spLocks noGrp="1"/>
          </p:cNvSpPr>
          <p:nvPr>
            <p:ph type="sldNum" sz="quarter" idx="10"/>
          </p:nvPr>
        </p:nvSpPr>
        <p:spPr/>
        <p:txBody>
          <a:bodyPr/>
          <a:lstStyle/>
          <a:p>
            <a:fld id="{E9295430-1DDE-4C21-A1C5-E00DB03C7282}" type="slidenum">
              <a:rPr lang="en-GB" smtClean="0"/>
              <a:t>42</a:t>
            </a:fld>
            <a:endParaRPr lang="en-GB"/>
          </a:p>
        </p:txBody>
      </p:sp>
    </p:spTree>
    <p:extLst>
      <p:ext uri="{BB962C8B-B14F-4D97-AF65-F5344CB8AC3E}">
        <p14:creationId xmlns:p14="http://schemas.microsoft.com/office/powerpoint/2010/main" val="3466302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Remind students they need to check entry requirement for T Levels as some need 5 GCSEs at 4-9, some want 5 GCSEs at 5-9.</a:t>
            </a:r>
          </a:p>
        </p:txBody>
      </p:sp>
    </p:spTree>
    <p:extLst>
      <p:ext uri="{BB962C8B-B14F-4D97-AF65-F5344CB8AC3E}">
        <p14:creationId xmlns:p14="http://schemas.microsoft.com/office/powerpoint/2010/main" val="35301285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a:t>
            </a:r>
            <a:r>
              <a:rPr lang="en-US" altLang="en-US" dirty="0" err="1">
                <a:latin typeface="Arial" panose="020B0604020202020204" pitchFamily="34" charset="0"/>
              </a:rPr>
              <a:t>Careerpilot</a:t>
            </a:r>
            <a:r>
              <a:rPr lang="en-US" altLang="en-US" dirty="0">
                <a:latin typeface="Arial" panose="020B0604020202020204" pitchFamily="34" charset="0"/>
              </a:rPr>
              <a: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757067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use Careerpilot to explore all your options, register (or sign in if you have used it before)</a:t>
            </a:r>
          </a:p>
          <a:p>
            <a:pPr eaLnBrk="1" hangingPunct="1"/>
            <a:r>
              <a:rPr lang="en-US" altLang="en-US" dirty="0">
                <a:latin typeface="Arial" panose="020B0604020202020204" pitchFamily="34" charset="0"/>
              </a:rPr>
              <a:t>Students might already have jobs they like saved in their Career Tools or they can go to ‘jobs’ and search in different ways from the Jobs page. </a:t>
            </a:r>
          </a:p>
          <a:p>
            <a:pPr eaLnBrk="1" hangingPunct="1"/>
            <a:r>
              <a:rPr lang="en-US" altLang="en-US" dirty="0">
                <a:latin typeface="Arial" panose="020B0604020202020204" pitchFamily="34" charset="0"/>
              </a:rPr>
              <a:t>They can then look at job profiles to find the different routes in.</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30522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 job profile has lots of information about the job, including Routes into. In this section any college routes will be mentioned</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46</a:t>
            </a:fld>
            <a:endParaRPr lang="en-GB"/>
          </a:p>
        </p:txBody>
      </p:sp>
    </p:spTree>
    <p:extLst>
      <p:ext uri="{BB962C8B-B14F-4D97-AF65-F5344CB8AC3E}">
        <p14:creationId xmlns:p14="http://schemas.microsoft.com/office/powerpoint/2010/main" val="11419876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do this in the career book or on paper. They should keep this for future reference.</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47</a:t>
            </a:fld>
            <a:endParaRPr lang="en-GB"/>
          </a:p>
        </p:txBody>
      </p:sp>
    </p:spTree>
    <p:extLst>
      <p:ext uri="{BB962C8B-B14F-4D97-AF65-F5344CB8AC3E}">
        <p14:creationId xmlns:p14="http://schemas.microsoft.com/office/powerpoint/2010/main" val="40543896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They find the job profile, see if there are college courses into it and write down one or two. They do this for two jobs.</a:t>
            </a:r>
          </a:p>
        </p:txBody>
      </p:sp>
      <p:sp>
        <p:nvSpPr>
          <p:cNvPr id="4" name="Slide Number Placeholder 3"/>
          <p:cNvSpPr>
            <a:spLocks noGrp="1"/>
          </p:cNvSpPr>
          <p:nvPr>
            <p:ph type="sldNum" sz="quarter" idx="10"/>
          </p:nvPr>
        </p:nvSpPr>
        <p:spPr/>
        <p:txBody>
          <a:bodyPr/>
          <a:lstStyle/>
          <a:p>
            <a:fld id="{E9295430-1DDE-4C21-A1C5-E00DB03C7282}" type="slidenum">
              <a:rPr lang="en-GB" smtClean="0"/>
              <a:t>48</a:t>
            </a:fld>
            <a:endParaRPr lang="en-GB"/>
          </a:p>
        </p:txBody>
      </p:sp>
    </p:spTree>
    <p:extLst>
      <p:ext uri="{BB962C8B-B14F-4D97-AF65-F5344CB8AC3E}">
        <p14:creationId xmlns:p14="http://schemas.microsoft.com/office/powerpoint/2010/main" val="35369631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should change to list view to see names of colleges, can then click to see their Careerpilot page and click through to the colleges online prospectus.</a:t>
            </a:r>
          </a:p>
          <a:p>
            <a:pPr eaLnBrk="1" hangingPunct="1"/>
            <a:r>
              <a:rPr lang="en-US" altLang="en-US" dirty="0">
                <a:latin typeface="Arial" panose="020B0604020202020204" pitchFamily="34" charset="0"/>
              </a:rPr>
              <a:t>If they like the college they can add to ‘My Providers’ by clicking +</a:t>
            </a:r>
          </a:p>
        </p:txBody>
      </p:sp>
    </p:spTree>
    <p:extLst>
      <p:ext uri="{BB962C8B-B14F-4D97-AF65-F5344CB8AC3E}">
        <p14:creationId xmlns:p14="http://schemas.microsoft.com/office/powerpoint/2010/main" val="420120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a:t>
            </a:fld>
            <a:endParaRPr lang="en-GB"/>
          </a:p>
        </p:txBody>
      </p:sp>
    </p:spTree>
    <p:extLst>
      <p:ext uri="{BB962C8B-B14F-4D97-AF65-F5344CB8AC3E}">
        <p14:creationId xmlns:p14="http://schemas.microsoft.com/office/powerpoint/2010/main" val="19429820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try to find one or two college courses for each of their chosen jobs.</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50</a:t>
            </a:fld>
            <a:endParaRPr lang="en-GB"/>
          </a:p>
        </p:txBody>
      </p:sp>
    </p:spTree>
    <p:extLst>
      <p:ext uri="{BB962C8B-B14F-4D97-AF65-F5344CB8AC3E}">
        <p14:creationId xmlns:p14="http://schemas.microsoft.com/office/powerpoint/2010/main" val="18487140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Paired activity</a:t>
            </a:r>
          </a:p>
          <a:p>
            <a:r>
              <a:rPr lang="en-GB" baseline="0" dirty="0"/>
              <a:t>Listening Step 12 – </a:t>
            </a:r>
            <a:r>
              <a:rPr lang="en-GB" b="1" baseline="0" dirty="0"/>
              <a:t>Comparing Views</a:t>
            </a:r>
            <a:r>
              <a:rPr lang="en-GB" baseline="0" dirty="0"/>
              <a:t>: I compare different points of view</a:t>
            </a:r>
          </a:p>
          <a:p>
            <a:r>
              <a:rPr lang="en-GB" baseline="0" dirty="0"/>
              <a:t>Speaking Step 9 – </a:t>
            </a:r>
            <a:r>
              <a:rPr lang="en-GB" b="1" baseline="0" dirty="0"/>
              <a:t>Sharing Visuals</a:t>
            </a:r>
            <a:r>
              <a:rPr lang="en-GB" baseline="0" dirty="0"/>
              <a:t>: I use images, charts or diagrams when it helps my communication</a:t>
            </a:r>
          </a:p>
        </p:txBody>
      </p:sp>
      <p:sp>
        <p:nvSpPr>
          <p:cNvPr id="4" name="Slide Number Placeholder 3"/>
          <p:cNvSpPr>
            <a:spLocks noGrp="1"/>
          </p:cNvSpPr>
          <p:nvPr>
            <p:ph type="sldNum" sz="quarter" idx="10"/>
          </p:nvPr>
        </p:nvSpPr>
        <p:spPr/>
        <p:txBody>
          <a:bodyPr/>
          <a:lstStyle/>
          <a:p>
            <a:fld id="{E9295430-1DDE-4C21-A1C5-E00DB03C7282}" type="slidenum">
              <a:rPr lang="en-GB" smtClean="0"/>
              <a:t>51</a:t>
            </a:fld>
            <a:endParaRPr lang="en-GB"/>
          </a:p>
        </p:txBody>
      </p:sp>
    </p:spTree>
    <p:extLst>
      <p:ext uri="{BB962C8B-B14F-4D97-AF65-F5344CB8AC3E}">
        <p14:creationId xmlns:p14="http://schemas.microsoft.com/office/powerpoint/2010/main" val="5803451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Ask if they achieved these things.</a:t>
            </a:r>
          </a:p>
        </p:txBody>
      </p:sp>
    </p:spTree>
    <p:extLst>
      <p:ext uri="{BB962C8B-B14F-4D97-AF65-F5344CB8AC3E}">
        <p14:creationId xmlns:p14="http://schemas.microsoft.com/office/powerpoint/2010/main" val="14420624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session students will be drilling down to find out more about apprenticeships and how to find one.</a:t>
            </a:r>
          </a:p>
        </p:txBody>
      </p:sp>
      <p:sp>
        <p:nvSpPr>
          <p:cNvPr id="4" name="Slide Number Placeholder 3"/>
          <p:cNvSpPr>
            <a:spLocks noGrp="1"/>
          </p:cNvSpPr>
          <p:nvPr>
            <p:ph type="sldNum" sz="quarter" idx="5"/>
          </p:nvPr>
        </p:nvSpPr>
        <p:spPr/>
        <p:txBody>
          <a:bodyPr/>
          <a:lstStyle/>
          <a:p>
            <a:fld id="{49D8F3F8-784D-4BD0-B132-FF0371917A74}" type="slidenum">
              <a:rPr lang="en-GB" smtClean="0"/>
              <a:t>53</a:t>
            </a:fld>
            <a:endParaRPr lang="en-GB"/>
          </a:p>
        </p:txBody>
      </p:sp>
    </p:spTree>
    <p:extLst>
      <p:ext uri="{BB962C8B-B14F-4D97-AF65-F5344CB8AC3E}">
        <p14:creationId xmlns:p14="http://schemas.microsoft.com/office/powerpoint/2010/main" val="16260831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7900767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so they have an overview</a:t>
            </a:r>
          </a:p>
          <a:p>
            <a:r>
              <a:rPr lang="en-GB" dirty="0"/>
              <a:t>The following slides will take them through what they need to do.</a:t>
            </a:r>
          </a:p>
          <a:p>
            <a:r>
              <a:rPr lang="en-GB" dirty="0"/>
              <a:t>Students might choose an apprenticeship at 16 or after A levels, etc. So it is good to know how to find them even if they are thinking of something else at 16.</a:t>
            </a:r>
          </a:p>
        </p:txBody>
      </p:sp>
      <p:sp>
        <p:nvSpPr>
          <p:cNvPr id="4" name="Slide Number Placeholder 3"/>
          <p:cNvSpPr>
            <a:spLocks noGrp="1"/>
          </p:cNvSpPr>
          <p:nvPr>
            <p:ph type="sldNum" sz="quarter" idx="5"/>
          </p:nvPr>
        </p:nvSpPr>
        <p:spPr/>
        <p:txBody>
          <a:bodyPr/>
          <a:lstStyle/>
          <a:p>
            <a:fld id="{49D8F3F8-784D-4BD0-B132-FF0371917A74}" type="slidenum">
              <a:rPr lang="en-GB" smtClean="0"/>
              <a:t>55</a:t>
            </a:fld>
            <a:endParaRPr lang="en-GB"/>
          </a:p>
        </p:txBody>
      </p:sp>
    </p:spTree>
    <p:extLst>
      <p:ext uri="{BB962C8B-B14F-4D97-AF65-F5344CB8AC3E}">
        <p14:creationId xmlns:p14="http://schemas.microsoft.com/office/powerpoint/2010/main" val="19924891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what qualification do they need to become..</a:t>
            </a:r>
          </a:p>
          <a:p>
            <a:endParaRPr lang="en-GB" dirty="0"/>
          </a:p>
          <a:p>
            <a:r>
              <a:rPr lang="en-GB" dirty="0"/>
              <a:t>Is it a degree, apprenticeship or both.</a:t>
            </a:r>
          </a:p>
          <a:p>
            <a:endParaRPr lang="en-GB" dirty="0"/>
          </a:p>
          <a:p>
            <a:r>
              <a:rPr lang="en-GB" dirty="0"/>
              <a:t>See answers. Can also see an A-Z of available apprenticeships on Careerpilot. Make the point that even if one exists they still have to find a vacancy. Careerpilot has links to vacancy sites too.</a:t>
            </a:r>
          </a:p>
        </p:txBody>
      </p:sp>
      <p:sp>
        <p:nvSpPr>
          <p:cNvPr id="4" name="Slide Number Placeholder 3"/>
          <p:cNvSpPr>
            <a:spLocks noGrp="1"/>
          </p:cNvSpPr>
          <p:nvPr>
            <p:ph type="sldNum" sz="quarter" idx="10"/>
          </p:nvPr>
        </p:nvSpPr>
        <p:spPr/>
        <p:txBody>
          <a:bodyPr/>
          <a:lstStyle/>
          <a:p>
            <a:fld id="{E9295430-1DDE-4C21-A1C5-E00DB03C7282}" type="slidenum">
              <a:rPr lang="en-GB" smtClean="0"/>
              <a:t>56</a:t>
            </a:fld>
            <a:endParaRPr lang="en-GB"/>
          </a:p>
        </p:txBody>
      </p:sp>
    </p:spTree>
    <p:extLst>
      <p:ext uri="{BB962C8B-B14F-4D97-AF65-F5344CB8AC3E}">
        <p14:creationId xmlns:p14="http://schemas.microsoft.com/office/powerpoint/2010/main" val="11273174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 Levels and apprenticeships are training you to do a job but in different ways. One is more through classroom teaching and some WEX the other through work with some classroom teaching</a:t>
            </a:r>
          </a:p>
        </p:txBody>
      </p:sp>
    </p:spTree>
    <p:extLst>
      <p:ext uri="{BB962C8B-B14F-4D97-AF65-F5344CB8AC3E}">
        <p14:creationId xmlns:p14="http://schemas.microsoft.com/office/powerpoint/2010/main" val="3232636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Apprenticeships Key facts</a:t>
            </a:r>
          </a:p>
          <a:p>
            <a:pPr eaLnBrk="1" hangingPunct="1"/>
            <a:r>
              <a:rPr lang="en-US" altLang="en-US" dirty="0">
                <a:latin typeface="Arial" panose="020B0604020202020204" pitchFamily="34" charset="0"/>
              </a:rPr>
              <a:t>You can progress</a:t>
            </a:r>
            <a:r>
              <a:rPr lang="en-US" altLang="en-US" baseline="0" dirty="0">
                <a:latin typeface="Arial" panose="020B0604020202020204" pitchFamily="34" charset="0"/>
              </a:rPr>
              <a:t> on to an apprenticeship at any point in your career – as a young person starting out, as a graduate or as a career changer.</a:t>
            </a:r>
            <a:endParaRPr lang="en-US" altLang="en-US" dirty="0">
              <a:latin typeface="Arial" panose="020B0604020202020204" pitchFamily="34" charset="0"/>
            </a:endParaRPr>
          </a:p>
          <a:p>
            <a:pPr eaLnBrk="1" hangingPunct="1"/>
            <a:r>
              <a:rPr lang="en-US" altLang="en-US" dirty="0">
                <a:latin typeface="Arial" panose="020B0604020202020204" pitchFamily="34" charset="0"/>
              </a:rPr>
              <a:t>Are</a:t>
            </a:r>
            <a:r>
              <a:rPr lang="en-US" altLang="en-US" baseline="0" dirty="0">
                <a:latin typeface="Arial" panose="020B0604020202020204" pitchFamily="34" charset="0"/>
              </a:rPr>
              <a:t> good if you know what job you want to do and you are ready to enter the workplace at 16 and the apprenticeship you want is available.</a:t>
            </a:r>
            <a:endParaRPr lang="en-US" altLang="en-US" dirty="0">
              <a:latin typeface="Arial" panose="020B0604020202020204" pitchFamily="34" charset="0"/>
            </a:endParaRPr>
          </a:p>
          <a:p>
            <a:pPr eaLnBrk="1" hangingPunct="1"/>
            <a:r>
              <a:rPr lang="en-US" altLang="en-US" dirty="0">
                <a:latin typeface="Arial" panose="020B0604020202020204" pitchFamily="34" charset="0"/>
              </a:rPr>
              <a:t>Sometime you have to start at a lower level to build up the job knowledge </a:t>
            </a:r>
            <a:r>
              <a:rPr lang="en-US" altLang="en-US" dirty="0" err="1">
                <a:latin typeface="Arial" panose="020B0604020202020204" pitchFamily="34" charset="0"/>
              </a:rPr>
              <a:t>e.g</a:t>
            </a:r>
            <a:r>
              <a:rPr lang="en-US" altLang="en-US" dirty="0">
                <a:latin typeface="Arial" panose="020B0604020202020204" pitchFamily="34" charset="0"/>
              </a:rPr>
              <a:t> hairdresser.</a:t>
            </a:r>
          </a:p>
          <a:p>
            <a:pPr eaLnBrk="1" hangingPunct="1"/>
            <a:r>
              <a:rPr lang="en-US" altLang="en-US" dirty="0">
                <a:latin typeface="Arial" panose="020B0604020202020204" pitchFamily="34" charset="0"/>
              </a:rPr>
              <a:t>Sometimes you have to stay in education and do a level 3 course before you can progress on to a specific</a:t>
            </a:r>
            <a:r>
              <a:rPr lang="en-US" altLang="en-US" baseline="0" dirty="0">
                <a:latin typeface="Arial" panose="020B0604020202020204" pitchFamily="34" charset="0"/>
              </a:rPr>
              <a:t> apprenticeship. T levels are created to fit with apprenticeship standards and allow progression to higher and degree apps.</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2854668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An apprenticeship is training you to do a job so you do have to think what job role you are looking for.</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Then there are three stages to follow </a:t>
            </a:r>
          </a:p>
        </p:txBody>
      </p:sp>
    </p:spTree>
    <p:extLst>
      <p:ext uri="{BB962C8B-B14F-4D97-AF65-F5344CB8AC3E}">
        <p14:creationId xmlns:p14="http://schemas.microsoft.com/office/powerpoint/2010/main" val="3242214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2147242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can do this in their career book or on paper. They should keep the page for future reference.</a:t>
            </a:r>
          </a:p>
          <a:p>
            <a:r>
              <a:rPr lang="en-GB" baseline="0" dirty="0"/>
              <a:t>THEY DO NOT FILL IT IN YET</a:t>
            </a:r>
          </a:p>
        </p:txBody>
      </p:sp>
      <p:sp>
        <p:nvSpPr>
          <p:cNvPr id="4" name="Slide Number Placeholder 3"/>
          <p:cNvSpPr>
            <a:spLocks noGrp="1"/>
          </p:cNvSpPr>
          <p:nvPr>
            <p:ph type="sldNum" sz="quarter" idx="10"/>
          </p:nvPr>
        </p:nvSpPr>
        <p:spPr/>
        <p:txBody>
          <a:bodyPr/>
          <a:lstStyle/>
          <a:p>
            <a:fld id="{E9295430-1DDE-4C21-A1C5-E00DB03C7282}" type="slidenum">
              <a:rPr lang="en-GB" smtClean="0"/>
              <a:t>60</a:t>
            </a:fld>
            <a:endParaRPr lang="en-GB"/>
          </a:p>
        </p:txBody>
      </p:sp>
    </p:spTree>
    <p:extLst>
      <p:ext uri="{BB962C8B-B14F-4D97-AF65-F5344CB8AC3E}">
        <p14:creationId xmlns:p14="http://schemas.microsoft.com/office/powerpoint/2010/main" val="39254953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Another way to think what apprenticeship might suit them is to look for a job they like and see if there is an apprenticeship route. This will give the name of the apprenticeship.</a:t>
            </a:r>
          </a:p>
        </p:txBody>
      </p:sp>
    </p:spTree>
    <p:extLst>
      <p:ext uri="{BB962C8B-B14F-4D97-AF65-F5344CB8AC3E}">
        <p14:creationId xmlns:p14="http://schemas.microsoft.com/office/powerpoint/2010/main" val="24719390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They could also just search for something they are interested in already. First they need to see that a standard has been written for this job. That will tell them an apprenticeship exists. They still need to see if there are any vacancies.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28928130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Task – they are going to use the Careerpilot apprenticeship vacancy search. If they know a job title they want to search by they can use that or they can look at a job profile for something of interest to them and see if there is an apprenticeship. They can then look for that specific one by name.</a:t>
            </a:r>
          </a:p>
          <a:p>
            <a:pPr eaLnBrk="1" hangingPunct="1"/>
            <a:r>
              <a:rPr lang="en-US" altLang="en-US" dirty="0">
                <a:latin typeface="Arial" panose="020B0604020202020204" pitchFamily="34" charset="0"/>
              </a:rPr>
              <a:t>They should record information for TWO on their grid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899151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There are other good places to search for an apprenticeship – through gov.uk – where they can set up an account and get alerts and through Amazing Apprenticeships where they can see what employers are offering what apprenticeships.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878149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This activity support students to practice the following skills steps:</a:t>
            </a:r>
          </a:p>
          <a:p>
            <a:r>
              <a:rPr lang="en-GB" baseline="0" dirty="0"/>
              <a:t>Speaking Step 11 – </a:t>
            </a:r>
            <a:r>
              <a:rPr lang="en-GB" b="1" baseline="0" dirty="0"/>
              <a:t>Speaking Engagingly</a:t>
            </a:r>
            <a:r>
              <a:rPr lang="en-GB" baseline="0" dirty="0"/>
              <a:t>: I communicate in a way that is engaging for my audience</a:t>
            </a:r>
          </a:p>
          <a:p>
            <a:r>
              <a:rPr lang="en-GB" baseline="0" dirty="0"/>
              <a:t>Listening Step 9 – </a:t>
            </a:r>
            <a:r>
              <a:rPr lang="en-GB" b="1" baseline="0" dirty="0"/>
              <a:t>Summarising</a:t>
            </a:r>
            <a:r>
              <a:rPr lang="en-GB" baseline="0" dirty="0"/>
              <a:t>: I summarise or rephrase what I learnt</a:t>
            </a:r>
          </a:p>
        </p:txBody>
      </p:sp>
      <p:sp>
        <p:nvSpPr>
          <p:cNvPr id="4" name="Slide Number Placeholder 3"/>
          <p:cNvSpPr>
            <a:spLocks noGrp="1"/>
          </p:cNvSpPr>
          <p:nvPr>
            <p:ph type="sldNum" sz="quarter" idx="10"/>
          </p:nvPr>
        </p:nvSpPr>
        <p:spPr/>
        <p:txBody>
          <a:bodyPr/>
          <a:lstStyle/>
          <a:p>
            <a:fld id="{E9295430-1DDE-4C21-A1C5-E00DB03C7282}" type="slidenum">
              <a:rPr lang="en-GB" smtClean="0"/>
              <a:t>65</a:t>
            </a:fld>
            <a:endParaRPr lang="en-GB"/>
          </a:p>
        </p:txBody>
      </p:sp>
    </p:spTree>
    <p:extLst>
      <p:ext uri="{BB962C8B-B14F-4D97-AF65-F5344CB8AC3E}">
        <p14:creationId xmlns:p14="http://schemas.microsoft.com/office/powerpoint/2010/main" val="23783157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The students should now be firming up plans. Explain that anything can be changed but be good to get their ideas of what they are thinking of now.</a:t>
            </a:r>
          </a:p>
        </p:txBody>
      </p:sp>
    </p:spTree>
    <p:extLst>
      <p:ext uri="{BB962C8B-B14F-4D97-AF65-F5344CB8AC3E}">
        <p14:creationId xmlns:p14="http://schemas.microsoft.com/office/powerpoint/2010/main" val="38704911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6A6C4-14F4-7679-FE46-ED9D66B89328}"/>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B312062F-853C-5418-708C-5CA273881942}"/>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67</a:t>
            </a:fld>
            <a:endParaRPr lang="en-GB" altLang="en-US" sz="800"/>
          </a:p>
        </p:txBody>
      </p:sp>
      <p:sp>
        <p:nvSpPr>
          <p:cNvPr id="5123" name="Rectangle 2">
            <a:extLst>
              <a:ext uri="{FF2B5EF4-FFF2-40B4-BE49-F238E27FC236}">
                <a16:creationId xmlns:a16="http://schemas.microsoft.com/office/drawing/2014/main" id="{49285340-91F0-2AFB-22D4-24C4A097ABC7}"/>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F56A292F-4925-1D0C-8972-98626D5360E5}"/>
              </a:ext>
            </a:extLst>
          </p:cNvPr>
          <p:cNvSpPr>
            <a:spLocks noGrp="1" noChangeArrowheads="1"/>
          </p:cNvSpPr>
          <p:nvPr>
            <p:ph type="body" idx="1"/>
          </p:nvPr>
        </p:nvSpPr>
        <p:spPr>
          <a:noFill/>
        </p:spPr>
        <p:txBody>
          <a:bodyPr/>
          <a:lstStyle/>
          <a:p>
            <a:pPr eaLnBrk="1" hangingPunct="1"/>
            <a:r>
              <a:rPr lang="en-GB" dirty="0"/>
              <a:t>Students can use the action planning tool to do at least one action point of something they are going to do to take forward their career if there is time.</a:t>
            </a:r>
          </a:p>
        </p:txBody>
      </p:sp>
    </p:spTree>
    <p:extLst>
      <p:ext uri="{BB962C8B-B14F-4D97-AF65-F5344CB8AC3E}">
        <p14:creationId xmlns:p14="http://schemas.microsoft.com/office/powerpoint/2010/main" val="27182681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p:txBody>
      </p:sp>
    </p:spTree>
    <p:extLst>
      <p:ext uri="{BB962C8B-B14F-4D97-AF65-F5344CB8AC3E}">
        <p14:creationId xmlns:p14="http://schemas.microsoft.com/office/powerpoint/2010/main" val="113203223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session we will look at ways to apply for any post 16 option and how to do it and also looking ahead to post 18</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69</a:t>
            </a:fld>
            <a:endParaRPr lang="en-GB"/>
          </a:p>
        </p:txBody>
      </p:sp>
    </p:spTree>
    <p:extLst>
      <p:ext uri="{BB962C8B-B14F-4D97-AF65-F5344CB8AC3E}">
        <p14:creationId xmlns:p14="http://schemas.microsoft.com/office/powerpoint/2010/main" val="2250664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99347456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6322259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so they have an overview</a:t>
            </a:r>
          </a:p>
          <a:p>
            <a:r>
              <a:rPr lang="en-GB" dirty="0"/>
              <a:t>The following slides will take them through what they need to do.</a:t>
            </a:r>
          </a:p>
          <a:p>
            <a:r>
              <a:rPr lang="en-GB" dirty="0"/>
              <a:t>Students might choose an apprenticeship at 16 or after A levels, etc. So it is good to know how to find them even if they are thinking of something else at 16.</a:t>
            </a:r>
          </a:p>
        </p:txBody>
      </p:sp>
      <p:sp>
        <p:nvSpPr>
          <p:cNvPr id="4" name="Slide Number Placeholder 3"/>
          <p:cNvSpPr>
            <a:spLocks noGrp="1"/>
          </p:cNvSpPr>
          <p:nvPr>
            <p:ph type="sldNum" sz="quarter" idx="5"/>
          </p:nvPr>
        </p:nvSpPr>
        <p:spPr/>
        <p:txBody>
          <a:bodyPr/>
          <a:lstStyle/>
          <a:p>
            <a:fld id="{49D8F3F8-784D-4BD0-B132-FF0371917A74}" type="slidenum">
              <a:rPr lang="en-GB" smtClean="0"/>
              <a:t>71</a:t>
            </a:fld>
            <a:endParaRPr lang="en-GB"/>
          </a:p>
        </p:txBody>
      </p:sp>
    </p:spTree>
    <p:extLst>
      <p:ext uri="{BB962C8B-B14F-4D97-AF65-F5344CB8AC3E}">
        <p14:creationId xmlns:p14="http://schemas.microsoft.com/office/powerpoint/2010/main" val="427478744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to find out what is the expected way to apply for a course they want to do.</a:t>
            </a:r>
          </a:p>
          <a:p>
            <a:r>
              <a:rPr lang="en-GB" dirty="0"/>
              <a:t>Having an up-to-date CV is always useful because the information on it can be cut and paste into an application, letter, etc. The CV can also be used to get a part time job.</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72</a:t>
            </a:fld>
            <a:endParaRPr lang="en-GB"/>
          </a:p>
        </p:txBody>
      </p:sp>
    </p:spTree>
    <p:extLst>
      <p:ext uri="{BB962C8B-B14F-4D97-AF65-F5344CB8AC3E}">
        <p14:creationId xmlns:p14="http://schemas.microsoft.com/office/powerpoint/2010/main" val="23023843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are some of the key things that should be included on a CV</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73</a:t>
            </a:fld>
            <a:endParaRPr lang="en-GB"/>
          </a:p>
        </p:txBody>
      </p:sp>
    </p:spTree>
    <p:extLst>
      <p:ext uri="{BB962C8B-B14F-4D97-AF65-F5344CB8AC3E}">
        <p14:creationId xmlns:p14="http://schemas.microsoft.com/office/powerpoint/2010/main" val="22641040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already have information they could include on their CV in the Careerpilot Career Tools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74</a:t>
            </a:fld>
            <a:endParaRPr lang="en-GB"/>
          </a:p>
        </p:txBody>
      </p:sp>
    </p:spTree>
    <p:extLst>
      <p:ext uri="{BB962C8B-B14F-4D97-AF65-F5344CB8AC3E}">
        <p14:creationId xmlns:p14="http://schemas.microsoft.com/office/powerpoint/2010/main" val="42255328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 should already have some info that will help them get started from the Careerpilot Career Tools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75</a:t>
            </a:fld>
            <a:endParaRPr lang="en-GB"/>
          </a:p>
        </p:txBody>
      </p:sp>
    </p:spTree>
    <p:extLst>
      <p:ext uri="{BB962C8B-B14F-4D97-AF65-F5344CB8AC3E}">
        <p14:creationId xmlns:p14="http://schemas.microsoft.com/office/powerpoint/2010/main" val="257508247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be directed to which template they should use. The word download is probably the easiest for Y10.</a:t>
            </a:r>
          </a:p>
          <a:p>
            <a:r>
              <a:rPr lang="en-GB" dirty="0"/>
              <a:t>Explain they should say what GCSEs they are doing and add’ pending’ if they haven’t done them yet.</a:t>
            </a:r>
          </a:p>
          <a:p>
            <a:r>
              <a:rPr lang="en-GB" dirty="0"/>
              <a:t>If they have any work experience or part time work </a:t>
            </a:r>
            <a:r>
              <a:rPr lang="en-GB" dirty="0" err="1"/>
              <a:t>e.g</a:t>
            </a:r>
            <a:r>
              <a:rPr lang="en-GB" dirty="0"/>
              <a:t> babysitting, paper round, helping dad in his building company, they can include this. If not then take out this section.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may at this point review their skills profile and use to apply if helpful.</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76</a:t>
            </a:fld>
            <a:endParaRPr lang="en-GB"/>
          </a:p>
        </p:txBody>
      </p:sp>
    </p:spTree>
    <p:extLst>
      <p:ext uri="{BB962C8B-B14F-4D97-AF65-F5344CB8AC3E}">
        <p14:creationId xmlns:p14="http://schemas.microsoft.com/office/powerpoint/2010/main" val="30390507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p>
          <a:p>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p>
          <a:p>
            <a:endParaRPr lang="en-GB" altLang="en-US" baseline="0" dirty="0">
              <a:latin typeface="Arial" panose="020B0604020202020204" pitchFamily="34" charset="0"/>
            </a:endParaRPr>
          </a:p>
          <a:p>
            <a:r>
              <a:rPr lang="en-GB" altLang="en-US" baseline="0" dirty="0">
                <a:latin typeface="Arial" panose="020B0604020202020204" pitchFamily="34" charset="0"/>
              </a:rPr>
              <a:t>Students will have opportunity to practice speaking and listening skills:</a:t>
            </a:r>
          </a:p>
          <a:p>
            <a:r>
              <a:rPr lang="en-GB" altLang="en-US" baseline="0" dirty="0">
                <a:latin typeface="Arial" panose="020B0604020202020204" pitchFamily="34" charset="0"/>
              </a:rPr>
              <a:t>Listening Step 8 – Questioning: I ask open questions to understand more</a:t>
            </a:r>
          </a:p>
          <a:p>
            <a:endParaRPr lang="en-GB" altLang="en-US" baseline="0"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77</a:t>
            </a:fld>
            <a:endParaRPr lang="en-GB" altLang="en-US">
              <a:latin typeface="Arial" panose="020B0604020202020204" pitchFamily="34" charset="0"/>
            </a:endParaRPr>
          </a:p>
        </p:txBody>
      </p:sp>
    </p:spTree>
    <p:extLst>
      <p:ext uri="{BB962C8B-B14F-4D97-AF65-F5344CB8AC3E}">
        <p14:creationId xmlns:p14="http://schemas.microsoft.com/office/powerpoint/2010/main" val="25161393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what should be included in a covering letter but students will do in own time.</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78</a:t>
            </a:fld>
            <a:endParaRPr lang="en-GB"/>
          </a:p>
        </p:txBody>
      </p:sp>
    </p:spTree>
    <p:extLst>
      <p:ext uri="{BB962C8B-B14F-4D97-AF65-F5344CB8AC3E}">
        <p14:creationId xmlns:p14="http://schemas.microsoft.com/office/powerpoint/2010/main" val="283109272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What come next in quals ladder – Level 4 and above – they should be thinking of these things too</a:t>
            </a:r>
          </a:p>
        </p:txBody>
      </p:sp>
    </p:spTree>
    <p:extLst>
      <p:ext uri="{BB962C8B-B14F-4D97-AF65-F5344CB8AC3E}">
        <p14:creationId xmlns:p14="http://schemas.microsoft.com/office/powerpoint/2010/main" val="694165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Think </a:t>
            </a:r>
            <a:r>
              <a:rPr lang="en-US" altLang="en-US" baseline="0" dirty="0">
                <a:latin typeface="Arial" panose="020B0604020202020204" pitchFamily="34" charset="0"/>
              </a:rPr>
              <a:t>which one they want as their prize, they don’t have to say</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5383452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Explain that Careerpilot has the details to help them think about post 18. Give them time to explore their choices at 18.</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8191213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81</a:t>
            </a:fld>
            <a:endParaRPr lang="en-GB"/>
          </a:p>
        </p:txBody>
      </p:sp>
    </p:spTree>
    <p:extLst>
      <p:ext uri="{BB962C8B-B14F-4D97-AF65-F5344CB8AC3E}">
        <p14:creationId xmlns:p14="http://schemas.microsoft.com/office/powerpoint/2010/main" val="20665328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r>
              <a:rPr lang="en-GB" sz="1200" b="0" i="0" dirty="0">
                <a:solidFill>
                  <a:srgbClr val="202124"/>
                </a:solidFill>
                <a:effectLst/>
              </a:rPr>
              <a:t>A career is </a:t>
            </a:r>
            <a:r>
              <a:rPr lang="en-GB" sz="1200" b="1" dirty="0">
                <a:solidFill>
                  <a:srgbClr val="202124"/>
                </a:solidFill>
              </a:rPr>
              <a:t>an</a:t>
            </a:r>
            <a:r>
              <a:rPr lang="en-GB" sz="1200" b="1" i="0" dirty="0">
                <a:solidFill>
                  <a:srgbClr val="202124"/>
                </a:solidFill>
                <a:effectLst/>
              </a:rPr>
              <a:t> individual's journey through life, learning and work</a:t>
            </a:r>
            <a:r>
              <a:rPr lang="en-GB" sz="1200" b="0" i="0" dirty="0">
                <a:solidFill>
                  <a:srgbClr val="202124"/>
                </a:solidFill>
                <a:effectLst/>
              </a:rPr>
              <a:t>.</a:t>
            </a:r>
          </a:p>
          <a:p>
            <a:endParaRPr lang="en-GB" sz="1200" b="0" i="0" dirty="0">
              <a:solidFill>
                <a:srgbClr val="202124"/>
              </a:solidFill>
              <a:effectLst/>
            </a:endParaRPr>
          </a:p>
          <a:p>
            <a:r>
              <a:rPr lang="en-GB" sz="1200" dirty="0">
                <a:solidFill>
                  <a:srgbClr val="202124"/>
                </a:solidFill>
              </a:rPr>
              <a:t>A job is something you might do to earn money as part of your career journey. There are lots of different job sectors you could work in, from finance, to art and design, to working with animals. </a:t>
            </a:r>
          </a:p>
          <a:p>
            <a:r>
              <a:rPr lang="en-GB" sz="1200" b="0" i="0" dirty="0">
                <a:solidFill>
                  <a:srgbClr val="202124"/>
                </a:solidFill>
                <a:effectLst/>
              </a:rPr>
              <a:t>LMI stands for labour market information – the more you know about where the jobs are the more likely you are to know where to align yourself for the future</a:t>
            </a:r>
          </a:p>
          <a:p>
            <a:r>
              <a:rPr lang="en-GB" sz="1200" b="0" i="0" dirty="0">
                <a:solidFill>
                  <a:srgbClr val="202124"/>
                </a:solidFill>
                <a:effectLst/>
              </a:rPr>
              <a:t>Jobs are changing because of tech, AI, climate change.</a:t>
            </a:r>
          </a:p>
          <a:p>
            <a:r>
              <a:rPr lang="en-GB" sz="1200" b="0" i="0" dirty="0">
                <a:solidFill>
                  <a:srgbClr val="202124"/>
                </a:solidFill>
                <a:effectLst/>
              </a:rPr>
              <a:t>The three pathways are academic, vocational and work based</a:t>
            </a:r>
          </a:p>
          <a:p>
            <a:r>
              <a:rPr lang="en-GB" sz="1200" b="0" i="0" dirty="0">
                <a:solidFill>
                  <a:srgbClr val="202124"/>
                </a:solidFill>
                <a:effectLst/>
              </a:rPr>
              <a:t>Level 6 is when you get your degree</a:t>
            </a:r>
          </a:p>
        </p:txBody>
      </p:sp>
    </p:spTree>
    <p:extLst>
      <p:ext uri="{BB962C8B-B14F-4D97-AF65-F5344CB8AC3E}">
        <p14:creationId xmlns:p14="http://schemas.microsoft.com/office/powerpoint/2010/main" val="5426848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 a group see if students can say what qualifications should be in the blanks</a:t>
            </a:r>
          </a:p>
        </p:txBody>
      </p:sp>
    </p:spTree>
    <p:extLst>
      <p:ext uri="{BB962C8B-B14F-4D97-AF65-F5344CB8AC3E}">
        <p14:creationId xmlns:p14="http://schemas.microsoft.com/office/powerpoint/2010/main" val="24508348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answers</a:t>
            </a:r>
          </a:p>
        </p:txBody>
      </p:sp>
    </p:spTree>
    <p:extLst>
      <p:ext uri="{BB962C8B-B14F-4D97-AF65-F5344CB8AC3E}">
        <p14:creationId xmlns:p14="http://schemas.microsoft.com/office/powerpoint/2010/main" val="363433870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should have this from lesson 2. Ask them to change or update and then in pairs share what their plans are and discuss</a:t>
            </a:r>
          </a:p>
        </p:txBody>
      </p:sp>
    </p:spTree>
    <p:extLst>
      <p:ext uri="{BB962C8B-B14F-4D97-AF65-F5344CB8AC3E}">
        <p14:creationId xmlns:p14="http://schemas.microsoft.com/office/powerpoint/2010/main" val="2807034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some of the things that have been covered over the 5 week programme. Which have been the most useful and why? Students should write this down.</a:t>
            </a:r>
          </a:p>
          <a:p>
            <a:endParaRPr lang="en-GB" dirty="0"/>
          </a:p>
          <a:p>
            <a:r>
              <a:rPr lang="en-GB" dirty="0"/>
              <a:t>As a class group after individual recordings - Ask the class to put up their hands if they found the job quiz useful, etc to gauge class views.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86</a:t>
            </a:fld>
            <a:endParaRPr lang="en-GB"/>
          </a:p>
        </p:txBody>
      </p:sp>
    </p:spTree>
    <p:extLst>
      <p:ext uri="{BB962C8B-B14F-4D97-AF65-F5344CB8AC3E}">
        <p14:creationId xmlns:p14="http://schemas.microsoft.com/office/powerpoint/2010/main" val="351432665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Summary of which aspects of the CDI framework students have covered.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Should be proud they have done these things which will take forward their career – clap!</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87</a:t>
            </a:fld>
            <a:endParaRPr lang="en-GB"/>
          </a:p>
        </p:txBody>
      </p:sp>
    </p:spTree>
    <p:extLst>
      <p:ext uri="{BB962C8B-B14F-4D97-AF65-F5344CB8AC3E}">
        <p14:creationId xmlns:p14="http://schemas.microsoft.com/office/powerpoint/2010/main" val="559674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Knowing</a:t>
            </a:r>
            <a:r>
              <a:rPr lang="en-US" altLang="en-US" baseline="0" dirty="0">
                <a:latin typeface="Arial" panose="020B0604020202020204" pitchFamily="34" charset="0"/>
              </a:rPr>
              <a:t> the detail can make all the difference and that’s the same with choosing your career options, you need to know the detail, not just ‘I am going to go to college/sixth form’ but which course, where will it take you, etc.</a:t>
            </a:r>
            <a:endParaRPr lang="en-US" altLang="en-US" dirty="0">
              <a:latin typeface="Arial" panose="020B0604020202020204" pitchFamily="34" charset="0"/>
            </a:endParaRPr>
          </a:p>
        </p:txBody>
      </p:sp>
    </p:spTree>
    <p:extLst>
      <p:ext uri="{BB962C8B-B14F-4D97-AF65-F5344CB8AC3E}">
        <p14:creationId xmlns:p14="http://schemas.microsoft.com/office/powerpoint/2010/main" val="3527643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12.sv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11.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7.xml"/><Relationship Id="rId7" Type="http://schemas.openxmlformats.org/officeDocument/2006/relationships/image" Target="../media/image24.jpeg"/><Relationship Id="rId2" Type="http://schemas.openxmlformats.org/officeDocument/2006/relationships/video" Target="https://www.youtube.com/embed/OWZxyyK6OuA?feature=oembed" TargetMode="External"/><Relationship Id="rId1" Type="http://schemas.openxmlformats.org/officeDocument/2006/relationships/tags" Target="../tags/tag10.xml"/><Relationship Id="rId6" Type="http://schemas.openxmlformats.org/officeDocument/2006/relationships/image" Target="../media/image23.jpeg"/><Relationship Id="rId11" Type="http://schemas.openxmlformats.org/officeDocument/2006/relationships/image" Target="../media/image12.svg"/><Relationship Id="rId5" Type="http://schemas.openxmlformats.org/officeDocument/2006/relationships/hyperlink" Target="https://www.youtube.com/watch?v=OWZxyyK6OuA" TargetMode="External"/><Relationship Id="rId10" Type="http://schemas.openxmlformats.org/officeDocument/2006/relationships/image" Target="../media/image27.jpeg"/><Relationship Id="rId4" Type="http://schemas.openxmlformats.org/officeDocument/2006/relationships/notesSlide" Target="../notesSlides/notesSlide12.xml"/><Relationship Id="rId9"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2.svg"/><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12.sv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4.png"/><Relationship Id="rId5" Type="http://schemas.openxmlformats.org/officeDocument/2006/relationships/image" Target="../media/image12.sv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12.svg"/><Relationship Id="rId5" Type="http://schemas.openxmlformats.org/officeDocument/2006/relationships/image" Target="../media/image36.jp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19.xml"/><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12.sv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hyperlink" Target="https://careerpilot.org.uk/" TargetMode="Externa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2.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12.sv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7.jpeg"/><Relationship Id="rId7"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12.svg"/><Relationship Id="rId5" Type="http://schemas.openxmlformats.org/officeDocument/2006/relationships/image" Target="../media/image49.jpeg"/><Relationship Id="rId10" Type="http://schemas.openxmlformats.org/officeDocument/2006/relationships/image" Target="../media/image42.png"/><Relationship Id="rId4" Type="http://schemas.openxmlformats.org/officeDocument/2006/relationships/image" Target="../media/image48.png"/><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50.png"/><Relationship Id="rId5" Type="http://schemas.openxmlformats.org/officeDocument/2006/relationships/image" Target="../media/image39.png"/><Relationship Id="rId4" Type="http://schemas.openxmlformats.org/officeDocument/2006/relationships/image" Target="../media/image12.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52.png"/><Relationship Id="rId5" Type="http://schemas.openxmlformats.org/officeDocument/2006/relationships/image" Target="../media/image28.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12.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51.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7.png"/><Relationship Id="rId7"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58.png"/><Relationship Id="rId4" Type="http://schemas.openxmlformats.org/officeDocument/2006/relationships/image" Target="../media/image12.svg"/><Relationship Id="rId9" Type="http://schemas.openxmlformats.org/officeDocument/2006/relationships/hyperlink" Target="http://www.careerpilot.org.uk/"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8" Type="http://schemas.openxmlformats.org/officeDocument/2006/relationships/hyperlink" Target="http://www.skillsbuilder.org/universal-framework" TargetMode="External"/><Relationship Id="rId13" Type="http://schemas.openxmlformats.org/officeDocument/2006/relationships/hyperlink" Target="http://www.careersandenterprise.co.uk/modern-work-experience/equalex-for-educators/" TargetMode="External"/><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hyperlink" Target="http://www.thecdi.net/write/Framework/CDI_86-Framework-Guidance_in_Secondary_Schools-webFINAL.pdf" TargetMode="External"/><Relationship Id="rId14" Type="http://schemas.openxmlformats.org/officeDocument/2006/relationships/hyperlink" Target="http://www.gatsbybenchmarks.org.uk/"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52.png"/><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2.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4.png"/><Relationship Id="rId11" Type="http://schemas.openxmlformats.org/officeDocument/2006/relationships/image" Target="../media/image66.jpeg"/><Relationship Id="rId5"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5.png"/><Relationship Id="rId9"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8.sv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4.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68.svg"/><Relationship Id="rId4" Type="http://schemas.openxmlformats.org/officeDocument/2006/relationships/image" Target="../media/image5.png"/><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58.png"/><Relationship Id="rId4" Type="http://schemas.openxmlformats.org/officeDocument/2006/relationships/hyperlink" Target="http://www.careerpilot.org.uk/"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notesSlide" Target="../notesSlides/notesSlide36.xml"/><Relationship Id="rId7"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71.jpg"/><Relationship Id="rId9" Type="http://schemas.openxmlformats.org/officeDocument/2006/relationships/image" Target="../media/image68.svg"/></Relationships>
</file>

<file path=ppt/slides/_rels/slide3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37.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68.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68.svg"/></Relationships>
</file>

<file path=ppt/slides/_rels/slide4.xml.rels><?xml version="1.0" encoding="UTF-8" standalone="yes"?>
<Relationships xmlns="http://schemas.openxmlformats.org/package/2006/relationships"><Relationship Id="rId8" Type="http://schemas.openxmlformats.org/officeDocument/2006/relationships/slide" Target="slide81.xml"/><Relationship Id="rId3" Type="http://schemas.openxmlformats.org/officeDocument/2006/relationships/notesSlide" Target="../notesSlides/notesSlide4.xml"/><Relationship Id="rId7" Type="http://schemas.openxmlformats.org/officeDocument/2006/relationships/slide" Target="slide69.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slide" Target="slide53.xml"/><Relationship Id="rId5" Type="http://schemas.openxmlformats.org/officeDocument/2006/relationships/slide" Target="slide33.xml"/><Relationship Id="rId4" Type="http://schemas.openxmlformats.org/officeDocument/2006/relationships/slide" Target="slide5.xml"/><Relationship Id="rId9"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29.xml"/><Relationship Id="rId4" Type="http://schemas.openxmlformats.org/officeDocument/2006/relationships/image" Target="../media/image68.sv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68.svg"/></Relationships>
</file>

<file path=ppt/slides/_rels/slide4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9.png"/><Relationship Id="rId7"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jpeg"/><Relationship Id="rId10" Type="http://schemas.openxmlformats.org/officeDocument/2006/relationships/image" Target="../media/image68.svg"/><Relationship Id="rId4" Type="http://schemas.openxmlformats.org/officeDocument/2006/relationships/image" Target="../media/image72.jpeg"/><Relationship Id="rId9"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68.sv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68.svg"/><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notesSlide" Target="../notesSlides/notesSlide45.xml"/><Relationship Id="rId7" Type="http://schemas.openxmlformats.org/officeDocument/2006/relationships/image" Target="../media/image68.sv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2.png"/><Relationship Id="rId5" Type="http://schemas.openxmlformats.org/officeDocument/2006/relationships/image" Target="../media/image53.png"/><Relationship Id="rId4" Type="http://schemas.openxmlformats.org/officeDocument/2006/relationships/image" Target="../media/image80.png"/></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52.png"/><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68.svg"/></Relationships>
</file>

<file path=ppt/slides/_rels/slide49.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notesSlide" Target="../notesSlides/notesSlide49.xml"/><Relationship Id="rId7" Type="http://schemas.openxmlformats.org/officeDocument/2006/relationships/image" Target="../media/image70.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86.png"/><Relationship Id="rId5" Type="http://schemas.openxmlformats.org/officeDocument/2006/relationships/image" Target="../media/image52.png"/><Relationship Id="rId4" Type="http://schemas.openxmlformats.org/officeDocument/2006/relationships/image" Target="../media/image8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svg"/></Relationships>
</file>

<file path=ppt/slides/_rels/slide5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68.svg"/></Relationships>
</file>

<file path=ppt/slides/_rels/slide5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2.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4.png"/><Relationship Id="rId11" Type="http://schemas.openxmlformats.org/officeDocument/2006/relationships/image" Target="../media/image66.jpeg"/><Relationship Id="rId5" Type="http://schemas.openxmlformats.org/officeDocument/2006/relationships/image" Target="../media/image6.png"/><Relationship Id="rId10" Type="http://schemas.openxmlformats.org/officeDocument/2006/relationships/image" Target="../media/image68.svg"/><Relationship Id="rId4" Type="http://schemas.openxmlformats.org/officeDocument/2006/relationships/image" Target="../media/image5.png"/><Relationship Id="rId9"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89.sv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4.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89.svg"/><Relationship Id="rId4" Type="http://schemas.openxmlformats.org/officeDocument/2006/relationships/image" Target="../media/image5.png"/><Relationship Id="rId9" Type="http://schemas.openxmlformats.org/officeDocument/2006/relationships/image" Target="../media/image4.png"/></Relationships>
</file>

<file path=ppt/slides/_rels/slide5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57.png"/><Relationship Id="rId7" Type="http://schemas.openxmlformats.org/officeDocument/2006/relationships/image" Target="../media/image91.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svg"/><Relationship Id="rId4" Type="http://schemas.openxmlformats.org/officeDocument/2006/relationships/hyperlink" Target="http://www.careerpilot.org.uk/" TargetMode="External"/><Relationship Id="rId9" Type="http://schemas.openxmlformats.org/officeDocument/2006/relationships/image" Target="../media/image93.png"/></Relationships>
</file>

<file path=ppt/slides/_rels/slide5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95.svg"/><Relationship Id="rId4" Type="http://schemas.openxmlformats.org/officeDocument/2006/relationships/image" Target="../media/image89.sv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89.svg"/><Relationship Id="rId4" Type="http://schemas.openxmlformats.org/officeDocument/2006/relationships/image" Target="../media/image45.png"/></Relationships>
</file>

<file path=ppt/slides/_rels/slide5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58.xml"/><Relationship Id="rId7" Type="http://schemas.openxmlformats.org/officeDocument/2006/relationships/image" Target="../media/image38.png"/><Relationship Id="rId12" Type="http://schemas.openxmlformats.org/officeDocument/2006/relationships/image" Target="../media/image89.sv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97.jpeg"/><Relationship Id="rId11" Type="http://schemas.openxmlformats.org/officeDocument/2006/relationships/image" Target="../media/image42.png"/><Relationship Id="rId5" Type="http://schemas.openxmlformats.org/officeDocument/2006/relationships/image" Target="../media/image48.png"/><Relationship Id="rId10" Type="http://schemas.openxmlformats.org/officeDocument/2006/relationships/image" Target="../media/image41.png"/><Relationship Id="rId4" Type="http://schemas.openxmlformats.org/officeDocument/2006/relationships/image" Target="../media/image96.jpeg"/><Relationship Id="rId9" Type="http://schemas.openxmlformats.org/officeDocument/2006/relationships/image" Target="../media/image40.png"/></Relationships>
</file>

<file path=ppt/slides/_rels/slide5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59.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89.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5.png"/><Relationship Id="rId9"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7" Type="http://schemas.openxmlformats.org/officeDocument/2006/relationships/image" Target="../media/image89.sv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83.png"/><Relationship Id="rId5" Type="http://schemas.openxmlformats.org/officeDocument/2006/relationships/image" Target="../media/image52.png"/><Relationship Id="rId4"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7" Type="http://schemas.openxmlformats.org/officeDocument/2006/relationships/image" Target="../media/image103.png"/><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02.png"/><Relationship Id="rId5" Type="http://schemas.openxmlformats.org/officeDocument/2006/relationships/image" Target="../media/image52.png"/><Relationship Id="rId4" Type="http://schemas.openxmlformats.org/officeDocument/2006/relationships/image" Target="../media/image101.png"/></Relationships>
</file>

<file path=ppt/slides/_rels/slide63.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notesSlide" Target="../notesSlides/notesSlide63.xml"/><Relationship Id="rId7" Type="http://schemas.openxmlformats.org/officeDocument/2006/relationships/image" Target="../media/image105.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89.svg"/><Relationship Id="rId5" Type="http://schemas.openxmlformats.org/officeDocument/2006/relationships/image" Target="../media/image52.png"/><Relationship Id="rId4" Type="http://schemas.openxmlformats.org/officeDocument/2006/relationships/image" Target="../media/image104.png"/><Relationship Id="rId9" Type="http://schemas.openxmlformats.org/officeDocument/2006/relationships/image" Target="../media/image107.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89.svg"/><Relationship Id="rId5" Type="http://schemas.openxmlformats.org/officeDocument/2006/relationships/image" Target="../media/image109.png"/><Relationship Id="rId4" Type="http://schemas.openxmlformats.org/officeDocument/2006/relationships/image" Target="../media/image108.png"/></Relationships>
</file>

<file path=ppt/slides/_rels/slide65.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89.sv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7" Type="http://schemas.openxmlformats.org/officeDocument/2006/relationships/image" Target="../media/image114.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52.png"/><Relationship Id="rId5" Type="http://schemas.openxmlformats.org/officeDocument/2006/relationships/image" Target="../media/image62.PNG"/><Relationship Id="rId4" Type="http://schemas.openxmlformats.org/officeDocument/2006/relationships/image" Target="../media/image89.svg"/></Relationships>
</file>

<file path=ppt/slides/_rels/slide6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68.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4.png"/><Relationship Id="rId11" Type="http://schemas.openxmlformats.org/officeDocument/2006/relationships/image" Target="../media/image66.jpeg"/><Relationship Id="rId5" Type="http://schemas.openxmlformats.org/officeDocument/2006/relationships/image" Target="../media/image6.png"/><Relationship Id="rId10" Type="http://schemas.openxmlformats.org/officeDocument/2006/relationships/image" Target="../media/image89.svg"/><Relationship Id="rId4" Type="http://schemas.openxmlformats.org/officeDocument/2006/relationships/image" Target="../media/image5.png"/><Relationship Id="rId9"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69.xml"/><Relationship Id="rId1" Type="http://schemas.openxmlformats.org/officeDocument/2006/relationships/slideLayout" Target="../slideLayouts/slideLayout1.xml"/><Relationship Id="rId5" Type="http://schemas.openxmlformats.org/officeDocument/2006/relationships/image" Target="../media/image116.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2.svg"/><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70.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116.svg"/><Relationship Id="rId4" Type="http://schemas.openxmlformats.org/officeDocument/2006/relationships/image" Target="../media/image5.png"/><Relationship Id="rId9" Type="http://schemas.openxmlformats.org/officeDocument/2006/relationships/image" Target="../media/image4.png"/></Relationships>
</file>

<file path=ppt/slides/_rels/slide71.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57.png"/><Relationship Id="rId7" Type="http://schemas.openxmlformats.org/officeDocument/2006/relationships/image" Target="../media/image116.sv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117.png"/><Relationship Id="rId4" Type="http://schemas.openxmlformats.org/officeDocument/2006/relationships/hyperlink" Target="http://www.careerpilot.org.uk/"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119.png"/></Relationships>
</file>

<file path=ppt/slides/_rels/slide7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5.xml"/><Relationship Id="rId1" Type="http://schemas.openxmlformats.org/officeDocument/2006/relationships/slideLayout" Target="../slideLayouts/slideLayout1.xml"/><Relationship Id="rId5" Type="http://schemas.openxmlformats.org/officeDocument/2006/relationships/image" Target="../media/image120.png"/><Relationship Id="rId4" Type="http://schemas.openxmlformats.org/officeDocument/2006/relationships/image" Target="../media/image116.svg"/></Relationships>
</file>

<file path=ppt/slides/_rels/slide76.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6.svg"/><Relationship Id="rId7" Type="http://schemas.openxmlformats.org/officeDocument/2006/relationships/image" Target="../media/image122.png"/><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image" Target="../media/image120.png"/><Relationship Id="rId5" Type="http://schemas.openxmlformats.org/officeDocument/2006/relationships/image" Target="../media/image52.png"/><Relationship Id="rId4" Type="http://schemas.openxmlformats.org/officeDocument/2006/relationships/image" Target="../media/image121.png"/><Relationship Id="rId9" Type="http://schemas.openxmlformats.org/officeDocument/2006/relationships/image" Target="../media/image124.png"/></Relationships>
</file>

<file path=ppt/slides/_rels/slide77.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125.PNG"/></Relationships>
</file>

<file path=ppt/slides/_rels/slide78.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12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7" Type="http://schemas.openxmlformats.org/officeDocument/2006/relationships/image" Target="../media/image116.sv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128.png"/><Relationship Id="rId5" Type="http://schemas.openxmlformats.org/officeDocument/2006/relationships/image" Target="../media/image52.png"/><Relationship Id="rId4" Type="http://schemas.openxmlformats.org/officeDocument/2006/relationships/image" Target="../media/image127.png"/></Relationships>
</file>

<file path=ppt/slides/_rels/slide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image" Target="../media/image129.svg"/><Relationship Id="rId5" Type="http://schemas.openxmlformats.org/officeDocument/2006/relationships/image" Target="../media/image95.svg"/><Relationship Id="rId4" Type="http://schemas.openxmlformats.org/officeDocument/2006/relationships/image" Target="../media/image12.sv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95.svg"/><Relationship Id="rId5" Type="http://schemas.openxmlformats.org/officeDocument/2006/relationships/image" Target="../media/image129.svg"/><Relationship Id="rId4" Type="http://schemas.openxmlformats.org/officeDocument/2006/relationships/image" Target="../media/image18.jpeg"/></Relationships>
</file>

<file path=ppt/slides/_rels/slide8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83.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8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84.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129.svg"/></Relationships>
</file>

<file path=ppt/slides/_rels/slide86.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20.png"/><Relationship Id="rId3" Type="http://schemas.openxmlformats.org/officeDocument/2006/relationships/image" Target="../media/image129.svg"/><Relationship Id="rId7" Type="http://schemas.openxmlformats.org/officeDocument/2006/relationships/image" Target="../media/image131.png"/><Relationship Id="rId12" Type="http://schemas.openxmlformats.org/officeDocument/2006/relationships/image" Target="../media/image135.png"/><Relationship Id="rId2" Type="http://schemas.openxmlformats.org/officeDocument/2006/relationships/notesSlide" Target="../notesSlides/notesSlide86.xml"/><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134.png"/><Relationship Id="rId5" Type="http://schemas.openxmlformats.org/officeDocument/2006/relationships/image" Target="../media/image130.png"/><Relationship Id="rId10" Type="http://schemas.openxmlformats.org/officeDocument/2006/relationships/image" Target="../media/image117.png"/><Relationship Id="rId4" Type="http://schemas.openxmlformats.org/officeDocument/2006/relationships/image" Target="../media/image69.png"/><Relationship Id="rId9" Type="http://schemas.openxmlformats.org/officeDocument/2006/relationships/image" Target="../media/image133.png"/></Relationships>
</file>

<file path=ppt/slides/_rels/slide8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9.svg"/><Relationship Id="rId7" Type="http://schemas.openxmlformats.org/officeDocument/2006/relationships/image" Target="../media/image15.png"/><Relationship Id="rId2" Type="http://schemas.openxmlformats.org/officeDocument/2006/relationships/notesSlide" Target="../notesSlides/notesSlide8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31" name="Rectangle 30">
            <a:extLst>
              <a:ext uri="{FF2B5EF4-FFF2-40B4-BE49-F238E27FC236}">
                <a16:creationId xmlns:a16="http://schemas.microsoft.com/office/drawing/2014/main" id="{BCB18957-AF61-4A6D-8B10-AC7A42A658A7}"/>
              </a:ext>
            </a:extLst>
          </p:cNvPr>
          <p:cNvSpPr/>
          <p:nvPr/>
        </p:nvSpPr>
        <p:spPr>
          <a:xfrm>
            <a:off x="-1" y="0"/>
            <a:ext cx="9144000" cy="9193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a:extLst>
              <a:ext uri="{FF2B5EF4-FFF2-40B4-BE49-F238E27FC236}">
                <a16:creationId xmlns:a16="http://schemas.microsoft.com/office/drawing/2014/main" id="{6269D6E8-C3FA-4232-827D-3C249B373292}"/>
              </a:ext>
            </a:extLst>
          </p:cNvPr>
          <p:cNvPicPr>
            <a:picLocks noChangeAspect="1"/>
          </p:cNvPicPr>
          <p:nvPr/>
        </p:nvPicPr>
        <p:blipFill>
          <a:blip r:embed="rId3">
            <a:extLst>
              <a:ext uri="{28A0092B-C50C-407E-A947-70E740481C1C}">
                <a14:useLocalDpi xmlns:a14="http://schemas.microsoft.com/office/drawing/2010/main" val="0"/>
              </a:ext>
            </a:extLst>
          </a:blip>
          <a:srcRect t="16542" b="16542"/>
          <a:stretch/>
        </p:blipFill>
        <p:spPr>
          <a:xfrm>
            <a:off x="-1" y="861565"/>
            <a:ext cx="9144000" cy="3495946"/>
          </a:xfrm>
          <a:prstGeom prst="rect">
            <a:avLst/>
          </a:prstGeom>
          <a:ln>
            <a:solidFill>
              <a:srgbClr val="002060"/>
            </a:solidFill>
          </a:ln>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Control 1">
            <a:extLst>
              <a:ext uri="{FF2B5EF4-FFF2-40B4-BE49-F238E27FC236}">
                <a16:creationId xmlns:a16="http://schemas.microsoft.com/office/drawing/2014/main" id="{350DF2E0-ABC5-4DED-B640-2ADEFEFCE2BB}"/>
              </a:ext>
            </a:extLst>
          </p:cNvPr>
          <p:cNvSpPr>
            <a:spLocks noChangeArrowheads="1" noChangeShapeType="1"/>
          </p:cNvSpPr>
          <p:nvPr/>
        </p:nvSpPr>
        <p:spPr bwMode="auto">
          <a:xfrm>
            <a:off x="8924925" y="643876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4" name="Rectangle 3">
            <a:extLst>
              <a:ext uri="{FF2B5EF4-FFF2-40B4-BE49-F238E27FC236}">
                <a16:creationId xmlns:a16="http://schemas.microsoft.com/office/drawing/2014/main" id="{C55940EE-59E1-40C2-B371-6E2EE99E2B1E}"/>
              </a:ext>
            </a:extLst>
          </p:cNvPr>
          <p:cNvSpPr/>
          <p:nvPr/>
        </p:nvSpPr>
        <p:spPr>
          <a:xfrm>
            <a:off x="-1" y="4357511"/>
            <a:ext cx="9144001" cy="2500489"/>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93511" y="4797115"/>
            <a:ext cx="8621627" cy="1261884"/>
          </a:xfrm>
          <a:prstGeom prst="rect">
            <a:avLst/>
          </a:prstGeom>
        </p:spPr>
        <p:txBody>
          <a:bodyPr wrap="square">
            <a:spAutoFit/>
          </a:bodyPr>
          <a:lstStyle/>
          <a:p>
            <a:pPr algn="ctr"/>
            <a:r>
              <a:rPr lang="en-GB" altLang="en-US" sz="2000" dirty="0">
                <a:solidFill>
                  <a:schemeClr val="bg1"/>
                </a:solidFill>
                <a:latin typeface="Calibri" panose="020F0502020204030204" pitchFamily="34" charset="0"/>
              </a:rPr>
              <a:t>5 Week Careers Teaching Pack</a:t>
            </a:r>
          </a:p>
          <a:p>
            <a:pPr algn="ctr"/>
            <a:endParaRPr lang="en-GB" altLang="en-US" sz="2400" b="1" dirty="0">
              <a:solidFill>
                <a:schemeClr val="bg1"/>
              </a:solidFill>
              <a:latin typeface="Calibri" panose="020F0502020204030204" pitchFamily="34" charset="0"/>
            </a:endParaRPr>
          </a:p>
          <a:p>
            <a:pPr algn="ctr"/>
            <a:r>
              <a:rPr lang="en-GB" altLang="en-US" sz="3200" b="1" dirty="0">
                <a:solidFill>
                  <a:schemeClr val="bg1"/>
                </a:solidFill>
                <a:latin typeface="Calibri" panose="020F0502020204030204" pitchFamily="34" charset="0"/>
              </a:rPr>
              <a:t>Year 11 – Preparing for post 16</a:t>
            </a:r>
          </a:p>
        </p:txBody>
      </p:sp>
      <p:sp>
        <p:nvSpPr>
          <p:cNvPr id="6" name="Rectangle 5">
            <a:extLst>
              <a:ext uri="{FF2B5EF4-FFF2-40B4-BE49-F238E27FC236}">
                <a16:creationId xmlns:a16="http://schemas.microsoft.com/office/drawing/2014/main" id="{04943584-D753-86AF-65CE-B1D03123B190}"/>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840197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203811" y="793214"/>
            <a:ext cx="8736376" cy="4970949"/>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286439" y="894931"/>
            <a:ext cx="8494004" cy="1938992"/>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There are lots of different job sectors you could work in, from finance, to art and design, to working with animals. </a:t>
            </a:r>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7" name="Rectangle 6">
            <a:extLst>
              <a:ext uri="{FF2B5EF4-FFF2-40B4-BE49-F238E27FC236}">
                <a16:creationId xmlns:a16="http://schemas.microsoft.com/office/drawing/2014/main" id="{9F710C02-ED27-438F-AE7A-E03B06068E65}"/>
              </a:ext>
            </a:extLst>
          </p:cNvPr>
          <p:cNvSpPr/>
          <p:nvPr/>
        </p:nvSpPr>
        <p:spPr>
          <a:xfrm>
            <a:off x="0" y="4354844"/>
            <a:ext cx="4572000" cy="2505824"/>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Explore all options and firm up what you will do at the end of Y11</a:t>
            </a:r>
          </a:p>
        </p:txBody>
      </p:sp>
      <p:sp>
        <p:nvSpPr>
          <p:cNvPr id="11" name="Rectangle 10">
            <a:extLst>
              <a:ext uri="{FF2B5EF4-FFF2-40B4-BE49-F238E27FC236}">
                <a16:creationId xmlns:a16="http://schemas.microsoft.com/office/drawing/2014/main" id="{E0774583-EEEC-4446-8A80-A80E0F4A13A7}"/>
              </a:ext>
            </a:extLst>
          </p:cNvPr>
          <p:cNvSpPr/>
          <p:nvPr/>
        </p:nvSpPr>
        <p:spPr>
          <a:xfrm>
            <a:off x="4572000" y="4357510"/>
            <a:ext cx="4572001" cy="2500489"/>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Get the best GCSEs you can</a:t>
            </a:r>
          </a:p>
        </p:txBody>
      </p:sp>
      <p:sp>
        <p:nvSpPr>
          <p:cNvPr id="13" name="Rectangle 12">
            <a:extLst>
              <a:ext uri="{FF2B5EF4-FFF2-40B4-BE49-F238E27FC236}">
                <a16:creationId xmlns:a16="http://schemas.microsoft.com/office/drawing/2014/main" id="{A5C1F01B-B519-4120-8752-FC1A1D2DB34C}"/>
              </a:ext>
            </a:extLst>
          </p:cNvPr>
          <p:cNvSpPr/>
          <p:nvPr/>
        </p:nvSpPr>
        <p:spPr>
          <a:xfrm>
            <a:off x="0" y="3411437"/>
            <a:ext cx="9143999" cy="94340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Y11 – the big things</a:t>
            </a:r>
          </a:p>
        </p:txBody>
      </p:sp>
    </p:spTree>
    <p:custDataLst>
      <p:tags r:id="rId1"/>
    </p:custDataLst>
    <p:extLst>
      <p:ext uri="{BB962C8B-B14F-4D97-AF65-F5344CB8AC3E}">
        <p14:creationId xmlns:p14="http://schemas.microsoft.com/office/powerpoint/2010/main" val="325583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765549" y="909209"/>
            <a:ext cx="3636375" cy="400110"/>
          </a:xfrm>
          <a:prstGeom prst="rect">
            <a:avLst/>
          </a:prstGeom>
          <a:solidFill>
            <a:srgbClr val="00AF61"/>
          </a:solidFill>
        </p:spPr>
        <p:txBody>
          <a:bodyPr wrap="square" lIns="91440" tIns="45720" rIns="91440" bIns="45720" rtlCol="0" anchor="t">
            <a:spAutoFit/>
          </a:bodyPr>
          <a:lstStyle/>
          <a:p>
            <a:pPr algn="ctr"/>
            <a:r>
              <a:rPr lang="en-GB" sz="2000" dirty="0">
                <a:solidFill>
                  <a:schemeClr val="bg1"/>
                </a:solidFill>
              </a:rPr>
              <a:t>Medical, Health Science and Care</a:t>
            </a:r>
            <a:endParaRPr lang="en-GB" dirty="0">
              <a:solidFill>
                <a:schemeClr val="bg1"/>
              </a:solidFill>
            </a:endParaRPr>
          </a:p>
        </p:txBody>
      </p:sp>
      <p:sp>
        <p:nvSpPr>
          <p:cNvPr id="7" name="TextBox 6"/>
          <p:cNvSpPr txBox="1"/>
          <p:nvPr/>
        </p:nvSpPr>
        <p:spPr>
          <a:xfrm>
            <a:off x="4918336" y="3732068"/>
            <a:ext cx="3636376" cy="400110"/>
          </a:xfrm>
          <a:prstGeom prst="rect">
            <a:avLst/>
          </a:prstGeom>
          <a:solidFill>
            <a:srgbClr val="39CC2E"/>
          </a:solidFill>
        </p:spPr>
        <p:txBody>
          <a:bodyPr wrap="square" lIns="91440" tIns="45720" rIns="91440" bIns="45720" rtlCol="0" anchor="t">
            <a:spAutoFit/>
          </a:bodyPr>
          <a:lstStyle/>
          <a:p>
            <a:pPr algn="ctr"/>
            <a:r>
              <a:rPr lang="en-GB" sz="2000" dirty="0">
                <a:solidFill>
                  <a:schemeClr val="bg1"/>
                </a:solidFill>
              </a:rPr>
              <a:t>Environmental (Green Jobs)</a:t>
            </a:r>
            <a:endParaRPr lang="en-GB" sz="2000" dirty="0">
              <a:solidFill>
                <a:schemeClr val="bg1"/>
              </a:solidFill>
              <a:cs typeface="Calibri"/>
            </a:endParaRPr>
          </a:p>
        </p:txBody>
      </p:sp>
      <p:pic>
        <p:nvPicPr>
          <p:cNvPr id="15" name="Picture 14"/>
          <p:cNvPicPr>
            <a:picLocks noChangeAspect="1"/>
          </p:cNvPicPr>
          <p:nvPr/>
        </p:nvPicPr>
        <p:blipFill>
          <a:blip r:embed="rId4"/>
          <a:stretch>
            <a:fillRect/>
          </a:stretch>
        </p:blipFill>
        <p:spPr>
          <a:xfrm>
            <a:off x="765549" y="1420553"/>
            <a:ext cx="3636375" cy="1782714"/>
          </a:xfrm>
          <a:prstGeom prst="rect">
            <a:avLst/>
          </a:prstGeom>
          <a:ln>
            <a:solidFill>
              <a:schemeClr val="bg1"/>
            </a:solidFill>
          </a:ln>
        </p:spPr>
      </p:pic>
      <p:sp>
        <p:nvSpPr>
          <p:cNvPr id="6" name="TextBox 5"/>
          <p:cNvSpPr txBox="1"/>
          <p:nvPr/>
        </p:nvSpPr>
        <p:spPr>
          <a:xfrm>
            <a:off x="765549" y="3728217"/>
            <a:ext cx="3664196" cy="400110"/>
          </a:xfrm>
          <a:prstGeom prst="rect">
            <a:avLst/>
          </a:prstGeom>
          <a:solidFill>
            <a:schemeClr val="accent1">
              <a:lumMod val="50000"/>
            </a:schemeClr>
          </a:solidFill>
        </p:spPr>
        <p:txBody>
          <a:bodyPr wrap="square" lIns="91440" tIns="45720" rIns="91440" bIns="45720" rtlCol="0" anchor="t">
            <a:spAutoFit/>
          </a:bodyPr>
          <a:lstStyle/>
          <a:p>
            <a:pPr algn="ctr"/>
            <a:r>
              <a:rPr lang="en-GB" sz="2000" dirty="0">
                <a:solidFill>
                  <a:schemeClr val="bg1"/>
                </a:solidFill>
              </a:rPr>
              <a:t>Engineering and Construction</a:t>
            </a:r>
            <a:endParaRPr lang="en-GB"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5"/>
          <a:stretch>
            <a:fillRect/>
          </a:stretch>
        </p:blipFill>
        <p:spPr>
          <a:xfrm>
            <a:off x="765550" y="4256126"/>
            <a:ext cx="3664196" cy="1917850"/>
          </a:xfrm>
          <a:prstGeom prst="rect">
            <a:avLst/>
          </a:prstGeom>
          <a:ln>
            <a:solidFill>
              <a:schemeClr val="bg1"/>
            </a:solidFill>
          </a:ln>
        </p:spPr>
      </p:pic>
      <p:sp>
        <p:nvSpPr>
          <p:cNvPr id="18" name="TextBox 17">
            <a:extLst>
              <a:ext uri="{FF2B5EF4-FFF2-40B4-BE49-F238E27FC236}">
                <a16:creationId xmlns:a16="http://schemas.microsoft.com/office/drawing/2014/main" id="{CCBF2D9D-9FDC-41C6-AD9B-9DC111176B67}"/>
              </a:ext>
            </a:extLst>
          </p:cNvPr>
          <p:cNvSpPr txBox="1"/>
          <p:nvPr/>
        </p:nvSpPr>
        <p:spPr>
          <a:xfrm>
            <a:off x="4918336" y="909209"/>
            <a:ext cx="3636375" cy="400110"/>
          </a:xfrm>
          <a:prstGeom prst="rect">
            <a:avLst/>
          </a:prstGeom>
          <a:solidFill>
            <a:schemeClr val="accent1"/>
          </a:solid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6"/>
          <a:stretch>
            <a:fillRect/>
          </a:stretch>
        </p:blipFill>
        <p:spPr>
          <a:xfrm>
            <a:off x="4918337" y="1419326"/>
            <a:ext cx="3636374" cy="1785844"/>
          </a:xfrm>
          <a:prstGeom prst="rect">
            <a:avLst/>
          </a:prstGeom>
          <a:ln>
            <a:solidFill>
              <a:schemeClr val="bg1"/>
            </a:solidFill>
          </a:ln>
        </p:spPr>
      </p:pic>
      <p:pic>
        <p:nvPicPr>
          <p:cNvPr id="16" name="Graphic 15">
            <a:extLst>
              <a:ext uri="{FF2B5EF4-FFF2-40B4-BE49-F238E27FC236}">
                <a16:creationId xmlns:a16="http://schemas.microsoft.com/office/drawing/2014/main" id="{F1622F77-968F-4733-912B-022749CD83C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55575" y="-76715"/>
            <a:ext cx="646331" cy="646331"/>
          </a:xfrm>
          <a:prstGeom prst="rect">
            <a:avLst/>
          </a:prstGeom>
        </p:spPr>
      </p:pic>
      <p:pic>
        <p:nvPicPr>
          <p:cNvPr id="5" name="Picture 4" descr="Vibrant green forest">
            <a:extLst>
              <a:ext uri="{FF2B5EF4-FFF2-40B4-BE49-F238E27FC236}">
                <a16:creationId xmlns:a16="http://schemas.microsoft.com/office/drawing/2014/main" id="{D8286312-8424-5CD6-D8ED-910702FC4EC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918336" y="4256126"/>
            <a:ext cx="3636375" cy="1917850"/>
          </a:xfrm>
          <a:prstGeom prst="rect">
            <a:avLst/>
          </a:prstGeom>
          <a:ln>
            <a:solidFill>
              <a:schemeClr val="bg1"/>
            </a:solidFill>
          </a:ln>
        </p:spPr>
      </p:pic>
      <p:sp>
        <p:nvSpPr>
          <p:cNvPr id="4" name="Rectangle: Rounded Corners 3">
            <a:extLst>
              <a:ext uri="{FF2B5EF4-FFF2-40B4-BE49-F238E27FC236}">
                <a16:creationId xmlns:a16="http://schemas.microsoft.com/office/drawing/2014/main" id="{E242523A-7F16-8F2D-9408-803B0CDBC4F0}"/>
              </a:ext>
            </a:extLst>
          </p:cNvPr>
          <p:cNvSpPr/>
          <p:nvPr/>
        </p:nvSpPr>
        <p:spPr>
          <a:xfrm>
            <a:off x="175545" y="5437446"/>
            <a:ext cx="8756699" cy="1159827"/>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This is Labour Market Information (LMI)</a:t>
            </a:r>
          </a:p>
          <a:p>
            <a:pPr algn="ctr"/>
            <a:r>
              <a:rPr lang="en-GB" sz="3200" dirty="0"/>
              <a:t>Be in the know to know where to go</a:t>
            </a:r>
          </a:p>
        </p:txBody>
      </p:sp>
    </p:spTree>
    <p:custDataLst>
      <p:tags r:id="rId1"/>
    </p:custDataLst>
    <p:extLst>
      <p:ext uri="{BB962C8B-B14F-4D97-AF65-F5344CB8AC3E}">
        <p14:creationId xmlns:p14="http://schemas.microsoft.com/office/powerpoint/2010/main" val="198810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30410" y="0"/>
            <a:ext cx="917441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4" name="Rectangle 3">
            <a:extLst>
              <a:ext uri="{FF2B5EF4-FFF2-40B4-BE49-F238E27FC236}">
                <a16:creationId xmlns:a16="http://schemas.microsoft.com/office/drawing/2014/main" id="{E04AE939-5778-418B-B533-A872ECB51293}"/>
              </a:ext>
            </a:extLst>
          </p:cNvPr>
          <p:cNvSpPr/>
          <p:nvPr/>
        </p:nvSpPr>
        <p:spPr>
          <a:xfrm>
            <a:off x="628328" y="6369810"/>
            <a:ext cx="8013525" cy="523220"/>
          </a:xfrm>
          <a:prstGeom prst="rect">
            <a:avLst/>
          </a:prstGeom>
        </p:spPr>
        <p:txBody>
          <a:bodyPr wrap="square">
            <a:spAutoFit/>
          </a:bodyPr>
          <a:lstStyle/>
          <a:p>
            <a:r>
              <a:rPr lang="en-GB" sz="2800"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https://www.youtube.com/watch?v=OWZxyyK6OuA</a:t>
            </a:r>
            <a:r>
              <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2800" dirty="0">
              <a:solidFill>
                <a:schemeClr val="bg1"/>
              </a:solidFill>
            </a:endParaRPr>
          </a:p>
        </p:txBody>
      </p:sp>
      <p:pic>
        <p:nvPicPr>
          <p:cNvPr id="3" name="Online Media 2" title="Get Ready for Your Career">
            <a:hlinkClick r:id="" action="ppaction://media"/>
            <a:extLst>
              <a:ext uri="{FF2B5EF4-FFF2-40B4-BE49-F238E27FC236}">
                <a16:creationId xmlns:a16="http://schemas.microsoft.com/office/drawing/2014/main" id="{60CD7A1A-2172-41AE-852D-DF4B1A71DC9F}"/>
              </a:ext>
            </a:extLst>
          </p:cNvPr>
          <p:cNvPicPr>
            <a:picLocks noRot="1" noChangeAspect="1"/>
          </p:cNvPicPr>
          <p:nvPr>
            <a:videoFile r:link="rId2"/>
          </p:nvPr>
        </p:nvPicPr>
        <p:blipFill>
          <a:blip r:embed="rId6"/>
          <a:stretch>
            <a:fillRect/>
          </a:stretch>
        </p:blipFill>
        <p:spPr>
          <a:xfrm>
            <a:off x="1121816" y="994630"/>
            <a:ext cx="7026548" cy="3970000"/>
          </a:xfrm>
          <a:prstGeom prst="rect">
            <a:avLst/>
          </a:prstGeom>
        </p:spPr>
      </p:pic>
      <p:grpSp>
        <p:nvGrpSpPr>
          <p:cNvPr id="12" name="Group 11">
            <a:extLst>
              <a:ext uri="{FF2B5EF4-FFF2-40B4-BE49-F238E27FC236}">
                <a16:creationId xmlns:a16="http://schemas.microsoft.com/office/drawing/2014/main" id="{F83A7829-83BE-4D1B-B324-2F43ABBDFCDA}"/>
              </a:ext>
            </a:extLst>
          </p:cNvPr>
          <p:cNvGrpSpPr/>
          <p:nvPr/>
        </p:nvGrpSpPr>
        <p:grpSpPr>
          <a:xfrm>
            <a:off x="108818" y="4129051"/>
            <a:ext cx="8915439" cy="2268262"/>
            <a:chOff x="108818" y="4129051"/>
            <a:chExt cx="8915439" cy="2268262"/>
          </a:xfrm>
        </p:grpSpPr>
        <p:pic>
          <p:nvPicPr>
            <p:cNvPr id="9" name="Picture 8">
              <a:extLst>
                <a:ext uri="{FF2B5EF4-FFF2-40B4-BE49-F238E27FC236}">
                  <a16:creationId xmlns:a16="http://schemas.microsoft.com/office/drawing/2014/main" id="{D569D9DF-7DF0-4772-A052-3172F1323C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8195" y="4129051"/>
              <a:ext cx="2438500" cy="1423198"/>
            </a:xfrm>
            <a:prstGeom prst="rect">
              <a:avLst/>
            </a:prstGeom>
            <a:ln w="57150">
              <a:solidFill>
                <a:schemeClr val="bg1"/>
              </a:solidFill>
            </a:ln>
          </p:spPr>
        </p:pic>
        <p:grpSp>
          <p:nvGrpSpPr>
            <p:cNvPr id="6" name="Group 5">
              <a:extLst>
                <a:ext uri="{FF2B5EF4-FFF2-40B4-BE49-F238E27FC236}">
                  <a16:creationId xmlns:a16="http://schemas.microsoft.com/office/drawing/2014/main" id="{B08C3371-35F5-4BF8-BDE1-3B7A740514BF}"/>
                </a:ext>
              </a:extLst>
            </p:cNvPr>
            <p:cNvGrpSpPr/>
            <p:nvPr/>
          </p:nvGrpSpPr>
          <p:grpSpPr>
            <a:xfrm>
              <a:off x="108818" y="4380235"/>
              <a:ext cx="8915439" cy="2017078"/>
              <a:chOff x="108818" y="4380235"/>
              <a:chExt cx="8915439" cy="2017078"/>
            </a:xfrm>
          </p:grpSpPr>
          <p:pic>
            <p:nvPicPr>
              <p:cNvPr id="7" name="Picture 6">
                <a:extLst>
                  <a:ext uri="{FF2B5EF4-FFF2-40B4-BE49-F238E27FC236}">
                    <a16:creationId xmlns:a16="http://schemas.microsoft.com/office/drawing/2014/main" id="{2AE40DD5-15B5-40B8-9E74-F144B20066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818" y="4380235"/>
                <a:ext cx="2413115" cy="1417264"/>
              </a:xfrm>
              <a:prstGeom prst="rect">
                <a:avLst/>
              </a:prstGeom>
              <a:ln w="57150">
                <a:solidFill>
                  <a:schemeClr val="bg1"/>
                </a:solidFill>
              </a:ln>
            </p:spPr>
          </p:pic>
          <p:pic>
            <p:nvPicPr>
              <p:cNvPr id="8" name="Picture 7">
                <a:extLst>
                  <a:ext uri="{FF2B5EF4-FFF2-40B4-BE49-F238E27FC236}">
                    <a16:creationId xmlns:a16="http://schemas.microsoft.com/office/drawing/2014/main" id="{7E282AF7-344A-4981-9EA7-6FF75C5E5E4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73660" y="4846583"/>
                <a:ext cx="2477360" cy="1417265"/>
              </a:xfrm>
              <a:prstGeom prst="rect">
                <a:avLst/>
              </a:prstGeom>
              <a:ln w="57150">
                <a:solidFill>
                  <a:schemeClr val="bg1"/>
                </a:solidFill>
              </a:ln>
            </p:spPr>
          </p:pic>
          <p:pic>
            <p:nvPicPr>
              <p:cNvPr id="10" name="Picture 9">
                <a:extLst>
                  <a:ext uri="{FF2B5EF4-FFF2-40B4-BE49-F238E27FC236}">
                    <a16:creationId xmlns:a16="http://schemas.microsoft.com/office/drawing/2014/main" id="{0E326197-11CD-4414-B518-8EB454181F2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85756" y="4980048"/>
                <a:ext cx="2438501" cy="1417265"/>
              </a:xfrm>
              <a:prstGeom prst="rect">
                <a:avLst/>
              </a:prstGeom>
              <a:ln w="57150">
                <a:solidFill>
                  <a:schemeClr val="bg1"/>
                </a:solidFill>
              </a:ln>
            </p:spPr>
          </p:pic>
        </p:grpSp>
      </p:grpSp>
      <p:sp>
        <p:nvSpPr>
          <p:cNvPr id="15" name="Rectangle 2">
            <a:extLst>
              <a:ext uri="{FF2B5EF4-FFF2-40B4-BE49-F238E27FC236}">
                <a16:creationId xmlns:a16="http://schemas.microsoft.com/office/drawing/2014/main" id="{6A8B3C10-324B-4E31-A67A-D99CE1DD47A8}"/>
              </a:ext>
            </a:extLst>
          </p:cNvPr>
          <p:cNvSpPr>
            <a:spLocks noChangeArrowheads="1"/>
          </p:cNvSpPr>
          <p:nvPr/>
        </p:nvSpPr>
        <p:spPr bwMode="auto">
          <a:xfrm>
            <a:off x="-45190" y="-13924"/>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6" name="Graphic 15" descr="Badge 1 with solid fill">
            <a:extLst>
              <a:ext uri="{FF2B5EF4-FFF2-40B4-BE49-F238E27FC236}">
                <a16:creationId xmlns:a16="http://schemas.microsoft.com/office/drawing/2014/main" id="{2827F6DA-CEA4-497F-BF95-C12ECC8E23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403501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C25C8F"/>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5052563" y="5791901"/>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
        <p:nvSpPr>
          <p:cNvPr id="8" name="Rectangle 7">
            <a:extLst>
              <a:ext uri="{FF2B5EF4-FFF2-40B4-BE49-F238E27FC236}">
                <a16:creationId xmlns:a16="http://schemas.microsoft.com/office/drawing/2014/main" id="{01C16031-72A3-403F-9684-E9B768118AF5}"/>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    Introducing Careerpilot </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8878" y="0"/>
            <a:ext cx="646331" cy="646331"/>
          </a:xfrm>
          <a:prstGeom prst="rect">
            <a:avLst/>
          </a:prstGeom>
        </p:spPr>
      </p:pic>
      <p:pic>
        <p:nvPicPr>
          <p:cNvPr id="4" name="Picture 3">
            <a:extLst>
              <a:ext uri="{FF2B5EF4-FFF2-40B4-BE49-F238E27FC236}">
                <a16:creationId xmlns:a16="http://schemas.microsoft.com/office/drawing/2014/main" id="{36C69B10-5EAF-115D-F903-D65E5A427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878" y="775670"/>
            <a:ext cx="4384071" cy="5978279"/>
          </a:xfrm>
          <a:prstGeom prst="rect">
            <a:avLst/>
          </a:prstGeom>
        </p:spPr>
      </p:pic>
      <p:sp>
        <p:nvSpPr>
          <p:cNvPr id="13" name="Speech Bubble: Rectangle 12">
            <a:extLst>
              <a:ext uri="{FF2B5EF4-FFF2-40B4-BE49-F238E27FC236}">
                <a16:creationId xmlns:a16="http://schemas.microsoft.com/office/drawing/2014/main" id="{F8C06C43-97F5-45BA-82E0-37B59EC461B7}"/>
              </a:ext>
            </a:extLst>
          </p:cNvPr>
          <p:cNvSpPr/>
          <p:nvPr/>
        </p:nvSpPr>
        <p:spPr>
          <a:xfrm>
            <a:off x="5443300" y="4429158"/>
            <a:ext cx="3429478" cy="942975"/>
          </a:xfrm>
          <a:prstGeom prst="wedgeRectCallout">
            <a:avLst>
              <a:gd name="adj1" fmla="val -85768"/>
              <a:gd name="adj2" fmla="val 13510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sp>
        <p:nvSpPr>
          <p:cNvPr id="10" name="Speech Bubble: Rectangle 9">
            <a:extLst>
              <a:ext uri="{FF2B5EF4-FFF2-40B4-BE49-F238E27FC236}">
                <a16:creationId xmlns:a16="http://schemas.microsoft.com/office/drawing/2014/main" id="{A46BC127-356B-48C1-BDC2-059F8CDA46CA}"/>
              </a:ext>
            </a:extLst>
          </p:cNvPr>
          <p:cNvSpPr/>
          <p:nvPr/>
        </p:nvSpPr>
        <p:spPr>
          <a:xfrm>
            <a:off x="5443299" y="1382233"/>
            <a:ext cx="3430173" cy="1369671"/>
          </a:xfrm>
          <a:prstGeom prst="wedgeRectCallout">
            <a:avLst>
              <a:gd name="adj1" fmla="val -122319"/>
              <a:gd name="adj2" fmla="val -772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299" y="3099783"/>
            <a:ext cx="3429478" cy="1187081"/>
          </a:xfrm>
          <a:prstGeom prst="wedgeRectCallout">
            <a:avLst>
              <a:gd name="adj1" fmla="val -105161"/>
              <a:gd name="adj2" fmla="val -12603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 – 3 stages to help you decide</a:t>
            </a:r>
          </a:p>
        </p:txBody>
      </p:sp>
    </p:spTree>
    <p:extLst>
      <p:ext uri="{BB962C8B-B14F-4D97-AF65-F5344CB8AC3E}">
        <p14:creationId xmlns:p14="http://schemas.microsoft.com/office/powerpoint/2010/main" val="9083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44067419-498E-4C55-A37B-9EE1537297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165" y="802267"/>
            <a:ext cx="2308926" cy="1298771"/>
          </a:xfrm>
          <a:prstGeom prst="rect">
            <a:avLst/>
          </a:prstGeom>
          <a:ln w="57150">
            <a:solidFill>
              <a:schemeClr val="bg1"/>
            </a:solidFill>
          </a:ln>
        </p:spPr>
      </p:pic>
      <p:pic>
        <p:nvPicPr>
          <p:cNvPr id="3" name="Picture 2">
            <a:extLst>
              <a:ext uri="{FF2B5EF4-FFF2-40B4-BE49-F238E27FC236}">
                <a16:creationId xmlns:a16="http://schemas.microsoft.com/office/drawing/2014/main" id="{2731D12B-40D3-BF26-A35A-588BEDC5EA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1653" y="716139"/>
            <a:ext cx="5249008" cy="2038635"/>
          </a:xfrm>
          <a:prstGeom prst="rect">
            <a:avLst/>
          </a:prstGeom>
          <a:effectLst>
            <a:outerShdw blurRad="63500" sx="102000" sy="102000" algn="ctr" rotWithShape="0">
              <a:prstClr val="black">
                <a:alpha val="40000"/>
              </a:prstClr>
            </a:outerShdw>
          </a:effectLst>
        </p:spPr>
      </p:pic>
      <p:sp>
        <p:nvSpPr>
          <p:cNvPr id="13" name="Rectangle 12"/>
          <p:cNvSpPr/>
          <p:nvPr/>
        </p:nvSpPr>
        <p:spPr>
          <a:xfrm>
            <a:off x="3342416" y="1140200"/>
            <a:ext cx="2911775" cy="5446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Box 14">
            <a:extLst>
              <a:ext uri="{FF2B5EF4-FFF2-40B4-BE49-F238E27FC236}">
                <a16:creationId xmlns:a16="http://schemas.microsoft.com/office/drawing/2014/main" id="{2EDD66EA-8236-491D-BA5C-EBC7E04F14A2}"/>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CEC41DA3-01C7-431F-92B2-E8A48114EE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57699"/>
            <a:ext cx="646331" cy="646331"/>
          </a:xfrm>
          <a:prstGeom prst="rect">
            <a:avLst/>
          </a:prstGeom>
        </p:spPr>
      </p:pic>
      <p:pic>
        <p:nvPicPr>
          <p:cNvPr id="8" name="Picture 7">
            <a:extLst>
              <a:ext uri="{FF2B5EF4-FFF2-40B4-BE49-F238E27FC236}">
                <a16:creationId xmlns:a16="http://schemas.microsoft.com/office/drawing/2014/main" id="{769AE7BF-2845-ECE6-911F-7DF049FC5848}"/>
              </a:ext>
            </a:extLst>
          </p:cNvPr>
          <p:cNvPicPr>
            <a:picLocks noChangeAspect="1"/>
          </p:cNvPicPr>
          <p:nvPr/>
        </p:nvPicPr>
        <p:blipFill>
          <a:blip r:embed="rId7"/>
          <a:stretch>
            <a:fillRect/>
          </a:stretch>
        </p:blipFill>
        <p:spPr>
          <a:xfrm>
            <a:off x="1226933" y="2202951"/>
            <a:ext cx="7373728" cy="4532842"/>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127922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7" name="Picture 6">
            <a:extLst>
              <a:ext uri="{FF2B5EF4-FFF2-40B4-BE49-F238E27FC236}">
                <a16:creationId xmlns:a16="http://schemas.microsoft.com/office/drawing/2014/main" id="{DD365BA1-E3DE-442E-B860-F601723982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464" y="882245"/>
            <a:ext cx="3088253" cy="1736925"/>
          </a:xfrm>
          <a:prstGeom prst="rect">
            <a:avLst/>
          </a:prstGeom>
          <a:ln w="57150">
            <a:solidFill>
              <a:schemeClr val="bg1"/>
            </a:solidFill>
          </a:ln>
        </p:spPr>
      </p:pic>
      <p:sp>
        <p:nvSpPr>
          <p:cNvPr id="13" name="Text Box 14">
            <a:extLst>
              <a:ext uri="{FF2B5EF4-FFF2-40B4-BE49-F238E27FC236}">
                <a16:creationId xmlns:a16="http://schemas.microsoft.com/office/drawing/2014/main" id="{EB51F299-F906-4FAA-8410-E9B4BE2BCDB0}"/>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01051023-033E-45F3-BCE9-03EC01E6D6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57699"/>
            <a:ext cx="646331" cy="646331"/>
          </a:xfrm>
          <a:prstGeom prst="rect">
            <a:avLst/>
          </a:prstGeom>
        </p:spPr>
      </p:pic>
      <p:sp>
        <p:nvSpPr>
          <p:cNvPr id="3" name="TextBox 2">
            <a:extLst>
              <a:ext uri="{FF2B5EF4-FFF2-40B4-BE49-F238E27FC236}">
                <a16:creationId xmlns:a16="http://schemas.microsoft.com/office/drawing/2014/main" id="{F64DFE99-A9BE-EE8D-94D5-4294052527C0}"/>
              </a:ext>
            </a:extLst>
          </p:cNvPr>
          <p:cNvSpPr txBox="1"/>
          <p:nvPr/>
        </p:nvSpPr>
        <p:spPr>
          <a:xfrm>
            <a:off x="4571997" y="801982"/>
            <a:ext cx="4190859" cy="646331"/>
          </a:xfrm>
          <a:prstGeom prst="rect">
            <a:avLst/>
          </a:prstGeom>
          <a:solidFill>
            <a:schemeClr val="bg1"/>
          </a:solidFill>
        </p:spPr>
        <p:txBody>
          <a:bodyPr wrap="square" rtlCol="0">
            <a:spAutoFit/>
          </a:bodyPr>
          <a:lstStyle/>
          <a:p>
            <a:pPr algn="ctr"/>
            <a:r>
              <a:rPr lang="en-GB" sz="3600" dirty="0"/>
              <a:t>Work Experience</a:t>
            </a:r>
          </a:p>
        </p:txBody>
      </p:sp>
      <p:sp>
        <p:nvSpPr>
          <p:cNvPr id="4" name="TextBox 3">
            <a:extLst>
              <a:ext uri="{FF2B5EF4-FFF2-40B4-BE49-F238E27FC236}">
                <a16:creationId xmlns:a16="http://schemas.microsoft.com/office/drawing/2014/main" id="{AC74CDE3-29AB-303C-99F2-163345D92C9E}"/>
              </a:ext>
            </a:extLst>
          </p:cNvPr>
          <p:cNvSpPr txBox="1"/>
          <p:nvPr/>
        </p:nvSpPr>
        <p:spPr>
          <a:xfrm>
            <a:off x="4571997" y="1747443"/>
            <a:ext cx="4190859" cy="646331"/>
          </a:xfrm>
          <a:prstGeom prst="rect">
            <a:avLst/>
          </a:prstGeom>
          <a:solidFill>
            <a:schemeClr val="bg1"/>
          </a:solidFill>
        </p:spPr>
        <p:txBody>
          <a:bodyPr wrap="square" rtlCol="0">
            <a:spAutoFit/>
          </a:bodyPr>
          <a:lstStyle/>
          <a:p>
            <a:pPr algn="ctr"/>
            <a:r>
              <a:rPr lang="en-GB" sz="3600" dirty="0"/>
              <a:t>Cadets</a:t>
            </a:r>
          </a:p>
        </p:txBody>
      </p:sp>
      <p:sp>
        <p:nvSpPr>
          <p:cNvPr id="5" name="TextBox 4">
            <a:extLst>
              <a:ext uri="{FF2B5EF4-FFF2-40B4-BE49-F238E27FC236}">
                <a16:creationId xmlns:a16="http://schemas.microsoft.com/office/drawing/2014/main" id="{0F4B8806-3D91-3B27-85CB-755BB50FDD3C}"/>
              </a:ext>
            </a:extLst>
          </p:cNvPr>
          <p:cNvSpPr txBox="1"/>
          <p:nvPr/>
        </p:nvSpPr>
        <p:spPr>
          <a:xfrm>
            <a:off x="4588626" y="2726135"/>
            <a:ext cx="4190859" cy="646331"/>
          </a:xfrm>
          <a:prstGeom prst="rect">
            <a:avLst/>
          </a:prstGeom>
          <a:solidFill>
            <a:schemeClr val="bg1"/>
          </a:solidFill>
        </p:spPr>
        <p:txBody>
          <a:bodyPr wrap="square" rtlCol="0">
            <a:spAutoFit/>
          </a:bodyPr>
          <a:lstStyle/>
          <a:p>
            <a:pPr algn="ctr"/>
            <a:r>
              <a:rPr lang="en-GB" sz="3600" dirty="0"/>
              <a:t>Duke of Edinburgh</a:t>
            </a:r>
          </a:p>
        </p:txBody>
      </p:sp>
      <p:sp>
        <p:nvSpPr>
          <p:cNvPr id="8" name="TextBox 7">
            <a:extLst>
              <a:ext uri="{FF2B5EF4-FFF2-40B4-BE49-F238E27FC236}">
                <a16:creationId xmlns:a16="http://schemas.microsoft.com/office/drawing/2014/main" id="{92D2B152-807E-84A6-A82A-E199F657B5E6}"/>
              </a:ext>
            </a:extLst>
          </p:cNvPr>
          <p:cNvSpPr txBox="1"/>
          <p:nvPr/>
        </p:nvSpPr>
        <p:spPr>
          <a:xfrm>
            <a:off x="4571998" y="3689575"/>
            <a:ext cx="4190859" cy="646331"/>
          </a:xfrm>
          <a:prstGeom prst="rect">
            <a:avLst/>
          </a:prstGeom>
          <a:solidFill>
            <a:schemeClr val="bg1"/>
          </a:solidFill>
        </p:spPr>
        <p:txBody>
          <a:bodyPr wrap="square" rtlCol="0">
            <a:spAutoFit/>
          </a:bodyPr>
          <a:lstStyle/>
          <a:p>
            <a:pPr algn="ctr"/>
            <a:r>
              <a:rPr lang="en-GB" sz="3600" dirty="0"/>
              <a:t>Youth Groups</a:t>
            </a:r>
          </a:p>
        </p:txBody>
      </p:sp>
      <p:sp>
        <p:nvSpPr>
          <p:cNvPr id="9" name="TextBox 8">
            <a:extLst>
              <a:ext uri="{FF2B5EF4-FFF2-40B4-BE49-F238E27FC236}">
                <a16:creationId xmlns:a16="http://schemas.microsoft.com/office/drawing/2014/main" id="{23AAD787-A13C-E522-0C6F-3217C8F2761E}"/>
              </a:ext>
            </a:extLst>
          </p:cNvPr>
          <p:cNvSpPr txBox="1"/>
          <p:nvPr/>
        </p:nvSpPr>
        <p:spPr>
          <a:xfrm>
            <a:off x="4579388" y="4668267"/>
            <a:ext cx="4190859" cy="646331"/>
          </a:xfrm>
          <a:prstGeom prst="rect">
            <a:avLst/>
          </a:prstGeom>
          <a:solidFill>
            <a:schemeClr val="bg1"/>
          </a:solidFill>
        </p:spPr>
        <p:txBody>
          <a:bodyPr wrap="square" rtlCol="0">
            <a:spAutoFit/>
          </a:bodyPr>
          <a:lstStyle/>
          <a:p>
            <a:pPr algn="ctr"/>
            <a:r>
              <a:rPr lang="en-GB" sz="3600" dirty="0"/>
              <a:t>Sports Teams</a:t>
            </a:r>
          </a:p>
        </p:txBody>
      </p:sp>
      <p:sp>
        <p:nvSpPr>
          <p:cNvPr id="10" name="TextBox 9">
            <a:extLst>
              <a:ext uri="{FF2B5EF4-FFF2-40B4-BE49-F238E27FC236}">
                <a16:creationId xmlns:a16="http://schemas.microsoft.com/office/drawing/2014/main" id="{0534FF72-37B5-9EA5-E10E-D7AA26E94D4B}"/>
              </a:ext>
            </a:extLst>
          </p:cNvPr>
          <p:cNvSpPr txBox="1"/>
          <p:nvPr/>
        </p:nvSpPr>
        <p:spPr>
          <a:xfrm>
            <a:off x="4571998" y="5570848"/>
            <a:ext cx="4190859" cy="646331"/>
          </a:xfrm>
          <a:prstGeom prst="rect">
            <a:avLst/>
          </a:prstGeom>
          <a:solidFill>
            <a:schemeClr val="bg1"/>
          </a:solidFill>
        </p:spPr>
        <p:txBody>
          <a:bodyPr wrap="square" rtlCol="0">
            <a:spAutoFit/>
          </a:bodyPr>
          <a:lstStyle/>
          <a:p>
            <a:pPr algn="ctr"/>
            <a:r>
              <a:rPr lang="en-GB" sz="3600" dirty="0"/>
              <a:t>Performing Arts</a:t>
            </a:r>
          </a:p>
        </p:txBody>
      </p:sp>
      <p:sp>
        <p:nvSpPr>
          <p:cNvPr id="12" name="Explosion 2 11"/>
          <p:cNvSpPr/>
          <p:nvPr/>
        </p:nvSpPr>
        <p:spPr>
          <a:xfrm>
            <a:off x="276876" y="4226312"/>
            <a:ext cx="5859977" cy="2551268"/>
          </a:xfrm>
          <a:prstGeom prst="irregularSeal2">
            <a:avLst/>
          </a:prstGeom>
          <a:solidFill>
            <a:srgbClr val="00206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Don’t drop them!</a:t>
            </a:r>
          </a:p>
          <a:p>
            <a:pPr algn="ctr"/>
            <a:r>
              <a:rPr lang="en-GB" sz="2400" dirty="0"/>
              <a:t>Great for your CV</a:t>
            </a:r>
          </a:p>
        </p:txBody>
      </p:sp>
      <p:sp>
        <p:nvSpPr>
          <p:cNvPr id="11" name="Rectangle: Rounded Corners 10">
            <a:extLst>
              <a:ext uri="{FF2B5EF4-FFF2-40B4-BE49-F238E27FC236}">
                <a16:creationId xmlns:a16="http://schemas.microsoft.com/office/drawing/2014/main" id="{6677BAEF-0A58-4535-A639-B6C24062110C}"/>
              </a:ext>
            </a:extLst>
          </p:cNvPr>
          <p:cNvSpPr/>
          <p:nvPr/>
        </p:nvSpPr>
        <p:spPr>
          <a:xfrm>
            <a:off x="478465" y="2942376"/>
            <a:ext cx="3088252" cy="1296455"/>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GCSEs</a:t>
            </a:r>
          </a:p>
        </p:txBody>
      </p:sp>
    </p:spTree>
    <p:custDataLst>
      <p:tags r:id="rId1"/>
    </p:custDataLst>
    <p:extLst>
      <p:ext uri="{BB962C8B-B14F-4D97-AF65-F5344CB8AC3E}">
        <p14:creationId xmlns:p14="http://schemas.microsoft.com/office/powerpoint/2010/main" val="16955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828CC414-4C6E-480D-A36C-AE376B8F38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813" y="928244"/>
            <a:ext cx="3152199" cy="1773112"/>
          </a:xfrm>
          <a:prstGeom prst="rect">
            <a:avLst/>
          </a:prstGeom>
          <a:ln w="57150">
            <a:solidFill>
              <a:schemeClr val="bg1"/>
            </a:solidFill>
          </a:ln>
        </p:spPr>
      </p:pic>
      <p:sp>
        <p:nvSpPr>
          <p:cNvPr id="12" name="Explosion 2 11"/>
          <p:cNvSpPr/>
          <p:nvPr/>
        </p:nvSpPr>
        <p:spPr>
          <a:xfrm>
            <a:off x="4123287" y="771181"/>
            <a:ext cx="4752833" cy="2190444"/>
          </a:xfrm>
          <a:prstGeom prst="irregularSeal2">
            <a:avLst/>
          </a:prstGeom>
          <a:solidFill>
            <a:srgbClr val="00206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Today</a:t>
            </a:r>
          </a:p>
        </p:txBody>
      </p:sp>
      <p:sp>
        <p:nvSpPr>
          <p:cNvPr id="7" name="Text Box 14">
            <a:extLst>
              <a:ext uri="{FF2B5EF4-FFF2-40B4-BE49-F238E27FC236}">
                <a16:creationId xmlns:a16="http://schemas.microsoft.com/office/drawing/2014/main" id="{B1596A46-A9AD-4EEA-BFA6-705E8CCB886A}"/>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8" name="Graphic 7" descr="Badge 1 with solid fill">
            <a:extLst>
              <a:ext uri="{FF2B5EF4-FFF2-40B4-BE49-F238E27FC236}">
                <a16:creationId xmlns:a16="http://schemas.microsoft.com/office/drawing/2014/main" id="{A9D33AC5-4B3E-4B3D-AF74-338CA55A7C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699" y="0"/>
            <a:ext cx="588632" cy="588632"/>
          </a:xfrm>
          <a:prstGeom prst="rect">
            <a:avLst/>
          </a:prstGeom>
        </p:spPr>
      </p:pic>
      <p:pic>
        <p:nvPicPr>
          <p:cNvPr id="3" name="Picture 2">
            <a:extLst>
              <a:ext uri="{FF2B5EF4-FFF2-40B4-BE49-F238E27FC236}">
                <a16:creationId xmlns:a16="http://schemas.microsoft.com/office/drawing/2014/main" id="{E167E105-33EA-0ED8-1D2A-51299E2F20A4}"/>
              </a:ext>
            </a:extLst>
          </p:cNvPr>
          <p:cNvPicPr>
            <a:picLocks noChangeAspect="1"/>
          </p:cNvPicPr>
          <p:nvPr/>
        </p:nvPicPr>
        <p:blipFill>
          <a:blip r:embed="rId6"/>
          <a:stretch>
            <a:fillRect/>
          </a:stretch>
        </p:blipFill>
        <p:spPr>
          <a:xfrm>
            <a:off x="1069728" y="3110744"/>
            <a:ext cx="7004543" cy="3536022"/>
          </a:xfrm>
          <a:prstGeom prst="rect">
            <a:avLst/>
          </a:prstGeom>
          <a:ln>
            <a:solidFill>
              <a:schemeClr val="accent5">
                <a:lumMod val="50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7945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3011"/>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2A3253F2-9516-48BD-A3E0-A9B9CF23F5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785" y="855819"/>
            <a:ext cx="3160062" cy="1777313"/>
          </a:xfrm>
          <a:prstGeom prst="rect">
            <a:avLst/>
          </a:prstGeom>
          <a:ln w="57150">
            <a:solidFill>
              <a:schemeClr val="bg1"/>
            </a:solidFill>
          </a:ln>
        </p:spPr>
      </p:pic>
      <p:pic>
        <p:nvPicPr>
          <p:cNvPr id="12" name="Picture 11">
            <a:extLst>
              <a:ext uri="{FF2B5EF4-FFF2-40B4-BE49-F238E27FC236}">
                <a16:creationId xmlns:a16="http://schemas.microsoft.com/office/drawing/2014/main" id="{5A0E0354-05F2-450C-B60B-2D6179BAC595}"/>
              </a:ext>
            </a:extLst>
          </p:cNvPr>
          <p:cNvPicPr>
            <a:picLocks noChangeAspect="1"/>
          </p:cNvPicPr>
          <p:nvPr/>
        </p:nvPicPr>
        <p:blipFill rotWithShape="1">
          <a:blip r:embed="rId5">
            <a:extLst>
              <a:ext uri="{28A0092B-C50C-407E-A947-70E740481C1C}">
                <a14:useLocalDpi xmlns:a14="http://schemas.microsoft.com/office/drawing/2010/main" val="0"/>
              </a:ext>
            </a:extLst>
          </a:blip>
          <a:srcRect t="26263"/>
          <a:stretch/>
        </p:blipFill>
        <p:spPr>
          <a:xfrm>
            <a:off x="327554" y="2968073"/>
            <a:ext cx="8488892" cy="3503997"/>
          </a:xfrm>
          <a:prstGeom prst="rect">
            <a:avLst/>
          </a:prstGeom>
        </p:spPr>
      </p:pic>
      <p:sp>
        <p:nvSpPr>
          <p:cNvPr id="8" name="Rounded Rectangle 7"/>
          <p:cNvSpPr/>
          <p:nvPr/>
        </p:nvSpPr>
        <p:spPr>
          <a:xfrm>
            <a:off x="435917" y="3046444"/>
            <a:ext cx="2740083"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Parents/family</a:t>
            </a:r>
          </a:p>
        </p:txBody>
      </p:sp>
      <p:sp>
        <p:nvSpPr>
          <p:cNvPr id="9" name="Rounded Rectangle 8"/>
          <p:cNvSpPr/>
          <p:nvPr/>
        </p:nvSpPr>
        <p:spPr>
          <a:xfrm>
            <a:off x="2745903" y="3792501"/>
            <a:ext cx="1919230"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Teachers</a:t>
            </a:r>
          </a:p>
        </p:txBody>
      </p:sp>
      <p:sp>
        <p:nvSpPr>
          <p:cNvPr id="11" name="Rounded Rectangle 10"/>
          <p:cNvSpPr/>
          <p:nvPr/>
        </p:nvSpPr>
        <p:spPr>
          <a:xfrm>
            <a:off x="6445559" y="3694792"/>
            <a:ext cx="2166573"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Careerpilot</a:t>
            </a:r>
          </a:p>
        </p:txBody>
      </p:sp>
      <p:sp>
        <p:nvSpPr>
          <p:cNvPr id="13" name="Rectangle: Rounded Corners 12">
            <a:extLst>
              <a:ext uri="{FF2B5EF4-FFF2-40B4-BE49-F238E27FC236}">
                <a16:creationId xmlns:a16="http://schemas.microsoft.com/office/drawing/2014/main" id="{B93D5737-90D5-4EB3-AEC9-F1648767D96F}"/>
              </a:ext>
            </a:extLst>
          </p:cNvPr>
          <p:cNvSpPr/>
          <p:nvPr/>
        </p:nvSpPr>
        <p:spPr>
          <a:xfrm>
            <a:off x="4539651" y="3098800"/>
            <a:ext cx="203139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Career advisers</a:t>
            </a:r>
          </a:p>
        </p:txBody>
      </p:sp>
      <p:sp>
        <p:nvSpPr>
          <p:cNvPr id="10" name="Text Box 14">
            <a:extLst>
              <a:ext uri="{FF2B5EF4-FFF2-40B4-BE49-F238E27FC236}">
                <a16:creationId xmlns:a16="http://schemas.microsoft.com/office/drawing/2014/main" id="{5AECDF9D-ACFF-458B-9FFB-151890D143C4}"/>
              </a:ext>
            </a:extLst>
          </p:cNvPr>
          <p:cNvSpPr txBox="1">
            <a:spLocks noChangeArrowheads="1"/>
          </p:cNvSpPr>
          <p:nvPr/>
        </p:nvSpPr>
        <p:spPr bwMode="auto">
          <a:xfrm>
            <a:off x="-14780" y="-3892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384700BF-DD9C-4F0D-9972-A4FEFD0F9E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6" y="1"/>
            <a:ext cx="587574" cy="587574"/>
          </a:xfrm>
          <a:prstGeom prst="rect">
            <a:avLst/>
          </a:prstGeom>
        </p:spPr>
      </p:pic>
    </p:spTree>
    <p:custDataLst>
      <p:tags r:id="rId1"/>
    </p:custDataLst>
    <p:extLst>
      <p:ext uri="{BB962C8B-B14F-4D97-AF65-F5344CB8AC3E}">
        <p14:creationId xmlns:p14="http://schemas.microsoft.com/office/powerpoint/2010/main" val="202104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14780" y="-10043"/>
            <a:ext cx="9158780" cy="6548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0" name="TextBox 47">
            <a:extLst>
              <a:ext uri="{FF2B5EF4-FFF2-40B4-BE49-F238E27FC236}">
                <a16:creationId xmlns:a16="http://schemas.microsoft.com/office/drawing/2014/main" id="{E1F0057E-DDCC-C4FC-691C-C0FB60DC1A3F}"/>
              </a:ext>
            </a:extLst>
          </p:cNvPr>
          <p:cNvSpPr txBox="1"/>
          <p:nvPr/>
        </p:nvSpPr>
        <p:spPr>
          <a:xfrm>
            <a:off x="238760" y="222613"/>
            <a:ext cx="8756469" cy="333489"/>
          </a:xfrm>
          <a:prstGeom prst="rect">
            <a:avLst/>
          </a:prstGeom>
        </p:spPr>
        <p:txBody>
          <a:bodyPr wrap="square" lIns="0" tIns="0" rIns="0" bIns="0" rtlCol="0" anchor="t">
            <a:spAutoFit/>
          </a:bodyPr>
          <a:lstStyle/>
          <a:p>
            <a:pPr algn="ctr">
              <a:lnSpc>
                <a:spcPts val="2239"/>
              </a:lnSpc>
            </a:pPr>
            <a:r>
              <a:rPr lang="en-US" sz="3600" dirty="0">
                <a:solidFill>
                  <a:schemeClr val="bg1"/>
                </a:solidFill>
              </a:rPr>
              <a:t>Pathways after Y11</a:t>
            </a:r>
          </a:p>
        </p:txBody>
      </p:sp>
      <p:sp>
        <p:nvSpPr>
          <p:cNvPr id="15" name="Speech Bubble: Oval 14">
            <a:extLst>
              <a:ext uri="{FF2B5EF4-FFF2-40B4-BE49-F238E27FC236}">
                <a16:creationId xmlns:a16="http://schemas.microsoft.com/office/drawing/2014/main" id="{F9942A31-1845-A3C1-2ED5-D4214A90342B}"/>
              </a:ext>
            </a:extLst>
          </p:cNvPr>
          <p:cNvSpPr/>
          <p:nvPr/>
        </p:nvSpPr>
        <p:spPr>
          <a:xfrm>
            <a:off x="3083086" y="701117"/>
            <a:ext cx="3273273" cy="1778000"/>
          </a:xfrm>
          <a:prstGeom prst="wedgeEllipseCallout">
            <a:avLst>
              <a:gd name="adj1" fmla="val -49389"/>
              <a:gd name="adj2" fmla="val 56786"/>
            </a:avLst>
          </a:prstGeom>
          <a:solidFill>
            <a:schemeClr val="bg1"/>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2000" dirty="0">
                <a:solidFill>
                  <a:schemeClr val="tx1"/>
                </a:solidFill>
              </a:rPr>
              <a:t>What pathways can I choose at the end of Y11?</a:t>
            </a:r>
          </a:p>
        </p:txBody>
      </p:sp>
      <p:sp>
        <p:nvSpPr>
          <p:cNvPr id="25" name="Rectangle: Rounded Corners 24">
            <a:extLst>
              <a:ext uri="{FF2B5EF4-FFF2-40B4-BE49-F238E27FC236}">
                <a16:creationId xmlns:a16="http://schemas.microsoft.com/office/drawing/2014/main" id="{D804525D-E701-D7E2-069C-4D458893E371}"/>
              </a:ext>
            </a:extLst>
          </p:cNvPr>
          <p:cNvSpPr/>
          <p:nvPr/>
        </p:nvSpPr>
        <p:spPr>
          <a:xfrm>
            <a:off x="525899" y="2666999"/>
            <a:ext cx="2515276" cy="1381760"/>
          </a:xfrm>
          <a:prstGeom prst="roundRect">
            <a:avLst/>
          </a:prstGeom>
          <a:solidFill>
            <a:srgbClr val="5F29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Academic</a:t>
            </a:r>
          </a:p>
        </p:txBody>
      </p:sp>
      <p:sp>
        <p:nvSpPr>
          <p:cNvPr id="26" name="Rectangle: Rounded Corners 25">
            <a:extLst>
              <a:ext uri="{FF2B5EF4-FFF2-40B4-BE49-F238E27FC236}">
                <a16:creationId xmlns:a16="http://schemas.microsoft.com/office/drawing/2014/main" id="{ACACECAB-C810-EDD2-9AF4-E34045CBA773}"/>
              </a:ext>
            </a:extLst>
          </p:cNvPr>
          <p:cNvSpPr/>
          <p:nvPr/>
        </p:nvSpPr>
        <p:spPr>
          <a:xfrm>
            <a:off x="3288698" y="2666999"/>
            <a:ext cx="2515276" cy="1381760"/>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Vocational/Technical</a:t>
            </a:r>
          </a:p>
        </p:txBody>
      </p:sp>
      <p:sp>
        <p:nvSpPr>
          <p:cNvPr id="27" name="Rectangle: Rounded Corners 26">
            <a:extLst>
              <a:ext uri="{FF2B5EF4-FFF2-40B4-BE49-F238E27FC236}">
                <a16:creationId xmlns:a16="http://schemas.microsoft.com/office/drawing/2014/main" id="{17DA6358-1E51-2C17-B35E-10F8D61D1421}"/>
              </a:ext>
            </a:extLst>
          </p:cNvPr>
          <p:cNvSpPr/>
          <p:nvPr/>
        </p:nvSpPr>
        <p:spPr>
          <a:xfrm>
            <a:off x="6030579" y="2662670"/>
            <a:ext cx="2515276" cy="1381760"/>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Work-based - Apprenticeship</a:t>
            </a:r>
          </a:p>
        </p:txBody>
      </p:sp>
      <p:sp>
        <p:nvSpPr>
          <p:cNvPr id="28" name="Callout: Up Arrow 27">
            <a:extLst>
              <a:ext uri="{FF2B5EF4-FFF2-40B4-BE49-F238E27FC236}">
                <a16:creationId xmlns:a16="http://schemas.microsoft.com/office/drawing/2014/main" id="{7C342627-DD2E-310C-BEC8-9C7C380DDF14}"/>
              </a:ext>
            </a:extLst>
          </p:cNvPr>
          <p:cNvSpPr/>
          <p:nvPr/>
        </p:nvSpPr>
        <p:spPr>
          <a:xfrm>
            <a:off x="615729" y="3950009"/>
            <a:ext cx="2286444" cy="2166781"/>
          </a:xfrm>
          <a:prstGeom prst="upArrowCallout">
            <a:avLst/>
          </a:prstGeom>
          <a:solidFill>
            <a:srgbClr val="002060"/>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Mostly in a 6</a:t>
            </a:r>
            <a:r>
              <a:rPr lang="en-GB" sz="2800" baseline="30000" dirty="0"/>
              <a:t>th</a:t>
            </a:r>
            <a:r>
              <a:rPr lang="en-GB" sz="2800" dirty="0"/>
              <a:t> Form or 6</a:t>
            </a:r>
            <a:r>
              <a:rPr lang="en-GB" sz="2800" baseline="30000" dirty="0"/>
              <a:t>th</a:t>
            </a:r>
            <a:r>
              <a:rPr lang="en-GB" sz="2800" dirty="0"/>
              <a:t> Form College</a:t>
            </a:r>
          </a:p>
        </p:txBody>
      </p:sp>
      <p:sp>
        <p:nvSpPr>
          <p:cNvPr id="30" name="Callout: Up Arrow 29">
            <a:extLst>
              <a:ext uri="{FF2B5EF4-FFF2-40B4-BE49-F238E27FC236}">
                <a16:creationId xmlns:a16="http://schemas.microsoft.com/office/drawing/2014/main" id="{794E161C-A39F-8DAC-48ED-3E04ECE5F111}"/>
              </a:ext>
            </a:extLst>
          </p:cNvPr>
          <p:cNvSpPr/>
          <p:nvPr/>
        </p:nvSpPr>
        <p:spPr>
          <a:xfrm>
            <a:off x="3378528" y="3962681"/>
            <a:ext cx="2286444" cy="2154109"/>
          </a:xfrm>
          <a:prstGeom prst="upArrowCallout">
            <a:avLst/>
          </a:prstGeom>
          <a:solidFill>
            <a:srgbClr val="002060"/>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Mostly in a </a:t>
            </a:r>
          </a:p>
          <a:p>
            <a:pPr algn="ctr"/>
            <a:r>
              <a:rPr lang="en-GB" sz="2800" dirty="0"/>
              <a:t>local college</a:t>
            </a:r>
          </a:p>
        </p:txBody>
      </p:sp>
      <p:sp>
        <p:nvSpPr>
          <p:cNvPr id="31" name="Callout: Up Arrow 30">
            <a:extLst>
              <a:ext uri="{FF2B5EF4-FFF2-40B4-BE49-F238E27FC236}">
                <a16:creationId xmlns:a16="http://schemas.microsoft.com/office/drawing/2014/main" id="{93A1E944-AE7D-52CE-E845-74EB9B990C06}"/>
              </a:ext>
            </a:extLst>
          </p:cNvPr>
          <p:cNvSpPr/>
          <p:nvPr/>
        </p:nvSpPr>
        <p:spPr>
          <a:xfrm>
            <a:off x="6110847" y="4003039"/>
            <a:ext cx="2286444" cy="2113751"/>
          </a:xfrm>
          <a:prstGeom prst="upArrowCallout">
            <a:avLst/>
          </a:prstGeom>
          <a:solidFill>
            <a:srgbClr val="002060"/>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Mostly in a workplace</a:t>
            </a:r>
          </a:p>
        </p:txBody>
      </p:sp>
      <p:pic>
        <p:nvPicPr>
          <p:cNvPr id="2" name="Graphic 1" descr="Badge 1 with solid fill">
            <a:extLst>
              <a:ext uri="{FF2B5EF4-FFF2-40B4-BE49-F238E27FC236}">
                <a16:creationId xmlns:a16="http://schemas.microsoft.com/office/drawing/2014/main" id="{5136E8D6-5004-24D4-76B2-3550404FCA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771" y="8883"/>
            <a:ext cx="587574" cy="587574"/>
          </a:xfrm>
          <a:prstGeom prst="rect">
            <a:avLst/>
          </a:prstGeom>
        </p:spPr>
      </p:pic>
    </p:spTree>
    <p:extLst>
      <p:ext uri="{BB962C8B-B14F-4D97-AF65-F5344CB8AC3E}">
        <p14:creationId xmlns:p14="http://schemas.microsoft.com/office/powerpoint/2010/main" val="223487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30" grpId="0" animBg="1"/>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0" name="Text Box 14">
            <a:extLst>
              <a:ext uri="{FF2B5EF4-FFF2-40B4-BE49-F238E27FC236}">
                <a16:creationId xmlns:a16="http://schemas.microsoft.com/office/drawing/2014/main" id="{BE216DA5-43D0-4311-B06A-EC00B40CBFFA}"/>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Different routes in </a:t>
            </a:r>
          </a:p>
        </p:txBody>
      </p:sp>
      <p:pic>
        <p:nvPicPr>
          <p:cNvPr id="62" name="Graphic 61" descr="Badge 1 with solid fill">
            <a:extLst>
              <a:ext uri="{FF2B5EF4-FFF2-40B4-BE49-F238E27FC236}">
                <a16:creationId xmlns:a16="http://schemas.microsoft.com/office/drawing/2014/main" id="{A54AB65D-4016-4317-BDF1-6E2178E66A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7699"/>
            <a:ext cx="646331" cy="646331"/>
          </a:xfrm>
          <a:prstGeom prst="rect">
            <a:avLst/>
          </a:prstGeom>
        </p:spPr>
      </p:pic>
      <p:grpSp>
        <p:nvGrpSpPr>
          <p:cNvPr id="4" name="Group 3">
            <a:extLst>
              <a:ext uri="{FF2B5EF4-FFF2-40B4-BE49-F238E27FC236}">
                <a16:creationId xmlns:a16="http://schemas.microsoft.com/office/drawing/2014/main" id="{E3B8D2E8-C657-A34F-E47E-C97849793EE9}"/>
              </a:ext>
            </a:extLst>
          </p:cNvPr>
          <p:cNvGrpSpPr/>
          <p:nvPr/>
        </p:nvGrpSpPr>
        <p:grpSpPr>
          <a:xfrm>
            <a:off x="649391" y="1372297"/>
            <a:ext cx="718231" cy="5221997"/>
            <a:chOff x="393604" y="944918"/>
            <a:chExt cx="771453" cy="5688973"/>
          </a:xfrm>
        </p:grpSpPr>
        <p:pic>
          <p:nvPicPr>
            <p:cNvPr id="6" name="Picture 5">
              <a:extLst>
                <a:ext uri="{FF2B5EF4-FFF2-40B4-BE49-F238E27FC236}">
                  <a16:creationId xmlns:a16="http://schemas.microsoft.com/office/drawing/2014/main" id="{298FA644-A2F0-CDB6-97E7-7C0AC382BA3E}"/>
                </a:ext>
              </a:extLst>
            </p:cNvPr>
            <p:cNvPicPr>
              <a:picLocks noChangeAspect="1"/>
            </p:cNvPicPr>
            <p:nvPr/>
          </p:nvPicPr>
          <p:blipFill>
            <a:blip r:embed="rId5"/>
            <a:stretch>
              <a:fillRect/>
            </a:stretch>
          </p:blipFill>
          <p:spPr>
            <a:xfrm>
              <a:off x="393604" y="5814843"/>
              <a:ext cx="749467" cy="819048"/>
            </a:xfrm>
            <a:prstGeom prst="rect">
              <a:avLst/>
            </a:prstGeom>
          </p:spPr>
        </p:pic>
        <p:pic>
          <p:nvPicPr>
            <p:cNvPr id="9" name="Picture 8">
              <a:extLst>
                <a:ext uri="{FF2B5EF4-FFF2-40B4-BE49-F238E27FC236}">
                  <a16:creationId xmlns:a16="http://schemas.microsoft.com/office/drawing/2014/main" id="{191BEABA-997C-25AF-B498-F86F50C9989D}"/>
                </a:ext>
              </a:extLst>
            </p:cNvPr>
            <p:cNvPicPr>
              <a:picLocks noChangeAspect="1"/>
            </p:cNvPicPr>
            <p:nvPr/>
          </p:nvPicPr>
          <p:blipFill>
            <a:blip r:embed="rId6"/>
            <a:stretch>
              <a:fillRect/>
            </a:stretch>
          </p:blipFill>
          <p:spPr>
            <a:xfrm>
              <a:off x="396035" y="4866094"/>
              <a:ext cx="747036" cy="839263"/>
            </a:xfrm>
            <a:prstGeom prst="rect">
              <a:avLst/>
            </a:prstGeom>
          </p:spPr>
        </p:pic>
        <p:pic>
          <p:nvPicPr>
            <p:cNvPr id="10" name="Picture 9">
              <a:extLst>
                <a:ext uri="{FF2B5EF4-FFF2-40B4-BE49-F238E27FC236}">
                  <a16:creationId xmlns:a16="http://schemas.microsoft.com/office/drawing/2014/main" id="{A15D7D4C-33F2-CF1A-B758-4B7470929381}"/>
                </a:ext>
              </a:extLst>
            </p:cNvPr>
            <p:cNvPicPr>
              <a:picLocks noChangeAspect="1"/>
            </p:cNvPicPr>
            <p:nvPr/>
          </p:nvPicPr>
          <p:blipFill>
            <a:blip r:embed="rId7"/>
            <a:stretch>
              <a:fillRect/>
            </a:stretch>
          </p:blipFill>
          <p:spPr>
            <a:xfrm>
              <a:off x="393604" y="3906959"/>
              <a:ext cx="756281" cy="849649"/>
            </a:xfrm>
            <a:prstGeom prst="rect">
              <a:avLst/>
            </a:prstGeom>
          </p:spPr>
        </p:pic>
        <p:pic>
          <p:nvPicPr>
            <p:cNvPr id="12" name="Picture 11">
              <a:extLst>
                <a:ext uri="{FF2B5EF4-FFF2-40B4-BE49-F238E27FC236}">
                  <a16:creationId xmlns:a16="http://schemas.microsoft.com/office/drawing/2014/main" id="{B9D8BED9-BF96-91FD-B2B3-4FD6B0D23818}"/>
                </a:ext>
              </a:extLst>
            </p:cNvPr>
            <p:cNvPicPr>
              <a:picLocks noChangeAspect="1"/>
            </p:cNvPicPr>
            <p:nvPr/>
          </p:nvPicPr>
          <p:blipFill rotWithShape="1">
            <a:blip r:embed="rId8"/>
            <a:srcRect t="10665"/>
            <a:stretch/>
          </p:blipFill>
          <p:spPr>
            <a:xfrm>
              <a:off x="403151" y="2921855"/>
              <a:ext cx="761906" cy="895235"/>
            </a:xfrm>
            <a:prstGeom prst="rect">
              <a:avLst/>
            </a:prstGeom>
          </p:spPr>
        </p:pic>
        <p:pic>
          <p:nvPicPr>
            <p:cNvPr id="15" name="Picture 14">
              <a:extLst>
                <a:ext uri="{FF2B5EF4-FFF2-40B4-BE49-F238E27FC236}">
                  <a16:creationId xmlns:a16="http://schemas.microsoft.com/office/drawing/2014/main" id="{47C202F5-4A6D-DFE0-B380-9D2A064F47EB}"/>
                </a:ext>
              </a:extLst>
            </p:cNvPr>
            <p:cNvPicPr>
              <a:picLocks noChangeAspect="1"/>
            </p:cNvPicPr>
            <p:nvPr/>
          </p:nvPicPr>
          <p:blipFill>
            <a:blip r:embed="rId9"/>
            <a:stretch>
              <a:fillRect/>
            </a:stretch>
          </p:blipFill>
          <p:spPr>
            <a:xfrm>
              <a:off x="403151" y="1945703"/>
              <a:ext cx="761906" cy="895234"/>
            </a:xfrm>
            <a:prstGeom prst="rect">
              <a:avLst/>
            </a:prstGeom>
          </p:spPr>
        </p:pic>
        <p:pic>
          <p:nvPicPr>
            <p:cNvPr id="16" name="Picture 15">
              <a:extLst>
                <a:ext uri="{FF2B5EF4-FFF2-40B4-BE49-F238E27FC236}">
                  <a16:creationId xmlns:a16="http://schemas.microsoft.com/office/drawing/2014/main" id="{8CA9409E-B564-291E-D06B-786F26DDE2AD}"/>
                </a:ext>
              </a:extLst>
            </p:cNvPr>
            <p:cNvPicPr>
              <a:picLocks noChangeAspect="1"/>
            </p:cNvPicPr>
            <p:nvPr/>
          </p:nvPicPr>
          <p:blipFill>
            <a:blip r:embed="rId10"/>
            <a:stretch>
              <a:fillRect/>
            </a:stretch>
          </p:blipFill>
          <p:spPr>
            <a:xfrm>
              <a:off x="403151" y="944918"/>
              <a:ext cx="761906" cy="905155"/>
            </a:xfrm>
            <a:prstGeom prst="rect">
              <a:avLst/>
            </a:prstGeom>
          </p:spPr>
        </p:pic>
      </p:grpSp>
      <p:grpSp>
        <p:nvGrpSpPr>
          <p:cNvPr id="17" name="Group 16">
            <a:extLst>
              <a:ext uri="{FF2B5EF4-FFF2-40B4-BE49-F238E27FC236}">
                <a16:creationId xmlns:a16="http://schemas.microsoft.com/office/drawing/2014/main" id="{7E48F5CD-9983-C20E-DB1E-BD55FDBBE00C}"/>
              </a:ext>
            </a:extLst>
          </p:cNvPr>
          <p:cNvGrpSpPr/>
          <p:nvPr/>
        </p:nvGrpSpPr>
        <p:grpSpPr>
          <a:xfrm>
            <a:off x="1396760" y="4979940"/>
            <a:ext cx="2305980" cy="1614354"/>
            <a:chOff x="1168467" y="4814622"/>
            <a:chExt cx="2476858" cy="1758717"/>
          </a:xfrm>
        </p:grpSpPr>
        <p:sp>
          <p:nvSpPr>
            <p:cNvPr id="20" name="Rectangle 19">
              <a:extLst>
                <a:ext uri="{FF2B5EF4-FFF2-40B4-BE49-F238E27FC236}">
                  <a16:creationId xmlns:a16="http://schemas.microsoft.com/office/drawing/2014/main" id="{090886C6-1DD5-AF4C-1C70-F9ED41C7DEE8}"/>
                </a:ext>
              </a:extLst>
            </p:cNvPr>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21" name="Rectangle 20">
              <a:extLst>
                <a:ext uri="{FF2B5EF4-FFF2-40B4-BE49-F238E27FC236}">
                  <a16:creationId xmlns:a16="http://schemas.microsoft.com/office/drawing/2014/main" id="{D03550B6-DF15-31E7-E1A4-716EDAA4EE42}"/>
                </a:ext>
              </a:extLst>
            </p:cNvPr>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22" name="Group 21">
            <a:extLst>
              <a:ext uri="{FF2B5EF4-FFF2-40B4-BE49-F238E27FC236}">
                <a16:creationId xmlns:a16="http://schemas.microsoft.com/office/drawing/2014/main" id="{7CDD511A-C2B3-64E9-6EE4-E458596EF81A}"/>
              </a:ext>
            </a:extLst>
          </p:cNvPr>
          <p:cNvGrpSpPr/>
          <p:nvPr/>
        </p:nvGrpSpPr>
        <p:grpSpPr>
          <a:xfrm>
            <a:off x="1416296" y="4117399"/>
            <a:ext cx="7158036" cy="768329"/>
            <a:chOff x="1259519" y="5731732"/>
            <a:chExt cx="7688460" cy="837038"/>
          </a:xfrm>
          <a:solidFill>
            <a:srgbClr val="50BDC0"/>
          </a:solidFill>
        </p:grpSpPr>
        <p:sp>
          <p:nvSpPr>
            <p:cNvPr id="23" name="Rectangle 22">
              <a:extLst>
                <a:ext uri="{FF2B5EF4-FFF2-40B4-BE49-F238E27FC236}">
                  <a16:creationId xmlns:a16="http://schemas.microsoft.com/office/drawing/2014/main" id="{E8933DAE-3298-529F-991B-AAA94C9219E4}"/>
                </a:ext>
              </a:extLst>
            </p:cNvPr>
            <p:cNvSpPr/>
            <p:nvPr/>
          </p:nvSpPr>
          <p:spPr>
            <a:xfrm>
              <a:off x="1259519" y="573173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24" name="Rectangle 23">
              <a:extLst>
                <a:ext uri="{FF2B5EF4-FFF2-40B4-BE49-F238E27FC236}">
                  <a16:creationId xmlns:a16="http://schemas.microsoft.com/office/drawing/2014/main" id="{3D2C703D-A7AB-4897-ECD4-89FCDAF01120}"/>
                </a:ext>
              </a:extLst>
            </p:cNvPr>
            <p:cNvSpPr/>
            <p:nvPr/>
          </p:nvSpPr>
          <p:spPr>
            <a:xfrm>
              <a:off x="3858893" y="5736890"/>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other Level 3 - BTEC/OCR</a:t>
              </a:r>
            </a:p>
          </p:txBody>
        </p:sp>
        <p:sp>
          <p:nvSpPr>
            <p:cNvPr id="25" name="Rectangle 24">
              <a:extLst>
                <a:ext uri="{FF2B5EF4-FFF2-40B4-BE49-F238E27FC236}">
                  <a16:creationId xmlns:a16="http://schemas.microsoft.com/office/drawing/2014/main" id="{3BF77EAA-BF40-8F4D-05BB-6FAAEBA6061F}"/>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26" name="Group 25">
            <a:extLst>
              <a:ext uri="{FF2B5EF4-FFF2-40B4-BE49-F238E27FC236}">
                <a16:creationId xmlns:a16="http://schemas.microsoft.com/office/drawing/2014/main" id="{04B613B1-9163-EF63-B2CB-3F98EE26056F}"/>
              </a:ext>
            </a:extLst>
          </p:cNvPr>
          <p:cNvGrpSpPr/>
          <p:nvPr/>
        </p:nvGrpSpPr>
        <p:grpSpPr>
          <a:xfrm>
            <a:off x="1435832" y="3185921"/>
            <a:ext cx="7126832" cy="840001"/>
            <a:chOff x="1303352" y="5740423"/>
            <a:chExt cx="7644627" cy="838712"/>
          </a:xfrm>
          <a:solidFill>
            <a:srgbClr val="FC5C30"/>
          </a:solidFill>
        </p:grpSpPr>
        <p:sp>
          <p:nvSpPr>
            <p:cNvPr id="27" name="Rectangle 26">
              <a:extLst>
                <a:ext uri="{FF2B5EF4-FFF2-40B4-BE49-F238E27FC236}">
                  <a16:creationId xmlns:a16="http://schemas.microsoft.com/office/drawing/2014/main" id="{C84B8990-B627-155D-093C-39AD508CCFF0}"/>
                </a:ext>
              </a:extLst>
            </p:cNvPr>
            <p:cNvSpPr/>
            <p:nvPr/>
          </p:nvSpPr>
          <p:spPr>
            <a:xfrm>
              <a:off x="1303352" y="5740423"/>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28" name="Rectangle 27">
              <a:extLst>
                <a:ext uri="{FF2B5EF4-FFF2-40B4-BE49-F238E27FC236}">
                  <a16:creationId xmlns:a16="http://schemas.microsoft.com/office/drawing/2014/main" id="{61C860D1-586D-2A90-ED3E-EBE194667808}"/>
                </a:ext>
              </a:extLst>
            </p:cNvPr>
            <p:cNvSpPr/>
            <p:nvPr/>
          </p:nvSpPr>
          <p:spPr>
            <a:xfrm>
              <a:off x="3878267" y="5760087"/>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30" name="Rectangle 29">
              <a:extLst>
                <a:ext uri="{FF2B5EF4-FFF2-40B4-BE49-F238E27FC236}">
                  <a16:creationId xmlns:a16="http://schemas.microsoft.com/office/drawing/2014/main" id="{4923E73E-F9DB-52AE-A0DA-39AF168A43C9}"/>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31" name="Group 30">
            <a:extLst>
              <a:ext uri="{FF2B5EF4-FFF2-40B4-BE49-F238E27FC236}">
                <a16:creationId xmlns:a16="http://schemas.microsoft.com/office/drawing/2014/main" id="{97CF45DE-2116-27C7-DAD1-ACD4222484F1}"/>
              </a:ext>
            </a:extLst>
          </p:cNvPr>
          <p:cNvGrpSpPr/>
          <p:nvPr/>
        </p:nvGrpSpPr>
        <p:grpSpPr>
          <a:xfrm>
            <a:off x="1421105" y="2287377"/>
            <a:ext cx="7136450" cy="832711"/>
            <a:chOff x="1293035" y="5749722"/>
            <a:chExt cx="7654944" cy="831433"/>
          </a:xfrm>
          <a:solidFill>
            <a:srgbClr val="50BDC0"/>
          </a:solidFill>
        </p:grpSpPr>
        <p:sp>
          <p:nvSpPr>
            <p:cNvPr id="32" name="Rectangle 31">
              <a:extLst>
                <a:ext uri="{FF2B5EF4-FFF2-40B4-BE49-F238E27FC236}">
                  <a16:creationId xmlns:a16="http://schemas.microsoft.com/office/drawing/2014/main" id="{B80D1E6C-FA54-8437-CB27-1AA1787ED0AB}"/>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33" name="Rectangle 32">
              <a:extLst>
                <a:ext uri="{FF2B5EF4-FFF2-40B4-BE49-F238E27FC236}">
                  <a16:creationId xmlns:a16="http://schemas.microsoft.com/office/drawing/2014/main" id="{AE4F202C-1F62-3673-B17D-7214AE4B9046}"/>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50" name="Rectangle 49">
              <a:extLst>
                <a:ext uri="{FF2B5EF4-FFF2-40B4-BE49-F238E27FC236}">
                  <a16:creationId xmlns:a16="http://schemas.microsoft.com/office/drawing/2014/main" id="{8E0D8B20-3AA9-E5AF-5F4D-58E0B1CF7328}"/>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2" name="Rectangle 51">
            <a:extLst>
              <a:ext uri="{FF2B5EF4-FFF2-40B4-BE49-F238E27FC236}">
                <a16:creationId xmlns:a16="http://schemas.microsoft.com/office/drawing/2014/main" id="{04CDF201-ED77-0CD9-28AD-CB9C8314DC5B}"/>
              </a:ext>
            </a:extLst>
          </p:cNvPr>
          <p:cNvSpPr/>
          <p:nvPr/>
        </p:nvSpPr>
        <p:spPr>
          <a:xfrm>
            <a:off x="1417718" y="1383797"/>
            <a:ext cx="7125409" cy="82030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rPr>
              <a:t>Degree Achieved</a:t>
            </a:r>
          </a:p>
        </p:txBody>
      </p:sp>
      <p:grpSp>
        <p:nvGrpSpPr>
          <p:cNvPr id="53" name="Group 52">
            <a:extLst>
              <a:ext uri="{FF2B5EF4-FFF2-40B4-BE49-F238E27FC236}">
                <a16:creationId xmlns:a16="http://schemas.microsoft.com/office/drawing/2014/main" id="{A711F936-ADDD-9BD5-1DCC-13350E9D3E5C}"/>
              </a:ext>
            </a:extLst>
          </p:cNvPr>
          <p:cNvGrpSpPr/>
          <p:nvPr/>
        </p:nvGrpSpPr>
        <p:grpSpPr>
          <a:xfrm>
            <a:off x="1435832" y="912718"/>
            <a:ext cx="7095972" cy="366936"/>
            <a:chOff x="1435832" y="912718"/>
            <a:chExt cx="7095972" cy="366936"/>
          </a:xfrm>
        </p:grpSpPr>
        <p:sp>
          <p:nvSpPr>
            <p:cNvPr id="54" name="Rectangle 53">
              <a:extLst>
                <a:ext uri="{FF2B5EF4-FFF2-40B4-BE49-F238E27FC236}">
                  <a16:creationId xmlns:a16="http://schemas.microsoft.com/office/drawing/2014/main" id="{363526A3-D07A-0382-C734-65F10A610616}"/>
                </a:ext>
              </a:extLst>
            </p:cNvPr>
            <p:cNvSpPr/>
            <p:nvPr/>
          </p:nvSpPr>
          <p:spPr>
            <a:xfrm>
              <a:off x="1435832" y="920960"/>
              <a:ext cx="2286444" cy="358693"/>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Academic</a:t>
              </a:r>
            </a:p>
          </p:txBody>
        </p:sp>
        <p:sp>
          <p:nvSpPr>
            <p:cNvPr id="56" name="Rectangle 55">
              <a:extLst>
                <a:ext uri="{FF2B5EF4-FFF2-40B4-BE49-F238E27FC236}">
                  <a16:creationId xmlns:a16="http://schemas.microsoft.com/office/drawing/2014/main" id="{6118B7E5-0BE1-C4D3-E60B-BF1E3118BE78}"/>
                </a:ext>
              </a:extLst>
            </p:cNvPr>
            <p:cNvSpPr/>
            <p:nvPr/>
          </p:nvSpPr>
          <p:spPr>
            <a:xfrm>
              <a:off x="3844415" y="912718"/>
              <a:ext cx="2311903" cy="35869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Technical/Vocational</a:t>
              </a:r>
            </a:p>
          </p:txBody>
        </p:sp>
        <p:sp>
          <p:nvSpPr>
            <p:cNvPr id="61" name="Rectangle 60">
              <a:extLst>
                <a:ext uri="{FF2B5EF4-FFF2-40B4-BE49-F238E27FC236}">
                  <a16:creationId xmlns:a16="http://schemas.microsoft.com/office/drawing/2014/main" id="{084F7C0A-028C-7648-ACCE-80D826D64E7E}"/>
                </a:ext>
              </a:extLst>
            </p:cNvPr>
            <p:cNvSpPr/>
            <p:nvPr/>
          </p:nvSpPr>
          <p:spPr>
            <a:xfrm>
              <a:off x="6245360" y="920961"/>
              <a:ext cx="2286444" cy="35869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Apprenticeship</a:t>
              </a:r>
            </a:p>
          </p:txBody>
        </p:sp>
      </p:grpSp>
      <p:grpSp>
        <p:nvGrpSpPr>
          <p:cNvPr id="63" name="Group 62">
            <a:extLst>
              <a:ext uri="{FF2B5EF4-FFF2-40B4-BE49-F238E27FC236}">
                <a16:creationId xmlns:a16="http://schemas.microsoft.com/office/drawing/2014/main" id="{387CC1A9-BC3F-ED0B-E600-77350C0C1D5D}"/>
              </a:ext>
            </a:extLst>
          </p:cNvPr>
          <p:cNvGrpSpPr/>
          <p:nvPr/>
        </p:nvGrpSpPr>
        <p:grpSpPr>
          <a:xfrm>
            <a:off x="3836340" y="4968574"/>
            <a:ext cx="4716406" cy="751817"/>
            <a:chOff x="3836340" y="4968574"/>
            <a:chExt cx="4716406" cy="751817"/>
          </a:xfrm>
        </p:grpSpPr>
        <p:sp>
          <p:nvSpPr>
            <p:cNvPr id="4096" name="Rectangle 4095">
              <a:extLst>
                <a:ext uri="{FF2B5EF4-FFF2-40B4-BE49-F238E27FC236}">
                  <a16:creationId xmlns:a16="http://schemas.microsoft.com/office/drawing/2014/main" id="{D7CBA2E9-A9A3-9EB7-CEFA-13589CD248B7}"/>
                </a:ext>
              </a:extLst>
            </p:cNvPr>
            <p:cNvSpPr/>
            <p:nvPr/>
          </p:nvSpPr>
          <p:spPr>
            <a:xfrm>
              <a:off x="6246766"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4097" name="Rectangle 4096">
              <a:extLst>
                <a:ext uri="{FF2B5EF4-FFF2-40B4-BE49-F238E27FC236}">
                  <a16:creationId xmlns:a16="http://schemas.microsoft.com/office/drawing/2014/main" id="{8B11EC4F-B120-00A8-41DF-3708F1E7B197}"/>
                </a:ext>
              </a:extLst>
            </p:cNvPr>
            <p:cNvSpPr/>
            <p:nvPr/>
          </p:nvSpPr>
          <p:spPr>
            <a:xfrm>
              <a:off x="3836340"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Foundation and other Level 2</a:t>
              </a:r>
            </a:p>
          </p:txBody>
        </p:sp>
      </p:grpSp>
      <p:sp>
        <p:nvSpPr>
          <p:cNvPr id="4098" name="Rectangle 4097">
            <a:extLst>
              <a:ext uri="{FF2B5EF4-FFF2-40B4-BE49-F238E27FC236}">
                <a16:creationId xmlns:a16="http://schemas.microsoft.com/office/drawing/2014/main" id="{7DDDEA3A-BC55-8FFE-962C-E959FAD93472}"/>
              </a:ext>
            </a:extLst>
          </p:cNvPr>
          <p:cNvSpPr/>
          <p:nvPr/>
        </p:nvSpPr>
        <p:spPr>
          <a:xfrm>
            <a:off x="467710" y="4066278"/>
            <a:ext cx="8264810" cy="2645471"/>
          </a:xfrm>
          <a:prstGeom prst="rect">
            <a:avLst/>
          </a:prstGeom>
          <a:noFill/>
          <a:ln w="57150">
            <a:solidFill>
              <a:srgbClr val="2DF3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5873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3"/>
                                        </p:tgtEl>
                                        <p:attrNameLst>
                                          <p:attrName>style.visibility</p:attrName>
                                        </p:attrNameLst>
                                      </p:cBhvr>
                                      <p:to>
                                        <p:strVal val="visible"/>
                                      </p:to>
                                    </p:set>
                                    <p:anim calcmode="lin" valueType="num">
                                      <p:cBhvr additive="base">
                                        <p:cTn id="25" dur="500" fill="hold"/>
                                        <p:tgtEl>
                                          <p:spTgt spid="63"/>
                                        </p:tgtEl>
                                        <p:attrNameLst>
                                          <p:attrName>ppt_x</p:attrName>
                                        </p:attrNameLst>
                                      </p:cBhvr>
                                      <p:tavLst>
                                        <p:tav tm="0">
                                          <p:val>
                                            <p:strVal val="#ppt_x"/>
                                          </p:val>
                                        </p:tav>
                                        <p:tav tm="100000">
                                          <p:val>
                                            <p:strVal val="#ppt_x"/>
                                          </p:val>
                                        </p:tav>
                                      </p:tavLst>
                                    </p:anim>
                                    <p:anim calcmode="lin" valueType="num">
                                      <p:cBhvr additive="base">
                                        <p:cTn id="2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2"/>
                                        </p:tgtEl>
                                        <p:attrNameLst>
                                          <p:attrName>style.visibility</p:attrName>
                                        </p:attrNameLst>
                                      </p:cBhvr>
                                      <p:to>
                                        <p:strVal val="visible"/>
                                      </p:to>
                                    </p:set>
                                    <p:anim calcmode="lin" valueType="num">
                                      <p:cBhvr additive="base">
                                        <p:cTn id="49" dur="500" fill="hold"/>
                                        <p:tgtEl>
                                          <p:spTgt spid="52"/>
                                        </p:tgtEl>
                                        <p:attrNameLst>
                                          <p:attrName>ppt_x</p:attrName>
                                        </p:attrNameLst>
                                      </p:cBhvr>
                                      <p:tavLst>
                                        <p:tav tm="0">
                                          <p:val>
                                            <p:strVal val="#ppt_x"/>
                                          </p:val>
                                        </p:tav>
                                        <p:tav tm="100000">
                                          <p:val>
                                            <p:strVal val="#ppt_x"/>
                                          </p:val>
                                        </p:tav>
                                      </p:tavLst>
                                    </p:anim>
                                    <p:anim calcmode="lin" valueType="num">
                                      <p:cBhvr additive="base">
                                        <p:cTn id="5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098"/>
                                        </p:tgtEl>
                                        <p:attrNameLst>
                                          <p:attrName>style.visibility</p:attrName>
                                        </p:attrNameLst>
                                      </p:cBhvr>
                                      <p:to>
                                        <p:strVal val="visible"/>
                                      </p:to>
                                    </p:set>
                                    <p:anim calcmode="lin" valueType="num">
                                      <p:cBhvr additive="base">
                                        <p:cTn id="55" dur="500" fill="hold"/>
                                        <p:tgtEl>
                                          <p:spTgt spid="4098"/>
                                        </p:tgtEl>
                                        <p:attrNameLst>
                                          <p:attrName>ppt_x</p:attrName>
                                        </p:attrNameLst>
                                      </p:cBhvr>
                                      <p:tavLst>
                                        <p:tav tm="0">
                                          <p:val>
                                            <p:strVal val="#ppt_x"/>
                                          </p:val>
                                        </p:tav>
                                        <p:tav tm="100000">
                                          <p:val>
                                            <p:strVal val="#ppt_x"/>
                                          </p:val>
                                        </p:tav>
                                      </p:tavLst>
                                    </p:anim>
                                    <p:anim calcmode="lin" valueType="num">
                                      <p:cBhvr additive="base">
                                        <p:cTn id="56"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409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65847" cy="6858000"/>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Teacher Overview</a:t>
            </a:r>
          </a:p>
        </p:txBody>
      </p:sp>
      <p:sp>
        <p:nvSpPr>
          <p:cNvPr id="35" name="Rectangle 34">
            <a:extLst>
              <a:ext uri="{FF2B5EF4-FFF2-40B4-BE49-F238E27FC236}">
                <a16:creationId xmlns:a16="http://schemas.microsoft.com/office/drawing/2014/main" id="{0F746975-0129-4FBB-95D5-72AB5485A691}"/>
              </a:ext>
            </a:extLst>
          </p:cNvPr>
          <p:cNvSpPr/>
          <p:nvPr/>
        </p:nvSpPr>
        <p:spPr>
          <a:xfrm>
            <a:off x="199877" y="1805940"/>
            <a:ext cx="8778870" cy="486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Graphic 6" descr="Teacher with solid fill">
            <a:extLst>
              <a:ext uri="{FF2B5EF4-FFF2-40B4-BE49-F238E27FC236}">
                <a16:creationId xmlns:a16="http://schemas.microsoft.com/office/drawing/2014/main" id="{98D646F8-6E45-4DEC-BA9A-23E043E67D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51618" y="-109322"/>
            <a:ext cx="914400" cy="914400"/>
          </a:xfrm>
          <a:prstGeom prst="rect">
            <a:avLst/>
          </a:prstGeom>
        </p:spPr>
      </p:pic>
      <p:sp>
        <p:nvSpPr>
          <p:cNvPr id="12" name="TextBox 11">
            <a:extLst>
              <a:ext uri="{FF2B5EF4-FFF2-40B4-BE49-F238E27FC236}">
                <a16:creationId xmlns:a16="http://schemas.microsoft.com/office/drawing/2014/main" id="{AE40FB1A-6E67-9247-FA31-54A407B91BB3}"/>
              </a:ext>
            </a:extLst>
          </p:cNvPr>
          <p:cNvSpPr txBox="1"/>
          <p:nvPr/>
        </p:nvSpPr>
        <p:spPr>
          <a:xfrm>
            <a:off x="230907" y="1909714"/>
            <a:ext cx="8632132" cy="4708981"/>
          </a:xfrm>
          <a:prstGeom prst="rect">
            <a:avLst/>
          </a:prstGeom>
          <a:noFill/>
        </p:spPr>
        <p:txBody>
          <a:bodyPr wrap="square" rtlCol="0">
            <a:spAutoFit/>
          </a:bodyPr>
          <a:lstStyle/>
          <a:p>
            <a:r>
              <a:rPr lang="en-GB" sz="1600" dirty="0"/>
              <a:t>Lessons have been developed by the Careerpilot Team – all are qualified career advisers and teachers.</a:t>
            </a:r>
          </a:p>
          <a:p>
            <a:endParaRPr lang="en-GB" sz="1600" dirty="0"/>
          </a:p>
          <a:p>
            <a:r>
              <a:rPr lang="en-GB" sz="1600" dirty="0"/>
              <a:t>The programme contains all you need to deliver 5 x 50-60 minute lessons, or the first lesson can be delivered as a standalone session. All lessons use a Power Point presentation, with notes to explain screens. The first lesson has been pre-recorded as a video lesson with a member of the Careerpilot Team virtually delivering the session and providing instruction to the facilitating teacher and the students should you wish to use this delivery option. </a:t>
            </a:r>
          </a:p>
          <a:p>
            <a:endParaRPr lang="en-GB" sz="1600" dirty="0"/>
          </a:p>
          <a:p>
            <a:r>
              <a:rPr lang="en-GB" sz="1600" dirty="0"/>
              <a:t>The lessons require students to have access to Careerpilot so they can use the wealth of information and tools offered through the site but also to help them build their career report. The report moves up annually with them, can be ‘ported’ by them to another provider e.g. a college and is owned by them until they are 20.</a:t>
            </a:r>
          </a:p>
          <a:p>
            <a:endParaRPr lang="en-GB" sz="1600" dirty="0"/>
          </a:p>
          <a:p>
            <a:r>
              <a:rPr lang="en-GB" sz="1600" dirty="0"/>
              <a:t>All student’s need is access to </a:t>
            </a:r>
            <a:r>
              <a:rPr lang="en-GB" sz="1600" dirty="0">
                <a:hlinkClick r:id="rId5"/>
              </a:rPr>
              <a:t>careerpilot.org.uk </a:t>
            </a:r>
            <a:r>
              <a:rPr lang="en-GB" sz="1600" dirty="0"/>
              <a:t>and paper/pen. Careerpilot can be accessed through pc, tablet or phone.</a:t>
            </a:r>
          </a:p>
          <a:p>
            <a:endParaRPr lang="en-GB" sz="1600" dirty="0"/>
          </a:p>
          <a:p>
            <a:endParaRPr lang="en-GB" sz="1600" dirty="0"/>
          </a:p>
          <a:p>
            <a:endParaRPr lang="en-GB" sz="1600" dirty="0"/>
          </a:p>
          <a:p>
            <a:r>
              <a:rPr lang="en-GB" sz="1200" dirty="0"/>
              <a:t>To provide feedback or ask a question contact careerpilot@bath.ac.uk</a:t>
            </a:r>
          </a:p>
        </p:txBody>
      </p:sp>
      <p:pic>
        <p:nvPicPr>
          <p:cNvPr id="28" name="Picture 27" descr="Logo&#10;&#10;Description automatically generated with medium confidence">
            <a:extLst>
              <a:ext uri="{FF2B5EF4-FFF2-40B4-BE49-F238E27FC236}">
                <a16:creationId xmlns:a16="http://schemas.microsoft.com/office/drawing/2014/main" id="{4EA6358F-D3A0-CA5C-9E9A-7F17924A59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61044" y="5995055"/>
            <a:ext cx="3127022" cy="731551"/>
          </a:xfrm>
          <a:prstGeom prst="rect">
            <a:avLst/>
          </a:prstGeom>
        </p:spPr>
      </p:pic>
      <p:sp>
        <p:nvSpPr>
          <p:cNvPr id="4" name="Rectangle 3">
            <a:extLst>
              <a:ext uri="{FF2B5EF4-FFF2-40B4-BE49-F238E27FC236}">
                <a16:creationId xmlns:a16="http://schemas.microsoft.com/office/drawing/2014/main" id="{B206CB25-8079-E93C-4200-A5EAD1362D90}"/>
              </a:ext>
            </a:extLst>
          </p:cNvPr>
          <p:cNvSpPr/>
          <p:nvPr/>
        </p:nvSpPr>
        <p:spPr>
          <a:xfrm>
            <a:off x="199877" y="730103"/>
            <a:ext cx="8778870" cy="9712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50EFA3AD-42B8-E17F-156B-6EEDA4EDC948}"/>
              </a:ext>
            </a:extLst>
          </p:cNvPr>
          <p:cNvSpPr txBox="1"/>
          <p:nvPr/>
        </p:nvSpPr>
        <p:spPr>
          <a:xfrm>
            <a:off x="280961" y="763591"/>
            <a:ext cx="8412480" cy="1200329"/>
          </a:xfrm>
          <a:prstGeom prst="rect">
            <a:avLst/>
          </a:prstGeom>
          <a:noFill/>
        </p:spPr>
        <p:txBody>
          <a:bodyPr wrap="square" rtlCol="0">
            <a:spAutoFit/>
          </a:bodyPr>
          <a:lstStyle/>
          <a:p>
            <a:r>
              <a:rPr lang="en-GB" sz="1800" dirty="0">
                <a:solidFill>
                  <a:srgbClr val="002060"/>
                </a:solidFill>
              </a:rPr>
              <a:t>This 5-week careers programme aims to support students to:</a:t>
            </a:r>
          </a:p>
          <a:p>
            <a:pPr marL="285750" indent="-285750">
              <a:buFont typeface="Arial" panose="020B0604020202020204" pitchFamily="34" charset="0"/>
              <a:buChar char="•"/>
            </a:pPr>
            <a:r>
              <a:rPr lang="en-GB" sz="1800" b="1" dirty="0">
                <a:solidFill>
                  <a:srgbClr val="002060"/>
                </a:solidFill>
              </a:rPr>
              <a:t>Develop their career skills for life, learning and work</a:t>
            </a:r>
          </a:p>
          <a:p>
            <a:pPr marL="285750" indent="-285750">
              <a:buFont typeface="Arial" panose="020B0604020202020204" pitchFamily="34" charset="0"/>
              <a:buChar char="•"/>
            </a:pPr>
            <a:r>
              <a:rPr lang="en-GB" sz="1800" b="1" dirty="0">
                <a:solidFill>
                  <a:srgbClr val="002060"/>
                </a:solidFill>
              </a:rPr>
              <a:t>Prepare them for the next career decisions they will have to make.</a:t>
            </a:r>
          </a:p>
          <a:p>
            <a:endParaRPr lang="en-GB" dirty="0"/>
          </a:p>
        </p:txBody>
      </p:sp>
    </p:spTree>
    <p:custDataLst>
      <p:tags r:id="rId1"/>
    </p:custDataLst>
    <p:extLst>
      <p:ext uri="{BB962C8B-B14F-4D97-AF65-F5344CB8AC3E}">
        <p14:creationId xmlns:p14="http://schemas.microsoft.com/office/powerpoint/2010/main" val="396711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4" name="Group 3"/>
          <p:cNvGrpSpPr/>
          <p:nvPr/>
        </p:nvGrpSpPr>
        <p:grpSpPr>
          <a:xfrm>
            <a:off x="379759" y="3097656"/>
            <a:ext cx="8399260" cy="2517419"/>
            <a:chOff x="379759" y="3097656"/>
            <a:chExt cx="8399260" cy="2517419"/>
          </a:xfrm>
        </p:grpSpPr>
        <p:sp>
          <p:nvSpPr>
            <p:cNvPr id="10" name="TextBox 9"/>
            <p:cNvSpPr txBox="1"/>
            <p:nvPr/>
          </p:nvSpPr>
          <p:spPr>
            <a:xfrm>
              <a:off x="379760" y="3097656"/>
              <a:ext cx="8399259" cy="1384995"/>
            </a:xfrm>
            <a:prstGeom prst="rect">
              <a:avLst/>
            </a:prstGeom>
            <a:solidFill>
              <a:schemeClr val="bg1"/>
            </a:solidFill>
            <a:ln>
              <a:noFill/>
            </a:ln>
          </p:spPr>
          <p:txBody>
            <a:bodyPr wrap="square" rtlCol="0">
              <a:spAutoFit/>
            </a:bodyPr>
            <a:lstStyle/>
            <a:p>
              <a:r>
                <a:rPr lang="en-GB" sz="2800" dirty="0"/>
                <a:t>Some people start with what they want to do in the future (course/job) and look at what they need to do to get there.</a:t>
              </a:r>
            </a:p>
          </p:txBody>
        </p:sp>
        <p:sp>
          <p:nvSpPr>
            <p:cNvPr id="12" name="TextBox 11"/>
            <p:cNvSpPr txBox="1"/>
            <p:nvPr/>
          </p:nvSpPr>
          <p:spPr>
            <a:xfrm>
              <a:off x="379759" y="4660968"/>
              <a:ext cx="8399259" cy="954107"/>
            </a:xfrm>
            <a:prstGeom prst="rect">
              <a:avLst/>
            </a:prstGeom>
            <a:solidFill>
              <a:schemeClr val="bg1"/>
            </a:solidFill>
            <a:ln>
              <a:noFill/>
            </a:ln>
          </p:spPr>
          <p:txBody>
            <a:bodyPr wrap="square" rtlCol="0">
              <a:spAutoFit/>
            </a:bodyPr>
            <a:lstStyle/>
            <a:p>
              <a:r>
                <a:rPr lang="en-GB" sz="2800" dirty="0"/>
                <a:t>Some people start with a subject they like and focus in later.</a:t>
              </a:r>
            </a:p>
          </p:txBody>
        </p:sp>
      </p:grpSp>
      <p:sp>
        <p:nvSpPr>
          <p:cNvPr id="16" name="TextBox 15"/>
          <p:cNvSpPr txBox="1"/>
          <p:nvPr/>
        </p:nvSpPr>
        <p:spPr>
          <a:xfrm>
            <a:off x="379758" y="5806334"/>
            <a:ext cx="8399259" cy="523220"/>
          </a:xfrm>
          <a:prstGeom prst="rect">
            <a:avLst/>
          </a:prstGeom>
          <a:solidFill>
            <a:schemeClr val="bg1"/>
          </a:solidFill>
          <a:ln>
            <a:noFill/>
          </a:ln>
        </p:spPr>
        <p:txBody>
          <a:bodyPr wrap="square" rtlCol="0">
            <a:spAutoFit/>
          </a:bodyPr>
          <a:lstStyle/>
          <a:p>
            <a:r>
              <a:rPr lang="en-GB" sz="2800" dirty="0"/>
              <a:t>There are lots of ways of getting to the same future job.</a:t>
            </a:r>
          </a:p>
        </p:txBody>
      </p:sp>
      <p:grpSp>
        <p:nvGrpSpPr>
          <p:cNvPr id="3" name="Group 2"/>
          <p:cNvGrpSpPr/>
          <p:nvPr/>
        </p:nvGrpSpPr>
        <p:grpSpPr>
          <a:xfrm>
            <a:off x="379758" y="1338214"/>
            <a:ext cx="8399261" cy="1618384"/>
            <a:chOff x="379758" y="1338214"/>
            <a:chExt cx="8399261" cy="1618384"/>
          </a:xfrm>
        </p:grpSpPr>
        <p:sp>
          <p:nvSpPr>
            <p:cNvPr id="9" name="TextBox 8"/>
            <p:cNvSpPr txBox="1"/>
            <p:nvPr/>
          </p:nvSpPr>
          <p:spPr>
            <a:xfrm>
              <a:off x="379760" y="1338214"/>
              <a:ext cx="8399259" cy="954107"/>
            </a:xfrm>
            <a:prstGeom prst="rect">
              <a:avLst/>
            </a:prstGeom>
            <a:solidFill>
              <a:schemeClr val="bg1"/>
            </a:solidFill>
            <a:ln>
              <a:noFill/>
            </a:ln>
          </p:spPr>
          <p:txBody>
            <a:bodyPr wrap="square" rtlCol="0">
              <a:spAutoFit/>
            </a:bodyPr>
            <a:lstStyle/>
            <a:p>
              <a:r>
                <a:rPr lang="en-GB" sz="2800" dirty="0"/>
                <a:t>What grades are you likely to get at GCSE (esp. English and maths)? </a:t>
              </a:r>
            </a:p>
          </p:txBody>
        </p:sp>
        <p:sp>
          <p:nvSpPr>
            <p:cNvPr id="17" name="TextBox 16"/>
            <p:cNvSpPr txBox="1"/>
            <p:nvPr/>
          </p:nvSpPr>
          <p:spPr>
            <a:xfrm>
              <a:off x="379758" y="2433378"/>
              <a:ext cx="8399259" cy="523220"/>
            </a:xfrm>
            <a:prstGeom prst="rect">
              <a:avLst/>
            </a:prstGeom>
            <a:solidFill>
              <a:schemeClr val="bg1"/>
            </a:solidFill>
            <a:ln>
              <a:noFill/>
            </a:ln>
          </p:spPr>
          <p:txBody>
            <a:bodyPr wrap="square" rtlCol="0">
              <a:spAutoFit/>
            </a:bodyPr>
            <a:lstStyle/>
            <a:p>
              <a:r>
                <a:rPr lang="en-GB" sz="2800" dirty="0"/>
                <a:t>How do you like to learn e.g. by doing, by studying?</a:t>
              </a:r>
            </a:p>
          </p:txBody>
        </p:sp>
      </p:grpSp>
      <p:sp>
        <p:nvSpPr>
          <p:cNvPr id="13" name="Text Box 14">
            <a:extLst>
              <a:ext uri="{FF2B5EF4-FFF2-40B4-BE49-F238E27FC236}">
                <a16:creationId xmlns:a16="http://schemas.microsoft.com/office/drawing/2014/main" id="{F323C390-5ACE-4470-A6BE-29DFE1ED2F76}"/>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Choosing options – what to think about</a:t>
            </a:r>
          </a:p>
        </p:txBody>
      </p:sp>
      <p:pic>
        <p:nvPicPr>
          <p:cNvPr id="15" name="Graphic 14" descr="Badge 1 with solid fill">
            <a:extLst>
              <a:ext uri="{FF2B5EF4-FFF2-40B4-BE49-F238E27FC236}">
                <a16:creationId xmlns:a16="http://schemas.microsoft.com/office/drawing/2014/main" id="{B842333E-82B9-4C32-AE38-5CD0B46F08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7699"/>
            <a:ext cx="646331" cy="646331"/>
          </a:xfrm>
          <a:prstGeom prst="rect">
            <a:avLst/>
          </a:prstGeom>
        </p:spPr>
      </p:pic>
    </p:spTree>
    <p:custDataLst>
      <p:tags r:id="rId1"/>
    </p:custDataLst>
    <p:extLst>
      <p:ext uri="{BB962C8B-B14F-4D97-AF65-F5344CB8AC3E}">
        <p14:creationId xmlns:p14="http://schemas.microsoft.com/office/powerpoint/2010/main" val="141968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1"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323476" y="727343"/>
            <a:ext cx="8497047" cy="954107"/>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800" dirty="0">
                <a:latin typeface="Calibri" panose="020F0502020204030204" pitchFamily="34" charset="0"/>
              </a:rPr>
              <a:t>Vocational courses are about a job area </a:t>
            </a:r>
          </a:p>
          <a:p>
            <a:pPr algn="ctr" eaLnBrk="1" hangingPunct="1">
              <a:spcBef>
                <a:spcPct val="0"/>
              </a:spcBef>
              <a:buNone/>
            </a:pPr>
            <a:r>
              <a:rPr lang="en-GB" altLang="en-US" sz="2800" dirty="0" err="1">
                <a:latin typeface="Calibri" panose="020F0502020204030204" pitchFamily="34" charset="0"/>
              </a:rPr>
              <a:t>e.g</a:t>
            </a:r>
            <a:r>
              <a:rPr lang="en-GB" altLang="en-US" sz="2800" dirty="0">
                <a:latin typeface="Calibri" panose="020F0502020204030204" pitchFamily="34" charset="0"/>
              </a:rPr>
              <a:t> General – </a:t>
            </a:r>
            <a:r>
              <a:rPr lang="en-GB" altLang="en-US" sz="2800" dirty="0" err="1">
                <a:latin typeface="Calibri" panose="020F0502020204030204" pitchFamily="34" charset="0"/>
              </a:rPr>
              <a:t>Btec</a:t>
            </a:r>
            <a:r>
              <a:rPr lang="en-GB" altLang="en-US" sz="2800" dirty="0">
                <a:latin typeface="Calibri" panose="020F0502020204030204" pitchFamily="34" charset="0"/>
              </a:rPr>
              <a:t>/OCR, Specific - Tech Levels</a:t>
            </a:r>
          </a:p>
        </p:txBody>
      </p:sp>
      <p:pic>
        <p:nvPicPr>
          <p:cNvPr id="3" name="Picture 2"/>
          <p:cNvPicPr>
            <a:picLocks noChangeAspect="1"/>
          </p:cNvPicPr>
          <p:nvPr/>
        </p:nvPicPr>
        <p:blipFill>
          <a:blip r:embed="rId4"/>
          <a:srcRect r="27698"/>
          <a:stretch/>
        </p:blipFill>
        <p:spPr>
          <a:xfrm>
            <a:off x="323475" y="1936474"/>
            <a:ext cx="3464175" cy="2985051"/>
          </a:xfrm>
          <a:prstGeom prst="rect">
            <a:avLst/>
          </a:prstGeom>
          <a:ln>
            <a:solidFill>
              <a:srgbClr val="002060"/>
            </a:solidFill>
          </a:ln>
        </p:spPr>
      </p:pic>
      <p:sp>
        <p:nvSpPr>
          <p:cNvPr id="9" name="Rectangle 8"/>
          <p:cNvSpPr/>
          <p:nvPr/>
        </p:nvSpPr>
        <p:spPr>
          <a:xfrm>
            <a:off x="3875126" y="1736886"/>
            <a:ext cx="4921891" cy="76554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Colleges offer lots of vocational courses at lots of levels. Schools offer some too.</a:t>
            </a:r>
          </a:p>
        </p:txBody>
      </p:sp>
      <p:sp>
        <p:nvSpPr>
          <p:cNvPr id="10" name="Rectangle 9"/>
          <p:cNvSpPr/>
          <p:nvPr/>
        </p:nvSpPr>
        <p:spPr>
          <a:xfrm>
            <a:off x="3875126" y="2611044"/>
            <a:ext cx="4945397" cy="89118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Some colleges offer A levels, some don’t. Students can resit their Maths &amp; English GCSEs at college.</a:t>
            </a:r>
            <a:endParaRPr lang="en-GB" dirty="0"/>
          </a:p>
        </p:txBody>
      </p:sp>
      <p:sp>
        <p:nvSpPr>
          <p:cNvPr id="11" name="Rectangle 10"/>
          <p:cNvSpPr/>
          <p:nvPr/>
        </p:nvSpPr>
        <p:spPr>
          <a:xfrm>
            <a:off x="3875126" y="3597855"/>
            <a:ext cx="4945397" cy="7630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Many Level 3 vocational courses require 4 x GCSEs at Level 4+ (check this).</a:t>
            </a:r>
          </a:p>
        </p:txBody>
      </p:sp>
      <p:sp>
        <p:nvSpPr>
          <p:cNvPr id="12" name="TextBox 11">
            <a:extLst>
              <a:ext uri="{FF2B5EF4-FFF2-40B4-BE49-F238E27FC236}">
                <a16:creationId xmlns:a16="http://schemas.microsoft.com/office/drawing/2014/main" id="{E5804E25-4443-4AB7-8153-8515F4DCAD0B}"/>
              </a:ext>
            </a:extLst>
          </p:cNvPr>
          <p:cNvSpPr txBox="1"/>
          <p:nvPr/>
        </p:nvSpPr>
        <p:spPr>
          <a:xfrm>
            <a:off x="3898631" y="4479363"/>
            <a:ext cx="4921891" cy="2139047"/>
          </a:xfrm>
          <a:prstGeom prst="rect">
            <a:avLst/>
          </a:prstGeom>
          <a:solidFill>
            <a:srgbClr val="337AB7"/>
          </a:solidFill>
        </p:spPr>
        <p:txBody>
          <a:bodyPr wrap="square" rtlCol="0">
            <a:spAutoFit/>
          </a:bodyPr>
          <a:lstStyle/>
          <a:p>
            <a:r>
              <a:rPr lang="en-GB" sz="1900" dirty="0">
                <a:solidFill>
                  <a:schemeClr val="bg1"/>
                </a:solidFill>
              </a:rPr>
              <a:t>Example courses:</a:t>
            </a:r>
          </a:p>
          <a:p>
            <a:r>
              <a:rPr lang="en-GB" sz="1900" dirty="0">
                <a:solidFill>
                  <a:schemeClr val="bg1"/>
                </a:solidFill>
              </a:rPr>
              <a:t>Level 2 - Accounts</a:t>
            </a:r>
          </a:p>
          <a:p>
            <a:r>
              <a:rPr lang="en-GB" sz="1900" dirty="0">
                <a:solidFill>
                  <a:schemeClr val="bg1"/>
                </a:solidFill>
              </a:rPr>
              <a:t>Level 1 and 2 - Animal care and management</a:t>
            </a:r>
          </a:p>
          <a:p>
            <a:r>
              <a:rPr lang="en-GB" sz="1900" dirty="0">
                <a:solidFill>
                  <a:schemeClr val="bg1"/>
                </a:solidFill>
              </a:rPr>
              <a:t>Level 1 and 2 – Health and Social Care </a:t>
            </a:r>
          </a:p>
          <a:p>
            <a:r>
              <a:rPr lang="en-GB" sz="1900" dirty="0">
                <a:solidFill>
                  <a:schemeClr val="bg1"/>
                </a:solidFill>
              </a:rPr>
              <a:t>Level 1,2 and 3 – Plumbing</a:t>
            </a:r>
          </a:p>
          <a:p>
            <a:r>
              <a:rPr lang="en-GB" sz="1900" dirty="0">
                <a:solidFill>
                  <a:schemeClr val="bg1"/>
                </a:solidFill>
              </a:rPr>
              <a:t>Level 3 T Level – Digital design</a:t>
            </a:r>
          </a:p>
          <a:p>
            <a:r>
              <a:rPr lang="en-GB" sz="1900" dirty="0">
                <a:solidFill>
                  <a:schemeClr val="bg1"/>
                </a:solidFill>
              </a:rPr>
              <a:t>Level 1, 2 and 3 - Sports</a:t>
            </a:r>
          </a:p>
        </p:txBody>
      </p:sp>
      <p:sp>
        <p:nvSpPr>
          <p:cNvPr id="13" name="Text Box 14">
            <a:extLst>
              <a:ext uri="{FF2B5EF4-FFF2-40B4-BE49-F238E27FC236}">
                <a16:creationId xmlns:a16="http://schemas.microsoft.com/office/drawing/2014/main" id="{B7DB1C05-C0AA-4A56-AB70-BB9EB36AB223}"/>
              </a:ext>
            </a:extLst>
          </p:cNvPr>
          <p:cNvSpPr txBox="1">
            <a:spLocks noChangeArrowheads="1"/>
          </p:cNvSpPr>
          <p:nvPr/>
        </p:nvSpPr>
        <p:spPr bwMode="auto">
          <a:xfrm>
            <a:off x="0" y="-75084"/>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Vocational pathway </a:t>
            </a:r>
          </a:p>
        </p:txBody>
      </p:sp>
      <p:pic>
        <p:nvPicPr>
          <p:cNvPr id="15" name="Graphic 14" descr="Badge 1 with solid fill">
            <a:extLst>
              <a:ext uri="{FF2B5EF4-FFF2-40B4-BE49-F238E27FC236}">
                <a16:creationId xmlns:a16="http://schemas.microsoft.com/office/drawing/2014/main" id="{EBAB9136-16D5-419E-8C5D-0EDC5B13F6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 y="-89998"/>
            <a:ext cx="646331" cy="646331"/>
          </a:xfrm>
          <a:prstGeom prst="rect">
            <a:avLst/>
          </a:prstGeom>
        </p:spPr>
      </p:pic>
      <p:sp>
        <p:nvSpPr>
          <p:cNvPr id="5" name="Rectangle: Rounded Corners 4">
            <a:extLst>
              <a:ext uri="{FF2B5EF4-FFF2-40B4-BE49-F238E27FC236}">
                <a16:creationId xmlns:a16="http://schemas.microsoft.com/office/drawing/2014/main" id="{4AEDA4FC-D16A-58E8-CD86-DC621EAC4C1D}"/>
              </a:ext>
            </a:extLst>
          </p:cNvPr>
          <p:cNvSpPr/>
          <p:nvPr/>
        </p:nvSpPr>
        <p:spPr>
          <a:xfrm>
            <a:off x="323475" y="5113778"/>
            <a:ext cx="3247696" cy="1403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for each, which can get you onto a higher level course</a:t>
            </a:r>
          </a:p>
        </p:txBody>
      </p:sp>
    </p:spTree>
    <p:custDataLst>
      <p:tags r:id="rId1"/>
    </p:custDataLst>
    <p:extLst>
      <p:ext uri="{BB962C8B-B14F-4D97-AF65-F5344CB8AC3E}">
        <p14:creationId xmlns:p14="http://schemas.microsoft.com/office/powerpoint/2010/main" val="394490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500" fill="hold"/>
                                        <p:tgtEl>
                                          <p:spTgt spid="5"/>
                                        </p:tgtEl>
                                        <p:attrNameLst>
                                          <p:attrName>ppt_x</p:attrName>
                                        </p:attrNameLst>
                                      </p:cBhvr>
                                      <p:tavLst>
                                        <p:tav tm="0">
                                          <p:val>
                                            <p:strVal val="#ppt_x"/>
                                          </p:val>
                                        </p:tav>
                                        <p:tav tm="100000">
                                          <p:val>
                                            <p:strVal val="#ppt_x"/>
                                          </p:val>
                                        </p:tav>
                                      </p:tavLst>
                                    </p:anim>
                                    <p:anim calcmode="lin" valueType="num">
                                      <p:cBhvr additive="base">
                                        <p:cTn id="4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9" grpId="0" animBg="1"/>
      <p:bldP spid="10" grpId="0" animBg="1"/>
      <p:bldP spid="11" grpId="0" animBg="1"/>
      <p:bldP spid="12"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15" name="Group 14">
            <a:extLst>
              <a:ext uri="{FF2B5EF4-FFF2-40B4-BE49-F238E27FC236}">
                <a16:creationId xmlns:a16="http://schemas.microsoft.com/office/drawing/2014/main" id="{3ED1C095-68EB-4E1A-9CDB-EE34BB763239}"/>
              </a:ext>
            </a:extLst>
          </p:cNvPr>
          <p:cNvGrpSpPr/>
          <p:nvPr/>
        </p:nvGrpSpPr>
        <p:grpSpPr>
          <a:xfrm>
            <a:off x="164008" y="869095"/>
            <a:ext cx="3247696" cy="4591526"/>
            <a:chOff x="2760635" y="1366098"/>
            <a:chExt cx="3217580" cy="4595658"/>
          </a:xfrm>
        </p:grpSpPr>
        <p:pic>
          <p:nvPicPr>
            <p:cNvPr id="6" name="Picture 5">
              <a:extLst>
                <a:ext uri="{FF2B5EF4-FFF2-40B4-BE49-F238E27FC236}">
                  <a16:creationId xmlns:a16="http://schemas.microsoft.com/office/drawing/2014/main" id="{07E731EB-A605-4F4B-9BD5-42C456018AA1}"/>
                </a:ext>
              </a:extLst>
            </p:cNvPr>
            <p:cNvPicPr>
              <a:picLocks noChangeAspect="1"/>
            </p:cNvPicPr>
            <p:nvPr/>
          </p:nvPicPr>
          <p:blipFill>
            <a:blip r:embed="rId4"/>
            <a:stretch>
              <a:fillRect/>
            </a:stretch>
          </p:blipFill>
          <p:spPr>
            <a:xfrm>
              <a:off x="2760635" y="1366098"/>
              <a:ext cx="3217580" cy="1100580"/>
            </a:xfrm>
            <a:prstGeom prst="rect">
              <a:avLst/>
            </a:prstGeom>
          </p:spPr>
        </p:pic>
        <p:pic>
          <p:nvPicPr>
            <p:cNvPr id="13" name="Picture 12">
              <a:extLst>
                <a:ext uri="{FF2B5EF4-FFF2-40B4-BE49-F238E27FC236}">
                  <a16:creationId xmlns:a16="http://schemas.microsoft.com/office/drawing/2014/main" id="{3ED94EB4-6EC0-485C-A786-8F1DCF8206FA}"/>
                </a:ext>
              </a:extLst>
            </p:cNvPr>
            <p:cNvPicPr>
              <a:picLocks noChangeAspect="1"/>
            </p:cNvPicPr>
            <p:nvPr/>
          </p:nvPicPr>
          <p:blipFill>
            <a:blip r:embed="rId5"/>
            <a:stretch>
              <a:fillRect/>
            </a:stretch>
          </p:blipFill>
          <p:spPr>
            <a:xfrm>
              <a:off x="2765299" y="2556494"/>
              <a:ext cx="3212913" cy="3405262"/>
            </a:xfrm>
            <a:prstGeom prst="rect">
              <a:avLst/>
            </a:prstGeom>
          </p:spPr>
        </p:pic>
      </p:grpSp>
      <p:sp>
        <p:nvSpPr>
          <p:cNvPr id="5" name="Rectangle 4">
            <a:extLst>
              <a:ext uri="{FF2B5EF4-FFF2-40B4-BE49-F238E27FC236}">
                <a16:creationId xmlns:a16="http://schemas.microsoft.com/office/drawing/2014/main" id="{9E64EF0A-BA96-47AE-9274-82ABA10FAF2F}"/>
              </a:ext>
            </a:extLst>
          </p:cNvPr>
          <p:cNvSpPr/>
          <p:nvPr/>
        </p:nvSpPr>
        <p:spPr>
          <a:xfrm>
            <a:off x="3673185" y="869414"/>
            <a:ext cx="5224113" cy="71195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Will train you to do a specific job</a:t>
            </a:r>
          </a:p>
        </p:txBody>
      </p:sp>
      <p:pic>
        <p:nvPicPr>
          <p:cNvPr id="20" name="Picture 19">
            <a:extLst>
              <a:ext uri="{FF2B5EF4-FFF2-40B4-BE49-F238E27FC236}">
                <a16:creationId xmlns:a16="http://schemas.microsoft.com/office/drawing/2014/main" id="{D6B47858-F5DC-4298-A425-F988BE2CEC09}"/>
              </a:ext>
            </a:extLst>
          </p:cNvPr>
          <p:cNvPicPr>
            <a:picLocks noChangeAspect="1"/>
          </p:cNvPicPr>
          <p:nvPr/>
        </p:nvPicPr>
        <p:blipFill rotWithShape="1">
          <a:blip r:embed="rId6"/>
          <a:srcRect b="9273"/>
          <a:stretch/>
        </p:blipFill>
        <p:spPr>
          <a:xfrm>
            <a:off x="3673184" y="3599829"/>
            <a:ext cx="5186844" cy="2485699"/>
          </a:xfrm>
          <a:prstGeom prst="rect">
            <a:avLst/>
          </a:prstGeom>
        </p:spPr>
      </p:pic>
      <p:sp>
        <p:nvSpPr>
          <p:cNvPr id="16" name="Text Box 14">
            <a:extLst>
              <a:ext uri="{FF2B5EF4-FFF2-40B4-BE49-F238E27FC236}">
                <a16:creationId xmlns:a16="http://schemas.microsoft.com/office/drawing/2014/main" id="{4E50B49A-E5E2-41EF-9CB2-EF77BED6FD9F}"/>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Vocational pathway: T Levels </a:t>
            </a:r>
          </a:p>
        </p:txBody>
      </p:sp>
      <p:pic>
        <p:nvPicPr>
          <p:cNvPr id="17" name="Graphic 16" descr="Badge 1 with solid fill">
            <a:extLst>
              <a:ext uri="{FF2B5EF4-FFF2-40B4-BE49-F238E27FC236}">
                <a16:creationId xmlns:a16="http://schemas.microsoft.com/office/drawing/2014/main" id="{23C82653-9EBD-4F86-BCD1-6DCB08199B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8067" y="-32469"/>
            <a:ext cx="646331" cy="646331"/>
          </a:xfrm>
          <a:prstGeom prst="rect">
            <a:avLst/>
          </a:prstGeom>
        </p:spPr>
      </p:pic>
      <p:sp>
        <p:nvSpPr>
          <p:cNvPr id="25" name="Rectangle: Rounded Corners 24">
            <a:extLst>
              <a:ext uri="{FF2B5EF4-FFF2-40B4-BE49-F238E27FC236}">
                <a16:creationId xmlns:a16="http://schemas.microsoft.com/office/drawing/2014/main" id="{BE9A7E39-1904-3782-E0F6-4A2351A4FDBB}"/>
              </a:ext>
            </a:extLst>
          </p:cNvPr>
          <p:cNvSpPr/>
          <p:nvPr/>
        </p:nvSpPr>
        <p:spPr>
          <a:xfrm>
            <a:off x="164008" y="5550356"/>
            <a:ext cx="3242985" cy="120352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which can get you onto a higher-level course</a:t>
            </a:r>
          </a:p>
        </p:txBody>
      </p:sp>
      <p:sp>
        <p:nvSpPr>
          <p:cNvPr id="7" name="Rectangle 6">
            <a:extLst>
              <a:ext uri="{FF2B5EF4-FFF2-40B4-BE49-F238E27FC236}">
                <a16:creationId xmlns:a16="http://schemas.microsoft.com/office/drawing/2014/main" id="{A33C128A-3AEF-315D-9203-F3F424F227DA}"/>
              </a:ext>
            </a:extLst>
          </p:cNvPr>
          <p:cNvSpPr/>
          <p:nvPr/>
        </p:nvSpPr>
        <p:spPr>
          <a:xfrm>
            <a:off x="3673184" y="1807145"/>
            <a:ext cx="5224113" cy="58543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Mostly in colleges</a:t>
            </a:r>
          </a:p>
        </p:txBody>
      </p:sp>
      <p:sp>
        <p:nvSpPr>
          <p:cNvPr id="8" name="Rectangle 7">
            <a:extLst>
              <a:ext uri="{FF2B5EF4-FFF2-40B4-BE49-F238E27FC236}">
                <a16:creationId xmlns:a16="http://schemas.microsoft.com/office/drawing/2014/main" id="{19E76C84-1C16-E59D-9C66-B1DD29ECB43D}"/>
              </a:ext>
            </a:extLst>
          </p:cNvPr>
          <p:cNvSpPr/>
          <p:nvPr/>
        </p:nvSpPr>
        <p:spPr>
          <a:xfrm>
            <a:off x="3673184" y="2618351"/>
            <a:ext cx="5186844" cy="655308"/>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1 T-Level equivalent to 3 A Levels</a:t>
            </a:r>
          </a:p>
        </p:txBody>
      </p:sp>
    </p:spTree>
    <p:custDataLst>
      <p:tags r:id="rId1"/>
    </p:custDataLst>
    <p:extLst>
      <p:ext uri="{BB962C8B-B14F-4D97-AF65-F5344CB8AC3E}">
        <p14:creationId xmlns:p14="http://schemas.microsoft.com/office/powerpoint/2010/main" val="440326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3" name="Group 2">
            <a:extLst>
              <a:ext uri="{FF2B5EF4-FFF2-40B4-BE49-F238E27FC236}">
                <a16:creationId xmlns:a16="http://schemas.microsoft.com/office/drawing/2014/main" id="{986A65DE-83E1-3057-9EA1-6465D57EEA49}"/>
              </a:ext>
            </a:extLst>
          </p:cNvPr>
          <p:cNvGrpSpPr/>
          <p:nvPr/>
        </p:nvGrpSpPr>
        <p:grpSpPr>
          <a:xfrm>
            <a:off x="3619211" y="1247673"/>
            <a:ext cx="5148080" cy="1138107"/>
            <a:chOff x="326766" y="1152606"/>
            <a:chExt cx="6119245" cy="1347576"/>
          </a:xfrm>
        </p:grpSpPr>
        <p:sp>
          <p:nvSpPr>
            <p:cNvPr id="4" name="Rectangle 3">
              <a:extLst>
                <a:ext uri="{FF2B5EF4-FFF2-40B4-BE49-F238E27FC236}">
                  <a16:creationId xmlns:a16="http://schemas.microsoft.com/office/drawing/2014/main" id="{5AF40692-C30A-3A2C-1626-FED318D1B4C2}"/>
                </a:ext>
              </a:extLst>
            </p:cNvPr>
            <p:cNvSpPr/>
            <p:nvPr/>
          </p:nvSpPr>
          <p:spPr>
            <a:xfrm>
              <a:off x="2443338" y="1152606"/>
              <a:ext cx="4002673" cy="13475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£6.40 per hour – (but some employers pay more)</a:t>
              </a:r>
            </a:p>
          </p:txBody>
        </p:sp>
        <p:pic>
          <p:nvPicPr>
            <p:cNvPr id="6" name="Picture 5">
              <a:extLst>
                <a:ext uri="{FF2B5EF4-FFF2-40B4-BE49-F238E27FC236}">
                  <a16:creationId xmlns:a16="http://schemas.microsoft.com/office/drawing/2014/main" id="{905F7D68-1D75-89F2-0AD2-E83A79AAB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66" y="1159359"/>
              <a:ext cx="1899714" cy="1266103"/>
            </a:xfrm>
            <a:prstGeom prst="rect">
              <a:avLst/>
            </a:prstGeom>
          </p:spPr>
        </p:pic>
      </p:grpSp>
      <p:grpSp>
        <p:nvGrpSpPr>
          <p:cNvPr id="7" name="Group 6">
            <a:extLst>
              <a:ext uri="{FF2B5EF4-FFF2-40B4-BE49-F238E27FC236}">
                <a16:creationId xmlns:a16="http://schemas.microsoft.com/office/drawing/2014/main" id="{8DA0DFFC-FF6F-1482-43D7-95E352157E90}"/>
              </a:ext>
            </a:extLst>
          </p:cNvPr>
          <p:cNvGrpSpPr/>
          <p:nvPr/>
        </p:nvGrpSpPr>
        <p:grpSpPr>
          <a:xfrm>
            <a:off x="3621254" y="4573229"/>
            <a:ext cx="5146037" cy="1383134"/>
            <a:chOff x="252066" y="4085494"/>
            <a:chExt cx="6116817" cy="1637701"/>
          </a:xfrm>
        </p:grpSpPr>
        <p:sp>
          <p:nvSpPr>
            <p:cNvPr id="8" name="Rectangle 7">
              <a:extLst>
                <a:ext uri="{FF2B5EF4-FFF2-40B4-BE49-F238E27FC236}">
                  <a16:creationId xmlns:a16="http://schemas.microsoft.com/office/drawing/2014/main" id="{540EDF92-F23B-7062-74B0-49E034FED803}"/>
                </a:ext>
              </a:extLst>
            </p:cNvPr>
            <p:cNvSpPr/>
            <p:nvPr/>
          </p:nvSpPr>
          <p:spPr>
            <a:xfrm>
              <a:off x="2443338" y="4155485"/>
              <a:ext cx="3925545" cy="13475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Need to find one like finding a job</a:t>
              </a:r>
            </a:p>
          </p:txBody>
        </p:sp>
        <p:pic>
          <p:nvPicPr>
            <p:cNvPr id="9" name="Picture 8">
              <a:extLst>
                <a:ext uri="{FF2B5EF4-FFF2-40B4-BE49-F238E27FC236}">
                  <a16:creationId xmlns:a16="http://schemas.microsoft.com/office/drawing/2014/main" id="{26310477-9AAF-0902-CCDF-16F90D3FC9B8}"/>
                </a:ext>
              </a:extLst>
            </p:cNvPr>
            <p:cNvPicPr>
              <a:picLocks noChangeAspect="1"/>
            </p:cNvPicPr>
            <p:nvPr/>
          </p:nvPicPr>
          <p:blipFill>
            <a:blip r:embed="rId4"/>
            <a:stretch>
              <a:fillRect/>
            </a:stretch>
          </p:blipFill>
          <p:spPr>
            <a:xfrm>
              <a:off x="252066" y="4085494"/>
              <a:ext cx="1878413" cy="1637701"/>
            </a:xfrm>
            <a:prstGeom prst="rect">
              <a:avLst/>
            </a:prstGeom>
          </p:spPr>
        </p:pic>
      </p:grpSp>
      <p:grpSp>
        <p:nvGrpSpPr>
          <p:cNvPr id="11" name="Group 10">
            <a:extLst>
              <a:ext uri="{FF2B5EF4-FFF2-40B4-BE49-F238E27FC236}">
                <a16:creationId xmlns:a16="http://schemas.microsoft.com/office/drawing/2014/main" id="{979D5717-3554-CA9F-9E68-97A2CE11BE0E}"/>
              </a:ext>
            </a:extLst>
          </p:cNvPr>
          <p:cNvGrpSpPr/>
          <p:nvPr/>
        </p:nvGrpSpPr>
        <p:grpSpPr>
          <a:xfrm>
            <a:off x="3640856" y="2919766"/>
            <a:ext cx="5126435" cy="1138107"/>
            <a:chOff x="326766" y="2646920"/>
            <a:chExt cx="6343364" cy="1347576"/>
          </a:xfrm>
        </p:grpSpPr>
        <p:sp>
          <p:nvSpPr>
            <p:cNvPr id="13" name="Rectangle 12">
              <a:extLst>
                <a:ext uri="{FF2B5EF4-FFF2-40B4-BE49-F238E27FC236}">
                  <a16:creationId xmlns:a16="http://schemas.microsoft.com/office/drawing/2014/main" id="{E673FBD1-7787-9049-D3F0-F4472903EE77}"/>
                </a:ext>
              </a:extLst>
            </p:cNvPr>
            <p:cNvSpPr/>
            <p:nvPr/>
          </p:nvSpPr>
          <p:spPr>
            <a:xfrm>
              <a:off x="2443338" y="2646920"/>
              <a:ext cx="4226792" cy="13475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Learn by doing the job, in the workplace</a:t>
              </a:r>
            </a:p>
          </p:txBody>
        </p:sp>
        <p:pic>
          <p:nvPicPr>
            <p:cNvPr id="15" name="Picture 14">
              <a:extLst>
                <a:ext uri="{FF2B5EF4-FFF2-40B4-BE49-F238E27FC236}">
                  <a16:creationId xmlns:a16="http://schemas.microsoft.com/office/drawing/2014/main" id="{E0E7C511-3B0D-61FA-B066-966C9CC557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766" y="2694330"/>
              <a:ext cx="1950824" cy="1300166"/>
            </a:xfrm>
            <a:prstGeom prst="rect">
              <a:avLst/>
            </a:prstGeom>
          </p:spPr>
        </p:pic>
      </p:grpSp>
      <p:grpSp>
        <p:nvGrpSpPr>
          <p:cNvPr id="16" name="Group 15">
            <a:extLst>
              <a:ext uri="{FF2B5EF4-FFF2-40B4-BE49-F238E27FC236}">
                <a16:creationId xmlns:a16="http://schemas.microsoft.com/office/drawing/2014/main" id="{FB398606-077E-9B22-3A5B-F8F7CBF6F798}"/>
              </a:ext>
            </a:extLst>
          </p:cNvPr>
          <p:cNvGrpSpPr/>
          <p:nvPr/>
        </p:nvGrpSpPr>
        <p:grpSpPr>
          <a:xfrm>
            <a:off x="241030" y="1195925"/>
            <a:ext cx="3088893" cy="4760439"/>
            <a:chOff x="319286" y="1452355"/>
            <a:chExt cx="3347023" cy="4760439"/>
          </a:xfrm>
        </p:grpSpPr>
        <p:pic>
          <p:nvPicPr>
            <p:cNvPr id="17" name="Picture 16">
              <a:extLst>
                <a:ext uri="{FF2B5EF4-FFF2-40B4-BE49-F238E27FC236}">
                  <a16:creationId xmlns:a16="http://schemas.microsoft.com/office/drawing/2014/main" id="{A61799F4-55AB-2201-89CB-76F5B2202687}"/>
                </a:ext>
              </a:extLst>
            </p:cNvPr>
            <p:cNvPicPr>
              <a:picLocks noChangeAspect="1"/>
            </p:cNvPicPr>
            <p:nvPr/>
          </p:nvPicPr>
          <p:blipFill>
            <a:blip r:embed="rId6"/>
            <a:stretch>
              <a:fillRect/>
            </a:stretch>
          </p:blipFill>
          <p:spPr>
            <a:xfrm>
              <a:off x="321717" y="5373531"/>
              <a:ext cx="747036" cy="839263"/>
            </a:xfrm>
            <a:prstGeom prst="rect">
              <a:avLst/>
            </a:prstGeom>
          </p:spPr>
        </p:pic>
        <p:pic>
          <p:nvPicPr>
            <p:cNvPr id="18" name="Picture 17">
              <a:extLst>
                <a:ext uri="{FF2B5EF4-FFF2-40B4-BE49-F238E27FC236}">
                  <a16:creationId xmlns:a16="http://schemas.microsoft.com/office/drawing/2014/main" id="{0F4015C4-9A1B-95C1-1A4E-32C55190BF26}"/>
                </a:ext>
              </a:extLst>
            </p:cNvPr>
            <p:cNvPicPr>
              <a:picLocks noChangeAspect="1"/>
            </p:cNvPicPr>
            <p:nvPr/>
          </p:nvPicPr>
          <p:blipFill>
            <a:blip r:embed="rId7"/>
            <a:stretch>
              <a:fillRect/>
            </a:stretch>
          </p:blipFill>
          <p:spPr>
            <a:xfrm>
              <a:off x="319286" y="4414396"/>
              <a:ext cx="756281" cy="849649"/>
            </a:xfrm>
            <a:prstGeom prst="rect">
              <a:avLst/>
            </a:prstGeom>
          </p:spPr>
        </p:pic>
        <p:pic>
          <p:nvPicPr>
            <p:cNvPr id="19" name="Picture 18">
              <a:extLst>
                <a:ext uri="{FF2B5EF4-FFF2-40B4-BE49-F238E27FC236}">
                  <a16:creationId xmlns:a16="http://schemas.microsoft.com/office/drawing/2014/main" id="{143E8E21-A560-21E0-D738-B95FA15C2BA1}"/>
                </a:ext>
              </a:extLst>
            </p:cNvPr>
            <p:cNvPicPr>
              <a:picLocks noChangeAspect="1"/>
            </p:cNvPicPr>
            <p:nvPr/>
          </p:nvPicPr>
          <p:blipFill rotWithShape="1">
            <a:blip r:embed="rId8"/>
            <a:srcRect t="10665"/>
            <a:stretch/>
          </p:blipFill>
          <p:spPr>
            <a:xfrm>
              <a:off x="328833" y="3429292"/>
              <a:ext cx="761906" cy="895235"/>
            </a:xfrm>
            <a:prstGeom prst="rect">
              <a:avLst/>
            </a:prstGeom>
          </p:spPr>
        </p:pic>
        <p:pic>
          <p:nvPicPr>
            <p:cNvPr id="20" name="Picture 19">
              <a:extLst>
                <a:ext uri="{FF2B5EF4-FFF2-40B4-BE49-F238E27FC236}">
                  <a16:creationId xmlns:a16="http://schemas.microsoft.com/office/drawing/2014/main" id="{C3A133CB-FFD9-5E86-FAD2-24A2D0B9FC6F}"/>
                </a:ext>
              </a:extLst>
            </p:cNvPr>
            <p:cNvPicPr>
              <a:picLocks noChangeAspect="1"/>
            </p:cNvPicPr>
            <p:nvPr/>
          </p:nvPicPr>
          <p:blipFill>
            <a:blip r:embed="rId9"/>
            <a:stretch>
              <a:fillRect/>
            </a:stretch>
          </p:blipFill>
          <p:spPr>
            <a:xfrm>
              <a:off x="328833" y="2453140"/>
              <a:ext cx="761906" cy="895234"/>
            </a:xfrm>
            <a:prstGeom prst="rect">
              <a:avLst/>
            </a:prstGeom>
          </p:spPr>
        </p:pic>
        <p:pic>
          <p:nvPicPr>
            <p:cNvPr id="21" name="Picture 20">
              <a:extLst>
                <a:ext uri="{FF2B5EF4-FFF2-40B4-BE49-F238E27FC236}">
                  <a16:creationId xmlns:a16="http://schemas.microsoft.com/office/drawing/2014/main" id="{FF487D9C-0F3F-9F25-E9A9-843032D3F6B4}"/>
                </a:ext>
              </a:extLst>
            </p:cNvPr>
            <p:cNvPicPr>
              <a:picLocks noChangeAspect="1"/>
            </p:cNvPicPr>
            <p:nvPr/>
          </p:nvPicPr>
          <p:blipFill>
            <a:blip r:embed="rId10"/>
            <a:stretch>
              <a:fillRect/>
            </a:stretch>
          </p:blipFill>
          <p:spPr>
            <a:xfrm>
              <a:off x="328833" y="1452355"/>
              <a:ext cx="761906" cy="905155"/>
            </a:xfrm>
            <a:prstGeom prst="rect">
              <a:avLst/>
            </a:prstGeom>
          </p:spPr>
        </p:pic>
        <p:sp>
          <p:nvSpPr>
            <p:cNvPr id="22" name="Rectangle 21">
              <a:extLst>
                <a:ext uri="{FF2B5EF4-FFF2-40B4-BE49-F238E27FC236}">
                  <a16:creationId xmlns:a16="http://schemas.microsoft.com/office/drawing/2014/main" id="{EED2C37E-9390-BFB6-E3C6-5D96A7C9567F}"/>
                </a:ext>
              </a:extLst>
            </p:cNvPr>
            <p:cNvSpPr/>
            <p:nvPr/>
          </p:nvSpPr>
          <p:spPr>
            <a:xfrm>
              <a:off x="1189451" y="5373531"/>
              <a:ext cx="2476858" cy="839262"/>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Intermediate Apprenticeship</a:t>
              </a:r>
            </a:p>
          </p:txBody>
        </p:sp>
        <p:sp>
          <p:nvSpPr>
            <p:cNvPr id="23" name="Rectangle 22">
              <a:extLst>
                <a:ext uri="{FF2B5EF4-FFF2-40B4-BE49-F238E27FC236}">
                  <a16:creationId xmlns:a16="http://schemas.microsoft.com/office/drawing/2014/main" id="{EA342971-FB95-B04B-1EC4-2D8BAD42CB9B}"/>
                </a:ext>
              </a:extLst>
            </p:cNvPr>
            <p:cNvSpPr/>
            <p:nvPr/>
          </p:nvSpPr>
          <p:spPr>
            <a:xfrm>
              <a:off x="1189451" y="4412539"/>
              <a:ext cx="2476858" cy="85150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Advanced Apprenticeship</a:t>
              </a:r>
            </a:p>
          </p:txBody>
        </p:sp>
        <p:sp>
          <p:nvSpPr>
            <p:cNvPr id="24" name="Rectangle 23">
              <a:extLst>
                <a:ext uri="{FF2B5EF4-FFF2-40B4-BE49-F238E27FC236}">
                  <a16:creationId xmlns:a16="http://schemas.microsoft.com/office/drawing/2014/main" id="{D4407CAE-8836-EF61-FDE4-07B8431DBC21}"/>
                </a:ext>
              </a:extLst>
            </p:cNvPr>
            <p:cNvSpPr/>
            <p:nvPr/>
          </p:nvSpPr>
          <p:spPr>
            <a:xfrm>
              <a:off x="1186108" y="3428999"/>
              <a:ext cx="2480201" cy="8936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sp>
          <p:nvSpPr>
            <p:cNvPr id="25" name="Rectangle 24">
              <a:extLst>
                <a:ext uri="{FF2B5EF4-FFF2-40B4-BE49-F238E27FC236}">
                  <a16:creationId xmlns:a16="http://schemas.microsoft.com/office/drawing/2014/main" id="{1130A40D-3EE1-5551-C6D7-FA0DF0B20D3F}"/>
                </a:ext>
              </a:extLst>
            </p:cNvPr>
            <p:cNvSpPr/>
            <p:nvPr/>
          </p:nvSpPr>
          <p:spPr>
            <a:xfrm>
              <a:off x="1186107" y="2445459"/>
              <a:ext cx="2480201" cy="893663"/>
            </a:xfrm>
            <a:prstGeom prst="rect">
              <a:avLst/>
            </a:prstGeom>
            <a:solidFill>
              <a:srgbClr val="33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sp>
          <p:nvSpPr>
            <p:cNvPr id="26" name="Rectangle 25">
              <a:extLst>
                <a:ext uri="{FF2B5EF4-FFF2-40B4-BE49-F238E27FC236}">
                  <a16:creationId xmlns:a16="http://schemas.microsoft.com/office/drawing/2014/main" id="{B8DDF331-58CD-740C-A4F5-8305C85BC88F}"/>
                </a:ext>
              </a:extLst>
            </p:cNvPr>
            <p:cNvSpPr/>
            <p:nvPr/>
          </p:nvSpPr>
          <p:spPr>
            <a:xfrm>
              <a:off x="1186107" y="1452355"/>
              <a:ext cx="2480201" cy="893663"/>
            </a:xfrm>
            <a:prstGeom prst="rect">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grpSp>
      <p:sp>
        <p:nvSpPr>
          <p:cNvPr id="28" name="Rectangle 27">
            <a:extLst>
              <a:ext uri="{FF2B5EF4-FFF2-40B4-BE49-F238E27FC236}">
                <a16:creationId xmlns:a16="http://schemas.microsoft.com/office/drawing/2014/main" id="{F3E70EE8-C7DA-64E3-F940-E4A0B8C8BC62}"/>
              </a:ext>
            </a:extLst>
          </p:cNvPr>
          <p:cNvSpPr/>
          <p:nvPr/>
        </p:nvSpPr>
        <p:spPr>
          <a:xfrm>
            <a:off x="137160" y="4006228"/>
            <a:ext cx="3303246" cy="2122074"/>
          </a:xfrm>
          <a:prstGeom prst="rect">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Box 14">
            <a:extLst>
              <a:ext uri="{FF2B5EF4-FFF2-40B4-BE49-F238E27FC236}">
                <a16:creationId xmlns:a16="http://schemas.microsoft.com/office/drawing/2014/main" id="{011B6200-7A30-2D0B-A364-6B89C505887A}"/>
              </a:ext>
            </a:extLst>
          </p:cNvPr>
          <p:cNvSpPr txBox="1">
            <a:spLocks noChangeArrowheads="1"/>
          </p:cNvSpPr>
          <p:nvPr/>
        </p:nvSpPr>
        <p:spPr bwMode="auto">
          <a:xfrm>
            <a:off x="-7390" y="-17406"/>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Work-based Pathway – Apprenticeships</a:t>
            </a:r>
          </a:p>
        </p:txBody>
      </p:sp>
      <p:pic>
        <p:nvPicPr>
          <p:cNvPr id="30" name="Graphic 29" descr="Badge 1 with solid fill">
            <a:extLst>
              <a:ext uri="{FF2B5EF4-FFF2-40B4-BE49-F238E27FC236}">
                <a16:creationId xmlns:a16="http://schemas.microsoft.com/office/drawing/2014/main" id="{BD4FAD71-FBCA-1EB8-275C-707D424404F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0" y="-57699"/>
            <a:ext cx="646331" cy="646331"/>
          </a:xfrm>
          <a:prstGeom prst="rect">
            <a:avLst/>
          </a:prstGeom>
        </p:spPr>
      </p:pic>
    </p:spTree>
    <p:extLst>
      <p:ext uri="{BB962C8B-B14F-4D97-AF65-F5344CB8AC3E}">
        <p14:creationId xmlns:p14="http://schemas.microsoft.com/office/powerpoint/2010/main" val="34870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12" name="Text Box 14">
            <a:extLst>
              <a:ext uri="{FF2B5EF4-FFF2-40B4-BE49-F238E27FC236}">
                <a16:creationId xmlns:a16="http://schemas.microsoft.com/office/drawing/2014/main" id="{3974FB25-413E-44EC-8749-D0F27C96A5B9}"/>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Academic pathway – A-levels</a:t>
            </a:r>
          </a:p>
        </p:txBody>
      </p:sp>
      <p:pic>
        <p:nvPicPr>
          <p:cNvPr id="13" name="Graphic 12" descr="Badge 1 with solid fill">
            <a:extLst>
              <a:ext uri="{FF2B5EF4-FFF2-40B4-BE49-F238E27FC236}">
                <a16:creationId xmlns:a16="http://schemas.microsoft.com/office/drawing/2014/main" id="{0D7F5B03-2EE7-4272-99BD-E72219D3D3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7699"/>
            <a:ext cx="646331" cy="646331"/>
          </a:xfrm>
          <a:prstGeom prst="rect">
            <a:avLst/>
          </a:prstGeom>
        </p:spPr>
      </p:pic>
      <p:sp>
        <p:nvSpPr>
          <p:cNvPr id="4" name="Rectangle 3">
            <a:extLst>
              <a:ext uri="{FF2B5EF4-FFF2-40B4-BE49-F238E27FC236}">
                <a16:creationId xmlns:a16="http://schemas.microsoft.com/office/drawing/2014/main" id="{2CFB9BC5-152A-A1CB-E843-B71B927BAC98}"/>
              </a:ext>
            </a:extLst>
          </p:cNvPr>
          <p:cNvSpPr/>
          <p:nvPr/>
        </p:nvSpPr>
        <p:spPr>
          <a:xfrm>
            <a:off x="2407031" y="2200081"/>
            <a:ext cx="2798064" cy="73806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Usually take 3 or 4</a:t>
            </a:r>
          </a:p>
        </p:txBody>
      </p:sp>
      <p:sp>
        <p:nvSpPr>
          <p:cNvPr id="5" name="Rectangle 4">
            <a:extLst>
              <a:ext uri="{FF2B5EF4-FFF2-40B4-BE49-F238E27FC236}">
                <a16:creationId xmlns:a16="http://schemas.microsoft.com/office/drawing/2014/main" id="{F178E9D2-792E-4737-8520-BC24FE105E2B}"/>
              </a:ext>
            </a:extLst>
          </p:cNvPr>
          <p:cNvSpPr/>
          <p:nvPr/>
        </p:nvSpPr>
        <p:spPr>
          <a:xfrm>
            <a:off x="2395592" y="3115722"/>
            <a:ext cx="2798064" cy="73806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AS levels – in some schools</a:t>
            </a:r>
          </a:p>
        </p:txBody>
      </p:sp>
      <p:grpSp>
        <p:nvGrpSpPr>
          <p:cNvPr id="6" name="Group 5">
            <a:extLst>
              <a:ext uri="{FF2B5EF4-FFF2-40B4-BE49-F238E27FC236}">
                <a16:creationId xmlns:a16="http://schemas.microsoft.com/office/drawing/2014/main" id="{6688165F-DFC4-2A5D-47C8-0A118531F8E0}"/>
              </a:ext>
            </a:extLst>
          </p:cNvPr>
          <p:cNvGrpSpPr/>
          <p:nvPr/>
        </p:nvGrpSpPr>
        <p:grpSpPr>
          <a:xfrm>
            <a:off x="2407031" y="4043526"/>
            <a:ext cx="2840790" cy="1700786"/>
            <a:chOff x="3095755" y="3896119"/>
            <a:chExt cx="2840790" cy="1700786"/>
          </a:xfrm>
        </p:grpSpPr>
        <p:sp>
          <p:nvSpPr>
            <p:cNvPr id="7" name="Rectangle 6">
              <a:extLst>
                <a:ext uri="{FF2B5EF4-FFF2-40B4-BE49-F238E27FC236}">
                  <a16:creationId xmlns:a16="http://schemas.microsoft.com/office/drawing/2014/main" id="{CF6021BD-73D3-76B0-48FB-47E6EB86CB78}"/>
                </a:ext>
              </a:extLst>
            </p:cNvPr>
            <p:cNvSpPr/>
            <p:nvPr/>
          </p:nvSpPr>
          <p:spPr>
            <a:xfrm>
              <a:off x="3095755" y="3896119"/>
              <a:ext cx="2819427" cy="73806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Extended Project Qualification</a:t>
              </a:r>
            </a:p>
          </p:txBody>
        </p:sp>
        <p:sp>
          <p:nvSpPr>
            <p:cNvPr id="8" name="Rectangle 7">
              <a:extLst>
                <a:ext uri="{FF2B5EF4-FFF2-40B4-BE49-F238E27FC236}">
                  <a16:creationId xmlns:a16="http://schemas.microsoft.com/office/drawing/2014/main" id="{523532DD-8C0A-8918-EE5D-20BB0E63CBBC}"/>
                </a:ext>
              </a:extLst>
            </p:cNvPr>
            <p:cNvSpPr/>
            <p:nvPr/>
          </p:nvSpPr>
          <p:spPr>
            <a:xfrm>
              <a:off x="3095755" y="4858838"/>
              <a:ext cx="2840790" cy="73806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L3 Core Maths</a:t>
              </a:r>
            </a:p>
          </p:txBody>
        </p:sp>
      </p:grpSp>
      <p:sp>
        <p:nvSpPr>
          <p:cNvPr id="9" name="TextBox 8">
            <a:extLst>
              <a:ext uri="{FF2B5EF4-FFF2-40B4-BE49-F238E27FC236}">
                <a16:creationId xmlns:a16="http://schemas.microsoft.com/office/drawing/2014/main" id="{5541AB0D-BA8A-6DCE-1ACB-67AD52BE7369}"/>
              </a:ext>
            </a:extLst>
          </p:cNvPr>
          <p:cNvSpPr txBox="1"/>
          <p:nvPr/>
        </p:nvSpPr>
        <p:spPr>
          <a:xfrm>
            <a:off x="2418470" y="790655"/>
            <a:ext cx="2807988" cy="1200329"/>
          </a:xfrm>
          <a:prstGeom prst="rect">
            <a:avLst/>
          </a:prstGeom>
          <a:solidFill>
            <a:schemeClr val="bg1"/>
          </a:solidFill>
        </p:spPr>
        <p:txBody>
          <a:bodyPr wrap="square" rtlCol="0" anchor="ctr">
            <a:spAutoFit/>
          </a:bodyPr>
          <a:lstStyle/>
          <a:p>
            <a:pPr algn="ctr"/>
            <a:endParaRPr lang="en-GB" sz="2400" dirty="0"/>
          </a:p>
          <a:p>
            <a:pPr algn="ctr"/>
            <a:r>
              <a:rPr lang="en-GB" sz="2400" dirty="0"/>
              <a:t>A Levels</a:t>
            </a:r>
          </a:p>
          <a:p>
            <a:pPr algn="ctr"/>
            <a:endParaRPr lang="en-GB" sz="2400" b="1" dirty="0">
              <a:solidFill>
                <a:schemeClr val="bg1"/>
              </a:solidFill>
            </a:endParaRPr>
          </a:p>
        </p:txBody>
      </p:sp>
      <p:grpSp>
        <p:nvGrpSpPr>
          <p:cNvPr id="15" name="Group 14">
            <a:extLst>
              <a:ext uri="{FF2B5EF4-FFF2-40B4-BE49-F238E27FC236}">
                <a16:creationId xmlns:a16="http://schemas.microsoft.com/office/drawing/2014/main" id="{E29C092D-2BCB-C1A5-FFE0-7EDE39984908}"/>
              </a:ext>
            </a:extLst>
          </p:cNvPr>
          <p:cNvGrpSpPr/>
          <p:nvPr/>
        </p:nvGrpSpPr>
        <p:grpSpPr>
          <a:xfrm>
            <a:off x="5895106" y="2218430"/>
            <a:ext cx="2722102" cy="2569349"/>
            <a:chOff x="6262663" y="2040931"/>
            <a:chExt cx="2722102" cy="2569349"/>
          </a:xfrm>
        </p:grpSpPr>
        <p:sp>
          <p:nvSpPr>
            <p:cNvPr id="18" name="Rectangle 17">
              <a:extLst>
                <a:ext uri="{FF2B5EF4-FFF2-40B4-BE49-F238E27FC236}">
                  <a16:creationId xmlns:a16="http://schemas.microsoft.com/office/drawing/2014/main" id="{34D57AFA-E169-ECE4-96C8-547B3E3C8A66}"/>
                </a:ext>
              </a:extLst>
            </p:cNvPr>
            <p:cNvSpPr/>
            <p:nvPr/>
          </p:nvSpPr>
          <p:spPr>
            <a:xfrm>
              <a:off x="6274102" y="2040931"/>
              <a:ext cx="2710663" cy="7380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Related to a job area</a:t>
              </a:r>
            </a:p>
          </p:txBody>
        </p:sp>
        <p:sp>
          <p:nvSpPr>
            <p:cNvPr id="19" name="Rectangle 18">
              <a:extLst>
                <a:ext uri="{FF2B5EF4-FFF2-40B4-BE49-F238E27FC236}">
                  <a16:creationId xmlns:a16="http://schemas.microsoft.com/office/drawing/2014/main" id="{62928CF7-3C9A-379B-1422-756718C42BB0}"/>
                </a:ext>
              </a:extLst>
            </p:cNvPr>
            <p:cNvSpPr/>
            <p:nvPr/>
          </p:nvSpPr>
          <p:spPr>
            <a:xfrm>
              <a:off x="6274101" y="3872213"/>
              <a:ext cx="2710663" cy="7380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Large (=2 or 3 A Levels)</a:t>
              </a:r>
            </a:p>
          </p:txBody>
        </p:sp>
        <p:sp>
          <p:nvSpPr>
            <p:cNvPr id="20" name="Rectangle 19">
              <a:extLst>
                <a:ext uri="{FF2B5EF4-FFF2-40B4-BE49-F238E27FC236}">
                  <a16:creationId xmlns:a16="http://schemas.microsoft.com/office/drawing/2014/main" id="{4DD41EC8-9126-6B89-37C0-C86A48007F13}"/>
                </a:ext>
              </a:extLst>
            </p:cNvPr>
            <p:cNvSpPr/>
            <p:nvPr/>
          </p:nvSpPr>
          <p:spPr>
            <a:xfrm>
              <a:off x="6262663" y="2956572"/>
              <a:ext cx="2710663" cy="7380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Small (=1 A Level)</a:t>
              </a:r>
            </a:p>
          </p:txBody>
        </p:sp>
      </p:grpSp>
      <p:sp>
        <p:nvSpPr>
          <p:cNvPr id="21" name="TextBox 20">
            <a:extLst>
              <a:ext uri="{FF2B5EF4-FFF2-40B4-BE49-F238E27FC236}">
                <a16:creationId xmlns:a16="http://schemas.microsoft.com/office/drawing/2014/main" id="{07B06F82-37A5-AFDC-0CCF-A1CABEC7C183}"/>
              </a:ext>
            </a:extLst>
          </p:cNvPr>
          <p:cNvSpPr txBox="1"/>
          <p:nvPr/>
        </p:nvSpPr>
        <p:spPr>
          <a:xfrm>
            <a:off x="5895106" y="799636"/>
            <a:ext cx="2710664" cy="1200329"/>
          </a:xfrm>
          <a:prstGeom prst="rect">
            <a:avLst/>
          </a:prstGeom>
          <a:solidFill>
            <a:schemeClr val="bg1"/>
          </a:solidFill>
        </p:spPr>
        <p:txBody>
          <a:bodyPr wrap="square" rtlCol="0">
            <a:spAutoFit/>
          </a:bodyPr>
          <a:lstStyle/>
          <a:p>
            <a:pPr algn="ctr"/>
            <a:endParaRPr lang="en-GB" sz="2400" dirty="0"/>
          </a:p>
          <a:p>
            <a:pPr algn="ctr"/>
            <a:r>
              <a:rPr lang="en-GB" sz="2400" dirty="0"/>
              <a:t>Other </a:t>
            </a:r>
            <a:r>
              <a:rPr lang="en-GB" sz="2400" dirty="0" err="1"/>
              <a:t>Voc</a:t>
            </a:r>
            <a:r>
              <a:rPr lang="en-GB" sz="2400" dirty="0"/>
              <a:t> Quals</a:t>
            </a:r>
          </a:p>
          <a:p>
            <a:pPr algn="ctr"/>
            <a:endParaRPr lang="en-GB" sz="2400" b="1" dirty="0">
              <a:solidFill>
                <a:schemeClr val="bg1"/>
              </a:solidFill>
            </a:endParaRPr>
          </a:p>
        </p:txBody>
      </p:sp>
      <p:pic>
        <p:nvPicPr>
          <p:cNvPr id="22" name="Picture 21">
            <a:extLst>
              <a:ext uri="{FF2B5EF4-FFF2-40B4-BE49-F238E27FC236}">
                <a16:creationId xmlns:a16="http://schemas.microsoft.com/office/drawing/2014/main" id="{118551BA-4121-C4A3-5A81-A3C470ABCE5E}"/>
              </a:ext>
            </a:extLst>
          </p:cNvPr>
          <p:cNvPicPr>
            <a:picLocks noChangeAspect="1"/>
          </p:cNvPicPr>
          <p:nvPr/>
        </p:nvPicPr>
        <p:blipFill>
          <a:blip r:embed="rId5"/>
          <a:stretch>
            <a:fillRect/>
          </a:stretch>
        </p:blipFill>
        <p:spPr>
          <a:xfrm>
            <a:off x="646331" y="812367"/>
            <a:ext cx="1124545" cy="1245607"/>
          </a:xfrm>
          <a:prstGeom prst="rect">
            <a:avLst/>
          </a:prstGeom>
        </p:spPr>
      </p:pic>
      <p:pic>
        <p:nvPicPr>
          <p:cNvPr id="23" name="Picture 22" descr="Young girl finger on mouth">
            <a:extLst>
              <a:ext uri="{FF2B5EF4-FFF2-40B4-BE49-F238E27FC236}">
                <a16:creationId xmlns:a16="http://schemas.microsoft.com/office/drawing/2014/main" id="{A7802710-C780-90A6-8E6F-58F5FA14AB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310" y="2547389"/>
            <a:ext cx="1209533" cy="3862456"/>
          </a:xfrm>
          <a:prstGeom prst="rect">
            <a:avLst/>
          </a:prstGeom>
        </p:spPr>
      </p:pic>
      <p:sp>
        <p:nvSpPr>
          <p:cNvPr id="24" name="Rectangle: Rounded Corners 23">
            <a:extLst>
              <a:ext uri="{FF2B5EF4-FFF2-40B4-BE49-F238E27FC236}">
                <a16:creationId xmlns:a16="http://schemas.microsoft.com/office/drawing/2014/main" id="{6F6BAA0E-191E-017F-CC8A-4EFE10392B2D}"/>
              </a:ext>
            </a:extLst>
          </p:cNvPr>
          <p:cNvSpPr/>
          <p:nvPr/>
        </p:nvSpPr>
        <p:spPr>
          <a:xfrm>
            <a:off x="5507421" y="5006245"/>
            <a:ext cx="3247696" cy="1403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for each, which can get you onto a higher level course</a:t>
            </a:r>
          </a:p>
        </p:txBody>
      </p:sp>
    </p:spTree>
    <p:custDataLst>
      <p:tags r:id="rId1"/>
    </p:custDataLst>
    <p:extLst>
      <p:ext uri="{BB962C8B-B14F-4D97-AF65-F5344CB8AC3E}">
        <p14:creationId xmlns:p14="http://schemas.microsoft.com/office/powerpoint/2010/main" val="368789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21" grpId="0" animBg="1"/>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9" y="1450871"/>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05" y="1024771"/>
            <a:ext cx="4192129" cy="5716540"/>
          </a:xfrm>
          <a:prstGeom prst="rect">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17DA0FC5-471E-4D81-9BC3-0F319A3FBC36}"/>
              </a:ext>
            </a:extLst>
          </p:cNvPr>
          <p:cNvGrpSpPr/>
          <p:nvPr/>
        </p:nvGrpSpPr>
        <p:grpSpPr>
          <a:xfrm>
            <a:off x="4698315" y="483969"/>
            <a:ext cx="3924689" cy="1399138"/>
            <a:chOff x="4768281" y="679997"/>
            <a:chExt cx="3924689" cy="1399138"/>
          </a:xfrm>
          <a:solidFill>
            <a:srgbClr val="FFC000"/>
          </a:solidFill>
        </p:grpSpPr>
        <p:sp>
          <p:nvSpPr>
            <p:cNvPr id="3" name="Arrow: Left 2">
              <a:extLst>
                <a:ext uri="{FF2B5EF4-FFF2-40B4-BE49-F238E27FC236}">
                  <a16:creationId xmlns:a16="http://schemas.microsoft.com/office/drawing/2014/main" id="{F77BEE97-FDCB-498C-A128-983BFA09D263}"/>
                </a:ext>
              </a:extLst>
            </p:cNvPr>
            <p:cNvSpPr/>
            <p:nvPr/>
          </p:nvSpPr>
          <p:spPr>
            <a:xfrm>
              <a:off x="4768281" y="679997"/>
              <a:ext cx="3924689" cy="1230936"/>
            </a:xfrm>
            <a:prstGeom prst="lef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en-GB" sz="2000" dirty="0">
                  <a:solidFill>
                    <a:schemeClr val="tx1"/>
                  </a:solidFill>
                </a:rPr>
                <a:t>Register/sign in  </a:t>
              </a:r>
            </a:p>
            <a:p>
              <a:pPr marL="457200" indent="-457200" algn="ctr">
                <a:buAutoNum type="arabicPeriod"/>
              </a:pPr>
              <a:r>
                <a:rPr lang="en-GB" sz="2000" dirty="0">
                  <a:solidFill>
                    <a:schemeClr val="tx1"/>
                  </a:solidFill>
                </a:rPr>
                <a:t>Build your report</a:t>
              </a:r>
            </a:p>
          </p:txBody>
        </p:sp>
        <p:sp>
          <p:nvSpPr>
            <p:cNvPr id="5" name="Arrow: Down 4">
              <a:extLst>
                <a:ext uri="{FF2B5EF4-FFF2-40B4-BE49-F238E27FC236}">
                  <a16:creationId xmlns:a16="http://schemas.microsoft.com/office/drawing/2014/main" id="{AD6F87EF-8556-4039-A1C9-94121F900121}"/>
                </a:ext>
              </a:extLst>
            </p:cNvPr>
            <p:cNvSpPr/>
            <p:nvPr/>
          </p:nvSpPr>
          <p:spPr>
            <a:xfrm>
              <a:off x="7191799" y="1578694"/>
              <a:ext cx="620064" cy="500441"/>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6500" y="5968316"/>
            <a:ext cx="2411081" cy="7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25BF627A-D2F4-497F-8933-AC724921C4DE}"/>
              </a:ext>
            </a:extLst>
          </p:cNvPr>
          <p:cNvSpPr/>
          <p:nvPr/>
        </p:nvSpPr>
        <p:spPr>
          <a:xfrm>
            <a:off x="14780" y="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    </a:t>
            </a:r>
            <a:r>
              <a:rPr lang="en-GB" sz="3600" dirty="0"/>
              <a:t>Now build your report in Career Tools</a:t>
            </a:r>
          </a:p>
        </p:txBody>
      </p:sp>
      <p:pic>
        <p:nvPicPr>
          <p:cNvPr id="12" name="Graphic 11" descr="Badge 1 with solid fill">
            <a:extLst>
              <a:ext uri="{FF2B5EF4-FFF2-40B4-BE49-F238E27FC236}">
                <a16:creationId xmlns:a16="http://schemas.microsoft.com/office/drawing/2014/main" id="{CBFC0DEF-DB67-4FA3-A1AE-AA890293BC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8878" y="0"/>
            <a:ext cx="646331" cy="646331"/>
          </a:xfrm>
          <a:prstGeom prst="rect">
            <a:avLst/>
          </a:prstGeom>
        </p:spPr>
      </p:pic>
      <p:sp>
        <p:nvSpPr>
          <p:cNvPr id="4" name="Star: 12 Points 3">
            <a:extLst>
              <a:ext uri="{FF2B5EF4-FFF2-40B4-BE49-F238E27FC236}">
                <a16:creationId xmlns:a16="http://schemas.microsoft.com/office/drawing/2014/main" id="{CF27B4F9-BA19-F079-3766-6E8DD00B55E2}"/>
              </a:ext>
            </a:extLst>
          </p:cNvPr>
          <p:cNvSpPr/>
          <p:nvPr/>
        </p:nvSpPr>
        <p:spPr>
          <a:xfrm>
            <a:off x="5813945" y="1783110"/>
            <a:ext cx="3327094" cy="2423711"/>
          </a:xfrm>
          <a:prstGeom prst="star12">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If you have registered before then sign in</a:t>
            </a:r>
          </a:p>
        </p:txBody>
      </p:sp>
    </p:spTree>
    <p:custDataLst>
      <p:tags r:id="rId1"/>
    </p:custDataLst>
    <p:extLst>
      <p:ext uri="{BB962C8B-B14F-4D97-AF65-F5344CB8AC3E}">
        <p14:creationId xmlns:p14="http://schemas.microsoft.com/office/powerpoint/2010/main" val="55048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1764"/>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Use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40374" y="914593"/>
            <a:ext cx="3601851" cy="5680296"/>
          </a:xfrm>
          <a:prstGeom prst="rect">
            <a:avLst/>
          </a:prstGeom>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11" name="Picture 10" descr="Loop">
            <a:extLst>
              <a:ext uri="{FF2B5EF4-FFF2-40B4-BE49-F238E27FC236}">
                <a16:creationId xmlns:a16="http://schemas.microsoft.com/office/drawing/2014/main" id="{38543858-62C4-85C1-0F83-830DCD1ED3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80" y="2391715"/>
            <a:ext cx="2029136" cy="71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C:\Users\sl200\AppData\Local\Temp\SNAGHTML410db7.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8120" b="40397"/>
          <a:stretch/>
        </p:blipFill>
        <p:spPr bwMode="auto">
          <a:xfrm>
            <a:off x="3849019" y="3573867"/>
            <a:ext cx="5051141" cy="302102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BA02861-4DCA-BF0D-29D1-014810E5B658}"/>
              </a:ext>
            </a:extLst>
          </p:cNvPr>
          <p:cNvPicPr>
            <a:picLocks noChangeAspect="1"/>
          </p:cNvPicPr>
          <p:nvPr/>
        </p:nvPicPr>
        <p:blipFill>
          <a:blip r:embed="rId7"/>
          <a:stretch>
            <a:fillRect/>
          </a:stretch>
        </p:blipFill>
        <p:spPr>
          <a:xfrm>
            <a:off x="3833253" y="930410"/>
            <a:ext cx="5066908" cy="2498590"/>
          </a:xfrm>
          <a:prstGeom prst="rect">
            <a:avLst/>
          </a:prstGeom>
          <a:ln>
            <a:solidFill>
              <a:schemeClr val="accent5">
                <a:lumMod val="75000"/>
              </a:schemeClr>
            </a:solidFill>
          </a:ln>
        </p:spPr>
      </p:pic>
      <p:pic>
        <p:nvPicPr>
          <p:cNvPr id="4" name="Picture 3" descr="Loop">
            <a:extLst>
              <a:ext uri="{FF2B5EF4-FFF2-40B4-BE49-F238E27FC236}">
                <a16:creationId xmlns:a16="http://schemas.microsoft.com/office/drawing/2014/main" id="{266C63C7-81B8-EEB2-9F67-B5911BD9C1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6194" y="785543"/>
            <a:ext cx="15719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587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additive="base">
                                        <p:cTn id="31" dur="500" fill="hold"/>
                                        <p:tgtEl>
                                          <p:spTgt spid="2050"/>
                                        </p:tgtEl>
                                        <p:attrNameLst>
                                          <p:attrName>ppt_x</p:attrName>
                                        </p:attrNameLst>
                                      </p:cBhvr>
                                      <p:tavLst>
                                        <p:tav tm="0">
                                          <p:val>
                                            <p:strVal val="#ppt_x"/>
                                          </p:val>
                                        </p:tav>
                                        <p:tav tm="100000">
                                          <p:val>
                                            <p:strVal val="#ppt_x"/>
                                          </p:val>
                                        </p:tav>
                                      </p:tavLst>
                                    </p:anim>
                                    <p:anim calcmode="lin" valueType="num">
                                      <p:cBhvr additive="base">
                                        <p:cTn id="3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58780" cy="6858000"/>
          </a:xfrm>
          <a:prstGeom prst="rect">
            <a:avLst/>
          </a:prstGeom>
          <a:solidFill>
            <a:srgbClr val="C25C8F"/>
          </a:solidFill>
          <a:ln w="9525">
            <a:solidFill>
              <a:srgbClr val="933F93"/>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26" name="Picture 2" descr="SNAGHTML188089f"/>
          <p:cNvPicPr>
            <a:picLocks noChangeAspect="1" noChangeArrowheads="1"/>
          </p:cNvPicPr>
          <p:nvPr/>
        </p:nvPicPr>
        <p:blipFill>
          <a:blip r:embed="rId3">
            <a:extLst>
              <a:ext uri="{28A0092B-C50C-407E-A947-70E740481C1C}">
                <a14:useLocalDpi xmlns:a14="http://schemas.microsoft.com/office/drawing/2010/main" val="0"/>
              </a:ext>
            </a:extLst>
          </a:blip>
          <a:srcRect b="21992"/>
          <a:stretch>
            <a:fillRect/>
          </a:stretch>
        </p:blipFill>
        <p:spPr bwMode="auto">
          <a:xfrm>
            <a:off x="105727" y="418434"/>
            <a:ext cx="5975403" cy="6295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pic>
        <p:nvPicPr>
          <p:cNvPr id="21" name="Picture 2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5673" y="5241286"/>
            <a:ext cx="665896" cy="6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142" y="4115627"/>
            <a:ext cx="665896" cy="6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142" y="4825895"/>
            <a:ext cx="665896" cy="6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8D229DA-644F-CDAD-099E-FECD218176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9331" y="1731767"/>
            <a:ext cx="2962688" cy="4982270"/>
          </a:xfrm>
          <a:prstGeom prst="rect">
            <a:avLst/>
          </a:prstGeom>
        </p:spPr>
      </p:pic>
      <p:pic>
        <p:nvPicPr>
          <p:cNvPr id="17"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847" y="3815596"/>
            <a:ext cx="2229807" cy="6012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8" name="Down Arrow Callout 7"/>
          <p:cNvSpPr/>
          <p:nvPr/>
        </p:nvSpPr>
        <p:spPr>
          <a:xfrm>
            <a:off x="7093480" y="1397780"/>
            <a:ext cx="1615448" cy="2417816"/>
          </a:xfrm>
          <a:prstGeom prst="downArrowCallo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Add/update your subjects and  predicted grades</a:t>
            </a:r>
          </a:p>
        </p:txBody>
      </p:sp>
      <p:sp>
        <p:nvSpPr>
          <p:cNvPr id="12" name="Rectangle 2">
            <a:extLst>
              <a:ext uri="{FF2B5EF4-FFF2-40B4-BE49-F238E27FC236}">
                <a16:creationId xmlns:a16="http://schemas.microsoft.com/office/drawing/2014/main" id="{8D004730-A844-9D64-D1D9-60FAE6482736}"/>
              </a:ext>
            </a:extLst>
          </p:cNvPr>
          <p:cNvSpPr>
            <a:spLocks noChangeArrowheads="1"/>
          </p:cNvSpPr>
          <p:nvPr/>
        </p:nvSpPr>
        <p:spPr bwMode="auto">
          <a:xfrm>
            <a:off x="14780" y="-2913"/>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3" name="Text Box 22">
            <a:extLst>
              <a:ext uri="{FF2B5EF4-FFF2-40B4-BE49-F238E27FC236}">
                <a16:creationId xmlns:a16="http://schemas.microsoft.com/office/drawing/2014/main" id="{AF71470F-08AF-5A6B-5F15-E4BD1600BDB4}"/>
              </a:ext>
            </a:extLst>
          </p:cNvPr>
          <p:cNvSpPr txBox="1">
            <a:spLocks noChangeArrowheads="1"/>
          </p:cNvSpPr>
          <p:nvPr/>
        </p:nvSpPr>
        <p:spPr bwMode="auto">
          <a:xfrm>
            <a:off x="891694" y="13475"/>
            <a:ext cx="8110304" cy="646331"/>
          </a:xfrm>
          <a:prstGeom prst="rect">
            <a:avLst/>
          </a:prstGeom>
          <a:noFill/>
          <a:ln w="9525">
            <a:noFill/>
            <a:miter lim="800000"/>
            <a:headEnd/>
            <a:tailEnd/>
          </a:ln>
        </p:spPr>
        <p:txBody>
          <a:bodyPr wrap="square">
            <a:spAutoFit/>
          </a:bodyPr>
          <a:lstStyle/>
          <a:p>
            <a:r>
              <a:rPr lang="en-GB" sz="3600" dirty="0">
                <a:solidFill>
                  <a:schemeClr val="bg1"/>
                </a:solidFill>
              </a:rPr>
              <a:t>Add your present and future qualifications</a:t>
            </a:r>
          </a:p>
        </p:txBody>
      </p:sp>
      <p:pic>
        <p:nvPicPr>
          <p:cNvPr id="14" name="Graphic 13" descr="Badge 1 with solid fill">
            <a:extLst>
              <a:ext uri="{FF2B5EF4-FFF2-40B4-BE49-F238E27FC236}">
                <a16:creationId xmlns:a16="http://schemas.microsoft.com/office/drawing/2014/main" id="{77CC78F3-5F25-16D1-56D4-0529EEC586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15" name="Rectangle: Rounded Corners 14">
            <a:extLst>
              <a:ext uri="{FF2B5EF4-FFF2-40B4-BE49-F238E27FC236}">
                <a16:creationId xmlns:a16="http://schemas.microsoft.com/office/drawing/2014/main" id="{76710ED2-343F-B2DF-7184-B74D4F3AF3A2}"/>
              </a:ext>
            </a:extLst>
          </p:cNvPr>
          <p:cNvSpPr/>
          <p:nvPr/>
        </p:nvSpPr>
        <p:spPr>
          <a:xfrm>
            <a:off x="175545" y="5460220"/>
            <a:ext cx="8826453" cy="128694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It is important to know your grades as this might affect your choices at 16 - but the good news is you have time to make them even better!</a:t>
            </a:r>
          </a:p>
        </p:txBody>
      </p:sp>
    </p:spTree>
    <p:extLst>
      <p:ext uri="{BB962C8B-B14F-4D97-AF65-F5344CB8AC3E}">
        <p14:creationId xmlns:p14="http://schemas.microsoft.com/office/powerpoint/2010/main" val="168309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3859"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33967" y="1019022"/>
            <a:ext cx="8056038"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2970292" y="1110683"/>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4712210" y="966660"/>
            <a:ext cx="1918882" cy="567716"/>
          </a:xfrm>
          <a:prstGeom prst="rect">
            <a:avLst/>
          </a:prstGeom>
        </p:spPr>
      </p:pic>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18" name="Group 17">
            <a:extLst>
              <a:ext uri="{FF2B5EF4-FFF2-40B4-BE49-F238E27FC236}">
                <a16:creationId xmlns:a16="http://schemas.microsoft.com/office/drawing/2014/main" id="{4C1B4590-A6B2-298E-73FA-8ED7CF054EF4}"/>
              </a:ext>
            </a:extLst>
          </p:cNvPr>
          <p:cNvGrpSpPr/>
          <p:nvPr/>
        </p:nvGrpSpPr>
        <p:grpSpPr>
          <a:xfrm>
            <a:off x="263809" y="3535340"/>
            <a:ext cx="8026196" cy="1058706"/>
            <a:chOff x="306636" y="3401202"/>
            <a:chExt cx="7059117" cy="952428"/>
          </a:xfrm>
        </p:grpSpPr>
        <p:sp>
          <p:nvSpPr>
            <p:cNvPr id="20" name="Rectangle 19">
              <a:extLst>
                <a:ext uri="{FF2B5EF4-FFF2-40B4-BE49-F238E27FC236}">
                  <a16:creationId xmlns:a16="http://schemas.microsoft.com/office/drawing/2014/main" id="{FCED8037-A006-4A81-9DFF-CACF2E4DCA16}"/>
                </a:ext>
              </a:extLst>
            </p:cNvPr>
            <p:cNvSpPr/>
            <p:nvPr/>
          </p:nvSpPr>
          <p:spPr>
            <a:xfrm>
              <a:off x="306636" y="3436046"/>
              <a:ext cx="7059116" cy="747578"/>
            </a:xfrm>
            <a:prstGeom prst="rect">
              <a:avLst/>
            </a:prstGeom>
            <a:solidFill>
              <a:schemeClr val="bg1"/>
            </a:solidFill>
          </p:spPr>
          <p:txBody>
            <a:bodyPr wrap="square">
              <a:spAutoFit/>
            </a:bodyPr>
            <a:lstStyle/>
            <a:p>
              <a:r>
                <a:rPr lang="en-GB" altLang="en-US" sz="2400" dirty="0">
                  <a:latin typeface="Calibri" panose="020F0502020204030204" pitchFamily="34" charset="0"/>
                </a:rPr>
                <a:t>3. Add/update your qualifications to ‘My qualifications’</a:t>
              </a:r>
            </a:p>
            <a:p>
              <a:endParaRPr lang="en-GB" altLang="en-US" sz="2400" dirty="0">
                <a:latin typeface="Calibri" panose="020F0502020204030204" pitchFamily="34" charset="0"/>
              </a:endParaRPr>
            </a:p>
          </p:txBody>
        </p:sp>
        <p:pic>
          <p:nvPicPr>
            <p:cNvPr id="23" name="Picture 2" descr="SNAGHTML188089f">
              <a:extLst>
                <a:ext uri="{FF2B5EF4-FFF2-40B4-BE49-F238E27FC236}">
                  <a16:creationId xmlns:a16="http://schemas.microsoft.com/office/drawing/2014/main" id="{1873B00A-0B63-40AF-AB67-AB8B0F43FF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b="21992"/>
            <a:stretch>
              <a:fillRect/>
            </a:stretch>
          </p:blipFill>
          <p:spPr bwMode="auto">
            <a:xfrm>
              <a:off x="6461766" y="3401202"/>
              <a:ext cx="903987" cy="952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grpSp>
      <p:grpSp>
        <p:nvGrpSpPr>
          <p:cNvPr id="37" name="Group 36">
            <a:extLst>
              <a:ext uri="{FF2B5EF4-FFF2-40B4-BE49-F238E27FC236}">
                <a16:creationId xmlns:a16="http://schemas.microsoft.com/office/drawing/2014/main" id="{C8626F1D-2148-CCE2-BC58-83EB87D2E48D}"/>
              </a:ext>
            </a:extLst>
          </p:cNvPr>
          <p:cNvGrpSpPr/>
          <p:nvPr/>
        </p:nvGrpSpPr>
        <p:grpSpPr>
          <a:xfrm>
            <a:off x="263809" y="4765133"/>
            <a:ext cx="8726535" cy="1488898"/>
            <a:chOff x="170727" y="3947790"/>
            <a:chExt cx="8510279" cy="1371661"/>
          </a:xfrm>
        </p:grpSpPr>
        <p:sp>
          <p:nvSpPr>
            <p:cNvPr id="21" name="Rectangle 20">
              <a:extLst>
                <a:ext uri="{FF2B5EF4-FFF2-40B4-BE49-F238E27FC236}">
                  <a16:creationId xmlns:a16="http://schemas.microsoft.com/office/drawing/2014/main" id="{41A82D17-01DC-44D1-8999-414A221C7848}"/>
                </a:ext>
              </a:extLst>
            </p:cNvPr>
            <p:cNvSpPr/>
            <p:nvPr/>
          </p:nvSpPr>
          <p:spPr>
            <a:xfrm>
              <a:off x="170727" y="4075197"/>
              <a:ext cx="7827295" cy="765564"/>
            </a:xfrm>
            <a:prstGeom prst="rect">
              <a:avLst/>
            </a:prstGeom>
            <a:solidFill>
              <a:schemeClr val="bg1"/>
            </a:solidFill>
          </p:spPr>
          <p:txBody>
            <a:bodyPr wrap="square">
              <a:spAutoFit/>
            </a:bodyPr>
            <a:lstStyle/>
            <a:p>
              <a:r>
                <a:rPr lang="en-GB" altLang="en-US" sz="2400" dirty="0">
                  <a:latin typeface="Calibri" panose="020F0502020204030204" pitchFamily="34" charset="0"/>
                </a:rPr>
                <a:t>4. Consider routes at 16 and explore options</a:t>
              </a:r>
            </a:p>
            <a:p>
              <a:r>
                <a:rPr lang="en-GB" altLang="en-US" sz="2400" dirty="0">
                  <a:latin typeface="Calibri" panose="020F0502020204030204" pitchFamily="34" charset="0"/>
                </a:rPr>
                <a:t> </a:t>
              </a:r>
            </a:p>
          </p:txBody>
        </p:sp>
        <p:grpSp>
          <p:nvGrpSpPr>
            <p:cNvPr id="29" name="Group 28">
              <a:extLst>
                <a:ext uri="{FF2B5EF4-FFF2-40B4-BE49-F238E27FC236}">
                  <a16:creationId xmlns:a16="http://schemas.microsoft.com/office/drawing/2014/main" id="{9EC6C39F-5762-A9A0-B8AF-CD212F8A155A}"/>
                </a:ext>
              </a:extLst>
            </p:cNvPr>
            <p:cNvGrpSpPr/>
            <p:nvPr/>
          </p:nvGrpSpPr>
          <p:grpSpPr>
            <a:xfrm>
              <a:off x="6264625" y="3947790"/>
              <a:ext cx="2416381" cy="1371661"/>
              <a:chOff x="4421248" y="2377253"/>
              <a:chExt cx="3984355" cy="2011376"/>
            </a:xfrm>
          </p:grpSpPr>
          <p:pic>
            <p:nvPicPr>
              <p:cNvPr id="30" name="Picture 29">
                <a:extLst>
                  <a:ext uri="{FF2B5EF4-FFF2-40B4-BE49-F238E27FC236}">
                    <a16:creationId xmlns:a16="http://schemas.microsoft.com/office/drawing/2014/main" id="{746D5B0E-6C25-7D94-BEC2-B19D6BC73561}"/>
                  </a:ext>
                </a:extLst>
              </p:cNvPr>
              <p:cNvPicPr>
                <a:picLocks noChangeAspect="1"/>
              </p:cNvPicPr>
              <p:nvPr/>
            </p:nvPicPr>
            <p:blipFill>
              <a:blip r:embed="rId6"/>
              <a:stretch>
                <a:fillRect/>
              </a:stretch>
            </p:blipFill>
            <p:spPr>
              <a:xfrm>
                <a:off x="4421248" y="2377253"/>
                <a:ext cx="3984355" cy="2011376"/>
              </a:xfrm>
              <a:prstGeom prst="rect">
                <a:avLst/>
              </a:prstGeom>
              <a:ln>
                <a:solidFill>
                  <a:schemeClr val="accent5">
                    <a:lumMod val="50000"/>
                  </a:schemeClr>
                </a:solidFill>
              </a:ln>
            </p:spPr>
          </p:pic>
          <p:pic>
            <p:nvPicPr>
              <p:cNvPr id="31" name="Picture 30" descr="Loop">
                <a:extLst>
                  <a:ext uri="{FF2B5EF4-FFF2-40B4-BE49-F238E27FC236}">
                    <a16:creationId xmlns:a16="http://schemas.microsoft.com/office/drawing/2014/main" id="{5DB9E47B-BC68-DDFE-DBF9-345D6B5547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1852" y="2535022"/>
                <a:ext cx="1619608" cy="142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5" name="Star: 32 Points 4">
            <a:extLst>
              <a:ext uri="{FF2B5EF4-FFF2-40B4-BE49-F238E27FC236}">
                <a16:creationId xmlns:a16="http://schemas.microsoft.com/office/drawing/2014/main" id="{2F0D1862-DDBB-AA26-2477-F57792C4C273}"/>
              </a:ext>
            </a:extLst>
          </p:cNvPr>
          <p:cNvSpPr/>
          <p:nvPr/>
        </p:nvSpPr>
        <p:spPr>
          <a:xfrm>
            <a:off x="7037848" y="-6419"/>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25 mins</a:t>
            </a:r>
          </a:p>
        </p:txBody>
      </p:sp>
      <p:grpSp>
        <p:nvGrpSpPr>
          <p:cNvPr id="10" name="Group 9">
            <a:extLst>
              <a:ext uri="{FF2B5EF4-FFF2-40B4-BE49-F238E27FC236}">
                <a16:creationId xmlns:a16="http://schemas.microsoft.com/office/drawing/2014/main" id="{A19BBD5B-B7C3-880E-0C2A-67D04B156DE5}"/>
              </a:ext>
            </a:extLst>
          </p:cNvPr>
          <p:cNvGrpSpPr/>
          <p:nvPr/>
        </p:nvGrpSpPr>
        <p:grpSpPr>
          <a:xfrm>
            <a:off x="252867" y="1913205"/>
            <a:ext cx="8681731" cy="1488897"/>
            <a:chOff x="252867" y="1913205"/>
            <a:chExt cx="8681731" cy="1488897"/>
          </a:xfrm>
        </p:grpSpPr>
        <p:sp>
          <p:nvSpPr>
            <p:cNvPr id="19" name="Rectangle 18">
              <a:extLst>
                <a:ext uri="{FF2B5EF4-FFF2-40B4-BE49-F238E27FC236}">
                  <a16:creationId xmlns:a16="http://schemas.microsoft.com/office/drawing/2014/main" id="{C243B871-C104-4EC7-9040-E0688A0D4D24}"/>
                </a:ext>
              </a:extLst>
            </p:cNvPr>
            <p:cNvSpPr/>
            <p:nvPr/>
          </p:nvSpPr>
          <p:spPr>
            <a:xfrm>
              <a:off x="252867" y="2237766"/>
              <a:ext cx="8037138"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Know yourself use ‘Start with you’</a:t>
              </a:r>
            </a:p>
            <a:p>
              <a:endParaRPr lang="en-GB" altLang="en-US" sz="2400" dirty="0">
                <a:latin typeface="Calibri" panose="020F0502020204030204" pitchFamily="34" charset="0"/>
              </a:endParaRPr>
            </a:p>
          </p:txBody>
        </p:sp>
        <p:pic>
          <p:nvPicPr>
            <p:cNvPr id="9" name="Picture 8">
              <a:extLst>
                <a:ext uri="{FF2B5EF4-FFF2-40B4-BE49-F238E27FC236}">
                  <a16:creationId xmlns:a16="http://schemas.microsoft.com/office/drawing/2014/main" id="{D27D776A-A185-6F3E-7B6C-407BAD646621}"/>
                </a:ext>
              </a:extLst>
            </p:cNvPr>
            <p:cNvPicPr>
              <a:picLocks noChangeAspect="1"/>
            </p:cNvPicPr>
            <p:nvPr/>
          </p:nvPicPr>
          <p:blipFill>
            <a:blip r:embed="rId8"/>
            <a:stretch>
              <a:fillRect/>
            </a:stretch>
          </p:blipFill>
          <p:spPr>
            <a:xfrm>
              <a:off x="6512559" y="1913205"/>
              <a:ext cx="2422039" cy="1488897"/>
            </a:xfrm>
            <a:prstGeom prst="rect">
              <a:avLst/>
            </a:prstGeom>
          </p:spPr>
        </p:pic>
      </p:grpSp>
      <p:sp>
        <p:nvSpPr>
          <p:cNvPr id="8" name="TextBox 7">
            <a:extLst>
              <a:ext uri="{FF2B5EF4-FFF2-40B4-BE49-F238E27FC236}">
                <a16:creationId xmlns:a16="http://schemas.microsoft.com/office/drawing/2014/main" id="{3C954FDE-5AB3-C175-478E-3634769F963F}"/>
              </a:ext>
            </a:extLst>
          </p:cNvPr>
          <p:cNvSpPr txBox="1"/>
          <p:nvPr/>
        </p:nvSpPr>
        <p:spPr>
          <a:xfrm>
            <a:off x="233967" y="5968216"/>
            <a:ext cx="3690980" cy="646331"/>
          </a:xfrm>
          <a:prstGeom prst="rect">
            <a:avLst/>
          </a:prstGeom>
          <a:noFill/>
        </p:spPr>
        <p:txBody>
          <a:bodyPr wrap="square" rtlCol="0">
            <a:spAutoFit/>
          </a:bodyPr>
          <a:lstStyle/>
          <a:p>
            <a:pPr algn="ctr"/>
            <a:r>
              <a:rPr lang="en-GB" sz="3600" dirty="0">
                <a:solidFill>
                  <a:schemeClr val="bg1"/>
                </a:solidFill>
                <a:hlinkClick r:id="rId9">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Tree>
    <p:extLst>
      <p:ext uri="{BB962C8B-B14F-4D97-AF65-F5344CB8AC3E}">
        <p14:creationId xmlns:p14="http://schemas.microsoft.com/office/powerpoint/2010/main" val="194608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grpId="1" nodeType="clickEffect">
                                  <p:stCondLst>
                                    <p:cond delay="0"/>
                                  </p:stCondLst>
                                  <p:childTnLst>
                                    <p:animClr clrSpc="rgb" dir="cw">
                                      <p:cBhvr override="childStyle">
                                        <p:cTn id="29" dur="250" autoRev="1" fill="remove"/>
                                        <p:tgtEl>
                                          <p:spTgt spid="5"/>
                                        </p:tgtEl>
                                        <p:attrNameLst>
                                          <p:attrName>style.color</p:attrName>
                                        </p:attrNameLst>
                                      </p:cBhvr>
                                      <p:to>
                                        <a:schemeClr val="bg1"/>
                                      </p:to>
                                    </p:animClr>
                                    <p:animClr clrSpc="rgb" dir="cw">
                                      <p:cBhvr>
                                        <p:cTn id="30" dur="250" autoRev="1" fill="remove"/>
                                        <p:tgtEl>
                                          <p:spTgt spid="5"/>
                                        </p:tgtEl>
                                        <p:attrNameLst>
                                          <p:attrName>fillcolor</p:attrName>
                                        </p:attrNameLst>
                                      </p:cBhvr>
                                      <p:to>
                                        <a:schemeClr val="bg1"/>
                                      </p:to>
                                    </p:animClr>
                                    <p:set>
                                      <p:cBhvr>
                                        <p:cTn id="31" dur="250" autoRev="1" fill="remove"/>
                                        <p:tgtEl>
                                          <p:spTgt spid="5"/>
                                        </p:tgtEl>
                                        <p:attrNameLst>
                                          <p:attrName>fill.type</p:attrName>
                                        </p:attrNameLst>
                                      </p:cBhvr>
                                      <p:to>
                                        <p:strVal val="solid"/>
                                      </p:to>
                                    </p:set>
                                    <p:set>
                                      <p:cBhvr>
                                        <p:cTn id="32"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14780" y="-6981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Pathways at 16: which are you interested in?</a:t>
            </a:r>
          </a:p>
        </p:txBody>
      </p:sp>
      <p:sp>
        <p:nvSpPr>
          <p:cNvPr id="3" name="Rectangle 2">
            <a:extLst>
              <a:ext uri="{FF2B5EF4-FFF2-40B4-BE49-F238E27FC236}">
                <a16:creationId xmlns:a16="http://schemas.microsoft.com/office/drawing/2014/main" id="{6E2421A6-7BF1-9AD2-689D-8AAD2101E833}"/>
              </a:ext>
            </a:extLst>
          </p:cNvPr>
          <p:cNvSpPr/>
          <p:nvPr/>
        </p:nvSpPr>
        <p:spPr>
          <a:xfrm>
            <a:off x="244031" y="999882"/>
            <a:ext cx="2446865" cy="334179"/>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Academic</a:t>
            </a:r>
          </a:p>
        </p:txBody>
      </p:sp>
      <p:sp>
        <p:nvSpPr>
          <p:cNvPr id="4" name="Rectangle 3">
            <a:extLst>
              <a:ext uri="{FF2B5EF4-FFF2-40B4-BE49-F238E27FC236}">
                <a16:creationId xmlns:a16="http://schemas.microsoft.com/office/drawing/2014/main" id="{5606C037-B5EE-A8EA-DD0D-CE7FA55F53EA}"/>
              </a:ext>
            </a:extLst>
          </p:cNvPr>
          <p:cNvSpPr/>
          <p:nvPr/>
        </p:nvSpPr>
        <p:spPr>
          <a:xfrm>
            <a:off x="2841760" y="1010535"/>
            <a:ext cx="3423054" cy="33417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Technical/Vocational</a:t>
            </a:r>
          </a:p>
        </p:txBody>
      </p:sp>
      <p:sp>
        <p:nvSpPr>
          <p:cNvPr id="6" name="Rectangle 5">
            <a:extLst>
              <a:ext uri="{FF2B5EF4-FFF2-40B4-BE49-F238E27FC236}">
                <a16:creationId xmlns:a16="http://schemas.microsoft.com/office/drawing/2014/main" id="{8ACD8CF3-EF2B-2059-B46A-F85537F49303}"/>
              </a:ext>
            </a:extLst>
          </p:cNvPr>
          <p:cNvSpPr/>
          <p:nvPr/>
        </p:nvSpPr>
        <p:spPr>
          <a:xfrm>
            <a:off x="6436011" y="1020975"/>
            <a:ext cx="2465795" cy="33417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Work-based</a:t>
            </a:r>
          </a:p>
        </p:txBody>
      </p:sp>
      <p:sp>
        <p:nvSpPr>
          <p:cNvPr id="7" name="Rectangle 6">
            <a:extLst>
              <a:ext uri="{FF2B5EF4-FFF2-40B4-BE49-F238E27FC236}">
                <a16:creationId xmlns:a16="http://schemas.microsoft.com/office/drawing/2014/main" id="{EB9AC14E-C000-21A5-CD3E-6C1687FAF0B8}"/>
              </a:ext>
            </a:extLst>
          </p:cNvPr>
          <p:cNvSpPr/>
          <p:nvPr/>
        </p:nvSpPr>
        <p:spPr>
          <a:xfrm>
            <a:off x="245898" y="1493120"/>
            <a:ext cx="2455098"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 levels </a:t>
            </a:r>
          </a:p>
        </p:txBody>
      </p:sp>
      <p:sp>
        <p:nvSpPr>
          <p:cNvPr id="8" name="Rectangle 7">
            <a:extLst>
              <a:ext uri="{FF2B5EF4-FFF2-40B4-BE49-F238E27FC236}">
                <a16:creationId xmlns:a16="http://schemas.microsoft.com/office/drawing/2014/main" id="{E3FF3237-FB16-3AA7-D1F9-BE37B90F74F3}"/>
              </a:ext>
            </a:extLst>
          </p:cNvPr>
          <p:cNvSpPr/>
          <p:nvPr/>
        </p:nvSpPr>
        <p:spPr>
          <a:xfrm>
            <a:off x="2861931" y="1479100"/>
            <a:ext cx="1618781"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General</a:t>
            </a:r>
          </a:p>
        </p:txBody>
      </p:sp>
      <p:sp>
        <p:nvSpPr>
          <p:cNvPr id="9" name="Rectangle 8">
            <a:extLst>
              <a:ext uri="{FF2B5EF4-FFF2-40B4-BE49-F238E27FC236}">
                <a16:creationId xmlns:a16="http://schemas.microsoft.com/office/drawing/2014/main" id="{CC09DF6A-E73C-EA87-3695-8180A24C34F8}"/>
              </a:ext>
            </a:extLst>
          </p:cNvPr>
          <p:cNvSpPr/>
          <p:nvPr/>
        </p:nvSpPr>
        <p:spPr>
          <a:xfrm>
            <a:off x="6436011" y="1464005"/>
            <a:ext cx="2469913"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Apprenticeships</a:t>
            </a:r>
          </a:p>
        </p:txBody>
      </p:sp>
      <p:sp>
        <p:nvSpPr>
          <p:cNvPr id="10" name="Rectangle 9">
            <a:extLst>
              <a:ext uri="{FF2B5EF4-FFF2-40B4-BE49-F238E27FC236}">
                <a16:creationId xmlns:a16="http://schemas.microsoft.com/office/drawing/2014/main" id="{3EF4D7EC-B611-BFC3-6C40-0D1DDBB730F3}"/>
              </a:ext>
            </a:extLst>
          </p:cNvPr>
          <p:cNvSpPr/>
          <p:nvPr/>
        </p:nvSpPr>
        <p:spPr>
          <a:xfrm>
            <a:off x="4568400" y="1470757"/>
            <a:ext cx="1685804"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 Levels (L 3)</a:t>
            </a:r>
          </a:p>
        </p:txBody>
      </p:sp>
      <p:grpSp>
        <p:nvGrpSpPr>
          <p:cNvPr id="11" name="Group 10">
            <a:extLst>
              <a:ext uri="{FF2B5EF4-FFF2-40B4-BE49-F238E27FC236}">
                <a16:creationId xmlns:a16="http://schemas.microsoft.com/office/drawing/2014/main" id="{3142AAA5-BC8C-3C1C-4AA9-5274F421C180}"/>
              </a:ext>
            </a:extLst>
          </p:cNvPr>
          <p:cNvGrpSpPr/>
          <p:nvPr/>
        </p:nvGrpSpPr>
        <p:grpSpPr>
          <a:xfrm>
            <a:off x="206889" y="1875888"/>
            <a:ext cx="8693811" cy="1445437"/>
            <a:chOff x="210489" y="1803452"/>
            <a:chExt cx="8693811" cy="1445437"/>
          </a:xfrm>
          <a:solidFill>
            <a:srgbClr val="002060"/>
          </a:solidFill>
        </p:grpSpPr>
        <p:grpSp>
          <p:nvGrpSpPr>
            <p:cNvPr id="12" name="Group 11">
              <a:extLst>
                <a:ext uri="{FF2B5EF4-FFF2-40B4-BE49-F238E27FC236}">
                  <a16:creationId xmlns:a16="http://schemas.microsoft.com/office/drawing/2014/main" id="{332530AF-DAC6-E0BA-BE0B-7E846A46E60F}"/>
                </a:ext>
              </a:extLst>
            </p:cNvPr>
            <p:cNvGrpSpPr/>
            <p:nvPr/>
          </p:nvGrpSpPr>
          <p:grpSpPr>
            <a:xfrm>
              <a:off x="210489" y="1803452"/>
              <a:ext cx="8693811" cy="1445437"/>
              <a:chOff x="812737" y="1955624"/>
              <a:chExt cx="8693811" cy="1445437"/>
            </a:xfrm>
            <a:grpFill/>
          </p:grpSpPr>
          <p:sp>
            <p:nvSpPr>
              <p:cNvPr id="15" name="Rectangle 14">
                <a:extLst>
                  <a:ext uri="{FF2B5EF4-FFF2-40B4-BE49-F238E27FC236}">
                    <a16:creationId xmlns:a16="http://schemas.microsoft.com/office/drawing/2014/main" id="{E24B4E9C-6378-44A8-6BFF-782783CEBF47}"/>
                  </a:ext>
                </a:extLst>
              </p:cNvPr>
              <p:cNvSpPr/>
              <p:nvPr/>
            </p:nvSpPr>
            <p:spPr>
              <a:xfrm>
                <a:off x="812737" y="1978675"/>
                <a:ext cx="2451579" cy="14223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Studying subjects in detail</a:t>
                </a:r>
              </a:p>
            </p:txBody>
          </p:sp>
          <p:sp>
            <p:nvSpPr>
              <p:cNvPr id="16" name="Rectangle 15">
                <a:extLst>
                  <a:ext uri="{FF2B5EF4-FFF2-40B4-BE49-F238E27FC236}">
                    <a16:creationId xmlns:a16="http://schemas.microsoft.com/office/drawing/2014/main" id="{2F2C5630-BACE-7E6E-3E8C-E392E9DA113C}"/>
                  </a:ext>
                </a:extLst>
              </p:cNvPr>
              <p:cNvSpPr/>
              <p:nvPr/>
            </p:nvSpPr>
            <p:spPr>
              <a:xfrm>
                <a:off x="3439900" y="1978675"/>
                <a:ext cx="1613276" cy="14223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General about a sector e.g. Health and social care</a:t>
                </a:r>
              </a:p>
            </p:txBody>
          </p:sp>
          <p:sp>
            <p:nvSpPr>
              <p:cNvPr id="17" name="Rectangle 16">
                <a:extLst>
                  <a:ext uri="{FF2B5EF4-FFF2-40B4-BE49-F238E27FC236}">
                    <a16:creationId xmlns:a16="http://schemas.microsoft.com/office/drawing/2014/main" id="{0AA89E96-FCC9-0F79-1FEC-91222F68834E}"/>
                  </a:ext>
                </a:extLst>
              </p:cNvPr>
              <p:cNvSpPr/>
              <p:nvPr/>
            </p:nvSpPr>
            <p:spPr>
              <a:xfrm>
                <a:off x="7054969" y="1955624"/>
                <a:ext cx="2451579" cy="14223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Trained to do a job in the workplace. Will get paid. </a:t>
                </a:r>
              </a:p>
            </p:txBody>
          </p:sp>
        </p:grpSp>
        <p:sp>
          <p:nvSpPr>
            <p:cNvPr id="13" name="Rectangle 12">
              <a:extLst>
                <a:ext uri="{FF2B5EF4-FFF2-40B4-BE49-F238E27FC236}">
                  <a16:creationId xmlns:a16="http://schemas.microsoft.com/office/drawing/2014/main" id="{95D66B73-4BD5-2AB4-6D3A-2EB829631630}"/>
                </a:ext>
              </a:extLst>
            </p:cNvPr>
            <p:cNvSpPr/>
            <p:nvPr/>
          </p:nvSpPr>
          <p:spPr>
            <a:xfrm>
              <a:off x="4567720" y="1826503"/>
              <a:ext cx="1686472" cy="14223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Trained to do a job e.g. digital design</a:t>
              </a:r>
            </a:p>
          </p:txBody>
        </p:sp>
      </p:grpSp>
      <p:grpSp>
        <p:nvGrpSpPr>
          <p:cNvPr id="5" name="Group 4">
            <a:extLst>
              <a:ext uri="{FF2B5EF4-FFF2-40B4-BE49-F238E27FC236}">
                <a16:creationId xmlns:a16="http://schemas.microsoft.com/office/drawing/2014/main" id="{0C84E1E2-0FB2-69BB-C7CE-C0CFBA18F8FB}"/>
              </a:ext>
            </a:extLst>
          </p:cNvPr>
          <p:cNvGrpSpPr/>
          <p:nvPr/>
        </p:nvGrpSpPr>
        <p:grpSpPr>
          <a:xfrm>
            <a:off x="206887" y="3449515"/>
            <a:ext cx="8693813" cy="3235765"/>
            <a:chOff x="206887" y="3449515"/>
            <a:chExt cx="8693813" cy="3235765"/>
          </a:xfrm>
        </p:grpSpPr>
        <p:sp>
          <p:nvSpPr>
            <p:cNvPr id="2" name="Rectangle 1">
              <a:extLst>
                <a:ext uri="{FF2B5EF4-FFF2-40B4-BE49-F238E27FC236}">
                  <a16:creationId xmlns:a16="http://schemas.microsoft.com/office/drawing/2014/main" id="{35477225-92E0-77C8-B1F6-41BC5043C5C0}"/>
                </a:ext>
              </a:extLst>
            </p:cNvPr>
            <p:cNvSpPr/>
            <p:nvPr/>
          </p:nvSpPr>
          <p:spPr>
            <a:xfrm>
              <a:off x="206887" y="3449515"/>
              <a:ext cx="8693813" cy="323576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CCF2B7C9-7186-9F7F-F43F-02F1873CF9F4}"/>
                </a:ext>
              </a:extLst>
            </p:cNvPr>
            <p:cNvSpPr txBox="1"/>
            <p:nvPr/>
          </p:nvSpPr>
          <p:spPr>
            <a:xfrm>
              <a:off x="296156" y="3543903"/>
              <a:ext cx="8471924" cy="3046988"/>
            </a:xfrm>
            <a:prstGeom prst="rect">
              <a:avLst/>
            </a:prstGeom>
            <a:noFill/>
          </p:spPr>
          <p:txBody>
            <a:bodyPr wrap="square" rtlCol="0">
              <a:spAutoFit/>
            </a:bodyPr>
            <a:lstStyle/>
            <a:p>
              <a:r>
                <a:rPr lang="en-GB" sz="2400" dirty="0"/>
                <a:t>TASK: Working in pairs, discuss the pathways you are interested in and why you think they will suit you.</a:t>
              </a:r>
            </a:p>
            <a:p>
              <a:endParaRPr lang="en-GB" sz="2400" dirty="0"/>
            </a:p>
            <a:p>
              <a:r>
                <a:rPr lang="en-GB" sz="2400" dirty="0"/>
                <a:t>	Speak clearly and in a way that is engaging for your 	audience</a:t>
              </a:r>
            </a:p>
            <a:p>
              <a:endParaRPr lang="en-GB" sz="2400" dirty="0"/>
            </a:p>
            <a:p>
              <a:r>
                <a:rPr lang="en-GB" sz="2400" dirty="0"/>
                <a:t>	Listen carefully while your partner is talking </a:t>
              </a:r>
              <a:br>
                <a:rPr lang="en-GB" sz="2400" dirty="0"/>
              </a:br>
              <a:r>
                <a:rPr lang="en-GB" sz="2400" dirty="0"/>
                <a:t>	and ask questions to find out 	more</a:t>
              </a:r>
            </a:p>
          </p:txBody>
        </p:sp>
        <p:pic>
          <p:nvPicPr>
            <p:cNvPr id="22" name="Picture 21" descr="A pink circle with white text and a black background&#10;&#10;AI-generated content may be incorrect.">
              <a:extLst>
                <a:ext uri="{FF2B5EF4-FFF2-40B4-BE49-F238E27FC236}">
                  <a16:creationId xmlns:a16="http://schemas.microsoft.com/office/drawing/2014/main" id="{52E718F8-CFB1-9BF1-DE16-8040CC673C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99" y="5614772"/>
              <a:ext cx="1046263" cy="1046263"/>
            </a:xfrm>
            <a:prstGeom prst="rect">
              <a:avLst/>
            </a:prstGeom>
          </p:spPr>
        </p:pic>
        <p:pic>
          <p:nvPicPr>
            <p:cNvPr id="24" name="Picture 23" descr="A white and red circle with a white speech bubble in the middle&#10;&#10;AI-generated content may be incorrect.">
              <a:extLst>
                <a:ext uri="{FF2B5EF4-FFF2-40B4-BE49-F238E27FC236}">
                  <a16:creationId xmlns:a16="http://schemas.microsoft.com/office/drawing/2014/main" id="{169F92A0-CF99-559F-7420-E359648AB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300" y="4544266"/>
              <a:ext cx="1046262" cy="1046262"/>
            </a:xfrm>
            <a:prstGeom prst="rect">
              <a:avLst/>
            </a:prstGeom>
          </p:spPr>
        </p:pic>
      </p:grpSp>
      <p:sp>
        <p:nvSpPr>
          <p:cNvPr id="18" name="Star: 32 Points 17">
            <a:extLst>
              <a:ext uri="{FF2B5EF4-FFF2-40B4-BE49-F238E27FC236}">
                <a16:creationId xmlns:a16="http://schemas.microsoft.com/office/drawing/2014/main" id="{86081345-0780-E904-DFC9-77565C755D72}"/>
              </a:ext>
            </a:extLst>
          </p:cNvPr>
          <p:cNvSpPr/>
          <p:nvPr/>
        </p:nvSpPr>
        <p:spPr>
          <a:xfrm>
            <a:off x="6952480" y="4675105"/>
            <a:ext cx="1815600" cy="1950858"/>
          </a:xfrm>
          <a:prstGeom prst="star32">
            <a:avLst>
              <a:gd name="adj" fmla="val 34727"/>
            </a:avLst>
          </a:prstGeom>
          <a:solidFill>
            <a:schemeClr val="accent4"/>
          </a:solidFill>
          <a:ln>
            <a:solidFill>
              <a:srgbClr val="0F4C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3733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heel(1)">
                                      <p:cBhvr>
                                        <p:cTn id="20" dur="20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7" presetClass="emph" presetSubtype="0" fill="remove" grpId="1" nodeType="clickEffect">
                                  <p:stCondLst>
                                    <p:cond delay="0"/>
                                  </p:stCondLst>
                                  <p:childTnLst>
                                    <p:animClr clrSpc="rgb" dir="cw">
                                      <p:cBhvr override="childStyle">
                                        <p:cTn id="24" dur="250" autoRev="1" fill="remove"/>
                                        <p:tgtEl>
                                          <p:spTgt spid="18"/>
                                        </p:tgtEl>
                                        <p:attrNameLst>
                                          <p:attrName>style.color</p:attrName>
                                        </p:attrNameLst>
                                      </p:cBhvr>
                                      <p:to>
                                        <a:schemeClr val="bg1"/>
                                      </p:to>
                                    </p:animClr>
                                    <p:animClr clrSpc="rgb" dir="cw">
                                      <p:cBhvr>
                                        <p:cTn id="25" dur="250" autoRev="1" fill="remove"/>
                                        <p:tgtEl>
                                          <p:spTgt spid="18"/>
                                        </p:tgtEl>
                                        <p:attrNameLst>
                                          <p:attrName>fillcolor</p:attrName>
                                        </p:attrNameLst>
                                      </p:cBhvr>
                                      <p:to>
                                        <a:schemeClr val="bg1"/>
                                      </p:to>
                                    </p:animClr>
                                    <p:set>
                                      <p:cBhvr>
                                        <p:cTn id="26" dur="250" autoRev="1" fill="remove"/>
                                        <p:tgtEl>
                                          <p:spTgt spid="18"/>
                                        </p:tgtEl>
                                        <p:attrNameLst>
                                          <p:attrName>fill.type</p:attrName>
                                        </p:attrNameLst>
                                      </p:cBhvr>
                                      <p:to>
                                        <p:strVal val="solid"/>
                                      </p:to>
                                    </p:set>
                                    <p:set>
                                      <p:cBhvr>
                                        <p:cTn id="27"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The Year 11 careers lessons are mapped to:</a:t>
            </a:r>
          </a:p>
        </p:txBody>
      </p:sp>
      <p:sp>
        <p:nvSpPr>
          <p:cNvPr id="6" name="Rectangle 5">
            <a:extLst>
              <a:ext uri="{FF2B5EF4-FFF2-40B4-BE49-F238E27FC236}">
                <a16:creationId xmlns:a16="http://schemas.microsoft.com/office/drawing/2014/main" id="{F687B561-80CF-4384-AB78-176580737F79}"/>
              </a:ext>
            </a:extLst>
          </p:cNvPr>
          <p:cNvSpPr/>
          <p:nvPr/>
        </p:nvSpPr>
        <p:spPr>
          <a:xfrm>
            <a:off x="170636" y="5784974"/>
            <a:ext cx="8797130" cy="9739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https://www.careerpilot.org.uk/skills-profile/activities</a:t>
            </a:r>
          </a:p>
        </p:txBody>
      </p:sp>
      <p:sp>
        <p:nvSpPr>
          <p:cNvPr id="34" name="Rectangle 33">
            <a:extLst>
              <a:ext uri="{FF2B5EF4-FFF2-40B4-BE49-F238E27FC236}">
                <a16:creationId xmlns:a16="http://schemas.microsoft.com/office/drawing/2014/main" id="{A3F89CE5-5AFD-4DC4-A45E-141F691A89C9}"/>
              </a:ext>
            </a:extLst>
          </p:cNvPr>
          <p:cNvSpPr/>
          <p:nvPr/>
        </p:nvSpPr>
        <p:spPr>
          <a:xfrm>
            <a:off x="4517554" y="716864"/>
            <a:ext cx="4461412" cy="1197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F746975-0129-4FBB-95D5-72AB5485A691}"/>
              </a:ext>
            </a:extLst>
          </p:cNvPr>
          <p:cNvSpPr/>
          <p:nvPr/>
        </p:nvSpPr>
        <p:spPr>
          <a:xfrm>
            <a:off x="176236" y="716863"/>
            <a:ext cx="4225915" cy="499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8513012-5EF5-4533-B0FE-AE3CD45C308A}"/>
              </a:ext>
            </a:extLst>
          </p:cNvPr>
          <p:cNvGrpSpPr/>
          <p:nvPr/>
        </p:nvGrpSpPr>
        <p:grpSpPr>
          <a:xfrm>
            <a:off x="458320" y="1575325"/>
            <a:ext cx="840162" cy="3707353"/>
            <a:chOff x="3569976" y="790278"/>
            <a:chExt cx="1023104" cy="4603283"/>
          </a:xfrm>
        </p:grpSpPr>
        <p:grpSp>
          <p:nvGrpSpPr>
            <p:cNvPr id="43" name="Group 42">
              <a:extLst>
                <a:ext uri="{FF2B5EF4-FFF2-40B4-BE49-F238E27FC236}">
                  <a16:creationId xmlns:a16="http://schemas.microsoft.com/office/drawing/2014/main" id="{0AB57057-87E1-4B5F-9EBB-194247498E55}"/>
                </a:ext>
              </a:extLst>
            </p:cNvPr>
            <p:cNvGrpSpPr/>
            <p:nvPr/>
          </p:nvGrpSpPr>
          <p:grpSpPr>
            <a:xfrm>
              <a:off x="3585292" y="4302880"/>
              <a:ext cx="995918" cy="1090681"/>
              <a:chOff x="192050" y="1029646"/>
              <a:chExt cx="1379537" cy="1525587"/>
            </a:xfrm>
          </p:grpSpPr>
          <p:sp>
            <p:nvSpPr>
              <p:cNvPr id="54" name="Rectangle 2">
                <a:extLst>
                  <a:ext uri="{FF2B5EF4-FFF2-40B4-BE49-F238E27FC236}">
                    <a16:creationId xmlns:a16="http://schemas.microsoft.com/office/drawing/2014/main" id="{7268357A-4AC6-4B78-BB7F-04DB07736CF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5" name="Picture 4">
                <a:extLst>
                  <a:ext uri="{FF2B5EF4-FFF2-40B4-BE49-F238E27FC236}">
                    <a16:creationId xmlns:a16="http://schemas.microsoft.com/office/drawing/2014/main" id="{38F6FB9D-C734-4EDD-9A22-A2AF11005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254D0C6-3C9B-40BB-B432-849EDE4DD9E3}"/>
                </a:ext>
              </a:extLst>
            </p:cNvPr>
            <p:cNvGrpSpPr/>
            <p:nvPr/>
          </p:nvGrpSpPr>
          <p:grpSpPr>
            <a:xfrm>
              <a:off x="3573423" y="3119323"/>
              <a:ext cx="1019657" cy="1090681"/>
              <a:chOff x="1917662" y="1051871"/>
              <a:chExt cx="1377950" cy="1503362"/>
            </a:xfrm>
          </p:grpSpPr>
          <p:sp>
            <p:nvSpPr>
              <p:cNvPr id="52" name="Rectangle 6">
                <a:extLst>
                  <a:ext uri="{FF2B5EF4-FFF2-40B4-BE49-F238E27FC236}">
                    <a16:creationId xmlns:a16="http://schemas.microsoft.com/office/drawing/2014/main" id="{B70B3166-A17E-4D67-ADAC-A27437D0CECC}"/>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3" name="Picture 7">
                <a:extLst>
                  <a:ext uri="{FF2B5EF4-FFF2-40B4-BE49-F238E27FC236}">
                    <a16:creationId xmlns:a16="http://schemas.microsoft.com/office/drawing/2014/main" id="{B736E1FF-D122-4D8A-B60E-9A88AD876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6" name="Group 45">
              <a:extLst>
                <a:ext uri="{FF2B5EF4-FFF2-40B4-BE49-F238E27FC236}">
                  <a16:creationId xmlns:a16="http://schemas.microsoft.com/office/drawing/2014/main" id="{4C66EDCE-41D0-461D-A6D4-BB00A4B2B1D3}"/>
                </a:ext>
              </a:extLst>
            </p:cNvPr>
            <p:cNvGrpSpPr/>
            <p:nvPr/>
          </p:nvGrpSpPr>
          <p:grpSpPr>
            <a:xfrm>
              <a:off x="3569976" y="1954375"/>
              <a:ext cx="1019657" cy="1090680"/>
              <a:chOff x="235706" y="2981002"/>
              <a:chExt cx="1377950" cy="1474788"/>
            </a:xfrm>
          </p:grpSpPr>
          <p:sp>
            <p:nvSpPr>
              <p:cNvPr id="50" name="Rectangle 5">
                <a:extLst>
                  <a:ext uri="{FF2B5EF4-FFF2-40B4-BE49-F238E27FC236}">
                    <a16:creationId xmlns:a16="http://schemas.microsoft.com/office/drawing/2014/main" id="{1566C540-2B1C-44D0-9BC6-5607CD42E5B5}"/>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7F8A1BBE-EEB7-4C61-9834-4CDB77BCB1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93C9170F-64E0-4226-8324-94173C8485F9}"/>
                </a:ext>
              </a:extLst>
            </p:cNvPr>
            <p:cNvGrpSpPr/>
            <p:nvPr/>
          </p:nvGrpSpPr>
          <p:grpSpPr>
            <a:xfrm>
              <a:off x="3569976" y="790278"/>
              <a:ext cx="1010801" cy="1090680"/>
              <a:chOff x="1917662" y="4958708"/>
              <a:chExt cx="1377950" cy="1458913"/>
            </a:xfrm>
          </p:grpSpPr>
          <p:sp>
            <p:nvSpPr>
              <p:cNvPr id="48" name="Rectangle 12">
                <a:extLst>
                  <a:ext uri="{FF2B5EF4-FFF2-40B4-BE49-F238E27FC236}">
                    <a16:creationId xmlns:a16="http://schemas.microsoft.com/office/drawing/2014/main" id="{5215476F-E861-4518-9BD8-086250A20843}"/>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14">
                <a:extLst>
                  <a:ext uri="{FF2B5EF4-FFF2-40B4-BE49-F238E27FC236}">
                    <a16:creationId xmlns:a16="http://schemas.microsoft.com/office/drawing/2014/main" id="{E56EEE14-C8E7-4F51-964B-B15FFCED47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9" name="TextBox 8">
            <a:extLst>
              <a:ext uri="{FF2B5EF4-FFF2-40B4-BE49-F238E27FC236}">
                <a16:creationId xmlns:a16="http://schemas.microsoft.com/office/drawing/2014/main" id="{9BED1579-99D7-4AFC-B48D-AB448D0E3D61}"/>
              </a:ext>
            </a:extLst>
          </p:cNvPr>
          <p:cNvSpPr txBox="1"/>
          <p:nvPr/>
        </p:nvSpPr>
        <p:spPr>
          <a:xfrm>
            <a:off x="1349139" y="1657255"/>
            <a:ext cx="2906386" cy="646331"/>
          </a:xfrm>
          <a:prstGeom prst="rect">
            <a:avLst/>
          </a:prstGeom>
          <a:noFill/>
        </p:spPr>
        <p:txBody>
          <a:bodyPr wrap="square" rtlCol="0">
            <a:spAutoFit/>
          </a:bodyPr>
          <a:lstStyle/>
          <a:p>
            <a:r>
              <a:rPr lang="en-GB" sz="1200" dirty="0">
                <a:solidFill>
                  <a:srgbClr val="000000"/>
                </a:solidFill>
              </a:rPr>
              <a:t>See the big picture by paying attention to how the economy, politics and society connect with your own life and career.</a:t>
            </a:r>
            <a:endParaRPr lang="en-GB" sz="1200" dirty="0"/>
          </a:p>
        </p:txBody>
      </p:sp>
      <p:sp>
        <p:nvSpPr>
          <p:cNvPr id="10" name="TextBox 9">
            <a:extLst>
              <a:ext uri="{FF2B5EF4-FFF2-40B4-BE49-F238E27FC236}">
                <a16:creationId xmlns:a16="http://schemas.microsoft.com/office/drawing/2014/main" id="{710852B5-4A7D-45A2-ADE4-0FD61A5AF2D3}"/>
              </a:ext>
            </a:extLst>
          </p:cNvPr>
          <p:cNvSpPr txBox="1"/>
          <p:nvPr/>
        </p:nvSpPr>
        <p:spPr>
          <a:xfrm>
            <a:off x="1411058" y="2630252"/>
            <a:ext cx="2555005" cy="646331"/>
          </a:xfrm>
          <a:prstGeom prst="rect">
            <a:avLst/>
          </a:prstGeom>
          <a:noFill/>
        </p:spPr>
        <p:txBody>
          <a:bodyPr wrap="square" rtlCol="0">
            <a:spAutoFit/>
          </a:bodyPr>
          <a:lstStyle/>
          <a:p>
            <a:r>
              <a:rPr lang="en-GB" sz="1200" dirty="0">
                <a:solidFill>
                  <a:srgbClr val="000000"/>
                </a:solidFill>
              </a:rPr>
              <a:t>Manage your career actively, make the most of opportunities and learn from setbacks.</a:t>
            </a:r>
            <a:endParaRPr lang="en-GB" sz="1200" dirty="0"/>
          </a:p>
        </p:txBody>
      </p:sp>
      <p:sp>
        <p:nvSpPr>
          <p:cNvPr id="11" name="TextBox 10">
            <a:extLst>
              <a:ext uri="{FF2B5EF4-FFF2-40B4-BE49-F238E27FC236}">
                <a16:creationId xmlns:a16="http://schemas.microsoft.com/office/drawing/2014/main" id="{E5C75B0A-F8A1-49DA-9054-4BF8CFFB3235}"/>
              </a:ext>
            </a:extLst>
          </p:cNvPr>
          <p:cNvSpPr txBox="1"/>
          <p:nvPr/>
        </p:nvSpPr>
        <p:spPr>
          <a:xfrm>
            <a:off x="1411056" y="3474773"/>
            <a:ext cx="2689382" cy="830997"/>
          </a:xfrm>
          <a:prstGeom prst="rect">
            <a:avLst/>
          </a:prstGeom>
          <a:noFill/>
        </p:spPr>
        <p:txBody>
          <a:bodyPr wrap="square" rtlCol="0">
            <a:spAutoFit/>
          </a:bodyPr>
          <a:lstStyle/>
          <a:p>
            <a:r>
              <a:rPr lang="en-GB" sz="1200" dirty="0">
                <a:solidFill>
                  <a:srgbClr val="000000"/>
                </a:solidFill>
              </a:rPr>
              <a:t>Explore the full range of possibilities open to you and learn about recruitment processes and the culture of different workplaces.</a:t>
            </a:r>
            <a:endParaRPr lang="en-GB" sz="1200" dirty="0"/>
          </a:p>
        </p:txBody>
      </p:sp>
      <p:sp>
        <p:nvSpPr>
          <p:cNvPr id="14" name="TextBox 13">
            <a:extLst>
              <a:ext uri="{FF2B5EF4-FFF2-40B4-BE49-F238E27FC236}">
                <a16:creationId xmlns:a16="http://schemas.microsoft.com/office/drawing/2014/main" id="{D0FA5C72-2C38-4D4C-961D-2F998576C44E}"/>
              </a:ext>
            </a:extLst>
          </p:cNvPr>
          <p:cNvSpPr txBox="1"/>
          <p:nvPr/>
        </p:nvSpPr>
        <p:spPr>
          <a:xfrm>
            <a:off x="1411056" y="4528536"/>
            <a:ext cx="2441966" cy="646331"/>
          </a:xfrm>
          <a:prstGeom prst="rect">
            <a:avLst/>
          </a:prstGeom>
          <a:noFill/>
        </p:spPr>
        <p:txBody>
          <a:bodyPr wrap="square" rtlCol="0">
            <a:spAutoFit/>
          </a:bodyPr>
          <a:lstStyle/>
          <a:p>
            <a:r>
              <a:rPr lang="en-GB" sz="1200" dirty="0">
                <a:solidFill>
                  <a:srgbClr val="000000"/>
                </a:solidFill>
              </a:rPr>
              <a:t>Grow throughout life by learning and reflecting on yourself, your background, and your strengths.</a:t>
            </a:r>
            <a:endParaRPr lang="en-GB" sz="1200" dirty="0"/>
          </a:p>
        </p:txBody>
      </p:sp>
      <p:sp>
        <p:nvSpPr>
          <p:cNvPr id="16" name="TextBox 15">
            <a:extLst>
              <a:ext uri="{FF2B5EF4-FFF2-40B4-BE49-F238E27FC236}">
                <a16:creationId xmlns:a16="http://schemas.microsoft.com/office/drawing/2014/main" id="{189E3142-17E0-4DA5-A871-2F886E0779B5}"/>
              </a:ext>
            </a:extLst>
          </p:cNvPr>
          <p:cNvSpPr txBox="1"/>
          <p:nvPr/>
        </p:nvSpPr>
        <p:spPr>
          <a:xfrm>
            <a:off x="333068" y="802349"/>
            <a:ext cx="3983219" cy="646331"/>
          </a:xfrm>
          <a:prstGeom prst="rect">
            <a:avLst/>
          </a:prstGeom>
          <a:noFill/>
        </p:spPr>
        <p:txBody>
          <a:bodyPr wrap="square" rtlCol="0">
            <a:spAutoFit/>
          </a:bodyPr>
          <a:lstStyle/>
          <a:p>
            <a:pPr algn="ctr"/>
            <a:r>
              <a:rPr lang="en-GB" b="1" dirty="0"/>
              <a:t>CDI Framework and career development skills</a:t>
            </a:r>
          </a:p>
        </p:txBody>
      </p:sp>
      <p:sp>
        <p:nvSpPr>
          <p:cNvPr id="23" name="TextBox 22">
            <a:extLst>
              <a:ext uri="{FF2B5EF4-FFF2-40B4-BE49-F238E27FC236}">
                <a16:creationId xmlns:a16="http://schemas.microsoft.com/office/drawing/2014/main" id="{F5E2E0BB-787F-4A2A-B08C-0BF414A36475}"/>
              </a:ext>
            </a:extLst>
          </p:cNvPr>
          <p:cNvSpPr txBox="1"/>
          <p:nvPr/>
        </p:nvSpPr>
        <p:spPr>
          <a:xfrm>
            <a:off x="4829843" y="786680"/>
            <a:ext cx="3895537" cy="369332"/>
          </a:xfrm>
          <a:prstGeom prst="rect">
            <a:avLst/>
          </a:prstGeom>
          <a:noFill/>
        </p:spPr>
        <p:txBody>
          <a:bodyPr wrap="square" rtlCol="0">
            <a:spAutoFit/>
          </a:bodyPr>
          <a:lstStyle/>
          <a:p>
            <a:pPr algn="ctr"/>
            <a:r>
              <a:rPr lang="en-GB" b="1" dirty="0"/>
              <a:t>Gatsby Benchmarks</a:t>
            </a:r>
          </a:p>
        </p:txBody>
      </p:sp>
      <p:sp>
        <p:nvSpPr>
          <p:cNvPr id="60" name="TextBox 59">
            <a:extLst>
              <a:ext uri="{FF2B5EF4-FFF2-40B4-BE49-F238E27FC236}">
                <a16:creationId xmlns:a16="http://schemas.microsoft.com/office/drawing/2014/main" id="{C99F411B-646D-4132-8C48-C255570AA843}"/>
              </a:ext>
            </a:extLst>
          </p:cNvPr>
          <p:cNvSpPr txBox="1"/>
          <p:nvPr/>
        </p:nvSpPr>
        <p:spPr>
          <a:xfrm>
            <a:off x="275759" y="5812783"/>
            <a:ext cx="2574557" cy="892552"/>
          </a:xfrm>
          <a:prstGeom prst="rect">
            <a:avLst/>
          </a:prstGeom>
          <a:noFill/>
        </p:spPr>
        <p:txBody>
          <a:bodyPr wrap="square" rtlCol="0">
            <a:spAutoFit/>
          </a:bodyPr>
          <a:lstStyle/>
          <a:p>
            <a:pPr algn="ctr"/>
            <a:r>
              <a:rPr lang="en-GB" b="1" dirty="0"/>
              <a:t>Skills Builder Universal Framework 2.0</a:t>
            </a:r>
          </a:p>
          <a:p>
            <a:pPr algn="ctr"/>
            <a:endParaRPr lang="en-GB" sz="800" b="1" dirty="0"/>
          </a:p>
          <a:p>
            <a:pPr algn="ctr"/>
            <a:r>
              <a:rPr lang="en-GB" sz="800" b="1" dirty="0">
                <a:hlinkClick r:id="rId8"/>
              </a:rPr>
              <a:t>www.skillsbuilder.org/universal-framework</a:t>
            </a:r>
            <a:endParaRPr lang="en-GB" sz="800" b="1" dirty="0"/>
          </a:p>
        </p:txBody>
      </p:sp>
      <p:sp>
        <p:nvSpPr>
          <p:cNvPr id="4" name="TextBox 3">
            <a:extLst>
              <a:ext uri="{FF2B5EF4-FFF2-40B4-BE49-F238E27FC236}">
                <a16:creationId xmlns:a16="http://schemas.microsoft.com/office/drawing/2014/main" id="{E46D8025-4CB6-4140-AA5F-9CF17E3D9738}"/>
              </a:ext>
            </a:extLst>
          </p:cNvPr>
          <p:cNvSpPr txBox="1"/>
          <p:nvPr/>
        </p:nvSpPr>
        <p:spPr>
          <a:xfrm>
            <a:off x="333068" y="5374942"/>
            <a:ext cx="3983219" cy="461665"/>
          </a:xfrm>
          <a:prstGeom prst="rect">
            <a:avLst/>
          </a:prstGeom>
          <a:noFill/>
        </p:spPr>
        <p:txBody>
          <a:bodyPr wrap="square" rtlCol="0">
            <a:spAutoFit/>
          </a:bodyPr>
          <a:lstStyle/>
          <a:p>
            <a:r>
              <a:rPr lang="en-GB" sz="800" dirty="0">
                <a:hlinkClick r:id="rId9"/>
              </a:rPr>
              <a:t>www.thecdi.net/write/Framework/CDI_86-Framework-Guidance_in_Secondary_Schools-webFINAL.pdf</a:t>
            </a:r>
            <a:endParaRPr lang="en-GB" sz="800" dirty="0"/>
          </a:p>
          <a:p>
            <a:endParaRPr lang="en-GB" sz="800" dirty="0"/>
          </a:p>
        </p:txBody>
      </p:sp>
      <p:pic>
        <p:nvPicPr>
          <p:cNvPr id="12" name="Picture 11">
            <a:extLst>
              <a:ext uri="{FF2B5EF4-FFF2-40B4-BE49-F238E27FC236}">
                <a16:creationId xmlns:a16="http://schemas.microsoft.com/office/drawing/2014/main" id="{A5C715BC-E62B-524B-E35B-5E8D741F447E}"/>
              </a:ext>
            </a:extLst>
          </p:cNvPr>
          <p:cNvPicPr>
            <a:picLocks noChangeAspect="1"/>
          </p:cNvPicPr>
          <p:nvPr/>
        </p:nvPicPr>
        <p:blipFill>
          <a:blip r:embed="rId10" cstate="print">
            <a:extLst>
              <a:ext uri="{28A0092B-C50C-407E-A947-70E740481C1C}">
                <a14:useLocalDpi xmlns:a14="http://schemas.microsoft.com/office/drawing/2010/main" val="0"/>
              </a:ext>
            </a:extLst>
          </a:blip>
          <a:srcRect l="1" r="-552"/>
          <a:stretch/>
        </p:blipFill>
        <p:spPr>
          <a:xfrm>
            <a:off x="2859385" y="5913571"/>
            <a:ext cx="6008858" cy="705501"/>
          </a:xfrm>
          <a:prstGeom prst="rect">
            <a:avLst/>
          </a:prstGeom>
        </p:spPr>
      </p:pic>
      <p:sp>
        <p:nvSpPr>
          <p:cNvPr id="15" name="Rectangle 14">
            <a:extLst>
              <a:ext uri="{FF2B5EF4-FFF2-40B4-BE49-F238E27FC236}">
                <a16:creationId xmlns:a16="http://schemas.microsoft.com/office/drawing/2014/main" id="{50726D12-FECA-8C13-E578-7DF0E478372A}"/>
              </a:ext>
            </a:extLst>
          </p:cNvPr>
          <p:cNvSpPr/>
          <p:nvPr/>
        </p:nvSpPr>
        <p:spPr>
          <a:xfrm>
            <a:off x="4517554" y="2043124"/>
            <a:ext cx="4461412" cy="3665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78B03DBB-30D0-474F-1C62-EBCA75AFB3E2}"/>
              </a:ext>
            </a:extLst>
          </p:cNvPr>
          <p:cNvSpPr txBox="1"/>
          <p:nvPr/>
        </p:nvSpPr>
        <p:spPr>
          <a:xfrm>
            <a:off x="4569314" y="2090921"/>
            <a:ext cx="4398453" cy="646331"/>
          </a:xfrm>
          <a:prstGeom prst="rect">
            <a:avLst/>
          </a:prstGeom>
          <a:noFill/>
        </p:spPr>
        <p:txBody>
          <a:bodyPr wrap="square" rtlCol="0">
            <a:spAutoFit/>
          </a:bodyPr>
          <a:lstStyle/>
          <a:p>
            <a:pPr algn="ctr"/>
            <a:r>
              <a:rPr lang="en-GB" b="1" dirty="0"/>
              <a:t>The Equalex Framework to support preparation for Modern Work Experience </a:t>
            </a:r>
          </a:p>
        </p:txBody>
      </p:sp>
      <p:pic>
        <p:nvPicPr>
          <p:cNvPr id="22" name="Picture 21" descr="A close up of a logo&#10;&#10;AI-generated content may be incorrect.">
            <a:extLst>
              <a:ext uri="{FF2B5EF4-FFF2-40B4-BE49-F238E27FC236}">
                <a16:creationId xmlns:a16="http://schemas.microsoft.com/office/drawing/2014/main" id="{E5F34D99-EF5F-142B-7684-23B6BE59F2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35304" y="1164730"/>
            <a:ext cx="4225915" cy="530133"/>
          </a:xfrm>
          <a:prstGeom prst="rect">
            <a:avLst/>
          </a:prstGeom>
        </p:spPr>
      </p:pic>
      <p:pic>
        <p:nvPicPr>
          <p:cNvPr id="24" name="Picture 23">
            <a:extLst>
              <a:ext uri="{FF2B5EF4-FFF2-40B4-BE49-F238E27FC236}">
                <a16:creationId xmlns:a16="http://schemas.microsoft.com/office/drawing/2014/main" id="{93ADA92A-3CF7-489F-D5C9-1D7A20B18259}"/>
              </a:ext>
            </a:extLst>
          </p:cNvPr>
          <p:cNvPicPr>
            <a:picLocks noChangeAspect="1"/>
          </p:cNvPicPr>
          <p:nvPr/>
        </p:nvPicPr>
        <p:blipFill>
          <a:blip r:embed="rId12"/>
          <a:stretch>
            <a:fillRect/>
          </a:stretch>
        </p:blipFill>
        <p:spPr>
          <a:xfrm>
            <a:off x="5633269" y="2699645"/>
            <a:ext cx="2248985" cy="2243362"/>
          </a:xfrm>
          <a:prstGeom prst="rect">
            <a:avLst/>
          </a:prstGeom>
        </p:spPr>
      </p:pic>
      <p:sp>
        <p:nvSpPr>
          <p:cNvPr id="29" name="Rectangle: Rounded Corners 28">
            <a:extLst>
              <a:ext uri="{FF2B5EF4-FFF2-40B4-BE49-F238E27FC236}">
                <a16:creationId xmlns:a16="http://schemas.microsoft.com/office/drawing/2014/main" id="{8E99A279-5609-EBB3-BD1E-D91585F27B86}"/>
              </a:ext>
            </a:extLst>
          </p:cNvPr>
          <p:cNvSpPr/>
          <p:nvPr/>
        </p:nvSpPr>
        <p:spPr>
          <a:xfrm>
            <a:off x="4641160" y="5060351"/>
            <a:ext cx="2044978" cy="373020"/>
          </a:xfrm>
          <a:prstGeom prst="roundRect">
            <a:avLst/>
          </a:prstGeom>
          <a:solidFill>
            <a:srgbClr val="086E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Investigate &amp; Explore</a:t>
            </a:r>
          </a:p>
        </p:txBody>
      </p:sp>
      <p:sp>
        <p:nvSpPr>
          <p:cNvPr id="30" name="TextBox 29">
            <a:extLst>
              <a:ext uri="{FF2B5EF4-FFF2-40B4-BE49-F238E27FC236}">
                <a16:creationId xmlns:a16="http://schemas.microsoft.com/office/drawing/2014/main" id="{02AAEBE7-38D1-4780-6112-6F6E15F3A5B2}"/>
              </a:ext>
            </a:extLst>
          </p:cNvPr>
          <p:cNvSpPr txBox="1"/>
          <p:nvPr/>
        </p:nvSpPr>
        <p:spPr>
          <a:xfrm>
            <a:off x="4741852" y="5483513"/>
            <a:ext cx="4225912" cy="215444"/>
          </a:xfrm>
          <a:prstGeom prst="rect">
            <a:avLst/>
          </a:prstGeom>
          <a:noFill/>
        </p:spPr>
        <p:txBody>
          <a:bodyPr wrap="square" rtlCol="0">
            <a:spAutoFit/>
          </a:bodyPr>
          <a:lstStyle/>
          <a:p>
            <a:pPr algn="ctr"/>
            <a:r>
              <a:rPr lang="en-GB" sz="800" dirty="0">
                <a:hlinkClick r:id="rId13"/>
              </a:rPr>
              <a:t>www.careersandenterprise.co.uk/modern-work-experience/equalex-for-educators/</a:t>
            </a:r>
            <a:endParaRPr lang="en-GB" sz="800" dirty="0"/>
          </a:p>
        </p:txBody>
      </p:sp>
      <p:sp>
        <p:nvSpPr>
          <p:cNvPr id="31" name="TextBox 30">
            <a:extLst>
              <a:ext uri="{FF2B5EF4-FFF2-40B4-BE49-F238E27FC236}">
                <a16:creationId xmlns:a16="http://schemas.microsoft.com/office/drawing/2014/main" id="{F8D4C87D-BD61-1512-39EB-52E4AA25A87D}"/>
              </a:ext>
            </a:extLst>
          </p:cNvPr>
          <p:cNvSpPr txBox="1"/>
          <p:nvPr/>
        </p:nvSpPr>
        <p:spPr>
          <a:xfrm>
            <a:off x="5124785" y="1694861"/>
            <a:ext cx="3305653" cy="215444"/>
          </a:xfrm>
          <a:prstGeom prst="rect">
            <a:avLst/>
          </a:prstGeom>
          <a:noFill/>
        </p:spPr>
        <p:txBody>
          <a:bodyPr wrap="square" rtlCol="0">
            <a:spAutoFit/>
          </a:bodyPr>
          <a:lstStyle/>
          <a:p>
            <a:pPr algn="ctr"/>
            <a:r>
              <a:rPr lang="en-GB" sz="800" dirty="0">
                <a:hlinkClick r:id="rId14"/>
              </a:rPr>
              <a:t>www.gatsbybenchmarks.org.uk/</a:t>
            </a:r>
            <a:endParaRPr lang="en-GB" sz="800" dirty="0"/>
          </a:p>
        </p:txBody>
      </p:sp>
      <p:sp>
        <p:nvSpPr>
          <p:cNvPr id="5" name="Rectangle: Rounded Corners 4">
            <a:extLst>
              <a:ext uri="{FF2B5EF4-FFF2-40B4-BE49-F238E27FC236}">
                <a16:creationId xmlns:a16="http://schemas.microsoft.com/office/drawing/2014/main" id="{B98C9DC4-E04B-5910-BF31-0D3DB148DB4E}"/>
              </a:ext>
            </a:extLst>
          </p:cNvPr>
          <p:cNvSpPr/>
          <p:nvPr/>
        </p:nvSpPr>
        <p:spPr>
          <a:xfrm>
            <a:off x="6757429" y="5060351"/>
            <a:ext cx="2103790" cy="373020"/>
          </a:xfrm>
          <a:prstGeom prst="roundRect">
            <a:avLst/>
          </a:prstGeom>
          <a:solidFill>
            <a:srgbClr val="074E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Apply &amp; Demonstrate</a:t>
            </a:r>
          </a:p>
        </p:txBody>
      </p:sp>
    </p:spTree>
    <p:custDataLst>
      <p:tags r:id="rId1"/>
    </p:custDataLst>
    <p:extLst>
      <p:ext uri="{BB962C8B-B14F-4D97-AF65-F5344CB8AC3E}">
        <p14:creationId xmlns:p14="http://schemas.microsoft.com/office/powerpoint/2010/main" val="1701469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6" name="Picture 5">
            <a:extLst>
              <a:ext uri="{FF2B5EF4-FFF2-40B4-BE49-F238E27FC236}">
                <a16:creationId xmlns:a16="http://schemas.microsoft.com/office/drawing/2014/main" id="{5380A150-AADD-405D-B67F-B70E66BE0D30}"/>
              </a:ext>
            </a:extLst>
          </p:cNvPr>
          <p:cNvPicPr>
            <a:picLocks noChangeAspect="1"/>
          </p:cNvPicPr>
          <p:nvPr/>
        </p:nvPicPr>
        <p:blipFill>
          <a:blip r:embed="rId4"/>
          <a:stretch>
            <a:fillRect/>
          </a:stretch>
        </p:blipFill>
        <p:spPr>
          <a:xfrm>
            <a:off x="314669" y="4534016"/>
            <a:ext cx="8529441" cy="1878950"/>
          </a:xfrm>
          <a:prstGeom prst="rect">
            <a:avLst/>
          </a:prstGeom>
          <a:ln>
            <a:solidFill>
              <a:schemeClr val="accent5">
                <a:lumMod val="75000"/>
              </a:schemeClr>
            </a:solidFill>
          </a:ln>
        </p:spPr>
      </p:pic>
      <p:pic>
        <p:nvPicPr>
          <p:cNvPr id="3" name="Picture 2">
            <a:extLst>
              <a:ext uri="{FF2B5EF4-FFF2-40B4-BE49-F238E27FC236}">
                <a16:creationId xmlns:a16="http://schemas.microsoft.com/office/drawing/2014/main" id="{F8F39296-25B8-439C-AAB2-DF99FD7B55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669" y="1159131"/>
            <a:ext cx="8601547" cy="3190752"/>
          </a:xfrm>
          <a:prstGeom prst="rect">
            <a:avLst/>
          </a:prstGeom>
        </p:spPr>
      </p:pic>
      <p:pic>
        <p:nvPicPr>
          <p:cNvPr id="16" name="Picture 15"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7586" y="2163978"/>
            <a:ext cx="2306524" cy="2277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4">
            <a:extLst>
              <a:ext uri="{FF2B5EF4-FFF2-40B4-BE49-F238E27FC236}">
                <a16:creationId xmlns:a16="http://schemas.microsoft.com/office/drawing/2014/main" id="{FB2C5E9B-9B60-7070-3D42-109BCB73420A}"/>
              </a:ext>
            </a:extLst>
          </p:cNvPr>
          <p:cNvSpPr txBox="1">
            <a:spLocks noChangeArrowheads="1"/>
          </p:cNvSpPr>
          <p:nvPr/>
        </p:nvSpPr>
        <p:spPr bwMode="auto">
          <a:xfrm>
            <a:off x="14780" y="-6981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Plan your next steps</a:t>
            </a:r>
          </a:p>
        </p:txBody>
      </p:sp>
    </p:spTree>
    <p:custDataLst>
      <p:tags r:id="rId1"/>
    </p:custDataLst>
    <p:extLst>
      <p:ext uri="{BB962C8B-B14F-4D97-AF65-F5344CB8AC3E}">
        <p14:creationId xmlns:p14="http://schemas.microsoft.com/office/powerpoint/2010/main" val="225131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780" y="0"/>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58641" y="6262869"/>
            <a:ext cx="4155561" cy="523220"/>
          </a:xfrm>
          <a:prstGeom prst="rect">
            <a:avLst/>
          </a:prstGeom>
          <a:solidFill>
            <a:schemeClr val="accent5">
              <a:lumMod val="50000"/>
            </a:schemeClr>
          </a:solidFill>
        </p:spPr>
        <p:txBody>
          <a:bodyPr wrap="none" rtlCol="0">
            <a:spAutoFit/>
          </a:bodyPr>
          <a:lstStyle/>
          <a:p>
            <a:r>
              <a:rPr lang="en-GB" sz="2800" dirty="0">
                <a:solidFill>
                  <a:schemeClr val="bg1"/>
                </a:solidFill>
              </a:rPr>
              <a:t>Report moves up each year</a:t>
            </a:r>
          </a:p>
        </p:txBody>
      </p:sp>
      <p:pic>
        <p:nvPicPr>
          <p:cNvPr id="11" name="Picture 10">
            <a:extLst>
              <a:ext uri="{FF2B5EF4-FFF2-40B4-BE49-F238E27FC236}">
                <a16:creationId xmlns:a16="http://schemas.microsoft.com/office/drawing/2014/main" id="{C1724973-2E4E-0CD1-6A01-86433D8B6269}"/>
              </a:ext>
            </a:extLst>
          </p:cNvPr>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20057" y="706432"/>
            <a:ext cx="3601851" cy="544513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06226BF-9B6D-4217-9640-6348EA10A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224" y="789025"/>
            <a:ext cx="3917187" cy="4279410"/>
          </a:xfrm>
          <a:prstGeom prst="rect">
            <a:avLst/>
          </a:prstGeom>
          <a:ln>
            <a:solidFill>
              <a:srgbClr val="5F295F"/>
            </a:solidFill>
          </a:ln>
          <a:effectLst>
            <a:outerShdw blurRad="63500" sx="102000" sy="102000" algn="ctr" rotWithShape="0">
              <a:prstClr val="black">
                <a:alpha val="40000"/>
              </a:prstClr>
            </a:outerShdw>
          </a:effectLst>
        </p:spPr>
      </p:pic>
      <p:grpSp>
        <p:nvGrpSpPr>
          <p:cNvPr id="9" name="Group 8">
            <a:extLst>
              <a:ext uri="{FF2B5EF4-FFF2-40B4-BE49-F238E27FC236}">
                <a16:creationId xmlns:a16="http://schemas.microsoft.com/office/drawing/2014/main" id="{FDB35466-067B-43A6-ACC3-172CD2DAAB51}"/>
              </a:ext>
            </a:extLst>
          </p:cNvPr>
          <p:cNvGrpSpPr/>
          <p:nvPr/>
        </p:nvGrpSpPr>
        <p:grpSpPr>
          <a:xfrm>
            <a:off x="4146051" y="1753525"/>
            <a:ext cx="4939308" cy="4941454"/>
            <a:chOff x="3956077" y="1753525"/>
            <a:chExt cx="4939308" cy="4941454"/>
          </a:xfrm>
          <a:effectLst>
            <a:outerShdw blurRad="63500" sx="102000" sy="102000" algn="ctr" rotWithShape="0">
              <a:prstClr val="black">
                <a:alpha val="40000"/>
              </a:prstClr>
            </a:outerShdw>
          </a:effectLst>
        </p:grpSpPr>
        <p:pic>
          <p:nvPicPr>
            <p:cNvPr id="5122" name="Picture 2" descr="C:\Users\sl200\AppData\Local\Temp\SNAGHTML65455a.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 t="-51" r="-115" b="59423"/>
            <a:stretch/>
          </p:blipFill>
          <p:spPr bwMode="auto">
            <a:xfrm>
              <a:off x="3956077" y="1753525"/>
              <a:ext cx="3061815"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7" name="Picture 2" descr="C:\Users\sl200\AppData\Local\Temp\SNAGHTML65455a.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0358" b="20369"/>
            <a:stretch/>
          </p:blipFill>
          <p:spPr bwMode="auto">
            <a:xfrm>
              <a:off x="5789753" y="2388869"/>
              <a:ext cx="3105632"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grpSp>
      <p:pic>
        <p:nvPicPr>
          <p:cNvPr id="4"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80" y="1113835"/>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op">
            <a:extLst>
              <a:ext uri="{FF2B5EF4-FFF2-40B4-BE49-F238E27FC236}">
                <a16:creationId xmlns:a16="http://schemas.microsoft.com/office/drawing/2014/main" id="{67D5BE67-C91C-4895-8BAD-D4CB252F3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395" y="5350589"/>
            <a:ext cx="2526893" cy="8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53ADF1F-E8DC-B112-E81C-9F89DD908D81}"/>
              </a:ext>
            </a:extLst>
          </p:cNvPr>
          <p:cNvGrpSpPr/>
          <p:nvPr/>
        </p:nvGrpSpPr>
        <p:grpSpPr>
          <a:xfrm>
            <a:off x="7507215" y="845808"/>
            <a:ext cx="1341790" cy="1410059"/>
            <a:chOff x="1967991" y="4944046"/>
            <a:chExt cx="1377950" cy="1458913"/>
          </a:xfrm>
        </p:grpSpPr>
        <p:sp>
          <p:nvSpPr>
            <p:cNvPr id="5" name="Rectangle 12">
              <a:extLst>
                <a:ext uri="{FF2B5EF4-FFF2-40B4-BE49-F238E27FC236}">
                  <a16:creationId xmlns:a16="http://schemas.microsoft.com/office/drawing/2014/main" id="{007C65A5-E785-212D-7735-8E421F8BAD77}"/>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6" name="Picture 14">
              <a:extLst>
                <a:ext uri="{FF2B5EF4-FFF2-40B4-BE49-F238E27FC236}">
                  <a16:creationId xmlns:a16="http://schemas.microsoft.com/office/drawing/2014/main" id="{EA58C5F1-8F20-0D40-7AD0-FD1ADF8DF1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3" name="Text Box 14">
            <a:extLst>
              <a:ext uri="{FF2B5EF4-FFF2-40B4-BE49-F238E27FC236}">
                <a16:creationId xmlns:a16="http://schemas.microsoft.com/office/drawing/2014/main" id="{2B2D2E26-0B7E-657D-417C-E9E2DD6A8F32}"/>
              </a:ext>
            </a:extLst>
          </p:cNvPr>
          <p:cNvSpPr txBox="1">
            <a:spLocks noChangeArrowheads="1"/>
          </p:cNvSpPr>
          <p:nvPr/>
        </p:nvSpPr>
        <p:spPr bwMode="auto">
          <a:xfrm>
            <a:off x="14780" y="-6981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View your report</a:t>
            </a:r>
          </a:p>
        </p:txBody>
      </p:sp>
    </p:spTree>
    <p:extLst>
      <p:ext uri="{BB962C8B-B14F-4D97-AF65-F5344CB8AC3E}">
        <p14:creationId xmlns:p14="http://schemas.microsoft.com/office/powerpoint/2010/main" val="384663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11" name="Group 10">
            <a:extLst>
              <a:ext uri="{FF2B5EF4-FFF2-40B4-BE49-F238E27FC236}">
                <a16:creationId xmlns:a16="http://schemas.microsoft.com/office/drawing/2014/main" id="{910923B9-12E6-718A-8A56-96764C1559A0}"/>
              </a:ext>
            </a:extLst>
          </p:cNvPr>
          <p:cNvGrpSpPr/>
          <p:nvPr/>
        </p:nvGrpSpPr>
        <p:grpSpPr>
          <a:xfrm>
            <a:off x="609738" y="3179078"/>
            <a:ext cx="5854065" cy="3015641"/>
            <a:chOff x="201988" y="3108093"/>
            <a:chExt cx="5854065"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3117915"/>
              <a:ext cx="5854065" cy="3005819"/>
              <a:chOff x="201988" y="3117915"/>
              <a:chExt cx="5854065" cy="3005819"/>
            </a:xfrm>
          </p:grpSpPr>
          <p:sp>
            <p:nvSpPr>
              <p:cNvPr id="7" name="Rectangle 6">
                <a:extLst>
                  <a:ext uri="{FF2B5EF4-FFF2-40B4-BE49-F238E27FC236}">
                    <a16:creationId xmlns:a16="http://schemas.microsoft.com/office/drawing/2014/main" id="{7485B5F2-A2E5-452B-BB2A-DCB0ED21FF13}"/>
                  </a:ext>
                </a:extLst>
              </p:cNvPr>
              <p:cNvSpPr/>
              <p:nvPr/>
            </p:nvSpPr>
            <p:spPr>
              <a:xfrm>
                <a:off x="1661474" y="3117915"/>
                <a:ext cx="4394579" cy="1390417"/>
              </a:xfrm>
              <a:prstGeom prst="rect">
                <a:avLst/>
              </a:prstGeom>
              <a:solidFill>
                <a:srgbClr val="FF66CC"/>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saw how your post 16 choices fit with future jobs and you career</a:t>
                </a:r>
              </a:p>
            </p:txBody>
          </p:sp>
          <p:sp>
            <p:nvSpPr>
              <p:cNvPr id="40" name="Rectangle 39">
                <a:extLst>
                  <a:ext uri="{FF2B5EF4-FFF2-40B4-BE49-F238E27FC236}">
                    <a16:creationId xmlns:a16="http://schemas.microsoft.com/office/drawing/2014/main" id="{10035FC8-6561-46E8-82A6-3D2AF85DFD0E}"/>
                  </a:ext>
                </a:extLst>
              </p:cNvPr>
              <p:cNvSpPr/>
              <p:nvPr/>
            </p:nvSpPr>
            <p:spPr>
              <a:xfrm>
                <a:off x="1661474" y="4733317"/>
                <a:ext cx="4394579" cy="1389374"/>
              </a:xfrm>
              <a:prstGeom prst="rect">
                <a:avLst/>
              </a:prstGeom>
              <a:solidFill>
                <a:schemeClr val="accent5">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started to make a plan and develop a pathway into your future</a:t>
                </a:r>
              </a:p>
            </p:txBody>
          </p:sp>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16" name="Picture 15">
            <a:extLst>
              <a:ext uri="{FF2B5EF4-FFF2-40B4-BE49-F238E27FC236}">
                <a16:creationId xmlns:a16="http://schemas.microsoft.com/office/drawing/2014/main" id="{7068D4BC-A1A6-21C2-3503-90F56727B51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63467" y="3185767"/>
            <a:ext cx="1631161" cy="1410058"/>
          </a:xfrm>
          <a:prstGeom prst="rect">
            <a:avLst/>
          </a:prstGeom>
        </p:spPr>
      </p:pic>
      <p:pic>
        <p:nvPicPr>
          <p:cNvPr id="25" name="Picture 24">
            <a:extLst>
              <a:ext uri="{FF2B5EF4-FFF2-40B4-BE49-F238E27FC236}">
                <a16:creationId xmlns:a16="http://schemas.microsoft.com/office/drawing/2014/main" id="{34EB6808-062B-7F56-DE6C-1C9045A5DD3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75430" y="4817469"/>
            <a:ext cx="1631161" cy="1410058"/>
          </a:xfrm>
          <a:prstGeom prst="rect">
            <a:avLst/>
          </a:prstGeom>
        </p:spPr>
      </p:pic>
    </p:spTree>
    <p:custDataLst>
      <p:tags r:id="rId1"/>
    </p:custDataLst>
    <p:extLst>
      <p:ext uri="{BB962C8B-B14F-4D97-AF65-F5344CB8AC3E}">
        <p14:creationId xmlns:p14="http://schemas.microsoft.com/office/powerpoint/2010/main" val="342022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48709B-2689-7E06-73E2-603AD097A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3" y="848413"/>
            <a:ext cx="9164751" cy="4309872"/>
          </a:xfrm>
          <a:prstGeom prst="rect">
            <a:avLst/>
          </a:prstGeom>
        </p:spPr>
      </p:pic>
      <p:sp>
        <p:nvSpPr>
          <p:cNvPr id="5" name="Rectangle 4">
            <a:extLst>
              <a:ext uri="{FF2B5EF4-FFF2-40B4-BE49-F238E27FC236}">
                <a16:creationId xmlns:a16="http://schemas.microsoft.com/office/drawing/2014/main" id="{260B1E24-D386-4F94-A37B-D6629425D2A8}"/>
              </a:ext>
            </a:extLst>
          </p:cNvPr>
          <p:cNvSpPr/>
          <p:nvPr/>
        </p:nvSpPr>
        <p:spPr>
          <a:xfrm>
            <a:off x="0"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226" b="82541"/>
          <a:stretch/>
        </p:blipFill>
        <p:spPr>
          <a:xfrm>
            <a:off x="0" y="0"/>
            <a:ext cx="9144000" cy="914401"/>
          </a:xfrm>
          <a:prstGeom prst="rect">
            <a:avLst/>
          </a:prstGeom>
        </p:spPr>
      </p:pic>
      <p:sp>
        <p:nvSpPr>
          <p:cNvPr id="10" name="Rectangle 9">
            <a:extLst>
              <a:ext uri="{FF2B5EF4-FFF2-40B4-BE49-F238E27FC236}">
                <a16:creationId xmlns:a16="http://schemas.microsoft.com/office/drawing/2014/main" id="{E1BF9DD5-7E8D-5930-9679-40833C3855E0}"/>
              </a:ext>
            </a:extLst>
          </p:cNvPr>
          <p:cNvSpPr/>
          <p:nvPr/>
        </p:nvSpPr>
        <p:spPr>
          <a:xfrm>
            <a:off x="-20755" y="4497434"/>
            <a:ext cx="9164753" cy="2360563"/>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FF8587B-9388-7E1B-CC4A-9A8A83A49CC4}"/>
              </a:ext>
            </a:extLst>
          </p:cNvPr>
          <p:cNvSpPr/>
          <p:nvPr/>
        </p:nvSpPr>
        <p:spPr>
          <a:xfrm>
            <a:off x="1327453" y="4733772"/>
            <a:ext cx="6489093"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16</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2: The academic and vocational qualification offer in schools and colleges</a:t>
            </a:r>
          </a:p>
        </p:txBody>
      </p:sp>
      <p:pic>
        <p:nvPicPr>
          <p:cNvPr id="9" name="Graphic 8" descr="Badge with solid fill">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08437" y="4896571"/>
            <a:ext cx="1349431" cy="1349431"/>
          </a:xfrm>
          <a:prstGeom prst="rect">
            <a:avLst/>
          </a:prstGeom>
        </p:spPr>
      </p:pic>
      <p:grpSp>
        <p:nvGrpSpPr>
          <p:cNvPr id="3" name="Group 2">
            <a:extLst>
              <a:ext uri="{FF2B5EF4-FFF2-40B4-BE49-F238E27FC236}">
                <a16:creationId xmlns:a16="http://schemas.microsoft.com/office/drawing/2014/main" id="{7A6444A1-1B61-2BD6-C8C4-C243D84AAB52}"/>
              </a:ext>
            </a:extLst>
          </p:cNvPr>
          <p:cNvGrpSpPr/>
          <p:nvPr/>
        </p:nvGrpSpPr>
        <p:grpSpPr>
          <a:xfrm>
            <a:off x="7541711" y="1090430"/>
            <a:ext cx="1341790" cy="1410059"/>
            <a:chOff x="1967991" y="4944046"/>
            <a:chExt cx="1377950" cy="1458913"/>
          </a:xfrm>
        </p:grpSpPr>
        <p:sp>
          <p:nvSpPr>
            <p:cNvPr id="4" name="Rectangle 12">
              <a:extLst>
                <a:ext uri="{FF2B5EF4-FFF2-40B4-BE49-F238E27FC236}">
                  <a16:creationId xmlns:a16="http://schemas.microsoft.com/office/drawing/2014/main" id="{EFDC7F3A-5910-B382-3019-FEF0F81B8AFA}"/>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2" name="Picture 14">
              <a:extLst>
                <a:ext uri="{FF2B5EF4-FFF2-40B4-BE49-F238E27FC236}">
                  <a16:creationId xmlns:a16="http://schemas.microsoft.com/office/drawing/2014/main" id="{3412B0BB-CC29-068C-8E0E-6EFA2362D0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4" name="Rectangle 13">
            <a:extLst>
              <a:ext uri="{FF2B5EF4-FFF2-40B4-BE49-F238E27FC236}">
                <a16:creationId xmlns:a16="http://schemas.microsoft.com/office/drawing/2014/main" id="{AA7DDB85-E075-8A52-0964-A6BA6726B4DB}"/>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10118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29630"/>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33049" y="2595453"/>
            <a:ext cx="2805419"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t>
            </a:r>
          </a:p>
          <a:p>
            <a:pPr algn="ctr"/>
            <a:r>
              <a:rPr lang="en-GB" sz="2400" dirty="0"/>
              <a:t>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138478" y="4030130"/>
            <a:ext cx="2788868"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40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29561" y="5480713"/>
            <a:ext cx="2805419"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grpSp>
        <p:nvGrpSpPr>
          <p:cNvPr id="14" name="Group 13">
            <a:extLst>
              <a:ext uri="{FF2B5EF4-FFF2-40B4-BE49-F238E27FC236}">
                <a16:creationId xmlns:a16="http://schemas.microsoft.com/office/drawing/2014/main" id="{E31DB418-36C7-45E5-5F85-16118C68915F}"/>
              </a:ext>
            </a:extLst>
          </p:cNvPr>
          <p:cNvGrpSpPr/>
          <p:nvPr/>
        </p:nvGrpSpPr>
        <p:grpSpPr>
          <a:xfrm>
            <a:off x="200053" y="3273446"/>
            <a:ext cx="5827439" cy="2992623"/>
            <a:chOff x="312037" y="3246106"/>
            <a:chExt cx="5827439" cy="2992623"/>
          </a:xfrm>
        </p:grpSpPr>
        <p:grpSp>
          <p:nvGrpSpPr>
            <p:cNvPr id="29" name="Group 28">
              <a:extLst>
                <a:ext uri="{FF2B5EF4-FFF2-40B4-BE49-F238E27FC236}">
                  <a16:creationId xmlns:a16="http://schemas.microsoft.com/office/drawing/2014/main" id="{ED47BBEA-03DE-99D2-E737-93A3A2F89378}"/>
                </a:ext>
              </a:extLst>
            </p:cNvPr>
            <p:cNvGrpSpPr/>
            <p:nvPr/>
          </p:nvGrpSpPr>
          <p:grpSpPr>
            <a:xfrm>
              <a:off x="312037" y="3246628"/>
              <a:ext cx="5827439" cy="2992101"/>
              <a:chOff x="312037" y="3246628"/>
              <a:chExt cx="5827439" cy="2992101"/>
            </a:xfrm>
          </p:grpSpPr>
          <p:grpSp>
            <p:nvGrpSpPr>
              <p:cNvPr id="6" name="Group 5">
                <a:extLst>
                  <a:ext uri="{FF2B5EF4-FFF2-40B4-BE49-F238E27FC236}">
                    <a16:creationId xmlns:a16="http://schemas.microsoft.com/office/drawing/2014/main" id="{C175C4A9-D28C-CF02-503E-943590F32FA3}"/>
                  </a:ext>
                </a:extLst>
              </p:cNvPr>
              <p:cNvGrpSpPr/>
              <p:nvPr/>
            </p:nvGrpSpPr>
            <p:grpSpPr>
              <a:xfrm>
                <a:off x="312037" y="4824585"/>
                <a:ext cx="5827439" cy="1414144"/>
                <a:chOff x="312037" y="4824585"/>
                <a:chExt cx="5827439" cy="1414144"/>
              </a:xfrm>
            </p:grpSpPr>
            <p:sp>
              <p:nvSpPr>
                <p:cNvPr id="40" name="Rectangle 39">
                  <a:extLst>
                    <a:ext uri="{FF2B5EF4-FFF2-40B4-BE49-F238E27FC236}">
                      <a16:creationId xmlns:a16="http://schemas.microsoft.com/office/drawing/2014/main" id="{10035FC8-6561-46E8-82A6-3D2AF85DFD0E}"/>
                    </a:ext>
                  </a:extLst>
                </p:cNvPr>
                <p:cNvSpPr/>
                <p:nvPr/>
              </p:nvSpPr>
              <p:spPr>
                <a:xfrm>
                  <a:off x="1770223" y="4824585"/>
                  <a:ext cx="4369253" cy="1389374"/>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make plans and developing a pathway into your future</a:t>
                  </a:r>
                </a:p>
              </p:txBody>
            </p:sp>
            <p:grpSp>
              <p:nvGrpSpPr>
                <p:cNvPr id="37" name="Group 36">
                  <a:extLst>
                    <a:ext uri="{FF2B5EF4-FFF2-40B4-BE49-F238E27FC236}">
                      <a16:creationId xmlns:a16="http://schemas.microsoft.com/office/drawing/2014/main" id="{739BEE12-5AE1-F9E6-EA02-169317F567FE}"/>
                    </a:ext>
                  </a:extLst>
                </p:cNvPr>
                <p:cNvGrpSpPr/>
                <p:nvPr/>
              </p:nvGrpSpPr>
              <p:grpSpPr>
                <a:xfrm>
                  <a:off x="312037" y="4848312"/>
                  <a:ext cx="1319501" cy="1390417"/>
                  <a:chOff x="235706" y="2981002"/>
                  <a:chExt cx="1377950" cy="1474788"/>
                </a:xfrm>
              </p:grpSpPr>
              <p:sp>
                <p:nvSpPr>
                  <p:cNvPr id="38" name="Rectangle 5">
                    <a:extLst>
                      <a:ext uri="{FF2B5EF4-FFF2-40B4-BE49-F238E27FC236}">
                        <a16:creationId xmlns:a16="http://schemas.microsoft.com/office/drawing/2014/main" id="{32A4156C-2199-D49B-E13D-B361FCA038B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2" name="Picture 8">
                    <a:extLst>
                      <a:ext uri="{FF2B5EF4-FFF2-40B4-BE49-F238E27FC236}">
                        <a16:creationId xmlns:a16="http://schemas.microsoft.com/office/drawing/2014/main" id="{048979DD-BBF3-60B0-BC73-17F24D790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27" name="Rectangle 26">
                <a:extLst>
                  <a:ext uri="{FF2B5EF4-FFF2-40B4-BE49-F238E27FC236}">
                    <a16:creationId xmlns:a16="http://schemas.microsoft.com/office/drawing/2014/main" id="{7E451A0F-EA90-6776-797F-48C38F52C89C}"/>
                  </a:ext>
                </a:extLst>
              </p:cNvPr>
              <p:cNvSpPr/>
              <p:nvPr/>
            </p:nvSpPr>
            <p:spPr>
              <a:xfrm>
                <a:off x="1744970" y="3246628"/>
                <a:ext cx="4369253" cy="1389374"/>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You will consider what learning pathway to do next</a:t>
                </a:r>
              </a:p>
            </p:txBody>
          </p:sp>
        </p:grpSp>
        <p:grpSp>
          <p:nvGrpSpPr>
            <p:cNvPr id="7" name="Group 6">
              <a:extLst>
                <a:ext uri="{FF2B5EF4-FFF2-40B4-BE49-F238E27FC236}">
                  <a16:creationId xmlns:a16="http://schemas.microsoft.com/office/drawing/2014/main" id="{8D772592-7A2C-6C39-9B57-F7E0A4922430}"/>
                </a:ext>
              </a:extLst>
            </p:cNvPr>
            <p:cNvGrpSpPr/>
            <p:nvPr/>
          </p:nvGrpSpPr>
          <p:grpSpPr>
            <a:xfrm>
              <a:off x="313067" y="3246106"/>
              <a:ext cx="1321021" cy="1390417"/>
              <a:chOff x="192050" y="1029646"/>
              <a:chExt cx="1379537" cy="1525587"/>
            </a:xfrm>
          </p:grpSpPr>
          <p:sp>
            <p:nvSpPr>
              <p:cNvPr id="10" name="Rectangle 2">
                <a:extLst>
                  <a:ext uri="{FF2B5EF4-FFF2-40B4-BE49-F238E27FC236}">
                    <a16:creationId xmlns:a16="http://schemas.microsoft.com/office/drawing/2014/main" id="{D53D38FF-E67E-472C-E1E0-9294CD406F74}"/>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1" name="Picture 4">
                <a:extLst>
                  <a:ext uri="{FF2B5EF4-FFF2-40B4-BE49-F238E27FC236}">
                    <a16:creationId xmlns:a16="http://schemas.microsoft.com/office/drawing/2014/main" id="{D94C099A-FEF0-4DC3-8A14-220E6BA407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111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35267" y="1081791"/>
            <a:ext cx="8143715"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Get a reminder of qualifications and levels</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20" name="Rectangle 19">
            <a:extLst>
              <a:ext uri="{FF2B5EF4-FFF2-40B4-BE49-F238E27FC236}">
                <a16:creationId xmlns:a16="http://schemas.microsoft.com/office/drawing/2014/main" id="{FCED8037-A006-4A81-9DFF-CACF2E4DCA16}"/>
              </a:ext>
            </a:extLst>
          </p:cNvPr>
          <p:cNvSpPr/>
          <p:nvPr/>
        </p:nvSpPr>
        <p:spPr>
          <a:xfrm>
            <a:off x="326538" y="2256658"/>
            <a:ext cx="8143715"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Focus on vocational qualifications</a:t>
            </a:r>
          </a:p>
          <a:p>
            <a:endParaRPr lang="en-GB" altLang="en-US" sz="2400" b="1" dirty="0">
              <a:solidFill>
                <a:srgbClr val="002060"/>
              </a:solidFill>
              <a:latin typeface="Calibri" panose="020F0502020204030204" pitchFamily="34" charset="0"/>
            </a:endParaRPr>
          </a:p>
        </p:txBody>
      </p:sp>
      <p:pic>
        <p:nvPicPr>
          <p:cNvPr id="26" name="Graphic 25" descr="Badge with solid fill">
            <a:extLst>
              <a:ext uri="{FF2B5EF4-FFF2-40B4-BE49-F238E27FC236}">
                <a16:creationId xmlns:a16="http://schemas.microsoft.com/office/drawing/2014/main" id="{376C646F-6B32-59C3-3C12-0007B1F9F3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605" y="33019"/>
            <a:ext cx="646331" cy="646331"/>
          </a:xfrm>
          <a:prstGeom prst="rect">
            <a:avLst/>
          </a:prstGeom>
        </p:spPr>
      </p:pic>
      <p:sp>
        <p:nvSpPr>
          <p:cNvPr id="27" name="TextBox 26">
            <a:extLst>
              <a:ext uri="{FF2B5EF4-FFF2-40B4-BE49-F238E27FC236}">
                <a16:creationId xmlns:a16="http://schemas.microsoft.com/office/drawing/2014/main" id="{A698D537-5FF4-BECD-E935-CD39DAD27A1C}"/>
              </a:ext>
            </a:extLst>
          </p:cNvPr>
          <p:cNvSpPr txBox="1"/>
          <p:nvPr/>
        </p:nvSpPr>
        <p:spPr>
          <a:xfrm>
            <a:off x="2577716" y="6115545"/>
            <a:ext cx="3988568" cy="646331"/>
          </a:xfrm>
          <a:prstGeom prst="rect">
            <a:avLst/>
          </a:prstGeom>
          <a:noFill/>
        </p:spPr>
        <p:txBody>
          <a:bodyPr wrap="square" rtlCol="0">
            <a:spAutoFit/>
          </a:bodyPr>
          <a:lstStyle/>
          <a:p>
            <a:pPr algn="ctr"/>
            <a:r>
              <a:rPr lang="en-GB" sz="3600" dirty="0">
                <a:solidFill>
                  <a:schemeClr val="bg1"/>
                </a:solidFill>
                <a:hlinkClick r:id="rId4">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pic>
        <p:nvPicPr>
          <p:cNvPr id="11" name="Picture 2" descr="SNAGHTML188089f">
            <a:extLst>
              <a:ext uri="{FF2B5EF4-FFF2-40B4-BE49-F238E27FC236}">
                <a16:creationId xmlns:a16="http://schemas.microsoft.com/office/drawing/2014/main" id="{EF2E5ED2-4817-0F81-D6A5-5BD3D10FAA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b="21992"/>
          <a:stretch>
            <a:fillRect/>
          </a:stretch>
        </p:blipFill>
        <p:spPr bwMode="auto">
          <a:xfrm>
            <a:off x="7402852" y="757145"/>
            <a:ext cx="1414610" cy="149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grpSp>
        <p:nvGrpSpPr>
          <p:cNvPr id="18" name="Group 17">
            <a:extLst>
              <a:ext uri="{FF2B5EF4-FFF2-40B4-BE49-F238E27FC236}">
                <a16:creationId xmlns:a16="http://schemas.microsoft.com/office/drawing/2014/main" id="{B19A2BBD-EB9E-96B4-B9C5-056FAFEC9CE1}"/>
              </a:ext>
            </a:extLst>
          </p:cNvPr>
          <p:cNvGrpSpPr/>
          <p:nvPr/>
        </p:nvGrpSpPr>
        <p:grpSpPr>
          <a:xfrm>
            <a:off x="326538" y="3195658"/>
            <a:ext cx="8352851" cy="1189363"/>
            <a:chOff x="346929" y="2834318"/>
            <a:chExt cx="8352851" cy="1189363"/>
          </a:xfrm>
        </p:grpSpPr>
        <p:sp>
          <p:nvSpPr>
            <p:cNvPr id="21" name="Rectangle 20">
              <a:extLst>
                <a:ext uri="{FF2B5EF4-FFF2-40B4-BE49-F238E27FC236}">
                  <a16:creationId xmlns:a16="http://schemas.microsoft.com/office/drawing/2014/main" id="{41A82D17-01DC-44D1-8999-414A221C7848}"/>
                </a:ext>
              </a:extLst>
            </p:cNvPr>
            <p:cNvSpPr/>
            <p:nvPr/>
          </p:nvSpPr>
          <p:spPr>
            <a:xfrm>
              <a:off x="346929" y="3094971"/>
              <a:ext cx="8123324"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Look at different routes into jobs you like</a:t>
              </a:r>
            </a:p>
            <a:p>
              <a:endParaRPr lang="en-GB" altLang="en-US" sz="2400" b="1" dirty="0">
                <a:solidFill>
                  <a:srgbClr val="002060"/>
                </a:solidFill>
                <a:latin typeface="Calibri" panose="020F0502020204030204" pitchFamily="34" charset="0"/>
              </a:endParaRPr>
            </a:p>
          </p:txBody>
        </p:sp>
        <p:pic>
          <p:nvPicPr>
            <p:cNvPr id="12" name="Picture 11">
              <a:extLst>
                <a:ext uri="{FF2B5EF4-FFF2-40B4-BE49-F238E27FC236}">
                  <a16:creationId xmlns:a16="http://schemas.microsoft.com/office/drawing/2014/main" id="{D20C9CCF-95FB-2329-389A-AED18B9B1EB6}"/>
                </a:ext>
              </a:extLst>
            </p:cNvPr>
            <p:cNvPicPr>
              <a:picLocks noChangeAspect="1"/>
            </p:cNvPicPr>
            <p:nvPr/>
          </p:nvPicPr>
          <p:blipFill>
            <a:blip r:embed="rId6"/>
            <a:stretch>
              <a:fillRect/>
            </a:stretch>
          </p:blipFill>
          <p:spPr>
            <a:xfrm>
              <a:off x="7300267" y="2834318"/>
              <a:ext cx="1399513" cy="1189363"/>
            </a:xfrm>
            <a:prstGeom prst="rect">
              <a:avLst/>
            </a:prstGeom>
          </p:spPr>
        </p:pic>
      </p:grpSp>
      <p:grpSp>
        <p:nvGrpSpPr>
          <p:cNvPr id="22" name="Group 21">
            <a:extLst>
              <a:ext uri="{FF2B5EF4-FFF2-40B4-BE49-F238E27FC236}">
                <a16:creationId xmlns:a16="http://schemas.microsoft.com/office/drawing/2014/main" id="{896F54C2-AB73-DFB4-AD98-D2ED9912659D}"/>
              </a:ext>
            </a:extLst>
          </p:cNvPr>
          <p:cNvGrpSpPr/>
          <p:nvPr/>
        </p:nvGrpSpPr>
        <p:grpSpPr>
          <a:xfrm>
            <a:off x="326538" y="4688242"/>
            <a:ext cx="8352851" cy="1503550"/>
            <a:chOff x="335267" y="4308419"/>
            <a:chExt cx="8352851" cy="1503550"/>
          </a:xfrm>
        </p:grpSpPr>
        <p:sp>
          <p:nvSpPr>
            <p:cNvPr id="17" name="Rectangle 16">
              <a:extLst>
                <a:ext uri="{FF2B5EF4-FFF2-40B4-BE49-F238E27FC236}">
                  <a16:creationId xmlns:a16="http://schemas.microsoft.com/office/drawing/2014/main" id="{3BC55CF2-B77A-44AE-992D-229739311946}"/>
                </a:ext>
              </a:extLst>
            </p:cNvPr>
            <p:cNvSpPr/>
            <p:nvPr/>
          </p:nvSpPr>
          <p:spPr>
            <a:xfrm>
              <a:off x="335267" y="4308419"/>
              <a:ext cx="8123325" cy="1200329"/>
            </a:xfrm>
            <a:prstGeom prst="rect">
              <a:avLst/>
            </a:prstGeom>
            <a:solidFill>
              <a:schemeClr val="bg1"/>
            </a:solidFill>
          </p:spPr>
          <p:txBody>
            <a:bodyPr wrap="square">
              <a:spAutoFit/>
            </a:bodyPr>
            <a:lstStyle/>
            <a:p>
              <a:r>
                <a:rPr lang="en-GB" altLang="en-US" sz="2400" dirty="0">
                  <a:latin typeface="Calibri" panose="020F0502020204030204" pitchFamily="34" charset="0"/>
                </a:rPr>
                <a:t>4. Research what courses the local college offers that link to jobs you like</a:t>
              </a:r>
            </a:p>
            <a:p>
              <a:endParaRPr lang="en-GB" altLang="en-US" sz="2400" b="1" dirty="0">
                <a:solidFill>
                  <a:srgbClr val="002060"/>
                </a:solidFill>
                <a:latin typeface="Calibri" panose="020F0502020204030204" pitchFamily="34" charset="0"/>
              </a:endParaRPr>
            </a:p>
          </p:txBody>
        </p:sp>
        <p:pic>
          <p:nvPicPr>
            <p:cNvPr id="16" name="Picture 15">
              <a:extLst>
                <a:ext uri="{FF2B5EF4-FFF2-40B4-BE49-F238E27FC236}">
                  <a16:creationId xmlns:a16="http://schemas.microsoft.com/office/drawing/2014/main" id="{AF59D14D-73F8-2BED-E7E0-7BB92B544631}"/>
                </a:ext>
              </a:extLst>
            </p:cNvPr>
            <p:cNvPicPr>
              <a:picLocks noChangeAspect="1"/>
            </p:cNvPicPr>
            <p:nvPr/>
          </p:nvPicPr>
          <p:blipFill>
            <a:blip r:embed="rId7"/>
            <a:stretch>
              <a:fillRect/>
            </a:stretch>
          </p:blipFill>
          <p:spPr>
            <a:xfrm>
              <a:off x="6706007" y="4745661"/>
              <a:ext cx="1982111" cy="1066308"/>
            </a:xfrm>
            <a:prstGeom prst="rect">
              <a:avLst/>
            </a:prstGeom>
            <a:ln>
              <a:solidFill>
                <a:srgbClr val="002060"/>
              </a:solidFill>
            </a:ln>
          </p:spPr>
        </p:pic>
      </p:grpSp>
    </p:spTree>
    <p:extLst>
      <p:ext uri="{BB962C8B-B14F-4D97-AF65-F5344CB8AC3E}">
        <p14:creationId xmlns:p14="http://schemas.microsoft.com/office/powerpoint/2010/main" val="124669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21264" y="1"/>
            <a:ext cx="9165264" cy="6857999"/>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GB" sz="2000" dirty="0">
              <a:solidFill>
                <a:schemeClr val="bg1"/>
              </a:solidFill>
            </a:endParaRPr>
          </a:p>
        </p:txBody>
      </p:sp>
      <p:pic>
        <p:nvPicPr>
          <p:cNvPr id="19" name="Picture 18">
            <a:extLst>
              <a:ext uri="{FF2B5EF4-FFF2-40B4-BE49-F238E27FC236}">
                <a16:creationId xmlns:a16="http://schemas.microsoft.com/office/drawing/2014/main" id="{DD40E416-AC00-4CEC-BC3B-5A74E6C45E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1764" y="1000990"/>
            <a:ext cx="5483322" cy="3084369"/>
          </a:xfrm>
          <a:prstGeom prst="rect">
            <a:avLst/>
          </a:prstGeom>
          <a:ln w="57150">
            <a:solidFill>
              <a:schemeClr val="bg1"/>
            </a:solidFill>
          </a:ln>
        </p:spPr>
      </p:pic>
      <p:pic>
        <p:nvPicPr>
          <p:cNvPr id="9" name="Picture 8">
            <a:extLst>
              <a:ext uri="{FF2B5EF4-FFF2-40B4-BE49-F238E27FC236}">
                <a16:creationId xmlns:a16="http://schemas.microsoft.com/office/drawing/2014/main" id="{43EC1C57-ED65-4029-9E97-27F0A4C27E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72" y="2368081"/>
            <a:ext cx="2413115" cy="1417264"/>
          </a:xfrm>
          <a:prstGeom prst="rect">
            <a:avLst/>
          </a:prstGeom>
          <a:ln w="57150">
            <a:solidFill>
              <a:schemeClr val="bg1"/>
            </a:solidFill>
          </a:ln>
        </p:spPr>
      </p:pic>
      <p:pic>
        <p:nvPicPr>
          <p:cNvPr id="10" name="Picture 9">
            <a:extLst>
              <a:ext uri="{FF2B5EF4-FFF2-40B4-BE49-F238E27FC236}">
                <a16:creationId xmlns:a16="http://schemas.microsoft.com/office/drawing/2014/main" id="{48224700-0809-4A3F-B926-94EBA1CEA1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1517" y="3503558"/>
            <a:ext cx="2477360" cy="1417265"/>
          </a:xfrm>
          <a:prstGeom prst="rect">
            <a:avLst/>
          </a:prstGeom>
          <a:ln w="57150">
            <a:solidFill>
              <a:schemeClr val="bg1"/>
            </a:solidFill>
          </a:ln>
        </p:spPr>
      </p:pic>
      <p:pic>
        <p:nvPicPr>
          <p:cNvPr id="11" name="Picture 10">
            <a:extLst>
              <a:ext uri="{FF2B5EF4-FFF2-40B4-BE49-F238E27FC236}">
                <a16:creationId xmlns:a16="http://schemas.microsoft.com/office/drawing/2014/main" id="{961C3ED4-A453-4598-82B5-88087956B5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97052" y="2519101"/>
            <a:ext cx="2438500" cy="1423198"/>
          </a:xfrm>
          <a:prstGeom prst="rect">
            <a:avLst/>
          </a:prstGeom>
          <a:ln w="57150">
            <a:solidFill>
              <a:schemeClr val="bg1"/>
            </a:solidFill>
          </a:ln>
        </p:spPr>
      </p:pic>
      <p:pic>
        <p:nvPicPr>
          <p:cNvPr id="12" name="Picture 11">
            <a:extLst>
              <a:ext uri="{FF2B5EF4-FFF2-40B4-BE49-F238E27FC236}">
                <a16:creationId xmlns:a16="http://schemas.microsoft.com/office/drawing/2014/main" id="{6FD8EA5B-5D0F-4401-9E8E-7248A48268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79998" y="3568470"/>
            <a:ext cx="2438501" cy="1417265"/>
          </a:xfrm>
          <a:prstGeom prst="rect">
            <a:avLst/>
          </a:prstGeom>
          <a:ln w="57150">
            <a:solidFill>
              <a:schemeClr val="bg1"/>
            </a:solidFill>
          </a:ln>
        </p:spPr>
      </p:pic>
      <p:sp>
        <p:nvSpPr>
          <p:cNvPr id="14" name="Text Box 14">
            <a:extLst>
              <a:ext uri="{FF2B5EF4-FFF2-40B4-BE49-F238E27FC236}">
                <a16:creationId xmlns:a16="http://schemas.microsoft.com/office/drawing/2014/main" id="{E4630AD7-4B59-4C5D-A605-940FECA29708}"/>
              </a:ext>
            </a:extLst>
          </p:cNvPr>
          <p:cNvSpPr txBox="1">
            <a:spLocks noChangeArrowheads="1"/>
          </p:cNvSpPr>
          <p:nvPr/>
        </p:nvSpPr>
        <p:spPr bwMode="auto">
          <a:xfrm>
            <a:off x="-21264" y="-46"/>
            <a:ext cx="916526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4 things you can do now</a:t>
            </a:r>
          </a:p>
        </p:txBody>
      </p:sp>
      <p:pic>
        <p:nvPicPr>
          <p:cNvPr id="2" name="Picture 1">
            <a:extLst>
              <a:ext uri="{FF2B5EF4-FFF2-40B4-BE49-F238E27FC236}">
                <a16:creationId xmlns:a16="http://schemas.microsoft.com/office/drawing/2014/main" id="{681619B7-EA44-BC11-4D6F-2EDF3CCCFA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662" y="5258593"/>
            <a:ext cx="2438500" cy="1423198"/>
          </a:xfrm>
          <a:prstGeom prst="rect">
            <a:avLst/>
          </a:prstGeom>
          <a:ln w="57150">
            <a:solidFill>
              <a:schemeClr val="bg1"/>
            </a:solidFill>
          </a:ln>
        </p:spPr>
      </p:pic>
      <p:pic>
        <p:nvPicPr>
          <p:cNvPr id="7" name="Graphic 6" descr="Badge with solid fill">
            <a:extLst>
              <a:ext uri="{FF2B5EF4-FFF2-40B4-BE49-F238E27FC236}">
                <a16:creationId xmlns:a16="http://schemas.microsoft.com/office/drawing/2014/main" id="{71329576-0380-AA8E-6B9F-AE4173920C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7605" y="33019"/>
            <a:ext cx="646331" cy="646331"/>
          </a:xfrm>
          <a:prstGeom prst="rect">
            <a:avLst/>
          </a:prstGeom>
        </p:spPr>
      </p:pic>
      <p:sp>
        <p:nvSpPr>
          <p:cNvPr id="8" name="Rectangle 7">
            <a:extLst>
              <a:ext uri="{FF2B5EF4-FFF2-40B4-BE49-F238E27FC236}">
                <a16:creationId xmlns:a16="http://schemas.microsoft.com/office/drawing/2014/main" id="{299B1C58-0418-0327-0CE4-5E156DCC0B6F}"/>
              </a:ext>
            </a:extLst>
          </p:cNvPr>
          <p:cNvSpPr/>
          <p:nvPr/>
        </p:nvSpPr>
        <p:spPr>
          <a:xfrm>
            <a:off x="2790825" y="5220836"/>
            <a:ext cx="6219825" cy="152053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Focus on vocational qualifications</a:t>
            </a:r>
          </a:p>
        </p:txBody>
      </p:sp>
    </p:spTree>
    <p:custDataLst>
      <p:tags r:id="rId1"/>
    </p:custDataLst>
    <p:extLst>
      <p:ext uri="{BB962C8B-B14F-4D97-AF65-F5344CB8AC3E}">
        <p14:creationId xmlns:p14="http://schemas.microsoft.com/office/powerpoint/2010/main" val="422075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0728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29" name="Group 28"/>
          <p:cNvGrpSpPr/>
          <p:nvPr/>
        </p:nvGrpSpPr>
        <p:grpSpPr>
          <a:xfrm>
            <a:off x="375341" y="1199166"/>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91996" y="5129422"/>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4098" name="Group 4097"/>
          <p:cNvGrpSpPr/>
          <p:nvPr/>
        </p:nvGrpSpPr>
        <p:grpSpPr>
          <a:xfrm>
            <a:off x="3767841" y="5116481"/>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89451" y="4096190"/>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NEW T LEVEL Level 3</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3097906"/>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2195521"/>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5" name="Rectangle 54"/>
          <p:cNvSpPr/>
          <p:nvPr/>
        </p:nvSpPr>
        <p:spPr>
          <a:xfrm>
            <a:off x="1210435" y="683989"/>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87259" y="680836"/>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88521" y="690618"/>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1204911"/>
            <a:ext cx="7653416" cy="8936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Degree Achieved</a:t>
            </a:r>
          </a:p>
        </p:txBody>
      </p:sp>
      <p:sp>
        <p:nvSpPr>
          <p:cNvPr id="4096" name="Rectangle 4095"/>
          <p:cNvSpPr/>
          <p:nvPr/>
        </p:nvSpPr>
        <p:spPr>
          <a:xfrm>
            <a:off x="3741206" y="4017482"/>
            <a:ext cx="2612966" cy="1975667"/>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97046CF-A52D-5283-6633-BAC7DD5D6385}"/>
              </a:ext>
            </a:extLst>
          </p:cNvPr>
          <p:cNvSpPr/>
          <p:nvPr/>
        </p:nvSpPr>
        <p:spPr>
          <a:xfrm>
            <a:off x="1162055" y="4005082"/>
            <a:ext cx="2612966" cy="969122"/>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Box 14">
            <a:extLst>
              <a:ext uri="{FF2B5EF4-FFF2-40B4-BE49-F238E27FC236}">
                <a16:creationId xmlns:a16="http://schemas.microsoft.com/office/drawing/2014/main" id="{9DF894FD-F2BA-3B89-866F-F0FD8EBAD009}"/>
              </a:ext>
            </a:extLst>
          </p:cNvPr>
          <p:cNvSpPr txBox="1">
            <a:spLocks noChangeArrowheads="1"/>
          </p:cNvSpPr>
          <p:nvPr/>
        </p:nvSpPr>
        <p:spPr bwMode="auto">
          <a:xfrm>
            <a:off x="-3242" y="0"/>
            <a:ext cx="916526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Qualifications</a:t>
            </a:r>
          </a:p>
        </p:txBody>
      </p:sp>
    </p:spTree>
    <p:custDataLst>
      <p:tags r:id="rId1"/>
    </p:custDataLst>
    <p:extLst>
      <p:ext uri="{BB962C8B-B14F-4D97-AF65-F5344CB8AC3E}">
        <p14:creationId xmlns:p14="http://schemas.microsoft.com/office/powerpoint/2010/main" val="346490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
                                        </p:tgtEl>
                                        <p:attrNameLst>
                                          <p:attrName>style.visibility</p:attrName>
                                        </p:attrNameLst>
                                      </p:cBhvr>
                                      <p:to>
                                        <p:strVal val="visible"/>
                                      </p:to>
                                    </p:set>
                                    <p:anim calcmode="lin" valueType="num">
                                      <p:cBhvr additive="base">
                                        <p:cTn id="13" dur="500" fill="hold"/>
                                        <p:tgtEl>
                                          <p:spTgt spid="4096"/>
                                        </p:tgtEl>
                                        <p:attrNameLst>
                                          <p:attrName>ppt_x</p:attrName>
                                        </p:attrNameLst>
                                      </p:cBhvr>
                                      <p:tavLst>
                                        <p:tav tm="0">
                                          <p:val>
                                            <p:strVal val="#ppt_x"/>
                                          </p:val>
                                        </p:tav>
                                        <p:tav tm="100000">
                                          <p:val>
                                            <p:strVal val="#ppt_x"/>
                                          </p:val>
                                        </p:tav>
                                      </p:tavLst>
                                    </p:anim>
                                    <p:anim calcmode="lin" valueType="num">
                                      <p:cBhvr additive="base">
                                        <p:cTn id="14" dur="500" fill="hold"/>
                                        <p:tgtEl>
                                          <p:spTgt spid="40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 grpId="0" animBg="1"/>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89" y="-79670"/>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3" name="Oval 2">
            <a:extLst>
              <a:ext uri="{FF2B5EF4-FFF2-40B4-BE49-F238E27FC236}">
                <a16:creationId xmlns:a16="http://schemas.microsoft.com/office/drawing/2014/main" id="{56745264-5A48-4202-AD9E-46F53F1C7916}"/>
              </a:ext>
            </a:extLst>
          </p:cNvPr>
          <p:cNvSpPr/>
          <p:nvPr/>
        </p:nvSpPr>
        <p:spPr>
          <a:xfrm>
            <a:off x="206324" y="675150"/>
            <a:ext cx="1915064" cy="1863305"/>
          </a:xfrm>
          <a:prstGeom prst="ellipse">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16  - </a:t>
            </a:r>
            <a:r>
              <a:rPr lang="en-GB" sz="1600" dirty="0"/>
              <a:t>after Year 11</a:t>
            </a:r>
          </a:p>
        </p:txBody>
      </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id="{2F0A904E-D8EB-632A-A826-5A40D0E74808}"/>
              </a:ext>
            </a:extLst>
          </p:cNvPr>
          <p:cNvSpPr txBox="1"/>
          <p:nvPr/>
        </p:nvSpPr>
        <p:spPr>
          <a:xfrm>
            <a:off x="22170" y="-97079"/>
            <a:ext cx="9143999" cy="646331"/>
          </a:xfrm>
          <a:prstGeom prst="rect">
            <a:avLst/>
          </a:prstGeom>
          <a:solidFill>
            <a:srgbClr val="002060"/>
          </a:solidFill>
        </p:spPr>
        <p:txBody>
          <a:bodyPr wrap="square" rtlCol="0">
            <a:spAutoFit/>
          </a:bodyPr>
          <a:lstStyle/>
          <a:p>
            <a:pPr algn="ctr"/>
            <a:r>
              <a:rPr lang="en-GB" sz="3600" dirty="0">
                <a:solidFill>
                  <a:schemeClr val="bg1"/>
                </a:solidFill>
              </a:rPr>
              <a:t>Thinking ahead – what do you want?</a:t>
            </a:r>
          </a:p>
        </p:txBody>
      </p:sp>
      <p:pic>
        <p:nvPicPr>
          <p:cNvPr id="20" name="Graphic 19" descr="Badge with solid fill">
            <a:extLst>
              <a:ext uri="{FF2B5EF4-FFF2-40B4-BE49-F238E27FC236}">
                <a16:creationId xmlns:a16="http://schemas.microsoft.com/office/drawing/2014/main" id="{C2664C05-DCEA-A5CD-F8C9-543B246344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65754"/>
            <a:ext cx="646331" cy="646331"/>
          </a:xfrm>
          <a:prstGeom prst="rect">
            <a:avLst/>
          </a:prstGeom>
        </p:spPr>
      </p:pic>
      <p:sp>
        <p:nvSpPr>
          <p:cNvPr id="12" name="Rectangle 11">
            <a:extLst>
              <a:ext uri="{FF2B5EF4-FFF2-40B4-BE49-F238E27FC236}">
                <a16:creationId xmlns:a16="http://schemas.microsoft.com/office/drawing/2014/main" id="{26627B62-E265-B37C-266E-53BCD83E235F}"/>
              </a:ext>
            </a:extLst>
          </p:cNvPr>
          <p:cNvSpPr/>
          <p:nvPr/>
        </p:nvSpPr>
        <p:spPr>
          <a:xfrm>
            <a:off x="206324" y="2876549"/>
            <a:ext cx="1901662" cy="37453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1B92E2F-CEF9-F4B3-FD31-B4BE1AFD7F37}"/>
              </a:ext>
            </a:extLst>
          </p:cNvPr>
          <p:cNvSpPr/>
          <p:nvPr/>
        </p:nvSpPr>
        <p:spPr>
          <a:xfrm>
            <a:off x="2448996" y="3538269"/>
            <a:ext cx="1880926" cy="30836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DB244A-470B-0137-03CB-9E879DCDA75D}"/>
              </a:ext>
            </a:extLst>
          </p:cNvPr>
          <p:cNvSpPr/>
          <p:nvPr/>
        </p:nvSpPr>
        <p:spPr>
          <a:xfrm>
            <a:off x="4737989" y="3943350"/>
            <a:ext cx="1880926" cy="26785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954493E-75EC-67D5-4147-F492B2CD5366}"/>
              </a:ext>
            </a:extLst>
          </p:cNvPr>
          <p:cNvSpPr/>
          <p:nvPr/>
        </p:nvSpPr>
        <p:spPr>
          <a:xfrm>
            <a:off x="6963592" y="3287137"/>
            <a:ext cx="1880926" cy="33347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tar: 32 Points 24">
            <a:extLst>
              <a:ext uri="{FF2B5EF4-FFF2-40B4-BE49-F238E27FC236}">
                <a16:creationId xmlns:a16="http://schemas.microsoft.com/office/drawing/2014/main" id="{B0F2F7DD-572B-6424-80FE-143748B84B07}"/>
              </a:ext>
            </a:extLst>
          </p:cNvPr>
          <p:cNvSpPr/>
          <p:nvPr/>
        </p:nvSpPr>
        <p:spPr>
          <a:xfrm>
            <a:off x="7437448" y="4954516"/>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grpSp>
        <p:nvGrpSpPr>
          <p:cNvPr id="13" name="Group 12">
            <a:extLst>
              <a:ext uri="{FF2B5EF4-FFF2-40B4-BE49-F238E27FC236}">
                <a16:creationId xmlns:a16="http://schemas.microsoft.com/office/drawing/2014/main" id="{DB458D7F-923E-FC53-86CB-89BA584C8876}"/>
              </a:ext>
            </a:extLst>
          </p:cNvPr>
          <p:cNvGrpSpPr/>
          <p:nvPr/>
        </p:nvGrpSpPr>
        <p:grpSpPr>
          <a:xfrm>
            <a:off x="5987649" y="1121491"/>
            <a:ext cx="2856869" cy="1863305"/>
            <a:chOff x="5987649" y="1121491"/>
            <a:chExt cx="2856869" cy="1863305"/>
          </a:xfrm>
        </p:grpSpPr>
        <p:sp>
          <p:nvSpPr>
            <p:cNvPr id="5" name="Oval 4">
              <a:extLst>
                <a:ext uri="{FF2B5EF4-FFF2-40B4-BE49-F238E27FC236}">
                  <a16:creationId xmlns:a16="http://schemas.microsoft.com/office/drawing/2014/main" id="{D0CB424B-73EE-ACE9-D090-13F591D503D0}"/>
                </a:ext>
              </a:extLst>
            </p:cNvPr>
            <p:cNvSpPr/>
            <p:nvPr/>
          </p:nvSpPr>
          <p:spPr>
            <a:xfrm>
              <a:off x="6929454" y="1121491"/>
              <a:ext cx="1915064" cy="186330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 want from life</a:t>
              </a:r>
            </a:p>
          </p:txBody>
        </p:sp>
        <p:sp>
          <p:nvSpPr>
            <p:cNvPr id="7" name="Arrow: Curved Down 6">
              <a:extLst>
                <a:ext uri="{FF2B5EF4-FFF2-40B4-BE49-F238E27FC236}">
                  <a16:creationId xmlns:a16="http://schemas.microsoft.com/office/drawing/2014/main" id="{99132AC4-1DD8-3E55-D6A5-38882CB834FF}"/>
                </a:ext>
              </a:extLst>
            </p:cNvPr>
            <p:cNvSpPr/>
            <p:nvPr/>
          </p:nvSpPr>
          <p:spPr>
            <a:xfrm rot="20223138">
              <a:off x="5987649" y="1390482"/>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0" name="Group 9">
            <a:extLst>
              <a:ext uri="{FF2B5EF4-FFF2-40B4-BE49-F238E27FC236}">
                <a16:creationId xmlns:a16="http://schemas.microsoft.com/office/drawing/2014/main" id="{1B0CF573-9FB3-FF0C-5685-E724FF91D990}"/>
              </a:ext>
            </a:extLst>
          </p:cNvPr>
          <p:cNvGrpSpPr/>
          <p:nvPr/>
        </p:nvGrpSpPr>
        <p:grpSpPr>
          <a:xfrm>
            <a:off x="1992567" y="1106516"/>
            <a:ext cx="2337355" cy="2252214"/>
            <a:chOff x="1992567" y="1106516"/>
            <a:chExt cx="2337355" cy="2252214"/>
          </a:xfrm>
        </p:grpSpPr>
        <p:sp>
          <p:nvSpPr>
            <p:cNvPr id="4" name="Oval 3">
              <a:extLst>
                <a:ext uri="{FF2B5EF4-FFF2-40B4-BE49-F238E27FC236}">
                  <a16:creationId xmlns:a16="http://schemas.microsoft.com/office/drawing/2014/main" id="{747E8ABD-E983-44A5-89F4-A84D672B849F}"/>
                </a:ext>
              </a:extLst>
            </p:cNvPr>
            <p:cNvSpPr/>
            <p:nvPr/>
          </p:nvSpPr>
          <p:spPr>
            <a:xfrm>
              <a:off x="2414858" y="1495425"/>
              <a:ext cx="1915064" cy="1863305"/>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18 – </a:t>
              </a:r>
              <a:r>
                <a:rPr lang="en-GB" sz="1600" dirty="0"/>
                <a:t>after Year 13/college</a:t>
              </a:r>
            </a:p>
          </p:txBody>
        </p:sp>
        <p:sp>
          <p:nvSpPr>
            <p:cNvPr id="8" name="Arrow: Curved Down 7">
              <a:extLst>
                <a:ext uri="{FF2B5EF4-FFF2-40B4-BE49-F238E27FC236}">
                  <a16:creationId xmlns:a16="http://schemas.microsoft.com/office/drawing/2014/main" id="{428B12A6-1DE9-BC09-7041-F56E40F58A3E}"/>
                </a:ext>
              </a:extLst>
            </p:cNvPr>
            <p:cNvSpPr/>
            <p:nvPr/>
          </p:nvSpPr>
          <p:spPr>
            <a:xfrm rot="1432567">
              <a:off x="1992567" y="1106516"/>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1" name="Group 10">
            <a:extLst>
              <a:ext uri="{FF2B5EF4-FFF2-40B4-BE49-F238E27FC236}">
                <a16:creationId xmlns:a16="http://schemas.microsoft.com/office/drawing/2014/main" id="{55E1B47D-2E5A-5B74-BFDD-129818439393}"/>
              </a:ext>
            </a:extLst>
          </p:cNvPr>
          <p:cNvGrpSpPr/>
          <p:nvPr/>
        </p:nvGrpSpPr>
        <p:grpSpPr>
          <a:xfrm>
            <a:off x="4233199" y="1700417"/>
            <a:ext cx="2402785" cy="2117310"/>
            <a:chOff x="4233199" y="1700417"/>
            <a:chExt cx="2402785" cy="2117310"/>
          </a:xfrm>
        </p:grpSpPr>
        <p:sp>
          <p:nvSpPr>
            <p:cNvPr id="2" name="Oval 1">
              <a:extLst>
                <a:ext uri="{FF2B5EF4-FFF2-40B4-BE49-F238E27FC236}">
                  <a16:creationId xmlns:a16="http://schemas.microsoft.com/office/drawing/2014/main" id="{83D47D98-DC8D-47C5-7A29-5DB6FE1A3A1C}"/>
                </a:ext>
              </a:extLst>
            </p:cNvPr>
            <p:cNvSpPr/>
            <p:nvPr/>
          </p:nvSpPr>
          <p:spPr>
            <a:xfrm>
              <a:off x="4720920" y="1954422"/>
              <a:ext cx="1915064" cy="186330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I would like</a:t>
              </a:r>
            </a:p>
          </p:txBody>
        </p:sp>
        <p:sp>
          <p:nvSpPr>
            <p:cNvPr id="9" name="Arrow: Curved Down 8">
              <a:extLst>
                <a:ext uri="{FF2B5EF4-FFF2-40B4-BE49-F238E27FC236}">
                  <a16:creationId xmlns:a16="http://schemas.microsoft.com/office/drawing/2014/main" id="{BB903A9B-EE5E-F81F-CEA7-89BF4F95181E}"/>
                </a:ext>
              </a:extLst>
            </p:cNvPr>
            <p:cNvSpPr/>
            <p:nvPr/>
          </p:nvSpPr>
          <p:spPr>
            <a:xfrm rot="1432567">
              <a:off x="4233199" y="1700417"/>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custDataLst>
      <p:tags r:id="rId1"/>
    </p:custDataLst>
    <p:extLst>
      <p:ext uri="{BB962C8B-B14F-4D97-AF65-F5344CB8AC3E}">
        <p14:creationId xmlns:p14="http://schemas.microsoft.com/office/powerpoint/2010/main" val="350550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heel(1)">
                                      <p:cBhvr>
                                        <p:cTn id="31" dur="20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27" presetClass="emph" presetSubtype="0" fill="remove" grpId="1" nodeType="clickEffect">
                                  <p:stCondLst>
                                    <p:cond delay="0"/>
                                  </p:stCondLst>
                                  <p:childTnLst>
                                    <p:animClr clrSpc="rgb" dir="cw">
                                      <p:cBhvr override="childStyle">
                                        <p:cTn id="35" dur="250" autoRev="1" fill="remove"/>
                                        <p:tgtEl>
                                          <p:spTgt spid="25"/>
                                        </p:tgtEl>
                                        <p:attrNameLst>
                                          <p:attrName>style.color</p:attrName>
                                        </p:attrNameLst>
                                      </p:cBhvr>
                                      <p:to>
                                        <a:schemeClr val="bg1"/>
                                      </p:to>
                                    </p:animClr>
                                    <p:animClr clrSpc="rgb" dir="cw">
                                      <p:cBhvr>
                                        <p:cTn id="36" dur="250" autoRev="1" fill="remove"/>
                                        <p:tgtEl>
                                          <p:spTgt spid="25"/>
                                        </p:tgtEl>
                                        <p:attrNameLst>
                                          <p:attrName>fillcolor</p:attrName>
                                        </p:attrNameLst>
                                      </p:cBhvr>
                                      <p:to>
                                        <a:schemeClr val="bg1"/>
                                      </p:to>
                                    </p:animClr>
                                    <p:set>
                                      <p:cBhvr>
                                        <p:cTn id="37" dur="250" autoRev="1" fill="remove"/>
                                        <p:tgtEl>
                                          <p:spTgt spid="25"/>
                                        </p:tgtEl>
                                        <p:attrNameLst>
                                          <p:attrName>fill.type</p:attrName>
                                        </p:attrNameLst>
                                      </p:cBhvr>
                                      <p:to>
                                        <p:strVal val="solid"/>
                                      </p:to>
                                    </p:set>
                                    <p:set>
                                      <p:cBhvr>
                                        <p:cTn id="38" dur="25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25"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812"/>
            <a:ext cx="9144000" cy="6858000"/>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7389" y="-20635"/>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Making career decisions</a:t>
            </a:r>
          </a:p>
        </p:txBody>
      </p:sp>
      <p:sp>
        <p:nvSpPr>
          <p:cNvPr id="10" name="Rectangle 9"/>
          <p:cNvSpPr/>
          <p:nvPr/>
        </p:nvSpPr>
        <p:spPr>
          <a:xfrm>
            <a:off x="142876" y="756381"/>
            <a:ext cx="2600324" cy="11996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Choosing post 16 now</a:t>
            </a:r>
          </a:p>
        </p:txBody>
      </p:sp>
      <p:sp>
        <p:nvSpPr>
          <p:cNvPr id="4" name="Rectangle 3">
            <a:extLst>
              <a:ext uri="{FF2B5EF4-FFF2-40B4-BE49-F238E27FC236}">
                <a16:creationId xmlns:a16="http://schemas.microsoft.com/office/drawing/2014/main" id="{C65D934A-A92F-7018-AD68-0790ACF38F0C}"/>
              </a:ext>
            </a:extLst>
          </p:cNvPr>
          <p:cNvSpPr/>
          <p:nvPr/>
        </p:nvSpPr>
        <p:spPr>
          <a:xfrm>
            <a:off x="142871" y="2121065"/>
            <a:ext cx="2600325" cy="259038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You also want to know your choice at 16 will help you get to where you want to go in the future</a:t>
            </a:r>
          </a:p>
        </p:txBody>
      </p:sp>
      <p:sp>
        <p:nvSpPr>
          <p:cNvPr id="6" name="Arrow: Down 5">
            <a:extLst>
              <a:ext uri="{FF2B5EF4-FFF2-40B4-BE49-F238E27FC236}">
                <a16:creationId xmlns:a16="http://schemas.microsoft.com/office/drawing/2014/main" id="{162C1F3C-295E-51D8-8E27-D4CFEEA361E7}"/>
              </a:ext>
            </a:extLst>
          </p:cNvPr>
          <p:cNvSpPr/>
          <p:nvPr/>
        </p:nvSpPr>
        <p:spPr>
          <a:xfrm>
            <a:off x="930116" y="1744384"/>
            <a:ext cx="1087756" cy="4576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Speech Bubble: Rectangle with Corners Rounded 6">
            <a:extLst>
              <a:ext uri="{FF2B5EF4-FFF2-40B4-BE49-F238E27FC236}">
                <a16:creationId xmlns:a16="http://schemas.microsoft.com/office/drawing/2014/main" id="{D1F6AC0D-583D-FCD5-4DD9-7589CBFD655D}"/>
              </a:ext>
            </a:extLst>
          </p:cNvPr>
          <p:cNvSpPr/>
          <p:nvPr/>
        </p:nvSpPr>
        <p:spPr>
          <a:xfrm>
            <a:off x="3211826" y="821136"/>
            <a:ext cx="2905125" cy="1104489"/>
          </a:xfrm>
          <a:prstGeom prst="wedgeRoundRectCallout">
            <a:avLst>
              <a:gd name="adj1" fmla="val -2473"/>
              <a:gd name="adj2" fmla="val 68537"/>
              <a:gd name="adj3" fmla="val 16667"/>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Where will this course lead?</a:t>
            </a:r>
          </a:p>
          <a:p>
            <a:pPr algn="ctr"/>
            <a:endParaRPr lang="en-GB" sz="2400" dirty="0">
              <a:solidFill>
                <a:schemeClr val="tx1"/>
              </a:solidFill>
            </a:endParaRPr>
          </a:p>
        </p:txBody>
      </p:sp>
      <p:sp>
        <p:nvSpPr>
          <p:cNvPr id="8" name="Speech Bubble: Rectangle with Corners Rounded 7">
            <a:extLst>
              <a:ext uri="{FF2B5EF4-FFF2-40B4-BE49-F238E27FC236}">
                <a16:creationId xmlns:a16="http://schemas.microsoft.com/office/drawing/2014/main" id="{6933C206-47CE-645D-B308-6E4262773E9A}"/>
              </a:ext>
            </a:extLst>
          </p:cNvPr>
          <p:cNvSpPr/>
          <p:nvPr/>
        </p:nvSpPr>
        <p:spPr>
          <a:xfrm>
            <a:off x="6096002" y="1987154"/>
            <a:ext cx="2905125" cy="1465215"/>
          </a:xfrm>
          <a:prstGeom prst="wedgeRoundRectCallout">
            <a:avLst>
              <a:gd name="adj1" fmla="val 1462"/>
              <a:gd name="adj2" fmla="val 6262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Do people get good jobs after this course?</a:t>
            </a:r>
          </a:p>
          <a:p>
            <a:pPr algn="ctr"/>
            <a:endParaRPr lang="en-GB" sz="2400" dirty="0">
              <a:solidFill>
                <a:schemeClr val="tx1"/>
              </a:solidFill>
            </a:endParaRPr>
          </a:p>
        </p:txBody>
      </p:sp>
      <p:sp>
        <p:nvSpPr>
          <p:cNvPr id="11" name="Speech Bubble: Rectangle with Corners Rounded 10">
            <a:extLst>
              <a:ext uri="{FF2B5EF4-FFF2-40B4-BE49-F238E27FC236}">
                <a16:creationId xmlns:a16="http://schemas.microsoft.com/office/drawing/2014/main" id="{91A71781-86B9-5919-C80F-93E0894208CC}"/>
              </a:ext>
            </a:extLst>
          </p:cNvPr>
          <p:cNvSpPr/>
          <p:nvPr/>
        </p:nvSpPr>
        <p:spPr>
          <a:xfrm>
            <a:off x="3211826" y="3452369"/>
            <a:ext cx="3109913" cy="1749330"/>
          </a:xfrm>
          <a:prstGeom prst="wedgeRoundRectCallout">
            <a:avLst>
              <a:gd name="adj1" fmla="val 388"/>
              <a:gd name="adj2" fmla="val 59693"/>
              <a:gd name="adj3" fmla="val 16667"/>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Am I choosing the right A Levels to get on the </a:t>
            </a:r>
            <a:r>
              <a:rPr lang="en-GB" sz="2400" dirty="0" err="1">
                <a:solidFill>
                  <a:schemeClr val="tx1"/>
                </a:solidFill>
              </a:rPr>
              <a:t>uni</a:t>
            </a:r>
            <a:r>
              <a:rPr lang="en-GB" sz="2400" dirty="0">
                <a:solidFill>
                  <a:schemeClr val="tx1"/>
                </a:solidFill>
              </a:rPr>
              <a:t> course I want?</a:t>
            </a:r>
          </a:p>
          <a:p>
            <a:pPr algn="ctr"/>
            <a:endParaRPr lang="en-GB" sz="2400" dirty="0">
              <a:solidFill>
                <a:schemeClr val="tx1"/>
              </a:solidFill>
            </a:endParaRPr>
          </a:p>
        </p:txBody>
      </p:sp>
      <p:sp>
        <p:nvSpPr>
          <p:cNvPr id="20" name="Arrow: Down 19">
            <a:extLst>
              <a:ext uri="{FF2B5EF4-FFF2-40B4-BE49-F238E27FC236}">
                <a16:creationId xmlns:a16="http://schemas.microsoft.com/office/drawing/2014/main" id="{76CD877E-EB1F-541F-AF15-5BD61B0AC606}"/>
              </a:ext>
            </a:extLst>
          </p:cNvPr>
          <p:cNvSpPr/>
          <p:nvPr/>
        </p:nvSpPr>
        <p:spPr>
          <a:xfrm>
            <a:off x="899157" y="4580067"/>
            <a:ext cx="1087756" cy="4576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tangle 20">
            <a:extLst>
              <a:ext uri="{FF2B5EF4-FFF2-40B4-BE49-F238E27FC236}">
                <a16:creationId xmlns:a16="http://schemas.microsoft.com/office/drawing/2014/main" id="{493657FA-CE34-8D0E-8D0C-B645E4A5302D}"/>
              </a:ext>
            </a:extLst>
          </p:cNvPr>
          <p:cNvSpPr/>
          <p:nvPr/>
        </p:nvSpPr>
        <p:spPr>
          <a:xfrm>
            <a:off x="142872" y="5037697"/>
            <a:ext cx="2600325" cy="16565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might I do post 18?</a:t>
            </a:r>
          </a:p>
        </p:txBody>
      </p:sp>
      <p:sp>
        <p:nvSpPr>
          <p:cNvPr id="22" name="Rectangle: Rounded Corners 21">
            <a:extLst>
              <a:ext uri="{FF2B5EF4-FFF2-40B4-BE49-F238E27FC236}">
                <a16:creationId xmlns:a16="http://schemas.microsoft.com/office/drawing/2014/main" id="{17979378-0FC5-2595-8D8F-6CDF897AD132}"/>
              </a:ext>
            </a:extLst>
          </p:cNvPr>
          <p:cNvSpPr/>
          <p:nvPr/>
        </p:nvSpPr>
        <p:spPr>
          <a:xfrm>
            <a:off x="2849161" y="5486400"/>
            <a:ext cx="6188874" cy="120780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Remember: Free education only last until you are 19 (or get your first Level 3) so making an informed decision is important</a:t>
            </a:r>
          </a:p>
        </p:txBody>
      </p:sp>
      <p:pic>
        <p:nvPicPr>
          <p:cNvPr id="23" name="Graphic 22" descr="Badge with solid fill">
            <a:extLst>
              <a:ext uri="{FF2B5EF4-FFF2-40B4-BE49-F238E27FC236}">
                <a16:creationId xmlns:a16="http://schemas.microsoft.com/office/drawing/2014/main" id="{87C7C27E-238A-B1C3-9BB0-D991991FF7C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20635"/>
            <a:ext cx="646331" cy="646331"/>
          </a:xfrm>
          <a:prstGeom prst="rect">
            <a:avLst/>
          </a:prstGeom>
        </p:spPr>
      </p:pic>
    </p:spTree>
    <p:custDataLst>
      <p:tags r:id="rId1"/>
    </p:custDataLst>
    <p:extLst>
      <p:ext uri="{BB962C8B-B14F-4D97-AF65-F5344CB8AC3E}">
        <p14:creationId xmlns:p14="http://schemas.microsoft.com/office/powerpoint/2010/main" val="332376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6" grpId="0" animBg="1"/>
      <p:bldP spid="7" grpId="0" animBg="1"/>
      <p:bldP spid="8" grpId="0" animBg="1"/>
      <p:bldP spid="11" grpId="0" animBg="1"/>
      <p:bldP spid="20" grpId="0" animBg="1"/>
      <p:bldP spid="21"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0"/>
            <a:ext cx="9153071" cy="646331"/>
          </a:xfrm>
          <a:prstGeom prst="rect">
            <a:avLst/>
          </a:prstGeom>
          <a:solidFill>
            <a:srgbClr val="002060"/>
          </a:solidFill>
        </p:spPr>
        <p:txBody>
          <a:bodyPr wrap="square" rtlCol="0">
            <a:spAutoFit/>
          </a:bodyPr>
          <a:lstStyle/>
          <a:p>
            <a:pPr algn="ctr"/>
            <a:r>
              <a:rPr lang="en-GB" sz="3600" dirty="0">
                <a:solidFill>
                  <a:schemeClr val="bg1"/>
                </a:solidFill>
              </a:rPr>
              <a:t>Lesson Overview: Year 11</a:t>
            </a:r>
          </a:p>
        </p:txBody>
      </p:sp>
      <p:sp>
        <p:nvSpPr>
          <p:cNvPr id="35" name="Rectangle 34">
            <a:extLst>
              <a:ext uri="{FF2B5EF4-FFF2-40B4-BE49-F238E27FC236}">
                <a16:creationId xmlns:a16="http://schemas.microsoft.com/office/drawing/2014/main" id="{0F746975-0129-4FBB-95D5-72AB5485A691}"/>
              </a:ext>
            </a:extLst>
          </p:cNvPr>
          <p:cNvSpPr/>
          <p:nvPr/>
        </p:nvSpPr>
        <p:spPr>
          <a:xfrm>
            <a:off x="164423" y="755653"/>
            <a:ext cx="8833296" cy="58752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89E3142-17E0-4DA5-A871-2F886E0779B5}"/>
              </a:ext>
            </a:extLst>
          </p:cNvPr>
          <p:cNvSpPr txBox="1"/>
          <p:nvPr/>
        </p:nvSpPr>
        <p:spPr>
          <a:xfrm>
            <a:off x="300623" y="975605"/>
            <a:ext cx="8566218" cy="892552"/>
          </a:xfrm>
          <a:prstGeom prst="rect">
            <a:avLst/>
          </a:prstGeom>
          <a:solidFill>
            <a:schemeClr val="bg1"/>
          </a:solidFill>
          <a:ln>
            <a:solidFill>
              <a:schemeClr val="tx1"/>
            </a:solidFill>
          </a:ln>
        </p:spPr>
        <p:txBody>
          <a:bodyPr wrap="square" rtlCol="0">
            <a:spAutoFit/>
          </a:bodyPr>
          <a:lstStyle/>
          <a:p>
            <a:r>
              <a:rPr lang="en-GB" sz="2400" b="1" dirty="0">
                <a:hlinkClick r:id="rId4" action="ppaction://hlinksldjump"/>
              </a:rPr>
              <a:t>Lesson 1: Getting ready for post 16 options </a:t>
            </a:r>
            <a:r>
              <a:rPr lang="en-GB" sz="1600" dirty="0"/>
              <a:t>(recorded lesson available)</a:t>
            </a:r>
          </a:p>
          <a:p>
            <a:r>
              <a:rPr lang="en-GB" sz="1400" b="1" dirty="0"/>
              <a:t>Students register/sign in on Careerpilot, understand LMI, research future job and qualification ideas. </a:t>
            </a:r>
          </a:p>
          <a:p>
            <a:r>
              <a:rPr lang="en-GB" sz="1400" dirty="0"/>
              <a:t>Resources needed: Play video with sound. Individual online access to Careerpilot, paper and pens.</a:t>
            </a:r>
          </a:p>
        </p:txBody>
      </p:sp>
      <p:sp>
        <p:nvSpPr>
          <p:cNvPr id="4" name="TextBox 3">
            <a:extLst>
              <a:ext uri="{FF2B5EF4-FFF2-40B4-BE49-F238E27FC236}">
                <a16:creationId xmlns:a16="http://schemas.microsoft.com/office/drawing/2014/main" id="{EE96E7FC-86B7-4CB4-BB80-765170C62E8E}"/>
              </a:ext>
            </a:extLst>
          </p:cNvPr>
          <p:cNvSpPr txBox="1"/>
          <p:nvPr/>
        </p:nvSpPr>
        <p:spPr>
          <a:xfrm>
            <a:off x="300623" y="2069462"/>
            <a:ext cx="8566218" cy="1092607"/>
          </a:xfrm>
          <a:prstGeom prst="rect">
            <a:avLst/>
          </a:prstGeom>
          <a:noFill/>
          <a:ln>
            <a:solidFill>
              <a:schemeClr val="tx1"/>
            </a:solidFill>
          </a:ln>
        </p:spPr>
        <p:txBody>
          <a:bodyPr wrap="square" rtlCol="0">
            <a:spAutoFit/>
          </a:bodyPr>
          <a:lstStyle/>
          <a:p>
            <a:r>
              <a:rPr lang="en-GB" sz="2300" b="1" dirty="0">
                <a:hlinkClick r:id="rId5" action="ppaction://hlinksldjump"/>
              </a:rPr>
              <a:t>Lesson 2: The academic and vocational offer in schools and colleges</a:t>
            </a:r>
            <a:endParaRPr lang="en-GB" sz="2300" b="1" dirty="0"/>
          </a:p>
          <a:p>
            <a:r>
              <a:rPr lang="en-GB" sz="1400" b="1" dirty="0"/>
              <a:t>Students understand the different offers and explore college courses related to a job of interest.</a:t>
            </a:r>
          </a:p>
          <a:p>
            <a:r>
              <a:rPr lang="en-GB" sz="1400" dirty="0"/>
              <a:t>Resources needed: Individual online access to Careerpilot, paper and pens.</a:t>
            </a:r>
          </a:p>
          <a:p>
            <a:endParaRPr lang="en-GB" sz="1400" dirty="0"/>
          </a:p>
        </p:txBody>
      </p:sp>
      <p:sp>
        <p:nvSpPr>
          <p:cNvPr id="5" name="TextBox 4">
            <a:extLst>
              <a:ext uri="{FF2B5EF4-FFF2-40B4-BE49-F238E27FC236}">
                <a16:creationId xmlns:a16="http://schemas.microsoft.com/office/drawing/2014/main" id="{C8A23B2E-4003-4142-A660-FCB5511D392F}"/>
              </a:ext>
            </a:extLst>
          </p:cNvPr>
          <p:cNvSpPr txBox="1"/>
          <p:nvPr/>
        </p:nvSpPr>
        <p:spPr>
          <a:xfrm>
            <a:off x="311430" y="3338519"/>
            <a:ext cx="8566217" cy="892552"/>
          </a:xfrm>
          <a:prstGeom prst="rect">
            <a:avLst/>
          </a:prstGeom>
          <a:noFill/>
          <a:ln>
            <a:solidFill>
              <a:schemeClr val="tx1"/>
            </a:solidFill>
          </a:ln>
        </p:spPr>
        <p:txBody>
          <a:bodyPr wrap="square" rtlCol="0">
            <a:spAutoFit/>
          </a:bodyPr>
          <a:lstStyle/>
          <a:p>
            <a:r>
              <a:rPr lang="en-GB" sz="2400" b="1" dirty="0">
                <a:hlinkClick r:id="rId6" action="ppaction://hlinksldjump"/>
              </a:rPr>
              <a:t>Lesson 3: The apprenticeship pathway and how to find one</a:t>
            </a:r>
            <a:endParaRPr lang="en-GB" sz="2400" b="1" dirty="0"/>
          </a:p>
          <a:p>
            <a:r>
              <a:rPr lang="en-GB" sz="1400" b="1" dirty="0"/>
              <a:t>Students understand more about apprenticeships and try out three stage process to finding one.</a:t>
            </a:r>
          </a:p>
          <a:p>
            <a:r>
              <a:rPr lang="en-GB" sz="1400" dirty="0"/>
              <a:t>Resources needed: Individual online access to Careerpilot, paper and pens.</a:t>
            </a:r>
          </a:p>
        </p:txBody>
      </p:sp>
      <p:sp>
        <p:nvSpPr>
          <p:cNvPr id="6" name="TextBox 5">
            <a:extLst>
              <a:ext uri="{FF2B5EF4-FFF2-40B4-BE49-F238E27FC236}">
                <a16:creationId xmlns:a16="http://schemas.microsoft.com/office/drawing/2014/main" id="{B4D0EA2A-4696-42CC-A200-11884FE8BC45}"/>
              </a:ext>
            </a:extLst>
          </p:cNvPr>
          <p:cNvSpPr txBox="1"/>
          <p:nvPr/>
        </p:nvSpPr>
        <p:spPr>
          <a:xfrm>
            <a:off x="311431" y="4395927"/>
            <a:ext cx="8566216" cy="892552"/>
          </a:xfrm>
          <a:prstGeom prst="rect">
            <a:avLst/>
          </a:prstGeom>
          <a:noFill/>
          <a:ln>
            <a:solidFill>
              <a:schemeClr val="tx1"/>
            </a:solidFill>
          </a:ln>
        </p:spPr>
        <p:txBody>
          <a:bodyPr wrap="square" rtlCol="0">
            <a:spAutoFit/>
          </a:bodyPr>
          <a:lstStyle/>
          <a:p>
            <a:r>
              <a:rPr lang="en-GB" sz="2400" b="1" dirty="0">
                <a:hlinkClick r:id="rId7" action="ppaction://hlinksldjump"/>
              </a:rPr>
              <a:t>Lesson 4: Applying for post 16 and looking ahead to post 18</a:t>
            </a:r>
            <a:endParaRPr lang="en-GB" sz="2400" b="1" dirty="0"/>
          </a:p>
          <a:p>
            <a:r>
              <a:rPr lang="en-GB" sz="1400" b="1" dirty="0"/>
              <a:t>Students complete a CV and start to consider and explore post 18 options.</a:t>
            </a:r>
          </a:p>
          <a:p>
            <a:r>
              <a:rPr lang="en-GB" sz="1400" dirty="0"/>
              <a:t>Resources needed: Individual online access to Careerpilot, paper and pens.</a:t>
            </a:r>
          </a:p>
        </p:txBody>
      </p:sp>
      <p:sp>
        <p:nvSpPr>
          <p:cNvPr id="7" name="TextBox 6">
            <a:extLst>
              <a:ext uri="{FF2B5EF4-FFF2-40B4-BE49-F238E27FC236}">
                <a16:creationId xmlns:a16="http://schemas.microsoft.com/office/drawing/2014/main" id="{E35A209C-A95B-4C74-844B-1FB8F1650BA6}"/>
              </a:ext>
            </a:extLst>
          </p:cNvPr>
          <p:cNvSpPr txBox="1"/>
          <p:nvPr/>
        </p:nvSpPr>
        <p:spPr>
          <a:xfrm>
            <a:off x="311432" y="5518562"/>
            <a:ext cx="8566215" cy="892552"/>
          </a:xfrm>
          <a:prstGeom prst="rect">
            <a:avLst/>
          </a:prstGeom>
          <a:noFill/>
          <a:ln>
            <a:solidFill>
              <a:schemeClr val="tx1"/>
            </a:solidFill>
          </a:ln>
        </p:spPr>
        <p:txBody>
          <a:bodyPr wrap="square" rtlCol="0">
            <a:spAutoFit/>
          </a:bodyPr>
          <a:lstStyle/>
          <a:p>
            <a:r>
              <a:rPr lang="en-GB" sz="2400" b="1" dirty="0">
                <a:hlinkClick r:id="rId8" action="ppaction://hlinksldjump"/>
              </a:rPr>
              <a:t>Lesson 5: </a:t>
            </a:r>
            <a:r>
              <a:rPr lang="en-GB" altLang="en-US" sz="2400" b="1" dirty="0">
                <a:latin typeface="Calibri" panose="020F0502020204030204" pitchFamily="34" charset="0"/>
                <a:hlinkClick r:id="rId8" action="ppaction://hlinksldjump"/>
              </a:rPr>
              <a:t>Careers Quiz and Reflection</a:t>
            </a:r>
            <a:endParaRPr lang="en-GB" altLang="en-US" sz="2400" b="1" dirty="0">
              <a:latin typeface="Calibri" panose="020F0502020204030204" pitchFamily="34" charset="0"/>
            </a:endParaRPr>
          </a:p>
          <a:p>
            <a:r>
              <a:rPr lang="en-GB" sz="1400" b="1" dirty="0"/>
              <a:t>Students reflect on what they have done. Review and update plans.</a:t>
            </a:r>
          </a:p>
          <a:p>
            <a:r>
              <a:rPr lang="en-GB" sz="1400" dirty="0"/>
              <a:t>Resources needed: Online access to Careerpilot, paper and pens.</a:t>
            </a:r>
          </a:p>
        </p:txBody>
      </p:sp>
      <p:pic>
        <p:nvPicPr>
          <p:cNvPr id="10" name="Graphic 9" descr="Teacher with solid fill">
            <a:extLst>
              <a:ext uri="{FF2B5EF4-FFF2-40B4-BE49-F238E27FC236}">
                <a16:creationId xmlns:a16="http://schemas.microsoft.com/office/drawing/2014/main" id="{CA490B1E-14C4-4368-9FEC-1163E8EF90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2723023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44000" cy="6858000"/>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837"/>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Sixth Form/College offer</a:t>
            </a:r>
          </a:p>
        </p:txBody>
      </p:sp>
      <p:sp>
        <p:nvSpPr>
          <p:cNvPr id="17" name="Rectangle 16"/>
          <p:cNvSpPr/>
          <p:nvPr/>
        </p:nvSpPr>
        <p:spPr>
          <a:xfrm>
            <a:off x="221821" y="1353975"/>
            <a:ext cx="2885000" cy="738067"/>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A levels</a:t>
            </a:r>
          </a:p>
        </p:txBody>
      </p:sp>
      <p:sp>
        <p:nvSpPr>
          <p:cNvPr id="9" name="Rectangle 8"/>
          <p:cNvSpPr/>
          <p:nvPr/>
        </p:nvSpPr>
        <p:spPr>
          <a:xfrm>
            <a:off x="221820" y="3185257"/>
            <a:ext cx="2885000" cy="738067"/>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Extended Project Qualification (EPQ)</a:t>
            </a:r>
          </a:p>
        </p:txBody>
      </p:sp>
      <p:sp>
        <p:nvSpPr>
          <p:cNvPr id="12" name="Rectangle 11"/>
          <p:cNvSpPr/>
          <p:nvPr/>
        </p:nvSpPr>
        <p:spPr>
          <a:xfrm>
            <a:off x="210382" y="2269616"/>
            <a:ext cx="2885000" cy="738067"/>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AS levels</a:t>
            </a:r>
          </a:p>
        </p:txBody>
      </p:sp>
      <p:sp>
        <p:nvSpPr>
          <p:cNvPr id="13" name="Rectangle 12">
            <a:extLst>
              <a:ext uri="{FF2B5EF4-FFF2-40B4-BE49-F238E27FC236}">
                <a16:creationId xmlns:a16="http://schemas.microsoft.com/office/drawing/2014/main" id="{B3D89DE8-1F8D-430B-B0AF-AA905E29FB40}"/>
              </a:ext>
            </a:extLst>
          </p:cNvPr>
          <p:cNvSpPr/>
          <p:nvPr/>
        </p:nvSpPr>
        <p:spPr>
          <a:xfrm>
            <a:off x="210602" y="4137746"/>
            <a:ext cx="2895233" cy="738067"/>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L3 Core Maths</a:t>
            </a:r>
          </a:p>
        </p:txBody>
      </p:sp>
      <p:sp>
        <p:nvSpPr>
          <p:cNvPr id="3" name="TextBox 2"/>
          <p:cNvSpPr txBox="1"/>
          <p:nvPr/>
        </p:nvSpPr>
        <p:spPr>
          <a:xfrm>
            <a:off x="222042" y="792443"/>
            <a:ext cx="2895232" cy="415498"/>
          </a:xfrm>
          <a:prstGeom prst="rect">
            <a:avLst/>
          </a:prstGeom>
          <a:solidFill>
            <a:schemeClr val="bg1"/>
          </a:solidFill>
        </p:spPr>
        <p:txBody>
          <a:bodyPr wrap="square" rtlCol="0">
            <a:spAutoFit/>
          </a:bodyPr>
          <a:lstStyle/>
          <a:p>
            <a:pPr algn="ctr"/>
            <a:r>
              <a:rPr lang="en-GB" sz="2100" dirty="0"/>
              <a:t>Academic Qualifications</a:t>
            </a:r>
          </a:p>
        </p:txBody>
      </p:sp>
      <p:sp>
        <p:nvSpPr>
          <p:cNvPr id="15" name="TextBox 14">
            <a:extLst>
              <a:ext uri="{FF2B5EF4-FFF2-40B4-BE49-F238E27FC236}">
                <a16:creationId xmlns:a16="http://schemas.microsoft.com/office/drawing/2014/main" id="{148231AD-E7E8-4E65-B82B-5E4C3910EC2B}"/>
              </a:ext>
            </a:extLst>
          </p:cNvPr>
          <p:cNvSpPr txBox="1"/>
          <p:nvPr/>
        </p:nvSpPr>
        <p:spPr>
          <a:xfrm>
            <a:off x="3221066" y="792443"/>
            <a:ext cx="2996855" cy="430887"/>
          </a:xfrm>
          <a:prstGeom prst="rect">
            <a:avLst/>
          </a:prstGeom>
          <a:solidFill>
            <a:schemeClr val="bg1"/>
          </a:solidFill>
        </p:spPr>
        <p:txBody>
          <a:bodyPr wrap="square" rtlCol="0">
            <a:spAutoFit/>
          </a:bodyPr>
          <a:lstStyle/>
          <a:p>
            <a:pPr algn="ctr"/>
            <a:r>
              <a:rPr lang="en-GB" sz="2100" dirty="0"/>
              <a:t>Vocational</a:t>
            </a:r>
            <a:r>
              <a:rPr lang="en-GB" sz="2100" dirty="0">
                <a:solidFill>
                  <a:schemeClr val="bg1"/>
                </a:solidFill>
              </a:rPr>
              <a:t> </a:t>
            </a:r>
            <a:r>
              <a:rPr lang="en-GB" sz="2100" dirty="0"/>
              <a:t>Qualifications</a:t>
            </a:r>
          </a:p>
        </p:txBody>
      </p:sp>
      <p:sp>
        <p:nvSpPr>
          <p:cNvPr id="16" name="Rectangle 15">
            <a:extLst>
              <a:ext uri="{FF2B5EF4-FFF2-40B4-BE49-F238E27FC236}">
                <a16:creationId xmlns:a16="http://schemas.microsoft.com/office/drawing/2014/main" id="{493EA642-4AAB-4489-8E2C-2742211FF814}"/>
              </a:ext>
            </a:extLst>
          </p:cNvPr>
          <p:cNvSpPr/>
          <p:nvPr/>
        </p:nvSpPr>
        <p:spPr>
          <a:xfrm>
            <a:off x="3221067" y="1345875"/>
            <a:ext cx="2996854" cy="738067"/>
          </a:xfrm>
          <a:prstGeom prst="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BTEC</a:t>
            </a:r>
          </a:p>
        </p:txBody>
      </p:sp>
      <p:sp>
        <p:nvSpPr>
          <p:cNvPr id="18" name="Rectangle 17">
            <a:extLst>
              <a:ext uri="{FF2B5EF4-FFF2-40B4-BE49-F238E27FC236}">
                <a16:creationId xmlns:a16="http://schemas.microsoft.com/office/drawing/2014/main" id="{FB05E73F-D3AC-4208-AC62-E2E77966DBDA}"/>
              </a:ext>
            </a:extLst>
          </p:cNvPr>
          <p:cNvSpPr/>
          <p:nvPr/>
        </p:nvSpPr>
        <p:spPr>
          <a:xfrm>
            <a:off x="3221066" y="3177157"/>
            <a:ext cx="2996854" cy="738067"/>
          </a:xfrm>
          <a:prstGeom prst="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Cambridge </a:t>
            </a:r>
            <a:r>
              <a:rPr lang="en-GB" sz="2400" err="1"/>
              <a:t>Technicals</a:t>
            </a:r>
            <a:endParaRPr lang="en-GB" sz="2400"/>
          </a:p>
        </p:txBody>
      </p:sp>
      <p:sp>
        <p:nvSpPr>
          <p:cNvPr id="19" name="Rectangle 18">
            <a:extLst>
              <a:ext uri="{FF2B5EF4-FFF2-40B4-BE49-F238E27FC236}">
                <a16:creationId xmlns:a16="http://schemas.microsoft.com/office/drawing/2014/main" id="{7E129A70-5966-4B0C-8950-D23F7D769185}"/>
              </a:ext>
            </a:extLst>
          </p:cNvPr>
          <p:cNvSpPr/>
          <p:nvPr/>
        </p:nvSpPr>
        <p:spPr>
          <a:xfrm>
            <a:off x="3209628" y="2261516"/>
            <a:ext cx="2996854" cy="738067"/>
          </a:xfrm>
          <a:prstGeom prst="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Uni Arts London/OCR</a:t>
            </a:r>
          </a:p>
        </p:txBody>
      </p:sp>
      <p:sp>
        <p:nvSpPr>
          <p:cNvPr id="2" name="Rectangle 1">
            <a:extLst>
              <a:ext uri="{FF2B5EF4-FFF2-40B4-BE49-F238E27FC236}">
                <a16:creationId xmlns:a16="http://schemas.microsoft.com/office/drawing/2014/main" id="{271ED476-4900-7F2A-1401-F0D9B8282484}"/>
              </a:ext>
            </a:extLst>
          </p:cNvPr>
          <p:cNvSpPr/>
          <p:nvPr/>
        </p:nvSpPr>
        <p:spPr>
          <a:xfrm>
            <a:off x="5866602" y="4380904"/>
            <a:ext cx="2996856" cy="21523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Find out more:</a:t>
            </a:r>
          </a:p>
          <a:p>
            <a:pPr marL="342900" indent="-342900">
              <a:buFont typeface="Arial" panose="020B0604020202020204" pitchFamily="34" charset="0"/>
              <a:buChar char="•"/>
            </a:pPr>
            <a:r>
              <a:rPr lang="en-GB" sz="2400" dirty="0">
                <a:solidFill>
                  <a:schemeClr val="tx1"/>
                </a:solidFill>
              </a:rPr>
              <a:t>School websites</a:t>
            </a:r>
          </a:p>
          <a:p>
            <a:pPr marL="342900" indent="-342900">
              <a:buFont typeface="Arial" panose="020B0604020202020204" pitchFamily="34" charset="0"/>
              <a:buChar char="•"/>
            </a:pPr>
            <a:r>
              <a:rPr lang="en-GB" sz="2400" dirty="0">
                <a:solidFill>
                  <a:schemeClr val="tx1"/>
                </a:solidFill>
              </a:rPr>
              <a:t>6th form evenings</a:t>
            </a:r>
          </a:p>
          <a:p>
            <a:pPr marL="342900" indent="-342900">
              <a:buFont typeface="Arial" panose="020B0604020202020204" pitchFamily="34" charset="0"/>
              <a:buChar char="•"/>
            </a:pPr>
            <a:r>
              <a:rPr lang="en-GB" sz="2400" dirty="0">
                <a:solidFill>
                  <a:schemeClr val="tx1"/>
                </a:solidFill>
              </a:rPr>
              <a:t>Prospectus</a:t>
            </a:r>
          </a:p>
        </p:txBody>
      </p:sp>
      <p:sp>
        <p:nvSpPr>
          <p:cNvPr id="10" name="Rectangle 9"/>
          <p:cNvSpPr/>
          <p:nvPr/>
        </p:nvSpPr>
        <p:spPr>
          <a:xfrm>
            <a:off x="6319995" y="792443"/>
            <a:ext cx="2584806" cy="3285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Extra Curriculum:</a:t>
            </a:r>
          </a:p>
          <a:p>
            <a:pPr marL="342900" indent="-342900">
              <a:buFont typeface="Arial" panose="020B0604020202020204" pitchFamily="34" charset="0"/>
              <a:buChar char="•"/>
            </a:pPr>
            <a:r>
              <a:rPr lang="en-GB" sz="2400" dirty="0"/>
              <a:t>Work experience</a:t>
            </a:r>
          </a:p>
          <a:p>
            <a:pPr marL="342900" indent="-342900">
              <a:buFont typeface="Arial" panose="020B0604020202020204" pitchFamily="34" charset="0"/>
              <a:buChar char="•"/>
            </a:pPr>
            <a:r>
              <a:rPr lang="en-GB" sz="2400" dirty="0"/>
              <a:t>Medical Society</a:t>
            </a:r>
          </a:p>
          <a:p>
            <a:pPr marL="342900" indent="-342900">
              <a:buFont typeface="Arial" panose="020B0604020202020204" pitchFamily="34" charset="0"/>
              <a:buChar char="•"/>
            </a:pPr>
            <a:r>
              <a:rPr lang="en-GB" sz="2400" dirty="0"/>
              <a:t>Volunteering</a:t>
            </a:r>
          </a:p>
          <a:p>
            <a:pPr marL="342900" indent="-342900">
              <a:buFont typeface="Arial" panose="020B0604020202020204" pitchFamily="34" charset="0"/>
              <a:buChar char="•"/>
            </a:pPr>
            <a:r>
              <a:rPr lang="en-GB" sz="2400" dirty="0"/>
              <a:t>Duke of Edinburgh</a:t>
            </a:r>
          </a:p>
          <a:p>
            <a:pPr marL="342900" indent="-342900">
              <a:buFont typeface="Arial" panose="020B0604020202020204" pitchFamily="34" charset="0"/>
              <a:buChar char="•"/>
            </a:pPr>
            <a:r>
              <a:rPr lang="en-GB" sz="2400" dirty="0"/>
              <a:t>School Council </a:t>
            </a:r>
          </a:p>
          <a:p>
            <a:pPr marL="342900" indent="-342900">
              <a:buFont typeface="Arial" panose="020B0604020202020204" pitchFamily="34" charset="0"/>
              <a:buChar char="•"/>
            </a:pPr>
            <a:r>
              <a:rPr lang="en-GB" sz="2400" dirty="0"/>
              <a:t>Sports Leaders</a:t>
            </a:r>
          </a:p>
        </p:txBody>
      </p:sp>
      <p:pic>
        <p:nvPicPr>
          <p:cNvPr id="20" name="Graphic 19" descr="Badge with solid fill">
            <a:extLst>
              <a:ext uri="{FF2B5EF4-FFF2-40B4-BE49-F238E27FC236}">
                <a16:creationId xmlns:a16="http://schemas.microsoft.com/office/drawing/2014/main" id="{17DB16C3-7634-42A4-BD6D-FB9A0FC2DB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22196"/>
            <a:ext cx="646331" cy="646331"/>
          </a:xfrm>
          <a:prstGeom prst="rect">
            <a:avLst/>
          </a:prstGeom>
        </p:spPr>
      </p:pic>
      <p:sp>
        <p:nvSpPr>
          <p:cNvPr id="5" name="Rectangle: Rounded Corners 4">
            <a:extLst>
              <a:ext uri="{FF2B5EF4-FFF2-40B4-BE49-F238E27FC236}">
                <a16:creationId xmlns:a16="http://schemas.microsoft.com/office/drawing/2014/main" id="{3B338770-08A2-9097-2222-0DD7B7237B51}"/>
              </a:ext>
            </a:extLst>
          </p:cNvPr>
          <p:cNvSpPr/>
          <p:nvPr/>
        </p:nvSpPr>
        <p:spPr>
          <a:xfrm>
            <a:off x="221820" y="5109671"/>
            <a:ext cx="3247696" cy="1403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for each, which can get you onto a higher level course</a:t>
            </a:r>
          </a:p>
        </p:txBody>
      </p:sp>
    </p:spTree>
    <p:custDataLst>
      <p:tags r:id="rId1"/>
    </p:custDataLst>
    <p:extLst>
      <p:ext uri="{BB962C8B-B14F-4D97-AF65-F5344CB8AC3E}">
        <p14:creationId xmlns:p14="http://schemas.microsoft.com/office/powerpoint/2010/main" val="43613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ppt_x"/>
                                          </p:val>
                                        </p:tav>
                                        <p:tav tm="100000">
                                          <p:val>
                                            <p:strVal val="#ppt_x"/>
                                          </p:val>
                                        </p:tav>
                                      </p:tavLst>
                                    </p:anim>
                                    <p:anim calcmode="lin" valueType="num">
                                      <p:cBhvr additive="base">
                                        <p:cTn id="6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2" grpId="0" animBg="1"/>
      <p:bldP spid="13" grpId="0" animBg="1"/>
      <p:bldP spid="3" grpId="0" animBg="1"/>
      <p:bldP spid="15" grpId="0" animBg="1"/>
      <p:bldP spid="16" grpId="0" animBg="1"/>
      <p:bldP spid="18" grpId="0" animBg="1"/>
      <p:bldP spid="19" grpId="0" animBg="1"/>
      <p:bldP spid="2" grpId="0" animBg="1"/>
      <p:bldP spid="10"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15289" y="-80876"/>
            <a:ext cx="9257716"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116862" y="-93886"/>
            <a:ext cx="9259289"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 Vocational qualifications offered at Sixth Form</a:t>
            </a:r>
          </a:p>
        </p:txBody>
      </p:sp>
      <p:sp>
        <p:nvSpPr>
          <p:cNvPr id="13" name="TextBox 12">
            <a:extLst>
              <a:ext uri="{FF2B5EF4-FFF2-40B4-BE49-F238E27FC236}">
                <a16:creationId xmlns:a16="http://schemas.microsoft.com/office/drawing/2014/main" id="{E51CE5C8-AAD6-4A50-B444-8154F70F9CBD}"/>
              </a:ext>
            </a:extLst>
          </p:cNvPr>
          <p:cNvSpPr txBox="1"/>
          <p:nvPr/>
        </p:nvSpPr>
        <p:spPr>
          <a:xfrm>
            <a:off x="315854" y="809508"/>
            <a:ext cx="8380328" cy="430887"/>
          </a:xfrm>
          <a:prstGeom prst="rect">
            <a:avLst/>
          </a:prstGeom>
          <a:solidFill>
            <a:schemeClr val="bg1"/>
          </a:solidFill>
        </p:spPr>
        <p:txBody>
          <a:bodyPr wrap="square" rtlCol="0">
            <a:spAutoFit/>
          </a:bodyPr>
          <a:lstStyle/>
          <a:p>
            <a:pPr algn="ctr"/>
            <a:r>
              <a:rPr lang="en-GB" sz="2200" dirty="0"/>
              <a:t>Applied General Qualifications</a:t>
            </a:r>
          </a:p>
        </p:txBody>
      </p:sp>
      <p:grpSp>
        <p:nvGrpSpPr>
          <p:cNvPr id="2" name="Group 1">
            <a:extLst>
              <a:ext uri="{FF2B5EF4-FFF2-40B4-BE49-F238E27FC236}">
                <a16:creationId xmlns:a16="http://schemas.microsoft.com/office/drawing/2014/main" id="{E50BA112-773C-4C13-99FD-A101256419F7}"/>
              </a:ext>
            </a:extLst>
          </p:cNvPr>
          <p:cNvGrpSpPr/>
          <p:nvPr/>
        </p:nvGrpSpPr>
        <p:grpSpPr>
          <a:xfrm>
            <a:off x="321591" y="1366879"/>
            <a:ext cx="8374591" cy="2258288"/>
            <a:chOff x="520474" y="1793587"/>
            <a:chExt cx="8374591" cy="2258288"/>
          </a:xfrm>
        </p:grpSpPr>
        <p:sp>
          <p:nvSpPr>
            <p:cNvPr id="17" name="Rectangle 16"/>
            <p:cNvSpPr/>
            <p:nvPr/>
          </p:nvSpPr>
          <p:spPr>
            <a:xfrm>
              <a:off x="520475" y="1793587"/>
              <a:ext cx="3891087" cy="113094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BTEC level 3 National Certificate/ National Award</a:t>
              </a:r>
            </a:p>
          </p:txBody>
        </p:sp>
        <p:sp>
          <p:nvSpPr>
            <p:cNvPr id="10" name="Rectangle 9"/>
            <p:cNvSpPr/>
            <p:nvPr/>
          </p:nvSpPr>
          <p:spPr>
            <a:xfrm>
              <a:off x="4994615" y="1793587"/>
              <a:ext cx="3891087" cy="1130950"/>
            </a:xfrm>
            <a:prstGeom prst="rect">
              <a:avLst/>
            </a:prstGeom>
            <a:solidFill>
              <a:srgbClr val="933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Each qualification equivalent to 1 or 2 A levels</a:t>
              </a:r>
            </a:p>
          </p:txBody>
        </p:sp>
        <p:sp>
          <p:nvSpPr>
            <p:cNvPr id="12" name="Rectangle 11"/>
            <p:cNvSpPr/>
            <p:nvPr/>
          </p:nvSpPr>
          <p:spPr>
            <a:xfrm>
              <a:off x="520474" y="3017029"/>
              <a:ext cx="3891087" cy="103484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Cambridge </a:t>
              </a:r>
              <a:r>
                <a:rPr lang="en-GB" sz="2400" dirty="0" err="1"/>
                <a:t>Technicals</a:t>
              </a:r>
              <a:endParaRPr lang="en-GB" sz="2400" dirty="0"/>
            </a:p>
          </p:txBody>
        </p:sp>
        <p:sp>
          <p:nvSpPr>
            <p:cNvPr id="18" name="Rectangle 17">
              <a:extLst>
                <a:ext uri="{FF2B5EF4-FFF2-40B4-BE49-F238E27FC236}">
                  <a16:creationId xmlns:a16="http://schemas.microsoft.com/office/drawing/2014/main" id="{7022DCA6-2E40-42D7-8E71-7D5AB5BAA64B}"/>
                </a:ext>
              </a:extLst>
            </p:cNvPr>
            <p:cNvSpPr/>
            <p:nvPr/>
          </p:nvSpPr>
          <p:spPr>
            <a:xfrm>
              <a:off x="5003978" y="3022501"/>
              <a:ext cx="3891087" cy="1020987"/>
            </a:xfrm>
            <a:prstGeom prst="rect">
              <a:avLst/>
            </a:prstGeom>
            <a:solidFill>
              <a:srgbClr val="933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Can be taken together or combined with A Level(s)</a:t>
              </a:r>
            </a:p>
          </p:txBody>
        </p:sp>
      </p:grpSp>
      <p:grpSp>
        <p:nvGrpSpPr>
          <p:cNvPr id="4" name="Group 3">
            <a:extLst>
              <a:ext uri="{FF2B5EF4-FFF2-40B4-BE49-F238E27FC236}">
                <a16:creationId xmlns:a16="http://schemas.microsoft.com/office/drawing/2014/main" id="{5FD3B074-E93C-4FCA-9978-586C2C3AB064}"/>
              </a:ext>
            </a:extLst>
          </p:cNvPr>
          <p:cNvGrpSpPr/>
          <p:nvPr/>
        </p:nvGrpSpPr>
        <p:grpSpPr>
          <a:xfrm>
            <a:off x="2615471" y="3721816"/>
            <a:ext cx="3796196" cy="1988953"/>
            <a:chOff x="615366" y="4418820"/>
            <a:chExt cx="3796196" cy="1988953"/>
          </a:xfrm>
        </p:grpSpPr>
        <p:sp>
          <p:nvSpPr>
            <p:cNvPr id="3" name="TextBox 2"/>
            <p:cNvSpPr txBox="1"/>
            <p:nvPr/>
          </p:nvSpPr>
          <p:spPr>
            <a:xfrm>
              <a:off x="615366" y="5453666"/>
              <a:ext cx="3796196" cy="954107"/>
            </a:xfrm>
            <a:prstGeom prst="rect">
              <a:avLst/>
            </a:prstGeom>
            <a:solidFill>
              <a:srgbClr val="002060"/>
            </a:solidFill>
            <a:ln>
              <a:noFill/>
            </a:ln>
          </p:spPr>
          <p:txBody>
            <a:bodyPr wrap="square" rtlCol="0">
              <a:spAutoFit/>
            </a:bodyPr>
            <a:lstStyle/>
            <a:p>
              <a:pPr algn="ctr"/>
              <a:r>
                <a:rPr lang="en-GB" sz="2800" dirty="0">
                  <a:solidFill>
                    <a:schemeClr val="bg1"/>
                  </a:solidFill>
                </a:rPr>
                <a:t>Apprenticeships, work or university.</a:t>
              </a:r>
            </a:p>
          </p:txBody>
        </p:sp>
        <p:sp>
          <p:nvSpPr>
            <p:cNvPr id="19" name="Callout: Down Arrow 18">
              <a:extLst>
                <a:ext uri="{FF2B5EF4-FFF2-40B4-BE49-F238E27FC236}">
                  <a16:creationId xmlns:a16="http://schemas.microsoft.com/office/drawing/2014/main" id="{983D1384-03B3-4B6B-AC59-22FB7D28922A}"/>
                </a:ext>
              </a:extLst>
            </p:cNvPr>
            <p:cNvSpPr/>
            <p:nvPr/>
          </p:nvSpPr>
          <p:spPr>
            <a:xfrm>
              <a:off x="1074860" y="4418820"/>
              <a:ext cx="2764304" cy="1034846"/>
            </a:xfrm>
            <a:prstGeom prst="downArrowCallo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Leading to </a:t>
              </a:r>
            </a:p>
          </p:txBody>
        </p:sp>
      </p:grpSp>
      <p:pic>
        <p:nvPicPr>
          <p:cNvPr id="6" name="Graphic 5" descr="Badge with solid fill">
            <a:extLst>
              <a:ext uri="{FF2B5EF4-FFF2-40B4-BE49-F238E27FC236}">
                <a16:creationId xmlns:a16="http://schemas.microsoft.com/office/drawing/2014/main" id="{A9175025-AF26-5AFA-DB11-F618740188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124665"/>
            <a:ext cx="646331" cy="646331"/>
          </a:xfrm>
          <a:prstGeom prst="rect">
            <a:avLst/>
          </a:prstGeom>
        </p:spPr>
      </p:pic>
      <p:sp>
        <p:nvSpPr>
          <p:cNvPr id="7" name="Rectangle 6">
            <a:extLst>
              <a:ext uri="{FF2B5EF4-FFF2-40B4-BE49-F238E27FC236}">
                <a16:creationId xmlns:a16="http://schemas.microsoft.com/office/drawing/2014/main" id="{96D1381E-0703-3E89-E04A-1250AC24FAFA}"/>
              </a:ext>
            </a:extLst>
          </p:cNvPr>
          <p:cNvSpPr/>
          <p:nvPr/>
        </p:nvSpPr>
        <p:spPr>
          <a:xfrm>
            <a:off x="54242" y="5782069"/>
            <a:ext cx="8888452" cy="869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Homework – </a:t>
            </a:r>
          </a:p>
          <a:p>
            <a:pPr algn="ctr"/>
            <a:r>
              <a:rPr lang="en-GB" sz="2400" dirty="0">
                <a:solidFill>
                  <a:schemeClr val="tx1"/>
                </a:solidFill>
              </a:rPr>
              <a:t>Find out what vocational courses your school offers</a:t>
            </a:r>
          </a:p>
        </p:txBody>
      </p:sp>
      <p:sp>
        <p:nvSpPr>
          <p:cNvPr id="9" name="Rectangle: Rounded Corners 8">
            <a:extLst>
              <a:ext uri="{FF2B5EF4-FFF2-40B4-BE49-F238E27FC236}">
                <a16:creationId xmlns:a16="http://schemas.microsoft.com/office/drawing/2014/main" id="{5506347B-D907-9C43-111B-B9675EADFEA2}"/>
              </a:ext>
            </a:extLst>
          </p:cNvPr>
          <p:cNvSpPr/>
          <p:nvPr/>
        </p:nvSpPr>
        <p:spPr>
          <a:xfrm>
            <a:off x="6618082" y="3806763"/>
            <a:ext cx="2324611" cy="177494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for each, which can get you onto a higher-level course</a:t>
            </a:r>
          </a:p>
        </p:txBody>
      </p:sp>
    </p:spTree>
    <p:custDataLst>
      <p:tags r:id="rId1"/>
    </p:custDataLst>
    <p:extLst>
      <p:ext uri="{BB962C8B-B14F-4D97-AF65-F5344CB8AC3E}">
        <p14:creationId xmlns:p14="http://schemas.microsoft.com/office/powerpoint/2010/main" val="157195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14780" y="-3269"/>
            <a:ext cx="9158780" cy="757646"/>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0" name="TextBox 47">
            <a:extLst>
              <a:ext uri="{FF2B5EF4-FFF2-40B4-BE49-F238E27FC236}">
                <a16:creationId xmlns:a16="http://schemas.microsoft.com/office/drawing/2014/main" id="{E1F0057E-DDCC-C4FC-691C-C0FB60DC1A3F}"/>
              </a:ext>
            </a:extLst>
          </p:cNvPr>
          <p:cNvSpPr txBox="1"/>
          <p:nvPr/>
        </p:nvSpPr>
        <p:spPr>
          <a:xfrm>
            <a:off x="137160" y="359042"/>
            <a:ext cx="8915400" cy="333489"/>
          </a:xfrm>
          <a:prstGeom prst="rect">
            <a:avLst/>
          </a:prstGeom>
        </p:spPr>
        <p:txBody>
          <a:bodyPr wrap="square" lIns="0" tIns="0" rIns="0" bIns="0" rtlCol="0" anchor="t">
            <a:spAutoFit/>
          </a:bodyPr>
          <a:lstStyle/>
          <a:p>
            <a:pPr algn="ctr">
              <a:lnSpc>
                <a:spcPts val="2239"/>
              </a:lnSpc>
            </a:pPr>
            <a:r>
              <a:rPr lang="en-US" sz="3600" dirty="0">
                <a:solidFill>
                  <a:schemeClr val="bg1"/>
                </a:solidFill>
              </a:rPr>
              <a:t>Getting into the details: College</a:t>
            </a:r>
          </a:p>
        </p:txBody>
      </p:sp>
      <p:grpSp>
        <p:nvGrpSpPr>
          <p:cNvPr id="27" name="Group 26">
            <a:extLst>
              <a:ext uri="{FF2B5EF4-FFF2-40B4-BE49-F238E27FC236}">
                <a16:creationId xmlns:a16="http://schemas.microsoft.com/office/drawing/2014/main" id="{7F6DDF7F-FCEB-48DF-BAF9-07A8BC3A3883}"/>
              </a:ext>
            </a:extLst>
          </p:cNvPr>
          <p:cNvGrpSpPr/>
          <p:nvPr/>
        </p:nvGrpSpPr>
        <p:grpSpPr>
          <a:xfrm>
            <a:off x="203200" y="1108201"/>
            <a:ext cx="4579517" cy="2491384"/>
            <a:chOff x="332988" y="1052389"/>
            <a:chExt cx="4579517" cy="2491384"/>
          </a:xfrm>
        </p:grpSpPr>
        <p:sp>
          <p:nvSpPr>
            <p:cNvPr id="8" name="Rectangle 7">
              <a:extLst>
                <a:ext uri="{FF2B5EF4-FFF2-40B4-BE49-F238E27FC236}">
                  <a16:creationId xmlns:a16="http://schemas.microsoft.com/office/drawing/2014/main" id="{F4582A6C-14C9-20F8-26F6-F3BB99881824}"/>
                </a:ext>
              </a:extLst>
            </p:cNvPr>
            <p:cNvSpPr/>
            <p:nvPr/>
          </p:nvSpPr>
          <p:spPr>
            <a:xfrm>
              <a:off x="1557530" y="1052389"/>
              <a:ext cx="3354974" cy="2487604"/>
            </a:xfrm>
            <a:prstGeom prst="rect">
              <a:avLst/>
            </a:prstGeom>
            <a:solidFill>
              <a:srgbClr val="9ED1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610C7485-C13D-221C-FD26-F876CC23779C}"/>
                </a:ext>
              </a:extLst>
            </p:cNvPr>
            <p:cNvGrpSpPr/>
            <p:nvPr/>
          </p:nvGrpSpPr>
          <p:grpSpPr>
            <a:xfrm>
              <a:off x="332988" y="1052389"/>
              <a:ext cx="4579517" cy="2491384"/>
              <a:chOff x="15344" y="991143"/>
              <a:chExt cx="4579517" cy="2491384"/>
            </a:xfrm>
          </p:grpSpPr>
          <p:sp>
            <p:nvSpPr>
              <p:cNvPr id="29" name="TextBox 28">
                <a:extLst>
                  <a:ext uri="{FF2B5EF4-FFF2-40B4-BE49-F238E27FC236}">
                    <a16:creationId xmlns:a16="http://schemas.microsoft.com/office/drawing/2014/main" id="{4D0BC735-B386-5481-9C53-8906BD6CBA24}"/>
                  </a:ext>
                </a:extLst>
              </p:cNvPr>
              <p:cNvSpPr txBox="1"/>
              <p:nvPr/>
            </p:nvSpPr>
            <p:spPr>
              <a:xfrm>
                <a:off x="1253793" y="2713086"/>
                <a:ext cx="3341068" cy="769441"/>
              </a:xfrm>
              <a:prstGeom prst="rect">
                <a:avLst/>
              </a:prstGeom>
              <a:solidFill>
                <a:srgbClr val="002060"/>
              </a:solidFill>
            </p:spPr>
            <p:txBody>
              <a:bodyPr wrap="square" rtlCol="0">
                <a:spAutoFit/>
              </a:bodyPr>
              <a:lstStyle/>
              <a:p>
                <a:pPr algn="ctr"/>
                <a:r>
                  <a:rPr lang="en-GB" sz="2200" b="1" dirty="0">
                    <a:solidFill>
                      <a:schemeClr val="bg1"/>
                    </a:solidFill>
                  </a:rPr>
                  <a:t>Level 3 –T Levels and other Level 3 qualifications</a:t>
                </a:r>
              </a:p>
            </p:txBody>
          </p:sp>
          <p:pic>
            <p:nvPicPr>
              <p:cNvPr id="41" name="Picture 40">
                <a:extLst>
                  <a:ext uri="{FF2B5EF4-FFF2-40B4-BE49-F238E27FC236}">
                    <a16:creationId xmlns:a16="http://schemas.microsoft.com/office/drawing/2014/main" id="{8A29C328-3A54-3B97-77E1-F389B15C555D}"/>
                  </a:ext>
                </a:extLst>
              </p:cNvPr>
              <p:cNvPicPr>
                <a:picLocks noChangeAspect="1"/>
              </p:cNvPicPr>
              <p:nvPr/>
            </p:nvPicPr>
            <p:blipFill>
              <a:blip r:embed="rId3"/>
              <a:stretch>
                <a:fillRect/>
              </a:stretch>
            </p:blipFill>
            <p:spPr>
              <a:xfrm>
                <a:off x="15344" y="991143"/>
                <a:ext cx="1124545" cy="1245607"/>
              </a:xfrm>
              <a:prstGeom prst="rect">
                <a:avLst/>
              </a:prstGeom>
            </p:spPr>
          </p:pic>
        </p:grpSp>
        <p:pic>
          <p:nvPicPr>
            <p:cNvPr id="18" name="Picture 17">
              <a:extLst>
                <a:ext uri="{FF2B5EF4-FFF2-40B4-BE49-F238E27FC236}">
                  <a16:creationId xmlns:a16="http://schemas.microsoft.com/office/drawing/2014/main" id="{0B47B51E-7AA8-4E6A-A911-02780E81C8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7159" y="1145704"/>
              <a:ext cx="1954157" cy="1299811"/>
            </a:xfrm>
            <a:prstGeom prst="rect">
              <a:avLst/>
            </a:prstGeom>
          </p:spPr>
        </p:pic>
        <p:pic>
          <p:nvPicPr>
            <p:cNvPr id="26" name="Picture 25">
              <a:extLst>
                <a:ext uri="{FF2B5EF4-FFF2-40B4-BE49-F238E27FC236}">
                  <a16:creationId xmlns:a16="http://schemas.microsoft.com/office/drawing/2014/main" id="{355A13F7-C296-0B1E-DD6F-5FADD5C1B4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01330" y="1407868"/>
              <a:ext cx="1954157" cy="1302771"/>
            </a:xfrm>
            <a:prstGeom prst="rect">
              <a:avLst/>
            </a:prstGeom>
          </p:spPr>
        </p:pic>
      </p:grpSp>
      <p:grpSp>
        <p:nvGrpSpPr>
          <p:cNvPr id="15" name="Group 14">
            <a:extLst>
              <a:ext uri="{FF2B5EF4-FFF2-40B4-BE49-F238E27FC236}">
                <a16:creationId xmlns:a16="http://schemas.microsoft.com/office/drawing/2014/main" id="{892E11FF-60D4-CBAE-CEB7-186DF969179D}"/>
              </a:ext>
            </a:extLst>
          </p:cNvPr>
          <p:cNvGrpSpPr/>
          <p:nvPr/>
        </p:nvGrpSpPr>
        <p:grpSpPr>
          <a:xfrm>
            <a:off x="203198" y="3924622"/>
            <a:ext cx="4595428" cy="2610004"/>
            <a:chOff x="203199" y="3924622"/>
            <a:chExt cx="4591732" cy="2610004"/>
          </a:xfrm>
        </p:grpSpPr>
        <p:grpSp>
          <p:nvGrpSpPr>
            <p:cNvPr id="2" name="Group 1">
              <a:extLst>
                <a:ext uri="{FF2B5EF4-FFF2-40B4-BE49-F238E27FC236}">
                  <a16:creationId xmlns:a16="http://schemas.microsoft.com/office/drawing/2014/main" id="{7D898C3C-0A1D-392D-0F5D-67E73B775FC0}"/>
                </a:ext>
              </a:extLst>
            </p:cNvPr>
            <p:cNvGrpSpPr/>
            <p:nvPr/>
          </p:nvGrpSpPr>
          <p:grpSpPr>
            <a:xfrm>
              <a:off x="203200" y="3924622"/>
              <a:ext cx="4591731" cy="2608198"/>
              <a:chOff x="25981" y="3791107"/>
              <a:chExt cx="4591731" cy="2608198"/>
            </a:xfrm>
          </p:grpSpPr>
          <p:grpSp>
            <p:nvGrpSpPr>
              <p:cNvPr id="34" name="Group 33">
                <a:extLst>
                  <a:ext uri="{FF2B5EF4-FFF2-40B4-BE49-F238E27FC236}">
                    <a16:creationId xmlns:a16="http://schemas.microsoft.com/office/drawing/2014/main" id="{4268BA59-9A03-AB1D-7C0D-320449470969}"/>
                  </a:ext>
                </a:extLst>
              </p:cNvPr>
              <p:cNvGrpSpPr/>
              <p:nvPr/>
            </p:nvGrpSpPr>
            <p:grpSpPr>
              <a:xfrm>
                <a:off x="1230937" y="3791107"/>
                <a:ext cx="3386775" cy="2608198"/>
                <a:chOff x="-4243750" y="1462773"/>
                <a:chExt cx="3840381" cy="2726106"/>
              </a:xfrm>
            </p:grpSpPr>
            <p:grpSp>
              <p:nvGrpSpPr>
                <p:cNvPr id="35" name="Group 34">
                  <a:extLst>
                    <a:ext uri="{FF2B5EF4-FFF2-40B4-BE49-F238E27FC236}">
                      <a16:creationId xmlns:a16="http://schemas.microsoft.com/office/drawing/2014/main" id="{AD0266C9-E161-C3FE-DD8F-E97B620F6D39}"/>
                    </a:ext>
                  </a:extLst>
                </p:cNvPr>
                <p:cNvGrpSpPr/>
                <p:nvPr/>
              </p:nvGrpSpPr>
              <p:grpSpPr>
                <a:xfrm>
                  <a:off x="-4214487" y="1462773"/>
                  <a:ext cx="3793091" cy="2600060"/>
                  <a:chOff x="4952677" y="3834663"/>
                  <a:chExt cx="3793091" cy="2600060"/>
                </a:xfrm>
              </p:grpSpPr>
              <p:sp>
                <p:nvSpPr>
                  <p:cNvPr id="38" name="Rectangle 37">
                    <a:extLst>
                      <a:ext uri="{FF2B5EF4-FFF2-40B4-BE49-F238E27FC236}">
                        <a16:creationId xmlns:a16="http://schemas.microsoft.com/office/drawing/2014/main" id="{FEA33D52-A339-A0BE-09C9-A4CE8606BDCA}"/>
                      </a:ext>
                    </a:extLst>
                  </p:cNvPr>
                  <p:cNvSpPr/>
                  <p:nvPr/>
                </p:nvSpPr>
                <p:spPr>
                  <a:xfrm>
                    <a:off x="4952677" y="3834663"/>
                    <a:ext cx="3793091" cy="2600060"/>
                  </a:xfrm>
                  <a:prstGeom prst="rect">
                    <a:avLst/>
                  </a:prstGeom>
                  <a:solidFill>
                    <a:srgbClr val="9ED1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BAD1239A-4CD9-8B7D-E9C3-15A71A4260D3}"/>
                      </a:ext>
                    </a:extLst>
                  </p:cNvPr>
                  <p:cNvPicPr>
                    <a:picLocks noChangeAspect="1"/>
                  </p:cNvPicPr>
                  <p:nvPr/>
                </p:nvPicPr>
                <p:blipFill rotWithShape="1">
                  <a:blip r:embed="rId6"/>
                  <a:srcRect t="7944" b="7463"/>
                  <a:stretch/>
                </p:blipFill>
                <p:spPr>
                  <a:xfrm>
                    <a:off x="5904454" y="3850132"/>
                    <a:ext cx="1943100" cy="1748459"/>
                  </a:xfrm>
                  <a:prstGeom prst="rect">
                    <a:avLst/>
                  </a:prstGeom>
                </p:spPr>
              </p:pic>
            </p:grpSp>
            <p:sp>
              <p:nvSpPr>
                <p:cNvPr id="36" name="TextBox 35">
                  <a:extLst>
                    <a:ext uri="{FF2B5EF4-FFF2-40B4-BE49-F238E27FC236}">
                      <a16:creationId xmlns:a16="http://schemas.microsoft.com/office/drawing/2014/main" id="{58A42C2B-D8D9-2539-154F-0B01FF895B0F}"/>
                    </a:ext>
                  </a:extLst>
                </p:cNvPr>
                <p:cNvSpPr txBox="1"/>
                <p:nvPr/>
              </p:nvSpPr>
              <p:spPr>
                <a:xfrm>
                  <a:off x="-4225720" y="3738513"/>
                  <a:ext cx="3822351" cy="450366"/>
                </a:xfrm>
                <a:prstGeom prst="rect">
                  <a:avLst/>
                </a:prstGeom>
                <a:solidFill>
                  <a:srgbClr val="7030A0"/>
                </a:solidFill>
              </p:spPr>
              <p:txBody>
                <a:bodyPr wrap="square" rtlCol="0">
                  <a:spAutoFit/>
                </a:bodyPr>
                <a:lstStyle/>
                <a:p>
                  <a:pPr algn="ctr"/>
                  <a:r>
                    <a:rPr lang="en-GB" sz="2200" b="1" dirty="0">
                      <a:solidFill>
                        <a:schemeClr val="bg1"/>
                      </a:solidFill>
                    </a:rPr>
                    <a:t>Level 1 and 2 </a:t>
                  </a:r>
                  <a:r>
                    <a:rPr lang="en-GB" sz="2200" b="1" dirty="0" err="1">
                      <a:solidFill>
                        <a:schemeClr val="bg1"/>
                      </a:solidFill>
                    </a:rPr>
                    <a:t>Voc</a:t>
                  </a:r>
                  <a:r>
                    <a:rPr lang="en-GB" sz="2200" b="1" dirty="0">
                      <a:solidFill>
                        <a:schemeClr val="bg1"/>
                      </a:solidFill>
                    </a:rPr>
                    <a:t> Quals</a:t>
                  </a:r>
                </a:p>
              </p:txBody>
            </p:sp>
            <p:sp>
              <p:nvSpPr>
                <p:cNvPr id="37" name="TextBox 36">
                  <a:extLst>
                    <a:ext uri="{FF2B5EF4-FFF2-40B4-BE49-F238E27FC236}">
                      <a16:creationId xmlns:a16="http://schemas.microsoft.com/office/drawing/2014/main" id="{55E8D8D5-DADB-7472-200D-8B89A43C91EA}"/>
                    </a:ext>
                  </a:extLst>
                </p:cNvPr>
                <p:cNvSpPr txBox="1"/>
                <p:nvPr/>
              </p:nvSpPr>
              <p:spPr>
                <a:xfrm>
                  <a:off x="-4243750" y="3257424"/>
                  <a:ext cx="3822352" cy="450366"/>
                </a:xfrm>
                <a:prstGeom prst="rect">
                  <a:avLst/>
                </a:prstGeom>
                <a:solidFill>
                  <a:srgbClr val="7030A0"/>
                </a:solidFill>
              </p:spPr>
              <p:txBody>
                <a:bodyPr wrap="square" rtlCol="0">
                  <a:spAutoFit/>
                </a:bodyPr>
                <a:lstStyle/>
                <a:p>
                  <a:pPr algn="ctr"/>
                  <a:r>
                    <a:rPr lang="en-GB" sz="2200" b="1" dirty="0">
                      <a:solidFill>
                        <a:schemeClr val="bg1"/>
                      </a:solidFill>
                    </a:rPr>
                    <a:t>T Level Foundation (L2)</a:t>
                  </a:r>
                </a:p>
              </p:txBody>
            </p:sp>
          </p:grpSp>
          <p:pic>
            <p:nvPicPr>
              <p:cNvPr id="42" name="Picture 41">
                <a:extLst>
                  <a:ext uri="{FF2B5EF4-FFF2-40B4-BE49-F238E27FC236}">
                    <a16:creationId xmlns:a16="http://schemas.microsoft.com/office/drawing/2014/main" id="{9711CAC7-184A-F2E9-4B47-FC3AD286C0E4}"/>
                  </a:ext>
                </a:extLst>
              </p:cNvPr>
              <p:cNvPicPr>
                <a:picLocks noChangeAspect="1"/>
              </p:cNvPicPr>
              <p:nvPr/>
            </p:nvPicPr>
            <p:blipFill>
              <a:blip r:embed="rId7"/>
              <a:stretch>
                <a:fillRect/>
              </a:stretch>
            </p:blipFill>
            <p:spPr>
              <a:xfrm>
                <a:off x="25981" y="3791107"/>
                <a:ext cx="1124545" cy="1245608"/>
              </a:xfrm>
              <a:prstGeom prst="rect">
                <a:avLst/>
              </a:prstGeom>
            </p:spPr>
          </p:pic>
        </p:grpSp>
        <p:pic>
          <p:nvPicPr>
            <p:cNvPr id="13" name="Picture 12">
              <a:extLst>
                <a:ext uri="{FF2B5EF4-FFF2-40B4-BE49-F238E27FC236}">
                  <a16:creationId xmlns:a16="http://schemas.microsoft.com/office/drawing/2014/main" id="{D1E2E22A-89F1-669B-E60C-EF87EBDB5BDF}"/>
                </a:ext>
              </a:extLst>
            </p:cNvPr>
            <p:cNvPicPr>
              <a:picLocks noChangeAspect="1"/>
            </p:cNvPicPr>
            <p:nvPr/>
          </p:nvPicPr>
          <p:blipFill rotWithShape="1">
            <a:blip r:embed="rId8"/>
            <a:srcRect b="6723"/>
            <a:stretch/>
          </p:blipFill>
          <p:spPr>
            <a:xfrm>
              <a:off x="203199" y="5289018"/>
              <a:ext cx="1124545" cy="1245608"/>
            </a:xfrm>
            <a:prstGeom prst="rect">
              <a:avLst/>
            </a:prstGeom>
          </p:spPr>
        </p:pic>
      </p:grpSp>
      <p:pic>
        <p:nvPicPr>
          <p:cNvPr id="9" name="Picture 8" descr="Male student on a call">
            <a:extLst>
              <a:ext uri="{FF2B5EF4-FFF2-40B4-BE49-F238E27FC236}">
                <a16:creationId xmlns:a16="http://schemas.microsoft.com/office/drawing/2014/main" id="{E94F17D2-919C-86BF-1574-8BF57C3C2E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47300" y="1200151"/>
            <a:ext cx="1882896" cy="5212075"/>
          </a:xfrm>
          <a:prstGeom prst="rect">
            <a:avLst/>
          </a:prstGeom>
        </p:spPr>
      </p:pic>
      <p:pic>
        <p:nvPicPr>
          <p:cNvPr id="6" name="Graphic 5" descr="Badge with solid fill">
            <a:extLst>
              <a:ext uri="{FF2B5EF4-FFF2-40B4-BE49-F238E27FC236}">
                <a16:creationId xmlns:a16="http://schemas.microsoft.com/office/drawing/2014/main" id="{4423B47A-ECDF-2473-C891-E757CEA3E3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37160" y="72593"/>
            <a:ext cx="646331" cy="646331"/>
          </a:xfrm>
          <a:prstGeom prst="rect">
            <a:avLst/>
          </a:prstGeom>
        </p:spPr>
      </p:pic>
    </p:spTree>
    <p:extLst>
      <p:ext uri="{BB962C8B-B14F-4D97-AF65-F5344CB8AC3E}">
        <p14:creationId xmlns:p14="http://schemas.microsoft.com/office/powerpoint/2010/main" val="346139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4400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11086"/>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 Levels</a:t>
            </a:r>
          </a:p>
        </p:txBody>
      </p:sp>
      <p:sp>
        <p:nvSpPr>
          <p:cNvPr id="7" name="Control 1">
            <a:extLst>
              <a:ext uri="{FF2B5EF4-FFF2-40B4-BE49-F238E27FC236}">
                <a16:creationId xmlns:a16="http://schemas.microsoft.com/office/drawing/2014/main" id="{33C0E2A3-B3D2-4023-8C13-8F3896701625}"/>
              </a:ext>
            </a:extLst>
          </p:cNvPr>
          <p:cNvSpPr>
            <a:spLocks noChangeArrowheads="1" noChangeShapeType="1"/>
          </p:cNvSpPr>
          <p:nvPr/>
        </p:nvSpPr>
        <p:spPr bwMode="auto">
          <a:xfrm>
            <a:off x="-4429453" y="3779838"/>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6" name="AutoShape 2" descr="The £250,000 pound brand to boost T-levels' visibilit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A3C34E6E-F3E2-034D-A602-7EB301ADFF4F}"/>
              </a:ext>
            </a:extLst>
          </p:cNvPr>
          <p:cNvSpPr txBox="1"/>
          <p:nvPr/>
        </p:nvSpPr>
        <p:spPr>
          <a:xfrm>
            <a:off x="716738" y="3137666"/>
            <a:ext cx="2908674" cy="2308324"/>
          </a:xfrm>
          <a:prstGeom prst="rect">
            <a:avLst/>
          </a:prstGeom>
          <a:solidFill>
            <a:schemeClr val="bg1"/>
          </a:solidFill>
        </p:spPr>
        <p:txBody>
          <a:bodyPr wrap="square" lIns="91440" tIns="45720" rIns="91440" bIns="45720" rtlCol="0" anchor="t">
            <a:spAutoFit/>
          </a:bodyPr>
          <a:lstStyle/>
          <a:p>
            <a:pPr marL="263525" indent="-263525">
              <a:buFont typeface="Arial" panose="020B0604020202020204" pitchFamily="34" charset="0"/>
              <a:buChar char="•"/>
            </a:pPr>
            <a:r>
              <a:rPr lang="en-GB" sz="2400" dirty="0"/>
              <a:t>Created by business.</a:t>
            </a:r>
            <a:endParaRPr lang="en-GB" sz="2400" dirty="0">
              <a:cs typeface="Calibri"/>
            </a:endParaRPr>
          </a:p>
          <a:p>
            <a:pPr marL="285750" indent="-285750">
              <a:buFont typeface="Arial" panose="020B0604020202020204" pitchFamily="34" charset="0"/>
              <a:buChar char="•"/>
            </a:pPr>
            <a:r>
              <a:rPr lang="en-GB" sz="2400" dirty="0"/>
              <a:t>Train for a specific job.</a:t>
            </a:r>
            <a:endParaRPr lang="en-GB" sz="2400" dirty="0">
              <a:cs typeface="Calibri"/>
            </a:endParaRPr>
          </a:p>
          <a:p>
            <a:pPr marL="285750" indent="-285750">
              <a:buFont typeface="Arial" panose="020B0604020202020204" pitchFamily="34" charset="0"/>
              <a:buChar char="•"/>
            </a:pPr>
            <a:r>
              <a:rPr lang="en-GB" sz="2400" dirty="0"/>
              <a:t>2 years - equivalent to three A levels</a:t>
            </a:r>
            <a:endParaRPr lang="en-GB" sz="2400" dirty="0">
              <a:cs typeface="Calibri"/>
            </a:endParaRPr>
          </a:p>
        </p:txBody>
      </p:sp>
      <p:grpSp>
        <p:nvGrpSpPr>
          <p:cNvPr id="10" name="Group 9">
            <a:extLst>
              <a:ext uri="{FF2B5EF4-FFF2-40B4-BE49-F238E27FC236}">
                <a16:creationId xmlns:a16="http://schemas.microsoft.com/office/drawing/2014/main" id="{6BE59752-02D6-6EDF-8895-CC38E158D8B0}"/>
              </a:ext>
            </a:extLst>
          </p:cNvPr>
          <p:cNvGrpSpPr/>
          <p:nvPr/>
        </p:nvGrpSpPr>
        <p:grpSpPr>
          <a:xfrm>
            <a:off x="4698124" y="820664"/>
            <a:ext cx="3794234" cy="5772777"/>
            <a:chOff x="4382814" y="831865"/>
            <a:chExt cx="3794234" cy="5772777"/>
          </a:xfrm>
        </p:grpSpPr>
        <p:sp>
          <p:nvSpPr>
            <p:cNvPr id="2" name="Rectangle 1">
              <a:extLst>
                <a:ext uri="{FF2B5EF4-FFF2-40B4-BE49-F238E27FC236}">
                  <a16:creationId xmlns:a16="http://schemas.microsoft.com/office/drawing/2014/main" id="{B31561EA-B063-79E9-11A3-7CB33EB19FF6}"/>
                </a:ext>
              </a:extLst>
            </p:cNvPr>
            <p:cNvSpPr/>
            <p:nvPr/>
          </p:nvSpPr>
          <p:spPr>
            <a:xfrm>
              <a:off x="4382814" y="831865"/>
              <a:ext cx="3794234" cy="5772777"/>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FEFF35BA-3389-4B3F-BED6-27FBE21E05A0}"/>
                </a:ext>
              </a:extLst>
            </p:cNvPr>
            <p:cNvPicPr>
              <a:picLocks noChangeAspect="1"/>
            </p:cNvPicPr>
            <p:nvPr/>
          </p:nvPicPr>
          <p:blipFill rotWithShape="1">
            <a:blip r:embed="rId4"/>
            <a:srcRect l="5994" t="19005" r="7843" b="3760"/>
            <a:stretch/>
          </p:blipFill>
          <p:spPr>
            <a:xfrm>
              <a:off x="4572000" y="913588"/>
              <a:ext cx="3429444" cy="5566587"/>
            </a:xfrm>
            <a:prstGeom prst="rect">
              <a:avLst/>
            </a:prstGeom>
          </p:spPr>
        </p:pic>
      </p:grpSp>
      <p:grpSp>
        <p:nvGrpSpPr>
          <p:cNvPr id="43" name="Group 42">
            <a:extLst>
              <a:ext uri="{FF2B5EF4-FFF2-40B4-BE49-F238E27FC236}">
                <a16:creationId xmlns:a16="http://schemas.microsoft.com/office/drawing/2014/main" id="{1A004464-5FAC-D987-88CB-62FB00FA45EA}"/>
              </a:ext>
            </a:extLst>
          </p:cNvPr>
          <p:cNvGrpSpPr/>
          <p:nvPr/>
        </p:nvGrpSpPr>
        <p:grpSpPr>
          <a:xfrm>
            <a:off x="4445877" y="1781397"/>
            <a:ext cx="4150456" cy="1998441"/>
            <a:chOff x="4536223" y="-1896765"/>
            <a:chExt cx="4069950" cy="2000080"/>
          </a:xfrm>
        </p:grpSpPr>
        <p:sp>
          <p:nvSpPr>
            <p:cNvPr id="44" name="Rectangle: Rounded Corners 43">
              <a:extLst>
                <a:ext uri="{FF2B5EF4-FFF2-40B4-BE49-F238E27FC236}">
                  <a16:creationId xmlns:a16="http://schemas.microsoft.com/office/drawing/2014/main" id="{98B9B4DF-DF9F-43BB-0A1F-E84C0E0A589A}"/>
                </a:ext>
              </a:extLst>
            </p:cNvPr>
            <p:cNvSpPr/>
            <p:nvPr/>
          </p:nvSpPr>
          <p:spPr>
            <a:xfrm>
              <a:off x="4536223" y="-1046979"/>
              <a:ext cx="4069950" cy="1150294"/>
            </a:xfrm>
            <a:prstGeom prst="roundRect">
              <a:avLst/>
            </a:prstGeom>
            <a:solidFill>
              <a:schemeClr val="bg1"/>
            </a:solidFill>
            <a:ln w="38100">
              <a:solidFill>
                <a:srgbClr val="FF99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rgbClr val="333333"/>
                  </a:solidFill>
                  <a:highlight>
                    <a:srgbClr val="FFFFFF"/>
                  </a:highlight>
                  <a:latin typeface="proxima-nova"/>
                </a:rPr>
                <a:t>Building Services Engineering for Construction</a:t>
              </a:r>
            </a:p>
            <a:p>
              <a:pPr marL="285750" indent="-285750">
                <a:buFont typeface="Arial" panose="020B0604020202020204" pitchFamily="34" charset="0"/>
                <a:buChar char="•"/>
              </a:pPr>
              <a:r>
                <a:rPr lang="en-GB" dirty="0">
                  <a:solidFill>
                    <a:srgbClr val="333333"/>
                  </a:solidFill>
                  <a:highlight>
                    <a:srgbClr val="FFFFFF"/>
                  </a:highlight>
                  <a:latin typeface="proxima-nova"/>
                </a:rPr>
                <a:t>Construction: Design, Surveying and Planning</a:t>
              </a:r>
            </a:p>
          </p:txBody>
        </p:sp>
        <p:sp>
          <p:nvSpPr>
            <p:cNvPr id="45" name="Rectangle: Rounded Corners 44">
              <a:extLst>
                <a:ext uri="{FF2B5EF4-FFF2-40B4-BE49-F238E27FC236}">
                  <a16:creationId xmlns:a16="http://schemas.microsoft.com/office/drawing/2014/main" id="{5D042D17-E861-9F7C-DBE3-8C1DB9CEA9A3}"/>
                </a:ext>
              </a:extLst>
            </p:cNvPr>
            <p:cNvSpPr/>
            <p:nvPr/>
          </p:nvSpPr>
          <p:spPr>
            <a:xfrm>
              <a:off x="4896356" y="-1896765"/>
              <a:ext cx="2115312" cy="274320"/>
            </a:xfrm>
            <a:prstGeom prst="roundRect">
              <a:avLst/>
            </a:prstGeom>
            <a:noFill/>
            <a:ln w="38100">
              <a:solidFill>
                <a:srgbClr val="FF99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l">
                <a:buFont typeface="Arial" panose="020B0604020202020204" pitchFamily="34" charset="0"/>
                <a:buChar char="•"/>
              </a:pPr>
              <a:endParaRPr lang="en-GB" b="0" i="0" dirty="0">
                <a:solidFill>
                  <a:srgbClr val="333333"/>
                </a:solidFill>
                <a:effectLst/>
                <a:highlight>
                  <a:srgbClr val="FFFFFF"/>
                </a:highlight>
                <a:latin typeface="proxima-nova"/>
              </a:endParaRPr>
            </a:p>
          </p:txBody>
        </p:sp>
        <p:cxnSp>
          <p:nvCxnSpPr>
            <p:cNvPr id="46" name="Straight Connector 45">
              <a:extLst>
                <a:ext uri="{FF2B5EF4-FFF2-40B4-BE49-F238E27FC236}">
                  <a16:creationId xmlns:a16="http://schemas.microsoft.com/office/drawing/2014/main" id="{6BF2472F-0A63-A5B2-6530-42D8670821C3}"/>
                </a:ext>
              </a:extLst>
            </p:cNvPr>
            <p:cNvCxnSpPr>
              <a:cxnSpLocks/>
              <a:stCxn id="45" idx="3"/>
            </p:cNvCxnSpPr>
            <p:nvPr/>
          </p:nvCxnSpPr>
          <p:spPr>
            <a:xfrm flipH="1">
              <a:off x="7011667" y="-1759605"/>
              <a:ext cx="1" cy="712625"/>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grpSp>
      <p:pic>
        <p:nvPicPr>
          <p:cNvPr id="21" name="Picture 20"/>
          <p:cNvPicPr>
            <a:picLocks noChangeAspect="1"/>
          </p:cNvPicPr>
          <p:nvPr/>
        </p:nvPicPr>
        <p:blipFill rotWithShape="1">
          <a:blip r:embed="rId5"/>
          <a:srcRect t="11002" b="15059"/>
          <a:stretch/>
        </p:blipFill>
        <p:spPr>
          <a:xfrm>
            <a:off x="716738" y="937634"/>
            <a:ext cx="2908674" cy="1123463"/>
          </a:xfrm>
          <a:prstGeom prst="rect">
            <a:avLst/>
          </a:prstGeom>
        </p:spPr>
      </p:pic>
      <p:sp>
        <p:nvSpPr>
          <p:cNvPr id="28" name="Rectangle: Rounded Corners 27">
            <a:extLst>
              <a:ext uri="{FF2B5EF4-FFF2-40B4-BE49-F238E27FC236}">
                <a16:creationId xmlns:a16="http://schemas.microsoft.com/office/drawing/2014/main" id="{2988CC68-A486-F017-6CBF-F47A1143EFF7}"/>
              </a:ext>
            </a:extLst>
          </p:cNvPr>
          <p:cNvSpPr/>
          <p:nvPr/>
        </p:nvSpPr>
        <p:spPr>
          <a:xfrm>
            <a:off x="547227" y="5607549"/>
            <a:ext cx="3247696" cy="1008655"/>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which can get you onto a higher level course</a:t>
            </a:r>
          </a:p>
        </p:txBody>
      </p:sp>
      <p:pic>
        <p:nvPicPr>
          <p:cNvPr id="6" name="Picture 5">
            <a:extLst>
              <a:ext uri="{FF2B5EF4-FFF2-40B4-BE49-F238E27FC236}">
                <a16:creationId xmlns:a16="http://schemas.microsoft.com/office/drawing/2014/main" id="{78BDCE82-D1BA-7D12-3A31-378F3C3A5F3A}"/>
              </a:ext>
            </a:extLst>
          </p:cNvPr>
          <p:cNvPicPr>
            <a:picLocks noChangeAspect="1"/>
          </p:cNvPicPr>
          <p:nvPr/>
        </p:nvPicPr>
        <p:blipFill>
          <a:blip r:embed="rId6"/>
          <a:stretch>
            <a:fillRect/>
          </a:stretch>
        </p:blipFill>
        <p:spPr>
          <a:xfrm>
            <a:off x="716738" y="2242194"/>
            <a:ext cx="2908674" cy="714375"/>
          </a:xfrm>
          <a:prstGeom prst="rect">
            <a:avLst/>
          </a:prstGeom>
          <a:ln w="38100">
            <a:solidFill>
              <a:srgbClr val="2DF361"/>
            </a:solidFill>
          </a:ln>
        </p:spPr>
      </p:pic>
      <p:pic>
        <p:nvPicPr>
          <p:cNvPr id="4" name="Graphic 3" descr="Badge with solid fill">
            <a:extLst>
              <a:ext uri="{FF2B5EF4-FFF2-40B4-BE49-F238E27FC236}">
                <a16:creationId xmlns:a16="http://schemas.microsoft.com/office/drawing/2014/main" id="{1A110155-D59E-163F-ECC6-2BD2802D7A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37209" y="-11086"/>
            <a:ext cx="646331" cy="646331"/>
          </a:xfrm>
          <a:prstGeom prst="rect">
            <a:avLst/>
          </a:prstGeom>
        </p:spPr>
      </p:pic>
    </p:spTree>
    <p:custDataLst>
      <p:tags r:id="rId1"/>
    </p:custDataLst>
    <p:extLst>
      <p:ext uri="{BB962C8B-B14F-4D97-AF65-F5344CB8AC3E}">
        <p14:creationId xmlns:p14="http://schemas.microsoft.com/office/powerpoint/2010/main" val="210122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3"/>
                                        </p:tgtEl>
                                        <p:attrNameLst>
                                          <p:attrName>style.visibility</p:attrName>
                                        </p:attrNameLst>
                                      </p:cBhvr>
                                      <p:to>
                                        <p:strVal val="visible"/>
                                      </p:to>
                                    </p:set>
                                    <p:anim calcmode="lin" valueType="num">
                                      <p:cBhvr additive="base">
                                        <p:cTn id="25" dur="500" fill="hold"/>
                                        <p:tgtEl>
                                          <p:spTgt spid="43"/>
                                        </p:tgtEl>
                                        <p:attrNameLst>
                                          <p:attrName>ppt_x</p:attrName>
                                        </p:attrNameLst>
                                      </p:cBhvr>
                                      <p:tavLst>
                                        <p:tav tm="0">
                                          <p:val>
                                            <p:strVal val="#ppt_x"/>
                                          </p:val>
                                        </p:tav>
                                        <p:tav tm="100000">
                                          <p:val>
                                            <p:strVal val="#ppt_x"/>
                                          </p:val>
                                        </p:tav>
                                      </p:tavLst>
                                    </p:anim>
                                    <p:anim calcmode="lin" valueType="num">
                                      <p:cBhvr additive="base">
                                        <p:cTn id="2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2389"/>
            <a:ext cx="9144000"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b="1" dirty="0">
                <a:solidFill>
                  <a:schemeClr val="bg1"/>
                </a:solidFill>
                <a:latin typeface="Calibri" panose="020F0502020204030204" pitchFamily="34" charset="0"/>
              </a:rPr>
              <a:t>       </a:t>
            </a:r>
            <a:r>
              <a:rPr lang="en-GB" altLang="en-US" dirty="0">
                <a:solidFill>
                  <a:schemeClr val="bg1"/>
                </a:solidFill>
                <a:latin typeface="Calibri" panose="020F0502020204030204" pitchFamily="34" charset="0"/>
              </a:rPr>
              <a:t>TASK: Sign into Careerpilot</a:t>
            </a:r>
          </a:p>
        </p:txBody>
      </p:sp>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806" y="1097280"/>
            <a:ext cx="4138955" cy="5644031"/>
          </a:xfrm>
          <a:prstGeom prst="rect">
            <a:avLst/>
          </a:prstGeom>
          <a:effectLst>
            <a:outerShdw blurRad="63500" sx="102000" sy="102000" algn="ctr" rotWithShape="0">
              <a:prstClr val="black">
                <a:alpha val="40000"/>
              </a:prstClr>
            </a:outerShdw>
          </a:effectLst>
        </p:spPr>
      </p:pic>
      <p:sp>
        <p:nvSpPr>
          <p:cNvPr id="3" name="Arrow: Left 2">
            <a:extLst>
              <a:ext uri="{FF2B5EF4-FFF2-40B4-BE49-F238E27FC236}">
                <a16:creationId xmlns:a16="http://schemas.microsoft.com/office/drawing/2014/main" id="{F77BEE97-FDCB-498C-A128-983BFA09D263}"/>
              </a:ext>
            </a:extLst>
          </p:cNvPr>
          <p:cNvSpPr/>
          <p:nvPr/>
        </p:nvSpPr>
        <p:spPr>
          <a:xfrm>
            <a:off x="4716036" y="617917"/>
            <a:ext cx="3924689" cy="1060725"/>
          </a:xfrm>
          <a:prstGeom prst="leftArrow">
            <a:avLst/>
          </a:prstGeom>
          <a:solidFill>
            <a:srgbClr val="50B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1. Register/sign in</a:t>
            </a:r>
          </a:p>
        </p:txBody>
      </p:sp>
      <p:pic>
        <p:nvPicPr>
          <p:cNvPr id="4" name="Graphic 3" descr="Badge with solid fill">
            <a:extLst>
              <a:ext uri="{FF2B5EF4-FFF2-40B4-BE49-F238E27FC236}">
                <a16:creationId xmlns:a16="http://schemas.microsoft.com/office/drawing/2014/main" id="{C095A802-7D68-37C4-3280-A0B5DB179D4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4780" y="-28414"/>
            <a:ext cx="646331" cy="646331"/>
          </a:xfrm>
          <a:prstGeom prst="rect">
            <a:avLst/>
          </a:prstGeom>
        </p:spPr>
      </p:pic>
    </p:spTree>
    <p:custDataLst>
      <p:tags r:id="rId1"/>
    </p:custDataLst>
    <p:extLst>
      <p:ext uri="{BB962C8B-B14F-4D97-AF65-F5344CB8AC3E}">
        <p14:creationId xmlns:p14="http://schemas.microsoft.com/office/powerpoint/2010/main" val="4002138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Find jobs you like in ‘My Job Sectors’</a:t>
            </a:r>
          </a:p>
        </p:txBody>
      </p:sp>
      <p:pic>
        <p:nvPicPr>
          <p:cNvPr id="5" name="Picture 4">
            <a:extLst>
              <a:ext uri="{FF2B5EF4-FFF2-40B4-BE49-F238E27FC236}">
                <a16:creationId xmlns:a16="http://schemas.microsoft.com/office/drawing/2014/main" id="{0519B80B-278D-1AC2-D18F-20DFEC5C90C3}"/>
              </a:ext>
            </a:extLst>
          </p:cNvPr>
          <p:cNvPicPr>
            <a:picLocks noChangeAspect="1"/>
          </p:cNvPicPr>
          <p:nvPr/>
        </p:nvPicPr>
        <p:blipFill>
          <a:blip r:embed="rId4"/>
          <a:stretch>
            <a:fillRect/>
          </a:stretch>
        </p:blipFill>
        <p:spPr>
          <a:xfrm>
            <a:off x="93091" y="1077120"/>
            <a:ext cx="6313049" cy="3844984"/>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4450C07D-CFE5-F2A9-5EA0-36220EF6CA36}"/>
              </a:ext>
            </a:extLst>
          </p:cNvPr>
          <p:cNvPicPr>
            <a:picLocks noChangeAspect="1"/>
          </p:cNvPicPr>
          <p:nvPr/>
        </p:nvPicPr>
        <p:blipFill rotWithShape="1">
          <a:blip r:embed="rId5">
            <a:extLst>
              <a:ext uri="{28A0092B-C50C-407E-A947-70E740481C1C}">
                <a14:useLocalDpi xmlns:a14="http://schemas.microsoft.com/office/drawing/2010/main" val="0"/>
              </a:ext>
            </a:extLst>
          </a:blip>
          <a:srcRect r="24649" b="32395"/>
          <a:stretch/>
        </p:blipFill>
        <p:spPr>
          <a:xfrm>
            <a:off x="6499230" y="1077120"/>
            <a:ext cx="2523422" cy="5062677"/>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2A1A8C66-BD1A-08EF-479B-624687770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641" y="1268608"/>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Loop">
            <a:extLst>
              <a:ext uri="{FF2B5EF4-FFF2-40B4-BE49-F238E27FC236}">
                <a16:creationId xmlns:a16="http://schemas.microsoft.com/office/drawing/2014/main" id="{E198A287-6AC4-F3AF-A285-D96DF15CE7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0977" y="2508122"/>
            <a:ext cx="2018945"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descr="Badge with solid fill">
            <a:extLst>
              <a:ext uri="{FF2B5EF4-FFF2-40B4-BE49-F238E27FC236}">
                <a16:creationId xmlns:a16="http://schemas.microsoft.com/office/drawing/2014/main" id="{204BBC0C-53F1-2417-53B2-86605CAE9C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389" y="-65754"/>
            <a:ext cx="646331" cy="646331"/>
          </a:xfrm>
          <a:prstGeom prst="rect">
            <a:avLst/>
          </a:prstGeom>
        </p:spPr>
      </p:pic>
      <p:pic>
        <p:nvPicPr>
          <p:cNvPr id="3" name="Picture 2">
            <a:extLst>
              <a:ext uri="{FF2B5EF4-FFF2-40B4-BE49-F238E27FC236}">
                <a16:creationId xmlns:a16="http://schemas.microsoft.com/office/drawing/2014/main" id="{7454D3A4-3E80-1E0C-E62A-F01FB9B0F2FA}"/>
              </a:ext>
            </a:extLst>
          </p:cNvPr>
          <p:cNvPicPr>
            <a:picLocks noChangeAspect="1"/>
          </p:cNvPicPr>
          <p:nvPr/>
        </p:nvPicPr>
        <p:blipFill>
          <a:blip r:embed="rId8"/>
          <a:stretch>
            <a:fillRect/>
          </a:stretch>
        </p:blipFill>
        <p:spPr>
          <a:xfrm>
            <a:off x="121348" y="3728968"/>
            <a:ext cx="7272647" cy="3018835"/>
          </a:xfrm>
          <a:prstGeom prst="rect">
            <a:avLst/>
          </a:prstGeom>
          <a:effectLst>
            <a:outerShdw blurRad="63500" sx="102000" sy="102000" algn="ctr" rotWithShape="0">
              <a:prstClr val="black">
                <a:alpha val="40000"/>
              </a:prstClr>
            </a:outerShdw>
          </a:effectLst>
        </p:spPr>
      </p:pic>
      <p:pic>
        <p:nvPicPr>
          <p:cNvPr id="4" name="Picture 10" descr="Loop">
            <a:extLst>
              <a:ext uri="{FF2B5EF4-FFF2-40B4-BE49-F238E27FC236}">
                <a16:creationId xmlns:a16="http://schemas.microsoft.com/office/drawing/2014/main" id="{B50BB31E-4719-0CC3-4722-84BF79CC99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348" y="4807390"/>
            <a:ext cx="2413622" cy="1575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2189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33309"/>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7" name="Picture 6">
            <a:extLst>
              <a:ext uri="{FF2B5EF4-FFF2-40B4-BE49-F238E27FC236}">
                <a16:creationId xmlns:a16="http://schemas.microsoft.com/office/drawing/2014/main" id="{FA411283-1133-4DF2-AD67-50C86BA9143E}"/>
              </a:ext>
            </a:extLst>
          </p:cNvPr>
          <p:cNvPicPr>
            <a:picLocks noChangeAspect="1"/>
          </p:cNvPicPr>
          <p:nvPr/>
        </p:nvPicPr>
        <p:blipFill>
          <a:blip r:embed="rId3"/>
          <a:stretch>
            <a:fillRect/>
          </a:stretch>
        </p:blipFill>
        <p:spPr>
          <a:xfrm>
            <a:off x="139291" y="708820"/>
            <a:ext cx="8079017" cy="5701352"/>
          </a:xfrm>
          <a:prstGeom prst="rect">
            <a:avLst/>
          </a:prstGeom>
          <a:effectLst>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490AE2D2-CAB2-40D2-9D4F-9D220D7E7FE3}"/>
              </a:ext>
            </a:extLst>
          </p:cNvPr>
          <p:cNvSpPr/>
          <p:nvPr/>
        </p:nvSpPr>
        <p:spPr>
          <a:xfrm>
            <a:off x="139291" y="2380600"/>
            <a:ext cx="7969288" cy="9474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6D170D-53DC-4550-90BF-08F41D3629D0}"/>
              </a:ext>
            </a:extLst>
          </p:cNvPr>
          <p:cNvSpPr/>
          <p:nvPr/>
        </p:nvSpPr>
        <p:spPr>
          <a:xfrm>
            <a:off x="582231" y="5761817"/>
            <a:ext cx="7855027" cy="5485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3B05AB3-86D8-9FA4-01C0-462ED3F29906}"/>
              </a:ext>
            </a:extLst>
          </p:cNvPr>
          <p:cNvPicPr>
            <a:picLocks noChangeAspect="1"/>
          </p:cNvPicPr>
          <p:nvPr/>
        </p:nvPicPr>
        <p:blipFill>
          <a:blip r:embed="rId4"/>
          <a:stretch>
            <a:fillRect/>
          </a:stretch>
        </p:blipFill>
        <p:spPr>
          <a:xfrm>
            <a:off x="139291" y="946772"/>
            <a:ext cx="7969288" cy="5627435"/>
          </a:xfrm>
          <a:prstGeom prst="rect">
            <a:avLst/>
          </a:prstGeom>
          <a:effectLst>
            <a:outerShdw blurRad="63500" sx="102000" sy="102000" algn="ctr" rotWithShape="0">
              <a:prstClr val="black">
                <a:alpha val="40000"/>
              </a:prstClr>
            </a:outerShdw>
          </a:effectLst>
        </p:spPr>
      </p:pic>
      <p:pic>
        <p:nvPicPr>
          <p:cNvPr id="2" name="Picture 10" descr="Loop">
            <a:extLst>
              <a:ext uri="{FF2B5EF4-FFF2-40B4-BE49-F238E27FC236}">
                <a16:creationId xmlns:a16="http://schemas.microsoft.com/office/drawing/2014/main" id="{9B3A2C33-8427-4DEF-E63F-B8B3614BAB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340549"/>
            <a:ext cx="1214930" cy="350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op">
            <a:extLst>
              <a:ext uri="{FF2B5EF4-FFF2-40B4-BE49-F238E27FC236}">
                <a16:creationId xmlns:a16="http://schemas.microsoft.com/office/drawing/2014/main" id="{8AB308F6-3BD0-A0E9-B936-488C994080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9" y="5270327"/>
            <a:ext cx="154305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14"/>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Look at job profiles to find routes in</a:t>
            </a:r>
          </a:p>
        </p:txBody>
      </p:sp>
      <p:pic>
        <p:nvPicPr>
          <p:cNvPr id="4" name="Graphic 3" descr="Badge with solid fill">
            <a:extLst>
              <a:ext uri="{FF2B5EF4-FFF2-40B4-BE49-F238E27FC236}">
                <a16:creationId xmlns:a16="http://schemas.microsoft.com/office/drawing/2014/main" id="{683BAB97-A6A8-6C79-BAFE-AECFD04C99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7389" y="-65754"/>
            <a:ext cx="646331" cy="646331"/>
          </a:xfrm>
          <a:prstGeom prst="rect">
            <a:avLst/>
          </a:prstGeom>
        </p:spPr>
      </p:pic>
    </p:spTree>
    <p:extLst>
      <p:ext uri="{BB962C8B-B14F-4D97-AF65-F5344CB8AC3E}">
        <p14:creationId xmlns:p14="http://schemas.microsoft.com/office/powerpoint/2010/main" val="25806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16661"/>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Task 1: Make a grid as below – don’t fill it in yet</a:t>
            </a:r>
          </a:p>
        </p:txBody>
      </p:sp>
      <p:sp>
        <p:nvSpPr>
          <p:cNvPr id="17" name="Star: 32 Points 16">
            <a:extLst>
              <a:ext uri="{FF2B5EF4-FFF2-40B4-BE49-F238E27FC236}">
                <a16:creationId xmlns:a16="http://schemas.microsoft.com/office/drawing/2014/main" id="{314B3698-A8A7-38A1-A544-47E15C12F57A}"/>
              </a:ext>
            </a:extLst>
          </p:cNvPr>
          <p:cNvSpPr/>
          <p:nvPr/>
        </p:nvSpPr>
        <p:spPr>
          <a:xfrm>
            <a:off x="7113814" y="4865296"/>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graphicFrame>
        <p:nvGraphicFramePr>
          <p:cNvPr id="3" name="Table 3">
            <a:extLst>
              <a:ext uri="{FF2B5EF4-FFF2-40B4-BE49-F238E27FC236}">
                <a16:creationId xmlns:a16="http://schemas.microsoft.com/office/drawing/2014/main" id="{78455C5A-E45A-55CC-089B-E81418CB9CA9}"/>
              </a:ext>
            </a:extLst>
          </p:cNvPr>
          <p:cNvGraphicFramePr>
            <a:graphicFrameLocks noGrp="1"/>
          </p:cNvGraphicFramePr>
          <p:nvPr>
            <p:extLst>
              <p:ext uri="{D42A27DB-BD31-4B8C-83A1-F6EECF244321}">
                <p14:modId xmlns:p14="http://schemas.microsoft.com/office/powerpoint/2010/main" val="3302753299"/>
              </p:ext>
            </p:extLst>
          </p:nvPr>
        </p:nvGraphicFramePr>
        <p:xfrm>
          <a:off x="208871" y="711568"/>
          <a:ext cx="6364650" cy="5995308"/>
        </p:xfrm>
        <a:graphic>
          <a:graphicData uri="http://schemas.openxmlformats.org/drawingml/2006/table">
            <a:tbl>
              <a:tblPr firstRow="1" bandRow="1">
                <a:tableStyleId>{93296810-A885-4BE3-A3E7-6D5BEEA58F35}</a:tableStyleId>
              </a:tblPr>
              <a:tblGrid>
                <a:gridCol w="2121550">
                  <a:extLst>
                    <a:ext uri="{9D8B030D-6E8A-4147-A177-3AD203B41FA5}">
                      <a16:colId xmlns:a16="http://schemas.microsoft.com/office/drawing/2014/main" val="3883420064"/>
                    </a:ext>
                  </a:extLst>
                </a:gridCol>
                <a:gridCol w="2121550">
                  <a:extLst>
                    <a:ext uri="{9D8B030D-6E8A-4147-A177-3AD203B41FA5}">
                      <a16:colId xmlns:a16="http://schemas.microsoft.com/office/drawing/2014/main" val="1317831355"/>
                    </a:ext>
                  </a:extLst>
                </a:gridCol>
                <a:gridCol w="2121550">
                  <a:extLst>
                    <a:ext uri="{9D8B030D-6E8A-4147-A177-3AD203B41FA5}">
                      <a16:colId xmlns:a16="http://schemas.microsoft.com/office/drawing/2014/main" val="929402675"/>
                    </a:ext>
                  </a:extLst>
                </a:gridCol>
              </a:tblGrid>
              <a:tr h="417468">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Job I like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Job I like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5647840"/>
                  </a:ext>
                </a:extLst>
              </a:tr>
              <a:tr h="363913">
                <a:tc>
                  <a:txBody>
                    <a:bodyPr/>
                    <a:lstStyle/>
                    <a:p>
                      <a:r>
                        <a:rPr lang="en-GB" dirty="0"/>
                        <a:t>Name of job I like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4384146"/>
                  </a:ext>
                </a:extLst>
              </a:tr>
              <a:tr h="884328">
                <a:tc>
                  <a:txBody>
                    <a:bodyPr/>
                    <a:lstStyle/>
                    <a:p>
                      <a:r>
                        <a:rPr lang="en-GB" dirty="0"/>
                        <a:t>College courses you could do to get into this job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6737790"/>
                  </a:ext>
                </a:extLst>
              </a:tr>
              <a:tr h="619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Name of college I looked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5435503"/>
                  </a:ext>
                </a:extLst>
              </a:tr>
              <a:tr h="11496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College course into this job I could do (and level)</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3994826"/>
                  </a:ext>
                </a:extLst>
              </a:tr>
              <a:tr h="11496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College course into this job I could do (and level)</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9085260"/>
                  </a:ext>
                </a:extLst>
              </a:tr>
              <a:tr h="1238059">
                <a:tc>
                  <a:txBody>
                    <a:bodyPr/>
                    <a:lstStyle/>
                    <a:p>
                      <a:r>
                        <a:rPr lang="en-GB" dirty="0"/>
                        <a:t>How keen on a scale of 1 to 10 are you in this course?</a:t>
                      </a:r>
                      <a:r>
                        <a:rPr lang="en-GB" sz="1800" dirty="0"/>
                        <a:t> </a:t>
                      </a:r>
                      <a:r>
                        <a:rPr lang="en-GB" sz="1200" dirty="0"/>
                        <a:t>(not at all interested and 10 really interested)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1693984"/>
                  </a:ext>
                </a:extLst>
              </a:tr>
            </a:tbl>
          </a:graphicData>
        </a:graphic>
      </p:graphicFrame>
    </p:spTree>
    <p:extLst>
      <p:ext uri="{BB962C8B-B14F-4D97-AF65-F5344CB8AC3E}">
        <p14:creationId xmlns:p14="http://schemas.microsoft.com/office/powerpoint/2010/main" val="289089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7"/>
                                        </p:tgtEl>
                                        <p:attrNameLst>
                                          <p:attrName>style.color</p:attrName>
                                        </p:attrNameLst>
                                      </p:cBhvr>
                                      <p:to>
                                        <a:schemeClr val="bg1"/>
                                      </p:to>
                                    </p:animClr>
                                    <p:animClr clrSpc="rgb" dir="cw">
                                      <p:cBhvr>
                                        <p:cTn id="12" dur="250" autoRev="1" fill="remove"/>
                                        <p:tgtEl>
                                          <p:spTgt spid="17"/>
                                        </p:tgtEl>
                                        <p:attrNameLst>
                                          <p:attrName>fillcolor</p:attrName>
                                        </p:attrNameLst>
                                      </p:cBhvr>
                                      <p:to>
                                        <a:schemeClr val="bg1"/>
                                      </p:to>
                                    </p:animClr>
                                    <p:set>
                                      <p:cBhvr>
                                        <p:cTn id="13" dur="250" autoRev="1" fill="remove"/>
                                        <p:tgtEl>
                                          <p:spTgt spid="17"/>
                                        </p:tgtEl>
                                        <p:attrNameLst>
                                          <p:attrName>fill.type</p:attrName>
                                        </p:attrNameLst>
                                      </p:cBhvr>
                                      <p:to>
                                        <p:strVal val="solid"/>
                                      </p:to>
                                    </p:set>
                                    <p:set>
                                      <p:cBhvr>
                                        <p:cTn id="14" dur="250" autoRev="1" fill="remove"/>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Task 1: Finding vocational routes into jobs</a:t>
            </a:r>
          </a:p>
        </p:txBody>
      </p:sp>
      <p:sp>
        <p:nvSpPr>
          <p:cNvPr id="9" name="Rectangle 8">
            <a:extLst>
              <a:ext uri="{FF2B5EF4-FFF2-40B4-BE49-F238E27FC236}">
                <a16:creationId xmlns:a16="http://schemas.microsoft.com/office/drawing/2014/main" id="{AEF4E773-1BBC-33C7-88A5-7D91176A8015}"/>
              </a:ext>
            </a:extLst>
          </p:cNvPr>
          <p:cNvSpPr/>
          <p:nvPr/>
        </p:nvSpPr>
        <p:spPr>
          <a:xfrm>
            <a:off x="249292" y="1073469"/>
            <a:ext cx="8661345" cy="584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Do this for two jobs you are interested in</a:t>
            </a:r>
          </a:p>
        </p:txBody>
      </p:sp>
      <p:sp>
        <p:nvSpPr>
          <p:cNvPr id="10" name="Text Box 14">
            <a:extLst>
              <a:ext uri="{FF2B5EF4-FFF2-40B4-BE49-F238E27FC236}">
                <a16:creationId xmlns:a16="http://schemas.microsoft.com/office/drawing/2014/main" id="{5FF789AD-0BD4-DD13-2A99-373370F979CA}"/>
              </a:ext>
            </a:extLst>
          </p:cNvPr>
          <p:cNvSpPr txBox="1">
            <a:spLocks noChangeArrowheads="1"/>
          </p:cNvSpPr>
          <p:nvPr/>
        </p:nvSpPr>
        <p:spPr bwMode="auto">
          <a:xfrm>
            <a:off x="249292" y="1957104"/>
            <a:ext cx="8677275" cy="830997"/>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400" dirty="0">
                <a:solidFill>
                  <a:schemeClr val="bg1"/>
                </a:solidFill>
                <a:latin typeface="Calibri" panose="020F0502020204030204" pitchFamily="34" charset="0"/>
              </a:rPr>
              <a:t>1. Look at the job profile for the job and see what routes there are into this through a college</a:t>
            </a:r>
          </a:p>
        </p:txBody>
      </p:sp>
      <p:sp>
        <p:nvSpPr>
          <p:cNvPr id="16" name="Text Box 14">
            <a:extLst>
              <a:ext uri="{FF2B5EF4-FFF2-40B4-BE49-F238E27FC236}">
                <a16:creationId xmlns:a16="http://schemas.microsoft.com/office/drawing/2014/main" id="{83404B24-2780-AB91-ECF1-01C74703E0CE}"/>
              </a:ext>
            </a:extLst>
          </p:cNvPr>
          <p:cNvSpPr txBox="1">
            <a:spLocks noChangeArrowheads="1"/>
          </p:cNvSpPr>
          <p:nvPr/>
        </p:nvSpPr>
        <p:spPr bwMode="auto">
          <a:xfrm>
            <a:off x="233362" y="3138008"/>
            <a:ext cx="8677275" cy="830997"/>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400" dirty="0">
                <a:solidFill>
                  <a:schemeClr val="bg1"/>
                </a:solidFill>
                <a:latin typeface="Calibri" panose="020F0502020204030204" pitchFamily="34" charset="0"/>
              </a:rPr>
              <a:t>2. Write down the names of any college courses (just 2 max) that are at Level 2 or 3</a:t>
            </a:r>
          </a:p>
        </p:txBody>
      </p:sp>
      <p:sp>
        <p:nvSpPr>
          <p:cNvPr id="18" name="Arrow: Down 17">
            <a:extLst>
              <a:ext uri="{FF2B5EF4-FFF2-40B4-BE49-F238E27FC236}">
                <a16:creationId xmlns:a16="http://schemas.microsoft.com/office/drawing/2014/main" id="{DCD28E92-EF3A-D904-DB2D-899619A5657B}"/>
              </a:ext>
            </a:extLst>
          </p:cNvPr>
          <p:cNvSpPr/>
          <p:nvPr/>
        </p:nvSpPr>
        <p:spPr>
          <a:xfrm>
            <a:off x="4169322" y="1646136"/>
            <a:ext cx="790575" cy="442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12840FFF-7C56-3D95-1D86-5E291F0AB893}"/>
              </a:ext>
            </a:extLst>
          </p:cNvPr>
          <p:cNvPicPr>
            <a:picLocks noChangeAspect="1"/>
          </p:cNvPicPr>
          <p:nvPr/>
        </p:nvPicPr>
        <p:blipFill>
          <a:blip r:embed="rId3"/>
          <a:stretch>
            <a:fillRect/>
          </a:stretch>
        </p:blipFill>
        <p:spPr>
          <a:xfrm>
            <a:off x="183110" y="4434044"/>
            <a:ext cx="7612256" cy="1985806"/>
          </a:xfrm>
          <a:prstGeom prst="rect">
            <a:avLst/>
          </a:prstGeom>
        </p:spPr>
      </p:pic>
      <p:sp>
        <p:nvSpPr>
          <p:cNvPr id="17" name="Star: 32 Points 16">
            <a:extLst>
              <a:ext uri="{FF2B5EF4-FFF2-40B4-BE49-F238E27FC236}">
                <a16:creationId xmlns:a16="http://schemas.microsoft.com/office/drawing/2014/main" id="{314B3698-A8A7-38A1-A544-47E15C12F57A}"/>
              </a:ext>
            </a:extLst>
          </p:cNvPr>
          <p:cNvSpPr/>
          <p:nvPr/>
        </p:nvSpPr>
        <p:spPr>
          <a:xfrm>
            <a:off x="7342414" y="4814260"/>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pic>
        <p:nvPicPr>
          <p:cNvPr id="8" name="Graphic 7" descr="Badge with solid fill">
            <a:extLst>
              <a:ext uri="{FF2B5EF4-FFF2-40B4-BE49-F238E27FC236}">
                <a16:creationId xmlns:a16="http://schemas.microsoft.com/office/drawing/2014/main" id="{F10DECBC-E176-4C82-10E4-326ABA180D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37762" y="-37106"/>
            <a:ext cx="646331" cy="646331"/>
          </a:xfrm>
          <a:prstGeom prst="rect">
            <a:avLst/>
          </a:prstGeom>
        </p:spPr>
      </p:pic>
    </p:spTree>
    <p:extLst>
      <p:ext uri="{BB962C8B-B14F-4D97-AF65-F5344CB8AC3E}">
        <p14:creationId xmlns:p14="http://schemas.microsoft.com/office/powerpoint/2010/main" val="245751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7"/>
                                        </p:tgtEl>
                                        <p:attrNameLst>
                                          <p:attrName>style.color</p:attrName>
                                        </p:attrNameLst>
                                      </p:cBhvr>
                                      <p:to>
                                        <a:schemeClr val="bg1"/>
                                      </p:to>
                                    </p:animClr>
                                    <p:animClr clrSpc="rgb" dir="cw">
                                      <p:cBhvr>
                                        <p:cTn id="12" dur="250" autoRev="1" fill="remove"/>
                                        <p:tgtEl>
                                          <p:spTgt spid="17"/>
                                        </p:tgtEl>
                                        <p:attrNameLst>
                                          <p:attrName>fillcolor</p:attrName>
                                        </p:attrNameLst>
                                      </p:cBhvr>
                                      <p:to>
                                        <a:schemeClr val="bg1"/>
                                      </p:to>
                                    </p:animClr>
                                    <p:set>
                                      <p:cBhvr>
                                        <p:cTn id="13" dur="250" autoRev="1" fill="remove"/>
                                        <p:tgtEl>
                                          <p:spTgt spid="17"/>
                                        </p:tgtEl>
                                        <p:attrNameLst>
                                          <p:attrName>fill.type</p:attrName>
                                        </p:attrNameLst>
                                      </p:cBhvr>
                                      <p:to>
                                        <p:strVal val="solid"/>
                                      </p:to>
                                    </p:set>
                                    <p:set>
                                      <p:cBhvr>
                                        <p:cTn id="14" dur="250" autoRev="1" fill="remove"/>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 name="Text Box 14">
            <a:extLst>
              <a:ext uri="{FF2B5EF4-FFF2-40B4-BE49-F238E27FC236}">
                <a16:creationId xmlns:a16="http://schemas.microsoft.com/office/drawing/2014/main" id="{9583C661-9CB8-D543-CEBF-6A5F36C634CF}"/>
              </a:ext>
            </a:extLst>
          </p:cNvPr>
          <p:cNvSpPr txBox="1">
            <a:spLocks noChangeArrowheads="1"/>
          </p:cNvSpPr>
          <p:nvPr/>
        </p:nvSpPr>
        <p:spPr bwMode="auto">
          <a:xfrm>
            <a:off x="-7390" y="-80590"/>
            <a:ext cx="9158780"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b="1" dirty="0">
                <a:solidFill>
                  <a:schemeClr val="bg1"/>
                </a:solidFill>
                <a:latin typeface="Calibri" panose="020F0502020204030204" pitchFamily="34" charset="0"/>
              </a:rPr>
              <a:t>   </a:t>
            </a:r>
            <a:endParaRPr lang="en-GB" altLang="en-US" sz="3600" dirty="0">
              <a:solidFill>
                <a:schemeClr val="bg1"/>
              </a:solidFill>
              <a:latin typeface="Calibri" panose="020F0502020204030204" pitchFamily="34" charset="0"/>
            </a:endParaRPr>
          </a:p>
        </p:txBody>
      </p:sp>
      <p:sp>
        <p:nvSpPr>
          <p:cNvPr id="15" name="Arc 14">
            <a:extLst>
              <a:ext uri="{FF2B5EF4-FFF2-40B4-BE49-F238E27FC236}">
                <a16:creationId xmlns:a16="http://schemas.microsoft.com/office/drawing/2014/main" id="{BE3A1D33-EDAD-4112-A807-41CFEFD7E35C}"/>
              </a:ext>
            </a:extLst>
          </p:cNvPr>
          <p:cNvSpPr/>
          <p:nvPr/>
        </p:nvSpPr>
        <p:spPr>
          <a:xfrm>
            <a:off x="-1543777" y="1238669"/>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id="{2F0A904E-D8EB-632A-A826-5A40D0E74808}"/>
              </a:ext>
            </a:extLst>
          </p:cNvPr>
          <p:cNvSpPr txBox="1"/>
          <p:nvPr/>
        </p:nvSpPr>
        <p:spPr>
          <a:xfrm>
            <a:off x="436881" y="660603"/>
            <a:ext cx="8290560" cy="461665"/>
          </a:xfrm>
          <a:prstGeom prst="rect">
            <a:avLst/>
          </a:prstGeom>
          <a:solidFill>
            <a:schemeClr val="bg1"/>
          </a:solidFill>
        </p:spPr>
        <p:txBody>
          <a:bodyPr wrap="square" rtlCol="0">
            <a:spAutoFit/>
          </a:bodyPr>
          <a:lstStyle/>
          <a:p>
            <a:pPr algn="ctr"/>
            <a:r>
              <a:rPr lang="en-GB" sz="2400" dirty="0"/>
              <a:t>In Providers – Choose ‘list view’ to tag</a:t>
            </a:r>
          </a:p>
        </p:txBody>
      </p:sp>
      <p:pic>
        <p:nvPicPr>
          <p:cNvPr id="5" name="Picture 4">
            <a:extLst>
              <a:ext uri="{FF2B5EF4-FFF2-40B4-BE49-F238E27FC236}">
                <a16:creationId xmlns:a16="http://schemas.microsoft.com/office/drawing/2014/main" id="{635981DC-1771-3CE5-A8C8-30CE8075C138}"/>
              </a:ext>
            </a:extLst>
          </p:cNvPr>
          <p:cNvPicPr>
            <a:picLocks noChangeAspect="1"/>
          </p:cNvPicPr>
          <p:nvPr/>
        </p:nvPicPr>
        <p:blipFill>
          <a:blip r:embed="rId4"/>
          <a:stretch>
            <a:fillRect/>
          </a:stretch>
        </p:blipFill>
        <p:spPr>
          <a:xfrm>
            <a:off x="142724" y="1358826"/>
            <a:ext cx="6971478" cy="4800600"/>
          </a:xfrm>
          <a:prstGeom prst="rect">
            <a:avLst/>
          </a:prstGeom>
        </p:spPr>
      </p:pic>
      <p:pic>
        <p:nvPicPr>
          <p:cNvPr id="7" name="Picture 10" descr="Loop">
            <a:extLst>
              <a:ext uri="{FF2B5EF4-FFF2-40B4-BE49-F238E27FC236}">
                <a16:creationId xmlns:a16="http://schemas.microsoft.com/office/drawing/2014/main" id="{DC263FCE-9605-1CA1-552A-2C0FB32AA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8459" y="1589711"/>
            <a:ext cx="1282658" cy="563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35A118B5-5A90-5991-244B-B5F53CC15867}"/>
              </a:ext>
            </a:extLst>
          </p:cNvPr>
          <p:cNvPicPr>
            <a:picLocks noChangeAspect="1"/>
          </p:cNvPicPr>
          <p:nvPr/>
        </p:nvPicPr>
        <p:blipFill>
          <a:blip r:embed="rId6"/>
          <a:stretch>
            <a:fillRect/>
          </a:stretch>
        </p:blipFill>
        <p:spPr>
          <a:xfrm>
            <a:off x="121666" y="2228155"/>
            <a:ext cx="7208777" cy="3969164"/>
          </a:xfrm>
          <a:prstGeom prst="rect">
            <a:avLst/>
          </a:prstGeom>
          <a:ln>
            <a:solidFill>
              <a:srgbClr val="002060"/>
            </a:solidFill>
          </a:ln>
        </p:spPr>
      </p:pic>
      <p:pic>
        <p:nvPicPr>
          <p:cNvPr id="23" name="Picture 10" descr="Loop">
            <a:extLst>
              <a:ext uri="{FF2B5EF4-FFF2-40B4-BE49-F238E27FC236}">
                <a16:creationId xmlns:a16="http://schemas.microsoft.com/office/drawing/2014/main" id="{A79CE648-20E0-ACC8-2B00-CEE741C19E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9788" y="3039144"/>
            <a:ext cx="1724025" cy="5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AD471B72-A038-AC3A-5DE3-8F7A1386E9A1}"/>
              </a:ext>
            </a:extLst>
          </p:cNvPr>
          <p:cNvPicPr>
            <a:picLocks noChangeAspect="1"/>
          </p:cNvPicPr>
          <p:nvPr/>
        </p:nvPicPr>
        <p:blipFill>
          <a:blip r:embed="rId7"/>
          <a:stretch>
            <a:fillRect/>
          </a:stretch>
        </p:blipFill>
        <p:spPr>
          <a:xfrm>
            <a:off x="1218590" y="2631082"/>
            <a:ext cx="7668597" cy="4125442"/>
          </a:xfrm>
          <a:prstGeom prst="rect">
            <a:avLst/>
          </a:prstGeom>
          <a:ln>
            <a:solidFill>
              <a:srgbClr val="002060"/>
            </a:solidFill>
          </a:ln>
        </p:spPr>
      </p:pic>
      <p:pic>
        <p:nvPicPr>
          <p:cNvPr id="27" name="Picture 10" descr="Loop">
            <a:extLst>
              <a:ext uri="{FF2B5EF4-FFF2-40B4-BE49-F238E27FC236}">
                <a16:creationId xmlns:a16="http://schemas.microsoft.com/office/drawing/2014/main" id="{F72F5817-6278-DD03-DC22-EB74C101F7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1863" y="4522336"/>
            <a:ext cx="1724025" cy="5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0" descr="Loop">
            <a:extLst>
              <a:ext uri="{FF2B5EF4-FFF2-40B4-BE49-F238E27FC236}">
                <a16:creationId xmlns:a16="http://schemas.microsoft.com/office/drawing/2014/main" id="{A5D1AFF9-2914-4EC1-CFF4-815737DA39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2144" y="2631615"/>
            <a:ext cx="1724025" cy="5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CE772A6-9B4F-6CEA-065F-061CE7BCF3AC}"/>
              </a:ext>
            </a:extLst>
          </p:cNvPr>
          <p:cNvSpPr txBox="1"/>
          <p:nvPr/>
        </p:nvSpPr>
        <p:spPr>
          <a:xfrm>
            <a:off x="-7390" y="-72427"/>
            <a:ext cx="9158780" cy="584775"/>
          </a:xfrm>
          <a:prstGeom prst="rect">
            <a:avLst/>
          </a:prstGeom>
          <a:noFill/>
          <a:ln>
            <a:noFill/>
          </a:ln>
        </p:spPr>
        <p:txBody>
          <a:bodyPr wrap="square" rtlCol="0">
            <a:spAutoFit/>
          </a:bodyPr>
          <a:lstStyle/>
          <a:p>
            <a:pPr algn="ctr"/>
            <a:r>
              <a:rPr lang="en-GB" sz="3200" dirty="0">
                <a:solidFill>
                  <a:schemeClr val="bg1"/>
                </a:solidFill>
              </a:rPr>
              <a:t>      What vocational qualifications can I do at college?</a:t>
            </a:r>
          </a:p>
        </p:txBody>
      </p:sp>
      <p:pic>
        <p:nvPicPr>
          <p:cNvPr id="3" name="Graphic 2" descr="Badge with solid fill">
            <a:extLst>
              <a:ext uri="{FF2B5EF4-FFF2-40B4-BE49-F238E27FC236}">
                <a16:creationId xmlns:a16="http://schemas.microsoft.com/office/drawing/2014/main" id="{B2925910-2395-2E92-5338-2C66CFA530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715" y="-89605"/>
            <a:ext cx="646331" cy="646331"/>
          </a:xfrm>
          <a:prstGeom prst="rect">
            <a:avLst/>
          </a:prstGeom>
        </p:spPr>
      </p:pic>
    </p:spTree>
    <p:custDataLst>
      <p:tags r:id="rId1"/>
    </p:custDataLst>
    <p:extLst>
      <p:ext uri="{BB962C8B-B14F-4D97-AF65-F5344CB8AC3E}">
        <p14:creationId xmlns:p14="http://schemas.microsoft.com/office/powerpoint/2010/main" val="30914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1" y="0"/>
            <a:ext cx="9448801" cy="4876800"/>
          </a:xfrm>
          <a:prstGeom prst="rect">
            <a:avLst/>
          </a:prstGeom>
        </p:spPr>
      </p:pic>
      <p:sp>
        <p:nvSpPr>
          <p:cNvPr id="9" name="Rectangle 8">
            <a:extLst>
              <a:ext uri="{FF2B5EF4-FFF2-40B4-BE49-F238E27FC236}">
                <a16:creationId xmlns:a16="http://schemas.microsoft.com/office/drawing/2014/main" id="{54D10591-C3D9-47DA-B5A7-65321DDB25EF}"/>
              </a:ext>
            </a:extLst>
          </p:cNvPr>
          <p:cNvSpPr/>
          <p:nvPr/>
        </p:nvSpPr>
        <p:spPr>
          <a:xfrm>
            <a:off x="1689" y="4286250"/>
            <a:ext cx="9144001" cy="2599019"/>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77533EE-F7E9-48C5-B9F5-6E3E6D8612C7}"/>
              </a:ext>
            </a:extLst>
          </p:cNvPr>
          <p:cNvSpPr/>
          <p:nvPr/>
        </p:nvSpPr>
        <p:spPr>
          <a:xfrm>
            <a:off x="1258165" y="4597799"/>
            <a:ext cx="5480037" cy="1938992"/>
          </a:xfrm>
          <a:prstGeom prst="rect">
            <a:avLst/>
          </a:prstGeom>
        </p:spPr>
        <p:txBody>
          <a:bodyPr wrap="square">
            <a:spAutoFit/>
          </a:bodyPr>
          <a:lstStyle/>
          <a:p>
            <a:pPr algn="ctr"/>
            <a:endParaRPr lang="en-GB" altLang="en-US" sz="2400" dirty="0">
              <a:solidFill>
                <a:schemeClr val="bg1"/>
              </a:solidFill>
              <a:latin typeface="Calibri" panose="020F0502020204030204" pitchFamily="34" charset="0"/>
            </a:endParaRPr>
          </a:p>
          <a:p>
            <a:pPr algn="ctr"/>
            <a:r>
              <a:rPr lang="en-GB" altLang="en-US" sz="2400" b="1" dirty="0">
                <a:solidFill>
                  <a:schemeClr val="bg1"/>
                </a:solidFill>
                <a:latin typeface="Calibri" panose="020F0502020204030204" pitchFamily="34" charset="0"/>
              </a:rPr>
              <a:t>Preparing for Post 16</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Getting ready for post 16 options</a:t>
            </a:r>
            <a:endParaRPr lang="en-GB" altLang="en-US" sz="3600" b="1" dirty="0">
              <a:solidFill>
                <a:schemeClr val="bg1"/>
              </a:solidFill>
              <a:latin typeface="Calibri" panose="020F0502020204030204" pitchFamily="34" charset="0"/>
            </a:endParaRPr>
          </a:p>
        </p:txBody>
      </p:sp>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35855" y="4855239"/>
            <a:ext cx="1349431" cy="1349431"/>
          </a:xfrm>
          <a:prstGeom prst="rect">
            <a:avLst/>
          </a:prstGeom>
        </p:spPr>
      </p:pic>
      <p:sp>
        <p:nvSpPr>
          <p:cNvPr id="5" name="Rectangle 4">
            <a:extLst>
              <a:ext uri="{FF2B5EF4-FFF2-40B4-BE49-F238E27FC236}">
                <a16:creationId xmlns:a16="http://schemas.microsoft.com/office/drawing/2014/main" id="{DF1DD795-0057-C7CC-F815-3A92E91BB2AB}"/>
              </a:ext>
            </a:extLst>
          </p:cNvPr>
          <p:cNvSpPr/>
          <p:nvPr/>
        </p:nvSpPr>
        <p:spPr>
          <a:xfrm>
            <a:off x="6762750" y="4495800"/>
            <a:ext cx="2244522" cy="213085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B6372748-45FF-DE30-A71F-179B5D000A25}"/>
              </a:ext>
            </a:extLst>
          </p:cNvPr>
          <p:cNvSpPr txBox="1"/>
          <p:nvPr/>
        </p:nvSpPr>
        <p:spPr>
          <a:xfrm>
            <a:off x="6473874" y="4560460"/>
            <a:ext cx="2822274"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3" name="Graphic 2" descr="Vlog with solid fill">
            <a:extLst>
              <a:ext uri="{FF2B5EF4-FFF2-40B4-BE49-F238E27FC236}">
                <a16:creationId xmlns:a16="http://schemas.microsoft.com/office/drawing/2014/main" id="{A647EFA1-9390-0A39-A3E0-4BDBA6B24C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7811" y="5616175"/>
            <a:ext cx="914400" cy="914400"/>
          </a:xfrm>
          <a:prstGeom prst="rect">
            <a:avLst/>
          </a:prstGeom>
        </p:spPr>
      </p:pic>
      <p:sp>
        <p:nvSpPr>
          <p:cNvPr id="11" name="Rectangle 10">
            <a:extLst>
              <a:ext uri="{FF2B5EF4-FFF2-40B4-BE49-F238E27FC236}">
                <a16:creationId xmlns:a16="http://schemas.microsoft.com/office/drawing/2014/main" id="{3C22061F-9CB2-28D4-DDFC-BEA27CEAC9AC}"/>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540700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16661"/>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Task 2: Explore vocational qualifications</a:t>
            </a:r>
          </a:p>
        </p:txBody>
      </p:sp>
      <p:sp>
        <p:nvSpPr>
          <p:cNvPr id="9" name="Rectangle 8">
            <a:extLst>
              <a:ext uri="{FF2B5EF4-FFF2-40B4-BE49-F238E27FC236}">
                <a16:creationId xmlns:a16="http://schemas.microsoft.com/office/drawing/2014/main" id="{AEF4E773-1BBC-33C7-88A5-7D91176A8015}"/>
              </a:ext>
            </a:extLst>
          </p:cNvPr>
          <p:cNvSpPr/>
          <p:nvPr/>
        </p:nvSpPr>
        <p:spPr>
          <a:xfrm>
            <a:off x="211931" y="807868"/>
            <a:ext cx="8720138" cy="1077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Using the names of the college courses that would get you into the jobs you are interested in - from Task 1</a:t>
            </a:r>
          </a:p>
        </p:txBody>
      </p:sp>
      <p:sp>
        <p:nvSpPr>
          <p:cNvPr id="3" name="Rectangle 2">
            <a:extLst>
              <a:ext uri="{FF2B5EF4-FFF2-40B4-BE49-F238E27FC236}">
                <a16:creationId xmlns:a16="http://schemas.microsoft.com/office/drawing/2014/main" id="{2F3C3B15-41E3-F32A-C966-65E515A37CA1}"/>
              </a:ext>
            </a:extLst>
          </p:cNvPr>
          <p:cNvSpPr/>
          <p:nvPr/>
        </p:nvSpPr>
        <p:spPr>
          <a:xfrm>
            <a:off x="219321" y="2044128"/>
            <a:ext cx="8720138" cy="1077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In ‘Providers’ on Careerpilot – find your local college, go to list view</a:t>
            </a:r>
          </a:p>
        </p:txBody>
      </p:sp>
      <p:grpSp>
        <p:nvGrpSpPr>
          <p:cNvPr id="7" name="Group 6">
            <a:extLst>
              <a:ext uri="{FF2B5EF4-FFF2-40B4-BE49-F238E27FC236}">
                <a16:creationId xmlns:a16="http://schemas.microsoft.com/office/drawing/2014/main" id="{3478F4BD-634D-E614-6147-D600EB1B1593}"/>
              </a:ext>
            </a:extLst>
          </p:cNvPr>
          <p:cNvGrpSpPr/>
          <p:nvPr/>
        </p:nvGrpSpPr>
        <p:grpSpPr>
          <a:xfrm>
            <a:off x="219321" y="3274734"/>
            <a:ext cx="8720138" cy="3108542"/>
            <a:chOff x="-338203" y="3692404"/>
            <a:chExt cx="8720138" cy="3108542"/>
          </a:xfrm>
        </p:grpSpPr>
        <p:sp>
          <p:nvSpPr>
            <p:cNvPr id="10" name="Text Box 14">
              <a:extLst>
                <a:ext uri="{FF2B5EF4-FFF2-40B4-BE49-F238E27FC236}">
                  <a16:creationId xmlns:a16="http://schemas.microsoft.com/office/drawing/2014/main" id="{5FF789AD-0BD4-DD13-2A99-373370F979CA}"/>
                </a:ext>
              </a:extLst>
            </p:cNvPr>
            <p:cNvSpPr txBox="1">
              <a:spLocks noChangeArrowheads="1"/>
            </p:cNvSpPr>
            <p:nvPr/>
          </p:nvSpPr>
          <p:spPr bwMode="auto">
            <a:xfrm>
              <a:off x="-338203" y="3692404"/>
              <a:ext cx="3783719" cy="3046988"/>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endParaRPr lang="en-GB" altLang="en-US" sz="2400" dirty="0">
                <a:solidFill>
                  <a:schemeClr val="bg1"/>
                </a:solidFill>
                <a:latin typeface="Calibri" panose="020F0502020204030204" pitchFamily="34" charset="0"/>
              </a:endParaRPr>
            </a:p>
            <a:p>
              <a:pPr algn="ctr" eaLnBrk="1" hangingPunct="1">
                <a:spcBef>
                  <a:spcPct val="0"/>
                </a:spcBef>
                <a:buNone/>
              </a:pPr>
              <a:r>
                <a:rPr lang="en-GB" altLang="en-US" sz="2400" dirty="0">
                  <a:solidFill>
                    <a:schemeClr val="bg1"/>
                  </a:solidFill>
                  <a:latin typeface="Calibri" panose="020F0502020204030204" pitchFamily="34" charset="0"/>
                </a:rPr>
                <a:t>Write down courses at your local college that fit with your job ideas - and what level the course is at</a:t>
              </a:r>
            </a:p>
            <a:p>
              <a:pPr algn="ctr" eaLnBrk="1" hangingPunct="1">
                <a:spcBef>
                  <a:spcPct val="0"/>
                </a:spcBef>
                <a:buNone/>
              </a:pPr>
              <a:endParaRPr lang="en-GB" altLang="en-US" sz="2400" dirty="0">
                <a:solidFill>
                  <a:schemeClr val="bg1"/>
                </a:solidFill>
                <a:latin typeface="Calibri" panose="020F0502020204030204" pitchFamily="34" charset="0"/>
              </a:endParaRPr>
            </a:p>
            <a:p>
              <a:pPr algn="ctr" eaLnBrk="1" hangingPunct="1">
                <a:spcBef>
                  <a:spcPct val="0"/>
                </a:spcBef>
                <a:buNone/>
              </a:pPr>
              <a:r>
                <a:rPr lang="en-GB" altLang="en-US" sz="2400" dirty="0">
                  <a:solidFill>
                    <a:schemeClr val="bg1"/>
                  </a:solidFill>
                  <a:latin typeface="Calibri" panose="020F0502020204030204" pitchFamily="34" charset="0"/>
                </a:rPr>
                <a:t>Rate the course on how interested your are in it.</a:t>
              </a:r>
            </a:p>
          </p:txBody>
        </p:sp>
        <p:pic>
          <p:nvPicPr>
            <p:cNvPr id="6" name="Picture 5">
              <a:extLst>
                <a:ext uri="{FF2B5EF4-FFF2-40B4-BE49-F238E27FC236}">
                  <a16:creationId xmlns:a16="http://schemas.microsoft.com/office/drawing/2014/main" id="{EDC40848-3465-EE7A-6042-4E8439F054D3}"/>
                </a:ext>
              </a:extLst>
            </p:cNvPr>
            <p:cNvPicPr>
              <a:picLocks noChangeAspect="1"/>
            </p:cNvPicPr>
            <p:nvPr/>
          </p:nvPicPr>
          <p:blipFill>
            <a:blip r:embed="rId3"/>
            <a:stretch>
              <a:fillRect/>
            </a:stretch>
          </p:blipFill>
          <p:spPr>
            <a:xfrm>
              <a:off x="3574145" y="3692404"/>
              <a:ext cx="4807790" cy="3108542"/>
            </a:xfrm>
            <a:prstGeom prst="rect">
              <a:avLst/>
            </a:prstGeom>
          </p:spPr>
        </p:pic>
      </p:grpSp>
      <p:sp>
        <p:nvSpPr>
          <p:cNvPr id="17" name="Star: 32 Points 16">
            <a:extLst>
              <a:ext uri="{FF2B5EF4-FFF2-40B4-BE49-F238E27FC236}">
                <a16:creationId xmlns:a16="http://schemas.microsoft.com/office/drawing/2014/main" id="{314B3698-A8A7-38A1-A544-47E15C12F57A}"/>
              </a:ext>
            </a:extLst>
          </p:cNvPr>
          <p:cNvSpPr/>
          <p:nvPr/>
        </p:nvSpPr>
        <p:spPr>
          <a:xfrm>
            <a:off x="7210737" y="4829005"/>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pic>
        <p:nvPicPr>
          <p:cNvPr id="8" name="Graphic 7" descr="Badge with solid fill">
            <a:extLst>
              <a:ext uri="{FF2B5EF4-FFF2-40B4-BE49-F238E27FC236}">
                <a16:creationId xmlns:a16="http://schemas.microsoft.com/office/drawing/2014/main" id="{4729718D-EDF2-5407-0727-8A97E7B0AC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65754"/>
            <a:ext cx="646331" cy="646331"/>
          </a:xfrm>
          <a:prstGeom prst="rect">
            <a:avLst/>
          </a:prstGeom>
        </p:spPr>
      </p:pic>
    </p:spTree>
    <p:extLst>
      <p:ext uri="{BB962C8B-B14F-4D97-AF65-F5344CB8AC3E}">
        <p14:creationId xmlns:p14="http://schemas.microsoft.com/office/powerpoint/2010/main" val="300295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1)">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mph" presetSubtype="0" fill="remove" grpId="1" nodeType="clickEffect">
                                  <p:stCondLst>
                                    <p:cond delay="0"/>
                                  </p:stCondLst>
                                  <p:childTnLst>
                                    <p:animClr clrSpc="rgb" dir="cw">
                                      <p:cBhvr override="childStyle">
                                        <p:cTn id="23" dur="250" autoRev="1" fill="remove"/>
                                        <p:tgtEl>
                                          <p:spTgt spid="17"/>
                                        </p:tgtEl>
                                        <p:attrNameLst>
                                          <p:attrName>style.color</p:attrName>
                                        </p:attrNameLst>
                                      </p:cBhvr>
                                      <p:to>
                                        <a:schemeClr val="bg1"/>
                                      </p:to>
                                    </p:animClr>
                                    <p:animClr clrSpc="rgb" dir="cw">
                                      <p:cBhvr>
                                        <p:cTn id="24" dur="250" autoRev="1" fill="remove"/>
                                        <p:tgtEl>
                                          <p:spTgt spid="17"/>
                                        </p:tgtEl>
                                        <p:attrNameLst>
                                          <p:attrName>fillcolor</p:attrName>
                                        </p:attrNameLst>
                                      </p:cBhvr>
                                      <p:to>
                                        <a:schemeClr val="bg1"/>
                                      </p:to>
                                    </p:animClr>
                                    <p:set>
                                      <p:cBhvr>
                                        <p:cTn id="25" dur="250" autoRev="1" fill="remove"/>
                                        <p:tgtEl>
                                          <p:spTgt spid="17"/>
                                        </p:tgtEl>
                                        <p:attrNameLst>
                                          <p:attrName>fill.type</p:attrName>
                                        </p:attrNameLst>
                                      </p:cBhvr>
                                      <p:to>
                                        <p:strVal val="solid"/>
                                      </p:to>
                                    </p:set>
                                    <p:set>
                                      <p:cBhvr>
                                        <p:cTn id="26" dur="250" autoRev="1" fill="remove"/>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17"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650" y="0"/>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6">
            <a:extLst>
              <a:ext uri="{FF2B5EF4-FFF2-40B4-BE49-F238E27FC236}">
                <a16:creationId xmlns:a16="http://schemas.microsoft.com/office/drawing/2014/main" id="{623361E6-341D-127C-D8EC-BCFAEB2A314C}"/>
              </a:ext>
            </a:extLst>
          </p:cNvPr>
          <p:cNvSpPr/>
          <p:nvPr/>
        </p:nvSpPr>
        <p:spPr>
          <a:xfrm>
            <a:off x="447040" y="998881"/>
            <a:ext cx="8443500" cy="39185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16661"/>
            <a:ext cx="915212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Share with a partner</a:t>
            </a:r>
          </a:p>
        </p:txBody>
      </p:sp>
      <p:sp>
        <p:nvSpPr>
          <p:cNvPr id="9" name="Rectangle 8">
            <a:extLst>
              <a:ext uri="{FF2B5EF4-FFF2-40B4-BE49-F238E27FC236}">
                <a16:creationId xmlns:a16="http://schemas.microsoft.com/office/drawing/2014/main" id="{AEF4E773-1BBC-33C7-88A5-7D91176A8015}"/>
              </a:ext>
            </a:extLst>
          </p:cNvPr>
          <p:cNvSpPr/>
          <p:nvPr/>
        </p:nvSpPr>
        <p:spPr>
          <a:xfrm>
            <a:off x="784008" y="2229376"/>
            <a:ext cx="8033080" cy="2144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Share your grid – and see what is the same or different about what your partner looked at.</a:t>
            </a:r>
          </a:p>
          <a:p>
            <a:endParaRPr lang="en-GB" sz="2400" dirty="0">
              <a:solidFill>
                <a:schemeClr val="tx1"/>
              </a:solidFill>
            </a:endParaRPr>
          </a:p>
          <a:p>
            <a:r>
              <a:rPr lang="en-GB" sz="2400" dirty="0">
                <a:solidFill>
                  <a:schemeClr val="tx1"/>
                </a:solidFill>
              </a:rPr>
              <a:t>	Use the chart to share what you found out. </a:t>
            </a:r>
            <a:br>
              <a:rPr lang="en-GB" sz="2400" dirty="0">
                <a:solidFill>
                  <a:schemeClr val="tx1"/>
                </a:solidFill>
              </a:rPr>
            </a:br>
            <a:endParaRPr lang="en-GB" sz="2400" dirty="0">
              <a:solidFill>
                <a:schemeClr val="tx1"/>
              </a:solidFill>
            </a:endParaRPr>
          </a:p>
          <a:p>
            <a:r>
              <a:rPr lang="en-GB" sz="2400" dirty="0">
                <a:solidFill>
                  <a:schemeClr val="tx1"/>
                </a:solidFill>
              </a:rPr>
              <a:t>	</a:t>
            </a:r>
          </a:p>
          <a:p>
            <a:r>
              <a:rPr lang="en-GB" sz="2400" dirty="0">
                <a:solidFill>
                  <a:schemeClr val="tx1"/>
                </a:solidFill>
              </a:rPr>
              <a:t>	Compare your own research with your partners –</a:t>
            </a:r>
            <a:br>
              <a:rPr lang="en-GB" sz="2400" dirty="0">
                <a:solidFill>
                  <a:schemeClr val="tx1"/>
                </a:solidFill>
              </a:rPr>
            </a:br>
            <a:r>
              <a:rPr lang="en-GB" sz="2400" dirty="0">
                <a:solidFill>
                  <a:schemeClr val="tx1"/>
                </a:solidFill>
              </a:rPr>
              <a:t>	discuss and compare how you rated the courses</a:t>
            </a:r>
          </a:p>
          <a:p>
            <a:r>
              <a:rPr lang="en-GB" sz="2400" dirty="0">
                <a:solidFill>
                  <a:schemeClr val="tx1"/>
                </a:solidFill>
              </a:rPr>
              <a:t>	</a:t>
            </a: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p:txBody>
      </p:sp>
      <p:sp>
        <p:nvSpPr>
          <p:cNvPr id="17" name="Star: 32 Points 16">
            <a:extLst>
              <a:ext uri="{FF2B5EF4-FFF2-40B4-BE49-F238E27FC236}">
                <a16:creationId xmlns:a16="http://schemas.microsoft.com/office/drawing/2014/main" id="{314B3698-A8A7-38A1-A544-47E15C12F57A}"/>
              </a:ext>
            </a:extLst>
          </p:cNvPr>
          <p:cNvSpPr/>
          <p:nvPr/>
        </p:nvSpPr>
        <p:spPr>
          <a:xfrm>
            <a:off x="7103146" y="4390056"/>
            <a:ext cx="1713942" cy="1831639"/>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3" name="Graphic 2" descr="Badge with solid fill">
            <a:extLst>
              <a:ext uri="{FF2B5EF4-FFF2-40B4-BE49-F238E27FC236}">
                <a16:creationId xmlns:a16="http://schemas.microsoft.com/office/drawing/2014/main" id="{6853AE4D-32F6-8B8B-FF24-71773DB14F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389" y="-65754"/>
            <a:ext cx="646331" cy="646331"/>
          </a:xfrm>
          <a:prstGeom prst="rect">
            <a:avLst/>
          </a:prstGeom>
        </p:spPr>
      </p:pic>
      <p:pic>
        <p:nvPicPr>
          <p:cNvPr id="4" name="Picture 3" descr="A pink circle with white text and a black background&#10;&#10;AI-generated content may be incorrect.">
            <a:extLst>
              <a:ext uri="{FF2B5EF4-FFF2-40B4-BE49-F238E27FC236}">
                <a16:creationId xmlns:a16="http://schemas.microsoft.com/office/drawing/2014/main" id="{3A9B8F86-D3A0-B5C8-9EB6-70C35FE98C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556" y="3314734"/>
            <a:ext cx="1046263" cy="1046263"/>
          </a:xfrm>
          <a:prstGeom prst="rect">
            <a:avLst/>
          </a:prstGeom>
        </p:spPr>
      </p:pic>
      <p:pic>
        <p:nvPicPr>
          <p:cNvPr id="6" name="Picture 5" descr="A white and red circle with a white speech bubble in the middle&#10;&#10;AI-generated content may be incorrect.">
            <a:extLst>
              <a:ext uri="{FF2B5EF4-FFF2-40B4-BE49-F238E27FC236}">
                <a16:creationId xmlns:a16="http://schemas.microsoft.com/office/drawing/2014/main" id="{26BFE0DF-3624-3F4E-33A6-13B3190998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556" y="1899261"/>
            <a:ext cx="1046262" cy="1046262"/>
          </a:xfrm>
          <a:prstGeom prst="rect">
            <a:avLst/>
          </a:prstGeom>
        </p:spPr>
      </p:pic>
    </p:spTree>
    <p:extLst>
      <p:ext uri="{BB962C8B-B14F-4D97-AF65-F5344CB8AC3E}">
        <p14:creationId xmlns:p14="http://schemas.microsoft.com/office/powerpoint/2010/main" val="27662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7"/>
                                        </p:tgtEl>
                                        <p:attrNameLst>
                                          <p:attrName>style.color</p:attrName>
                                        </p:attrNameLst>
                                      </p:cBhvr>
                                      <p:to>
                                        <a:schemeClr val="bg1"/>
                                      </p:to>
                                    </p:animClr>
                                    <p:animClr clrSpc="rgb" dir="cw">
                                      <p:cBhvr>
                                        <p:cTn id="12" dur="250" autoRev="1" fill="remove"/>
                                        <p:tgtEl>
                                          <p:spTgt spid="17"/>
                                        </p:tgtEl>
                                        <p:attrNameLst>
                                          <p:attrName>fillcolor</p:attrName>
                                        </p:attrNameLst>
                                      </p:cBhvr>
                                      <p:to>
                                        <a:schemeClr val="bg1"/>
                                      </p:to>
                                    </p:animClr>
                                    <p:set>
                                      <p:cBhvr>
                                        <p:cTn id="13" dur="250" autoRev="1" fill="remove"/>
                                        <p:tgtEl>
                                          <p:spTgt spid="17"/>
                                        </p:tgtEl>
                                        <p:attrNameLst>
                                          <p:attrName>fill.type</p:attrName>
                                        </p:attrNameLst>
                                      </p:cBhvr>
                                      <p:to>
                                        <p:strVal val="solid"/>
                                      </p:to>
                                    </p:set>
                                    <p:set>
                                      <p:cBhvr>
                                        <p:cTn id="14" dur="250" autoRev="1" fill="remove"/>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a:ln>
            <a:noFill/>
          </a:ln>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410056"/>
            <a:chOff x="1696276" y="2918891"/>
            <a:chExt cx="1377950" cy="147637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7637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grpSp>
        <p:nvGrpSpPr>
          <p:cNvPr id="14" name="Group 13">
            <a:extLst>
              <a:ext uri="{FF2B5EF4-FFF2-40B4-BE49-F238E27FC236}">
                <a16:creationId xmlns:a16="http://schemas.microsoft.com/office/drawing/2014/main" id="{E31DB418-36C7-45E5-5F85-16118C68915F}"/>
              </a:ext>
            </a:extLst>
          </p:cNvPr>
          <p:cNvGrpSpPr/>
          <p:nvPr/>
        </p:nvGrpSpPr>
        <p:grpSpPr>
          <a:xfrm>
            <a:off x="440518" y="3441671"/>
            <a:ext cx="5827439" cy="2992623"/>
            <a:chOff x="312037" y="3246106"/>
            <a:chExt cx="5827439" cy="2992623"/>
          </a:xfrm>
        </p:grpSpPr>
        <p:grpSp>
          <p:nvGrpSpPr>
            <p:cNvPr id="29" name="Group 28">
              <a:extLst>
                <a:ext uri="{FF2B5EF4-FFF2-40B4-BE49-F238E27FC236}">
                  <a16:creationId xmlns:a16="http://schemas.microsoft.com/office/drawing/2014/main" id="{ED47BBEA-03DE-99D2-E737-93A3A2F89378}"/>
                </a:ext>
              </a:extLst>
            </p:cNvPr>
            <p:cNvGrpSpPr/>
            <p:nvPr/>
          </p:nvGrpSpPr>
          <p:grpSpPr>
            <a:xfrm>
              <a:off x="312037" y="3246628"/>
              <a:ext cx="5827439" cy="2992101"/>
              <a:chOff x="312037" y="3246628"/>
              <a:chExt cx="5827439" cy="2992101"/>
            </a:xfrm>
          </p:grpSpPr>
          <p:grpSp>
            <p:nvGrpSpPr>
              <p:cNvPr id="6" name="Group 5">
                <a:extLst>
                  <a:ext uri="{FF2B5EF4-FFF2-40B4-BE49-F238E27FC236}">
                    <a16:creationId xmlns:a16="http://schemas.microsoft.com/office/drawing/2014/main" id="{C175C4A9-D28C-CF02-503E-943590F32FA3}"/>
                  </a:ext>
                </a:extLst>
              </p:cNvPr>
              <p:cNvGrpSpPr/>
              <p:nvPr/>
            </p:nvGrpSpPr>
            <p:grpSpPr>
              <a:xfrm>
                <a:off x="312037" y="4824585"/>
                <a:ext cx="5827439" cy="1414144"/>
                <a:chOff x="312037" y="4824585"/>
                <a:chExt cx="5827439" cy="1414144"/>
              </a:xfrm>
            </p:grpSpPr>
            <p:sp>
              <p:nvSpPr>
                <p:cNvPr id="40" name="Rectangle 39">
                  <a:extLst>
                    <a:ext uri="{FF2B5EF4-FFF2-40B4-BE49-F238E27FC236}">
                      <a16:creationId xmlns:a16="http://schemas.microsoft.com/office/drawing/2014/main" id="{10035FC8-6561-46E8-82A6-3D2AF85DFD0E}"/>
                    </a:ext>
                  </a:extLst>
                </p:cNvPr>
                <p:cNvSpPr/>
                <p:nvPr/>
              </p:nvSpPr>
              <p:spPr>
                <a:xfrm>
                  <a:off x="1770223" y="4824585"/>
                  <a:ext cx="4369253" cy="1389374"/>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Began to make plans and develop a pathway into your future</a:t>
                  </a:r>
                </a:p>
              </p:txBody>
            </p:sp>
            <p:grpSp>
              <p:nvGrpSpPr>
                <p:cNvPr id="37" name="Group 36">
                  <a:extLst>
                    <a:ext uri="{FF2B5EF4-FFF2-40B4-BE49-F238E27FC236}">
                      <a16:creationId xmlns:a16="http://schemas.microsoft.com/office/drawing/2014/main" id="{739BEE12-5AE1-F9E6-EA02-169317F567FE}"/>
                    </a:ext>
                  </a:extLst>
                </p:cNvPr>
                <p:cNvGrpSpPr/>
                <p:nvPr/>
              </p:nvGrpSpPr>
              <p:grpSpPr>
                <a:xfrm>
                  <a:off x="312037" y="4848312"/>
                  <a:ext cx="1319501" cy="1390417"/>
                  <a:chOff x="235706" y="2981002"/>
                  <a:chExt cx="1377950" cy="1474788"/>
                </a:xfrm>
              </p:grpSpPr>
              <p:sp>
                <p:nvSpPr>
                  <p:cNvPr id="38" name="Rectangle 5">
                    <a:extLst>
                      <a:ext uri="{FF2B5EF4-FFF2-40B4-BE49-F238E27FC236}">
                        <a16:creationId xmlns:a16="http://schemas.microsoft.com/office/drawing/2014/main" id="{32A4156C-2199-D49B-E13D-B361FCA038B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2" name="Picture 8">
                    <a:extLst>
                      <a:ext uri="{FF2B5EF4-FFF2-40B4-BE49-F238E27FC236}">
                        <a16:creationId xmlns:a16="http://schemas.microsoft.com/office/drawing/2014/main" id="{048979DD-BBF3-60B0-BC73-17F24D790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27" name="Rectangle 26">
                <a:extLst>
                  <a:ext uri="{FF2B5EF4-FFF2-40B4-BE49-F238E27FC236}">
                    <a16:creationId xmlns:a16="http://schemas.microsoft.com/office/drawing/2014/main" id="{7E451A0F-EA90-6776-797F-48C38F52C89C}"/>
                  </a:ext>
                </a:extLst>
              </p:cNvPr>
              <p:cNvSpPr/>
              <p:nvPr/>
            </p:nvSpPr>
            <p:spPr>
              <a:xfrm>
                <a:off x="1744970" y="3246628"/>
                <a:ext cx="4369253" cy="1389374"/>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Considered what learning pathway to do next</a:t>
                </a:r>
              </a:p>
            </p:txBody>
          </p:sp>
        </p:grpSp>
        <p:grpSp>
          <p:nvGrpSpPr>
            <p:cNvPr id="7" name="Group 6">
              <a:extLst>
                <a:ext uri="{FF2B5EF4-FFF2-40B4-BE49-F238E27FC236}">
                  <a16:creationId xmlns:a16="http://schemas.microsoft.com/office/drawing/2014/main" id="{8D772592-7A2C-6C39-9B57-F7E0A4922430}"/>
                </a:ext>
              </a:extLst>
            </p:cNvPr>
            <p:cNvGrpSpPr/>
            <p:nvPr/>
          </p:nvGrpSpPr>
          <p:grpSpPr>
            <a:xfrm>
              <a:off x="313067" y="3246106"/>
              <a:ext cx="1321021" cy="1390417"/>
              <a:chOff x="192050" y="1029646"/>
              <a:chExt cx="1379537" cy="1525587"/>
            </a:xfrm>
          </p:grpSpPr>
          <p:sp>
            <p:nvSpPr>
              <p:cNvPr id="10" name="Rectangle 2">
                <a:extLst>
                  <a:ext uri="{FF2B5EF4-FFF2-40B4-BE49-F238E27FC236}">
                    <a16:creationId xmlns:a16="http://schemas.microsoft.com/office/drawing/2014/main" id="{D53D38FF-E67E-472C-E1E0-9294CD406F74}"/>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1" name="Picture 4">
                <a:extLst>
                  <a:ext uri="{FF2B5EF4-FFF2-40B4-BE49-F238E27FC236}">
                    <a16:creationId xmlns:a16="http://schemas.microsoft.com/office/drawing/2014/main" id="{D94C099A-FEF0-4DC3-8A14-220E6BA407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43" name="Picture 42">
            <a:extLst>
              <a:ext uri="{FF2B5EF4-FFF2-40B4-BE49-F238E27FC236}">
                <a16:creationId xmlns:a16="http://schemas.microsoft.com/office/drawing/2014/main" id="{111B3C86-9BBF-439F-B920-04FD4E563AC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91634" y="3422727"/>
            <a:ext cx="1631161" cy="1410058"/>
          </a:xfrm>
          <a:prstGeom prst="rect">
            <a:avLst/>
          </a:prstGeom>
        </p:spPr>
      </p:pic>
      <p:pic>
        <p:nvPicPr>
          <p:cNvPr id="45" name="Picture 44">
            <a:extLst>
              <a:ext uri="{FF2B5EF4-FFF2-40B4-BE49-F238E27FC236}">
                <a16:creationId xmlns:a16="http://schemas.microsoft.com/office/drawing/2014/main" id="{08E58D2A-C295-46F5-B328-04A10C5A551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91634" y="5024236"/>
            <a:ext cx="1631161" cy="1410058"/>
          </a:xfrm>
          <a:prstGeom prst="rect">
            <a:avLst/>
          </a:prstGeom>
        </p:spPr>
      </p:pic>
    </p:spTree>
    <p:custDataLst>
      <p:tags r:id="rId1"/>
    </p:custDataLst>
    <p:extLst>
      <p:ext uri="{BB962C8B-B14F-4D97-AF65-F5344CB8AC3E}">
        <p14:creationId xmlns:p14="http://schemas.microsoft.com/office/powerpoint/2010/main" val="269974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additive="base">
                                        <p:cTn id="13" dur="500" fill="hold"/>
                                        <p:tgtEl>
                                          <p:spTgt spid="43"/>
                                        </p:tgtEl>
                                        <p:attrNameLst>
                                          <p:attrName>ppt_x</p:attrName>
                                        </p:attrNameLst>
                                      </p:cBhvr>
                                      <p:tavLst>
                                        <p:tav tm="0">
                                          <p:val>
                                            <p:strVal val="#ppt_x"/>
                                          </p:val>
                                        </p:tav>
                                        <p:tav tm="100000">
                                          <p:val>
                                            <p:strVal val="#ppt_x"/>
                                          </p:val>
                                        </p:tav>
                                      </p:tavLst>
                                    </p:anim>
                                    <p:anim calcmode="lin" valueType="num">
                                      <p:cBhvr additive="base">
                                        <p:cTn id="1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additive="base">
                                        <p:cTn id="19" dur="500" fill="hold"/>
                                        <p:tgtEl>
                                          <p:spTgt spid="45"/>
                                        </p:tgtEl>
                                        <p:attrNameLst>
                                          <p:attrName>ppt_x</p:attrName>
                                        </p:attrNameLst>
                                      </p:cBhvr>
                                      <p:tavLst>
                                        <p:tav tm="0">
                                          <p:val>
                                            <p:strVal val="#ppt_x"/>
                                          </p:val>
                                        </p:tav>
                                        <p:tav tm="100000">
                                          <p:val>
                                            <p:strVal val="#ppt_x"/>
                                          </p:val>
                                        </p:tav>
                                      </p:tavLst>
                                    </p:anim>
                                    <p:anim calcmode="lin" valueType="num">
                                      <p:cBhvr additive="base">
                                        <p:cTn id="2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en working at the port">
            <a:extLst>
              <a:ext uri="{FF2B5EF4-FFF2-40B4-BE49-F238E27FC236}">
                <a16:creationId xmlns:a16="http://schemas.microsoft.com/office/drawing/2014/main" id="{4950E8C0-0167-9A5A-9C70-29F12AE72B0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210" b="12210"/>
          <a:stretch/>
        </p:blipFill>
        <p:spPr bwMode="auto">
          <a:xfrm>
            <a:off x="-1" y="6927"/>
            <a:ext cx="9153786" cy="61055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60B1E24-D386-4F94-A37B-D6629425D2A8}"/>
              </a:ext>
            </a:extLst>
          </p:cNvPr>
          <p:cNvSpPr/>
          <p:nvPr/>
        </p:nvSpPr>
        <p:spPr>
          <a:xfrm>
            <a:off x="0" y="4842933"/>
            <a:ext cx="9144000" cy="20150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122" b="82541"/>
          <a:stretch/>
        </p:blipFill>
        <p:spPr>
          <a:xfrm>
            <a:off x="0" y="0"/>
            <a:ext cx="9153786" cy="914400"/>
          </a:xfrm>
          <a:prstGeom prst="rect">
            <a:avLst/>
          </a:prstGeom>
        </p:spPr>
      </p:pic>
      <p:sp>
        <p:nvSpPr>
          <p:cNvPr id="14" name="Rectangle 13">
            <a:extLst>
              <a:ext uri="{FF2B5EF4-FFF2-40B4-BE49-F238E27FC236}">
                <a16:creationId xmlns:a16="http://schemas.microsoft.com/office/drawing/2014/main" id="{F010D484-F28E-03E1-CECF-95678235760B}"/>
              </a:ext>
            </a:extLst>
          </p:cNvPr>
          <p:cNvSpPr/>
          <p:nvPr/>
        </p:nvSpPr>
        <p:spPr>
          <a:xfrm>
            <a:off x="1"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5BD816A-12A1-E2D5-AD64-3D14D2B3F82F}"/>
              </a:ext>
            </a:extLst>
          </p:cNvPr>
          <p:cNvSpPr/>
          <p:nvPr/>
        </p:nvSpPr>
        <p:spPr>
          <a:xfrm>
            <a:off x="0" y="4357511"/>
            <a:ext cx="9144001" cy="2500489"/>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2342D0-B2D2-F5AE-231B-AE757BC85F58}"/>
              </a:ext>
            </a:extLst>
          </p:cNvPr>
          <p:cNvSpPr/>
          <p:nvPr/>
        </p:nvSpPr>
        <p:spPr>
          <a:xfrm>
            <a:off x="1859371" y="4822925"/>
            <a:ext cx="5425258"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16</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3: The apprenticeship pathway and how to find one</a:t>
            </a:r>
          </a:p>
        </p:txBody>
      </p:sp>
      <p:pic>
        <p:nvPicPr>
          <p:cNvPr id="9" name="Graphic 8" descr="Badge 3 with solid fill">
            <a:extLst>
              <a:ext uri="{FF2B5EF4-FFF2-40B4-BE49-F238E27FC236}">
                <a16:creationId xmlns:a16="http://schemas.microsoft.com/office/drawing/2014/main" id="{F4944DC0-D28D-4D17-AF62-8F81E0481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54971" y="4933039"/>
            <a:ext cx="1349431" cy="1349431"/>
          </a:xfrm>
          <a:prstGeom prst="rect">
            <a:avLst/>
          </a:prstGeom>
        </p:spPr>
      </p:pic>
      <p:sp>
        <p:nvSpPr>
          <p:cNvPr id="4" name="Rectangle 3">
            <a:extLst>
              <a:ext uri="{FF2B5EF4-FFF2-40B4-BE49-F238E27FC236}">
                <a16:creationId xmlns:a16="http://schemas.microsoft.com/office/drawing/2014/main" id="{714C653D-1230-2214-5931-CFE29B6B62DA}"/>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7651639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2604342"/>
            <a:ext cx="2805419"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16188" y="3836505"/>
            <a:ext cx="2788868" cy="90361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Research task 1: 15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99637" y="5808722"/>
            <a:ext cx="2805419"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 10  mins</a:t>
            </a:r>
          </a:p>
        </p:txBody>
      </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
        <p:nvSpPr>
          <p:cNvPr id="54" name="Rectangle 53">
            <a:extLst>
              <a:ext uri="{FF2B5EF4-FFF2-40B4-BE49-F238E27FC236}">
                <a16:creationId xmlns:a16="http://schemas.microsoft.com/office/drawing/2014/main" id="{2DB018C6-1342-55B4-6B33-77BE65103791}"/>
              </a:ext>
            </a:extLst>
          </p:cNvPr>
          <p:cNvSpPr/>
          <p:nvPr/>
        </p:nvSpPr>
        <p:spPr>
          <a:xfrm>
            <a:off x="6216188" y="4787066"/>
            <a:ext cx="2788868" cy="95423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Research task 2: 15 mins</a:t>
            </a:r>
          </a:p>
        </p:txBody>
      </p:sp>
      <p:grpSp>
        <p:nvGrpSpPr>
          <p:cNvPr id="27" name="Group 26">
            <a:extLst>
              <a:ext uri="{FF2B5EF4-FFF2-40B4-BE49-F238E27FC236}">
                <a16:creationId xmlns:a16="http://schemas.microsoft.com/office/drawing/2014/main" id="{61F179D5-720C-B13B-5A1A-CBAB987B367E}"/>
              </a:ext>
            </a:extLst>
          </p:cNvPr>
          <p:cNvGrpSpPr/>
          <p:nvPr/>
        </p:nvGrpSpPr>
        <p:grpSpPr>
          <a:xfrm>
            <a:off x="212988" y="3235838"/>
            <a:ext cx="5849493" cy="3012495"/>
            <a:chOff x="305633" y="3208498"/>
            <a:chExt cx="5849493" cy="3012495"/>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44897" y="3218320"/>
              <a:ext cx="4410229" cy="3002673"/>
              <a:chOff x="1753930" y="3240775"/>
              <a:chExt cx="4410229" cy="3002673"/>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a:gradFill flip="none" rotWithShape="1">
                <a:gsLst>
                  <a:gs pos="0">
                    <a:srgbClr val="ED0373">
                      <a:tint val="66000"/>
                      <a:satMod val="160000"/>
                    </a:srgbClr>
                  </a:gs>
                  <a:gs pos="50000">
                    <a:srgbClr val="ED0373">
                      <a:tint val="44500"/>
                      <a:satMod val="160000"/>
                    </a:srgbClr>
                  </a:gs>
                  <a:gs pos="100000">
                    <a:srgbClr val="ED0373">
                      <a:tint val="23500"/>
                      <a:satMod val="160000"/>
                    </a:srgbClr>
                  </a:gs>
                </a:gsLst>
                <a:lin ang="135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research the education and training system</a:t>
                </a:r>
              </a:p>
            </p:txBody>
          </p:sp>
          <p:sp>
            <p:nvSpPr>
              <p:cNvPr id="40" name="Rectangle 39">
                <a:extLst>
                  <a:ext uri="{FF2B5EF4-FFF2-40B4-BE49-F238E27FC236}">
                    <a16:creationId xmlns:a16="http://schemas.microsoft.com/office/drawing/2014/main" id="{10035FC8-6561-46E8-82A6-3D2AF85DFD0E}"/>
                  </a:ext>
                </a:extLst>
              </p:cNvPr>
              <p:cNvSpPr/>
              <p:nvPr/>
            </p:nvSpPr>
            <p:spPr>
              <a:xfrm>
                <a:off x="1794906" y="4854074"/>
                <a:ext cx="4369253" cy="1389374"/>
              </a:xfrm>
              <a:prstGeom prst="rect">
                <a:avLst/>
              </a:prstGeom>
              <a:solidFill>
                <a:srgbClr val="FF9966"/>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start to take responsibility for making things happen in your career</a:t>
                </a:r>
              </a:p>
            </p:txBody>
          </p:sp>
        </p:grpSp>
        <p:grpSp>
          <p:nvGrpSpPr>
            <p:cNvPr id="50" name="Group 49">
              <a:extLst>
                <a:ext uri="{FF2B5EF4-FFF2-40B4-BE49-F238E27FC236}">
                  <a16:creationId xmlns:a16="http://schemas.microsoft.com/office/drawing/2014/main" id="{53461091-A0D4-45AB-7CA9-66DBD7A6B2D7}"/>
                </a:ext>
              </a:extLst>
            </p:cNvPr>
            <p:cNvGrpSpPr/>
            <p:nvPr/>
          </p:nvGrpSpPr>
          <p:grpSpPr>
            <a:xfrm>
              <a:off x="305633" y="4821277"/>
              <a:ext cx="1319501" cy="1373696"/>
              <a:chOff x="1696276" y="2918891"/>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4" name="Group 23">
              <a:extLst>
                <a:ext uri="{FF2B5EF4-FFF2-40B4-BE49-F238E27FC236}">
                  <a16:creationId xmlns:a16="http://schemas.microsoft.com/office/drawing/2014/main" id="{C5F08ADD-FFE4-3E8B-21CD-CC5DA8DA269A}"/>
                </a:ext>
              </a:extLst>
            </p:cNvPr>
            <p:cNvGrpSpPr/>
            <p:nvPr/>
          </p:nvGrpSpPr>
          <p:grpSpPr>
            <a:xfrm>
              <a:off x="305633" y="3208498"/>
              <a:ext cx="1326240" cy="1410059"/>
              <a:chOff x="1917662" y="1051870"/>
              <a:chExt cx="1377950" cy="1510437"/>
            </a:xfrm>
          </p:grpSpPr>
          <p:sp>
            <p:nvSpPr>
              <p:cNvPr id="25" name="Rectangle 6">
                <a:extLst>
                  <a:ext uri="{FF2B5EF4-FFF2-40B4-BE49-F238E27FC236}">
                    <a16:creationId xmlns:a16="http://schemas.microsoft.com/office/drawing/2014/main" id="{C8809636-6D50-5D67-F315-0305A9A3550F}"/>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6" name="Picture 7">
                <a:extLst>
                  <a:ext uri="{FF2B5EF4-FFF2-40B4-BE49-F238E27FC236}">
                    <a16:creationId xmlns:a16="http://schemas.microsoft.com/office/drawing/2014/main" id="{4D496A24-A596-DABA-3C26-7235ED1D53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39218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5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5326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67759" y="844630"/>
            <a:ext cx="8285772"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1. Register/sign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957359" y="975222"/>
            <a:ext cx="1918882" cy="567716"/>
          </a:xfrm>
          <a:prstGeom prst="rect">
            <a:avLst/>
          </a:prstGeom>
        </p:spPr>
      </p:pic>
      <p:sp>
        <p:nvSpPr>
          <p:cNvPr id="20" name="Rectangle 19">
            <a:extLst>
              <a:ext uri="{FF2B5EF4-FFF2-40B4-BE49-F238E27FC236}">
                <a16:creationId xmlns:a16="http://schemas.microsoft.com/office/drawing/2014/main" id="{FCED8037-A006-4A81-9DFF-CACF2E4DCA16}"/>
              </a:ext>
            </a:extLst>
          </p:cNvPr>
          <p:cNvSpPr/>
          <p:nvPr/>
        </p:nvSpPr>
        <p:spPr>
          <a:xfrm>
            <a:off x="267759" y="1714907"/>
            <a:ext cx="8285772"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Know more about apprenticeships</a:t>
            </a:r>
          </a:p>
        </p:txBody>
      </p:sp>
      <p:sp>
        <p:nvSpPr>
          <p:cNvPr id="27" name="TextBox 26">
            <a:extLst>
              <a:ext uri="{FF2B5EF4-FFF2-40B4-BE49-F238E27FC236}">
                <a16:creationId xmlns:a16="http://schemas.microsoft.com/office/drawing/2014/main" id="{A698D537-5FF4-BECD-E935-CD39DAD27A1C}"/>
              </a:ext>
            </a:extLst>
          </p:cNvPr>
          <p:cNvSpPr txBox="1"/>
          <p:nvPr/>
        </p:nvSpPr>
        <p:spPr>
          <a:xfrm>
            <a:off x="2006989" y="6189944"/>
            <a:ext cx="3988568" cy="646331"/>
          </a:xfrm>
          <a:prstGeom prst="rect">
            <a:avLst/>
          </a:prstGeom>
          <a:noFill/>
        </p:spPr>
        <p:txBody>
          <a:bodyPr wrap="square" rtlCol="0">
            <a:spAutoFit/>
          </a:bodyPr>
          <a:lstStyle/>
          <a:p>
            <a:pPr algn="ctr"/>
            <a:r>
              <a:rPr lang="en-GB" sz="3600" dirty="0">
                <a:solidFill>
                  <a:schemeClr val="bg1"/>
                </a:solidFill>
                <a:hlinkClick r:id="rId4">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pic>
        <p:nvPicPr>
          <p:cNvPr id="22" name="Graphic 21" descr="Badge 3 with solid fill">
            <a:extLst>
              <a:ext uri="{FF2B5EF4-FFF2-40B4-BE49-F238E27FC236}">
                <a16:creationId xmlns:a16="http://schemas.microsoft.com/office/drawing/2014/main" id="{0C3C9CC3-2596-4F66-E332-F31BEC439F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grpSp>
        <p:nvGrpSpPr>
          <p:cNvPr id="9" name="Group 8">
            <a:extLst>
              <a:ext uri="{FF2B5EF4-FFF2-40B4-BE49-F238E27FC236}">
                <a16:creationId xmlns:a16="http://schemas.microsoft.com/office/drawing/2014/main" id="{F049C080-DEFF-14F9-4519-98842EC535D5}"/>
              </a:ext>
            </a:extLst>
          </p:cNvPr>
          <p:cNvGrpSpPr/>
          <p:nvPr/>
        </p:nvGrpSpPr>
        <p:grpSpPr>
          <a:xfrm>
            <a:off x="261987" y="1640835"/>
            <a:ext cx="8862304" cy="1474248"/>
            <a:chOff x="250983" y="1843978"/>
            <a:chExt cx="8862304" cy="1474248"/>
          </a:xfrm>
        </p:grpSpPr>
        <p:sp>
          <p:nvSpPr>
            <p:cNvPr id="21" name="Rectangle 20">
              <a:extLst>
                <a:ext uri="{FF2B5EF4-FFF2-40B4-BE49-F238E27FC236}">
                  <a16:creationId xmlns:a16="http://schemas.microsoft.com/office/drawing/2014/main" id="{41A82D17-01DC-44D1-8999-414A221C7848}"/>
                </a:ext>
              </a:extLst>
            </p:cNvPr>
            <p:cNvSpPr/>
            <p:nvPr/>
          </p:nvSpPr>
          <p:spPr>
            <a:xfrm>
              <a:off x="250983" y="2856561"/>
              <a:ext cx="8252126"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3. Know the three stages of finding an apprenticeship</a:t>
              </a:r>
            </a:p>
          </p:txBody>
        </p:sp>
        <p:pic>
          <p:nvPicPr>
            <p:cNvPr id="4" name="Picture 3">
              <a:extLst>
                <a:ext uri="{FF2B5EF4-FFF2-40B4-BE49-F238E27FC236}">
                  <a16:creationId xmlns:a16="http://schemas.microsoft.com/office/drawing/2014/main" id="{B4EDCE39-82DA-466D-B179-2CEEFA0D281E}"/>
                </a:ext>
              </a:extLst>
            </p:cNvPr>
            <p:cNvPicPr>
              <a:picLocks noChangeAspect="1"/>
            </p:cNvPicPr>
            <p:nvPr/>
          </p:nvPicPr>
          <p:blipFill>
            <a:blip r:embed="rId6"/>
            <a:stretch>
              <a:fillRect/>
            </a:stretch>
          </p:blipFill>
          <p:spPr>
            <a:xfrm>
              <a:off x="7125541" y="1843978"/>
              <a:ext cx="1987746" cy="1350723"/>
            </a:xfrm>
            <a:prstGeom prst="rect">
              <a:avLst/>
            </a:prstGeom>
          </p:spPr>
        </p:pic>
      </p:grpSp>
      <p:grpSp>
        <p:nvGrpSpPr>
          <p:cNvPr id="10" name="Group 9">
            <a:extLst>
              <a:ext uri="{FF2B5EF4-FFF2-40B4-BE49-F238E27FC236}">
                <a16:creationId xmlns:a16="http://schemas.microsoft.com/office/drawing/2014/main" id="{299C5B70-5483-5915-6F27-2451330944BE}"/>
              </a:ext>
            </a:extLst>
          </p:cNvPr>
          <p:cNvGrpSpPr/>
          <p:nvPr/>
        </p:nvGrpSpPr>
        <p:grpSpPr>
          <a:xfrm>
            <a:off x="261987" y="3082553"/>
            <a:ext cx="8567070" cy="1320730"/>
            <a:chOff x="289989" y="3217010"/>
            <a:chExt cx="8567070" cy="1320730"/>
          </a:xfrm>
        </p:grpSpPr>
        <p:sp>
          <p:nvSpPr>
            <p:cNvPr id="17" name="Rectangle 16">
              <a:extLst>
                <a:ext uri="{FF2B5EF4-FFF2-40B4-BE49-F238E27FC236}">
                  <a16:creationId xmlns:a16="http://schemas.microsoft.com/office/drawing/2014/main" id="{3BC55CF2-B77A-44AE-992D-229739311946}"/>
                </a:ext>
              </a:extLst>
            </p:cNvPr>
            <p:cNvSpPr/>
            <p:nvPr/>
          </p:nvSpPr>
          <p:spPr>
            <a:xfrm>
              <a:off x="289989" y="3777585"/>
              <a:ext cx="8252126"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4. Search for vacancies on Careerpilot</a:t>
              </a:r>
            </a:p>
          </p:txBody>
        </p:sp>
        <p:pic>
          <p:nvPicPr>
            <p:cNvPr id="5" name="Picture 4">
              <a:extLst>
                <a:ext uri="{FF2B5EF4-FFF2-40B4-BE49-F238E27FC236}">
                  <a16:creationId xmlns:a16="http://schemas.microsoft.com/office/drawing/2014/main" id="{D7B2BB50-744D-1EBD-358F-C80FAE1A4A94}"/>
                </a:ext>
              </a:extLst>
            </p:cNvPr>
            <p:cNvPicPr>
              <a:picLocks noChangeAspect="1"/>
            </p:cNvPicPr>
            <p:nvPr/>
          </p:nvPicPr>
          <p:blipFill>
            <a:blip r:embed="rId7"/>
            <a:stretch>
              <a:fillRect/>
            </a:stretch>
          </p:blipFill>
          <p:spPr>
            <a:xfrm>
              <a:off x="7338573" y="3217010"/>
              <a:ext cx="1518486" cy="1320730"/>
            </a:xfrm>
            <a:prstGeom prst="rect">
              <a:avLst/>
            </a:prstGeom>
          </p:spPr>
        </p:pic>
      </p:grpSp>
      <p:grpSp>
        <p:nvGrpSpPr>
          <p:cNvPr id="11" name="Group 10">
            <a:extLst>
              <a:ext uri="{FF2B5EF4-FFF2-40B4-BE49-F238E27FC236}">
                <a16:creationId xmlns:a16="http://schemas.microsoft.com/office/drawing/2014/main" id="{8B5F9D08-650C-5B9D-6753-CA9D4C73FA29}"/>
              </a:ext>
            </a:extLst>
          </p:cNvPr>
          <p:cNvGrpSpPr/>
          <p:nvPr/>
        </p:nvGrpSpPr>
        <p:grpSpPr>
          <a:xfrm>
            <a:off x="267759" y="4445620"/>
            <a:ext cx="8786739" cy="1111138"/>
            <a:chOff x="270692" y="4941095"/>
            <a:chExt cx="8786739" cy="1111138"/>
          </a:xfrm>
        </p:grpSpPr>
        <p:sp>
          <p:nvSpPr>
            <p:cNvPr id="19" name="Rectangle 18">
              <a:extLst>
                <a:ext uri="{FF2B5EF4-FFF2-40B4-BE49-F238E27FC236}">
                  <a16:creationId xmlns:a16="http://schemas.microsoft.com/office/drawing/2014/main" id="{C243B871-C104-4EC7-9040-E0688A0D4D24}"/>
                </a:ext>
              </a:extLst>
            </p:cNvPr>
            <p:cNvSpPr/>
            <p:nvPr/>
          </p:nvSpPr>
          <p:spPr>
            <a:xfrm>
              <a:off x="270692" y="5147573"/>
              <a:ext cx="8252126"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5. Search for vacancies in other places</a:t>
              </a:r>
            </a:p>
          </p:txBody>
        </p:sp>
        <p:pic>
          <p:nvPicPr>
            <p:cNvPr id="8" name="Picture 7">
              <a:extLst>
                <a:ext uri="{FF2B5EF4-FFF2-40B4-BE49-F238E27FC236}">
                  <a16:creationId xmlns:a16="http://schemas.microsoft.com/office/drawing/2014/main" id="{18FAFC91-68AA-BDFE-A820-7A7646FEA7DE}"/>
                </a:ext>
              </a:extLst>
            </p:cNvPr>
            <p:cNvPicPr>
              <a:picLocks noChangeAspect="1"/>
            </p:cNvPicPr>
            <p:nvPr/>
          </p:nvPicPr>
          <p:blipFill>
            <a:blip r:embed="rId8"/>
            <a:stretch>
              <a:fillRect/>
            </a:stretch>
          </p:blipFill>
          <p:spPr>
            <a:xfrm>
              <a:off x="6902752" y="4941095"/>
              <a:ext cx="2154679" cy="1111138"/>
            </a:xfrm>
            <a:prstGeom prst="rect">
              <a:avLst/>
            </a:prstGeom>
            <a:ln>
              <a:solidFill>
                <a:srgbClr val="002060"/>
              </a:solidFill>
            </a:ln>
          </p:spPr>
        </p:pic>
      </p:grpSp>
      <p:grpSp>
        <p:nvGrpSpPr>
          <p:cNvPr id="12" name="Group 11">
            <a:extLst>
              <a:ext uri="{FF2B5EF4-FFF2-40B4-BE49-F238E27FC236}">
                <a16:creationId xmlns:a16="http://schemas.microsoft.com/office/drawing/2014/main" id="{371EB5EC-5B6A-71EA-8242-4F739E23A750}"/>
              </a:ext>
            </a:extLst>
          </p:cNvPr>
          <p:cNvGrpSpPr/>
          <p:nvPr/>
        </p:nvGrpSpPr>
        <p:grpSpPr>
          <a:xfrm>
            <a:off x="267759" y="5405976"/>
            <a:ext cx="8789071" cy="1396174"/>
            <a:chOff x="215246" y="4818796"/>
            <a:chExt cx="8789071" cy="1396174"/>
          </a:xfrm>
        </p:grpSpPr>
        <p:sp>
          <p:nvSpPr>
            <p:cNvPr id="16" name="Rectangle 15">
              <a:extLst>
                <a:ext uri="{FF2B5EF4-FFF2-40B4-BE49-F238E27FC236}">
                  <a16:creationId xmlns:a16="http://schemas.microsoft.com/office/drawing/2014/main" id="{B5AA533C-8254-271D-43FE-745FB1754C0F}"/>
                </a:ext>
              </a:extLst>
            </p:cNvPr>
            <p:cNvSpPr/>
            <p:nvPr/>
          </p:nvSpPr>
          <p:spPr>
            <a:xfrm>
              <a:off x="215246" y="5116917"/>
              <a:ext cx="7467028"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6. Have action points to take your career forward</a:t>
              </a:r>
            </a:p>
          </p:txBody>
        </p:sp>
        <p:pic>
          <p:nvPicPr>
            <p:cNvPr id="18" name="Picture 17">
              <a:extLst>
                <a:ext uri="{FF2B5EF4-FFF2-40B4-BE49-F238E27FC236}">
                  <a16:creationId xmlns:a16="http://schemas.microsoft.com/office/drawing/2014/main" id="{5EDE9C11-E654-9892-F21E-549FC615C82D}"/>
                </a:ext>
              </a:extLst>
            </p:cNvPr>
            <p:cNvPicPr>
              <a:picLocks noChangeAspect="1"/>
            </p:cNvPicPr>
            <p:nvPr/>
          </p:nvPicPr>
          <p:blipFill>
            <a:blip r:embed="rId9"/>
            <a:stretch>
              <a:fillRect/>
            </a:stretch>
          </p:blipFill>
          <p:spPr>
            <a:xfrm>
              <a:off x="7540508" y="4818796"/>
              <a:ext cx="1463809" cy="1396174"/>
            </a:xfrm>
            <a:prstGeom prst="rect">
              <a:avLst/>
            </a:prstGeom>
          </p:spPr>
        </p:pic>
      </p:grpSp>
    </p:spTree>
    <p:extLst>
      <p:ext uri="{BB962C8B-B14F-4D97-AF65-F5344CB8AC3E}">
        <p14:creationId xmlns:p14="http://schemas.microsoft.com/office/powerpoint/2010/main" val="198714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0" y="-5866"/>
            <a:ext cx="9158780" cy="6858000"/>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Down Arrow Callout 1"/>
          <p:cNvSpPr/>
          <p:nvPr/>
        </p:nvSpPr>
        <p:spPr>
          <a:xfrm>
            <a:off x="59473" y="1291436"/>
            <a:ext cx="2899317" cy="2066692"/>
          </a:xfrm>
          <a:prstGeom prst="downArrowCallou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Nurse</a:t>
            </a:r>
          </a:p>
        </p:txBody>
      </p:sp>
      <p:sp>
        <p:nvSpPr>
          <p:cNvPr id="21" name="Down Arrow Callout 20"/>
          <p:cNvSpPr/>
          <p:nvPr/>
        </p:nvSpPr>
        <p:spPr>
          <a:xfrm>
            <a:off x="3118579" y="1291436"/>
            <a:ext cx="2899317" cy="2066692"/>
          </a:xfrm>
          <a:prstGeom prst="downArrowCallou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tx1"/>
                </a:solidFill>
              </a:rPr>
              <a:t>Dentist</a:t>
            </a:r>
          </a:p>
        </p:txBody>
      </p:sp>
      <p:sp>
        <p:nvSpPr>
          <p:cNvPr id="24" name="Down Arrow Callout 23"/>
          <p:cNvSpPr/>
          <p:nvPr/>
        </p:nvSpPr>
        <p:spPr>
          <a:xfrm>
            <a:off x="6177685" y="1291436"/>
            <a:ext cx="2899317" cy="2066692"/>
          </a:xfrm>
          <a:prstGeom prst="downArrowCallou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tx1"/>
                </a:solidFill>
              </a:rPr>
              <a:t>Solicitor</a:t>
            </a:r>
          </a:p>
        </p:txBody>
      </p:sp>
      <p:grpSp>
        <p:nvGrpSpPr>
          <p:cNvPr id="4" name="Group 3"/>
          <p:cNvGrpSpPr/>
          <p:nvPr/>
        </p:nvGrpSpPr>
        <p:grpSpPr>
          <a:xfrm>
            <a:off x="59472" y="3358128"/>
            <a:ext cx="2899318" cy="1172218"/>
            <a:chOff x="59472" y="4483979"/>
            <a:chExt cx="2899318" cy="1172218"/>
          </a:xfrm>
        </p:grpSpPr>
        <p:sp>
          <p:nvSpPr>
            <p:cNvPr id="3" name="Rectangle 2"/>
            <p:cNvSpPr/>
            <p:nvPr/>
          </p:nvSpPr>
          <p:spPr>
            <a:xfrm>
              <a:off x="59473" y="4483979"/>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5" name="Rectangle 24"/>
            <p:cNvSpPr/>
            <p:nvPr/>
          </p:nvSpPr>
          <p:spPr>
            <a:xfrm>
              <a:off x="59472" y="5070088"/>
              <a:ext cx="2899317" cy="586109"/>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Apprenticeship</a:t>
              </a:r>
            </a:p>
          </p:txBody>
        </p:sp>
      </p:grpSp>
      <p:grpSp>
        <p:nvGrpSpPr>
          <p:cNvPr id="5" name="Group 4"/>
          <p:cNvGrpSpPr/>
          <p:nvPr/>
        </p:nvGrpSpPr>
        <p:grpSpPr>
          <a:xfrm>
            <a:off x="6177684" y="3372920"/>
            <a:ext cx="2899318" cy="1172218"/>
            <a:chOff x="6177684" y="4498771"/>
            <a:chExt cx="2899318" cy="1172218"/>
          </a:xfrm>
        </p:grpSpPr>
        <p:sp>
          <p:nvSpPr>
            <p:cNvPr id="26" name="Rectangle 25"/>
            <p:cNvSpPr/>
            <p:nvPr/>
          </p:nvSpPr>
          <p:spPr>
            <a:xfrm>
              <a:off x="6177685" y="4498771"/>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7" name="Rectangle 26"/>
            <p:cNvSpPr/>
            <p:nvPr/>
          </p:nvSpPr>
          <p:spPr>
            <a:xfrm>
              <a:off x="6177684" y="5084880"/>
              <a:ext cx="2899317" cy="586109"/>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Apprenticeship</a:t>
              </a:r>
            </a:p>
          </p:txBody>
        </p:sp>
      </p:grpSp>
      <p:sp>
        <p:nvSpPr>
          <p:cNvPr id="28" name="Rectangle 27"/>
          <p:cNvSpPr/>
          <p:nvPr/>
        </p:nvSpPr>
        <p:spPr>
          <a:xfrm>
            <a:off x="3118579" y="3372920"/>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2" name="Rectangle 21"/>
          <p:cNvSpPr/>
          <p:nvPr/>
        </p:nvSpPr>
        <p:spPr>
          <a:xfrm>
            <a:off x="-1" y="0"/>
            <a:ext cx="9158781" cy="8811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a:t>Quiz Question</a:t>
            </a:r>
          </a:p>
        </p:txBody>
      </p:sp>
      <p:sp>
        <p:nvSpPr>
          <p:cNvPr id="13" name="Rectangle 12"/>
          <p:cNvSpPr/>
          <p:nvPr/>
        </p:nvSpPr>
        <p:spPr>
          <a:xfrm>
            <a:off x="-11154" y="-5244"/>
            <a:ext cx="9158782" cy="8811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Degree or apprenticeship?</a:t>
            </a:r>
          </a:p>
        </p:txBody>
      </p:sp>
      <p:pic>
        <p:nvPicPr>
          <p:cNvPr id="8" name="Picture 7">
            <a:extLst>
              <a:ext uri="{FF2B5EF4-FFF2-40B4-BE49-F238E27FC236}">
                <a16:creationId xmlns:a16="http://schemas.microsoft.com/office/drawing/2014/main" id="{57B74ACE-A840-478F-BA02-BB06FC80D6E2}"/>
              </a:ext>
            </a:extLst>
          </p:cNvPr>
          <p:cNvPicPr>
            <a:picLocks noChangeAspect="1"/>
          </p:cNvPicPr>
          <p:nvPr/>
        </p:nvPicPr>
        <p:blipFill>
          <a:blip r:embed="rId3"/>
          <a:stretch>
            <a:fillRect/>
          </a:stretch>
        </p:blipFill>
        <p:spPr>
          <a:xfrm>
            <a:off x="129395" y="3358128"/>
            <a:ext cx="8947606" cy="3422845"/>
          </a:xfrm>
          <a:prstGeom prst="rect">
            <a:avLst/>
          </a:prstGeom>
        </p:spPr>
      </p:pic>
      <p:sp>
        <p:nvSpPr>
          <p:cNvPr id="9" name="Explosion 2 8"/>
          <p:cNvSpPr/>
          <p:nvPr/>
        </p:nvSpPr>
        <p:spPr>
          <a:xfrm>
            <a:off x="884902" y="1224952"/>
            <a:ext cx="8000305" cy="4713732"/>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 Can be competitive –as anyone of any age can apply for an apprenticeship</a:t>
            </a:r>
          </a:p>
        </p:txBody>
      </p:sp>
      <p:pic>
        <p:nvPicPr>
          <p:cNvPr id="6" name="Graphic 5" descr="Badge 3 with solid fill">
            <a:extLst>
              <a:ext uri="{FF2B5EF4-FFF2-40B4-BE49-F238E27FC236}">
                <a16:creationId xmlns:a16="http://schemas.microsoft.com/office/drawing/2014/main" id="{1580B792-57EB-AAC0-3BC4-E9FF402C7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472" y="117393"/>
            <a:ext cx="646331" cy="646331"/>
          </a:xfrm>
          <a:prstGeom prst="rect">
            <a:avLst/>
          </a:prstGeom>
        </p:spPr>
      </p:pic>
      <p:pic>
        <p:nvPicPr>
          <p:cNvPr id="10" name="Graphic 9" descr="Questions with solid fill">
            <a:extLst>
              <a:ext uri="{FF2B5EF4-FFF2-40B4-BE49-F238E27FC236}">
                <a16:creationId xmlns:a16="http://schemas.microsoft.com/office/drawing/2014/main" id="{05C4C1A3-D3EC-3A3A-998B-86D96155C7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58344" y="-24349"/>
            <a:ext cx="914400" cy="914400"/>
          </a:xfrm>
          <a:prstGeom prst="rect">
            <a:avLst/>
          </a:prstGeom>
        </p:spPr>
      </p:pic>
    </p:spTree>
    <p:extLst>
      <p:ext uri="{BB962C8B-B14F-4D97-AF65-F5344CB8AC3E}">
        <p14:creationId xmlns:p14="http://schemas.microsoft.com/office/powerpoint/2010/main" val="357516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P spid="24" grpId="0" animBg="1"/>
      <p:bldP spid="28" grpId="0" animBg="1"/>
      <p:bldP spid="13"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3259405"/>
            <a:ext cx="9158780" cy="665749"/>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Apprenticeships</a:t>
            </a:r>
          </a:p>
        </p:txBody>
      </p:sp>
      <p:grpSp>
        <p:nvGrpSpPr>
          <p:cNvPr id="2" name="Group 1">
            <a:extLst>
              <a:ext uri="{FF2B5EF4-FFF2-40B4-BE49-F238E27FC236}">
                <a16:creationId xmlns:a16="http://schemas.microsoft.com/office/drawing/2014/main" id="{F181D185-9B3B-6864-441A-71CC25D32574}"/>
              </a:ext>
            </a:extLst>
          </p:cNvPr>
          <p:cNvGrpSpPr/>
          <p:nvPr/>
        </p:nvGrpSpPr>
        <p:grpSpPr>
          <a:xfrm>
            <a:off x="1797783" y="849099"/>
            <a:ext cx="5881861" cy="2128921"/>
            <a:chOff x="2940953" y="903366"/>
            <a:chExt cx="5881861" cy="2375327"/>
          </a:xfrm>
        </p:grpSpPr>
        <p:pic>
          <p:nvPicPr>
            <p:cNvPr id="8" name="Picture 7">
              <a:extLst>
                <a:ext uri="{FF2B5EF4-FFF2-40B4-BE49-F238E27FC236}">
                  <a16:creationId xmlns:a16="http://schemas.microsoft.com/office/drawing/2014/main" id="{044B4554-6F32-C2A1-F500-9F04B4096C33}"/>
                </a:ext>
              </a:extLst>
            </p:cNvPr>
            <p:cNvPicPr>
              <a:picLocks noChangeAspect="1"/>
            </p:cNvPicPr>
            <p:nvPr/>
          </p:nvPicPr>
          <p:blipFill>
            <a:blip r:embed="rId4"/>
            <a:stretch>
              <a:fillRect/>
            </a:stretch>
          </p:blipFill>
          <p:spPr>
            <a:xfrm>
              <a:off x="6558647" y="903366"/>
              <a:ext cx="2264167" cy="2375327"/>
            </a:xfrm>
            <a:prstGeom prst="rect">
              <a:avLst/>
            </a:prstGeom>
          </p:spPr>
        </p:pic>
        <p:sp>
          <p:nvSpPr>
            <p:cNvPr id="5" name="Rectangle 4">
              <a:extLst>
                <a:ext uri="{FF2B5EF4-FFF2-40B4-BE49-F238E27FC236}">
                  <a16:creationId xmlns:a16="http://schemas.microsoft.com/office/drawing/2014/main" id="{1054ED06-29CD-5C20-1112-AFCBCF44420F}"/>
                </a:ext>
              </a:extLst>
            </p:cNvPr>
            <p:cNvSpPr/>
            <p:nvPr/>
          </p:nvSpPr>
          <p:spPr>
            <a:xfrm>
              <a:off x="2940953" y="903366"/>
              <a:ext cx="3451787" cy="2375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a:p>
              <a:pPr algn="ctr"/>
              <a:r>
                <a:rPr lang="en-GB" sz="2400" dirty="0">
                  <a:solidFill>
                    <a:schemeClr val="tx1"/>
                  </a:solidFill>
                </a:rPr>
                <a:t>Will train you to do a specific job</a:t>
              </a:r>
            </a:p>
            <a:p>
              <a:pPr algn="ctr"/>
              <a:endParaRPr lang="en-GB" sz="2400" dirty="0">
                <a:solidFill>
                  <a:schemeClr val="tx1"/>
                </a:solidFill>
              </a:endParaRPr>
            </a:p>
          </p:txBody>
        </p:sp>
      </p:grpSp>
      <p:sp>
        <p:nvSpPr>
          <p:cNvPr id="15" name="Text Box 14">
            <a:extLst>
              <a:ext uri="{FF2B5EF4-FFF2-40B4-BE49-F238E27FC236}">
                <a16:creationId xmlns:a16="http://schemas.microsoft.com/office/drawing/2014/main" id="{E206D4E1-ADC4-7F2A-78D2-844E0ADD99DB}"/>
              </a:ext>
            </a:extLst>
          </p:cNvPr>
          <p:cNvSpPr txBox="1">
            <a:spLocks noChangeArrowheads="1"/>
          </p:cNvSpPr>
          <p:nvPr/>
        </p:nvSpPr>
        <p:spPr bwMode="auto">
          <a:xfrm>
            <a:off x="0" y="-32882"/>
            <a:ext cx="9158780" cy="665749"/>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 Levels</a:t>
            </a:r>
          </a:p>
        </p:txBody>
      </p:sp>
      <p:grpSp>
        <p:nvGrpSpPr>
          <p:cNvPr id="4" name="Group 3">
            <a:extLst>
              <a:ext uri="{FF2B5EF4-FFF2-40B4-BE49-F238E27FC236}">
                <a16:creationId xmlns:a16="http://schemas.microsoft.com/office/drawing/2014/main" id="{D9FAAEF5-08EA-29E2-4604-F44A5610CE7A}"/>
              </a:ext>
            </a:extLst>
          </p:cNvPr>
          <p:cNvGrpSpPr/>
          <p:nvPr/>
        </p:nvGrpSpPr>
        <p:grpSpPr>
          <a:xfrm>
            <a:off x="5415476" y="4249411"/>
            <a:ext cx="3070459" cy="2323511"/>
            <a:chOff x="5272533" y="4251194"/>
            <a:chExt cx="3070459" cy="2530011"/>
          </a:xfrm>
        </p:grpSpPr>
        <p:sp>
          <p:nvSpPr>
            <p:cNvPr id="16" name="Oval 15">
              <a:extLst>
                <a:ext uri="{FF2B5EF4-FFF2-40B4-BE49-F238E27FC236}">
                  <a16:creationId xmlns:a16="http://schemas.microsoft.com/office/drawing/2014/main" id="{6913B630-D980-BEF6-D488-FAD7260CED54}"/>
                </a:ext>
              </a:extLst>
            </p:cNvPr>
            <p:cNvSpPr/>
            <p:nvPr/>
          </p:nvSpPr>
          <p:spPr>
            <a:xfrm>
              <a:off x="5272533" y="4251194"/>
              <a:ext cx="3070459" cy="2528228"/>
            </a:xfrm>
            <a:prstGeom prst="ellipse">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E7957F89-5544-50E1-7A51-7A568D69A576}"/>
                </a:ext>
              </a:extLst>
            </p:cNvPr>
            <p:cNvSpPr/>
            <p:nvPr/>
          </p:nvSpPr>
          <p:spPr>
            <a:xfrm>
              <a:off x="5744170" y="5356666"/>
              <a:ext cx="2127184" cy="1424539"/>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20% in college</a:t>
              </a:r>
            </a:p>
          </p:txBody>
        </p:sp>
        <p:sp>
          <p:nvSpPr>
            <p:cNvPr id="34" name="TextBox 33">
              <a:extLst>
                <a:ext uri="{FF2B5EF4-FFF2-40B4-BE49-F238E27FC236}">
                  <a16:creationId xmlns:a16="http://schemas.microsoft.com/office/drawing/2014/main" id="{D8AFD2EF-1360-95B8-B340-862E27BB2303}"/>
                </a:ext>
              </a:extLst>
            </p:cNvPr>
            <p:cNvSpPr txBox="1"/>
            <p:nvPr/>
          </p:nvSpPr>
          <p:spPr>
            <a:xfrm>
              <a:off x="5848869" y="4402559"/>
              <a:ext cx="1934678" cy="954107"/>
            </a:xfrm>
            <a:prstGeom prst="rect">
              <a:avLst/>
            </a:prstGeom>
            <a:noFill/>
          </p:spPr>
          <p:txBody>
            <a:bodyPr wrap="square" rtlCol="0">
              <a:spAutoFit/>
            </a:bodyPr>
            <a:lstStyle/>
            <a:p>
              <a:pPr algn="ctr"/>
              <a:r>
                <a:rPr lang="en-GB" sz="2800" dirty="0">
                  <a:solidFill>
                    <a:schemeClr val="bg1"/>
                  </a:solidFill>
                </a:rPr>
                <a:t>80% in workplace</a:t>
              </a:r>
            </a:p>
          </p:txBody>
        </p:sp>
      </p:grpSp>
      <p:sp>
        <p:nvSpPr>
          <p:cNvPr id="35" name="Rectangle 34">
            <a:extLst>
              <a:ext uri="{FF2B5EF4-FFF2-40B4-BE49-F238E27FC236}">
                <a16:creationId xmlns:a16="http://schemas.microsoft.com/office/drawing/2014/main" id="{B1017E44-1AC8-1565-F12D-3AB86A0638E9}"/>
              </a:ext>
            </a:extLst>
          </p:cNvPr>
          <p:cNvSpPr/>
          <p:nvPr/>
        </p:nvSpPr>
        <p:spPr>
          <a:xfrm>
            <a:off x="1797783" y="4337144"/>
            <a:ext cx="3451787" cy="2242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Will train you to do a specific job</a:t>
            </a:r>
          </a:p>
        </p:txBody>
      </p:sp>
      <p:pic>
        <p:nvPicPr>
          <p:cNvPr id="36" name="Graphic 35" descr="Badge 3 with solid fill">
            <a:extLst>
              <a:ext uri="{FF2B5EF4-FFF2-40B4-BE49-F238E27FC236}">
                <a16:creationId xmlns:a16="http://schemas.microsoft.com/office/drawing/2014/main" id="{328680C4-629F-3272-F9DB-9120A00045B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285511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7"/>
                                        </p:tgtEl>
                                        <p:attrNameLst>
                                          <p:attrName>style.visibility</p:attrName>
                                        </p:attrNameLst>
                                      </p:cBhvr>
                                      <p:to>
                                        <p:strVal val="visible"/>
                                      </p:to>
                                    </p:set>
                                    <p:anim calcmode="lin" valueType="num">
                                      <p:cBhvr additive="base">
                                        <p:cTn id="13" dur="500" fill="hold"/>
                                        <p:tgtEl>
                                          <p:spTgt spid="67"/>
                                        </p:tgtEl>
                                        <p:attrNameLst>
                                          <p:attrName>ppt_x</p:attrName>
                                        </p:attrNameLst>
                                      </p:cBhvr>
                                      <p:tavLst>
                                        <p:tav tm="0">
                                          <p:val>
                                            <p:strVal val="#ppt_x"/>
                                          </p:val>
                                        </p:tav>
                                        <p:tav tm="100000">
                                          <p:val>
                                            <p:strVal val="#ppt_x"/>
                                          </p:val>
                                        </p:tav>
                                      </p:tavLst>
                                    </p:anim>
                                    <p:anim calcmode="lin" valueType="num">
                                      <p:cBhvr additive="base">
                                        <p:cTn id="14" dur="500" fill="hold"/>
                                        <p:tgtEl>
                                          <p:spTgt spid="6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ppt_x"/>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3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665749"/>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Apprenticeships</a:t>
            </a:r>
          </a:p>
        </p:txBody>
      </p:sp>
      <p:grpSp>
        <p:nvGrpSpPr>
          <p:cNvPr id="20" name="Group 19">
            <a:extLst>
              <a:ext uri="{FF2B5EF4-FFF2-40B4-BE49-F238E27FC236}">
                <a16:creationId xmlns:a16="http://schemas.microsoft.com/office/drawing/2014/main" id="{E33D448B-D924-49A6-8349-4C3FFFC918E5}"/>
              </a:ext>
            </a:extLst>
          </p:cNvPr>
          <p:cNvGrpSpPr/>
          <p:nvPr/>
        </p:nvGrpSpPr>
        <p:grpSpPr>
          <a:xfrm>
            <a:off x="3582635" y="945108"/>
            <a:ext cx="5336630" cy="1138107"/>
            <a:chOff x="326766" y="1152606"/>
            <a:chExt cx="6343364" cy="1347576"/>
          </a:xfrm>
        </p:grpSpPr>
        <p:sp>
          <p:nvSpPr>
            <p:cNvPr id="9" name="Rectangle 8"/>
            <p:cNvSpPr/>
            <p:nvPr/>
          </p:nvSpPr>
          <p:spPr>
            <a:xfrm>
              <a:off x="2443338" y="1152606"/>
              <a:ext cx="4226792" cy="134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£6.40 per hour – for 37 hours £236 per week (but some employers pay more)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766" y="1159357"/>
              <a:ext cx="1980318" cy="1319822"/>
            </a:xfrm>
            <a:prstGeom prst="rect">
              <a:avLst/>
            </a:prstGeom>
          </p:spPr>
        </p:pic>
      </p:grpSp>
      <p:grpSp>
        <p:nvGrpSpPr>
          <p:cNvPr id="19" name="Group 18">
            <a:extLst>
              <a:ext uri="{FF2B5EF4-FFF2-40B4-BE49-F238E27FC236}">
                <a16:creationId xmlns:a16="http://schemas.microsoft.com/office/drawing/2014/main" id="{6B07CD5E-EF81-4C0C-8BD7-FBB31160BFB2}"/>
              </a:ext>
            </a:extLst>
          </p:cNvPr>
          <p:cNvGrpSpPr/>
          <p:nvPr/>
        </p:nvGrpSpPr>
        <p:grpSpPr>
          <a:xfrm>
            <a:off x="3584677" y="4270664"/>
            <a:ext cx="5399475" cy="1555073"/>
            <a:chOff x="252065" y="4085493"/>
            <a:chExt cx="6418065" cy="1841285"/>
          </a:xfrm>
          <a:solidFill>
            <a:schemeClr val="bg1"/>
          </a:solidFill>
        </p:grpSpPr>
        <p:sp>
          <p:nvSpPr>
            <p:cNvPr id="12" name="Rectangle 11">
              <a:extLst>
                <a:ext uri="{FF2B5EF4-FFF2-40B4-BE49-F238E27FC236}">
                  <a16:creationId xmlns:a16="http://schemas.microsoft.com/office/drawing/2014/main" id="{D7591037-D4F1-4A32-B5C1-EB9EE6BEC48A}"/>
                </a:ext>
              </a:extLst>
            </p:cNvPr>
            <p:cNvSpPr/>
            <p:nvPr/>
          </p:nvSpPr>
          <p:spPr>
            <a:xfrm>
              <a:off x="2443338" y="4155485"/>
              <a:ext cx="4226792" cy="13475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Need to find one like finding a job</a:t>
              </a:r>
            </a:p>
          </p:txBody>
        </p:sp>
        <p:pic>
          <p:nvPicPr>
            <p:cNvPr id="13" name="Picture 12">
              <a:extLst>
                <a:ext uri="{FF2B5EF4-FFF2-40B4-BE49-F238E27FC236}">
                  <a16:creationId xmlns:a16="http://schemas.microsoft.com/office/drawing/2014/main" id="{F3B1A135-5C31-4B75-9904-E98C88443A9F}"/>
                </a:ext>
              </a:extLst>
            </p:cNvPr>
            <p:cNvPicPr>
              <a:picLocks noChangeAspect="1"/>
            </p:cNvPicPr>
            <p:nvPr/>
          </p:nvPicPr>
          <p:blipFill>
            <a:blip r:embed="rId5"/>
            <a:stretch>
              <a:fillRect/>
            </a:stretch>
          </p:blipFill>
          <p:spPr>
            <a:xfrm>
              <a:off x="252065" y="4085493"/>
              <a:ext cx="2111921" cy="1841285"/>
            </a:xfrm>
            <a:prstGeom prst="rect">
              <a:avLst/>
            </a:prstGeom>
            <a:grpFill/>
            <a:ln>
              <a:noFill/>
            </a:ln>
          </p:spPr>
        </p:pic>
      </p:grpSp>
      <p:grpSp>
        <p:nvGrpSpPr>
          <p:cNvPr id="18" name="Group 17">
            <a:extLst>
              <a:ext uri="{FF2B5EF4-FFF2-40B4-BE49-F238E27FC236}">
                <a16:creationId xmlns:a16="http://schemas.microsoft.com/office/drawing/2014/main" id="{A5772BD2-AE21-4ABA-82D9-9E9E95FD3FEC}"/>
              </a:ext>
            </a:extLst>
          </p:cNvPr>
          <p:cNvGrpSpPr/>
          <p:nvPr/>
        </p:nvGrpSpPr>
        <p:grpSpPr>
          <a:xfrm>
            <a:off x="3604280" y="2617201"/>
            <a:ext cx="5336630" cy="1138107"/>
            <a:chOff x="326766" y="2646920"/>
            <a:chExt cx="6343364" cy="1347576"/>
          </a:xfrm>
          <a:solidFill>
            <a:schemeClr val="bg1"/>
          </a:solidFill>
        </p:grpSpPr>
        <p:sp>
          <p:nvSpPr>
            <p:cNvPr id="11" name="Rectangle 10">
              <a:extLst>
                <a:ext uri="{FF2B5EF4-FFF2-40B4-BE49-F238E27FC236}">
                  <a16:creationId xmlns:a16="http://schemas.microsoft.com/office/drawing/2014/main" id="{A732C98C-00BC-4C16-A8FA-6C6193A30A02}"/>
                </a:ext>
              </a:extLst>
            </p:cNvPr>
            <p:cNvSpPr/>
            <p:nvPr/>
          </p:nvSpPr>
          <p:spPr>
            <a:xfrm>
              <a:off x="2443338" y="2646920"/>
              <a:ext cx="4226792" cy="13475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Learn by doing the job</a:t>
              </a:r>
            </a:p>
          </p:txBody>
        </p:sp>
        <p:pic>
          <p:nvPicPr>
            <p:cNvPr id="17" name="Picture 16">
              <a:extLst>
                <a:ext uri="{FF2B5EF4-FFF2-40B4-BE49-F238E27FC236}">
                  <a16:creationId xmlns:a16="http://schemas.microsoft.com/office/drawing/2014/main" id="{C262F4A2-DE93-4AD4-A60A-ED03E3D1EB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6766" y="2694330"/>
              <a:ext cx="1950824" cy="1300166"/>
            </a:xfrm>
            <a:prstGeom prst="rect">
              <a:avLst/>
            </a:prstGeom>
            <a:grpFill/>
            <a:ln>
              <a:noFill/>
            </a:ln>
          </p:spPr>
        </p:pic>
      </p:grpSp>
      <p:grpSp>
        <p:nvGrpSpPr>
          <p:cNvPr id="21" name="Group 20">
            <a:extLst>
              <a:ext uri="{FF2B5EF4-FFF2-40B4-BE49-F238E27FC236}">
                <a16:creationId xmlns:a16="http://schemas.microsoft.com/office/drawing/2014/main" id="{C903BB77-24DC-490A-8344-CE81BE794C0A}"/>
              </a:ext>
            </a:extLst>
          </p:cNvPr>
          <p:cNvGrpSpPr/>
          <p:nvPr/>
        </p:nvGrpSpPr>
        <p:grpSpPr>
          <a:xfrm>
            <a:off x="140245" y="938204"/>
            <a:ext cx="3347023" cy="4760439"/>
            <a:chOff x="319286" y="1452355"/>
            <a:chExt cx="3347023" cy="4760439"/>
          </a:xfrm>
        </p:grpSpPr>
        <p:pic>
          <p:nvPicPr>
            <p:cNvPr id="22" name="Picture 21">
              <a:extLst>
                <a:ext uri="{FF2B5EF4-FFF2-40B4-BE49-F238E27FC236}">
                  <a16:creationId xmlns:a16="http://schemas.microsoft.com/office/drawing/2014/main" id="{D2A48256-4430-496B-B35F-7B5F0DF06EEE}"/>
                </a:ext>
              </a:extLst>
            </p:cNvPr>
            <p:cNvPicPr>
              <a:picLocks noChangeAspect="1"/>
            </p:cNvPicPr>
            <p:nvPr/>
          </p:nvPicPr>
          <p:blipFill>
            <a:blip r:embed="rId7"/>
            <a:stretch>
              <a:fillRect/>
            </a:stretch>
          </p:blipFill>
          <p:spPr>
            <a:xfrm>
              <a:off x="321717" y="5373531"/>
              <a:ext cx="747036" cy="839263"/>
            </a:xfrm>
            <a:prstGeom prst="rect">
              <a:avLst/>
            </a:prstGeom>
          </p:spPr>
        </p:pic>
        <p:pic>
          <p:nvPicPr>
            <p:cNvPr id="23" name="Picture 22">
              <a:extLst>
                <a:ext uri="{FF2B5EF4-FFF2-40B4-BE49-F238E27FC236}">
                  <a16:creationId xmlns:a16="http://schemas.microsoft.com/office/drawing/2014/main" id="{5852EFDC-B75D-4CC0-96C8-0CA464E7279C}"/>
                </a:ext>
              </a:extLst>
            </p:cNvPr>
            <p:cNvPicPr>
              <a:picLocks noChangeAspect="1"/>
            </p:cNvPicPr>
            <p:nvPr/>
          </p:nvPicPr>
          <p:blipFill>
            <a:blip r:embed="rId8"/>
            <a:stretch>
              <a:fillRect/>
            </a:stretch>
          </p:blipFill>
          <p:spPr>
            <a:xfrm>
              <a:off x="319286" y="4414396"/>
              <a:ext cx="756281" cy="849649"/>
            </a:xfrm>
            <a:prstGeom prst="rect">
              <a:avLst/>
            </a:prstGeom>
          </p:spPr>
        </p:pic>
        <p:pic>
          <p:nvPicPr>
            <p:cNvPr id="24" name="Picture 23">
              <a:extLst>
                <a:ext uri="{FF2B5EF4-FFF2-40B4-BE49-F238E27FC236}">
                  <a16:creationId xmlns:a16="http://schemas.microsoft.com/office/drawing/2014/main" id="{2A095EAD-0F49-424D-AA0D-7389B0BE36EB}"/>
                </a:ext>
              </a:extLst>
            </p:cNvPr>
            <p:cNvPicPr>
              <a:picLocks noChangeAspect="1"/>
            </p:cNvPicPr>
            <p:nvPr/>
          </p:nvPicPr>
          <p:blipFill rotWithShape="1">
            <a:blip r:embed="rId9"/>
            <a:srcRect t="10665"/>
            <a:stretch/>
          </p:blipFill>
          <p:spPr>
            <a:xfrm>
              <a:off x="328833" y="3429292"/>
              <a:ext cx="761906" cy="895235"/>
            </a:xfrm>
            <a:prstGeom prst="rect">
              <a:avLst/>
            </a:prstGeom>
          </p:spPr>
        </p:pic>
        <p:pic>
          <p:nvPicPr>
            <p:cNvPr id="25" name="Picture 24">
              <a:extLst>
                <a:ext uri="{FF2B5EF4-FFF2-40B4-BE49-F238E27FC236}">
                  <a16:creationId xmlns:a16="http://schemas.microsoft.com/office/drawing/2014/main" id="{A623EE9B-F4EC-4C4B-8282-5EA448561786}"/>
                </a:ext>
              </a:extLst>
            </p:cNvPr>
            <p:cNvPicPr>
              <a:picLocks noChangeAspect="1"/>
            </p:cNvPicPr>
            <p:nvPr/>
          </p:nvPicPr>
          <p:blipFill>
            <a:blip r:embed="rId10"/>
            <a:stretch>
              <a:fillRect/>
            </a:stretch>
          </p:blipFill>
          <p:spPr>
            <a:xfrm>
              <a:off x="328833" y="2453140"/>
              <a:ext cx="761906" cy="895234"/>
            </a:xfrm>
            <a:prstGeom prst="rect">
              <a:avLst/>
            </a:prstGeom>
          </p:spPr>
        </p:pic>
        <p:pic>
          <p:nvPicPr>
            <p:cNvPr id="26" name="Picture 25">
              <a:extLst>
                <a:ext uri="{FF2B5EF4-FFF2-40B4-BE49-F238E27FC236}">
                  <a16:creationId xmlns:a16="http://schemas.microsoft.com/office/drawing/2014/main" id="{86E1355E-FABD-4A3A-8E7E-19ADB28BBE16}"/>
                </a:ext>
              </a:extLst>
            </p:cNvPr>
            <p:cNvPicPr>
              <a:picLocks noChangeAspect="1"/>
            </p:cNvPicPr>
            <p:nvPr/>
          </p:nvPicPr>
          <p:blipFill>
            <a:blip r:embed="rId11"/>
            <a:stretch>
              <a:fillRect/>
            </a:stretch>
          </p:blipFill>
          <p:spPr>
            <a:xfrm>
              <a:off x="328833" y="1452355"/>
              <a:ext cx="761906" cy="905155"/>
            </a:xfrm>
            <a:prstGeom prst="rect">
              <a:avLst/>
            </a:prstGeom>
          </p:spPr>
        </p:pic>
        <p:sp>
          <p:nvSpPr>
            <p:cNvPr id="27" name="Rectangle 26">
              <a:extLst>
                <a:ext uri="{FF2B5EF4-FFF2-40B4-BE49-F238E27FC236}">
                  <a16:creationId xmlns:a16="http://schemas.microsoft.com/office/drawing/2014/main" id="{2D01FB25-4C1A-4419-9693-DA2D825A9ED8}"/>
                </a:ext>
              </a:extLst>
            </p:cNvPr>
            <p:cNvSpPr/>
            <p:nvPr/>
          </p:nvSpPr>
          <p:spPr>
            <a:xfrm>
              <a:off x="1189451" y="5373531"/>
              <a:ext cx="2476858" cy="839262"/>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Intermediate Apprenticeship</a:t>
              </a:r>
            </a:p>
          </p:txBody>
        </p:sp>
        <p:sp>
          <p:nvSpPr>
            <p:cNvPr id="28" name="Rectangle 27">
              <a:extLst>
                <a:ext uri="{FF2B5EF4-FFF2-40B4-BE49-F238E27FC236}">
                  <a16:creationId xmlns:a16="http://schemas.microsoft.com/office/drawing/2014/main" id="{B096E060-21E6-4FAE-803A-F76418B2A307}"/>
                </a:ext>
              </a:extLst>
            </p:cNvPr>
            <p:cNvSpPr/>
            <p:nvPr/>
          </p:nvSpPr>
          <p:spPr>
            <a:xfrm>
              <a:off x="1189451" y="4412539"/>
              <a:ext cx="2476858" cy="85150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Advanced Apprenticeship</a:t>
              </a:r>
            </a:p>
          </p:txBody>
        </p:sp>
        <p:sp>
          <p:nvSpPr>
            <p:cNvPr id="29" name="Rectangle 28">
              <a:extLst>
                <a:ext uri="{FF2B5EF4-FFF2-40B4-BE49-F238E27FC236}">
                  <a16:creationId xmlns:a16="http://schemas.microsoft.com/office/drawing/2014/main" id="{2E2FA866-D4E6-4CE3-8C61-451B92C2FCA2}"/>
                </a:ext>
              </a:extLst>
            </p:cNvPr>
            <p:cNvSpPr/>
            <p:nvPr/>
          </p:nvSpPr>
          <p:spPr>
            <a:xfrm>
              <a:off x="1186108" y="3428999"/>
              <a:ext cx="2480201" cy="8936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sp>
          <p:nvSpPr>
            <p:cNvPr id="30" name="Rectangle 29">
              <a:extLst>
                <a:ext uri="{FF2B5EF4-FFF2-40B4-BE49-F238E27FC236}">
                  <a16:creationId xmlns:a16="http://schemas.microsoft.com/office/drawing/2014/main" id="{5B4A72C4-E90F-40A3-82DB-DB2009F9B099}"/>
                </a:ext>
              </a:extLst>
            </p:cNvPr>
            <p:cNvSpPr/>
            <p:nvPr/>
          </p:nvSpPr>
          <p:spPr>
            <a:xfrm>
              <a:off x="1186107" y="2445459"/>
              <a:ext cx="2480201" cy="893663"/>
            </a:xfrm>
            <a:prstGeom prst="rect">
              <a:avLst/>
            </a:prstGeom>
            <a:solidFill>
              <a:srgbClr val="33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sp>
          <p:nvSpPr>
            <p:cNvPr id="31" name="Rectangle 30">
              <a:extLst>
                <a:ext uri="{FF2B5EF4-FFF2-40B4-BE49-F238E27FC236}">
                  <a16:creationId xmlns:a16="http://schemas.microsoft.com/office/drawing/2014/main" id="{52C0E8B8-7A8C-4579-853E-2C59CCE40EB3}"/>
                </a:ext>
              </a:extLst>
            </p:cNvPr>
            <p:cNvSpPr/>
            <p:nvPr/>
          </p:nvSpPr>
          <p:spPr>
            <a:xfrm>
              <a:off x="1186107" y="1452355"/>
              <a:ext cx="2480201" cy="893663"/>
            </a:xfrm>
            <a:prstGeom prst="rect">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grpSp>
      <p:sp>
        <p:nvSpPr>
          <p:cNvPr id="32" name="Explosion 2 8">
            <a:extLst>
              <a:ext uri="{FF2B5EF4-FFF2-40B4-BE49-F238E27FC236}">
                <a16:creationId xmlns:a16="http://schemas.microsoft.com/office/drawing/2014/main" id="{E0DD8118-49A7-4E89-8376-537D1DD8BE0D}"/>
              </a:ext>
            </a:extLst>
          </p:cNvPr>
          <p:cNvSpPr/>
          <p:nvPr/>
        </p:nvSpPr>
        <p:spPr>
          <a:xfrm>
            <a:off x="1742658" y="1876675"/>
            <a:ext cx="5658683" cy="3980955"/>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Might need to start at the same or lower level </a:t>
            </a:r>
          </a:p>
        </p:txBody>
      </p:sp>
      <p:pic>
        <p:nvPicPr>
          <p:cNvPr id="2" name="Graphic 1" descr="Badge 3 with solid fill">
            <a:extLst>
              <a:ext uri="{FF2B5EF4-FFF2-40B4-BE49-F238E27FC236}">
                <a16:creationId xmlns:a16="http://schemas.microsoft.com/office/drawing/2014/main" id="{D51F3E70-6038-BFBA-8B9F-A6BF8DBFC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0" y="-26761"/>
            <a:ext cx="646331" cy="646331"/>
          </a:xfrm>
          <a:prstGeom prst="rect">
            <a:avLst/>
          </a:prstGeom>
        </p:spPr>
      </p:pic>
    </p:spTree>
    <p:custDataLst>
      <p:tags r:id="rId1"/>
    </p:custDataLst>
    <p:extLst>
      <p:ext uri="{BB962C8B-B14F-4D97-AF65-F5344CB8AC3E}">
        <p14:creationId xmlns:p14="http://schemas.microsoft.com/office/powerpoint/2010/main" val="256947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665749"/>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Finding an Apprenticeships</a:t>
            </a:r>
          </a:p>
        </p:txBody>
      </p:sp>
      <p:graphicFrame>
        <p:nvGraphicFramePr>
          <p:cNvPr id="2" name="Diagram 1">
            <a:extLst>
              <a:ext uri="{FF2B5EF4-FFF2-40B4-BE49-F238E27FC236}">
                <a16:creationId xmlns:a16="http://schemas.microsoft.com/office/drawing/2014/main" id="{101DBE71-6511-4521-F181-CC4E7FCD6F24}"/>
              </a:ext>
            </a:extLst>
          </p:cNvPr>
          <p:cNvGraphicFramePr/>
          <p:nvPr>
            <p:extLst>
              <p:ext uri="{D42A27DB-BD31-4B8C-83A1-F6EECF244321}">
                <p14:modId xmlns:p14="http://schemas.microsoft.com/office/powerpoint/2010/main" val="3098092803"/>
              </p:ext>
            </p:extLst>
          </p:nvPr>
        </p:nvGraphicFramePr>
        <p:xfrm>
          <a:off x="1531390" y="2492375"/>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49FC6057-5FFC-ABB8-371F-2D56AAF74B3A}"/>
              </a:ext>
            </a:extLst>
          </p:cNvPr>
          <p:cNvSpPr/>
          <p:nvPr/>
        </p:nvSpPr>
        <p:spPr>
          <a:xfrm>
            <a:off x="266700" y="1391920"/>
            <a:ext cx="8601075" cy="808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What do you want to be trained to do through an apprenticeship?</a:t>
            </a:r>
          </a:p>
        </p:txBody>
      </p:sp>
      <p:pic>
        <p:nvPicPr>
          <p:cNvPr id="4" name="Graphic 3" descr="Badge 3 with solid fill">
            <a:extLst>
              <a:ext uri="{FF2B5EF4-FFF2-40B4-BE49-F238E27FC236}">
                <a16:creationId xmlns:a16="http://schemas.microsoft.com/office/drawing/2014/main" id="{CB2BF114-DDBE-2051-6105-A6ED9ECEA2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0" y="-26761"/>
            <a:ext cx="646331" cy="646331"/>
          </a:xfrm>
          <a:prstGeom prst="rect">
            <a:avLst/>
          </a:prstGeom>
        </p:spPr>
      </p:pic>
    </p:spTree>
    <p:custDataLst>
      <p:tags r:id="rId1"/>
    </p:custDataLst>
    <p:extLst>
      <p:ext uri="{BB962C8B-B14F-4D97-AF65-F5344CB8AC3E}">
        <p14:creationId xmlns:p14="http://schemas.microsoft.com/office/powerpoint/2010/main" val="253925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69992" y="2603276"/>
            <a:ext cx="2753118"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20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175420" y="4037953"/>
            <a:ext cx="2736876"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66504" y="5488536"/>
            <a:ext cx="2753118"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27" name="Group 26">
            <a:extLst>
              <a:ext uri="{FF2B5EF4-FFF2-40B4-BE49-F238E27FC236}">
                <a16:creationId xmlns:a16="http://schemas.microsoft.com/office/drawing/2014/main" id="{FFDD56B8-2B9E-865F-BC55-38B93E19C024}"/>
              </a:ext>
            </a:extLst>
          </p:cNvPr>
          <p:cNvGrpSpPr/>
          <p:nvPr/>
        </p:nvGrpSpPr>
        <p:grpSpPr>
          <a:xfrm>
            <a:off x="201988" y="3108093"/>
            <a:ext cx="5854065" cy="3015641"/>
            <a:chOff x="201988" y="3108093"/>
            <a:chExt cx="5854065" cy="3015641"/>
          </a:xfrm>
        </p:grpSpPr>
        <p:grpSp>
          <p:nvGrpSpPr>
            <p:cNvPr id="11" name="Group 10">
              <a:extLst>
                <a:ext uri="{FF2B5EF4-FFF2-40B4-BE49-F238E27FC236}">
                  <a16:creationId xmlns:a16="http://schemas.microsoft.com/office/drawing/2014/main" id="{910923B9-12E6-718A-8A56-96764C1559A0}"/>
                </a:ext>
              </a:extLst>
            </p:cNvPr>
            <p:cNvGrpSpPr/>
            <p:nvPr/>
          </p:nvGrpSpPr>
          <p:grpSpPr>
            <a:xfrm>
              <a:off x="201988" y="3108093"/>
              <a:ext cx="1341790" cy="3015641"/>
              <a:chOff x="201988" y="3108093"/>
              <a:chExt cx="1341790"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4733317"/>
                <a:ext cx="1319501" cy="1390417"/>
                <a:chOff x="201988" y="4733317"/>
                <a:chExt cx="1319501" cy="1390417"/>
              </a:xfrm>
            </p:grpSpPr>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16" name="Rectangle 15">
              <a:extLst>
                <a:ext uri="{FF2B5EF4-FFF2-40B4-BE49-F238E27FC236}">
                  <a16:creationId xmlns:a16="http://schemas.microsoft.com/office/drawing/2014/main" id="{2D5CA168-A2CB-247D-2558-D74B61993397}"/>
                </a:ext>
              </a:extLst>
            </p:cNvPr>
            <p:cNvSpPr/>
            <p:nvPr/>
          </p:nvSpPr>
          <p:spPr>
            <a:xfrm>
              <a:off x="1661474" y="3117915"/>
              <a:ext cx="4394579" cy="1390417"/>
            </a:xfrm>
            <a:prstGeom prst="rect">
              <a:avLst/>
            </a:prstGeom>
            <a:gradFill flip="none" rotWithShape="1">
              <a:gsLst>
                <a:gs pos="0">
                  <a:srgbClr val="FF66CC">
                    <a:tint val="66000"/>
                    <a:satMod val="160000"/>
                  </a:srgbClr>
                </a:gs>
                <a:gs pos="50000">
                  <a:srgbClr val="FF66CC">
                    <a:tint val="44500"/>
                    <a:satMod val="160000"/>
                  </a:srgbClr>
                </a:gs>
                <a:gs pos="100000">
                  <a:srgbClr val="FF66CC">
                    <a:tint val="23500"/>
                    <a:satMod val="160000"/>
                  </a:srgbClr>
                </a:gs>
              </a:gsLst>
              <a:path path="circle">
                <a:fillToRect t="100000" r="100000"/>
              </a:path>
              <a:tileRect l="-100000" b="-100000"/>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see how your post 16 choices fit with future jobs and you career</a:t>
              </a:r>
            </a:p>
          </p:txBody>
        </p:sp>
        <p:sp>
          <p:nvSpPr>
            <p:cNvPr id="26" name="Rectangle 25">
              <a:extLst>
                <a:ext uri="{FF2B5EF4-FFF2-40B4-BE49-F238E27FC236}">
                  <a16:creationId xmlns:a16="http://schemas.microsoft.com/office/drawing/2014/main" id="{77D729FA-D9B7-A457-D1D0-01B64785AF3B}"/>
                </a:ext>
              </a:extLst>
            </p:cNvPr>
            <p:cNvSpPr/>
            <p:nvPr/>
          </p:nvSpPr>
          <p:spPr>
            <a:xfrm>
              <a:off x="1661474" y="4733317"/>
              <a:ext cx="4394579" cy="1389374"/>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path path="circle">
                <a:fillToRect t="100000" r="100000"/>
              </a:path>
              <a:tileRect l="-100000" b="-100000"/>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make a plan and develop a pathway into your future</a:t>
              </a:r>
            </a:p>
          </p:txBody>
        </p:sp>
      </p:grpSp>
    </p:spTree>
    <p:custDataLst>
      <p:tags r:id="rId1"/>
    </p:custDataLst>
    <p:extLst>
      <p:ext uri="{BB962C8B-B14F-4D97-AF65-F5344CB8AC3E}">
        <p14:creationId xmlns:p14="http://schemas.microsoft.com/office/powerpoint/2010/main" val="338207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16661"/>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Task 1: Make a grid – don’t fill it in yet</a:t>
            </a:r>
          </a:p>
        </p:txBody>
      </p:sp>
      <p:graphicFrame>
        <p:nvGraphicFramePr>
          <p:cNvPr id="3" name="Table 3">
            <a:extLst>
              <a:ext uri="{FF2B5EF4-FFF2-40B4-BE49-F238E27FC236}">
                <a16:creationId xmlns:a16="http://schemas.microsoft.com/office/drawing/2014/main" id="{78455C5A-E45A-55CC-089B-E81418CB9CA9}"/>
              </a:ext>
            </a:extLst>
          </p:cNvPr>
          <p:cNvGraphicFramePr>
            <a:graphicFrameLocks noGrp="1"/>
          </p:cNvGraphicFramePr>
          <p:nvPr>
            <p:extLst>
              <p:ext uri="{D42A27DB-BD31-4B8C-83A1-F6EECF244321}">
                <p14:modId xmlns:p14="http://schemas.microsoft.com/office/powerpoint/2010/main" val="2716942846"/>
              </p:ext>
            </p:extLst>
          </p:nvPr>
        </p:nvGraphicFramePr>
        <p:xfrm>
          <a:off x="614219" y="738042"/>
          <a:ext cx="7915562" cy="5772727"/>
        </p:xfrm>
        <a:graphic>
          <a:graphicData uri="http://schemas.openxmlformats.org/drawingml/2006/table">
            <a:tbl>
              <a:tblPr firstRow="1" bandRow="1">
                <a:effectLst>
                  <a:outerShdw blurRad="63500" sx="102000" sy="102000" algn="ctr" rotWithShape="0">
                    <a:prstClr val="black">
                      <a:alpha val="40000"/>
                    </a:prstClr>
                  </a:outerShdw>
                </a:effectLst>
                <a:tableStyleId>{0660B408-B3CF-4A94-85FC-2B1E0A45F4A2}</a:tableStyleId>
              </a:tblPr>
              <a:tblGrid>
                <a:gridCol w="2200722">
                  <a:extLst>
                    <a:ext uri="{9D8B030D-6E8A-4147-A177-3AD203B41FA5}">
                      <a16:colId xmlns:a16="http://schemas.microsoft.com/office/drawing/2014/main" val="3883420064"/>
                    </a:ext>
                  </a:extLst>
                </a:gridCol>
                <a:gridCol w="1949653">
                  <a:extLst>
                    <a:ext uri="{9D8B030D-6E8A-4147-A177-3AD203B41FA5}">
                      <a16:colId xmlns:a16="http://schemas.microsoft.com/office/drawing/2014/main" val="1317831355"/>
                    </a:ext>
                  </a:extLst>
                </a:gridCol>
                <a:gridCol w="1838654">
                  <a:extLst>
                    <a:ext uri="{9D8B030D-6E8A-4147-A177-3AD203B41FA5}">
                      <a16:colId xmlns:a16="http://schemas.microsoft.com/office/drawing/2014/main" val="929402675"/>
                    </a:ext>
                  </a:extLst>
                </a:gridCol>
                <a:gridCol w="1926533">
                  <a:extLst>
                    <a:ext uri="{9D8B030D-6E8A-4147-A177-3AD203B41FA5}">
                      <a16:colId xmlns:a16="http://schemas.microsoft.com/office/drawing/2014/main" val="2080812479"/>
                    </a:ext>
                  </a:extLst>
                </a:gridCol>
              </a:tblGrid>
              <a:tr h="663732">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595647840"/>
                  </a:ext>
                </a:extLst>
              </a:tr>
              <a:tr h="663732">
                <a:tc>
                  <a:txBody>
                    <a:bodyPr/>
                    <a:lstStyle/>
                    <a:p>
                      <a:r>
                        <a:rPr lang="en-GB" dirty="0"/>
                        <a:t>Name of  apprenticeship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384146"/>
                  </a:ext>
                </a:extLst>
              </a:tr>
              <a:tr h="445634">
                <a:tc>
                  <a:txBody>
                    <a:bodyPr/>
                    <a:lstStyle/>
                    <a:p>
                      <a:r>
                        <a:rPr lang="en-GB" dirty="0"/>
                        <a:t>Town/location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6157676"/>
                  </a:ext>
                </a:extLst>
              </a:tr>
              <a:tr h="545927">
                <a:tc>
                  <a:txBody>
                    <a:bodyPr/>
                    <a:lstStyle/>
                    <a:p>
                      <a:r>
                        <a:rPr lang="en-GB" dirty="0"/>
                        <a:t>Starting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089401"/>
                  </a:ext>
                </a:extLst>
              </a:tr>
              <a:tr h="574659">
                <a:tc>
                  <a:txBody>
                    <a:bodyPr/>
                    <a:lstStyle/>
                    <a:p>
                      <a:r>
                        <a:rPr lang="en-GB" dirty="0"/>
                        <a:t>Employer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6737790"/>
                  </a:ext>
                </a:extLst>
              </a:tr>
              <a:tr h="612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5435503"/>
                  </a:ext>
                </a:extLst>
              </a:tr>
              <a:tr h="9386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One more fact</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3994826"/>
                  </a:ext>
                </a:extLst>
              </a:tr>
              <a:tr h="1327463">
                <a:tc>
                  <a:txBody>
                    <a:bodyPr/>
                    <a:lstStyle/>
                    <a:p>
                      <a:r>
                        <a:rPr lang="en-GB" dirty="0"/>
                        <a:t>How keen on a scale of 1 to 10 are you in this course?</a:t>
                      </a:r>
                      <a:r>
                        <a:rPr lang="en-GB" sz="1800" dirty="0"/>
                        <a:t> </a:t>
                      </a:r>
                      <a:r>
                        <a:rPr lang="en-GB" sz="1200" dirty="0"/>
                        <a:t>(not at all interested and 10 really interested)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1693984"/>
                  </a:ext>
                </a:extLst>
              </a:tr>
            </a:tbl>
          </a:graphicData>
        </a:graphic>
      </p:graphicFrame>
      <p:sp>
        <p:nvSpPr>
          <p:cNvPr id="17" name="Star: 32 Points 16">
            <a:extLst>
              <a:ext uri="{FF2B5EF4-FFF2-40B4-BE49-F238E27FC236}">
                <a16:creationId xmlns:a16="http://schemas.microsoft.com/office/drawing/2014/main" id="{314B3698-A8A7-38A1-A544-47E15C12F57A}"/>
              </a:ext>
            </a:extLst>
          </p:cNvPr>
          <p:cNvSpPr/>
          <p:nvPr/>
        </p:nvSpPr>
        <p:spPr>
          <a:xfrm>
            <a:off x="7444838" y="4915852"/>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4" name="Graphic 3" descr="Badge 3 with solid fill">
            <a:extLst>
              <a:ext uri="{FF2B5EF4-FFF2-40B4-BE49-F238E27FC236}">
                <a16:creationId xmlns:a16="http://schemas.microsoft.com/office/drawing/2014/main" id="{20BD5613-6561-7831-C8D8-AA441E10B2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26761"/>
            <a:ext cx="646331" cy="646331"/>
          </a:xfrm>
          <a:prstGeom prst="rect">
            <a:avLst/>
          </a:prstGeom>
        </p:spPr>
      </p:pic>
    </p:spTree>
    <p:extLst>
      <p:ext uri="{BB962C8B-B14F-4D97-AF65-F5344CB8AC3E}">
        <p14:creationId xmlns:p14="http://schemas.microsoft.com/office/powerpoint/2010/main" val="131905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7"/>
                                        </p:tgtEl>
                                        <p:attrNameLst>
                                          <p:attrName>style.color</p:attrName>
                                        </p:attrNameLst>
                                      </p:cBhvr>
                                      <p:to>
                                        <a:schemeClr val="bg1"/>
                                      </p:to>
                                    </p:animClr>
                                    <p:animClr clrSpc="rgb" dir="cw">
                                      <p:cBhvr>
                                        <p:cTn id="12" dur="250" autoRev="1" fill="remove"/>
                                        <p:tgtEl>
                                          <p:spTgt spid="17"/>
                                        </p:tgtEl>
                                        <p:attrNameLst>
                                          <p:attrName>fillcolor</p:attrName>
                                        </p:attrNameLst>
                                      </p:cBhvr>
                                      <p:to>
                                        <a:schemeClr val="bg1"/>
                                      </p:to>
                                    </p:animClr>
                                    <p:set>
                                      <p:cBhvr>
                                        <p:cTn id="13" dur="250" autoRev="1" fill="remove"/>
                                        <p:tgtEl>
                                          <p:spTgt spid="17"/>
                                        </p:tgtEl>
                                        <p:attrNameLst>
                                          <p:attrName>fill.type</p:attrName>
                                        </p:attrNameLst>
                                      </p:cBhvr>
                                      <p:to>
                                        <p:strVal val="solid"/>
                                      </p:to>
                                    </p:set>
                                    <p:set>
                                      <p:cBhvr>
                                        <p:cTn id="14" dur="250" autoRev="1" fill="remove"/>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Start by looking at a job</a:t>
            </a:r>
          </a:p>
        </p:txBody>
      </p:sp>
      <p:pic>
        <p:nvPicPr>
          <p:cNvPr id="5" name="Picture 4">
            <a:extLst>
              <a:ext uri="{FF2B5EF4-FFF2-40B4-BE49-F238E27FC236}">
                <a16:creationId xmlns:a16="http://schemas.microsoft.com/office/drawing/2014/main" id="{0519B80B-278D-1AC2-D18F-20DFEC5C90C3}"/>
              </a:ext>
            </a:extLst>
          </p:cNvPr>
          <p:cNvPicPr>
            <a:picLocks noChangeAspect="1"/>
          </p:cNvPicPr>
          <p:nvPr/>
        </p:nvPicPr>
        <p:blipFill>
          <a:blip r:embed="rId4"/>
          <a:stretch>
            <a:fillRect/>
          </a:stretch>
        </p:blipFill>
        <p:spPr>
          <a:xfrm>
            <a:off x="121348" y="705876"/>
            <a:ext cx="6313049" cy="3844984"/>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2A1A8C66-BD1A-08EF-479B-6246877704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4440"/>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9C4DFAE-5CC4-BC44-876B-C87F9304AB99}"/>
              </a:ext>
            </a:extLst>
          </p:cNvPr>
          <p:cNvPicPr>
            <a:picLocks noChangeAspect="1"/>
          </p:cNvPicPr>
          <p:nvPr/>
        </p:nvPicPr>
        <p:blipFill>
          <a:blip r:embed="rId6"/>
          <a:stretch>
            <a:fillRect/>
          </a:stretch>
        </p:blipFill>
        <p:spPr>
          <a:xfrm>
            <a:off x="1866901" y="1743956"/>
            <a:ext cx="7029758" cy="4963995"/>
          </a:xfrm>
          <a:prstGeom prst="rect">
            <a:avLst/>
          </a:prstGeom>
          <a:effectLst>
            <a:outerShdw blurRad="63500" sx="102000" sy="102000" algn="ctr" rotWithShape="0">
              <a:prstClr val="black">
                <a:alpha val="40000"/>
              </a:prstClr>
            </a:outerShdw>
          </a:effectLst>
        </p:spPr>
      </p:pic>
      <p:pic>
        <p:nvPicPr>
          <p:cNvPr id="3" name="Picture 10" descr="Loop">
            <a:extLst>
              <a:ext uri="{FF2B5EF4-FFF2-40B4-BE49-F238E27FC236}">
                <a16:creationId xmlns:a16="http://schemas.microsoft.com/office/drawing/2014/main" id="{54BF22C9-0A1C-A9CB-03C4-C14F7C3ED6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2525" y="5599062"/>
            <a:ext cx="517665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3" descr="Badge 3 with solid fill">
            <a:extLst>
              <a:ext uri="{FF2B5EF4-FFF2-40B4-BE49-F238E27FC236}">
                <a16:creationId xmlns:a16="http://schemas.microsoft.com/office/drawing/2014/main" id="{6CF125EC-3A45-9635-1B3C-B70369AF3B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pic>
        <p:nvPicPr>
          <p:cNvPr id="6" name="Picture 10" descr="Loop">
            <a:extLst>
              <a:ext uri="{FF2B5EF4-FFF2-40B4-BE49-F238E27FC236}">
                <a16:creationId xmlns:a16="http://schemas.microsoft.com/office/drawing/2014/main" id="{F4EFF079-6843-0640-6DF9-022713774F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8945" y="1742226"/>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2928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Is there an apprenticeship for what you want to do?</a:t>
            </a:r>
          </a:p>
        </p:txBody>
      </p:sp>
      <p:pic>
        <p:nvPicPr>
          <p:cNvPr id="10" name="Picture 9">
            <a:extLst>
              <a:ext uri="{FF2B5EF4-FFF2-40B4-BE49-F238E27FC236}">
                <a16:creationId xmlns:a16="http://schemas.microsoft.com/office/drawing/2014/main" id="{72F31180-0FDA-3D1D-7943-E7676B05555D}"/>
              </a:ext>
            </a:extLst>
          </p:cNvPr>
          <p:cNvPicPr>
            <a:picLocks noChangeAspect="1"/>
          </p:cNvPicPr>
          <p:nvPr/>
        </p:nvPicPr>
        <p:blipFill>
          <a:blip r:embed="rId4"/>
          <a:stretch>
            <a:fillRect/>
          </a:stretch>
        </p:blipFill>
        <p:spPr>
          <a:xfrm>
            <a:off x="490996" y="771767"/>
            <a:ext cx="4882692" cy="5570030"/>
          </a:xfrm>
          <a:prstGeom prst="rect">
            <a:avLst/>
          </a:prstGeom>
          <a:effectLst>
            <a:outerShdw blurRad="63500" sx="102000" sy="102000" algn="ctr" rotWithShape="0">
              <a:prstClr val="black">
                <a:alpha val="40000"/>
              </a:prstClr>
            </a:outerShdw>
          </a:effectLst>
        </p:spPr>
      </p:pic>
      <p:pic>
        <p:nvPicPr>
          <p:cNvPr id="8" name="Picture 10" descr="Loop">
            <a:extLst>
              <a:ext uri="{FF2B5EF4-FFF2-40B4-BE49-F238E27FC236}">
                <a16:creationId xmlns:a16="http://schemas.microsoft.com/office/drawing/2014/main" id="{59F6AC45-BF43-B322-E8F4-7AF99FF1C3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7671" y="689659"/>
            <a:ext cx="1304926"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A9032B68-0D3D-D800-367A-F144C49A04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186" y="4338080"/>
            <a:ext cx="1799734"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51AE23A-80D9-E283-59EE-010F56A2BEF8}"/>
              </a:ext>
            </a:extLst>
          </p:cNvPr>
          <p:cNvPicPr>
            <a:picLocks noChangeAspect="1"/>
          </p:cNvPicPr>
          <p:nvPr/>
        </p:nvPicPr>
        <p:blipFill>
          <a:blip r:embed="rId6"/>
          <a:stretch>
            <a:fillRect/>
          </a:stretch>
        </p:blipFill>
        <p:spPr>
          <a:xfrm>
            <a:off x="4728341" y="2223282"/>
            <a:ext cx="4210050" cy="2667000"/>
          </a:xfrm>
          <a:prstGeom prst="rect">
            <a:avLst/>
          </a:prstGeom>
        </p:spPr>
      </p:pic>
      <p:pic>
        <p:nvPicPr>
          <p:cNvPr id="16" name="Picture 15">
            <a:extLst>
              <a:ext uri="{FF2B5EF4-FFF2-40B4-BE49-F238E27FC236}">
                <a16:creationId xmlns:a16="http://schemas.microsoft.com/office/drawing/2014/main" id="{4461A64D-B9B5-6091-3E15-485E5EABA31A}"/>
              </a:ext>
            </a:extLst>
          </p:cNvPr>
          <p:cNvPicPr>
            <a:picLocks noChangeAspect="1"/>
          </p:cNvPicPr>
          <p:nvPr/>
        </p:nvPicPr>
        <p:blipFill>
          <a:blip r:embed="rId7"/>
          <a:stretch>
            <a:fillRect/>
          </a:stretch>
        </p:blipFill>
        <p:spPr>
          <a:xfrm>
            <a:off x="457145" y="2398578"/>
            <a:ext cx="7917030" cy="4220091"/>
          </a:xfrm>
          <a:prstGeom prst="rect">
            <a:avLst/>
          </a:prstGeom>
          <a:effectLst>
            <a:outerShdw blurRad="63500" sx="102000" sy="102000" algn="ctr" rotWithShape="0">
              <a:prstClr val="black">
                <a:alpha val="40000"/>
              </a:prstClr>
            </a:outerShdw>
          </a:effectLst>
        </p:spPr>
      </p:pic>
      <p:pic>
        <p:nvPicPr>
          <p:cNvPr id="17" name="Picture 10" descr="Loop">
            <a:extLst>
              <a:ext uri="{FF2B5EF4-FFF2-40B4-BE49-F238E27FC236}">
                <a16:creationId xmlns:a16="http://schemas.microsoft.com/office/drawing/2014/main" id="{11AF37AA-DCB6-C815-8C03-B0F7ABDCE6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072" y="4182757"/>
            <a:ext cx="5980747"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5105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665749"/>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Task – Look at vacancies</a:t>
            </a:r>
          </a:p>
        </p:txBody>
      </p:sp>
      <p:pic>
        <p:nvPicPr>
          <p:cNvPr id="5" name="Picture 4">
            <a:extLst>
              <a:ext uri="{FF2B5EF4-FFF2-40B4-BE49-F238E27FC236}">
                <a16:creationId xmlns:a16="http://schemas.microsoft.com/office/drawing/2014/main" id="{A60E7BED-4616-9429-A348-037C7AB662FA}"/>
              </a:ext>
            </a:extLst>
          </p:cNvPr>
          <p:cNvPicPr>
            <a:picLocks noChangeAspect="1"/>
          </p:cNvPicPr>
          <p:nvPr/>
        </p:nvPicPr>
        <p:blipFill>
          <a:blip r:embed="rId4"/>
          <a:stretch>
            <a:fillRect/>
          </a:stretch>
        </p:blipFill>
        <p:spPr>
          <a:xfrm>
            <a:off x="101458" y="696530"/>
            <a:ext cx="4038600" cy="1000125"/>
          </a:xfrm>
          <a:prstGeom prst="rect">
            <a:avLst/>
          </a:prstGeom>
          <a:effectLst>
            <a:outerShdw blurRad="63500" sx="102000" sy="102000" algn="ctr" rotWithShape="0">
              <a:prstClr val="black">
                <a:alpha val="40000"/>
              </a:prstClr>
            </a:outerShdw>
          </a:effectLst>
        </p:spPr>
      </p:pic>
      <p:pic>
        <p:nvPicPr>
          <p:cNvPr id="6" name="Picture 10" descr="Loop">
            <a:extLst>
              <a:ext uri="{FF2B5EF4-FFF2-40B4-BE49-F238E27FC236}">
                <a16:creationId xmlns:a16="http://schemas.microsoft.com/office/drawing/2014/main" id="{8AE129ED-2AC2-8AE6-3D4B-C1A809CA8F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9593" y="1044307"/>
            <a:ext cx="1132691"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91CB191B-1351-D51D-8633-377E1AE1140B}"/>
              </a:ext>
            </a:extLst>
          </p:cNvPr>
          <p:cNvSpPr/>
          <p:nvPr/>
        </p:nvSpPr>
        <p:spPr>
          <a:xfrm>
            <a:off x="424623" y="4377617"/>
            <a:ext cx="4470542" cy="1975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Find </a:t>
            </a:r>
            <a:r>
              <a:rPr lang="en-GB" sz="2400" b="1" dirty="0">
                <a:solidFill>
                  <a:srgbClr val="FF0000"/>
                </a:solidFill>
              </a:rPr>
              <a:t>two</a:t>
            </a:r>
            <a:r>
              <a:rPr lang="en-GB" sz="2400" dirty="0">
                <a:solidFill>
                  <a:srgbClr val="FF0000"/>
                </a:solidFill>
              </a:rPr>
              <a:t> </a:t>
            </a:r>
            <a:r>
              <a:rPr lang="en-GB" sz="2400" dirty="0">
                <a:solidFill>
                  <a:schemeClr val="tx1"/>
                </a:solidFill>
              </a:rPr>
              <a:t>vacancies less than 30 miles from where you live. </a:t>
            </a:r>
          </a:p>
          <a:p>
            <a:r>
              <a:rPr lang="en-GB" sz="2400" dirty="0">
                <a:solidFill>
                  <a:schemeClr val="tx1"/>
                </a:solidFill>
              </a:rPr>
              <a:t>For each one, fill in the information on the grid</a:t>
            </a:r>
          </a:p>
        </p:txBody>
      </p:sp>
      <p:pic>
        <p:nvPicPr>
          <p:cNvPr id="13" name="Graphic 12" descr="Badge 3 with solid fill">
            <a:extLst>
              <a:ext uri="{FF2B5EF4-FFF2-40B4-BE49-F238E27FC236}">
                <a16:creationId xmlns:a16="http://schemas.microsoft.com/office/drawing/2014/main" id="{2EF4BE75-DC20-9E57-5EBC-4CB112ADD8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pic>
        <p:nvPicPr>
          <p:cNvPr id="3" name="Picture 2">
            <a:extLst>
              <a:ext uri="{FF2B5EF4-FFF2-40B4-BE49-F238E27FC236}">
                <a16:creationId xmlns:a16="http://schemas.microsoft.com/office/drawing/2014/main" id="{CBA3268A-A7E8-98DF-FF15-870498D76499}"/>
              </a:ext>
            </a:extLst>
          </p:cNvPr>
          <p:cNvPicPr>
            <a:picLocks noChangeAspect="1"/>
          </p:cNvPicPr>
          <p:nvPr/>
        </p:nvPicPr>
        <p:blipFill>
          <a:blip r:embed="rId7"/>
          <a:stretch>
            <a:fillRect/>
          </a:stretch>
        </p:blipFill>
        <p:spPr>
          <a:xfrm>
            <a:off x="4185913" y="699062"/>
            <a:ext cx="4879489" cy="1995185"/>
          </a:xfrm>
          <a:prstGeom prst="rect">
            <a:avLst/>
          </a:prstGeom>
        </p:spPr>
      </p:pic>
      <p:pic>
        <p:nvPicPr>
          <p:cNvPr id="16" name="Picture 10" descr="Loop">
            <a:extLst>
              <a:ext uri="{FF2B5EF4-FFF2-40B4-BE49-F238E27FC236}">
                <a16:creationId xmlns:a16="http://schemas.microsoft.com/office/drawing/2014/main" id="{1EF7D67F-CDD4-5A26-A50D-01E053E798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6448" y="2018130"/>
            <a:ext cx="1739093"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ED7CF78E-3156-E9A6-6EE1-46A186B1319E}"/>
              </a:ext>
            </a:extLst>
          </p:cNvPr>
          <p:cNvPicPr>
            <a:picLocks noChangeAspect="1"/>
          </p:cNvPicPr>
          <p:nvPr/>
        </p:nvPicPr>
        <p:blipFill>
          <a:blip r:embed="rId8"/>
          <a:stretch>
            <a:fillRect/>
          </a:stretch>
        </p:blipFill>
        <p:spPr>
          <a:xfrm>
            <a:off x="1135269" y="1830927"/>
            <a:ext cx="6667838" cy="2355023"/>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6FD6A4F9-FA57-E8BE-23E5-2AD53D290C4A}"/>
              </a:ext>
            </a:extLst>
          </p:cNvPr>
          <p:cNvPicPr>
            <a:picLocks noChangeAspect="1"/>
          </p:cNvPicPr>
          <p:nvPr/>
        </p:nvPicPr>
        <p:blipFill rotWithShape="1">
          <a:blip r:embed="rId9"/>
          <a:srcRect r="24805"/>
          <a:stretch/>
        </p:blipFill>
        <p:spPr>
          <a:xfrm>
            <a:off x="5084442" y="3033429"/>
            <a:ext cx="3885061" cy="3789696"/>
          </a:xfrm>
          <a:prstGeom prst="rect">
            <a:avLst/>
          </a:prstGeom>
          <a:effectLst>
            <a:outerShdw blurRad="63500" sx="102000" sy="102000" algn="ctr" rotWithShape="0">
              <a:prstClr val="black">
                <a:alpha val="40000"/>
              </a:prstClr>
            </a:outerShdw>
          </a:effectLst>
        </p:spPr>
      </p:pic>
      <p:sp>
        <p:nvSpPr>
          <p:cNvPr id="10" name="Star: 32 Points 9">
            <a:extLst>
              <a:ext uri="{FF2B5EF4-FFF2-40B4-BE49-F238E27FC236}">
                <a16:creationId xmlns:a16="http://schemas.microsoft.com/office/drawing/2014/main" id="{6BEC351A-592E-B46B-CE86-254DC818F1F2}"/>
              </a:ext>
            </a:extLst>
          </p:cNvPr>
          <p:cNvSpPr/>
          <p:nvPr/>
        </p:nvSpPr>
        <p:spPr>
          <a:xfrm>
            <a:off x="7350085" y="4928713"/>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custDataLst>
      <p:tags r:id="rId1"/>
    </p:custDataLst>
    <p:extLst>
      <p:ext uri="{BB962C8B-B14F-4D97-AF65-F5344CB8AC3E}">
        <p14:creationId xmlns:p14="http://schemas.microsoft.com/office/powerpoint/2010/main" val="292975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heel(1)">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7" presetClass="emph" presetSubtype="0" fill="remove" grpId="1" nodeType="clickEffect">
                                  <p:stCondLst>
                                    <p:cond delay="0"/>
                                  </p:stCondLst>
                                  <p:childTnLst>
                                    <p:animClr clrSpc="rgb" dir="cw">
                                      <p:cBhvr override="childStyle">
                                        <p:cTn id="47" dur="250" autoRev="1" fill="remove"/>
                                        <p:tgtEl>
                                          <p:spTgt spid="10"/>
                                        </p:tgtEl>
                                        <p:attrNameLst>
                                          <p:attrName>style.color</p:attrName>
                                        </p:attrNameLst>
                                      </p:cBhvr>
                                      <p:to>
                                        <a:schemeClr val="bg1"/>
                                      </p:to>
                                    </p:animClr>
                                    <p:animClr clrSpc="rgb" dir="cw">
                                      <p:cBhvr>
                                        <p:cTn id="48" dur="250" autoRev="1" fill="remove"/>
                                        <p:tgtEl>
                                          <p:spTgt spid="10"/>
                                        </p:tgtEl>
                                        <p:attrNameLst>
                                          <p:attrName>fillcolor</p:attrName>
                                        </p:attrNameLst>
                                      </p:cBhvr>
                                      <p:to>
                                        <a:schemeClr val="bg1"/>
                                      </p:to>
                                    </p:animClr>
                                    <p:set>
                                      <p:cBhvr>
                                        <p:cTn id="49" dur="250" autoRev="1" fill="remove"/>
                                        <p:tgtEl>
                                          <p:spTgt spid="10"/>
                                        </p:tgtEl>
                                        <p:attrNameLst>
                                          <p:attrName>fill.type</p:attrName>
                                        </p:attrNameLst>
                                      </p:cBhvr>
                                      <p:to>
                                        <p:strVal val="solid"/>
                                      </p:to>
                                    </p:set>
                                    <p:set>
                                      <p:cBhvr>
                                        <p:cTn id="50"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0"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Other places to search apprenticeships</a:t>
            </a:r>
          </a:p>
        </p:txBody>
      </p:sp>
      <p:pic>
        <p:nvPicPr>
          <p:cNvPr id="17" name="Picture 16">
            <a:extLst>
              <a:ext uri="{FF2B5EF4-FFF2-40B4-BE49-F238E27FC236}">
                <a16:creationId xmlns:a16="http://schemas.microsoft.com/office/drawing/2014/main" id="{C11F3B26-8090-0FA6-7AB7-47DE882A2E3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3165" y="814204"/>
            <a:ext cx="6214193" cy="5229592"/>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B7CEF2F-61A8-367D-C021-70D2AABE266E}"/>
              </a:ext>
            </a:extLst>
          </p:cNvPr>
          <p:cNvPicPr>
            <a:picLocks noChangeAspect="1"/>
          </p:cNvPicPr>
          <p:nvPr/>
        </p:nvPicPr>
        <p:blipFill>
          <a:blip r:embed="rId5"/>
          <a:stretch>
            <a:fillRect/>
          </a:stretch>
        </p:blipFill>
        <p:spPr>
          <a:xfrm>
            <a:off x="1678245" y="1720381"/>
            <a:ext cx="7220134" cy="5015556"/>
          </a:xfrm>
          <a:prstGeom prst="rect">
            <a:avLst/>
          </a:prstGeom>
          <a:ln>
            <a:noFill/>
          </a:ln>
          <a:effectLst>
            <a:outerShdw blurRad="63500" sx="102000" sy="102000" algn="ctr" rotWithShape="0">
              <a:prstClr val="black">
                <a:alpha val="40000"/>
              </a:prstClr>
            </a:outerShdw>
          </a:effectLst>
        </p:spPr>
      </p:pic>
      <p:pic>
        <p:nvPicPr>
          <p:cNvPr id="21" name="Graphic 20" descr="Badge 3 with solid fill">
            <a:extLst>
              <a:ext uri="{FF2B5EF4-FFF2-40B4-BE49-F238E27FC236}">
                <a16:creationId xmlns:a16="http://schemas.microsoft.com/office/drawing/2014/main" id="{1EC975A8-8657-41AB-63B7-242B128DB1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50674"/>
            <a:ext cx="646331" cy="646331"/>
          </a:xfrm>
          <a:prstGeom prst="rect">
            <a:avLst/>
          </a:prstGeom>
        </p:spPr>
      </p:pic>
    </p:spTree>
    <p:custDataLst>
      <p:tags r:id="rId1"/>
    </p:custDataLst>
    <p:extLst>
      <p:ext uri="{BB962C8B-B14F-4D97-AF65-F5344CB8AC3E}">
        <p14:creationId xmlns:p14="http://schemas.microsoft.com/office/powerpoint/2010/main" val="101600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 y="-16662"/>
            <a:ext cx="9165433" cy="6874661"/>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1" y="-16661"/>
            <a:ext cx="9165431"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Wrap-up: In pairs</a:t>
            </a:r>
          </a:p>
        </p:txBody>
      </p:sp>
      <p:sp>
        <p:nvSpPr>
          <p:cNvPr id="9" name="Rectangle 8">
            <a:extLst>
              <a:ext uri="{FF2B5EF4-FFF2-40B4-BE49-F238E27FC236}">
                <a16:creationId xmlns:a16="http://schemas.microsoft.com/office/drawing/2014/main" id="{AEF4E773-1BBC-33C7-88A5-7D91176A8015}"/>
              </a:ext>
            </a:extLst>
          </p:cNvPr>
          <p:cNvSpPr/>
          <p:nvPr/>
        </p:nvSpPr>
        <p:spPr>
          <a:xfrm>
            <a:off x="365714" y="783627"/>
            <a:ext cx="8184962" cy="241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Share your grid with a partner – and explain what you searched for and what you found.</a:t>
            </a:r>
          </a:p>
          <a:p>
            <a:r>
              <a:rPr lang="en-GB" sz="2400" dirty="0">
                <a:solidFill>
                  <a:schemeClr val="tx1"/>
                </a:solidFill>
              </a:rPr>
              <a:t>	Take it in turns to speak clearly and in a way that is 	engaging for your audience.</a:t>
            </a:r>
          </a:p>
          <a:p>
            <a:r>
              <a:rPr lang="en-GB" sz="2400" dirty="0">
                <a:solidFill>
                  <a:schemeClr val="tx1"/>
                </a:solidFill>
              </a:rPr>
              <a:t>	Listen carefully to your partner and summarise what they 	tell you.</a:t>
            </a:r>
          </a:p>
        </p:txBody>
      </p:sp>
      <p:pic>
        <p:nvPicPr>
          <p:cNvPr id="3" name="Graphic 2" descr="Badge 3 with solid fill">
            <a:extLst>
              <a:ext uri="{FF2B5EF4-FFF2-40B4-BE49-F238E27FC236}">
                <a16:creationId xmlns:a16="http://schemas.microsoft.com/office/drawing/2014/main" id="{0DF63833-0D19-A48B-3035-7F8DA1EAA5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26761"/>
            <a:ext cx="646331" cy="646331"/>
          </a:xfrm>
          <a:prstGeom prst="rect">
            <a:avLst/>
          </a:prstGeom>
        </p:spPr>
      </p:pic>
      <p:graphicFrame>
        <p:nvGraphicFramePr>
          <p:cNvPr id="11" name="Table 3">
            <a:extLst>
              <a:ext uri="{FF2B5EF4-FFF2-40B4-BE49-F238E27FC236}">
                <a16:creationId xmlns:a16="http://schemas.microsoft.com/office/drawing/2014/main" id="{7C4A0C09-02A9-4A8C-91F5-4183C874F078}"/>
              </a:ext>
            </a:extLst>
          </p:cNvPr>
          <p:cNvGraphicFramePr>
            <a:graphicFrameLocks noGrp="1"/>
          </p:cNvGraphicFramePr>
          <p:nvPr>
            <p:extLst>
              <p:ext uri="{D42A27DB-BD31-4B8C-83A1-F6EECF244321}">
                <p14:modId xmlns:p14="http://schemas.microsoft.com/office/powerpoint/2010/main" val="448314331"/>
              </p:ext>
            </p:extLst>
          </p:nvPr>
        </p:nvGraphicFramePr>
        <p:xfrm>
          <a:off x="365714" y="3305769"/>
          <a:ext cx="8184962" cy="3446860"/>
        </p:xfrm>
        <a:graphic>
          <a:graphicData uri="http://schemas.openxmlformats.org/drawingml/2006/table">
            <a:tbl>
              <a:tblPr firstRow="1" bandRow="1">
                <a:tableStyleId>{0660B408-B3CF-4A94-85FC-2B1E0A45F4A2}</a:tableStyleId>
              </a:tblPr>
              <a:tblGrid>
                <a:gridCol w="2275622">
                  <a:extLst>
                    <a:ext uri="{9D8B030D-6E8A-4147-A177-3AD203B41FA5}">
                      <a16:colId xmlns:a16="http://schemas.microsoft.com/office/drawing/2014/main" val="3883420064"/>
                    </a:ext>
                  </a:extLst>
                </a:gridCol>
                <a:gridCol w="2016008">
                  <a:extLst>
                    <a:ext uri="{9D8B030D-6E8A-4147-A177-3AD203B41FA5}">
                      <a16:colId xmlns:a16="http://schemas.microsoft.com/office/drawing/2014/main" val="1317831355"/>
                    </a:ext>
                  </a:extLst>
                </a:gridCol>
                <a:gridCol w="1901231">
                  <a:extLst>
                    <a:ext uri="{9D8B030D-6E8A-4147-A177-3AD203B41FA5}">
                      <a16:colId xmlns:a16="http://schemas.microsoft.com/office/drawing/2014/main" val="929402675"/>
                    </a:ext>
                  </a:extLst>
                </a:gridCol>
                <a:gridCol w="1992101">
                  <a:extLst>
                    <a:ext uri="{9D8B030D-6E8A-4147-A177-3AD203B41FA5}">
                      <a16:colId xmlns:a16="http://schemas.microsoft.com/office/drawing/2014/main" val="2080812479"/>
                    </a:ext>
                  </a:extLst>
                </a:gridCol>
              </a:tblGrid>
              <a:tr h="689372">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595647840"/>
                  </a:ext>
                </a:extLst>
              </a:tr>
              <a:tr h="984817">
                <a:tc>
                  <a:txBody>
                    <a:bodyPr/>
                    <a:lstStyle/>
                    <a:p>
                      <a:r>
                        <a:rPr lang="en-GB" dirty="0"/>
                        <a:t>Name of  apprenticeship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384146"/>
                  </a:ext>
                </a:extLst>
              </a:tr>
              <a:tr h="689372">
                <a:tc>
                  <a:txBody>
                    <a:bodyPr/>
                    <a:lstStyle/>
                    <a:p>
                      <a:r>
                        <a:rPr lang="en-GB" dirty="0"/>
                        <a:t>Town/location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6157676"/>
                  </a:ext>
                </a:extLst>
              </a:tr>
              <a:tr h="689372">
                <a:tc>
                  <a:txBody>
                    <a:bodyPr/>
                    <a:lstStyle/>
                    <a:p>
                      <a:r>
                        <a:rPr lang="en-GB" dirty="0"/>
                        <a:t>Starting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089401"/>
                  </a:ext>
                </a:extLst>
              </a:tr>
              <a:tr h="393927">
                <a:tc>
                  <a:txBody>
                    <a:bodyPr/>
                    <a:lstStyle/>
                    <a:p>
                      <a:r>
                        <a:rPr lang="en-GB" dirty="0"/>
                        <a:t>Employer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6737790"/>
                  </a:ext>
                </a:extLst>
              </a:tr>
            </a:tbl>
          </a:graphicData>
        </a:graphic>
      </p:graphicFrame>
      <p:sp>
        <p:nvSpPr>
          <p:cNvPr id="17" name="Star: 32 Points 16">
            <a:extLst>
              <a:ext uri="{FF2B5EF4-FFF2-40B4-BE49-F238E27FC236}">
                <a16:creationId xmlns:a16="http://schemas.microsoft.com/office/drawing/2014/main" id="{314B3698-A8A7-38A1-A544-47E15C12F57A}"/>
              </a:ext>
            </a:extLst>
          </p:cNvPr>
          <p:cNvSpPr/>
          <p:nvPr/>
        </p:nvSpPr>
        <p:spPr>
          <a:xfrm>
            <a:off x="6810380" y="4391248"/>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7" name="Picture 6" descr="A pink circle with white text and a black background&#10;&#10;AI-generated content may be incorrect.">
            <a:extLst>
              <a:ext uri="{FF2B5EF4-FFF2-40B4-BE49-F238E27FC236}">
                <a16:creationId xmlns:a16="http://schemas.microsoft.com/office/drawing/2014/main" id="{7E273A53-341C-F240-87F6-8AE4031DFF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324" y="1604716"/>
            <a:ext cx="774595" cy="774595"/>
          </a:xfrm>
          <a:prstGeom prst="rect">
            <a:avLst/>
          </a:prstGeom>
        </p:spPr>
      </p:pic>
      <p:pic>
        <p:nvPicPr>
          <p:cNvPr id="12" name="Picture 11" descr="A white and red circle with a white speech bubble in the middle&#10;&#10;AI-generated content may be incorrect.">
            <a:extLst>
              <a:ext uri="{FF2B5EF4-FFF2-40B4-BE49-F238E27FC236}">
                <a16:creationId xmlns:a16="http://schemas.microsoft.com/office/drawing/2014/main" id="{4429B7B1-596B-2D84-E117-B5833019D5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323" y="2388254"/>
            <a:ext cx="774595" cy="774595"/>
          </a:xfrm>
          <a:prstGeom prst="rect">
            <a:avLst/>
          </a:prstGeom>
        </p:spPr>
      </p:pic>
    </p:spTree>
    <p:extLst>
      <p:ext uri="{BB962C8B-B14F-4D97-AF65-F5344CB8AC3E}">
        <p14:creationId xmlns:p14="http://schemas.microsoft.com/office/powerpoint/2010/main" val="159968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7"/>
                                        </p:tgtEl>
                                        <p:attrNameLst>
                                          <p:attrName>style.color</p:attrName>
                                        </p:attrNameLst>
                                      </p:cBhvr>
                                      <p:to>
                                        <a:schemeClr val="bg1"/>
                                      </p:to>
                                    </p:animClr>
                                    <p:animClr clrSpc="rgb" dir="cw">
                                      <p:cBhvr>
                                        <p:cTn id="12" dur="250" autoRev="1" fill="remove"/>
                                        <p:tgtEl>
                                          <p:spTgt spid="17"/>
                                        </p:tgtEl>
                                        <p:attrNameLst>
                                          <p:attrName>fillcolor</p:attrName>
                                        </p:attrNameLst>
                                      </p:cBhvr>
                                      <p:to>
                                        <a:schemeClr val="bg1"/>
                                      </p:to>
                                    </p:animClr>
                                    <p:set>
                                      <p:cBhvr>
                                        <p:cTn id="13" dur="250" autoRev="1" fill="remove"/>
                                        <p:tgtEl>
                                          <p:spTgt spid="17"/>
                                        </p:tgtEl>
                                        <p:attrNameLst>
                                          <p:attrName>fill.type</p:attrName>
                                        </p:attrNameLst>
                                      </p:cBhvr>
                                      <p:to>
                                        <p:strVal val="solid"/>
                                      </p:to>
                                    </p:set>
                                    <p:set>
                                      <p:cBhvr>
                                        <p:cTn id="14" dur="250" autoRev="1" fill="remove"/>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7EBC67BA-2DFA-851A-7C4D-E76D56FB8227}"/>
              </a:ext>
            </a:extLst>
          </p:cNvPr>
          <p:cNvSpPr/>
          <p:nvPr/>
        </p:nvSpPr>
        <p:spPr>
          <a:xfrm>
            <a:off x="386526" y="3556642"/>
            <a:ext cx="8351900" cy="912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    Firming up plans and managing your career</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0"/>
            <a:ext cx="646331" cy="646331"/>
          </a:xfrm>
          <a:prstGeom prst="rect">
            <a:avLst/>
          </a:prstGeom>
        </p:spPr>
      </p:pic>
      <p:sp>
        <p:nvSpPr>
          <p:cNvPr id="5" name="Rectangle: Rounded Corners 4">
            <a:extLst>
              <a:ext uri="{FF2B5EF4-FFF2-40B4-BE49-F238E27FC236}">
                <a16:creationId xmlns:a16="http://schemas.microsoft.com/office/drawing/2014/main" id="{74CFAD66-2CF6-8F5C-DC7C-8C19599E6EBE}"/>
              </a:ext>
            </a:extLst>
          </p:cNvPr>
          <p:cNvSpPr/>
          <p:nvPr/>
        </p:nvSpPr>
        <p:spPr>
          <a:xfrm>
            <a:off x="560598" y="3719583"/>
            <a:ext cx="8081008" cy="55142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Write down what you are thinking of post 16 – like this</a:t>
            </a:r>
          </a:p>
        </p:txBody>
      </p:sp>
      <p:graphicFrame>
        <p:nvGraphicFramePr>
          <p:cNvPr id="11" name="Table 11">
            <a:extLst>
              <a:ext uri="{FF2B5EF4-FFF2-40B4-BE49-F238E27FC236}">
                <a16:creationId xmlns:a16="http://schemas.microsoft.com/office/drawing/2014/main" id="{3770D907-9A34-4A51-C5B3-A2E3B952AD86}"/>
              </a:ext>
            </a:extLst>
          </p:cNvPr>
          <p:cNvGraphicFramePr>
            <a:graphicFrameLocks noGrp="1"/>
          </p:cNvGraphicFramePr>
          <p:nvPr>
            <p:extLst>
              <p:ext uri="{D42A27DB-BD31-4B8C-83A1-F6EECF244321}">
                <p14:modId xmlns:p14="http://schemas.microsoft.com/office/powerpoint/2010/main" val="331746454"/>
              </p:ext>
            </p:extLst>
          </p:nvPr>
        </p:nvGraphicFramePr>
        <p:xfrm>
          <a:off x="386526" y="4624008"/>
          <a:ext cx="8351899" cy="1584960"/>
        </p:xfrm>
        <a:graphic>
          <a:graphicData uri="http://schemas.openxmlformats.org/drawingml/2006/table">
            <a:tbl>
              <a:tblPr firstRow="1" bandRow="1">
                <a:tableStyleId>{21E4AEA4-8DFA-4A89-87EB-49C32662AFE0}</a:tableStyleId>
              </a:tblPr>
              <a:tblGrid>
                <a:gridCol w="1422433">
                  <a:extLst>
                    <a:ext uri="{9D8B030D-6E8A-4147-A177-3AD203B41FA5}">
                      <a16:colId xmlns:a16="http://schemas.microsoft.com/office/drawing/2014/main" val="3665014980"/>
                    </a:ext>
                  </a:extLst>
                </a:gridCol>
                <a:gridCol w="3261806">
                  <a:extLst>
                    <a:ext uri="{9D8B030D-6E8A-4147-A177-3AD203B41FA5}">
                      <a16:colId xmlns:a16="http://schemas.microsoft.com/office/drawing/2014/main" val="2608657337"/>
                    </a:ext>
                  </a:extLst>
                </a:gridCol>
                <a:gridCol w="3667660">
                  <a:extLst>
                    <a:ext uri="{9D8B030D-6E8A-4147-A177-3AD203B41FA5}">
                      <a16:colId xmlns:a16="http://schemas.microsoft.com/office/drawing/2014/main" val="4076460296"/>
                    </a:ext>
                  </a:extLst>
                </a:gridCol>
              </a:tblGrid>
              <a:tr h="367129">
                <a:tc>
                  <a:txBody>
                    <a:bodyPr/>
                    <a:lstStyle/>
                    <a:p>
                      <a:r>
                        <a:rPr lang="en-GB" sz="2000" dirty="0"/>
                        <a:t>Order</a:t>
                      </a:r>
                    </a:p>
                  </a:txBody>
                  <a:tcPr/>
                </a:tc>
                <a:tc>
                  <a:txBody>
                    <a:bodyPr/>
                    <a:lstStyle/>
                    <a:p>
                      <a:r>
                        <a:rPr lang="en-GB" sz="2000" dirty="0"/>
                        <a:t>Choice</a:t>
                      </a:r>
                    </a:p>
                  </a:txBody>
                  <a:tcPr/>
                </a:tc>
                <a:tc>
                  <a:txBody>
                    <a:bodyPr/>
                    <a:lstStyle/>
                    <a:p>
                      <a:r>
                        <a:rPr lang="en-GB" sz="2000" dirty="0"/>
                        <a:t>Details</a:t>
                      </a:r>
                    </a:p>
                  </a:txBody>
                  <a:tcPr/>
                </a:tc>
                <a:extLst>
                  <a:ext uri="{0D108BD9-81ED-4DB2-BD59-A6C34878D82A}">
                    <a16:rowId xmlns:a16="http://schemas.microsoft.com/office/drawing/2014/main" val="696497101"/>
                  </a:ext>
                </a:extLst>
              </a:tr>
              <a:tr h="380635">
                <a:tc>
                  <a:txBody>
                    <a:bodyPr/>
                    <a:lstStyle/>
                    <a:p>
                      <a:r>
                        <a:rPr lang="en-GB" sz="2000" dirty="0"/>
                        <a:t>1st</a:t>
                      </a:r>
                    </a:p>
                  </a:txBody>
                  <a:tcPr/>
                </a:tc>
                <a:tc>
                  <a:txBody>
                    <a:bodyPr/>
                    <a:lstStyle/>
                    <a:p>
                      <a:r>
                        <a:rPr lang="en-GB" sz="2000" dirty="0"/>
                        <a:t>A levels</a:t>
                      </a:r>
                    </a:p>
                  </a:txBody>
                  <a:tcPr/>
                </a:tc>
                <a:tc>
                  <a:txBody>
                    <a:bodyPr/>
                    <a:lstStyle/>
                    <a:p>
                      <a:r>
                        <a:rPr lang="en-GB" sz="2000" dirty="0"/>
                        <a:t>Art, history, English</a:t>
                      </a:r>
                    </a:p>
                  </a:txBody>
                  <a:tcPr/>
                </a:tc>
                <a:extLst>
                  <a:ext uri="{0D108BD9-81ED-4DB2-BD59-A6C34878D82A}">
                    <a16:rowId xmlns:a16="http://schemas.microsoft.com/office/drawing/2014/main" val="491332726"/>
                  </a:ext>
                </a:extLst>
              </a:tr>
              <a:tr h="367129">
                <a:tc>
                  <a:txBody>
                    <a:bodyPr/>
                    <a:lstStyle/>
                    <a:p>
                      <a:r>
                        <a:rPr lang="en-GB" sz="2000" dirty="0"/>
                        <a:t>2nd</a:t>
                      </a:r>
                    </a:p>
                  </a:txBody>
                  <a:tcPr/>
                </a:tc>
                <a:tc>
                  <a:txBody>
                    <a:bodyPr/>
                    <a:lstStyle/>
                    <a:p>
                      <a:r>
                        <a:rPr lang="en-GB" sz="2000" dirty="0"/>
                        <a:t>Apprenticeship</a:t>
                      </a:r>
                    </a:p>
                  </a:txBody>
                  <a:tcPr/>
                </a:tc>
                <a:tc>
                  <a:txBody>
                    <a:bodyPr/>
                    <a:lstStyle/>
                    <a:p>
                      <a:r>
                        <a:rPr lang="en-GB" sz="2000" dirty="0"/>
                        <a:t>Design</a:t>
                      </a:r>
                    </a:p>
                  </a:txBody>
                  <a:tcPr/>
                </a:tc>
                <a:extLst>
                  <a:ext uri="{0D108BD9-81ED-4DB2-BD59-A6C34878D82A}">
                    <a16:rowId xmlns:a16="http://schemas.microsoft.com/office/drawing/2014/main" val="669061568"/>
                  </a:ext>
                </a:extLst>
              </a:tr>
              <a:tr h="367129">
                <a:tc>
                  <a:txBody>
                    <a:bodyPr/>
                    <a:lstStyle/>
                    <a:p>
                      <a:r>
                        <a:rPr lang="en-GB" sz="2000" dirty="0"/>
                        <a:t>3rd</a:t>
                      </a:r>
                    </a:p>
                  </a:txBody>
                  <a:tcPr/>
                </a:tc>
                <a:tc>
                  <a:txBody>
                    <a:bodyPr/>
                    <a:lstStyle/>
                    <a:p>
                      <a:r>
                        <a:rPr lang="en-GB" sz="2000" dirty="0"/>
                        <a:t>T Level</a:t>
                      </a:r>
                    </a:p>
                  </a:txBody>
                  <a:tcPr/>
                </a:tc>
                <a:tc>
                  <a:txBody>
                    <a:bodyPr/>
                    <a:lstStyle/>
                    <a:p>
                      <a:r>
                        <a:rPr lang="en-GB" sz="2000" dirty="0"/>
                        <a:t>Digital design</a:t>
                      </a:r>
                    </a:p>
                  </a:txBody>
                  <a:tcPr/>
                </a:tc>
                <a:extLst>
                  <a:ext uri="{0D108BD9-81ED-4DB2-BD59-A6C34878D82A}">
                    <a16:rowId xmlns:a16="http://schemas.microsoft.com/office/drawing/2014/main" val="2954132814"/>
                  </a:ext>
                </a:extLst>
              </a:tr>
            </a:tbl>
          </a:graphicData>
        </a:graphic>
      </p:graphicFrame>
      <p:sp>
        <p:nvSpPr>
          <p:cNvPr id="12" name="Star: 32 Points 11">
            <a:extLst>
              <a:ext uri="{FF2B5EF4-FFF2-40B4-BE49-F238E27FC236}">
                <a16:creationId xmlns:a16="http://schemas.microsoft.com/office/drawing/2014/main" id="{6E6AD20D-7433-879A-6C0B-9133008084EC}"/>
              </a:ext>
            </a:extLst>
          </p:cNvPr>
          <p:cNvSpPr/>
          <p:nvPr/>
        </p:nvSpPr>
        <p:spPr>
          <a:xfrm>
            <a:off x="7411009" y="4933170"/>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grpSp>
        <p:nvGrpSpPr>
          <p:cNvPr id="9" name="Group 8">
            <a:extLst>
              <a:ext uri="{FF2B5EF4-FFF2-40B4-BE49-F238E27FC236}">
                <a16:creationId xmlns:a16="http://schemas.microsoft.com/office/drawing/2014/main" id="{664CC6E6-E02B-E962-03DF-8CE0972E5444}"/>
              </a:ext>
            </a:extLst>
          </p:cNvPr>
          <p:cNvGrpSpPr/>
          <p:nvPr/>
        </p:nvGrpSpPr>
        <p:grpSpPr>
          <a:xfrm>
            <a:off x="386526" y="955493"/>
            <a:ext cx="8351899" cy="2473507"/>
            <a:chOff x="560598" y="1285182"/>
            <a:chExt cx="7810117" cy="2143818"/>
          </a:xfrm>
        </p:grpSpPr>
        <p:pic>
          <p:nvPicPr>
            <p:cNvPr id="7" name="Picture 6">
              <a:extLst>
                <a:ext uri="{FF2B5EF4-FFF2-40B4-BE49-F238E27FC236}">
                  <a16:creationId xmlns:a16="http://schemas.microsoft.com/office/drawing/2014/main" id="{30A6619D-CD6E-20AC-474D-98A4557EA073}"/>
                </a:ext>
              </a:extLst>
            </p:cNvPr>
            <p:cNvPicPr>
              <a:picLocks noChangeAspect="1"/>
            </p:cNvPicPr>
            <p:nvPr/>
          </p:nvPicPr>
          <p:blipFill>
            <a:blip r:embed="rId5"/>
            <a:stretch>
              <a:fillRect/>
            </a:stretch>
          </p:blipFill>
          <p:spPr>
            <a:xfrm>
              <a:off x="560598" y="1711870"/>
              <a:ext cx="7810116" cy="1717130"/>
            </a:xfrm>
            <a:prstGeom prst="rect">
              <a:avLst/>
            </a:prstGeom>
            <a:ln>
              <a:noFill/>
            </a:ln>
          </p:spPr>
        </p:pic>
        <p:pic>
          <p:nvPicPr>
            <p:cNvPr id="8" name="Picture 7">
              <a:extLst>
                <a:ext uri="{FF2B5EF4-FFF2-40B4-BE49-F238E27FC236}">
                  <a16:creationId xmlns:a16="http://schemas.microsoft.com/office/drawing/2014/main" id="{83948C3B-C821-6E98-10AA-189F08198924}"/>
                </a:ext>
              </a:extLst>
            </p:cNvPr>
            <p:cNvPicPr>
              <a:picLocks noChangeAspect="1"/>
            </p:cNvPicPr>
            <p:nvPr/>
          </p:nvPicPr>
          <p:blipFill>
            <a:blip r:embed="rId6"/>
            <a:stretch>
              <a:fillRect/>
            </a:stretch>
          </p:blipFill>
          <p:spPr>
            <a:xfrm>
              <a:off x="1291595" y="1285182"/>
              <a:ext cx="7079120" cy="498562"/>
            </a:xfrm>
            <a:prstGeom prst="rect">
              <a:avLst/>
            </a:prstGeom>
          </p:spPr>
        </p:pic>
      </p:grpSp>
    </p:spTree>
    <p:custDataLst>
      <p:tags r:id="rId1"/>
    </p:custDataLst>
    <p:extLst>
      <p:ext uri="{BB962C8B-B14F-4D97-AF65-F5344CB8AC3E}">
        <p14:creationId xmlns:p14="http://schemas.microsoft.com/office/powerpoint/2010/main" val="191753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mph" presetSubtype="0" fill="remove" grpId="1" nodeType="clickEffect">
                                  <p:stCondLst>
                                    <p:cond delay="0"/>
                                  </p:stCondLst>
                                  <p:childTnLst>
                                    <p:animClr clrSpc="rgb" dir="cw">
                                      <p:cBhvr override="childStyle">
                                        <p:cTn id="17" dur="250" autoRev="1" fill="remove"/>
                                        <p:tgtEl>
                                          <p:spTgt spid="12"/>
                                        </p:tgtEl>
                                        <p:attrNameLst>
                                          <p:attrName>style.color</p:attrName>
                                        </p:attrNameLst>
                                      </p:cBhvr>
                                      <p:to>
                                        <a:schemeClr val="bg1"/>
                                      </p:to>
                                    </p:animClr>
                                    <p:animClr clrSpc="rgb" dir="cw">
                                      <p:cBhvr>
                                        <p:cTn id="18" dur="250" autoRev="1" fill="remove"/>
                                        <p:tgtEl>
                                          <p:spTgt spid="12"/>
                                        </p:tgtEl>
                                        <p:attrNameLst>
                                          <p:attrName>fillcolor</p:attrName>
                                        </p:attrNameLst>
                                      </p:cBhvr>
                                      <p:to>
                                        <a:schemeClr val="bg1"/>
                                      </p:to>
                                    </p:animClr>
                                    <p:set>
                                      <p:cBhvr>
                                        <p:cTn id="19" dur="250" autoRev="1" fill="remove"/>
                                        <p:tgtEl>
                                          <p:spTgt spid="12"/>
                                        </p:tgtEl>
                                        <p:attrNameLst>
                                          <p:attrName>fill.type</p:attrName>
                                        </p:attrNameLst>
                                      </p:cBhvr>
                                      <p:to>
                                        <p:strVal val="solid"/>
                                      </p:to>
                                    </p:set>
                                    <p:set>
                                      <p:cBhvr>
                                        <p:cTn id="20" dur="250" autoRev="1" fill="remove"/>
                                        <p:tgtEl>
                                          <p:spTgt spid="1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74534-3C99-6F84-4888-0131988EA0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47F07E1-FB54-C4B6-0025-6E31E2104E99}"/>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1E32847-E2CF-9A21-2148-37A4FA8FE8C5}"/>
              </a:ext>
            </a:extLst>
          </p:cNvPr>
          <p:cNvSpPr/>
          <p:nvPr/>
        </p:nvSpPr>
        <p:spPr>
          <a:xfrm>
            <a:off x="333487" y="759158"/>
            <a:ext cx="8520057" cy="912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E61E2471-B1A4-9FD1-125F-A4D649F68298}"/>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    Set action points</a:t>
            </a:r>
          </a:p>
        </p:txBody>
      </p:sp>
      <p:pic>
        <p:nvPicPr>
          <p:cNvPr id="6" name="Graphic 5" descr="Badge 3 with solid fill">
            <a:extLst>
              <a:ext uri="{FF2B5EF4-FFF2-40B4-BE49-F238E27FC236}">
                <a16:creationId xmlns:a16="http://schemas.microsoft.com/office/drawing/2014/main" id="{388C5A33-4BB3-CF6D-5F57-F5A7956742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0"/>
            <a:ext cx="646331" cy="646331"/>
          </a:xfrm>
          <a:prstGeom prst="rect">
            <a:avLst/>
          </a:prstGeom>
        </p:spPr>
      </p:pic>
      <p:sp>
        <p:nvSpPr>
          <p:cNvPr id="5" name="Rectangle: Rounded Corners 4">
            <a:extLst>
              <a:ext uri="{FF2B5EF4-FFF2-40B4-BE49-F238E27FC236}">
                <a16:creationId xmlns:a16="http://schemas.microsoft.com/office/drawing/2014/main" id="{7FF336EE-83E0-62D5-62DD-7EFD27D1B75D}"/>
              </a:ext>
            </a:extLst>
          </p:cNvPr>
          <p:cNvSpPr/>
          <p:nvPr/>
        </p:nvSpPr>
        <p:spPr>
          <a:xfrm>
            <a:off x="396049" y="815573"/>
            <a:ext cx="8414464" cy="8260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Set an action point for something you need to do to take your plans forward.</a:t>
            </a:r>
          </a:p>
        </p:txBody>
      </p:sp>
      <p:pic>
        <p:nvPicPr>
          <p:cNvPr id="4" name="Picture 3">
            <a:extLst>
              <a:ext uri="{FF2B5EF4-FFF2-40B4-BE49-F238E27FC236}">
                <a16:creationId xmlns:a16="http://schemas.microsoft.com/office/drawing/2014/main" id="{243A0223-3DEA-A430-7B0F-D43F227A5B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487" y="1784769"/>
            <a:ext cx="8477026" cy="3144561"/>
          </a:xfrm>
          <a:prstGeom prst="rect">
            <a:avLst/>
          </a:prstGeom>
          <a:effectLst>
            <a:outerShdw blurRad="63500" sx="102000" sy="102000" algn="ctr" rotWithShape="0">
              <a:prstClr val="black">
                <a:alpha val="40000"/>
              </a:prstClr>
            </a:outerShdw>
          </a:effectLst>
        </p:spPr>
      </p:pic>
      <p:pic>
        <p:nvPicPr>
          <p:cNvPr id="9" name="Picture 8" descr="Loop">
            <a:extLst>
              <a:ext uri="{FF2B5EF4-FFF2-40B4-BE49-F238E27FC236}">
                <a16:creationId xmlns:a16="http://schemas.microsoft.com/office/drawing/2014/main" id="{35334E0C-D7BA-94C3-9DB3-04368B9E00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8778" y="3802664"/>
            <a:ext cx="2218181" cy="603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02B0378F-9891-7708-2A65-51551E35C9EB}"/>
              </a:ext>
            </a:extLst>
          </p:cNvPr>
          <p:cNvPicPr>
            <a:picLocks noChangeAspect="1"/>
          </p:cNvPicPr>
          <p:nvPr/>
        </p:nvPicPr>
        <p:blipFill>
          <a:blip r:embed="rId7"/>
          <a:stretch>
            <a:fillRect/>
          </a:stretch>
        </p:blipFill>
        <p:spPr>
          <a:xfrm>
            <a:off x="330808" y="4494898"/>
            <a:ext cx="8477026" cy="2057766"/>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20730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462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grpSp>
        <p:nvGrpSpPr>
          <p:cNvPr id="27" name="Group 26">
            <a:extLst>
              <a:ext uri="{FF2B5EF4-FFF2-40B4-BE49-F238E27FC236}">
                <a16:creationId xmlns:a16="http://schemas.microsoft.com/office/drawing/2014/main" id="{61F179D5-720C-B13B-5A1A-CBAB987B367E}"/>
              </a:ext>
            </a:extLst>
          </p:cNvPr>
          <p:cNvGrpSpPr/>
          <p:nvPr/>
        </p:nvGrpSpPr>
        <p:grpSpPr>
          <a:xfrm>
            <a:off x="294993" y="2680192"/>
            <a:ext cx="5849493" cy="3012495"/>
            <a:chOff x="305633" y="3208498"/>
            <a:chExt cx="5849493" cy="3012495"/>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44897" y="3218320"/>
              <a:ext cx="4410229" cy="3002673"/>
              <a:chOff x="1753930" y="3240775"/>
              <a:chExt cx="4410229" cy="3002673"/>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a:gradFill flip="none" rotWithShape="1">
                <a:gsLst>
                  <a:gs pos="0">
                    <a:srgbClr val="ED0373">
                      <a:tint val="66000"/>
                      <a:satMod val="160000"/>
                    </a:srgbClr>
                  </a:gs>
                  <a:gs pos="50000">
                    <a:srgbClr val="ED0373">
                      <a:tint val="44500"/>
                      <a:satMod val="160000"/>
                    </a:srgbClr>
                  </a:gs>
                  <a:gs pos="100000">
                    <a:srgbClr val="ED0373">
                      <a:tint val="23500"/>
                      <a:satMod val="160000"/>
                    </a:srgbClr>
                  </a:gs>
                </a:gsLst>
                <a:lin ang="135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researched the education and training system</a:t>
                </a:r>
              </a:p>
            </p:txBody>
          </p:sp>
          <p:sp>
            <p:nvSpPr>
              <p:cNvPr id="40" name="Rectangle 39">
                <a:extLst>
                  <a:ext uri="{FF2B5EF4-FFF2-40B4-BE49-F238E27FC236}">
                    <a16:creationId xmlns:a16="http://schemas.microsoft.com/office/drawing/2014/main" id="{10035FC8-6561-46E8-82A6-3D2AF85DFD0E}"/>
                  </a:ext>
                </a:extLst>
              </p:cNvPr>
              <p:cNvSpPr/>
              <p:nvPr/>
            </p:nvSpPr>
            <p:spPr>
              <a:xfrm>
                <a:off x="1794906" y="4854074"/>
                <a:ext cx="4369253" cy="1389374"/>
              </a:xfrm>
              <a:prstGeom prst="rect">
                <a:avLst/>
              </a:prstGeom>
              <a:solidFill>
                <a:srgbClr val="FF9966"/>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started to take responsibility for making things happen in your career</a:t>
                </a:r>
              </a:p>
            </p:txBody>
          </p:sp>
        </p:grpSp>
        <p:grpSp>
          <p:nvGrpSpPr>
            <p:cNvPr id="50" name="Group 49">
              <a:extLst>
                <a:ext uri="{FF2B5EF4-FFF2-40B4-BE49-F238E27FC236}">
                  <a16:creationId xmlns:a16="http://schemas.microsoft.com/office/drawing/2014/main" id="{53461091-A0D4-45AB-7CA9-66DBD7A6B2D7}"/>
                </a:ext>
              </a:extLst>
            </p:cNvPr>
            <p:cNvGrpSpPr/>
            <p:nvPr/>
          </p:nvGrpSpPr>
          <p:grpSpPr>
            <a:xfrm>
              <a:off x="305633" y="4821277"/>
              <a:ext cx="1319501" cy="1373696"/>
              <a:chOff x="1696276" y="2918891"/>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4" name="Group 23">
              <a:extLst>
                <a:ext uri="{FF2B5EF4-FFF2-40B4-BE49-F238E27FC236}">
                  <a16:creationId xmlns:a16="http://schemas.microsoft.com/office/drawing/2014/main" id="{C5F08ADD-FFE4-3E8B-21CD-CC5DA8DA269A}"/>
                </a:ext>
              </a:extLst>
            </p:cNvPr>
            <p:cNvGrpSpPr/>
            <p:nvPr/>
          </p:nvGrpSpPr>
          <p:grpSpPr>
            <a:xfrm>
              <a:off x="305633" y="3208498"/>
              <a:ext cx="1326240" cy="1410059"/>
              <a:chOff x="1917662" y="1051870"/>
              <a:chExt cx="1377950" cy="1510437"/>
            </a:xfrm>
          </p:grpSpPr>
          <p:sp>
            <p:nvSpPr>
              <p:cNvPr id="25" name="Rectangle 6">
                <a:extLst>
                  <a:ext uri="{FF2B5EF4-FFF2-40B4-BE49-F238E27FC236}">
                    <a16:creationId xmlns:a16="http://schemas.microsoft.com/office/drawing/2014/main" id="{C8809636-6D50-5D67-F315-0305A9A3550F}"/>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6" name="Picture 7">
                <a:extLst>
                  <a:ext uri="{FF2B5EF4-FFF2-40B4-BE49-F238E27FC236}">
                    <a16:creationId xmlns:a16="http://schemas.microsoft.com/office/drawing/2014/main" id="{4D496A24-A596-DABA-3C26-7235ED1D53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35" name="Picture 34">
            <a:extLst>
              <a:ext uri="{FF2B5EF4-FFF2-40B4-BE49-F238E27FC236}">
                <a16:creationId xmlns:a16="http://schemas.microsoft.com/office/drawing/2014/main" id="{F8D09C02-493C-4CB4-BB26-18AC218308F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40689" y="2690014"/>
            <a:ext cx="1631161" cy="1410058"/>
          </a:xfrm>
          <a:prstGeom prst="rect">
            <a:avLst/>
          </a:prstGeom>
        </p:spPr>
      </p:pic>
      <p:pic>
        <p:nvPicPr>
          <p:cNvPr id="36" name="Picture 35">
            <a:extLst>
              <a:ext uri="{FF2B5EF4-FFF2-40B4-BE49-F238E27FC236}">
                <a16:creationId xmlns:a16="http://schemas.microsoft.com/office/drawing/2014/main" id="{60E47046-80FE-447E-891F-6A8338EE5F8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40688" y="4303313"/>
            <a:ext cx="1631161" cy="1410058"/>
          </a:xfrm>
          <a:prstGeom prst="rect">
            <a:avLst/>
          </a:prstGeom>
        </p:spPr>
      </p:pic>
      <p:sp>
        <p:nvSpPr>
          <p:cNvPr id="37" name="Rectangle: Rounded Corners 36">
            <a:extLst>
              <a:ext uri="{FF2B5EF4-FFF2-40B4-BE49-F238E27FC236}">
                <a16:creationId xmlns:a16="http://schemas.microsoft.com/office/drawing/2014/main" id="{B4504AA9-4EB8-4FD3-B3AE-01A978194EF2}"/>
              </a:ext>
            </a:extLst>
          </p:cNvPr>
          <p:cNvSpPr/>
          <p:nvPr/>
        </p:nvSpPr>
        <p:spPr>
          <a:xfrm>
            <a:off x="294993" y="5909307"/>
            <a:ext cx="8554012" cy="762363"/>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Next lesson: Applying</a:t>
            </a:r>
          </a:p>
        </p:txBody>
      </p:sp>
    </p:spTree>
    <p:custDataLst>
      <p:tags r:id="rId1"/>
    </p:custDataLst>
    <p:extLst>
      <p:ext uri="{BB962C8B-B14F-4D97-AF65-F5344CB8AC3E}">
        <p14:creationId xmlns:p14="http://schemas.microsoft.com/office/powerpoint/2010/main" val="179957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ppt_x"/>
                                          </p:val>
                                        </p:tav>
                                        <p:tav tm="100000">
                                          <p:val>
                                            <p:strVal val="#ppt_x"/>
                                          </p:val>
                                        </p:tav>
                                      </p:tavLst>
                                    </p:anim>
                                    <p:anim calcmode="lin" valueType="num">
                                      <p:cBhvr additive="base">
                                        <p:cTn id="1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950E8C0-0167-9A5A-9C70-29F12AE72B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 t="15833" r="118" b="-15833"/>
          <a:stretch/>
        </p:blipFill>
        <p:spPr bwMode="auto">
          <a:xfrm>
            <a:off x="0" y="212644"/>
            <a:ext cx="9143999" cy="50167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60B1E24-D386-4F94-A37B-D6629425D2A8}"/>
              </a:ext>
            </a:extLst>
          </p:cNvPr>
          <p:cNvSpPr/>
          <p:nvPr/>
        </p:nvSpPr>
        <p:spPr>
          <a:xfrm>
            <a:off x="0" y="4842933"/>
            <a:ext cx="9144000" cy="20150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122" b="82541"/>
          <a:stretch/>
        </p:blipFill>
        <p:spPr>
          <a:xfrm>
            <a:off x="0" y="0"/>
            <a:ext cx="9153786" cy="914400"/>
          </a:xfrm>
          <a:prstGeom prst="rect">
            <a:avLst/>
          </a:prstGeom>
        </p:spPr>
      </p:pic>
      <p:sp>
        <p:nvSpPr>
          <p:cNvPr id="14" name="Rectangle 13">
            <a:extLst>
              <a:ext uri="{FF2B5EF4-FFF2-40B4-BE49-F238E27FC236}">
                <a16:creationId xmlns:a16="http://schemas.microsoft.com/office/drawing/2014/main" id="{F010D484-F28E-03E1-CECF-95678235760B}"/>
              </a:ext>
            </a:extLst>
          </p:cNvPr>
          <p:cNvSpPr/>
          <p:nvPr/>
        </p:nvSpPr>
        <p:spPr>
          <a:xfrm>
            <a:off x="1"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5BD816A-12A1-E2D5-AD64-3D14D2B3F82F}"/>
              </a:ext>
            </a:extLst>
          </p:cNvPr>
          <p:cNvSpPr/>
          <p:nvPr/>
        </p:nvSpPr>
        <p:spPr>
          <a:xfrm>
            <a:off x="0" y="4357511"/>
            <a:ext cx="9144001" cy="2500489"/>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2342D0-B2D2-F5AE-231B-AE757BC85F58}"/>
              </a:ext>
            </a:extLst>
          </p:cNvPr>
          <p:cNvSpPr/>
          <p:nvPr/>
        </p:nvSpPr>
        <p:spPr>
          <a:xfrm>
            <a:off x="1241068" y="4822924"/>
            <a:ext cx="6661861"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16</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4: Applying for post 16 and looking ahead to Post 18</a:t>
            </a:r>
          </a:p>
        </p:txBody>
      </p:sp>
      <p:pic>
        <p:nvPicPr>
          <p:cNvPr id="11" name="Graphic 10" descr="Badge 4 with solid fill">
            <a:extLst>
              <a:ext uri="{FF2B5EF4-FFF2-40B4-BE49-F238E27FC236}">
                <a16:creationId xmlns:a16="http://schemas.microsoft.com/office/drawing/2014/main" id="{433B9DA7-0F38-9AF1-D0B5-45DD4BD808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4446" y="5049441"/>
            <a:ext cx="1116627" cy="1116627"/>
          </a:xfrm>
          <a:prstGeom prst="rect">
            <a:avLst/>
          </a:prstGeom>
        </p:spPr>
      </p:pic>
      <p:sp>
        <p:nvSpPr>
          <p:cNvPr id="4" name="Rectangle 3">
            <a:extLst>
              <a:ext uri="{FF2B5EF4-FFF2-40B4-BE49-F238E27FC236}">
                <a16:creationId xmlns:a16="http://schemas.microsoft.com/office/drawing/2014/main" id="{EB3DC8B9-7792-F0F7-9C61-29CB375A0F78}"/>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3361071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460375" y="1605904"/>
            <a:ext cx="8350898" cy="923330"/>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5400" dirty="0">
                <a:latin typeface="Calibri" panose="020F0502020204030204" pitchFamily="34" charset="0"/>
              </a:rPr>
              <a:t>You have won the lottery!</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4"/>
          <a:stretch>
            <a:fillRect/>
          </a:stretch>
        </p:blipFill>
        <p:spPr>
          <a:xfrm>
            <a:off x="460375" y="2744250"/>
            <a:ext cx="3967169" cy="2668823"/>
          </a:xfrm>
          <a:prstGeom prst="rect">
            <a:avLst/>
          </a:prstGeom>
        </p:spPr>
      </p:pic>
      <p:sp>
        <p:nvSpPr>
          <p:cNvPr id="4" name="Rectangle 3"/>
          <p:cNvSpPr/>
          <p:nvPr/>
        </p:nvSpPr>
        <p:spPr>
          <a:xfrm>
            <a:off x="4665306" y="2744249"/>
            <a:ext cx="4089533" cy="266882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t>The prize is….</a:t>
            </a:r>
          </a:p>
        </p:txBody>
      </p:sp>
      <p:sp>
        <p:nvSpPr>
          <p:cNvPr id="7" name="Rectangle 2">
            <a:extLst>
              <a:ext uri="{FF2B5EF4-FFF2-40B4-BE49-F238E27FC236}">
                <a16:creationId xmlns:a16="http://schemas.microsoft.com/office/drawing/2014/main" id="{62CBA8D0-8AAD-4646-8A39-7A7EBAC02AF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Warm up activity</a:t>
            </a:r>
          </a:p>
        </p:txBody>
      </p:sp>
      <p:pic>
        <p:nvPicPr>
          <p:cNvPr id="8" name="Graphic 7" descr="Badge 1 with solid fill">
            <a:extLst>
              <a:ext uri="{FF2B5EF4-FFF2-40B4-BE49-F238E27FC236}">
                <a16:creationId xmlns:a16="http://schemas.microsoft.com/office/drawing/2014/main" id="{49FD3D64-FF94-49AF-9B00-9AD576EACE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35046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2604342"/>
            <a:ext cx="2805419"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a:t>
            </a:r>
          </a:p>
          <a:p>
            <a:pPr algn="ctr"/>
            <a:r>
              <a:rPr lang="en-GB" sz="2400" dirty="0"/>
              <a:t>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16188" y="3836505"/>
            <a:ext cx="2788868" cy="90361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CV Building : 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99637" y="5808722"/>
            <a:ext cx="2805419" cy="7725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sp>
        <p:nvSpPr>
          <p:cNvPr id="54" name="Rectangle 53">
            <a:extLst>
              <a:ext uri="{FF2B5EF4-FFF2-40B4-BE49-F238E27FC236}">
                <a16:creationId xmlns:a16="http://schemas.microsoft.com/office/drawing/2014/main" id="{2DB018C6-1342-55B4-6B33-77BE65103791}"/>
              </a:ext>
            </a:extLst>
          </p:cNvPr>
          <p:cNvSpPr/>
          <p:nvPr/>
        </p:nvSpPr>
        <p:spPr>
          <a:xfrm>
            <a:off x="6216188" y="4787066"/>
            <a:ext cx="2788868" cy="9542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Looking ahead to post 18: 15 mins</a:t>
            </a:r>
          </a:p>
        </p:txBody>
      </p:sp>
      <p:pic>
        <p:nvPicPr>
          <p:cNvPr id="6" name="Graphic 5" descr="Badge 4 with solid fill">
            <a:extLst>
              <a:ext uri="{FF2B5EF4-FFF2-40B4-BE49-F238E27FC236}">
                <a16:creationId xmlns:a16="http://schemas.microsoft.com/office/drawing/2014/main" id="{832BFD75-9AD8-9950-C0A5-253C15D3B5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8881" y="-12605"/>
            <a:ext cx="646331" cy="646331"/>
          </a:xfrm>
          <a:prstGeom prst="rect">
            <a:avLst/>
          </a:prstGeom>
        </p:spPr>
      </p:pic>
      <p:grpSp>
        <p:nvGrpSpPr>
          <p:cNvPr id="16" name="Group 15">
            <a:extLst>
              <a:ext uri="{FF2B5EF4-FFF2-40B4-BE49-F238E27FC236}">
                <a16:creationId xmlns:a16="http://schemas.microsoft.com/office/drawing/2014/main" id="{459FE914-9413-2B32-06B6-92B6DC79E864}"/>
              </a:ext>
            </a:extLst>
          </p:cNvPr>
          <p:cNvGrpSpPr/>
          <p:nvPr/>
        </p:nvGrpSpPr>
        <p:grpSpPr>
          <a:xfrm>
            <a:off x="212988" y="3245660"/>
            <a:ext cx="5849493" cy="2976653"/>
            <a:chOff x="212988" y="3245660"/>
            <a:chExt cx="5849493" cy="2976653"/>
          </a:xfrm>
        </p:grpSpPr>
        <p:grpSp>
          <p:nvGrpSpPr>
            <p:cNvPr id="27" name="Group 26">
              <a:extLst>
                <a:ext uri="{FF2B5EF4-FFF2-40B4-BE49-F238E27FC236}">
                  <a16:creationId xmlns:a16="http://schemas.microsoft.com/office/drawing/2014/main" id="{61F179D5-720C-B13B-5A1A-CBAB987B367E}"/>
                </a:ext>
              </a:extLst>
            </p:cNvPr>
            <p:cNvGrpSpPr/>
            <p:nvPr/>
          </p:nvGrpSpPr>
          <p:grpSpPr>
            <a:xfrm>
              <a:off x="212988" y="3245660"/>
              <a:ext cx="5849493" cy="2976653"/>
              <a:chOff x="305633" y="3218320"/>
              <a:chExt cx="5849493" cy="2976653"/>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44897" y="3218320"/>
                <a:ext cx="4410229" cy="2976653"/>
                <a:chOff x="1753930" y="3240775"/>
                <a:chExt cx="4410229" cy="2976653"/>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start making plans for post 18</a:t>
                  </a:r>
                </a:p>
              </p:txBody>
            </p:sp>
            <p:sp>
              <p:nvSpPr>
                <p:cNvPr id="40" name="Rectangle 39">
                  <a:extLst>
                    <a:ext uri="{FF2B5EF4-FFF2-40B4-BE49-F238E27FC236}">
                      <a16:creationId xmlns:a16="http://schemas.microsoft.com/office/drawing/2014/main" id="{10035FC8-6561-46E8-82A6-3D2AF85DFD0E}"/>
                    </a:ext>
                  </a:extLst>
                </p:cNvPr>
                <p:cNvSpPr/>
                <p:nvPr/>
              </p:nvSpPr>
              <p:spPr>
                <a:xfrm>
                  <a:off x="1794906" y="4854074"/>
                  <a:ext cx="4369253" cy="1363354"/>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start to take responsibility for making things happen in your career</a:t>
                  </a:r>
                </a:p>
              </p:txBody>
            </p:sp>
          </p:grpSp>
          <p:grpSp>
            <p:nvGrpSpPr>
              <p:cNvPr id="50" name="Group 49">
                <a:extLst>
                  <a:ext uri="{FF2B5EF4-FFF2-40B4-BE49-F238E27FC236}">
                    <a16:creationId xmlns:a16="http://schemas.microsoft.com/office/drawing/2014/main" id="{53461091-A0D4-45AB-7CA9-66DBD7A6B2D7}"/>
                  </a:ext>
                </a:extLst>
              </p:cNvPr>
              <p:cNvGrpSpPr/>
              <p:nvPr/>
            </p:nvGrpSpPr>
            <p:grpSpPr>
              <a:xfrm>
                <a:off x="305633" y="4821277"/>
                <a:ext cx="1319501" cy="1373696"/>
                <a:chOff x="1696276" y="2918891"/>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10" name="Group 9">
              <a:extLst>
                <a:ext uri="{FF2B5EF4-FFF2-40B4-BE49-F238E27FC236}">
                  <a16:creationId xmlns:a16="http://schemas.microsoft.com/office/drawing/2014/main" id="{4E86D003-45DE-7001-8EC3-CF534F2BCAC5}"/>
                </a:ext>
              </a:extLst>
            </p:cNvPr>
            <p:cNvGrpSpPr/>
            <p:nvPr/>
          </p:nvGrpSpPr>
          <p:grpSpPr>
            <a:xfrm>
              <a:off x="212988" y="3259627"/>
              <a:ext cx="1319501" cy="1390417"/>
              <a:chOff x="235706" y="2981002"/>
              <a:chExt cx="1377950" cy="1474788"/>
            </a:xfrm>
          </p:grpSpPr>
          <p:sp>
            <p:nvSpPr>
              <p:cNvPr id="11" name="Rectangle 5">
                <a:extLst>
                  <a:ext uri="{FF2B5EF4-FFF2-40B4-BE49-F238E27FC236}">
                    <a16:creationId xmlns:a16="http://schemas.microsoft.com/office/drawing/2014/main" id="{99F5B434-1AC2-58A1-6096-9BE9E67AF2A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4" name="Picture 8">
                <a:extLst>
                  <a:ext uri="{FF2B5EF4-FFF2-40B4-BE49-F238E27FC236}">
                    <a16:creationId xmlns:a16="http://schemas.microsoft.com/office/drawing/2014/main" id="{F9D89B03-E333-FAA4-6DE3-33071467AE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63125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5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407588" y="866101"/>
            <a:ext cx="8369656"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817530" y="982504"/>
            <a:ext cx="1918882" cy="567716"/>
          </a:xfrm>
          <a:prstGeom prst="rect">
            <a:avLst/>
          </a:prstGeom>
        </p:spPr>
      </p:pic>
      <p:sp>
        <p:nvSpPr>
          <p:cNvPr id="27" name="TextBox 26">
            <a:extLst>
              <a:ext uri="{FF2B5EF4-FFF2-40B4-BE49-F238E27FC236}">
                <a16:creationId xmlns:a16="http://schemas.microsoft.com/office/drawing/2014/main" id="{A698D537-5FF4-BECD-E935-CD39DAD27A1C}"/>
              </a:ext>
            </a:extLst>
          </p:cNvPr>
          <p:cNvSpPr txBox="1"/>
          <p:nvPr/>
        </p:nvSpPr>
        <p:spPr>
          <a:xfrm>
            <a:off x="2522412" y="6135997"/>
            <a:ext cx="3988568" cy="646331"/>
          </a:xfrm>
          <a:prstGeom prst="rect">
            <a:avLst/>
          </a:prstGeom>
          <a:noFill/>
        </p:spPr>
        <p:txBody>
          <a:bodyPr wrap="square" rtlCol="0">
            <a:spAutoFit/>
          </a:bodyPr>
          <a:lstStyle/>
          <a:p>
            <a:pPr algn="ctr"/>
            <a:r>
              <a:rPr lang="en-GB" sz="3600" dirty="0">
                <a:solidFill>
                  <a:schemeClr val="bg1"/>
                </a:solidFill>
                <a:hlinkClick r:id="rId4">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grpSp>
        <p:nvGrpSpPr>
          <p:cNvPr id="26" name="Group 25">
            <a:extLst>
              <a:ext uri="{FF2B5EF4-FFF2-40B4-BE49-F238E27FC236}">
                <a16:creationId xmlns:a16="http://schemas.microsoft.com/office/drawing/2014/main" id="{1F9BA705-40C8-79B3-1D52-084823A6A252}"/>
              </a:ext>
            </a:extLst>
          </p:cNvPr>
          <p:cNvGrpSpPr/>
          <p:nvPr/>
        </p:nvGrpSpPr>
        <p:grpSpPr>
          <a:xfrm>
            <a:off x="407588" y="3994492"/>
            <a:ext cx="8186654" cy="1274238"/>
            <a:chOff x="473130" y="3564051"/>
            <a:chExt cx="8186654" cy="1274238"/>
          </a:xfrm>
        </p:grpSpPr>
        <p:sp>
          <p:nvSpPr>
            <p:cNvPr id="17" name="Rectangle 16">
              <a:extLst>
                <a:ext uri="{FF2B5EF4-FFF2-40B4-BE49-F238E27FC236}">
                  <a16:creationId xmlns:a16="http://schemas.microsoft.com/office/drawing/2014/main" id="{3BC55CF2-B77A-44AE-992D-229739311946}"/>
                </a:ext>
              </a:extLst>
            </p:cNvPr>
            <p:cNvSpPr/>
            <p:nvPr/>
          </p:nvSpPr>
          <p:spPr>
            <a:xfrm>
              <a:off x="473130" y="3823075"/>
              <a:ext cx="718450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Explore post 18 options</a:t>
              </a:r>
            </a:p>
            <a:p>
              <a:endParaRPr lang="en-GB" altLang="en-US" sz="2400" dirty="0">
                <a:latin typeface="Calibri" panose="020F0502020204030204" pitchFamily="34" charset="0"/>
              </a:endParaRPr>
            </a:p>
          </p:txBody>
        </p:sp>
        <p:pic>
          <p:nvPicPr>
            <p:cNvPr id="16" name="Picture 15">
              <a:extLst>
                <a:ext uri="{FF2B5EF4-FFF2-40B4-BE49-F238E27FC236}">
                  <a16:creationId xmlns:a16="http://schemas.microsoft.com/office/drawing/2014/main" id="{AD866365-863A-AE19-BB3B-A91A85013FA6}"/>
                </a:ext>
              </a:extLst>
            </p:cNvPr>
            <p:cNvPicPr>
              <a:picLocks noChangeAspect="1"/>
            </p:cNvPicPr>
            <p:nvPr/>
          </p:nvPicPr>
          <p:blipFill>
            <a:blip r:embed="rId5"/>
            <a:stretch>
              <a:fillRect/>
            </a:stretch>
          </p:blipFill>
          <p:spPr>
            <a:xfrm>
              <a:off x="7191006" y="3564051"/>
              <a:ext cx="1468778" cy="1274238"/>
            </a:xfrm>
            <a:prstGeom prst="rect">
              <a:avLst/>
            </a:prstGeom>
          </p:spPr>
        </p:pic>
      </p:grpSp>
      <p:grpSp>
        <p:nvGrpSpPr>
          <p:cNvPr id="28" name="Group 27">
            <a:extLst>
              <a:ext uri="{FF2B5EF4-FFF2-40B4-BE49-F238E27FC236}">
                <a16:creationId xmlns:a16="http://schemas.microsoft.com/office/drawing/2014/main" id="{02CAAB3F-8F6C-9526-BA95-76CEDE63F20E}"/>
              </a:ext>
            </a:extLst>
          </p:cNvPr>
          <p:cNvGrpSpPr/>
          <p:nvPr/>
        </p:nvGrpSpPr>
        <p:grpSpPr>
          <a:xfrm>
            <a:off x="407587" y="5297794"/>
            <a:ext cx="8435199" cy="1396174"/>
            <a:chOff x="369011" y="5274117"/>
            <a:chExt cx="8435199" cy="1396174"/>
          </a:xfrm>
        </p:grpSpPr>
        <p:sp>
          <p:nvSpPr>
            <p:cNvPr id="18" name="Rectangle 17">
              <a:extLst>
                <a:ext uri="{FF2B5EF4-FFF2-40B4-BE49-F238E27FC236}">
                  <a16:creationId xmlns:a16="http://schemas.microsoft.com/office/drawing/2014/main" id="{94CBE923-F6B6-038F-1394-C662C6FE7F77}"/>
                </a:ext>
              </a:extLst>
            </p:cNvPr>
            <p:cNvSpPr/>
            <p:nvPr/>
          </p:nvSpPr>
          <p:spPr>
            <a:xfrm>
              <a:off x="369011" y="5295592"/>
              <a:ext cx="7261657"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5. Have action points to take your career forward</a:t>
              </a:r>
            </a:p>
            <a:p>
              <a:endParaRPr lang="en-GB" altLang="en-US" sz="2400" dirty="0">
                <a:latin typeface="Calibri" panose="020F0502020204030204" pitchFamily="34" charset="0"/>
              </a:endParaRPr>
            </a:p>
          </p:txBody>
        </p:sp>
        <p:pic>
          <p:nvPicPr>
            <p:cNvPr id="23" name="Picture 22">
              <a:extLst>
                <a:ext uri="{FF2B5EF4-FFF2-40B4-BE49-F238E27FC236}">
                  <a16:creationId xmlns:a16="http://schemas.microsoft.com/office/drawing/2014/main" id="{7DB7986E-55A3-AAD3-E1F6-4DD487EBCB40}"/>
                </a:ext>
              </a:extLst>
            </p:cNvPr>
            <p:cNvPicPr>
              <a:picLocks noChangeAspect="1"/>
            </p:cNvPicPr>
            <p:nvPr/>
          </p:nvPicPr>
          <p:blipFill>
            <a:blip r:embed="rId6"/>
            <a:stretch>
              <a:fillRect/>
            </a:stretch>
          </p:blipFill>
          <p:spPr>
            <a:xfrm>
              <a:off x="7340401" y="5274117"/>
              <a:ext cx="1463809" cy="1396174"/>
            </a:xfrm>
            <a:prstGeom prst="rect">
              <a:avLst/>
            </a:prstGeom>
          </p:spPr>
        </p:pic>
      </p:grpSp>
      <p:pic>
        <p:nvPicPr>
          <p:cNvPr id="24" name="Graphic 23" descr="Badge 4 with solid fill">
            <a:extLst>
              <a:ext uri="{FF2B5EF4-FFF2-40B4-BE49-F238E27FC236}">
                <a16:creationId xmlns:a16="http://schemas.microsoft.com/office/drawing/2014/main" id="{A96CE6C9-B82F-2DDE-7D51-14B73C263F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8881" y="-12605"/>
            <a:ext cx="646331" cy="646331"/>
          </a:xfrm>
          <a:prstGeom prst="rect">
            <a:avLst/>
          </a:prstGeom>
        </p:spPr>
      </p:pic>
      <p:sp>
        <p:nvSpPr>
          <p:cNvPr id="20" name="Rectangle 19">
            <a:extLst>
              <a:ext uri="{FF2B5EF4-FFF2-40B4-BE49-F238E27FC236}">
                <a16:creationId xmlns:a16="http://schemas.microsoft.com/office/drawing/2014/main" id="{FCED8037-A006-4A81-9DFF-CACF2E4DCA16}"/>
              </a:ext>
            </a:extLst>
          </p:cNvPr>
          <p:cNvSpPr/>
          <p:nvPr/>
        </p:nvSpPr>
        <p:spPr>
          <a:xfrm>
            <a:off x="407588" y="2003775"/>
            <a:ext cx="836965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Consider different ways to apply</a:t>
            </a:r>
          </a:p>
          <a:p>
            <a:endParaRPr lang="en-GB" altLang="en-US" sz="2400" dirty="0">
              <a:latin typeface="Calibri" panose="020F0502020204030204" pitchFamily="34" charset="0"/>
            </a:endParaRPr>
          </a:p>
        </p:txBody>
      </p:sp>
      <p:grpSp>
        <p:nvGrpSpPr>
          <p:cNvPr id="9" name="Group 8">
            <a:extLst>
              <a:ext uri="{FF2B5EF4-FFF2-40B4-BE49-F238E27FC236}">
                <a16:creationId xmlns:a16="http://schemas.microsoft.com/office/drawing/2014/main" id="{719FD75C-AAF5-0F1E-6713-54834900A367}"/>
              </a:ext>
            </a:extLst>
          </p:cNvPr>
          <p:cNvGrpSpPr/>
          <p:nvPr/>
        </p:nvGrpSpPr>
        <p:grpSpPr>
          <a:xfrm>
            <a:off x="407588" y="2456556"/>
            <a:ext cx="8477844" cy="1515890"/>
            <a:chOff x="446164" y="2472659"/>
            <a:chExt cx="8477844" cy="1515890"/>
          </a:xfrm>
        </p:grpSpPr>
        <p:sp>
          <p:nvSpPr>
            <p:cNvPr id="21" name="Rectangle 20">
              <a:extLst>
                <a:ext uri="{FF2B5EF4-FFF2-40B4-BE49-F238E27FC236}">
                  <a16:creationId xmlns:a16="http://schemas.microsoft.com/office/drawing/2014/main" id="{41A82D17-01DC-44D1-8999-414A221C7848}"/>
                </a:ext>
              </a:extLst>
            </p:cNvPr>
            <p:cNvSpPr/>
            <p:nvPr/>
          </p:nvSpPr>
          <p:spPr>
            <a:xfrm>
              <a:off x="446164" y="3157552"/>
              <a:ext cx="836965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Start or review a CV</a:t>
              </a:r>
            </a:p>
            <a:p>
              <a:endParaRPr lang="en-GB" altLang="en-US" sz="2400" dirty="0">
                <a:latin typeface="Calibri" panose="020F0502020204030204" pitchFamily="34" charset="0"/>
              </a:endParaRPr>
            </a:p>
          </p:txBody>
        </p:sp>
        <p:pic>
          <p:nvPicPr>
            <p:cNvPr id="5" name="Picture 4">
              <a:extLst>
                <a:ext uri="{FF2B5EF4-FFF2-40B4-BE49-F238E27FC236}">
                  <a16:creationId xmlns:a16="http://schemas.microsoft.com/office/drawing/2014/main" id="{355B3DC9-C8CE-92B5-F784-6D1A2360FB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58769" y="2472659"/>
              <a:ext cx="1065239" cy="1495663"/>
            </a:xfrm>
            <a:prstGeom prst="rect">
              <a:avLst/>
            </a:prstGeom>
            <a:effectLst>
              <a:outerShdw blurRad="63500" sx="102000" sy="102000" algn="ctr" rotWithShape="0">
                <a:prstClr val="black">
                  <a:alpha val="40000"/>
                </a:prstClr>
              </a:outerShdw>
            </a:effectLst>
          </p:spPr>
        </p:pic>
      </p:grpSp>
    </p:spTree>
    <p:extLst>
      <p:ext uri="{BB962C8B-B14F-4D97-AF65-F5344CB8AC3E}">
        <p14:creationId xmlns:p14="http://schemas.microsoft.com/office/powerpoint/2010/main" val="195111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50142"/>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109480" y="-26119"/>
            <a:ext cx="8875900" cy="646331"/>
          </a:xfrm>
          <a:prstGeom prst="rect">
            <a:avLst/>
          </a:prstGeom>
          <a:noFill/>
          <a:ln w="9525">
            <a:noFill/>
            <a:miter lim="800000"/>
            <a:headEnd/>
            <a:tailEnd/>
          </a:ln>
        </p:spPr>
        <p:txBody>
          <a:bodyPr wrap="square">
            <a:spAutoFit/>
          </a:bodyPr>
          <a:lstStyle/>
          <a:p>
            <a:pPr algn="ctr"/>
            <a:r>
              <a:rPr lang="en-GB" sz="3600" dirty="0">
                <a:solidFill>
                  <a:schemeClr val="bg1"/>
                </a:solidFill>
              </a:rPr>
              <a:t>Applying (for any post 16 route)</a:t>
            </a:r>
          </a:p>
        </p:txBody>
      </p:sp>
      <p:sp>
        <p:nvSpPr>
          <p:cNvPr id="17" name="Rectangle 16">
            <a:extLst>
              <a:ext uri="{FF2B5EF4-FFF2-40B4-BE49-F238E27FC236}">
                <a16:creationId xmlns:a16="http://schemas.microsoft.com/office/drawing/2014/main" id="{B5297945-580F-48A1-8FE9-5D7F9E7159E8}"/>
              </a:ext>
            </a:extLst>
          </p:cNvPr>
          <p:cNvSpPr/>
          <p:nvPr/>
        </p:nvSpPr>
        <p:spPr>
          <a:xfrm>
            <a:off x="430629" y="3131954"/>
            <a:ext cx="8317271" cy="129135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0" i="0" dirty="0">
                <a:solidFill>
                  <a:schemeClr val="bg1"/>
                </a:solidFill>
                <a:effectLst/>
              </a:rPr>
              <a:t>A </a:t>
            </a:r>
            <a:r>
              <a:rPr lang="en-GB" sz="2400" b="1" i="0" dirty="0">
                <a:solidFill>
                  <a:schemeClr val="bg1"/>
                </a:solidFill>
                <a:effectLst/>
              </a:rPr>
              <a:t>CV</a:t>
            </a:r>
            <a:r>
              <a:rPr lang="en-GB" sz="2400" b="0" i="0" dirty="0">
                <a:solidFill>
                  <a:schemeClr val="bg1"/>
                </a:solidFill>
                <a:effectLst/>
              </a:rPr>
              <a:t>, which stands for </a:t>
            </a:r>
            <a:r>
              <a:rPr lang="en-GB" sz="2400" b="1" i="0" dirty="0">
                <a:solidFill>
                  <a:schemeClr val="bg1"/>
                </a:solidFill>
                <a:effectLst/>
              </a:rPr>
              <a:t>curriculum vitae</a:t>
            </a:r>
            <a:r>
              <a:rPr lang="en-GB" sz="2400" b="0" i="0" dirty="0">
                <a:solidFill>
                  <a:schemeClr val="bg1"/>
                </a:solidFill>
                <a:effectLst/>
              </a:rPr>
              <a:t>, is a document used when applying for jobs. It allows you to summarise your education, skills and experience</a:t>
            </a:r>
            <a:endParaRPr lang="en-GB" sz="2400" dirty="0">
              <a:solidFill>
                <a:schemeClr val="bg1"/>
              </a:solidFill>
            </a:endParaRPr>
          </a:p>
        </p:txBody>
      </p:sp>
      <p:sp>
        <p:nvSpPr>
          <p:cNvPr id="18" name="Rectangle 17">
            <a:extLst>
              <a:ext uri="{FF2B5EF4-FFF2-40B4-BE49-F238E27FC236}">
                <a16:creationId xmlns:a16="http://schemas.microsoft.com/office/drawing/2014/main" id="{AF4DA93E-79AE-47E5-ADC9-5C51C33847C1}"/>
              </a:ext>
            </a:extLst>
          </p:cNvPr>
          <p:cNvSpPr/>
          <p:nvPr/>
        </p:nvSpPr>
        <p:spPr>
          <a:xfrm>
            <a:off x="430629" y="2060159"/>
            <a:ext cx="8292700" cy="8438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 ‘covering letter’</a:t>
            </a:r>
          </a:p>
        </p:txBody>
      </p:sp>
      <p:sp>
        <p:nvSpPr>
          <p:cNvPr id="20" name="Rectangle 19">
            <a:extLst>
              <a:ext uri="{FF2B5EF4-FFF2-40B4-BE49-F238E27FC236}">
                <a16:creationId xmlns:a16="http://schemas.microsoft.com/office/drawing/2014/main" id="{50CAD80D-B1D7-4F61-A059-4B76F089D7FD}"/>
              </a:ext>
            </a:extLst>
          </p:cNvPr>
          <p:cNvSpPr/>
          <p:nvPr/>
        </p:nvSpPr>
        <p:spPr>
          <a:xfrm>
            <a:off x="455198" y="4654232"/>
            <a:ext cx="8292701" cy="9073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0" i="0" dirty="0">
                <a:solidFill>
                  <a:schemeClr val="bg1"/>
                </a:solidFill>
                <a:effectLst/>
              </a:rPr>
              <a:t>Application form (often online)</a:t>
            </a:r>
            <a:endParaRPr lang="en-GB" sz="2400" dirty="0">
              <a:solidFill>
                <a:schemeClr val="bg1"/>
              </a:solidFill>
            </a:endParaRPr>
          </a:p>
        </p:txBody>
      </p:sp>
      <p:sp>
        <p:nvSpPr>
          <p:cNvPr id="6" name="Rectangle 5">
            <a:extLst>
              <a:ext uri="{FF2B5EF4-FFF2-40B4-BE49-F238E27FC236}">
                <a16:creationId xmlns:a16="http://schemas.microsoft.com/office/drawing/2014/main" id="{6B7C5D91-62FA-43B2-9BA5-83070137CE27}"/>
              </a:ext>
            </a:extLst>
          </p:cNvPr>
          <p:cNvSpPr/>
          <p:nvPr/>
        </p:nvSpPr>
        <p:spPr>
          <a:xfrm>
            <a:off x="455199" y="923925"/>
            <a:ext cx="8292701" cy="953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Different courses/employers will require different things:</a:t>
            </a:r>
          </a:p>
        </p:txBody>
      </p:sp>
      <p:sp>
        <p:nvSpPr>
          <p:cNvPr id="22" name="Rectangle 21">
            <a:extLst>
              <a:ext uri="{FF2B5EF4-FFF2-40B4-BE49-F238E27FC236}">
                <a16:creationId xmlns:a16="http://schemas.microsoft.com/office/drawing/2014/main" id="{F68E2BB0-C44D-4F0F-B9AE-04FDE002F1E6}"/>
              </a:ext>
            </a:extLst>
          </p:cNvPr>
          <p:cNvSpPr/>
          <p:nvPr/>
        </p:nvSpPr>
        <p:spPr>
          <a:xfrm>
            <a:off x="455199" y="5792525"/>
            <a:ext cx="8292702" cy="508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Find out: What are you being asked to do?</a:t>
            </a:r>
          </a:p>
        </p:txBody>
      </p:sp>
      <p:pic>
        <p:nvPicPr>
          <p:cNvPr id="9" name="Graphic 8" descr="Badge 4 with solid fill">
            <a:extLst>
              <a:ext uri="{FF2B5EF4-FFF2-40B4-BE49-F238E27FC236}">
                <a16:creationId xmlns:a16="http://schemas.microsoft.com/office/drawing/2014/main" id="{21869867-E394-D75A-051F-9BADDCC7314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spTree>
    <p:extLst>
      <p:ext uri="{BB962C8B-B14F-4D97-AF65-F5344CB8AC3E}">
        <p14:creationId xmlns:p14="http://schemas.microsoft.com/office/powerpoint/2010/main" val="220495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animBg="1"/>
      <p:bldP spid="6" grpId="0" animBg="1"/>
      <p:bldP spid="2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149698" y="-21318"/>
            <a:ext cx="8844604" cy="646331"/>
          </a:xfrm>
          <a:prstGeom prst="rect">
            <a:avLst/>
          </a:prstGeom>
          <a:noFill/>
          <a:ln w="9525">
            <a:noFill/>
            <a:miter lim="800000"/>
            <a:headEnd/>
            <a:tailEnd/>
          </a:ln>
        </p:spPr>
        <p:txBody>
          <a:bodyPr wrap="square">
            <a:spAutoFit/>
          </a:bodyPr>
          <a:lstStyle/>
          <a:p>
            <a:pPr algn="ctr"/>
            <a:r>
              <a:rPr lang="en-GB" sz="3600" dirty="0">
                <a:solidFill>
                  <a:schemeClr val="bg1"/>
                </a:solidFill>
              </a:rPr>
              <a:t>A CV: What should you include?</a:t>
            </a:r>
          </a:p>
        </p:txBody>
      </p:sp>
      <p:pic>
        <p:nvPicPr>
          <p:cNvPr id="26" name="Graphic 25" descr="Badge 4 with solid fill">
            <a:extLst>
              <a:ext uri="{FF2B5EF4-FFF2-40B4-BE49-F238E27FC236}">
                <a16:creationId xmlns:a16="http://schemas.microsoft.com/office/drawing/2014/main" id="{0441FE3A-88E0-AB50-4C5D-B39E7DF5AE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sp>
        <p:nvSpPr>
          <p:cNvPr id="10" name="TextBox 9">
            <a:extLst>
              <a:ext uri="{FF2B5EF4-FFF2-40B4-BE49-F238E27FC236}">
                <a16:creationId xmlns:a16="http://schemas.microsoft.com/office/drawing/2014/main" id="{7B3EEB5F-177C-7129-6F15-825BC0A94E74}"/>
              </a:ext>
            </a:extLst>
          </p:cNvPr>
          <p:cNvSpPr txBox="1"/>
          <p:nvPr/>
        </p:nvSpPr>
        <p:spPr>
          <a:xfrm>
            <a:off x="228758" y="878263"/>
            <a:ext cx="8681292" cy="461665"/>
          </a:xfrm>
          <a:prstGeom prst="rect">
            <a:avLst/>
          </a:prstGeom>
          <a:solidFill>
            <a:schemeClr val="bg1"/>
          </a:solidFill>
        </p:spPr>
        <p:txBody>
          <a:bodyPr wrap="square" rtlCol="0">
            <a:spAutoFit/>
          </a:bodyPr>
          <a:lstStyle/>
          <a:p>
            <a:pPr algn="ctr"/>
            <a:r>
              <a:rPr lang="en-GB" sz="2400" dirty="0"/>
              <a:t>As a class group, come up with some ideas</a:t>
            </a:r>
          </a:p>
        </p:txBody>
      </p:sp>
      <p:cxnSp>
        <p:nvCxnSpPr>
          <p:cNvPr id="28" name="Straight Connector 27">
            <a:extLst>
              <a:ext uri="{FF2B5EF4-FFF2-40B4-BE49-F238E27FC236}">
                <a16:creationId xmlns:a16="http://schemas.microsoft.com/office/drawing/2014/main" id="{7F3CDF3C-5328-2AC0-5713-93E21BF31F29}"/>
              </a:ext>
            </a:extLst>
          </p:cNvPr>
          <p:cNvCxnSpPr>
            <a:cxnSpLocks/>
            <a:stCxn id="22" idx="3"/>
          </p:cNvCxnSpPr>
          <p:nvPr/>
        </p:nvCxnSpPr>
        <p:spPr>
          <a:xfrm flipH="1">
            <a:off x="2590503" y="4613057"/>
            <a:ext cx="1315905" cy="440020"/>
          </a:xfrm>
          <a:prstGeom prst="line">
            <a:avLst/>
          </a:prstGeom>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6543913-C84B-C7EB-F309-CAAB65367896}"/>
              </a:ext>
            </a:extLst>
          </p:cNvPr>
          <p:cNvGrpSpPr/>
          <p:nvPr/>
        </p:nvGrpSpPr>
        <p:grpSpPr>
          <a:xfrm>
            <a:off x="1218482" y="1533926"/>
            <a:ext cx="6701843" cy="4880345"/>
            <a:chOff x="190079" y="1533926"/>
            <a:chExt cx="6701843" cy="4880345"/>
          </a:xfrm>
        </p:grpSpPr>
        <p:sp>
          <p:nvSpPr>
            <p:cNvPr id="20" name="Rectangle 19">
              <a:extLst>
                <a:ext uri="{FF2B5EF4-FFF2-40B4-BE49-F238E27FC236}">
                  <a16:creationId xmlns:a16="http://schemas.microsoft.com/office/drawing/2014/main" id="{5BF82E59-98F8-B49F-DB9F-C79BB1E99779}"/>
                </a:ext>
              </a:extLst>
            </p:cNvPr>
            <p:cNvSpPr/>
            <p:nvPr/>
          </p:nvSpPr>
          <p:spPr>
            <a:xfrm>
              <a:off x="190079" y="1533926"/>
              <a:ext cx="6701843" cy="4880345"/>
            </a:xfrm>
            <a:prstGeom prst="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C065ECCC-A5DA-E528-F51F-1AEACD7192BA}"/>
                </a:ext>
              </a:extLst>
            </p:cNvPr>
            <p:cNvSpPr/>
            <p:nvPr/>
          </p:nvSpPr>
          <p:spPr>
            <a:xfrm>
              <a:off x="2587361" y="3179135"/>
              <a:ext cx="1984639" cy="1679944"/>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 CV should include</a:t>
              </a:r>
            </a:p>
          </p:txBody>
        </p:sp>
        <p:cxnSp>
          <p:nvCxnSpPr>
            <p:cNvPr id="25" name="Straight Connector 24">
              <a:extLst>
                <a:ext uri="{FF2B5EF4-FFF2-40B4-BE49-F238E27FC236}">
                  <a16:creationId xmlns:a16="http://schemas.microsoft.com/office/drawing/2014/main" id="{5F570DEA-DEEA-9875-FCF9-95F89A76939B}"/>
                </a:ext>
              </a:extLst>
            </p:cNvPr>
            <p:cNvCxnSpPr>
              <a:cxnSpLocks/>
            </p:cNvCxnSpPr>
            <p:nvPr/>
          </p:nvCxnSpPr>
          <p:spPr>
            <a:xfrm flipV="1">
              <a:off x="4253023" y="2985136"/>
              <a:ext cx="1416257" cy="4876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2884EB7-D312-A607-A7B6-128CE061DF4B}"/>
                </a:ext>
              </a:extLst>
            </p:cNvPr>
            <p:cNvCxnSpPr>
              <a:cxnSpLocks/>
              <a:stCxn id="22" idx="5"/>
            </p:cNvCxnSpPr>
            <p:nvPr/>
          </p:nvCxnSpPr>
          <p:spPr>
            <a:xfrm>
              <a:off x="4281356" y="4613057"/>
              <a:ext cx="1183529" cy="4400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BE87BD4-39A3-F9C5-D358-8FBA06240762}"/>
                </a:ext>
              </a:extLst>
            </p:cNvPr>
            <p:cNvCxnSpPr>
              <a:cxnSpLocks/>
              <a:endCxn id="30" idx="2"/>
            </p:cNvCxnSpPr>
            <p:nvPr/>
          </p:nvCxnSpPr>
          <p:spPr>
            <a:xfrm flipH="1" flipV="1">
              <a:off x="1562100" y="2985137"/>
              <a:ext cx="1231542" cy="517966"/>
            </a:xfrm>
            <a:prstGeom prst="line">
              <a:avLst/>
            </a:prstGeom>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77377951-A3AF-61A4-5412-59D5C77BD566}"/>
                </a:ext>
              </a:extLst>
            </p:cNvPr>
            <p:cNvSpPr/>
            <p:nvPr/>
          </p:nvSpPr>
          <p:spPr>
            <a:xfrm>
              <a:off x="400050" y="1809750"/>
              <a:ext cx="2324100" cy="1175387"/>
            </a:xfrm>
            <a:prstGeom prst="rect">
              <a:avLst/>
            </a:prstGeom>
            <a:no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Personal details - phone/email NOT address</a:t>
              </a:r>
            </a:p>
          </p:txBody>
        </p:sp>
        <p:sp>
          <p:nvSpPr>
            <p:cNvPr id="31" name="Rectangle 30">
              <a:extLst>
                <a:ext uri="{FF2B5EF4-FFF2-40B4-BE49-F238E27FC236}">
                  <a16:creationId xmlns:a16="http://schemas.microsoft.com/office/drawing/2014/main" id="{A28F174E-2359-5815-1AF2-9FB45E1D07F3}"/>
                </a:ext>
              </a:extLst>
            </p:cNvPr>
            <p:cNvSpPr/>
            <p:nvPr/>
          </p:nvSpPr>
          <p:spPr>
            <a:xfrm>
              <a:off x="4335931" y="1863595"/>
              <a:ext cx="2324100" cy="1121542"/>
            </a:xfrm>
            <a:prstGeom prst="rect">
              <a:avLst/>
            </a:prstGeom>
            <a:no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Education and any pending or achieved quals.</a:t>
              </a:r>
            </a:p>
          </p:txBody>
        </p:sp>
        <p:sp>
          <p:nvSpPr>
            <p:cNvPr id="32" name="Rectangle 31">
              <a:extLst>
                <a:ext uri="{FF2B5EF4-FFF2-40B4-BE49-F238E27FC236}">
                  <a16:creationId xmlns:a16="http://schemas.microsoft.com/office/drawing/2014/main" id="{9E506E02-F6C9-A91B-A853-183ACE1DE6EA}"/>
                </a:ext>
              </a:extLst>
            </p:cNvPr>
            <p:cNvSpPr/>
            <p:nvPr/>
          </p:nvSpPr>
          <p:spPr>
            <a:xfrm>
              <a:off x="400050" y="5053078"/>
              <a:ext cx="2324100" cy="1096750"/>
            </a:xfrm>
            <a:prstGeom prst="rect">
              <a:avLst/>
            </a:prstGeom>
            <a:no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Skills</a:t>
              </a:r>
            </a:p>
          </p:txBody>
        </p:sp>
        <p:sp>
          <p:nvSpPr>
            <p:cNvPr id="33" name="Rectangle 32">
              <a:extLst>
                <a:ext uri="{FF2B5EF4-FFF2-40B4-BE49-F238E27FC236}">
                  <a16:creationId xmlns:a16="http://schemas.microsoft.com/office/drawing/2014/main" id="{48CB39F4-C85C-2809-AEDC-5D82D87EACF2}"/>
                </a:ext>
              </a:extLst>
            </p:cNvPr>
            <p:cNvSpPr/>
            <p:nvPr/>
          </p:nvSpPr>
          <p:spPr>
            <a:xfrm>
              <a:off x="4301606" y="5053078"/>
              <a:ext cx="2324100" cy="1086766"/>
            </a:xfrm>
            <a:prstGeom prst="rect">
              <a:avLst/>
            </a:prstGeom>
            <a:no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Any work experiences/</a:t>
              </a:r>
            </a:p>
            <a:p>
              <a:pPr algn="ctr"/>
              <a:r>
                <a:rPr lang="en-GB" sz="2400" dirty="0">
                  <a:solidFill>
                    <a:schemeClr val="tx1"/>
                  </a:solidFill>
                </a:rPr>
                <a:t>interests </a:t>
              </a:r>
            </a:p>
          </p:txBody>
        </p:sp>
      </p:grpSp>
      <p:sp>
        <p:nvSpPr>
          <p:cNvPr id="15" name="Star: 32 Points 14">
            <a:extLst>
              <a:ext uri="{FF2B5EF4-FFF2-40B4-BE49-F238E27FC236}">
                <a16:creationId xmlns:a16="http://schemas.microsoft.com/office/drawing/2014/main" id="{5D43DCF3-4E7C-1297-7A81-22BCEF818847}"/>
              </a:ext>
            </a:extLst>
          </p:cNvPr>
          <p:cNvSpPr/>
          <p:nvPr/>
        </p:nvSpPr>
        <p:spPr>
          <a:xfrm>
            <a:off x="7223313" y="3033050"/>
            <a:ext cx="1713942" cy="1831639"/>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cxnSp>
        <p:nvCxnSpPr>
          <p:cNvPr id="3" name="Straight Connector 2">
            <a:extLst>
              <a:ext uri="{FF2B5EF4-FFF2-40B4-BE49-F238E27FC236}">
                <a16:creationId xmlns:a16="http://schemas.microsoft.com/office/drawing/2014/main" id="{E3F09503-7293-5421-87F7-56B13E6C3AE4}"/>
              </a:ext>
            </a:extLst>
          </p:cNvPr>
          <p:cNvCxnSpPr>
            <a:cxnSpLocks/>
          </p:cNvCxnSpPr>
          <p:nvPr/>
        </p:nvCxnSpPr>
        <p:spPr>
          <a:xfrm flipH="1">
            <a:off x="2487363" y="4425957"/>
            <a:ext cx="1265190" cy="62712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72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5"/>
                                        </p:tgtEl>
                                        <p:attrNameLst>
                                          <p:attrName>style.color</p:attrName>
                                        </p:attrNameLst>
                                      </p:cBhvr>
                                      <p:to>
                                        <a:schemeClr val="bg1"/>
                                      </p:to>
                                    </p:animClr>
                                    <p:animClr clrSpc="rgb" dir="cw">
                                      <p:cBhvr>
                                        <p:cTn id="12" dur="250" autoRev="1" fill="remove"/>
                                        <p:tgtEl>
                                          <p:spTgt spid="15"/>
                                        </p:tgtEl>
                                        <p:attrNameLst>
                                          <p:attrName>fillcolor</p:attrName>
                                        </p:attrNameLst>
                                      </p:cBhvr>
                                      <p:to>
                                        <a:schemeClr val="bg1"/>
                                      </p:to>
                                    </p:animClr>
                                    <p:set>
                                      <p:cBhvr>
                                        <p:cTn id="13" dur="250" autoRev="1" fill="remove"/>
                                        <p:tgtEl>
                                          <p:spTgt spid="15"/>
                                        </p:tgtEl>
                                        <p:attrNameLst>
                                          <p:attrName>fill.type</p:attrName>
                                        </p:attrNameLst>
                                      </p:cBhvr>
                                      <p:to>
                                        <p:strVal val="solid"/>
                                      </p:to>
                                    </p:set>
                                    <p:set>
                                      <p:cBhvr>
                                        <p:cTn id="14" dur="250" autoRev="1" fill="remove"/>
                                        <p:tgtEl>
                                          <p:spTgt spid="1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176988"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0" y="-25618"/>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Hot Tips</a:t>
            </a:r>
          </a:p>
        </p:txBody>
      </p:sp>
      <p:pic>
        <p:nvPicPr>
          <p:cNvPr id="17" name="Picture 16">
            <a:extLst>
              <a:ext uri="{FF2B5EF4-FFF2-40B4-BE49-F238E27FC236}">
                <a16:creationId xmlns:a16="http://schemas.microsoft.com/office/drawing/2014/main" id="{712100C7-A47F-3FD4-93C3-9063BBDA682E}"/>
              </a:ext>
            </a:extLst>
          </p:cNvPr>
          <p:cNvPicPr>
            <a:picLocks noChangeAspect="1"/>
          </p:cNvPicPr>
          <p:nvPr/>
        </p:nvPicPr>
        <p:blipFill>
          <a:blip r:embed="rId4"/>
          <a:stretch>
            <a:fillRect/>
          </a:stretch>
        </p:blipFill>
        <p:spPr>
          <a:xfrm>
            <a:off x="2542926" y="785342"/>
            <a:ext cx="4120519" cy="5933872"/>
          </a:xfrm>
          <a:prstGeom prst="rect">
            <a:avLst/>
          </a:prstGeom>
          <a:effectLst>
            <a:outerShdw blurRad="63500" sx="102000" sy="102000" algn="ctr" rotWithShape="0">
              <a:prstClr val="black">
                <a:alpha val="40000"/>
              </a:prstClr>
            </a:outerShdw>
          </a:effectLst>
        </p:spPr>
      </p:pic>
      <p:grpSp>
        <p:nvGrpSpPr>
          <p:cNvPr id="23" name="Group 22">
            <a:extLst>
              <a:ext uri="{FF2B5EF4-FFF2-40B4-BE49-F238E27FC236}">
                <a16:creationId xmlns:a16="http://schemas.microsoft.com/office/drawing/2014/main" id="{B35472B8-9093-EADC-52D5-91A0D3842448}"/>
              </a:ext>
            </a:extLst>
          </p:cNvPr>
          <p:cNvGrpSpPr/>
          <p:nvPr/>
        </p:nvGrpSpPr>
        <p:grpSpPr>
          <a:xfrm>
            <a:off x="145915" y="924128"/>
            <a:ext cx="2451370" cy="1272106"/>
            <a:chOff x="145915" y="924128"/>
            <a:chExt cx="2451370" cy="1272106"/>
          </a:xfrm>
          <a:solidFill>
            <a:srgbClr val="002060"/>
          </a:solidFill>
        </p:grpSpPr>
        <p:sp>
          <p:nvSpPr>
            <p:cNvPr id="3" name="Speech Bubble: Rectangle with Corners Rounded 2">
              <a:extLst>
                <a:ext uri="{FF2B5EF4-FFF2-40B4-BE49-F238E27FC236}">
                  <a16:creationId xmlns:a16="http://schemas.microsoft.com/office/drawing/2014/main" id="{AEC0A59A-0C09-BEAE-52DE-2DB3E106142A}"/>
                </a:ext>
              </a:extLst>
            </p:cNvPr>
            <p:cNvSpPr/>
            <p:nvPr/>
          </p:nvSpPr>
          <p:spPr>
            <a:xfrm>
              <a:off x="145915" y="924128"/>
              <a:ext cx="2188723" cy="1272106"/>
            </a:xfrm>
            <a:prstGeom prst="wedgeRoundRectCallou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It does not need to be a fancy design, people read from top to bottom</a:t>
              </a:r>
            </a:p>
          </p:txBody>
        </p:sp>
        <p:cxnSp>
          <p:nvCxnSpPr>
            <p:cNvPr id="22" name="Straight Arrow Connector 21">
              <a:extLst>
                <a:ext uri="{FF2B5EF4-FFF2-40B4-BE49-F238E27FC236}">
                  <a16:creationId xmlns:a16="http://schemas.microsoft.com/office/drawing/2014/main" id="{BC27E258-ECF3-C8C8-0AFA-E6A651D7549A}"/>
                </a:ext>
              </a:extLst>
            </p:cNvPr>
            <p:cNvCxnSpPr/>
            <p:nvPr/>
          </p:nvCxnSpPr>
          <p:spPr>
            <a:xfrm>
              <a:off x="2169268" y="1449421"/>
              <a:ext cx="428017" cy="0"/>
            </a:xfrm>
            <a:prstGeom prst="straightConnector1">
              <a:avLst/>
            </a:prstGeom>
            <a:grpFill/>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8268B0A4-CFF1-0BD6-3978-058E71463F32}"/>
              </a:ext>
            </a:extLst>
          </p:cNvPr>
          <p:cNvGrpSpPr/>
          <p:nvPr/>
        </p:nvGrpSpPr>
        <p:grpSpPr>
          <a:xfrm>
            <a:off x="5411096" y="807826"/>
            <a:ext cx="3586988" cy="1272106"/>
            <a:chOff x="5422065" y="394845"/>
            <a:chExt cx="3586988" cy="1272106"/>
          </a:xfr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path path="circle">
              <a:fillToRect l="100000" t="100000"/>
            </a:path>
            <a:tileRect r="-100000" b="-100000"/>
          </a:gradFill>
        </p:grpSpPr>
        <p:sp>
          <p:nvSpPr>
            <p:cNvPr id="12" name="Speech Bubble: Rectangle with Corners Rounded 11">
              <a:extLst>
                <a:ext uri="{FF2B5EF4-FFF2-40B4-BE49-F238E27FC236}">
                  <a16:creationId xmlns:a16="http://schemas.microsoft.com/office/drawing/2014/main" id="{D2738587-5C56-AF53-AA51-EBC67E08AA92}"/>
                </a:ext>
              </a:extLst>
            </p:cNvPr>
            <p:cNvSpPr/>
            <p:nvPr/>
          </p:nvSpPr>
          <p:spPr>
            <a:xfrm>
              <a:off x="6820330" y="394845"/>
              <a:ext cx="2188723" cy="1272106"/>
            </a:xfrm>
            <a:prstGeom prst="wedgeRoundRectCallou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DO NOT add address, town should be enough</a:t>
              </a:r>
            </a:p>
          </p:txBody>
        </p:sp>
        <p:cxnSp>
          <p:nvCxnSpPr>
            <p:cNvPr id="24" name="Straight Arrow Connector 23">
              <a:extLst>
                <a:ext uri="{FF2B5EF4-FFF2-40B4-BE49-F238E27FC236}">
                  <a16:creationId xmlns:a16="http://schemas.microsoft.com/office/drawing/2014/main" id="{8383563A-8521-905F-9075-9E17638EF781}"/>
                </a:ext>
              </a:extLst>
            </p:cNvPr>
            <p:cNvCxnSpPr>
              <a:cxnSpLocks/>
            </p:cNvCxnSpPr>
            <p:nvPr/>
          </p:nvCxnSpPr>
          <p:spPr>
            <a:xfrm flipH="1" flipV="1">
              <a:off x="5422065" y="1102318"/>
              <a:ext cx="1425824" cy="197945"/>
            </a:xfrm>
            <a:prstGeom prst="straightConnector1">
              <a:avLst/>
            </a:prstGeom>
            <a:grpFill/>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332B6362-CBC0-5557-CA85-AD92B6E3C6A5}"/>
              </a:ext>
            </a:extLst>
          </p:cNvPr>
          <p:cNvGrpSpPr/>
          <p:nvPr/>
        </p:nvGrpSpPr>
        <p:grpSpPr>
          <a:xfrm>
            <a:off x="134946" y="2761375"/>
            <a:ext cx="2666620" cy="1272106"/>
            <a:chOff x="134946" y="2761375"/>
            <a:chExt cx="2666620" cy="1272106"/>
          </a:xfrm>
          <a:solidFill>
            <a:srgbClr val="002060"/>
          </a:solidFill>
        </p:grpSpPr>
        <p:sp>
          <p:nvSpPr>
            <p:cNvPr id="6" name="Speech Bubble: Rectangle with Corners Rounded 5">
              <a:extLst>
                <a:ext uri="{FF2B5EF4-FFF2-40B4-BE49-F238E27FC236}">
                  <a16:creationId xmlns:a16="http://schemas.microsoft.com/office/drawing/2014/main" id="{C06E0F65-05CD-B307-32B2-980DAEE08734}"/>
                </a:ext>
              </a:extLst>
            </p:cNvPr>
            <p:cNvSpPr/>
            <p:nvPr/>
          </p:nvSpPr>
          <p:spPr>
            <a:xfrm>
              <a:off x="134946" y="2761375"/>
              <a:ext cx="2188723" cy="1272106"/>
            </a:xfrm>
            <a:prstGeom prst="wedgeRoundRectCallou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Put ‘pending’ and the date you will be doing exams.</a:t>
              </a:r>
            </a:p>
          </p:txBody>
        </p:sp>
        <p:cxnSp>
          <p:nvCxnSpPr>
            <p:cNvPr id="28" name="Straight Arrow Connector 27">
              <a:extLst>
                <a:ext uri="{FF2B5EF4-FFF2-40B4-BE49-F238E27FC236}">
                  <a16:creationId xmlns:a16="http://schemas.microsoft.com/office/drawing/2014/main" id="{A6B41D8C-E5FF-5F2C-F6B5-70E8D55075DE}"/>
                </a:ext>
              </a:extLst>
            </p:cNvPr>
            <p:cNvCxnSpPr>
              <a:cxnSpLocks/>
            </p:cNvCxnSpPr>
            <p:nvPr/>
          </p:nvCxnSpPr>
          <p:spPr>
            <a:xfrm>
              <a:off x="2140084" y="2985623"/>
              <a:ext cx="661482" cy="0"/>
            </a:xfrm>
            <a:prstGeom prst="straightConnector1">
              <a:avLst/>
            </a:prstGeom>
            <a:grpFill/>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E56A062F-EE60-B229-8DFA-7C8574E460B7}"/>
              </a:ext>
            </a:extLst>
          </p:cNvPr>
          <p:cNvGrpSpPr/>
          <p:nvPr/>
        </p:nvGrpSpPr>
        <p:grpSpPr>
          <a:xfrm>
            <a:off x="6439711" y="2267499"/>
            <a:ext cx="2558373" cy="1272106"/>
            <a:chOff x="6439711" y="2010383"/>
            <a:chExt cx="2558373" cy="1272106"/>
          </a:xfrm>
          <a:solidFill>
            <a:srgbClr val="002060"/>
          </a:solidFill>
        </p:grpSpPr>
        <p:sp>
          <p:nvSpPr>
            <p:cNvPr id="5" name="Speech Bubble: Rectangle with Corners Rounded 4">
              <a:extLst>
                <a:ext uri="{FF2B5EF4-FFF2-40B4-BE49-F238E27FC236}">
                  <a16:creationId xmlns:a16="http://schemas.microsoft.com/office/drawing/2014/main" id="{74A249C2-A347-4159-335B-AB2209892668}"/>
                </a:ext>
              </a:extLst>
            </p:cNvPr>
            <p:cNvSpPr/>
            <p:nvPr/>
          </p:nvSpPr>
          <p:spPr>
            <a:xfrm>
              <a:off x="6809361" y="2010383"/>
              <a:ext cx="2188723" cy="1272106"/>
            </a:xfrm>
            <a:prstGeom prst="wedgeRoundRectCallou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Write the ‘personal profile’ at the end.</a:t>
              </a:r>
            </a:p>
          </p:txBody>
        </p:sp>
        <p:cxnSp>
          <p:nvCxnSpPr>
            <p:cNvPr id="31" name="Straight Arrow Connector 30">
              <a:extLst>
                <a:ext uri="{FF2B5EF4-FFF2-40B4-BE49-F238E27FC236}">
                  <a16:creationId xmlns:a16="http://schemas.microsoft.com/office/drawing/2014/main" id="{BDDFA6A9-C220-E182-3ED6-8FB65660A668}"/>
                </a:ext>
              </a:extLst>
            </p:cNvPr>
            <p:cNvCxnSpPr>
              <a:cxnSpLocks/>
            </p:cNvCxnSpPr>
            <p:nvPr/>
          </p:nvCxnSpPr>
          <p:spPr>
            <a:xfrm flipH="1">
              <a:off x="6439711" y="2355492"/>
              <a:ext cx="560578" cy="0"/>
            </a:xfrm>
            <a:prstGeom prst="straightConnector1">
              <a:avLst/>
            </a:prstGeom>
            <a:grpFill/>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2FFD7BAE-21C7-E04B-C243-A1DAFE1D81D9}"/>
              </a:ext>
            </a:extLst>
          </p:cNvPr>
          <p:cNvGrpSpPr/>
          <p:nvPr/>
        </p:nvGrpSpPr>
        <p:grpSpPr>
          <a:xfrm>
            <a:off x="134945" y="4838485"/>
            <a:ext cx="2642680" cy="1272106"/>
            <a:chOff x="134945" y="4838485"/>
            <a:chExt cx="2642680" cy="1272106"/>
          </a:xfrm>
        </p:grpSpPr>
        <p:sp>
          <p:nvSpPr>
            <p:cNvPr id="11" name="Speech Bubble: Rectangle with Corners Rounded 10">
              <a:extLst>
                <a:ext uri="{FF2B5EF4-FFF2-40B4-BE49-F238E27FC236}">
                  <a16:creationId xmlns:a16="http://schemas.microsoft.com/office/drawing/2014/main" id="{22D1E739-ED9E-E6BA-86CF-998E4E0A2222}"/>
                </a:ext>
              </a:extLst>
            </p:cNvPr>
            <p:cNvSpPr/>
            <p:nvPr/>
          </p:nvSpPr>
          <p:spPr>
            <a:xfrm>
              <a:off x="134945" y="4838485"/>
              <a:ext cx="2188723" cy="1272106"/>
            </a:xfrm>
            <a:prstGeom prst="wedgeRoundRectCallou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If you do not have work experience already just take this out</a:t>
              </a:r>
            </a:p>
          </p:txBody>
        </p:sp>
        <p:cxnSp>
          <p:nvCxnSpPr>
            <p:cNvPr id="34" name="Straight Arrow Connector 33">
              <a:extLst>
                <a:ext uri="{FF2B5EF4-FFF2-40B4-BE49-F238E27FC236}">
                  <a16:creationId xmlns:a16="http://schemas.microsoft.com/office/drawing/2014/main" id="{6B01C288-8D09-95C4-E0BE-944A00F484E8}"/>
                </a:ext>
              </a:extLst>
            </p:cNvPr>
            <p:cNvCxnSpPr>
              <a:cxnSpLocks/>
            </p:cNvCxnSpPr>
            <p:nvPr/>
          </p:nvCxnSpPr>
          <p:spPr>
            <a:xfrm>
              <a:off x="2116143" y="5706126"/>
              <a:ext cx="661482" cy="0"/>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FED7174D-4AE7-2D6E-4117-ABAC78481408}"/>
              </a:ext>
            </a:extLst>
          </p:cNvPr>
          <p:cNvGrpSpPr/>
          <p:nvPr/>
        </p:nvGrpSpPr>
        <p:grpSpPr>
          <a:xfrm>
            <a:off x="6360648" y="4434191"/>
            <a:ext cx="2637436" cy="1272106"/>
            <a:chOff x="6371617" y="3975755"/>
            <a:chExt cx="2637436" cy="1272106"/>
          </a:xfrm>
          <a:solidFill>
            <a:srgbClr val="002060"/>
          </a:solidFill>
        </p:grpSpPr>
        <p:sp>
          <p:nvSpPr>
            <p:cNvPr id="9" name="Speech Bubble: Rectangle with Corners Rounded 8">
              <a:extLst>
                <a:ext uri="{FF2B5EF4-FFF2-40B4-BE49-F238E27FC236}">
                  <a16:creationId xmlns:a16="http://schemas.microsoft.com/office/drawing/2014/main" id="{DA95B7ED-AF16-1085-EC28-C8255A716E0F}"/>
                </a:ext>
              </a:extLst>
            </p:cNvPr>
            <p:cNvSpPr/>
            <p:nvPr/>
          </p:nvSpPr>
          <p:spPr>
            <a:xfrm>
              <a:off x="6820330" y="3975755"/>
              <a:ext cx="2188723" cy="1272106"/>
            </a:xfrm>
            <a:prstGeom prst="wedgeRoundRectCallou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This is the most important bit – give examples</a:t>
              </a:r>
            </a:p>
          </p:txBody>
        </p:sp>
        <p:cxnSp>
          <p:nvCxnSpPr>
            <p:cNvPr id="36" name="Straight Arrow Connector 35">
              <a:extLst>
                <a:ext uri="{FF2B5EF4-FFF2-40B4-BE49-F238E27FC236}">
                  <a16:creationId xmlns:a16="http://schemas.microsoft.com/office/drawing/2014/main" id="{0AAE2771-72EB-D153-D825-3F7DDB62C4D0}"/>
                </a:ext>
              </a:extLst>
            </p:cNvPr>
            <p:cNvCxnSpPr>
              <a:cxnSpLocks/>
            </p:cNvCxnSpPr>
            <p:nvPr/>
          </p:nvCxnSpPr>
          <p:spPr>
            <a:xfrm flipH="1">
              <a:off x="6371617" y="4424240"/>
              <a:ext cx="628672" cy="0"/>
            </a:xfrm>
            <a:prstGeom prst="straightConnector1">
              <a:avLst/>
            </a:prstGeom>
            <a:grpFill/>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6518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ppt_x"/>
                                          </p:val>
                                        </p:tav>
                                        <p:tav tm="100000">
                                          <p:val>
                                            <p:strVal val="#ppt_x"/>
                                          </p:val>
                                        </p:tav>
                                      </p:tavLst>
                                    </p:anim>
                                    <p:anim calcmode="lin" valueType="num">
                                      <p:cBhvr additive="base">
                                        <p:cTn id="3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71857"/>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5" name="Picture 14">
            <a:extLst>
              <a:ext uri="{FF2B5EF4-FFF2-40B4-BE49-F238E27FC236}">
                <a16:creationId xmlns:a16="http://schemas.microsoft.com/office/drawing/2014/main" id="{9DFBA3BE-8C7A-3DB8-610D-3BEBB0870DB5}"/>
              </a:ext>
            </a:extLst>
          </p:cNvPr>
          <p:cNvPicPr>
            <a:picLocks noChangeAspect="1"/>
          </p:cNvPicPr>
          <p:nvPr/>
        </p:nvPicPr>
        <p:blipFill rotWithShape="1">
          <a:blip r:embed="rId3">
            <a:extLst>
              <a:ext uri="{28A0092B-C50C-407E-A947-70E740481C1C}">
                <a14:useLocalDpi xmlns:a14="http://schemas.microsoft.com/office/drawing/2010/main" val="0"/>
              </a:ext>
            </a:extLst>
          </a:blip>
          <a:srcRect l="4232" t="-2727" r="24593" b="35121"/>
          <a:stretch/>
        </p:blipFill>
        <p:spPr>
          <a:xfrm>
            <a:off x="6478916" y="684265"/>
            <a:ext cx="2563626" cy="5445136"/>
          </a:xfrm>
          <a:prstGeom prst="rect">
            <a:avLst/>
          </a:prstGeom>
          <a:effectLst>
            <a:outerShdw blurRad="63500" sx="102000" sy="102000" algn="ctr" rotWithShape="0">
              <a:prstClr val="black">
                <a:alpha val="40000"/>
              </a:prstClr>
            </a:outerShdw>
          </a:effectLst>
        </p:spPr>
      </p:pic>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0" y="-21318"/>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You already have a lot of information</a:t>
            </a:r>
          </a:p>
        </p:txBody>
      </p:sp>
      <p:pic>
        <p:nvPicPr>
          <p:cNvPr id="9" name="Graphic 8" descr="Badge 4 with solid fill">
            <a:extLst>
              <a:ext uri="{FF2B5EF4-FFF2-40B4-BE49-F238E27FC236}">
                <a16:creationId xmlns:a16="http://schemas.microsoft.com/office/drawing/2014/main" id="{A4F26D86-00F5-EF86-9D79-B9FB04AC1A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8881" y="-12605"/>
            <a:ext cx="646331" cy="646331"/>
          </a:xfrm>
          <a:prstGeom prst="rect">
            <a:avLst/>
          </a:prstGeom>
        </p:spPr>
      </p:pic>
      <p:pic>
        <p:nvPicPr>
          <p:cNvPr id="6" name="Picture 5">
            <a:extLst>
              <a:ext uri="{FF2B5EF4-FFF2-40B4-BE49-F238E27FC236}">
                <a16:creationId xmlns:a16="http://schemas.microsoft.com/office/drawing/2014/main" id="{C3708D80-522B-FAAA-944C-9185C994BD91}"/>
              </a:ext>
            </a:extLst>
          </p:cNvPr>
          <p:cNvPicPr>
            <a:picLocks noChangeAspect="1"/>
          </p:cNvPicPr>
          <p:nvPr/>
        </p:nvPicPr>
        <p:blipFill>
          <a:blip r:embed="rId5"/>
          <a:stretch>
            <a:fillRect/>
          </a:stretch>
        </p:blipFill>
        <p:spPr>
          <a:xfrm>
            <a:off x="2000031" y="773690"/>
            <a:ext cx="4226769" cy="5926305"/>
          </a:xfrm>
          <a:prstGeom prst="rect">
            <a:avLst/>
          </a:prstGeom>
          <a:effectLst>
            <a:outerShdw blurRad="63500" sx="102000" sy="102000" algn="ctr" rotWithShape="0">
              <a:prstClr val="black">
                <a:alpha val="40000"/>
              </a:prstClr>
            </a:outerShdw>
          </a:effectLst>
        </p:spPr>
      </p:pic>
      <p:cxnSp>
        <p:nvCxnSpPr>
          <p:cNvPr id="10" name="Straight Arrow Connector 9">
            <a:extLst>
              <a:ext uri="{FF2B5EF4-FFF2-40B4-BE49-F238E27FC236}">
                <a16:creationId xmlns:a16="http://schemas.microsoft.com/office/drawing/2014/main" id="{55C4B846-3A65-BDBC-0E96-A3CF211F7DD9}"/>
              </a:ext>
            </a:extLst>
          </p:cNvPr>
          <p:cNvCxnSpPr>
            <a:cxnSpLocks/>
          </p:cNvCxnSpPr>
          <p:nvPr/>
        </p:nvCxnSpPr>
        <p:spPr>
          <a:xfrm flipH="1" flipV="1">
            <a:off x="5080629" y="2942852"/>
            <a:ext cx="1642157" cy="5666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AF96578-C1E8-B769-BA5B-A20CB7DE64B7}"/>
              </a:ext>
            </a:extLst>
          </p:cNvPr>
          <p:cNvCxnSpPr>
            <a:cxnSpLocks/>
          </p:cNvCxnSpPr>
          <p:nvPr/>
        </p:nvCxnSpPr>
        <p:spPr>
          <a:xfrm flipH="1">
            <a:off x="5149220" y="2019324"/>
            <a:ext cx="1434471" cy="273590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17E70E5-D181-5B5A-E970-42BF9E9911B1}"/>
              </a:ext>
            </a:extLst>
          </p:cNvPr>
          <p:cNvCxnSpPr>
            <a:cxnSpLocks/>
          </p:cNvCxnSpPr>
          <p:nvPr/>
        </p:nvCxnSpPr>
        <p:spPr>
          <a:xfrm flipH="1">
            <a:off x="5292090" y="3117879"/>
            <a:ext cx="1360192" cy="318654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05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0" y="-28482"/>
            <a:ext cx="9117825" cy="646331"/>
          </a:xfrm>
          <a:prstGeom prst="rect">
            <a:avLst/>
          </a:prstGeom>
          <a:noFill/>
          <a:ln w="9525">
            <a:noFill/>
            <a:miter lim="800000"/>
            <a:headEnd/>
            <a:tailEnd/>
          </a:ln>
        </p:spPr>
        <p:txBody>
          <a:bodyPr wrap="square">
            <a:spAutoFit/>
          </a:bodyPr>
          <a:lstStyle/>
          <a:p>
            <a:pPr algn="ctr"/>
            <a:r>
              <a:rPr lang="en-GB" sz="3600" dirty="0">
                <a:solidFill>
                  <a:schemeClr val="bg1"/>
                </a:solidFill>
              </a:rPr>
              <a:t>Use a template and get started</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17" name="Picture 16">
            <a:extLst>
              <a:ext uri="{FF2B5EF4-FFF2-40B4-BE49-F238E27FC236}">
                <a16:creationId xmlns:a16="http://schemas.microsoft.com/office/drawing/2014/main" id="{9FDC2D15-8B65-3F1A-9CA2-991C71866C99}"/>
              </a:ext>
            </a:extLst>
          </p:cNvPr>
          <p:cNvPicPr>
            <a:picLocks noChangeAspect="1"/>
          </p:cNvPicPr>
          <p:nvPr/>
        </p:nvPicPr>
        <p:blipFill>
          <a:blip r:embed="rId4"/>
          <a:stretch>
            <a:fillRect/>
          </a:stretch>
        </p:blipFill>
        <p:spPr>
          <a:xfrm>
            <a:off x="234362" y="1322038"/>
            <a:ext cx="3571875" cy="1066800"/>
          </a:xfrm>
          <a:prstGeom prst="rect">
            <a:avLst/>
          </a:prstGeom>
        </p:spPr>
      </p:pic>
      <p:pic>
        <p:nvPicPr>
          <p:cNvPr id="20" name="Picture 10" descr="Loop">
            <a:extLst>
              <a:ext uri="{FF2B5EF4-FFF2-40B4-BE49-F238E27FC236}">
                <a16:creationId xmlns:a16="http://schemas.microsoft.com/office/drawing/2014/main" id="{7D3B854C-252F-ABA7-E1A6-E470E2CB87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7543" y="1708681"/>
            <a:ext cx="1171575" cy="5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rrow: Right 20">
            <a:extLst>
              <a:ext uri="{FF2B5EF4-FFF2-40B4-BE49-F238E27FC236}">
                <a16:creationId xmlns:a16="http://schemas.microsoft.com/office/drawing/2014/main" id="{0FC33BF1-C690-2B2C-8570-4DB027BBA9B5}"/>
              </a:ext>
            </a:extLst>
          </p:cNvPr>
          <p:cNvSpPr/>
          <p:nvPr/>
        </p:nvSpPr>
        <p:spPr>
          <a:xfrm>
            <a:off x="3878864" y="1685092"/>
            <a:ext cx="385763"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46C3B99-ED54-0DD2-653C-238E2CBB809B}"/>
              </a:ext>
            </a:extLst>
          </p:cNvPr>
          <p:cNvSpPr/>
          <p:nvPr/>
        </p:nvSpPr>
        <p:spPr>
          <a:xfrm>
            <a:off x="4264627" y="1322038"/>
            <a:ext cx="2638425" cy="106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Finding a job/experience</a:t>
            </a:r>
          </a:p>
        </p:txBody>
      </p:sp>
      <p:sp>
        <p:nvSpPr>
          <p:cNvPr id="23" name="Rectangle 22">
            <a:extLst>
              <a:ext uri="{FF2B5EF4-FFF2-40B4-BE49-F238E27FC236}">
                <a16:creationId xmlns:a16="http://schemas.microsoft.com/office/drawing/2014/main" id="{6EBB2733-6B7D-88D7-97DA-C1FF15314FF2}"/>
              </a:ext>
            </a:extLst>
          </p:cNvPr>
          <p:cNvSpPr/>
          <p:nvPr/>
        </p:nvSpPr>
        <p:spPr>
          <a:xfrm>
            <a:off x="7275807" y="1322038"/>
            <a:ext cx="1336116" cy="106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CV</a:t>
            </a:r>
          </a:p>
        </p:txBody>
      </p:sp>
      <p:sp>
        <p:nvSpPr>
          <p:cNvPr id="24" name="Arrow: Right 23">
            <a:extLst>
              <a:ext uri="{FF2B5EF4-FFF2-40B4-BE49-F238E27FC236}">
                <a16:creationId xmlns:a16="http://schemas.microsoft.com/office/drawing/2014/main" id="{602DE967-D977-6891-0D5D-4A4C38A1FFBA}"/>
              </a:ext>
            </a:extLst>
          </p:cNvPr>
          <p:cNvSpPr/>
          <p:nvPr/>
        </p:nvSpPr>
        <p:spPr>
          <a:xfrm>
            <a:off x="6903052" y="1685092"/>
            <a:ext cx="385763"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C59C1D9C-D3A0-3C0D-04DF-B75DC8AE177C}"/>
              </a:ext>
            </a:extLst>
          </p:cNvPr>
          <p:cNvPicPr>
            <a:picLocks noChangeAspect="1"/>
          </p:cNvPicPr>
          <p:nvPr/>
        </p:nvPicPr>
        <p:blipFill>
          <a:blip r:embed="rId6"/>
          <a:stretch>
            <a:fillRect/>
          </a:stretch>
        </p:blipFill>
        <p:spPr>
          <a:xfrm>
            <a:off x="541691" y="2664174"/>
            <a:ext cx="2842750" cy="3985788"/>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D93B95B7-016F-37D6-279A-A2BC65AAFC36}"/>
              </a:ext>
            </a:extLst>
          </p:cNvPr>
          <p:cNvPicPr>
            <a:picLocks noChangeAspect="1"/>
          </p:cNvPicPr>
          <p:nvPr/>
        </p:nvPicPr>
        <p:blipFill rotWithShape="1">
          <a:blip r:embed="rId7"/>
          <a:srcRect r="53529"/>
          <a:stretch/>
        </p:blipFill>
        <p:spPr>
          <a:xfrm>
            <a:off x="530805" y="6112149"/>
            <a:ext cx="2864522" cy="519373"/>
          </a:xfrm>
          <a:prstGeom prst="rect">
            <a:avLst/>
          </a:prstGeom>
        </p:spPr>
      </p:pic>
      <p:pic>
        <p:nvPicPr>
          <p:cNvPr id="11" name="Picture 10">
            <a:extLst>
              <a:ext uri="{FF2B5EF4-FFF2-40B4-BE49-F238E27FC236}">
                <a16:creationId xmlns:a16="http://schemas.microsoft.com/office/drawing/2014/main" id="{8B9F9E35-FD39-0D06-960C-9BF104114DB0}"/>
              </a:ext>
            </a:extLst>
          </p:cNvPr>
          <p:cNvPicPr>
            <a:picLocks noChangeAspect="1"/>
          </p:cNvPicPr>
          <p:nvPr/>
        </p:nvPicPr>
        <p:blipFill>
          <a:blip r:embed="rId8"/>
          <a:stretch>
            <a:fillRect/>
          </a:stretch>
        </p:blipFill>
        <p:spPr>
          <a:xfrm>
            <a:off x="3623919" y="2678749"/>
            <a:ext cx="1767612" cy="1774039"/>
          </a:xfrm>
          <a:prstGeom prst="rect">
            <a:avLst/>
          </a:prstGeom>
        </p:spPr>
      </p:pic>
      <p:pic>
        <p:nvPicPr>
          <p:cNvPr id="4" name="Picture 3">
            <a:extLst>
              <a:ext uri="{FF2B5EF4-FFF2-40B4-BE49-F238E27FC236}">
                <a16:creationId xmlns:a16="http://schemas.microsoft.com/office/drawing/2014/main" id="{D5D37E52-B478-61F0-9428-96D5354FAFF0}"/>
              </a:ext>
            </a:extLst>
          </p:cNvPr>
          <p:cNvPicPr>
            <a:picLocks noChangeAspect="1"/>
          </p:cNvPicPr>
          <p:nvPr/>
        </p:nvPicPr>
        <p:blipFill>
          <a:blip r:embed="rId9"/>
          <a:stretch>
            <a:fillRect/>
          </a:stretch>
        </p:blipFill>
        <p:spPr>
          <a:xfrm>
            <a:off x="3643956" y="3604519"/>
            <a:ext cx="5217867" cy="2451271"/>
          </a:xfrm>
          <a:prstGeom prst="rect">
            <a:avLst/>
          </a:prstGeom>
          <a:effectLst>
            <a:outerShdw blurRad="63500" sx="102000" sy="102000" algn="ctr" rotWithShape="0">
              <a:prstClr val="black">
                <a:alpha val="40000"/>
              </a:prstClr>
            </a:outerShdw>
          </a:effectLst>
        </p:spPr>
      </p:pic>
      <p:pic>
        <p:nvPicPr>
          <p:cNvPr id="5" name="Picture 10" descr="Loop">
            <a:extLst>
              <a:ext uri="{FF2B5EF4-FFF2-40B4-BE49-F238E27FC236}">
                <a16:creationId xmlns:a16="http://schemas.microsoft.com/office/drawing/2014/main" id="{34DCFB98-50B4-9497-2FF2-55ECF33326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3863" y="3469492"/>
            <a:ext cx="1554092" cy="5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Star: 32 Points 25">
            <a:extLst>
              <a:ext uri="{FF2B5EF4-FFF2-40B4-BE49-F238E27FC236}">
                <a16:creationId xmlns:a16="http://schemas.microsoft.com/office/drawing/2014/main" id="{CE3BB9C2-D63F-ED29-9D54-BB56DECE1003}"/>
              </a:ext>
            </a:extLst>
          </p:cNvPr>
          <p:cNvSpPr/>
          <p:nvPr/>
        </p:nvSpPr>
        <p:spPr>
          <a:xfrm>
            <a:off x="7074176" y="4896571"/>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30 mins</a:t>
            </a:r>
          </a:p>
        </p:txBody>
      </p:sp>
    </p:spTree>
    <p:extLst>
      <p:ext uri="{BB962C8B-B14F-4D97-AF65-F5344CB8AC3E}">
        <p14:creationId xmlns:p14="http://schemas.microsoft.com/office/powerpoint/2010/main" val="143425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heel(1)">
                                      <p:cBhvr>
                                        <p:cTn id="34" dur="20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7" presetClass="emph" presetSubtype="0" fill="remove" grpId="1" nodeType="clickEffect">
                                  <p:stCondLst>
                                    <p:cond delay="0"/>
                                  </p:stCondLst>
                                  <p:childTnLst>
                                    <p:animClr clrSpc="rgb" dir="cw">
                                      <p:cBhvr override="childStyle">
                                        <p:cTn id="38" dur="250" autoRev="1" fill="remove"/>
                                        <p:tgtEl>
                                          <p:spTgt spid="26"/>
                                        </p:tgtEl>
                                        <p:attrNameLst>
                                          <p:attrName>style.color</p:attrName>
                                        </p:attrNameLst>
                                      </p:cBhvr>
                                      <p:to>
                                        <a:schemeClr val="bg1"/>
                                      </p:to>
                                    </p:animClr>
                                    <p:animClr clrSpc="rgb" dir="cw">
                                      <p:cBhvr>
                                        <p:cTn id="39" dur="250" autoRev="1" fill="remove"/>
                                        <p:tgtEl>
                                          <p:spTgt spid="26"/>
                                        </p:tgtEl>
                                        <p:attrNameLst>
                                          <p:attrName>fillcolor</p:attrName>
                                        </p:attrNameLst>
                                      </p:cBhvr>
                                      <p:to>
                                        <a:schemeClr val="bg1"/>
                                      </p:to>
                                    </p:animClr>
                                    <p:set>
                                      <p:cBhvr>
                                        <p:cTn id="40" dur="250" autoRev="1" fill="remove"/>
                                        <p:tgtEl>
                                          <p:spTgt spid="26"/>
                                        </p:tgtEl>
                                        <p:attrNameLst>
                                          <p:attrName>fill.type</p:attrName>
                                        </p:attrNameLst>
                                      </p:cBhvr>
                                      <p:to>
                                        <p:strVal val="solid"/>
                                      </p:to>
                                    </p:set>
                                    <p:set>
                                      <p:cBhvr>
                                        <p:cTn id="41" dur="250" autoRev="1" fill="remove"/>
                                        <p:tgtEl>
                                          <p:spTgt spid="2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Provide feedback to a partner</a:t>
            </a:r>
          </a:p>
        </p:txBody>
      </p:sp>
      <p:sp>
        <p:nvSpPr>
          <p:cNvPr id="3" name="TextBox 2">
            <a:extLst>
              <a:ext uri="{FF2B5EF4-FFF2-40B4-BE49-F238E27FC236}">
                <a16:creationId xmlns:a16="http://schemas.microsoft.com/office/drawing/2014/main" id="{F90434F1-66F3-40DD-94F5-925953437546}"/>
              </a:ext>
            </a:extLst>
          </p:cNvPr>
          <p:cNvSpPr txBox="1"/>
          <p:nvPr/>
        </p:nvSpPr>
        <p:spPr>
          <a:xfrm>
            <a:off x="265450" y="1245935"/>
            <a:ext cx="4972767" cy="4893647"/>
          </a:xfrm>
          <a:prstGeom prst="rect">
            <a:avLst/>
          </a:prstGeom>
          <a:solidFill>
            <a:schemeClr val="bg1"/>
          </a:solidFill>
        </p:spPr>
        <p:txBody>
          <a:bodyPr wrap="square" rtlCol="0">
            <a:spAutoFit/>
          </a:bodyPr>
          <a:lstStyle/>
          <a:p>
            <a:r>
              <a:rPr lang="en-GB" sz="2400" dirty="0"/>
              <a:t>In pairs look at each other’s draft CVs and help each other improve or give constructive feedback. </a:t>
            </a:r>
          </a:p>
          <a:p>
            <a:endParaRPr lang="en-GB" sz="2400" dirty="0"/>
          </a:p>
          <a:p>
            <a:r>
              <a:rPr lang="en-GB" sz="2400" dirty="0"/>
              <a:t>	You may ask questions 	to understand more.</a:t>
            </a:r>
          </a:p>
          <a:p>
            <a:endParaRPr lang="en-GB" sz="2400" dirty="0"/>
          </a:p>
          <a:p>
            <a:r>
              <a:rPr lang="en-GB" sz="2400" dirty="0"/>
              <a:t>	You may use facts and 	examples to support </a:t>
            </a:r>
            <a:r>
              <a:rPr lang="en-GB" sz="2400" dirty="0" err="1"/>
              <a:t>support</a:t>
            </a:r>
            <a:r>
              <a:rPr lang="en-GB" sz="2400" dirty="0"/>
              <a:t> 	your feedback.</a:t>
            </a:r>
          </a:p>
          <a:p>
            <a:endParaRPr lang="en-GB" sz="2400" dirty="0"/>
          </a:p>
          <a:p>
            <a:endParaRPr lang="en-GB" sz="2400" dirty="0"/>
          </a:p>
          <a:p>
            <a:endParaRPr lang="en-GB" sz="2400" dirty="0"/>
          </a:p>
        </p:txBody>
      </p:sp>
      <p:pic>
        <p:nvPicPr>
          <p:cNvPr id="2" name="Graphic 1" descr="Badge 4 with solid fill">
            <a:extLst>
              <a:ext uri="{FF2B5EF4-FFF2-40B4-BE49-F238E27FC236}">
                <a16:creationId xmlns:a16="http://schemas.microsoft.com/office/drawing/2014/main" id="{BFA3070E-5BEC-33A2-EFA0-491914D234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10" name="Picture 9">
            <a:extLst>
              <a:ext uri="{FF2B5EF4-FFF2-40B4-BE49-F238E27FC236}">
                <a16:creationId xmlns:a16="http://schemas.microsoft.com/office/drawing/2014/main" id="{136C6E4E-F187-F804-F3C8-E64416777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6798" y="1245935"/>
            <a:ext cx="3504262" cy="4893647"/>
          </a:xfrm>
          <a:prstGeom prst="rect">
            <a:avLst/>
          </a:prstGeom>
          <a:effectLst>
            <a:outerShdw blurRad="63500" sx="102000" sy="102000" algn="ctr" rotWithShape="0">
              <a:prstClr val="black">
                <a:alpha val="40000"/>
              </a:prstClr>
            </a:outerShdw>
          </a:effectLst>
        </p:spPr>
      </p:pic>
      <p:sp>
        <p:nvSpPr>
          <p:cNvPr id="9" name="Star: 32 Points 8">
            <a:extLst>
              <a:ext uri="{FF2B5EF4-FFF2-40B4-BE49-F238E27FC236}">
                <a16:creationId xmlns:a16="http://schemas.microsoft.com/office/drawing/2014/main" id="{46DE5602-FE92-4FA7-8488-F6B93D9B0781}"/>
              </a:ext>
            </a:extLst>
          </p:cNvPr>
          <p:cNvSpPr/>
          <p:nvPr/>
        </p:nvSpPr>
        <p:spPr>
          <a:xfrm>
            <a:off x="7110938" y="4891305"/>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5" name="Picture 4" descr="A pink circle with white text and a black background&#10;&#10;AI-generated content may be incorrect.">
            <a:extLst>
              <a:ext uri="{FF2B5EF4-FFF2-40B4-BE49-F238E27FC236}">
                <a16:creationId xmlns:a16="http://schemas.microsoft.com/office/drawing/2014/main" id="{435761B3-C305-C458-46C9-F0BC6C755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450" y="2605951"/>
            <a:ext cx="1046263" cy="1046263"/>
          </a:xfrm>
          <a:prstGeom prst="rect">
            <a:avLst/>
          </a:prstGeom>
        </p:spPr>
      </p:pic>
      <p:pic>
        <p:nvPicPr>
          <p:cNvPr id="7" name="Picture 6" descr="A white and red circle with a white speech bubble in the middle&#10;&#10;AI-generated content may be incorrect.">
            <a:extLst>
              <a:ext uri="{FF2B5EF4-FFF2-40B4-BE49-F238E27FC236}">
                <a16:creationId xmlns:a16="http://schemas.microsoft.com/office/drawing/2014/main" id="{AEF473D2-7EC1-D513-BAD7-5628FD867B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299" y="3979087"/>
            <a:ext cx="1046262" cy="1046262"/>
          </a:xfrm>
          <a:prstGeom prst="rect">
            <a:avLst/>
          </a:prstGeom>
        </p:spPr>
      </p:pic>
    </p:spTree>
    <p:extLst>
      <p:ext uri="{BB962C8B-B14F-4D97-AF65-F5344CB8AC3E}">
        <p14:creationId xmlns:p14="http://schemas.microsoft.com/office/powerpoint/2010/main" val="249343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865380" y="-12605"/>
            <a:ext cx="8128452" cy="646331"/>
          </a:xfrm>
          <a:prstGeom prst="rect">
            <a:avLst/>
          </a:prstGeom>
          <a:noFill/>
          <a:ln w="9525">
            <a:noFill/>
            <a:miter lim="800000"/>
            <a:headEnd/>
            <a:tailEnd/>
          </a:ln>
        </p:spPr>
        <p:txBody>
          <a:bodyPr wrap="square">
            <a:spAutoFit/>
          </a:bodyPr>
          <a:lstStyle/>
          <a:p>
            <a:r>
              <a:rPr lang="en-GB" sz="3600" dirty="0">
                <a:solidFill>
                  <a:schemeClr val="bg1"/>
                </a:solidFill>
              </a:rPr>
              <a:t>Covering letter – letter of introduction</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sp>
        <p:nvSpPr>
          <p:cNvPr id="3" name="Rectangle 2">
            <a:extLst>
              <a:ext uri="{FF2B5EF4-FFF2-40B4-BE49-F238E27FC236}">
                <a16:creationId xmlns:a16="http://schemas.microsoft.com/office/drawing/2014/main" id="{FAC40522-275D-782F-B241-1CF676D372DC}"/>
              </a:ext>
            </a:extLst>
          </p:cNvPr>
          <p:cNvSpPr/>
          <p:nvPr/>
        </p:nvSpPr>
        <p:spPr>
          <a:xfrm>
            <a:off x="286168" y="934011"/>
            <a:ext cx="3438809" cy="7474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Why are you writing</a:t>
            </a:r>
          </a:p>
        </p:txBody>
      </p:sp>
      <p:sp>
        <p:nvSpPr>
          <p:cNvPr id="27" name="Rectangle 26">
            <a:extLst>
              <a:ext uri="{FF2B5EF4-FFF2-40B4-BE49-F238E27FC236}">
                <a16:creationId xmlns:a16="http://schemas.microsoft.com/office/drawing/2014/main" id="{F2AC024B-8C85-13B8-0644-EDF15090087F}"/>
              </a:ext>
            </a:extLst>
          </p:cNvPr>
          <p:cNvSpPr/>
          <p:nvPr/>
        </p:nvSpPr>
        <p:spPr>
          <a:xfrm>
            <a:off x="286168" y="1931165"/>
            <a:ext cx="3438809" cy="7474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Where are you now?</a:t>
            </a:r>
          </a:p>
        </p:txBody>
      </p:sp>
      <p:sp>
        <p:nvSpPr>
          <p:cNvPr id="28" name="Rectangle 27">
            <a:extLst>
              <a:ext uri="{FF2B5EF4-FFF2-40B4-BE49-F238E27FC236}">
                <a16:creationId xmlns:a16="http://schemas.microsoft.com/office/drawing/2014/main" id="{11B186C9-49DB-2BC8-113D-C34A40D71ADB}"/>
              </a:ext>
            </a:extLst>
          </p:cNvPr>
          <p:cNvSpPr/>
          <p:nvPr/>
        </p:nvSpPr>
        <p:spPr>
          <a:xfrm>
            <a:off x="305345" y="3389060"/>
            <a:ext cx="3438809" cy="7474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Give some info about yourself</a:t>
            </a:r>
          </a:p>
        </p:txBody>
      </p:sp>
      <p:sp>
        <p:nvSpPr>
          <p:cNvPr id="29" name="Rectangle 28">
            <a:extLst>
              <a:ext uri="{FF2B5EF4-FFF2-40B4-BE49-F238E27FC236}">
                <a16:creationId xmlns:a16="http://schemas.microsoft.com/office/drawing/2014/main" id="{E9749165-085C-F2FA-26EC-CE9D0EE7EB7F}"/>
              </a:ext>
            </a:extLst>
          </p:cNvPr>
          <p:cNvSpPr/>
          <p:nvPr/>
        </p:nvSpPr>
        <p:spPr>
          <a:xfrm>
            <a:off x="286168" y="5922890"/>
            <a:ext cx="3438809" cy="7474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Include contact details</a:t>
            </a:r>
          </a:p>
        </p:txBody>
      </p:sp>
      <p:sp>
        <p:nvSpPr>
          <p:cNvPr id="4" name="Speech Bubble: Rectangle with Corners Rounded 3">
            <a:extLst>
              <a:ext uri="{FF2B5EF4-FFF2-40B4-BE49-F238E27FC236}">
                <a16:creationId xmlns:a16="http://schemas.microsoft.com/office/drawing/2014/main" id="{9DF67F09-BB32-C398-C8A3-0E8AE41502C3}"/>
              </a:ext>
            </a:extLst>
          </p:cNvPr>
          <p:cNvSpPr/>
          <p:nvPr/>
        </p:nvSpPr>
        <p:spPr>
          <a:xfrm>
            <a:off x="3918845" y="818910"/>
            <a:ext cx="4947386" cy="919132"/>
          </a:xfrm>
          <a:prstGeom prst="wedgeRoundRectCallout">
            <a:avLst>
              <a:gd name="adj1" fmla="val -52159"/>
              <a:gd name="adj2" fmla="val 3313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I am writing to apply for XXX</a:t>
            </a:r>
          </a:p>
        </p:txBody>
      </p:sp>
      <p:sp>
        <p:nvSpPr>
          <p:cNvPr id="5" name="Speech Bubble: Rectangle with Corners Rounded 4">
            <a:extLst>
              <a:ext uri="{FF2B5EF4-FFF2-40B4-BE49-F238E27FC236}">
                <a16:creationId xmlns:a16="http://schemas.microsoft.com/office/drawing/2014/main" id="{A5CD142A-C529-035B-82E9-0FC2B8FC0CD9}"/>
              </a:ext>
            </a:extLst>
          </p:cNvPr>
          <p:cNvSpPr/>
          <p:nvPr/>
        </p:nvSpPr>
        <p:spPr>
          <a:xfrm>
            <a:off x="3918845" y="1832444"/>
            <a:ext cx="4947386" cy="919132"/>
          </a:xfrm>
          <a:prstGeom prst="wedgeRoundRectCallout">
            <a:avLst>
              <a:gd name="adj1" fmla="val -52159"/>
              <a:gd name="adj2" fmla="val 3313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I have just finished doing my GCSEs at xx school.</a:t>
            </a:r>
          </a:p>
        </p:txBody>
      </p:sp>
      <p:sp>
        <p:nvSpPr>
          <p:cNvPr id="6" name="Speech Bubble: Rectangle with Corners Rounded 5">
            <a:extLst>
              <a:ext uri="{FF2B5EF4-FFF2-40B4-BE49-F238E27FC236}">
                <a16:creationId xmlns:a16="http://schemas.microsoft.com/office/drawing/2014/main" id="{C6719054-1419-DB52-77F9-0E2BEA39AA00}"/>
              </a:ext>
            </a:extLst>
          </p:cNvPr>
          <p:cNvSpPr/>
          <p:nvPr/>
        </p:nvSpPr>
        <p:spPr>
          <a:xfrm>
            <a:off x="3918845" y="2876697"/>
            <a:ext cx="4970178" cy="1782555"/>
          </a:xfrm>
          <a:prstGeom prst="wedgeRoundRectCallout">
            <a:avLst>
              <a:gd name="adj1" fmla="val -52159"/>
              <a:gd name="adj2" fmla="val 3313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I’ve always been interested in working with children and have babysat since I was 14.  I would love the opportunity to do a nursery assistant apprenticeship.</a:t>
            </a:r>
          </a:p>
        </p:txBody>
      </p:sp>
      <p:sp>
        <p:nvSpPr>
          <p:cNvPr id="9" name="Speech Bubble: Rectangle with Corners Rounded 8">
            <a:extLst>
              <a:ext uri="{FF2B5EF4-FFF2-40B4-BE49-F238E27FC236}">
                <a16:creationId xmlns:a16="http://schemas.microsoft.com/office/drawing/2014/main" id="{414564D2-CD6F-B1EF-CE6F-8AC10C0BB98D}"/>
              </a:ext>
            </a:extLst>
          </p:cNvPr>
          <p:cNvSpPr/>
          <p:nvPr/>
        </p:nvSpPr>
        <p:spPr>
          <a:xfrm>
            <a:off x="3948153" y="5837028"/>
            <a:ext cx="4947386" cy="919132"/>
          </a:xfrm>
          <a:prstGeom prst="wedgeRoundRectCallout">
            <a:avLst>
              <a:gd name="adj1" fmla="val -52159"/>
              <a:gd name="adj2" fmla="val 3313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My telephone number/email address is…</a:t>
            </a:r>
          </a:p>
        </p:txBody>
      </p:sp>
      <p:sp>
        <p:nvSpPr>
          <p:cNvPr id="17" name="Rectangle 16">
            <a:extLst>
              <a:ext uri="{FF2B5EF4-FFF2-40B4-BE49-F238E27FC236}">
                <a16:creationId xmlns:a16="http://schemas.microsoft.com/office/drawing/2014/main" id="{157E4E6B-2DD3-4DD6-AEFF-D8435BF33A72}"/>
              </a:ext>
            </a:extLst>
          </p:cNvPr>
          <p:cNvSpPr/>
          <p:nvPr/>
        </p:nvSpPr>
        <p:spPr>
          <a:xfrm>
            <a:off x="286168" y="4846955"/>
            <a:ext cx="3438809" cy="7474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Include CV</a:t>
            </a:r>
          </a:p>
        </p:txBody>
      </p:sp>
      <p:sp>
        <p:nvSpPr>
          <p:cNvPr id="19" name="Speech Bubble: Rectangle with Corners Rounded 18">
            <a:extLst>
              <a:ext uri="{FF2B5EF4-FFF2-40B4-BE49-F238E27FC236}">
                <a16:creationId xmlns:a16="http://schemas.microsoft.com/office/drawing/2014/main" id="{85FB66F8-0FC8-4EA4-BD47-BF103B97FF6C}"/>
              </a:ext>
            </a:extLst>
          </p:cNvPr>
          <p:cNvSpPr/>
          <p:nvPr/>
        </p:nvSpPr>
        <p:spPr>
          <a:xfrm>
            <a:off x="3948153" y="4761093"/>
            <a:ext cx="4947386" cy="919132"/>
          </a:xfrm>
          <a:prstGeom prst="wedgeRoundRectCallout">
            <a:avLst>
              <a:gd name="adj1" fmla="val -52159"/>
              <a:gd name="adj2" fmla="val 3313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I am attaching my CV.</a:t>
            </a:r>
          </a:p>
        </p:txBody>
      </p:sp>
    </p:spTree>
    <p:extLst>
      <p:ext uri="{BB962C8B-B14F-4D97-AF65-F5344CB8AC3E}">
        <p14:creationId xmlns:p14="http://schemas.microsoft.com/office/powerpoint/2010/main" val="130075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28" grpId="0" animBg="1"/>
      <p:bldP spid="29" grpId="0" animBg="1"/>
      <p:bldP spid="4" grpId="0" animBg="1"/>
      <p:bldP spid="5" grpId="0" animBg="1"/>
      <p:bldP spid="6" grpId="0" animBg="1"/>
      <p:bldP spid="9" grpId="0" animBg="1"/>
      <p:bldP spid="17" grpId="0" animBg="1"/>
      <p:bldP spid="1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83567"/>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5" name="Arc 14">
            <a:extLst>
              <a:ext uri="{FF2B5EF4-FFF2-40B4-BE49-F238E27FC236}">
                <a16:creationId xmlns:a16="http://schemas.microsoft.com/office/drawing/2014/main" id="{BE3A1D33-EDAD-4112-A807-41CFEFD7E35C}"/>
              </a:ext>
            </a:extLst>
          </p:cNvPr>
          <p:cNvSpPr/>
          <p:nvPr/>
        </p:nvSpPr>
        <p:spPr>
          <a:xfrm>
            <a:off x="-1526875" y="576756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 y="-83567"/>
            <a:ext cx="9158780"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dirty="0">
                <a:solidFill>
                  <a:schemeClr val="bg1"/>
                </a:solidFill>
                <a:latin typeface="Calibri" panose="020F0502020204030204" pitchFamily="34" charset="0"/>
              </a:rPr>
              <a:t>Looking ahead to post 18</a:t>
            </a:r>
          </a:p>
        </p:txBody>
      </p:sp>
      <p:pic>
        <p:nvPicPr>
          <p:cNvPr id="4" name="Picture 3">
            <a:extLst>
              <a:ext uri="{FF2B5EF4-FFF2-40B4-BE49-F238E27FC236}">
                <a16:creationId xmlns:a16="http://schemas.microsoft.com/office/drawing/2014/main" id="{E33F8AA6-59AF-3A57-E6DF-96991C92CC56}"/>
              </a:ext>
            </a:extLst>
          </p:cNvPr>
          <p:cNvPicPr>
            <a:picLocks noChangeAspect="1"/>
          </p:cNvPicPr>
          <p:nvPr/>
        </p:nvPicPr>
        <p:blipFill>
          <a:blip r:embed="rId4"/>
          <a:stretch>
            <a:fillRect/>
          </a:stretch>
        </p:blipFill>
        <p:spPr>
          <a:xfrm>
            <a:off x="224492" y="1621631"/>
            <a:ext cx="8709795" cy="3614737"/>
          </a:xfrm>
          <a:prstGeom prst="rect">
            <a:avLst/>
          </a:prstGeom>
        </p:spPr>
      </p:pic>
    </p:spTree>
    <p:custDataLst>
      <p:tags r:id="rId1"/>
    </p:custDataLst>
    <p:extLst>
      <p:ext uri="{BB962C8B-B14F-4D97-AF65-F5344CB8AC3E}">
        <p14:creationId xmlns:p14="http://schemas.microsoft.com/office/powerpoint/2010/main" val="3667365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370444" y="863112"/>
            <a:ext cx="8379910" cy="646331"/>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latin typeface="Calibri" panose="020F0502020204030204" pitchFamily="34" charset="0"/>
              </a:rPr>
              <a:t>A holiday in one of these places</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363959" y="1671197"/>
            <a:ext cx="2476393" cy="646331"/>
          </a:xfrm>
          <a:prstGeom prst="rect">
            <a:avLst/>
          </a:prstGeom>
          <a:solidFill>
            <a:srgbClr val="002060"/>
          </a:solidFill>
        </p:spPr>
        <p:txBody>
          <a:bodyPr wrap="square" rtlCol="0">
            <a:spAutoFit/>
          </a:bodyPr>
          <a:lstStyle/>
          <a:p>
            <a:r>
              <a:rPr lang="en-GB" sz="3600" dirty="0">
                <a:solidFill>
                  <a:schemeClr val="bg1"/>
                </a:solidFill>
              </a:rPr>
              <a:t>Barbados</a:t>
            </a:r>
          </a:p>
        </p:txBody>
      </p:sp>
      <p:sp>
        <p:nvSpPr>
          <p:cNvPr id="10" name="TextBox 9"/>
          <p:cNvSpPr txBox="1"/>
          <p:nvPr/>
        </p:nvSpPr>
        <p:spPr>
          <a:xfrm>
            <a:off x="363958" y="2563831"/>
            <a:ext cx="2476394" cy="646331"/>
          </a:xfrm>
          <a:prstGeom prst="rect">
            <a:avLst/>
          </a:prstGeom>
          <a:solidFill>
            <a:srgbClr val="002060"/>
          </a:solidFill>
        </p:spPr>
        <p:txBody>
          <a:bodyPr wrap="square" rtlCol="0">
            <a:spAutoFit/>
          </a:bodyPr>
          <a:lstStyle/>
          <a:p>
            <a:r>
              <a:rPr lang="en-GB" sz="3600" dirty="0">
                <a:solidFill>
                  <a:schemeClr val="bg1"/>
                </a:solidFill>
              </a:rPr>
              <a:t>Australia</a:t>
            </a:r>
          </a:p>
        </p:txBody>
      </p:sp>
      <p:sp>
        <p:nvSpPr>
          <p:cNvPr id="11" name="TextBox 10"/>
          <p:cNvSpPr txBox="1"/>
          <p:nvPr/>
        </p:nvSpPr>
        <p:spPr>
          <a:xfrm>
            <a:off x="370445" y="3456465"/>
            <a:ext cx="2469907" cy="646331"/>
          </a:xfrm>
          <a:prstGeom prst="rect">
            <a:avLst/>
          </a:prstGeom>
          <a:solidFill>
            <a:srgbClr val="002060"/>
          </a:solidFill>
        </p:spPr>
        <p:txBody>
          <a:bodyPr wrap="none" rtlCol="0">
            <a:spAutoFit/>
          </a:bodyPr>
          <a:lstStyle/>
          <a:p>
            <a:r>
              <a:rPr lang="en-GB" sz="3600" dirty="0">
                <a:solidFill>
                  <a:schemeClr val="bg1"/>
                </a:solidFill>
              </a:rPr>
              <a:t>South Africa</a:t>
            </a:r>
          </a:p>
        </p:txBody>
      </p:sp>
      <p:sp>
        <p:nvSpPr>
          <p:cNvPr id="12" name="TextBox 11"/>
          <p:cNvSpPr txBox="1"/>
          <p:nvPr/>
        </p:nvSpPr>
        <p:spPr>
          <a:xfrm>
            <a:off x="370444" y="4343999"/>
            <a:ext cx="2469907" cy="646331"/>
          </a:xfrm>
          <a:prstGeom prst="rect">
            <a:avLst/>
          </a:prstGeom>
          <a:solidFill>
            <a:srgbClr val="002060"/>
          </a:solidFill>
        </p:spPr>
        <p:txBody>
          <a:bodyPr wrap="square" rtlCol="0">
            <a:spAutoFit/>
          </a:bodyPr>
          <a:lstStyle/>
          <a:p>
            <a:r>
              <a:rPr lang="en-GB" sz="3600" dirty="0">
                <a:solidFill>
                  <a:schemeClr val="bg1"/>
                </a:solidFill>
              </a:rPr>
              <a:t>Belgium</a:t>
            </a:r>
          </a:p>
        </p:txBody>
      </p:sp>
      <p:sp>
        <p:nvSpPr>
          <p:cNvPr id="13" name="TextBox 12"/>
          <p:cNvSpPr txBox="1"/>
          <p:nvPr/>
        </p:nvSpPr>
        <p:spPr>
          <a:xfrm>
            <a:off x="370444" y="5262041"/>
            <a:ext cx="2469907" cy="646331"/>
          </a:xfrm>
          <a:prstGeom prst="rect">
            <a:avLst/>
          </a:prstGeom>
          <a:solidFill>
            <a:srgbClr val="002060"/>
          </a:solidFill>
        </p:spPr>
        <p:txBody>
          <a:bodyPr wrap="square" rtlCol="0">
            <a:spAutoFit/>
          </a:bodyPr>
          <a:lstStyle/>
          <a:p>
            <a:r>
              <a:rPr lang="en-GB" sz="3600" dirty="0">
                <a:solidFill>
                  <a:schemeClr val="bg1"/>
                </a:solidFill>
              </a:rPr>
              <a:t>England</a:t>
            </a:r>
          </a:p>
        </p:txBody>
      </p:sp>
      <p:grpSp>
        <p:nvGrpSpPr>
          <p:cNvPr id="15" name="Group 14"/>
          <p:cNvGrpSpPr/>
          <p:nvPr/>
        </p:nvGrpSpPr>
        <p:grpSpPr>
          <a:xfrm>
            <a:off x="3085503" y="1671196"/>
            <a:ext cx="5664851" cy="4237175"/>
            <a:chOff x="4639191" y="3456465"/>
            <a:chExt cx="3340768" cy="1365591"/>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9191" y="3456465"/>
              <a:ext cx="3340768" cy="1365591"/>
            </a:xfrm>
            <a:prstGeom prst="rect">
              <a:avLst/>
            </a:prstGeom>
          </p:spPr>
        </p:pic>
        <p:sp>
          <p:nvSpPr>
            <p:cNvPr id="9" name="Rectangle 8"/>
            <p:cNvSpPr/>
            <p:nvPr/>
          </p:nvSpPr>
          <p:spPr>
            <a:xfrm>
              <a:off x="5118261" y="3818138"/>
              <a:ext cx="2382626" cy="642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1"/>
                  </a:solidFill>
                </a:rPr>
                <a:t>Which one will you choose?</a:t>
              </a:r>
            </a:p>
          </p:txBody>
        </p:sp>
      </p:grpSp>
    </p:spTree>
    <p:custDataLst>
      <p:tags r:id="rId1"/>
    </p:custDataLst>
    <p:extLst>
      <p:ext uri="{BB962C8B-B14F-4D97-AF65-F5344CB8AC3E}">
        <p14:creationId xmlns:p14="http://schemas.microsoft.com/office/powerpoint/2010/main" val="114887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83567"/>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15" name="Arc 14">
            <a:extLst>
              <a:ext uri="{FF2B5EF4-FFF2-40B4-BE49-F238E27FC236}">
                <a16:creationId xmlns:a16="http://schemas.microsoft.com/office/drawing/2014/main" id="{BE3A1D33-EDAD-4112-A807-41CFEFD7E35C}"/>
              </a:ext>
            </a:extLst>
          </p:cNvPr>
          <p:cNvSpPr/>
          <p:nvPr/>
        </p:nvSpPr>
        <p:spPr>
          <a:xfrm>
            <a:off x="-1526875" y="576756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 y="-83567"/>
            <a:ext cx="9158780"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Task: Explore post 18 options</a:t>
            </a:r>
          </a:p>
        </p:txBody>
      </p:sp>
      <p:pic>
        <p:nvPicPr>
          <p:cNvPr id="4" name="Picture 3">
            <a:extLst>
              <a:ext uri="{FF2B5EF4-FFF2-40B4-BE49-F238E27FC236}">
                <a16:creationId xmlns:a16="http://schemas.microsoft.com/office/drawing/2014/main" id="{F893326D-4026-17AE-FB28-4BA9409AFE59}"/>
              </a:ext>
            </a:extLst>
          </p:cNvPr>
          <p:cNvPicPr>
            <a:picLocks noChangeAspect="1"/>
          </p:cNvPicPr>
          <p:nvPr/>
        </p:nvPicPr>
        <p:blipFill>
          <a:blip r:embed="rId4"/>
          <a:stretch>
            <a:fillRect/>
          </a:stretch>
        </p:blipFill>
        <p:spPr>
          <a:xfrm>
            <a:off x="161925" y="908944"/>
            <a:ext cx="5328171" cy="2281931"/>
          </a:xfrm>
          <a:prstGeom prst="rect">
            <a:avLst/>
          </a:prstGeom>
          <a:effectLst>
            <a:outerShdw blurRad="63500" sx="102000" sy="102000" algn="ctr" rotWithShape="0">
              <a:prstClr val="black">
                <a:alpha val="40000"/>
              </a:prstClr>
            </a:outerShdw>
          </a:effectLst>
        </p:spPr>
      </p:pic>
      <p:pic>
        <p:nvPicPr>
          <p:cNvPr id="6" name="Picture 10" descr="Loop">
            <a:extLst>
              <a:ext uri="{FF2B5EF4-FFF2-40B4-BE49-F238E27FC236}">
                <a16:creationId xmlns:a16="http://schemas.microsoft.com/office/drawing/2014/main" id="{E9F505C5-2B82-6BE0-687D-A5B03701DC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3327" y="2738758"/>
            <a:ext cx="2295930" cy="45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3575B752-4937-577A-1350-0F650C5C220C}"/>
              </a:ext>
            </a:extLst>
          </p:cNvPr>
          <p:cNvPicPr>
            <a:picLocks noChangeAspect="1"/>
          </p:cNvPicPr>
          <p:nvPr/>
        </p:nvPicPr>
        <p:blipFill>
          <a:blip r:embed="rId6"/>
          <a:stretch>
            <a:fillRect/>
          </a:stretch>
        </p:blipFill>
        <p:spPr>
          <a:xfrm>
            <a:off x="392046" y="1574482"/>
            <a:ext cx="8058439" cy="5052699"/>
          </a:xfrm>
          <a:prstGeom prst="rect">
            <a:avLst/>
          </a:prstGeom>
          <a:effectLst>
            <a:outerShdw blurRad="63500" sx="102000" sy="102000" algn="ctr" rotWithShape="0">
              <a:prstClr val="black">
                <a:alpha val="40000"/>
              </a:prstClr>
            </a:outerShdw>
          </a:effectLst>
        </p:spPr>
      </p:pic>
      <p:pic>
        <p:nvPicPr>
          <p:cNvPr id="18" name="Graphic 17" descr="Badge 4 with solid fill">
            <a:extLst>
              <a:ext uri="{FF2B5EF4-FFF2-40B4-BE49-F238E27FC236}">
                <a16:creationId xmlns:a16="http://schemas.microsoft.com/office/drawing/2014/main" id="{5FA6173D-161B-AED6-35E6-9587C1F04C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8881" y="-12605"/>
            <a:ext cx="646331" cy="646331"/>
          </a:xfrm>
          <a:prstGeom prst="rect">
            <a:avLst/>
          </a:prstGeom>
        </p:spPr>
      </p:pic>
      <p:sp>
        <p:nvSpPr>
          <p:cNvPr id="3" name="Star: 32 Points 2">
            <a:extLst>
              <a:ext uri="{FF2B5EF4-FFF2-40B4-BE49-F238E27FC236}">
                <a16:creationId xmlns:a16="http://schemas.microsoft.com/office/drawing/2014/main" id="{0C4A9E6D-4273-26D7-84D5-46E37559262B}"/>
              </a:ext>
            </a:extLst>
          </p:cNvPr>
          <p:cNvSpPr/>
          <p:nvPr/>
        </p:nvSpPr>
        <p:spPr>
          <a:xfrm>
            <a:off x="7196731" y="5025334"/>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custDataLst>
      <p:tags r:id="rId1"/>
    </p:custDataLst>
    <p:extLst>
      <p:ext uri="{BB962C8B-B14F-4D97-AF65-F5344CB8AC3E}">
        <p14:creationId xmlns:p14="http://schemas.microsoft.com/office/powerpoint/2010/main" val="357558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mph" presetSubtype="0" fill="remove" grpId="1" nodeType="clickEffect">
                                  <p:stCondLst>
                                    <p:cond delay="0"/>
                                  </p:stCondLst>
                                  <p:childTnLst>
                                    <p:animClr clrSpc="rgb" dir="cw">
                                      <p:cBhvr override="childStyle">
                                        <p:cTn id="17" dur="250" autoRev="1" fill="remove"/>
                                        <p:tgtEl>
                                          <p:spTgt spid="3"/>
                                        </p:tgtEl>
                                        <p:attrNameLst>
                                          <p:attrName>style.color</p:attrName>
                                        </p:attrNameLst>
                                      </p:cBhvr>
                                      <p:to>
                                        <a:schemeClr val="bg1"/>
                                      </p:to>
                                    </p:animClr>
                                    <p:animClr clrSpc="rgb" dir="cw">
                                      <p:cBhvr>
                                        <p:cTn id="18" dur="250" autoRev="1" fill="remove"/>
                                        <p:tgtEl>
                                          <p:spTgt spid="3"/>
                                        </p:tgtEl>
                                        <p:attrNameLst>
                                          <p:attrName>fillcolor</p:attrName>
                                        </p:attrNameLst>
                                      </p:cBhvr>
                                      <p:to>
                                        <a:schemeClr val="bg1"/>
                                      </p:to>
                                    </p:animClr>
                                    <p:set>
                                      <p:cBhvr>
                                        <p:cTn id="19" dur="250" autoRev="1" fill="remove"/>
                                        <p:tgtEl>
                                          <p:spTgt spid="3"/>
                                        </p:tgtEl>
                                        <p:attrNameLst>
                                          <p:attrName>fill.type</p:attrName>
                                        </p:attrNameLst>
                                      </p:cBhvr>
                                      <p:to>
                                        <p:strVal val="solid"/>
                                      </p:to>
                                    </p:set>
                                    <p:set>
                                      <p:cBhvr>
                                        <p:cTn id="20"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9850"/>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sp>
        <p:nvSpPr>
          <p:cNvPr id="3" name="Rectangle 2">
            <a:extLst>
              <a:ext uri="{FF2B5EF4-FFF2-40B4-BE49-F238E27FC236}">
                <a16:creationId xmlns:a16="http://schemas.microsoft.com/office/drawing/2014/main" id="{D1CAEBFA-E4A3-7BA3-44C2-AA3EC56649A4}"/>
              </a:ext>
            </a:extLst>
          </p:cNvPr>
          <p:cNvSpPr/>
          <p:nvPr/>
        </p:nvSpPr>
        <p:spPr>
          <a:xfrm>
            <a:off x="-1" y="4357511"/>
            <a:ext cx="9144001" cy="2500489"/>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848A86D-B5C9-74CC-60C2-6CE1A4E68072}"/>
              </a:ext>
            </a:extLst>
          </p:cNvPr>
          <p:cNvSpPr/>
          <p:nvPr/>
        </p:nvSpPr>
        <p:spPr>
          <a:xfrm>
            <a:off x="374007" y="4575668"/>
            <a:ext cx="8116710" cy="2123658"/>
          </a:xfrm>
          <a:prstGeom prst="rect">
            <a:avLst/>
          </a:prstGeom>
        </p:spPr>
        <p:txBody>
          <a:bodyPr wrap="square">
            <a:spAutoFit/>
          </a:bodyPr>
          <a:lstStyle/>
          <a:p>
            <a:pPr algn="ctr"/>
            <a:endParaRPr lang="en-GB" altLang="en-US" sz="2400" b="1" dirty="0">
              <a:solidFill>
                <a:schemeClr val="bg1"/>
              </a:solidFill>
              <a:latin typeface="Calibri" panose="020F0502020204030204" pitchFamily="34" charset="0"/>
            </a:endParaRPr>
          </a:p>
          <a:p>
            <a:pPr algn="ctr"/>
            <a:r>
              <a:rPr lang="en-GB" altLang="en-US" sz="2400" b="1" dirty="0">
                <a:solidFill>
                  <a:schemeClr val="bg1"/>
                </a:solidFill>
                <a:latin typeface="Calibri" panose="020F0502020204030204" pitchFamily="34" charset="0"/>
              </a:rPr>
              <a:t>Preparing for post 16</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5: Careers Quiz and Reflection</a:t>
            </a:r>
          </a:p>
          <a:p>
            <a:pPr algn="ctr"/>
            <a:r>
              <a:rPr lang="en-GB" altLang="en-US" sz="3600" dirty="0">
                <a:solidFill>
                  <a:schemeClr val="bg1"/>
                </a:solidFill>
                <a:latin typeface="Calibri" panose="020F0502020204030204" pitchFamily="34" charset="0"/>
              </a:rPr>
              <a:t> </a:t>
            </a:r>
          </a:p>
        </p:txBody>
      </p:sp>
      <p:pic>
        <p:nvPicPr>
          <p:cNvPr id="4" name="Graphic 3" descr="Questions with solid fill">
            <a:extLst>
              <a:ext uri="{FF2B5EF4-FFF2-40B4-BE49-F238E27FC236}">
                <a16:creationId xmlns:a16="http://schemas.microsoft.com/office/drawing/2014/main" id="{247C5099-9D2E-47DB-9912-E8941E857B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68674" y="5010932"/>
            <a:ext cx="1253130" cy="1253130"/>
          </a:xfrm>
          <a:prstGeom prst="rect">
            <a:avLst/>
          </a:prstGeom>
        </p:spPr>
      </p:pic>
      <p:pic>
        <p:nvPicPr>
          <p:cNvPr id="9" name="Graphic 8" descr="Badge 5 with solid fill">
            <a:extLst>
              <a:ext uri="{FF2B5EF4-FFF2-40B4-BE49-F238E27FC236}">
                <a16:creationId xmlns:a16="http://schemas.microsoft.com/office/drawing/2014/main" id="{6A4E275A-6DFF-BE6C-C3DE-3F8F2BD803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7824" y="5068985"/>
            <a:ext cx="1077539" cy="1077539"/>
          </a:xfrm>
          <a:prstGeom prst="rect">
            <a:avLst/>
          </a:prstGeom>
        </p:spPr>
      </p:pic>
      <p:sp>
        <p:nvSpPr>
          <p:cNvPr id="11" name="Rectangle 10">
            <a:extLst>
              <a:ext uri="{FF2B5EF4-FFF2-40B4-BE49-F238E27FC236}">
                <a16:creationId xmlns:a16="http://schemas.microsoft.com/office/drawing/2014/main" id="{68FD91A1-AFAD-4DA3-8263-FDFDCFBCD18D}"/>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3205276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6273"/>
            <a:ext cx="9144000" cy="6858000"/>
          </a:xfrm>
          <a:prstGeom prst="rect">
            <a:avLst/>
          </a:prstGeom>
          <a:solidFill>
            <a:srgbClr val="C25C8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descr="Top view of person leading large crowd">
            <a:extLst>
              <a:ext uri="{FF2B5EF4-FFF2-40B4-BE49-F238E27FC236}">
                <a16:creationId xmlns:a16="http://schemas.microsoft.com/office/drawing/2014/main" id="{E1443A32-9C36-4241-94AF-11F7CE623B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209320" y="731363"/>
            <a:ext cx="8736376" cy="5927786"/>
          </a:xfrm>
          <a:prstGeom prst="rect">
            <a:avLst/>
          </a:prstGeom>
        </p:spPr>
      </p:pic>
      <p:sp>
        <p:nvSpPr>
          <p:cNvPr id="2" name="TextBox 1"/>
          <p:cNvSpPr txBox="1"/>
          <p:nvPr/>
        </p:nvSpPr>
        <p:spPr>
          <a:xfrm>
            <a:off x="1"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496" y="0"/>
            <a:ext cx="646331" cy="646331"/>
          </a:xfrm>
          <a:prstGeom prst="rect">
            <a:avLst/>
          </a:prstGeom>
        </p:spPr>
      </p:pic>
      <p:sp>
        <p:nvSpPr>
          <p:cNvPr id="9" name="TextBox 8">
            <a:extLst>
              <a:ext uri="{FF2B5EF4-FFF2-40B4-BE49-F238E27FC236}">
                <a16:creationId xmlns:a16="http://schemas.microsoft.com/office/drawing/2014/main" id="{8731C52A-13C9-40D8-A25F-B0A1905CEBB5}"/>
              </a:ext>
            </a:extLst>
          </p:cNvPr>
          <p:cNvSpPr txBox="1"/>
          <p:nvPr/>
        </p:nvSpPr>
        <p:spPr>
          <a:xfrm>
            <a:off x="209320" y="786941"/>
            <a:ext cx="8725359" cy="2215991"/>
          </a:xfrm>
          <a:prstGeom prst="rect">
            <a:avLst/>
          </a:prstGeom>
          <a:solidFill>
            <a:schemeClr val="bg1"/>
          </a:solidFill>
        </p:spPr>
        <p:txBody>
          <a:bodyPr wrap="square" rtlCol="0">
            <a:spAutoFit/>
          </a:bodyPr>
          <a:lstStyle/>
          <a:p>
            <a:r>
              <a:rPr lang="en-GB" sz="2400" dirty="0"/>
              <a:t>What is a career?</a:t>
            </a:r>
          </a:p>
          <a:p>
            <a:r>
              <a:rPr lang="en-GB" sz="2400" dirty="0"/>
              <a:t>What does LMI stand for and why is it useful?</a:t>
            </a:r>
          </a:p>
          <a:p>
            <a:r>
              <a:rPr lang="en-GB" sz="2400" dirty="0"/>
              <a:t>How and why are jobs changing?</a:t>
            </a:r>
          </a:p>
          <a:p>
            <a:r>
              <a:rPr lang="en-GB" sz="2400" dirty="0"/>
              <a:t>What three pathways can you take at 16?</a:t>
            </a:r>
          </a:p>
          <a:p>
            <a:r>
              <a:rPr lang="en-GB" sz="2400" dirty="0"/>
              <a:t>What level have you achieved when you have a degree?</a:t>
            </a:r>
          </a:p>
          <a:p>
            <a:endParaRPr lang="en-GB" dirty="0"/>
          </a:p>
        </p:txBody>
      </p:sp>
      <p:sp>
        <p:nvSpPr>
          <p:cNvPr id="46" name="Star: 32 Points 45">
            <a:extLst>
              <a:ext uri="{FF2B5EF4-FFF2-40B4-BE49-F238E27FC236}">
                <a16:creationId xmlns:a16="http://schemas.microsoft.com/office/drawing/2014/main" id="{CE16E5B3-91DC-429B-84C1-9162D47D654D}"/>
              </a:ext>
            </a:extLst>
          </p:cNvPr>
          <p:cNvSpPr/>
          <p:nvPr/>
        </p:nvSpPr>
        <p:spPr>
          <a:xfrm>
            <a:off x="7277236" y="4946762"/>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4" name="Graphic 3" descr="Questions with solid fill">
            <a:extLst>
              <a:ext uri="{FF2B5EF4-FFF2-40B4-BE49-F238E27FC236}">
                <a16:creationId xmlns:a16="http://schemas.microsoft.com/office/drawing/2014/main" id="{48B7D395-E317-4A1A-05EF-9F39DA4C13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08172" y="0"/>
            <a:ext cx="646331" cy="646331"/>
          </a:xfrm>
          <a:prstGeom prst="rect">
            <a:avLst/>
          </a:prstGeom>
        </p:spPr>
      </p:pic>
    </p:spTree>
    <p:custDataLst>
      <p:tags r:id="rId1"/>
    </p:custDataLst>
    <p:extLst>
      <p:ext uri="{BB962C8B-B14F-4D97-AF65-F5344CB8AC3E}">
        <p14:creationId xmlns:p14="http://schemas.microsoft.com/office/powerpoint/2010/main" val="422970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heel(1)">
                                      <p:cBhvr>
                                        <p:cTn id="7" dur="2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46"/>
                                        </p:tgtEl>
                                        <p:attrNameLst>
                                          <p:attrName>style.color</p:attrName>
                                        </p:attrNameLst>
                                      </p:cBhvr>
                                      <p:to>
                                        <a:schemeClr val="bg1"/>
                                      </p:to>
                                    </p:animClr>
                                    <p:animClr clrSpc="rgb" dir="cw">
                                      <p:cBhvr>
                                        <p:cTn id="12" dur="250" autoRev="1" fill="remove"/>
                                        <p:tgtEl>
                                          <p:spTgt spid="46"/>
                                        </p:tgtEl>
                                        <p:attrNameLst>
                                          <p:attrName>fillcolor</p:attrName>
                                        </p:attrNameLst>
                                      </p:cBhvr>
                                      <p:to>
                                        <a:schemeClr val="bg1"/>
                                      </p:to>
                                    </p:animClr>
                                    <p:set>
                                      <p:cBhvr>
                                        <p:cTn id="13" dur="250" autoRev="1" fill="remove"/>
                                        <p:tgtEl>
                                          <p:spTgt spid="46"/>
                                        </p:tgtEl>
                                        <p:attrNameLst>
                                          <p:attrName>fill.type</p:attrName>
                                        </p:attrNameLst>
                                      </p:cBhvr>
                                      <p:to>
                                        <p:strVal val="solid"/>
                                      </p:to>
                                    </p:set>
                                    <p:set>
                                      <p:cBhvr>
                                        <p:cTn id="14" dur="250" autoRev="1" fill="remove"/>
                                        <p:tgtEl>
                                          <p:spTgt spid="4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6"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124779" y="240152"/>
            <a:ext cx="8862646" cy="6550565"/>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29" name="Group 28"/>
          <p:cNvGrpSpPr/>
          <p:nvPr/>
        </p:nvGrpSpPr>
        <p:grpSpPr>
          <a:xfrm>
            <a:off x="365717" y="884366"/>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68467" y="4814622"/>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89451" y="3869733"/>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5" name="Rectangle 54"/>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sp>
        <p:nvSpPr>
          <p:cNvPr id="3" name="Rectangle 2">
            <a:extLst>
              <a:ext uri="{FF2B5EF4-FFF2-40B4-BE49-F238E27FC236}">
                <a16:creationId xmlns:a16="http://schemas.microsoft.com/office/drawing/2014/main" id="{9F187760-DD42-6247-7D13-075524592EA3}"/>
              </a:ext>
            </a:extLst>
          </p:cNvPr>
          <p:cNvSpPr/>
          <p:nvPr/>
        </p:nvSpPr>
        <p:spPr>
          <a:xfrm>
            <a:off x="3851010" y="5754291"/>
            <a:ext cx="5008881" cy="86355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Fill in the gaps – what qualifications should be in the blanks</a:t>
            </a:r>
          </a:p>
        </p:txBody>
      </p:sp>
    </p:spTree>
    <p:custDataLst>
      <p:tags r:id="rId1"/>
    </p:custDataLst>
    <p:extLst>
      <p:ext uri="{BB962C8B-B14F-4D97-AF65-F5344CB8AC3E}">
        <p14:creationId xmlns:p14="http://schemas.microsoft.com/office/powerpoint/2010/main" val="428815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140677" y="184297"/>
            <a:ext cx="8862646" cy="6550565"/>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29" name="Group 28"/>
          <p:cNvGrpSpPr/>
          <p:nvPr/>
        </p:nvGrpSpPr>
        <p:grpSpPr>
          <a:xfrm>
            <a:off x="365717" y="884366"/>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68467" y="4814622"/>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89451" y="3869733"/>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and T LEVEL Level 3</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5" name="Rectangle 54"/>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sp>
        <p:nvSpPr>
          <p:cNvPr id="3" name="Rectangle 2">
            <a:extLst>
              <a:ext uri="{FF2B5EF4-FFF2-40B4-BE49-F238E27FC236}">
                <a16:creationId xmlns:a16="http://schemas.microsoft.com/office/drawing/2014/main" id="{22B2FA8F-6067-C2D0-3FF9-48ECEF42A5AB}"/>
              </a:ext>
            </a:extLst>
          </p:cNvPr>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4" name="Rectangle 3">
            <a:extLst>
              <a:ext uri="{FF2B5EF4-FFF2-40B4-BE49-F238E27FC236}">
                <a16:creationId xmlns:a16="http://schemas.microsoft.com/office/drawing/2014/main" id="{D466040E-8780-25E4-BD13-90993FCB8F9A}"/>
              </a:ext>
            </a:extLst>
          </p:cNvPr>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a:t>
            </a:r>
          </a:p>
        </p:txBody>
      </p:sp>
    </p:spTree>
    <p:custDataLst>
      <p:tags r:id="rId1"/>
    </p:custDataLst>
    <p:extLst>
      <p:ext uri="{BB962C8B-B14F-4D97-AF65-F5344CB8AC3E}">
        <p14:creationId xmlns:p14="http://schemas.microsoft.com/office/powerpoint/2010/main" val="23920424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id="{2F0A904E-D8EB-632A-A826-5A40D0E74808}"/>
              </a:ext>
            </a:extLst>
          </p:cNvPr>
          <p:cNvSpPr txBox="1"/>
          <p:nvPr/>
        </p:nvSpPr>
        <p:spPr>
          <a:xfrm>
            <a:off x="7391" y="-65753"/>
            <a:ext cx="9143999" cy="646331"/>
          </a:xfrm>
          <a:prstGeom prst="rect">
            <a:avLst/>
          </a:prstGeom>
          <a:solidFill>
            <a:srgbClr val="002060"/>
          </a:solidFill>
        </p:spPr>
        <p:txBody>
          <a:bodyPr wrap="square" rtlCol="0">
            <a:spAutoFit/>
          </a:bodyPr>
          <a:lstStyle/>
          <a:p>
            <a:pPr algn="ctr"/>
            <a:r>
              <a:rPr lang="en-GB" sz="3600" dirty="0">
                <a:solidFill>
                  <a:schemeClr val="bg1"/>
                </a:solidFill>
              </a:rPr>
              <a:t>     Review your plans and discuss with a partner</a:t>
            </a:r>
          </a:p>
        </p:txBody>
      </p:sp>
      <p:pic>
        <p:nvPicPr>
          <p:cNvPr id="7" name="Graphic 6">
            <a:extLst>
              <a:ext uri="{FF2B5EF4-FFF2-40B4-BE49-F238E27FC236}">
                <a16:creationId xmlns:a16="http://schemas.microsoft.com/office/drawing/2014/main" id="{FD489AF8-F3AD-EF6E-524E-D7C6179032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91" y="-118462"/>
            <a:ext cx="646331" cy="646331"/>
          </a:xfrm>
          <a:prstGeom prst="rect">
            <a:avLst/>
          </a:prstGeom>
        </p:spPr>
      </p:pic>
      <p:sp>
        <p:nvSpPr>
          <p:cNvPr id="6" name="Oval 5">
            <a:extLst>
              <a:ext uri="{FF2B5EF4-FFF2-40B4-BE49-F238E27FC236}">
                <a16:creationId xmlns:a16="http://schemas.microsoft.com/office/drawing/2014/main" id="{FA219387-569A-CA4F-8A7D-FF352C168AB9}"/>
              </a:ext>
            </a:extLst>
          </p:cNvPr>
          <p:cNvSpPr/>
          <p:nvPr/>
        </p:nvSpPr>
        <p:spPr>
          <a:xfrm>
            <a:off x="206324" y="675150"/>
            <a:ext cx="1915064" cy="1863305"/>
          </a:xfrm>
          <a:prstGeom prst="ellipse">
            <a:avLst/>
          </a:prstGeom>
          <a:solidFill>
            <a:srgbClr val="50B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16 – </a:t>
            </a:r>
            <a:r>
              <a:rPr lang="en-GB" dirty="0"/>
              <a:t>After Y11</a:t>
            </a:r>
          </a:p>
        </p:txBody>
      </p:sp>
      <p:sp>
        <p:nvSpPr>
          <p:cNvPr id="8" name="Rectangle 7">
            <a:extLst>
              <a:ext uri="{FF2B5EF4-FFF2-40B4-BE49-F238E27FC236}">
                <a16:creationId xmlns:a16="http://schemas.microsoft.com/office/drawing/2014/main" id="{522ABBFC-18D0-1AA0-DFC2-1000474E1342}"/>
              </a:ext>
            </a:extLst>
          </p:cNvPr>
          <p:cNvSpPr/>
          <p:nvPr/>
        </p:nvSpPr>
        <p:spPr>
          <a:xfrm>
            <a:off x="206324" y="2876549"/>
            <a:ext cx="1901662" cy="37453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84CD921-3AA4-B6D4-6A8B-FEE82B93297B}"/>
              </a:ext>
            </a:extLst>
          </p:cNvPr>
          <p:cNvSpPr/>
          <p:nvPr/>
        </p:nvSpPr>
        <p:spPr>
          <a:xfrm>
            <a:off x="2448996" y="3538269"/>
            <a:ext cx="1880926" cy="30836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B1A080A-892F-CFF5-21B9-0DF2625335EF}"/>
              </a:ext>
            </a:extLst>
          </p:cNvPr>
          <p:cNvSpPr/>
          <p:nvPr/>
        </p:nvSpPr>
        <p:spPr>
          <a:xfrm>
            <a:off x="4737989" y="3943350"/>
            <a:ext cx="1880926" cy="26785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921D95E-6DAE-7DAB-346E-B427F0F94E9B}"/>
              </a:ext>
            </a:extLst>
          </p:cNvPr>
          <p:cNvSpPr/>
          <p:nvPr/>
        </p:nvSpPr>
        <p:spPr>
          <a:xfrm>
            <a:off x="6963592" y="3287137"/>
            <a:ext cx="1880926" cy="33347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CE999F05-B7FE-CC9D-9AAE-B13D5653A141}"/>
              </a:ext>
            </a:extLst>
          </p:cNvPr>
          <p:cNvGrpSpPr/>
          <p:nvPr/>
        </p:nvGrpSpPr>
        <p:grpSpPr>
          <a:xfrm>
            <a:off x="5987649" y="1121491"/>
            <a:ext cx="2856869" cy="1863305"/>
            <a:chOff x="5987649" y="1121491"/>
            <a:chExt cx="2856869" cy="1863305"/>
          </a:xfrm>
        </p:grpSpPr>
        <p:sp>
          <p:nvSpPr>
            <p:cNvPr id="17" name="Oval 16">
              <a:extLst>
                <a:ext uri="{FF2B5EF4-FFF2-40B4-BE49-F238E27FC236}">
                  <a16:creationId xmlns:a16="http://schemas.microsoft.com/office/drawing/2014/main" id="{91607C41-D077-8135-64A4-DC370A57DE6A}"/>
                </a:ext>
              </a:extLst>
            </p:cNvPr>
            <p:cNvSpPr/>
            <p:nvPr/>
          </p:nvSpPr>
          <p:spPr>
            <a:xfrm>
              <a:off x="6929454" y="1121491"/>
              <a:ext cx="1915064" cy="186330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 want from life</a:t>
              </a:r>
            </a:p>
          </p:txBody>
        </p:sp>
        <p:sp>
          <p:nvSpPr>
            <p:cNvPr id="18" name="Arrow: Curved Down 17">
              <a:extLst>
                <a:ext uri="{FF2B5EF4-FFF2-40B4-BE49-F238E27FC236}">
                  <a16:creationId xmlns:a16="http://schemas.microsoft.com/office/drawing/2014/main" id="{4E2D1D20-827A-C475-9B07-91F732233E47}"/>
                </a:ext>
              </a:extLst>
            </p:cNvPr>
            <p:cNvSpPr/>
            <p:nvPr/>
          </p:nvSpPr>
          <p:spPr>
            <a:xfrm rot="20223138">
              <a:off x="5987649" y="1390482"/>
              <a:ext cx="1332842" cy="598279"/>
            </a:xfrm>
            <a:prstGeom prst="curvedDown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0" name="Group 19">
            <a:extLst>
              <a:ext uri="{FF2B5EF4-FFF2-40B4-BE49-F238E27FC236}">
                <a16:creationId xmlns:a16="http://schemas.microsoft.com/office/drawing/2014/main" id="{727A3F6C-7DE5-22B3-C322-D282804ED4A1}"/>
              </a:ext>
            </a:extLst>
          </p:cNvPr>
          <p:cNvGrpSpPr/>
          <p:nvPr/>
        </p:nvGrpSpPr>
        <p:grpSpPr>
          <a:xfrm>
            <a:off x="1992567" y="1106516"/>
            <a:ext cx="2337355" cy="2252214"/>
            <a:chOff x="1992567" y="1106516"/>
            <a:chExt cx="2337355" cy="2252214"/>
          </a:xfrm>
        </p:grpSpPr>
        <p:sp>
          <p:nvSpPr>
            <p:cNvPr id="22" name="Oval 21">
              <a:extLst>
                <a:ext uri="{FF2B5EF4-FFF2-40B4-BE49-F238E27FC236}">
                  <a16:creationId xmlns:a16="http://schemas.microsoft.com/office/drawing/2014/main" id="{CBA34D03-8CC6-5D0E-1E01-F970E75E5FB2}"/>
                </a:ext>
              </a:extLst>
            </p:cNvPr>
            <p:cNvSpPr/>
            <p:nvPr/>
          </p:nvSpPr>
          <p:spPr>
            <a:xfrm>
              <a:off x="2414858" y="1495425"/>
              <a:ext cx="1915064" cy="1863305"/>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18 – </a:t>
              </a:r>
              <a:r>
                <a:rPr lang="en-GB" dirty="0"/>
                <a:t>After Y13/college</a:t>
              </a:r>
            </a:p>
          </p:txBody>
        </p:sp>
        <p:sp>
          <p:nvSpPr>
            <p:cNvPr id="26" name="Arrow: Curved Down 25">
              <a:extLst>
                <a:ext uri="{FF2B5EF4-FFF2-40B4-BE49-F238E27FC236}">
                  <a16:creationId xmlns:a16="http://schemas.microsoft.com/office/drawing/2014/main" id="{CFB275AA-A4F8-59DA-8404-CD04C59405C5}"/>
                </a:ext>
              </a:extLst>
            </p:cNvPr>
            <p:cNvSpPr/>
            <p:nvPr/>
          </p:nvSpPr>
          <p:spPr>
            <a:xfrm rot="1432567">
              <a:off x="1992567" y="1106516"/>
              <a:ext cx="1332842" cy="598279"/>
            </a:xfrm>
            <a:prstGeom prst="curvedDown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7" name="Group 26">
            <a:extLst>
              <a:ext uri="{FF2B5EF4-FFF2-40B4-BE49-F238E27FC236}">
                <a16:creationId xmlns:a16="http://schemas.microsoft.com/office/drawing/2014/main" id="{F7EE1B19-F456-B059-0EAA-F6F0F405EF4E}"/>
              </a:ext>
            </a:extLst>
          </p:cNvPr>
          <p:cNvGrpSpPr/>
          <p:nvPr/>
        </p:nvGrpSpPr>
        <p:grpSpPr>
          <a:xfrm>
            <a:off x="4233199" y="1700417"/>
            <a:ext cx="2402785" cy="2117310"/>
            <a:chOff x="4233199" y="1700417"/>
            <a:chExt cx="2402785" cy="2117310"/>
          </a:xfrm>
        </p:grpSpPr>
        <p:sp>
          <p:nvSpPr>
            <p:cNvPr id="28" name="Oval 27">
              <a:extLst>
                <a:ext uri="{FF2B5EF4-FFF2-40B4-BE49-F238E27FC236}">
                  <a16:creationId xmlns:a16="http://schemas.microsoft.com/office/drawing/2014/main" id="{1F398124-EEAB-068D-0666-7FB590DD7C1D}"/>
                </a:ext>
              </a:extLst>
            </p:cNvPr>
            <p:cNvSpPr/>
            <p:nvPr/>
          </p:nvSpPr>
          <p:spPr>
            <a:xfrm>
              <a:off x="4720920" y="1954422"/>
              <a:ext cx="1915064" cy="186330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I would like</a:t>
              </a:r>
            </a:p>
          </p:txBody>
        </p:sp>
        <p:sp>
          <p:nvSpPr>
            <p:cNvPr id="29" name="Arrow: Curved Down 28">
              <a:extLst>
                <a:ext uri="{FF2B5EF4-FFF2-40B4-BE49-F238E27FC236}">
                  <a16:creationId xmlns:a16="http://schemas.microsoft.com/office/drawing/2014/main" id="{0BCD5A8B-8ED6-4BAD-3FF9-9CDDD6818F5C}"/>
                </a:ext>
              </a:extLst>
            </p:cNvPr>
            <p:cNvSpPr/>
            <p:nvPr/>
          </p:nvSpPr>
          <p:spPr>
            <a:xfrm rot="1432567">
              <a:off x="4233199" y="1700417"/>
              <a:ext cx="1332842" cy="598279"/>
            </a:xfrm>
            <a:prstGeom prst="curvedDown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 name="Star: 32 Points 1">
            <a:extLst>
              <a:ext uri="{FF2B5EF4-FFF2-40B4-BE49-F238E27FC236}">
                <a16:creationId xmlns:a16="http://schemas.microsoft.com/office/drawing/2014/main" id="{8F20EAF3-ECC7-F6B2-94E4-CE936D116E58}"/>
              </a:ext>
            </a:extLst>
          </p:cNvPr>
          <p:cNvSpPr/>
          <p:nvPr/>
        </p:nvSpPr>
        <p:spPr>
          <a:xfrm>
            <a:off x="7115784" y="4725661"/>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54520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heel(1)">
                                      <p:cBhvr>
                                        <p:cTn id="31" dur="20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7" presetClass="emph" presetSubtype="0" fill="remove" grpId="1" nodeType="clickEffect">
                                  <p:stCondLst>
                                    <p:cond delay="0"/>
                                  </p:stCondLst>
                                  <p:childTnLst>
                                    <p:animClr clrSpc="rgb" dir="cw">
                                      <p:cBhvr override="childStyle">
                                        <p:cTn id="35" dur="250" autoRev="1" fill="remove"/>
                                        <p:tgtEl>
                                          <p:spTgt spid="2"/>
                                        </p:tgtEl>
                                        <p:attrNameLst>
                                          <p:attrName>style.color</p:attrName>
                                        </p:attrNameLst>
                                      </p:cBhvr>
                                      <p:to>
                                        <a:schemeClr val="bg1"/>
                                      </p:to>
                                    </p:animClr>
                                    <p:animClr clrSpc="rgb" dir="cw">
                                      <p:cBhvr>
                                        <p:cTn id="36" dur="250" autoRev="1" fill="remove"/>
                                        <p:tgtEl>
                                          <p:spTgt spid="2"/>
                                        </p:tgtEl>
                                        <p:attrNameLst>
                                          <p:attrName>fillcolor</p:attrName>
                                        </p:attrNameLst>
                                      </p:cBhvr>
                                      <p:to>
                                        <a:schemeClr val="bg1"/>
                                      </p:to>
                                    </p:animClr>
                                    <p:set>
                                      <p:cBhvr>
                                        <p:cTn id="37" dur="250" autoRev="1" fill="remove"/>
                                        <p:tgtEl>
                                          <p:spTgt spid="2"/>
                                        </p:tgtEl>
                                        <p:attrNameLst>
                                          <p:attrName>fill.type</p:attrName>
                                        </p:attrNameLst>
                                      </p:cBhvr>
                                      <p:to>
                                        <p:strVal val="solid"/>
                                      </p:to>
                                    </p:set>
                                    <p:set>
                                      <p:cBhvr>
                                        <p:cTn id="38"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2" grpId="1"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3"/>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769977" y="31740"/>
            <a:ext cx="8312200" cy="584775"/>
          </a:xfrm>
          <a:prstGeom prst="rect">
            <a:avLst/>
          </a:prstGeom>
          <a:noFill/>
          <a:ln w="9525">
            <a:noFill/>
            <a:miter lim="800000"/>
            <a:headEnd/>
            <a:tailEnd/>
          </a:ln>
        </p:spPr>
        <p:txBody>
          <a:bodyPr wrap="square">
            <a:spAutoFit/>
          </a:bodyPr>
          <a:lstStyle/>
          <a:p>
            <a:pPr algn="ctr"/>
            <a:r>
              <a:rPr lang="en-GB" sz="3200" dirty="0">
                <a:solidFill>
                  <a:schemeClr val="bg1"/>
                </a:solidFill>
              </a:rPr>
              <a:t>Y11 lessons – what has been most useful to you?</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pic>
        <p:nvPicPr>
          <p:cNvPr id="5" name="Picture 4">
            <a:extLst>
              <a:ext uri="{FF2B5EF4-FFF2-40B4-BE49-F238E27FC236}">
                <a16:creationId xmlns:a16="http://schemas.microsoft.com/office/drawing/2014/main" id="{6F6B8E52-BD7A-3FBC-74F2-6F8B1BBDDEA2}"/>
              </a:ext>
            </a:extLst>
          </p:cNvPr>
          <p:cNvPicPr>
            <a:picLocks noChangeAspect="1"/>
          </p:cNvPicPr>
          <p:nvPr/>
        </p:nvPicPr>
        <p:blipFill>
          <a:blip r:embed="rId4"/>
          <a:stretch>
            <a:fillRect/>
          </a:stretch>
        </p:blipFill>
        <p:spPr>
          <a:xfrm>
            <a:off x="3579674" y="2682218"/>
            <a:ext cx="1609514" cy="1739872"/>
          </a:xfrm>
          <a:prstGeom prst="rect">
            <a:avLst/>
          </a:prstGeom>
        </p:spPr>
      </p:pic>
      <p:pic>
        <p:nvPicPr>
          <p:cNvPr id="9" name="Picture 8">
            <a:extLst>
              <a:ext uri="{FF2B5EF4-FFF2-40B4-BE49-F238E27FC236}">
                <a16:creationId xmlns:a16="http://schemas.microsoft.com/office/drawing/2014/main" id="{CAF89CDB-FC06-F27C-4BA2-2E000E8FC20D}"/>
              </a:ext>
            </a:extLst>
          </p:cNvPr>
          <p:cNvPicPr>
            <a:picLocks noChangeAspect="1"/>
          </p:cNvPicPr>
          <p:nvPr/>
        </p:nvPicPr>
        <p:blipFill>
          <a:blip r:embed="rId5"/>
          <a:stretch>
            <a:fillRect/>
          </a:stretch>
        </p:blipFill>
        <p:spPr>
          <a:xfrm>
            <a:off x="153723" y="799282"/>
            <a:ext cx="1609512" cy="1758957"/>
          </a:xfrm>
          <a:prstGeom prst="rect">
            <a:avLst/>
          </a:prstGeom>
        </p:spPr>
      </p:pic>
      <p:pic>
        <p:nvPicPr>
          <p:cNvPr id="11" name="Picture 2" descr="SNAGHTML188089f">
            <a:extLst>
              <a:ext uri="{FF2B5EF4-FFF2-40B4-BE49-F238E27FC236}">
                <a16:creationId xmlns:a16="http://schemas.microsoft.com/office/drawing/2014/main" id="{E90B7628-D006-0CFC-1E5A-B97F04896D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b="21992"/>
          <a:stretch>
            <a:fillRect/>
          </a:stretch>
        </p:blipFill>
        <p:spPr bwMode="auto">
          <a:xfrm>
            <a:off x="134474" y="4646533"/>
            <a:ext cx="1609512" cy="1940721"/>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pic>
        <p:nvPicPr>
          <p:cNvPr id="12" name="Picture 11">
            <a:extLst>
              <a:ext uri="{FF2B5EF4-FFF2-40B4-BE49-F238E27FC236}">
                <a16:creationId xmlns:a16="http://schemas.microsoft.com/office/drawing/2014/main" id="{F94BEF85-0E54-9816-D641-3EAE89A0A3F0}"/>
              </a:ext>
            </a:extLst>
          </p:cNvPr>
          <p:cNvPicPr>
            <a:picLocks noChangeAspect="1"/>
          </p:cNvPicPr>
          <p:nvPr/>
        </p:nvPicPr>
        <p:blipFill>
          <a:blip r:embed="rId7"/>
          <a:stretch>
            <a:fillRect/>
          </a:stretch>
        </p:blipFill>
        <p:spPr>
          <a:xfrm>
            <a:off x="143651" y="2690343"/>
            <a:ext cx="1609512" cy="1723622"/>
          </a:xfrm>
          <a:prstGeom prst="rect">
            <a:avLst/>
          </a:prstGeom>
        </p:spPr>
      </p:pic>
      <p:pic>
        <p:nvPicPr>
          <p:cNvPr id="26" name="Picture 25">
            <a:extLst>
              <a:ext uri="{FF2B5EF4-FFF2-40B4-BE49-F238E27FC236}">
                <a16:creationId xmlns:a16="http://schemas.microsoft.com/office/drawing/2014/main" id="{5AEF9F1F-6262-ACB9-83C1-DB4B525FC898}"/>
              </a:ext>
            </a:extLst>
          </p:cNvPr>
          <p:cNvPicPr>
            <a:picLocks noChangeAspect="1"/>
          </p:cNvPicPr>
          <p:nvPr/>
        </p:nvPicPr>
        <p:blipFill>
          <a:blip r:embed="rId8"/>
          <a:stretch>
            <a:fillRect/>
          </a:stretch>
        </p:blipFill>
        <p:spPr>
          <a:xfrm>
            <a:off x="1857599" y="799282"/>
            <a:ext cx="1609512" cy="1776194"/>
          </a:xfrm>
          <a:prstGeom prst="rect">
            <a:avLst/>
          </a:prstGeom>
        </p:spPr>
      </p:pic>
      <p:pic>
        <p:nvPicPr>
          <p:cNvPr id="27" name="Picture 26">
            <a:extLst>
              <a:ext uri="{FF2B5EF4-FFF2-40B4-BE49-F238E27FC236}">
                <a16:creationId xmlns:a16="http://schemas.microsoft.com/office/drawing/2014/main" id="{F2282699-0B8F-2C92-6477-A5ACACDC500C}"/>
              </a:ext>
            </a:extLst>
          </p:cNvPr>
          <p:cNvPicPr>
            <a:picLocks noChangeAspect="1"/>
          </p:cNvPicPr>
          <p:nvPr/>
        </p:nvPicPr>
        <p:blipFill>
          <a:blip r:embed="rId9"/>
          <a:stretch>
            <a:fillRect/>
          </a:stretch>
        </p:blipFill>
        <p:spPr>
          <a:xfrm>
            <a:off x="3579675" y="795727"/>
            <a:ext cx="1609513" cy="1783304"/>
          </a:xfrm>
          <a:prstGeom prst="rect">
            <a:avLst/>
          </a:prstGeom>
        </p:spPr>
      </p:pic>
      <p:sp>
        <p:nvSpPr>
          <p:cNvPr id="31" name="Rectangle: Rounded Corners 30">
            <a:extLst>
              <a:ext uri="{FF2B5EF4-FFF2-40B4-BE49-F238E27FC236}">
                <a16:creationId xmlns:a16="http://schemas.microsoft.com/office/drawing/2014/main" id="{444C5ED4-51F3-7C2A-DFA5-4E87885D1BD3}"/>
              </a:ext>
            </a:extLst>
          </p:cNvPr>
          <p:cNvSpPr/>
          <p:nvPr/>
        </p:nvSpPr>
        <p:spPr>
          <a:xfrm>
            <a:off x="5626087" y="1350248"/>
            <a:ext cx="3122172" cy="24504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Write down your top three most useful and why</a:t>
            </a:r>
          </a:p>
        </p:txBody>
      </p:sp>
      <p:sp>
        <p:nvSpPr>
          <p:cNvPr id="32" name="Star: 32 Points 31">
            <a:extLst>
              <a:ext uri="{FF2B5EF4-FFF2-40B4-BE49-F238E27FC236}">
                <a16:creationId xmlns:a16="http://schemas.microsoft.com/office/drawing/2014/main" id="{596A1FE4-7CF1-D134-CE30-949B42CDF5DE}"/>
              </a:ext>
            </a:extLst>
          </p:cNvPr>
          <p:cNvSpPr/>
          <p:nvPr/>
        </p:nvSpPr>
        <p:spPr>
          <a:xfrm>
            <a:off x="7115784" y="4725661"/>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3" name="Picture 2">
            <a:extLst>
              <a:ext uri="{FF2B5EF4-FFF2-40B4-BE49-F238E27FC236}">
                <a16:creationId xmlns:a16="http://schemas.microsoft.com/office/drawing/2014/main" id="{9B360987-FE3C-DEB7-BB3D-781E425F2A40}"/>
              </a:ext>
            </a:extLst>
          </p:cNvPr>
          <p:cNvPicPr>
            <a:picLocks noChangeAspect="1"/>
          </p:cNvPicPr>
          <p:nvPr/>
        </p:nvPicPr>
        <p:blipFill>
          <a:blip r:embed="rId10"/>
          <a:stretch>
            <a:fillRect/>
          </a:stretch>
        </p:blipFill>
        <p:spPr>
          <a:xfrm>
            <a:off x="1875323" y="2690343"/>
            <a:ext cx="1573014" cy="1723622"/>
          </a:xfrm>
          <a:prstGeom prst="rect">
            <a:avLst/>
          </a:prstGeom>
        </p:spPr>
      </p:pic>
      <p:grpSp>
        <p:nvGrpSpPr>
          <p:cNvPr id="4" name="Group 3">
            <a:extLst>
              <a:ext uri="{FF2B5EF4-FFF2-40B4-BE49-F238E27FC236}">
                <a16:creationId xmlns:a16="http://schemas.microsoft.com/office/drawing/2014/main" id="{9BAB3A28-897A-B320-109C-F48661F60B84}"/>
              </a:ext>
            </a:extLst>
          </p:cNvPr>
          <p:cNvGrpSpPr/>
          <p:nvPr/>
        </p:nvGrpSpPr>
        <p:grpSpPr>
          <a:xfrm>
            <a:off x="3579674" y="4648726"/>
            <a:ext cx="2577401" cy="1993105"/>
            <a:chOff x="4001801" y="1839430"/>
            <a:chExt cx="5135743" cy="4427321"/>
          </a:xfrm>
        </p:grpSpPr>
        <p:pic>
          <p:nvPicPr>
            <p:cNvPr id="6" name="Picture 2" descr="C:\Users\sl200\AppData\Local\Temp\SNAGHTML65455a.PNG">
              <a:extLst>
                <a:ext uri="{FF2B5EF4-FFF2-40B4-BE49-F238E27FC236}">
                  <a16:creationId xmlns:a16="http://schemas.microsoft.com/office/drawing/2014/main" id="{2DC386B6-AFAF-28B2-E7AF-FB19941DB1BD}"/>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15" t="-51" r="-115" b="59423"/>
            <a:stretch/>
          </p:blipFill>
          <p:spPr bwMode="auto">
            <a:xfrm>
              <a:off x="4001801" y="1839430"/>
              <a:ext cx="3061816"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15" name="Picture 2" descr="C:\Users\sl200\AppData\Local\Temp\SNAGHTML65455a.PNG">
              <a:extLst>
                <a:ext uri="{FF2B5EF4-FFF2-40B4-BE49-F238E27FC236}">
                  <a16:creationId xmlns:a16="http://schemas.microsoft.com/office/drawing/2014/main" id="{ADFD7676-5B8A-50DB-D01F-3BBEB51A8767}"/>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40358" b="20369"/>
            <a:stretch/>
          </p:blipFill>
          <p:spPr bwMode="auto">
            <a:xfrm>
              <a:off x="6031911" y="1960641"/>
              <a:ext cx="3105633" cy="4306110"/>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16" name="Picture 15">
            <a:extLst>
              <a:ext uri="{FF2B5EF4-FFF2-40B4-BE49-F238E27FC236}">
                <a16:creationId xmlns:a16="http://schemas.microsoft.com/office/drawing/2014/main" id="{DA0769AA-42B3-6B20-6167-70C674547E05}"/>
              </a:ext>
            </a:extLst>
          </p:cNvPr>
          <p:cNvPicPr>
            <a:picLocks noChangeAspect="1"/>
          </p:cNvPicPr>
          <p:nvPr/>
        </p:nvPicPr>
        <p:blipFill>
          <a:blip r:embed="rId13"/>
          <a:stretch>
            <a:fillRect/>
          </a:stretch>
        </p:blipFill>
        <p:spPr>
          <a:xfrm>
            <a:off x="1875323" y="4640374"/>
            <a:ext cx="1573014" cy="193853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1349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heel(1)">
                                      <p:cBhvr>
                                        <p:cTn id="13" dur="20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mph" presetSubtype="0" fill="remove" grpId="1" nodeType="clickEffect">
                                  <p:stCondLst>
                                    <p:cond delay="0"/>
                                  </p:stCondLst>
                                  <p:childTnLst>
                                    <p:animClr clrSpc="rgb" dir="cw">
                                      <p:cBhvr override="childStyle">
                                        <p:cTn id="17" dur="250" autoRev="1" fill="remove"/>
                                        <p:tgtEl>
                                          <p:spTgt spid="32"/>
                                        </p:tgtEl>
                                        <p:attrNameLst>
                                          <p:attrName>style.color</p:attrName>
                                        </p:attrNameLst>
                                      </p:cBhvr>
                                      <p:to>
                                        <a:schemeClr val="bg1"/>
                                      </p:to>
                                    </p:animClr>
                                    <p:animClr clrSpc="rgb" dir="cw">
                                      <p:cBhvr>
                                        <p:cTn id="18" dur="250" autoRev="1" fill="remove"/>
                                        <p:tgtEl>
                                          <p:spTgt spid="32"/>
                                        </p:tgtEl>
                                        <p:attrNameLst>
                                          <p:attrName>fillcolor</p:attrName>
                                        </p:attrNameLst>
                                      </p:cBhvr>
                                      <p:to>
                                        <a:schemeClr val="bg1"/>
                                      </p:to>
                                    </p:animClr>
                                    <p:set>
                                      <p:cBhvr>
                                        <p:cTn id="19" dur="250" autoRev="1" fill="remove"/>
                                        <p:tgtEl>
                                          <p:spTgt spid="32"/>
                                        </p:tgtEl>
                                        <p:attrNameLst>
                                          <p:attrName>fill.type</p:attrName>
                                        </p:attrNameLst>
                                      </p:cBhvr>
                                      <p:to>
                                        <p:strVal val="solid"/>
                                      </p:to>
                                    </p:set>
                                    <p:set>
                                      <p:cBhvr>
                                        <p:cTn id="20" dur="250" autoRev="1" fill="remove"/>
                                        <p:tgtEl>
                                          <p:spTgt spid="3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2" grpId="1"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283950" y="4252362"/>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 y="19838"/>
            <a:ext cx="9144000" cy="584775"/>
          </a:xfrm>
          <a:prstGeom prst="rect">
            <a:avLst/>
          </a:prstGeom>
          <a:noFill/>
          <a:ln w="9525">
            <a:noFill/>
            <a:miter lim="800000"/>
            <a:headEnd/>
            <a:tailEnd/>
          </a:ln>
        </p:spPr>
        <p:txBody>
          <a:bodyPr wrap="square">
            <a:spAutoFit/>
          </a:bodyPr>
          <a:lstStyle/>
          <a:p>
            <a:pPr algn="ctr"/>
            <a:r>
              <a:rPr lang="en-GB" sz="3200" dirty="0">
                <a:solidFill>
                  <a:schemeClr val="bg1"/>
                </a:solidFill>
              </a:rPr>
              <a:t>Over the last 5 lessons you have….</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grpSp>
        <p:nvGrpSpPr>
          <p:cNvPr id="3" name="Group 2">
            <a:extLst>
              <a:ext uri="{FF2B5EF4-FFF2-40B4-BE49-F238E27FC236}">
                <a16:creationId xmlns:a16="http://schemas.microsoft.com/office/drawing/2014/main" id="{E2408BF0-7F81-4A4E-460C-F29B964DBC65}"/>
              </a:ext>
            </a:extLst>
          </p:cNvPr>
          <p:cNvGrpSpPr/>
          <p:nvPr/>
        </p:nvGrpSpPr>
        <p:grpSpPr>
          <a:xfrm>
            <a:off x="1723039" y="990571"/>
            <a:ext cx="1326240" cy="1538722"/>
            <a:chOff x="1917662" y="1051870"/>
            <a:chExt cx="1377950" cy="1510437"/>
          </a:xfrm>
        </p:grpSpPr>
        <p:sp>
          <p:nvSpPr>
            <p:cNvPr id="4" name="Rectangle 6">
              <a:extLst>
                <a:ext uri="{FF2B5EF4-FFF2-40B4-BE49-F238E27FC236}">
                  <a16:creationId xmlns:a16="http://schemas.microsoft.com/office/drawing/2014/main" id="{95612A8A-0F4A-E8B1-FAB8-5F300510EE60}"/>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 name="Picture 7">
              <a:extLst>
                <a:ext uri="{FF2B5EF4-FFF2-40B4-BE49-F238E27FC236}">
                  <a16:creationId xmlns:a16="http://schemas.microsoft.com/office/drawing/2014/main" id="{2976DBD7-1869-6715-C048-F34A7A9752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9" name="Group 8">
            <a:extLst>
              <a:ext uri="{FF2B5EF4-FFF2-40B4-BE49-F238E27FC236}">
                <a16:creationId xmlns:a16="http://schemas.microsoft.com/office/drawing/2014/main" id="{5D1A33B0-71C3-17CC-7D12-6CB6F46EEB48}"/>
              </a:ext>
            </a:extLst>
          </p:cNvPr>
          <p:cNvGrpSpPr/>
          <p:nvPr/>
        </p:nvGrpSpPr>
        <p:grpSpPr>
          <a:xfrm>
            <a:off x="3153354" y="1001577"/>
            <a:ext cx="1319501" cy="1527716"/>
            <a:chOff x="235706" y="2981002"/>
            <a:chExt cx="1377950" cy="1474788"/>
          </a:xfrm>
        </p:grpSpPr>
        <p:sp>
          <p:nvSpPr>
            <p:cNvPr id="10" name="Rectangle 5">
              <a:extLst>
                <a:ext uri="{FF2B5EF4-FFF2-40B4-BE49-F238E27FC236}">
                  <a16:creationId xmlns:a16="http://schemas.microsoft.com/office/drawing/2014/main" id="{6948DD05-20AC-4814-F0F5-6272E5CF7A7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1" name="Picture 8">
              <a:extLst>
                <a:ext uri="{FF2B5EF4-FFF2-40B4-BE49-F238E27FC236}">
                  <a16:creationId xmlns:a16="http://schemas.microsoft.com/office/drawing/2014/main" id="{D519962E-4BEF-4B91-3133-26C99EE6A0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2" name="Group 11">
            <a:extLst>
              <a:ext uri="{FF2B5EF4-FFF2-40B4-BE49-F238E27FC236}">
                <a16:creationId xmlns:a16="http://schemas.microsoft.com/office/drawing/2014/main" id="{4BA6FF27-AD4C-876F-CA7B-14976AED68FF}"/>
              </a:ext>
            </a:extLst>
          </p:cNvPr>
          <p:cNvGrpSpPr/>
          <p:nvPr/>
        </p:nvGrpSpPr>
        <p:grpSpPr>
          <a:xfrm>
            <a:off x="4592291" y="990573"/>
            <a:ext cx="1319501" cy="1538719"/>
            <a:chOff x="1696276" y="2918891"/>
            <a:chExt cx="1377950" cy="1438302"/>
          </a:xfrm>
        </p:grpSpPr>
        <p:sp>
          <p:nvSpPr>
            <p:cNvPr id="26" name="Rectangle 9">
              <a:extLst>
                <a:ext uri="{FF2B5EF4-FFF2-40B4-BE49-F238E27FC236}">
                  <a16:creationId xmlns:a16="http://schemas.microsoft.com/office/drawing/2014/main" id="{0096407C-32A7-C29D-5854-C78182738C4F}"/>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7" name="Picture 10">
              <a:extLst>
                <a:ext uri="{FF2B5EF4-FFF2-40B4-BE49-F238E27FC236}">
                  <a16:creationId xmlns:a16="http://schemas.microsoft.com/office/drawing/2014/main" id="{A35FFACC-69D5-1EFF-6DC1-287135B4D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8" name="Group 27">
            <a:extLst>
              <a:ext uri="{FF2B5EF4-FFF2-40B4-BE49-F238E27FC236}">
                <a16:creationId xmlns:a16="http://schemas.microsoft.com/office/drawing/2014/main" id="{C53511F1-822B-ED67-E1AC-47B53D4F9BD9}"/>
              </a:ext>
            </a:extLst>
          </p:cNvPr>
          <p:cNvGrpSpPr/>
          <p:nvPr/>
        </p:nvGrpSpPr>
        <p:grpSpPr>
          <a:xfrm>
            <a:off x="6023385" y="982342"/>
            <a:ext cx="1319501" cy="1546949"/>
            <a:chOff x="98968" y="4863795"/>
            <a:chExt cx="1377950" cy="1458913"/>
          </a:xfrm>
        </p:grpSpPr>
        <p:sp>
          <p:nvSpPr>
            <p:cNvPr id="29" name="Rectangle 11">
              <a:extLst>
                <a:ext uri="{FF2B5EF4-FFF2-40B4-BE49-F238E27FC236}">
                  <a16:creationId xmlns:a16="http://schemas.microsoft.com/office/drawing/2014/main" id="{3CCE18AF-C10C-0246-1BBE-9137A0A76BE2}"/>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0" name="Picture 13">
              <a:extLst>
                <a:ext uri="{FF2B5EF4-FFF2-40B4-BE49-F238E27FC236}">
                  <a16:creationId xmlns:a16="http://schemas.microsoft.com/office/drawing/2014/main" id="{F1668A79-9F91-E1D6-326F-A473CBFEDF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1" name="Group 30">
            <a:extLst>
              <a:ext uri="{FF2B5EF4-FFF2-40B4-BE49-F238E27FC236}">
                <a16:creationId xmlns:a16="http://schemas.microsoft.com/office/drawing/2014/main" id="{A7B71B30-AD84-4730-D3E0-8C75B04CFF86}"/>
              </a:ext>
            </a:extLst>
          </p:cNvPr>
          <p:cNvGrpSpPr/>
          <p:nvPr/>
        </p:nvGrpSpPr>
        <p:grpSpPr>
          <a:xfrm>
            <a:off x="7486923" y="969794"/>
            <a:ext cx="1341790" cy="1559495"/>
            <a:chOff x="1967991" y="4944045"/>
            <a:chExt cx="1377950" cy="1489261"/>
          </a:xfrm>
        </p:grpSpPr>
        <p:sp>
          <p:nvSpPr>
            <p:cNvPr id="32" name="Rectangle 12">
              <a:extLst>
                <a:ext uri="{FF2B5EF4-FFF2-40B4-BE49-F238E27FC236}">
                  <a16:creationId xmlns:a16="http://schemas.microsoft.com/office/drawing/2014/main" id="{E26DD17E-CECE-97D8-DED3-9AE02ED4076D}"/>
                </a:ext>
              </a:extLst>
            </p:cNvPr>
            <p:cNvSpPr>
              <a:spLocks noChangeArrowheads="1"/>
            </p:cNvSpPr>
            <p:nvPr/>
          </p:nvSpPr>
          <p:spPr bwMode="auto">
            <a:xfrm>
              <a:off x="1967991" y="4944045"/>
              <a:ext cx="1377950" cy="1489261"/>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3" name="Picture 14">
              <a:extLst>
                <a:ext uri="{FF2B5EF4-FFF2-40B4-BE49-F238E27FC236}">
                  <a16:creationId xmlns:a16="http://schemas.microsoft.com/office/drawing/2014/main" id="{73BBD2EE-39BF-8124-CAB3-49D8719235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4" name="Group 33">
            <a:extLst>
              <a:ext uri="{FF2B5EF4-FFF2-40B4-BE49-F238E27FC236}">
                <a16:creationId xmlns:a16="http://schemas.microsoft.com/office/drawing/2014/main" id="{85013230-08C1-3375-15E8-1CF2A86D857B}"/>
              </a:ext>
            </a:extLst>
          </p:cNvPr>
          <p:cNvGrpSpPr/>
          <p:nvPr/>
        </p:nvGrpSpPr>
        <p:grpSpPr>
          <a:xfrm>
            <a:off x="274701" y="1001577"/>
            <a:ext cx="1321021" cy="1527716"/>
            <a:chOff x="192050" y="1029646"/>
            <a:chExt cx="1379537" cy="1525587"/>
          </a:xfrm>
        </p:grpSpPr>
        <p:sp>
          <p:nvSpPr>
            <p:cNvPr id="35" name="Rectangle 2">
              <a:extLst>
                <a:ext uri="{FF2B5EF4-FFF2-40B4-BE49-F238E27FC236}">
                  <a16:creationId xmlns:a16="http://schemas.microsoft.com/office/drawing/2014/main" id="{D3C6EC54-4AFD-62E3-310A-20AB315A329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6" name="Picture 4">
              <a:extLst>
                <a:ext uri="{FF2B5EF4-FFF2-40B4-BE49-F238E27FC236}">
                  <a16:creationId xmlns:a16="http://schemas.microsoft.com/office/drawing/2014/main" id="{FB855AF4-7A68-0210-8CB3-71B4682707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7" name="Rectangle 36">
            <a:extLst>
              <a:ext uri="{FF2B5EF4-FFF2-40B4-BE49-F238E27FC236}">
                <a16:creationId xmlns:a16="http://schemas.microsoft.com/office/drawing/2014/main" id="{D72FC90A-8124-AA18-7A83-F19526B9398D}"/>
              </a:ext>
            </a:extLst>
          </p:cNvPr>
          <p:cNvSpPr/>
          <p:nvPr/>
        </p:nvSpPr>
        <p:spPr>
          <a:xfrm>
            <a:off x="321982" y="2952339"/>
            <a:ext cx="8513427" cy="411863"/>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tx1"/>
                </a:solidFill>
              </a:rPr>
              <a:t>Seen how your post 16 choices fit with future jobs &amp; your career</a:t>
            </a:r>
          </a:p>
        </p:txBody>
      </p:sp>
      <p:sp>
        <p:nvSpPr>
          <p:cNvPr id="38" name="Rectangle 37">
            <a:extLst>
              <a:ext uri="{FF2B5EF4-FFF2-40B4-BE49-F238E27FC236}">
                <a16:creationId xmlns:a16="http://schemas.microsoft.com/office/drawing/2014/main" id="{7C52FB31-5F04-DA34-2ABD-948D17343ED5}"/>
              </a:ext>
            </a:extLst>
          </p:cNvPr>
          <p:cNvSpPr/>
          <p:nvPr/>
        </p:nvSpPr>
        <p:spPr>
          <a:xfrm>
            <a:off x="331507" y="3502942"/>
            <a:ext cx="8513427" cy="37831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tx1"/>
                </a:solidFill>
              </a:rPr>
              <a:t>Made a plan to develop a pathway into your future</a:t>
            </a:r>
          </a:p>
        </p:txBody>
      </p:sp>
      <p:sp>
        <p:nvSpPr>
          <p:cNvPr id="46" name="Rectangle 45">
            <a:extLst>
              <a:ext uri="{FF2B5EF4-FFF2-40B4-BE49-F238E27FC236}">
                <a16:creationId xmlns:a16="http://schemas.microsoft.com/office/drawing/2014/main" id="{BE76702E-5E24-924E-EC49-67FAC3D0FD1E}"/>
              </a:ext>
            </a:extLst>
          </p:cNvPr>
          <p:cNvSpPr/>
          <p:nvPr/>
        </p:nvSpPr>
        <p:spPr>
          <a:xfrm>
            <a:off x="321982" y="4044487"/>
            <a:ext cx="8513427" cy="411863"/>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tx1"/>
                </a:solidFill>
              </a:rPr>
              <a:t>Considered what learning pathway to do next</a:t>
            </a:r>
          </a:p>
        </p:txBody>
      </p:sp>
      <p:sp>
        <p:nvSpPr>
          <p:cNvPr id="53" name="Rectangle 52">
            <a:extLst>
              <a:ext uri="{FF2B5EF4-FFF2-40B4-BE49-F238E27FC236}">
                <a16:creationId xmlns:a16="http://schemas.microsoft.com/office/drawing/2014/main" id="{A07F42ED-BD66-389E-0657-F3C849A65B77}"/>
              </a:ext>
            </a:extLst>
          </p:cNvPr>
          <p:cNvSpPr/>
          <p:nvPr/>
        </p:nvSpPr>
        <p:spPr>
          <a:xfrm>
            <a:off x="331506" y="6214569"/>
            <a:ext cx="8513428" cy="382366"/>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tx1"/>
                </a:solidFill>
              </a:rPr>
              <a:t>Promoted your skills and interest</a:t>
            </a:r>
          </a:p>
        </p:txBody>
      </p:sp>
      <p:sp>
        <p:nvSpPr>
          <p:cNvPr id="57" name="Rectangle 56">
            <a:extLst>
              <a:ext uri="{FF2B5EF4-FFF2-40B4-BE49-F238E27FC236}">
                <a16:creationId xmlns:a16="http://schemas.microsoft.com/office/drawing/2014/main" id="{BF2A75A9-FE0F-1B6E-8A42-E8D632AB1D4C}"/>
              </a:ext>
            </a:extLst>
          </p:cNvPr>
          <p:cNvSpPr/>
          <p:nvPr/>
        </p:nvSpPr>
        <p:spPr>
          <a:xfrm>
            <a:off x="315286" y="4586938"/>
            <a:ext cx="8513427" cy="441102"/>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tx1"/>
                </a:solidFill>
              </a:rPr>
              <a:t>Researched the education and training system</a:t>
            </a:r>
          </a:p>
        </p:txBody>
      </p:sp>
      <p:sp>
        <p:nvSpPr>
          <p:cNvPr id="58" name="Rectangle 57">
            <a:extLst>
              <a:ext uri="{FF2B5EF4-FFF2-40B4-BE49-F238E27FC236}">
                <a16:creationId xmlns:a16="http://schemas.microsoft.com/office/drawing/2014/main" id="{CEE282D4-7006-8D99-AEB7-1BECA3B9DE44}"/>
              </a:ext>
            </a:extLst>
          </p:cNvPr>
          <p:cNvSpPr/>
          <p:nvPr/>
        </p:nvSpPr>
        <p:spPr>
          <a:xfrm>
            <a:off x="321982" y="5691335"/>
            <a:ext cx="8513427" cy="384748"/>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300" dirty="0">
                <a:solidFill>
                  <a:schemeClr val="tx1"/>
                </a:solidFill>
              </a:rPr>
              <a:t>Started to take responsibility for making things happen in your career</a:t>
            </a:r>
          </a:p>
        </p:txBody>
      </p:sp>
      <p:sp>
        <p:nvSpPr>
          <p:cNvPr id="81" name="Rectangle 80">
            <a:extLst>
              <a:ext uri="{FF2B5EF4-FFF2-40B4-BE49-F238E27FC236}">
                <a16:creationId xmlns:a16="http://schemas.microsoft.com/office/drawing/2014/main" id="{38C03229-0467-A4B3-6041-A21B78E63A06}"/>
              </a:ext>
            </a:extLst>
          </p:cNvPr>
          <p:cNvSpPr/>
          <p:nvPr/>
        </p:nvSpPr>
        <p:spPr>
          <a:xfrm>
            <a:off x="315286" y="5160470"/>
            <a:ext cx="8513427" cy="37831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tx1"/>
                </a:solidFill>
              </a:rPr>
              <a:t>Started making a plan for post 18</a:t>
            </a:r>
          </a:p>
        </p:txBody>
      </p:sp>
    </p:spTree>
    <p:extLst>
      <p:ext uri="{BB962C8B-B14F-4D97-AF65-F5344CB8AC3E}">
        <p14:creationId xmlns:p14="http://schemas.microsoft.com/office/powerpoint/2010/main" val="392072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ppt_x"/>
                                          </p:val>
                                        </p:tav>
                                        <p:tav tm="100000">
                                          <p:val>
                                            <p:strVal val="#ppt_x"/>
                                          </p:val>
                                        </p:tav>
                                      </p:tavLst>
                                    </p:anim>
                                    <p:anim calcmode="lin" valueType="num">
                                      <p:cBhvr additive="base">
                                        <p:cTn id="12" dur="500" fill="hold"/>
                                        <p:tgtEl>
                                          <p:spTgt spid="3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500" fill="hold"/>
                                        <p:tgtEl>
                                          <p:spTgt spid="46"/>
                                        </p:tgtEl>
                                        <p:attrNameLst>
                                          <p:attrName>ppt_x</p:attrName>
                                        </p:attrNameLst>
                                      </p:cBhvr>
                                      <p:tavLst>
                                        <p:tav tm="0">
                                          <p:val>
                                            <p:strVal val="#ppt_x"/>
                                          </p:val>
                                        </p:tav>
                                        <p:tav tm="100000">
                                          <p:val>
                                            <p:strVal val="#ppt_x"/>
                                          </p:val>
                                        </p:tav>
                                      </p:tavLst>
                                    </p:anim>
                                    <p:anim calcmode="lin" valueType="num">
                                      <p:cBhvr additive="base">
                                        <p:cTn id="16" dur="500" fill="hold"/>
                                        <p:tgtEl>
                                          <p:spTgt spid="4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ppt_x"/>
                                          </p:val>
                                        </p:tav>
                                        <p:tav tm="100000">
                                          <p:val>
                                            <p:strVal val="#ppt_x"/>
                                          </p:val>
                                        </p:tav>
                                      </p:tavLst>
                                    </p:anim>
                                    <p:anim calcmode="lin" valueType="num">
                                      <p:cBhvr additive="base">
                                        <p:cTn id="20" dur="500" fill="hold"/>
                                        <p:tgtEl>
                                          <p:spTgt spid="5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 calcmode="lin" valueType="num">
                                      <p:cBhvr additive="base">
                                        <p:cTn id="23" dur="500" fill="hold"/>
                                        <p:tgtEl>
                                          <p:spTgt spid="57"/>
                                        </p:tgtEl>
                                        <p:attrNameLst>
                                          <p:attrName>ppt_x</p:attrName>
                                        </p:attrNameLst>
                                      </p:cBhvr>
                                      <p:tavLst>
                                        <p:tav tm="0">
                                          <p:val>
                                            <p:strVal val="#ppt_x"/>
                                          </p:val>
                                        </p:tav>
                                        <p:tav tm="100000">
                                          <p:val>
                                            <p:strVal val="#ppt_x"/>
                                          </p:val>
                                        </p:tav>
                                      </p:tavLst>
                                    </p:anim>
                                    <p:anim calcmode="lin" valueType="num">
                                      <p:cBhvr additive="base">
                                        <p:cTn id="24" dur="500" fill="hold"/>
                                        <p:tgtEl>
                                          <p:spTgt spid="5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500" fill="hold"/>
                                        <p:tgtEl>
                                          <p:spTgt spid="58"/>
                                        </p:tgtEl>
                                        <p:attrNameLst>
                                          <p:attrName>ppt_x</p:attrName>
                                        </p:attrNameLst>
                                      </p:cBhvr>
                                      <p:tavLst>
                                        <p:tav tm="0">
                                          <p:val>
                                            <p:strVal val="#ppt_x"/>
                                          </p:val>
                                        </p:tav>
                                        <p:tav tm="100000">
                                          <p:val>
                                            <p:strVal val="#ppt_x"/>
                                          </p:val>
                                        </p:tav>
                                      </p:tavLst>
                                    </p:anim>
                                    <p:anim calcmode="lin" valueType="num">
                                      <p:cBhvr additive="base">
                                        <p:cTn id="28" dur="500" fill="hold"/>
                                        <p:tgtEl>
                                          <p:spTgt spid="5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1"/>
                                        </p:tgtEl>
                                        <p:attrNameLst>
                                          <p:attrName>style.visibility</p:attrName>
                                        </p:attrNameLst>
                                      </p:cBhvr>
                                      <p:to>
                                        <p:strVal val="visible"/>
                                      </p:to>
                                    </p:set>
                                    <p:anim calcmode="lin" valueType="num">
                                      <p:cBhvr additive="base">
                                        <p:cTn id="31" dur="500" fill="hold"/>
                                        <p:tgtEl>
                                          <p:spTgt spid="81"/>
                                        </p:tgtEl>
                                        <p:attrNameLst>
                                          <p:attrName>ppt_x</p:attrName>
                                        </p:attrNameLst>
                                      </p:cBhvr>
                                      <p:tavLst>
                                        <p:tav tm="0">
                                          <p:val>
                                            <p:strVal val="#ppt_x"/>
                                          </p:val>
                                        </p:tav>
                                        <p:tav tm="100000">
                                          <p:val>
                                            <p:strVal val="#ppt_x"/>
                                          </p:val>
                                        </p:tav>
                                      </p:tavLst>
                                    </p:anim>
                                    <p:anim calcmode="lin" valueType="num">
                                      <p:cBhvr additive="base">
                                        <p:cTn id="32"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6" grpId="0" animBg="1"/>
      <p:bldP spid="53" grpId="0" animBg="1"/>
      <p:bldP spid="57" grpId="0" animBg="1"/>
      <p:bldP spid="58" grpId="0" animBg="1"/>
      <p:bldP spid="8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242596" y="350823"/>
            <a:ext cx="8630816"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Just found out more detail…</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242596" y="1392417"/>
            <a:ext cx="2476393" cy="646331"/>
          </a:xfrm>
          <a:prstGeom prst="rect">
            <a:avLst/>
          </a:prstGeom>
          <a:solidFill>
            <a:srgbClr val="002060"/>
          </a:solidFill>
        </p:spPr>
        <p:txBody>
          <a:bodyPr wrap="square" rtlCol="0">
            <a:spAutoFit/>
          </a:bodyPr>
          <a:lstStyle/>
          <a:p>
            <a:r>
              <a:rPr lang="en-GB" sz="3600" dirty="0">
                <a:solidFill>
                  <a:schemeClr val="bg1"/>
                </a:solidFill>
              </a:rPr>
              <a:t>Barbados</a:t>
            </a:r>
          </a:p>
        </p:txBody>
      </p:sp>
      <p:sp>
        <p:nvSpPr>
          <p:cNvPr id="10" name="TextBox 9"/>
          <p:cNvSpPr txBox="1"/>
          <p:nvPr/>
        </p:nvSpPr>
        <p:spPr>
          <a:xfrm>
            <a:off x="242595" y="2285051"/>
            <a:ext cx="2476394" cy="646331"/>
          </a:xfrm>
          <a:prstGeom prst="rect">
            <a:avLst/>
          </a:prstGeom>
          <a:solidFill>
            <a:srgbClr val="002060"/>
          </a:solidFill>
        </p:spPr>
        <p:txBody>
          <a:bodyPr wrap="square" rtlCol="0">
            <a:spAutoFit/>
          </a:bodyPr>
          <a:lstStyle/>
          <a:p>
            <a:r>
              <a:rPr lang="en-GB" sz="3600" dirty="0">
                <a:solidFill>
                  <a:schemeClr val="bg1"/>
                </a:solidFill>
              </a:rPr>
              <a:t>Australia</a:t>
            </a:r>
          </a:p>
        </p:txBody>
      </p:sp>
      <p:sp>
        <p:nvSpPr>
          <p:cNvPr id="11" name="TextBox 10"/>
          <p:cNvSpPr txBox="1"/>
          <p:nvPr/>
        </p:nvSpPr>
        <p:spPr>
          <a:xfrm>
            <a:off x="249082" y="3177685"/>
            <a:ext cx="2469907" cy="646331"/>
          </a:xfrm>
          <a:prstGeom prst="rect">
            <a:avLst/>
          </a:prstGeom>
          <a:solidFill>
            <a:srgbClr val="002060"/>
          </a:solidFill>
        </p:spPr>
        <p:txBody>
          <a:bodyPr wrap="none" rtlCol="0">
            <a:spAutoFit/>
          </a:bodyPr>
          <a:lstStyle/>
          <a:p>
            <a:r>
              <a:rPr lang="en-GB" sz="3600" dirty="0">
                <a:solidFill>
                  <a:schemeClr val="bg1"/>
                </a:solidFill>
              </a:rPr>
              <a:t>South Africa</a:t>
            </a:r>
          </a:p>
        </p:txBody>
      </p:sp>
      <p:sp>
        <p:nvSpPr>
          <p:cNvPr id="12" name="TextBox 11"/>
          <p:cNvSpPr txBox="1"/>
          <p:nvPr/>
        </p:nvSpPr>
        <p:spPr>
          <a:xfrm>
            <a:off x="249081" y="4065219"/>
            <a:ext cx="2469907" cy="646331"/>
          </a:xfrm>
          <a:prstGeom prst="rect">
            <a:avLst/>
          </a:prstGeom>
          <a:solidFill>
            <a:srgbClr val="002060"/>
          </a:solidFill>
        </p:spPr>
        <p:txBody>
          <a:bodyPr wrap="square" rtlCol="0">
            <a:spAutoFit/>
          </a:bodyPr>
          <a:lstStyle/>
          <a:p>
            <a:r>
              <a:rPr lang="en-GB" sz="3600" dirty="0">
                <a:solidFill>
                  <a:schemeClr val="bg1"/>
                </a:solidFill>
              </a:rPr>
              <a:t>Belgium</a:t>
            </a:r>
          </a:p>
        </p:txBody>
      </p:sp>
      <p:sp>
        <p:nvSpPr>
          <p:cNvPr id="13" name="TextBox 12"/>
          <p:cNvSpPr txBox="1"/>
          <p:nvPr/>
        </p:nvSpPr>
        <p:spPr>
          <a:xfrm>
            <a:off x="249081" y="4983261"/>
            <a:ext cx="2469907" cy="646331"/>
          </a:xfrm>
          <a:prstGeom prst="rect">
            <a:avLst/>
          </a:prstGeom>
          <a:solidFill>
            <a:srgbClr val="002060"/>
          </a:solidFill>
        </p:spPr>
        <p:txBody>
          <a:bodyPr wrap="square" rtlCol="0">
            <a:spAutoFit/>
          </a:bodyPr>
          <a:lstStyle/>
          <a:p>
            <a:r>
              <a:rPr lang="en-GB" sz="3600" dirty="0">
                <a:solidFill>
                  <a:schemeClr val="bg1"/>
                </a:solidFill>
              </a:rPr>
              <a:t>England</a:t>
            </a:r>
          </a:p>
        </p:txBody>
      </p:sp>
      <p:sp>
        <p:nvSpPr>
          <p:cNvPr id="16" name="TextBox 15"/>
          <p:cNvSpPr txBox="1"/>
          <p:nvPr/>
        </p:nvSpPr>
        <p:spPr>
          <a:xfrm>
            <a:off x="2851851" y="1392417"/>
            <a:ext cx="4071463" cy="646331"/>
          </a:xfrm>
          <a:prstGeom prst="rect">
            <a:avLst/>
          </a:prstGeom>
          <a:solidFill>
            <a:srgbClr val="50BDC0"/>
          </a:solidFill>
        </p:spPr>
        <p:txBody>
          <a:bodyPr wrap="square" rtlCol="0">
            <a:spAutoFit/>
          </a:bodyPr>
          <a:lstStyle/>
          <a:p>
            <a:r>
              <a:rPr lang="en-GB" sz="3600" dirty="0"/>
              <a:t>Beach ranger</a:t>
            </a:r>
          </a:p>
        </p:txBody>
      </p:sp>
      <p:sp>
        <p:nvSpPr>
          <p:cNvPr id="17" name="TextBox 16"/>
          <p:cNvSpPr txBox="1"/>
          <p:nvPr/>
        </p:nvSpPr>
        <p:spPr>
          <a:xfrm>
            <a:off x="2851851" y="2275559"/>
            <a:ext cx="4071463" cy="646331"/>
          </a:xfrm>
          <a:prstGeom prst="rect">
            <a:avLst/>
          </a:prstGeom>
          <a:solidFill>
            <a:srgbClr val="50BDC0"/>
          </a:solidFill>
        </p:spPr>
        <p:txBody>
          <a:bodyPr wrap="square" rtlCol="0">
            <a:spAutoFit/>
          </a:bodyPr>
          <a:lstStyle/>
          <a:p>
            <a:r>
              <a:rPr lang="en-GB" sz="3600" dirty="0"/>
              <a:t>Sheep-shearing</a:t>
            </a:r>
          </a:p>
        </p:txBody>
      </p:sp>
      <p:sp>
        <p:nvSpPr>
          <p:cNvPr id="18" name="TextBox 17"/>
          <p:cNvSpPr txBox="1"/>
          <p:nvPr/>
        </p:nvSpPr>
        <p:spPr>
          <a:xfrm>
            <a:off x="2851851" y="3177685"/>
            <a:ext cx="4071463" cy="646331"/>
          </a:xfrm>
          <a:prstGeom prst="rect">
            <a:avLst/>
          </a:prstGeom>
          <a:solidFill>
            <a:srgbClr val="50BDC0"/>
          </a:solidFill>
        </p:spPr>
        <p:txBody>
          <a:bodyPr wrap="square" rtlCol="0">
            <a:spAutoFit/>
          </a:bodyPr>
          <a:lstStyle/>
          <a:p>
            <a:r>
              <a:rPr lang="en-GB" sz="3600" dirty="0"/>
              <a:t>Picking grapes</a:t>
            </a:r>
          </a:p>
        </p:txBody>
      </p:sp>
      <p:sp>
        <p:nvSpPr>
          <p:cNvPr id="19" name="TextBox 18"/>
          <p:cNvSpPr txBox="1"/>
          <p:nvPr/>
        </p:nvSpPr>
        <p:spPr>
          <a:xfrm>
            <a:off x="2851851" y="4065218"/>
            <a:ext cx="4071463" cy="646331"/>
          </a:xfrm>
          <a:prstGeom prst="rect">
            <a:avLst/>
          </a:prstGeom>
          <a:solidFill>
            <a:srgbClr val="50BDC0"/>
          </a:solidFill>
        </p:spPr>
        <p:txBody>
          <a:bodyPr wrap="square" rtlCol="0">
            <a:spAutoFit/>
          </a:bodyPr>
          <a:lstStyle/>
          <a:p>
            <a:r>
              <a:rPr lang="en-GB" sz="3600" dirty="0"/>
              <a:t>Testing chocolate</a:t>
            </a:r>
          </a:p>
        </p:txBody>
      </p:sp>
      <p:sp>
        <p:nvSpPr>
          <p:cNvPr id="20" name="TextBox 19"/>
          <p:cNvSpPr txBox="1"/>
          <p:nvPr/>
        </p:nvSpPr>
        <p:spPr>
          <a:xfrm>
            <a:off x="2851851" y="4983260"/>
            <a:ext cx="4071463" cy="646331"/>
          </a:xfrm>
          <a:prstGeom prst="rect">
            <a:avLst/>
          </a:prstGeom>
          <a:solidFill>
            <a:srgbClr val="50BDC0"/>
          </a:solidFill>
        </p:spPr>
        <p:txBody>
          <a:bodyPr wrap="square" rtlCol="0">
            <a:spAutoFit/>
          </a:bodyPr>
          <a:lstStyle/>
          <a:p>
            <a:r>
              <a:rPr lang="en-GB" sz="3600" dirty="0"/>
              <a:t>Glastonbury tickets</a:t>
            </a:r>
          </a:p>
        </p:txBody>
      </p:sp>
      <p:sp>
        <p:nvSpPr>
          <p:cNvPr id="4" name="Oval Callout 3"/>
          <p:cNvSpPr/>
          <p:nvPr/>
        </p:nvSpPr>
        <p:spPr>
          <a:xfrm>
            <a:off x="4893906" y="3158701"/>
            <a:ext cx="4058816" cy="302137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Which place do you want to go now?</a:t>
            </a:r>
          </a:p>
        </p:txBody>
      </p:sp>
      <p:sp>
        <p:nvSpPr>
          <p:cNvPr id="22" name="Explosion 2 21"/>
          <p:cNvSpPr/>
          <p:nvPr/>
        </p:nvSpPr>
        <p:spPr>
          <a:xfrm>
            <a:off x="921790" y="1294903"/>
            <a:ext cx="7315200" cy="4884592"/>
          </a:xfrm>
          <a:prstGeom prst="irregularSeal2">
            <a:avLst/>
          </a:prstGeom>
          <a:solidFill>
            <a:srgbClr val="0072BA"/>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a:p>
            <a:pPr algn="ctr"/>
            <a:endParaRPr lang="en-GB" sz="3200" dirty="0"/>
          </a:p>
          <a:p>
            <a:pPr algn="ctr"/>
            <a:r>
              <a:rPr lang="en-GB" sz="3200" dirty="0"/>
              <a:t>Explore ALL the information before you decide</a:t>
            </a:r>
          </a:p>
          <a:p>
            <a:pPr algn="ctr"/>
            <a:endParaRPr lang="en-GB" sz="3200" dirty="0"/>
          </a:p>
          <a:p>
            <a:pPr algn="ctr"/>
            <a:endParaRPr lang="en-GB" sz="3200" dirty="0"/>
          </a:p>
        </p:txBody>
      </p:sp>
    </p:spTree>
    <p:custDataLst>
      <p:tags r:id="rId1"/>
    </p:custDataLst>
    <p:extLst>
      <p:ext uri="{BB962C8B-B14F-4D97-AF65-F5344CB8AC3E}">
        <p14:creationId xmlns:p14="http://schemas.microsoft.com/office/powerpoint/2010/main" val="196817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4" grpId="0" animBg="1"/>
      <p:bldP spid="2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Lst>
</file>

<file path=ppt/tags/tag37.xml><?xml version="1.0" encoding="utf-8"?>
<p:tagLst xmlns:a="http://schemas.openxmlformats.org/drawingml/2006/main" xmlns:r="http://schemas.openxmlformats.org/officeDocument/2006/relationships" xmlns:p="http://schemas.openxmlformats.org/presentationml/2006/main">
  <p:tag name="NOPREFERENCE" val="False"/>
</p:tagLst>
</file>

<file path=ppt/tags/tag38.xml><?xml version="1.0" encoding="utf-8"?>
<p:tagLst xmlns:a="http://schemas.openxmlformats.org/drawingml/2006/main" xmlns:r="http://schemas.openxmlformats.org/officeDocument/2006/relationships" xmlns:p="http://schemas.openxmlformats.org/presentationml/2006/main">
  <p:tag name="NOPREFERENCE" val="False"/>
</p:tagLst>
</file>

<file path=ppt/tags/tag39.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40.xml><?xml version="1.0" encoding="utf-8"?>
<p:tagLst xmlns:a="http://schemas.openxmlformats.org/drawingml/2006/main" xmlns:r="http://schemas.openxmlformats.org/officeDocument/2006/relationships" xmlns:p="http://schemas.openxmlformats.org/presentationml/2006/main">
  <p:tag name="NOPREFERENCE" val="False"/>
</p:tagLst>
</file>

<file path=ppt/tags/tag41.xml><?xml version="1.0" encoding="utf-8"?>
<p:tagLst xmlns:a="http://schemas.openxmlformats.org/drawingml/2006/main" xmlns:r="http://schemas.openxmlformats.org/officeDocument/2006/relationships" xmlns:p="http://schemas.openxmlformats.org/presentationml/2006/main">
  <p:tag name="NOPREFERENCE" val="False"/>
</p:tagLst>
</file>

<file path=ppt/tags/tag42.xml><?xml version="1.0" encoding="utf-8"?>
<p:tagLst xmlns:a="http://schemas.openxmlformats.org/drawingml/2006/main" xmlns:r="http://schemas.openxmlformats.org/officeDocument/2006/relationships" xmlns:p="http://schemas.openxmlformats.org/presentationml/2006/main">
  <p:tag name="NOPREFERENCE" val="False"/>
</p:tagLst>
</file>

<file path=ppt/tags/tag43.xml><?xml version="1.0" encoding="utf-8"?>
<p:tagLst xmlns:a="http://schemas.openxmlformats.org/drawingml/2006/main" xmlns:r="http://schemas.openxmlformats.org/officeDocument/2006/relationships" xmlns:p="http://schemas.openxmlformats.org/presentationml/2006/main">
  <p:tag name="NOPREFERENCE" val="False"/>
</p:tagLst>
</file>

<file path=ppt/tags/tag44.xml><?xml version="1.0" encoding="utf-8"?>
<p:tagLst xmlns:a="http://schemas.openxmlformats.org/drawingml/2006/main" xmlns:r="http://schemas.openxmlformats.org/officeDocument/2006/relationships" xmlns:p="http://schemas.openxmlformats.org/presentationml/2006/main">
  <p:tag name="NOPREFERENCE" val="False"/>
</p:tagLst>
</file>

<file path=ppt/tags/tag45.xml><?xml version="1.0" encoding="utf-8"?>
<p:tagLst xmlns:a="http://schemas.openxmlformats.org/drawingml/2006/main" xmlns:r="http://schemas.openxmlformats.org/officeDocument/2006/relationships" xmlns:p="http://schemas.openxmlformats.org/presentationml/2006/main">
  <p:tag name="NOPREFERENCE" val="False"/>
</p:tagLst>
</file>

<file path=ppt/tags/tag46.xml><?xml version="1.0" encoding="utf-8"?>
<p:tagLst xmlns:a="http://schemas.openxmlformats.org/drawingml/2006/main" xmlns:r="http://schemas.openxmlformats.org/officeDocument/2006/relationships" xmlns:p="http://schemas.openxmlformats.org/presentationml/2006/main">
  <p:tag name="NOPREFERENCE" val="False"/>
</p:tagLst>
</file>

<file path=ppt/tags/tag47.xml><?xml version="1.0" encoding="utf-8"?>
<p:tagLst xmlns:a="http://schemas.openxmlformats.org/drawingml/2006/main" xmlns:r="http://schemas.openxmlformats.org/officeDocument/2006/relationships" xmlns:p="http://schemas.openxmlformats.org/presentationml/2006/main">
  <p:tag name="NOPREFERENCE" val="False"/>
</p:tagLst>
</file>

<file path=ppt/tags/tag48.xml><?xml version="1.0" encoding="utf-8"?>
<p:tagLst xmlns:a="http://schemas.openxmlformats.org/drawingml/2006/main" xmlns:r="http://schemas.openxmlformats.org/officeDocument/2006/relationships" xmlns:p="http://schemas.openxmlformats.org/presentationml/2006/main">
  <p:tag name="NOPREFERENCE" val="False"/>
</p:tagLst>
</file>

<file path=ppt/tags/tag49.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50.xml><?xml version="1.0" encoding="utf-8"?>
<p:tagLst xmlns:a="http://schemas.openxmlformats.org/drawingml/2006/main" xmlns:r="http://schemas.openxmlformats.org/officeDocument/2006/relationships" xmlns:p="http://schemas.openxmlformats.org/presentationml/2006/main">
  <p:tag name="NOPREFERENCE" val="False"/>
</p:tagLst>
</file>

<file path=ppt/tags/tag51.xml><?xml version="1.0" encoding="utf-8"?>
<p:tagLst xmlns:a="http://schemas.openxmlformats.org/drawingml/2006/main" xmlns:r="http://schemas.openxmlformats.org/officeDocument/2006/relationships" xmlns:p="http://schemas.openxmlformats.org/presentationml/2006/main">
  <p:tag name="NOPREFERENCE" val="False"/>
</p:tagLst>
</file>

<file path=ppt/tags/tag52.xml><?xml version="1.0" encoding="utf-8"?>
<p:tagLst xmlns:a="http://schemas.openxmlformats.org/drawingml/2006/main" xmlns:r="http://schemas.openxmlformats.org/officeDocument/2006/relationships" xmlns:p="http://schemas.openxmlformats.org/presentationml/2006/main">
  <p:tag name="NOPREFERENCE" val="False"/>
</p:tagLst>
</file>

<file path=ppt/tags/tag53.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12936</TotalTime>
  <Words>7644</Words>
  <Application>Microsoft Office PowerPoint</Application>
  <PresentationFormat>On-screen Show (4:3)</PresentationFormat>
  <Paragraphs>905</Paragraphs>
  <Slides>87</Slides>
  <Notes>87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87</vt:i4>
      </vt:variant>
    </vt:vector>
  </HeadingPairs>
  <TitlesOfParts>
    <vt:vector size="92" baseType="lpstr">
      <vt:lpstr>Arial</vt:lpstr>
      <vt:lpstr>Calibri</vt:lpstr>
      <vt:lpstr>Calibri Light</vt:lpstr>
      <vt:lpstr>proxima-nova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538</cp:revision>
  <cp:lastPrinted>2017-09-12T16:38:08Z</cp:lastPrinted>
  <dcterms:created xsi:type="dcterms:W3CDTF">2017-03-16T08:26:44Z</dcterms:created>
  <dcterms:modified xsi:type="dcterms:W3CDTF">2026-07-29T15:46:19Z</dcterms:modified>
</cp:coreProperties>
</file>