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1125" r:id="rId2"/>
    <p:sldId id="648" r:id="rId3"/>
    <p:sldId id="1162" r:id="rId4"/>
    <p:sldId id="661" r:id="rId5"/>
    <p:sldId id="1126" r:id="rId6"/>
    <p:sldId id="1144" r:id="rId7"/>
    <p:sldId id="1045" r:id="rId8"/>
    <p:sldId id="1003" r:id="rId9"/>
    <p:sldId id="1173" r:id="rId10"/>
    <p:sldId id="1174" r:id="rId11"/>
    <p:sldId id="1127" r:id="rId12"/>
    <p:sldId id="1165" r:id="rId13"/>
    <p:sldId id="899" r:id="rId14"/>
    <p:sldId id="1052" r:id="rId15"/>
    <p:sldId id="1181" r:id="rId16"/>
    <p:sldId id="1158" r:id="rId17"/>
    <p:sldId id="983" r:id="rId18"/>
    <p:sldId id="1130" r:id="rId19"/>
    <p:sldId id="1159" r:id="rId20"/>
    <p:sldId id="1133" r:id="rId21"/>
    <p:sldId id="1135" r:id="rId22"/>
    <p:sldId id="1154" r:id="rId23"/>
    <p:sldId id="505" r:id="rId24"/>
    <p:sldId id="1129"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38A6929-7ACA-4CBA-B575-E4A29ECC7134}" type="datetimeFigureOut">
              <a:rPr lang="en-GB" smtClean="0"/>
              <a:t>19/03/2024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9B9551-513D-43E3-A6C8-444A637003E0}" type="slidenum">
              <a:rPr lang="en-GB" smtClean="0"/>
              <a:t>‹#›</a:t>
            </a:fld>
            <a:endParaRPr lang="en-GB"/>
          </a:p>
        </p:txBody>
      </p:sp>
    </p:spTree>
    <p:extLst>
      <p:ext uri="{BB962C8B-B14F-4D97-AF65-F5344CB8AC3E}">
        <p14:creationId xmlns:p14="http://schemas.microsoft.com/office/powerpoint/2010/main" val="299518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D8F3F8-784D-4BD0-B132-FF0371917A74}" type="slidenum">
              <a:rPr lang="en-GB" smtClean="0"/>
              <a:t>1</a:t>
            </a:fld>
            <a:endParaRPr lang="en-GB"/>
          </a:p>
        </p:txBody>
      </p:sp>
    </p:spTree>
    <p:extLst>
      <p:ext uri="{BB962C8B-B14F-4D97-AF65-F5344CB8AC3E}">
        <p14:creationId xmlns:p14="http://schemas.microsoft.com/office/powerpoint/2010/main" val="92345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295430-1DDE-4C21-A1C5-E00DB03C7282}" type="slidenum">
              <a:rPr lang="en-GB" smtClean="0"/>
              <a:t>10</a:t>
            </a:fld>
            <a:endParaRPr lang="en-GB"/>
          </a:p>
        </p:txBody>
      </p:sp>
    </p:spTree>
    <p:extLst>
      <p:ext uri="{BB962C8B-B14F-4D97-AF65-F5344CB8AC3E}">
        <p14:creationId xmlns:p14="http://schemas.microsoft.com/office/powerpoint/2010/main" val="2202782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11</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3151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12</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Students can use their list subjects and those they are interested in as a starting point for exploring where they might lead.</a:t>
            </a:r>
          </a:p>
        </p:txBody>
      </p:sp>
    </p:spTree>
    <p:extLst>
      <p:ext uri="{BB962C8B-B14F-4D97-AF65-F5344CB8AC3E}">
        <p14:creationId xmlns:p14="http://schemas.microsoft.com/office/powerpoint/2010/main" val="165016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13</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6065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Aside from the skills profile, </a:t>
            </a:r>
            <a:r>
              <a:rPr lang="en-GB" dirty="0" err="1"/>
              <a:t>Careerpilot</a:t>
            </a:r>
            <a:r>
              <a:rPr lang="en-GB" dirty="0"/>
              <a:t> also links to the curriculum and links courses and jobs through ‘Start with a subject’ . In this section students can pick subjects they are interested in and read more about jobs, courses and online activities they can take part in which are related to the subject. A direct way of Achieving Gatsby Benchmark 4</a:t>
            </a:r>
          </a:p>
        </p:txBody>
      </p:sp>
      <p:sp>
        <p:nvSpPr>
          <p:cNvPr id="4" name="Slide Number Placeholder 3"/>
          <p:cNvSpPr>
            <a:spLocks noGrp="1"/>
          </p:cNvSpPr>
          <p:nvPr>
            <p:ph type="sldNum" sz="quarter" idx="10"/>
          </p:nvPr>
        </p:nvSpPr>
        <p:spPr/>
        <p:txBody>
          <a:bodyPr/>
          <a:lstStyle/>
          <a:p>
            <a:fld id="{E9295430-1DDE-4C21-A1C5-E00DB03C7282}" type="slidenum">
              <a:rPr lang="en-GB" smtClean="0"/>
              <a:t>14</a:t>
            </a:fld>
            <a:endParaRPr lang="en-GB"/>
          </a:p>
        </p:txBody>
      </p:sp>
    </p:spTree>
    <p:extLst>
      <p:ext uri="{BB962C8B-B14F-4D97-AF65-F5344CB8AC3E}">
        <p14:creationId xmlns:p14="http://schemas.microsoft.com/office/powerpoint/2010/main" val="29095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15</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Students can use their list subjects and those they are interested in as a starting point for exploring where they might lead.</a:t>
            </a:r>
          </a:p>
        </p:txBody>
      </p:sp>
    </p:spTree>
    <p:extLst>
      <p:ext uri="{BB962C8B-B14F-4D97-AF65-F5344CB8AC3E}">
        <p14:creationId xmlns:p14="http://schemas.microsoft.com/office/powerpoint/2010/main" val="4031184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16</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79112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17</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GB" altLang="en-US" dirty="0">
                <a:latin typeface="Arial" panose="020B0604020202020204" pitchFamily="34" charset="0"/>
              </a:rPr>
              <a:t>Class discussion – what skills did students come up with?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These eight skills have been identified by employers as being essential to any job. They are people skills, so are all about how you communicate with others, how you manage yourself and come up with new ideas.</a:t>
            </a:r>
          </a:p>
          <a:p>
            <a:pPr eaLnBrk="1" hangingPunct="1"/>
            <a:r>
              <a:rPr lang="en-GB" altLang="en-US" dirty="0">
                <a:latin typeface="Arial" panose="020B0604020202020204" pitchFamily="34" charset="0"/>
              </a:rPr>
              <a:t>You can see them as four pairs of skills:</a:t>
            </a:r>
          </a:p>
          <a:p>
            <a:pPr marL="171450" indent="-171450" eaLnBrk="1" hangingPunct="1">
              <a:buFont typeface="Arial" panose="020B0604020202020204" pitchFamily="34" charset="0"/>
              <a:buChar char="•"/>
            </a:pPr>
            <a:r>
              <a:rPr lang="en-GB" altLang="en-US" dirty="0">
                <a:latin typeface="Arial" panose="020B0604020202020204" pitchFamily="34" charset="0"/>
              </a:rPr>
              <a:t>Communication skills - Listening and Speaking</a:t>
            </a:r>
          </a:p>
          <a:p>
            <a:pPr marL="171450" indent="-171450" eaLnBrk="1" hangingPunct="1">
              <a:buFont typeface="Arial" panose="020B0604020202020204" pitchFamily="34" charset="0"/>
              <a:buChar char="•"/>
            </a:pPr>
            <a:r>
              <a:rPr lang="en-GB" altLang="en-US" dirty="0">
                <a:latin typeface="Arial" panose="020B0604020202020204" pitchFamily="34" charset="0"/>
              </a:rPr>
              <a:t>Creative Problem Solving skills - Problem Solving and Creativity</a:t>
            </a:r>
          </a:p>
          <a:p>
            <a:pPr marL="171450" indent="-171450" eaLnBrk="1" hangingPunct="1">
              <a:buFont typeface="Arial" panose="020B0604020202020204" pitchFamily="34" charset="0"/>
              <a:buChar char="•"/>
            </a:pPr>
            <a:r>
              <a:rPr lang="en-GB" altLang="en-US" dirty="0">
                <a:latin typeface="Arial" panose="020B0604020202020204" pitchFamily="34" charset="0"/>
              </a:rPr>
              <a:t>Self-management skills - Staying Positive and Aiming High</a:t>
            </a:r>
          </a:p>
          <a:p>
            <a:pPr marL="171450" indent="-171450" eaLnBrk="1" hangingPunct="1">
              <a:buFont typeface="Arial" panose="020B0604020202020204" pitchFamily="34" charset="0"/>
              <a:buChar char="•"/>
            </a:pPr>
            <a:r>
              <a:rPr lang="en-GB" altLang="en-US" dirty="0">
                <a:latin typeface="Arial" panose="020B0604020202020204" pitchFamily="34" charset="0"/>
              </a:rPr>
              <a:t>Inter-personal skills - Leadership and Teamwork</a:t>
            </a:r>
          </a:p>
        </p:txBody>
      </p:sp>
    </p:spTree>
    <p:extLst>
      <p:ext uri="{BB962C8B-B14F-4D97-AF65-F5344CB8AC3E}">
        <p14:creationId xmlns:p14="http://schemas.microsoft.com/office/powerpoint/2010/main" val="2903904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Students can add activities that they have completed where they have been building their skills. </a:t>
            </a:r>
          </a:p>
          <a:p>
            <a:r>
              <a:rPr lang="en-GB" baseline="0" dirty="0"/>
              <a:t>For example, they may take part in a club outside of school where they use Teamwork skills.</a:t>
            </a:r>
            <a:endParaRPr lang="en-GB" dirty="0"/>
          </a:p>
        </p:txBody>
      </p:sp>
      <p:sp>
        <p:nvSpPr>
          <p:cNvPr id="4" name="Slide Number Placeholder 3"/>
          <p:cNvSpPr>
            <a:spLocks noGrp="1"/>
          </p:cNvSpPr>
          <p:nvPr>
            <p:ph type="sldNum" sz="quarter" idx="10"/>
          </p:nvPr>
        </p:nvSpPr>
        <p:spPr/>
        <p:txBody>
          <a:bodyPr/>
          <a:lstStyle/>
          <a:p>
            <a:fld id="{E9295430-1DDE-4C21-A1C5-E00DB03C7282}" type="slidenum">
              <a:rPr lang="en-GB" smtClean="0"/>
              <a:t>18</a:t>
            </a:fld>
            <a:endParaRPr lang="en-GB"/>
          </a:p>
        </p:txBody>
      </p:sp>
    </p:spTree>
    <p:extLst>
      <p:ext uri="{BB962C8B-B14F-4D97-AF65-F5344CB8AC3E}">
        <p14:creationId xmlns:p14="http://schemas.microsoft.com/office/powerpoint/2010/main" val="458365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students what activities they will be doing shortly on Careerpilot. </a:t>
            </a:r>
          </a:p>
          <a:p>
            <a:r>
              <a:rPr lang="en-GB" dirty="0"/>
              <a:t>Use the following slides 11-16 to explain how to complete these activities before getting started….</a:t>
            </a:r>
          </a:p>
          <a:p>
            <a:endParaRPr lang="en-GB" dirty="0"/>
          </a:p>
        </p:txBody>
      </p:sp>
      <p:sp>
        <p:nvSpPr>
          <p:cNvPr id="4" name="Slide Number Placeholder 3"/>
          <p:cNvSpPr>
            <a:spLocks noGrp="1"/>
          </p:cNvSpPr>
          <p:nvPr>
            <p:ph type="sldNum" sz="quarter" idx="5"/>
          </p:nvPr>
        </p:nvSpPr>
        <p:spPr/>
        <p:txBody>
          <a:bodyPr/>
          <a:lstStyle/>
          <a:p>
            <a:fld id="{49D8F3F8-784D-4BD0-B132-FF0371917A74}" type="slidenum">
              <a:rPr lang="en-GB" smtClean="0"/>
              <a:t>19</a:t>
            </a:fld>
            <a:endParaRPr lang="en-GB"/>
          </a:p>
        </p:txBody>
      </p:sp>
    </p:spTree>
    <p:extLst>
      <p:ext uri="{BB962C8B-B14F-4D97-AF65-F5344CB8AC3E}">
        <p14:creationId xmlns:p14="http://schemas.microsoft.com/office/powerpoint/2010/main" val="154369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2</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2086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20</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97512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21</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76655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D8F3F8-784D-4BD0-B132-FF0371917A74}" type="slidenum">
              <a:rPr lang="en-GB" smtClean="0"/>
              <a:t>22</a:t>
            </a:fld>
            <a:endParaRPr lang="en-GB"/>
          </a:p>
        </p:txBody>
      </p:sp>
    </p:spTree>
    <p:extLst>
      <p:ext uri="{BB962C8B-B14F-4D97-AF65-F5344CB8AC3E}">
        <p14:creationId xmlns:p14="http://schemas.microsoft.com/office/powerpoint/2010/main" val="1386396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23</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baseline="0" dirty="0">
                <a:latin typeface="Arial" panose="020B0604020202020204" pitchFamily="34" charset="0"/>
              </a:rPr>
              <a:t>Can leave out of short of time</a:t>
            </a:r>
            <a:endParaRPr lang="en-US" altLang="en-US" dirty="0">
              <a:latin typeface="Arial" panose="020B0604020202020204" pitchFamily="34" charset="0"/>
            </a:endParaRPr>
          </a:p>
        </p:txBody>
      </p:sp>
    </p:spTree>
    <p:extLst>
      <p:ext uri="{BB962C8B-B14F-4D97-AF65-F5344CB8AC3E}">
        <p14:creationId xmlns:p14="http://schemas.microsoft.com/office/powerpoint/2010/main" val="3378506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leave out if short of time</a:t>
            </a:r>
          </a:p>
          <a:p>
            <a:endParaRPr lang="en-GB" dirty="0"/>
          </a:p>
        </p:txBody>
      </p:sp>
      <p:sp>
        <p:nvSpPr>
          <p:cNvPr id="4" name="Slide Number Placeholder 3"/>
          <p:cNvSpPr>
            <a:spLocks noGrp="1"/>
          </p:cNvSpPr>
          <p:nvPr>
            <p:ph type="sldNum" sz="quarter" idx="10"/>
          </p:nvPr>
        </p:nvSpPr>
        <p:spPr/>
        <p:txBody>
          <a:bodyPr/>
          <a:lstStyle/>
          <a:p>
            <a:fld id="{E9295430-1DDE-4C21-A1C5-E00DB03C7282}" type="slidenum">
              <a:rPr lang="en-GB" smtClean="0"/>
              <a:t>24</a:t>
            </a:fld>
            <a:endParaRPr lang="en-GB"/>
          </a:p>
        </p:txBody>
      </p:sp>
    </p:spTree>
    <p:extLst>
      <p:ext uri="{BB962C8B-B14F-4D97-AF65-F5344CB8AC3E}">
        <p14:creationId xmlns:p14="http://schemas.microsoft.com/office/powerpoint/2010/main" val="390893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3</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3802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4</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3765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5</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7446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6</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8048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503820" indent="-193289">
              <a:spcBef>
                <a:spcPct val="30000"/>
              </a:spcBef>
              <a:defRPr sz="1200">
                <a:solidFill>
                  <a:schemeClr val="tx1"/>
                </a:solidFill>
                <a:latin typeface="Arial" panose="020B0604020202020204" pitchFamily="34" charset="0"/>
              </a:defRPr>
            </a:lvl2pPr>
            <a:lvl3pPr marL="774743" indent="-153681">
              <a:spcBef>
                <a:spcPct val="30000"/>
              </a:spcBef>
              <a:defRPr sz="1200">
                <a:solidFill>
                  <a:schemeClr val="tx1"/>
                </a:solidFill>
                <a:latin typeface="Arial" panose="020B0604020202020204" pitchFamily="34" charset="0"/>
              </a:defRPr>
            </a:lvl3pPr>
            <a:lvl4pPr marL="1085274" indent="-153681">
              <a:spcBef>
                <a:spcPct val="30000"/>
              </a:spcBef>
              <a:defRPr sz="1200">
                <a:solidFill>
                  <a:schemeClr val="tx1"/>
                </a:solidFill>
                <a:latin typeface="Arial" panose="020B0604020202020204" pitchFamily="34" charset="0"/>
              </a:defRPr>
            </a:lvl4pPr>
            <a:lvl5pPr marL="1395804" indent="-153681">
              <a:spcBef>
                <a:spcPct val="30000"/>
              </a:spcBef>
              <a:defRPr sz="1200">
                <a:solidFill>
                  <a:schemeClr val="tx1"/>
                </a:solidFill>
                <a:latin typeface="Arial" panose="020B0604020202020204" pitchFamily="34" charset="0"/>
              </a:defRPr>
            </a:lvl5pPr>
            <a:lvl6pPr marL="1852095" indent="-153681" eaLnBrk="0" fontAlgn="base" hangingPunct="0">
              <a:spcBef>
                <a:spcPct val="30000"/>
              </a:spcBef>
              <a:spcAft>
                <a:spcPct val="0"/>
              </a:spcAft>
              <a:defRPr sz="1200">
                <a:solidFill>
                  <a:schemeClr val="tx1"/>
                </a:solidFill>
                <a:latin typeface="Arial" panose="020B0604020202020204" pitchFamily="34" charset="0"/>
              </a:defRPr>
            </a:lvl6pPr>
            <a:lvl7pPr marL="2308386" indent="-153681" eaLnBrk="0" fontAlgn="base" hangingPunct="0">
              <a:spcBef>
                <a:spcPct val="30000"/>
              </a:spcBef>
              <a:spcAft>
                <a:spcPct val="0"/>
              </a:spcAft>
              <a:defRPr sz="1200">
                <a:solidFill>
                  <a:schemeClr val="tx1"/>
                </a:solidFill>
                <a:latin typeface="Arial" panose="020B0604020202020204" pitchFamily="34" charset="0"/>
              </a:defRPr>
            </a:lvl7pPr>
            <a:lvl8pPr marL="2764675" indent="-153681" eaLnBrk="0" fontAlgn="base" hangingPunct="0">
              <a:spcBef>
                <a:spcPct val="30000"/>
              </a:spcBef>
              <a:spcAft>
                <a:spcPct val="0"/>
              </a:spcAft>
              <a:defRPr sz="1200">
                <a:solidFill>
                  <a:schemeClr val="tx1"/>
                </a:solidFill>
                <a:latin typeface="Arial" panose="020B0604020202020204" pitchFamily="34" charset="0"/>
              </a:defRPr>
            </a:lvl8pPr>
            <a:lvl9pPr marL="3220966" indent="-15368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C9E94-705B-49ED-86E9-578C9945EF19}" type="slidenum">
              <a:rPr lang="en-GB" altLang="en-US" sz="800"/>
              <a:pPr>
                <a:spcBef>
                  <a:spcPct val="0"/>
                </a:spcBef>
              </a:pPr>
              <a:t>7</a:t>
            </a:fld>
            <a:endParaRPr lang="en-GB" altLang="en-US" sz="8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Explain that there</a:t>
            </a:r>
            <a:r>
              <a:rPr lang="en-US" altLang="en-US" baseline="0" dirty="0">
                <a:latin typeface="Arial" panose="020B0604020202020204" pitchFamily="34" charset="0"/>
              </a:rPr>
              <a:t> are three pathways but in all pathways there are levels of </a:t>
            </a:r>
            <a:r>
              <a:rPr lang="en-US" altLang="en-US" baseline="0" dirty="0" err="1">
                <a:latin typeface="Arial" panose="020B0604020202020204" pitchFamily="34" charset="0"/>
              </a:rPr>
              <a:t>quals</a:t>
            </a:r>
            <a:r>
              <a:rPr lang="en-US" altLang="en-US" baseline="0" dirty="0">
                <a:latin typeface="Arial" panose="020B0604020202020204" pitchFamily="34" charset="0"/>
              </a:rPr>
              <a:t>. Level 2 is getting 5 GCSEs grade 4-1.</a:t>
            </a:r>
          </a:p>
          <a:p>
            <a:pPr eaLnBrk="1" hangingPunct="1"/>
            <a:r>
              <a:rPr lang="en-US" altLang="en-US" baseline="0" dirty="0">
                <a:latin typeface="Arial" panose="020B0604020202020204" pitchFamily="34" charset="0"/>
              </a:rPr>
              <a:t>Show them the other levels and make the point that all pathways can lead to a degree.</a:t>
            </a:r>
          </a:p>
          <a:p>
            <a:pPr eaLnBrk="1" hangingPunct="1"/>
            <a:r>
              <a:rPr lang="en-US" altLang="en-US" baseline="0" dirty="0">
                <a:latin typeface="Arial" panose="020B0604020202020204" pitchFamily="34" charset="0"/>
              </a:rPr>
              <a:t>The bit of the qualification ladder we are mainly talking about today is their choices after GCSEs</a:t>
            </a:r>
            <a:endParaRPr lang="en-US" altLang="en-US" dirty="0">
              <a:latin typeface="Arial" panose="020B0604020202020204" pitchFamily="34" charset="0"/>
            </a:endParaRPr>
          </a:p>
        </p:txBody>
      </p:sp>
    </p:spTree>
    <p:extLst>
      <p:ext uri="{BB962C8B-B14F-4D97-AF65-F5344CB8AC3E}">
        <p14:creationId xmlns:p14="http://schemas.microsoft.com/office/powerpoint/2010/main" val="3208305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students that if they are new to Careerpilot, they need to register to use the website. </a:t>
            </a:r>
          </a:p>
          <a:p>
            <a:r>
              <a:rPr lang="en-GB" dirty="0"/>
              <a:t>They must click on the ‘Register’ button in the top right corner to open up a short registration form that takes a few minutes to complete. </a:t>
            </a:r>
          </a:p>
          <a:p>
            <a:r>
              <a:rPr lang="en-GB" dirty="0"/>
              <a:t>Remind students to use their school email address to register and to click on your school from the drop down list.</a:t>
            </a:r>
          </a:p>
          <a:p>
            <a:r>
              <a:rPr lang="en-GB" dirty="0"/>
              <a:t>Students that have already registered just need to log in with their email and password. </a:t>
            </a:r>
          </a:p>
        </p:txBody>
      </p:sp>
      <p:sp>
        <p:nvSpPr>
          <p:cNvPr id="4" name="Slide Number Placeholder 3"/>
          <p:cNvSpPr>
            <a:spLocks noGrp="1"/>
          </p:cNvSpPr>
          <p:nvPr>
            <p:ph type="sldNum" sz="quarter" idx="10"/>
          </p:nvPr>
        </p:nvSpPr>
        <p:spPr/>
        <p:txBody>
          <a:bodyPr/>
          <a:lstStyle/>
          <a:p>
            <a:fld id="{E9295430-1DDE-4C21-A1C5-E00DB03C7282}" type="slidenum">
              <a:rPr lang="en-GB" smtClean="0"/>
              <a:t>8</a:t>
            </a:fld>
            <a:endParaRPr lang="en-GB"/>
          </a:p>
        </p:txBody>
      </p:sp>
    </p:spTree>
    <p:extLst>
      <p:ext uri="{BB962C8B-B14F-4D97-AF65-F5344CB8AC3E}">
        <p14:creationId xmlns:p14="http://schemas.microsoft.com/office/powerpoint/2010/main" val="3011188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295430-1DDE-4C21-A1C5-E00DB03C7282}" type="slidenum">
              <a:rPr lang="en-GB" smtClean="0"/>
              <a:t>9</a:t>
            </a:fld>
            <a:endParaRPr lang="en-GB"/>
          </a:p>
        </p:txBody>
      </p:sp>
    </p:spTree>
    <p:extLst>
      <p:ext uri="{BB962C8B-B14F-4D97-AF65-F5344CB8AC3E}">
        <p14:creationId xmlns:p14="http://schemas.microsoft.com/office/powerpoint/2010/main" val="267517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E14303-6075-47CA-AAC0-0E120BABC2C4}"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E41F09-0502-4E6F-9246-6B49C0AF8D23}" type="slidenum">
              <a:rPr lang="en-GB" smtClean="0"/>
              <a:t>‹#›</a:t>
            </a:fld>
            <a:endParaRPr lang="en-GB"/>
          </a:p>
        </p:txBody>
      </p:sp>
    </p:spTree>
    <p:extLst>
      <p:ext uri="{BB962C8B-B14F-4D97-AF65-F5344CB8AC3E}">
        <p14:creationId xmlns:p14="http://schemas.microsoft.com/office/powerpoint/2010/main" val="258468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14303-6075-47CA-AAC0-0E120BABC2C4}"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E41F09-0502-4E6F-9246-6B49C0AF8D23}" type="slidenum">
              <a:rPr lang="en-GB" smtClean="0"/>
              <a:t>‹#›</a:t>
            </a:fld>
            <a:endParaRPr lang="en-GB"/>
          </a:p>
        </p:txBody>
      </p:sp>
    </p:spTree>
    <p:extLst>
      <p:ext uri="{BB962C8B-B14F-4D97-AF65-F5344CB8AC3E}">
        <p14:creationId xmlns:p14="http://schemas.microsoft.com/office/powerpoint/2010/main" val="406484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14303-6075-47CA-AAC0-0E120BABC2C4}"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E41F09-0502-4E6F-9246-6B49C0AF8D23}" type="slidenum">
              <a:rPr lang="en-GB" smtClean="0"/>
              <a:t>‹#›</a:t>
            </a:fld>
            <a:endParaRPr lang="en-GB"/>
          </a:p>
        </p:txBody>
      </p:sp>
    </p:spTree>
    <p:extLst>
      <p:ext uri="{BB962C8B-B14F-4D97-AF65-F5344CB8AC3E}">
        <p14:creationId xmlns:p14="http://schemas.microsoft.com/office/powerpoint/2010/main" val="246817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14303-6075-47CA-AAC0-0E120BABC2C4}"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E41F09-0502-4E6F-9246-6B49C0AF8D23}" type="slidenum">
              <a:rPr lang="en-GB" smtClean="0"/>
              <a:t>‹#›</a:t>
            </a:fld>
            <a:endParaRPr lang="en-GB"/>
          </a:p>
        </p:txBody>
      </p:sp>
    </p:spTree>
    <p:extLst>
      <p:ext uri="{BB962C8B-B14F-4D97-AF65-F5344CB8AC3E}">
        <p14:creationId xmlns:p14="http://schemas.microsoft.com/office/powerpoint/2010/main" val="263716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14303-6075-47CA-AAC0-0E120BABC2C4}"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E41F09-0502-4E6F-9246-6B49C0AF8D23}" type="slidenum">
              <a:rPr lang="en-GB" smtClean="0"/>
              <a:t>‹#›</a:t>
            </a:fld>
            <a:endParaRPr lang="en-GB"/>
          </a:p>
        </p:txBody>
      </p:sp>
    </p:spTree>
    <p:extLst>
      <p:ext uri="{BB962C8B-B14F-4D97-AF65-F5344CB8AC3E}">
        <p14:creationId xmlns:p14="http://schemas.microsoft.com/office/powerpoint/2010/main" val="13741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E14303-6075-47CA-AAC0-0E120BABC2C4}"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E41F09-0502-4E6F-9246-6B49C0AF8D23}" type="slidenum">
              <a:rPr lang="en-GB" smtClean="0"/>
              <a:t>‹#›</a:t>
            </a:fld>
            <a:endParaRPr lang="en-GB"/>
          </a:p>
        </p:txBody>
      </p:sp>
    </p:spTree>
    <p:extLst>
      <p:ext uri="{BB962C8B-B14F-4D97-AF65-F5344CB8AC3E}">
        <p14:creationId xmlns:p14="http://schemas.microsoft.com/office/powerpoint/2010/main" val="267504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E14303-6075-47CA-AAC0-0E120BABC2C4}" type="datetimeFigureOut">
              <a:rPr lang="en-GB" smtClean="0"/>
              <a:t>19/03/2024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E41F09-0502-4E6F-9246-6B49C0AF8D23}" type="slidenum">
              <a:rPr lang="en-GB" smtClean="0"/>
              <a:t>‹#›</a:t>
            </a:fld>
            <a:endParaRPr lang="en-GB"/>
          </a:p>
        </p:txBody>
      </p:sp>
    </p:spTree>
    <p:extLst>
      <p:ext uri="{BB962C8B-B14F-4D97-AF65-F5344CB8AC3E}">
        <p14:creationId xmlns:p14="http://schemas.microsoft.com/office/powerpoint/2010/main" val="38563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E14303-6075-47CA-AAC0-0E120BABC2C4}" type="datetimeFigureOut">
              <a:rPr lang="en-GB" smtClean="0"/>
              <a:t>19/03/2024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E41F09-0502-4E6F-9246-6B49C0AF8D23}" type="slidenum">
              <a:rPr lang="en-GB" smtClean="0"/>
              <a:t>‹#›</a:t>
            </a:fld>
            <a:endParaRPr lang="en-GB"/>
          </a:p>
        </p:txBody>
      </p:sp>
    </p:spTree>
    <p:extLst>
      <p:ext uri="{BB962C8B-B14F-4D97-AF65-F5344CB8AC3E}">
        <p14:creationId xmlns:p14="http://schemas.microsoft.com/office/powerpoint/2010/main" val="330185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14303-6075-47CA-AAC0-0E120BABC2C4}" type="datetimeFigureOut">
              <a:rPr lang="en-GB" smtClean="0"/>
              <a:t>19/03/2024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E41F09-0502-4E6F-9246-6B49C0AF8D23}" type="slidenum">
              <a:rPr lang="en-GB" smtClean="0"/>
              <a:t>‹#›</a:t>
            </a:fld>
            <a:endParaRPr lang="en-GB"/>
          </a:p>
        </p:txBody>
      </p:sp>
    </p:spTree>
    <p:extLst>
      <p:ext uri="{BB962C8B-B14F-4D97-AF65-F5344CB8AC3E}">
        <p14:creationId xmlns:p14="http://schemas.microsoft.com/office/powerpoint/2010/main" val="51689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E14303-6075-47CA-AAC0-0E120BABC2C4}"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E41F09-0502-4E6F-9246-6B49C0AF8D23}" type="slidenum">
              <a:rPr lang="en-GB" smtClean="0"/>
              <a:t>‹#›</a:t>
            </a:fld>
            <a:endParaRPr lang="en-GB"/>
          </a:p>
        </p:txBody>
      </p:sp>
    </p:spTree>
    <p:extLst>
      <p:ext uri="{BB962C8B-B14F-4D97-AF65-F5344CB8AC3E}">
        <p14:creationId xmlns:p14="http://schemas.microsoft.com/office/powerpoint/2010/main" val="410920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E14303-6075-47CA-AAC0-0E120BABC2C4}"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E41F09-0502-4E6F-9246-6B49C0AF8D23}" type="slidenum">
              <a:rPr lang="en-GB" smtClean="0"/>
              <a:t>‹#›</a:t>
            </a:fld>
            <a:endParaRPr lang="en-GB"/>
          </a:p>
        </p:txBody>
      </p:sp>
    </p:spTree>
    <p:extLst>
      <p:ext uri="{BB962C8B-B14F-4D97-AF65-F5344CB8AC3E}">
        <p14:creationId xmlns:p14="http://schemas.microsoft.com/office/powerpoint/2010/main" val="168623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14303-6075-47CA-AAC0-0E120BABC2C4}" type="datetimeFigureOut">
              <a:rPr lang="en-GB" smtClean="0"/>
              <a:t>19/03/2024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41F09-0502-4E6F-9246-6B49C0AF8D23}" type="slidenum">
              <a:rPr lang="en-GB" smtClean="0"/>
              <a:t>‹#›</a:t>
            </a:fld>
            <a:endParaRPr lang="en-GB"/>
          </a:p>
        </p:txBody>
      </p:sp>
    </p:spTree>
    <p:extLst>
      <p:ext uri="{BB962C8B-B14F-4D97-AF65-F5344CB8AC3E}">
        <p14:creationId xmlns:p14="http://schemas.microsoft.com/office/powerpoint/2010/main" val="2950302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1.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3.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2.xml"/><Relationship Id="rId7" Type="http://schemas.openxmlformats.org/officeDocument/2006/relationships/image" Target="../media/image27.sv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11.svg"/><Relationship Id="rId10" Type="http://schemas.openxmlformats.org/officeDocument/2006/relationships/image" Target="../media/image47.png"/><Relationship Id="rId4" Type="http://schemas.openxmlformats.org/officeDocument/2006/relationships/image" Target="../media/image10.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5.png"/><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9.png"/><Relationship Id="rId7" Type="http://schemas.openxmlformats.org/officeDocument/2006/relationships/image" Target="../media/image11.svg"/><Relationship Id="rId12" Type="http://schemas.openxmlformats.org/officeDocument/2006/relationships/image" Target="../media/image56.png"/><Relationship Id="rId2" Type="http://schemas.openxmlformats.org/officeDocument/2006/relationships/notesSlide" Target="../notesSlides/notesSlide14.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55.png"/><Relationship Id="rId5" Type="http://schemas.openxmlformats.org/officeDocument/2006/relationships/image" Target="../media/image51.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png"/><Relationship Id="rId1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5.xml"/><Relationship Id="rId7" Type="http://schemas.openxmlformats.org/officeDocument/2006/relationships/image" Target="../media/image27.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5.png"/><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2.png"/><Relationship Id="rId7" Type="http://schemas.openxmlformats.org/officeDocument/2006/relationships/image" Target="../media/image11.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3.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0.png"/><Relationship Id="rId7" Type="http://schemas.openxmlformats.org/officeDocument/2006/relationships/image" Target="../media/image27.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3.png"/><Relationship Id="rId10" Type="http://schemas.openxmlformats.org/officeDocument/2006/relationships/image" Target="../media/image36.png"/><Relationship Id="rId4" Type="http://schemas.openxmlformats.org/officeDocument/2006/relationships/image" Target="../media/image11.svg"/><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2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hyperlink" Target="http://www.careerpilot.org.uk/" TargetMode="External"/><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68.sv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9.svg"/><Relationship Id="rId4" Type="http://schemas.openxmlformats.org/officeDocument/2006/relationships/image" Target="../media/image4.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23.xml"/><Relationship Id="rId7" Type="http://schemas.openxmlformats.org/officeDocument/2006/relationships/image" Target="../media/image11.sv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70.jpeg"/><Relationship Id="rId10" Type="http://schemas.openxmlformats.org/officeDocument/2006/relationships/image" Target="../media/image73.png"/><Relationship Id="rId4" Type="http://schemas.openxmlformats.org/officeDocument/2006/relationships/image" Target="../media/image69.jpg"/><Relationship Id="rId9"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video" Target="https://www.youtube.com/embed/OWZxyyK6OuA?feature=oembed" TargetMode="External"/><Relationship Id="rId1" Type="http://schemas.openxmlformats.org/officeDocument/2006/relationships/tags" Target="../tags/tag3.xml"/><Relationship Id="rId6" Type="http://schemas.openxmlformats.org/officeDocument/2006/relationships/image" Target="../media/image11.svg"/><Relationship Id="rId11" Type="http://schemas.openxmlformats.org/officeDocument/2006/relationships/image" Target="../media/image19.jpeg"/><Relationship Id="rId5" Type="http://schemas.openxmlformats.org/officeDocument/2006/relationships/image" Target="../media/image10.png"/><Relationship Id="rId10" Type="http://schemas.openxmlformats.org/officeDocument/2006/relationships/image" Target="../media/image18.jpeg"/><Relationship Id="rId4" Type="http://schemas.openxmlformats.org/officeDocument/2006/relationships/notesSlide" Target="../notesSlides/notesSlide4.xml"/><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11.svg"/><Relationship Id="rId10" Type="http://schemas.openxmlformats.org/officeDocument/2006/relationships/image" Target="../media/image26.png"/><Relationship Id="rId4" Type="http://schemas.openxmlformats.org/officeDocument/2006/relationships/image" Target="../media/image1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7.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1.png"/><Relationship Id="rId11" Type="http://schemas.openxmlformats.org/officeDocument/2006/relationships/image" Target="../media/image11.svg"/><Relationship Id="rId5" Type="http://schemas.openxmlformats.org/officeDocument/2006/relationships/image" Target="../media/image30.png"/><Relationship Id="rId10" Type="http://schemas.openxmlformats.org/officeDocument/2006/relationships/image" Target="../media/image10.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hyperlink" Target="http://www.careerpilot.org.uk/" TargetMode="External"/><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0.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D7AF84-EC81-42D4-8DB1-1FBAA2ABFA9C}"/>
              </a:ext>
            </a:extLst>
          </p:cNvPr>
          <p:cNvSpPr/>
          <p:nvPr/>
        </p:nvSpPr>
        <p:spPr>
          <a:xfrm>
            <a:off x="-4894" y="300625"/>
            <a:ext cx="9153786" cy="6557375"/>
          </a:xfrm>
          <a:prstGeom prst="rect">
            <a:avLst/>
          </a:prstGeom>
          <a:solidFill>
            <a:srgbClr val="0072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rol 1">
            <a:extLst>
              <a:ext uri="{FF2B5EF4-FFF2-40B4-BE49-F238E27FC236}">
                <a16:creationId xmlns:a16="http://schemas.microsoft.com/office/drawing/2014/main" id="{FE2768A5-6788-4035-AA1A-8C8C0AAE5502}"/>
              </a:ext>
            </a:extLst>
          </p:cNvPr>
          <p:cNvSpPr>
            <a:spLocks noChangeArrowheads="1" noChangeShapeType="1"/>
          </p:cNvSpPr>
          <p:nvPr/>
        </p:nvSpPr>
        <p:spPr bwMode="auto">
          <a:xfrm>
            <a:off x="11300831" y="4333553"/>
            <a:ext cx="1803400" cy="540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1" name="Rectangle 30">
            <a:extLst>
              <a:ext uri="{FF2B5EF4-FFF2-40B4-BE49-F238E27FC236}">
                <a16:creationId xmlns:a16="http://schemas.microsoft.com/office/drawing/2014/main" id="{BCB18957-AF61-4A6D-8B10-AC7A42A658A7}"/>
              </a:ext>
            </a:extLst>
          </p:cNvPr>
          <p:cNvSpPr/>
          <p:nvPr/>
        </p:nvSpPr>
        <p:spPr>
          <a:xfrm>
            <a:off x="-9788" y="1"/>
            <a:ext cx="9163574" cy="787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2400" b="1" dirty="0">
              <a:solidFill>
                <a:schemeClr val="accent1">
                  <a:lumMod val="75000"/>
                </a:schemeClr>
              </a:solidFill>
            </a:endParaRPr>
          </a:p>
        </p:txBody>
      </p:sp>
      <p:pic>
        <p:nvPicPr>
          <p:cNvPr id="30" name="Picture 29" descr="Logo&#10;&#10;Description automatically generated with medium confidence">
            <a:extLst>
              <a:ext uri="{FF2B5EF4-FFF2-40B4-BE49-F238E27FC236}">
                <a16:creationId xmlns:a16="http://schemas.microsoft.com/office/drawing/2014/main" id="{F2923747-7624-433D-8345-CEB6F5D09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83" y="121579"/>
            <a:ext cx="2086051" cy="488021"/>
          </a:xfrm>
          <a:prstGeom prst="rect">
            <a:avLst/>
          </a:prstGeom>
        </p:spPr>
      </p:pic>
      <p:sp>
        <p:nvSpPr>
          <p:cNvPr id="3" name="TextBox 2">
            <a:extLst>
              <a:ext uri="{FF2B5EF4-FFF2-40B4-BE49-F238E27FC236}">
                <a16:creationId xmlns:a16="http://schemas.microsoft.com/office/drawing/2014/main" id="{D85BB0F2-6312-B73C-E489-C57814ABDCF2}"/>
              </a:ext>
            </a:extLst>
          </p:cNvPr>
          <p:cNvSpPr txBox="1"/>
          <p:nvPr/>
        </p:nvSpPr>
        <p:spPr>
          <a:xfrm>
            <a:off x="244615" y="417898"/>
            <a:ext cx="1922585" cy="369332"/>
          </a:xfrm>
          <a:prstGeom prst="rect">
            <a:avLst/>
          </a:prstGeom>
          <a:noFill/>
        </p:spPr>
        <p:txBody>
          <a:bodyPr wrap="square" rtlCol="0">
            <a:spAutoFit/>
          </a:bodyPr>
          <a:lstStyle/>
          <a:p>
            <a:r>
              <a:rPr lang="en-GB" sz="1800" b="1" dirty="0">
                <a:solidFill>
                  <a:schemeClr val="accent1">
                    <a:lumMod val="75000"/>
                  </a:schemeClr>
                </a:solidFill>
              </a:rPr>
              <a:t>careerpilot.org.uk   </a:t>
            </a:r>
          </a:p>
        </p:txBody>
      </p:sp>
      <p:pic>
        <p:nvPicPr>
          <p:cNvPr id="5" name="Picture 4">
            <a:extLst>
              <a:ext uri="{FF2B5EF4-FFF2-40B4-BE49-F238E27FC236}">
                <a16:creationId xmlns:a16="http://schemas.microsoft.com/office/drawing/2014/main" id="{CC97C72E-8204-E665-94BD-4CEB9885B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754" y="123001"/>
            <a:ext cx="2041115" cy="599535"/>
          </a:xfrm>
          <a:prstGeom prst="rect">
            <a:avLst/>
          </a:prstGeom>
        </p:spPr>
      </p:pic>
      <p:pic>
        <p:nvPicPr>
          <p:cNvPr id="11" name="Picture 10">
            <a:extLst>
              <a:ext uri="{FF2B5EF4-FFF2-40B4-BE49-F238E27FC236}">
                <a16:creationId xmlns:a16="http://schemas.microsoft.com/office/drawing/2014/main" id="{97C545ED-FBA9-69F1-2FE0-56F56C35C8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350" y="1114807"/>
            <a:ext cx="1955563" cy="5146431"/>
          </a:xfrm>
          <a:prstGeom prst="rect">
            <a:avLst/>
          </a:prstGeom>
        </p:spPr>
      </p:pic>
      <p:grpSp>
        <p:nvGrpSpPr>
          <p:cNvPr id="9" name="Group 8">
            <a:extLst>
              <a:ext uri="{FF2B5EF4-FFF2-40B4-BE49-F238E27FC236}">
                <a16:creationId xmlns:a16="http://schemas.microsoft.com/office/drawing/2014/main" id="{8ADF69BD-DD6B-84C8-97DB-8351D360F305}"/>
              </a:ext>
            </a:extLst>
          </p:cNvPr>
          <p:cNvGrpSpPr/>
          <p:nvPr/>
        </p:nvGrpSpPr>
        <p:grpSpPr>
          <a:xfrm>
            <a:off x="5311828" y="3047203"/>
            <a:ext cx="3644541" cy="1371600"/>
            <a:chOff x="5311828" y="3047203"/>
            <a:chExt cx="3644541" cy="1371600"/>
          </a:xfrm>
        </p:grpSpPr>
        <p:sp>
          <p:nvSpPr>
            <p:cNvPr id="6" name="Rectangle: Rounded Corners 5">
              <a:extLst>
                <a:ext uri="{FF2B5EF4-FFF2-40B4-BE49-F238E27FC236}">
                  <a16:creationId xmlns:a16="http://schemas.microsoft.com/office/drawing/2014/main" id="{92F02C66-C28E-6696-CAE2-033E584C9804}"/>
                </a:ext>
              </a:extLst>
            </p:cNvPr>
            <p:cNvSpPr/>
            <p:nvPr/>
          </p:nvSpPr>
          <p:spPr>
            <a:xfrm>
              <a:off x="5311828" y="3047203"/>
              <a:ext cx="3644541" cy="1371600"/>
            </a:xfrm>
            <a:prstGeom prst="roundRect">
              <a:avLst/>
            </a:prstGeom>
            <a:solidFill>
              <a:srgbClr val="50BD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2" name="TextBox 11">
              <a:extLst>
                <a:ext uri="{FF2B5EF4-FFF2-40B4-BE49-F238E27FC236}">
                  <a16:creationId xmlns:a16="http://schemas.microsoft.com/office/drawing/2014/main" id="{C5629965-3E2C-E455-3579-2270E85658CA}"/>
                </a:ext>
              </a:extLst>
            </p:cNvPr>
            <p:cNvSpPr txBox="1"/>
            <p:nvPr/>
          </p:nvSpPr>
          <p:spPr>
            <a:xfrm>
              <a:off x="5394524" y="3345512"/>
              <a:ext cx="2224482" cy="830997"/>
            </a:xfrm>
            <a:prstGeom prst="rect">
              <a:avLst/>
            </a:prstGeom>
            <a:solidFill>
              <a:srgbClr val="50BDC0"/>
            </a:solidFill>
          </p:spPr>
          <p:txBody>
            <a:bodyPr wrap="square" rtlCol="0">
              <a:spAutoFit/>
            </a:bodyPr>
            <a:lstStyle/>
            <a:p>
              <a:r>
                <a:rPr lang="en-GB" sz="2400" dirty="0">
                  <a:solidFill>
                    <a:schemeClr val="bg1"/>
                  </a:solidFill>
                </a:rPr>
                <a:t>Look at Jobs  and courses</a:t>
              </a:r>
            </a:p>
          </p:txBody>
        </p:sp>
        <p:pic>
          <p:nvPicPr>
            <p:cNvPr id="1028" name="Picture 4">
              <a:extLst>
                <a:ext uri="{FF2B5EF4-FFF2-40B4-BE49-F238E27FC236}">
                  <a16:creationId xmlns:a16="http://schemas.microsoft.com/office/drawing/2014/main" id="{69B1D6ED-B557-3C4E-37D6-F8A984AB08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5315" y="3305623"/>
              <a:ext cx="1249492" cy="9241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80683CE7-6B1B-FBC0-3A0E-B7E04B7C1BFE}"/>
              </a:ext>
            </a:extLst>
          </p:cNvPr>
          <p:cNvGrpSpPr/>
          <p:nvPr/>
        </p:nvGrpSpPr>
        <p:grpSpPr>
          <a:xfrm>
            <a:off x="5362803" y="4808825"/>
            <a:ext cx="3644541" cy="1371600"/>
            <a:chOff x="5362803" y="4808825"/>
            <a:chExt cx="3644541" cy="1371600"/>
          </a:xfrm>
        </p:grpSpPr>
        <p:sp>
          <p:nvSpPr>
            <p:cNvPr id="16" name="Rectangle: Rounded Corners 15">
              <a:extLst>
                <a:ext uri="{FF2B5EF4-FFF2-40B4-BE49-F238E27FC236}">
                  <a16:creationId xmlns:a16="http://schemas.microsoft.com/office/drawing/2014/main" id="{AE1C2787-4568-3111-EF80-CF2B5D172F39}"/>
                </a:ext>
              </a:extLst>
            </p:cNvPr>
            <p:cNvSpPr/>
            <p:nvPr/>
          </p:nvSpPr>
          <p:spPr>
            <a:xfrm>
              <a:off x="5362803" y="4808825"/>
              <a:ext cx="3644541" cy="1371600"/>
            </a:xfrm>
            <a:prstGeom prst="roundRect">
              <a:avLst/>
            </a:prstGeom>
            <a:solidFill>
              <a:srgbClr val="F6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7" name="TextBox 16">
              <a:extLst>
                <a:ext uri="{FF2B5EF4-FFF2-40B4-BE49-F238E27FC236}">
                  <a16:creationId xmlns:a16="http://schemas.microsoft.com/office/drawing/2014/main" id="{4023D2E4-A098-55AA-F893-770382648FA2}"/>
                </a:ext>
              </a:extLst>
            </p:cNvPr>
            <p:cNvSpPr txBox="1"/>
            <p:nvPr/>
          </p:nvSpPr>
          <p:spPr>
            <a:xfrm>
              <a:off x="5432285" y="5219651"/>
              <a:ext cx="2224482" cy="738664"/>
            </a:xfrm>
            <a:prstGeom prst="rect">
              <a:avLst/>
            </a:prstGeom>
            <a:solidFill>
              <a:srgbClr val="F6D000"/>
            </a:solidFill>
          </p:spPr>
          <p:txBody>
            <a:bodyPr wrap="square" rtlCol="0">
              <a:spAutoFit/>
            </a:bodyPr>
            <a:lstStyle/>
            <a:p>
              <a:r>
                <a:rPr lang="en-GB" sz="2400" dirty="0">
                  <a:solidFill>
                    <a:srgbClr val="002060"/>
                  </a:solidFill>
                </a:rPr>
                <a:t>Make a plan</a:t>
              </a:r>
            </a:p>
            <a:p>
              <a:endParaRPr lang="en-GB" dirty="0"/>
            </a:p>
          </p:txBody>
        </p:sp>
        <p:pic>
          <p:nvPicPr>
            <p:cNvPr id="1030" name="Picture 6">
              <a:extLst>
                <a:ext uri="{FF2B5EF4-FFF2-40B4-BE49-F238E27FC236}">
                  <a16:creationId xmlns:a16="http://schemas.microsoft.com/office/drawing/2014/main" id="{1C78BC8A-41F1-FB03-A665-B9D3CC8F36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4350" y="5045072"/>
              <a:ext cx="1229449" cy="8991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D53EF2DF-E8F8-5D47-E1E9-D4919F3F98AB}"/>
              </a:ext>
            </a:extLst>
          </p:cNvPr>
          <p:cNvGrpSpPr/>
          <p:nvPr/>
        </p:nvGrpSpPr>
        <p:grpSpPr>
          <a:xfrm>
            <a:off x="5305270" y="1385484"/>
            <a:ext cx="3644541" cy="1371600"/>
            <a:chOff x="5305270" y="1385484"/>
            <a:chExt cx="3644541" cy="1371600"/>
          </a:xfrm>
        </p:grpSpPr>
        <p:sp>
          <p:nvSpPr>
            <p:cNvPr id="13" name="Rectangle: Rounded Corners 12">
              <a:extLst>
                <a:ext uri="{FF2B5EF4-FFF2-40B4-BE49-F238E27FC236}">
                  <a16:creationId xmlns:a16="http://schemas.microsoft.com/office/drawing/2014/main" id="{453F1E90-574F-E0C1-AC15-C24456C0D9DB}"/>
                </a:ext>
              </a:extLst>
            </p:cNvPr>
            <p:cNvSpPr/>
            <p:nvPr/>
          </p:nvSpPr>
          <p:spPr>
            <a:xfrm>
              <a:off x="5305270" y="1385484"/>
              <a:ext cx="3644541" cy="1371600"/>
            </a:xfrm>
            <a:prstGeom prst="round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4" name="TextBox 3">
              <a:extLst>
                <a:ext uri="{FF2B5EF4-FFF2-40B4-BE49-F238E27FC236}">
                  <a16:creationId xmlns:a16="http://schemas.microsoft.com/office/drawing/2014/main" id="{95D89BAC-A6CC-87A5-2A47-C33CC5075600}"/>
                </a:ext>
              </a:extLst>
            </p:cNvPr>
            <p:cNvSpPr txBox="1"/>
            <p:nvPr/>
          </p:nvSpPr>
          <p:spPr>
            <a:xfrm>
              <a:off x="5407305" y="1671498"/>
              <a:ext cx="2224482" cy="830997"/>
            </a:xfrm>
            <a:prstGeom prst="rect">
              <a:avLst/>
            </a:prstGeom>
            <a:noFill/>
          </p:spPr>
          <p:txBody>
            <a:bodyPr wrap="square" rtlCol="0">
              <a:spAutoFit/>
            </a:bodyPr>
            <a:lstStyle/>
            <a:p>
              <a:r>
                <a:rPr lang="en-GB" sz="2400" dirty="0">
                  <a:solidFill>
                    <a:schemeClr val="bg1"/>
                  </a:solidFill>
                </a:rPr>
                <a:t>What inspires you?</a:t>
              </a:r>
            </a:p>
          </p:txBody>
        </p:sp>
        <p:pic>
          <p:nvPicPr>
            <p:cNvPr id="1026" name="Picture 2">
              <a:extLst>
                <a:ext uri="{FF2B5EF4-FFF2-40B4-BE49-F238E27FC236}">
                  <a16:creationId xmlns:a16="http://schemas.microsoft.com/office/drawing/2014/main" id="{39265363-451F-6B96-2CD4-602153D8356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4350" y="1624202"/>
              <a:ext cx="1215816" cy="88984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2A515165-62F4-C244-0491-5FA31ED3D2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883" y="2479774"/>
            <a:ext cx="2854760" cy="2415565"/>
          </a:xfrm>
          <a:prstGeom prst="rect">
            <a:avLst/>
          </a:prstGeom>
        </p:spPr>
      </p:pic>
      <p:sp>
        <p:nvSpPr>
          <p:cNvPr id="23" name="Freeform 43">
            <a:extLst>
              <a:ext uri="{FF2B5EF4-FFF2-40B4-BE49-F238E27FC236}">
                <a16:creationId xmlns:a16="http://schemas.microsoft.com/office/drawing/2014/main" id="{3D49B248-9C91-6934-0F53-EA964B6B79E8}"/>
              </a:ext>
            </a:extLst>
          </p:cNvPr>
          <p:cNvSpPr/>
          <p:nvPr/>
        </p:nvSpPr>
        <p:spPr>
          <a:xfrm>
            <a:off x="7689956" y="115618"/>
            <a:ext cx="1164851" cy="555996"/>
          </a:xfrm>
          <a:custGeom>
            <a:avLst/>
            <a:gdLst/>
            <a:ahLst/>
            <a:cxnLst/>
            <a:rect l="l" t="t" r="r" b="b"/>
            <a:pathLst>
              <a:path w="959593" h="368135">
                <a:moveTo>
                  <a:pt x="0" y="0"/>
                </a:moveTo>
                <a:lnTo>
                  <a:pt x="959593" y="0"/>
                </a:lnTo>
                <a:lnTo>
                  <a:pt x="959593" y="368134"/>
                </a:lnTo>
                <a:lnTo>
                  <a:pt x="0" y="3681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Rectangle 9">
            <a:extLst>
              <a:ext uri="{FF2B5EF4-FFF2-40B4-BE49-F238E27FC236}">
                <a16:creationId xmlns:a16="http://schemas.microsoft.com/office/drawing/2014/main" id="{04B50553-5909-B91E-4386-9CF9F7327744}"/>
              </a:ext>
            </a:extLst>
          </p:cNvPr>
          <p:cNvSpPr/>
          <p:nvPr/>
        </p:nvSpPr>
        <p:spPr>
          <a:xfrm>
            <a:off x="131147" y="6228208"/>
            <a:ext cx="3036163" cy="475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Options already chosen</a:t>
            </a:r>
          </a:p>
        </p:txBody>
      </p:sp>
    </p:spTree>
    <p:extLst>
      <p:ext uri="{BB962C8B-B14F-4D97-AF65-F5344CB8AC3E}">
        <p14:creationId xmlns:p14="http://schemas.microsoft.com/office/powerpoint/2010/main" val="372640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19007" y="0"/>
            <a:ext cx="9158780" cy="6858000"/>
          </a:xfrm>
          <a:prstGeom prst="rect">
            <a:avLst/>
          </a:prstGeom>
          <a:solidFill>
            <a:srgbClr val="0072BA"/>
          </a:solidFill>
          <a:ln w="9525">
            <a:solidFill>
              <a:srgbClr val="FF66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sp>
        <p:nvSpPr>
          <p:cNvPr id="5" name="Rectangle 2"/>
          <p:cNvSpPr>
            <a:spLocks noChangeArrowheads="1"/>
          </p:cNvSpPr>
          <p:nvPr/>
        </p:nvSpPr>
        <p:spPr bwMode="auto">
          <a:xfrm>
            <a:off x="0" y="1"/>
            <a:ext cx="9144000" cy="757646"/>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6" name="Text Box 22"/>
          <p:cNvSpPr txBox="1">
            <a:spLocks noChangeArrowheads="1"/>
          </p:cNvSpPr>
          <p:nvPr/>
        </p:nvSpPr>
        <p:spPr bwMode="auto">
          <a:xfrm>
            <a:off x="864704" y="36987"/>
            <a:ext cx="7971721" cy="646331"/>
          </a:xfrm>
          <a:prstGeom prst="rect">
            <a:avLst/>
          </a:prstGeom>
          <a:noFill/>
          <a:ln w="9525">
            <a:noFill/>
            <a:miter lim="800000"/>
            <a:headEnd/>
            <a:tailEnd/>
          </a:ln>
        </p:spPr>
        <p:txBody>
          <a:bodyPr wrap="square">
            <a:spAutoFit/>
          </a:bodyPr>
          <a:lstStyle/>
          <a:p>
            <a:pPr algn="ctr"/>
            <a:r>
              <a:rPr lang="en-GB" sz="3600" dirty="0">
                <a:solidFill>
                  <a:schemeClr val="bg1"/>
                </a:solidFill>
              </a:rPr>
              <a:t>Starting Points</a:t>
            </a:r>
          </a:p>
        </p:txBody>
      </p:sp>
      <p:pic>
        <p:nvPicPr>
          <p:cNvPr id="11" name="Graphic 10" descr="Badge 1 with solid fill">
            <a:extLst>
              <a:ext uri="{FF2B5EF4-FFF2-40B4-BE49-F238E27FC236}">
                <a16:creationId xmlns:a16="http://schemas.microsoft.com/office/drawing/2014/main" id="{68858650-3864-4E08-AD7C-554BD543A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18" y="49498"/>
            <a:ext cx="646331" cy="646331"/>
          </a:xfrm>
          <a:prstGeom prst="rect">
            <a:avLst/>
          </a:prstGeom>
        </p:spPr>
      </p:pic>
      <p:pic>
        <p:nvPicPr>
          <p:cNvPr id="2" name="Picture 1">
            <a:extLst>
              <a:ext uri="{FF2B5EF4-FFF2-40B4-BE49-F238E27FC236}">
                <a16:creationId xmlns:a16="http://schemas.microsoft.com/office/drawing/2014/main" id="{BD4FA4B0-4684-64C1-69C4-2DC6E81A5B0E}"/>
              </a:ext>
            </a:extLst>
          </p:cNvPr>
          <p:cNvPicPr>
            <a:picLocks noChangeAspect="1"/>
          </p:cNvPicPr>
          <p:nvPr/>
        </p:nvPicPr>
        <p:blipFill>
          <a:blip r:embed="rId5"/>
          <a:stretch>
            <a:fillRect/>
          </a:stretch>
        </p:blipFill>
        <p:spPr>
          <a:xfrm>
            <a:off x="183646" y="963575"/>
            <a:ext cx="8776707" cy="3288067"/>
          </a:xfrm>
          <a:prstGeom prst="rect">
            <a:avLst/>
          </a:prstGeom>
          <a:ln w="28575">
            <a:solidFill>
              <a:srgbClr val="002060"/>
            </a:solidFill>
          </a:ln>
        </p:spPr>
      </p:pic>
      <p:pic>
        <p:nvPicPr>
          <p:cNvPr id="12" name="Picture 10" descr="Loop">
            <a:extLst>
              <a:ext uri="{FF2B5EF4-FFF2-40B4-BE49-F238E27FC236}">
                <a16:creationId xmlns:a16="http://schemas.microsoft.com/office/drawing/2014/main" id="{0AA249A6-9896-F474-39C6-51C314FF50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662513"/>
            <a:ext cx="3081129" cy="279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DBC3257-814A-82A9-02ED-12DFF806617B}"/>
              </a:ext>
            </a:extLst>
          </p:cNvPr>
          <p:cNvPicPr>
            <a:picLocks noChangeAspect="1"/>
          </p:cNvPicPr>
          <p:nvPr/>
        </p:nvPicPr>
        <p:blipFill>
          <a:blip r:embed="rId7"/>
          <a:stretch>
            <a:fillRect/>
          </a:stretch>
        </p:blipFill>
        <p:spPr>
          <a:xfrm>
            <a:off x="183646" y="4388008"/>
            <a:ext cx="8753475" cy="2333625"/>
          </a:xfrm>
          <a:prstGeom prst="rect">
            <a:avLst/>
          </a:prstGeom>
        </p:spPr>
      </p:pic>
      <p:pic>
        <p:nvPicPr>
          <p:cNvPr id="13" name="Picture 10" descr="Loop">
            <a:extLst>
              <a:ext uri="{FF2B5EF4-FFF2-40B4-BE49-F238E27FC236}">
                <a16:creationId xmlns:a16="http://schemas.microsoft.com/office/drawing/2014/main" id="{30C4FEA5-5843-B682-A5C9-978917829D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5148" y="5190697"/>
            <a:ext cx="5118652" cy="79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88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2473"/>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14C174E-002A-FD31-7AD9-D23BE0C76B4A}"/>
              </a:ext>
            </a:extLst>
          </p:cNvPr>
          <p:cNvPicPr>
            <a:picLocks noChangeAspect="1"/>
          </p:cNvPicPr>
          <p:nvPr/>
        </p:nvPicPr>
        <p:blipFill>
          <a:blip r:embed="rId4"/>
          <a:stretch>
            <a:fillRect/>
          </a:stretch>
        </p:blipFill>
        <p:spPr>
          <a:xfrm>
            <a:off x="1056769" y="681999"/>
            <a:ext cx="4034768" cy="5375222"/>
          </a:xfrm>
          <a:prstGeom prst="rect">
            <a:avLst/>
          </a:prstGeom>
          <a:ln w="19050">
            <a:solidFill>
              <a:srgbClr val="002060"/>
            </a:solidFill>
          </a:ln>
        </p:spPr>
      </p:pic>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Workbook</a:t>
            </a:r>
          </a:p>
        </p:txBody>
      </p:sp>
      <p:pic>
        <p:nvPicPr>
          <p:cNvPr id="6" name="Graphic 5" descr="Badge 1 with solid fill">
            <a:extLst>
              <a:ext uri="{FF2B5EF4-FFF2-40B4-BE49-F238E27FC236}">
                <a16:creationId xmlns:a16="http://schemas.microsoft.com/office/drawing/2014/main" id="{A9AD44D3-B565-4EF9-9C5C-D529517FAF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545" y="0"/>
            <a:ext cx="646331" cy="646331"/>
          </a:xfrm>
          <a:prstGeom prst="rect">
            <a:avLst/>
          </a:prstGeom>
        </p:spPr>
      </p:pic>
      <p:sp>
        <p:nvSpPr>
          <p:cNvPr id="14" name="Arc 13">
            <a:extLst>
              <a:ext uri="{FF2B5EF4-FFF2-40B4-BE49-F238E27FC236}">
                <a16:creationId xmlns:a16="http://schemas.microsoft.com/office/drawing/2014/main" id="{956AE18B-ED2A-66D6-C205-93F32B1D9064}"/>
              </a:ext>
            </a:extLst>
          </p:cNvPr>
          <p:cNvSpPr/>
          <p:nvPr/>
        </p:nvSpPr>
        <p:spPr>
          <a:xfrm>
            <a:off x="-1357935" y="907313"/>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1" name="Group 10">
            <a:extLst>
              <a:ext uri="{FF2B5EF4-FFF2-40B4-BE49-F238E27FC236}">
                <a16:creationId xmlns:a16="http://schemas.microsoft.com/office/drawing/2014/main" id="{936B7E17-B767-8E9F-92B3-6082D4AD7B56}"/>
              </a:ext>
            </a:extLst>
          </p:cNvPr>
          <p:cNvGrpSpPr/>
          <p:nvPr/>
        </p:nvGrpSpPr>
        <p:grpSpPr>
          <a:xfrm>
            <a:off x="114499" y="745416"/>
            <a:ext cx="811674" cy="853947"/>
            <a:chOff x="-2310081" y="3996113"/>
            <a:chExt cx="1474470" cy="1511472"/>
          </a:xfrm>
        </p:grpSpPr>
        <p:sp>
          <p:nvSpPr>
            <p:cNvPr id="15" name="Rectangle 14">
              <a:extLst>
                <a:ext uri="{FF2B5EF4-FFF2-40B4-BE49-F238E27FC236}">
                  <a16:creationId xmlns:a16="http://schemas.microsoft.com/office/drawing/2014/main" id="{6F2639ED-29D8-EAC1-3C19-09AC682365FB}"/>
                </a:ext>
              </a:extLst>
            </p:cNvPr>
            <p:cNvSpPr/>
            <p:nvPr/>
          </p:nvSpPr>
          <p:spPr>
            <a:xfrm>
              <a:off x="-2310081" y="3996113"/>
              <a:ext cx="1474470" cy="1511472"/>
            </a:xfrm>
            <a:prstGeom prst="rect">
              <a:avLst/>
            </a:prstGeom>
            <a:solidFill>
              <a:schemeClr val="bg1"/>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4">
              <a:extLst>
                <a:ext uri="{FF2B5EF4-FFF2-40B4-BE49-F238E27FC236}">
                  <a16:creationId xmlns:a16="http://schemas.microsoft.com/office/drawing/2014/main" id="{063163ED-3B1A-6B02-433C-3B884B5A5178}"/>
                </a:ext>
              </a:extLst>
            </p:cNvPr>
            <p:cNvSpPr/>
            <p:nvPr/>
          </p:nvSpPr>
          <p:spPr>
            <a:xfrm>
              <a:off x="-2170077" y="4157171"/>
              <a:ext cx="1216756" cy="1189357"/>
            </a:xfrm>
            <a:custGeom>
              <a:avLst/>
              <a:gdLst/>
              <a:ahLst/>
              <a:cxnLst/>
              <a:rect l="l" t="t" r="r" b="b"/>
              <a:pathLst>
                <a:path w="4348534" h="4114800">
                  <a:moveTo>
                    <a:pt x="0" y="0"/>
                  </a:moveTo>
                  <a:lnTo>
                    <a:pt x="4348533" y="0"/>
                  </a:lnTo>
                  <a:lnTo>
                    <a:pt x="434853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sp>
        <p:nvSpPr>
          <p:cNvPr id="26" name="Rectangle 25">
            <a:extLst>
              <a:ext uri="{FF2B5EF4-FFF2-40B4-BE49-F238E27FC236}">
                <a16:creationId xmlns:a16="http://schemas.microsoft.com/office/drawing/2014/main" id="{631ED1FC-23D5-F0BC-2487-4290A3F2B26B}"/>
              </a:ext>
            </a:extLst>
          </p:cNvPr>
          <p:cNvSpPr/>
          <p:nvPr/>
        </p:nvSpPr>
        <p:spPr>
          <a:xfrm>
            <a:off x="2263842" y="812294"/>
            <a:ext cx="2697099" cy="18812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16E5608-E176-F0C4-0027-179355E3EBCF}"/>
              </a:ext>
            </a:extLst>
          </p:cNvPr>
          <p:cNvPicPr>
            <a:picLocks noChangeAspect="1"/>
          </p:cNvPicPr>
          <p:nvPr/>
        </p:nvPicPr>
        <p:blipFill>
          <a:blip r:embed="rId9"/>
          <a:stretch>
            <a:fillRect/>
          </a:stretch>
        </p:blipFill>
        <p:spPr>
          <a:xfrm>
            <a:off x="5069477" y="1127302"/>
            <a:ext cx="4096584" cy="5475767"/>
          </a:xfrm>
          <a:prstGeom prst="rect">
            <a:avLst/>
          </a:prstGeom>
          <a:ln w="19050">
            <a:solidFill>
              <a:srgbClr val="002060"/>
            </a:solidFill>
          </a:ln>
        </p:spPr>
      </p:pic>
      <p:sp>
        <p:nvSpPr>
          <p:cNvPr id="27" name="Rectangle 26">
            <a:extLst>
              <a:ext uri="{FF2B5EF4-FFF2-40B4-BE49-F238E27FC236}">
                <a16:creationId xmlns:a16="http://schemas.microsoft.com/office/drawing/2014/main" id="{054D5ACE-56F8-1393-AB05-B64423F3D9ED}"/>
              </a:ext>
            </a:extLst>
          </p:cNvPr>
          <p:cNvSpPr/>
          <p:nvPr/>
        </p:nvSpPr>
        <p:spPr>
          <a:xfrm>
            <a:off x="6110128" y="1323752"/>
            <a:ext cx="2987677" cy="10590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A72A752-2B13-53B2-F18C-918B1D422B94}"/>
              </a:ext>
            </a:extLst>
          </p:cNvPr>
          <p:cNvSpPr/>
          <p:nvPr/>
        </p:nvSpPr>
        <p:spPr>
          <a:xfrm>
            <a:off x="5101646" y="2579273"/>
            <a:ext cx="3996159" cy="16647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0857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32047"/>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Getting started</a:t>
            </a:r>
          </a:p>
        </p:txBody>
      </p:sp>
      <p:pic>
        <p:nvPicPr>
          <p:cNvPr id="6" name="Graphic 5">
            <a:extLst>
              <a:ext uri="{FF2B5EF4-FFF2-40B4-BE49-F238E27FC236}">
                <a16:creationId xmlns:a16="http://schemas.microsoft.com/office/drawing/2014/main" id="{2EF63302-C009-4C50-AAC5-1126ACD21A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1458" y="0"/>
            <a:ext cx="646331" cy="646331"/>
          </a:xfrm>
          <a:prstGeom prst="rect">
            <a:avLst/>
          </a:prstGeom>
        </p:spPr>
      </p:pic>
      <p:grpSp>
        <p:nvGrpSpPr>
          <p:cNvPr id="10" name="Group 9">
            <a:extLst>
              <a:ext uri="{FF2B5EF4-FFF2-40B4-BE49-F238E27FC236}">
                <a16:creationId xmlns:a16="http://schemas.microsoft.com/office/drawing/2014/main" id="{D663897B-05DF-99BF-0A77-05B48161E5AB}"/>
              </a:ext>
            </a:extLst>
          </p:cNvPr>
          <p:cNvGrpSpPr/>
          <p:nvPr/>
        </p:nvGrpSpPr>
        <p:grpSpPr>
          <a:xfrm>
            <a:off x="3431621" y="5327374"/>
            <a:ext cx="976977" cy="919199"/>
            <a:chOff x="-2310081" y="3981442"/>
            <a:chExt cx="1474470" cy="1511472"/>
          </a:xfrm>
        </p:grpSpPr>
        <p:sp>
          <p:nvSpPr>
            <p:cNvPr id="12" name="Rectangle 11">
              <a:extLst>
                <a:ext uri="{FF2B5EF4-FFF2-40B4-BE49-F238E27FC236}">
                  <a16:creationId xmlns:a16="http://schemas.microsoft.com/office/drawing/2014/main" id="{A3393EC0-64DC-2208-6ED2-F67546EB97B1}"/>
                </a:ext>
              </a:extLst>
            </p:cNvPr>
            <p:cNvSpPr/>
            <p:nvPr/>
          </p:nvSpPr>
          <p:spPr>
            <a:xfrm>
              <a:off x="-2310081" y="3981442"/>
              <a:ext cx="1474470" cy="1511472"/>
            </a:xfrm>
            <a:prstGeom prst="rect">
              <a:avLst/>
            </a:prstGeom>
            <a:solidFill>
              <a:schemeClr val="bg1"/>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4">
              <a:extLst>
                <a:ext uri="{FF2B5EF4-FFF2-40B4-BE49-F238E27FC236}">
                  <a16:creationId xmlns:a16="http://schemas.microsoft.com/office/drawing/2014/main" id="{A04DA222-D50E-73C5-6D27-BAA654E43CB1}"/>
                </a:ext>
              </a:extLst>
            </p:cNvPr>
            <p:cNvSpPr/>
            <p:nvPr/>
          </p:nvSpPr>
          <p:spPr>
            <a:xfrm>
              <a:off x="-2170077" y="4157171"/>
              <a:ext cx="1216756" cy="1189357"/>
            </a:xfrm>
            <a:custGeom>
              <a:avLst/>
              <a:gdLst/>
              <a:ahLst/>
              <a:cxnLst/>
              <a:rect l="l" t="t" r="r" b="b"/>
              <a:pathLst>
                <a:path w="4348534" h="4114800">
                  <a:moveTo>
                    <a:pt x="0" y="0"/>
                  </a:moveTo>
                  <a:lnTo>
                    <a:pt x="4348533" y="0"/>
                  </a:lnTo>
                  <a:lnTo>
                    <a:pt x="434853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17" name="Rectangle 16">
            <a:extLst>
              <a:ext uri="{FF2B5EF4-FFF2-40B4-BE49-F238E27FC236}">
                <a16:creationId xmlns:a16="http://schemas.microsoft.com/office/drawing/2014/main" id="{A89302A8-1D0E-8236-9EB7-D6104AC4F020}"/>
              </a:ext>
            </a:extLst>
          </p:cNvPr>
          <p:cNvSpPr/>
          <p:nvPr/>
        </p:nvSpPr>
        <p:spPr>
          <a:xfrm>
            <a:off x="3431621" y="837412"/>
            <a:ext cx="5307654" cy="830997"/>
          </a:xfrm>
          <a:prstGeom prst="rect">
            <a:avLst/>
          </a:prstGeom>
          <a:solidFill>
            <a:srgbClr val="F6D000"/>
          </a:solidFill>
        </p:spPr>
        <p:txBody>
          <a:bodyPr wrap="square">
            <a:spAutoFit/>
          </a:bodyPr>
          <a:lstStyle/>
          <a:p>
            <a:r>
              <a:rPr lang="en-GB" altLang="en-US" sz="2400" b="1" dirty="0">
                <a:solidFill>
                  <a:srgbClr val="002060"/>
                </a:solidFill>
                <a:latin typeface="Calibri" panose="020F0502020204030204" pitchFamily="34" charset="0"/>
              </a:rPr>
              <a:t>1. Register or sign in </a:t>
            </a:r>
          </a:p>
          <a:p>
            <a:r>
              <a:rPr lang="en-GB" altLang="en-US" sz="2400" b="1" dirty="0">
                <a:solidFill>
                  <a:srgbClr val="002060"/>
                </a:solidFill>
                <a:latin typeface="Calibri" panose="020F0502020204030204" pitchFamily="34" charset="0"/>
              </a:rPr>
              <a:t>careerpilot.org.uk.</a:t>
            </a:r>
          </a:p>
        </p:txBody>
      </p:sp>
      <p:pic>
        <p:nvPicPr>
          <p:cNvPr id="7" name="Picture 6">
            <a:extLst>
              <a:ext uri="{FF2B5EF4-FFF2-40B4-BE49-F238E27FC236}">
                <a16:creationId xmlns:a16="http://schemas.microsoft.com/office/drawing/2014/main" id="{131BE6DD-0026-F457-14CC-2D826F18E657}"/>
              </a:ext>
            </a:extLst>
          </p:cNvPr>
          <p:cNvPicPr>
            <a:picLocks noChangeAspect="1"/>
          </p:cNvPicPr>
          <p:nvPr/>
        </p:nvPicPr>
        <p:blipFill>
          <a:blip r:embed="rId8"/>
          <a:stretch>
            <a:fillRect/>
          </a:stretch>
        </p:blipFill>
        <p:spPr>
          <a:xfrm>
            <a:off x="98698" y="744781"/>
            <a:ext cx="2400300" cy="1019175"/>
          </a:xfrm>
          <a:prstGeom prst="rect">
            <a:avLst/>
          </a:prstGeom>
          <a:ln w="28575">
            <a:solidFill>
              <a:srgbClr val="002060"/>
            </a:solidFill>
          </a:ln>
        </p:spPr>
      </p:pic>
      <p:sp>
        <p:nvSpPr>
          <p:cNvPr id="15" name="Rectangle 14">
            <a:extLst>
              <a:ext uri="{FF2B5EF4-FFF2-40B4-BE49-F238E27FC236}">
                <a16:creationId xmlns:a16="http://schemas.microsoft.com/office/drawing/2014/main" id="{DF17A3C1-138B-B291-18B1-15847E855230}"/>
              </a:ext>
            </a:extLst>
          </p:cNvPr>
          <p:cNvSpPr/>
          <p:nvPr/>
        </p:nvSpPr>
        <p:spPr>
          <a:xfrm>
            <a:off x="3431621" y="1955585"/>
            <a:ext cx="5307654" cy="830997"/>
          </a:xfrm>
          <a:prstGeom prst="rect">
            <a:avLst/>
          </a:prstGeom>
          <a:solidFill>
            <a:srgbClr val="F6D000"/>
          </a:solidFill>
        </p:spPr>
        <p:txBody>
          <a:bodyPr wrap="square">
            <a:spAutoFit/>
          </a:bodyPr>
          <a:lstStyle/>
          <a:p>
            <a:r>
              <a:rPr lang="en-GB" altLang="en-US" sz="2400" b="1" dirty="0">
                <a:solidFill>
                  <a:srgbClr val="002060"/>
                </a:solidFill>
                <a:latin typeface="Calibri" panose="020F0502020204030204" pitchFamily="34" charset="0"/>
              </a:rPr>
              <a:t>2. Do the starter quiz</a:t>
            </a:r>
          </a:p>
          <a:p>
            <a:endParaRPr lang="en-GB" altLang="en-US" sz="2400" b="1" dirty="0">
              <a:solidFill>
                <a:srgbClr val="002060"/>
              </a:solidFill>
              <a:latin typeface="Calibri" panose="020F0502020204030204" pitchFamily="34" charset="0"/>
            </a:endParaRPr>
          </a:p>
        </p:txBody>
      </p:sp>
      <p:sp>
        <p:nvSpPr>
          <p:cNvPr id="21" name="Rectangle 20">
            <a:extLst>
              <a:ext uri="{FF2B5EF4-FFF2-40B4-BE49-F238E27FC236}">
                <a16:creationId xmlns:a16="http://schemas.microsoft.com/office/drawing/2014/main" id="{0344A5EB-4B4A-D006-2F55-8BBF177DE977}"/>
              </a:ext>
            </a:extLst>
          </p:cNvPr>
          <p:cNvSpPr/>
          <p:nvPr/>
        </p:nvSpPr>
        <p:spPr>
          <a:xfrm>
            <a:off x="3431621" y="4369877"/>
            <a:ext cx="5307654" cy="830997"/>
          </a:xfrm>
          <a:prstGeom prst="rect">
            <a:avLst/>
          </a:prstGeom>
          <a:solidFill>
            <a:srgbClr val="F6D000"/>
          </a:solidFill>
        </p:spPr>
        <p:txBody>
          <a:bodyPr wrap="square">
            <a:spAutoFit/>
          </a:bodyPr>
          <a:lstStyle/>
          <a:p>
            <a:r>
              <a:rPr lang="en-GB" altLang="en-US" sz="2400" b="1" dirty="0">
                <a:solidFill>
                  <a:srgbClr val="002060"/>
                </a:solidFill>
                <a:latin typeface="Calibri" panose="020F0502020204030204" pitchFamily="34" charset="0"/>
              </a:rPr>
              <a:t>3. Add your details to your workbook </a:t>
            </a:r>
          </a:p>
          <a:p>
            <a:endParaRPr lang="en-GB" altLang="en-US" sz="2400" b="1" dirty="0">
              <a:solidFill>
                <a:srgbClr val="002060"/>
              </a:solidFill>
              <a:latin typeface="Calibri" panose="020F0502020204030204" pitchFamily="34" charset="0"/>
            </a:endParaRPr>
          </a:p>
        </p:txBody>
      </p:sp>
      <p:sp>
        <p:nvSpPr>
          <p:cNvPr id="4" name="Star: 32 Points 3">
            <a:extLst>
              <a:ext uri="{FF2B5EF4-FFF2-40B4-BE49-F238E27FC236}">
                <a16:creationId xmlns:a16="http://schemas.microsoft.com/office/drawing/2014/main" id="{B77DCB26-BE09-C149-0399-5A5850B9528E}"/>
              </a:ext>
            </a:extLst>
          </p:cNvPr>
          <p:cNvSpPr/>
          <p:nvPr/>
        </p:nvSpPr>
        <p:spPr>
          <a:xfrm>
            <a:off x="7364616" y="5055538"/>
            <a:ext cx="1680687" cy="1626451"/>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10 mins</a:t>
            </a:r>
          </a:p>
        </p:txBody>
      </p:sp>
      <p:pic>
        <p:nvPicPr>
          <p:cNvPr id="30" name="Picture 29">
            <a:extLst>
              <a:ext uri="{FF2B5EF4-FFF2-40B4-BE49-F238E27FC236}">
                <a16:creationId xmlns:a16="http://schemas.microsoft.com/office/drawing/2014/main" id="{79C1158F-24BB-F2DB-7486-1D815A831786}"/>
              </a:ext>
            </a:extLst>
          </p:cNvPr>
          <p:cNvPicPr>
            <a:picLocks noChangeAspect="1"/>
          </p:cNvPicPr>
          <p:nvPr/>
        </p:nvPicPr>
        <p:blipFill>
          <a:blip r:embed="rId9"/>
          <a:stretch>
            <a:fillRect/>
          </a:stretch>
        </p:blipFill>
        <p:spPr>
          <a:xfrm>
            <a:off x="35122" y="4369877"/>
            <a:ext cx="3234227" cy="2358619"/>
          </a:xfrm>
          <a:prstGeom prst="rect">
            <a:avLst/>
          </a:prstGeom>
        </p:spPr>
      </p:pic>
      <p:pic>
        <p:nvPicPr>
          <p:cNvPr id="9" name="Picture 8">
            <a:extLst>
              <a:ext uri="{FF2B5EF4-FFF2-40B4-BE49-F238E27FC236}">
                <a16:creationId xmlns:a16="http://schemas.microsoft.com/office/drawing/2014/main" id="{F9BCA788-658A-AF4F-C757-1BE8A58BF935}"/>
              </a:ext>
            </a:extLst>
          </p:cNvPr>
          <p:cNvPicPr>
            <a:picLocks noChangeAspect="1"/>
          </p:cNvPicPr>
          <p:nvPr/>
        </p:nvPicPr>
        <p:blipFill>
          <a:blip r:embed="rId10"/>
          <a:stretch>
            <a:fillRect/>
          </a:stretch>
        </p:blipFill>
        <p:spPr>
          <a:xfrm>
            <a:off x="98698" y="2048298"/>
            <a:ext cx="2552085" cy="2072206"/>
          </a:xfrm>
          <a:prstGeom prst="rect">
            <a:avLst/>
          </a:prstGeom>
          <a:ln w="28575">
            <a:solidFill>
              <a:srgbClr val="002060"/>
            </a:solidFill>
          </a:ln>
        </p:spPr>
      </p:pic>
    </p:spTree>
    <p:custDataLst>
      <p:tags r:id="rId1"/>
    </p:custDataLst>
    <p:extLst>
      <p:ext uri="{BB962C8B-B14F-4D97-AF65-F5344CB8AC3E}">
        <p14:creationId xmlns:p14="http://schemas.microsoft.com/office/powerpoint/2010/main" val="328352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1" nodeType="clickEffect">
                                  <p:stCondLst>
                                    <p:cond delay="0"/>
                                  </p:stCondLst>
                                  <p:childTnLst>
                                    <p:animClr clrSpc="rgb" dir="cw">
                                      <p:cBhvr override="childStyle">
                                        <p:cTn id="11" dur="250" autoRev="1" fill="remove"/>
                                        <p:tgtEl>
                                          <p:spTgt spid="4"/>
                                        </p:tgtEl>
                                        <p:attrNameLst>
                                          <p:attrName>style.color</p:attrName>
                                        </p:attrNameLst>
                                      </p:cBhvr>
                                      <p:to>
                                        <a:schemeClr val="bg1"/>
                                      </p:to>
                                    </p:animClr>
                                    <p:animClr clrSpc="rgb" dir="cw">
                                      <p:cBhvr>
                                        <p:cTn id="12" dur="250" autoRev="1" fill="remove"/>
                                        <p:tgtEl>
                                          <p:spTgt spid="4"/>
                                        </p:tgtEl>
                                        <p:attrNameLst>
                                          <p:attrName>fillcolor</p:attrName>
                                        </p:attrNameLst>
                                      </p:cBhvr>
                                      <p:to>
                                        <a:schemeClr val="bg1"/>
                                      </p:to>
                                    </p:animClr>
                                    <p:set>
                                      <p:cBhvr>
                                        <p:cTn id="13" dur="250" autoRev="1" fill="remove"/>
                                        <p:tgtEl>
                                          <p:spTgt spid="4"/>
                                        </p:tgtEl>
                                        <p:attrNameLst>
                                          <p:attrName>fill.type</p:attrName>
                                        </p:attrNameLst>
                                      </p:cBhvr>
                                      <p:to>
                                        <p:strVal val="solid"/>
                                      </p:to>
                                    </p:set>
                                    <p:set>
                                      <p:cBhvr>
                                        <p:cTn id="14"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1" y="-1"/>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1200329"/>
          </a:xfrm>
          <a:prstGeom prst="rect">
            <a:avLst/>
          </a:prstGeom>
          <a:solidFill>
            <a:srgbClr val="002060"/>
          </a:solidFill>
        </p:spPr>
        <p:txBody>
          <a:bodyPr wrap="square" rtlCol="0">
            <a:spAutoFit/>
          </a:bodyPr>
          <a:lstStyle/>
          <a:p>
            <a:pPr algn="ctr"/>
            <a:r>
              <a:rPr lang="en-GB" sz="3600" dirty="0">
                <a:solidFill>
                  <a:schemeClr val="bg1"/>
                </a:solidFill>
              </a:rPr>
              <a:t>      See where some of the subjects you like can take you</a:t>
            </a:r>
          </a:p>
        </p:txBody>
      </p:sp>
      <p:pic>
        <p:nvPicPr>
          <p:cNvPr id="6" name="Graphic 5">
            <a:extLst>
              <a:ext uri="{FF2B5EF4-FFF2-40B4-BE49-F238E27FC236}">
                <a16:creationId xmlns:a16="http://schemas.microsoft.com/office/drawing/2014/main" id="{2EF63302-C009-4C50-AAC5-1126ACD21A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1458" y="0"/>
            <a:ext cx="646331" cy="646331"/>
          </a:xfrm>
          <a:prstGeom prst="rect">
            <a:avLst/>
          </a:prstGeom>
        </p:spPr>
      </p:pic>
      <p:pic>
        <p:nvPicPr>
          <p:cNvPr id="7" name="Picture 6">
            <a:extLst>
              <a:ext uri="{FF2B5EF4-FFF2-40B4-BE49-F238E27FC236}">
                <a16:creationId xmlns:a16="http://schemas.microsoft.com/office/drawing/2014/main" id="{D826C96F-49E0-4802-900B-CF7C216BC54A}"/>
              </a:ext>
            </a:extLst>
          </p:cNvPr>
          <p:cNvPicPr>
            <a:picLocks noChangeAspect="1"/>
          </p:cNvPicPr>
          <p:nvPr/>
        </p:nvPicPr>
        <p:blipFill>
          <a:blip r:embed="rId6"/>
          <a:stretch>
            <a:fillRect/>
          </a:stretch>
        </p:blipFill>
        <p:spPr>
          <a:xfrm>
            <a:off x="172946" y="1395388"/>
            <a:ext cx="6007372" cy="3888265"/>
          </a:xfrm>
          <a:prstGeom prst="rect">
            <a:avLst/>
          </a:prstGeom>
          <a:ln w="38100">
            <a:solidFill>
              <a:srgbClr val="002060"/>
            </a:solidFill>
          </a:ln>
        </p:spPr>
      </p:pic>
      <p:sp>
        <p:nvSpPr>
          <p:cNvPr id="11" name="Rectangle 10">
            <a:extLst>
              <a:ext uri="{FF2B5EF4-FFF2-40B4-BE49-F238E27FC236}">
                <a16:creationId xmlns:a16="http://schemas.microsoft.com/office/drawing/2014/main" id="{902FB952-3A30-4687-9087-EB2482D0E93C}"/>
              </a:ext>
            </a:extLst>
          </p:cNvPr>
          <p:cNvSpPr/>
          <p:nvPr/>
        </p:nvSpPr>
        <p:spPr>
          <a:xfrm>
            <a:off x="431726" y="3394228"/>
            <a:ext cx="5389674" cy="589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1BF8D8D-6935-693F-60CE-5BC5DD81C7D4}"/>
              </a:ext>
            </a:extLst>
          </p:cNvPr>
          <p:cNvPicPr>
            <a:picLocks noChangeAspect="1"/>
          </p:cNvPicPr>
          <p:nvPr/>
        </p:nvPicPr>
        <p:blipFill>
          <a:blip r:embed="rId7"/>
          <a:stretch>
            <a:fillRect/>
          </a:stretch>
        </p:blipFill>
        <p:spPr>
          <a:xfrm>
            <a:off x="3010725" y="2691842"/>
            <a:ext cx="6053264" cy="3923582"/>
          </a:xfrm>
          <a:prstGeom prst="rect">
            <a:avLst/>
          </a:prstGeom>
          <a:ln w="38100">
            <a:solidFill>
              <a:srgbClr val="002060"/>
            </a:solidFill>
          </a:ln>
        </p:spPr>
      </p:pic>
      <p:sp>
        <p:nvSpPr>
          <p:cNvPr id="13" name="Rectangle 12">
            <a:extLst>
              <a:ext uri="{FF2B5EF4-FFF2-40B4-BE49-F238E27FC236}">
                <a16:creationId xmlns:a16="http://schemas.microsoft.com/office/drawing/2014/main" id="{593B677B-8AF2-48F6-AA65-C943184B83BB}"/>
              </a:ext>
            </a:extLst>
          </p:cNvPr>
          <p:cNvSpPr/>
          <p:nvPr/>
        </p:nvSpPr>
        <p:spPr>
          <a:xfrm>
            <a:off x="7561793" y="3143250"/>
            <a:ext cx="1405936" cy="15887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38818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53185"/>
            <a:ext cx="9144000" cy="6870592"/>
          </a:xfrm>
          <a:prstGeom prst="rect">
            <a:avLst/>
          </a:prstGeom>
          <a:solidFill>
            <a:srgbClr val="0072BA"/>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207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420" y="783352"/>
            <a:ext cx="5416062" cy="8599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t="15880"/>
          <a:stretch>
            <a:fillRect/>
          </a:stretch>
        </p:blipFill>
        <p:spPr bwMode="auto">
          <a:xfrm>
            <a:off x="2080344" y="1565238"/>
            <a:ext cx="5431308" cy="3436760"/>
          </a:xfrm>
          <a:prstGeom prst="rect">
            <a:avLst/>
          </a:prstGeom>
          <a:noFill/>
          <a:ln w="25400" algn="ctr">
            <a:solidFill>
              <a:srgbClr val="0072BA"/>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3"/>
          <p:cNvSpPr>
            <a:spLocks noChangeArrowheads="1"/>
          </p:cNvSpPr>
          <p:nvPr/>
        </p:nvSpPr>
        <p:spPr bwMode="auto">
          <a:xfrm>
            <a:off x="2062514" y="3295055"/>
            <a:ext cx="1839188" cy="1664623"/>
          </a:xfrm>
          <a:prstGeom prst="rect">
            <a:avLst/>
          </a:prstGeom>
          <a:noFill/>
          <a:ln w="57150" algn="ctr">
            <a:solidFill>
              <a:srgbClr val="FF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3A86815C-9D16-DA83-A24F-9432B190EB88}"/>
              </a:ext>
            </a:extLst>
          </p:cNvPr>
          <p:cNvPicPr>
            <a:picLocks noChangeAspect="1"/>
          </p:cNvPicPr>
          <p:nvPr/>
        </p:nvPicPr>
        <p:blipFill>
          <a:blip r:embed="rId5"/>
          <a:stretch>
            <a:fillRect/>
          </a:stretch>
        </p:blipFill>
        <p:spPr>
          <a:xfrm>
            <a:off x="129240" y="783352"/>
            <a:ext cx="1854940" cy="1500493"/>
          </a:xfrm>
          <a:prstGeom prst="rect">
            <a:avLst/>
          </a:prstGeom>
          <a:ln w="38100">
            <a:solidFill>
              <a:srgbClr val="002060"/>
            </a:solidFill>
          </a:ln>
        </p:spPr>
      </p:pic>
      <p:sp>
        <p:nvSpPr>
          <p:cNvPr id="17" name="Text Box 14">
            <a:extLst>
              <a:ext uri="{FF2B5EF4-FFF2-40B4-BE49-F238E27FC236}">
                <a16:creationId xmlns:a16="http://schemas.microsoft.com/office/drawing/2014/main" id="{A67EE3E1-112F-C4C7-0619-EE4106C0D147}"/>
              </a:ext>
            </a:extLst>
          </p:cNvPr>
          <p:cNvSpPr txBox="1">
            <a:spLocks noChangeArrowheads="1"/>
          </p:cNvSpPr>
          <p:nvPr/>
        </p:nvSpPr>
        <p:spPr bwMode="auto">
          <a:xfrm>
            <a:off x="0" y="-22406"/>
            <a:ext cx="9158780" cy="584775"/>
          </a:xfrm>
          <a:prstGeom prst="rect">
            <a:avLst/>
          </a:prstGeom>
          <a:solidFill>
            <a:srgbClr val="002060"/>
          </a:solidFill>
          <a:ln w="19050">
            <a:solidFill>
              <a:schemeClr val="accent5">
                <a:lumMod val="75000"/>
              </a:schemeClr>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GB" altLang="en-US" b="1" dirty="0">
                <a:solidFill>
                  <a:schemeClr val="bg1"/>
                </a:solidFill>
                <a:latin typeface="Calibri" panose="020F0502020204030204" pitchFamily="34" charset="0"/>
              </a:rPr>
              <a:t>See where they lead</a:t>
            </a:r>
          </a:p>
        </p:txBody>
      </p:sp>
      <p:pic>
        <p:nvPicPr>
          <p:cNvPr id="6" name="Graphic 5">
            <a:extLst>
              <a:ext uri="{FF2B5EF4-FFF2-40B4-BE49-F238E27FC236}">
                <a16:creationId xmlns:a16="http://schemas.microsoft.com/office/drawing/2014/main" id="{BA248F98-CC19-BBC4-8DE2-3408C2D532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0" y="-53185"/>
            <a:ext cx="646331" cy="646331"/>
          </a:xfrm>
          <a:prstGeom prst="rect">
            <a:avLst/>
          </a:prstGeom>
        </p:spPr>
      </p:pic>
      <p:grpSp>
        <p:nvGrpSpPr>
          <p:cNvPr id="2" name="Group 1">
            <a:extLst>
              <a:ext uri="{FF2B5EF4-FFF2-40B4-BE49-F238E27FC236}">
                <a16:creationId xmlns:a16="http://schemas.microsoft.com/office/drawing/2014/main" id="{1C6734C3-BAB1-3DFA-2114-78BDA82C3F8C}"/>
              </a:ext>
            </a:extLst>
          </p:cNvPr>
          <p:cNvGrpSpPr/>
          <p:nvPr/>
        </p:nvGrpSpPr>
        <p:grpSpPr>
          <a:xfrm>
            <a:off x="323165" y="2646139"/>
            <a:ext cx="6860231" cy="3689478"/>
            <a:chOff x="2844454" y="2088992"/>
            <a:chExt cx="6020245" cy="2855680"/>
          </a:xfrm>
        </p:grpSpPr>
        <p:grpSp>
          <p:nvGrpSpPr>
            <p:cNvPr id="4" name="Group 3">
              <a:extLst>
                <a:ext uri="{FF2B5EF4-FFF2-40B4-BE49-F238E27FC236}">
                  <a16:creationId xmlns:a16="http://schemas.microsoft.com/office/drawing/2014/main" id="{21580BCE-384E-5712-106C-1240476D9DCD}"/>
                </a:ext>
              </a:extLst>
            </p:cNvPr>
            <p:cNvGrpSpPr/>
            <p:nvPr/>
          </p:nvGrpSpPr>
          <p:grpSpPr>
            <a:xfrm>
              <a:off x="2844454" y="2088992"/>
              <a:ext cx="6020245" cy="2855680"/>
              <a:chOff x="1755540" y="662130"/>
              <a:chExt cx="7135922" cy="3211615"/>
            </a:xfrm>
          </p:grpSpPr>
          <p:pic>
            <p:nvPicPr>
              <p:cNvPr id="9" name="Picture 4" descr="SNAGHTML534b68d">
                <a:extLst>
                  <a:ext uri="{FF2B5EF4-FFF2-40B4-BE49-F238E27FC236}">
                    <a16:creationId xmlns:a16="http://schemas.microsoft.com/office/drawing/2014/main" id="{DE39586D-3978-21B2-781C-9B18B0285E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34" t="1161" r="22919" b="28171"/>
              <a:stretch>
                <a:fillRect/>
              </a:stretch>
            </p:blipFill>
            <p:spPr bwMode="auto">
              <a:xfrm>
                <a:off x="2458010" y="662130"/>
                <a:ext cx="4468813" cy="2692400"/>
              </a:xfrm>
              <a:prstGeom prst="rect">
                <a:avLst/>
              </a:prstGeom>
              <a:noFill/>
              <a:ln w="12700" algn="in">
                <a:solidFill>
                  <a:srgbClr val="063D7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936CFCFB-8C24-3265-6D47-CBF9F28A28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151" t="1843" r="484" b="88614"/>
              <a:stretch>
                <a:fillRect/>
              </a:stretch>
            </p:blipFill>
            <p:spPr bwMode="auto">
              <a:xfrm>
                <a:off x="4740150" y="1479692"/>
                <a:ext cx="4151312" cy="254000"/>
              </a:xfrm>
              <a:prstGeom prst="rect">
                <a:avLst/>
              </a:prstGeom>
              <a:noFill/>
              <a:ln w="12700" algn="ctr">
                <a:solidFill>
                  <a:srgbClr val="063D7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6">
                <a:extLst>
                  <a:ext uri="{FF2B5EF4-FFF2-40B4-BE49-F238E27FC236}">
                    <a16:creationId xmlns:a16="http://schemas.microsoft.com/office/drawing/2014/main" id="{DB4074E7-37E0-93BB-386B-0E8A37822394}"/>
                  </a:ext>
                </a:extLst>
              </p:cNvPr>
              <p:cNvSpPr>
                <a:spLocks noChangeArrowheads="1"/>
              </p:cNvSpPr>
              <p:nvPr/>
            </p:nvSpPr>
            <p:spPr bwMode="auto">
              <a:xfrm>
                <a:off x="4725566" y="1734953"/>
                <a:ext cx="4156075" cy="2030413"/>
              </a:xfrm>
              <a:prstGeom prst="rect">
                <a:avLst/>
              </a:prstGeom>
              <a:solidFill>
                <a:srgbClr val="FFFFFF"/>
              </a:solidFill>
              <a:ln w="12700" algn="ctr">
                <a:solidFill>
                  <a:srgbClr val="063D7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pic>
            <p:nvPicPr>
              <p:cNvPr id="13" name="Picture 7">
                <a:extLst>
                  <a:ext uri="{FF2B5EF4-FFF2-40B4-BE49-F238E27FC236}">
                    <a16:creationId xmlns:a16="http://schemas.microsoft.com/office/drawing/2014/main" id="{803005AF-81E5-7A07-1062-3228A59620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6110" y="1862280"/>
                <a:ext cx="1792288" cy="7350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8">
                <a:extLst>
                  <a:ext uri="{FF2B5EF4-FFF2-40B4-BE49-F238E27FC236}">
                    <a16:creationId xmlns:a16="http://schemas.microsoft.com/office/drawing/2014/main" id="{E054C4CF-ABA2-65A3-6FD3-A9776AD83E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6110" y="2635392"/>
                <a:ext cx="2163763" cy="719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0">
                <a:extLst>
                  <a:ext uri="{FF2B5EF4-FFF2-40B4-BE49-F238E27FC236}">
                    <a16:creationId xmlns:a16="http://schemas.microsoft.com/office/drawing/2014/main" id="{4E00A09F-2140-45CE-41B7-E4611ED77B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5541" y="2814882"/>
                <a:ext cx="5873750" cy="361950"/>
              </a:xfrm>
              <a:prstGeom prst="rect">
                <a:avLst/>
              </a:prstGeom>
              <a:noFill/>
              <a:ln w="25400" algn="ctr">
                <a:solidFill>
                  <a:srgbClr val="063D7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1">
                <a:extLst>
                  <a:ext uri="{FF2B5EF4-FFF2-40B4-BE49-F238E27FC236}">
                    <a16:creationId xmlns:a16="http://schemas.microsoft.com/office/drawing/2014/main" id="{FAB8E949-5DD9-46FE-8B20-34B7120B5B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5540" y="3176832"/>
                <a:ext cx="5861050" cy="696913"/>
              </a:xfrm>
              <a:prstGeom prst="rect">
                <a:avLst/>
              </a:prstGeom>
              <a:noFill/>
              <a:ln w="25400" algn="ctr">
                <a:solidFill>
                  <a:srgbClr val="063D7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5" name="Picture 4">
              <a:extLst>
                <a:ext uri="{FF2B5EF4-FFF2-40B4-BE49-F238E27FC236}">
                  <a16:creationId xmlns:a16="http://schemas.microsoft.com/office/drawing/2014/main" id="{BACC9E99-916D-2F0C-B1D7-A6A73A8200D0}"/>
                </a:ext>
              </a:extLst>
            </p:cNvPr>
            <p:cNvPicPr>
              <a:picLocks noChangeAspect="1"/>
            </p:cNvPicPr>
            <p:nvPr/>
          </p:nvPicPr>
          <p:blipFill rotWithShape="1">
            <a:blip r:embed="rId14"/>
            <a:srcRect t="5247"/>
            <a:stretch/>
          </p:blipFill>
          <p:spPr>
            <a:xfrm>
              <a:off x="7103269" y="3113734"/>
              <a:ext cx="1710009" cy="608945"/>
            </a:xfrm>
            <a:prstGeom prst="rect">
              <a:avLst/>
            </a:prstGeom>
          </p:spPr>
        </p:pic>
      </p:grpSp>
      <p:pic>
        <p:nvPicPr>
          <p:cNvPr id="19" name="Picture 18">
            <a:extLst>
              <a:ext uri="{FF2B5EF4-FFF2-40B4-BE49-F238E27FC236}">
                <a16:creationId xmlns:a16="http://schemas.microsoft.com/office/drawing/2014/main" id="{8250CE72-017C-3627-F8DE-FF3D0A6CDEAB}"/>
              </a:ext>
            </a:extLst>
          </p:cNvPr>
          <p:cNvPicPr>
            <a:picLocks noChangeAspect="1"/>
          </p:cNvPicPr>
          <p:nvPr/>
        </p:nvPicPr>
        <p:blipFill>
          <a:blip r:embed="rId15"/>
          <a:stretch>
            <a:fillRect/>
          </a:stretch>
        </p:blipFill>
        <p:spPr>
          <a:xfrm>
            <a:off x="3061252" y="4693881"/>
            <a:ext cx="6049672" cy="1985970"/>
          </a:xfrm>
          <a:prstGeom prst="rect">
            <a:avLst/>
          </a:prstGeom>
          <a:ln w="19050">
            <a:solidFill>
              <a:srgbClr val="002060"/>
            </a:solidFill>
          </a:ln>
        </p:spPr>
      </p:pic>
      <p:pic>
        <p:nvPicPr>
          <p:cNvPr id="8" name="Picture 10" descr="Loop">
            <a:extLst>
              <a:ext uri="{FF2B5EF4-FFF2-40B4-BE49-F238E27FC236}">
                <a16:creationId xmlns:a16="http://schemas.microsoft.com/office/drawing/2014/main" id="{CCFDBADB-DC97-9B2F-9833-BA37F535BF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49865" y="4785648"/>
            <a:ext cx="2221841" cy="59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32047"/>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Choosing subjects</a:t>
            </a:r>
          </a:p>
        </p:txBody>
      </p:sp>
      <p:pic>
        <p:nvPicPr>
          <p:cNvPr id="6" name="Graphic 5">
            <a:extLst>
              <a:ext uri="{FF2B5EF4-FFF2-40B4-BE49-F238E27FC236}">
                <a16:creationId xmlns:a16="http://schemas.microsoft.com/office/drawing/2014/main" id="{2EF63302-C009-4C50-AAC5-1126ACD21A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1458" y="0"/>
            <a:ext cx="646331" cy="646331"/>
          </a:xfrm>
          <a:prstGeom prst="rect">
            <a:avLst/>
          </a:prstGeom>
        </p:spPr>
      </p:pic>
      <p:sp>
        <p:nvSpPr>
          <p:cNvPr id="4" name="Star: 32 Points 3">
            <a:extLst>
              <a:ext uri="{FF2B5EF4-FFF2-40B4-BE49-F238E27FC236}">
                <a16:creationId xmlns:a16="http://schemas.microsoft.com/office/drawing/2014/main" id="{B77DCB26-BE09-C149-0399-5A5850B9528E}"/>
              </a:ext>
            </a:extLst>
          </p:cNvPr>
          <p:cNvSpPr/>
          <p:nvPr/>
        </p:nvSpPr>
        <p:spPr>
          <a:xfrm>
            <a:off x="7124702" y="1783142"/>
            <a:ext cx="1767612" cy="1767965"/>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10 mins</a:t>
            </a:r>
          </a:p>
        </p:txBody>
      </p:sp>
      <p:grpSp>
        <p:nvGrpSpPr>
          <p:cNvPr id="10" name="Group 9">
            <a:extLst>
              <a:ext uri="{FF2B5EF4-FFF2-40B4-BE49-F238E27FC236}">
                <a16:creationId xmlns:a16="http://schemas.microsoft.com/office/drawing/2014/main" id="{D663897B-05DF-99BF-0A77-05B48161E5AB}"/>
              </a:ext>
            </a:extLst>
          </p:cNvPr>
          <p:cNvGrpSpPr/>
          <p:nvPr/>
        </p:nvGrpSpPr>
        <p:grpSpPr>
          <a:xfrm>
            <a:off x="304107" y="2355809"/>
            <a:ext cx="1176704" cy="1286857"/>
            <a:chOff x="-2310081" y="3996113"/>
            <a:chExt cx="1474470" cy="1511472"/>
          </a:xfrm>
        </p:grpSpPr>
        <p:sp>
          <p:nvSpPr>
            <p:cNvPr id="12" name="Rectangle 11">
              <a:extLst>
                <a:ext uri="{FF2B5EF4-FFF2-40B4-BE49-F238E27FC236}">
                  <a16:creationId xmlns:a16="http://schemas.microsoft.com/office/drawing/2014/main" id="{A3393EC0-64DC-2208-6ED2-F67546EB97B1}"/>
                </a:ext>
              </a:extLst>
            </p:cNvPr>
            <p:cNvSpPr/>
            <p:nvPr/>
          </p:nvSpPr>
          <p:spPr>
            <a:xfrm>
              <a:off x="-2310081" y="3996113"/>
              <a:ext cx="1474470" cy="1511472"/>
            </a:xfrm>
            <a:prstGeom prst="rect">
              <a:avLst/>
            </a:prstGeom>
            <a:solidFill>
              <a:schemeClr val="bg1"/>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4">
              <a:extLst>
                <a:ext uri="{FF2B5EF4-FFF2-40B4-BE49-F238E27FC236}">
                  <a16:creationId xmlns:a16="http://schemas.microsoft.com/office/drawing/2014/main" id="{A04DA222-D50E-73C5-6D27-BAA654E43CB1}"/>
                </a:ext>
              </a:extLst>
            </p:cNvPr>
            <p:cNvSpPr/>
            <p:nvPr/>
          </p:nvSpPr>
          <p:spPr>
            <a:xfrm>
              <a:off x="-2170077" y="4157171"/>
              <a:ext cx="1216756" cy="1189357"/>
            </a:xfrm>
            <a:custGeom>
              <a:avLst/>
              <a:gdLst/>
              <a:ahLst/>
              <a:cxnLst/>
              <a:rect l="l" t="t" r="r" b="b"/>
              <a:pathLst>
                <a:path w="4348534" h="4114800">
                  <a:moveTo>
                    <a:pt x="0" y="0"/>
                  </a:moveTo>
                  <a:lnTo>
                    <a:pt x="4348533" y="0"/>
                  </a:lnTo>
                  <a:lnTo>
                    <a:pt x="434853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grpSp>
        <p:nvGrpSpPr>
          <p:cNvPr id="22" name="Group 21">
            <a:extLst>
              <a:ext uri="{FF2B5EF4-FFF2-40B4-BE49-F238E27FC236}">
                <a16:creationId xmlns:a16="http://schemas.microsoft.com/office/drawing/2014/main" id="{7BEBB6BB-8341-FA94-C333-CEF2BCB33EC1}"/>
              </a:ext>
            </a:extLst>
          </p:cNvPr>
          <p:cNvGrpSpPr/>
          <p:nvPr/>
        </p:nvGrpSpPr>
        <p:grpSpPr>
          <a:xfrm>
            <a:off x="305334" y="888434"/>
            <a:ext cx="8533332" cy="1200557"/>
            <a:chOff x="354383" y="3248823"/>
            <a:chExt cx="8533332" cy="1200557"/>
          </a:xfrm>
        </p:grpSpPr>
        <p:sp>
          <p:nvSpPr>
            <p:cNvPr id="17" name="Rectangle 16">
              <a:extLst>
                <a:ext uri="{FF2B5EF4-FFF2-40B4-BE49-F238E27FC236}">
                  <a16:creationId xmlns:a16="http://schemas.microsoft.com/office/drawing/2014/main" id="{A89302A8-1D0E-8236-9EB7-D6104AC4F020}"/>
                </a:ext>
              </a:extLst>
            </p:cNvPr>
            <p:cNvSpPr/>
            <p:nvPr/>
          </p:nvSpPr>
          <p:spPr>
            <a:xfrm>
              <a:off x="1787372" y="3248823"/>
              <a:ext cx="7100343" cy="830997"/>
            </a:xfrm>
            <a:prstGeom prst="rect">
              <a:avLst/>
            </a:prstGeom>
            <a:solidFill>
              <a:srgbClr val="F6D000"/>
            </a:solidFill>
          </p:spPr>
          <p:txBody>
            <a:bodyPr wrap="square">
              <a:spAutoFit/>
            </a:bodyPr>
            <a:lstStyle/>
            <a:p>
              <a:r>
                <a:rPr lang="en-GB" altLang="en-US" sz="2400" b="1" dirty="0">
                  <a:solidFill>
                    <a:srgbClr val="002060"/>
                  </a:solidFill>
                  <a:latin typeface="Calibri" panose="020F0502020204030204" pitchFamily="34" charset="0"/>
                </a:rPr>
                <a:t>Click on ‘Start With You’ then ‘Start with Subject’ .</a:t>
              </a:r>
            </a:p>
            <a:p>
              <a:r>
                <a:rPr lang="en-GB" altLang="en-US" sz="2400" b="1" dirty="0">
                  <a:solidFill>
                    <a:srgbClr val="002060"/>
                  </a:solidFill>
                  <a:latin typeface="Calibri" panose="020F0502020204030204" pitchFamily="34" charset="0"/>
                </a:rPr>
                <a:t>Tag at least three subjects that you love</a:t>
              </a:r>
            </a:p>
          </p:txBody>
        </p:sp>
        <p:pic>
          <p:nvPicPr>
            <p:cNvPr id="18" name="Picture 17">
              <a:extLst>
                <a:ext uri="{FF2B5EF4-FFF2-40B4-BE49-F238E27FC236}">
                  <a16:creationId xmlns:a16="http://schemas.microsoft.com/office/drawing/2014/main" id="{0858D335-A4D5-57FA-F4FD-59650D79D10A}"/>
                </a:ext>
              </a:extLst>
            </p:cNvPr>
            <p:cNvPicPr>
              <a:picLocks noChangeAspect="1"/>
            </p:cNvPicPr>
            <p:nvPr/>
          </p:nvPicPr>
          <p:blipFill>
            <a:blip r:embed="rId8"/>
            <a:stretch>
              <a:fillRect/>
            </a:stretch>
          </p:blipFill>
          <p:spPr>
            <a:xfrm>
              <a:off x="354383" y="3248823"/>
              <a:ext cx="1176705" cy="1200557"/>
            </a:xfrm>
            <a:prstGeom prst="rect">
              <a:avLst/>
            </a:prstGeom>
            <a:ln w="38100">
              <a:solidFill>
                <a:srgbClr val="002060"/>
              </a:solidFill>
            </a:ln>
          </p:spPr>
        </p:pic>
      </p:grpSp>
      <p:pic>
        <p:nvPicPr>
          <p:cNvPr id="19" name="Picture 18">
            <a:extLst>
              <a:ext uri="{FF2B5EF4-FFF2-40B4-BE49-F238E27FC236}">
                <a16:creationId xmlns:a16="http://schemas.microsoft.com/office/drawing/2014/main" id="{8CC77BEC-24F5-D835-C48C-76DF623303C4}"/>
              </a:ext>
            </a:extLst>
          </p:cNvPr>
          <p:cNvPicPr>
            <a:picLocks noChangeAspect="1"/>
          </p:cNvPicPr>
          <p:nvPr/>
        </p:nvPicPr>
        <p:blipFill rotWithShape="1">
          <a:blip r:embed="rId9"/>
          <a:srcRect t="57516" b="22070"/>
          <a:stretch/>
        </p:blipFill>
        <p:spPr>
          <a:xfrm>
            <a:off x="1592540" y="2438345"/>
            <a:ext cx="4510547" cy="1230747"/>
          </a:xfrm>
          <a:prstGeom prst="rect">
            <a:avLst/>
          </a:prstGeom>
        </p:spPr>
      </p:pic>
    </p:spTree>
    <p:custDataLst>
      <p:tags r:id="rId1"/>
    </p:custDataLst>
    <p:extLst>
      <p:ext uri="{BB962C8B-B14F-4D97-AF65-F5344CB8AC3E}">
        <p14:creationId xmlns:p14="http://schemas.microsoft.com/office/powerpoint/2010/main" val="28380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mph" presetSubtype="0" fill="remove" grpId="1" nodeType="clickEffect">
                                  <p:stCondLst>
                                    <p:cond delay="0"/>
                                  </p:stCondLst>
                                  <p:childTnLst>
                                    <p:animClr clrSpc="rgb" dir="cw">
                                      <p:cBhvr override="childStyle">
                                        <p:cTn id="21" dur="250" autoRev="1" fill="remove"/>
                                        <p:tgtEl>
                                          <p:spTgt spid="4"/>
                                        </p:tgtEl>
                                        <p:attrNameLst>
                                          <p:attrName>style.color</p:attrName>
                                        </p:attrNameLst>
                                      </p:cBhvr>
                                      <p:to>
                                        <a:schemeClr val="bg1"/>
                                      </p:to>
                                    </p:animClr>
                                    <p:animClr clrSpc="rgb" dir="cw">
                                      <p:cBhvr>
                                        <p:cTn id="22" dur="250" autoRev="1" fill="remove"/>
                                        <p:tgtEl>
                                          <p:spTgt spid="4"/>
                                        </p:tgtEl>
                                        <p:attrNameLst>
                                          <p:attrName>fillcolor</p:attrName>
                                        </p:attrNameLst>
                                      </p:cBhvr>
                                      <p:to>
                                        <a:schemeClr val="bg1"/>
                                      </p:to>
                                    </p:animClr>
                                    <p:set>
                                      <p:cBhvr>
                                        <p:cTn id="23" dur="250" autoRev="1" fill="remove"/>
                                        <p:tgtEl>
                                          <p:spTgt spid="4"/>
                                        </p:tgtEl>
                                        <p:attrNameLst>
                                          <p:attrName>fill.type</p:attrName>
                                        </p:attrNameLst>
                                      </p:cBhvr>
                                      <p:to>
                                        <p:strVal val="solid"/>
                                      </p:to>
                                    </p:set>
                                    <p:set>
                                      <p:cBhvr>
                                        <p:cTn id="24"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1" y="-1"/>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Explore your skills</a:t>
            </a:r>
          </a:p>
        </p:txBody>
      </p:sp>
      <p:pic>
        <p:nvPicPr>
          <p:cNvPr id="6" name="Graphic 5">
            <a:extLst>
              <a:ext uri="{FF2B5EF4-FFF2-40B4-BE49-F238E27FC236}">
                <a16:creationId xmlns:a16="http://schemas.microsoft.com/office/drawing/2014/main" id="{2EF63302-C009-4C50-AAC5-1126ACD21A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1458" y="0"/>
            <a:ext cx="646331" cy="646331"/>
          </a:xfrm>
          <a:prstGeom prst="rect">
            <a:avLst/>
          </a:prstGeom>
        </p:spPr>
      </p:pic>
      <p:pic>
        <p:nvPicPr>
          <p:cNvPr id="7" name="Picture 6">
            <a:extLst>
              <a:ext uri="{FF2B5EF4-FFF2-40B4-BE49-F238E27FC236}">
                <a16:creationId xmlns:a16="http://schemas.microsoft.com/office/drawing/2014/main" id="{D826C96F-49E0-4802-900B-CF7C216BC54A}"/>
              </a:ext>
            </a:extLst>
          </p:cNvPr>
          <p:cNvPicPr>
            <a:picLocks noChangeAspect="1"/>
          </p:cNvPicPr>
          <p:nvPr/>
        </p:nvPicPr>
        <p:blipFill>
          <a:blip r:embed="rId6"/>
          <a:stretch>
            <a:fillRect/>
          </a:stretch>
        </p:blipFill>
        <p:spPr>
          <a:xfrm>
            <a:off x="222163" y="997823"/>
            <a:ext cx="6007372" cy="3888265"/>
          </a:xfrm>
          <a:prstGeom prst="rect">
            <a:avLst/>
          </a:prstGeom>
          <a:ln w="38100">
            <a:solidFill>
              <a:srgbClr val="002060"/>
            </a:solidFill>
          </a:ln>
        </p:spPr>
      </p:pic>
      <p:sp>
        <p:nvSpPr>
          <p:cNvPr id="11" name="Rectangle 10">
            <a:extLst>
              <a:ext uri="{FF2B5EF4-FFF2-40B4-BE49-F238E27FC236}">
                <a16:creationId xmlns:a16="http://schemas.microsoft.com/office/drawing/2014/main" id="{902FB952-3A30-4687-9087-EB2482D0E93C}"/>
              </a:ext>
            </a:extLst>
          </p:cNvPr>
          <p:cNvSpPr/>
          <p:nvPr/>
        </p:nvSpPr>
        <p:spPr>
          <a:xfrm>
            <a:off x="480943" y="2996663"/>
            <a:ext cx="5389674" cy="589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1BF8D8D-6935-693F-60CE-5BC5DD81C7D4}"/>
              </a:ext>
            </a:extLst>
          </p:cNvPr>
          <p:cNvPicPr>
            <a:picLocks noChangeAspect="1"/>
          </p:cNvPicPr>
          <p:nvPr/>
        </p:nvPicPr>
        <p:blipFill>
          <a:blip r:embed="rId7"/>
          <a:stretch>
            <a:fillRect/>
          </a:stretch>
        </p:blipFill>
        <p:spPr>
          <a:xfrm>
            <a:off x="3010725" y="2691842"/>
            <a:ext cx="6053264" cy="3923582"/>
          </a:xfrm>
          <a:prstGeom prst="rect">
            <a:avLst/>
          </a:prstGeom>
          <a:ln w="38100">
            <a:solidFill>
              <a:srgbClr val="002060"/>
            </a:solidFill>
          </a:ln>
        </p:spPr>
      </p:pic>
      <p:sp>
        <p:nvSpPr>
          <p:cNvPr id="12" name="Rectangle 11">
            <a:extLst>
              <a:ext uri="{FF2B5EF4-FFF2-40B4-BE49-F238E27FC236}">
                <a16:creationId xmlns:a16="http://schemas.microsoft.com/office/drawing/2014/main" id="{645755A3-1639-054A-ECFC-C79F8BAE48DF}"/>
              </a:ext>
            </a:extLst>
          </p:cNvPr>
          <p:cNvSpPr/>
          <p:nvPr/>
        </p:nvSpPr>
        <p:spPr>
          <a:xfrm>
            <a:off x="4581716" y="4868538"/>
            <a:ext cx="1405936" cy="15887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5802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The Essential Skills</a:t>
            </a:r>
          </a:p>
        </p:txBody>
      </p:sp>
      <p:pic>
        <p:nvPicPr>
          <p:cNvPr id="5" name="Picture 4" descr="A picture containing text, outdoor&#10;&#10;Description automatically generated">
            <a:extLst>
              <a:ext uri="{FF2B5EF4-FFF2-40B4-BE49-F238E27FC236}">
                <a16:creationId xmlns:a16="http://schemas.microsoft.com/office/drawing/2014/main" id="{22811240-E079-4365-9968-549EE76B5C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876" y="564444"/>
            <a:ext cx="7510865" cy="3984522"/>
          </a:xfrm>
          <a:prstGeom prst="rect">
            <a:avLst/>
          </a:prstGeom>
        </p:spPr>
      </p:pic>
      <p:sp>
        <p:nvSpPr>
          <p:cNvPr id="4" name="TextBox 3">
            <a:extLst>
              <a:ext uri="{FF2B5EF4-FFF2-40B4-BE49-F238E27FC236}">
                <a16:creationId xmlns:a16="http://schemas.microsoft.com/office/drawing/2014/main" id="{2300B631-8771-8603-FC91-90F62538BBF4}"/>
              </a:ext>
            </a:extLst>
          </p:cNvPr>
          <p:cNvSpPr txBox="1"/>
          <p:nvPr/>
        </p:nvSpPr>
        <p:spPr>
          <a:xfrm>
            <a:off x="1" y="4340578"/>
            <a:ext cx="9143999" cy="646331"/>
          </a:xfrm>
          <a:prstGeom prst="rect">
            <a:avLst/>
          </a:prstGeom>
          <a:solidFill>
            <a:srgbClr val="002060"/>
          </a:solidFill>
        </p:spPr>
        <p:txBody>
          <a:bodyPr wrap="square" rtlCol="0">
            <a:spAutoFit/>
          </a:bodyPr>
          <a:lstStyle/>
          <a:p>
            <a:pPr algn="ctr"/>
            <a:r>
              <a:rPr lang="en-GB" sz="3600" dirty="0">
                <a:solidFill>
                  <a:schemeClr val="bg1"/>
                </a:solidFill>
              </a:rPr>
              <a:t>Other skills some jobs need</a:t>
            </a:r>
          </a:p>
        </p:txBody>
      </p:sp>
      <p:sp>
        <p:nvSpPr>
          <p:cNvPr id="8" name="Oval 7">
            <a:extLst>
              <a:ext uri="{FF2B5EF4-FFF2-40B4-BE49-F238E27FC236}">
                <a16:creationId xmlns:a16="http://schemas.microsoft.com/office/drawing/2014/main" id="{EAC250B6-A611-8C57-3092-557EFBEB6BEE}"/>
              </a:ext>
            </a:extLst>
          </p:cNvPr>
          <p:cNvSpPr/>
          <p:nvPr/>
        </p:nvSpPr>
        <p:spPr>
          <a:xfrm>
            <a:off x="254567" y="5125643"/>
            <a:ext cx="2065867" cy="15691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IT Skills</a:t>
            </a:r>
          </a:p>
        </p:txBody>
      </p:sp>
      <p:sp>
        <p:nvSpPr>
          <p:cNvPr id="9" name="Oval 8">
            <a:extLst>
              <a:ext uri="{FF2B5EF4-FFF2-40B4-BE49-F238E27FC236}">
                <a16:creationId xmlns:a16="http://schemas.microsoft.com/office/drawing/2014/main" id="{142A9241-EC62-5EBD-AB6B-B5ADC84AA8F8}"/>
              </a:ext>
            </a:extLst>
          </p:cNvPr>
          <p:cNvSpPr/>
          <p:nvPr/>
        </p:nvSpPr>
        <p:spPr>
          <a:xfrm>
            <a:off x="2452794" y="5125643"/>
            <a:ext cx="2065867" cy="15691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Practical </a:t>
            </a:r>
          </a:p>
        </p:txBody>
      </p:sp>
      <p:sp>
        <p:nvSpPr>
          <p:cNvPr id="10" name="Oval 9">
            <a:extLst>
              <a:ext uri="{FF2B5EF4-FFF2-40B4-BE49-F238E27FC236}">
                <a16:creationId xmlns:a16="http://schemas.microsoft.com/office/drawing/2014/main" id="{25C5F4E5-7074-C512-93E2-CB70118EAD82}"/>
              </a:ext>
            </a:extLst>
          </p:cNvPr>
          <p:cNvSpPr/>
          <p:nvPr/>
        </p:nvSpPr>
        <p:spPr>
          <a:xfrm>
            <a:off x="4651021" y="5150109"/>
            <a:ext cx="2065867" cy="15691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Scientific </a:t>
            </a:r>
          </a:p>
        </p:txBody>
      </p:sp>
      <p:sp>
        <p:nvSpPr>
          <p:cNvPr id="11" name="Oval 10">
            <a:extLst>
              <a:ext uri="{FF2B5EF4-FFF2-40B4-BE49-F238E27FC236}">
                <a16:creationId xmlns:a16="http://schemas.microsoft.com/office/drawing/2014/main" id="{66051F0C-554B-7891-AC14-4E9D5D6375E6}"/>
              </a:ext>
            </a:extLst>
          </p:cNvPr>
          <p:cNvSpPr/>
          <p:nvPr/>
        </p:nvSpPr>
        <p:spPr>
          <a:xfrm>
            <a:off x="6892433" y="5125643"/>
            <a:ext cx="2065867" cy="15691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Physical </a:t>
            </a:r>
          </a:p>
        </p:txBody>
      </p:sp>
      <p:pic>
        <p:nvPicPr>
          <p:cNvPr id="7" name="Graphic 6">
            <a:extLst>
              <a:ext uri="{FF2B5EF4-FFF2-40B4-BE49-F238E27FC236}">
                <a16:creationId xmlns:a16="http://schemas.microsoft.com/office/drawing/2014/main" id="{F4E20996-3C44-B491-DB99-5EA01F4900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1458" y="0"/>
            <a:ext cx="646331" cy="646331"/>
          </a:xfrm>
          <a:prstGeom prst="rect">
            <a:avLst/>
          </a:prstGeom>
        </p:spPr>
      </p:pic>
    </p:spTree>
    <p:custDataLst>
      <p:tags r:id="rId1"/>
    </p:custDataLst>
    <p:extLst>
      <p:ext uri="{BB962C8B-B14F-4D97-AF65-F5344CB8AC3E}">
        <p14:creationId xmlns:p14="http://schemas.microsoft.com/office/powerpoint/2010/main" val="369552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01A4A88-4D82-4FE8-BE2C-53587B2C4B3E}"/>
              </a:ext>
            </a:extLst>
          </p:cNvPr>
          <p:cNvSpPr>
            <a:spLocks noChangeArrowheads="1"/>
          </p:cNvSpPr>
          <p:nvPr/>
        </p:nvSpPr>
        <p:spPr bwMode="auto">
          <a:xfrm>
            <a:off x="-14780" y="0"/>
            <a:ext cx="9158780" cy="6921309"/>
          </a:xfrm>
          <a:prstGeom prst="rect">
            <a:avLst/>
          </a:prstGeom>
          <a:solidFill>
            <a:srgbClr val="0072BA"/>
          </a:solidFill>
          <a:ln w="9525">
            <a:solidFill>
              <a:schemeClr val="accent5">
                <a:lumMod val="50000"/>
              </a:schemeClr>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sp>
        <p:nvSpPr>
          <p:cNvPr id="7" name="Rectangle 2"/>
          <p:cNvSpPr>
            <a:spLocks noChangeArrowheads="1"/>
          </p:cNvSpPr>
          <p:nvPr/>
        </p:nvSpPr>
        <p:spPr bwMode="auto">
          <a:xfrm>
            <a:off x="-14780" y="0"/>
            <a:ext cx="9144000" cy="658243"/>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dirty="0">
                <a:solidFill>
                  <a:schemeClr val="bg1"/>
                </a:solidFill>
                <a:latin typeface="+mn-lt"/>
                <a:cs typeface="Calibri" panose="020F0502020204030204" pitchFamily="34" charset="0"/>
              </a:rPr>
              <a:t> </a:t>
            </a:r>
            <a:r>
              <a:rPr lang="en-GB" altLang="en-US" sz="3600" dirty="0">
                <a:solidFill>
                  <a:schemeClr val="bg1"/>
                </a:solidFill>
                <a:latin typeface="+mn-lt"/>
                <a:cs typeface="Calibri" panose="020F0502020204030204" pitchFamily="34" charset="0"/>
              </a:rPr>
              <a:t>Add activities</a:t>
            </a:r>
          </a:p>
        </p:txBody>
      </p:sp>
      <p:pic>
        <p:nvPicPr>
          <p:cNvPr id="3" name="Picture 2">
            <a:extLst>
              <a:ext uri="{FF2B5EF4-FFF2-40B4-BE49-F238E27FC236}">
                <a16:creationId xmlns:a16="http://schemas.microsoft.com/office/drawing/2014/main" id="{0F26131B-DAEE-4D1E-A453-5C207B751217}"/>
              </a:ext>
            </a:extLst>
          </p:cNvPr>
          <p:cNvPicPr>
            <a:picLocks noChangeAspect="1"/>
          </p:cNvPicPr>
          <p:nvPr/>
        </p:nvPicPr>
        <p:blipFill>
          <a:blip r:embed="rId3"/>
          <a:stretch>
            <a:fillRect/>
          </a:stretch>
        </p:blipFill>
        <p:spPr>
          <a:xfrm>
            <a:off x="1658532" y="1763084"/>
            <a:ext cx="6868780" cy="3071310"/>
          </a:xfrm>
          <a:prstGeom prst="rect">
            <a:avLst/>
          </a:prstGeom>
          <a:ln w="38100">
            <a:solidFill>
              <a:srgbClr val="002060"/>
            </a:solidFill>
          </a:ln>
        </p:spPr>
      </p:pic>
      <p:pic>
        <p:nvPicPr>
          <p:cNvPr id="15" name="Picture 10" descr="Loop">
            <a:extLst>
              <a:ext uri="{FF2B5EF4-FFF2-40B4-BE49-F238E27FC236}">
                <a16:creationId xmlns:a16="http://schemas.microsoft.com/office/drawing/2014/main" id="{1A9A8ADF-1ED7-49ED-9812-961DB3D2C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558" y="2137696"/>
            <a:ext cx="1991638" cy="73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9DE5347-EB6B-93F8-8C8A-7B8FE3435CAB}"/>
              </a:ext>
            </a:extLst>
          </p:cNvPr>
          <p:cNvPicPr>
            <a:picLocks noChangeAspect="1"/>
          </p:cNvPicPr>
          <p:nvPr/>
        </p:nvPicPr>
        <p:blipFill>
          <a:blip r:embed="rId5"/>
          <a:stretch>
            <a:fillRect/>
          </a:stretch>
        </p:blipFill>
        <p:spPr>
          <a:xfrm>
            <a:off x="174076" y="850174"/>
            <a:ext cx="1280415" cy="1293177"/>
          </a:xfrm>
          <a:prstGeom prst="rect">
            <a:avLst/>
          </a:prstGeom>
          <a:ln w="38100">
            <a:solidFill>
              <a:srgbClr val="002060"/>
            </a:solidFill>
          </a:ln>
        </p:spPr>
      </p:pic>
      <p:sp>
        <p:nvSpPr>
          <p:cNvPr id="4" name="Rectangle 3">
            <a:extLst>
              <a:ext uri="{FF2B5EF4-FFF2-40B4-BE49-F238E27FC236}">
                <a16:creationId xmlns:a16="http://schemas.microsoft.com/office/drawing/2014/main" id="{8E5C56A0-BEAF-CBD7-1030-C7F04D75C4FD}"/>
              </a:ext>
            </a:extLst>
          </p:cNvPr>
          <p:cNvSpPr/>
          <p:nvPr/>
        </p:nvSpPr>
        <p:spPr>
          <a:xfrm>
            <a:off x="1662763" y="797004"/>
            <a:ext cx="6728175" cy="776615"/>
          </a:xfrm>
          <a:prstGeom prst="rect">
            <a:avLst/>
          </a:prstGeom>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Answer the questions</a:t>
            </a:r>
          </a:p>
        </p:txBody>
      </p:sp>
      <p:pic>
        <p:nvPicPr>
          <p:cNvPr id="5" name="Graphic 4">
            <a:extLst>
              <a:ext uri="{FF2B5EF4-FFF2-40B4-BE49-F238E27FC236}">
                <a16:creationId xmlns:a16="http://schemas.microsoft.com/office/drawing/2014/main" id="{3573D367-C1CE-E3DD-7F91-166EC2B93F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1458" y="0"/>
            <a:ext cx="646331" cy="646331"/>
          </a:xfrm>
          <a:prstGeom prst="rect">
            <a:avLst/>
          </a:prstGeom>
        </p:spPr>
      </p:pic>
      <p:sp>
        <p:nvSpPr>
          <p:cNvPr id="6" name="Rectangle 5">
            <a:extLst>
              <a:ext uri="{FF2B5EF4-FFF2-40B4-BE49-F238E27FC236}">
                <a16:creationId xmlns:a16="http://schemas.microsoft.com/office/drawing/2014/main" id="{B6FD4F61-AEB3-C974-EC2F-25ACF8CBC1C9}"/>
              </a:ext>
            </a:extLst>
          </p:cNvPr>
          <p:cNvSpPr/>
          <p:nvPr/>
        </p:nvSpPr>
        <p:spPr>
          <a:xfrm>
            <a:off x="1574985" y="2691338"/>
            <a:ext cx="3586086" cy="22165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3472764B-14F6-4851-A7C8-A31A372995C8}"/>
              </a:ext>
            </a:extLst>
          </p:cNvPr>
          <p:cNvPicPr>
            <a:picLocks noChangeAspect="1"/>
          </p:cNvPicPr>
          <p:nvPr/>
        </p:nvPicPr>
        <p:blipFill>
          <a:blip r:embed="rId8"/>
          <a:stretch>
            <a:fillRect/>
          </a:stretch>
        </p:blipFill>
        <p:spPr>
          <a:xfrm>
            <a:off x="3859543" y="3778472"/>
            <a:ext cx="5037306" cy="2861068"/>
          </a:xfrm>
          <a:prstGeom prst="rect">
            <a:avLst/>
          </a:prstGeom>
          <a:ln w="38100">
            <a:solidFill>
              <a:srgbClr val="002060"/>
            </a:solidFill>
          </a:ln>
        </p:spPr>
      </p:pic>
    </p:spTree>
    <p:extLst>
      <p:ext uri="{BB962C8B-B14F-4D97-AF65-F5344CB8AC3E}">
        <p14:creationId xmlns:p14="http://schemas.microsoft.com/office/powerpoint/2010/main" val="130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8140E-B37A-49EB-9854-B59EF966F375}"/>
              </a:ext>
            </a:extLst>
          </p:cNvPr>
          <p:cNvSpPr/>
          <p:nvPr/>
        </p:nvSpPr>
        <p:spPr>
          <a:xfrm>
            <a:off x="0" y="-63144"/>
            <a:ext cx="9144000" cy="6921144"/>
          </a:xfrm>
          <a:prstGeom prst="rect">
            <a:avLst/>
          </a:prstGeom>
          <a:solidFill>
            <a:srgbClr val="0072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rol 1">
            <a:extLst>
              <a:ext uri="{FF2B5EF4-FFF2-40B4-BE49-F238E27FC236}">
                <a16:creationId xmlns:a16="http://schemas.microsoft.com/office/drawing/2014/main" id="{CEE27F7C-3F5B-402F-A554-A8778F22241D}"/>
              </a:ext>
            </a:extLst>
          </p:cNvPr>
          <p:cNvSpPr>
            <a:spLocks noChangeArrowheads="1" noChangeShapeType="1"/>
          </p:cNvSpPr>
          <p:nvPr/>
        </p:nvSpPr>
        <p:spPr bwMode="auto">
          <a:xfrm>
            <a:off x="11225626" y="2196234"/>
            <a:ext cx="5319713" cy="540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3" name="Rectangle 2">
            <a:extLst>
              <a:ext uri="{FF2B5EF4-FFF2-40B4-BE49-F238E27FC236}">
                <a16:creationId xmlns:a16="http://schemas.microsoft.com/office/drawing/2014/main" id="{122F1D43-D2AF-4B26-A9DA-2E98D3912164}"/>
              </a:ext>
            </a:extLst>
          </p:cNvPr>
          <p:cNvSpPr>
            <a:spLocks noChangeArrowheads="1"/>
          </p:cNvSpPr>
          <p:nvPr/>
        </p:nvSpPr>
        <p:spPr bwMode="auto">
          <a:xfrm>
            <a:off x="0" y="-21349"/>
            <a:ext cx="9144000" cy="747408"/>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14" name="Text Box 22">
            <a:extLst>
              <a:ext uri="{FF2B5EF4-FFF2-40B4-BE49-F238E27FC236}">
                <a16:creationId xmlns:a16="http://schemas.microsoft.com/office/drawing/2014/main" id="{B2EBF197-1B50-41AF-BA3E-C1D09331AB5D}"/>
              </a:ext>
            </a:extLst>
          </p:cNvPr>
          <p:cNvSpPr txBox="1">
            <a:spLocks noChangeArrowheads="1"/>
          </p:cNvSpPr>
          <p:nvPr/>
        </p:nvSpPr>
        <p:spPr bwMode="auto">
          <a:xfrm>
            <a:off x="1252463" y="-7309"/>
            <a:ext cx="6160441" cy="646331"/>
          </a:xfrm>
          <a:prstGeom prst="rect">
            <a:avLst/>
          </a:prstGeom>
          <a:noFill/>
          <a:ln w="9525">
            <a:noFill/>
            <a:miter lim="800000"/>
            <a:headEnd/>
            <a:tailEnd/>
          </a:ln>
        </p:spPr>
        <p:txBody>
          <a:bodyPr wrap="square">
            <a:spAutoFit/>
          </a:bodyPr>
          <a:lstStyle/>
          <a:p>
            <a:pPr algn="ctr"/>
            <a:r>
              <a:rPr lang="en-GB" sz="3600" dirty="0">
                <a:solidFill>
                  <a:schemeClr val="bg1"/>
                </a:solidFill>
              </a:rPr>
              <a:t>Your Skills Tasks</a:t>
            </a:r>
          </a:p>
        </p:txBody>
      </p:sp>
      <p:pic>
        <p:nvPicPr>
          <p:cNvPr id="16" name="Graphic 15" descr="Badge 1 with solid fill">
            <a:extLst>
              <a:ext uri="{FF2B5EF4-FFF2-40B4-BE49-F238E27FC236}">
                <a16:creationId xmlns:a16="http://schemas.microsoft.com/office/drawing/2014/main" id="{B7D9B244-47E7-4538-817C-6BF834F94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545" y="0"/>
            <a:ext cx="646331" cy="646331"/>
          </a:xfrm>
          <a:prstGeom prst="rect">
            <a:avLst/>
          </a:prstGeom>
        </p:spPr>
      </p:pic>
      <p:grpSp>
        <p:nvGrpSpPr>
          <p:cNvPr id="12" name="Group 11">
            <a:extLst>
              <a:ext uri="{FF2B5EF4-FFF2-40B4-BE49-F238E27FC236}">
                <a16:creationId xmlns:a16="http://schemas.microsoft.com/office/drawing/2014/main" id="{5F54289F-10BB-F56A-9F94-905842849395}"/>
              </a:ext>
            </a:extLst>
          </p:cNvPr>
          <p:cNvGrpSpPr/>
          <p:nvPr/>
        </p:nvGrpSpPr>
        <p:grpSpPr>
          <a:xfrm>
            <a:off x="86470" y="1007494"/>
            <a:ext cx="8971060" cy="1311601"/>
            <a:chOff x="95371" y="4067316"/>
            <a:chExt cx="8971060" cy="1311601"/>
          </a:xfrm>
        </p:grpSpPr>
        <p:sp>
          <p:nvSpPr>
            <p:cNvPr id="24" name="Rectangle 23">
              <a:extLst>
                <a:ext uri="{FF2B5EF4-FFF2-40B4-BE49-F238E27FC236}">
                  <a16:creationId xmlns:a16="http://schemas.microsoft.com/office/drawing/2014/main" id="{09023C9C-890E-48A8-889B-AC4DFA810D76}"/>
                </a:ext>
              </a:extLst>
            </p:cNvPr>
            <p:cNvSpPr/>
            <p:nvPr/>
          </p:nvSpPr>
          <p:spPr>
            <a:xfrm>
              <a:off x="1498575" y="4067316"/>
              <a:ext cx="7567856" cy="830997"/>
            </a:xfrm>
            <a:prstGeom prst="rect">
              <a:avLst/>
            </a:prstGeom>
            <a:solidFill>
              <a:srgbClr val="F6D000"/>
            </a:solidFill>
          </p:spPr>
          <p:txBody>
            <a:bodyPr wrap="square">
              <a:spAutoFit/>
            </a:bodyPr>
            <a:lstStyle/>
            <a:p>
              <a:r>
                <a:rPr lang="en-GB" altLang="en-US" sz="2400" b="1" dirty="0">
                  <a:solidFill>
                    <a:srgbClr val="002060"/>
                  </a:solidFill>
                  <a:latin typeface="Calibri" panose="020F0502020204030204" pitchFamily="34" charset="0"/>
                </a:rPr>
                <a:t>Click on ‘Start With You’ then ‘Do the Skills Profile’.              Add an example of your own. </a:t>
              </a:r>
            </a:p>
          </p:txBody>
        </p:sp>
        <p:pic>
          <p:nvPicPr>
            <p:cNvPr id="20" name="Picture 19">
              <a:extLst>
                <a:ext uri="{FF2B5EF4-FFF2-40B4-BE49-F238E27FC236}">
                  <a16:creationId xmlns:a16="http://schemas.microsoft.com/office/drawing/2014/main" id="{AFD3B5E2-2A06-EA92-4549-2F53E6E0D75C}"/>
                </a:ext>
              </a:extLst>
            </p:cNvPr>
            <p:cNvPicPr>
              <a:picLocks noChangeAspect="1"/>
            </p:cNvPicPr>
            <p:nvPr/>
          </p:nvPicPr>
          <p:blipFill>
            <a:blip r:embed="rId5"/>
            <a:stretch>
              <a:fillRect/>
            </a:stretch>
          </p:blipFill>
          <p:spPr>
            <a:xfrm>
              <a:off x="95371" y="4085740"/>
              <a:ext cx="1280415" cy="1293177"/>
            </a:xfrm>
            <a:prstGeom prst="rect">
              <a:avLst/>
            </a:prstGeom>
            <a:ln w="38100">
              <a:solidFill>
                <a:srgbClr val="002060"/>
              </a:solidFill>
            </a:ln>
          </p:spPr>
        </p:pic>
      </p:grpSp>
      <p:sp>
        <p:nvSpPr>
          <p:cNvPr id="9" name="Star: 32 Points 8">
            <a:extLst>
              <a:ext uri="{FF2B5EF4-FFF2-40B4-BE49-F238E27FC236}">
                <a16:creationId xmlns:a16="http://schemas.microsoft.com/office/drawing/2014/main" id="{54C325E6-BA6A-6076-94E0-62A2461CD187}"/>
              </a:ext>
            </a:extLst>
          </p:cNvPr>
          <p:cNvSpPr/>
          <p:nvPr/>
        </p:nvSpPr>
        <p:spPr>
          <a:xfrm>
            <a:off x="7152621" y="2726538"/>
            <a:ext cx="1767612" cy="1767965"/>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10 mins</a:t>
            </a:r>
          </a:p>
        </p:txBody>
      </p:sp>
      <p:grpSp>
        <p:nvGrpSpPr>
          <p:cNvPr id="10" name="Group 9">
            <a:extLst>
              <a:ext uri="{FF2B5EF4-FFF2-40B4-BE49-F238E27FC236}">
                <a16:creationId xmlns:a16="http://schemas.microsoft.com/office/drawing/2014/main" id="{BCC30C94-2684-7B3B-11C4-C3A7E3B46B11}"/>
              </a:ext>
            </a:extLst>
          </p:cNvPr>
          <p:cNvGrpSpPr/>
          <p:nvPr/>
        </p:nvGrpSpPr>
        <p:grpSpPr>
          <a:xfrm>
            <a:off x="86470" y="2787567"/>
            <a:ext cx="1280414" cy="1369763"/>
            <a:chOff x="-2310081" y="3996113"/>
            <a:chExt cx="1474470" cy="1511472"/>
          </a:xfrm>
        </p:grpSpPr>
        <p:sp>
          <p:nvSpPr>
            <p:cNvPr id="21" name="Rectangle 20">
              <a:extLst>
                <a:ext uri="{FF2B5EF4-FFF2-40B4-BE49-F238E27FC236}">
                  <a16:creationId xmlns:a16="http://schemas.microsoft.com/office/drawing/2014/main" id="{13D8AEB5-856A-936E-1CBA-92C0AAC481BA}"/>
                </a:ext>
              </a:extLst>
            </p:cNvPr>
            <p:cNvSpPr/>
            <p:nvPr/>
          </p:nvSpPr>
          <p:spPr>
            <a:xfrm>
              <a:off x="-2310081" y="3996113"/>
              <a:ext cx="1474470" cy="1511472"/>
            </a:xfrm>
            <a:prstGeom prst="rect">
              <a:avLst/>
            </a:prstGeom>
            <a:solidFill>
              <a:schemeClr val="bg1"/>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reeform 4">
              <a:extLst>
                <a:ext uri="{FF2B5EF4-FFF2-40B4-BE49-F238E27FC236}">
                  <a16:creationId xmlns:a16="http://schemas.microsoft.com/office/drawing/2014/main" id="{A15B3286-EC2C-1E5C-5E01-4D99D2F571E9}"/>
                </a:ext>
              </a:extLst>
            </p:cNvPr>
            <p:cNvSpPr/>
            <p:nvPr/>
          </p:nvSpPr>
          <p:spPr>
            <a:xfrm>
              <a:off x="-2170077" y="4157171"/>
              <a:ext cx="1216756" cy="1189357"/>
            </a:xfrm>
            <a:custGeom>
              <a:avLst/>
              <a:gdLst/>
              <a:ahLst/>
              <a:cxnLst/>
              <a:rect l="l" t="t" r="r" b="b"/>
              <a:pathLst>
                <a:path w="4348534" h="4114800">
                  <a:moveTo>
                    <a:pt x="0" y="0"/>
                  </a:moveTo>
                  <a:lnTo>
                    <a:pt x="4348533" y="0"/>
                  </a:lnTo>
                  <a:lnTo>
                    <a:pt x="434853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pic>
        <p:nvPicPr>
          <p:cNvPr id="28" name="Picture 27">
            <a:extLst>
              <a:ext uri="{FF2B5EF4-FFF2-40B4-BE49-F238E27FC236}">
                <a16:creationId xmlns:a16="http://schemas.microsoft.com/office/drawing/2014/main" id="{EC479854-0E95-DD31-E2A9-50AB34D6D87C}"/>
              </a:ext>
            </a:extLst>
          </p:cNvPr>
          <p:cNvPicPr>
            <a:picLocks noChangeAspect="1"/>
          </p:cNvPicPr>
          <p:nvPr/>
        </p:nvPicPr>
        <p:blipFill>
          <a:blip r:embed="rId8"/>
          <a:stretch>
            <a:fillRect/>
          </a:stretch>
        </p:blipFill>
        <p:spPr>
          <a:xfrm>
            <a:off x="1488028" y="2762835"/>
            <a:ext cx="5476875" cy="1419225"/>
          </a:xfrm>
          <a:prstGeom prst="rect">
            <a:avLst/>
          </a:prstGeom>
        </p:spPr>
      </p:pic>
      <p:grpSp>
        <p:nvGrpSpPr>
          <p:cNvPr id="5" name="Group 4">
            <a:extLst>
              <a:ext uri="{FF2B5EF4-FFF2-40B4-BE49-F238E27FC236}">
                <a16:creationId xmlns:a16="http://schemas.microsoft.com/office/drawing/2014/main" id="{1BE228E6-A318-3180-B00D-5566220F3663}"/>
              </a:ext>
            </a:extLst>
          </p:cNvPr>
          <p:cNvGrpSpPr/>
          <p:nvPr/>
        </p:nvGrpSpPr>
        <p:grpSpPr>
          <a:xfrm>
            <a:off x="-66452" y="4367190"/>
            <a:ext cx="8769924" cy="2325528"/>
            <a:chOff x="-66452" y="4367190"/>
            <a:chExt cx="8769924" cy="2325528"/>
          </a:xfrm>
        </p:grpSpPr>
        <p:sp>
          <p:nvSpPr>
            <p:cNvPr id="31" name="Rectangle 30">
              <a:extLst>
                <a:ext uri="{FF2B5EF4-FFF2-40B4-BE49-F238E27FC236}">
                  <a16:creationId xmlns:a16="http://schemas.microsoft.com/office/drawing/2014/main" id="{26917469-0FD1-1EA2-80CF-3AD187C4EC36}"/>
                </a:ext>
              </a:extLst>
            </p:cNvPr>
            <p:cNvSpPr/>
            <p:nvPr/>
          </p:nvSpPr>
          <p:spPr>
            <a:xfrm>
              <a:off x="1609294" y="4909309"/>
              <a:ext cx="7094178" cy="830997"/>
            </a:xfrm>
            <a:prstGeom prst="rect">
              <a:avLst/>
            </a:prstGeom>
            <a:solidFill>
              <a:srgbClr val="F6D000"/>
            </a:solidFill>
          </p:spPr>
          <p:txBody>
            <a:bodyPr wrap="square">
              <a:spAutoFit/>
            </a:bodyPr>
            <a:lstStyle/>
            <a:p>
              <a:r>
                <a:rPr lang="en-GB" altLang="en-US" sz="2400" b="1" dirty="0">
                  <a:solidFill>
                    <a:srgbClr val="002060"/>
                  </a:solidFill>
                  <a:latin typeface="Calibri" panose="020F0502020204030204" pitchFamily="34" charset="0"/>
                </a:rPr>
                <a:t>Go to your Career Tools report and see what you have already – should be skills and 3 subjects you love </a:t>
              </a:r>
            </a:p>
          </p:txBody>
        </p:sp>
        <p:pic>
          <p:nvPicPr>
            <p:cNvPr id="4" name="Picture 3">
              <a:extLst>
                <a:ext uri="{FF2B5EF4-FFF2-40B4-BE49-F238E27FC236}">
                  <a16:creationId xmlns:a16="http://schemas.microsoft.com/office/drawing/2014/main" id="{04CAF415-C3A0-EC79-B8CE-44DE85143A02}"/>
                </a:ext>
              </a:extLst>
            </p:cNvPr>
            <p:cNvPicPr>
              <a:picLocks noChangeAspect="1"/>
            </p:cNvPicPr>
            <p:nvPr/>
          </p:nvPicPr>
          <p:blipFill>
            <a:blip r:embed="rId9"/>
            <a:stretch>
              <a:fillRect/>
            </a:stretch>
          </p:blipFill>
          <p:spPr>
            <a:xfrm>
              <a:off x="110653" y="4367190"/>
              <a:ext cx="1377375" cy="2311009"/>
            </a:xfrm>
            <a:prstGeom prst="rect">
              <a:avLst/>
            </a:prstGeom>
          </p:spPr>
        </p:pic>
        <p:pic>
          <p:nvPicPr>
            <p:cNvPr id="33" name="Picture 10" descr="Loop">
              <a:extLst>
                <a:ext uri="{FF2B5EF4-FFF2-40B4-BE49-F238E27FC236}">
                  <a16:creationId xmlns:a16="http://schemas.microsoft.com/office/drawing/2014/main" id="{7F8225A9-F09C-35D7-2962-4F7715383C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52" y="6282425"/>
              <a:ext cx="1675746" cy="41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00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1" nodeType="clickEffect">
                                  <p:stCondLst>
                                    <p:cond delay="0"/>
                                  </p:stCondLst>
                                  <p:childTnLst>
                                    <p:animClr clrSpc="rgb" dir="cw">
                                      <p:cBhvr override="childStyle">
                                        <p:cTn id="27" dur="250" autoRev="1" fill="remove"/>
                                        <p:tgtEl>
                                          <p:spTgt spid="9"/>
                                        </p:tgtEl>
                                        <p:attrNameLst>
                                          <p:attrName>style.color</p:attrName>
                                        </p:attrNameLst>
                                      </p:cBhvr>
                                      <p:to>
                                        <a:schemeClr val="bg1"/>
                                      </p:to>
                                    </p:animClr>
                                    <p:animClr clrSpc="rgb" dir="cw">
                                      <p:cBhvr>
                                        <p:cTn id="28" dur="250" autoRev="1" fill="remove"/>
                                        <p:tgtEl>
                                          <p:spTgt spid="9"/>
                                        </p:tgtEl>
                                        <p:attrNameLst>
                                          <p:attrName>fillcolor</p:attrName>
                                        </p:attrNameLst>
                                      </p:cBhvr>
                                      <p:to>
                                        <a:schemeClr val="bg1"/>
                                      </p:to>
                                    </p:animClr>
                                    <p:set>
                                      <p:cBhvr>
                                        <p:cTn id="29" dur="250" autoRev="1" fill="remove"/>
                                        <p:tgtEl>
                                          <p:spTgt spid="9"/>
                                        </p:tgtEl>
                                        <p:attrNameLst>
                                          <p:attrName>fill.type</p:attrName>
                                        </p:attrNameLst>
                                      </p:cBhvr>
                                      <p:to>
                                        <p:strVal val="solid"/>
                                      </p:to>
                                    </p:set>
                                    <p:set>
                                      <p:cBhvr>
                                        <p:cTn id="30"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6273"/>
            <a:ext cx="9143999" cy="646331"/>
          </a:xfrm>
          <a:prstGeom prst="rect">
            <a:avLst/>
          </a:prstGeom>
          <a:solidFill>
            <a:srgbClr val="002060"/>
          </a:solidFill>
        </p:spPr>
        <p:txBody>
          <a:bodyPr wrap="square" rtlCol="0">
            <a:spAutoFit/>
          </a:bodyPr>
          <a:lstStyle/>
          <a:p>
            <a:pPr algn="ctr"/>
            <a:r>
              <a:rPr lang="en-GB" sz="3600" dirty="0">
                <a:solidFill>
                  <a:schemeClr val="bg1"/>
                </a:solidFill>
              </a:rPr>
              <a:t>What you will get from this lesson</a:t>
            </a:r>
          </a:p>
        </p:txBody>
      </p:sp>
      <p:pic>
        <p:nvPicPr>
          <p:cNvPr id="34" name="Graphic 33" descr="Badge 1 with solid fill">
            <a:extLst>
              <a:ext uri="{FF2B5EF4-FFF2-40B4-BE49-F238E27FC236}">
                <a16:creationId xmlns:a16="http://schemas.microsoft.com/office/drawing/2014/main" id="{6E697896-5193-4C65-9EC8-BDF74C2C6C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45" y="0"/>
            <a:ext cx="646331" cy="646331"/>
          </a:xfrm>
          <a:prstGeom prst="rect">
            <a:avLst/>
          </a:prstGeom>
        </p:spPr>
      </p:pic>
      <p:grpSp>
        <p:nvGrpSpPr>
          <p:cNvPr id="4" name="Group 3">
            <a:extLst>
              <a:ext uri="{FF2B5EF4-FFF2-40B4-BE49-F238E27FC236}">
                <a16:creationId xmlns:a16="http://schemas.microsoft.com/office/drawing/2014/main" id="{0E658EAF-56DA-AE05-E8E9-09957C983A0E}"/>
              </a:ext>
            </a:extLst>
          </p:cNvPr>
          <p:cNvGrpSpPr/>
          <p:nvPr/>
        </p:nvGrpSpPr>
        <p:grpSpPr>
          <a:xfrm>
            <a:off x="175545" y="3090630"/>
            <a:ext cx="8792910" cy="3531849"/>
            <a:chOff x="175545" y="3090630"/>
            <a:chExt cx="8792910" cy="3531849"/>
          </a:xfrm>
        </p:grpSpPr>
        <p:sp>
          <p:nvSpPr>
            <p:cNvPr id="10" name="Rectangle 9">
              <a:extLst>
                <a:ext uri="{FF2B5EF4-FFF2-40B4-BE49-F238E27FC236}">
                  <a16:creationId xmlns:a16="http://schemas.microsoft.com/office/drawing/2014/main" id="{14CCC967-6FD3-9A24-18B5-A6009A810B84}"/>
                </a:ext>
              </a:extLst>
            </p:cNvPr>
            <p:cNvSpPr/>
            <p:nvPr/>
          </p:nvSpPr>
          <p:spPr>
            <a:xfrm>
              <a:off x="175545" y="3090630"/>
              <a:ext cx="8792910" cy="35318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811CC0A-DDF6-1D85-A2E4-9C5632E6288A}"/>
                </a:ext>
              </a:extLst>
            </p:cNvPr>
            <p:cNvSpPr txBox="1"/>
            <p:nvPr/>
          </p:nvSpPr>
          <p:spPr>
            <a:xfrm>
              <a:off x="262155" y="3429000"/>
              <a:ext cx="8637105" cy="2554545"/>
            </a:xfrm>
            <a:prstGeom prst="rect">
              <a:avLst/>
            </a:prstGeom>
            <a:noFill/>
          </p:spPr>
          <p:txBody>
            <a:bodyPr wrap="square" rtlCol="0">
              <a:spAutoFit/>
            </a:bodyPr>
            <a:lstStyle/>
            <a:p>
              <a:r>
                <a:rPr lang="en-GB" sz="3200" dirty="0">
                  <a:solidFill>
                    <a:schemeClr val="bg1"/>
                  </a:solidFill>
                </a:rPr>
                <a:t>You will:</a:t>
              </a:r>
            </a:p>
            <a:p>
              <a:pPr marL="457200" indent="-457200">
                <a:buFont typeface="Arial" panose="020B0604020202020204" pitchFamily="34" charset="0"/>
                <a:buChar char="•"/>
              </a:pPr>
              <a:r>
                <a:rPr lang="en-GB" sz="3200" dirty="0">
                  <a:solidFill>
                    <a:schemeClr val="bg1"/>
                  </a:solidFill>
                </a:rPr>
                <a:t>See why it is important to manage your career;</a:t>
              </a:r>
            </a:p>
            <a:p>
              <a:pPr marL="457200" indent="-457200">
                <a:buFont typeface="Arial" panose="020B0604020202020204" pitchFamily="34" charset="0"/>
                <a:buChar char="•"/>
              </a:pPr>
              <a:r>
                <a:rPr lang="en-GB" sz="3200" dirty="0">
                  <a:solidFill>
                    <a:schemeClr val="bg1"/>
                  </a:solidFill>
                </a:rPr>
                <a:t>Consider the next career steps you need to take;</a:t>
              </a:r>
            </a:p>
            <a:p>
              <a:pPr marL="457200" indent="-457200">
                <a:buFont typeface="Arial" panose="020B0604020202020204" pitchFamily="34" charset="0"/>
                <a:buChar char="•"/>
              </a:pPr>
              <a:r>
                <a:rPr lang="en-GB" sz="3200" dirty="0">
                  <a:solidFill>
                    <a:schemeClr val="bg1"/>
                  </a:solidFill>
                </a:rPr>
                <a:t>Think about what you like and your skills;</a:t>
              </a:r>
            </a:p>
            <a:p>
              <a:pPr marL="457200" indent="-457200">
                <a:buFont typeface="Arial" panose="020B0604020202020204" pitchFamily="34" charset="0"/>
                <a:buChar char="•"/>
              </a:pPr>
              <a:r>
                <a:rPr lang="en-GB" sz="3200" dirty="0">
                  <a:solidFill>
                    <a:schemeClr val="bg1"/>
                  </a:solidFill>
                </a:rPr>
                <a:t>Share your ideas with someone.</a:t>
              </a:r>
            </a:p>
          </p:txBody>
        </p:sp>
      </p:grpSp>
      <p:pic>
        <p:nvPicPr>
          <p:cNvPr id="7" name="Picture 6">
            <a:extLst>
              <a:ext uri="{FF2B5EF4-FFF2-40B4-BE49-F238E27FC236}">
                <a16:creationId xmlns:a16="http://schemas.microsoft.com/office/drawing/2014/main" id="{879F62B8-D1C1-A104-B68E-21DF5240898D}"/>
              </a:ext>
            </a:extLst>
          </p:cNvPr>
          <p:cNvPicPr>
            <a:picLocks noChangeAspect="1"/>
          </p:cNvPicPr>
          <p:nvPr/>
        </p:nvPicPr>
        <p:blipFill>
          <a:blip r:embed="rId6"/>
          <a:stretch>
            <a:fillRect/>
          </a:stretch>
        </p:blipFill>
        <p:spPr>
          <a:xfrm>
            <a:off x="2334328" y="808094"/>
            <a:ext cx="5908733" cy="1961456"/>
          </a:xfrm>
          <a:prstGeom prst="rect">
            <a:avLst/>
          </a:prstGeom>
        </p:spPr>
      </p:pic>
      <p:pic>
        <p:nvPicPr>
          <p:cNvPr id="6" name="Picture 5">
            <a:extLst>
              <a:ext uri="{FF2B5EF4-FFF2-40B4-BE49-F238E27FC236}">
                <a16:creationId xmlns:a16="http://schemas.microsoft.com/office/drawing/2014/main" id="{D9485035-4816-EBE6-0E98-6ABD0167C2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545" y="1097387"/>
            <a:ext cx="1815171" cy="1535913"/>
          </a:xfrm>
          <a:prstGeom prst="rect">
            <a:avLst/>
          </a:prstGeom>
        </p:spPr>
      </p:pic>
    </p:spTree>
    <p:custDataLst>
      <p:tags r:id="rId1"/>
    </p:custDataLst>
    <p:extLst>
      <p:ext uri="{BB962C8B-B14F-4D97-AF65-F5344CB8AC3E}">
        <p14:creationId xmlns:p14="http://schemas.microsoft.com/office/powerpoint/2010/main" val="350441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Discussing your interests</a:t>
            </a:r>
          </a:p>
        </p:txBody>
      </p:sp>
      <p:pic>
        <p:nvPicPr>
          <p:cNvPr id="6" name="Graphic 5" descr="Badge 1 with solid fill">
            <a:extLst>
              <a:ext uri="{FF2B5EF4-FFF2-40B4-BE49-F238E27FC236}">
                <a16:creationId xmlns:a16="http://schemas.microsoft.com/office/drawing/2014/main" id="{A9AD44D3-B565-4EF9-9C5C-D529517FAF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45" y="0"/>
            <a:ext cx="646331" cy="646331"/>
          </a:xfrm>
          <a:prstGeom prst="rect">
            <a:avLst/>
          </a:prstGeom>
        </p:spPr>
      </p:pic>
      <p:sp>
        <p:nvSpPr>
          <p:cNvPr id="4" name="Rectangle 3">
            <a:extLst>
              <a:ext uri="{FF2B5EF4-FFF2-40B4-BE49-F238E27FC236}">
                <a16:creationId xmlns:a16="http://schemas.microsoft.com/office/drawing/2014/main" id="{95D8EC20-1766-FEA0-8562-339D5CD064D4}"/>
              </a:ext>
            </a:extLst>
          </p:cNvPr>
          <p:cNvSpPr/>
          <p:nvPr/>
        </p:nvSpPr>
        <p:spPr>
          <a:xfrm>
            <a:off x="377189" y="942436"/>
            <a:ext cx="8406765" cy="5401214"/>
          </a:xfrm>
          <a:prstGeom prst="rect">
            <a:avLst/>
          </a:prstGeom>
          <a:solidFill>
            <a:srgbClr val="00AF61"/>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400" dirty="0"/>
              <a:t>Tell the group one thing you looked at that was interesting to you</a:t>
            </a:r>
          </a:p>
        </p:txBody>
      </p:sp>
      <p:pic>
        <p:nvPicPr>
          <p:cNvPr id="9" name="Picture 8">
            <a:extLst>
              <a:ext uri="{FF2B5EF4-FFF2-40B4-BE49-F238E27FC236}">
                <a16:creationId xmlns:a16="http://schemas.microsoft.com/office/drawing/2014/main" id="{EE2A1633-5AE0-B238-6514-5944DB127B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1946" y="125540"/>
            <a:ext cx="1952077" cy="1952077"/>
          </a:xfrm>
          <a:prstGeom prst="rect">
            <a:avLst/>
          </a:prstGeom>
        </p:spPr>
      </p:pic>
      <p:pic>
        <p:nvPicPr>
          <p:cNvPr id="11" name="Picture 10">
            <a:extLst>
              <a:ext uri="{FF2B5EF4-FFF2-40B4-BE49-F238E27FC236}">
                <a16:creationId xmlns:a16="http://schemas.microsoft.com/office/drawing/2014/main" id="{5EA60804-0E01-7B01-EA01-A18A9A7D9C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9900" y="5092307"/>
            <a:ext cx="1884123" cy="1891233"/>
          </a:xfrm>
          <a:prstGeom prst="rect">
            <a:avLst/>
          </a:prstGeom>
        </p:spPr>
      </p:pic>
    </p:spTree>
    <p:custDataLst>
      <p:tags r:id="rId1"/>
    </p:custDataLst>
    <p:extLst>
      <p:ext uri="{BB962C8B-B14F-4D97-AF65-F5344CB8AC3E}">
        <p14:creationId xmlns:p14="http://schemas.microsoft.com/office/powerpoint/2010/main" val="134459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1727"/>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6273"/>
            <a:ext cx="9143999" cy="646331"/>
          </a:xfrm>
          <a:prstGeom prst="rect">
            <a:avLst/>
          </a:prstGeom>
          <a:solidFill>
            <a:srgbClr val="002060"/>
          </a:solidFill>
        </p:spPr>
        <p:txBody>
          <a:bodyPr wrap="square" rtlCol="0">
            <a:spAutoFit/>
          </a:bodyPr>
          <a:lstStyle/>
          <a:p>
            <a:pPr algn="ctr"/>
            <a:r>
              <a:rPr lang="en-GB" sz="3600" dirty="0">
                <a:solidFill>
                  <a:schemeClr val="bg1"/>
                </a:solidFill>
              </a:rPr>
              <a:t>Feedback on lesson</a:t>
            </a:r>
          </a:p>
        </p:txBody>
      </p:sp>
      <p:pic>
        <p:nvPicPr>
          <p:cNvPr id="34" name="Graphic 33" descr="Badge 1 with solid fill">
            <a:extLst>
              <a:ext uri="{FF2B5EF4-FFF2-40B4-BE49-F238E27FC236}">
                <a16:creationId xmlns:a16="http://schemas.microsoft.com/office/drawing/2014/main" id="{6E697896-5193-4C65-9EC8-BDF74C2C6C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45" y="0"/>
            <a:ext cx="646331" cy="646331"/>
          </a:xfrm>
          <a:prstGeom prst="rect">
            <a:avLst/>
          </a:prstGeom>
        </p:spPr>
      </p:pic>
      <p:sp>
        <p:nvSpPr>
          <p:cNvPr id="9" name="Rectangle: Rounded Corners 8">
            <a:extLst>
              <a:ext uri="{FF2B5EF4-FFF2-40B4-BE49-F238E27FC236}">
                <a16:creationId xmlns:a16="http://schemas.microsoft.com/office/drawing/2014/main" id="{310B61D7-942D-2BA1-CE16-15BD983ABBC5}"/>
              </a:ext>
            </a:extLst>
          </p:cNvPr>
          <p:cNvSpPr/>
          <p:nvPr/>
        </p:nvSpPr>
        <p:spPr>
          <a:xfrm>
            <a:off x="1907173" y="788734"/>
            <a:ext cx="7061282" cy="1920176"/>
          </a:xfrm>
          <a:prstGeom prst="round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Secret Feedback: Head on table, eyes closed put hand up if agree with the question</a:t>
            </a:r>
          </a:p>
        </p:txBody>
      </p:sp>
      <p:grpSp>
        <p:nvGrpSpPr>
          <p:cNvPr id="4" name="Group 3">
            <a:extLst>
              <a:ext uri="{FF2B5EF4-FFF2-40B4-BE49-F238E27FC236}">
                <a16:creationId xmlns:a16="http://schemas.microsoft.com/office/drawing/2014/main" id="{0E658EAF-56DA-AE05-E8E9-09957C983A0E}"/>
              </a:ext>
            </a:extLst>
          </p:cNvPr>
          <p:cNvGrpSpPr/>
          <p:nvPr/>
        </p:nvGrpSpPr>
        <p:grpSpPr>
          <a:xfrm>
            <a:off x="106666" y="2834575"/>
            <a:ext cx="5901164" cy="3718491"/>
            <a:chOff x="175546" y="2983251"/>
            <a:chExt cx="8707515" cy="3718491"/>
          </a:xfrm>
          <a:solidFill>
            <a:srgbClr val="002060"/>
          </a:solidFill>
        </p:grpSpPr>
        <p:sp>
          <p:nvSpPr>
            <p:cNvPr id="10" name="Rectangle 9">
              <a:extLst>
                <a:ext uri="{FF2B5EF4-FFF2-40B4-BE49-F238E27FC236}">
                  <a16:creationId xmlns:a16="http://schemas.microsoft.com/office/drawing/2014/main" id="{14CCC967-6FD3-9A24-18B5-A6009A810B84}"/>
                </a:ext>
              </a:extLst>
            </p:cNvPr>
            <p:cNvSpPr/>
            <p:nvPr/>
          </p:nvSpPr>
          <p:spPr>
            <a:xfrm>
              <a:off x="175546" y="2983251"/>
              <a:ext cx="8707515" cy="3718491"/>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811CC0A-DDF6-1D85-A2E4-9C5632E6288A}"/>
                </a:ext>
              </a:extLst>
            </p:cNvPr>
            <p:cNvSpPr txBox="1"/>
            <p:nvPr/>
          </p:nvSpPr>
          <p:spPr>
            <a:xfrm>
              <a:off x="422459" y="3051810"/>
              <a:ext cx="8299080" cy="3539430"/>
            </a:xfrm>
            <a:prstGeom prst="rect">
              <a:avLst/>
            </a:prstGeom>
            <a:grpFill/>
          </p:spPr>
          <p:txBody>
            <a:bodyPr wrap="square" rtlCol="0">
              <a:spAutoFit/>
            </a:bodyPr>
            <a:lstStyle/>
            <a:p>
              <a:r>
                <a:rPr lang="en-GB" sz="2800" dirty="0">
                  <a:solidFill>
                    <a:schemeClr val="bg1"/>
                  </a:solidFill>
                </a:rPr>
                <a:t>Hands up:</a:t>
              </a:r>
            </a:p>
            <a:p>
              <a:pPr marL="457200" indent="-457200">
                <a:buFont typeface="Arial" panose="020B0604020202020204" pitchFamily="34" charset="0"/>
                <a:buChar char="•"/>
              </a:pPr>
              <a:r>
                <a:rPr lang="en-GB" sz="2800" dirty="0">
                  <a:solidFill>
                    <a:schemeClr val="bg1"/>
                  </a:solidFill>
                </a:rPr>
                <a:t>Do you now know the 4 things you can do to manage your career?</a:t>
              </a:r>
            </a:p>
            <a:p>
              <a:pPr marL="457200" indent="-457200">
                <a:buFont typeface="Arial" panose="020B0604020202020204" pitchFamily="34" charset="0"/>
                <a:buChar char="•"/>
              </a:pPr>
              <a:r>
                <a:rPr lang="en-GB" sz="2800" dirty="0">
                  <a:solidFill>
                    <a:schemeClr val="bg1"/>
                  </a:solidFill>
                </a:rPr>
                <a:t>Do you know more about the subjects you could do?</a:t>
              </a:r>
            </a:p>
            <a:p>
              <a:pPr marL="457200" indent="-457200">
                <a:buFont typeface="Arial" panose="020B0604020202020204" pitchFamily="34" charset="0"/>
                <a:buChar char="•"/>
              </a:pPr>
              <a:r>
                <a:rPr lang="en-GB" sz="2800" dirty="0">
                  <a:solidFill>
                    <a:schemeClr val="bg1"/>
                  </a:solidFill>
                </a:rPr>
                <a:t>Do you know more about the skills you already have?</a:t>
              </a:r>
            </a:p>
          </p:txBody>
        </p:sp>
      </p:grpSp>
      <p:sp>
        <p:nvSpPr>
          <p:cNvPr id="8" name="TextBox 7">
            <a:extLst>
              <a:ext uri="{FF2B5EF4-FFF2-40B4-BE49-F238E27FC236}">
                <a16:creationId xmlns:a16="http://schemas.microsoft.com/office/drawing/2014/main" id="{710F1A02-F571-74A8-704B-408E4E58E444}"/>
              </a:ext>
            </a:extLst>
          </p:cNvPr>
          <p:cNvSpPr txBox="1"/>
          <p:nvPr/>
        </p:nvSpPr>
        <p:spPr>
          <a:xfrm>
            <a:off x="6828023" y="6401066"/>
            <a:ext cx="2449690" cy="400110"/>
          </a:xfrm>
          <a:prstGeom prst="rect">
            <a:avLst/>
          </a:prstGeom>
          <a:noFill/>
        </p:spPr>
        <p:txBody>
          <a:bodyPr wrap="square" rtlCol="0">
            <a:spAutoFit/>
          </a:bodyPr>
          <a:lstStyle/>
          <a:p>
            <a:pPr algn="ctr"/>
            <a:r>
              <a:rPr lang="en-GB" sz="2000" b="1" dirty="0">
                <a:solidFill>
                  <a:srgbClr val="FFC000"/>
                </a:solidFill>
                <a:hlinkClick r:id="rId6">
                  <a:extLst>
                    <a:ext uri="{A12FA001-AC4F-418D-AE19-62706E023703}">
                      <ahyp:hlinkClr xmlns:ahyp="http://schemas.microsoft.com/office/drawing/2018/hyperlinkcolor" val="tx"/>
                    </a:ext>
                  </a:extLst>
                </a:hlinkClick>
              </a:rPr>
              <a:t>careerpilot.org.uk</a:t>
            </a:r>
            <a:endParaRPr lang="en-GB" sz="2000" b="1" dirty="0">
              <a:solidFill>
                <a:srgbClr val="FFC000"/>
              </a:solidFill>
            </a:endParaRPr>
          </a:p>
        </p:txBody>
      </p:sp>
      <p:sp>
        <p:nvSpPr>
          <p:cNvPr id="12" name="Rectangle 11">
            <a:extLst>
              <a:ext uri="{FF2B5EF4-FFF2-40B4-BE49-F238E27FC236}">
                <a16:creationId xmlns:a16="http://schemas.microsoft.com/office/drawing/2014/main" id="{DC9AEAF0-914A-B341-38FB-838A626BA42B}"/>
              </a:ext>
            </a:extLst>
          </p:cNvPr>
          <p:cNvSpPr/>
          <p:nvPr/>
        </p:nvSpPr>
        <p:spPr>
          <a:xfrm>
            <a:off x="6114496" y="5218473"/>
            <a:ext cx="2968873" cy="1066713"/>
          </a:xfrm>
          <a:prstGeom prst="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Digital Postcard:</a:t>
            </a:r>
          </a:p>
          <a:p>
            <a:pPr algn="ctr"/>
            <a:r>
              <a:rPr lang="en-GB" sz="2000" dirty="0"/>
              <a:t>What we did and what you could do now</a:t>
            </a:r>
          </a:p>
        </p:txBody>
      </p:sp>
      <p:pic>
        <p:nvPicPr>
          <p:cNvPr id="16" name="Picture 15">
            <a:extLst>
              <a:ext uri="{FF2B5EF4-FFF2-40B4-BE49-F238E27FC236}">
                <a16:creationId xmlns:a16="http://schemas.microsoft.com/office/drawing/2014/main" id="{25306B07-EE23-F76B-171A-0218D80D89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92" y="1025332"/>
            <a:ext cx="1858581" cy="1572645"/>
          </a:xfrm>
          <a:prstGeom prst="rect">
            <a:avLst/>
          </a:prstGeom>
        </p:spPr>
      </p:pic>
      <p:sp>
        <p:nvSpPr>
          <p:cNvPr id="11" name="Freeform 3">
            <a:extLst>
              <a:ext uri="{FF2B5EF4-FFF2-40B4-BE49-F238E27FC236}">
                <a16:creationId xmlns:a16="http://schemas.microsoft.com/office/drawing/2014/main" id="{CAECC76D-FBB2-A9A2-0620-177D1700E1FB}"/>
              </a:ext>
            </a:extLst>
          </p:cNvPr>
          <p:cNvSpPr/>
          <p:nvPr/>
        </p:nvSpPr>
        <p:spPr>
          <a:xfrm>
            <a:off x="6059369" y="3162167"/>
            <a:ext cx="3024000" cy="1973847"/>
          </a:xfrm>
          <a:custGeom>
            <a:avLst/>
            <a:gdLst/>
            <a:ahLst/>
            <a:cxnLst/>
            <a:rect l="l" t="t" r="r" b="b"/>
            <a:pathLst>
              <a:path w="3024000" h="1973847">
                <a:moveTo>
                  <a:pt x="0" y="0"/>
                </a:moveTo>
                <a:lnTo>
                  <a:pt x="3024000" y="0"/>
                </a:lnTo>
                <a:lnTo>
                  <a:pt x="3024000" y="1973847"/>
                </a:lnTo>
                <a:lnTo>
                  <a:pt x="0" y="19738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Tree>
    <p:custDataLst>
      <p:tags r:id="rId1"/>
    </p:custDataLst>
    <p:extLst>
      <p:ext uri="{BB962C8B-B14F-4D97-AF65-F5344CB8AC3E}">
        <p14:creationId xmlns:p14="http://schemas.microsoft.com/office/powerpoint/2010/main" val="188672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D7AF84-EC81-42D4-8DB1-1FBAA2ABFA9C}"/>
              </a:ext>
            </a:extLst>
          </p:cNvPr>
          <p:cNvSpPr/>
          <p:nvPr/>
        </p:nvSpPr>
        <p:spPr>
          <a:xfrm>
            <a:off x="0" y="300625"/>
            <a:ext cx="9153786" cy="6557375"/>
          </a:xfrm>
          <a:prstGeom prst="rect">
            <a:avLst/>
          </a:prstGeom>
          <a:solidFill>
            <a:srgbClr val="0072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rol 1">
            <a:extLst>
              <a:ext uri="{FF2B5EF4-FFF2-40B4-BE49-F238E27FC236}">
                <a16:creationId xmlns:a16="http://schemas.microsoft.com/office/drawing/2014/main" id="{FE2768A5-6788-4035-AA1A-8C8C0AAE5502}"/>
              </a:ext>
            </a:extLst>
          </p:cNvPr>
          <p:cNvSpPr>
            <a:spLocks noChangeArrowheads="1" noChangeShapeType="1"/>
          </p:cNvSpPr>
          <p:nvPr/>
        </p:nvSpPr>
        <p:spPr bwMode="auto">
          <a:xfrm>
            <a:off x="11300831" y="4333553"/>
            <a:ext cx="1803400" cy="5400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97C545ED-FBA9-69F1-2FE0-56F56C35C8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3350" y="1114807"/>
            <a:ext cx="1955563" cy="5146431"/>
          </a:xfrm>
          <a:prstGeom prst="rect">
            <a:avLst/>
          </a:prstGeom>
        </p:spPr>
      </p:pic>
      <p:grpSp>
        <p:nvGrpSpPr>
          <p:cNvPr id="9" name="Group 8">
            <a:extLst>
              <a:ext uri="{FF2B5EF4-FFF2-40B4-BE49-F238E27FC236}">
                <a16:creationId xmlns:a16="http://schemas.microsoft.com/office/drawing/2014/main" id="{8ADF69BD-DD6B-84C8-97DB-8351D360F305}"/>
              </a:ext>
            </a:extLst>
          </p:cNvPr>
          <p:cNvGrpSpPr/>
          <p:nvPr/>
        </p:nvGrpSpPr>
        <p:grpSpPr>
          <a:xfrm>
            <a:off x="5311828" y="3047203"/>
            <a:ext cx="3644541" cy="1371600"/>
            <a:chOff x="5311828" y="3047203"/>
            <a:chExt cx="3644541" cy="1371600"/>
          </a:xfrm>
        </p:grpSpPr>
        <p:sp>
          <p:nvSpPr>
            <p:cNvPr id="6" name="Rectangle: Rounded Corners 5">
              <a:extLst>
                <a:ext uri="{FF2B5EF4-FFF2-40B4-BE49-F238E27FC236}">
                  <a16:creationId xmlns:a16="http://schemas.microsoft.com/office/drawing/2014/main" id="{92F02C66-C28E-6696-CAE2-033E584C9804}"/>
                </a:ext>
              </a:extLst>
            </p:cNvPr>
            <p:cNvSpPr/>
            <p:nvPr/>
          </p:nvSpPr>
          <p:spPr>
            <a:xfrm>
              <a:off x="5311828" y="3047203"/>
              <a:ext cx="3644541" cy="1371600"/>
            </a:xfrm>
            <a:prstGeom prst="roundRect">
              <a:avLst/>
            </a:prstGeom>
            <a:solidFill>
              <a:srgbClr val="50BDC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2" name="TextBox 11">
              <a:extLst>
                <a:ext uri="{FF2B5EF4-FFF2-40B4-BE49-F238E27FC236}">
                  <a16:creationId xmlns:a16="http://schemas.microsoft.com/office/drawing/2014/main" id="{C5629965-3E2C-E455-3579-2270E85658CA}"/>
                </a:ext>
              </a:extLst>
            </p:cNvPr>
            <p:cNvSpPr txBox="1"/>
            <p:nvPr/>
          </p:nvSpPr>
          <p:spPr>
            <a:xfrm>
              <a:off x="5394524" y="3345512"/>
              <a:ext cx="2224482" cy="830997"/>
            </a:xfrm>
            <a:prstGeom prst="rect">
              <a:avLst/>
            </a:prstGeom>
            <a:solidFill>
              <a:srgbClr val="50BDC0"/>
            </a:solidFill>
            <a:ln w="38100">
              <a:noFill/>
            </a:ln>
          </p:spPr>
          <p:txBody>
            <a:bodyPr wrap="square" rtlCol="0">
              <a:spAutoFit/>
            </a:bodyPr>
            <a:lstStyle/>
            <a:p>
              <a:r>
                <a:rPr lang="en-GB" sz="2400" dirty="0">
                  <a:solidFill>
                    <a:schemeClr val="bg1"/>
                  </a:solidFill>
                </a:rPr>
                <a:t>Look at Jobs  and courses</a:t>
              </a:r>
            </a:p>
          </p:txBody>
        </p:sp>
        <p:pic>
          <p:nvPicPr>
            <p:cNvPr id="1028" name="Picture 4">
              <a:extLst>
                <a:ext uri="{FF2B5EF4-FFF2-40B4-BE49-F238E27FC236}">
                  <a16:creationId xmlns:a16="http://schemas.microsoft.com/office/drawing/2014/main" id="{69B1D6ED-B557-3C4E-37D6-F8A984AB08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5315" y="3305623"/>
              <a:ext cx="1249492" cy="924171"/>
            </a:xfrm>
            <a:prstGeom prst="rect">
              <a:avLst/>
            </a:prstGeom>
            <a:noFill/>
            <a:ln w="38100">
              <a:noFill/>
            </a:ln>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80683CE7-6B1B-FBC0-3A0E-B7E04B7C1BFE}"/>
              </a:ext>
            </a:extLst>
          </p:cNvPr>
          <p:cNvGrpSpPr/>
          <p:nvPr/>
        </p:nvGrpSpPr>
        <p:grpSpPr>
          <a:xfrm>
            <a:off x="5362803" y="4808825"/>
            <a:ext cx="3644541" cy="1371600"/>
            <a:chOff x="5362803" y="4808825"/>
            <a:chExt cx="3644541" cy="1371600"/>
          </a:xfrm>
        </p:grpSpPr>
        <p:sp>
          <p:nvSpPr>
            <p:cNvPr id="16" name="Rectangle: Rounded Corners 15">
              <a:extLst>
                <a:ext uri="{FF2B5EF4-FFF2-40B4-BE49-F238E27FC236}">
                  <a16:creationId xmlns:a16="http://schemas.microsoft.com/office/drawing/2014/main" id="{AE1C2787-4568-3111-EF80-CF2B5D172F39}"/>
                </a:ext>
              </a:extLst>
            </p:cNvPr>
            <p:cNvSpPr/>
            <p:nvPr/>
          </p:nvSpPr>
          <p:spPr>
            <a:xfrm>
              <a:off x="5362803" y="4808825"/>
              <a:ext cx="3644541" cy="1371600"/>
            </a:xfrm>
            <a:prstGeom prst="roundRect">
              <a:avLst/>
            </a:prstGeom>
            <a:solidFill>
              <a:srgbClr val="F6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17" name="TextBox 16">
              <a:extLst>
                <a:ext uri="{FF2B5EF4-FFF2-40B4-BE49-F238E27FC236}">
                  <a16:creationId xmlns:a16="http://schemas.microsoft.com/office/drawing/2014/main" id="{4023D2E4-A098-55AA-F893-770382648FA2}"/>
                </a:ext>
              </a:extLst>
            </p:cNvPr>
            <p:cNvSpPr txBox="1"/>
            <p:nvPr/>
          </p:nvSpPr>
          <p:spPr>
            <a:xfrm>
              <a:off x="5432285" y="5219651"/>
              <a:ext cx="2224482" cy="738664"/>
            </a:xfrm>
            <a:prstGeom prst="rect">
              <a:avLst/>
            </a:prstGeom>
            <a:solidFill>
              <a:srgbClr val="F6D000"/>
            </a:solidFill>
          </p:spPr>
          <p:txBody>
            <a:bodyPr wrap="square" rtlCol="0">
              <a:spAutoFit/>
            </a:bodyPr>
            <a:lstStyle/>
            <a:p>
              <a:r>
                <a:rPr lang="en-GB" sz="2400" dirty="0">
                  <a:solidFill>
                    <a:srgbClr val="002060"/>
                  </a:solidFill>
                </a:rPr>
                <a:t>Make a plan</a:t>
              </a:r>
            </a:p>
            <a:p>
              <a:endParaRPr lang="en-GB" dirty="0"/>
            </a:p>
          </p:txBody>
        </p:sp>
        <p:pic>
          <p:nvPicPr>
            <p:cNvPr id="1030" name="Picture 6">
              <a:extLst>
                <a:ext uri="{FF2B5EF4-FFF2-40B4-BE49-F238E27FC236}">
                  <a16:creationId xmlns:a16="http://schemas.microsoft.com/office/drawing/2014/main" id="{1C78BC8A-41F1-FB03-A665-B9D3CC8F36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4350" y="5045072"/>
              <a:ext cx="1229449" cy="8991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D53EF2DF-E8F8-5D47-E1E9-D4919F3F98AB}"/>
              </a:ext>
            </a:extLst>
          </p:cNvPr>
          <p:cNvGrpSpPr/>
          <p:nvPr/>
        </p:nvGrpSpPr>
        <p:grpSpPr>
          <a:xfrm>
            <a:off x="5305270" y="1385484"/>
            <a:ext cx="3644541" cy="1371600"/>
            <a:chOff x="5305270" y="1385484"/>
            <a:chExt cx="3644541" cy="1371600"/>
          </a:xfrm>
        </p:grpSpPr>
        <p:sp>
          <p:nvSpPr>
            <p:cNvPr id="13" name="Rectangle: Rounded Corners 12">
              <a:extLst>
                <a:ext uri="{FF2B5EF4-FFF2-40B4-BE49-F238E27FC236}">
                  <a16:creationId xmlns:a16="http://schemas.microsoft.com/office/drawing/2014/main" id="{453F1E90-574F-E0C1-AC15-C24456C0D9DB}"/>
                </a:ext>
              </a:extLst>
            </p:cNvPr>
            <p:cNvSpPr/>
            <p:nvPr/>
          </p:nvSpPr>
          <p:spPr>
            <a:xfrm>
              <a:off x="5305270" y="1385484"/>
              <a:ext cx="3644541" cy="1371600"/>
            </a:xfrm>
            <a:prstGeom prst="round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4" name="TextBox 3">
              <a:extLst>
                <a:ext uri="{FF2B5EF4-FFF2-40B4-BE49-F238E27FC236}">
                  <a16:creationId xmlns:a16="http://schemas.microsoft.com/office/drawing/2014/main" id="{95D89BAC-A6CC-87A5-2A47-C33CC5075600}"/>
                </a:ext>
              </a:extLst>
            </p:cNvPr>
            <p:cNvSpPr txBox="1"/>
            <p:nvPr/>
          </p:nvSpPr>
          <p:spPr>
            <a:xfrm>
              <a:off x="5407305" y="1671498"/>
              <a:ext cx="2224482" cy="830997"/>
            </a:xfrm>
            <a:prstGeom prst="rect">
              <a:avLst/>
            </a:prstGeom>
            <a:noFill/>
          </p:spPr>
          <p:txBody>
            <a:bodyPr wrap="square" rtlCol="0">
              <a:spAutoFit/>
            </a:bodyPr>
            <a:lstStyle/>
            <a:p>
              <a:r>
                <a:rPr lang="en-GB" sz="2400" dirty="0">
                  <a:solidFill>
                    <a:schemeClr val="bg1"/>
                  </a:solidFill>
                </a:rPr>
                <a:t>What inspires you?</a:t>
              </a:r>
            </a:p>
          </p:txBody>
        </p:sp>
        <p:pic>
          <p:nvPicPr>
            <p:cNvPr id="1026" name="Picture 2">
              <a:extLst>
                <a:ext uri="{FF2B5EF4-FFF2-40B4-BE49-F238E27FC236}">
                  <a16:creationId xmlns:a16="http://schemas.microsoft.com/office/drawing/2014/main" id="{39265363-451F-6B96-2CD4-602153D835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4350" y="1624202"/>
              <a:ext cx="1215816" cy="889841"/>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2D48D9EB-C82E-7BA2-1A4C-1DC02D85E297}"/>
              </a:ext>
            </a:extLst>
          </p:cNvPr>
          <p:cNvSpPr/>
          <p:nvPr/>
        </p:nvSpPr>
        <p:spPr>
          <a:xfrm>
            <a:off x="-9788" y="1"/>
            <a:ext cx="9163574" cy="787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2400" b="1" dirty="0">
              <a:solidFill>
                <a:schemeClr val="accent1">
                  <a:lumMod val="75000"/>
                </a:schemeClr>
              </a:solidFill>
            </a:endParaRPr>
          </a:p>
        </p:txBody>
      </p:sp>
      <p:pic>
        <p:nvPicPr>
          <p:cNvPr id="21" name="Picture 20" descr="Logo&#10;&#10;Description automatically generated with medium confidence">
            <a:extLst>
              <a:ext uri="{FF2B5EF4-FFF2-40B4-BE49-F238E27FC236}">
                <a16:creationId xmlns:a16="http://schemas.microsoft.com/office/drawing/2014/main" id="{EC2E766C-E342-D8B2-ED04-8BA16047E3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883" y="121579"/>
            <a:ext cx="2086051" cy="488021"/>
          </a:xfrm>
          <a:prstGeom prst="rect">
            <a:avLst/>
          </a:prstGeom>
        </p:spPr>
      </p:pic>
      <p:sp>
        <p:nvSpPr>
          <p:cNvPr id="22" name="TextBox 21">
            <a:extLst>
              <a:ext uri="{FF2B5EF4-FFF2-40B4-BE49-F238E27FC236}">
                <a16:creationId xmlns:a16="http://schemas.microsoft.com/office/drawing/2014/main" id="{5B5F0BFC-ACD4-47F7-8C82-6D37A9C8BFB5}"/>
              </a:ext>
            </a:extLst>
          </p:cNvPr>
          <p:cNvSpPr txBox="1"/>
          <p:nvPr/>
        </p:nvSpPr>
        <p:spPr>
          <a:xfrm>
            <a:off x="244615" y="417898"/>
            <a:ext cx="1922585" cy="369332"/>
          </a:xfrm>
          <a:prstGeom prst="rect">
            <a:avLst/>
          </a:prstGeom>
          <a:noFill/>
        </p:spPr>
        <p:txBody>
          <a:bodyPr wrap="square" rtlCol="0">
            <a:spAutoFit/>
          </a:bodyPr>
          <a:lstStyle/>
          <a:p>
            <a:r>
              <a:rPr lang="en-GB" sz="1800" b="1" dirty="0">
                <a:solidFill>
                  <a:schemeClr val="accent1">
                    <a:lumMod val="75000"/>
                  </a:schemeClr>
                </a:solidFill>
              </a:rPr>
              <a:t>careerpilot.org.uk   </a:t>
            </a:r>
          </a:p>
        </p:txBody>
      </p:sp>
      <p:pic>
        <p:nvPicPr>
          <p:cNvPr id="23" name="Picture 22">
            <a:extLst>
              <a:ext uri="{FF2B5EF4-FFF2-40B4-BE49-F238E27FC236}">
                <a16:creationId xmlns:a16="http://schemas.microsoft.com/office/drawing/2014/main" id="{CD3E59F8-E8B9-62F9-873D-8EF12F73ED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9754" y="123001"/>
            <a:ext cx="2041115" cy="599535"/>
          </a:xfrm>
          <a:prstGeom prst="rect">
            <a:avLst/>
          </a:prstGeom>
        </p:spPr>
      </p:pic>
      <p:sp>
        <p:nvSpPr>
          <p:cNvPr id="24" name="Freeform 43">
            <a:extLst>
              <a:ext uri="{FF2B5EF4-FFF2-40B4-BE49-F238E27FC236}">
                <a16:creationId xmlns:a16="http://schemas.microsoft.com/office/drawing/2014/main" id="{CBEEAD28-08B3-00E1-5597-6A7C5884F168}"/>
              </a:ext>
            </a:extLst>
          </p:cNvPr>
          <p:cNvSpPr/>
          <p:nvPr/>
        </p:nvSpPr>
        <p:spPr>
          <a:xfrm>
            <a:off x="7689956" y="115618"/>
            <a:ext cx="1164851" cy="555996"/>
          </a:xfrm>
          <a:custGeom>
            <a:avLst/>
            <a:gdLst/>
            <a:ahLst/>
            <a:cxnLst/>
            <a:rect l="l" t="t" r="r" b="b"/>
            <a:pathLst>
              <a:path w="959593" h="368135">
                <a:moveTo>
                  <a:pt x="0" y="0"/>
                </a:moveTo>
                <a:lnTo>
                  <a:pt x="959593" y="0"/>
                </a:lnTo>
                <a:lnTo>
                  <a:pt x="959593" y="368134"/>
                </a:lnTo>
                <a:lnTo>
                  <a:pt x="0" y="3681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pic>
        <p:nvPicPr>
          <p:cNvPr id="25" name="Picture 24">
            <a:extLst>
              <a:ext uri="{FF2B5EF4-FFF2-40B4-BE49-F238E27FC236}">
                <a16:creationId xmlns:a16="http://schemas.microsoft.com/office/drawing/2014/main" id="{DD05E697-15DB-8372-A890-DF33DE8E9D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644" y="2531169"/>
            <a:ext cx="2840699" cy="2403668"/>
          </a:xfrm>
          <a:prstGeom prst="rect">
            <a:avLst/>
          </a:prstGeom>
        </p:spPr>
      </p:pic>
    </p:spTree>
    <p:extLst>
      <p:ext uri="{BB962C8B-B14F-4D97-AF65-F5344CB8AC3E}">
        <p14:creationId xmlns:p14="http://schemas.microsoft.com/office/powerpoint/2010/main" val="284145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0"/>
            <a:ext cx="9144000" cy="6858000"/>
          </a:xfrm>
          <a:prstGeom prst="rect">
            <a:avLst/>
          </a:prstGeom>
          <a:solidFill>
            <a:srgbClr val="0072BA"/>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4101" name="Text Box 7"/>
          <p:cNvSpPr txBox="1">
            <a:spLocks noChangeArrowheads="1"/>
          </p:cNvSpPr>
          <p:nvPr/>
        </p:nvSpPr>
        <p:spPr bwMode="auto">
          <a:xfrm>
            <a:off x="1023938" y="6134649"/>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17" y="854099"/>
            <a:ext cx="4370910" cy="2746490"/>
          </a:xfrm>
          <a:prstGeom prst="rect">
            <a:avLst/>
          </a:prstGeom>
        </p:spPr>
      </p:pic>
      <p:pic>
        <p:nvPicPr>
          <p:cNvPr id="6" name="Picture 5">
            <a:extLst>
              <a:ext uri="{FF2B5EF4-FFF2-40B4-BE49-F238E27FC236}">
                <a16:creationId xmlns:a16="http://schemas.microsoft.com/office/drawing/2014/main" id="{CC0B6D83-31D3-4B99-99D5-0F7CC7C341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2874" y="824646"/>
            <a:ext cx="4357114" cy="2892264"/>
          </a:xfrm>
          <a:prstGeom prst="rect">
            <a:avLst/>
          </a:prstGeom>
        </p:spPr>
      </p:pic>
      <p:sp>
        <p:nvSpPr>
          <p:cNvPr id="13" name="TextBox 12">
            <a:extLst>
              <a:ext uri="{FF2B5EF4-FFF2-40B4-BE49-F238E27FC236}">
                <a16:creationId xmlns:a16="http://schemas.microsoft.com/office/drawing/2014/main" id="{48C6F7DD-B623-4179-9F5E-D4E0E29DE9CF}"/>
              </a:ext>
            </a:extLst>
          </p:cNvPr>
          <p:cNvSpPr txBox="1"/>
          <p:nvPr/>
        </p:nvSpPr>
        <p:spPr>
          <a:xfrm>
            <a:off x="0" y="6273"/>
            <a:ext cx="9143999" cy="646331"/>
          </a:xfrm>
          <a:prstGeom prst="rect">
            <a:avLst/>
          </a:prstGeom>
          <a:solidFill>
            <a:srgbClr val="002060"/>
          </a:solidFill>
        </p:spPr>
        <p:txBody>
          <a:bodyPr wrap="square" rtlCol="0">
            <a:spAutoFit/>
          </a:bodyPr>
          <a:lstStyle/>
          <a:p>
            <a:pPr algn="ctr"/>
            <a:r>
              <a:rPr lang="en-GB" sz="3600" dirty="0">
                <a:solidFill>
                  <a:schemeClr val="bg1"/>
                </a:solidFill>
              </a:rPr>
              <a:t>     Which subjects would be useful in this job</a:t>
            </a:r>
          </a:p>
        </p:txBody>
      </p:sp>
      <p:pic>
        <p:nvPicPr>
          <p:cNvPr id="14" name="Graphic 13" descr="Badge 1 with solid fill">
            <a:extLst>
              <a:ext uri="{FF2B5EF4-FFF2-40B4-BE49-F238E27FC236}">
                <a16:creationId xmlns:a16="http://schemas.microsoft.com/office/drawing/2014/main" id="{EBD43F36-7342-4B1D-A9DC-BBBABFD623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5545" y="0"/>
            <a:ext cx="646331" cy="646331"/>
          </a:xfrm>
          <a:prstGeom prst="rect">
            <a:avLst/>
          </a:prstGeom>
        </p:spPr>
      </p:pic>
      <p:sp>
        <p:nvSpPr>
          <p:cNvPr id="3" name="Rectangle 2">
            <a:extLst>
              <a:ext uri="{FF2B5EF4-FFF2-40B4-BE49-F238E27FC236}">
                <a16:creationId xmlns:a16="http://schemas.microsoft.com/office/drawing/2014/main" id="{462C3E69-7484-DE52-8405-05A44801A35C}"/>
              </a:ext>
            </a:extLst>
          </p:cNvPr>
          <p:cNvSpPr/>
          <p:nvPr/>
        </p:nvSpPr>
        <p:spPr>
          <a:xfrm>
            <a:off x="123701" y="3102697"/>
            <a:ext cx="4367425" cy="646332"/>
          </a:xfrm>
          <a:prstGeom prst="rect">
            <a:avLst/>
          </a:prstGeom>
          <a:solidFill>
            <a:srgbClr val="FF990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Nurse</a:t>
            </a:r>
          </a:p>
        </p:txBody>
      </p:sp>
      <p:sp>
        <p:nvSpPr>
          <p:cNvPr id="5" name="Rectangle 4">
            <a:extLst>
              <a:ext uri="{FF2B5EF4-FFF2-40B4-BE49-F238E27FC236}">
                <a16:creationId xmlns:a16="http://schemas.microsoft.com/office/drawing/2014/main" id="{78DE9F93-DA65-193D-04D7-F624DCB42AC5}"/>
              </a:ext>
            </a:extLst>
          </p:cNvPr>
          <p:cNvSpPr/>
          <p:nvPr/>
        </p:nvSpPr>
        <p:spPr>
          <a:xfrm>
            <a:off x="120216" y="854099"/>
            <a:ext cx="4363242" cy="2894941"/>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B638E09-C5B8-8280-7580-9DF48D991A39}"/>
              </a:ext>
            </a:extLst>
          </p:cNvPr>
          <p:cNvSpPr/>
          <p:nvPr/>
        </p:nvSpPr>
        <p:spPr>
          <a:xfrm>
            <a:off x="4658029" y="3104868"/>
            <a:ext cx="4367425" cy="646332"/>
          </a:xfrm>
          <a:prstGeom prst="rect">
            <a:avLst/>
          </a:prstGeom>
          <a:solidFill>
            <a:srgbClr val="FF990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Architect</a:t>
            </a:r>
          </a:p>
        </p:txBody>
      </p:sp>
      <p:sp>
        <p:nvSpPr>
          <p:cNvPr id="10" name="Rectangle 9">
            <a:extLst>
              <a:ext uri="{FF2B5EF4-FFF2-40B4-BE49-F238E27FC236}">
                <a16:creationId xmlns:a16="http://schemas.microsoft.com/office/drawing/2014/main" id="{5908FB1F-20E2-6AD2-889C-30B6C33B0792}"/>
              </a:ext>
            </a:extLst>
          </p:cNvPr>
          <p:cNvSpPr/>
          <p:nvPr/>
        </p:nvSpPr>
        <p:spPr>
          <a:xfrm>
            <a:off x="4649389" y="821969"/>
            <a:ext cx="4370910" cy="292706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6E159E45-CA6F-DCE7-0BD9-F9DB5A7F8C56}"/>
              </a:ext>
            </a:extLst>
          </p:cNvPr>
          <p:cNvPicPr>
            <a:picLocks noChangeAspect="1"/>
          </p:cNvPicPr>
          <p:nvPr/>
        </p:nvPicPr>
        <p:blipFill>
          <a:blip r:embed="rId8"/>
          <a:stretch>
            <a:fillRect/>
          </a:stretch>
        </p:blipFill>
        <p:spPr>
          <a:xfrm>
            <a:off x="1670686" y="4078377"/>
            <a:ext cx="2006918" cy="1770810"/>
          </a:xfrm>
          <a:prstGeom prst="rect">
            <a:avLst/>
          </a:prstGeom>
          <a:ln w="38100">
            <a:solidFill>
              <a:srgbClr val="002060"/>
            </a:solidFill>
          </a:ln>
        </p:spPr>
      </p:pic>
      <p:pic>
        <p:nvPicPr>
          <p:cNvPr id="20" name="Picture 19">
            <a:extLst>
              <a:ext uri="{FF2B5EF4-FFF2-40B4-BE49-F238E27FC236}">
                <a16:creationId xmlns:a16="http://schemas.microsoft.com/office/drawing/2014/main" id="{B8AF403C-A3D4-74A1-9815-817D6E88CE5B}"/>
              </a:ext>
            </a:extLst>
          </p:cNvPr>
          <p:cNvPicPr>
            <a:picLocks noChangeAspect="1"/>
          </p:cNvPicPr>
          <p:nvPr/>
        </p:nvPicPr>
        <p:blipFill>
          <a:blip r:embed="rId9"/>
          <a:stretch>
            <a:fillRect/>
          </a:stretch>
        </p:blipFill>
        <p:spPr>
          <a:xfrm>
            <a:off x="84227" y="4898664"/>
            <a:ext cx="2093958" cy="1806936"/>
          </a:xfrm>
          <a:prstGeom prst="rect">
            <a:avLst/>
          </a:prstGeom>
          <a:ln w="38100">
            <a:solidFill>
              <a:srgbClr val="002060"/>
            </a:solidFill>
          </a:ln>
        </p:spPr>
      </p:pic>
      <p:pic>
        <p:nvPicPr>
          <p:cNvPr id="22" name="Picture 21">
            <a:extLst>
              <a:ext uri="{FF2B5EF4-FFF2-40B4-BE49-F238E27FC236}">
                <a16:creationId xmlns:a16="http://schemas.microsoft.com/office/drawing/2014/main" id="{DE91680F-842C-D4CB-EA02-58A8066FD182}"/>
              </a:ext>
            </a:extLst>
          </p:cNvPr>
          <p:cNvPicPr>
            <a:picLocks noChangeAspect="1"/>
          </p:cNvPicPr>
          <p:nvPr/>
        </p:nvPicPr>
        <p:blipFill>
          <a:blip r:embed="rId10"/>
          <a:stretch>
            <a:fillRect/>
          </a:stretch>
        </p:blipFill>
        <p:spPr>
          <a:xfrm>
            <a:off x="3013528" y="4812030"/>
            <a:ext cx="2170843" cy="1893570"/>
          </a:xfrm>
          <a:prstGeom prst="rect">
            <a:avLst/>
          </a:prstGeom>
          <a:ln w="38100">
            <a:solidFill>
              <a:srgbClr val="002060"/>
            </a:solidFill>
          </a:ln>
        </p:spPr>
      </p:pic>
      <p:sp>
        <p:nvSpPr>
          <p:cNvPr id="23" name="Rectangle 22">
            <a:extLst>
              <a:ext uri="{FF2B5EF4-FFF2-40B4-BE49-F238E27FC236}">
                <a16:creationId xmlns:a16="http://schemas.microsoft.com/office/drawing/2014/main" id="{2CC15FB4-E6F9-2E36-9C9E-AC742C5A08C5}"/>
              </a:ext>
            </a:extLst>
          </p:cNvPr>
          <p:cNvSpPr/>
          <p:nvPr/>
        </p:nvSpPr>
        <p:spPr>
          <a:xfrm>
            <a:off x="5463540" y="4160520"/>
            <a:ext cx="3546448" cy="24574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Use the subject cards to find subjects that would be useful</a:t>
            </a:r>
          </a:p>
        </p:txBody>
      </p:sp>
    </p:spTree>
    <p:custDataLst>
      <p:tags r:id="rId1"/>
    </p:custDataLst>
    <p:extLst>
      <p:ext uri="{BB962C8B-B14F-4D97-AF65-F5344CB8AC3E}">
        <p14:creationId xmlns:p14="http://schemas.microsoft.com/office/powerpoint/2010/main" val="382558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4780" y="-114254"/>
            <a:ext cx="9158780" cy="6972253"/>
          </a:xfrm>
          <a:prstGeom prst="rect">
            <a:avLst/>
          </a:prstGeom>
          <a:solidFill>
            <a:srgbClr val="0072BA"/>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sp>
        <p:nvSpPr>
          <p:cNvPr id="10" name="TextBox 9">
            <a:extLst>
              <a:ext uri="{FF2B5EF4-FFF2-40B4-BE49-F238E27FC236}">
                <a16:creationId xmlns:a16="http://schemas.microsoft.com/office/drawing/2014/main" id="{3E6A1FBD-A458-4322-8058-1D01A5CBEA3B}"/>
              </a:ext>
            </a:extLst>
          </p:cNvPr>
          <p:cNvSpPr txBox="1"/>
          <p:nvPr/>
        </p:nvSpPr>
        <p:spPr>
          <a:xfrm>
            <a:off x="0" y="-114254"/>
            <a:ext cx="9129219" cy="646331"/>
          </a:xfrm>
          <a:prstGeom prst="rect">
            <a:avLst/>
          </a:prstGeom>
          <a:solidFill>
            <a:srgbClr val="002060"/>
          </a:solidFill>
        </p:spPr>
        <p:txBody>
          <a:bodyPr wrap="square" rtlCol="0">
            <a:spAutoFit/>
          </a:bodyPr>
          <a:lstStyle/>
          <a:p>
            <a:pPr algn="ctr"/>
            <a:r>
              <a:rPr lang="en-GB" sz="3600" dirty="0">
                <a:solidFill>
                  <a:schemeClr val="bg1"/>
                </a:solidFill>
              </a:rPr>
              <a:t>Pick out the subjects you are doing for GCSE</a:t>
            </a:r>
          </a:p>
        </p:txBody>
      </p:sp>
      <p:pic>
        <p:nvPicPr>
          <p:cNvPr id="13" name="Graphic 12">
            <a:extLst>
              <a:ext uri="{FF2B5EF4-FFF2-40B4-BE49-F238E27FC236}">
                <a16:creationId xmlns:a16="http://schemas.microsoft.com/office/drawing/2014/main" id="{A705468A-69F0-4D03-8CC0-BFB09538F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780" y="-23499"/>
            <a:ext cx="501244" cy="501244"/>
          </a:xfrm>
          <a:prstGeom prst="rect">
            <a:avLst/>
          </a:prstGeom>
        </p:spPr>
      </p:pic>
      <p:sp>
        <p:nvSpPr>
          <p:cNvPr id="3" name="Rectangle 2">
            <a:extLst>
              <a:ext uri="{FF2B5EF4-FFF2-40B4-BE49-F238E27FC236}">
                <a16:creationId xmlns:a16="http://schemas.microsoft.com/office/drawing/2014/main" id="{D7B41554-4F87-2A83-A101-91DF1B78AE4D}"/>
              </a:ext>
            </a:extLst>
          </p:cNvPr>
          <p:cNvSpPr/>
          <p:nvPr/>
        </p:nvSpPr>
        <p:spPr>
          <a:xfrm>
            <a:off x="194197" y="811530"/>
            <a:ext cx="2708910" cy="310896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The subjects you love</a:t>
            </a:r>
          </a:p>
        </p:txBody>
      </p:sp>
      <p:sp>
        <p:nvSpPr>
          <p:cNvPr id="5" name="Rectangle 4">
            <a:extLst>
              <a:ext uri="{FF2B5EF4-FFF2-40B4-BE49-F238E27FC236}">
                <a16:creationId xmlns:a16="http://schemas.microsoft.com/office/drawing/2014/main" id="{B7611824-3ED5-170C-AA7A-D5888EF62D9D}"/>
              </a:ext>
            </a:extLst>
          </p:cNvPr>
          <p:cNvSpPr/>
          <p:nvPr/>
        </p:nvSpPr>
        <p:spPr>
          <a:xfrm>
            <a:off x="3236196" y="811530"/>
            <a:ext cx="2708910" cy="3108961"/>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The subjects you don’t mind</a:t>
            </a:r>
          </a:p>
        </p:txBody>
      </p:sp>
      <p:sp>
        <p:nvSpPr>
          <p:cNvPr id="7" name="Rectangle 6">
            <a:extLst>
              <a:ext uri="{FF2B5EF4-FFF2-40B4-BE49-F238E27FC236}">
                <a16:creationId xmlns:a16="http://schemas.microsoft.com/office/drawing/2014/main" id="{89BF5D2E-BBBC-BACE-F91D-8D9ADCB4671D}"/>
              </a:ext>
            </a:extLst>
          </p:cNvPr>
          <p:cNvSpPr/>
          <p:nvPr/>
        </p:nvSpPr>
        <p:spPr>
          <a:xfrm>
            <a:off x="6199423" y="811530"/>
            <a:ext cx="2708910" cy="310896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The subjects you are not keen on</a:t>
            </a:r>
          </a:p>
        </p:txBody>
      </p:sp>
      <p:grpSp>
        <p:nvGrpSpPr>
          <p:cNvPr id="19" name="Group 18">
            <a:extLst>
              <a:ext uri="{FF2B5EF4-FFF2-40B4-BE49-F238E27FC236}">
                <a16:creationId xmlns:a16="http://schemas.microsoft.com/office/drawing/2014/main" id="{93A92E44-F75F-2B1A-F263-D0DCC4BD49EE}"/>
              </a:ext>
            </a:extLst>
          </p:cNvPr>
          <p:cNvGrpSpPr/>
          <p:nvPr/>
        </p:nvGrpSpPr>
        <p:grpSpPr>
          <a:xfrm>
            <a:off x="84227" y="4078377"/>
            <a:ext cx="8925761" cy="2627223"/>
            <a:chOff x="84227" y="4078377"/>
            <a:chExt cx="8925761" cy="2627223"/>
          </a:xfrm>
        </p:grpSpPr>
        <p:sp>
          <p:nvSpPr>
            <p:cNvPr id="14" name="Text Box 7">
              <a:extLst>
                <a:ext uri="{FF2B5EF4-FFF2-40B4-BE49-F238E27FC236}">
                  <a16:creationId xmlns:a16="http://schemas.microsoft.com/office/drawing/2014/main" id="{FD09EAC4-CB4E-E871-9894-008B2C035C8F}"/>
                </a:ext>
              </a:extLst>
            </p:cNvPr>
            <p:cNvSpPr txBox="1">
              <a:spLocks noChangeArrowheads="1"/>
            </p:cNvSpPr>
            <p:nvPr/>
          </p:nvSpPr>
          <p:spPr bwMode="auto">
            <a:xfrm>
              <a:off x="1023938" y="6134649"/>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5" name="Picture 14">
              <a:extLst>
                <a:ext uri="{FF2B5EF4-FFF2-40B4-BE49-F238E27FC236}">
                  <a16:creationId xmlns:a16="http://schemas.microsoft.com/office/drawing/2014/main" id="{D425F59A-EE40-95AD-3FA7-A11DF3E900A7}"/>
                </a:ext>
              </a:extLst>
            </p:cNvPr>
            <p:cNvPicPr>
              <a:picLocks noChangeAspect="1"/>
            </p:cNvPicPr>
            <p:nvPr/>
          </p:nvPicPr>
          <p:blipFill>
            <a:blip r:embed="rId5"/>
            <a:stretch>
              <a:fillRect/>
            </a:stretch>
          </p:blipFill>
          <p:spPr>
            <a:xfrm>
              <a:off x="1670686" y="4078377"/>
              <a:ext cx="2006918" cy="1770810"/>
            </a:xfrm>
            <a:prstGeom prst="rect">
              <a:avLst/>
            </a:prstGeom>
            <a:ln w="38100">
              <a:solidFill>
                <a:srgbClr val="002060"/>
              </a:solidFill>
            </a:ln>
          </p:spPr>
        </p:pic>
        <p:pic>
          <p:nvPicPr>
            <p:cNvPr id="16" name="Picture 15">
              <a:extLst>
                <a:ext uri="{FF2B5EF4-FFF2-40B4-BE49-F238E27FC236}">
                  <a16:creationId xmlns:a16="http://schemas.microsoft.com/office/drawing/2014/main" id="{602B14AB-8D7E-701E-4EE2-686B3EC61BC0}"/>
                </a:ext>
              </a:extLst>
            </p:cNvPr>
            <p:cNvPicPr>
              <a:picLocks noChangeAspect="1"/>
            </p:cNvPicPr>
            <p:nvPr/>
          </p:nvPicPr>
          <p:blipFill>
            <a:blip r:embed="rId6"/>
            <a:stretch>
              <a:fillRect/>
            </a:stretch>
          </p:blipFill>
          <p:spPr>
            <a:xfrm>
              <a:off x="84227" y="4898664"/>
              <a:ext cx="2093958" cy="1806936"/>
            </a:xfrm>
            <a:prstGeom prst="rect">
              <a:avLst/>
            </a:prstGeom>
            <a:ln w="38100">
              <a:solidFill>
                <a:srgbClr val="002060"/>
              </a:solidFill>
            </a:ln>
          </p:spPr>
        </p:pic>
        <p:pic>
          <p:nvPicPr>
            <p:cNvPr id="17" name="Picture 16">
              <a:extLst>
                <a:ext uri="{FF2B5EF4-FFF2-40B4-BE49-F238E27FC236}">
                  <a16:creationId xmlns:a16="http://schemas.microsoft.com/office/drawing/2014/main" id="{A565C570-50AF-DFDB-5360-A8D09C427415}"/>
                </a:ext>
              </a:extLst>
            </p:cNvPr>
            <p:cNvPicPr>
              <a:picLocks noChangeAspect="1"/>
            </p:cNvPicPr>
            <p:nvPr/>
          </p:nvPicPr>
          <p:blipFill>
            <a:blip r:embed="rId7"/>
            <a:stretch>
              <a:fillRect/>
            </a:stretch>
          </p:blipFill>
          <p:spPr>
            <a:xfrm>
              <a:off x="3013528" y="4812030"/>
              <a:ext cx="2170843" cy="1893570"/>
            </a:xfrm>
            <a:prstGeom prst="rect">
              <a:avLst/>
            </a:prstGeom>
            <a:ln w="38100">
              <a:solidFill>
                <a:srgbClr val="002060"/>
              </a:solidFill>
            </a:ln>
          </p:spPr>
        </p:pic>
        <p:sp>
          <p:nvSpPr>
            <p:cNvPr id="18" name="Rectangle 17">
              <a:extLst>
                <a:ext uri="{FF2B5EF4-FFF2-40B4-BE49-F238E27FC236}">
                  <a16:creationId xmlns:a16="http://schemas.microsoft.com/office/drawing/2014/main" id="{BBF276BE-A283-E314-6E61-A485A72BE5AF}"/>
                </a:ext>
              </a:extLst>
            </p:cNvPr>
            <p:cNvSpPr/>
            <p:nvPr/>
          </p:nvSpPr>
          <p:spPr>
            <a:xfrm>
              <a:off x="5463540" y="4160520"/>
              <a:ext cx="3546448" cy="24574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Sort your subjects in three piles</a:t>
              </a:r>
            </a:p>
          </p:txBody>
        </p:sp>
      </p:grpSp>
    </p:spTree>
    <p:extLst>
      <p:ext uri="{BB962C8B-B14F-4D97-AF65-F5344CB8AC3E}">
        <p14:creationId xmlns:p14="http://schemas.microsoft.com/office/powerpoint/2010/main" val="3388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6273"/>
            <a:ext cx="9143999" cy="646331"/>
          </a:xfrm>
          <a:prstGeom prst="rect">
            <a:avLst/>
          </a:prstGeom>
          <a:solidFill>
            <a:srgbClr val="002060"/>
          </a:solidFill>
        </p:spPr>
        <p:txBody>
          <a:bodyPr wrap="square" rtlCol="0">
            <a:spAutoFit/>
          </a:bodyPr>
          <a:lstStyle/>
          <a:p>
            <a:pPr algn="ctr"/>
            <a:r>
              <a:rPr lang="en-GB" sz="3600" dirty="0">
                <a:solidFill>
                  <a:schemeClr val="bg1"/>
                </a:solidFill>
              </a:rPr>
              <a:t>What is a career?</a:t>
            </a:r>
          </a:p>
        </p:txBody>
      </p:sp>
      <p:pic>
        <p:nvPicPr>
          <p:cNvPr id="34" name="Graphic 33" descr="Badge 1 with solid fill">
            <a:extLst>
              <a:ext uri="{FF2B5EF4-FFF2-40B4-BE49-F238E27FC236}">
                <a16:creationId xmlns:a16="http://schemas.microsoft.com/office/drawing/2014/main" id="{6E697896-5193-4C65-9EC8-BDF74C2C6C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45" y="0"/>
            <a:ext cx="646331" cy="646331"/>
          </a:xfrm>
          <a:prstGeom prst="rect">
            <a:avLst/>
          </a:prstGeom>
        </p:spPr>
      </p:pic>
      <p:sp>
        <p:nvSpPr>
          <p:cNvPr id="6" name="Rectangle 5">
            <a:extLst>
              <a:ext uri="{FF2B5EF4-FFF2-40B4-BE49-F238E27FC236}">
                <a16:creationId xmlns:a16="http://schemas.microsoft.com/office/drawing/2014/main" id="{F41F3CFD-8929-EDA1-245F-88604E980071}"/>
              </a:ext>
            </a:extLst>
          </p:cNvPr>
          <p:cNvSpPr/>
          <p:nvPr/>
        </p:nvSpPr>
        <p:spPr>
          <a:xfrm>
            <a:off x="197102" y="850788"/>
            <a:ext cx="8749794" cy="577463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3200" b="0" i="0" dirty="0">
              <a:solidFill>
                <a:srgbClr val="202124"/>
              </a:solidFill>
              <a:effectLst/>
            </a:endParaRPr>
          </a:p>
        </p:txBody>
      </p:sp>
      <p:sp>
        <p:nvSpPr>
          <p:cNvPr id="8" name="Freeform 4">
            <a:extLst>
              <a:ext uri="{FF2B5EF4-FFF2-40B4-BE49-F238E27FC236}">
                <a16:creationId xmlns:a16="http://schemas.microsoft.com/office/drawing/2014/main" id="{04C1B458-E128-DED0-C07F-5D97F73F7F07}"/>
              </a:ext>
            </a:extLst>
          </p:cNvPr>
          <p:cNvSpPr/>
          <p:nvPr/>
        </p:nvSpPr>
        <p:spPr>
          <a:xfrm rot="3103024">
            <a:off x="2596491" y="1016174"/>
            <a:ext cx="3907896" cy="6118618"/>
          </a:xfrm>
          <a:custGeom>
            <a:avLst/>
            <a:gdLst/>
            <a:ahLst/>
            <a:cxnLst/>
            <a:rect l="l" t="t" r="r" b="b"/>
            <a:pathLst>
              <a:path w="3024000" h="4107301">
                <a:moveTo>
                  <a:pt x="0" y="0"/>
                </a:moveTo>
                <a:lnTo>
                  <a:pt x="3024000" y="0"/>
                </a:lnTo>
                <a:lnTo>
                  <a:pt x="3024000" y="4107300"/>
                </a:lnTo>
                <a:lnTo>
                  <a:pt x="0" y="41073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TextBox 8">
            <a:extLst>
              <a:ext uri="{FF2B5EF4-FFF2-40B4-BE49-F238E27FC236}">
                <a16:creationId xmlns:a16="http://schemas.microsoft.com/office/drawing/2014/main" id="{9E932CDC-BD65-F046-2D56-CDCB8D3EBD55}"/>
              </a:ext>
            </a:extLst>
          </p:cNvPr>
          <p:cNvSpPr txBox="1"/>
          <p:nvPr/>
        </p:nvSpPr>
        <p:spPr>
          <a:xfrm>
            <a:off x="377687" y="868371"/>
            <a:ext cx="8288357" cy="1077218"/>
          </a:xfrm>
          <a:prstGeom prst="rect">
            <a:avLst/>
          </a:prstGeom>
          <a:noFill/>
        </p:spPr>
        <p:txBody>
          <a:bodyPr wrap="square" rtlCol="0">
            <a:spAutoFit/>
          </a:bodyPr>
          <a:lstStyle/>
          <a:p>
            <a:pPr algn="ctr"/>
            <a:r>
              <a:rPr lang="en-GB" sz="3200" b="0" i="0" dirty="0">
                <a:solidFill>
                  <a:srgbClr val="FF6600"/>
                </a:solidFill>
                <a:effectLst/>
              </a:rPr>
              <a:t>A career is </a:t>
            </a:r>
            <a:r>
              <a:rPr lang="en-GB" sz="3200" b="1" dirty="0">
                <a:solidFill>
                  <a:srgbClr val="FF6600"/>
                </a:solidFill>
              </a:rPr>
              <a:t>an</a:t>
            </a:r>
            <a:r>
              <a:rPr lang="en-GB" sz="3200" b="1" i="0" dirty="0">
                <a:solidFill>
                  <a:srgbClr val="FF6600"/>
                </a:solidFill>
                <a:effectLst/>
              </a:rPr>
              <a:t> individual's journey through life, learning and work</a:t>
            </a:r>
            <a:r>
              <a:rPr lang="en-GB" sz="3200" b="0" i="0" dirty="0">
                <a:solidFill>
                  <a:srgbClr val="FF6600"/>
                </a:solidFill>
                <a:effectLst/>
              </a:rPr>
              <a:t>.</a:t>
            </a:r>
          </a:p>
        </p:txBody>
      </p:sp>
      <p:sp>
        <p:nvSpPr>
          <p:cNvPr id="11" name="TextBox 10">
            <a:extLst>
              <a:ext uri="{FF2B5EF4-FFF2-40B4-BE49-F238E27FC236}">
                <a16:creationId xmlns:a16="http://schemas.microsoft.com/office/drawing/2014/main" id="{14A60507-E183-D540-EA7B-E571429A2C56}"/>
              </a:ext>
            </a:extLst>
          </p:cNvPr>
          <p:cNvSpPr txBox="1"/>
          <p:nvPr/>
        </p:nvSpPr>
        <p:spPr>
          <a:xfrm>
            <a:off x="305191" y="5983974"/>
            <a:ext cx="8490499" cy="584775"/>
          </a:xfrm>
          <a:prstGeom prst="rect">
            <a:avLst/>
          </a:prstGeom>
          <a:noFill/>
        </p:spPr>
        <p:txBody>
          <a:bodyPr wrap="square" rtlCol="0">
            <a:spAutoFit/>
          </a:bodyPr>
          <a:lstStyle/>
          <a:p>
            <a:pPr algn="ctr"/>
            <a:r>
              <a:rPr lang="en-GB" sz="3200" b="1" dirty="0">
                <a:solidFill>
                  <a:srgbClr val="0072BA"/>
                </a:solidFill>
              </a:rPr>
              <a:t>Throughout your career you will have many jobs</a:t>
            </a:r>
            <a:endParaRPr lang="en-GB" sz="3200" b="1" i="0" dirty="0">
              <a:solidFill>
                <a:srgbClr val="0072BA"/>
              </a:solidFill>
              <a:effectLst/>
            </a:endParaRPr>
          </a:p>
        </p:txBody>
      </p:sp>
      <p:sp>
        <p:nvSpPr>
          <p:cNvPr id="13" name="Star: 32 Points 12">
            <a:extLst>
              <a:ext uri="{FF2B5EF4-FFF2-40B4-BE49-F238E27FC236}">
                <a16:creationId xmlns:a16="http://schemas.microsoft.com/office/drawing/2014/main" id="{F48CAF2C-1C88-403B-1F6C-74B33E8742F2}"/>
              </a:ext>
            </a:extLst>
          </p:cNvPr>
          <p:cNvSpPr/>
          <p:nvPr/>
        </p:nvSpPr>
        <p:spPr>
          <a:xfrm>
            <a:off x="2056961" y="2056322"/>
            <a:ext cx="4929808" cy="3607624"/>
          </a:xfrm>
          <a:prstGeom prst="star32">
            <a:avLst/>
          </a:prstGeom>
          <a:solidFill>
            <a:srgbClr val="F6D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It is all about YOU!</a:t>
            </a:r>
          </a:p>
        </p:txBody>
      </p:sp>
    </p:spTree>
    <p:custDataLst>
      <p:tags r:id="rId1"/>
    </p:custDataLst>
    <p:extLst>
      <p:ext uri="{BB962C8B-B14F-4D97-AF65-F5344CB8AC3E}">
        <p14:creationId xmlns:p14="http://schemas.microsoft.com/office/powerpoint/2010/main" val="110060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How can you manage your career?</a:t>
            </a:r>
          </a:p>
        </p:txBody>
      </p:sp>
      <p:pic>
        <p:nvPicPr>
          <p:cNvPr id="6" name="Graphic 5" descr="Badge 1 with solid fill">
            <a:extLst>
              <a:ext uri="{FF2B5EF4-FFF2-40B4-BE49-F238E27FC236}">
                <a16:creationId xmlns:a16="http://schemas.microsoft.com/office/drawing/2014/main" id="{A9AD44D3-B565-4EF9-9C5C-D529517FAF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545" y="0"/>
            <a:ext cx="646331" cy="646331"/>
          </a:xfrm>
          <a:prstGeom prst="rect">
            <a:avLst/>
          </a:prstGeom>
        </p:spPr>
      </p:pic>
      <p:pic>
        <p:nvPicPr>
          <p:cNvPr id="5" name="Online Media 4" title="Get Ready for Your Career">
            <a:hlinkClick r:id="" action="ppaction://media"/>
            <a:extLst>
              <a:ext uri="{FF2B5EF4-FFF2-40B4-BE49-F238E27FC236}">
                <a16:creationId xmlns:a16="http://schemas.microsoft.com/office/drawing/2014/main" id="{6E515A52-148B-8464-216F-4D0642C4A32F}"/>
              </a:ext>
            </a:extLst>
          </p:cNvPr>
          <p:cNvPicPr>
            <a:picLocks noRot="1" noChangeAspect="1"/>
          </p:cNvPicPr>
          <p:nvPr>
            <a:videoFile r:link="rId2"/>
          </p:nvPr>
        </p:nvPicPr>
        <p:blipFill>
          <a:blip r:embed="rId7"/>
          <a:stretch>
            <a:fillRect/>
          </a:stretch>
        </p:blipFill>
        <p:spPr>
          <a:xfrm>
            <a:off x="252876" y="717273"/>
            <a:ext cx="8638248" cy="4880610"/>
          </a:xfrm>
          <a:prstGeom prst="rect">
            <a:avLst/>
          </a:prstGeom>
        </p:spPr>
      </p:pic>
      <p:pic>
        <p:nvPicPr>
          <p:cNvPr id="4" name="Picture 3">
            <a:extLst>
              <a:ext uri="{FF2B5EF4-FFF2-40B4-BE49-F238E27FC236}">
                <a16:creationId xmlns:a16="http://schemas.microsoft.com/office/drawing/2014/main" id="{76961E1E-359C-4124-718F-67B530F5FF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120" y="5683615"/>
            <a:ext cx="1806053" cy="1060726"/>
          </a:xfrm>
          <a:prstGeom prst="rect">
            <a:avLst/>
          </a:prstGeom>
          <a:ln w="57150">
            <a:solidFill>
              <a:schemeClr val="bg1"/>
            </a:solidFill>
          </a:ln>
        </p:spPr>
      </p:pic>
      <p:pic>
        <p:nvPicPr>
          <p:cNvPr id="7" name="Picture 6">
            <a:extLst>
              <a:ext uri="{FF2B5EF4-FFF2-40B4-BE49-F238E27FC236}">
                <a16:creationId xmlns:a16="http://schemas.microsoft.com/office/drawing/2014/main" id="{B1057637-FE5E-9AA7-7CEA-3EDDC73481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82049" y="5668826"/>
            <a:ext cx="1854135" cy="1060727"/>
          </a:xfrm>
          <a:prstGeom prst="rect">
            <a:avLst/>
          </a:prstGeom>
          <a:ln w="57150">
            <a:solidFill>
              <a:schemeClr val="bg1"/>
            </a:solidFill>
          </a:ln>
        </p:spPr>
      </p:pic>
      <p:pic>
        <p:nvPicPr>
          <p:cNvPr id="8" name="Picture 7">
            <a:extLst>
              <a:ext uri="{FF2B5EF4-FFF2-40B4-BE49-F238E27FC236}">
                <a16:creationId xmlns:a16="http://schemas.microsoft.com/office/drawing/2014/main" id="{A4176BCC-E88C-0AC4-1AD3-1A548E552BE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060" y="5683615"/>
            <a:ext cx="1825051" cy="1065166"/>
          </a:xfrm>
          <a:prstGeom prst="rect">
            <a:avLst/>
          </a:prstGeom>
          <a:ln w="57150">
            <a:solidFill>
              <a:schemeClr val="bg1"/>
            </a:solidFill>
          </a:ln>
        </p:spPr>
      </p:pic>
      <p:pic>
        <p:nvPicPr>
          <p:cNvPr id="9" name="Picture 8">
            <a:extLst>
              <a:ext uri="{FF2B5EF4-FFF2-40B4-BE49-F238E27FC236}">
                <a16:creationId xmlns:a16="http://schemas.microsoft.com/office/drawing/2014/main" id="{CFCA6479-D83C-346C-1563-63BAD3D1503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66071" y="5668825"/>
            <a:ext cx="1825053" cy="1060727"/>
          </a:xfrm>
          <a:prstGeom prst="rect">
            <a:avLst/>
          </a:prstGeom>
          <a:ln w="57150">
            <a:solidFill>
              <a:schemeClr val="bg1"/>
            </a:solidFill>
          </a:ln>
        </p:spPr>
      </p:pic>
      <p:sp>
        <p:nvSpPr>
          <p:cNvPr id="11" name="TextBox 10">
            <a:extLst>
              <a:ext uri="{FF2B5EF4-FFF2-40B4-BE49-F238E27FC236}">
                <a16:creationId xmlns:a16="http://schemas.microsoft.com/office/drawing/2014/main" id="{96A7FCBD-13BF-BA23-2478-01E1AF40E8EC}"/>
              </a:ext>
            </a:extLst>
          </p:cNvPr>
          <p:cNvSpPr txBox="1"/>
          <p:nvPr/>
        </p:nvSpPr>
        <p:spPr>
          <a:xfrm>
            <a:off x="1500251" y="5108109"/>
            <a:ext cx="6478346" cy="369332"/>
          </a:xfrm>
          <a:prstGeom prst="rect">
            <a:avLst/>
          </a:prstGeom>
          <a:solidFill>
            <a:srgbClr val="92D050"/>
          </a:solidFill>
        </p:spPr>
        <p:txBody>
          <a:bodyPr wrap="square">
            <a:spAutoFit/>
          </a:bodyPr>
          <a:lstStyle/>
          <a:p>
            <a:r>
              <a:rPr lang="en-GB" dirty="0"/>
              <a:t>https://www.youtube.com/watch?v=OWZxyyK6OuA</a:t>
            </a:r>
          </a:p>
        </p:txBody>
      </p:sp>
    </p:spTree>
    <p:custDataLst>
      <p:tags r:id="rId1"/>
    </p:custDataLst>
    <p:extLst>
      <p:ext uri="{BB962C8B-B14F-4D97-AF65-F5344CB8AC3E}">
        <p14:creationId xmlns:p14="http://schemas.microsoft.com/office/powerpoint/2010/main" val="325583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5"/>
                </p:tgtEl>
              </p:cMediaNode>
            </p:video>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Getting to know you</a:t>
            </a:r>
          </a:p>
        </p:txBody>
      </p:sp>
      <p:pic>
        <p:nvPicPr>
          <p:cNvPr id="6" name="Graphic 5" descr="Badge 1 with solid fill">
            <a:extLst>
              <a:ext uri="{FF2B5EF4-FFF2-40B4-BE49-F238E27FC236}">
                <a16:creationId xmlns:a16="http://schemas.microsoft.com/office/drawing/2014/main" id="{A9AD44D3-B565-4EF9-9C5C-D529517FAF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45" y="0"/>
            <a:ext cx="646331" cy="646331"/>
          </a:xfrm>
          <a:prstGeom prst="rect">
            <a:avLst/>
          </a:prstGeom>
        </p:spPr>
      </p:pic>
      <p:sp>
        <p:nvSpPr>
          <p:cNvPr id="4" name="Rectangle 3">
            <a:extLst>
              <a:ext uri="{FF2B5EF4-FFF2-40B4-BE49-F238E27FC236}">
                <a16:creationId xmlns:a16="http://schemas.microsoft.com/office/drawing/2014/main" id="{95D8EC20-1766-FEA0-8562-339D5CD064D4}"/>
              </a:ext>
            </a:extLst>
          </p:cNvPr>
          <p:cNvSpPr/>
          <p:nvPr/>
        </p:nvSpPr>
        <p:spPr>
          <a:xfrm>
            <a:off x="651510" y="969533"/>
            <a:ext cx="7840980" cy="22288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Tell the group one thing about your </a:t>
            </a:r>
            <a:r>
              <a:rPr lang="en-GB" sz="3600" dirty="0" err="1"/>
              <a:t>e.g</a:t>
            </a:r>
            <a:r>
              <a:rPr lang="en-GB" sz="3600" dirty="0"/>
              <a:t> favourite food, music, hobby, etc.</a:t>
            </a:r>
          </a:p>
        </p:txBody>
      </p:sp>
      <p:pic>
        <p:nvPicPr>
          <p:cNvPr id="9" name="Picture 8">
            <a:extLst>
              <a:ext uri="{FF2B5EF4-FFF2-40B4-BE49-F238E27FC236}">
                <a16:creationId xmlns:a16="http://schemas.microsoft.com/office/drawing/2014/main" id="{EE2A1633-5AE0-B238-6514-5944DB127B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9772" y="2554374"/>
            <a:ext cx="1952077" cy="1952077"/>
          </a:xfrm>
          <a:prstGeom prst="rect">
            <a:avLst/>
          </a:prstGeom>
        </p:spPr>
      </p:pic>
      <p:pic>
        <p:nvPicPr>
          <p:cNvPr id="11" name="Picture 10">
            <a:extLst>
              <a:ext uri="{FF2B5EF4-FFF2-40B4-BE49-F238E27FC236}">
                <a16:creationId xmlns:a16="http://schemas.microsoft.com/office/drawing/2014/main" id="{5EA60804-0E01-7B01-EA01-A18A9A7D9C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1137" y="2554374"/>
            <a:ext cx="1944739" cy="1952077"/>
          </a:xfrm>
          <a:prstGeom prst="rect">
            <a:avLst/>
          </a:prstGeom>
        </p:spPr>
      </p:pic>
    </p:spTree>
    <p:custDataLst>
      <p:tags r:id="rId1"/>
    </p:custDataLst>
    <p:extLst>
      <p:ext uri="{BB962C8B-B14F-4D97-AF65-F5344CB8AC3E}">
        <p14:creationId xmlns:p14="http://schemas.microsoft.com/office/powerpoint/2010/main" val="49762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6FBBCD-12FE-4C51-93CA-60C261572318}"/>
              </a:ext>
            </a:extLst>
          </p:cNvPr>
          <p:cNvSpPr/>
          <p:nvPr/>
        </p:nvSpPr>
        <p:spPr>
          <a:xfrm>
            <a:off x="0" y="0"/>
            <a:ext cx="9144000" cy="6858000"/>
          </a:xfrm>
          <a:prstGeom prst="rect">
            <a:avLst/>
          </a:prstGeom>
          <a:solidFill>
            <a:srgbClr val="0072BA">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 y="0"/>
            <a:ext cx="9143999" cy="646331"/>
          </a:xfrm>
          <a:prstGeom prst="rect">
            <a:avLst/>
          </a:prstGeom>
          <a:solidFill>
            <a:srgbClr val="002060"/>
          </a:solidFill>
        </p:spPr>
        <p:txBody>
          <a:bodyPr wrap="square" rtlCol="0">
            <a:spAutoFit/>
          </a:bodyPr>
          <a:lstStyle/>
          <a:p>
            <a:pPr algn="ctr"/>
            <a:r>
              <a:rPr lang="en-GB" sz="3600" dirty="0">
                <a:solidFill>
                  <a:schemeClr val="bg1"/>
                </a:solidFill>
              </a:rPr>
              <a:t>What’s next on your career journey?</a:t>
            </a:r>
          </a:p>
        </p:txBody>
      </p:sp>
      <p:pic>
        <p:nvPicPr>
          <p:cNvPr id="6" name="Graphic 5" descr="Badge 1 with solid fill">
            <a:extLst>
              <a:ext uri="{FF2B5EF4-FFF2-40B4-BE49-F238E27FC236}">
                <a16:creationId xmlns:a16="http://schemas.microsoft.com/office/drawing/2014/main" id="{A9AD44D3-B565-4EF9-9C5C-D529517FAF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45" y="0"/>
            <a:ext cx="646331" cy="646331"/>
          </a:xfrm>
          <a:prstGeom prst="rect">
            <a:avLst/>
          </a:prstGeom>
        </p:spPr>
      </p:pic>
      <p:sp>
        <p:nvSpPr>
          <p:cNvPr id="14" name="Arc 13">
            <a:extLst>
              <a:ext uri="{FF2B5EF4-FFF2-40B4-BE49-F238E27FC236}">
                <a16:creationId xmlns:a16="http://schemas.microsoft.com/office/drawing/2014/main" id="{956AE18B-ED2A-66D6-C205-93F32B1D9064}"/>
              </a:ext>
            </a:extLst>
          </p:cNvPr>
          <p:cNvSpPr/>
          <p:nvPr/>
        </p:nvSpPr>
        <p:spPr>
          <a:xfrm>
            <a:off x="-1357935" y="907313"/>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6" name="Group 15">
            <a:extLst>
              <a:ext uri="{FF2B5EF4-FFF2-40B4-BE49-F238E27FC236}">
                <a16:creationId xmlns:a16="http://schemas.microsoft.com/office/drawing/2014/main" id="{2456C857-D7EE-B3D1-23E0-2892BBEF31E5}"/>
              </a:ext>
            </a:extLst>
          </p:cNvPr>
          <p:cNvGrpSpPr/>
          <p:nvPr/>
        </p:nvGrpSpPr>
        <p:grpSpPr>
          <a:xfrm>
            <a:off x="239570" y="965242"/>
            <a:ext cx="2094706" cy="1862276"/>
            <a:chOff x="-2747108" y="1593162"/>
            <a:chExt cx="2094706" cy="1862276"/>
          </a:xfrm>
        </p:grpSpPr>
        <p:pic>
          <p:nvPicPr>
            <p:cNvPr id="17" name="Picture 6" descr="🔥 Dúné: We Are In There You Are Out Here - Music Streaming ...">
              <a:extLst>
                <a:ext uri="{FF2B5EF4-FFF2-40B4-BE49-F238E27FC236}">
                  <a16:creationId xmlns:a16="http://schemas.microsoft.com/office/drawing/2014/main" id="{E98A362F-2C5B-0E5E-E035-0BEAC2907B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2327" y="2285480"/>
              <a:ext cx="2079925" cy="116995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C5ECAA39-0928-D487-AB2C-7414342E546D}"/>
                </a:ext>
              </a:extLst>
            </p:cNvPr>
            <p:cNvSpPr/>
            <p:nvPr/>
          </p:nvSpPr>
          <p:spPr>
            <a:xfrm>
              <a:off x="-2747108" y="1593162"/>
              <a:ext cx="2094706" cy="75912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Y8 or 9</a:t>
              </a:r>
            </a:p>
          </p:txBody>
        </p:sp>
      </p:grpSp>
      <p:sp>
        <p:nvSpPr>
          <p:cNvPr id="24" name="Oval 23">
            <a:extLst>
              <a:ext uri="{FF2B5EF4-FFF2-40B4-BE49-F238E27FC236}">
                <a16:creationId xmlns:a16="http://schemas.microsoft.com/office/drawing/2014/main" id="{769B7E70-5BF1-96AB-7042-252CCBB1598B}"/>
              </a:ext>
            </a:extLst>
          </p:cNvPr>
          <p:cNvSpPr/>
          <p:nvPr/>
        </p:nvSpPr>
        <p:spPr>
          <a:xfrm>
            <a:off x="319517" y="3043348"/>
            <a:ext cx="1915064" cy="1863305"/>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Chosen GCSE exam subjects</a:t>
            </a:r>
          </a:p>
        </p:txBody>
      </p:sp>
      <p:sp>
        <p:nvSpPr>
          <p:cNvPr id="25" name="Rectangle 24">
            <a:extLst>
              <a:ext uri="{FF2B5EF4-FFF2-40B4-BE49-F238E27FC236}">
                <a16:creationId xmlns:a16="http://schemas.microsoft.com/office/drawing/2014/main" id="{77138F4A-1653-F21D-344B-360CE0831393}"/>
              </a:ext>
            </a:extLst>
          </p:cNvPr>
          <p:cNvSpPr/>
          <p:nvPr/>
        </p:nvSpPr>
        <p:spPr>
          <a:xfrm>
            <a:off x="2484853" y="962815"/>
            <a:ext cx="2063065" cy="14899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Y10</a:t>
            </a:r>
          </a:p>
        </p:txBody>
      </p:sp>
      <p:sp>
        <p:nvSpPr>
          <p:cNvPr id="28" name="Rectangle 27">
            <a:extLst>
              <a:ext uri="{FF2B5EF4-FFF2-40B4-BE49-F238E27FC236}">
                <a16:creationId xmlns:a16="http://schemas.microsoft.com/office/drawing/2014/main" id="{5FFF076D-5A0D-9A51-10DE-755B9AF1C5A9}"/>
              </a:ext>
            </a:extLst>
          </p:cNvPr>
          <p:cNvSpPr/>
          <p:nvPr/>
        </p:nvSpPr>
        <p:spPr>
          <a:xfrm>
            <a:off x="6990607" y="973372"/>
            <a:ext cx="2063065" cy="14899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Y12/Y13</a:t>
            </a:r>
          </a:p>
        </p:txBody>
      </p:sp>
      <p:sp>
        <p:nvSpPr>
          <p:cNvPr id="29" name="Rectangle 28">
            <a:extLst>
              <a:ext uri="{FF2B5EF4-FFF2-40B4-BE49-F238E27FC236}">
                <a16:creationId xmlns:a16="http://schemas.microsoft.com/office/drawing/2014/main" id="{1BF7CB28-AE88-E0DF-32BB-52B2E0B73C9F}"/>
              </a:ext>
            </a:extLst>
          </p:cNvPr>
          <p:cNvSpPr/>
          <p:nvPr/>
        </p:nvSpPr>
        <p:spPr>
          <a:xfrm>
            <a:off x="4737730" y="973372"/>
            <a:ext cx="2063065" cy="14899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Y11</a:t>
            </a:r>
          </a:p>
        </p:txBody>
      </p:sp>
      <p:sp>
        <p:nvSpPr>
          <p:cNvPr id="22" name="Oval 21">
            <a:extLst>
              <a:ext uri="{FF2B5EF4-FFF2-40B4-BE49-F238E27FC236}">
                <a16:creationId xmlns:a16="http://schemas.microsoft.com/office/drawing/2014/main" id="{50749B6E-4C5B-E12F-98D1-A066C19C8126}"/>
              </a:ext>
            </a:extLst>
          </p:cNvPr>
          <p:cNvSpPr/>
          <p:nvPr/>
        </p:nvSpPr>
        <p:spPr>
          <a:xfrm>
            <a:off x="4837425" y="2344777"/>
            <a:ext cx="1815879" cy="1952266"/>
          </a:xfrm>
          <a:prstGeom prst="ellipse">
            <a:avLst/>
          </a:prstGeom>
          <a:solidFill>
            <a:srgbClr val="50B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Choosing post 16 courses</a:t>
            </a:r>
          </a:p>
        </p:txBody>
      </p:sp>
      <p:sp>
        <p:nvSpPr>
          <p:cNvPr id="23" name="Oval 22">
            <a:extLst>
              <a:ext uri="{FF2B5EF4-FFF2-40B4-BE49-F238E27FC236}">
                <a16:creationId xmlns:a16="http://schemas.microsoft.com/office/drawing/2014/main" id="{2F46F29F-82B5-A1B9-EBC2-67AB41CBA474}"/>
              </a:ext>
            </a:extLst>
          </p:cNvPr>
          <p:cNvSpPr/>
          <p:nvPr/>
        </p:nvSpPr>
        <p:spPr>
          <a:xfrm>
            <a:off x="2589254" y="2298947"/>
            <a:ext cx="1815879" cy="1998096"/>
          </a:xfrm>
          <a:prstGeom prst="ellipse">
            <a:avLst/>
          </a:prstGeom>
          <a:solidFill>
            <a:srgbClr val="50B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Trying out work</a:t>
            </a:r>
          </a:p>
        </p:txBody>
      </p:sp>
      <p:sp>
        <p:nvSpPr>
          <p:cNvPr id="31" name="Oval 30">
            <a:extLst>
              <a:ext uri="{FF2B5EF4-FFF2-40B4-BE49-F238E27FC236}">
                <a16:creationId xmlns:a16="http://schemas.microsoft.com/office/drawing/2014/main" id="{FA349E51-607D-9ED6-5BD0-7B79FE7C0A6D}"/>
              </a:ext>
            </a:extLst>
          </p:cNvPr>
          <p:cNvSpPr/>
          <p:nvPr/>
        </p:nvSpPr>
        <p:spPr>
          <a:xfrm>
            <a:off x="7067840" y="2344777"/>
            <a:ext cx="1815879" cy="1952266"/>
          </a:xfrm>
          <a:prstGeom prst="ellipse">
            <a:avLst/>
          </a:prstGeom>
          <a:solidFill>
            <a:srgbClr val="50B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Choosing post 18 options</a:t>
            </a:r>
          </a:p>
        </p:txBody>
      </p:sp>
      <p:sp>
        <p:nvSpPr>
          <p:cNvPr id="38" name="Rectangle 37">
            <a:extLst>
              <a:ext uri="{FF2B5EF4-FFF2-40B4-BE49-F238E27FC236}">
                <a16:creationId xmlns:a16="http://schemas.microsoft.com/office/drawing/2014/main" id="{8B0E21EC-AA71-FAF0-597E-A179B0B15642}"/>
              </a:ext>
            </a:extLst>
          </p:cNvPr>
          <p:cNvSpPr/>
          <p:nvPr/>
        </p:nvSpPr>
        <p:spPr>
          <a:xfrm>
            <a:off x="3874770" y="6083142"/>
            <a:ext cx="5178902" cy="671988"/>
          </a:xfrm>
          <a:prstGeom prst="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In the UK you have to be in education or training until you are 18</a:t>
            </a:r>
          </a:p>
        </p:txBody>
      </p:sp>
      <p:grpSp>
        <p:nvGrpSpPr>
          <p:cNvPr id="37" name="Group 36">
            <a:extLst>
              <a:ext uri="{FF2B5EF4-FFF2-40B4-BE49-F238E27FC236}">
                <a16:creationId xmlns:a16="http://schemas.microsoft.com/office/drawing/2014/main" id="{B757E1E7-451A-6897-552C-349062378D3F}"/>
              </a:ext>
            </a:extLst>
          </p:cNvPr>
          <p:cNvGrpSpPr/>
          <p:nvPr/>
        </p:nvGrpSpPr>
        <p:grpSpPr>
          <a:xfrm>
            <a:off x="3874770" y="4088132"/>
            <a:ext cx="4658625" cy="1836419"/>
            <a:chOff x="3990988" y="4789968"/>
            <a:chExt cx="4658625" cy="1836419"/>
          </a:xfrm>
        </p:grpSpPr>
        <p:pic>
          <p:nvPicPr>
            <p:cNvPr id="10" name="Picture 9">
              <a:extLst>
                <a:ext uri="{FF2B5EF4-FFF2-40B4-BE49-F238E27FC236}">
                  <a16:creationId xmlns:a16="http://schemas.microsoft.com/office/drawing/2014/main" id="{28828822-C166-8F54-9DFE-29C800B9A379}"/>
                </a:ext>
              </a:extLst>
            </p:cNvPr>
            <p:cNvPicPr>
              <a:picLocks noChangeAspect="1"/>
            </p:cNvPicPr>
            <p:nvPr/>
          </p:nvPicPr>
          <p:blipFill>
            <a:blip r:embed="rId7"/>
            <a:stretch>
              <a:fillRect/>
            </a:stretch>
          </p:blipFill>
          <p:spPr>
            <a:xfrm>
              <a:off x="6966275" y="4789968"/>
              <a:ext cx="1683338" cy="1156044"/>
            </a:xfrm>
            <a:prstGeom prst="rect">
              <a:avLst/>
            </a:prstGeom>
            <a:ln>
              <a:solidFill>
                <a:srgbClr val="FFC000"/>
              </a:solidFill>
            </a:ln>
          </p:spPr>
        </p:pic>
        <p:pic>
          <p:nvPicPr>
            <p:cNvPr id="12" name="Picture 11">
              <a:extLst>
                <a:ext uri="{FF2B5EF4-FFF2-40B4-BE49-F238E27FC236}">
                  <a16:creationId xmlns:a16="http://schemas.microsoft.com/office/drawing/2014/main" id="{78B27093-D558-3873-37AE-760B56140392}"/>
                </a:ext>
              </a:extLst>
            </p:cNvPr>
            <p:cNvPicPr>
              <a:picLocks noChangeAspect="1"/>
            </p:cNvPicPr>
            <p:nvPr/>
          </p:nvPicPr>
          <p:blipFill>
            <a:blip r:embed="rId8"/>
            <a:stretch>
              <a:fillRect/>
            </a:stretch>
          </p:blipFill>
          <p:spPr>
            <a:xfrm>
              <a:off x="5412934" y="5117009"/>
              <a:ext cx="1693891" cy="1187289"/>
            </a:xfrm>
            <a:prstGeom prst="rect">
              <a:avLst/>
            </a:prstGeom>
            <a:ln>
              <a:solidFill>
                <a:srgbClr val="FFC000"/>
              </a:solidFill>
            </a:ln>
          </p:spPr>
        </p:pic>
        <p:pic>
          <p:nvPicPr>
            <p:cNvPr id="13" name="Picture 12">
              <a:extLst>
                <a:ext uri="{FF2B5EF4-FFF2-40B4-BE49-F238E27FC236}">
                  <a16:creationId xmlns:a16="http://schemas.microsoft.com/office/drawing/2014/main" id="{20FEA4C6-7DFF-82D0-52AC-BB7F17A463D4}"/>
                </a:ext>
              </a:extLst>
            </p:cNvPr>
            <p:cNvPicPr>
              <a:picLocks noChangeAspect="1"/>
            </p:cNvPicPr>
            <p:nvPr/>
          </p:nvPicPr>
          <p:blipFill>
            <a:blip r:embed="rId9"/>
            <a:stretch>
              <a:fillRect/>
            </a:stretch>
          </p:blipFill>
          <p:spPr>
            <a:xfrm>
              <a:off x="3990988" y="5470342"/>
              <a:ext cx="1683338" cy="1156045"/>
            </a:xfrm>
            <a:prstGeom prst="rect">
              <a:avLst/>
            </a:prstGeom>
            <a:ln>
              <a:solidFill>
                <a:srgbClr val="FFC000"/>
              </a:solidFill>
            </a:ln>
          </p:spPr>
        </p:pic>
      </p:grpSp>
      <p:grpSp>
        <p:nvGrpSpPr>
          <p:cNvPr id="11" name="Group 10">
            <a:extLst>
              <a:ext uri="{FF2B5EF4-FFF2-40B4-BE49-F238E27FC236}">
                <a16:creationId xmlns:a16="http://schemas.microsoft.com/office/drawing/2014/main" id="{936B7E17-B767-8E9F-92B3-6082D4AD7B56}"/>
              </a:ext>
            </a:extLst>
          </p:cNvPr>
          <p:cNvGrpSpPr/>
          <p:nvPr/>
        </p:nvGrpSpPr>
        <p:grpSpPr>
          <a:xfrm>
            <a:off x="-2153393" y="5602462"/>
            <a:ext cx="1022432" cy="1109449"/>
            <a:chOff x="-2310081" y="3996113"/>
            <a:chExt cx="1474470" cy="1511472"/>
          </a:xfrm>
        </p:grpSpPr>
        <p:sp>
          <p:nvSpPr>
            <p:cNvPr id="15" name="Rectangle 14">
              <a:extLst>
                <a:ext uri="{FF2B5EF4-FFF2-40B4-BE49-F238E27FC236}">
                  <a16:creationId xmlns:a16="http://schemas.microsoft.com/office/drawing/2014/main" id="{6F2639ED-29D8-EAC1-3C19-09AC682365FB}"/>
                </a:ext>
              </a:extLst>
            </p:cNvPr>
            <p:cNvSpPr/>
            <p:nvPr/>
          </p:nvSpPr>
          <p:spPr>
            <a:xfrm>
              <a:off x="-2310081" y="3996113"/>
              <a:ext cx="1474470" cy="1511472"/>
            </a:xfrm>
            <a:prstGeom prst="rect">
              <a:avLst/>
            </a:prstGeom>
            <a:solidFill>
              <a:schemeClr val="bg1"/>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4">
              <a:extLst>
                <a:ext uri="{FF2B5EF4-FFF2-40B4-BE49-F238E27FC236}">
                  <a16:creationId xmlns:a16="http://schemas.microsoft.com/office/drawing/2014/main" id="{063163ED-3B1A-6B02-433C-3B884B5A5178}"/>
                </a:ext>
              </a:extLst>
            </p:cNvPr>
            <p:cNvSpPr/>
            <p:nvPr/>
          </p:nvSpPr>
          <p:spPr>
            <a:xfrm>
              <a:off x="-2170077" y="4157171"/>
              <a:ext cx="1216756" cy="1189357"/>
            </a:xfrm>
            <a:custGeom>
              <a:avLst/>
              <a:gdLst/>
              <a:ahLst/>
              <a:cxnLst/>
              <a:rect l="l" t="t" r="r" b="b"/>
              <a:pathLst>
                <a:path w="4348534" h="4114800">
                  <a:moveTo>
                    <a:pt x="0" y="0"/>
                  </a:moveTo>
                  <a:lnTo>
                    <a:pt x="4348533" y="0"/>
                  </a:lnTo>
                  <a:lnTo>
                    <a:pt x="434853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pic>
        <p:nvPicPr>
          <p:cNvPr id="5" name="Picture 4">
            <a:extLst>
              <a:ext uri="{FF2B5EF4-FFF2-40B4-BE49-F238E27FC236}">
                <a16:creationId xmlns:a16="http://schemas.microsoft.com/office/drawing/2014/main" id="{9DC43645-89FF-B4D6-771B-7123A25BED7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9228" y="5099904"/>
            <a:ext cx="1526094" cy="1319232"/>
          </a:xfrm>
          <a:prstGeom prst="rect">
            <a:avLst/>
          </a:prstGeom>
        </p:spPr>
      </p:pic>
    </p:spTree>
    <p:custDataLst>
      <p:tags r:id="rId1"/>
    </p:custDataLst>
    <p:extLst>
      <p:ext uri="{BB962C8B-B14F-4D97-AF65-F5344CB8AC3E}">
        <p14:creationId xmlns:p14="http://schemas.microsoft.com/office/powerpoint/2010/main" val="25571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ppt_x"/>
                                          </p:val>
                                        </p:tav>
                                        <p:tav tm="100000">
                                          <p:val>
                                            <p:strVal val="#ppt_x"/>
                                          </p:val>
                                        </p:tav>
                                      </p:tavLst>
                                    </p:anim>
                                    <p:anim calcmode="lin" valueType="num">
                                      <p:cBhvr additive="base">
                                        <p:cTn id="4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ppt_x"/>
                                          </p:val>
                                        </p:tav>
                                        <p:tav tm="100000">
                                          <p:val>
                                            <p:strVal val="#ppt_x"/>
                                          </p:val>
                                        </p:tav>
                                      </p:tavLst>
                                    </p:anim>
                                    <p:anim calcmode="lin" valueType="num">
                                      <p:cBhvr additive="base">
                                        <p:cTn id="5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P spid="29" grpId="0" animBg="1"/>
      <p:bldP spid="22" grpId="0" animBg="1"/>
      <p:bldP spid="23" grpId="0" animBg="1"/>
      <p:bldP spid="31"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6962"/>
            <a:ext cx="9158780" cy="6933084"/>
          </a:xfrm>
          <a:prstGeom prst="rect">
            <a:avLst/>
          </a:prstGeom>
          <a:solidFill>
            <a:srgbClr val="0072BA"/>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sp>
        <p:nvSpPr>
          <p:cNvPr id="4099" name="Rectangle 2"/>
          <p:cNvSpPr>
            <a:spLocks noChangeArrowheads="1"/>
          </p:cNvSpPr>
          <p:nvPr/>
        </p:nvSpPr>
        <p:spPr bwMode="auto">
          <a:xfrm>
            <a:off x="361384" y="822296"/>
            <a:ext cx="8208580" cy="597201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grpSp>
        <p:nvGrpSpPr>
          <p:cNvPr id="29" name="Group 28"/>
          <p:cNvGrpSpPr/>
          <p:nvPr/>
        </p:nvGrpSpPr>
        <p:grpSpPr>
          <a:xfrm>
            <a:off x="543065" y="1372775"/>
            <a:ext cx="718231" cy="5221997"/>
            <a:chOff x="393604" y="944918"/>
            <a:chExt cx="771453" cy="5688973"/>
          </a:xfrm>
        </p:grpSpPr>
        <p:pic>
          <p:nvPicPr>
            <p:cNvPr id="5" name="Picture 4"/>
            <p:cNvPicPr>
              <a:picLocks noChangeAspect="1"/>
            </p:cNvPicPr>
            <p:nvPr/>
          </p:nvPicPr>
          <p:blipFill>
            <a:blip r:embed="rId4"/>
            <a:stretch>
              <a:fillRect/>
            </a:stretch>
          </p:blipFill>
          <p:spPr>
            <a:xfrm>
              <a:off x="393604" y="5814843"/>
              <a:ext cx="749467" cy="819048"/>
            </a:xfrm>
            <a:prstGeom prst="rect">
              <a:avLst/>
            </a:prstGeom>
          </p:spPr>
        </p:pic>
        <p:pic>
          <p:nvPicPr>
            <p:cNvPr id="7" name="Picture 6"/>
            <p:cNvPicPr>
              <a:picLocks noChangeAspect="1"/>
            </p:cNvPicPr>
            <p:nvPr/>
          </p:nvPicPr>
          <p:blipFill>
            <a:blip r:embed="rId5"/>
            <a:stretch>
              <a:fillRect/>
            </a:stretch>
          </p:blipFill>
          <p:spPr>
            <a:xfrm>
              <a:off x="396035" y="4866094"/>
              <a:ext cx="747036" cy="839263"/>
            </a:xfrm>
            <a:prstGeom prst="rect">
              <a:avLst/>
            </a:prstGeom>
          </p:spPr>
        </p:pic>
        <p:pic>
          <p:nvPicPr>
            <p:cNvPr id="8" name="Picture 7"/>
            <p:cNvPicPr>
              <a:picLocks noChangeAspect="1"/>
            </p:cNvPicPr>
            <p:nvPr/>
          </p:nvPicPr>
          <p:blipFill>
            <a:blip r:embed="rId6"/>
            <a:stretch>
              <a:fillRect/>
            </a:stretch>
          </p:blipFill>
          <p:spPr>
            <a:xfrm>
              <a:off x="393604" y="3906959"/>
              <a:ext cx="756281" cy="849649"/>
            </a:xfrm>
            <a:prstGeom prst="rect">
              <a:avLst/>
            </a:prstGeom>
          </p:spPr>
        </p:pic>
        <p:pic>
          <p:nvPicPr>
            <p:cNvPr id="11" name="Picture 10"/>
            <p:cNvPicPr>
              <a:picLocks noChangeAspect="1"/>
            </p:cNvPicPr>
            <p:nvPr/>
          </p:nvPicPr>
          <p:blipFill rotWithShape="1">
            <a:blip r:embed="rId7"/>
            <a:srcRect t="10665"/>
            <a:stretch/>
          </p:blipFill>
          <p:spPr>
            <a:xfrm>
              <a:off x="403151" y="2921855"/>
              <a:ext cx="761906" cy="895235"/>
            </a:xfrm>
            <a:prstGeom prst="rect">
              <a:avLst/>
            </a:prstGeom>
          </p:spPr>
        </p:pic>
        <p:pic>
          <p:nvPicPr>
            <p:cNvPr id="13" name="Picture 12"/>
            <p:cNvPicPr>
              <a:picLocks noChangeAspect="1"/>
            </p:cNvPicPr>
            <p:nvPr/>
          </p:nvPicPr>
          <p:blipFill>
            <a:blip r:embed="rId8"/>
            <a:stretch>
              <a:fillRect/>
            </a:stretch>
          </p:blipFill>
          <p:spPr>
            <a:xfrm>
              <a:off x="403151" y="1945703"/>
              <a:ext cx="761906" cy="895234"/>
            </a:xfrm>
            <a:prstGeom prst="rect">
              <a:avLst/>
            </a:prstGeom>
          </p:spPr>
        </p:pic>
        <p:pic>
          <p:nvPicPr>
            <p:cNvPr id="18" name="Picture 17"/>
            <p:cNvPicPr>
              <a:picLocks noChangeAspect="1"/>
            </p:cNvPicPr>
            <p:nvPr/>
          </p:nvPicPr>
          <p:blipFill>
            <a:blip r:embed="rId9"/>
            <a:stretch>
              <a:fillRect/>
            </a:stretch>
          </p:blipFill>
          <p:spPr>
            <a:xfrm>
              <a:off x="403151" y="944918"/>
              <a:ext cx="761906" cy="905155"/>
            </a:xfrm>
            <a:prstGeom prst="rect">
              <a:avLst/>
            </a:prstGeom>
          </p:spPr>
        </p:pic>
      </p:grpSp>
      <p:grpSp>
        <p:nvGrpSpPr>
          <p:cNvPr id="4097" name="Group 4096"/>
          <p:cNvGrpSpPr/>
          <p:nvPr/>
        </p:nvGrpSpPr>
        <p:grpSpPr>
          <a:xfrm>
            <a:off x="1290434" y="4980418"/>
            <a:ext cx="2305980" cy="1614354"/>
            <a:chOff x="1168467" y="4814622"/>
            <a:chExt cx="2476858" cy="1758717"/>
          </a:xfrm>
        </p:grpSpPr>
        <p:sp>
          <p:nvSpPr>
            <p:cNvPr id="19" name="Rectangle 18"/>
            <p:cNvSpPr/>
            <p:nvPr/>
          </p:nvSpPr>
          <p:spPr>
            <a:xfrm>
              <a:off x="1189451" y="5754291"/>
              <a:ext cx="2435915" cy="819048"/>
            </a:xfrm>
            <a:prstGeom prst="rect">
              <a:avLst/>
            </a:prstGeom>
            <a:solidFill>
              <a:srgbClr val="50B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GCSEs 1 - 3</a:t>
              </a:r>
            </a:p>
          </p:txBody>
        </p:sp>
        <p:sp>
          <p:nvSpPr>
            <p:cNvPr id="35" name="Rectangle 34"/>
            <p:cNvSpPr/>
            <p:nvPr/>
          </p:nvSpPr>
          <p:spPr>
            <a:xfrm>
              <a:off x="1168467" y="4814622"/>
              <a:ext cx="2476858" cy="819048"/>
            </a:xfrm>
            <a:prstGeom prst="rect">
              <a:avLst/>
            </a:prstGeom>
            <a:solidFill>
              <a:srgbClr val="FC5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 x GCSEs 4 - 9</a:t>
              </a:r>
            </a:p>
          </p:txBody>
        </p:sp>
      </p:grpSp>
      <p:grpSp>
        <p:nvGrpSpPr>
          <p:cNvPr id="4098" name="Group 4097"/>
          <p:cNvGrpSpPr/>
          <p:nvPr/>
        </p:nvGrpSpPr>
        <p:grpSpPr>
          <a:xfrm>
            <a:off x="3710478" y="4969049"/>
            <a:ext cx="4706788" cy="763185"/>
            <a:chOff x="3767841" y="4802237"/>
            <a:chExt cx="5055570" cy="831433"/>
          </a:xfrm>
        </p:grpSpPr>
        <p:sp>
          <p:nvSpPr>
            <p:cNvPr id="36" name="Rectangle 35"/>
            <p:cNvSpPr/>
            <p:nvPr/>
          </p:nvSpPr>
          <p:spPr>
            <a:xfrm>
              <a:off x="3767841" y="4814622"/>
              <a:ext cx="2476858" cy="819048"/>
            </a:xfrm>
            <a:prstGeom prst="rect">
              <a:avLst/>
            </a:prstGeom>
            <a:solidFill>
              <a:srgbClr val="FC5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BTEC/OCR Level 2</a:t>
              </a:r>
            </a:p>
          </p:txBody>
        </p:sp>
        <p:sp>
          <p:nvSpPr>
            <p:cNvPr id="37" name="Rectangle 36"/>
            <p:cNvSpPr/>
            <p:nvPr/>
          </p:nvSpPr>
          <p:spPr>
            <a:xfrm>
              <a:off x="6346553" y="4802237"/>
              <a:ext cx="2476858" cy="819048"/>
            </a:xfrm>
            <a:prstGeom prst="rect">
              <a:avLst/>
            </a:prstGeom>
            <a:solidFill>
              <a:srgbClr val="FC5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Intermediate Apprenticeship</a:t>
              </a:r>
            </a:p>
          </p:txBody>
        </p:sp>
      </p:grpSp>
      <p:grpSp>
        <p:nvGrpSpPr>
          <p:cNvPr id="38" name="Group 37"/>
          <p:cNvGrpSpPr/>
          <p:nvPr/>
        </p:nvGrpSpPr>
        <p:grpSpPr>
          <a:xfrm>
            <a:off x="1309970" y="4113089"/>
            <a:ext cx="7126832" cy="763185"/>
            <a:chOff x="1293035" y="5749722"/>
            <a:chExt cx="7654944" cy="831433"/>
          </a:xfrm>
          <a:solidFill>
            <a:srgbClr val="50BDC0"/>
          </a:solidFill>
        </p:grpSpPr>
        <p:sp>
          <p:nvSpPr>
            <p:cNvPr id="39" name="Rectangle 38"/>
            <p:cNvSpPr/>
            <p:nvPr/>
          </p:nvSpPr>
          <p:spPr>
            <a:xfrm>
              <a:off x="1293035" y="5762107"/>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levels</a:t>
              </a:r>
            </a:p>
          </p:txBody>
        </p:sp>
        <p:sp>
          <p:nvSpPr>
            <p:cNvPr id="40" name="Rectangle 39"/>
            <p:cNvSpPr/>
            <p:nvPr/>
          </p:nvSpPr>
          <p:spPr>
            <a:xfrm>
              <a:off x="3892409" y="5762107"/>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BTEC/OCR NEW T LEVEL Level 3</a:t>
              </a:r>
            </a:p>
          </p:txBody>
        </p:sp>
        <p:sp>
          <p:nvSpPr>
            <p:cNvPr id="41" name="Rectangle 40"/>
            <p:cNvSpPr/>
            <p:nvPr/>
          </p:nvSpPr>
          <p:spPr>
            <a:xfrm>
              <a:off x="6471121" y="5749722"/>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Advanced Apprenticeship</a:t>
              </a:r>
            </a:p>
          </p:txBody>
        </p:sp>
      </p:grpSp>
      <p:grpSp>
        <p:nvGrpSpPr>
          <p:cNvPr id="42" name="Group 41"/>
          <p:cNvGrpSpPr/>
          <p:nvPr/>
        </p:nvGrpSpPr>
        <p:grpSpPr>
          <a:xfrm>
            <a:off x="1309970" y="3187435"/>
            <a:ext cx="7126832" cy="842024"/>
            <a:chOff x="1303352" y="5740423"/>
            <a:chExt cx="7644627" cy="840732"/>
          </a:xfrm>
          <a:solidFill>
            <a:srgbClr val="FC5C30"/>
          </a:solidFill>
        </p:grpSpPr>
        <p:sp>
          <p:nvSpPr>
            <p:cNvPr id="43" name="Rectangle 42"/>
            <p:cNvSpPr/>
            <p:nvPr/>
          </p:nvSpPr>
          <p:spPr>
            <a:xfrm>
              <a:off x="1303352" y="5740423"/>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Degree Year 1</a:t>
              </a:r>
            </a:p>
          </p:txBody>
        </p:sp>
        <p:sp>
          <p:nvSpPr>
            <p:cNvPr id="44" name="Rectangle 43"/>
            <p:cNvSpPr/>
            <p:nvPr/>
          </p:nvSpPr>
          <p:spPr>
            <a:xfrm>
              <a:off x="3892409" y="5762107"/>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HNC</a:t>
              </a:r>
            </a:p>
            <a:p>
              <a:pPr algn="ctr"/>
              <a:r>
                <a:rPr lang="en-GB" dirty="0"/>
                <a:t>Foundation Degree Y1</a:t>
              </a:r>
            </a:p>
          </p:txBody>
        </p:sp>
        <p:sp>
          <p:nvSpPr>
            <p:cNvPr id="45" name="Rectangle 44"/>
            <p:cNvSpPr/>
            <p:nvPr/>
          </p:nvSpPr>
          <p:spPr>
            <a:xfrm>
              <a:off x="6471121" y="5749722"/>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Higher Apprenticeship</a:t>
              </a:r>
            </a:p>
          </p:txBody>
        </p:sp>
      </p:grpSp>
      <p:grpSp>
        <p:nvGrpSpPr>
          <p:cNvPr id="46" name="Group 45"/>
          <p:cNvGrpSpPr/>
          <p:nvPr/>
        </p:nvGrpSpPr>
        <p:grpSpPr>
          <a:xfrm>
            <a:off x="1314779" y="2287855"/>
            <a:ext cx="7136450" cy="832711"/>
            <a:chOff x="1293035" y="5749722"/>
            <a:chExt cx="7654944" cy="831433"/>
          </a:xfrm>
          <a:solidFill>
            <a:srgbClr val="50BDC0"/>
          </a:solidFill>
        </p:grpSpPr>
        <p:sp>
          <p:nvSpPr>
            <p:cNvPr id="47" name="Rectangle 46"/>
            <p:cNvSpPr/>
            <p:nvPr/>
          </p:nvSpPr>
          <p:spPr>
            <a:xfrm>
              <a:off x="1293035" y="5762107"/>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Degree Year 2</a:t>
              </a:r>
            </a:p>
          </p:txBody>
        </p:sp>
        <p:sp>
          <p:nvSpPr>
            <p:cNvPr id="48" name="Rectangle 47"/>
            <p:cNvSpPr/>
            <p:nvPr/>
          </p:nvSpPr>
          <p:spPr>
            <a:xfrm>
              <a:off x="3892409" y="5762107"/>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HND</a:t>
              </a:r>
            </a:p>
            <a:p>
              <a:pPr algn="ctr"/>
              <a:r>
                <a:rPr lang="en-GB" dirty="0"/>
                <a:t>Foundation Degree Y2</a:t>
              </a:r>
            </a:p>
          </p:txBody>
        </p:sp>
        <p:sp>
          <p:nvSpPr>
            <p:cNvPr id="49" name="Rectangle 48"/>
            <p:cNvSpPr/>
            <p:nvPr/>
          </p:nvSpPr>
          <p:spPr>
            <a:xfrm>
              <a:off x="6471121" y="5749722"/>
              <a:ext cx="2476858" cy="819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Higher Apprenticeship</a:t>
              </a:r>
            </a:p>
          </p:txBody>
        </p:sp>
      </p:grpSp>
      <p:sp>
        <p:nvSpPr>
          <p:cNvPr id="55" name="Rectangle 54"/>
          <p:cNvSpPr/>
          <p:nvPr/>
        </p:nvSpPr>
        <p:spPr>
          <a:xfrm>
            <a:off x="1309970" y="941216"/>
            <a:ext cx="2286444" cy="358693"/>
          </a:xfrm>
          <a:prstGeom prst="rect">
            <a:avLst/>
          </a:prstGeom>
          <a:solidFill>
            <a:srgbClr val="F6D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Academic</a:t>
            </a:r>
          </a:p>
        </p:txBody>
      </p:sp>
      <p:sp>
        <p:nvSpPr>
          <p:cNvPr id="58" name="Rectangle 57"/>
          <p:cNvSpPr/>
          <p:nvPr/>
        </p:nvSpPr>
        <p:spPr>
          <a:xfrm>
            <a:off x="3725879" y="934218"/>
            <a:ext cx="2286444" cy="358693"/>
          </a:xfrm>
          <a:prstGeom prst="rect">
            <a:avLst/>
          </a:prstGeom>
          <a:solidFill>
            <a:srgbClr val="F6D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Vocational</a:t>
            </a:r>
          </a:p>
        </p:txBody>
      </p:sp>
      <p:sp>
        <p:nvSpPr>
          <p:cNvPr id="59" name="Rectangle 58"/>
          <p:cNvSpPr/>
          <p:nvPr/>
        </p:nvSpPr>
        <p:spPr>
          <a:xfrm>
            <a:off x="6142363" y="933501"/>
            <a:ext cx="2286444" cy="358693"/>
          </a:xfrm>
          <a:prstGeom prst="rect">
            <a:avLst/>
          </a:prstGeom>
          <a:solidFill>
            <a:srgbClr val="F6D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Work-based</a:t>
            </a:r>
          </a:p>
        </p:txBody>
      </p:sp>
      <p:sp>
        <p:nvSpPr>
          <p:cNvPr id="51" name="Rectangle 50"/>
          <p:cNvSpPr/>
          <p:nvPr/>
        </p:nvSpPr>
        <p:spPr>
          <a:xfrm>
            <a:off x="1311392" y="1384275"/>
            <a:ext cx="7125409" cy="820307"/>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Degree Achieved</a:t>
            </a:r>
          </a:p>
        </p:txBody>
      </p:sp>
      <p:sp>
        <p:nvSpPr>
          <p:cNvPr id="50" name="Text Box 14">
            <a:extLst>
              <a:ext uri="{FF2B5EF4-FFF2-40B4-BE49-F238E27FC236}">
                <a16:creationId xmlns:a16="http://schemas.microsoft.com/office/drawing/2014/main" id="{BD4BCEB5-BC09-40D1-825E-F16350F540D6}"/>
              </a:ext>
            </a:extLst>
          </p:cNvPr>
          <p:cNvSpPr txBox="1">
            <a:spLocks noChangeArrowheads="1"/>
          </p:cNvSpPr>
          <p:nvPr/>
        </p:nvSpPr>
        <p:spPr bwMode="auto">
          <a:xfrm>
            <a:off x="9237" y="-24269"/>
            <a:ext cx="9158780" cy="646331"/>
          </a:xfrm>
          <a:prstGeom prst="rect">
            <a:avLst/>
          </a:prstGeom>
          <a:solidFill>
            <a:srgbClr val="002060"/>
          </a:solidFill>
          <a:ln w="19050">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GB" altLang="en-US" sz="3600" dirty="0">
                <a:solidFill>
                  <a:schemeClr val="bg1"/>
                </a:solidFill>
                <a:latin typeface="Calibri" panose="020F0502020204030204" pitchFamily="34" charset="0"/>
              </a:rPr>
              <a:t>  The bigger picture - Qualification Pathways</a:t>
            </a:r>
          </a:p>
        </p:txBody>
      </p:sp>
      <p:pic>
        <p:nvPicPr>
          <p:cNvPr id="52" name="Graphic 51" descr="Badge 1 with solid fill">
            <a:extLst>
              <a:ext uri="{FF2B5EF4-FFF2-40B4-BE49-F238E27FC236}">
                <a16:creationId xmlns:a16="http://schemas.microsoft.com/office/drawing/2014/main" id="{14EF22A6-F720-46A2-B9B6-04C1745E3E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0" y="-57699"/>
            <a:ext cx="646331" cy="646331"/>
          </a:xfrm>
          <a:prstGeom prst="rect">
            <a:avLst/>
          </a:prstGeom>
        </p:spPr>
      </p:pic>
      <p:sp>
        <p:nvSpPr>
          <p:cNvPr id="2" name="Rectangle 1">
            <a:extLst>
              <a:ext uri="{FF2B5EF4-FFF2-40B4-BE49-F238E27FC236}">
                <a16:creationId xmlns:a16="http://schemas.microsoft.com/office/drawing/2014/main" id="{580B65B9-78B0-AC6B-7951-CE9025604C05}"/>
              </a:ext>
            </a:extLst>
          </p:cNvPr>
          <p:cNvSpPr/>
          <p:nvPr/>
        </p:nvSpPr>
        <p:spPr>
          <a:xfrm>
            <a:off x="361384" y="4871585"/>
            <a:ext cx="8089845" cy="1825306"/>
          </a:xfrm>
          <a:prstGeom prst="rect">
            <a:avLst/>
          </a:prstGeom>
          <a:noFill/>
          <a:ln w="57150">
            <a:solidFill>
              <a:srgbClr val="F6D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4807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97"/>
                                        </p:tgtEl>
                                        <p:attrNameLst>
                                          <p:attrName>style.visibility</p:attrName>
                                        </p:attrNameLst>
                                      </p:cBhvr>
                                      <p:to>
                                        <p:strVal val="visible"/>
                                      </p:to>
                                    </p:set>
                                    <p:anim calcmode="lin" valueType="num">
                                      <p:cBhvr additive="base">
                                        <p:cTn id="27" dur="500" fill="hold"/>
                                        <p:tgtEl>
                                          <p:spTgt spid="4097"/>
                                        </p:tgtEl>
                                        <p:attrNameLst>
                                          <p:attrName>ppt_x</p:attrName>
                                        </p:attrNameLst>
                                      </p:cBhvr>
                                      <p:tavLst>
                                        <p:tav tm="0">
                                          <p:val>
                                            <p:strVal val="#ppt_x"/>
                                          </p:val>
                                        </p:tav>
                                        <p:tav tm="100000">
                                          <p:val>
                                            <p:strVal val="#ppt_x"/>
                                          </p:val>
                                        </p:tav>
                                      </p:tavLst>
                                    </p:anim>
                                    <p:anim calcmode="lin" valueType="num">
                                      <p:cBhvr additive="base">
                                        <p:cTn id="28" dur="500" fill="hold"/>
                                        <p:tgtEl>
                                          <p:spTgt spid="409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098"/>
                                        </p:tgtEl>
                                        <p:attrNameLst>
                                          <p:attrName>style.visibility</p:attrName>
                                        </p:attrNameLst>
                                      </p:cBhvr>
                                      <p:to>
                                        <p:strVal val="visible"/>
                                      </p:to>
                                    </p:set>
                                    <p:anim calcmode="lin" valueType="num">
                                      <p:cBhvr additive="base">
                                        <p:cTn id="31" dur="500" fill="hold"/>
                                        <p:tgtEl>
                                          <p:spTgt spid="4098"/>
                                        </p:tgtEl>
                                        <p:attrNameLst>
                                          <p:attrName>ppt_x</p:attrName>
                                        </p:attrNameLst>
                                      </p:cBhvr>
                                      <p:tavLst>
                                        <p:tav tm="0">
                                          <p:val>
                                            <p:strVal val="#ppt_x"/>
                                          </p:val>
                                        </p:tav>
                                        <p:tav tm="100000">
                                          <p:val>
                                            <p:strVal val="#ppt_x"/>
                                          </p:val>
                                        </p:tav>
                                      </p:tavLst>
                                    </p:anim>
                                    <p:anim calcmode="lin" valueType="num">
                                      <p:cBhvr additive="base">
                                        <p:cTn id="32" dur="500" fill="hold"/>
                                        <p:tgtEl>
                                          <p:spTgt spid="409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ppt_x"/>
                                          </p:val>
                                        </p:tav>
                                        <p:tav tm="100000">
                                          <p:val>
                                            <p:strVal val="#ppt_x"/>
                                          </p:val>
                                        </p:tav>
                                      </p:tavLst>
                                    </p:anim>
                                    <p:anim calcmode="lin" valueType="num">
                                      <p:cBhvr additive="base">
                                        <p:cTn id="4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59" grpId="0" animBg="1"/>
      <p:bldP spid="51"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7390" y="0"/>
            <a:ext cx="9158780" cy="6858000"/>
          </a:xfrm>
          <a:prstGeom prst="rect">
            <a:avLst/>
          </a:prstGeom>
          <a:solidFill>
            <a:srgbClr val="0072BA"/>
          </a:solidFill>
          <a:ln w="9525">
            <a:solidFill>
              <a:srgbClr val="FF66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sp>
        <p:nvSpPr>
          <p:cNvPr id="5" name="Rectangle 2"/>
          <p:cNvSpPr>
            <a:spLocks noChangeArrowheads="1"/>
          </p:cNvSpPr>
          <p:nvPr/>
        </p:nvSpPr>
        <p:spPr bwMode="auto">
          <a:xfrm>
            <a:off x="0" y="1"/>
            <a:ext cx="9144000" cy="757646"/>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6" name="Text Box 22"/>
          <p:cNvSpPr txBox="1">
            <a:spLocks noChangeArrowheads="1"/>
          </p:cNvSpPr>
          <p:nvPr/>
        </p:nvSpPr>
        <p:spPr bwMode="auto">
          <a:xfrm>
            <a:off x="1439631" y="36987"/>
            <a:ext cx="7396794" cy="646331"/>
          </a:xfrm>
          <a:prstGeom prst="rect">
            <a:avLst/>
          </a:prstGeom>
          <a:noFill/>
          <a:ln w="9525">
            <a:noFill/>
            <a:miter lim="800000"/>
            <a:headEnd/>
            <a:tailEnd/>
          </a:ln>
        </p:spPr>
        <p:txBody>
          <a:bodyPr wrap="square">
            <a:spAutoFit/>
          </a:bodyPr>
          <a:lstStyle/>
          <a:p>
            <a:r>
              <a:rPr lang="en-GB" sz="3600" dirty="0">
                <a:solidFill>
                  <a:schemeClr val="bg1"/>
                </a:solidFill>
              </a:rPr>
              <a:t>Register or sign in to Careerpilot</a:t>
            </a:r>
          </a:p>
        </p:txBody>
      </p:sp>
      <p:pic>
        <p:nvPicPr>
          <p:cNvPr id="2" name="Picture 1">
            <a:extLst>
              <a:ext uri="{FF2B5EF4-FFF2-40B4-BE49-F238E27FC236}">
                <a16:creationId xmlns:a16="http://schemas.microsoft.com/office/drawing/2014/main" id="{15AFAB0E-BC0C-4192-B976-E21C2912C8C8}"/>
              </a:ext>
            </a:extLst>
          </p:cNvPr>
          <p:cNvPicPr>
            <a:picLocks noChangeAspect="1"/>
          </p:cNvPicPr>
          <p:nvPr/>
        </p:nvPicPr>
        <p:blipFill>
          <a:blip r:embed="rId3"/>
          <a:stretch>
            <a:fillRect/>
          </a:stretch>
        </p:blipFill>
        <p:spPr>
          <a:xfrm>
            <a:off x="59718" y="949362"/>
            <a:ext cx="5438042" cy="3519767"/>
          </a:xfrm>
          <a:prstGeom prst="rect">
            <a:avLst/>
          </a:prstGeom>
          <a:ln w="38100">
            <a:solidFill>
              <a:srgbClr val="002060"/>
            </a:solidFill>
          </a:ln>
        </p:spPr>
      </p:pic>
      <p:pic>
        <p:nvPicPr>
          <p:cNvPr id="10" name="Picture 10" descr="L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120" y="848641"/>
            <a:ext cx="1262428" cy="32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10" descr="Badge 1 with solid fill">
            <a:extLst>
              <a:ext uri="{FF2B5EF4-FFF2-40B4-BE49-F238E27FC236}">
                <a16:creationId xmlns:a16="http://schemas.microsoft.com/office/drawing/2014/main" id="{68858650-3864-4E08-AD7C-554BD543AC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545" y="0"/>
            <a:ext cx="646331" cy="646331"/>
          </a:xfrm>
          <a:prstGeom prst="rect">
            <a:avLst/>
          </a:prstGeom>
        </p:spPr>
      </p:pic>
      <p:pic>
        <p:nvPicPr>
          <p:cNvPr id="16" name="Picture 15"/>
          <p:cNvPicPr>
            <a:picLocks noChangeAspect="1"/>
          </p:cNvPicPr>
          <p:nvPr/>
        </p:nvPicPr>
        <p:blipFill>
          <a:blip r:embed="rId7"/>
          <a:stretch>
            <a:fillRect/>
          </a:stretch>
        </p:blipFill>
        <p:spPr>
          <a:xfrm>
            <a:off x="4916969" y="1725930"/>
            <a:ext cx="4167313" cy="5001838"/>
          </a:xfrm>
          <a:prstGeom prst="rect">
            <a:avLst/>
          </a:prstGeom>
          <a:ln w="38100">
            <a:solidFill>
              <a:srgbClr val="002060"/>
            </a:solidFill>
          </a:ln>
        </p:spPr>
      </p:pic>
      <p:pic>
        <p:nvPicPr>
          <p:cNvPr id="18" name="Picture 10" descr="L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48" y="4606289"/>
            <a:ext cx="2391229" cy="54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xplosion 2 20"/>
          <p:cNvSpPr/>
          <p:nvPr/>
        </p:nvSpPr>
        <p:spPr>
          <a:xfrm>
            <a:off x="1439631" y="2475023"/>
            <a:ext cx="5059903" cy="3188541"/>
          </a:xfrm>
          <a:prstGeom prst="irregularSeal2">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If you have registered before – sign in</a:t>
            </a:r>
          </a:p>
        </p:txBody>
      </p:sp>
      <p:pic>
        <p:nvPicPr>
          <p:cNvPr id="3" name="Picture 10" descr="Loop">
            <a:extLst>
              <a:ext uri="{FF2B5EF4-FFF2-40B4-BE49-F238E27FC236}">
                <a16:creationId xmlns:a16="http://schemas.microsoft.com/office/drawing/2014/main" id="{EE1470EC-DB21-2878-30AD-204F7DF80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120" y="1094670"/>
            <a:ext cx="1262428" cy="2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544D6D2-8186-F184-5ACA-57C04BE9D297}"/>
              </a:ext>
            </a:extLst>
          </p:cNvPr>
          <p:cNvSpPr txBox="1"/>
          <p:nvPr/>
        </p:nvSpPr>
        <p:spPr>
          <a:xfrm>
            <a:off x="5497761" y="875033"/>
            <a:ext cx="3646240" cy="646331"/>
          </a:xfrm>
          <a:prstGeom prst="rect">
            <a:avLst/>
          </a:prstGeom>
          <a:noFill/>
        </p:spPr>
        <p:txBody>
          <a:bodyPr wrap="square" rtlCol="0">
            <a:spAutoFit/>
          </a:bodyPr>
          <a:lstStyle/>
          <a:p>
            <a:pPr algn="ctr"/>
            <a:r>
              <a:rPr lang="en-GB" sz="3600" b="1" dirty="0">
                <a:solidFill>
                  <a:schemeClr val="accent5">
                    <a:lumMod val="20000"/>
                    <a:lumOff val="80000"/>
                  </a:schemeClr>
                </a:solidFill>
                <a:hlinkClick r:id="rId8">
                  <a:extLst>
                    <a:ext uri="{A12FA001-AC4F-418D-AE19-62706E023703}">
                      <ahyp:hlinkClr xmlns:ahyp="http://schemas.microsoft.com/office/drawing/2018/hyperlinkcolor" val="tx"/>
                    </a:ext>
                  </a:extLst>
                </a:hlinkClick>
              </a:rPr>
              <a:t>careerpilot.org.uk</a:t>
            </a:r>
            <a:endParaRPr lang="en-GB" sz="3600" b="1" dirty="0">
              <a:solidFill>
                <a:schemeClr val="accent5">
                  <a:lumMod val="20000"/>
                  <a:lumOff val="80000"/>
                </a:schemeClr>
              </a:solidFill>
            </a:endParaRPr>
          </a:p>
        </p:txBody>
      </p:sp>
    </p:spTree>
    <p:extLst>
      <p:ext uri="{BB962C8B-B14F-4D97-AF65-F5344CB8AC3E}">
        <p14:creationId xmlns:p14="http://schemas.microsoft.com/office/powerpoint/2010/main" val="10559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7390" y="0"/>
            <a:ext cx="9158780" cy="6858000"/>
          </a:xfrm>
          <a:prstGeom prst="rect">
            <a:avLst/>
          </a:prstGeom>
          <a:solidFill>
            <a:srgbClr val="0072BA"/>
          </a:solidFill>
          <a:ln w="9525">
            <a:solidFill>
              <a:srgbClr val="FF66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dirty="0">
              <a:latin typeface="Calibri" panose="020F0502020204030204" pitchFamily="34" charset="0"/>
            </a:endParaRPr>
          </a:p>
        </p:txBody>
      </p:sp>
      <p:sp>
        <p:nvSpPr>
          <p:cNvPr id="5" name="Rectangle 2"/>
          <p:cNvSpPr>
            <a:spLocks noChangeArrowheads="1"/>
          </p:cNvSpPr>
          <p:nvPr/>
        </p:nvSpPr>
        <p:spPr bwMode="auto">
          <a:xfrm>
            <a:off x="0" y="1"/>
            <a:ext cx="9144000" cy="757646"/>
          </a:xfrm>
          <a:prstGeom prst="rect">
            <a:avLst/>
          </a:prstGeom>
          <a:solidFill>
            <a:srgbClr val="00206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latin typeface="Calibri" panose="020F0502020204030204" pitchFamily="34" charset="0"/>
            </a:endParaRPr>
          </a:p>
        </p:txBody>
      </p:sp>
      <p:sp>
        <p:nvSpPr>
          <p:cNvPr id="6" name="Text Box 22"/>
          <p:cNvSpPr txBox="1">
            <a:spLocks noChangeArrowheads="1"/>
          </p:cNvSpPr>
          <p:nvPr/>
        </p:nvSpPr>
        <p:spPr bwMode="auto">
          <a:xfrm>
            <a:off x="864704" y="36987"/>
            <a:ext cx="7971721" cy="646331"/>
          </a:xfrm>
          <a:prstGeom prst="rect">
            <a:avLst/>
          </a:prstGeom>
          <a:noFill/>
          <a:ln w="9525">
            <a:noFill/>
            <a:miter lim="800000"/>
            <a:headEnd/>
            <a:tailEnd/>
          </a:ln>
        </p:spPr>
        <p:txBody>
          <a:bodyPr wrap="square">
            <a:spAutoFit/>
          </a:bodyPr>
          <a:lstStyle/>
          <a:p>
            <a:pPr algn="ctr"/>
            <a:r>
              <a:rPr lang="en-GB" sz="3600" dirty="0">
                <a:solidFill>
                  <a:schemeClr val="bg1"/>
                </a:solidFill>
              </a:rPr>
              <a:t>Starting Points</a:t>
            </a:r>
          </a:p>
        </p:txBody>
      </p:sp>
      <p:pic>
        <p:nvPicPr>
          <p:cNvPr id="11" name="Graphic 10" descr="Badge 1 with solid fill">
            <a:extLst>
              <a:ext uri="{FF2B5EF4-FFF2-40B4-BE49-F238E27FC236}">
                <a16:creationId xmlns:a16="http://schemas.microsoft.com/office/drawing/2014/main" id="{68858650-3864-4E08-AD7C-554BD543A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18" y="49498"/>
            <a:ext cx="646331" cy="646331"/>
          </a:xfrm>
          <a:prstGeom prst="rect">
            <a:avLst/>
          </a:prstGeom>
        </p:spPr>
      </p:pic>
      <p:pic>
        <p:nvPicPr>
          <p:cNvPr id="3" name="Picture 2">
            <a:extLst>
              <a:ext uri="{FF2B5EF4-FFF2-40B4-BE49-F238E27FC236}">
                <a16:creationId xmlns:a16="http://schemas.microsoft.com/office/drawing/2014/main" id="{206F2EC3-C692-FCBD-0295-05B6BDA840DB}"/>
              </a:ext>
            </a:extLst>
          </p:cNvPr>
          <p:cNvPicPr>
            <a:picLocks noChangeAspect="1"/>
          </p:cNvPicPr>
          <p:nvPr/>
        </p:nvPicPr>
        <p:blipFill rotWithShape="1">
          <a:blip r:embed="rId5"/>
          <a:srcRect r="37667"/>
          <a:stretch/>
        </p:blipFill>
        <p:spPr>
          <a:xfrm>
            <a:off x="132793" y="844759"/>
            <a:ext cx="3480965" cy="3448945"/>
          </a:xfrm>
          <a:prstGeom prst="rect">
            <a:avLst/>
          </a:prstGeom>
          <a:ln w="38100">
            <a:solidFill>
              <a:srgbClr val="002060"/>
            </a:solidFill>
          </a:ln>
        </p:spPr>
      </p:pic>
      <p:pic>
        <p:nvPicPr>
          <p:cNvPr id="12" name="Picture 10" descr="Loop">
            <a:extLst>
              <a:ext uri="{FF2B5EF4-FFF2-40B4-BE49-F238E27FC236}">
                <a16:creationId xmlns:a16="http://schemas.microsoft.com/office/drawing/2014/main" id="{0AA249A6-9896-F474-39C6-51C314FF50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2" y="828500"/>
            <a:ext cx="1770820" cy="54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7825E01-E15A-6DE7-4634-D781C8B1FBAC}"/>
              </a:ext>
            </a:extLst>
          </p:cNvPr>
          <p:cNvPicPr>
            <a:picLocks noChangeAspect="1"/>
          </p:cNvPicPr>
          <p:nvPr/>
        </p:nvPicPr>
        <p:blipFill>
          <a:blip r:embed="rId7"/>
          <a:stretch>
            <a:fillRect/>
          </a:stretch>
        </p:blipFill>
        <p:spPr>
          <a:xfrm>
            <a:off x="382883" y="2005794"/>
            <a:ext cx="3114675" cy="3324225"/>
          </a:xfrm>
          <a:prstGeom prst="rect">
            <a:avLst/>
          </a:prstGeom>
        </p:spPr>
      </p:pic>
      <p:pic>
        <p:nvPicPr>
          <p:cNvPr id="10" name="Picture 9">
            <a:extLst>
              <a:ext uri="{FF2B5EF4-FFF2-40B4-BE49-F238E27FC236}">
                <a16:creationId xmlns:a16="http://schemas.microsoft.com/office/drawing/2014/main" id="{63E884CE-8820-2B26-2A7D-605693C3CA2C}"/>
              </a:ext>
            </a:extLst>
          </p:cNvPr>
          <p:cNvPicPr>
            <a:picLocks noChangeAspect="1"/>
          </p:cNvPicPr>
          <p:nvPr/>
        </p:nvPicPr>
        <p:blipFill>
          <a:blip r:embed="rId8"/>
          <a:stretch>
            <a:fillRect/>
          </a:stretch>
        </p:blipFill>
        <p:spPr>
          <a:xfrm>
            <a:off x="3747648" y="1102820"/>
            <a:ext cx="5289446" cy="5406530"/>
          </a:xfrm>
          <a:prstGeom prst="rect">
            <a:avLst/>
          </a:prstGeom>
          <a:ln w="28575">
            <a:solidFill>
              <a:srgbClr val="002060"/>
            </a:solidFill>
          </a:ln>
        </p:spPr>
      </p:pic>
      <p:pic>
        <p:nvPicPr>
          <p:cNvPr id="13" name="Picture 10" descr="Loop">
            <a:extLst>
              <a:ext uri="{FF2B5EF4-FFF2-40B4-BE49-F238E27FC236}">
                <a16:creationId xmlns:a16="http://schemas.microsoft.com/office/drawing/2014/main" id="{30C4FEA5-5843-B682-A5C9-978917829D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616" y="5545368"/>
            <a:ext cx="2982755" cy="54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96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302</TotalTime>
  <Words>1023</Words>
  <Application>Microsoft Office PowerPoint</Application>
  <PresentationFormat>On-screen Show (4:3)</PresentationFormat>
  <Paragraphs>152</Paragraphs>
  <Slides>24</Slides>
  <Notes>24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Lewis</dc:creator>
  <cp:lastModifiedBy>Sue Lewis</cp:lastModifiedBy>
  <cp:revision>4</cp:revision>
  <cp:lastPrinted>2023-11-28T08:56:40Z</cp:lastPrinted>
  <dcterms:created xsi:type="dcterms:W3CDTF">2023-11-27T14:43:28Z</dcterms:created>
  <dcterms:modified xsi:type="dcterms:W3CDTF">2024-03-19T11:23:49Z</dcterms:modified>
</cp:coreProperties>
</file>