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1.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2.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13.xml" ContentType="application/vnd.openxmlformats-officedocument.presentationml.tags+xml"/>
  <Override PartName="/ppt/notesSlides/notesSlide29.xml" ContentType="application/vnd.openxmlformats-officedocument.presentationml.notesSlide+xml"/>
  <Override PartName="/ppt/tags/tag14.xml" ContentType="application/vnd.openxmlformats-officedocument.presentationml.tags+xml"/>
  <Override PartName="/ppt/notesSlides/notesSlide30.xml" ContentType="application/vnd.openxmlformats-officedocument.presentationml.notesSlide+xml"/>
  <Override PartName="/ppt/tags/tag15.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16.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17.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18.xml" ContentType="application/vnd.openxmlformats-officedocument.presentationml.tags+xml"/>
  <Override PartName="/ppt/notesSlides/notesSlide39.xml" ContentType="application/vnd.openxmlformats-officedocument.presentationml.notesSlide+xml"/>
  <Override PartName="/ppt/tags/tag19.xml" ContentType="application/vnd.openxmlformats-officedocument.presentationml.tags+xml"/>
  <Override PartName="/ppt/notesSlides/notesSlide40.xml" ContentType="application/vnd.openxmlformats-officedocument.presentationml.notesSlide+xml"/>
  <Override PartName="/ppt/tags/tag20.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ags/tag21.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22.xml" ContentType="application/vnd.openxmlformats-officedocument.presentationml.tags+xml"/>
  <Override PartName="/ppt/notesSlides/notesSlide46.xml" ContentType="application/vnd.openxmlformats-officedocument.presentationml.notesSlide+xml"/>
  <Override PartName="/ppt/tags/tag23.xml" ContentType="application/vnd.openxmlformats-officedocument.presentationml.tags+xml"/>
  <Override PartName="/ppt/notesSlides/notesSlide47.xml" ContentType="application/vnd.openxmlformats-officedocument.presentationml.notesSlide+xml"/>
  <Override PartName="/ppt/tags/tag24.xml" ContentType="application/vnd.openxmlformats-officedocument.presentationml.tags+xml"/>
  <Override PartName="/ppt/notesSlides/notesSlide48.xml" ContentType="application/vnd.openxmlformats-officedocument.presentationml.notesSlide+xml"/>
  <Override PartName="/ppt/tags/tag25.xml" ContentType="application/vnd.openxmlformats-officedocument.presentationml.tags+xml"/>
  <Override PartName="/ppt/notesSlides/notesSlide49.xml" ContentType="application/vnd.openxmlformats-officedocument.presentationml.notesSlide+xml"/>
  <Override PartName="/ppt/tags/tag26.xml" ContentType="application/vnd.openxmlformats-officedocument.presentationml.tags+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tags/tag27.xml" ContentType="application/vnd.openxmlformats-officedocument.presentationml.tags+xml"/>
  <Override PartName="/ppt/notesSlides/notesSlide55.xml" ContentType="application/vnd.openxmlformats-officedocument.presentationml.notesSlide+xml"/>
  <Override PartName="/ppt/tags/tag28.xml" ContentType="application/vnd.openxmlformats-officedocument.presentationml.tags+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tags/tag29.xml" ContentType="application/vnd.openxmlformats-officedocument.presentationml.tags+xml"/>
  <Override PartName="/ppt/notesSlides/notesSlide58.xml" ContentType="application/vnd.openxmlformats-officedocument.presentationml.notesSlide+xml"/>
  <Override PartName="/ppt/tags/tag30.xml" ContentType="application/vnd.openxmlformats-officedocument.presentationml.tags+xml"/>
  <Override PartName="/ppt/notesSlides/notesSlide59.xml" ContentType="application/vnd.openxmlformats-officedocument.presentationml.notesSlide+xml"/>
  <Override PartName="/ppt/tags/tag31.xml" ContentType="application/vnd.openxmlformats-officedocument.presentationml.tags+xml"/>
  <Override PartName="/ppt/notesSlides/notesSlide60.xml" ContentType="application/vnd.openxmlformats-officedocument.presentationml.notesSlide+xml"/>
  <Override PartName="/ppt/tags/tag32.xml" ContentType="application/vnd.openxmlformats-officedocument.presentationml.tags+xml"/>
  <Override PartName="/ppt/notesSlides/notesSlide61.xml" ContentType="application/vnd.openxmlformats-officedocument.presentationml.notesSlide+xml"/>
  <Override PartName="/ppt/tags/tag33.xml" ContentType="application/vnd.openxmlformats-officedocument.presentationml.tags+xml"/>
  <Override PartName="/ppt/notesSlides/notesSlide62.xml" ContentType="application/vnd.openxmlformats-officedocument.presentationml.notesSlide+xml"/>
  <Override PartName="/ppt/tags/tag34.xml" ContentType="application/vnd.openxmlformats-officedocument.presentationml.tags+xml"/>
  <Override PartName="/ppt/notesSlides/notesSlide63.xml" ContentType="application/vnd.openxmlformats-officedocument.presentationml.notesSlide+xml"/>
  <Override PartName="/ppt/tags/tag35.xml" ContentType="application/vnd.openxmlformats-officedocument.presentationml.tags+xml"/>
  <Override PartName="/ppt/notesSlides/notesSlide64.xml" ContentType="application/vnd.openxmlformats-officedocument.presentationml.notesSlide+xml"/>
  <Override PartName="/ppt/tags/tag36.xml" ContentType="application/vnd.openxmlformats-officedocument.presentationml.tags+xml"/>
  <Override PartName="/ppt/notesSlides/notesSlide65.xml" ContentType="application/vnd.openxmlformats-officedocument.presentationml.notesSlide+xml"/>
  <Override PartName="/ppt/tags/tag37.xml" ContentType="application/vnd.openxmlformats-officedocument.presentationml.tags+xml"/>
  <Override PartName="/ppt/notesSlides/notesSlide66.xml" ContentType="application/vnd.openxmlformats-officedocument.presentationml.notesSlide+xml"/>
  <Override PartName="/ppt/tags/tag38.xml" ContentType="application/vnd.openxmlformats-officedocument.presentationml.tags+xml"/>
  <Override PartName="/ppt/notesSlides/notesSlide67.xml" ContentType="application/vnd.openxmlformats-officedocument.presentationml.notesSlide+xml"/>
  <Override PartName="/ppt/tags/tag39.xml" ContentType="application/vnd.openxmlformats-officedocument.presentationml.tags+xml"/>
  <Override PartName="/ppt/notesSlides/notesSlide68.xml" ContentType="application/vnd.openxmlformats-officedocument.presentationml.notesSlide+xml"/>
  <Override PartName="/ppt/tags/tag40.xml" ContentType="application/vnd.openxmlformats-officedocument.presentationml.tags+xml"/>
  <Override PartName="/ppt/notesSlides/notesSlide69.xml" ContentType="application/vnd.openxmlformats-officedocument.presentationml.notesSlide+xml"/>
  <Override PartName="/ppt/tags/tag41.xml" ContentType="application/vnd.openxmlformats-officedocument.presentationml.tags+xml"/>
  <Override PartName="/ppt/notesSlides/notesSlide70.xml" ContentType="application/vnd.openxmlformats-officedocument.presentationml.notesSlide+xml"/>
  <Override PartName="/ppt/tags/tag42.xml" ContentType="application/vnd.openxmlformats-officedocument.presentationml.tags+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tags/tag43.xml" ContentType="application/vnd.openxmlformats-officedocument.presentationml.tags+xml"/>
  <Override PartName="/ppt/notesSlides/notesSlide73.xml" ContentType="application/vnd.openxmlformats-officedocument.presentationml.notesSlide+xml"/>
  <Override PartName="/ppt/tags/tag44.xml" ContentType="application/vnd.openxmlformats-officedocument.presentationml.tags+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tags/tag45.xml" ContentType="application/vnd.openxmlformats-officedocument.presentationml.tags+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tags/tag46.xml" ContentType="application/vnd.openxmlformats-officedocument.presentationml.tags+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tags/tag47.xml" ContentType="application/vnd.openxmlformats-officedocument.presentationml.tags+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1"/>
  </p:notesMasterIdLst>
  <p:handoutMasterIdLst>
    <p:handoutMasterId r:id="rId92"/>
  </p:handoutMasterIdLst>
  <p:sldIdLst>
    <p:sldId id="641" r:id="rId2"/>
    <p:sldId id="1105" r:id="rId3"/>
    <p:sldId id="1140" r:id="rId4"/>
    <p:sldId id="645" r:id="rId5"/>
    <p:sldId id="1218" r:id="rId6"/>
    <p:sldId id="1219" r:id="rId7"/>
    <p:sldId id="1220" r:id="rId8"/>
    <p:sldId id="1221" r:id="rId9"/>
    <p:sldId id="1222" r:id="rId10"/>
    <p:sldId id="1223" r:id="rId11"/>
    <p:sldId id="1224" r:id="rId12"/>
    <p:sldId id="1225" r:id="rId13"/>
    <p:sldId id="1226" r:id="rId14"/>
    <p:sldId id="1227" r:id="rId15"/>
    <p:sldId id="1228" r:id="rId16"/>
    <p:sldId id="1229" r:id="rId17"/>
    <p:sldId id="1230" r:id="rId18"/>
    <p:sldId id="1231" r:id="rId19"/>
    <p:sldId id="1232" r:id="rId20"/>
    <p:sldId id="1233" r:id="rId21"/>
    <p:sldId id="1234" r:id="rId22"/>
    <p:sldId id="1235" r:id="rId23"/>
    <p:sldId id="1236" r:id="rId24"/>
    <p:sldId id="1237" r:id="rId25"/>
    <p:sldId id="1238" r:id="rId26"/>
    <p:sldId id="1239" r:id="rId27"/>
    <p:sldId id="1240" r:id="rId28"/>
    <p:sldId id="1241" r:id="rId29"/>
    <p:sldId id="1242" r:id="rId30"/>
    <p:sldId id="1243" r:id="rId31"/>
    <p:sldId id="1244" r:id="rId32"/>
    <p:sldId id="1245" r:id="rId33"/>
    <p:sldId id="1246" r:id="rId34"/>
    <p:sldId id="1247" r:id="rId35"/>
    <p:sldId id="1248" r:id="rId36"/>
    <p:sldId id="1249" r:id="rId37"/>
    <p:sldId id="1250" r:id="rId38"/>
    <p:sldId id="1251" r:id="rId39"/>
    <p:sldId id="1252" r:id="rId40"/>
    <p:sldId id="1253" r:id="rId41"/>
    <p:sldId id="1254" r:id="rId42"/>
    <p:sldId id="1255" r:id="rId43"/>
    <p:sldId id="1256" r:id="rId44"/>
    <p:sldId id="1257" r:id="rId45"/>
    <p:sldId id="1258" r:id="rId46"/>
    <p:sldId id="1259" r:id="rId47"/>
    <p:sldId id="1260" r:id="rId48"/>
    <p:sldId id="1261" r:id="rId49"/>
    <p:sldId id="1262" r:id="rId50"/>
    <p:sldId id="1263" r:id="rId51"/>
    <p:sldId id="1264" r:id="rId52"/>
    <p:sldId id="1265" r:id="rId53"/>
    <p:sldId id="1266" r:id="rId54"/>
    <p:sldId id="1267" r:id="rId55"/>
    <p:sldId id="1268" r:id="rId56"/>
    <p:sldId id="1269" r:id="rId57"/>
    <p:sldId id="887" r:id="rId58"/>
    <p:sldId id="930" r:id="rId59"/>
    <p:sldId id="932" r:id="rId60"/>
    <p:sldId id="935" r:id="rId61"/>
    <p:sldId id="936" r:id="rId62"/>
    <p:sldId id="889" r:id="rId63"/>
    <p:sldId id="933" r:id="rId64"/>
    <p:sldId id="937" r:id="rId65"/>
    <p:sldId id="938" r:id="rId66"/>
    <p:sldId id="939" r:id="rId67"/>
    <p:sldId id="934" r:id="rId68"/>
    <p:sldId id="940" r:id="rId69"/>
    <p:sldId id="942" r:id="rId70"/>
    <p:sldId id="941" r:id="rId71"/>
    <p:sldId id="943" r:id="rId72"/>
    <p:sldId id="944" r:id="rId73"/>
    <p:sldId id="945" r:id="rId74"/>
    <p:sldId id="1215" r:id="rId75"/>
    <p:sldId id="946" r:id="rId76"/>
    <p:sldId id="948" r:id="rId77"/>
    <p:sldId id="951" r:id="rId78"/>
    <p:sldId id="949" r:id="rId79"/>
    <p:sldId id="1207" r:id="rId80"/>
    <p:sldId id="952" r:id="rId81"/>
    <p:sldId id="954" r:id="rId82"/>
    <p:sldId id="1216" r:id="rId83"/>
    <p:sldId id="955" r:id="rId84"/>
    <p:sldId id="957" r:id="rId85"/>
    <p:sldId id="904" r:id="rId86"/>
    <p:sldId id="905" r:id="rId87"/>
    <p:sldId id="1103" r:id="rId88"/>
    <p:sldId id="956" r:id="rId89"/>
    <p:sldId id="907" r:id="rId9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EDE"/>
    <a:srgbClr val="FF6158"/>
    <a:srgbClr val="5F295F"/>
    <a:srgbClr val="CC3399"/>
    <a:srgbClr val="DBEB45"/>
    <a:srgbClr val="50BDC0"/>
    <a:srgbClr val="622A5E"/>
    <a:srgbClr val="7D3FAE"/>
    <a:srgbClr val="FF66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14" autoAdjust="0"/>
    <p:restoredTop sz="94620" autoAdjust="0"/>
  </p:normalViewPr>
  <p:slideViewPr>
    <p:cSldViewPr snapToGrid="0">
      <p:cViewPr varScale="1">
        <p:scale>
          <a:sx n="104" d="100"/>
          <a:sy n="104" d="100"/>
        </p:scale>
        <p:origin x="354" y="1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handoutMaster" Target="handoutMasters/handout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F8D0E65-E819-4DC9-BA7D-B76510C30413}" type="datetimeFigureOut">
              <a:rPr lang="en-GB" smtClean="0"/>
              <a:t>29/07/2026</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64153E87-001E-4BF5-B64A-317BD5A31B38}" type="slidenum">
              <a:rPr lang="en-GB" smtClean="0"/>
              <a:t>‹#›</a:t>
            </a:fld>
            <a:endParaRPr lang="en-GB"/>
          </a:p>
        </p:txBody>
      </p:sp>
    </p:spTree>
    <p:extLst>
      <p:ext uri="{BB962C8B-B14F-4D97-AF65-F5344CB8AC3E}">
        <p14:creationId xmlns:p14="http://schemas.microsoft.com/office/powerpoint/2010/main" val="25296900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8055"/>
          </a:xfrm>
          <a:prstGeom prst="rect">
            <a:avLst/>
          </a:prstGeom>
        </p:spPr>
        <p:txBody>
          <a:bodyPr vert="horz" lIns="91266" tIns="45633" rIns="91266" bIns="45633" rtlCol="0"/>
          <a:lstStyle>
            <a:lvl1pPr algn="l">
              <a:defRPr sz="1200"/>
            </a:lvl1pPr>
          </a:lstStyle>
          <a:p>
            <a:endParaRPr lang="en-GB"/>
          </a:p>
        </p:txBody>
      </p:sp>
      <p:sp>
        <p:nvSpPr>
          <p:cNvPr id="3" name="Date Placeholder 2"/>
          <p:cNvSpPr>
            <a:spLocks noGrp="1"/>
          </p:cNvSpPr>
          <p:nvPr>
            <p:ph type="dt" idx="1"/>
          </p:nvPr>
        </p:nvSpPr>
        <p:spPr>
          <a:xfrm>
            <a:off x="3850443" y="0"/>
            <a:ext cx="2945660" cy="498055"/>
          </a:xfrm>
          <a:prstGeom prst="rect">
            <a:avLst/>
          </a:prstGeom>
        </p:spPr>
        <p:txBody>
          <a:bodyPr vert="horz" lIns="91266" tIns="45633" rIns="91266" bIns="45633" rtlCol="0"/>
          <a:lstStyle>
            <a:lvl1pPr algn="r">
              <a:defRPr sz="1200"/>
            </a:lvl1pPr>
          </a:lstStyle>
          <a:p>
            <a:fld id="{3FD368B5-DC4D-4154-9812-699538F38B4E}" type="datetimeFigureOut">
              <a:rPr lang="en-GB" smtClean="0"/>
              <a:t>29/07/2026</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266" tIns="45633" rIns="91266" bIns="45633" rtlCol="0" anchor="ctr"/>
          <a:lstStyle/>
          <a:p>
            <a:endParaRPr lang="en-GB"/>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1266" tIns="45633" rIns="91266" bIns="456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60" cy="498054"/>
          </a:xfrm>
          <a:prstGeom prst="rect">
            <a:avLst/>
          </a:prstGeom>
        </p:spPr>
        <p:txBody>
          <a:bodyPr vert="horz" lIns="91266" tIns="45633" rIns="91266" bIns="45633"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60" cy="498054"/>
          </a:xfrm>
          <a:prstGeom prst="rect">
            <a:avLst/>
          </a:prstGeom>
        </p:spPr>
        <p:txBody>
          <a:bodyPr vert="horz" lIns="91266" tIns="45633" rIns="91266" bIns="45633" rtlCol="0" anchor="b"/>
          <a:lstStyle>
            <a:lvl1pPr algn="r">
              <a:defRPr sz="1200"/>
            </a:lvl1pPr>
          </a:lstStyle>
          <a:p>
            <a:fld id="{E9295430-1DDE-4C21-A1C5-E00DB03C7282}" type="slidenum">
              <a:rPr lang="en-GB" smtClean="0"/>
              <a:t>‹#›</a:t>
            </a:fld>
            <a:endParaRPr lang="en-GB"/>
          </a:p>
        </p:txBody>
      </p:sp>
    </p:spTree>
    <p:extLst>
      <p:ext uri="{BB962C8B-B14F-4D97-AF65-F5344CB8AC3E}">
        <p14:creationId xmlns:p14="http://schemas.microsoft.com/office/powerpoint/2010/main" val="1230395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a:t>
            </a:fld>
            <a:endParaRPr lang="en-GB" dirty="0"/>
          </a:p>
        </p:txBody>
      </p:sp>
    </p:spTree>
    <p:extLst>
      <p:ext uri="{BB962C8B-B14F-4D97-AF65-F5344CB8AC3E}">
        <p14:creationId xmlns:p14="http://schemas.microsoft.com/office/powerpoint/2010/main" val="12400325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10</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When they have finished ask for answers to the questions:</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Here are a few examples to feed into the discussion:</a:t>
            </a:r>
          </a:p>
          <a:p>
            <a:pPr eaLnBrk="1" hangingPunct="1"/>
            <a:r>
              <a:rPr lang="en-US" altLang="en-US" dirty="0">
                <a:latin typeface="Arial" panose="020B0604020202020204" pitchFamily="34" charset="0"/>
              </a:rPr>
              <a:t>Decline –  carpenters (because things will be cut to size off site by machines), </a:t>
            </a:r>
          </a:p>
          <a:p>
            <a:pPr eaLnBrk="1" hangingPunct="1"/>
            <a:r>
              <a:rPr lang="en-US" altLang="en-US" dirty="0">
                <a:latin typeface="Arial" panose="020B0604020202020204" pitchFamily="34" charset="0"/>
              </a:rPr>
              <a:t>Always needed – nurses, hairdressers, energy engineers, soldiers (through nature of role changing)</a:t>
            </a:r>
          </a:p>
          <a:p>
            <a:pPr eaLnBrk="1" hangingPunct="1"/>
            <a:r>
              <a:rPr lang="en-US" altLang="en-US" dirty="0">
                <a:latin typeface="Arial" panose="020B0604020202020204" pitchFamily="34" charset="0"/>
              </a:rPr>
              <a:t>Replaced by tech – interview selection (algorithms used by some to select for interviews depending on answers) , banking (now online so not people at counters), some farming roles (now using drones to look at crops)</a:t>
            </a:r>
          </a:p>
        </p:txBody>
      </p:sp>
    </p:spTree>
    <p:extLst>
      <p:ext uri="{BB962C8B-B14F-4D97-AF65-F5344CB8AC3E}">
        <p14:creationId xmlns:p14="http://schemas.microsoft.com/office/powerpoint/2010/main" val="1410458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11</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With new technology and science developments there will be a growth in jobs needed in many industry sectors including:</a:t>
            </a:r>
          </a:p>
          <a:p>
            <a:pPr marL="171450" indent="-171450" eaLnBrk="1" hangingPunct="1">
              <a:buFont typeface="Arial" panose="020B0604020202020204" pitchFamily="34" charset="0"/>
              <a:buChar char="•"/>
            </a:pPr>
            <a:r>
              <a:rPr lang="en-US" altLang="en-US" dirty="0">
                <a:latin typeface="Arial" panose="020B0604020202020204" pitchFamily="34" charset="0"/>
              </a:rPr>
              <a:t>Medical and Health – we will continue to need more medical scientists, researchers, doctors, nurses and health care workers</a:t>
            </a:r>
          </a:p>
          <a:p>
            <a:pPr marL="171450" indent="-171450" eaLnBrk="1" hangingPunct="1">
              <a:buFont typeface="Arial" panose="020B0604020202020204" pitchFamily="34" charset="0"/>
              <a:buChar char="•"/>
            </a:pPr>
            <a:r>
              <a:rPr lang="en-US" altLang="en-US" dirty="0">
                <a:latin typeface="Arial" panose="020B0604020202020204" pitchFamily="34" charset="0"/>
              </a:rPr>
              <a:t>IT and Digital – we will need more data analysts, technology researchers and AI developers</a:t>
            </a:r>
          </a:p>
          <a:p>
            <a:pPr marL="171450" indent="-171450" eaLnBrk="1" hangingPunct="1">
              <a:buFont typeface="Arial" panose="020B0604020202020204" pitchFamily="34" charset="0"/>
              <a:buChar char="•"/>
            </a:pPr>
            <a:r>
              <a:rPr lang="en-US" altLang="en-US" dirty="0">
                <a:latin typeface="Arial" panose="020B0604020202020204" pitchFamily="34" charset="0"/>
              </a:rPr>
              <a:t>Engineering and construction - we will need more people to design and build the new buildings of the future – architects, electricians, energy engineers</a:t>
            </a:r>
          </a:p>
          <a:p>
            <a:pPr marL="171450" indent="-171450" eaLnBrk="1" hangingPunct="1">
              <a:buFont typeface="Arial" panose="020B0604020202020204" pitchFamily="34" charset="0"/>
              <a:buChar char="•"/>
            </a:pPr>
            <a:r>
              <a:rPr lang="en-US" altLang="en-US" dirty="0">
                <a:latin typeface="Arial" panose="020B0604020202020204" pitchFamily="34" charset="0"/>
              </a:rPr>
              <a:t>Environmental jobs– we need lot of people to do jobs that help protect our planet like ecologists, foresters and environmental advisers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327333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Careerpilot is a website that you can use for free. It has lots of information and tools to help you to start to think about future career ideas and pathways. </a:t>
            </a:r>
          </a:p>
          <a:p>
            <a:endParaRPr lang="en-GB" dirty="0"/>
          </a:p>
          <a:p>
            <a:r>
              <a:rPr lang="en-GB" dirty="0"/>
              <a:t>The website is built around 3 stages:</a:t>
            </a:r>
          </a:p>
          <a:p>
            <a:pPr marL="228600" indent="-228600">
              <a:buFont typeface="+mj-lt"/>
              <a:buAutoNum type="arabicPeriod"/>
            </a:pPr>
            <a:r>
              <a:rPr lang="en-GB" dirty="0"/>
              <a:t>Start with you – with quizzes to find out more about what might suit you</a:t>
            </a:r>
          </a:p>
          <a:p>
            <a:pPr marL="228600" indent="-228600">
              <a:buFont typeface="+mj-lt"/>
              <a:buAutoNum type="arabicPeriod"/>
            </a:pPr>
            <a:r>
              <a:rPr lang="en-GB" dirty="0"/>
              <a:t>Explore your options – where you can search for courses and jobs</a:t>
            </a:r>
          </a:p>
          <a:p>
            <a:pPr marL="228600" indent="-228600">
              <a:buFont typeface="+mj-lt"/>
              <a:buAutoNum type="arabicPeriod"/>
            </a:pPr>
            <a:r>
              <a:rPr lang="en-GB" dirty="0"/>
              <a:t>Plan your next steps – where you can build a report and plan some actions.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12</a:t>
            </a:fld>
            <a:endParaRPr lang="en-GB" dirty="0"/>
          </a:p>
        </p:txBody>
      </p:sp>
    </p:spTree>
    <p:extLst>
      <p:ext uri="{BB962C8B-B14F-4D97-AF65-F5344CB8AC3E}">
        <p14:creationId xmlns:p14="http://schemas.microsoft.com/office/powerpoint/2010/main" val="33657498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13</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You will using Careerpilot to explore all your options, register (or sign in if you have used it before)</a:t>
            </a:r>
          </a:p>
          <a:p>
            <a:pPr eaLnBrk="1" hangingPunct="1"/>
            <a:r>
              <a:rPr lang="en-US" altLang="en-US" dirty="0">
                <a:latin typeface="Arial" panose="020B0604020202020204" pitchFamily="34" charset="0"/>
              </a:rPr>
              <a:t>Then you can build your report and have a record of all your career choices and plans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818435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14</a:t>
            </a:fld>
            <a:endParaRPr lang="en-GB" dirty="0"/>
          </a:p>
        </p:txBody>
      </p:sp>
    </p:spTree>
    <p:extLst>
      <p:ext uri="{BB962C8B-B14F-4D97-AF65-F5344CB8AC3E}">
        <p14:creationId xmlns:p14="http://schemas.microsoft.com/office/powerpoint/2010/main" val="2177818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 students that if they are new to Careerpilot, they need to register to use the website. </a:t>
            </a:r>
          </a:p>
          <a:p>
            <a:r>
              <a:rPr lang="en-GB" dirty="0"/>
              <a:t>They must click on the ‘Register’ button in the top right corner to open up a short registration form that takes a few minutes to complete. </a:t>
            </a:r>
          </a:p>
          <a:p>
            <a:r>
              <a:rPr lang="en-GB" dirty="0"/>
              <a:t>Remind students to use their school email address to register and to click on your school from the drop down list.</a:t>
            </a:r>
          </a:p>
          <a:p>
            <a:r>
              <a:rPr lang="en-GB" dirty="0"/>
              <a:t>Students that have already registered just need to log in with their email and password – or use forgotten password</a:t>
            </a:r>
          </a:p>
        </p:txBody>
      </p:sp>
      <p:sp>
        <p:nvSpPr>
          <p:cNvPr id="4" name="Slide Number Placeholder 3"/>
          <p:cNvSpPr>
            <a:spLocks noGrp="1"/>
          </p:cNvSpPr>
          <p:nvPr>
            <p:ph type="sldNum" sz="quarter" idx="10"/>
          </p:nvPr>
        </p:nvSpPr>
        <p:spPr/>
        <p:txBody>
          <a:bodyPr/>
          <a:lstStyle/>
          <a:p>
            <a:fld id="{E9295430-1DDE-4C21-A1C5-E00DB03C7282}" type="slidenum">
              <a:rPr lang="en-GB" smtClean="0"/>
              <a:t>15</a:t>
            </a:fld>
            <a:endParaRPr lang="en-GB" dirty="0"/>
          </a:p>
        </p:txBody>
      </p:sp>
    </p:spTree>
    <p:extLst>
      <p:ext uri="{BB962C8B-B14F-4D97-AF65-F5344CB8AC3E}">
        <p14:creationId xmlns:p14="http://schemas.microsoft.com/office/powerpoint/2010/main" val="2857118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registered students need to go to ‘Start with you’ on the home page and click on ‘Start with your personality – Buzz Quiz’. </a:t>
            </a:r>
          </a:p>
        </p:txBody>
      </p:sp>
      <p:sp>
        <p:nvSpPr>
          <p:cNvPr id="4" name="Slide Number Placeholder 3"/>
          <p:cNvSpPr>
            <a:spLocks noGrp="1"/>
          </p:cNvSpPr>
          <p:nvPr>
            <p:ph type="sldNum" sz="quarter" idx="10"/>
          </p:nvPr>
        </p:nvSpPr>
        <p:spPr/>
        <p:txBody>
          <a:bodyPr/>
          <a:lstStyle/>
          <a:p>
            <a:fld id="{E9295430-1DDE-4C21-A1C5-E00DB03C7282}" type="slidenum">
              <a:rPr lang="en-GB" smtClean="0"/>
              <a:t>16</a:t>
            </a:fld>
            <a:endParaRPr lang="en-GB" dirty="0"/>
          </a:p>
        </p:txBody>
      </p:sp>
    </p:spTree>
    <p:extLst>
      <p:ext uri="{BB962C8B-B14F-4D97-AF65-F5344CB8AC3E}">
        <p14:creationId xmlns:p14="http://schemas.microsoft.com/office/powerpoint/2010/main" val="9833064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17</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272222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registered students need to go to ‘Start with you’ on the home page and click on ‘Start with your personality – Buzz Quiz’. </a:t>
            </a:r>
          </a:p>
        </p:txBody>
      </p:sp>
      <p:sp>
        <p:nvSpPr>
          <p:cNvPr id="4" name="Slide Number Placeholder 3"/>
          <p:cNvSpPr>
            <a:spLocks noGrp="1"/>
          </p:cNvSpPr>
          <p:nvPr>
            <p:ph type="sldNum" sz="quarter" idx="10"/>
          </p:nvPr>
        </p:nvSpPr>
        <p:spPr/>
        <p:txBody>
          <a:bodyPr/>
          <a:lstStyle/>
          <a:p>
            <a:fld id="{E9295430-1DDE-4C21-A1C5-E00DB03C7282}" type="slidenum">
              <a:rPr lang="en-GB" smtClean="0"/>
              <a:t>18</a:t>
            </a:fld>
            <a:endParaRPr lang="en-GB" dirty="0"/>
          </a:p>
        </p:txBody>
      </p:sp>
    </p:spTree>
    <p:extLst>
      <p:ext uri="{BB962C8B-B14F-4D97-AF65-F5344CB8AC3E}">
        <p14:creationId xmlns:p14="http://schemas.microsoft.com/office/powerpoint/2010/main" val="19782716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Students can explore some of the job sectors the quiz matches them with and drill down to look at job profiles in those sectors</a:t>
            </a:r>
          </a:p>
          <a:p>
            <a:r>
              <a:rPr lang="en-GB" baseline="0" dirty="0"/>
              <a:t>They can also click on ‘View all job sectors’ to explore other job sectors not in their quiz results.</a:t>
            </a:r>
          </a:p>
          <a:p>
            <a:r>
              <a:rPr lang="en-GB" baseline="0" dirty="0"/>
              <a:t>Knowing what sectors they might like will help when planning a WEX</a:t>
            </a:r>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19</a:t>
            </a:fld>
            <a:endParaRPr lang="en-GB" dirty="0"/>
          </a:p>
        </p:txBody>
      </p:sp>
    </p:spTree>
    <p:extLst>
      <p:ext uri="{BB962C8B-B14F-4D97-AF65-F5344CB8AC3E}">
        <p14:creationId xmlns:p14="http://schemas.microsoft.com/office/powerpoint/2010/main" val="3243780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4541552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20</a:t>
            </a:fld>
            <a:endParaRPr lang="en-GB" dirty="0"/>
          </a:p>
        </p:txBody>
      </p:sp>
    </p:spTree>
    <p:extLst>
      <p:ext uri="{BB962C8B-B14F-4D97-AF65-F5344CB8AC3E}">
        <p14:creationId xmlns:p14="http://schemas.microsoft.com/office/powerpoint/2010/main" val="38497096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223EB-F003-A8BC-B2A9-2527217BAB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ABDD0F-FE14-A892-0534-431ADDB858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6D4E70-332F-23E3-0F9F-1BB8FAA447EA}"/>
              </a:ext>
            </a:extLst>
          </p:cNvPr>
          <p:cNvSpPr>
            <a:spLocks noGrp="1"/>
          </p:cNvSpPr>
          <p:nvPr>
            <p:ph type="body" idx="1"/>
          </p:nvPr>
        </p:nvSpPr>
        <p:spPr/>
        <p:txBody>
          <a:bodyPr/>
          <a:lstStyle/>
          <a:p>
            <a:r>
              <a:rPr lang="en-GB" baseline="0" dirty="0"/>
              <a:t>Just a few minutes of feedback, click to show three animals and ask if anybody had those, click to show 6 job sectors and ask if anybody had one of these recommended to explore.</a:t>
            </a:r>
          </a:p>
          <a:p>
            <a:r>
              <a:rPr lang="en-GB" baseline="0" dirty="0"/>
              <a:t>Click to show speech bubble making point that all types of people with all types of job interests are required.</a:t>
            </a:r>
            <a:endParaRPr lang="en-GB" dirty="0"/>
          </a:p>
        </p:txBody>
      </p:sp>
      <p:sp>
        <p:nvSpPr>
          <p:cNvPr id="4" name="Slide Number Placeholder 3">
            <a:extLst>
              <a:ext uri="{FF2B5EF4-FFF2-40B4-BE49-F238E27FC236}">
                <a16:creationId xmlns:a16="http://schemas.microsoft.com/office/drawing/2014/main" id="{CCC4F5D1-C1BD-2391-789E-5E4F097980EC}"/>
              </a:ext>
            </a:extLst>
          </p:cNvPr>
          <p:cNvSpPr>
            <a:spLocks noGrp="1"/>
          </p:cNvSpPr>
          <p:nvPr>
            <p:ph type="sldNum" sz="quarter" idx="10"/>
          </p:nvPr>
        </p:nvSpPr>
        <p:spPr/>
        <p:txBody>
          <a:bodyPr/>
          <a:lstStyle/>
          <a:p>
            <a:fld id="{E9295430-1DDE-4C21-A1C5-E00DB03C7282}" type="slidenum">
              <a:rPr lang="en-GB" smtClean="0"/>
              <a:t>21</a:t>
            </a:fld>
            <a:endParaRPr lang="en-GB" dirty="0"/>
          </a:p>
        </p:txBody>
      </p:sp>
    </p:spTree>
    <p:extLst>
      <p:ext uri="{BB962C8B-B14F-4D97-AF65-F5344CB8AC3E}">
        <p14:creationId xmlns:p14="http://schemas.microsoft.com/office/powerpoint/2010/main" val="12205893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22</a:t>
            </a:fld>
            <a:endParaRPr lang="en-GB" dirty="0"/>
          </a:p>
        </p:txBody>
      </p:sp>
    </p:spTree>
    <p:extLst>
      <p:ext uri="{BB962C8B-B14F-4D97-AF65-F5344CB8AC3E}">
        <p14:creationId xmlns:p14="http://schemas.microsoft.com/office/powerpoint/2010/main" val="7890361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use their results to start exploring sectors and jobs</a:t>
            </a:r>
            <a:endParaRPr lang="en-GB" baseline="0" dirty="0"/>
          </a:p>
        </p:txBody>
      </p:sp>
      <p:sp>
        <p:nvSpPr>
          <p:cNvPr id="4" name="Slide Number Placeholder 3"/>
          <p:cNvSpPr>
            <a:spLocks noGrp="1"/>
          </p:cNvSpPr>
          <p:nvPr>
            <p:ph type="sldNum" sz="quarter" idx="10"/>
          </p:nvPr>
        </p:nvSpPr>
        <p:spPr/>
        <p:txBody>
          <a:bodyPr/>
          <a:lstStyle/>
          <a:p>
            <a:fld id="{E9295430-1DDE-4C21-A1C5-E00DB03C7282}" type="slidenum">
              <a:rPr lang="en-GB" smtClean="0"/>
              <a:t>23</a:t>
            </a:fld>
            <a:endParaRPr lang="en-GB" dirty="0"/>
          </a:p>
        </p:txBody>
      </p:sp>
    </p:spTree>
    <p:extLst>
      <p:ext uri="{BB962C8B-B14F-4D97-AF65-F5344CB8AC3E}">
        <p14:creationId xmlns:p14="http://schemas.microsoft.com/office/powerpoint/2010/main" val="19287569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24</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You are going to use your Buzz Quiz and Job Quiz results to start exploring jobs and finding out how you get into them. You can see detailed job profiles which will also show you pathways into the jobs. Let’s focus on the pathways choices you will have at the end of Y11 and going forward.</a:t>
            </a:r>
          </a:p>
        </p:txBody>
      </p:sp>
    </p:spTree>
    <p:extLst>
      <p:ext uri="{BB962C8B-B14F-4D97-AF65-F5344CB8AC3E}">
        <p14:creationId xmlns:p14="http://schemas.microsoft.com/office/powerpoint/2010/main" val="38552850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students find jobs of interest, encourage them to tag the job sector to add to their Career Tools. </a:t>
            </a:r>
          </a:p>
          <a:p>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25</a:t>
            </a:fld>
            <a:endParaRPr lang="en-GB"/>
          </a:p>
        </p:txBody>
      </p:sp>
    </p:spTree>
    <p:extLst>
      <p:ext uri="{BB962C8B-B14F-4D97-AF65-F5344CB8AC3E}">
        <p14:creationId xmlns:p14="http://schemas.microsoft.com/office/powerpoint/2010/main" val="31115117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students find jobs of interest, encourage them to tag the job sector to add to their Career Tools. </a:t>
            </a:r>
          </a:p>
          <a:p>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26</a:t>
            </a:fld>
            <a:endParaRPr lang="en-GB"/>
          </a:p>
        </p:txBody>
      </p:sp>
    </p:spTree>
    <p:extLst>
      <p:ext uri="{BB962C8B-B14F-4D97-AF65-F5344CB8AC3E}">
        <p14:creationId xmlns:p14="http://schemas.microsoft.com/office/powerpoint/2010/main" val="24730923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Encourage students to go to their Career Tools via the home page and click on My Job Sectors to see their chosen sectors and the job profiles they have viewed.</a:t>
            </a:r>
          </a:p>
          <a:p>
            <a:r>
              <a:rPr lang="en-GB" dirty="0"/>
              <a:t>Explain this will be saved for them to revisit at a later date and they can add more or change their choices as they go through school. </a:t>
            </a:r>
          </a:p>
        </p:txBody>
      </p:sp>
      <p:sp>
        <p:nvSpPr>
          <p:cNvPr id="4" name="Slide Number Placeholder 3"/>
          <p:cNvSpPr>
            <a:spLocks noGrp="1"/>
          </p:cNvSpPr>
          <p:nvPr>
            <p:ph type="sldNum" sz="quarter" idx="10"/>
          </p:nvPr>
        </p:nvSpPr>
        <p:spPr/>
        <p:txBody>
          <a:bodyPr/>
          <a:lstStyle/>
          <a:p>
            <a:fld id="{E9295430-1DDE-4C21-A1C5-E00DB03C7282}" type="slidenum">
              <a:rPr lang="en-GB" smtClean="0"/>
              <a:t>27</a:t>
            </a:fld>
            <a:endParaRPr lang="en-GB"/>
          </a:p>
        </p:txBody>
      </p:sp>
    </p:spTree>
    <p:extLst>
      <p:ext uri="{BB962C8B-B14F-4D97-AF65-F5344CB8AC3E}">
        <p14:creationId xmlns:p14="http://schemas.microsoft.com/office/powerpoint/2010/main" val="17155469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them to say what pathways they can do at 16.</a:t>
            </a:r>
          </a:p>
          <a:p>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28</a:t>
            </a:fld>
            <a:endParaRPr lang="en-GB" dirty="0"/>
          </a:p>
        </p:txBody>
      </p:sp>
    </p:spTree>
    <p:extLst>
      <p:ext uri="{BB962C8B-B14F-4D97-AF65-F5344CB8AC3E}">
        <p14:creationId xmlns:p14="http://schemas.microsoft.com/office/powerpoint/2010/main" val="421657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baseline="0" dirty="0">
                <a:latin typeface="Arial" panose="020B0604020202020204" pitchFamily="34" charset="0"/>
              </a:rPr>
              <a:t>Run through the key differences between the different pathways available at 16 </a:t>
            </a:r>
            <a:endParaRPr lang="en-US" altLang="en-US" dirty="0">
              <a:latin typeface="Arial" panose="020B0604020202020204" pitchFamily="34" charset="0"/>
            </a:endParaRPr>
          </a:p>
        </p:txBody>
      </p:sp>
    </p:spTree>
    <p:extLst>
      <p:ext uri="{BB962C8B-B14F-4D97-AF65-F5344CB8AC3E}">
        <p14:creationId xmlns:p14="http://schemas.microsoft.com/office/powerpoint/2010/main" val="787301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These lessons have been developed to support students to build their career development skills, as identified by the CDI Career Development </a:t>
            </a:r>
            <a:r>
              <a:rPr lang="en-US" altLang="en-US" dirty="0" err="1">
                <a:latin typeface="Arial" panose="020B0604020202020204" pitchFamily="34" charset="0"/>
              </a:rPr>
              <a:t>Famework</a:t>
            </a:r>
            <a:r>
              <a:rPr lang="en-US" altLang="en-US" dirty="0">
                <a:latin typeface="Arial" panose="020B0604020202020204" pitchFamily="34" charset="0"/>
              </a:rPr>
              <a:t>. Each lesson identifies two outcomes linked to the CDI framework. </a:t>
            </a:r>
          </a:p>
          <a:p>
            <a:pPr eaLnBrk="1" hangingPunct="1"/>
            <a:r>
              <a:rPr lang="en-US" altLang="en-US" dirty="0">
                <a:latin typeface="Arial" panose="020B0604020202020204" pitchFamily="34" charset="0"/>
              </a:rPr>
              <a:t>The lessons will support meeting Gatsby Benchmark 1, 2, 3, 4 and 6 and support the </a:t>
            </a:r>
            <a:r>
              <a:rPr lang="en-US" altLang="en-US" dirty="0" err="1">
                <a:latin typeface="Arial" panose="020B0604020202020204" pitchFamily="34" charset="0"/>
              </a:rPr>
              <a:t>Equalex</a:t>
            </a:r>
            <a:r>
              <a:rPr lang="en-US" altLang="en-US" dirty="0">
                <a:latin typeface="Arial" panose="020B0604020202020204" pitchFamily="34" charset="0"/>
              </a:rPr>
              <a:t> Framework for preparing students for Modern Work Experience as they ‘Introduce &amp; Inspire’ students about the world of work and ‘Investigate &amp; Explore’ jobs and careers.</a:t>
            </a:r>
          </a:p>
          <a:p>
            <a:pPr eaLnBrk="1" hangingPunct="1"/>
            <a:r>
              <a:rPr lang="en-US" altLang="en-US" dirty="0">
                <a:latin typeface="Arial" panose="020B0604020202020204" pitchFamily="34" charset="0"/>
              </a:rPr>
              <a:t>The lessons provide opportunities for students to practice their essential skills as identified in the Skills Builder Framework 2.0 - www.skillsbuilder.org/universal-framework/</a:t>
            </a:r>
          </a:p>
          <a:p>
            <a:pPr eaLnBrk="1" hangingPunct="1"/>
            <a:r>
              <a:rPr lang="en-US" altLang="en-US" dirty="0">
                <a:latin typeface="Arial" panose="020B0604020202020204" pitchFamily="34" charset="0"/>
              </a:rPr>
              <a:t>The relevant skills steps are identified in the teacher notes in relevant activities, with reflection questions and prompts for discussion with students as part of the plenary. </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962582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30</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Explain that there</a:t>
            </a:r>
            <a:r>
              <a:rPr lang="en-US" altLang="en-US" baseline="0" dirty="0">
                <a:latin typeface="Arial" panose="020B0604020202020204" pitchFamily="34" charset="0"/>
              </a:rPr>
              <a:t> are three pathways but in all pathways there are levels of quals. Level 2 is getting 5 GCSEs grade 4-1.</a:t>
            </a:r>
          </a:p>
          <a:p>
            <a:pPr eaLnBrk="1" hangingPunct="1"/>
            <a:r>
              <a:rPr lang="en-US" altLang="en-US" baseline="0" dirty="0">
                <a:latin typeface="Arial" panose="020B0604020202020204" pitchFamily="34" charset="0"/>
              </a:rPr>
              <a:t>Show them the other levels and make the point that all pathways can lead to a degree.</a:t>
            </a:r>
          </a:p>
          <a:p>
            <a:pPr eaLnBrk="1" hangingPunct="1"/>
            <a:r>
              <a:rPr lang="en-US" altLang="en-US" baseline="0" dirty="0">
                <a:latin typeface="Arial" panose="020B0604020202020204" pitchFamily="34" charset="0"/>
              </a:rPr>
              <a:t>The bit of the qualification ladder we are mainly talking about today is their choices after GCSEs</a:t>
            </a:r>
            <a:endParaRPr lang="en-US" altLang="en-US" dirty="0">
              <a:latin typeface="Arial" panose="020B0604020202020204" pitchFamily="34" charset="0"/>
            </a:endParaRPr>
          </a:p>
        </p:txBody>
      </p:sp>
    </p:spTree>
    <p:extLst>
      <p:ext uri="{BB962C8B-B14F-4D97-AF65-F5344CB8AC3E}">
        <p14:creationId xmlns:p14="http://schemas.microsoft.com/office/powerpoint/2010/main" val="38206464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Now</a:t>
            </a:r>
            <a:r>
              <a:rPr lang="en-US" altLang="en-US" baseline="0" dirty="0">
                <a:latin typeface="Arial" panose="020B0604020202020204" pitchFamily="34" charset="0"/>
              </a:rPr>
              <a:t> move on to Explore your options and these are the sections that would be good for you to look at.</a:t>
            </a:r>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8513868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DD2BE-12D4-C53C-1699-9FD9A563E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716063-0280-0468-7F77-C9376B946B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7E0618-611E-56D3-A7B0-95C6FBCBE11B}"/>
              </a:ext>
            </a:extLst>
          </p:cNvPr>
          <p:cNvSpPr>
            <a:spLocks noGrp="1"/>
          </p:cNvSpPr>
          <p:nvPr>
            <p:ph type="body" idx="1"/>
          </p:nvPr>
        </p:nvSpPr>
        <p:spPr/>
        <p:txBody>
          <a:bodyPr/>
          <a:lstStyle/>
          <a:p>
            <a:r>
              <a:rPr lang="en-GB" dirty="0"/>
              <a:t>Explain to students what activities they will be doing shortly on Careerpilot. </a:t>
            </a:r>
          </a:p>
          <a:p>
            <a:r>
              <a:rPr lang="en-GB" dirty="0"/>
              <a:t>Use the following slides to explain how to complete these activities before getting started….</a:t>
            </a:r>
          </a:p>
          <a:p>
            <a:endParaRPr lang="en-GB" dirty="0"/>
          </a:p>
        </p:txBody>
      </p:sp>
      <p:sp>
        <p:nvSpPr>
          <p:cNvPr id="4" name="Slide Number Placeholder 3">
            <a:extLst>
              <a:ext uri="{FF2B5EF4-FFF2-40B4-BE49-F238E27FC236}">
                <a16:creationId xmlns:a16="http://schemas.microsoft.com/office/drawing/2014/main" id="{936183E4-5A1F-A686-355E-8FA0862C3CEE}"/>
              </a:ext>
            </a:extLst>
          </p:cNvPr>
          <p:cNvSpPr>
            <a:spLocks noGrp="1"/>
          </p:cNvSpPr>
          <p:nvPr>
            <p:ph type="sldNum" sz="quarter" idx="5"/>
          </p:nvPr>
        </p:nvSpPr>
        <p:spPr/>
        <p:txBody>
          <a:bodyPr/>
          <a:lstStyle/>
          <a:p>
            <a:fld id="{49D8F3F8-784D-4BD0-B132-FF0371917A74}" type="slidenum">
              <a:rPr lang="en-GB" smtClean="0"/>
              <a:t>32</a:t>
            </a:fld>
            <a:endParaRPr lang="en-GB" dirty="0"/>
          </a:p>
        </p:txBody>
      </p:sp>
    </p:spTree>
    <p:extLst>
      <p:ext uri="{BB962C8B-B14F-4D97-AF65-F5344CB8AC3E}">
        <p14:creationId xmlns:p14="http://schemas.microsoft.com/office/powerpoint/2010/main" val="32313798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r>
              <a:rPr lang="en-GB" altLang="en-US" dirty="0">
                <a:latin typeface="Arial" panose="020B0604020202020204" pitchFamily="34" charset="0"/>
              </a:rPr>
              <a:t>Ask students to now take it in turns to show and tell a partner about the job sectors they have saved, including about any jobs they viewed that sounded interesting. </a:t>
            </a:r>
          </a:p>
          <a:p>
            <a:r>
              <a:rPr lang="en-GB" altLang="en-US" baseline="0" dirty="0">
                <a:latin typeface="Arial" panose="020B0604020202020204" pitchFamily="34" charset="0"/>
              </a:rPr>
              <a:t>Students can compare the salaries of the jobs they found and talk about what aspects of the day to day tasks they think looked interesting and why.</a:t>
            </a:r>
          </a:p>
          <a:p>
            <a:r>
              <a:rPr lang="en-GB" altLang="en-US" dirty="0">
                <a:latin typeface="Arial" panose="020B0604020202020204" pitchFamily="34" charset="0"/>
              </a:rPr>
              <a:t>Step 8 Listening - </a:t>
            </a:r>
            <a:r>
              <a:rPr lang="en-GB" altLang="en-US" b="1" dirty="0">
                <a:latin typeface="Arial" panose="020B0604020202020204" pitchFamily="34" charset="0"/>
              </a:rPr>
              <a:t>Summarising</a:t>
            </a:r>
            <a:r>
              <a:rPr lang="en-GB" altLang="en-US" dirty="0">
                <a:latin typeface="Arial" panose="020B0604020202020204" pitchFamily="34" charset="0"/>
              </a:rPr>
              <a:t>: I show I am listening by summarising or rephrasing what I have heard</a:t>
            </a:r>
          </a:p>
          <a:p>
            <a:r>
              <a:rPr lang="en-GB" altLang="en-US" dirty="0">
                <a:latin typeface="Arial" panose="020B0604020202020204" pitchFamily="34" charset="0"/>
              </a:rPr>
              <a:t>Step 8 Speaking - </a:t>
            </a:r>
            <a:r>
              <a:rPr lang="en-GB" altLang="en-US" b="1" dirty="0">
                <a:latin typeface="Arial" panose="020B0604020202020204" pitchFamily="34" charset="0"/>
              </a:rPr>
              <a:t>Using facts</a:t>
            </a:r>
            <a:r>
              <a:rPr lang="en-GB" altLang="en-US" dirty="0">
                <a:latin typeface="Arial" panose="020B0604020202020204" pitchFamily="34" charset="0"/>
              </a:rPr>
              <a:t>: I use facts and examples to support my communication</a:t>
            </a:r>
            <a:endParaRPr lang="en-GB" altLang="en-US" baseline="0" dirty="0">
              <a:latin typeface="Arial" panose="020B0604020202020204" pitchFamily="34" charset="0"/>
            </a:endParaRPr>
          </a:p>
          <a:p>
            <a:endParaRPr lang="en-GB" altLang="en-US" baseline="0" dirty="0">
              <a:latin typeface="Arial" panose="020B0604020202020204" pitchFamily="34" charset="0"/>
            </a:endParaRPr>
          </a:p>
          <a:p>
            <a:r>
              <a:rPr lang="en-GB" altLang="en-US" baseline="0" dirty="0">
                <a:latin typeface="Arial" panose="020B0604020202020204" pitchFamily="34" charset="0"/>
              </a:rPr>
              <a:t>If time, ask students to feed back on their partner’s chosen jobs or job sectors to the whole class.</a:t>
            </a:r>
            <a:endParaRPr lang="en-GB"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33</a:t>
            </a:fld>
            <a:endParaRPr lang="en-GB" altLang="en-US">
              <a:latin typeface="Arial" panose="020B0604020202020204" pitchFamily="34" charset="0"/>
            </a:endParaRPr>
          </a:p>
        </p:txBody>
      </p:sp>
    </p:spTree>
    <p:extLst>
      <p:ext uri="{BB962C8B-B14F-4D97-AF65-F5344CB8AC3E}">
        <p14:creationId xmlns:p14="http://schemas.microsoft.com/office/powerpoint/2010/main" val="27536574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slide</a:t>
            </a:r>
            <a:r>
              <a:rPr lang="en-GB" baseline="0" dirty="0"/>
              <a:t> to show the report that is created once the career tools have been completed – moves up with them each year in school</a:t>
            </a:r>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34</a:t>
            </a:fld>
            <a:endParaRPr lang="en-GB"/>
          </a:p>
        </p:txBody>
      </p:sp>
    </p:spTree>
    <p:extLst>
      <p:ext uri="{BB962C8B-B14F-4D97-AF65-F5344CB8AC3E}">
        <p14:creationId xmlns:p14="http://schemas.microsoft.com/office/powerpoint/2010/main" val="24611016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1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32841574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36</a:t>
            </a:fld>
            <a:endParaRPr lang="en-GB"/>
          </a:p>
        </p:txBody>
      </p:sp>
    </p:spTree>
    <p:extLst>
      <p:ext uri="{BB962C8B-B14F-4D97-AF65-F5344CB8AC3E}">
        <p14:creationId xmlns:p14="http://schemas.microsoft.com/office/powerpoint/2010/main" val="7416948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4941577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Quick starter activity to show that you</a:t>
            </a:r>
            <a:r>
              <a:rPr lang="en-GB" baseline="0" dirty="0"/>
              <a:t> are likely do a range of different jobs in your lifetime. Work experience helps students to find out what work is like and to try out something which interests them.</a:t>
            </a:r>
          </a:p>
          <a:p>
            <a:pPr marL="228600" indent="-228600">
              <a:buAutoNum type="arabicPeriod"/>
            </a:pPr>
            <a:r>
              <a:rPr lang="en-GB" baseline="0" dirty="0"/>
              <a:t>Ask students if they know who each celebrity is and what job they are famous for, then click to reveal.</a:t>
            </a:r>
          </a:p>
          <a:p>
            <a:pPr marL="228600" indent="-228600">
              <a:buAutoNum type="arabicPeriod"/>
            </a:pPr>
            <a:r>
              <a:rPr lang="en-GB" baseline="0" dirty="0"/>
              <a:t>Ask students to guess a job they did before they were famous then click to reveal one at a time.</a:t>
            </a:r>
          </a:p>
          <a:p>
            <a:r>
              <a:rPr lang="en-GB" baseline="0" dirty="0"/>
              <a:t>Taylor Swift worked on a Christmas Tree Farm picking bugs off plants</a:t>
            </a:r>
          </a:p>
        </p:txBody>
      </p:sp>
      <p:sp>
        <p:nvSpPr>
          <p:cNvPr id="4" name="Slide Number Placeholder 3"/>
          <p:cNvSpPr>
            <a:spLocks noGrp="1"/>
          </p:cNvSpPr>
          <p:nvPr>
            <p:ph type="sldNum" sz="quarter" idx="10"/>
          </p:nvPr>
        </p:nvSpPr>
        <p:spPr/>
        <p:txBody>
          <a:bodyPr/>
          <a:lstStyle/>
          <a:p>
            <a:fld id="{E9295430-1DDE-4C21-A1C5-E00DB03C7282}" type="slidenum">
              <a:rPr lang="en-GB" smtClean="0"/>
              <a:t>38</a:t>
            </a:fld>
            <a:endParaRPr lang="en-GB"/>
          </a:p>
        </p:txBody>
      </p:sp>
    </p:spTree>
    <p:extLst>
      <p:ext uri="{BB962C8B-B14F-4D97-AF65-F5344CB8AC3E}">
        <p14:creationId xmlns:p14="http://schemas.microsoft.com/office/powerpoint/2010/main" val="13511458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Students have 5 mins to work in pairs to think about what different people get from work</a:t>
            </a:r>
          </a:p>
          <a:p>
            <a:pPr eaLnBrk="1" hangingPunct="1"/>
            <a:r>
              <a:rPr lang="en-US" altLang="en-US" dirty="0">
                <a:latin typeface="Arial" panose="020B0604020202020204" pitchFamily="34" charset="0"/>
              </a:rPr>
              <a:t>Ideas to feed into discussion:</a:t>
            </a:r>
          </a:p>
          <a:p>
            <a:pPr eaLnBrk="1" hangingPunct="1"/>
            <a:r>
              <a:rPr lang="en-US" altLang="en-US" dirty="0">
                <a:latin typeface="Arial" panose="020B0604020202020204" pitchFamily="34" charset="0"/>
              </a:rPr>
              <a:t>Satisfaction</a:t>
            </a:r>
          </a:p>
          <a:p>
            <a:pPr eaLnBrk="1" hangingPunct="1"/>
            <a:r>
              <a:rPr lang="en-US" altLang="en-US" dirty="0">
                <a:latin typeface="Arial" panose="020B0604020202020204" pitchFamily="34" charset="0"/>
              </a:rPr>
              <a:t>Challenge</a:t>
            </a:r>
          </a:p>
          <a:p>
            <a:pPr eaLnBrk="1" hangingPunct="1"/>
            <a:r>
              <a:rPr lang="en-US" altLang="en-US" dirty="0">
                <a:latin typeface="Arial" panose="020B0604020202020204" pitchFamily="34" charset="0"/>
              </a:rPr>
              <a:t>Power</a:t>
            </a:r>
          </a:p>
          <a:p>
            <a:pPr eaLnBrk="1" hangingPunct="1"/>
            <a:r>
              <a:rPr lang="en-US" altLang="en-US" dirty="0">
                <a:latin typeface="Arial" panose="020B0604020202020204" pitchFamily="34" charset="0"/>
              </a:rPr>
              <a:t>Money</a:t>
            </a:r>
          </a:p>
          <a:p>
            <a:pPr eaLnBrk="1" hangingPunct="1"/>
            <a:r>
              <a:rPr lang="en-US" altLang="en-US" dirty="0">
                <a:latin typeface="Arial" panose="020B0604020202020204" pitchFamily="34" charset="0"/>
              </a:rPr>
              <a:t>Reason to get up in morning </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This activity supports students to practice Step 7 Teamworking – </a:t>
            </a:r>
            <a:r>
              <a:rPr lang="en-US" altLang="en-US" b="1" dirty="0">
                <a:latin typeface="Arial" panose="020B0604020202020204" pitchFamily="34" charset="0"/>
              </a:rPr>
              <a:t>Contributing:</a:t>
            </a:r>
            <a:r>
              <a:rPr lang="en-US" altLang="en-US" dirty="0">
                <a:latin typeface="Arial" panose="020B0604020202020204" pitchFamily="34" charset="0"/>
              </a:rPr>
              <a:t> I contribute to a group activity</a:t>
            </a:r>
          </a:p>
        </p:txBody>
      </p:sp>
    </p:spTree>
    <p:extLst>
      <p:ext uri="{BB962C8B-B14F-4D97-AF65-F5344CB8AC3E}">
        <p14:creationId xmlns:p14="http://schemas.microsoft.com/office/powerpoint/2010/main" val="3958667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Use this page to navigate directly to the relevant lesson.</a:t>
            </a:r>
          </a:p>
        </p:txBody>
      </p:sp>
    </p:spTree>
    <p:extLst>
      <p:ext uri="{BB962C8B-B14F-4D97-AF65-F5344CB8AC3E}">
        <p14:creationId xmlns:p14="http://schemas.microsoft.com/office/powerpoint/2010/main" val="23494749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WEX can help you make decisions about your future courses and work</a:t>
            </a:r>
          </a:p>
        </p:txBody>
      </p:sp>
    </p:spTree>
    <p:extLst>
      <p:ext uri="{BB962C8B-B14F-4D97-AF65-F5344CB8AC3E}">
        <p14:creationId xmlns:p14="http://schemas.microsoft.com/office/powerpoint/2010/main" val="42012062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Ask the class – why WEX is important?</a:t>
            </a:r>
          </a:p>
        </p:txBody>
      </p:sp>
    </p:spTree>
    <p:extLst>
      <p:ext uri="{BB962C8B-B14F-4D97-AF65-F5344CB8AC3E}">
        <p14:creationId xmlns:p14="http://schemas.microsoft.com/office/powerpoint/2010/main" val="18496914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Pause the video for students to write down what they want to get from their WEX</a:t>
            </a:r>
          </a:p>
        </p:txBody>
      </p:sp>
      <p:sp>
        <p:nvSpPr>
          <p:cNvPr id="4" name="Slide Number Placeholder 3"/>
          <p:cNvSpPr>
            <a:spLocks noGrp="1"/>
          </p:cNvSpPr>
          <p:nvPr>
            <p:ph type="sldNum" sz="quarter" idx="10"/>
          </p:nvPr>
        </p:nvSpPr>
        <p:spPr/>
        <p:txBody>
          <a:bodyPr/>
          <a:lstStyle/>
          <a:p>
            <a:fld id="{E9295430-1DDE-4C21-A1C5-E00DB03C7282}" type="slidenum">
              <a:rPr lang="en-GB" smtClean="0"/>
              <a:t>42</a:t>
            </a:fld>
            <a:endParaRPr lang="en-GB"/>
          </a:p>
        </p:txBody>
      </p:sp>
    </p:spTree>
    <p:extLst>
      <p:ext uri="{BB962C8B-B14F-4D97-AF65-F5344CB8AC3E}">
        <p14:creationId xmlns:p14="http://schemas.microsoft.com/office/powerpoint/2010/main" val="31681922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52B03-AAD7-4DD9-05E1-E570021BB3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67F1BD-9420-CD77-8AC8-0AD9DB097D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774E84-DB43-FBE6-13CA-1A02916CC1B8}"/>
              </a:ext>
            </a:extLst>
          </p:cNvPr>
          <p:cNvSpPr>
            <a:spLocks noGrp="1"/>
          </p:cNvSpPr>
          <p:nvPr>
            <p:ph type="body" idx="1"/>
          </p:nvPr>
        </p:nvSpPr>
        <p:spPr/>
        <p:txBody>
          <a:bodyPr/>
          <a:lstStyle/>
          <a:p>
            <a:r>
              <a:rPr lang="en-GB" dirty="0"/>
              <a:t>Ask the students to identify which are likely to be offered to a 16 year old. Explain there are lots of great opportunities but because of rules/H&amp;S some might not be available for a 16 year old. They could work in a place that does that job role but they might not be actually doing at as a 16 year old.</a:t>
            </a:r>
          </a:p>
          <a:p>
            <a:endParaRPr lang="en-GB" dirty="0"/>
          </a:p>
          <a:p>
            <a:r>
              <a:rPr lang="en-GB" dirty="0"/>
              <a:t>They will be developing skills wherever they go and be in a work role for maybe the first time.</a:t>
            </a:r>
          </a:p>
          <a:p>
            <a:endParaRPr lang="en-GB" dirty="0"/>
          </a:p>
        </p:txBody>
      </p:sp>
      <p:sp>
        <p:nvSpPr>
          <p:cNvPr id="4" name="Slide Number Placeholder 3">
            <a:extLst>
              <a:ext uri="{FF2B5EF4-FFF2-40B4-BE49-F238E27FC236}">
                <a16:creationId xmlns:a16="http://schemas.microsoft.com/office/drawing/2014/main" id="{AE24B20A-09A7-3FC4-DBD4-A89D47E8776F}"/>
              </a:ext>
            </a:extLst>
          </p:cNvPr>
          <p:cNvSpPr>
            <a:spLocks noGrp="1"/>
          </p:cNvSpPr>
          <p:nvPr>
            <p:ph type="sldNum" sz="quarter" idx="5"/>
          </p:nvPr>
        </p:nvSpPr>
        <p:spPr/>
        <p:txBody>
          <a:bodyPr/>
          <a:lstStyle/>
          <a:p>
            <a:fld id="{49D8F3F8-784D-4BD0-B132-FF0371917A74}" type="slidenum">
              <a:rPr lang="en-GB" smtClean="0"/>
              <a:t>43</a:t>
            </a:fld>
            <a:endParaRPr lang="en-GB" dirty="0"/>
          </a:p>
        </p:txBody>
      </p:sp>
    </p:spTree>
    <p:extLst>
      <p:ext uri="{BB962C8B-B14F-4D97-AF65-F5344CB8AC3E}">
        <p14:creationId xmlns:p14="http://schemas.microsoft.com/office/powerpoint/2010/main" val="32456457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Lesson 1 you did the job quiz to see sectors that might suit you. </a:t>
            </a:r>
          </a:p>
        </p:txBody>
      </p:sp>
    </p:spTree>
    <p:extLst>
      <p:ext uri="{BB962C8B-B14F-4D97-AF65-F5344CB8AC3E}">
        <p14:creationId xmlns:p14="http://schemas.microsoft.com/office/powerpoint/2010/main" val="33786797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45</a:t>
            </a:fld>
            <a:endParaRPr lang="en-GB"/>
          </a:p>
        </p:txBody>
      </p:sp>
    </p:spTree>
    <p:extLst>
      <p:ext uri="{BB962C8B-B14F-4D97-AF65-F5344CB8AC3E}">
        <p14:creationId xmlns:p14="http://schemas.microsoft.com/office/powerpoint/2010/main" val="16300637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46</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You will using Careerpilot to explore all your options, register (or sign in if you have used it before)</a:t>
            </a:r>
          </a:p>
          <a:p>
            <a:pPr eaLnBrk="1" hangingPunct="1"/>
            <a:r>
              <a:rPr lang="en-US" altLang="en-US" dirty="0">
                <a:latin typeface="Arial" panose="020B0604020202020204" pitchFamily="34" charset="0"/>
              </a:rPr>
              <a:t>Then you can build your report and have a record of all your career choices and plans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8184358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In ‘Start with you’ these are the activities will be doing today. I am going to show you what you need to do.</a:t>
            </a:r>
          </a:p>
        </p:txBody>
      </p:sp>
    </p:spTree>
    <p:extLst>
      <p:ext uri="{BB962C8B-B14F-4D97-AF65-F5344CB8AC3E}">
        <p14:creationId xmlns:p14="http://schemas.microsoft.com/office/powerpoint/2010/main" val="38297248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In ‘Start with you’ these are the activities will be doing today. I am going to show you what you need to do.</a:t>
            </a:r>
          </a:p>
        </p:txBody>
      </p:sp>
    </p:spTree>
    <p:extLst>
      <p:ext uri="{BB962C8B-B14F-4D97-AF65-F5344CB8AC3E}">
        <p14:creationId xmlns:p14="http://schemas.microsoft.com/office/powerpoint/2010/main" val="24418600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GB" altLang="en-US" dirty="0">
                <a:latin typeface="Arial" panose="020B0604020202020204" pitchFamily="34" charset="0"/>
              </a:rPr>
              <a:t>Reminder</a:t>
            </a:r>
          </a:p>
          <a:p>
            <a:pPr eaLnBrk="1" hangingPunct="1"/>
            <a:r>
              <a:rPr lang="en-GB" altLang="en-US" dirty="0">
                <a:latin typeface="Arial" panose="020B0604020202020204" pitchFamily="34" charset="0"/>
              </a:rPr>
              <a:t>These eight skills have been identified by employers as being essential to any job. They are people skills, so are all about how you communicate with others, how you manage yourself and come up with new ideas.</a:t>
            </a:r>
          </a:p>
          <a:p>
            <a:pPr eaLnBrk="1" hangingPunct="1"/>
            <a:r>
              <a:rPr lang="en-GB" altLang="en-US" dirty="0">
                <a:latin typeface="Arial" panose="020B0604020202020204" pitchFamily="34" charset="0"/>
              </a:rPr>
              <a:t>You can see them as four pairs of skills:</a:t>
            </a:r>
          </a:p>
          <a:p>
            <a:pPr marL="171450" indent="-171450" eaLnBrk="1" hangingPunct="1">
              <a:buFont typeface="Arial" panose="020B0604020202020204" pitchFamily="34" charset="0"/>
              <a:buChar char="•"/>
            </a:pPr>
            <a:r>
              <a:rPr lang="en-GB" altLang="en-US" dirty="0">
                <a:latin typeface="Arial" panose="020B0604020202020204" pitchFamily="34" charset="0"/>
              </a:rPr>
              <a:t>Communication skills - Listening and Speaking</a:t>
            </a:r>
          </a:p>
          <a:p>
            <a:pPr marL="171450" indent="-171450" eaLnBrk="1" hangingPunct="1">
              <a:buFont typeface="Arial" panose="020B0604020202020204" pitchFamily="34" charset="0"/>
              <a:buChar char="•"/>
            </a:pPr>
            <a:r>
              <a:rPr lang="en-GB" altLang="en-US" dirty="0">
                <a:latin typeface="Arial" panose="020B0604020202020204" pitchFamily="34" charset="0"/>
              </a:rPr>
              <a:t>Creative Problem Solving skills - Problem Solving and Creativity</a:t>
            </a:r>
          </a:p>
          <a:p>
            <a:pPr marL="171450" indent="-171450" eaLnBrk="1" hangingPunct="1">
              <a:buFont typeface="Arial" panose="020B0604020202020204" pitchFamily="34" charset="0"/>
              <a:buChar char="•"/>
            </a:pPr>
            <a:r>
              <a:rPr lang="en-GB" altLang="en-US" dirty="0">
                <a:latin typeface="Arial" panose="020B0604020202020204" pitchFamily="34" charset="0"/>
              </a:rPr>
              <a:t>Self-management skills – Adapting and Planning</a:t>
            </a:r>
          </a:p>
          <a:p>
            <a:pPr marL="171450" indent="-171450" eaLnBrk="1" hangingPunct="1">
              <a:buFont typeface="Arial" panose="020B0604020202020204" pitchFamily="34" charset="0"/>
              <a:buChar char="•"/>
            </a:pPr>
            <a:r>
              <a:rPr lang="en-GB" altLang="en-US" dirty="0">
                <a:latin typeface="Arial" panose="020B0604020202020204" pitchFamily="34" charset="0"/>
              </a:rPr>
              <a:t>Collaboration skills - Leadership and Teamwork</a:t>
            </a:r>
          </a:p>
        </p:txBody>
      </p:sp>
    </p:spTree>
    <p:extLst>
      <p:ext uri="{BB962C8B-B14F-4D97-AF65-F5344CB8AC3E}">
        <p14:creationId xmlns:p14="http://schemas.microsoft.com/office/powerpoint/2010/main" val="2903904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lesson 1 of a series of 5 lessons – it can be shown as a stand-alone.</a:t>
            </a:r>
          </a:p>
          <a:p>
            <a:r>
              <a:rPr lang="en-GB" dirty="0"/>
              <a:t>It has been recorded by a member of the Careerpilot Team delivering the session with directions for the teacher and students in what to do and timings.</a:t>
            </a:r>
          </a:p>
          <a:p>
            <a:r>
              <a:rPr lang="en-GB" dirty="0"/>
              <a:t>If time is short cut back the main 30 minute activity and/or change the ‘wrap-up’ to a whole group activity.</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5</a:t>
            </a:fld>
            <a:endParaRPr lang="en-GB" dirty="0"/>
          </a:p>
        </p:txBody>
      </p:sp>
    </p:spTree>
    <p:extLst>
      <p:ext uri="{BB962C8B-B14F-4D97-AF65-F5344CB8AC3E}">
        <p14:creationId xmlns:p14="http://schemas.microsoft.com/office/powerpoint/2010/main" val="19429820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ECA79-47DE-E4D9-0841-521C7FB46714}"/>
            </a:ext>
          </a:extLst>
        </p:cNvPr>
        <p:cNvGrpSpPr/>
        <p:nvPr/>
      </p:nvGrpSpPr>
      <p:grpSpPr>
        <a:xfrm>
          <a:off x="0" y="0"/>
          <a:ext cx="0" cy="0"/>
          <a:chOff x="0" y="0"/>
          <a:chExt cx="0" cy="0"/>
        </a:xfrm>
      </p:grpSpPr>
      <p:sp>
        <p:nvSpPr>
          <p:cNvPr id="5122" name="Rectangle 7">
            <a:extLst>
              <a:ext uri="{FF2B5EF4-FFF2-40B4-BE49-F238E27FC236}">
                <a16:creationId xmlns:a16="http://schemas.microsoft.com/office/drawing/2014/main" id="{4018037C-E477-32B5-4AC1-F0613B16D364}"/>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50</a:t>
            </a:fld>
            <a:endParaRPr lang="en-GB" altLang="en-US" sz="800"/>
          </a:p>
        </p:txBody>
      </p:sp>
      <p:sp>
        <p:nvSpPr>
          <p:cNvPr id="5123" name="Rectangle 2">
            <a:extLst>
              <a:ext uri="{FF2B5EF4-FFF2-40B4-BE49-F238E27FC236}">
                <a16:creationId xmlns:a16="http://schemas.microsoft.com/office/drawing/2014/main" id="{3D481B0D-5366-63FB-4444-CBF55DC8AF47}"/>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20F94115-86BE-7288-A798-3820DC7DC27F}"/>
              </a:ext>
            </a:extLst>
          </p:cNvPr>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In ‘Start with you’ these are the activities will be doing today. I am going to show you what you need to do.</a:t>
            </a:r>
          </a:p>
        </p:txBody>
      </p:sp>
    </p:spTree>
    <p:extLst>
      <p:ext uri="{BB962C8B-B14F-4D97-AF65-F5344CB8AC3E}">
        <p14:creationId xmlns:p14="http://schemas.microsoft.com/office/powerpoint/2010/main" val="172650642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 we will do the Skills Profile, if you have done it before retake the quiz to see if things have changed.</a:t>
            </a:r>
          </a:p>
        </p:txBody>
      </p:sp>
      <p:sp>
        <p:nvSpPr>
          <p:cNvPr id="4" name="Slide Number Placeholder 3"/>
          <p:cNvSpPr>
            <a:spLocks noGrp="1"/>
          </p:cNvSpPr>
          <p:nvPr>
            <p:ph type="sldNum" sz="quarter" idx="5"/>
          </p:nvPr>
        </p:nvSpPr>
        <p:spPr/>
        <p:txBody>
          <a:bodyPr/>
          <a:lstStyle/>
          <a:p>
            <a:fld id="{E9295430-1DDE-4C21-A1C5-E00DB03C7282}" type="slidenum">
              <a:rPr lang="en-GB" smtClean="0"/>
              <a:t>51</a:t>
            </a:fld>
            <a:endParaRPr lang="en-GB"/>
          </a:p>
        </p:txBody>
      </p:sp>
    </p:spTree>
    <p:extLst>
      <p:ext uri="{BB962C8B-B14F-4D97-AF65-F5344CB8AC3E}">
        <p14:creationId xmlns:p14="http://schemas.microsoft.com/office/powerpoint/2010/main" val="37256216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their skills will be put in the Skills</a:t>
            </a:r>
            <a:r>
              <a:rPr lang="en-GB" baseline="0" dirty="0"/>
              <a:t> Bank, they should add at least two examples of their own in the lesson but keep going back to add things over time. The Skills Banks can then be used when they come to apply.</a:t>
            </a:r>
          </a:p>
          <a:p>
            <a:r>
              <a:rPr lang="en-GB" baseline="0" dirty="0"/>
              <a:t>Useful when you are applying for WEX to mention your skills.</a:t>
            </a:r>
          </a:p>
        </p:txBody>
      </p:sp>
      <p:sp>
        <p:nvSpPr>
          <p:cNvPr id="4" name="Slide Number Placeholder 3"/>
          <p:cNvSpPr>
            <a:spLocks noGrp="1"/>
          </p:cNvSpPr>
          <p:nvPr>
            <p:ph type="sldNum" sz="quarter" idx="10"/>
          </p:nvPr>
        </p:nvSpPr>
        <p:spPr/>
        <p:txBody>
          <a:bodyPr/>
          <a:lstStyle/>
          <a:p>
            <a:fld id="{E9295430-1DDE-4C21-A1C5-E00DB03C7282}" type="slidenum">
              <a:rPr lang="en-GB" smtClean="0"/>
              <a:t>52</a:t>
            </a:fld>
            <a:endParaRPr lang="en-GB"/>
          </a:p>
        </p:txBody>
      </p:sp>
    </p:spTree>
    <p:extLst>
      <p:ext uri="{BB962C8B-B14F-4D97-AF65-F5344CB8AC3E}">
        <p14:creationId xmlns:p14="http://schemas.microsoft.com/office/powerpoint/2010/main" val="29929966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Students can use the skills profile to apply for jobs but adding the information to their CVS and personal statement using our tool above. You can use this in employer CV work shops – B5, applying for work experience BM6 and college or university places – BM7. </a:t>
            </a:r>
          </a:p>
        </p:txBody>
      </p:sp>
      <p:sp>
        <p:nvSpPr>
          <p:cNvPr id="4" name="Slide Number Placeholder 3"/>
          <p:cNvSpPr>
            <a:spLocks noGrp="1"/>
          </p:cNvSpPr>
          <p:nvPr>
            <p:ph type="sldNum" sz="quarter" idx="10"/>
          </p:nvPr>
        </p:nvSpPr>
        <p:spPr/>
        <p:txBody>
          <a:bodyPr/>
          <a:lstStyle/>
          <a:p>
            <a:fld id="{E9295430-1DDE-4C21-A1C5-E00DB03C7282}" type="slidenum">
              <a:rPr lang="en-GB" smtClean="0"/>
              <a:t>53</a:t>
            </a:fld>
            <a:endParaRPr lang="en-GB"/>
          </a:p>
        </p:txBody>
      </p:sp>
    </p:spTree>
    <p:extLst>
      <p:ext uri="{BB962C8B-B14F-4D97-AF65-F5344CB8AC3E}">
        <p14:creationId xmlns:p14="http://schemas.microsoft.com/office/powerpoint/2010/main" val="13770475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A7D83-6557-315C-A25F-B3677A1508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96308F-4570-5CF8-976F-995ED20052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C969D5-005B-820B-24C7-A005A66E7EB5}"/>
              </a:ext>
            </a:extLst>
          </p:cNvPr>
          <p:cNvSpPr>
            <a:spLocks noGrp="1"/>
          </p:cNvSpPr>
          <p:nvPr>
            <p:ph type="body" idx="1"/>
          </p:nvPr>
        </p:nvSpPr>
        <p:spPr/>
        <p:txBody>
          <a:bodyPr/>
          <a:lstStyle/>
          <a:p>
            <a:r>
              <a:rPr lang="en-GB" dirty="0"/>
              <a:t>Pause video for students to complete tasks on Careerpilot – use the previous slides as needed to guide them through the activities</a:t>
            </a:r>
          </a:p>
          <a:p>
            <a:endParaRPr lang="en-GB" dirty="0"/>
          </a:p>
        </p:txBody>
      </p:sp>
      <p:sp>
        <p:nvSpPr>
          <p:cNvPr id="4" name="Slide Number Placeholder 3">
            <a:extLst>
              <a:ext uri="{FF2B5EF4-FFF2-40B4-BE49-F238E27FC236}">
                <a16:creationId xmlns:a16="http://schemas.microsoft.com/office/drawing/2014/main" id="{D48D4533-B8C7-F994-587A-4ED931EB8A29}"/>
              </a:ext>
            </a:extLst>
          </p:cNvPr>
          <p:cNvSpPr>
            <a:spLocks noGrp="1"/>
          </p:cNvSpPr>
          <p:nvPr>
            <p:ph type="sldNum" sz="quarter" idx="5"/>
          </p:nvPr>
        </p:nvSpPr>
        <p:spPr/>
        <p:txBody>
          <a:bodyPr/>
          <a:lstStyle/>
          <a:p>
            <a:fld id="{49D8F3F8-784D-4BD0-B132-FF0371917A74}" type="slidenum">
              <a:rPr lang="en-GB" smtClean="0"/>
              <a:t>54</a:t>
            </a:fld>
            <a:endParaRPr lang="en-GB"/>
          </a:p>
        </p:txBody>
      </p:sp>
    </p:spTree>
    <p:extLst>
      <p:ext uri="{BB962C8B-B14F-4D97-AF65-F5344CB8AC3E}">
        <p14:creationId xmlns:p14="http://schemas.microsoft.com/office/powerpoint/2010/main" val="254908672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55</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Students have 5 mins to work in pairs to share their research and ideas.</a:t>
            </a:r>
          </a:p>
          <a:p>
            <a:pPr eaLnBrk="1" hangingPunct="1"/>
            <a:r>
              <a:rPr lang="en-US" altLang="en-US" dirty="0">
                <a:latin typeface="Arial" panose="020B0604020202020204" pitchFamily="34" charset="0"/>
              </a:rPr>
              <a:t>If time could ask the class to put hands up about which job sectors/quals they are interested in.</a:t>
            </a:r>
          </a:p>
          <a:p>
            <a:pPr eaLnBrk="1" hangingPunct="1"/>
            <a:r>
              <a:rPr lang="en-US" altLang="en-US" dirty="0">
                <a:latin typeface="Arial" panose="020B0604020202020204" pitchFamily="34" charset="0"/>
              </a:rPr>
              <a:t>This activity supports students to practice:</a:t>
            </a:r>
          </a:p>
          <a:p>
            <a:pPr eaLnBrk="1" hangingPunct="1"/>
            <a:r>
              <a:rPr lang="en-US" altLang="en-US" dirty="0">
                <a:latin typeface="Arial" panose="020B0604020202020204" pitchFamily="34" charset="0"/>
              </a:rPr>
              <a:t>Step 8 Speaking – </a:t>
            </a:r>
            <a:r>
              <a:rPr lang="en-US" altLang="en-US" b="1" dirty="0">
                <a:latin typeface="Arial" panose="020B0604020202020204" pitchFamily="34" charset="0"/>
              </a:rPr>
              <a:t>Using Facts</a:t>
            </a:r>
            <a:r>
              <a:rPr lang="en-US" altLang="en-US" dirty="0">
                <a:latin typeface="Arial" panose="020B0604020202020204" pitchFamily="34" charset="0"/>
              </a:rPr>
              <a:t>: I use facts and examples to support my communication</a:t>
            </a:r>
          </a:p>
          <a:p>
            <a:pPr eaLnBrk="1" hangingPunct="1"/>
            <a:r>
              <a:rPr lang="en-US" altLang="en-US" dirty="0">
                <a:latin typeface="Arial" panose="020B0604020202020204" pitchFamily="34" charset="0"/>
              </a:rPr>
              <a:t>Step 8 Listening – </a:t>
            </a:r>
            <a:r>
              <a:rPr lang="en-US" altLang="en-US" b="1" dirty="0" err="1">
                <a:latin typeface="Arial" panose="020B0604020202020204" pitchFamily="34" charset="0"/>
              </a:rPr>
              <a:t>Summarising</a:t>
            </a:r>
            <a:r>
              <a:rPr lang="en-US" altLang="en-US" b="1" dirty="0">
                <a:latin typeface="Arial" panose="020B0604020202020204" pitchFamily="34" charset="0"/>
              </a:rPr>
              <a:t>:</a:t>
            </a:r>
            <a:r>
              <a:rPr lang="en-US" altLang="en-US" dirty="0">
                <a:latin typeface="Arial" panose="020B0604020202020204" pitchFamily="34" charset="0"/>
              </a:rPr>
              <a:t> I </a:t>
            </a:r>
            <a:r>
              <a:rPr lang="en-US" altLang="en-US" dirty="0" err="1">
                <a:latin typeface="Arial" panose="020B0604020202020204" pitchFamily="34" charset="0"/>
              </a:rPr>
              <a:t>summarise</a:t>
            </a:r>
            <a:r>
              <a:rPr lang="en-US" altLang="en-US" dirty="0">
                <a:latin typeface="Arial" panose="020B0604020202020204" pitchFamily="34" charset="0"/>
              </a:rPr>
              <a:t> or rephrase what I learnt</a:t>
            </a:r>
          </a:p>
        </p:txBody>
      </p:sp>
    </p:spTree>
    <p:extLst>
      <p:ext uri="{BB962C8B-B14F-4D97-AF65-F5344CB8AC3E}">
        <p14:creationId xmlns:p14="http://schemas.microsoft.com/office/powerpoint/2010/main" val="277225417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56</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130205488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57</a:t>
            </a:fld>
            <a:endParaRPr lang="en-GB" dirty="0"/>
          </a:p>
        </p:txBody>
      </p:sp>
    </p:spTree>
    <p:extLst>
      <p:ext uri="{BB962C8B-B14F-4D97-AF65-F5344CB8AC3E}">
        <p14:creationId xmlns:p14="http://schemas.microsoft.com/office/powerpoint/2010/main" val="16260831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58</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179007674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59</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Summary of how to prepare for WEX.</a:t>
            </a:r>
          </a:p>
          <a:p>
            <a:pPr eaLnBrk="1" hangingPunct="1"/>
            <a:r>
              <a:rPr lang="en-US" altLang="en-US" dirty="0">
                <a:latin typeface="Arial" panose="020B0604020202020204" pitchFamily="34" charset="0"/>
              </a:rPr>
              <a:t>Today is finding  a placement – CV building will be next session</a:t>
            </a:r>
          </a:p>
        </p:txBody>
      </p:sp>
    </p:spTree>
    <p:extLst>
      <p:ext uri="{BB962C8B-B14F-4D97-AF65-F5344CB8AC3E}">
        <p14:creationId xmlns:p14="http://schemas.microsoft.com/office/powerpoint/2010/main" val="6941652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421472424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60</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GB" dirty="0"/>
              <a:t>Ask students which sectors/jobs are most likely to offer WEX</a:t>
            </a:r>
          </a:p>
        </p:txBody>
      </p:sp>
    </p:spTree>
    <p:extLst>
      <p:ext uri="{BB962C8B-B14F-4D97-AF65-F5344CB8AC3E}">
        <p14:creationId xmlns:p14="http://schemas.microsoft.com/office/powerpoint/2010/main" val="387049112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61</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GB" dirty="0"/>
              <a:t>Virtual has become much more popular since Covid</a:t>
            </a:r>
            <a:endParaRPr lang="en-US" altLang="en-US" dirty="0">
              <a:latin typeface="Arial" panose="020B0604020202020204" pitchFamily="34" charset="0"/>
            </a:endParaRPr>
          </a:p>
        </p:txBody>
      </p:sp>
    </p:spTree>
    <p:extLst>
      <p:ext uri="{BB962C8B-B14F-4D97-AF65-F5344CB8AC3E}">
        <p14:creationId xmlns:p14="http://schemas.microsoft.com/office/powerpoint/2010/main" val="137719943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62</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Could ask family for contacts, career teacher might have a list, ask employers locally, look online, etc.</a:t>
            </a:r>
          </a:p>
          <a:p>
            <a:pPr eaLnBrk="1" hangingPunct="1"/>
            <a:r>
              <a:rPr lang="en-US" altLang="en-US" dirty="0">
                <a:latin typeface="Arial" panose="020B0604020202020204" pitchFamily="34" charset="0"/>
              </a:rPr>
              <a:t>This activity supports students to practice Step 7 Teamwork – </a:t>
            </a:r>
            <a:r>
              <a:rPr lang="en-US" altLang="en-US" b="1" dirty="0">
                <a:latin typeface="Arial" panose="020B0604020202020204" pitchFamily="34" charset="0"/>
              </a:rPr>
              <a:t>Contributing</a:t>
            </a:r>
            <a:r>
              <a:rPr lang="en-US" altLang="en-US" dirty="0">
                <a:latin typeface="Arial" panose="020B0604020202020204" pitchFamily="34" charset="0"/>
              </a:rPr>
              <a:t>: I contribute to a group activity.</a:t>
            </a:r>
          </a:p>
        </p:txBody>
      </p:sp>
    </p:spTree>
    <p:extLst>
      <p:ext uri="{BB962C8B-B14F-4D97-AF65-F5344CB8AC3E}">
        <p14:creationId xmlns:p14="http://schemas.microsoft.com/office/powerpoint/2010/main" val="95453004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63</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GB" dirty="0"/>
              <a:t>Show the video which summarises key points about WEX. CV building will be next session.</a:t>
            </a:r>
            <a:endParaRPr lang="en-US" altLang="en-US" dirty="0">
              <a:latin typeface="Arial" panose="020B0604020202020204" pitchFamily="34" charset="0"/>
            </a:endParaRPr>
          </a:p>
        </p:txBody>
      </p:sp>
    </p:spTree>
    <p:extLst>
      <p:ext uri="{BB962C8B-B14F-4D97-AF65-F5344CB8AC3E}">
        <p14:creationId xmlns:p14="http://schemas.microsoft.com/office/powerpoint/2010/main" val="81403475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64</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GB" dirty="0"/>
              <a:t>Show students how Careerpilot can help</a:t>
            </a:r>
            <a:endParaRPr lang="en-US" altLang="en-US" dirty="0">
              <a:latin typeface="Arial" panose="020B0604020202020204" pitchFamily="34" charset="0"/>
            </a:endParaRPr>
          </a:p>
        </p:txBody>
      </p:sp>
    </p:spTree>
    <p:extLst>
      <p:ext uri="{BB962C8B-B14F-4D97-AF65-F5344CB8AC3E}">
        <p14:creationId xmlns:p14="http://schemas.microsoft.com/office/powerpoint/2010/main" val="85024567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65</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GB" altLang="en-US" dirty="0">
                <a:latin typeface="Arial" panose="020B0604020202020204" pitchFamily="34" charset="0"/>
              </a:rPr>
              <a:t>Students use Careerpilot – the Finding a job/experience section to explore Virtual opportunities </a:t>
            </a:r>
            <a:endParaRPr lang="en-US" altLang="en-US" dirty="0">
              <a:latin typeface="Arial" panose="020B0604020202020204" pitchFamily="34" charset="0"/>
            </a:endParaRPr>
          </a:p>
        </p:txBody>
      </p:sp>
    </p:spTree>
    <p:extLst>
      <p:ext uri="{BB962C8B-B14F-4D97-AF65-F5344CB8AC3E}">
        <p14:creationId xmlns:p14="http://schemas.microsoft.com/office/powerpoint/2010/main" val="167879143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66</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anose="020B0604020202020204" pitchFamily="34" charset="0"/>
              </a:rPr>
              <a:t>Students use Careerpilot – the video stories section to look at clips related to jobs they are interested in – if they can’t view videos in school but the teacher can – if there is time could see which is the most popular sector for WEX and show a video or two of jobs in that sector to whole class.</a:t>
            </a:r>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50563347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67</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GB" dirty="0"/>
              <a:t>Each students should start making their own notes following this process:</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Title is ‘My Work experience and then they should answer each of the above.</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They can use Careerpilot to remind them of the job sector titles.</a:t>
            </a:r>
          </a:p>
          <a:p>
            <a:pPr eaLnBrk="1" hangingPunct="1"/>
            <a:r>
              <a:rPr lang="en-GB" altLang="en-US" dirty="0">
                <a:latin typeface="Arial" panose="020B0604020202020204" pitchFamily="34" charset="0"/>
              </a:rPr>
              <a:t>They should do some internet research to find employers they could ask for a placement. They should try and find contact details.</a:t>
            </a:r>
            <a:endParaRPr lang="en-US" altLang="en-US" dirty="0">
              <a:latin typeface="Arial" panose="020B0604020202020204" pitchFamily="34" charset="0"/>
            </a:endParaRPr>
          </a:p>
        </p:txBody>
      </p:sp>
    </p:spTree>
    <p:extLst>
      <p:ext uri="{BB962C8B-B14F-4D97-AF65-F5344CB8AC3E}">
        <p14:creationId xmlns:p14="http://schemas.microsoft.com/office/powerpoint/2010/main" val="173774716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68</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task explained</a:t>
            </a:r>
          </a:p>
        </p:txBody>
      </p:sp>
    </p:spTree>
    <p:extLst>
      <p:ext uri="{BB962C8B-B14F-4D97-AF65-F5344CB8AC3E}">
        <p14:creationId xmlns:p14="http://schemas.microsoft.com/office/powerpoint/2010/main" val="108002011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69</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GB" dirty="0"/>
              <a:t>Students should write at least one action point to help them move their WEX forward </a:t>
            </a:r>
            <a:endParaRPr lang="en-US" altLang="en-US" dirty="0">
              <a:latin typeface="Arial" panose="020B0604020202020204" pitchFamily="34" charset="0"/>
            </a:endParaRPr>
          </a:p>
        </p:txBody>
      </p:sp>
    </p:spTree>
    <p:extLst>
      <p:ext uri="{BB962C8B-B14F-4D97-AF65-F5344CB8AC3E}">
        <p14:creationId xmlns:p14="http://schemas.microsoft.com/office/powerpoint/2010/main" val="3504547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Ask students if they know what a career means? </a:t>
            </a:r>
          </a:p>
          <a:p>
            <a:pPr eaLnBrk="1" hangingPunct="1"/>
            <a:r>
              <a:rPr lang="en-US" altLang="en-US" dirty="0">
                <a:latin typeface="Arial" panose="020B0604020202020204" pitchFamily="34" charset="0"/>
              </a:rPr>
              <a:t>Encourage students to explain what is meant by the word career then reveal the answer.</a:t>
            </a:r>
          </a:p>
          <a:p>
            <a:pPr eaLnBrk="1" hangingPunct="1"/>
            <a:r>
              <a:rPr lang="en-US" altLang="en-US" dirty="0">
                <a:latin typeface="Arial" panose="020B0604020202020204" pitchFamily="34" charset="0"/>
              </a:rPr>
              <a:t>Ask students to share it they have any idea about what sort of job or work they might like to do one day?</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13802161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70</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Students have 5 mins to work in pairs to share their research and ideas.</a:t>
            </a:r>
          </a:p>
          <a:p>
            <a:pPr eaLnBrk="1" hangingPunct="1"/>
            <a:r>
              <a:rPr lang="en-US" altLang="en-US" dirty="0">
                <a:latin typeface="Arial" panose="020B0604020202020204" pitchFamily="34" charset="0"/>
              </a:rPr>
              <a:t>This activity supports students to practice:</a:t>
            </a:r>
          </a:p>
          <a:p>
            <a:pPr eaLnBrk="1" hangingPunct="1"/>
            <a:r>
              <a:rPr lang="en-US" altLang="en-US" dirty="0">
                <a:latin typeface="Arial" panose="020B0604020202020204" pitchFamily="34" charset="0"/>
              </a:rPr>
              <a:t>Step 8 Speaking – </a:t>
            </a:r>
            <a:r>
              <a:rPr lang="en-US" altLang="en-US" b="1" dirty="0">
                <a:latin typeface="Arial" panose="020B0604020202020204" pitchFamily="34" charset="0"/>
              </a:rPr>
              <a:t>Using Facts</a:t>
            </a:r>
            <a:r>
              <a:rPr lang="en-US" altLang="en-US" dirty="0">
                <a:latin typeface="Arial" panose="020B0604020202020204" pitchFamily="34" charset="0"/>
              </a:rPr>
              <a:t>: I use facts and examples to support my communication</a:t>
            </a:r>
          </a:p>
          <a:p>
            <a:pPr eaLnBrk="1" hangingPunct="1"/>
            <a:r>
              <a:rPr lang="en-US" altLang="en-US" dirty="0">
                <a:latin typeface="Arial" panose="020B0604020202020204" pitchFamily="34" charset="0"/>
              </a:rPr>
              <a:t>Step 8 Listening – </a:t>
            </a:r>
            <a:r>
              <a:rPr lang="en-US" altLang="en-US" b="1" dirty="0" err="1">
                <a:latin typeface="Arial" panose="020B0604020202020204" pitchFamily="34" charset="0"/>
              </a:rPr>
              <a:t>Summarising</a:t>
            </a:r>
            <a:r>
              <a:rPr lang="en-US" altLang="en-US" b="1" dirty="0">
                <a:latin typeface="Arial" panose="020B0604020202020204" pitchFamily="34" charset="0"/>
              </a:rPr>
              <a:t>:</a:t>
            </a:r>
            <a:r>
              <a:rPr lang="en-US" altLang="en-US" dirty="0">
                <a:latin typeface="Arial" panose="020B0604020202020204" pitchFamily="34" charset="0"/>
              </a:rPr>
              <a:t> I </a:t>
            </a:r>
            <a:r>
              <a:rPr lang="en-US" altLang="en-US" dirty="0" err="1">
                <a:latin typeface="Arial" panose="020B0604020202020204" pitchFamily="34" charset="0"/>
              </a:rPr>
              <a:t>summarise</a:t>
            </a:r>
            <a:r>
              <a:rPr lang="en-US" altLang="en-US" dirty="0">
                <a:latin typeface="Arial" panose="020B0604020202020204" pitchFamily="34" charset="0"/>
              </a:rPr>
              <a:t> or rephrase what I learnt</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45264429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71</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Ask students to indicate by a show of hand if the set outcomes have been achieved.</a:t>
            </a:r>
          </a:p>
        </p:txBody>
      </p:sp>
    </p:spTree>
    <p:extLst>
      <p:ext uri="{BB962C8B-B14F-4D97-AF65-F5344CB8AC3E}">
        <p14:creationId xmlns:p14="http://schemas.microsoft.com/office/powerpoint/2010/main" val="90472786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72</a:t>
            </a:fld>
            <a:endParaRPr lang="en-GB" dirty="0"/>
          </a:p>
        </p:txBody>
      </p:sp>
    </p:spTree>
    <p:extLst>
      <p:ext uri="{BB962C8B-B14F-4D97-AF65-F5344CB8AC3E}">
        <p14:creationId xmlns:p14="http://schemas.microsoft.com/office/powerpoint/2010/main" val="225066478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73</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5465295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B19B3-F056-B449-055F-35BE05C9F2C9}"/>
            </a:ext>
          </a:extLst>
        </p:cNvPr>
        <p:cNvGrpSpPr/>
        <p:nvPr/>
      </p:nvGrpSpPr>
      <p:grpSpPr>
        <a:xfrm>
          <a:off x="0" y="0"/>
          <a:ext cx="0" cy="0"/>
          <a:chOff x="0" y="0"/>
          <a:chExt cx="0" cy="0"/>
        </a:xfrm>
      </p:grpSpPr>
      <p:sp>
        <p:nvSpPr>
          <p:cNvPr id="5122" name="Rectangle 7">
            <a:extLst>
              <a:ext uri="{FF2B5EF4-FFF2-40B4-BE49-F238E27FC236}">
                <a16:creationId xmlns:a16="http://schemas.microsoft.com/office/drawing/2014/main" id="{69ACA16B-555C-0849-8AE6-9B4EDCF27274}"/>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74</a:t>
            </a:fld>
            <a:endParaRPr lang="en-GB" altLang="en-US" sz="800" dirty="0"/>
          </a:p>
        </p:txBody>
      </p:sp>
      <p:sp>
        <p:nvSpPr>
          <p:cNvPr id="5123" name="Rectangle 2">
            <a:extLst>
              <a:ext uri="{FF2B5EF4-FFF2-40B4-BE49-F238E27FC236}">
                <a16:creationId xmlns:a16="http://schemas.microsoft.com/office/drawing/2014/main" id="{3FDFC58D-F2DF-3CAC-8500-925FBBFFAE6F}"/>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F7FDC31B-1BE0-1F20-C599-C83118F413E0}"/>
              </a:ext>
            </a:extLst>
          </p:cNvPr>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Summary of how to prepare for WEX.</a:t>
            </a:r>
          </a:p>
          <a:p>
            <a:pPr eaLnBrk="1" hangingPunct="1"/>
            <a:r>
              <a:rPr lang="en-US" altLang="en-US" dirty="0">
                <a:latin typeface="Arial" panose="020B0604020202020204" pitchFamily="34" charset="0"/>
              </a:rPr>
              <a:t>Today is finding  a placement – CV building will be next session</a:t>
            </a:r>
          </a:p>
        </p:txBody>
      </p:sp>
    </p:spTree>
    <p:extLst>
      <p:ext uri="{BB962C8B-B14F-4D97-AF65-F5344CB8AC3E}">
        <p14:creationId xmlns:p14="http://schemas.microsoft.com/office/powerpoint/2010/main" val="272107612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so they have an overview</a:t>
            </a:r>
          </a:p>
          <a:p>
            <a:r>
              <a:rPr lang="en-GB" dirty="0"/>
              <a:t>Use the following slides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75</a:t>
            </a:fld>
            <a:endParaRPr lang="en-GB"/>
          </a:p>
        </p:txBody>
      </p:sp>
    </p:spTree>
    <p:extLst>
      <p:ext uri="{BB962C8B-B14F-4D97-AF65-F5344CB8AC3E}">
        <p14:creationId xmlns:p14="http://schemas.microsoft.com/office/powerpoint/2010/main" val="318065784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there are a range of ways they might need to apply for WEX and having a CV, etc. ready will be </a:t>
            </a:r>
            <a:r>
              <a:rPr lang="en-GB" dirty="0" err="1"/>
              <a:t>usefull</a:t>
            </a:r>
            <a:r>
              <a:rPr lang="en-GB" dirty="0"/>
              <a:t> for WEX but also when they apply for jobs.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76</a:t>
            </a:fld>
            <a:endParaRPr lang="en-GB"/>
          </a:p>
        </p:txBody>
      </p:sp>
    </p:spTree>
    <p:extLst>
      <p:ext uri="{BB962C8B-B14F-4D97-AF65-F5344CB8AC3E}">
        <p14:creationId xmlns:p14="http://schemas.microsoft.com/office/powerpoint/2010/main" val="26602481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Ask students for ideas of what should be on CV</a:t>
            </a:r>
          </a:p>
          <a:p>
            <a:pPr eaLnBrk="1" hangingPunct="1"/>
            <a:r>
              <a:rPr lang="en-US" altLang="en-US" dirty="0">
                <a:latin typeface="Arial" panose="020B0604020202020204" pitchFamily="34" charset="0"/>
              </a:rPr>
              <a:t>These are the main things that young people can focus on.</a:t>
            </a:r>
          </a:p>
          <a:p>
            <a:pPr eaLnBrk="1" hangingPunct="1"/>
            <a:r>
              <a:rPr lang="en-US" altLang="en-US" dirty="0">
                <a:latin typeface="Arial" panose="020B0604020202020204" pitchFamily="34" charset="0"/>
              </a:rPr>
              <a:t>This activity support students to practice Step 7 Teamwork – </a:t>
            </a:r>
            <a:r>
              <a:rPr lang="en-US" altLang="en-US" b="1" dirty="0">
                <a:latin typeface="Arial" panose="020B0604020202020204" pitchFamily="34" charset="0"/>
              </a:rPr>
              <a:t>Contributing</a:t>
            </a:r>
            <a:r>
              <a:rPr lang="en-US" altLang="en-US" dirty="0">
                <a:latin typeface="Arial" panose="020B0604020202020204" pitchFamily="34" charset="0"/>
              </a:rPr>
              <a:t>: I can contribute to group activity</a:t>
            </a:r>
          </a:p>
        </p:txBody>
      </p:sp>
    </p:spTree>
    <p:extLst>
      <p:ext uri="{BB962C8B-B14F-4D97-AF65-F5344CB8AC3E}">
        <p14:creationId xmlns:p14="http://schemas.microsoft.com/office/powerpoint/2010/main" val="395534575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 the video and see if the things they mentioned came up on video. </a:t>
            </a:r>
          </a:p>
          <a:p>
            <a:r>
              <a:rPr lang="en-GB" dirty="0"/>
              <a:t>Explain Y10s focus on skills and interest – but should add any work they have already done – e.g. babysitting</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78</a:t>
            </a:fld>
            <a:endParaRPr lang="en-GB"/>
          </a:p>
        </p:txBody>
      </p:sp>
    </p:spTree>
    <p:extLst>
      <p:ext uri="{BB962C8B-B14F-4D97-AF65-F5344CB8AC3E}">
        <p14:creationId xmlns:p14="http://schemas.microsoft.com/office/powerpoint/2010/main" val="196659191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should already have information they could include on their CV in the Careerpilot Career Tools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79</a:t>
            </a:fld>
            <a:endParaRPr lang="en-GB"/>
          </a:p>
        </p:txBody>
      </p:sp>
    </p:spTree>
    <p:extLst>
      <p:ext uri="{BB962C8B-B14F-4D97-AF65-F5344CB8AC3E}">
        <p14:creationId xmlns:p14="http://schemas.microsoft.com/office/powerpoint/2010/main" val="42255328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Summary of the big career things for Y10</a:t>
            </a:r>
          </a:p>
        </p:txBody>
      </p:sp>
    </p:spTree>
    <p:extLst>
      <p:ext uri="{BB962C8B-B14F-4D97-AF65-F5344CB8AC3E}">
        <p14:creationId xmlns:p14="http://schemas.microsoft.com/office/powerpoint/2010/main" val="73765092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should already have information they could include on their CV in the Careerpilot Career Tools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80</a:t>
            </a:fld>
            <a:endParaRPr lang="en-GB"/>
          </a:p>
        </p:txBody>
      </p:sp>
    </p:spTree>
    <p:extLst>
      <p:ext uri="{BB962C8B-B14F-4D97-AF65-F5344CB8AC3E}">
        <p14:creationId xmlns:p14="http://schemas.microsoft.com/office/powerpoint/2010/main" val="257508247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should be directed to which template they should use. The word download is probably the easiest for Y10.</a:t>
            </a:r>
          </a:p>
          <a:p>
            <a:r>
              <a:rPr lang="en-GB" dirty="0"/>
              <a:t>Explain they should say what GCSEs they are doing and add’ pending’ if they haven’t done them yet.</a:t>
            </a:r>
          </a:p>
          <a:p>
            <a:r>
              <a:rPr lang="en-GB" dirty="0"/>
              <a:t>If they have any experience of work </a:t>
            </a:r>
            <a:r>
              <a:rPr lang="en-GB" dirty="0" err="1"/>
              <a:t>e.g</a:t>
            </a:r>
            <a:r>
              <a:rPr lang="en-GB" dirty="0"/>
              <a:t> babysitting, paper round, helping dad in his building company, they can include this. If not then take out this section.</a:t>
            </a:r>
          </a:p>
          <a:p>
            <a:endParaRPr lang="en-GB" dirty="0"/>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81</a:t>
            </a:fld>
            <a:endParaRPr lang="en-GB"/>
          </a:p>
        </p:txBody>
      </p:sp>
    </p:spTree>
    <p:extLst>
      <p:ext uri="{BB962C8B-B14F-4D97-AF65-F5344CB8AC3E}">
        <p14:creationId xmlns:p14="http://schemas.microsoft.com/office/powerpoint/2010/main" val="303905079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r>
              <a:rPr lang="en-GB" altLang="en-US" dirty="0">
                <a:latin typeface="Arial" panose="020B0604020202020204" pitchFamily="34" charset="0"/>
              </a:rPr>
              <a:t>Ask students to now take it in turns to show and tell a partner about the job sectors they have saved, including about any jobs they viewed that sounded interesting. </a:t>
            </a:r>
          </a:p>
          <a:p>
            <a:r>
              <a:rPr lang="en-GB" altLang="en-US" baseline="0" dirty="0">
                <a:latin typeface="Arial" panose="020B0604020202020204" pitchFamily="34" charset="0"/>
              </a:rPr>
              <a:t>Students can compare the salaries of the jobs they found and talk about what aspects of the day to day tasks they think looked interesting and why.</a:t>
            </a:r>
          </a:p>
          <a:p>
            <a:endParaRPr lang="en-GB" altLang="en-US" baseline="0" dirty="0">
              <a:latin typeface="Arial" panose="020B0604020202020204" pitchFamily="34" charset="0"/>
            </a:endParaRPr>
          </a:p>
          <a:p>
            <a:r>
              <a:rPr lang="en-GB" altLang="en-US" baseline="0" dirty="0">
                <a:latin typeface="Arial" panose="020B0604020202020204" pitchFamily="34" charset="0"/>
              </a:rPr>
              <a:t>If time, ask students to feed back on their partner’s chosen jobs or job sectors to the whole class.</a:t>
            </a:r>
          </a:p>
          <a:p>
            <a:endParaRPr lang="en-GB" altLang="en-US" baseline="0" dirty="0">
              <a:latin typeface="Arial" panose="020B0604020202020204" pitchFamily="34" charset="0"/>
            </a:endParaRPr>
          </a:p>
          <a:p>
            <a:r>
              <a:rPr lang="en-GB" altLang="en-US" baseline="0" dirty="0">
                <a:latin typeface="Arial" panose="020B0604020202020204" pitchFamily="34" charset="0"/>
              </a:rPr>
              <a:t>Students will have opportunity to practice speaking and listening skills:</a:t>
            </a:r>
          </a:p>
          <a:p>
            <a:r>
              <a:rPr lang="en-GB" altLang="en-US" baseline="0" dirty="0">
                <a:latin typeface="Arial" panose="020B0604020202020204" pitchFamily="34" charset="0"/>
              </a:rPr>
              <a:t>Listening Step 8 – Questioning: I ask open questions to understand more</a:t>
            </a:r>
          </a:p>
          <a:p>
            <a:endParaRPr lang="en-GB" altLang="en-US" baseline="0"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82</a:t>
            </a:fld>
            <a:endParaRPr lang="en-GB" altLang="en-US">
              <a:latin typeface="Arial" panose="020B0604020202020204" pitchFamily="34" charset="0"/>
            </a:endParaRPr>
          </a:p>
        </p:txBody>
      </p:sp>
    </p:spTree>
    <p:extLst>
      <p:ext uri="{BB962C8B-B14F-4D97-AF65-F5344CB8AC3E}">
        <p14:creationId xmlns:p14="http://schemas.microsoft.com/office/powerpoint/2010/main" val="251613930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Run through why a covering letter/email is often used and what should be in it.</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83</a:t>
            </a:fld>
            <a:endParaRPr lang="en-GB"/>
          </a:p>
        </p:txBody>
      </p:sp>
    </p:spTree>
    <p:extLst>
      <p:ext uri="{BB962C8B-B14F-4D97-AF65-F5344CB8AC3E}">
        <p14:creationId xmlns:p14="http://schemas.microsoft.com/office/powerpoint/2010/main" val="283109272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227200645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85</a:t>
            </a:fld>
            <a:endParaRPr lang="en-GB"/>
          </a:p>
        </p:txBody>
      </p:sp>
    </p:spTree>
    <p:extLst>
      <p:ext uri="{BB962C8B-B14F-4D97-AF65-F5344CB8AC3E}">
        <p14:creationId xmlns:p14="http://schemas.microsoft.com/office/powerpoint/2010/main" val="206653284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r>
              <a:rPr lang="en-GB" sz="1200" b="0" i="0" dirty="0">
                <a:solidFill>
                  <a:srgbClr val="202124"/>
                </a:solidFill>
                <a:effectLst/>
              </a:rPr>
              <a:t>A career is </a:t>
            </a:r>
            <a:r>
              <a:rPr lang="en-GB" sz="1200" b="1" dirty="0">
                <a:solidFill>
                  <a:srgbClr val="202124"/>
                </a:solidFill>
              </a:rPr>
              <a:t>an</a:t>
            </a:r>
            <a:r>
              <a:rPr lang="en-GB" sz="1200" b="1" i="0" dirty="0">
                <a:solidFill>
                  <a:srgbClr val="202124"/>
                </a:solidFill>
                <a:effectLst/>
              </a:rPr>
              <a:t> individual's journey through life, learning and work</a:t>
            </a:r>
            <a:r>
              <a:rPr lang="en-GB" sz="1200" b="0" i="0" dirty="0">
                <a:solidFill>
                  <a:srgbClr val="202124"/>
                </a:solidFill>
                <a:effectLst/>
              </a:rPr>
              <a:t>.</a:t>
            </a:r>
          </a:p>
          <a:p>
            <a:endParaRPr lang="en-GB" sz="1200" b="0" i="0" dirty="0">
              <a:solidFill>
                <a:srgbClr val="202124"/>
              </a:solidFill>
              <a:effectLst/>
            </a:endParaRPr>
          </a:p>
          <a:p>
            <a:r>
              <a:rPr lang="en-GB" sz="1200" dirty="0">
                <a:solidFill>
                  <a:srgbClr val="202124"/>
                </a:solidFill>
              </a:rPr>
              <a:t>A job is something you might do to earn money as part of your career journey. There are lots of different job sectors you could work in, from finance, to art and design, to working with animals. </a:t>
            </a:r>
          </a:p>
          <a:p>
            <a:r>
              <a:rPr lang="en-GB" sz="1200" b="0" i="0" dirty="0">
                <a:solidFill>
                  <a:srgbClr val="202124"/>
                </a:solidFill>
                <a:effectLst/>
              </a:rPr>
              <a:t>LMI stands for labour market information – the more you know about where the jobs are the more likely you are to know where to align yourself for the future</a:t>
            </a:r>
          </a:p>
          <a:p>
            <a:r>
              <a:rPr lang="en-GB" sz="1200" b="0" i="0" dirty="0">
                <a:solidFill>
                  <a:srgbClr val="202124"/>
                </a:solidFill>
                <a:effectLst/>
              </a:rPr>
              <a:t>Jobs are changing because of tech, AI, climate change</a:t>
            </a:r>
          </a:p>
          <a:p>
            <a:r>
              <a:rPr lang="en-GB" sz="1200" b="0" i="0" dirty="0">
                <a:solidFill>
                  <a:srgbClr val="202124"/>
                </a:solidFill>
                <a:effectLst/>
              </a:rPr>
              <a:t>WEX – can get – new skills, experience of a job, see what talking to a boss is like, see if a job is for you, or not.</a:t>
            </a:r>
          </a:p>
          <a:p>
            <a:endParaRPr lang="en-GB" sz="1200" b="0" i="0" dirty="0">
              <a:solidFill>
                <a:srgbClr val="202124"/>
              </a:solidFill>
              <a:effectLst/>
            </a:endParaRPr>
          </a:p>
        </p:txBody>
      </p:sp>
    </p:spTree>
    <p:extLst>
      <p:ext uri="{BB962C8B-B14F-4D97-AF65-F5344CB8AC3E}">
        <p14:creationId xmlns:p14="http://schemas.microsoft.com/office/powerpoint/2010/main" val="54268481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Each student should do this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87</a:t>
            </a:fld>
            <a:endParaRPr lang="en-GB"/>
          </a:p>
        </p:txBody>
      </p:sp>
    </p:spTree>
    <p:extLst>
      <p:ext uri="{BB962C8B-B14F-4D97-AF65-F5344CB8AC3E}">
        <p14:creationId xmlns:p14="http://schemas.microsoft.com/office/powerpoint/2010/main" val="386484294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do as individual and then discuss with a partner.</a:t>
            </a:r>
          </a:p>
          <a:p>
            <a:r>
              <a:rPr lang="en-GB" dirty="0"/>
              <a:t>These are some of the things that have been covered over the 5 week programme. Which have been the most useful and why? Students should write this down.</a:t>
            </a:r>
          </a:p>
          <a:p>
            <a:endParaRPr lang="en-GB" dirty="0"/>
          </a:p>
          <a:p>
            <a:r>
              <a:rPr lang="en-GB" dirty="0"/>
              <a:t>As a class group after individual recordings - Ask the class to put up their hands if they found the job quiz useful, etc to gauge class views.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88</a:t>
            </a:fld>
            <a:endParaRPr lang="en-GB"/>
          </a:p>
        </p:txBody>
      </p:sp>
    </p:spTree>
    <p:extLst>
      <p:ext uri="{BB962C8B-B14F-4D97-AF65-F5344CB8AC3E}">
        <p14:creationId xmlns:p14="http://schemas.microsoft.com/office/powerpoint/2010/main" val="351432665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Summary of which aspects of the CDI framework students have covered.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Should be proud they have done these things which will take forward their career – clap!</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89</a:t>
            </a:fld>
            <a:endParaRPr lang="en-GB"/>
          </a:p>
        </p:txBody>
      </p:sp>
    </p:spTree>
    <p:extLst>
      <p:ext uri="{BB962C8B-B14F-4D97-AF65-F5344CB8AC3E}">
        <p14:creationId xmlns:p14="http://schemas.microsoft.com/office/powerpoint/2010/main" val="559674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9</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Lots</a:t>
            </a:r>
            <a:r>
              <a:rPr lang="en-US" altLang="en-US" baseline="0" dirty="0">
                <a:latin typeface="Arial" panose="020B0604020202020204" pitchFamily="34" charset="0"/>
              </a:rPr>
              <a:t> of jobs are changing or disappearing, an example is libraries, which has changed a lot over the last 10 years or postal services where most people send messages now rather than letters.</a:t>
            </a:r>
          </a:p>
          <a:p>
            <a:pPr eaLnBrk="1" hangingPunct="1"/>
            <a:r>
              <a:rPr lang="en-US" altLang="en-US" baseline="0" dirty="0">
                <a:latin typeface="Arial" panose="020B0604020202020204" pitchFamily="34" charset="0"/>
              </a:rPr>
              <a:t>Lots of new jobs are coming on board particularly linked to tech or the environment. </a:t>
            </a:r>
          </a:p>
          <a:p>
            <a:pPr eaLnBrk="1" hangingPunct="1"/>
            <a:r>
              <a:rPr lang="en-US" altLang="en-US" baseline="0" dirty="0">
                <a:latin typeface="Arial" panose="020B0604020202020204" pitchFamily="34" charset="0"/>
              </a:rPr>
              <a:t>Important for young people to keep up with what is happening and how things are changing.</a:t>
            </a:r>
          </a:p>
          <a:p>
            <a:pPr eaLnBrk="1" hangingPunct="1"/>
            <a:r>
              <a:rPr lang="en-US" altLang="en-US" baseline="0" dirty="0">
                <a:latin typeface="Arial" panose="020B0604020202020204" pitchFamily="34" charset="0"/>
              </a:rPr>
              <a:t>Research shows young people born in 2002, are likely to live to 100 and have 1 different jobs!</a:t>
            </a:r>
            <a:endParaRPr lang="en-US" altLang="en-US" dirty="0">
              <a:latin typeface="Arial" panose="020B0604020202020204" pitchFamily="34" charset="0"/>
            </a:endParaRPr>
          </a:p>
        </p:txBody>
      </p:sp>
    </p:spTree>
    <p:extLst>
      <p:ext uri="{BB962C8B-B14F-4D97-AF65-F5344CB8AC3E}">
        <p14:creationId xmlns:p14="http://schemas.microsoft.com/office/powerpoint/2010/main" val="3993474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30922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059125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6767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331959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38645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4720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A6872B-ED41-4C03-868D-DA07362A119E}" type="datetimeFigureOut">
              <a:rPr lang="en-GB" smtClean="0"/>
              <a:t>29/07/2026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8383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A6872B-ED41-4C03-868D-DA07362A119E}"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632435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A6872B-ED41-4C03-868D-DA07362A119E}" type="datetimeFigureOut">
              <a:rPr lang="en-GB" smtClean="0"/>
              <a:t>29/07/2026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575208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98948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3823569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A6872B-ED41-4C03-868D-DA07362A119E}" type="datetimeFigureOut">
              <a:rPr lang="en-GB" smtClean="0"/>
              <a:t>29/07/2026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3B874-40D0-4054-9EDF-B7C9956244E2}" type="slidenum">
              <a:rPr lang="en-GB" smtClean="0"/>
              <a:t>‹#›</a:t>
            </a:fld>
            <a:endParaRPr lang="en-GB"/>
          </a:p>
        </p:txBody>
      </p:sp>
    </p:spTree>
    <p:extLst>
      <p:ext uri="{BB962C8B-B14F-4D97-AF65-F5344CB8AC3E}">
        <p14:creationId xmlns:p14="http://schemas.microsoft.com/office/powerpoint/2010/main" val="24109644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29.jpe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28.jpeg"/><Relationship Id="rId5" Type="http://schemas.openxmlformats.org/officeDocument/2006/relationships/image" Target="../media/image12.svg"/><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notesSlide" Target="../notesSlides/notesSlide11.xml"/><Relationship Id="rId7"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hyperlink" Target="http://www.careerpilot.org.uk/"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12.sv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36.png"/><Relationship Id="rId5" Type="http://schemas.openxmlformats.org/officeDocument/2006/relationships/image" Target="../media/image34.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42.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44.png"/><Relationship Id="rId4" Type="http://schemas.openxmlformats.org/officeDocument/2006/relationships/image" Target="../media/image12.svg"/></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notesSlide" Target="../notesSlides/notesSlide17.xml"/><Relationship Id="rId7"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44.png"/><Relationship Id="rId4" Type="http://schemas.openxmlformats.org/officeDocument/2006/relationships/image" Target="../media/image12.svg"/></Relationships>
</file>

<file path=ppt/slides/_rels/slide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2.png"/><Relationship Id="rId4" Type="http://schemas.openxmlformats.org/officeDocument/2006/relationships/hyperlink" Target="https://careerpilot.org.uk/"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52.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12.svg"/><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notesSlide" Target="../notesSlides/notesSlide24.xml"/><Relationship Id="rId7" Type="http://schemas.openxmlformats.org/officeDocument/2006/relationships/image" Target="../media/image59.png"/><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58.png"/><Relationship Id="rId5" Type="http://schemas.openxmlformats.org/officeDocument/2006/relationships/image" Target="../media/image36.png"/><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12.svg"/><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tags" Target="../tags/tag13.xml"/><Relationship Id="rId4" Type="http://schemas.openxmlformats.org/officeDocument/2006/relationships/image" Target="../media/image12.svg"/></Relationships>
</file>

<file path=ppt/slides/_rels/slide3.xml.rels><?xml version="1.0" encoding="UTF-8" standalone="yes"?>
<Relationships xmlns="http://schemas.openxmlformats.org/package/2006/relationships"><Relationship Id="rId8" Type="http://schemas.openxmlformats.org/officeDocument/2006/relationships/hyperlink" Target="http://www.thecdi.net/write/Framework/CDI_86-Framework-Guidance_in_Secondary_Schools-webFINAL.pdf" TargetMode="External"/><Relationship Id="rId13" Type="http://schemas.openxmlformats.org/officeDocument/2006/relationships/hyperlink" Target="http://www.gatsbybenchmarks.org.uk/" TargetMode="External"/><Relationship Id="rId3" Type="http://schemas.openxmlformats.org/officeDocument/2006/relationships/notesSlide" Target="../notesSlides/notesSlide3.xml"/><Relationship Id="rId7" Type="http://schemas.openxmlformats.org/officeDocument/2006/relationships/hyperlink" Target="http://www.skillsbuilder.org/universal-framework" TargetMode="External"/><Relationship Id="rId12" Type="http://schemas.openxmlformats.org/officeDocument/2006/relationships/hyperlink" Target="http://www.careersandenterprise.co.uk/modern-work-experience/equalex-for-educators/"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image" Target="../media/image4.png"/><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6.png"/><Relationship Id="rId14" Type="http://schemas.openxmlformats.org/officeDocument/2006/relationships/image" Target="../media/image9.png"/></Relationships>
</file>

<file path=ppt/slides/_rels/slide30.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notesSlide" Target="../notesSlides/notesSlide30.xml"/><Relationship Id="rId7" Type="http://schemas.openxmlformats.org/officeDocument/2006/relationships/image" Target="../media/image66.png"/><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65.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12.svg"/><Relationship Id="rId9" Type="http://schemas.openxmlformats.org/officeDocument/2006/relationships/image" Target="../media/image68.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71.png"/><Relationship Id="rId5" Type="http://schemas.openxmlformats.org/officeDocument/2006/relationships/image" Target="../media/image12.svg"/><Relationship Id="rId4" Type="http://schemas.openxmlformats.org/officeDocument/2006/relationships/image" Target="../media/image70.png"/></Relationships>
</file>

<file path=ppt/slides/_rels/slide3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3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35.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9.png"/><Relationship Id="rId11" Type="http://schemas.openxmlformats.org/officeDocument/2006/relationships/image" Target="../media/image78.jpeg"/><Relationship Id="rId5" Type="http://schemas.openxmlformats.org/officeDocument/2006/relationships/image" Target="../media/image5.png"/><Relationship Id="rId10" Type="http://schemas.openxmlformats.org/officeDocument/2006/relationships/image" Target="../media/image12.svg"/><Relationship Id="rId4" Type="http://schemas.openxmlformats.org/officeDocument/2006/relationships/image" Target="../media/image4.png"/><Relationship Id="rId9"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80.svg"/><Relationship Id="rId4" Type="http://schemas.openxmlformats.org/officeDocument/2006/relationships/image" Target="../media/image79.jpeg"/></Relationships>
</file>

<file path=ppt/slides/_rels/slide3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37.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9.png"/><Relationship Id="rId5" Type="http://schemas.openxmlformats.org/officeDocument/2006/relationships/image" Target="../media/image5.png"/><Relationship Id="rId10" Type="http://schemas.openxmlformats.org/officeDocument/2006/relationships/image" Target="../media/image80.svg"/><Relationship Id="rId4" Type="http://schemas.openxmlformats.org/officeDocument/2006/relationships/image" Target="../media/image4.png"/><Relationship Id="rId9"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0.sv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tags" Target="../tags/tag18.xml"/><Relationship Id="rId4" Type="http://schemas.openxmlformats.org/officeDocument/2006/relationships/image" Target="../media/image80.svg"/></Relationships>
</file>

<file path=ppt/slides/_rels/slide4.xml.rels><?xml version="1.0" encoding="UTF-8" standalone="yes"?>
<Relationships xmlns="http://schemas.openxmlformats.org/package/2006/relationships"><Relationship Id="rId8" Type="http://schemas.openxmlformats.org/officeDocument/2006/relationships/slide" Target="slide85.xml"/><Relationship Id="rId3" Type="http://schemas.openxmlformats.org/officeDocument/2006/relationships/notesSlide" Target="../notesSlides/notesSlide4.xml"/><Relationship Id="rId7" Type="http://schemas.openxmlformats.org/officeDocument/2006/relationships/slide" Target="slide72.xm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slide" Target="slide57.xml"/><Relationship Id="rId5" Type="http://schemas.openxmlformats.org/officeDocument/2006/relationships/slide" Target="slide36.xml"/><Relationship Id="rId4" Type="http://schemas.openxmlformats.org/officeDocument/2006/relationships/slide" Target="slide5.xml"/><Relationship Id="rId9" Type="http://schemas.openxmlformats.org/officeDocument/2006/relationships/image" Target="../media/image10.svg"/></Relationships>
</file>

<file path=ppt/slides/_rels/slide40.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notesSlide" Target="../notesSlides/notesSlide40.xml"/><Relationship Id="rId7" Type="http://schemas.openxmlformats.org/officeDocument/2006/relationships/image" Target="../media/image87.png"/><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 Id="rId9" Type="http://schemas.openxmlformats.org/officeDocument/2006/relationships/image" Target="../media/image88.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tags" Target="../tags/tag20.xml"/><Relationship Id="rId4" Type="http://schemas.openxmlformats.org/officeDocument/2006/relationships/image" Target="../media/image80.svg"/></Relationships>
</file>

<file path=ppt/slides/_rels/slide42.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89.png"/></Relationships>
</file>

<file path=ppt/slides/_rels/slide44.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notesSlide" Target="../notesSlides/notesSlide44.xml"/><Relationship Id="rId7" Type="http://schemas.openxmlformats.org/officeDocument/2006/relationships/image" Target="../media/image80.svg"/><Relationship Id="rId2" Type="http://schemas.openxmlformats.org/officeDocument/2006/relationships/slideLayout" Target="../slideLayouts/slideLayout7.xml"/><Relationship Id="rId1" Type="http://schemas.openxmlformats.org/officeDocument/2006/relationships/tags" Target="../tags/tag21.xml"/><Relationship Id="rId6" Type="http://schemas.openxmlformats.org/officeDocument/2006/relationships/image" Target="../media/image92.jpeg"/><Relationship Id="rId5" Type="http://schemas.openxmlformats.org/officeDocument/2006/relationships/image" Target="../media/image91.jpeg"/><Relationship Id="rId10" Type="http://schemas.openxmlformats.org/officeDocument/2006/relationships/image" Target="../media/image95.png"/><Relationship Id="rId4" Type="http://schemas.openxmlformats.org/officeDocument/2006/relationships/image" Target="../media/image90.png"/><Relationship Id="rId9" Type="http://schemas.openxmlformats.org/officeDocument/2006/relationships/image" Target="../media/image94.png"/></Relationships>
</file>

<file path=ppt/slides/_rels/slide45.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6.png"/><Relationship Id="rId7" Type="http://schemas.openxmlformats.org/officeDocument/2006/relationships/image" Target="../media/image98.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97.png"/><Relationship Id="rId5" Type="http://schemas.openxmlformats.org/officeDocument/2006/relationships/hyperlink" Target="http://www.careerpilot.org.uk/" TargetMode="External"/><Relationship Id="rId4" Type="http://schemas.openxmlformats.org/officeDocument/2006/relationships/image" Target="../media/image80.sv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7" Type="http://schemas.openxmlformats.org/officeDocument/2006/relationships/image" Target="../media/image80.svg"/><Relationship Id="rId2" Type="http://schemas.openxmlformats.org/officeDocument/2006/relationships/slideLayout" Target="../slideLayouts/slideLayout7.xml"/><Relationship Id="rId1" Type="http://schemas.openxmlformats.org/officeDocument/2006/relationships/tags" Target="../tags/tag22.xml"/><Relationship Id="rId6" Type="http://schemas.openxmlformats.org/officeDocument/2006/relationships/image" Target="../media/image36.png"/><Relationship Id="rId5" Type="http://schemas.openxmlformats.org/officeDocument/2006/relationships/image" Target="../media/image34.png"/><Relationship Id="rId4" Type="http://schemas.openxmlformats.org/officeDocument/2006/relationships/image" Target="../media/image35.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7" Type="http://schemas.openxmlformats.org/officeDocument/2006/relationships/image" Target="../media/image80.svg"/><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image" Target="../media/image36.png"/><Relationship Id="rId5" Type="http://schemas.openxmlformats.org/officeDocument/2006/relationships/image" Target="../media/image100.png"/><Relationship Id="rId4" Type="http://schemas.openxmlformats.org/officeDocument/2006/relationships/image" Target="../media/image70.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7" Type="http://schemas.openxmlformats.org/officeDocument/2006/relationships/image" Target="../media/image80.svg"/><Relationship Id="rId2" Type="http://schemas.openxmlformats.org/officeDocument/2006/relationships/slideLayout" Target="../slideLayouts/slideLayout7.xml"/><Relationship Id="rId1" Type="http://schemas.openxmlformats.org/officeDocument/2006/relationships/tags" Target="../tags/tag24.xml"/><Relationship Id="rId6" Type="http://schemas.openxmlformats.org/officeDocument/2006/relationships/image" Target="../media/image102.png"/><Relationship Id="rId5" Type="http://schemas.openxmlformats.org/officeDocument/2006/relationships/image" Target="../media/image36.png"/><Relationship Id="rId4" Type="http://schemas.openxmlformats.org/officeDocument/2006/relationships/image" Target="../media/image101.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7.xml"/><Relationship Id="rId1" Type="http://schemas.openxmlformats.org/officeDocument/2006/relationships/tags" Target="../tags/tag25.xml"/><Relationship Id="rId5" Type="http://schemas.openxmlformats.org/officeDocument/2006/relationships/image" Target="../media/image103.pn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3.svg"/><Relationship Id="rId4" Type="http://schemas.openxmlformats.org/officeDocument/2006/relationships/image" Target="../media/image12.sv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7" Type="http://schemas.openxmlformats.org/officeDocument/2006/relationships/image" Target="../media/image80.svg"/><Relationship Id="rId2" Type="http://schemas.openxmlformats.org/officeDocument/2006/relationships/slideLayout" Target="../slideLayouts/slideLayout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image" Target="../media/image100.png"/><Relationship Id="rId4" Type="http://schemas.openxmlformats.org/officeDocument/2006/relationships/image" Target="../media/image70.png"/></Relationships>
</file>

<file path=ppt/slides/_rels/slide51.xml.rels><?xml version="1.0" encoding="UTF-8" standalone="yes"?>
<Relationships xmlns="http://schemas.openxmlformats.org/package/2006/relationships"><Relationship Id="rId3" Type="http://schemas.openxmlformats.org/officeDocument/2006/relationships/image" Target="../media/image104.png"/><Relationship Id="rId7" Type="http://schemas.openxmlformats.org/officeDocument/2006/relationships/image" Target="../media/image105.pn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80.svg"/><Relationship Id="rId5" Type="http://schemas.openxmlformats.org/officeDocument/2006/relationships/image" Target="../media/image36.png"/><Relationship Id="rId4" Type="http://schemas.openxmlformats.org/officeDocument/2006/relationships/image" Target="../media/image35.png"/></Relationships>
</file>

<file path=ppt/slides/_rels/slide5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107.png"/></Relationships>
</file>

<file path=ppt/slides/_rels/slide53.xml.rels><?xml version="1.0" encoding="UTF-8" standalone="yes"?>
<Relationships xmlns="http://schemas.openxmlformats.org/package/2006/relationships"><Relationship Id="rId3" Type="http://schemas.openxmlformats.org/officeDocument/2006/relationships/image" Target="../media/image108.png"/><Relationship Id="rId7" Type="http://schemas.openxmlformats.org/officeDocument/2006/relationships/image" Target="../media/image80.sv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110.png"/><Relationship Id="rId4" Type="http://schemas.openxmlformats.org/officeDocument/2006/relationships/image" Target="../media/image109.png"/></Relationships>
</file>

<file path=ppt/slides/_rels/slide54.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6.png"/><Relationship Id="rId7" Type="http://schemas.openxmlformats.org/officeDocument/2006/relationships/image" Target="../media/image98.png"/><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97.png"/><Relationship Id="rId5" Type="http://schemas.openxmlformats.org/officeDocument/2006/relationships/hyperlink" Target="http://www.careerpilot.org.uk/" TargetMode="External"/><Relationship Id="rId4" Type="http://schemas.openxmlformats.org/officeDocument/2006/relationships/image" Target="../media/image80.svg"/></Relationships>
</file>

<file path=ppt/slides/_rels/slide55.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notesSlide" Target="../notesSlides/notesSlide55.xml"/><Relationship Id="rId7" Type="http://schemas.openxmlformats.org/officeDocument/2006/relationships/image" Target="../media/image113.png"/><Relationship Id="rId2" Type="http://schemas.openxmlformats.org/officeDocument/2006/relationships/slideLayout" Target="../slideLayouts/slideLayout7.xml"/><Relationship Id="rId1" Type="http://schemas.openxmlformats.org/officeDocument/2006/relationships/tags" Target="../tags/tag27.xml"/><Relationship Id="rId6" Type="http://schemas.openxmlformats.org/officeDocument/2006/relationships/image" Target="../media/image80.svg"/><Relationship Id="rId5" Type="http://schemas.openxmlformats.org/officeDocument/2006/relationships/image" Target="../media/image112.png"/><Relationship Id="rId4" Type="http://schemas.openxmlformats.org/officeDocument/2006/relationships/image" Target="../media/image111.png"/></Relationships>
</file>

<file path=ppt/slides/_rels/slide5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56.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9.png"/><Relationship Id="rId11" Type="http://schemas.openxmlformats.org/officeDocument/2006/relationships/image" Target="../media/image78.jpeg"/><Relationship Id="rId5" Type="http://schemas.openxmlformats.org/officeDocument/2006/relationships/image" Target="../media/image5.png"/><Relationship Id="rId10" Type="http://schemas.openxmlformats.org/officeDocument/2006/relationships/image" Target="../media/image80.svg"/><Relationship Id="rId4" Type="http://schemas.openxmlformats.org/officeDocument/2006/relationships/image" Target="../media/image4.png"/><Relationship Id="rId9" Type="http://schemas.openxmlformats.org/officeDocument/2006/relationships/image" Target="../media/image3.png"/></Relationships>
</file>

<file path=ppt/slides/_rels/slide57.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57.xml"/><Relationship Id="rId1" Type="http://schemas.openxmlformats.org/officeDocument/2006/relationships/slideLayout" Target="../slideLayouts/slideLayout1.xml"/><Relationship Id="rId5" Type="http://schemas.openxmlformats.org/officeDocument/2006/relationships/image" Target="../media/image116.svg"/><Relationship Id="rId4" Type="http://schemas.openxmlformats.org/officeDocument/2006/relationships/image" Target="../media/image11.png"/></Relationships>
</file>

<file path=ppt/slides/_rels/slide5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58.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9.png"/><Relationship Id="rId5" Type="http://schemas.openxmlformats.org/officeDocument/2006/relationships/image" Target="../media/image5.png"/><Relationship Id="rId10" Type="http://schemas.openxmlformats.org/officeDocument/2006/relationships/image" Target="../media/image116.svg"/><Relationship Id="rId4" Type="http://schemas.openxmlformats.org/officeDocument/2006/relationships/image" Target="../media/image4.png"/><Relationship Id="rId9" Type="http://schemas.openxmlformats.org/officeDocument/2006/relationships/image" Target="../media/image3.png"/></Relationships>
</file>

<file path=ppt/slides/_rels/slide59.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notesSlide" Target="../notesSlides/notesSlide59.xml"/><Relationship Id="rId7" Type="http://schemas.openxmlformats.org/officeDocument/2006/relationships/image" Target="../media/image116.sv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117.jpeg"/><Relationship Id="rId5" Type="http://schemas.openxmlformats.org/officeDocument/2006/relationships/image" Target="../media/image91.jpeg"/><Relationship Id="rId10" Type="http://schemas.openxmlformats.org/officeDocument/2006/relationships/image" Target="../media/image119.png"/><Relationship Id="rId4" Type="http://schemas.openxmlformats.org/officeDocument/2006/relationships/image" Target="../media/image90.png"/><Relationship Id="rId9" Type="http://schemas.openxmlformats.org/officeDocument/2006/relationships/image" Target="../media/image118.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6.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9.png"/><Relationship Id="rId5" Type="http://schemas.openxmlformats.org/officeDocument/2006/relationships/image" Target="../media/image5.png"/><Relationship Id="rId10" Type="http://schemas.openxmlformats.org/officeDocument/2006/relationships/image" Target="../media/image12.svg"/><Relationship Id="rId4" Type="http://schemas.openxmlformats.org/officeDocument/2006/relationships/image" Target="../media/image4.png"/><Relationship Id="rId9"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7.xml"/><Relationship Id="rId1" Type="http://schemas.openxmlformats.org/officeDocument/2006/relationships/tags" Target="../tags/tag31.xml"/><Relationship Id="rId5" Type="http://schemas.openxmlformats.org/officeDocument/2006/relationships/image" Target="../media/image72.png"/><Relationship Id="rId4" Type="http://schemas.openxmlformats.org/officeDocument/2006/relationships/image" Target="../media/image116.sv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7.xml"/><Relationship Id="rId1" Type="http://schemas.openxmlformats.org/officeDocument/2006/relationships/tags" Target="../tags/tag32.xml"/><Relationship Id="rId4" Type="http://schemas.openxmlformats.org/officeDocument/2006/relationships/image" Target="../media/image116.sv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121.png"/><Relationship Id="rId5" Type="http://schemas.openxmlformats.org/officeDocument/2006/relationships/image" Target="../media/image120.jpeg"/><Relationship Id="rId4" Type="http://schemas.openxmlformats.org/officeDocument/2006/relationships/image" Target="../media/image116.sv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https://www.youtube.com/embed/hmk_-bOceC0?feature=oembed" TargetMode="External"/><Relationship Id="rId1" Type="http://schemas.openxmlformats.org/officeDocument/2006/relationships/tags" Target="../tags/tag34.xml"/><Relationship Id="rId6" Type="http://schemas.openxmlformats.org/officeDocument/2006/relationships/image" Target="../media/image122.jpeg"/><Relationship Id="rId5" Type="http://schemas.openxmlformats.org/officeDocument/2006/relationships/image" Target="../media/image116.svg"/><Relationship Id="rId4"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notesSlide" Target="../notesSlides/notesSlide64.xml"/><Relationship Id="rId7" Type="http://schemas.openxmlformats.org/officeDocument/2006/relationships/image" Target="../media/image124.png"/><Relationship Id="rId2" Type="http://schemas.openxmlformats.org/officeDocument/2006/relationships/slideLayout" Target="../slideLayouts/slideLayout7.xml"/><Relationship Id="rId1" Type="http://schemas.openxmlformats.org/officeDocument/2006/relationships/tags" Target="../tags/tag35.xml"/><Relationship Id="rId6" Type="http://schemas.openxmlformats.org/officeDocument/2006/relationships/image" Target="../media/image36.png"/><Relationship Id="rId5" Type="http://schemas.openxmlformats.org/officeDocument/2006/relationships/image" Target="../media/image123.png"/><Relationship Id="rId4" Type="http://schemas.openxmlformats.org/officeDocument/2006/relationships/image" Target="../media/image116.sv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126.png"/><Relationship Id="rId4" Type="http://schemas.openxmlformats.org/officeDocument/2006/relationships/image" Target="../media/image116.sv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7" Type="http://schemas.openxmlformats.org/officeDocument/2006/relationships/image" Target="../media/image128.png"/><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36.png"/><Relationship Id="rId5" Type="http://schemas.openxmlformats.org/officeDocument/2006/relationships/image" Target="../media/image127.png"/><Relationship Id="rId4" Type="http://schemas.openxmlformats.org/officeDocument/2006/relationships/image" Target="../media/image116.sv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7.xml"/><Relationship Id="rId1" Type="http://schemas.openxmlformats.org/officeDocument/2006/relationships/tags" Target="../tags/tag38.xml"/><Relationship Id="rId4" Type="http://schemas.openxmlformats.org/officeDocument/2006/relationships/image" Target="../media/image116.sv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7" Type="http://schemas.openxmlformats.org/officeDocument/2006/relationships/image" Target="../media/image123.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36.png"/><Relationship Id="rId5" Type="http://schemas.openxmlformats.org/officeDocument/2006/relationships/image" Target="../media/image127.png"/><Relationship Id="rId4" Type="http://schemas.openxmlformats.org/officeDocument/2006/relationships/image" Target="../media/image116.sv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7" Type="http://schemas.openxmlformats.org/officeDocument/2006/relationships/image" Target="../media/image130.png"/><Relationship Id="rId2" Type="http://schemas.openxmlformats.org/officeDocument/2006/relationships/slideLayout" Target="../slideLayouts/slideLayout7.xml"/><Relationship Id="rId1" Type="http://schemas.openxmlformats.org/officeDocument/2006/relationships/tags" Target="../tags/tag40.xml"/><Relationship Id="rId6" Type="http://schemas.openxmlformats.org/officeDocument/2006/relationships/image" Target="../media/image129.png"/><Relationship Id="rId5" Type="http://schemas.openxmlformats.org/officeDocument/2006/relationships/image" Target="../media/image70.png"/><Relationship Id="rId4" Type="http://schemas.openxmlformats.org/officeDocument/2006/relationships/image" Target="../media/image116.sv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16.svg"/><Relationship Id="rId4" Type="http://schemas.openxmlformats.org/officeDocument/2006/relationships/image" Target="../media/image12.sv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7.xml"/><Relationship Id="rId1" Type="http://schemas.openxmlformats.org/officeDocument/2006/relationships/tags" Target="../tags/tag41.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6.svg"/></Relationships>
</file>

<file path=ppt/slides/_rels/slide7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71.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9.png"/><Relationship Id="rId11" Type="http://schemas.openxmlformats.org/officeDocument/2006/relationships/image" Target="../media/image78.jpeg"/><Relationship Id="rId5" Type="http://schemas.openxmlformats.org/officeDocument/2006/relationships/image" Target="../media/image5.png"/><Relationship Id="rId10" Type="http://schemas.openxmlformats.org/officeDocument/2006/relationships/image" Target="../media/image116.svg"/><Relationship Id="rId4" Type="http://schemas.openxmlformats.org/officeDocument/2006/relationships/image" Target="../media/image4.png"/><Relationship Id="rId9" Type="http://schemas.openxmlformats.org/officeDocument/2006/relationships/image" Target="../media/image3.png"/></Relationships>
</file>

<file path=ppt/slides/_rels/slide72.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72.xml"/><Relationship Id="rId1" Type="http://schemas.openxmlformats.org/officeDocument/2006/relationships/slideLayout" Target="../slideLayouts/slideLayout1.xml"/><Relationship Id="rId5" Type="http://schemas.openxmlformats.org/officeDocument/2006/relationships/image" Target="../media/image131.svg"/><Relationship Id="rId4" Type="http://schemas.openxmlformats.org/officeDocument/2006/relationships/image" Target="../media/image11.png"/></Relationships>
</file>

<file path=ppt/slides/_rels/slide7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73.xml"/><Relationship Id="rId7"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14.png"/><Relationship Id="rId5" Type="http://schemas.openxmlformats.org/officeDocument/2006/relationships/image" Target="../media/image9.png"/><Relationship Id="rId10" Type="http://schemas.openxmlformats.org/officeDocument/2006/relationships/image" Target="../media/image131.svg"/><Relationship Id="rId4" Type="http://schemas.openxmlformats.org/officeDocument/2006/relationships/image" Target="../media/image4.png"/><Relationship Id="rId9" Type="http://schemas.openxmlformats.org/officeDocument/2006/relationships/image" Target="../media/image15.png"/></Relationships>
</file>

<file path=ppt/slides/_rels/slide74.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notesSlide" Target="../notesSlides/notesSlide74.xml"/><Relationship Id="rId7" Type="http://schemas.openxmlformats.org/officeDocument/2006/relationships/image" Target="../media/image93.pn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117.jpeg"/><Relationship Id="rId5" Type="http://schemas.openxmlformats.org/officeDocument/2006/relationships/image" Target="../media/image91.jpeg"/><Relationship Id="rId10" Type="http://schemas.openxmlformats.org/officeDocument/2006/relationships/image" Target="../media/image131.svg"/><Relationship Id="rId4" Type="http://schemas.openxmlformats.org/officeDocument/2006/relationships/image" Target="../media/image90.png"/><Relationship Id="rId9" Type="http://schemas.openxmlformats.org/officeDocument/2006/relationships/image" Target="../media/image119.png"/></Relationships>
</file>

<file path=ppt/slides/_rels/slide75.xml.rels><?xml version="1.0" encoding="UTF-8" standalone="yes"?>
<Relationships xmlns="http://schemas.openxmlformats.org/package/2006/relationships"><Relationship Id="rId3" Type="http://schemas.openxmlformats.org/officeDocument/2006/relationships/hyperlink" Target="http://www.careerpilot.org.uk/" TargetMode="External"/><Relationship Id="rId2" Type="http://schemas.openxmlformats.org/officeDocument/2006/relationships/notesSlide" Target="../notesSlides/notesSlide75.xml"/><Relationship Id="rId1" Type="http://schemas.openxmlformats.org/officeDocument/2006/relationships/slideLayout" Target="../slideLayouts/slideLayout1.xml"/><Relationship Id="rId6" Type="http://schemas.openxmlformats.org/officeDocument/2006/relationships/image" Target="../media/image132.png"/><Relationship Id="rId5" Type="http://schemas.openxmlformats.org/officeDocument/2006/relationships/image" Target="../media/image40.png"/><Relationship Id="rId4" Type="http://schemas.openxmlformats.org/officeDocument/2006/relationships/image" Target="../media/image131.svg"/></Relationships>
</file>

<file path=ppt/slides/_rels/slide76.xml.rels><?xml version="1.0" encoding="UTF-8" standalone="yes"?>
<Relationships xmlns="http://schemas.openxmlformats.org/package/2006/relationships"><Relationship Id="rId3" Type="http://schemas.openxmlformats.org/officeDocument/2006/relationships/image" Target="../media/image131.svg"/><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7.xml"/><Relationship Id="rId1" Type="http://schemas.openxmlformats.org/officeDocument/2006/relationships/tags" Target="../tags/tag45.xml"/><Relationship Id="rId5" Type="http://schemas.openxmlformats.org/officeDocument/2006/relationships/image" Target="../media/image133.png"/><Relationship Id="rId4" Type="http://schemas.openxmlformats.org/officeDocument/2006/relationships/image" Target="../media/image131.sv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1.xml"/><Relationship Id="rId1" Type="http://schemas.openxmlformats.org/officeDocument/2006/relationships/video" Target="https://www.youtube.com/embed/oq4hyvEyzRg?feature=oembed" TargetMode="External"/><Relationship Id="rId5" Type="http://schemas.openxmlformats.org/officeDocument/2006/relationships/image" Target="../media/image134.jpeg"/><Relationship Id="rId4" Type="http://schemas.openxmlformats.org/officeDocument/2006/relationships/image" Target="../media/image131.svg"/></Relationships>
</file>

<file path=ppt/slides/_rels/slide79.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1.svg"/><Relationship Id="rId7" Type="http://schemas.openxmlformats.org/officeDocument/2006/relationships/image" Target="../media/image138.png"/><Relationship Id="rId2" Type="http://schemas.openxmlformats.org/officeDocument/2006/relationships/notesSlide" Target="../notesSlides/notesSlide79.xml"/><Relationship Id="rId1" Type="http://schemas.openxmlformats.org/officeDocument/2006/relationships/slideLayout" Target="../slideLayouts/slideLayout1.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png"/><Relationship Id="rId9" Type="http://schemas.openxmlformats.org/officeDocument/2006/relationships/image" Target="../media/image140.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12.svg"/></Relationships>
</file>

<file path=ppt/slides/_rels/slide80.xml.rels><?xml version="1.0" encoding="UTF-8" standalone="yes"?>
<Relationships xmlns="http://schemas.openxmlformats.org/package/2006/relationships"><Relationship Id="rId3" Type="http://schemas.openxmlformats.org/officeDocument/2006/relationships/image" Target="../media/image131.svg"/><Relationship Id="rId2" Type="http://schemas.openxmlformats.org/officeDocument/2006/relationships/notesSlide" Target="../notesSlides/notesSlide80.xml"/><Relationship Id="rId1" Type="http://schemas.openxmlformats.org/officeDocument/2006/relationships/slideLayout" Target="../slideLayouts/slideLayout1.xml"/><Relationship Id="rId5" Type="http://schemas.openxmlformats.org/officeDocument/2006/relationships/image" Target="../media/image141.png"/><Relationship Id="rId4" Type="http://schemas.openxmlformats.org/officeDocument/2006/relationships/image" Target="../media/image62.png"/></Relationships>
</file>

<file path=ppt/slides/_rels/slide81.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131.svg"/><Relationship Id="rId7" Type="http://schemas.openxmlformats.org/officeDocument/2006/relationships/image" Target="../media/image141.png"/><Relationship Id="rId2" Type="http://schemas.openxmlformats.org/officeDocument/2006/relationships/notesSlide" Target="../notesSlides/notesSlide81.xml"/><Relationship Id="rId1" Type="http://schemas.openxmlformats.org/officeDocument/2006/relationships/slideLayout" Target="../slideLayouts/slideLayout1.xml"/><Relationship Id="rId6" Type="http://schemas.openxmlformats.org/officeDocument/2006/relationships/image" Target="../media/image142.png"/><Relationship Id="rId5" Type="http://schemas.openxmlformats.org/officeDocument/2006/relationships/image" Target="../media/image36.png"/><Relationship Id="rId4" Type="http://schemas.openxmlformats.org/officeDocument/2006/relationships/image" Target="../media/image123.png"/></Relationships>
</file>

<file path=ppt/slides/_rels/slide82.xml.rels><?xml version="1.0" encoding="UTF-8" standalone="yes"?>
<Relationships xmlns="http://schemas.openxmlformats.org/package/2006/relationships"><Relationship Id="rId3" Type="http://schemas.openxmlformats.org/officeDocument/2006/relationships/image" Target="../media/image131.svg"/><Relationship Id="rId2" Type="http://schemas.openxmlformats.org/officeDocument/2006/relationships/notesSlide" Target="../notesSlides/notesSlide82.xml"/><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144.PNG"/></Relationships>
</file>

<file path=ppt/slides/_rels/slide83.xml.rels><?xml version="1.0" encoding="UTF-8" standalone="yes"?>
<Relationships xmlns="http://schemas.openxmlformats.org/package/2006/relationships"><Relationship Id="rId3" Type="http://schemas.openxmlformats.org/officeDocument/2006/relationships/image" Target="../media/image131.svg"/><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84.xml"/><Relationship Id="rId7" Type="http://schemas.openxmlformats.org/officeDocument/2006/relationships/image" Target="../media/image3.png"/><Relationship Id="rId12" Type="http://schemas.openxmlformats.org/officeDocument/2006/relationships/image" Target="../media/image78.jpe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14.png"/><Relationship Id="rId11" Type="http://schemas.openxmlformats.org/officeDocument/2006/relationships/image" Target="../media/image145.jpeg"/><Relationship Id="rId5" Type="http://schemas.openxmlformats.org/officeDocument/2006/relationships/image" Target="../media/image9.png"/><Relationship Id="rId10" Type="http://schemas.openxmlformats.org/officeDocument/2006/relationships/image" Target="../media/image131.svg"/><Relationship Id="rId4" Type="http://schemas.openxmlformats.org/officeDocument/2006/relationships/image" Target="../media/image4.png"/><Relationship Id="rId9" Type="http://schemas.openxmlformats.org/officeDocument/2006/relationships/image" Target="../media/image15.png"/></Relationships>
</file>

<file path=ppt/slides/_rels/slide8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5.xml"/><Relationship Id="rId1" Type="http://schemas.openxmlformats.org/officeDocument/2006/relationships/slideLayout" Target="../slideLayouts/slideLayout1.xml"/><Relationship Id="rId6" Type="http://schemas.openxmlformats.org/officeDocument/2006/relationships/image" Target="../media/image147.svg"/><Relationship Id="rId5" Type="http://schemas.openxmlformats.org/officeDocument/2006/relationships/image" Target="../media/image146.svg"/><Relationship Id="rId4" Type="http://schemas.openxmlformats.org/officeDocument/2006/relationships/image" Target="../media/image12.svg"/></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147.svg"/><Relationship Id="rId4" Type="http://schemas.openxmlformats.org/officeDocument/2006/relationships/image" Target="../media/image148.jpeg"/></Relationships>
</file>

<file path=ppt/slides/_rels/slide87.xml.rels><?xml version="1.0" encoding="UTF-8" standalone="yes"?>
<Relationships xmlns="http://schemas.openxmlformats.org/package/2006/relationships"><Relationship Id="rId3" Type="http://schemas.openxmlformats.org/officeDocument/2006/relationships/image" Target="../media/image147.svg"/><Relationship Id="rId2" Type="http://schemas.openxmlformats.org/officeDocument/2006/relationships/notesSlide" Target="../notesSlides/notesSlide87.xml"/><Relationship Id="rId1" Type="http://schemas.openxmlformats.org/officeDocument/2006/relationships/slideLayout" Target="../slideLayouts/slideLayout1.xml"/><Relationship Id="rId4" Type="http://schemas.openxmlformats.org/officeDocument/2006/relationships/image" Target="../media/image130.png"/></Relationships>
</file>

<file path=ppt/slides/_rels/slide88.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147.svg"/><Relationship Id="rId7" Type="http://schemas.openxmlformats.org/officeDocument/2006/relationships/image" Target="../media/image53.png"/><Relationship Id="rId12" Type="http://schemas.openxmlformats.org/officeDocument/2006/relationships/image" Target="../media/image144.PNG"/><Relationship Id="rId2" Type="http://schemas.openxmlformats.org/officeDocument/2006/relationships/notesSlide" Target="../notesSlides/notesSlide88.xml"/><Relationship Id="rId1" Type="http://schemas.openxmlformats.org/officeDocument/2006/relationships/slideLayout" Target="../slideLayouts/slideLayout1.xml"/><Relationship Id="rId6" Type="http://schemas.openxmlformats.org/officeDocument/2006/relationships/image" Target="../media/image54.png"/><Relationship Id="rId11" Type="http://schemas.openxmlformats.org/officeDocument/2006/relationships/image" Target="../media/image37.png"/><Relationship Id="rId5" Type="http://schemas.openxmlformats.org/officeDocument/2006/relationships/image" Target="../media/image50.png"/><Relationship Id="rId10" Type="http://schemas.openxmlformats.org/officeDocument/2006/relationships/image" Target="../media/image150.png"/><Relationship Id="rId4" Type="http://schemas.openxmlformats.org/officeDocument/2006/relationships/image" Target="../media/image149.png"/><Relationship Id="rId9" Type="http://schemas.openxmlformats.org/officeDocument/2006/relationships/image" Target="../media/image98.png"/></Relationships>
</file>

<file path=ppt/slides/_rels/slide8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47.svg"/><Relationship Id="rId7" Type="http://schemas.openxmlformats.org/officeDocument/2006/relationships/image" Target="../media/image14.png"/><Relationship Id="rId2" Type="http://schemas.openxmlformats.org/officeDocument/2006/relationships/notesSlide" Target="../notesSlides/notesSlide89.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6.jpeg"/><Relationship Id="rId3" Type="http://schemas.openxmlformats.org/officeDocument/2006/relationships/notesSlide" Target="../notesSlides/notesSlide9.xml"/><Relationship Id="rId7" Type="http://schemas.openxmlformats.org/officeDocument/2006/relationships/image" Target="../media/image20.jpeg"/><Relationship Id="rId12" Type="http://schemas.openxmlformats.org/officeDocument/2006/relationships/image" Target="../media/image25.jpe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 Id="rId1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6600"/>
        </a:solidFill>
        <a:effectLst/>
      </p:bgPr>
    </p:bg>
    <p:spTree>
      <p:nvGrpSpPr>
        <p:cNvPr id="1" name=""/>
        <p:cNvGrpSpPr/>
        <p:nvPr/>
      </p:nvGrpSpPr>
      <p:grpSpPr>
        <a:xfrm>
          <a:off x="0" y="0"/>
          <a:ext cx="0" cy="0"/>
          <a:chOff x="0" y="0"/>
          <a:chExt cx="0" cy="0"/>
        </a:xfrm>
      </p:grpSpPr>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31" name="Rectangle 30">
            <a:extLst>
              <a:ext uri="{FF2B5EF4-FFF2-40B4-BE49-F238E27FC236}">
                <a16:creationId xmlns:a16="http://schemas.microsoft.com/office/drawing/2014/main" id="{BCB18957-AF61-4A6D-8B10-AC7A42A658A7}"/>
              </a:ext>
            </a:extLst>
          </p:cNvPr>
          <p:cNvSpPr/>
          <p:nvPr/>
        </p:nvSpPr>
        <p:spPr>
          <a:xfrm>
            <a:off x="-1" y="0"/>
            <a:ext cx="9144000" cy="9193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400" b="1" dirty="0">
                <a:solidFill>
                  <a:schemeClr val="accent1">
                    <a:lumMod val="75000"/>
                  </a:schemeClr>
                </a:solidFill>
              </a:rPr>
              <a:t>careerpilot.org.uk   </a:t>
            </a:r>
          </a:p>
        </p:txBody>
      </p:sp>
      <p:pic>
        <p:nvPicPr>
          <p:cNvPr id="28" name="Picture 27" descr="Blue arrows pointing at a red button">
            <a:extLst>
              <a:ext uri="{FF2B5EF4-FFF2-40B4-BE49-F238E27FC236}">
                <a16:creationId xmlns:a16="http://schemas.microsoft.com/office/drawing/2014/main" id="{6269D6E8-C3FA-4232-827D-3C249B373292}"/>
              </a:ext>
            </a:extLst>
          </p:cNvPr>
          <p:cNvPicPr>
            <a:picLocks noChangeAspect="1"/>
          </p:cNvPicPr>
          <p:nvPr/>
        </p:nvPicPr>
        <p:blipFill>
          <a:blip r:embed="rId3" cstate="print">
            <a:extLst>
              <a:ext uri="{28A0092B-C50C-407E-A947-70E740481C1C}">
                <a14:useLocalDpi xmlns:a14="http://schemas.microsoft.com/office/drawing/2010/main" val="0"/>
              </a:ext>
            </a:extLst>
          </a:blip>
          <a:srcRect t="21777" b="21777"/>
          <a:stretch/>
        </p:blipFill>
        <p:spPr>
          <a:xfrm>
            <a:off x="-1" y="919371"/>
            <a:ext cx="9144000" cy="3438140"/>
          </a:xfrm>
          <a:prstGeom prst="rect">
            <a:avLst/>
          </a:prstGeom>
        </p:spPr>
      </p:pic>
      <p:pic>
        <p:nvPicPr>
          <p:cNvPr id="30" name="Picture 29" descr="Logo&#10;&#10;Description automatically generated with medium confidence">
            <a:extLst>
              <a:ext uri="{FF2B5EF4-FFF2-40B4-BE49-F238E27FC236}">
                <a16:creationId xmlns:a16="http://schemas.microsoft.com/office/drawing/2014/main" id="{F2923747-7624-433D-8345-CEB6F5D092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3511" y="121579"/>
            <a:ext cx="3127022" cy="731551"/>
          </a:xfrm>
          <a:prstGeom prst="rect">
            <a:avLst/>
          </a:prstGeom>
        </p:spPr>
      </p:pic>
      <p:sp>
        <p:nvSpPr>
          <p:cNvPr id="3" name="Control 1">
            <a:extLst>
              <a:ext uri="{FF2B5EF4-FFF2-40B4-BE49-F238E27FC236}">
                <a16:creationId xmlns:a16="http://schemas.microsoft.com/office/drawing/2014/main" id="{350DF2E0-ABC5-4DED-B640-2ADEFEFCE2BB}"/>
              </a:ext>
            </a:extLst>
          </p:cNvPr>
          <p:cNvSpPr>
            <a:spLocks noChangeArrowheads="1" noChangeShapeType="1"/>
          </p:cNvSpPr>
          <p:nvPr/>
        </p:nvSpPr>
        <p:spPr bwMode="auto">
          <a:xfrm>
            <a:off x="8924925" y="643876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4" name="Rectangle 3">
            <a:extLst>
              <a:ext uri="{FF2B5EF4-FFF2-40B4-BE49-F238E27FC236}">
                <a16:creationId xmlns:a16="http://schemas.microsoft.com/office/drawing/2014/main" id="{C55940EE-59E1-40C2-B371-6E2EE99E2B1E}"/>
              </a:ext>
            </a:extLst>
          </p:cNvPr>
          <p:cNvSpPr/>
          <p:nvPr/>
        </p:nvSpPr>
        <p:spPr>
          <a:xfrm>
            <a:off x="-1" y="4357511"/>
            <a:ext cx="9144001" cy="2500489"/>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8464CE28-3C89-4653-8FF8-2134A6F79AAA}"/>
              </a:ext>
            </a:extLst>
          </p:cNvPr>
          <p:cNvSpPr/>
          <p:nvPr/>
        </p:nvSpPr>
        <p:spPr>
          <a:xfrm>
            <a:off x="513644" y="4896571"/>
            <a:ext cx="8116710" cy="1261884"/>
          </a:xfrm>
          <a:prstGeom prst="rect">
            <a:avLst/>
          </a:prstGeom>
        </p:spPr>
        <p:txBody>
          <a:bodyPr wrap="square">
            <a:spAutoFit/>
          </a:bodyPr>
          <a:lstStyle/>
          <a:p>
            <a:pPr algn="ctr"/>
            <a:r>
              <a:rPr lang="en-GB" altLang="en-US" sz="2000" dirty="0">
                <a:solidFill>
                  <a:schemeClr val="bg1"/>
                </a:solidFill>
                <a:latin typeface="Calibri" panose="020F0502020204030204" pitchFamily="34" charset="0"/>
              </a:rPr>
              <a:t>5 Week Careers Teaching Pack</a:t>
            </a:r>
          </a:p>
          <a:p>
            <a:pPr algn="ctr"/>
            <a:endParaRPr lang="en-GB" altLang="en-US" sz="2400" b="1" dirty="0">
              <a:solidFill>
                <a:schemeClr val="bg1"/>
              </a:solidFill>
              <a:latin typeface="Calibri" panose="020F0502020204030204" pitchFamily="34" charset="0"/>
            </a:endParaRPr>
          </a:p>
          <a:p>
            <a:pPr algn="ctr"/>
            <a:r>
              <a:rPr lang="en-GB" altLang="en-US" sz="3200" b="1" dirty="0">
                <a:solidFill>
                  <a:schemeClr val="bg1"/>
                </a:solidFill>
                <a:latin typeface="Calibri" panose="020F0502020204030204" pitchFamily="34" charset="0"/>
              </a:rPr>
              <a:t>Year 10 - Post 16 options and Work Experience</a:t>
            </a:r>
          </a:p>
        </p:txBody>
      </p:sp>
      <p:sp>
        <p:nvSpPr>
          <p:cNvPr id="2" name="Rectangle 1">
            <a:extLst>
              <a:ext uri="{FF2B5EF4-FFF2-40B4-BE49-F238E27FC236}">
                <a16:creationId xmlns:a16="http://schemas.microsoft.com/office/drawing/2014/main" id="{2DA9F9E1-2652-11B7-4517-9A54538CA12D}"/>
              </a:ext>
            </a:extLst>
          </p:cNvPr>
          <p:cNvSpPr/>
          <p:nvPr/>
        </p:nvSpPr>
        <p:spPr>
          <a:xfrm>
            <a:off x="0" y="898500"/>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158666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Where are the jobs?</a:t>
            </a:r>
          </a:p>
        </p:txBody>
      </p:sp>
      <p:sp>
        <p:nvSpPr>
          <p:cNvPr id="7" name="TextBox 6">
            <a:extLst>
              <a:ext uri="{FF2B5EF4-FFF2-40B4-BE49-F238E27FC236}">
                <a16:creationId xmlns:a16="http://schemas.microsoft.com/office/drawing/2014/main" id="{EA1861FD-4F58-419A-B1DA-0E786DB8C38C}"/>
              </a:ext>
            </a:extLst>
          </p:cNvPr>
          <p:cNvSpPr txBox="1"/>
          <p:nvPr/>
        </p:nvSpPr>
        <p:spPr>
          <a:xfrm>
            <a:off x="209320" y="888119"/>
            <a:ext cx="8681292" cy="1569660"/>
          </a:xfrm>
          <a:prstGeom prst="rect">
            <a:avLst/>
          </a:prstGeom>
          <a:solidFill>
            <a:schemeClr val="bg1"/>
          </a:solidFill>
        </p:spPr>
        <p:txBody>
          <a:bodyPr wrap="square" rtlCol="0">
            <a:spAutoFit/>
          </a:bodyPr>
          <a:lstStyle/>
          <a:p>
            <a:r>
              <a:rPr lang="en-GB" sz="2400" dirty="0"/>
              <a:t>Working in pairs, think of:</a:t>
            </a:r>
          </a:p>
          <a:p>
            <a:r>
              <a:rPr lang="en-GB" sz="2400" dirty="0"/>
              <a:t>2 jobs there might be less of now than 10 years ago,</a:t>
            </a:r>
          </a:p>
          <a:p>
            <a:r>
              <a:rPr lang="en-GB" sz="2400" dirty="0"/>
              <a:t>2 jobs that will always be needed into the future, </a:t>
            </a:r>
          </a:p>
          <a:p>
            <a:r>
              <a:rPr lang="en-GB" sz="2400" dirty="0"/>
              <a:t>2 jobs that have been or are beginning to be replaced by technology.</a:t>
            </a:r>
            <a:endParaRPr lang="en-GB" dirty="0"/>
          </a:p>
        </p:txBody>
      </p:sp>
      <p:pic>
        <p:nvPicPr>
          <p:cNvPr id="11" name="Picture 10" descr="Hairdresser using comb and hair-cutting shears to trim ends of man's hair">
            <a:extLst>
              <a:ext uri="{FF2B5EF4-FFF2-40B4-BE49-F238E27FC236}">
                <a16:creationId xmlns:a16="http://schemas.microsoft.com/office/drawing/2014/main" id="{799494AC-8F14-4D6D-9D2D-7AC2F298E8E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115927" y="4531206"/>
            <a:ext cx="2825099" cy="1886211"/>
          </a:xfrm>
          <a:prstGeom prst="rect">
            <a:avLst/>
          </a:prstGeom>
        </p:spPr>
      </p:pic>
      <p:sp>
        <p:nvSpPr>
          <p:cNvPr id="10" name="Star: 32 Points 9">
            <a:extLst>
              <a:ext uri="{FF2B5EF4-FFF2-40B4-BE49-F238E27FC236}">
                <a16:creationId xmlns:a16="http://schemas.microsoft.com/office/drawing/2014/main" id="{D2F8C665-E619-49E7-B1D6-0134535A2FDB}"/>
              </a:ext>
            </a:extLst>
          </p:cNvPr>
          <p:cNvSpPr/>
          <p:nvPr/>
        </p:nvSpPr>
        <p:spPr>
          <a:xfrm>
            <a:off x="7123814" y="2556931"/>
            <a:ext cx="1713942" cy="1831639"/>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12" name="Graphic 11" descr="Badge 1 with solid fill">
            <a:extLst>
              <a:ext uri="{FF2B5EF4-FFF2-40B4-BE49-F238E27FC236}">
                <a16:creationId xmlns:a16="http://schemas.microsoft.com/office/drawing/2014/main" id="{67C89183-6D21-4F5B-B6E3-2881DDE8B80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pic>
        <p:nvPicPr>
          <p:cNvPr id="6" name="Picture 5" descr="Close up of seedlings in pots">
            <a:extLst>
              <a:ext uri="{FF2B5EF4-FFF2-40B4-BE49-F238E27FC236}">
                <a16:creationId xmlns:a16="http://schemas.microsoft.com/office/drawing/2014/main" id="{84CC51E8-A5E9-4493-BABB-D19F1441D07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09757" y="4531205"/>
            <a:ext cx="2826504" cy="1886211"/>
          </a:xfrm>
          <a:prstGeom prst="rect">
            <a:avLst/>
          </a:prstGeom>
        </p:spPr>
      </p:pic>
      <p:pic>
        <p:nvPicPr>
          <p:cNvPr id="14" name="Picture 13" descr="Close-up of package with blank tag">
            <a:extLst>
              <a:ext uri="{FF2B5EF4-FFF2-40B4-BE49-F238E27FC236}">
                <a16:creationId xmlns:a16="http://schemas.microsoft.com/office/drawing/2014/main" id="{AF8AC77E-096C-4AFC-81D1-F11E5BF8CA8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5545" y="4531205"/>
            <a:ext cx="2764514" cy="1886212"/>
          </a:xfrm>
          <a:prstGeom prst="rect">
            <a:avLst/>
          </a:prstGeom>
        </p:spPr>
      </p:pic>
      <p:sp>
        <p:nvSpPr>
          <p:cNvPr id="17" name="Rectangle: Rounded Corners 16">
            <a:extLst>
              <a:ext uri="{FF2B5EF4-FFF2-40B4-BE49-F238E27FC236}">
                <a16:creationId xmlns:a16="http://schemas.microsoft.com/office/drawing/2014/main" id="{2E55B77E-23DB-498B-8172-72EFB4BA9E58}"/>
              </a:ext>
            </a:extLst>
          </p:cNvPr>
          <p:cNvSpPr/>
          <p:nvPr/>
        </p:nvSpPr>
        <p:spPr>
          <a:xfrm>
            <a:off x="209320" y="2719757"/>
            <a:ext cx="6603805" cy="156966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This is Labour Market Information (LMI)</a:t>
            </a:r>
          </a:p>
          <a:p>
            <a:pPr algn="ctr"/>
            <a:r>
              <a:rPr lang="en-GB" sz="2400" dirty="0"/>
              <a:t>Be in the know, to know where to go</a:t>
            </a:r>
          </a:p>
        </p:txBody>
      </p:sp>
    </p:spTree>
    <p:custDataLst>
      <p:tags r:id="rId1"/>
    </p:custDataLst>
    <p:extLst>
      <p:ext uri="{BB962C8B-B14F-4D97-AF65-F5344CB8AC3E}">
        <p14:creationId xmlns:p14="http://schemas.microsoft.com/office/powerpoint/2010/main" val="2706119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0"/>
                                        </p:tgtEl>
                                        <p:attrNameLst>
                                          <p:attrName>style.color</p:attrName>
                                        </p:attrNameLst>
                                      </p:cBhvr>
                                      <p:to>
                                        <a:schemeClr val="bg1"/>
                                      </p:to>
                                    </p:animClr>
                                    <p:animClr clrSpc="rgb" dir="cw">
                                      <p:cBhvr>
                                        <p:cTn id="12" dur="250" autoRev="1" fill="remove"/>
                                        <p:tgtEl>
                                          <p:spTgt spid="10"/>
                                        </p:tgtEl>
                                        <p:attrNameLst>
                                          <p:attrName>fillcolor</p:attrName>
                                        </p:attrNameLst>
                                      </p:cBhvr>
                                      <p:to>
                                        <a:schemeClr val="bg1"/>
                                      </p:to>
                                    </p:animClr>
                                    <p:set>
                                      <p:cBhvr>
                                        <p:cTn id="13" dur="250" autoRev="1" fill="remove"/>
                                        <p:tgtEl>
                                          <p:spTgt spid="10"/>
                                        </p:tgtEl>
                                        <p:attrNameLst>
                                          <p:attrName>fill.type</p:attrName>
                                        </p:attrNameLst>
                                      </p:cBhvr>
                                      <p:to>
                                        <p:strVal val="solid"/>
                                      </p:to>
                                    </p:set>
                                    <p:set>
                                      <p:cBhvr>
                                        <p:cTn id="14" dur="250" autoRev="1" fill="remove"/>
                                        <p:tgtEl>
                                          <p:spTgt spid="10"/>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75084"/>
            <a:ext cx="9158780" cy="6933084"/>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103" name="Text Box 14"/>
          <p:cNvSpPr txBox="1">
            <a:spLocks noChangeArrowheads="1"/>
          </p:cNvSpPr>
          <p:nvPr/>
        </p:nvSpPr>
        <p:spPr bwMode="auto">
          <a:xfrm>
            <a:off x="-14780" y="-67068"/>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Where are future jobs going to be?</a:t>
            </a:r>
          </a:p>
        </p:txBody>
      </p:sp>
      <p:sp>
        <p:nvSpPr>
          <p:cNvPr id="2" name="AutoShape 2" descr="Healthcare Science Week 2021 - National Awareness Days Calendar 202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extBox 2"/>
          <p:cNvSpPr txBox="1"/>
          <p:nvPr/>
        </p:nvSpPr>
        <p:spPr>
          <a:xfrm>
            <a:off x="765549" y="909209"/>
            <a:ext cx="3636375" cy="400110"/>
          </a:xfrm>
          <a:prstGeom prst="rect">
            <a:avLst/>
          </a:prstGeom>
          <a:solidFill>
            <a:srgbClr val="00AF61"/>
          </a:solidFill>
        </p:spPr>
        <p:txBody>
          <a:bodyPr wrap="square" lIns="91440" tIns="45720" rIns="91440" bIns="45720" rtlCol="0" anchor="t">
            <a:spAutoFit/>
          </a:bodyPr>
          <a:lstStyle/>
          <a:p>
            <a:pPr algn="ctr"/>
            <a:r>
              <a:rPr lang="en-GB" sz="2000" dirty="0">
                <a:solidFill>
                  <a:schemeClr val="bg1"/>
                </a:solidFill>
              </a:rPr>
              <a:t>Medical, Health Science and Care</a:t>
            </a:r>
            <a:endParaRPr lang="en-GB" dirty="0">
              <a:solidFill>
                <a:schemeClr val="bg1"/>
              </a:solidFill>
            </a:endParaRPr>
          </a:p>
        </p:txBody>
      </p:sp>
      <p:sp>
        <p:nvSpPr>
          <p:cNvPr id="7" name="TextBox 6"/>
          <p:cNvSpPr txBox="1"/>
          <p:nvPr/>
        </p:nvSpPr>
        <p:spPr>
          <a:xfrm>
            <a:off x="4918335" y="3381023"/>
            <a:ext cx="3636376" cy="400110"/>
          </a:xfrm>
          <a:prstGeom prst="rect">
            <a:avLst/>
          </a:prstGeom>
          <a:solidFill>
            <a:srgbClr val="39CC2E"/>
          </a:solidFill>
        </p:spPr>
        <p:txBody>
          <a:bodyPr wrap="square" lIns="91440" tIns="45720" rIns="91440" bIns="45720" rtlCol="0" anchor="t">
            <a:spAutoFit/>
          </a:bodyPr>
          <a:lstStyle/>
          <a:p>
            <a:pPr algn="ctr"/>
            <a:r>
              <a:rPr lang="en-GB" sz="2000" dirty="0">
                <a:solidFill>
                  <a:schemeClr val="bg1"/>
                </a:solidFill>
              </a:rPr>
              <a:t>Environmental (Green Jobs)</a:t>
            </a:r>
            <a:endParaRPr lang="en-GB" sz="2000" dirty="0">
              <a:solidFill>
                <a:schemeClr val="bg1"/>
              </a:solidFill>
              <a:cs typeface="Calibri"/>
            </a:endParaRPr>
          </a:p>
        </p:txBody>
      </p:sp>
      <p:pic>
        <p:nvPicPr>
          <p:cNvPr id="15" name="Picture 14"/>
          <p:cNvPicPr>
            <a:picLocks noChangeAspect="1"/>
          </p:cNvPicPr>
          <p:nvPr/>
        </p:nvPicPr>
        <p:blipFill>
          <a:blip r:embed="rId4"/>
          <a:stretch>
            <a:fillRect/>
          </a:stretch>
        </p:blipFill>
        <p:spPr>
          <a:xfrm>
            <a:off x="765549" y="1420553"/>
            <a:ext cx="3636375" cy="1782714"/>
          </a:xfrm>
          <a:prstGeom prst="rect">
            <a:avLst/>
          </a:prstGeom>
          <a:ln>
            <a:solidFill>
              <a:schemeClr val="bg1"/>
            </a:solidFill>
          </a:ln>
        </p:spPr>
      </p:pic>
      <p:sp>
        <p:nvSpPr>
          <p:cNvPr id="6" name="TextBox 5"/>
          <p:cNvSpPr txBox="1"/>
          <p:nvPr/>
        </p:nvSpPr>
        <p:spPr>
          <a:xfrm>
            <a:off x="765548" y="3377172"/>
            <a:ext cx="3664196" cy="400110"/>
          </a:xfrm>
          <a:prstGeom prst="rect">
            <a:avLst/>
          </a:prstGeom>
          <a:solidFill>
            <a:schemeClr val="accent1">
              <a:lumMod val="50000"/>
            </a:schemeClr>
          </a:solidFill>
        </p:spPr>
        <p:txBody>
          <a:bodyPr wrap="square" lIns="91440" tIns="45720" rIns="91440" bIns="45720" rtlCol="0" anchor="t">
            <a:spAutoFit/>
          </a:bodyPr>
          <a:lstStyle/>
          <a:p>
            <a:pPr algn="ctr"/>
            <a:r>
              <a:rPr lang="en-GB" sz="2000" dirty="0">
                <a:solidFill>
                  <a:schemeClr val="bg1"/>
                </a:solidFill>
              </a:rPr>
              <a:t>Engineering and Construction</a:t>
            </a:r>
            <a:endParaRPr lang="en-GB" dirty="0">
              <a:solidFill>
                <a:schemeClr val="bg1"/>
              </a:solidFill>
            </a:endParaRPr>
          </a:p>
        </p:txBody>
      </p:sp>
      <p:pic>
        <p:nvPicPr>
          <p:cNvPr id="12" name="Picture 11" descr="Safety professional in front of power plant">
            <a:extLst>
              <a:ext uri="{FF2B5EF4-FFF2-40B4-BE49-F238E27FC236}">
                <a16:creationId xmlns:a16="http://schemas.microsoft.com/office/drawing/2014/main" id="{5530F435-D78F-4A09-8B3D-8B1C73948BFB}"/>
              </a:ext>
            </a:extLst>
          </p:cNvPr>
          <p:cNvPicPr>
            <a:picLocks noChangeAspect="1"/>
          </p:cNvPicPr>
          <p:nvPr/>
        </p:nvPicPr>
        <p:blipFill>
          <a:blip r:embed="rId5"/>
          <a:stretch>
            <a:fillRect/>
          </a:stretch>
        </p:blipFill>
        <p:spPr>
          <a:xfrm>
            <a:off x="765549" y="3905081"/>
            <a:ext cx="3664196" cy="1917850"/>
          </a:xfrm>
          <a:prstGeom prst="rect">
            <a:avLst/>
          </a:prstGeom>
          <a:ln>
            <a:solidFill>
              <a:schemeClr val="bg1"/>
            </a:solidFill>
          </a:ln>
        </p:spPr>
      </p:pic>
      <p:sp>
        <p:nvSpPr>
          <p:cNvPr id="18" name="TextBox 17">
            <a:extLst>
              <a:ext uri="{FF2B5EF4-FFF2-40B4-BE49-F238E27FC236}">
                <a16:creationId xmlns:a16="http://schemas.microsoft.com/office/drawing/2014/main" id="{CCBF2D9D-9FDC-41C6-AD9B-9DC111176B67}"/>
              </a:ext>
            </a:extLst>
          </p:cNvPr>
          <p:cNvSpPr txBox="1"/>
          <p:nvPr/>
        </p:nvSpPr>
        <p:spPr>
          <a:xfrm>
            <a:off x="4918336" y="909209"/>
            <a:ext cx="3636375" cy="400110"/>
          </a:xfrm>
          <a:prstGeom prst="rect">
            <a:avLst/>
          </a:prstGeom>
          <a:solidFill>
            <a:schemeClr val="accent1"/>
          </a:solidFill>
        </p:spPr>
        <p:txBody>
          <a:bodyPr wrap="square" lIns="91440" tIns="45720" rIns="91440" bIns="45720" rtlCol="0" anchor="t">
            <a:spAutoFit/>
          </a:bodyPr>
          <a:lstStyle/>
          <a:p>
            <a:pPr algn="ctr"/>
            <a:r>
              <a:rPr lang="en-GB" sz="2000" dirty="0">
                <a:solidFill>
                  <a:schemeClr val="bg1"/>
                </a:solidFill>
              </a:rPr>
              <a:t>IT and Digital Technology</a:t>
            </a:r>
          </a:p>
        </p:txBody>
      </p:sp>
      <p:pic>
        <p:nvPicPr>
          <p:cNvPr id="8" name="Picture 7" descr="Fingerprint scanning machine">
            <a:extLst>
              <a:ext uri="{FF2B5EF4-FFF2-40B4-BE49-F238E27FC236}">
                <a16:creationId xmlns:a16="http://schemas.microsoft.com/office/drawing/2014/main" id="{2FD119A9-37A0-45D3-A3A5-DB0E434333B1}"/>
              </a:ext>
            </a:extLst>
          </p:cNvPr>
          <p:cNvPicPr>
            <a:picLocks noChangeAspect="1"/>
          </p:cNvPicPr>
          <p:nvPr/>
        </p:nvPicPr>
        <p:blipFill>
          <a:blip r:embed="rId6"/>
          <a:stretch>
            <a:fillRect/>
          </a:stretch>
        </p:blipFill>
        <p:spPr>
          <a:xfrm>
            <a:off x="4918337" y="1419326"/>
            <a:ext cx="3636374" cy="1785844"/>
          </a:xfrm>
          <a:prstGeom prst="rect">
            <a:avLst/>
          </a:prstGeom>
          <a:ln>
            <a:solidFill>
              <a:schemeClr val="bg1"/>
            </a:solidFill>
          </a:ln>
        </p:spPr>
      </p:pic>
      <p:pic>
        <p:nvPicPr>
          <p:cNvPr id="16" name="Graphic 15">
            <a:extLst>
              <a:ext uri="{FF2B5EF4-FFF2-40B4-BE49-F238E27FC236}">
                <a16:creationId xmlns:a16="http://schemas.microsoft.com/office/drawing/2014/main" id="{F1622F77-968F-4733-912B-022749CD83CD}"/>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55575" y="-76715"/>
            <a:ext cx="646331" cy="646331"/>
          </a:xfrm>
          <a:prstGeom prst="rect">
            <a:avLst/>
          </a:prstGeom>
        </p:spPr>
      </p:pic>
      <p:pic>
        <p:nvPicPr>
          <p:cNvPr id="5" name="Picture 4" descr="Vibrant green forest">
            <a:extLst>
              <a:ext uri="{FF2B5EF4-FFF2-40B4-BE49-F238E27FC236}">
                <a16:creationId xmlns:a16="http://schemas.microsoft.com/office/drawing/2014/main" id="{D8286312-8424-5CD6-D8ED-910702FC4EC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918335" y="3905081"/>
            <a:ext cx="3636375" cy="1917850"/>
          </a:xfrm>
          <a:prstGeom prst="rect">
            <a:avLst/>
          </a:prstGeom>
          <a:ln>
            <a:solidFill>
              <a:schemeClr val="bg1"/>
            </a:solidFill>
          </a:ln>
        </p:spPr>
      </p:pic>
      <p:sp>
        <p:nvSpPr>
          <p:cNvPr id="4" name="Rectangle: Rounded Corners 3">
            <a:extLst>
              <a:ext uri="{FF2B5EF4-FFF2-40B4-BE49-F238E27FC236}">
                <a16:creationId xmlns:a16="http://schemas.microsoft.com/office/drawing/2014/main" id="{E242523A-7F16-8F2D-9408-803B0CDBC4F0}"/>
              </a:ext>
            </a:extLst>
          </p:cNvPr>
          <p:cNvSpPr/>
          <p:nvPr/>
        </p:nvSpPr>
        <p:spPr>
          <a:xfrm>
            <a:off x="1815546" y="5968047"/>
            <a:ext cx="5794829" cy="6463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There will be other sectors growing too</a:t>
            </a:r>
          </a:p>
        </p:txBody>
      </p:sp>
    </p:spTree>
    <p:custDataLst>
      <p:tags r:id="rId1"/>
    </p:custDataLst>
    <p:extLst>
      <p:ext uri="{BB962C8B-B14F-4D97-AF65-F5344CB8AC3E}">
        <p14:creationId xmlns:p14="http://schemas.microsoft.com/office/powerpoint/2010/main" val="2674456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D08CD-8AC4-4DE3-9C33-9D5972FD73C3}"/>
              </a:ext>
            </a:extLst>
          </p:cNvPr>
          <p:cNvSpPr/>
          <p:nvPr/>
        </p:nvSpPr>
        <p:spPr>
          <a:xfrm>
            <a:off x="0" y="0"/>
            <a:ext cx="9144000" cy="6858000"/>
          </a:xfrm>
          <a:prstGeom prst="rect">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sp>
        <p:nvSpPr>
          <p:cNvPr id="15" name="TextBox 14">
            <a:extLst>
              <a:ext uri="{FF2B5EF4-FFF2-40B4-BE49-F238E27FC236}">
                <a16:creationId xmlns:a16="http://schemas.microsoft.com/office/drawing/2014/main" id="{F429F7BE-DCF1-43A2-8428-2C4E492E5192}"/>
              </a:ext>
            </a:extLst>
          </p:cNvPr>
          <p:cNvSpPr txBox="1"/>
          <p:nvPr/>
        </p:nvSpPr>
        <p:spPr>
          <a:xfrm>
            <a:off x="5443298" y="6062443"/>
            <a:ext cx="3429479" cy="584775"/>
          </a:xfrm>
          <a:prstGeom prst="rect">
            <a:avLst/>
          </a:prstGeom>
          <a:noFill/>
        </p:spPr>
        <p:txBody>
          <a:bodyPr wrap="square" rtlCol="0">
            <a:spAutoFit/>
          </a:bodyPr>
          <a:lstStyle/>
          <a:p>
            <a:pPr algn="ctr"/>
            <a:r>
              <a:rPr lang="en-GB" sz="3200" dirty="0">
                <a:solidFill>
                  <a:schemeClr val="bg1"/>
                </a:solidFill>
                <a:hlinkClick r:id="rId3">
                  <a:extLst>
                    <a:ext uri="{A12FA001-AC4F-418D-AE19-62706E023703}">
                      <ahyp:hlinkClr xmlns:ahyp="http://schemas.microsoft.com/office/drawing/2018/hyperlinkcolor" val="tx"/>
                    </a:ext>
                  </a:extLst>
                </a:hlinkClick>
              </a:rPr>
              <a:t>careerpilot.org.uk</a:t>
            </a:r>
            <a:endParaRPr lang="en-GB" sz="3200" dirty="0">
              <a:solidFill>
                <a:schemeClr val="bg1"/>
              </a:solidFill>
            </a:endParaRPr>
          </a:p>
        </p:txBody>
      </p:sp>
      <p:sp>
        <p:nvSpPr>
          <p:cNvPr id="8" name="Rectangle 7">
            <a:extLst>
              <a:ext uri="{FF2B5EF4-FFF2-40B4-BE49-F238E27FC236}">
                <a16:creationId xmlns:a16="http://schemas.microsoft.com/office/drawing/2014/main" id="{01C16031-72A3-403F-9684-E9B768118AF5}"/>
              </a:ext>
            </a:extLst>
          </p:cNvPr>
          <p:cNvSpPr/>
          <p:nvPr/>
        </p:nvSpPr>
        <p:spPr>
          <a:xfrm>
            <a:off x="0" y="-25290"/>
            <a:ext cx="9144000" cy="69691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Careerpilot – all you need in one place</a:t>
            </a:r>
          </a:p>
        </p:txBody>
      </p:sp>
      <p:pic>
        <p:nvPicPr>
          <p:cNvPr id="11" name="Graphic 10" descr="Badge 1 with solid fill">
            <a:extLst>
              <a:ext uri="{FF2B5EF4-FFF2-40B4-BE49-F238E27FC236}">
                <a16:creationId xmlns:a16="http://schemas.microsoft.com/office/drawing/2014/main" id="{6D8E1251-9345-45C5-82B5-1A44EDBEDA3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646331" cy="646331"/>
          </a:xfrm>
          <a:prstGeom prst="rect">
            <a:avLst/>
          </a:prstGeom>
        </p:spPr>
      </p:pic>
      <p:pic>
        <p:nvPicPr>
          <p:cNvPr id="4" name="Picture 3">
            <a:extLst>
              <a:ext uri="{FF2B5EF4-FFF2-40B4-BE49-F238E27FC236}">
                <a16:creationId xmlns:a16="http://schemas.microsoft.com/office/drawing/2014/main" id="{36C69B10-5EAF-115D-F903-D65E5A427F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8878" y="775670"/>
            <a:ext cx="4384071" cy="5978279"/>
          </a:xfrm>
          <a:prstGeom prst="rect">
            <a:avLst/>
          </a:prstGeom>
          <a:effectLst>
            <a:outerShdw blurRad="63500" sx="102000" sy="102000" algn="ctr" rotWithShape="0">
              <a:prstClr val="black">
                <a:alpha val="40000"/>
              </a:prstClr>
            </a:outerShdw>
          </a:effectLst>
        </p:spPr>
      </p:pic>
      <p:sp>
        <p:nvSpPr>
          <p:cNvPr id="13" name="Speech Bubble: Rectangle 12">
            <a:extLst>
              <a:ext uri="{FF2B5EF4-FFF2-40B4-BE49-F238E27FC236}">
                <a16:creationId xmlns:a16="http://schemas.microsoft.com/office/drawing/2014/main" id="{F8C06C43-97F5-45BA-82E0-37B59EC461B7}"/>
              </a:ext>
            </a:extLst>
          </p:cNvPr>
          <p:cNvSpPr/>
          <p:nvPr/>
        </p:nvSpPr>
        <p:spPr>
          <a:xfrm>
            <a:off x="5443299" y="4532792"/>
            <a:ext cx="3429478" cy="942975"/>
          </a:xfrm>
          <a:prstGeom prst="wedgeRectCallout">
            <a:avLst>
              <a:gd name="adj1" fmla="val -100959"/>
              <a:gd name="adj2" fmla="val 108043"/>
            </a:avLst>
          </a:prstGeom>
          <a:solidFill>
            <a:schemeClr val="bg1"/>
          </a:solidFill>
          <a:ln>
            <a:solidFill>
              <a:srgbClr val="009E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rPr>
              <a:t>Future qualifications and pathways</a:t>
            </a:r>
          </a:p>
        </p:txBody>
      </p:sp>
      <p:sp>
        <p:nvSpPr>
          <p:cNvPr id="10" name="Speech Bubble: Rectangle 9">
            <a:extLst>
              <a:ext uri="{FF2B5EF4-FFF2-40B4-BE49-F238E27FC236}">
                <a16:creationId xmlns:a16="http://schemas.microsoft.com/office/drawing/2014/main" id="{A46BC127-356B-48C1-BDC2-059F8CDA46CA}"/>
              </a:ext>
            </a:extLst>
          </p:cNvPr>
          <p:cNvSpPr/>
          <p:nvPr/>
        </p:nvSpPr>
        <p:spPr>
          <a:xfrm>
            <a:off x="5443299" y="1382233"/>
            <a:ext cx="3430173" cy="1369671"/>
          </a:xfrm>
          <a:prstGeom prst="wedgeRectCallout">
            <a:avLst>
              <a:gd name="adj1" fmla="val -122319"/>
              <a:gd name="adj2" fmla="val -77267"/>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rPr>
              <a:t>Jobs, courses, qualification planner, videos</a:t>
            </a:r>
          </a:p>
        </p:txBody>
      </p:sp>
      <p:sp>
        <p:nvSpPr>
          <p:cNvPr id="12" name="Speech Bubble: Rectangle 11">
            <a:extLst>
              <a:ext uri="{FF2B5EF4-FFF2-40B4-BE49-F238E27FC236}">
                <a16:creationId xmlns:a16="http://schemas.microsoft.com/office/drawing/2014/main" id="{4ED29590-DD8A-466B-ABB3-6D4EC5DA6434}"/>
              </a:ext>
            </a:extLst>
          </p:cNvPr>
          <p:cNvSpPr/>
          <p:nvPr/>
        </p:nvSpPr>
        <p:spPr>
          <a:xfrm>
            <a:off x="5443299" y="3099783"/>
            <a:ext cx="3429478" cy="1222227"/>
          </a:xfrm>
          <a:prstGeom prst="wedgeRectCallout">
            <a:avLst>
              <a:gd name="adj1" fmla="val -105161"/>
              <a:gd name="adj2" fmla="val -126036"/>
            </a:avLst>
          </a:prstGeom>
          <a:solidFill>
            <a:schemeClr val="bg1"/>
          </a:solidFill>
          <a:ln>
            <a:solidFill>
              <a:srgbClr val="009E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rPr>
              <a:t>Quizzes, tools – 3 stages to help you decide</a:t>
            </a:r>
          </a:p>
        </p:txBody>
      </p:sp>
    </p:spTree>
    <p:extLst>
      <p:ext uri="{BB962C8B-B14F-4D97-AF65-F5344CB8AC3E}">
        <p14:creationId xmlns:p14="http://schemas.microsoft.com/office/powerpoint/2010/main" val="396579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6" name="Picture 5">
            <a:extLst>
              <a:ext uri="{FF2B5EF4-FFF2-40B4-BE49-F238E27FC236}">
                <a16:creationId xmlns:a16="http://schemas.microsoft.com/office/drawing/2014/main" id="{AC3D86A7-6209-0219-91C3-2D78AD3D08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7978" y="1478619"/>
            <a:ext cx="3145941" cy="5290440"/>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EF79C85B-AED8-962B-4610-7F2F3BFDC6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4805" y="1084520"/>
            <a:ext cx="4148313" cy="5656791"/>
          </a:xfrm>
          <a:prstGeom prst="rect">
            <a:avLst/>
          </a:prstGeom>
          <a:effectLst>
            <a:outerShdw blurRad="63500" sx="102000" sy="102000" algn="ctr" rotWithShape="0">
              <a:prstClr val="black">
                <a:alpha val="40000"/>
              </a:prstClr>
            </a:outerShdw>
          </a:effectLst>
        </p:spPr>
      </p:pic>
      <p:grpSp>
        <p:nvGrpSpPr>
          <p:cNvPr id="10" name="Group 9">
            <a:extLst>
              <a:ext uri="{FF2B5EF4-FFF2-40B4-BE49-F238E27FC236}">
                <a16:creationId xmlns:a16="http://schemas.microsoft.com/office/drawing/2014/main" id="{17DA0FC5-471E-4D81-9BC3-0F319A3FBC36}"/>
              </a:ext>
            </a:extLst>
          </p:cNvPr>
          <p:cNvGrpSpPr/>
          <p:nvPr/>
        </p:nvGrpSpPr>
        <p:grpSpPr>
          <a:xfrm>
            <a:off x="4670519" y="551933"/>
            <a:ext cx="3857195" cy="1816716"/>
            <a:chOff x="4940293" y="971661"/>
            <a:chExt cx="3924689" cy="1858381"/>
          </a:xfrm>
          <a:solidFill>
            <a:srgbClr val="009EDE"/>
          </a:solidFill>
        </p:grpSpPr>
        <p:sp>
          <p:nvSpPr>
            <p:cNvPr id="3" name="Arrow: Left 2">
              <a:extLst>
                <a:ext uri="{FF2B5EF4-FFF2-40B4-BE49-F238E27FC236}">
                  <a16:creationId xmlns:a16="http://schemas.microsoft.com/office/drawing/2014/main" id="{F77BEE97-FDCB-498C-A128-983BFA09D263}"/>
                </a:ext>
              </a:extLst>
            </p:cNvPr>
            <p:cNvSpPr/>
            <p:nvPr/>
          </p:nvSpPr>
          <p:spPr>
            <a:xfrm>
              <a:off x="4940293" y="971661"/>
              <a:ext cx="3924689" cy="1310311"/>
            </a:xfrm>
            <a:prstGeom prst="lef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ctr">
                <a:buFont typeface="+mj-lt"/>
                <a:buAutoNum type="arabicPeriod"/>
              </a:pPr>
              <a:r>
                <a:rPr lang="en-GB" sz="2000" dirty="0"/>
                <a:t>Register/sign in   </a:t>
              </a:r>
            </a:p>
            <a:p>
              <a:pPr marL="457200" indent="-457200" algn="ctr">
                <a:buFont typeface="+mj-lt"/>
                <a:buAutoNum type="arabicPeriod"/>
              </a:pPr>
              <a:r>
                <a:rPr lang="en-GB" sz="2000" dirty="0"/>
                <a:t>Build your report</a:t>
              </a:r>
            </a:p>
          </p:txBody>
        </p:sp>
        <p:sp>
          <p:nvSpPr>
            <p:cNvPr id="5" name="Arrow: Down 4">
              <a:extLst>
                <a:ext uri="{FF2B5EF4-FFF2-40B4-BE49-F238E27FC236}">
                  <a16:creationId xmlns:a16="http://schemas.microsoft.com/office/drawing/2014/main" id="{AD6F87EF-8556-4039-A1C9-94121F900121}"/>
                </a:ext>
              </a:extLst>
            </p:cNvPr>
            <p:cNvSpPr/>
            <p:nvPr/>
          </p:nvSpPr>
          <p:spPr>
            <a:xfrm>
              <a:off x="7630990" y="1937763"/>
              <a:ext cx="714960" cy="892279"/>
            </a:xfrm>
            <a:prstGeom prst="down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26" name="Picture 10" descr="Loop">
            <a:extLst>
              <a:ext uri="{FF2B5EF4-FFF2-40B4-BE49-F238E27FC236}">
                <a16:creationId xmlns:a16="http://schemas.microsoft.com/office/drawing/2014/main" id="{BE83B4A7-35F9-449C-947A-C5116B3933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05407" y="6022923"/>
            <a:ext cx="2411081" cy="764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75736775-6193-43AB-B71C-AAF4F60512B8}"/>
              </a:ext>
            </a:extLst>
          </p:cNvPr>
          <p:cNvSpPr/>
          <p:nvPr/>
        </p:nvSpPr>
        <p:spPr>
          <a:xfrm>
            <a:off x="0" y="-25290"/>
            <a:ext cx="9144000" cy="69691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Build your report in Career Tools</a:t>
            </a:r>
          </a:p>
        </p:txBody>
      </p:sp>
      <p:pic>
        <p:nvPicPr>
          <p:cNvPr id="12" name="Graphic 11" descr="Badge 1 with solid fill">
            <a:extLst>
              <a:ext uri="{FF2B5EF4-FFF2-40B4-BE49-F238E27FC236}">
                <a16:creationId xmlns:a16="http://schemas.microsoft.com/office/drawing/2014/main" id="{B700616C-0556-4250-84D6-BF708C03580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0" y="0"/>
            <a:ext cx="646331" cy="646331"/>
          </a:xfrm>
          <a:prstGeom prst="rect">
            <a:avLst/>
          </a:prstGeom>
        </p:spPr>
      </p:pic>
    </p:spTree>
    <p:custDataLst>
      <p:tags r:id="rId1"/>
    </p:custDataLst>
    <p:extLst>
      <p:ext uri="{BB962C8B-B14F-4D97-AF65-F5344CB8AC3E}">
        <p14:creationId xmlns:p14="http://schemas.microsoft.com/office/powerpoint/2010/main" val="215612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13555" y="-63144"/>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745F6B8F-A84B-DC4F-ADAE-E48455D522B6}"/>
              </a:ext>
            </a:extLst>
          </p:cNvPr>
          <p:cNvSpPr/>
          <p:nvPr/>
        </p:nvSpPr>
        <p:spPr>
          <a:xfrm>
            <a:off x="267758" y="1522465"/>
            <a:ext cx="7438905" cy="830997"/>
          </a:xfrm>
          <a:prstGeom prst="rect">
            <a:avLst/>
          </a:prstGeom>
          <a:solidFill>
            <a:schemeClr val="bg1"/>
          </a:solidFill>
        </p:spPr>
        <p:txBody>
          <a:bodyPr wrap="square">
            <a:spAutoFit/>
          </a:bodyPr>
          <a:lstStyle/>
          <a:p>
            <a:pPr marL="457200" indent="-457200">
              <a:buFont typeface="+mj-lt"/>
              <a:buAutoNum type="arabicPeriod"/>
            </a:pPr>
            <a:r>
              <a:rPr lang="en-GB" altLang="en-US" sz="2400" dirty="0">
                <a:latin typeface="Calibri" panose="020F0502020204030204" pitchFamily="34" charset="0"/>
              </a:rPr>
              <a:t>Register/sign in to Careerpilot</a:t>
            </a:r>
          </a:p>
          <a:p>
            <a:pPr marL="457200" indent="-457200">
              <a:buFont typeface="+mj-lt"/>
              <a:buAutoNum type="arabicPeriod"/>
            </a:pPr>
            <a:endParaRPr lang="en-GB" altLang="en-US" sz="2400" b="1" dirty="0">
              <a:solidFill>
                <a:srgbClr val="002060"/>
              </a:solidFill>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478224" y="-11430"/>
            <a:ext cx="6160441" cy="646331"/>
          </a:xfrm>
          <a:prstGeom prst="rect">
            <a:avLst/>
          </a:prstGeom>
          <a:noFill/>
          <a:ln w="9525">
            <a:noFill/>
            <a:miter lim="800000"/>
            <a:headEnd/>
            <a:tailEnd/>
          </a:ln>
        </p:spPr>
        <p:txBody>
          <a:bodyPr wrap="square">
            <a:spAutoFit/>
          </a:bodyPr>
          <a:lstStyle/>
          <a:p>
            <a:r>
              <a:rPr lang="en-GB" sz="3600" dirty="0">
                <a:solidFill>
                  <a:schemeClr val="bg1"/>
                </a:solidFill>
              </a:rPr>
              <a:t>Let’s get going… First you will:</a:t>
            </a:r>
          </a:p>
        </p:txBody>
      </p:sp>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5545" y="0"/>
            <a:ext cx="646331" cy="646331"/>
          </a:xfrm>
          <a:prstGeom prst="rect">
            <a:avLst/>
          </a:prstGeom>
        </p:spPr>
      </p:pic>
      <p:grpSp>
        <p:nvGrpSpPr>
          <p:cNvPr id="3" name="Group 2">
            <a:extLst>
              <a:ext uri="{FF2B5EF4-FFF2-40B4-BE49-F238E27FC236}">
                <a16:creationId xmlns:a16="http://schemas.microsoft.com/office/drawing/2014/main" id="{D6F6B828-B154-9DFA-BE3D-55C314D2642F}"/>
              </a:ext>
            </a:extLst>
          </p:cNvPr>
          <p:cNvGrpSpPr/>
          <p:nvPr/>
        </p:nvGrpSpPr>
        <p:grpSpPr>
          <a:xfrm>
            <a:off x="267758" y="3146406"/>
            <a:ext cx="8413354" cy="1064114"/>
            <a:chOff x="384990" y="2331942"/>
            <a:chExt cx="8413354" cy="1064114"/>
          </a:xfrm>
        </p:grpSpPr>
        <p:sp>
          <p:nvSpPr>
            <p:cNvPr id="5" name="Rectangle 4">
              <a:extLst>
                <a:ext uri="{FF2B5EF4-FFF2-40B4-BE49-F238E27FC236}">
                  <a16:creationId xmlns:a16="http://schemas.microsoft.com/office/drawing/2014/main" id="{D5AAE473-0AD1-BAFD-66B4-71A8A7E74412}"/>
                </a:ext>
              </a:extLst>
            </p:cNvPr>
            <p:cNvSpPr/>
            <p:nvPr/>
          </p:nvSpPr>
          <p:spPr>
            <a:xfrm>
              <a:off x="384990" y="2439994"/>
              <a:ext cx="6930210"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Complete the Buzz Personality Quiz to discover your personality type. Make a note of your animal.</a:t>
              </a:r>
            </a:p>
          </p:txBody>
        </p:sp>
        <p:pic>
          <p:nvPicPr>
            <p:cNvPr id="12" name="Picture 11">
              <a:extLst>
                <a:ext uri="{FF2B5EF4-FFF2-40B4-BE49-F238E27FC236}">
                  <a16:creationId xmlns:a16="http://schemas.microsoft.com/office/drawing/2014/main" id="{2522A2E2-2680-7B36-3947-A466FC75C957}"/>
                </a:ext>
              </a:extLst>
            </p:cNvPr>
            <p:cNvPicPr>
              <a:picLocks noChangeAspect="1"/>
            </p:cNvPicPr>
            <p:nvPr/>
          </p:nvPicPr>
          <p:blipFill>
            <a:blip r:embed="rId4"/>
            <a:stretch>
              <a:fillRect/>
            </a:stretch>
          </p:blipFill>
          <p:spPr>
            <a:xfrm>
              <a:off x="6987460" y="2331942"/>
              <a:ext cx="1810884" cy="1064114"/>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grpSp>
      <p:grpSp>
        <p:nvGrpSpPr>
          <p:cNvPr id="18" name="Group 17">
            <a:extLst>
              <a:ext uri="{FF2B5EF4-FFF2-40B4-BE49-F238E27FC236}">
                <a16:creationId xmlns:a16="http://schemas.microsoft.com/office/drawing/2014/main" id="{09803392-84FE-5633-ED23-F13C3750FECC}"/>
              </a:ext>
            </a:extLst>
          </p:cNvPr>
          <p:cNvGrpSpPr/>
          <p:nvPr/>
        </p:nvGrpSpPr>
        <p:grpSpPr>
          <a:xfrm>
            <a:off x="267759" y="4724281"/>
            <a:ext cx="8395421" cy="1119151"/>
            <a:chOff x="7775671" y="2268965"/>
            <a:chExt cx="8395421" cy="1119151"/>
          </a:xfrm>
        </p:grpSpPr>
        <p:sp>
          <p:nvSpPr>
            <p:cNvPr id="17" name="Rectangle 16">
              <a:extLst>
                <a:ext uri="{FF2B5EF4-FFF2-40B4-BE49-F238E27FC236}">
                  <a16:creationId xmlns:a16="http://schemas.microsoft.com/office/drawing/2014/main" id="{3BC55CF2-B77A-44AE-992D-229739311946}"/>
                </a:ext>
              </a:extLst>
            </p:cNvPr>
            <p:cNvSpPr/>
            <p:nvPr/>
          </p:nvSpPr>
          <p:spPr>
            <a:xfrm>
              <a:off x="7775671" y="2413043"/>
              <a:ext cx="7685086"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Complete the Job Quiz</a:t>
              </a:r>
            </a:p>
            <a:p>
              <a:endParaRPr lang="en-GB" altLang="en-US" sz="2400" b="1" dirty="0">
                <a:solidFill>
                  <a:srgbClr val="002060"/>
                </a:solidFill>
                <a:latin typeface="Calibri" panose="020F0502020204030204" pitchFamily="34" charset="0"/>
              </a:endParaRPr>
            </a:p>
          </p:txBody>
        </p:sp>
        <p:pic>
          <p:nvPicPr>
            <p:cNvPr id="10" name="Picture 9">
              <a:extLst>
                <a:ext uri="{FF2B5EF4-FFF2-40B4-BE49-F238E27FC236}">
                  <a16:creationId xmlns:a16="http://schemas.microsoft.com/office/drawing/2014/main" id="{444FB331-B128-48F2-8E3F-A2F32E3F79E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3366109" y="2473594"/>
              <a:ext cx="2366172" cy="601205"/>
            </a:xfrm>
            <a:prstGeom prst="rect">
              <a:avLst/>
            </a:prstGeom>
          </p:spPr>
        </p:pic>
        <p:pic>
          <p:nvPicPr>
            <p:cNvPr id="11" name="Picture 10">
              <a:extLst>
                <a:ext uri="{FF2B5EF4-FFF2-40B4-BE49-F238E27FC236}">
                  <a16:creationId xmlns:a16="http://schemas.microsoft.com/office/drawing/2014/main" id="{FA3C38C2-04AE-40D1-8786-1EA6B56E9F1D}"/>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5277924" y="2268965"/>
              <a:ext cx="893168" cy="1119151"/>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grpSp>
      <p:pic>
        <p:nvPicPr>
          <p:cNvPr id="4" name="Picture 3" descr="A screenshot of a computer&#10;&#10;Description automatically generated">
            <a:extLst>
              <a:ext uri="{FF2B5EF4-FFF2-40B4-BE49-F238E27FC236}">
                <a16:creationId xmlns:a16="http://schemas.microsoft.com/office/drawing/2014/main" id="{777A10A4-F110-400F-B399-FEC9B0AAFC0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2187" t="2521" r="10186" b="4904"/>
          <a:stretch/>
        </p:blipFill>
        <p:spPr>
          <a:xfrm>
            <a:off x="6804121" y="1185118"/>
            <a:ext cx="1943100" cy="1303450"/>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spTree>
    <p:extLst>
      <p:ext uri="{BB962C8B-B14F-4D97-AF65-F5344CB8AC3E}">
        <p14:creationId xmlns:p14="http://schemas.microsoft.com/office/powerpoint/2010/main" val="2420889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0"/>
            <a:ext cx="9158780" cy="6858000"/>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0" y="1"/>
            <a:ext cx="9144000" cy="757646"/>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6" name="Text Box 22"/>
          <p:cNvSpPr txBox="1">
            <a:spLocks noChangeArrowheads="1"/>
          </p:cNvSpPr>
          <p:nvPr/>
        </p:nvSpPr>
        <p:spPr bwMode="auto">
          <a:xfrm>
            <a:off x="1439631" y="36987"/>
            <a:ext cx="7396794" cy="646331"/>
          </a:xfrm>
          <a:prstGeom prst="rect">
            <a:avLst/>
          </a:prstGeom>
          <a:noFill/>
          <a:ln w="9525">
            <a:noFill/>
            <a:miter lim="800000"/>
            <a:headEnd/>
            <a:tailEnd/>
          </a:ln>
        </p:spPr>
        <p:txBody>
          <a:bodyPr wrap="square">
            <a:spAutoFit/>
          </a:bodyPr>
          <a:lstStyle/>
          <a:p>
            <a:r>
              <a:rPr lang="en-GB" sz="3600" dirty="0">
                <a:solidFill>
                  <a:schemeClr val="bg1"/>
                </a:solidFill>
              </a:rPr>
              <a:t>Register or sign in to Careerpilot</a:t>
            </a:r>
          </a:p>
        </p:txBody>
      </p:sp>
      <p:pic>
        <p:nvPicPr>
          <p:cNvPr id="16" name="Picture 15"/>
          <p:cNvPicPr>
            <a:picLocks noChangeAspect="1"/>
          </p:cNvPicPr>
          <p:nvPr/>
        </p:nvPicPr>
        <p:blipFill>
          <a:blip r:embed="rId3"/>
          <a:stretch>
            <a:fillRect/>
          </a:stretch>
        </p:blipFill>
        <p:spPr>
          <a:xfrm>
            <a:off x="4220892" y="931186"/>
            <a:ext cx="4677275" cy="5613923"/>
          </a:xfrm>
          <a:prstGeom prst="rect">
            <a:avLst/>
          </a:prstGeom>
          <a:effectLst>
            <a:outerShdw blurRad="63500" sx="102000" sy="102000" algn="ctr" rotWithShape="0">
              <a:prstClr val="black">
                <a:alpha val="40000"/>
              </a:prstClr>
            </a:outerShdw>
          </a:effectLst>
        </p:spPr>
      </p:pic>
      <p:pic>
        <p:nvPicPr>
          <p:cNvPr id="18"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3270" y="4125974"/>
            <a:ext cx="2391229" cy="757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Explosion 2 20"/>
          <p:cNvSpPr/>
          <p:nvPr/>
        </p:nvSpPr>
        <p:spPr>
          <a:xfrm>
            <a:off x="3182035" y="2735110"/>
            <a:ext cx="5716132" cy="3949350"/>
          </a:xfrm>
          <a:prstGeom prst="irregularSeal2">
            <a:avLst/>
          </a:prstGeom>
          <a:solidFill>
            <a:srgbClr val="002060"/>
          </a:solidFill>
          <a:ln w="57150">
            <a:solidFill>
              <a:srgbClr val="337A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If you have registered before – sign in</a:t>
            </a:r>
          </a:p>
        </p:txBody>
      </p:sp>
      <p:pic>
        <p:nvPicPr>
          <p:cNvPr id="2" name="Picture 1">
            <a:extLst>
              <a:ext uri="{FF2B5EF4-FFF2-40B4-BE49-F238E27FC236}">
                <a16:creationId xmlns:a16="http://schemas.microsoft.com/office/drawing/2014/main" id="{15AFAB0E-BC0C-4192-B976-E21C2912C8C8}"/>
              </a:ext>
            </a:extLst>
          </p:cNvPr>
          <p:cNvPicPr>
            <a:picLocks noChangeAspect="1"/>
          </p:cNvPicPr>
          <p:nvPr/>
        </p:nvPicPr>
        <p:blipFill>
          <a:blip r:embed="rId5"/>
          <a:stretch>
            <a:fillRect/>
          </a:stretch>
        </p:blipFill>
        <p:spPr>
          <a:xfrm>
            <a:off x="175545" y="1515804"/>
            <a:ext cx="3767655" cy="2438611"/>
          </a:xfrm>
          <a:prstGeom prst="rect">
            <a:avLst/>
          </a:prstGeom>
          <a:effectLst>
            <a:outerShdw blurRad="63500" sx="102000" sy="102000" algn="ctr" rotWithShape="0">
              <a:prstClr val="black">
                <a:alpha val="40000"/>
              </a:prstClr>
            </a:outerShdw>
          </a:effectLst>
        </p:spPr>
      </p:pic>
      <p:pic>
        <p:nvPicPr>
          <p:cNvPr id="10"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95381" y="1226266"/>
            <a:ext cx="1225511" cy="61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phic 10" descr="Badge 1 with solid fill">
            <a:extLst>
              <a:ext uri="{FF2B5EF4-FFF2-40B4-BE49-F238E27FC236}">
                <a16:creationId xmlns:a16="http://schemas.microsoft.com/office/drawing/2014/main" id="{68858650-3864-4E08-AD7C-554BD543AC2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5" y="0"/>
            <a:ext cx="646331" cy="646331"/>
          </a:xfrm>
          <a:prstGeom prst="rect">
            <a:avLst/>
          </a:prstGeom>
        </p:spPr>
      </p:pic>
    </p:spTree>
    <p:extLst>
      <p:ext uri="{BB962C8B-B14F-4D97-AF65-F5344CB8AC3E}">
        <p14:creationId xmlns:p14="http://schemas.microsoft.com/office/powerpoint/2010/main" val="1422825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12526"/>
            <a:ext cx="9158780" cy="6858000"/>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9" name="Picture 8"/>
          <p:cNvPicPr>
            <a:picLocks noChangeAspect="1"/>
          </p:cNvPicPr>
          <p:nvPr/>
        </p:nvPicPr>
        <p:blipFill>
          <a:blip r:embed="rId3"/>
          <a:stretch>
            <a:fillRect/>
          </a:stretch>
        </p:blipFill>
        <p:spPr>
          <a:xfrm>
            <a:off x="231355" y="771155"/>
            <a:ext cx="4821529" cy="2410764"/>
          </a:xfrm>
          <a:prstGeom prst="rect">
            <a:avLst/>
          </a:prstGeom>
          <a:ln>
            <a:solidFill>
              <a:srgbClr val="00AF61"/>
            </a:solidFill>
          </a:ln>
          <a:effectLst>
            <a:outerShdw blurRad="63500" sx="102000" sy="102000" algn="ctr" rotWithShape="0">
              <a:prstClr val="black">
                <a:alpha val="40000"/>
              </a:prstClr>
            </a:outerShdw>
          </a:effectLst>
        </p:spPr>
      </p:pic>
      <p:sp>
        <p:nvSpPr>
          <p:cNvPr id="8" name="Rectangle 2"/>
          <p:cNvSpPr>
            <a:spLocks noChangeArrowheads="1"/>
          </p:cNvSpPr>
          <p:nvPr/>
        </p:nvSpPr>
        <p:spPr bwMode="auto">
          <a:xfrm>
            <a:off x="-14780" y="-35409"/>
            <a:ext cx="9158780" cy="73121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3600" dirty="0">
              <a:latin typeface="Calibri" panose="020F0502020204030204" pitchFamily="34" charset="0"/>
            </a:endParaRPr>
          </a:p>
        </p:txBody>
      </p:sp>
      <p:sp>
        <p:nvSpPr>
          <p:cNvPr id="11" name="Text Box 22"/>
          <p:cNvSpPr txBox="1">
            <a:spLocks noChangeArrowheads="1"/>
          </p:cNvSpPr>
          <p:nvPr/>
        </p:nvSpPr>
        <p:spPr bwMode="auto">
          <a:xfrm>
            <a:off x="803129" y="0"/>
            <a:ext cx="8238148" cy="646331"/>
          </a:xfrm>
          <a:prstGeom prst="rect">
            <a:avLst/>
          </a:prstGeom>
          <a:noFill/>
          <a:ln w="9525">
            <a:noFill/>
            <a:miter lim="800000"/>
            <a:headEnd/>
            <a:tailEnd/>
          </a:ln>
        </p:spPr>
        <p:txBody>
          <a:bodyPr wrap="square">
            <a:spAutoFit/>
          </a:bodyPr>
          <a:lstStyle/>
          <a:p>
            <a:pPr algn="ctr"/>
            <a:r>
              <a:rPr lang="en-GB" sz="3600" dirty="0">
                <a:solidFill>
                  <a:schemeClr val="bg1"/>
                </a:solidFill>
              </a:rPr>
              <a:t>Discover your personality type</a:t>
            </a:r>
          </a:p>
        </p:txBody>
      </p:sp>
      <p:sp>
        <p:nvSpPr>
          <p:cNvPr id="12" name="Rectangle 11"/>
          <p:cNvSpPr/>
          <p:nvPr/>
        </p:nvSpPr>
        <p:spPr>
          <a:xfrm>
            <a:off x="231355" y="2095500"/>
            <a:ext cx="1730627" cy="44155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Badge 1 with solid fill">
            <a:extLst>
              <a:ext uri="{FF2B5EF4-FFF2-40B4-BE49-F238E27FC236}">
                <a16:creationId xmlns:a16="http://schemas.microsoft.com/office/drawing/2014/main" id="{4C59FA7A-7925-4019-847C-56B01F73338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pic>
        <p:nvPicPr>
          <p:cNvPr id="4" name="Picture 3">
            <a:extLst>
              <a:ext uri="{FF2B5EF4-FFF2-40B4-BE49-F238E27FC236}">
                <a16:creationId xmlns:a16="http://schemas.microsoft.com/office/drawing/2014/main" id="{8BEE2173-DA1E-619D-51B0-90E92E2DF32A}"/>
              </a:ext>
            </a:extLst>
          </p:cNvPr>
          <p:cNvPicPr>
            <a:picLocks noChangeAspect="1"/>
          </p:cNvPicPr>
          <p:nvPr/>
        </p:nvPicPr>
        <p:blipFill>
          <a:blip r:embed="rId5"/>
          <a:stretch>
            <a:fillRect/>
          </a:stretch>
        </p:blipFill>
        <p:spPr>
          <a:xfrm>
            <a:off x="2343150" y="2608639"/>
            <a:ext cx="6076950" cy="3735675"/>
          </a:xfrm>
          <a:prstGeom prst="rect">
            <a:avLst/>
          </a:prstGeom>
          <a:effectLst>
            <a:outerShdw blurRad="63500" sx="102000" sy="102000" algn="ctr" rotWithShape="0">
              <a:prstClr val="black">
                <a:alpha val="40000"/>
              </a:prstClr>
            </a:outerShdw>
          </a:effectLst>
        </p:spPr>
      </p:pic>
      <p:pic>
        <p:nvPicPr>
          <p:cNvPr id="7" name="Picture 10" descr="Loo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5600" y="4562764"/>
            <a:ext cx="1948873" cy="1968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51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21905"/>
            <a:ext cx="9158780" cy="6879905"/>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1" name="TextBox 10">
            <a:extLst>
              <a:ext uri="{FF2B5EF4-FFF2-40B4-BE49-F238E27FC236}">
                <a16:creationId xmlns:a16="http://schemas.microsoft.com/office/drawing/2014/main" id="{188D0034-616B-E6B0-5D0A-8D1F6A13DC3B}"/>
              </a:ext>
            </a:extLst>
          </p:cNvPr>
          <p:cNvSpPr txBox="1"/>
          <p:nvPr/>
        </p:nvSpPr>
        <p:spPr>
          <a:xfrm>
            <a:off x="147292" y="871652"/>
            <a:ext cx="8858826" cy="830997"/>
          </a:xfrm>
          <a:prstGeom prst="rect">
            <a:avLst/>
          </a:prstGeom>
          <a:solidFill>
            <a:schemeClr val="bg1"/>
          </a:solidFill>
        </p:spPr>
        <p:txBody>
          <a:bodyPr wrap="square" rtlCol="0">
            <a:spAutoFit/>
          </a:bodyPr>
          <a:lstStyle/>
          <a:p>
            <a:r>
              <a:rPr lang="en-GB" sz="2400" dirty="0"/>
              <a:t>We all have different types of personality traits, do you know what yours are?</a:t>
            </a:r>
          </a:p>
        </p:txBody>
      </p:sp>
      <p:sp>
        <p:nvSpPr>
          <p:cNvPr id="9" name="Rectangle 8">
            <a:extLst>
              <a:ext uri="{FF2B5EF4-FFF2-40B4-BE49-F238E27FC236}">
                <a16:creationId xmlns:a16="http://schemas.microsoft.com/office/drawing/2014/main" id="{031C8FBA-5F4F-4304-8A08-718BF149297F}"/>
              </a:ext>
            </a:extLst>
          </p:cNvPr>
          <p:cNvSpPr/>
          <p:nvPr/>
        </p:nvSpPr>
        <p:spPr>
          <a:xfrm>
            <a:off x="0" y="-21905"/>
            <a:ext cx="9158780" cy="73547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Buzz Personality Quiz</a:t>
            </a:r>
          </a:p>
        </p:txBody>
      </p:sp>
      <p:pic>
        <p:nvPicPr>
          <p:cNvPr id="2" name="Picture 1">
            <a:extLst>
              <a:ext uri="{FF2B5EF4-FFF2-40B4-BE49-F238E27FC236}">
                <a16:creationId xmlns:a16="http://schemas.microsoft.com/office/drawing/2014/main" id="{CA69BAA5-A838-4FB9-7CB3-652E738333A5}"/>
              </a:ext>
            </a:extLst>
          </p:cNvPr>
          <p:cNvPicPr>
            <a:picLocks noChangeAspect="1"/>
          </p:cNvPicPr>
          <p:nvPr/>
        </p:nvPicPr>
        <p:blipFill>
          <a:blip r:embed="rId4"/>
          <a:stretch>
            <a:fillRect/>
          </a:stretch>
        </p:blipFill>
        <p:spPr>
          <a:xfrm>
            <a:off x="166538" y="1857782"/>
            <a:ext cx="5997066" cy="3571336"/>
          </a:xfrm>
          <a:prstGeom prst="rect">
            <a:avLst/>
          </a:prstGeom>
          <a:ln w="38100">
            <a:noFill/>
          </a:ln>
          <a:effectLst>
            <a:outerShdw blurRad="63500" sx="102000" sy="102000" algn="ctr" rotWithShape="0">
              <a:prstClr val="black">
                <a:alpha val="40000"/>
              </a:prstClr>
            </a:outerShdw>
          </a:effectLst>
        </p:spPr>
      </p:pic>
      <p:sp>
        <p:nvSpPr>
          <p:cNvPr id="4" name="Rectangle: Rounded Corners 3">
            <a:extLst>
              <a:ext uri="{FF2B5EF4-FFF2-40B4-BE49-F238E27FC236}">
                <a16:creationId xmlns:a16="http://schemas.microsoft.com/office/drawing/2014/main" id="{6BC4F4D0-D1A8-F054-2848-A38EE8A65FBC}"/>
              </a:ext>
            </a:extLst>
          </p:cNvPr>
          <p:cNvSpPr/>
          <p:nvPr/>
        </p:nvSpPr>
        <p:spPr>
          <a:xfrm>
            <a:off x="521649" y="3508213"/>
            <a:ext cx="5286843" cy="43823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FDFBF942-20DC-FED6-9354-D2CBA27418E0}"/>
              </a:ext>
            </a:extLst>
          </p:cNvPr>
          <p:cNvPicPr>
            <a:picLocks noChangeAspect="1"/>
          </p:cNvPicPr>
          <p:nvPr/>
        </p:nvPicPr>
        <p:blipFill>
          <a:blip r:embed="rId5"/>
          <a:stretch>
            <a:fillRect/>
          </a:stretch>
        </p:blipFill>
        <p:spPr>
          <a:xfrm>
            <a:off x="2137680" y="2338794"/>
            <a:ext cx="5610219" cy="3846632"/>
          </a:xfrm>
          <a:prstGeom prst="rect">
            <a:avLst/>
          </a:prstGeom>
          <a:ln w="28575">
            <a:noFill/>
          </a:ln>
          <a:effectLst>
            <a:outerShdw blurRad="63500" sx="102000" sy="102000" algn="ctr" rotWithShape="0">
              <a:prstClr val="black">
                <a:alpha val="40000"/>
              </a:prstClr>
            </a:outerShdw>
          </a:effectLst>
        </p:spPr>
      </p:pic>
      <p:sp>
        <p:nvSpPr>
          <p:cNvPr id="3" name="Rectangle: Rounded Corners 3">
            <a:extLst>
              <a:ext uri="{FF2B5EF4-FFF2-40B4-BE49-F238E27FC236}">
                <a16:creationId xmlns:a16="http://schemas.microsoft.com/office/drawing/2014/main" id="{50655F77-B62D-1E3B-54DE-F96459B7E1F5}"/>
              </a:ext>
            </a:extLst>
          </p:cNvPr>
          <p:cNvSpPr/>
          <p:nvPr/>
        </p:nvSpPr>
        <p:spPr>
          <a:xfrm>
            <a:off x="3634962" y="2338794"/>
            <a:ext cx="2791418" cy="68282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6D315716-CE92-DE4B-BBD2-5215EAB008EF}"/>
              </a:ext>
            </a:extLst>
          </p:cNvPr>
          <p:cNvPicPr>
            <a:picLocks noChangeAspect="1"/>
          </p:cNvPicPr>
          <p:nvPr/>
        </p:nvPicPr>
        <p:blipFill>
          <a:blip r:embed="rId6"/>
          <a:stretch>
            <a:fillRect/>
          </a:stretch>
        </p:blipFill>
        <p:spPr>
          <a:xfrm>
            <a:off x="3964220" y="1398586"/>
            <a:ext cx="5032488" cy="5366623"/>
          </a:xfrm>
          <a:prstGeom prst="rect">
            <a:avLst/>
          </a:prstGeom>
          <a:ln w="38100">
            <a:noFill/>
          </a:ln>
          <a:effectLst>
            <a:outerShdw blurRad="63500" sx="102000" sy="102000" algn="ctr" rotWithShape="0">
              <a:prstClr val="black">
                <a:alpha val="40000"/>
              </a:prstClr>
            </a:outerShdw>
          </a:effectLst>
        </p:spPr>
      </p:pic>
      <p:sp>
        <p:nvSpPr>
          <p:cNvPr id="10" name="Rectangle: Rounded Corners 3">
            <a:extLst>
              <a:ext uri="{FF2B5EF4-FFF2-40B4-BE49-F238E27FC236}">
                <a16:creationId xmlns:a16="http://schemas.microsoft.com/office/drawing/2014/main" id="{35ADD52D-207C-9C67-A339-63779A0FA445}"/>
              </a:ext>
            </a:extLst>
          </p:cNvPr>
          <p:cNvSpPr/>
          <p:nvPr/>
        </p:nvSpPr>
        <p:spPr>
          <a:xfrm>
            <a:off x="4057650" y="5221468"/>
            <a:ext cx="4833422" cy="27538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descr="Badge 1 with solid fill">
            <a:extLst>
              <a:ext uri="{FF2B5EF4-FFF2-40B4-BE49-F238E27FC236}">
                <a16:creationId xmlns:a16="http://schemas.microsoft.com/office/drawing/2014/main" id="{562DBFEB-4AB5-1C68-982A-99FF29EDDD6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5545" y="0"/>
            <a:ext cx="646331" cy="646331"/>
          </a:xfrm>
          <a:prstGeom prst="rect">
            <a:avLst/>
          </a:prstGeom>
        </p:spPr>
      </p:pic>
      <p:pic>
        <p:nvPicPr>
          <p:cNvPr id="7" name="Picture 10" descr="Loop">
            <a:extLst>
              <a:ext uri="{FF2B5EF4-FFF2-40B4-BE49-F238E27FC236}">
                <a16:creationId xmlns:a16="http://schemas.microsoft.com/office/drawing/2014/main" id="{F9BD5AB6-E1BD-8A6F-8765-4F0B7F2D7F3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52360" y="5288835"/>
            <a:ext cx="1591640" cy="1522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577726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ppt_x"/>
                                          </p:val>
                                        </p:tav>
                                        <p:tav tm="100000">
                                          <p:val>
                                            <p:strVal val="#ppt_x"/>
                                          </p:val>
                                        </p:tav>
                                      </p:tavLst>
                                    </p:anim>
                                    <p:anim calcmode="lin" valueType="num">
                                      <p:cBhvr additive="base">
                                        <p:cTn id="4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12526"/>
            <a:ext cx="9158780" cy="6858000"/>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9" name="Picture 8"/>
          <p:cNvPicPr>
            <a:picLocks noChangeAspect="1"/>
          </p:cNvPicPr>
          <p:nvPr/>
        </p:nvPicPr>
        <p:blipFill>
          <a:blip r:embed="rId3"/>
          <a:stretch>
            <a:fillRect/>
          </a:stretch>
        </p:blipFill>
        <p:spPr>
          <a:xfrm>
            <a:off x="231355" y="771155"/>
            <a:ext cx="4821529" cy="2410764"/>
          </a:xfrm>
          <a:prstGeom prst="rect">
            <a:avLst/>
          </a:prstGeom>
          <a:ln>
            <a:solidFill>
              <a:srgbClr val="00AF61"/>
            </a:solidFill>
          </a:ln>
          <a:effectLst>
            <a:outerShdw blurRad="63500" sx="102000" sy="102000" algn="ctr" rotWithShape="0">
              <a:prstClr val="black">
                <a:alpha val="40000"/>
              </a:prstClr>
            </a:outerShdw>
          </a:effectLst>
        </p:spPr>
      </p:pic>
      <p:sp>
        <p:nvSpPr>
          <p:cNvPr id="8" name="Rectangle 2"/>
          <p:cNvSpPr>
            <a:spLocks noChangeArrowheads="1"/>
          </p:cNvSpPr>
          <p:nvPr/>
        </p:nvSpPr>
        <p:spPr bwMode="auto">
          <a:xfrm>
            <a:off x="-14780" y="-35409"/>
            <a:ext cx="9158780" cy="73121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3600" dirty="0">
              <a:latin typeface="Calibri" panose="020F0502020204030204" pitchFamily="34" charset="0"/>
            </a:endParaRPr>
          </a:p>
        </p:txBody>
      </p:sp>
      <p:sp>
        <p:nvSpPr>
          <p:cNvPr id="11" name="Text Box 22"/>
          <p:cNvSpPr txBox="1">
            <a:spLocks noChangeArrowheads="1"/>
          </p:cNvSpPr>
          <p:nvPr/>
        </p:nvSpPr>
        <p:spPr bwMode="auto">
          <a:xfrm>
            <a:off x="821876" y="22837"/>
            <a:ext cx="8146578" cy="646331"/>
          </a:xfrm>
          <a:prstGeom prst="rect">
            <a:avLst/>
          </a:prstGeom>
          <a:noFill/>
          <a:ln w="9525">
            <a:noFill/>
            <a:miter lim="800000"/>
            <a:headEnd/>
            <a:tailEnd/>
          </a:ln>
        </p:spPr>
        <p:txBody>
          <a:bodyPr wrap="square">
            <a:spAutoFit/>
          </a:bodyPr>
          <a:lstStyle/>
          <a:p>
            <a:pPr algn="ctr"/>
            <a:r>
              <a:rPr lang="en-GB" sz="3600" dirty="0">
                <a:solidFill>
                  <a:schemeClr val="bg1"/>
                </a:solidFill>
              </a:rPr>
              <a:t>Explore future jobs</a:t>
            </a:r>
          </a:p>
        </p:txBody>
      </p:sp>
      <p:sp>
        <p:nvSpPr>
          <p:cNvPr id="12" name="Rectangle 11"/>
          <p:cNvSpPr/>
          <p:nvPr/>
        </p:nvSpPr>
        <p:spPr>
          <a:xfrm>
            <a:off x="175545" y="2095500"/>
            <a:ext cx="1786437" cy="44155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Badge 1 with solid fill">
            <a:extLst>
              <a:ext uri="{FF2B5EF4-FFF2-40B4-BE49-F238E27FC236}">
                <a16:creationId xmlns:a16="http://schemas.microsoft.com/office/drawing/2014/main" id="{4C59FA7A-7925-4019-847C-56B01F73338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pic>
        <p:nvPicPr>
          <p:cNvPr id="4" name="Picture 3">
            <a:extLst>
              <a:ext uri="{FF2B5EF4-FFF2-40B4-BE49-F238E27FC236}">
                <a16:creationId xmlns:a16="http://schemas.microsoft.com/office/drawing/2014/main" id="{8BEE2173-DA1E-619D-51B0-90E92E2DF32A}"/>
              </a:ext>
            </a:extLst>
          </p:cNvPr>
          <p:cNvPicPr>
            <a:picLocks noChangeAspect="1"/>
          </p:cNvPicPr>
          <p:nvPr/>
        </p:nvPicPr>
        <p:blipFill>
          <a:blip r:embed="rId5"/>
          <a:stretch>
            <a:fillRect/>
          </a:stretch>
        </p:blipFill>
        <p:spPr>
          <a:xfrm>
            <a:off x="2343150" y="2608639"/>
            <a:ext cx="6076950" cy="3735675"/>
          </a:xfrm>
          <a:prstGeom prst="rect">
            <a:avLst/>
          </a:prstGeom>
          <a:effectLst>
            <a:outerShdw blurRad="63500" sx="102000" sy="102000" algn="ctr" rotWithShape="0">
              <a:prstClr val="black">
                <a:alpha val="40000"/>
              </a:prstClr>
            </a:outerShdw>
          </a:effectLst>
        </p:spPr>
      </p:pic>
      <p:pic>
        <p:nvPicPr>
          <p:cNvPr id="7" name="Picture 10" descr="Loo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52884" y="3011433"/>
            <a:ext cx="2192357" cy="1751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3642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a:extLst>
              <a:ext uri="{FF2B5EF4-FFF2-40B4-BE49-F238E27FC236}">
                <a16:creationId xmlns:a16="http://schemas.microsoft.com/office/drawing/2014/main" id="{A01A4A88-4D82-4FE8-BE2C-53587B2C4B3E}"/>
              </a:ext>
            </a:extLst>
          </p:cNvPr>
          <p:cNvSpPr>
            <a:spLocks noChangeArrowheads="1"/>
          </p:cNvSpPr>
          <p:nvPr/>
        </p:nvSpPr>
        <p:spPr bwMode="auto">
          <a:xfrm>
            <a:off x="-29560" y="-79519"/>
            <a:ext cx="9158780" cy="6921309"/>
          </a:xfrm>
          <a:prstGeom prst="rect">
            <a:avLst/>
          </a:prstGeom>
          <a:solidFill>
            <a:srgbClr val="5F295F"/>
          </a:solidFill>
          <a:ln w="9525">
            <a:solidFill>
              <a:schemeClr val="accent5">
                <a:lumMod val="50000"/>
              </a:schemeClr>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Rectangle 2"/>
          <p:cNvSpPr>
            <a:spLocks noChangeArrowheads="1"/>
          </p:cNvSpPr>
          <p:nvPr/>
        </p:nvSpPr>
        <p:spPr bwMode="auto">
          <a:xfrm>
            <a:off x="-22170" y="-70150"/>
            <a:ext cx="9144000" cy="65824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3600" dirty="0">
                <a:solidFill>
                  <a:schemeClr val="bg1"/>
                </a:solidFill>
                <a:latin typeface="+mn-lt"/>
                <a:cs typeface="Calibri" panose="020F0502020204030204" pitchFamily="34" charset="0"/>
              </a:rPr>
              <a:t>  Job Sector Quiz</a:t>
            </a:r>
          </a:p>
        </p:txBody>
      </p:sp>
      <p:pic>
        <p:nvPicPr>
          <p:cNvPr id="9" name="Graphic 8" descr="Badge 1 with solid fill">
            <a:extLst>
              <a:ext uri="{FF2B5EF4-FFF2-40B4-BE49-F238E27FC236}">
                <a16:creationId xmlns:a16="http://schemas.microsoft.com/office/drawing/2014/main" id="{5DA299BA-F3C6-4DC9-B9B2-00A6FE3D676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734" y="-85212"/>
            <a:ext cx="646331" cy="646331"/>
          </a:xfrm>
          <a:prstGeom prst="rect">
            <a:avLst/>
          </a:prstGeom>
        </p:spPr>
      </p:pic>
      <p:pic>
        <p:nvPicPr>
          <p:cNvPr id="12" name="Picture 11">
            <a:extLst>
              <a:ext uri="{FF2B5EF4-FFF2-40B4-BE49-F238E27FC236}">
                <a16:creationId xmlns:a16="http://schemas.microsoft.com/office/drawing/2014/main" id="{E0C68F81-106C-0C05-B1CD-717937C6664F}"/>
              </a:ext>
            </a:extLst>
          </p:cNvPr>
          <p:cNvPicPr>
            <a:picLocks noChangeAspect="1"/>
          </p:cNvPicPr>
          <p:nvPr/>
        </p:nvPicPr>
        <p:blipFill>
          <a:blip r:embed="rId4"/>
          <a:stretch>
            <a:fillRect/>
          </a:stretch>
        </p:blipFill>
        <p:spPr>
          <a:xfrm>
            <a:off x="71834" y="2163312"/>
            <a:ext cx="6640117" cy="4452731"/>
          </a:xfrm>
          <a:prstGeom prst="rect">
            <a:avLst/>
          </a:prstGeom>
          <a:ln>
            <a:solidFill>
              <a:schemeClr val="accent5">
                <a:lumMod val="75000"/>
              </a:schemeClr>
            </a:solidFill>
          </a:ln>
          <a:effectLst>
            <a:outerShdw blurRad="63500" sx="102000" sy="102000" algn="ctr" rotWithShape="0">
              <a:prstClr val="black">
                <a:alpha val="40000"/>
              </a:prstClr>
            </a:outerShdw>
          </a:effectLst>
        </p:spPr>
      </p:pic>
      <p:pic>
        <p:nvPicPr>
          <p:cNvPr id="13" name="Picture 2" descr="C:\Users\sl200\AppData\Local\Temp\SNAGHTMLa49d3b.PNG">
            <a:extLst>
              <a:ext uri="{FF2B5EF4-FFF2-40B4-BE49-F238E27FC236}">
                <a16:creationId xmlns:a16="http://schemas.microsoft.com/office/drawing/2014/main" id="{2D62F303-2898-47C5-F31E-C7329B1DF70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91892" y="749674"/>
            <a:ext cx="5434130" cy="4521080"/>
          </a:xfrm>
          <a:prstGeom prst="rect">
            <a:avLst/>
          </a:prstGeom>
          <a:noFill/>
          <a:ln>
            <a:solidFill>
              <a:schemeClr val="accent5">
                <a:lumMod val="75000"/>
              </a:schemeClr>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8E5140B-1904-59F4-EC85-1F5B65AB13F8}"/>
              </a:ext>
            </a:extLst>
          </p:cNvPr>
          <p:cNvPicPr>
            <a:picLocks noChangeAspect="1"/>
          </p:cNvPicPr>
          <p:nvPr/>
        </p:nvPicPr>
        <p:blipFill>
          <a:blip r:embed="rId6"/>
          <a:stretch>
            <a:fillRect/>
          </a:stretch>
        </p:blipFill>
        <p:spPr>
          <a:xfrm>
            <a:off x="71833" y="749674"/>
            <a:ext cx="1309291" cy="1339841"/>
          </a:xfrm>
          <a:prstGeom prst="rect">
            <a:avLst/>
          </a:prstGeom>
        </p:spPr>
      </p:pic>
    </p:spTree>
    <p:extLst>
      <p:ext uri="{BB962C8B-B14F-4D97-AF65-F5344CB8AC3E}">
        <p14:creationId xmlns:p14="http://schemas.microsoft.com/office/powerpoint/2010/main" val="2454989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53071" cy="6858000"/>
          </a:xfrm>
          <a:prstGeom prst="rect">
            <a:avLst/>
          </a:prstGeom>
          <a:solidFill>
            <a:srgbClr val="5F04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0" y="-12775"/>
            <a:ext cx="9153071" cy="646331"/>
          </a:xfrm>
          <a:prstGeom prst="rect">
            <a:avLst/>
          </a:prstGeom>
          <a:solidFill>
            <a:srgbClr val="002060"/>
          </a:solidFill>
        </p:spPr>
        <p:txBody>
          <a:bodyPr wrap="square" rtlCol="0">
            <a:spAutoFit/>
          </a:bodyPr>
          <a:lstStyle/>
          <a:p>
            <a:pPr algn="ctr"/>
            <a:r>
              <a:rPr lang="en-GB" sz="3600" dirty="0">
                <a:solidFill>
                  <a:schemeClr val="bg1"/>
                </a:solidFill>
              </a:rPr>
              <a:t> Teacher Overview: Year 10</a:t>
            </a:r>
          </a:p>
        </p:txBody>
      </p:sp>
      <p:sp>
        <p:nvSpPr>
          <p:cNvPr id="35" name="Rectangle 34">
            <a:extLst>
              <a:ext uri="{FF2B5EF4-FFF2-40B4-BE49-F238E27FC236}">
                <a16:creationId xmlns:a16="http://schemas.microsoft.com/office/drawing/2014/main" id="{0F746975-0129-4FBB-95D5-72AB5485A691}"/>
              </a:ext>
            </a:extLst>
          </p:cNvPr>
          <p:cNvSpPr/>
          <p:nvPr/>
        </p:nvSpPr>
        <p:spPr>
          <a:xfrm>
            <a:off x="199877" y="1949986"/>
            <a:ext cx="8778870" cy="468216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a:extLst>
              <a:ext uri="{FF2B5EF4-FFF2-40B4-BE49-F238E27FC236}">
                <a16:creationId xmlns:a16="http://schemas.microsoft.com/office/drawing/2014/main" id="{65671FA3-0620-4FC3-8B44-25D75B45B8EE}"/>
              </a:ext>
            </a:extLst>
          </p:cNvPr>
          <p:cNvSpPr/>
          <p:nvPr/>
        </p:nvSpPr>
        <p:spPr>
          <a:xfrm>
            <a:off x="199878" y="902473"/>
            <a:ext cx="8778870" cy="9712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AE40FB1A-6E67-9247-FA31-54A407B91BB3}"/>
              </a:ext>
            </a:extLst>
          </p:cNvPr>
          <p:cNvSpPr txBox="1"/>
          <p:nvPr/>
        </p:nvSpPr>
        <p:spPr>
          <a:xfrm>
            <a:off x="273246" y="967477"/>
            <a:ext cx="8632132" cy="5416868"/>
          </a:xfrm>
          <a:prstGeom prst="rect">
            <a:avLst/>
          </a:prstGeom>
          <a:noFill/>
        </p:spPr>
        <p:txBody>
          <a:bodyPr wrap="square" rtlCol="0">
            <a:spAutoFit/>
          </a:bodyPr>
          <a:lstStyle/>
          <a:p>
            <a:r>
              <a:rPr lang="en-GB" sz="1600" dirty="0">
                <a:solidFill>
                  <a:srgbClr val="002060"/>
                </a:solidFill>
              </a:rPr>
              <a:t>This 5-week careers programme aims to support students to:</a:t>
            </a:r>
          </a:p>
          <a:p>
            <a:pPr marL="285750" indent="-285750">
              <a:buFont typeface="Arial" panose="020B0604020202020204" pitchFamily="34" charset="0"/>
              <a:buChar char="•"/>
            </a:pPr>
            <a:r>
              <a:rPr lang="en-GB" sz="1600" b="1" dirty="0">
                <a:solidFill>
                  <a:srgbClr val="002060"/>
                </a:solidFill>
              </a:rPr>
              <a:t>Develop their career skills for life, learning and work</a:t>
            </a:r>
          </a:p>
          <a:p>
            <a:pPr marL="285750" indent="-285750">
              <a:buFont typeface="Arial" panose="020B0604020202020204" pitchFamily="34" charset="0"/>
              <a:buChar char="•"/>
            </a:pPr>
            <a:r>
              <a:rPr lang="en-GB" sz="1600" b="1" dirty="0">
                <a:solidFill>
                  <a:srgbClr val="002060"/>
                </a:solidFill>
              </a:rPr>
              <a:t>Prepare them for the next career decisions they will have to make.</a:t>
            </a:r>
          </a:p>
          <a:p>
            <a:endParaRPr lang="en-GB" sz="1600" dirty="0"/>
          </a:p>
          <a:p>
            <a:r>
              <a:rPr lang="en-GB" sz="1600" dirty="0"/>
              <a:t>Lessons have been developed by the Careerpilot Team – all are qualified career advisers and teachers.</a:t>
            </a:r>
          </a:p>
          <a:p>
            <a:endParaRPr lang="en-GB" sz="1600" dirty="0"/>
          </a:p>
          <a:p>
            <a:r>
              <a:rPr lang="en-GB" sz="1600" dirty="0"/>
              <a:t>The programme contains all you need to deliver 5 x 50-60 minute lessons. All lessons use a Power Point presentation, with notes to explain screens. </a:t>
            </a:r>
          </a:p>
          <a:p>
            <a:endParaRPr lang="en-GB" sz="1600" dirty="0"/>
          </a:p>
          <a:p>
            <a:r>
              <a:rPr lang="en-GB" sz="1600" dirty="0"/>
              <a:t>Lesson 1 – about post 16 choices and lesson 2 – about why work experience both could be delivered as standalone sessions. The first lesson and second lessons have been pre-recorded as video lessons with a member of the Careerpilot Team virtually delivering the session and providing instruction to the facilitating teacher and the students should you wish to use this delivery option. </a:t>
            </a:r>
          </a:p>
          <a:p>
            <a:endParaRPr lang="en-GB" sz="1600" dirty="0"/>
          </a:p>
          <a:p>
            <a:r>
              <a:rPr lang="en-GB" sz="1600" b="1" dirty="0"/>
              <a:t>All Year 10 lessons will require students to have online access </a:t>
            </a:r>
            <a:r>
              <a:rPr lang="en-GB" sz="1600" dirty="0"/>
              <a:t>to </a:t>
            </a:r>
            <a:r>
              <a:rPr lang="en-GB" sz="1600" dirty="0">
                <a:hlinkClick r:id="rId4"/>
              </a:rPr>
              <a:t>careerpilot.org.uk </a:t>
            </a:r>
            <a:r>
              <a:rPr lang="en-GB" sz="1600" dirty="0"/>
              <a:t>and paper/pen.</a:t>
            </a:r>
          </a:p>
          <a:p>
            <a:r>
              <a:rPr lang="en-GB" sz="1600" dirty="0"/>
              <a:t>Careerpilot can be accessed through pc, tablet or phone.</a:t>
            </a:r>
          </a:p>
          <a:p>
            <a:endParaRPr lang="en-GB" sz="1500" dirty="0"/>
          </a:p>
          <a:p>
            <a:endParaRPr lang="en-GB" sz="1500" dirty="0"/>
          </a:p>
          <a:p>
            <a:endParaRPr lang="en-GB" sz="1500" dirty="0"/>
          </a:p>
          <a:p>
            <a:endParaRPr lang="en-GB" sz="1500" dirty="0">
              <a:solidFill>
                <a:schemeClr val="accent5"/>
              </a:solidFill>
            </a:endParaRPr>
          </a:p>
          <a:p>
            <a:r>
              <a:rPr lang="en-GB" sz="1500" dirty="0">
                <a:solidFill>
                  <a:srgbClr val="002060"/>
                </a:solidFill>
              </a:rPr>
              <a:t>To provide feedback or ask a question contact:</a:t>
            </a:r>
          </a:p>
          <a:p>
            <a:r>
              <a:rPr lang="en-GB" sz="1500" dirty="0">
                <a:solidFill>
                  <a:srgbClr val="002060"/>
                </a:solidFill>
              </a:rPr>
              <a:t> careerpilot@bath.ac.uk</a:t>
            </a:r>
          </a:p>
        </p:txBody>
      </p:sp>
      <p:pic>
        <p:nvPicPr>
          <p:cNvPr id="28" name="Picture 27" descr="Logo&#10;&#10;Description automatically generated with medium confidence">
            <a:extLst>
              <a:ext uri="{FF2B5EF4-FFF2-40B4-BE49-F238E27FC236}">
                <a16:creationId xmlns:a16="http://schemas.microsoft.com/office/drawing/2014/main" id="{4EA6358F-D3A0-CA5C-9E9A-7F17924A59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49788" y="5789297"/>
            <a:ext cx="3127022" cy="731551"/>
          </a:xfrm>
          <a:prstGeom prst="rect">
            <a:avLst/>
          </a:prstGeom>
        </p:spPr>
      </p:pic>
    </p:spTree>
    <p:custDataLst>
      <p:tags r:id="rId1"/>
    </p:custDataLst>
    <p:extLst>
      <p:ext uri="{BB962C8B-B14F-4D97-AF65-F5344CB8AC3E}">
        <p14:creationId xmlns:p14="http://schemas.microsoft.com/office/powerpoint/2010/main" val="758619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3"/>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745F6B8F-A84B-DC4F-ADAE-E48455D522B6}"/>
              </a:ext>
            </a:extLst>
          </p:cNvPr>
          <p:cNvSpPr/>
          <p:nvPr/>
        </p:nvSpPr>
        <p:spPr>
          <a:xfrm>
            <a:off x="395944" y="1375113"/>
            <a:ext cx="7541456" cy="830997"/>
          </a:xfrm>
          <a:prstGeom prst="rect">
            <a:avLst/>
          </a:prstGeom>
          <a:solidFill>
            <a:schemeClr val="bg1"/>
          </a:solidFill>
        </p:spPr>
        <p:txBody>
          <a:bodyPr wrap="square">
            <a:spAutoFit/>
          </a:bodyPr>
          <a:lstStyle/>
          <a:p>
            <a:pPr marL="457200" indent="-457200">
              <a:buFont typeface="+mj-lt"/>
              <a:buAutoNum type="arabicPeriod"/>
            </a:pPr>
            <a:r>
              <a:rPr lang="en-GB" altLang="en-US" sz="2400" dirty="0">
                <a:latin typeface="Calibri" panose="020F0502020204030204" pitchFamily="34" charset="0"/>
              </a:rPr>
              <a:t>Register/sign in to Careerpilot</a:t>
            </a:r>
          </a:p>
          <a:p>
            <a:pPr marL="457200" indent="-457200">
              <a:buFont typeface="+mj-lt"/>
              <a:buAutoNum type="arabicPeriod"/>
            </a:pPr>
            <a:endParaRPr lang="en-GB" altLang="en-US" sz="2400" b="1" dirty="0">
              <a:solidFill>
                <a:srgbClr val="002060"/>
              </a:solidFill>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Let’s get going… First you will:</a:t>
            </a:r>
          </a:p>
        </p:txBody>
      </p:sp>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5545" y="0"/>
            <a:ext cx="646331" cy="646331"/>
          </a:xfrm>
          <a:prstGeom prst="rect">
            <a:avLst/>
          </a:prstGeom>
        </p:spPr>
      </p:pic>
      <p:grpSp>
        <p:nvGrpSpPr>
          <p:cNvPr id="3" name="Group 2">
            <a:extLst>
              <a:ext uri="{FF2B5EF4-FFF2-40B4-BE49-F238E27FC236}">
                <a16:creationId xmlns:a16="http://schemas.microsoft.com/office/drawing/2014/main" id="{D6F6B828-B154-9DFA-BE3D-55C314D2642F}"/>
              </a:ext>
            </a:extLst>
          </p:cNvPr>
          <p:cNvGrpSpPr/>
          <p:nvPr/>
        </p:nvGrpSpPr>
        <p:grpSpPr>
          <a:xfrm>
            <a:off x="395944" y="2973601"/>
            <a:ext cx="8413354" cy="1064114"/>
            <a:chOff x="384990" y="2331942"/>
            <a:chExt cx="8413354" cy="1064114"/>
          </a:xfrm>
        </p:grpSpPr>
        <p:sp>
          <p:nvSpPr>
            <p:cNvPr id="5" name="Rectangle 4">
              <a:extLst>
                <a:ext uri="{FF2B5EF4-FFF2-40B4-BE49-F238E27FC236}">
                  <a16:creationId xmlns:a16="http://schemas.microsoft.com/office/drawing/2014/main" id="{D5AAE473-0AD1-BAFD-66B4-71A8A7E74412}"/>
                </a:ext>
              </a:extLst>
            </p:cNvPr>
            <p:cNvSpPr/>
            <p:nvPr/>
          </p:nvSpPr>
          <p:spPr>
            <a:xfrm>
              <a:off x="384990" y="2439994"/>
              <a:ext cx="6930210"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Complete the Buzz Personality Quiz to discover your personality type. Make a note of your animal.</a:t>
              </a:r>
            </a:p>
          </p:txBody>
        </p:sp>
        <p:pic>
          <p:nvPicPr>
            <p:cNvPr id="12" name="Picture 11">
              <a:extLst>
                <a:ext uri="{FF2B5EF4-FFF2-40B4-BE49-F238E27FC236}">
                  <a16:creationId xmlns:a16="http://schemas.microsoft.com/office/drawing/2014/main" id="{2522A2E2-2680-7B36-3947-A466FC75C957}"/>
                </a:ext>
              </a:extLst>
            </p:cNvPr>
            <p:cNvPicPr>
              <a:picLocks noChangeAspect="1"/>
            </p:cNvPicPr>
            <p:nvPr/>
          </p:nvPicPr>
          <p:blipFill>
            <a:blip r:embed="rId4"/>
            <a:stretch>
              <a:fillRect/>
            </a:stretch>
          </p:blipFill>
          <p:spPr>
            <a:xfrm>
              <a:off x="6987460" y="2331942"/>
              <a:ext cx="1810884" cy="1064114"/>
            </a:xfrm>
            <a:prstGeom prst="rect">
              <a:avLst/>
            </a:prstGeom>
            <a:effectLst>
              <a:glow rad="63500">
                <a:schemeClr val="accent1">
                  <a:satMod val="175000"/>
                  <a:alpha val="40000"/>
                </a:schemeClr>
              </a:glow>
            </a:effectLst>
          </p:spPr>
        </p:pic>
      </p:grpSp>
      <p:grpSp>
        <p:nvGrpSpPr>
          <p:cNvPr id="18" name="Group 17">
            <a:extLst>
              <a:ext uri="{FF2B5EF4-FFF2-40B4-BE49-F238E27FC236}">
                <a16:creationId xmlns:a16="http://schemas.microsoft.com/office/drawing/2014/main" id="{09803392-84FE-5633-ED23-F13C3750FECC}"/>
              </a:ext>
            </a:extLst>
          </p:cNvPr>
          <p:cNvGrpSpPr/>
          <p:nvPr/>
        </p:nvGrpSpPr>
        <p:grpSpPr>
          <a:xfrm>
            <a:off x="395944" y="4568102"/>
            <a:ext cx="8273762" cy="1119151"/>
            <a:chOff x="6385738" y="2127534"/>
            <a:chExt cx="8273762" cy="1119151"/>
          </a:xfrm>
        </p:grpSpPr>
        <p:sp>
          <p:nvSpPr>
            <p:cNvPr id="17" name="Rectangle 16">
              <a:extLst>
                <a:ext uri="{FF2B5EF4-FFF2-40B4-BE49-F238E27FC236}">
                  <a16:creationId xmlns:a16="http://schemas.microsoft.com/office/drawing/2014/main" id="{3BC55CF2-B77A-44AE-992D-229739311946}"/>
                </a:ext>
              </a:extLst>
            </p:cNvPr>
            <p:cNvSpPr/>
            <p:nvPr/>
          </p:nvSpPr>
          <p:spPr>
            <a:xfrm>
              <a:off x="6385738" y="2392172"/>
              <a:ext cx="7797895"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Complete the Job Quiz</a:t>
              </a:r>
            </a:p>
            <a:p>
              <a:endParaRPr lang="en-GB" altLang="en-US" sz="2400" b="1" dirty="0">
                <a:solidFill>
                  <a:srgbClr val="002060"/>
                </a:solidFill>
                <a:latin typeface="Calibri" panose="020F0502020204030204" pitchFamily="34" charset="0"/>
              </a:endParaRPr>
            </a:p>
          </p:txBody>
        </p:sp>
        <p:pic>
          <p:nvPicPr>
            <p:cNvPr id="10" name="Picture 9">
              <a:extLst>
                <a:ext uri="{FF2B5EF4-FFF2-40B4-BE49-F238E27FC236}">
                  <a16:creationId xmlns:a16="http://schemas.microsoft.com/office/drawing/2014/main" id="{444FB331-B128-48F2-8E3F-A2F32E3F79E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527478" y="2504612"/>
              <a:ext cx="2366172" cy="601205"/>
            </a:xfrm>
            <a:prstGeom prst="rect">
              <a:avLst/>
            </a:prstGeom>
          </p:spPr>
        </p:pic>
        <p:pic>
          <p:nvPicPr>
            <p:cNvPr id="11" name="Picture 10">
              <a:extLst>
                <a:ext uri="{FF2B5EF4-FFF2-40B4-BE49-F238E27FC236}">
                  <a16:creationId xmlns:a16="http://schemas.microsoft.com/office/drawing/2014/main" id="{FA3C38C2-04AE-40D1-8786-1EA6B56E9F1D}"/>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3766332" y="2127534"/>
              <a:ext cx="893168" cy="1119151"/>
            </a:xfrm>
            <a:prstGeom prst="rect">
              <a:avLst/>
            </a:prstGeom>
            <a:effectLst>
              <a:glow rad="63500">
                <a:schemeClr val="accent1">
                  <a:satMod val="175000"/>
                  <a:alpha val="40000"/>
                </a:schemeClr>
              </a:glow>
            </a:effectLst>
          </p:spPr>
        </p:pic>
      </p:grpSp>
      <p:sp>
        <p:nvSpPr>
          <p:cNvPr id="4" name="Star: 32 Points 3">
            <a:extLst>
              <a:ext uri="{FF2B5EF4-FFF2-40B4-BE49-F238E27FC236}">
                <a16:creationId xmlns:a16="http://schemas.microsoft.com/office/drawing/2014/main" id="{83B38BCA-3630-D6C4-82D8-1ECBF978A93E}"/>
              </a:ext>
            </a:extLst>
          </p:cNvPr>
          <p:cNvSpPr/>
          <p:nvPr/>
        </p:nvSpPr>
        <p:spPr>
          <a:xfrm>
            <a:off x="7317822" y="5027002"/>
            <a:ext cx="1767612" cy="1767965"/>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pic>
        <p:nvPicPr>
          <p:cNvPr id="9" name="Picture 8" descr="A screenshot of a computer&#10;&#10;Description automatically generated">
            <a:extLst>
              <a:ext uri="{FF2B5EF4-FFF2-40B4-BE49-F238E27FC236}">
                <a16:creationId xmlns:a16="http://schemas.microsoft.com/office/drawing/2014/main" id="{CB694102-1E94-5E02-935D-BE676FF0F4F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2187" t="2521" r="10186" b="4904"/>
          <a:stretch/>
        </p:blipFill>
        <p:spPr>
          <a:xfrm>
            <a:off x="6778015" y="1126878"/>
            <a:ext cx="1810884" cy="1214758"/>
          </a:xfrm>
          <a:prstGeom prst="rect">
            <a:avLst/>
          </a:prstGeom>
          <a:effectLst>
            <a:glow rad="63500">
              <a:schemeClr val="accent1">
                <a:satMod val="175000"/>
                <a:alpha val="40000"/>
              </a:schemeClr>
            </a:glow>
          </a:effectLst>
        </p:spPr>
      </p:pic>
    </p:spTree>
    <p:extLst>
      <p:ext uri="{BB962C8B-B14F-4D97-AF65-F5344CB8AC3E}">
        <p14:creationId xmlns:p14="http://schemas.microsoft.com/office/powerpoint/2010/main" val="3480307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heel(1)">
                                      <p:cBhvr>
                                        <p:cTn id="19" dur="2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7" presetClass="emph" presetSubtype="0" fill="remove" grpId="1" nodeType="clickEffect">
                                  <p:stCondLst>
                                    <p:cond delay="0"/>
                                  </p:stCondLst>
                                  <p:childTnLst>
                                    <p:animClr clrSpc="rgb" dir="cw">
                                      <p:cBhvr override="childStyle">
                                        <p:cTn id="23" dur="250" autoRev="1" fill="remove"/>
                                        <p:tgtEl>
                                          <p:spTgt spid="4"/>
                                        </p:tgtEl>
                                        <p:attrNameLst>
                                          <p:attrName>style.color</p:attrName>
                                        </p:attrNameLst>
                                      </p:cBhvr>
                                      <p:to>
                                        <a:schemeClr val="bg1"/>
                                      </p:to>
                                    </p:animClr>
                                    <p:animClr clrSpc="rgb" dir="cw">
                                      <p:cBhvr>
                                        <p:cTn id="24" dur="250" autoRev="1" fill="remove"/>
                                        <p:tgtEl>
                                          <p:spTgt spid="4"/>
                                        </p:tgtEl>
                                        <p:attrNameLst>
                                          <p:attrName>fillcolor</p:attrName>
                                        </p:attrNameLst>
                                      </p:cBhvr>
                                      <p:to>
                                        <a:schemeClr val="bg1"/>
                                      </p:to>
                                    </p:animClr>
                                    <p:set>
                                      <p:cBhvr>
                                        <p:cTn id="25" dur="250" autoRev="1" fill="remove"/>
                                        <p:tgtEl>
                                          <p:spTgt spid="4"/>
                                        </p:tgtEl>
                                        <p:attrNameLst>
                                          <p:attrName>fill.type</p:attrName>
                                        </p:attrNameLst>
                                      </p:cBhvr>
                                      <p:to>
                                        <p:strVal val="solid"/>
                                      </p:to>
                                    </p:set>
                                    <p:set>
                                      <p:cBhvr>
                                        <p:cTn id="26" dur="250" autoRev="1" fill="remove"/>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E4E4C-039F-BC66-9511-DE6185168494}"/>
            </a:ext>
          </a:extLst>
        </p:cNvPr>
        <p:cNvGrpSpPr/>
        <p:nvPr/>
      </p:nvGrpSpPr>
      <p:grpSpPr>
        <a:xfrm>
          <a:off x="0" y="0"/>
          <a:ext cx="0" cy="0"/>
          <a:chOff x="0" y="0"/>
          <a:chExt cx="0" cy="0"/>
        </a:xfrm>
      </p:grpSpPr>
      <p:sp>
        <p:nvSpPr>
          <p:cNvPr id="10" name="Rectangle 2">
            <a:extLst>
              <a:ext uri="{FF2B5EF4-FFF2-40B4-BE49-F238E27FC236}">
                <a16:creationId xmlns:a16="http://schemas.microsoft.com/office/drawing/2014/main" id="{035AAAB7-0B03-A538-6F07-5E756BC1ED6C}"/>
              </a:ext>
            </a:extLst>
          </p:cNvPr>
          <p:cNvSpPr>
            <a:spLocks noChangeArrowheads="1"/>
          </p:cNvSpPr>
          <p:nvPr/>
        </p:nvSpPr>
        <p:spPr bwMode="auto">
          <a:xfrm>
            <a:off x="-29560" y="-79519"/>
            <a:ext cx="9158780" cy="6921309"/>
          </a:xfrm>
          <a:prstGeom prst="rect">
            <a:avLst/>
          </a:prstGeom>
          <a:solidFill>
            <a:srgbClr val="5F295F"/>
          </a:solidFill>
          <a:ln w="9525">
            <a:solidFill>
              <a:schemeClr val="accent5">
                <a:lumMod val="50000"/>
              </a:schemeClr>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Rectangle 2">
            <a:extLst>
              <a:ext uri="{FF2B5EF4-FFF2-40B4-BE49-F238E27FC236}">
                <a16:creationId xmlns:a16="http://schemas.microsoft.com/office/drawing/2014/main" id="{CABC1164-2C7B-7F18-14B3-1B8415C5626D}"/>
              </a:ext>
            </a:extLst>
          </p:cNvPr>
          <p:cNvSpPr>
            <a:spLocks noChangeArrowheads="1"/>
          </p:cNvSpPr>
          <p:nvPr/>
        </p:nvSpPr>
        <p:spPr bwMode="auto">
          <a:xfrm>
            <a:off x="-22170" y="-70150"/>
            <a:ext cx="9144000" cy="65824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2400" dirty="0">
                <a:solidFill>
                  <a:schemeClr val="bg1"/>
                </a:solidFill>
                <a:latin typeface="+mn-lt"/>
                <a:cs typeface="Calibri" panose="020F0502020204030204" pitchFamily="34" charset="0"/>
              </a:rPr>
              <a:t>Quick Feedback: Who had this animal, any of these job sectors?</a:t>
            </a:r>
          </a:p>
        </p:txBody>
      </p:sp>
      <p:pic>
        <p:nvPicPr>
          <p:cNvPr id="9" name="Graphic 8" descr="Badge 1 with solid fill">
            <a:extLst>
              <a:ext uri="{FF2B5EF4-FFF2-40B4-BE49-F238E27FC236}">
                <a16:creationId xmlns:a16="http://schemas.microsoft.com/office/drawing/2014/main" id="{1E6B3A56-B4AE-9C36-D54B-CBBFE813137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734" y="-85212"/>
            <a:ext cx="646331" cy="646331"/>
          </a:xfrm>
          <a:prstGeom prst="rect">
            <a:avLst/>
          </a:prstGeom>
        </p:spPr>
      </p:pic>
      <p:pic>
        <p:nvPicPr>
          <p:cNvPr id="4" name="Picture 3">
            <a:extLst>
              <a:ext uri="{FF2B5EF4-FFF2-40B4-BE49-F238E27FC236}">
                <a16:creationId xmlns:a16="http://schemas.microsoft.com/office/drawing/2014/main" id="{3DF39C10-6B8C-D293-6540-FB7CCC2510E2}"/>
              </a:ext>
            </a:extLst>
          </p:cNvPr>
          <p:cNvPicPr>
            <a:picLocks noChangeAspect="1"/>
          </p:cNvPicPr>
          <p:nvPr/>
        </p:nvPicPr>
        <p:blipFill>
          <a:blip r:embed="rId4"/>
          <a:srcRect b="14558"/>
          <a:stretch>
            <a:fillRect/>
          </a:stretch>
        </p:blipFill>
        <p:spPr>
          <a:xfrm>
            <a:off x="132838" y="758155"/>
            <a:ext cx="3970421" cy="5859624"/>
          </a:xfrm>
          <a:prstGeom prst="rect">
            <a:avLst/>
          </a:prstGeom>
          <a:ln>
            <a:solidFill>
              <a:schemeClr val="accent5">
                <a:lumMod val="50000"/>
              </a:schemeClr>
            </a:solidFill>
          </a:ln>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E48533BD-19DF-20DA-B6CD-282980342233}"/>
              </a:ext>
            </a:extLst>
          </p:cNvPr>
          <p:cNvPicPr>
            <a:picLocks noChangeAspect="1"/>
          </p:cNvPicPr>
          <p:nvPr/>
        </p:nvPicPr>
        <p:blipFill>
          <a:blip r:embed="rId5"/>
          <a:srcRect r="24960"/>
          <a:stretch>
            <a:fillRect/>
          </a:stretch>
        </p:blipFill>
        <p:spPr>
          <a:xfrm>
            <a:off x="4293180" y="758155"/>
            <a:ext cx="4646119" cy="3014279"/>
          </a:xfrm>
          <a:prstGeom prst="rect">
            <a:avLst/>
          </a:prstGeom>
          <a:effectLst>
            <a:outerShdw blurRad="63500" sx="102000" sy="102000" algn="ctr" rotWithShape="0">
              <a:prstClr val="black">
                <a:alpha val="40000"/>
              </a:prstClr>
            </a:outerShdw>
          </a:effectLst>
        </p:spPr>
      </p:pic>
      <p:pic>
        <p:nvPicPr>
          <p:cNvPr id="6" name="Picture 10" descr="Loop">
            <a:extLst>
              <a:ext uri="{FF2B5EF4-FFF2-40B4-BE49-F238E27FC236}">
                <a16:creationId xmlns:a16="http://schemas.microsoft.com/office/drawing/2014/main" id="{AAF04E02-61B2-69ED-D823-2CA9F2BE0E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5698" y="2104214"/>
            <a:ext cx="1175658"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descr="Loop">
            <a:extLst>
              <a:ext uri="{FF2B5EF4-FFF2-40B4-BE49-F238E27FC236}">
                <a16:creationId xmlns:a16="http://schemas.microsoft.com/office/drawing/2014/main" id="{9F10DAF7-6702-CFCC-14C8-02B0EB01C6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4073" y="3602964"/>
            <a:ext cx="1175658"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Loop">
            <a:extLst>
              <a:ext uri="{FF2B5EF4-FFF2-40B4-BE49-F238E27FC236}">
                <a16:creationId xmlns:a16="http://schemas.microsoft.com/office/drawing/2014/main" id="{3583DCAA-BC52-21EB-F698-5CBD4F585F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32448" y="597462"/>
            <a:ext cx="1175658"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peech Bubble: Rectangle with Corners Rounded 16">
            <a:extLst>
              <a:ext uri="{FF2B5EF4-FFF2-40B4-BE49-F238E27FC236}">
                <a16:creationId xmlns:a16="http://schemas.microsoft.com/office/drawing/2014/main" id="{FFC4BA1C-4F05-8F22-00EC-1789FAB9F792}"/>
              </a:ext>
            </a:extLst>
          </p:cNvPr>
          <p:cNvSpPr/>
          <p:nvPr/>
        </p:nvSpPr>
        <p:spPr>
          <a:xfrm>
            <a:off x="4293180" y="4012163"/>
            <a:ext cx="4646119" cy="2258008"/>
          </a:xfrm>
          <a:prstGeom prst="wedgeRoundRectCallo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Your community/country/the world needs people of all types and people interested in all job sectors.</a:t>
            </a:r>
          </a:p>
        </p:txBody>
      </p:sp>
    </p:spTree>
    <p:extLst>
      <p:ext uri="{BB962C8B-B14F-4D97-AF65-F5344CB8AC3E}">
        <p14:creationId xmlns:p14="http://schemas.microsoft.com/office/powerpoint/2010/main" val="141477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pPr algn="ctr"/>
            <a:r>
              <a:rPr lang="en-GB" sz="3600" dirty="0">
                <a:solidFill>
                  <a:schemeClr val="bg1"/>
                </a:solidFill>
              </a:rPr>
              <a:t>Next task</a:t>
            </a:r>
          </a:p>
        </p:txBody>
      </p:sp>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5545" y="0"/>
            <a:ext cx="646331" cy="646331"/>
          </a:xfrm>
          <a:prstGeom prst="rect">
            <a:avLst/>
          </a:prstGeom>
        </p:spPr>
      </p:pic>
      <p:grpSp>
        <p:nvGrpSpPr>
          <p:cNvPr id="26" name="Group 25">
            <a:extLst>
              <a:ext uri="{FF2B5EF4-FFF2-40B4-BE49-F238E27FC236}">
                <a16:creationId xmlns:a16="http://schemas.microsoft.com/office/drawing/2014/main" id="{009D07E3-BE35-9F97-D299-800F0607123D}"/>
              </a:ext>
            </a:extLst>
          </p:cNvPr>
          <p:cNvGrpSpPr/>
          <p:nvPr/>
        </p:nvGrpSpPr>
        <p:grpSpPr>
          <a:xfrm>
            <a:off x="567150" y="4648489"/>
            <a:ext cx="7979216" cy="1155547"/>
            <a:chOff x="7688835" y="5847121"/>
            <a:chExt cx="7979216" cy="1155547"/>
          </a:xfrm>
        </p:grpSpPr>
        <p:sp>
          <p:nvSpPr>
            <p:cNvPr id="21" name="Rectangle 20">
              <a:extLst>
                <a:ext uri="{FF2B5EF4-FFF2-40B4-BE49-F238E27FC236}">
                  <a16:creationId xmlns:a16="http://schemas.microsoft.com/office/drawing/2014/main" id="{41A82D17-01DC-44D1-8999-414A221C7848}"/>
                </a:ext>
              </a:extLst>
            </p:cNvPr>
            <p:cNvSpPr/>
            <p:nvPr/>
          </p:nvSpPr>
          <p:spPr>
            <a:xfrm>
              <a:off x="7688835" y="6009397"/>
              <a:ext cx="7524206"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Consider routes at 16</a:t>
              </a:r>
            </a:p>
            <a:p>
              <a:r>
                <a:rPr lang="en-GB" altLang="en-US" sz="2400" b="1" dirty="0">
                  <a:solidFill>
                    <a:srgbClr val="002060"/>
                  </a:solidFill>
                  <a:latin typeface="Calibri" panose="020F0502020204030204" pitchFamily="34" charset="0"/>
                </a:rPr>
                <a:t> </a:t>
              </a:r>
            </a:p>
          </p:txBody>
        </p:sp>
        <p:pic>
          <p:nvPicPr>
            <p:cNvPr id="22" name="Picture 21">
              <a:extLst>
                <a:ext uri="{FF2B5EF4-FFF2-40B4-BE49-F238E27FC236}">
                  <a16:creationId xmlns:a16="http://schemas.microsoft.com/office/drawing/2014/main" id="{421951ED-CA5E-44E4-B41A-366EF57EB253}"/>
                </a:ext>
              </a:extLst>
            </p:cNvPr>
            <p:cNvPicPr>
              <a:picLocks noChangeAspect="1"/>
            </p:cNvPicPr>
            <p:nvPr/>
          </p:nvPicPr>
          <p:blipFill>
            <a:blip r:embed="rId4"/>
            <a:stretch>
              <a:fillRect/>
            </a:stretch>
          </p:blipFill>
          <p:spPr>
            <a:xfrm>
              <a:off x="14570281" y="5847121"/>
              <a:ext cx="1097770" cy="1155547"/>
            </a:xfrm>
            <a:prstGeom prst="rect">
              <a:avLst/>
            </a:prstGeom>
            <a:effectLst>
              <a:glow rad="63500">
                <a:schemeClr val="accent1">
                  <a:satMod val="175000"/>
                  <a:alpha val="40000"/>
                </a:schemeClr>
              </a:glow>
            </a:effectLst>
          </p:spPr>
        </p:pic>
      </p:grpSp>
      <p:grpSp>
        <p:nvGrpSpPr>
          <p:cNvPr id="24" name="Group 23">
            <a:extLst>
              <a:ext uri="{FF2B5EF4-FFF2-40B4-BE49-F238E27FC236}">
                <a16:creationId xmlns:a16="http://schemas.microsoft.com/office/drawing/2014/main" id="{F17D6499-007D-F86F-0A96-124EF93535D5}"/>
              </a:ext>
            </a:extLst>
          </p:cNvPr>
          <p:cNvGrpSpPr/>
          <p:nvPr/>
        </p:nvGrpSpPr>
        <p:grpSpPr>
          <a:xfrm>
            <a:off x="567150" y="1299083"/>
            <a:ext cx="8086980" cy="1219266"/>
            <a:chOff x="7977245" y="4330591"/>
            <a:chExt cx="8259785" cy="1147701"/>
          </a:xfrm>
        </p:grpSpPr>
        <p:sp>
          <p:nvSpPr>
            <p:cNvPr id="19" name="Rectangle 18">
              <a:extLst>
                <a:ext uri="{FF2B5EF4-FFF2-40B4-BE49-F238E27FC236}">
                  <a16:creationId xmlns:a16="http://schemas.microsoft.com/office/drawing/2014/main" id="{C243B871-C104-4EC7-9040-E0688A0D4D24}"/>
                </a:ext>
              </a:extLst>
            </p:cNvPr>
            <p:cNvSpPr/>
            <p:nvPr/>
          </p:nvSpPr>
          <p:spPr>
            <a:xfrm>
              <a:off x="7977245" y="4330591"/>
              <a:ext cx="7684984" cy="830997"/>
            </a:xfrm>
            <a:prstGeom prst="rect">
              <a:avLst/>
            </a:prstGeom>
            <a:solidFill>
              <a:schemeClr val="bg1"/>
            </a:solidFill>
          </p:spPr>
          <p:txBody>
            <a:bodyPr wrap="square">
              <a:spAutoFit/>
            </a:bodyPr>
            <a:lstStyle/>
            <a:p>
              <a:pPr marL="457200" indent="-457200">
                <a:buAutoNum type="arabicPeriod"/>
              </a:pPr>
              <a:r>
                <a:rPr lang="en-GB" altLang="en-US" sz="2400" dirty="0">
                  <a:latin typeface="Calibri" panose="020F0502020204030204" pitchFamily="34" charset="0"/>
                </a:rPr>
                <a:t>Use your results. Look at job profiles and see what jobs are growing/declining and the routes into jobs</a:t>
              </a:r>
            </a:p>
          </p:txBody>
        </p:sp>
        <p:pic>
          <p:nvPicPr>
            <p:cNvPr id="9" name="Picture 8">
              <a:extLst>
                <a:ext uri="{FF2B5EF4-FFF2-40B4-BE49-F238E27FC236}">
                  <a16:creationId xmlns:a16="http://schemas.microsoft.com/office/drawing/2014/main" id="{E9FBF6BD-0B6B-45B2-A0AA-D91F9577032A}"/>
                </a:ext>
              </a:extLst>
            </p:cNvPr>
            <p:cNvPicPr>
              <a:picLocks noChangeAspect="1"/>
            </p:cNvPicPr>
            <p:nvPr/>
          </p:nvPicPr>
          <p:blipFill>
            <a:blip r:embed="rId5"/>
            <a:stretch>
              <a:fillRect/>
            </a:stretch>
          </p:blipFill>
          <p:spPr>
            <a:xfrm>
              <a:off x="14604105" y="4730884"/>
              <a:ext cx="1632925" cy="747408"/>
            </a:xfrm>
            <a:prstGeom prst="rect">
              <a:avLst/>
            </a:prstGeom>
            <a:effectLst>
              <a:glow rad="63500">
                <a:schemeClr val="accent1">
                  <a:satMod val="175000"/>
                  <a:alpha val="40000"/>
                </a:schemeClr>
              </a:glow>
            </a:effectLst>
          </p:spPr>
        </p:pic>
      </p:grpSp>
      <p:sp>
        <p:nvSpPr>
          <p:cNvPr id="4" name="Rectangle 3">
            <a:extLst>
              <a:ext uri="{FF2B5EF4-FFF2-40B4-BE49-F238E27FC236}">
                <a16:creationId xmlns:a16="http://schemas.microsoft.com/office/drawing/2014/main" id="{0B98DFAA-1D54-5584-06DB-445D96BFA515}"/>
              </a:ext>
            </a:extLst>
          </p:cNvPr>
          <p:cNvSpPr/>
          <p:nvPr/>
        </p:nvSpPr>
        <p:spPr>
          <a:xfrm>
            <a:off x="567150" y="3030307"/>
            <a:ext cx="7455766"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Add jobs you like to My Job Sectors</a:t>
            </a:r>
          </a:p>
          <a:p>
            <a:r>
              <a:rPr lang="en-GB" altLang="en-US" sz="2400" b="1" dirty="0">
                <a:solidFill>
                  <a:srgbClr val="002060"/>
                </a:solidFill>
                <a:latin typeface="Calibri" panose="020F0502020204030204" pitchFamily="34" charset="0"/>
              </a:rPr>
              <a:t> </a:t>
            </a:r>
          </a:p>
        </p:txBody>
      </p:sp>
      <p:pic>
        <p:nvPicPr>
          <p:cNvPr id="11" name="Picture 10">
            <a:extLst>
              <a:ext uri="{FF2B5EF4-FFF2-40B4-BE49-F238E27FC236}">
                <a16:creationId xmlns:a16="http://schemas.microsoft.com/office/drawing/2014/main" id="{E5E70290-6211-3E91-70A7-66885A8F3B2C}"/>
              </a:ext>
            </a:extLst>
          </p:cNvPr>
          <p:cNvPicPr>
            <a:picLocks noChangeAspect="1"/>
          </p:cNvPicPr>
          <p:nvPr/>
        </p:nvPicPr>
        <p:blipFill>
          <a:blip r:embed="rId6"/>
          <a:stretch>
            <a:fillRect/>
          </a:stretch>
        </p:blipFill>
        <p:spPr>
          <a:xfrm>
            <a:off x="6330260" y="3221966"/>
            <a:ext cx="2323870" cy="606516"/>
          </a:xfrm>
          <a:prstGeom prst="rect">
            <a:avLst/>
          </a:prstGeom>
        </p:spPr>
      </p:pic>
    </p:spTree>
    <p:extLst>
      <p:ext uri="{BB962C8B-B14F-4D97-AF65-F5344CB8AC3E}">
        <p14:creationId xmlns:p14="http://schemas.microsoft.com/office/powerpoint/2010/main" val="2187060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0"/>
            <a:ext cx="9158780" cy="6858000"/>
          </a:xfrm>
          <a:prstGeom prst="rect">
            <a:avLst/>
          </a:prstGeom>
          <a:solidFill>
            <a:srgbClr val="5F295F"/>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2" name="Picture 1">
            <a:extLst>
              <a:ext uri="{FF2B5EF4-FFF2-40B4-BE49-F238E27FC236}">
                <a16:creationId xmlns:a16="http://schemas.microsoft.com/office/drawing/2014/main" id="{1CF68924-C8F4-60F8-8512-F02AFC967165}"/>
              </a:ext>
            </a:extLst>
          </p:cNvPr>
          <p:cNvPicPr>
            <a:picLocks noChangeAspect="1"/>
          </p:cNvPicPr>
          <p:nvPr/>
        </p:nvPicPr>
        <p:blipFill>
          <a:blip r:embed="rId3"/>
          <a:stretch>
            <a:fillRect/>
          </a:stretch>
        </p:blipFill>
        <p:spPr>
          <a:xfrm>
            <a:off x="116392" y="979846"/>
            <a:ext cx="5144808" cy="5486400"/>
          </a:xfrm>
          <a:prstGeom prst="rect">
            <a:avLst/>
          </a:prstGeom>
          <a:ln w="38100">
            <a:solidFill>
              <a:srgbClr val="002060"/>
            </a:solidFill>
          </a:ln>
          <a:effectLst>
            <a:outerShdw blurRad="63500" sx="102000" sy="102000" algn="ctr" rotWithShape="0">
              <a:prstClr val="black">
                <a:alpha val="40000"/>
              </a:prstClr>
            </a:outerShdw>
          </a:effectLst>
        </p:spPr>
      </p:pic>
      <p:pic>
        <p:nvPicPr>
          <p:cNvPr id="8" name="Picture 2" descr="C:\Users\sl200\AppData\Local\Temp\SNAGHTMLa49d3b.PNG">
            <a:extLst>
              <a:ext uri="{FF2B5EF4-FFF2-40B4-BE49-F238E27FC236}">
                <a16:creationId xmlns:a16="http://schemas.microsoft.com/office/drawing/2014/main" id="{CD508EBA-90BC-9532-966D-E12C08B6AB8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9609" y="635374"/>
            <a:ext cx="5097999" cy="4241426"/>
          </a:xfrm>
          <a:prstGeom prst="rect">
            <a:avLst/>
          </a:prstGeom>
          <a:noFill/>
          <a:ln>
            <a:solidFill>
              <a:schemeClr val="accent5">
                <a:lumMod val="75000"/>
              </a:schemeClr>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Rectangle 2">
            <a:extLst>
              <a:ext uri="{FF2B5EF4-FFF2-40B4-BE49-F238E27FC236}">
                <a16:creationId xmlns:a16="http://schemas.microsoft.com/office/drawing/2014/main" id="{BC255941-9685-F7B2-55AE-E2D8D4C9FE62}"/>
              </a:ext>
            </a:extLst>
          </p:cNvPr>
          <p:cNvSpPr>
            <a:spLocks noChangeArrowheads="1"/>
          </p:cNvSpPr>
          <p:nvPr/>
        </p:nvSpPr>
        <p:spPr bwMode="auto">
          <a:xfrm>
            <a:off x="-22170" y="-70150"/>
            <a:ext cx="9144000" cy="65824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3600" dirty="0">
                <a:solidFill>
                  <a:schemeClr val="bg1"/>
                </a:solidFill>
                <a:latin typeface="+mn-lt"/>
                <a:cs typeface="Calibri" panose="020F0502020204030204" pitchFamily="34" charset="0"/>
              </a:rPr>
              <a:t>Use your results to start exploring</a:t>
            </a:r>
          </a:p>
        </p:txBody>
      </p:sp>
      <p:pic>
        <p:nvPicPr>
          <p:cNvPr id="10" name="Graphic 9" descr="Badge 1 with solid fill">
            <a:extLst>
              <a:ext uri="{FF2B5EF4-FFF2-40B4-BE49-F238E27FC236}">
                <a16:creationId xmlns:a16="http://schemas.microsoft.com/office/drawing/2014/main" id="{F3EB7099-FF07-07FA-4EFD-8B08A36B4E7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170" y="-70150"/>
            <a:ext cx="646331" cy="646331"/>
          </a:xfrm>
          <a:prstGeom prst="rect">
            <a:avLst/>
          </a:prstGeom>
        </p:spPr>
      </p:pic>
      <p:pic>
        <p:nvPicPr>
          <p:cNvPr id="15" name="Picture 10" descr="Loop">
            <a:extLst>
              <a:ext uri="{FF2B5EF4-FFF2-40B4-BE49-F238E27FC236}">
                <a16:creationId xmlns:a16="http://schemas.microsoft.com/office/drawing/2014/main" id="{C2507118-AB8A-B707-359F-9B8AF21C132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56764" y="5220278"/>
            <a:ext cx="1430471" cy="62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0" descr="Loop">
            <a:extLst>
              <a:ext uri="{FF2B5EF4-FFF2-40B4-BE49-F238E27FC236}">
                <a16:creationId xmlns:a16="http://schemas.microsoft.com/office/drawing/2014/main" id="{DBA41E8E-FE3E-E216-7A0B-7704ABA5EB5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01989" y="2608467"/>
            <a:ext cx="1430471" cy="62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5826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F295F">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Exploring Jobs</a:t>
            </a:r>
          </a:p>
        </p:txBody>
      </p:sp>
      <p:pic>
        <p:nvPicPr>
          <p:cNvPr id="5" name="Picture 4">
            <a:extLst>
              <a:ext uri="{FF2B5EF4-FFF2-40B4-BE49-F238E27FC236}">
                <a16:creationId xmlns:a16="http://schemas.microsoft.com/office/drawing/2014/main" id="{195B0F69-323B-ABC0-2491-76379C41709B}"/>
              </a:ext>
            </a:extLst>
          </p:cNvPr>
          <p:cNvPicPr>
            <a:picLocks noChangeAspect="1"/>
          </p:cNvPicPr>
          <p:nvPr/>
        </p:nvPicPr>
        <p:blipFill>
          <a:blip r:embed="rId4"/>
          <a:stretch>
            <a:fillRect/>
          </a:stretch>
        </p:blipFill>
        <p:spPr>
          <a:xfrm>
            <a:off x="101458" y="880110"/>
            <a:ext cx="5372084" cy="2993076"/>
          </a:xfrm>
          <a:prstGeom prst="rect">
            <a:avLst/>
          </a:prstGeom>
          <a:ln w="38100">
            <a:noFill/>
          </a:ln>
          <a:effectLst>
            <a:outerShdw blurRad="50800" dist="38100" dir="5400000" algn="t" rotWithShape="0">
              <a:prstClr val="black">
                <a:alpha val="40000"/>
              </a:prstClr>
            </a:outerShdw>
          </a:effectLst>
        </p:spPr>
      </p:pic>
      <p:pic>
        <p:nvPicPr>
          <p:cNvPr id="14" name="Picture 10" descr="Loop">
            <a:extLst>
              <a:ext uri="{FF2B5EF4-FFF2-40B4-BE49-F238E27FC236}">
                <a16:creationId xmlns:a16="http://schemas.microsoft.com/office/drawing/2014/main" id="{4CED688C-68A6-A4AD-0574-1F904C7764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27555" y="3173760"/>
            <a:ext cx="2054300" cy="510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AAAE5E12-2246-2DE8-DDC7-25DDEEDA477D}"/>
              </a:ext>
            </a:extLst>
          </p:cNvPr>
          <p:cNvPicPr>
            <a:picLocks noChangeAspect="1"/>
          </p:cNvPicPr>
          <p:nvPr/>
        </p:nvPicPr>
        <p:blipFill>
          <a:blip r:embed="rId6"/>
          <a:stretch>
            <a:fillRect/>
          </a:stretch>
        </p:blipFill>
        <p:spPr>
          <a:xfrm>
            <a:off x="3282615" y="735783"/>
            <a:ext cx="5473542" cy="2656104"/>
          </a:xfrm>
          <a:prstGeom prst="rect">
            <a:avLst/>
          </a:prstGeom>
          <a:ln w="38100">
            <a:noFill/>
          </a:ln>
          <a:effectLst>
            <a:outerShdw blurRad="63500" sx="102000" sy="102000" algn="ctr" rotWithShape="0">
              <a:prstClr val="black">
                <a:alpha val="40000"/>
              </a:prstClr>
            </a:outerShdw>
          </a:effectLst>
        </p:spPr>
      </p:pic>
      <p:sp>
        <p:nvSpPr>
          <p:cNvPr id="15" name="Rectangle 14">
            <a:extLst>
              <a:ext uri="{FF2B5EF4-FFF2-40B4-BE49-F238E27FC236}">
                <a16:creationId xmlns:a16="http://schemas.microsoft.com/office/drawing/2014/main" id="{437090FE-A9ED-336E-687B-70460BE83367}"/>
              </a:ext>
            </a:extLst>
          </p:cNvPr>
          <p:cNvSpPr/>
          <p:nvPr/>
        </p:nvSpPr>
        <p:spPr>
          <a:xfrm>
            <a:off x="6955227" y="1950611"/>
            <a:ext cx="1823078" cy="142674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3" name="Picture 12">
            <a:extLst>
              <a:ext uri="{FF2B5EF4-FFF2-40B4-BE49-F238E27FC236}">
                <a16:creationId xmlns:a16="http://schemas.microsoft.com/office/drawing/2014/main" id="{087B3582-A0CA-7E17-181B-8541335EF4DD}"/>
              </a:ext>
            </a:extLst>
          </p:cNvPr>
          <p:cNvPicPr>
            <a:picLocks noChangeAspect="1"/>
          </p:cNvPicPr>
          <p:nvPr/>
        </p:nvPicPr>
        <p:blipFill>
          <a:blip r:embed="rId7"/>
          <a:stretch>
            <a:fillRect/>
          </a:stretch>
        </p:blipFill>
        <p:spPr>
          <a:xfrm>
            <a:off x="182807" y="1196078"/>
            <a:ext cx="8778386" cy="5256787"/>
          </a:xfrm>
          <a:prstGeom prst="rect">
            <a:avLst/>
          </a:prstGeom>
          <a:ln w="38100">
            <a:noFill/>
          </a:ln>
          <a:effectLst>
            <a:outerShdw blurRad="63500" sx="102000" sy="102000" algn="ctr" rotWithShape="0">
              <a:prstClr val="black">
                <a:alpha val="40000"/>
              </a:prstClr>
            </a:outerShdw>
          </a:effectLst>
        </p:spPr>
      </p:pic>
      <p:sp>
        <p:nvSpPr>
          <p:cNvPr id="4" name="Rectangle 3">
            <a:extLst>
              <a:ext uri="{FF2B5EF4-FFF2-40B4-BE49-F238E27FC236}">
                <a16:creationId xmlns:a16="http://schemas.microsoft.com/office/drawing/2014/main" id="{34464691-8F99-8F44-D34F-82F15DE2FC5A}"/>
              </a:ext>
            </a:extLst>
          </p:cNvPr>
          <p:cNvSpPr/>
          <p:nvPr/>
        </p:nvSpPr>
        <p:spPr>
          <a:xfrm>
            <a:off x="182806" y="4186199"/>
            <a:ext cx="2938923" cy="236114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Graphic 6" descr="Badge 1 with solid fill">
            <a:extLst>
              <a:ext uri="{FF2B5EF4-FFF2-40B4-BE49-F238E27FC236}">
                <a16:creationId xmlns:a16="http://schemas.microsoft.com/office/drawing/2014/main" id="{49ED46BA-11EC-59AB-1C1A-1F3AA694FB7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0" y="-12505"/>
            <a:ext cx="646331" cy="646331"/>
          </a:xfrm>
          <a:prstGeom prst="rect">
            <a:avLst/>
          </a:prstGeom>
        </p:spPr>
      </p:pic>
    </p:spTree>
    <p:custDataLst>
      <p:tags r:id="rId1"/>
    </p:custDataLst>
    <p:extLst>
      <p:ext uri="{BB962C8B-B14F-4D97-AF65-F5344CB8AC3E}">
        <p14:creationId xmlns:p14="http://schemas.microsoft.com/office/powerpoint/2010/main" val="3400043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1" y="0"/>
            <a:ext cx="9158780" cy="6858000"/>
          </a:xfrm>
          <a:prstGeom prst="rect">
            <a:avLst/>
          </a:prstGeom>
          <a:solidFill>
            <a:srgbClr val="5F295F"/>
          </a:solidFill>
          <a:ln w="9525">
            <a:solidFill>
              <a:srgbClr val="50BDC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8" name="Picture 7">
            <a:extLst>
              <a:ext uri="{FF2B5EF4-FFF2-40B4-BE49-F238E27FC236}">
                <a16:creationId xmlns:a16="http://schemas.microsoft.com/office/drawing/2014/main" id="{42272C4F-19AB-A0E8-040C-29125B7568F2}"/>
              </a:ext>
            </a:extLst>
          </p:cNvPr>
          <p:cNvPicPr>
            <a:picLocks noChangeAspect="1"/>
          </p:cNvPicPr>
          <p:nvPr/>
        </p:nvPicPr>
        <p:blipFill>
          <a:blip r:embed="rId3"/>
          <a:srcRect t="-1" b="45307"/>
          <a:stretch>
            <a:fillRect/>
          </a:stretch>
        </p:blipFill>
        <p:spPr>
          <a:xfrm>
            <a:off x="1978466" y="743476"/>
            <a:ext cx="5187068" cy="5988577"/>
          </a:xfrm>
          <a:prstGeom prst="rect">
            <a:avLst/>
          </a:prstGeom>
          <a:ln>
            <a:solidFill>
              <a:schemeClr val="accent5">
                <a:lumMod val="50000"/>
              </a:schemeClr>
            </a:solidFill>
          </a:ln>
          <a:effectLst>
            <a:outerShdw blurRad="63500" sx="102000" sy="102000" algn="ctr" rotWithShape="0">
              <a:prstClr val="black">
                <a:alpha val="40000"/>
              </a:prstClr>
            </a:outerShdw>
          </a:effectLst>
        </p:spPr>
      </p:pic>
      <p:sp>
        <p:nvSpPr>
          <p:cNvPr id="10" name="TextBox 9">
            <a:extLst>
              <a:ext uri="{FF2B5EF4-FFF2-40B4-BE49-F238E27FC236}">
                <a16:creationId xmlns:a16="http://schemas.microsoft.com/office/drawing/2014/main" id="{69374A8B-B65A-4A7A-9A9B-849903863E51}"/>
              </a:ext>
            </a:extLst>
          </p:cNvPr>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Research the Job</a:t>
            </a:r>
          </a:p>
        </p:txBody>
      </p:sp>
      <p:pic>
        <p:nvPicPr>
          <p:cNvPr id="18" name="Picture 10" descr="Loop">
            <a:extLst>
              <a:ext uri="{FF2B5EF4-FFF2-40B4-BE49-F238E27FC236}">
                <a16:creationId xmlns:a16="http://schemas.microsoft.com/office/drawing/2014/main" id="{D9F1AF9D-13C3-161D-C556-37F2F13EA6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8129" y="2203056"/>
            <a:ext cx="1750142" cy="766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Loop">
            <a:extLst>
              <a:ext uri="{FF2B5EF4-FFF2-40B4-BE49-F238E27FC236}">
                <a16:creationId xmlns:a16="http://schemas.microsoft.com/office/drawing/2014/main" id="{2D6B0479-B8AB-9CFD-5D4F-6077F62A9E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6534" y="2203056"/>
            <a:ext cx="1779000" cy="766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0" descr="Loop">
            <a:extLst>
              <a:ext uri="{FF2B5EF4-FFF2-40B4-BE49-F238E27FC236}">
                <a16:creationId xmlns:a16="http://schemas.microsoft.com/office/drawing/2014/main" id="{B6A1FDBD-55D0-891E-C501-95B0E265B2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6155" y="3261851"/>
            <a:ext cx="1750142" cy="334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0" descr="Loop">
            <a:extLst>
              <a:ext uri="{FF2B5EF4-FFF2-40B4-BE49-F238E27FC236}">
                <a16:creationId xmlns:a16="http://schemas.microsoft.com/office/drawing/2014/main" id="{BA6CE997-601A-D500-5536-B6D65B0DD0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0719" y="739372"/>
            <a:ext cx="1515151" cy="366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Loop">
            <a:extLst>
              <a:ext uri="{FF2B5EF4-FFF2-40B4-BE49-F238E27FC236}">
                <a16:creationId xmlns:a16="http://schemas.microsoft.com/office/drawing/2014/main" id="{AFB1EB75-FA0A-38BC-CE60-8CB2093C95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6155" y="5216179"/>
            <a:ext cx="1750142" cy="334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phic 5" descr="Badge 1 with solid fill">
            <a:extLst>
              <a:ext uri="{FF2B5EF4-FFF2-40B4-BE49-F238E27FC236}">
                <a16:creationId xmlns:a16="http://schemas.microsoft.com/office/drawing/2014/main" id="{B2E1BBE2-C4F5-90F4-7A1B-F0D348DA194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12505"/>
            <a:ext cx="646331" cy="646331"/>
          </a:xfrm>
          <a:prstGeom prst="rect">
            <a:avLst/>
          </a:prstGeom>
        </p:spPr>
      </p:pic>
    </p:spTree>
    <p:extLst>
      <p:ext uri="{BB962C8B-B14F-4D97-AF65-F5344CB8AC3E}">
        <p14:creationId xmlns:p14="http://schemas.microsoft.com/office/powerpoint/2010/main" val="688762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E473CE1-028F-67AF-DE91-FE78C27E3C7C}"/>
              </a:ext>
            </a:extLst>
          </p:cNvPr>
          <p:cNvSpPr/>
          <p:nvPr/>
        </p:nvSpPr>
        <p:spPr>
          <a:xfrm>
            <a:off x="-14780" y="0"/>
            <a:ext cx="9158780" cy="6858000"/>
          </a:xfrm>
          <a:prstGeom prst="rect">
            <a:avLst/>
          </a:prstGeom>
          <a:solidFill>
            <a:srgbClr val="5F29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F5795503-7111-8F0A-1AD5-58CB380835CB}"/>
              </a:ext>
            </a:extLst>
          </p:cNvPr>
          <p:cNvPicPr>
            <a:picLocks noChangeAspect="1"/>
          </p:cNvPicPr>
          <p:nvPr/>
        </p:nvPicPr>
        <p:blipFill>
          <a:blip r:embed="rId3"/>
          <a:srcRect t="969" b="48969"/>
          <a:stretch>
            <a:fillRect/>
          </a:stretch>
        </p:blipFill>
        <p:spPr>
          <a:xfrm>
            <a:off x="3573624" y="725313"/>
            <a:ext cx="4621686" cy="6073216"/>
          </a:xfrm>
          <a:prstGeom prst="rect">
            <a:avLst/>
          </a:prstGeom>
          <a:ln>
            <a:solidFill>
              <a:srgbClr val="002060"/>
            </a:solidFill>
          </a:ln>
          <a:effectLst>
            <a:outerShdw blurRad="63500" sx="102000" sy="102000" algn="ctr" rotWithShape="0">
              <a:prstClr val="black">
                <a:alpha val="40000"/>
              </a:prstClr>
            </a:outerShdw>
          </a:effectLst>
        </p:spPr>
      </p:pic>
      <p:sp>
        <p:nvSpPr>
          <p:cNvPr id="10" name="TextBox 9">
            <a:extLst>
              <a:ext uri="{FF2B5EF4-FFF2-40B4-BE49-F238E27FC236}">
                <a16:creationId xmlns:a16="http://schemas.microsoft.com/office/drawing/2014/main" id="{69374A8B-B65A-4A7A-9A9B-849903863E51}"/>
              </a:ext>
            </a:extLst>
          </p:cNvPr>
          <p:cNvSpPr txBox="1"/>
          <p:nvPr/>
        </p:nvSpPr>
        <p:spPr>
          <a:xfrm>
            <a:off x="-14780" y="-12505"/>
            <a:ext cx="9158780" cy="646331"/>
          </a:xfrm>
          <a:prstGeom prst="rect">
            <a:avLst/>
          </a:prstGeom>
          <a:solidFill>
            <a:srgbClr val="002060"/>
          </a:solidFill>
        </p:spPr>
        <p:txBody>
          <a:bodyPr wrap="square" rtlCol="0">
            <a:spAutoFit/>
          </a:bodyPr>
          <a:lstStyle/>
          <a:p>
            <a:pPr algn="ctr"/>
            <a:r>
              <a:rPr lang="en-GB" sz="3600" dirty="0">
                <a:solidFill>
                  <a:schemeClr val="bg1"/>
                </a:solidFill>
              </a:rPr>
              <a:t>Research the Job</a:t>
            </a:r>
          </a:p>
        </p:txBody>
      </p:sp>
      <p:sp>
        <p:nvSpPr>
          <p:cNvPr id="2" name="Star: 16 Points 1">
            <a:extLst>
              <a:ext uri="{FF2B5EF4-FFF2-40B4-BE49-F238E27FC236}">
                <a16:creationId xmlns:a16="http://schemas.microsoft.com/office/drawing/2014/main" id="{B4C95473-A31E-1506-7C8D-A20960693390}"/>
              </a:ext>
            </a:extLst>
          </p:cNvPr>
          <p:cNvSpPr/>
          <p:nvPr/>
        </p:nvSpPr>
        <p:spPr>
          <a:xfrm>
            <a:off x="543647" y="2668118"/>
            <a:ext cx="2586962" cy="2182950"/>
          </a:xfrm>
          <a:prstGeom prst="star16">
            <a:avLst/>
          </a:prstGeom>
          <a:solidFill>
            <a:schemeClr val="bg1"/>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Look at 2 jobs</a:t>
            </a:r>
          </a:p>
        </p:txBody>
      </p:sp>
      <p:pic>
        <p:nvPicPr>
          <p:cNvPr id="12" name="Picture 10" descr="Loop">
            <a:extLst>
              <a:ext uri="{FF2B5EF4-FFF2-40B4-BE49-F238E27FC236}">
                <a16:creationId xmlns:a16="http://schemas.microsoft.com/office/drawing/2014/main" id="{3101A5FF-4C14-1B6E-C5D2-0347B93B60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3925" y="1474228"/>
            <a:ext cx="1395140" cy="374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Loop">
            <a:extLst>
              <a:ext uri="{FF2B5EF4-FFF2-40B4-BE49-F238E27FC236}">
                <a16:creationId xmlns:a16="http://schemas.microsoft.com/office/drawing/2014/main" id="{40CF752C-302A-C732-2C0F-0522E3B233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3861" y="3385529"/>
            <a:ext cx="1395140" cy="374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0" descr="Loop">
            <a:extLst>
              <a:ext uri="{FF2B5EF4-FFF2-40B4-BE49-F238E27FC236}">
                <a16:creationId xmlns:a16="http://schemas.microsoft.com/office/drawing/2014/main" id="{93F1B917-9599-8CBD-8ECF-2177E4B68A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2255" y="5415525"/>
            <a:ext cx="1395140" cy="374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phic 2" descr="Badge 1 with solid fill">
            <a:extLst>
              <a:ext uri="{FF2B5EF4-FFF2-40B4-BE49-F238E27FC236}">
                <a16:creationId xmlns:a16="http://schemas.microsoft.com/office/drawing/2014/main" id="{DEC1055D-315F-2A77-D239-712B829B1A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12505"/>
            <a:ext cx="646331" cy="646331"/>
          </a:xfrm>
          <a:prstGeom prst="rect">
            <a:avLst/>
          </a:prstGeom>
        </p:spPr>
      </p:pic>
    </p:spTree>
    <p:extLst>
      <p:ext uri="{BB962C8B-B14F-4D97-AF65-F5344CB8AC3E}">
        <p14:creationId xmlns:p14="http://schemas.microsoft.com/office/powerpoint/2010/main" val="257437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45826"/>
            <a:ext cx="9158780" cy="6903826"/>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7390" y="-45825"/>
            <a:ext cx="9144000" cy="71755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829266" y="20566"/>
            <a:ext cx="7981359" cy="646331"/>
          </a:xfrm>
          <a:prstGeom prst="rect">
            <a:avLst/>
          </a:prstGeom>
          <a:noFill/>
          <a:ln w="9525">
            <a:noFill/>
            <a:miter lim="800000"/>
            <a:headEnd/>
            <a:tailEnd/>
          </a:ln>
        </p:spPr>
        <p:txBody>
          <a:bodyPr wrap="square">
            <a:spAutoFit/>
          </a:bodyPr>
          <a:lstStyle/>
          <a:p>
            <a:pPr algn="ctr"/>
            <a:r>
              <a:rPr lang="en-GB" sz="3600" dirty="0">
                <a:solidFill>
                  <a:schemeClr val="bg1"/>
                </a:solidFill>
              </a:rPr>
              <a:t>Add what you like to your Career Tools</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32395"/>
          <a:stretch/>
        </p:blipFill>
        <p:spPr>
          <a:xfrm>
            <a:off x="140374" y="914593"/>
            <a:ext cx="3601851" cy="5445136"/>
          </a:xfrm>
          <a:prstGeom prst="rect">
            <a:avLst/>
          </a:prstGeom>
          <a:effectLst>
            <a:outerShdw blurRad="63500" sx="102000" sy="102000" algn="ctr" rotWithShape="0">
              <a:prstClr val="black">
                <a:alpha val="40000"/>
              </a:prstClr>
            </a:outerShdw>
          </a:effectLst>
        </p:spPr>
      </p:pic>
      <p:pic>
        <p:nvPicPr>
          <p:cNvPr id="10"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80" y="716287"/>
            <a:ext cx="2029136" cy="71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phic 8" descr="Badge 1 with solid fill">
            <a:extLst>
              <a:ext uri="{FF2B5EF4-FFF2-40B4-BE49-F238E27FC236}">
                <a16:creationId xmlns:a16="http://schemas.microsoft.com/office/drawing/2014/main" id="{87A7F1F6-209F-472A-A91B-C379BE2857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pic>
        <p:nvPicPr>
          <p:cNvPr id="11" name="Picture 10" descr="Loop">
            <a:extLst>
              <a:ext uri="{FF2B5EF4-FFF2-40B4-BE49-F238E27FC236}">
                <a16:creationId xmlns:a16="http://schemas.microsoft.com/office/drawing/2014/main" id="{38543858-62C4-85C1-0F83-830DCD1ED3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80" y="2391715"/>
            <a:ext cx="2029136" cy="71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C:\Users\sl200\AppData\Local\Temp\SNAGHTML410db7.PNG"/>
          <p:cNvPicPr>
            <a:picLocks noChangeAspect="1" noChangeArrowheads="1"/>
          </p:cNvPicPr>
          <p:nvPr/>
        </p:nvPicPr>
        <p:blipFill rotWithShape="1">
          <a:blip r:embed="rId6">
            <a:extLst>
              <a:ext uri="{28A0092B-C50C-407E-A947-70E740481C1C}">
                <a14:useLocalDpi xmlns:a14="http://schemas.microsoft.com/office/drawing/2010/main" val="0"/>
              </a:ext>
            </a:extLst>
          </a:blip>
          <a:srcRect r="18120" b="40397"/>
          <a:stretch/>
        </p:blipFill>
        <p:spPr bwMode="auto">
          <a:xfrm>
            <a:off x="3267675" y="1579836"/>
            <a:ext cx="5697312" cy="3893678"/>
          </a:xfrm>
          <a:prstGeom prst="rect">
            <a:avLst/>
          </a:prstGeom>
          <a:noFill/>
          <a:ln>
            <a:solidFill>
              <a:schemeClr val="accent5">
                <a:lumMod val="75000"/>
              </a:schemeClr>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7352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anim calcmode="lin" valueType="num">
                                      <p:cBhvr additive="base">
                                        <p:cTn id="19" dur="500" fill="hold"/>
                                        <p:tgtEl>
                                          <p:spTgt spid="2050"/>
                                        </p:tgtEl>
                                        <p:attrNameLst>
                                          <p:attrName>ppt_x</p:attrName>
                                        </p:attrNameLst>
                                      </p:cBhvr>
                                      <p:tavLst>
                                        <p:tav tm="0">
                                          <p:val>
                                            <p:strVal val="#ppt_x"/>
                                          </p:val>
                                        </p:tav>
                                        <p:tav tm="100000">
                                          <p:val>
                                            <p:strVal val="#ppt_x"/>
                                          </p:val>
                                        </p:tav>
                                      </p:tavLst>
                                    </p:anim>
                                    <p:anim calcmode="lin" valueType="num">
                                      <p:cBhvr additive="base">
                                        <p:cTn id="20"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0"/>
            <a:ext cx="9158780" cy="6858000"/>
          </a:xfrm>
          <a:prstGeom prst="rect">
            <a:avLst/>
          </a:prstGeom>
          <a:solidFill>
            <a:srgbClr val="5F04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7390" y="11170"/>
            <a:ext cx="9144000" cy="757646"/>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0" name="TextBox 47">
            <a:extLst>
              <a:ext uri="{FF2B5EF4-FFF2-40B4-BE49-F238E27FC236}">
                <a16:creationId xmlns:a16="http://schemas.microsoft.com/office/drawing/2014/main" id="{E1F0057E-DDCC-C4FC-691C-C0FB60DC1A3F}"/>
              </a:ext>
            </a:extLst>
          </p:cNvPr>
          <p:cNvSpPr txBox="1"/>
          <p:nvPr/>
        </p:nvSpPr>
        <p:spPr>
          <a:xfrm>
            <a:off x="137159" y="300566"/>
            <a:ext cx="8756469" cy="333489"/>
          </a:xfrm>
          <a:prstGeom prst="rect">
            <a:avLst/>
          </a:prstGeom>
        </p:spPr>
        <p:txBody>
          <a:bodyPr wrap="square" lIns="0" tIns="0" rIns="0" bIns="0" rtlCol="0" anchor="t">
            <a:spAutoFit/>
          </a:bodyPr>
          <a:lstStyle/>
          <a:p>
            <a:pPr algn="ctr">
              <a:lnSpc>
                <a:spcPts val="2239"/>
              </a:lnSpc>
            </a:pPr>
            <a:r>
              <a:rPr lang="en-US" sz="3600" dirty="0">
                <a:solidFill>
                  <a:schemeClr val="bg1"/>
                </a:solidFill>
              </a:rPr>
              <a:t>Explore post 16 pathways</a:t>
            </a:r>
          </a:p>
        </p:txBody>
      </p:sp>
      <p:sp>
        <p:nvSpPr>
          <p:cNvPr id="11" name="Rectangle 10">
            <a:extLst>
              <a:ext uri="{FF2B5EF4-FFF2-40B4-BE49-F238E27FC236}">
                <a16:creationId xmlns:a16="http://schemas.microsoft.com/office/drawing/2014/main" id="{C06F9C3F-82BE-A8A9-D1ED-36C44FFF338A}"/>
              </a:ext>
            </a:extLst>
          </p:cNvPr>
          <p:cNvSpPr/>
          <p:nvPr/>
        </p:nvSpPr>
        <p:spPr>
          <a:xfrm>
            <a:off x="238760" y="1117378"/>
            <a:ext cx="8549640" cy="5448038"/>
          </a:xfrm>
          <a:prstGeom prst="rect">
            <a:avLst/>
          </a:prstGeom>
          <a:solidFill>
            <a:srgbClr val="50BD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Speech Bubble: Oval 14">
            <a:extLst>
              <a:ext uri="{FF2B5EF4-FFF2-40B4-BE49-F238E27FC236}">
                <a16:creationId xmlns:a16="http://schemas.microsoft.com/office/drawing/2014/main" id="{F9942A31-1845-A3C1-2ED5-D4214A90342B}"/>
              </a:ext>
            </a:extLst>
          </p:cNvPr>
          <p:cNvSpPr/>
          <p:nvPr/>
        </p:nvSpPr>
        <p:spPr>
          <a:xfrm>
            <a:off x="355600" y="1245871"/>
            <a:ext cx="8308340" cy="1042468"/>
          </a:xfrm>
          <a:prstGeom prst="wedgeEllipseCallout">
            <a:avLst>
              <a:gd name="adj1" fmla="val -49389"/>
              <a:gd name="adj2" fmla="val 56786"/>
            </a:avLst>
          </a:prstGeom>
          <a:solidFill>
            <a:schemeClr val="bg1"/>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2400" dirty="0">
                <a:solidFill>
                  <a:schemeClr val="tx1"/>
                </a:solidFill>
              </a:rPr>
              <a:t>What pathways can I choose at the end of Y11?</a:t>
            </a:r>
          </a:p>
        </p:txBody>
      </p:sp>
      <p:sp>
        <p:nvSpPr>
          <p:cNvPr id="16" name="Rectangle: Rounded Corners 15">
            <a:extLst>
              <a:ext uri="{FF2B5EF4-FFF2-40B4-BE49-F238E27FC236}">
                <a16:creationId xmlns:a16="http://schemas.microsoft.com/office/drawing/2014/main" id="{51B98716-08BC-6279-8209-BF943AAE477E}"/>
              </a:ext>
            </a:extLst>
          </p:cNvPr>
          <p:cNvSpPr/>
          <p:nvPr/>
        </p:nvSpPr>
        <p:spPr>
          <a:xfrm>
            <a:off x="501313" y="2580923"/>
            <a:ext cx="2515276" cy="1381760"/>
          </a:xfrm>
          <a:prstGeom prst="round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21" name="Rectangle: Rounded Corners 20">
            <a:extLst>
              <a:ext uri="{FF2B5EF4-FFF2-40B4-BE49-F238E27FC236}">
                <a16:creationId xmlns:a16="http://schemas.microsoft.com/office/drawing/2014/main" id="{443312FF-C722-7C7F-432F-B462253E9A03}"/>
              </a:ext>
            </a:extLst>
          </p:cNvPr>
          <p:cNvSpPr/>
          <p:nvPr/>
        </p:nvSpPr>
        <p:spPr>
          <a:xfrm>
            <a:off x="3264112" y="2580923"/>
            <a:ext cx="2515276" cy="138176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23" name="Rectangle: Rounded Corners 22">
            <a:extLst>
              <a:ext uri="{FF2B5EF4-FFF2-40B4-BE49-F238E27FC236}">
                <a16:creationId xmlns:a16="http://schemas.microsoft.com/office/drawing/2014/main" id="{6DD00553-3246-0134-C63D-4A43A29B900A}"/>
              </a:ext>
            </a:extLst>
          </p:cNvPr>
          <p:cNvSpPr/>
          <p:nvPr/>
        </p:nvSpPr>
        <p:spPr>
          <a:xfrm>
            <a:off x="6026911" y="2580923"/>
            <a:ext cx="2515276" cy="1381760"/>
          </a:xfrm>
          <a:prstGeom prst="round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25" name="Rectangle: Rounded Corners 24">
            <a:extLst>
              <a:ext uri="{FF2B5EF4-FFF2-40B4-BE49-F238E27FC236}">
                <a16:creationId xmlns:a16="http://schemas.microsoft.com/office/drawing/2014/main" id="{D804525D-E701-D7E2-069C-4D458893E371}"/>
              </a:ext>
            </a:extLst>
          </p:cNvPr>
          <p:cNvSpPr/>
          <p:nvPr/>
        </p:nvSpPr>
        <p:spPr>
          <a:xfrm>
            <a:off x="501313" y="2580922"/>
            <a:ext cx="2515276" cy="1381760"/>
          </a:xfrm>
          <a:prstGeom prst="round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t>Academic</a:t>
            </a:r>
          </a:p>
        </p:txBody>
      </p:sp>
      <p:sp>
        <p:nvSpPr>
          <p:cNvPr id="26" name="Rectangle: Rounded Corners 25">
            <a:extLst>
              <a:ext uri="{FF2B5EF4-FFF2-40B4-BE49-F238E27FC236}">
                <a16:creationId xmlns:a16="http://schemas.microsoft.com/office/drawing/2014/main" id="{ACACECAB-C810-EDD2-9AF4-E34045CBA773}"/>
              </a:ext>
            </a:extLst>
          </p:cNvPr>
          <p:cNvSpPr/>
          <p:nvPr/>
        </p:nvSpPr>
        <p:spPr>
          <a:xfrm>
            <a:off x="3264112" y="2580922"/>
            <a:ext cx="2515276" cy="1381760"/>
          </a:xfrm>
          <a:prstGeom prst="round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t>Vocational/Technical</a:t>
            </a:r>
          </a:p>
        </p:txBody>
      </p:sp>
      <p:sp>
        <p:nvSpPr>
          <p:cNvPr id="27" name="Rectangle: Rounded Corners 26">
            <a:extLst>
              <a:ext uri="{FF2B5EF4-FFF2-40B4-BE49-F238E27FC236}">
                <a16:creationId xmlns:a16="http://schemas.microsoft.com/office/drawing/2014/main" id="{17DA6358-1E51-2C17-B35E-10F8D61D1421}"/>
              </a:ext>
            </a:extLst>
          </p:cNvPr>
          <p:cNvSpPr/>
          <p:nvPr/>
        </p:nvSpPr>
        <p:spPr>
          <a:xfrm>
            <a:off x="6026911" y="2580922"/>
            <a:ext cx="2515276" cy="1381760"/>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t>Apprenticeship</a:t>
            </a:r>
          </a:p>
        </p:txBody>
      </p:sp>
      <p:sp>
        <p:nvSpPr>
          <p:cNvPr id="28" name="Callout: Up Arrow 27">
            <a:extLst>
              <a:ext uri="{FF2B5EF4-FFF2-40B4-BE49-F238E27FC236}">
                <a16:creationId xmlns:a16="http://schemas.microsoft.com/office/drawing/2014/main" id="{7C342627-DD2E-310C-BEC8-9C7C380DDF14}"/>
              </a:ext>
            </a:extLst>
          </p:cNvPr>
          <p:cNvSpPr/>
          <p:nvPr/>
        </p:nvSpPr>
        <p:spPr>
          <a:xfrm>
            <a:off x="615729" y="3950009"/>
            <a:ext cx="2286444" cy="2166781"/>
          </a:xfrm>
          <a:prstGeom prst="upArrowCallout">
            <a:avLst/>
          </a:prstGeom>
          <a:solidFill>
            <a:srgbClr val="C00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000" dirty="0"/>
              <a:t>Mostly in a 6</a:t>
            </a:r>
            <a:r>
              <a:rPr lang="en-GB" sz="2000" baseline="30000" dirty="0"/>
              <a:t>th</a:t>
            </a:r>
            <a:r>
              <a:rPr lang="en-GB" sz="2000" dirty="0"/>
              <a:t> Form or 6</a:t>
            </a:r>
            <a:r>
              <a:rPr lang="en-GB" sz="2000" baseline="30000" dirty="0"/>
              <a:t>th</a:t>
            </a:r>
            <a:r>
              <a:rPr lang="en-GB" sz="2000" dirty="0"/>
              <a:t> Form College</a:t>
            </a:r>
          </a:p>
        </p:txBody>
      </p:sp>
      <p:sp>
        <p:nvSpPr>
          <p:cNvPr id="30" name="Callout: Up Arrow 29">
            <a:extLst>
              <a:ext uri="{FF2B5EF4-FFF2-40B4-BE49-F238E27FC236}">
                <a16:creationId xmlns:a16="http://schemas.microsoft.com/office/drawing/2014/main" id="{794E161C-A39F-8DAC-48ED-3E04ECE5F111}"/>
              </a:ext>
            </a:extLst>
          </p:cNvPr>
          <p:cNvSpPr/>
          <p:nvPr/>
        </p:nvSpPr>
        <p:spPr>
          <a:xfrm>
            <a:off x="3378528" y="3962681"/>
            <a:ext cx="2286444" cy="2154109"/>
          </a:xfrm>
          <a:prstGeom prst="upArrowCallout">
            <a:avLst/>
          </a:prstGeom>
          <a:solidFill>
            <a:srgbClr val="00B05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000" dirty="0"/>
              <a:t>Mostly in a </a:t>
            </a:r>
          </a:p>
          <a:p>
            <a:pPr algn="ctr"/>
            <a:r>
              <a:rPr lang="en-GB" sz="2000" dirty="0"/>
              <a:t>local college but some also in schools</a:t>
            </a:r>
          </a:p>
        </p:txBody>
      </p:sp>
      <p:sp>
        <p:nvSpPr>
          <p:cNvPr id="31" name="Callout: Up Arrow 30">
            <a:extLst>
              <a:ext uri="{FF2B5EF4-FFF2-40B4-BE49-F238E27FC236}">
                <a16:creationId xmlns:a16="http://schemas.microsoft.com/office/drawing/2014/main" id="{93A1E944-AE7D-52CE-E845-74EB9B990C06}"/>
              </a:ext>
            </a:extLst>
          </p:cNvPr>
          <p:cNvSpPr/>
          <p:nvPr/>
        </p:nvSpPr>
        <p:spPr>
          <a:xfrm>
            <a:off x="6110847" y="4003039"/>
            <a:ext cx="2286444" cy="2113751"/>
          </a:xfrm>
          <a:prstGeom prst="upArrowCallout">
            <a:avLst/>
          </a:prstGeom>
          <a:solidFill>
            <a:srgbClr val="00206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000" dirty="0"/>
              <a:t>Mostly in a workplace</a:t>
            </a:r>
          </a:p>
        </p:txBody>
      </p:sp>
      <p:pic>
        <p:nvPicPr>
          <p:cNvPr id="2" name="Graphic 1" descr="Badge 1 with solid fill">
            <a:extLst>
              <a:ext uri="{FF2B5EF4-FFF2-40B4-BE49-F238E27FC236}">
                <a16:creationId xmlns:a16="http://schemas.microsoft.com/office/drawing/2014/main" id="{52DD1EB6-5C53-A968-08B9-954C9547F8C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436" y="66827"/>
            <a:ext cx="646331" cy="646331"/>
          </a:xfrm>
          <a:prstGeom prst="rect">
            <a:avLst/>
          </a:prstGeom>
        </p:spPr>
      </p:pic>
    </p:spTree>
    <p:extLst>
      <p:ext uri="{BB962C8B-B14F-4D97-AF65-F5344CB8AC3E}">
        <p14:creationId xmlns:p14="http://schemas.microsoft.com/office/powerpoint/2010/main" val="3769565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ppt_x"/>
                                          </p:val>
                                        </p:tav>
                                        <p:tav tm="100000">
                                          <p:val>
                                            <p:strVal val="#ppt_x"/>
                                          </p:val>
                                        </p:tav>
                                      </p:tavLst>
                                    </p:anim>
                                    <p:anim calcmode="lin" valueType="num">
                                      <p:cBhvr additive="base">
                                        <p:cTn id="1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ppt_x"/>
                                          </p:val>
                                        </p:tav>
                                        <p:tav tm="100000">
                                          <p:val>
                                            <p:strVal val="#ppt_x"/>
                                          </p:val>
                                        </p:tav>
                                      </p:tavLst>
                                    </p:anim>
                                    <p:anim calcmode="lin" valueType="num">
                                      <p:cBhvr additive="base">
                                        <p:cTn id="2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500" fill="hold"/>
                                        <p:tgtEl>
                                          <p:spTgt spid="30"/>
                                        </p:tgtEl>
                                        <p:attrNameLst>
                                          <p:attrName>ppt_x</p:attrName>
                                        </p:attrNameLst>
                                      </p:cBhvr>
                                      <p:tavLst>
                                        <p:tav tm="0">
                                          <p:val>
                                            <p:strVal val="#ppt_x"/>
                                          </p:val>
                                        </p:tav>
                                        <p:tav tm="100000">
                                          <p:val>
                                            <p:strVal val="#ppt_x"/>
                                          </p:val>
                                        </p:tav>
                                      </p:tavLst>
                                    </p:anim>
                                    <p:anim calcmode="lin" valueType="num">
                                      <p:cBhvr additive="base">
                                        <p:cTn id="3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 calcmode="lin" valueType="num">
                                      <p:cBhvr additive="base">
                                        <p:cTn id="37" dur="500" fill="hold"/>
                                        <p:tgtEl>
                                          <p:spTgt spid="31"/>
                                        </p:tgtEl>
                                        <p:attrNameLst>
                                          <p:attrName>ppt_x</p:attrName>
                                        </p:attrNameLst>
                                      </p:cBhvr>
                                      <p:tavLst>
                                        <p:tav tm="0">
                                          <p:val>
                                            <p:strVal val="#ppt_x"/>
                                          </p:val>
                                        </p:tav>
                                        <p:tav tm="100000">
                                          <p:val>
                                            <p:strVal val="#ppt_x"/>
                                          </p:val>
                                        </p:tav>
                                      </p:tavLst>
                                    </p:anim>
                                    <p:anim calcmode="lin" valueType="num">
                                      <p:cBhvr additive="base">
                                        <p:cTn id="3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30" grpId="0" animBg="1"/>
      <p:bldP spid="3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55" name="Rectangle 54"/>
          <p:cNvSpPr/>
          <p:nvPr/>
        </p:nvSpPr>
        <p:spPr>
          <a:xfrm>
            <a:off x="247631" y="927446"/>
            <a:ext cx="2446865" cy="334179"/>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rPr>
              <a:t>Academic</a:t>
            </a:r>
          </a:p>
        </p:txBody>
      </p:sp>
      <p:sp>
        <p:nvSpPr>
          <p:cNvPr id="58" name="Rectangle 57"/>
          <p:cNvSpPr/>
          <p:nvPr/>
        </p:nvSpPr>
        <p:spPr>
          <a:xfrm>
            <a:off x="2878223" y="938991"/>
            <a:ext cx="3423054" cy="334179"/>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rPr>
              <a:t>Technical/Vocational</a:t>
            </a:r>
          </a:p>
        </p:txBody>
      </p:sp>
      <p:sp>
        <p:nvSpPr>
          <p:cNvPr id="59" name="Rectangle 58"/>
          <p:cNvSpPr/>
          <p:nvPr/>
        </p:nvSpPr>
        <p:spPr>
          <a:xfrm>
            <a:off x="6439611" y="948539"/>
            <a:ext cx="2465795" cy="3341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rPr>
              <a:t>Work-based</a:t>
            </a:r>
          </a:p>
        </p:txBody>
      </p:sp>
      <p:cxnSp>
        <p:nvCxnSpPr>
          <p:cNvPr id="57" name="Straight Connector 56"/>
          <p:cNvCxnSpPr>
            <a:cxnSpLocks/>
          </p:cNvCxnSpPr>
          <p:nvPr/>
        </p:nvCxnSpPr>
        <p:spPr>
          <a:xfrm>
            <a:off x="2774892" y="932174"/>
            <a:ext cx="5362" cy="5669051"/>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a:cxnSpLocks/>
          </p:cNvCxnSpPr>
          <p:nvPr/>
        </p:nvCxnSpPr>
        <p:spPr>
          <a:xfrm>
            <a:off x="6348362" y="948539"/>
            <a:ext cx="20953" cy="5669051"/>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p:nvGrpSpPr>
        <p:grpSpPr>
          <a:xfrm>
            <a:off x="247631" y="5088327"/>
            <a:ext cx="8684774" cy="1478267"/>
            <a:chOff x="818375" y="5236512"/>
            <a:chExt cx="8684774" cy="1478267"/>
          </a:xfrm>
        </p:grpSpPr>
        <p:sp>
          <p:nvSpPr>
            <p:cNvPr id="56" name="Rectangle 55"/>
            <p:cNvSpPr/>
            <p:nvPr/>
          </p:nvSpPr>
          <p:spPr>
            <a:xfrm>
              <a:off x="818375" y="5236514"/>
              <a:ext cx="2395149" cy="14782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r>
                <a:rPr lang="en-GB" dirty="0"/>
                <a:t>Exam assessment at the end of two years</a:t>
              </a:r>
            </a:p>
            <a:p>
              <a:pPr algn="ctr"/>
              <a:endParaRPr lang="en-GB" dirty="0"/>
            </a:p>
          </p:txBody>
        </p:sp>
        <p:sp>
          <p:nvSpPr>
            <p:cNvPr id="62" name="Rectangle 61"/>
            <p:cNvSpPr/>
            <p:nvPr/>
          </p:nvSpPr>
          <p:spPr>
            <a:xfrm>
              <a:off x="3439899" y="5236513"/>
              <a:ext cx="3362415" cy="1478265"/>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r>
                <a:rPr lang="en-GB" dirty="0"/>
                <a:t>Course work, some final assessment and work placement </a:t>
              </a:r>
            </a:p>
            <a:p>
              <a:pPr algn="ctr"/>
              <a:endParaRPr lang="en-GB" dirty="0"/>
            </a:p>
          </p:txBody>
        </p:sp>
        <p:sp>
          <p:nvSpPr>
            <p:cNvPr id="66" name="Rectangle 65"/>
            <p:cNvSpPr/>
            <p:nvPr/>
          </p:nvSpPr>
          <p:spPr>
            <a:xfrm>
              <a:off x="7051570" y="5236512"/>
              <a:ext cx="2451579" cy="147826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r>
                <a:rPr lang="en-GB" dirty="0"/>
                <a:t>Learning through doing the job, some time learning at a college, some written assessment.</a:t>
              </a:r>
            </a:p>
            <a:p>
              <a:pPr algn="ctr"/>
              <a:endParaRPr lang="en-GB" dirty="0"/>
            </a:p>
          </p:txBody>
        </p:sp>
      </p:grpSp>
      <p:sp>
        <p:nvSpPr>
          <p:cNvPr id="68" name="Rectangle 67"/>
          <p:cNvSpPr/>
          <p:nvPr/>
        </p:nvSpPr>
        <p:spPr>
          <a:xfrm>
            <a:off x="249498" y="1420684"/>
            <a:ext cx="2455098" cy="303031"/>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A levels </a:t>
            </a:r>
          </a:p>
        </p:txBody>
      </p:sp>
      <p:sp>
        <p:nvSpPr>
          <p:cNvPr id="70" name="Rectangle 69"/>
          <p:cNvSpPr/>
          <p:nvPr/>
        </p:nvSpPr>
        <p:spPr>
          <a:xfrm>
            <a:off x="2865531" y="1406664"/>
            <a:ext cx="1618781" cy="303031"/>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General</a:t>
            </a:r>
          </a:p>
        </p:txBody>
      </p:sp>
      <p:sp>
        <p:nvSpPr>
          <p:cNvPr id="71" name="Rectangle 70"/>
          <p:cNvSpPr/>
          <p:nvPr/>
        </p:nvSpPr>
        <p:spPr>
          <a:xfrm>
            <a:off x="6439611" y="1391569"/>
            <a:ext cx="2469913" cy="30303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Apprenticeships</a:t>
            </a:r>
          </a:p>
        </p:txBody>
      </p:sp>
      <p:sp>
        <p:nvSpPr>
          <p:cNvPr id="29" name="Rectangle 28">
            <a:extLst>
              <a:ext uri="{FF2B5EF4-FFF2-40B4-BE49-F238E27FC236}">
                <a16:creationId xmlns:a16="http://schemas.microsoft.com/office/drawing/2014/main" id="{63606ADC-AD39-4F2C-B097-C8048E844274}"/>
              </a:ext>
            </a:extLst>
          </p:cNvPr>
          <p:cNvSpPr/>
          <p:nvPr/>
        </p:nvSpPr>
        <p:spPr>
          <a:xfrm>
            <a:off x="4572000" y="1398321"/>
            <a:ext cx="1685804" cy="303031"/>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T Levels (L 3)</a:t>
            </a:r>
          </a:p>
        </p:txBody>
      </p:sp>
      <p:grpSp>
        <p:nvGrpSpPr>
          <p:cNvPr id="5" name="Group 4">
            <a:extLst>
              <a:ext uri="{FF2B5EF4-FFF2-40B4-BE49-F238E27FC236}">
                <a16:creationId xmlns:a16="http://schemas.microsoft.com/office/drawing/2014/main" id="{F94F548F-844B-6FE4-B739-16CA4AEA684A}"/>
              </a:ext>
            </a:extLst>
          </p:cNvPr>
          <p:cNvGrpSpPr/>
          <p:nvPr/>
        </p:nvGrpSpPr>
        <p:grpSpPr>
          <a:xfrm>
            <a:off x="210489" y="1803452"/>
            <a:ext cx="8693811" cy="1445437"/>
            <a:chOff x="210489" y="1803452"/>
            <a:chExt cx="8693811" cy="1445437"/>
          </a:xfrm>
        </p:grpSpPr>
        <p:grpSp>
          <p:nvGrpSpPr>
            <p:cNvPr id="21" name="Group 20"/>
            <p:cNvGrpSpPr/>
            <p:nvPr/>
          </p:nvGrpSpPr>
          <p:grpSpPr>
            <a:xfrm>
              <a:off x="210489" y="1803452"/>
              <a:ext cx="8693811" cy="1445437"/>
              <a:chOff x="812737" y="1955624"/>
              <a:chExt cx="8693811" cy="1445437"/>
            </a:xfrm>
          </p:grpSpPr>
          <p:sp>
            <p:nvSpPr>
              <p:cNvPr id="53" name="Rectangle 52"/>
              <p:cNvSpPr/>
              <p:nvPr/>
            </p:nvSpPr>
            <p:spPr>
              <a:xfrm>
                <a:off x="812737" y="1978675"/>
                <a:ext cx="2451579" cy="1422386"/>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Mostly in school, Sixth Forms and some colleges.</a:t>
                </a:r>
              </a:p>
            </p:txBody>
          </p:sp>
          <p:sp>
            <p:nvSpPr>
              <p:cNvPr id="60" name="Rectangle 59"/>
              <p:cNvSpPr/>
              <p:nvPr/>
            </p:nvSpPr>
            <p:spPr>
              <a:xfrm>
                <a:off x="3439900" y="1978675"/>
                <a:ext cx="1613276" cy="1422386"/>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Lots in college some in school</a:t>
                </a:r>
              </a:p>
            </p:txBody>
          </p:sp>
          <p:sp>
            <p:nvSpPr>
              <p:cNvPr id="63" name="Rectangle 62"/>
              <p:cNvSpPr/>
              <p:nvPr/>
            </p:nvSpPr>
            <p:spPr>
              <a:xfrm>
                <a:off x="7054969" y="1955624"/>
                <a:ext cx="2451579" cy="142238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Trained in the workplace. Will get paid. </a:t>
                </a:r>
              </a:p>
            </p:txBody>
          </p:sp>
        </p:grpSp>
        <p:sp>
          <p:nvSpPr>
            <p:cNvPr id="30" name="Rectangle 29">
              <a:extLst>
                <a:ext uri="{FF2B5EF4-FFF2-40B4-BE49-F238E27FC236}">
                  <a16:creationId xmlns:a16="http://schemas.microsoft.com/office/drawing/2014/main" id="{66614BCB-25D0-49DD-8FCF-EA2705219EF4}"/>
                </a:ext>
              </a:extLst>
            </p:cNvPr>
            <p:cNvSpPr/>
            <p:nvPr/>
          </p:nvSpPr>
          <p:spPr>
            <a:xfrm>
              <a:off x="4567720" y="1826503"/>
              <a:ext cx="1686472" cy="1422386"/>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Mostly in colleges, some in schools</a:t>
              </a:r>
            </a:p>
          </p:txBody>
        </p:sp>
      </p:grpSp>
      <p:grpSp>
        <p:nvGrpSpPr>
          <p:cNvPr id="6" name="Group 5">
            <a:extLst>
              <a:ext uri="{FF2B5EF4-FFF2-40B4-BE49-F238E27FC236}">
                <a16:creationId xmlns:a16="http://schemas.microsoft.com/office/drawing/2014/main" id="{7F094B4F-AC74-EB86-EB53-6FA7D19307C0}"/>
              </a:ext>
            </a:extLst>
          </p:cNvPr>
          <p:cNvGrpSpPr/>
          <p:nvPr/>
        </p:nvGrpSpPr>
        <p:grpSpPr>
          <a:xfrm>
            <a:off x="247631" y="3410187"/>
            <a:ext cx="8665706" cy="1530339"/>
            <a:chOff x="247631" y="3410187"/>
            <a:chExt cx="8665706" cy="1530339"/>
          </a:xfrm>
        </p:grpSpPr>
        <p:grpSp>
          <p:nvGrpSpPr>
            <p:cNvPr id="22" name="Group 21"/>
            <p:cNvGrpSpPr/>
            <p:nvPr/>
          </p:nvGrpSpPr>
          <p:grpSpPr>
            <a:xfrm>
              <a:off x="247631" y="3410187"/>
              <a:ext cx="8665706" cy="1530339"/>
              <a:chOff x="245549" y="3313317"/>
              <a:chExt cx="8665706" cy="1530339"/>
            </a:xfrm>
          </p:grpSpPr>
          <p:sp>
            <p:nvSpPr>
              <p:cNvPr id="54" name="Rectangle 53"/>
              <p:cNvSpPr/>
              <p:nvPr/>
            </p:nvSpPr>
            <p:spPr>
              <a:xfrm>
                <a:off x="245549" y="3351894"/>
                <a:ext cx="2409075" cy="14782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Need to: have enjoyed GCSE subject, </a:t>
                </a:r>
              </a:p>
              <a:p>
                <a:pPr algn="ctr"/>
                <a:r>
                  <a:rPr lang="en-GB" dirty="0"/>
                  <a:t>like independent study, </a:t>
                </a:r>
              </a:p>
            </p:txBody>
          </p:sp>
          <p:sp>
            <p:nvSpPr>
              <p:cNvPr id="61" name="Rectangle 60"/>
              <p:cNvSpPr/>
              <p:nvPr/>
            </p:nvSpPr>
            <p:spPr>
              <a:xfrm>
                <a:off x="2855379" y="3326814"/>
                <a:ext cx="1593467" cy="1516842"/>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Related to a job area </a:t>
                </a:r>
                <a:r>
                  <a:rPr lang="en-GB" dirty="0" err="1"/>
                  <a:t>e.g</a:t>
                </a:r>
                <a:r>
                  <a:rPr lang="en-GB" dirty="0"/>
                  <a:t> health &amp; social care</a:t>
                </a:r>
              </a:p>
            </p:txBody>
          </p:sp>
          <p:sp>
            <p:nvSpPr>
              <p:cNvPr id="65" name="Rectangle 64"/>
              <p:cNvSpPr/>
              <p:nvPr/>
            </p:nvSpPr>
            <p:spPr>
              <a:xfrm>
                <a:off x="6459676" y="3313317"/>
                <a:ext cx="2451579" cy="147826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Trained to do a specific job </a:t>
                </a:r>
                <a:r>
                  <a:rPr lang="en-GB" dirty="0" err="1"/>
                  <a:t>e.g</a:t>
                </a:r>
                <a:r>
                  <a:rPr lang="en-GB" dirty="0"/>
                  <a:t> carpentry, assistant accountant.</a:t>
                </a:r>
              </a:p>
            </p:txBody>
          </p:sp>
        </p:grpSp>
        <p:sp>
          <p:nvSpPr>
            <p:cNvPr id="31" name="Rectangle 30">
              <a:extLst>
                <a:ext uri="{FF2B5EF4-FFF2-40B4-BE49-F238E27FC236}">
                  <a16:creationId xmlns:a16="http://schemas.microsoft.com/office/drawing/2014/main" id="{9CF306E6-92C9-4E01-8549-A7834B4B4AD2}"/>
                </a:ext>
              </a:extLst>
            </p:cNvPr>
            <p:cNvSpPr/>
            <p:nvPr/>
          </p:nvSpPr>
          <p:spPr>
            <a:xfrm>
              <a:off x="4572000" y="3423683"/>
              <a:ext cx="1659570" cy="1498203"/>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Trained to do a named job </a:t>
              </a:r>
              <a:r>
                <a:rPr lang="en-GB" dirty="0" err="1"/>
                <a:t>e.g</a:t>
              </a:r>
              <a:r>
                <a:rPr lang="en-GB" dirty="0"/>
                <a:t> digital design</a:t>
              </a:r>
            </a:p>
          </p:txBody>
        </p:sp>
      </p:grpSp>
      <p:sp>
        <p:nvSpPr>
          <p:cNvPr id="32" name="Rectangle 2">
            <a:extLst>
              <a:ext uri="{FF2B5EF4-FFF2-40B4-BE49-F238E27FC236}">
                <a16:creationId xmlns:a16="http://schemas.microsoft.com/office/drawing/2014/main" id="{2E4CCCF7-0DAF-49C6-9D0B-150F47450908}"/>
              </a:ext>
            </a:extLst>
          </p:cNvPr>
          <p:cNvSpPr>
            <a:spLocks noChangeArrowheads="1"/>
          </p:cNvSpPr>
          <p:nvPr/>
        </p:nvSpPr>
        <p:spPr bwMode="auto">
          <a:xfrm>
            <a:off x="0" y="-27353"/>
            <a:ext cx="9158780" cy="564204"/>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pic>
        <p:nvPicPr>
          <p:cNvPr id="33" name="Graphic 32" descr="Badge 1 with solid fill">
            <a:extLst>
              <a:ext uri="{FF2B5EF4-FFF2-40B4-BE49-F238E27FC236}">
                <a16:creationId xmlns:a16="http://schemas.microsoft.com/office/drawing/2014/main" id="{B3FBACC5-39E2-4CBC-96C6-166612CAAD7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729" y="-68417"/>
            <a:ext cx="646331" cy="646331"/>
          </a:xfrm>
          <a:prstGeom prst="rect">
            <a:avLst/>
          </a:prstGeom>
        </p:spPr>
      </p:pic>
      <p:sp>
        <p:nvSpPr>
          <p:cNvPr id="3" name="TextBox 2">
            <a:extLst>
              <a:ext uri="{FF2B5EF4-FFF2-40B4-BE49-F238E27FC236}">
                <a16:creationId xmlns:a16="http://schemas.microsoft.com/office/drawing/2014/main" id="{68EAB540-E890-4317-9E6F-B429EF8FC80D}"/>
              </a:ext>
            </a:extLst>
          </p:cNvPr>
          <p:cNvSpPr txBox="1"/>
          <p:nvPr/>
        </p:nvSpPr>
        <p:spPr>
          <a:xfrm>
            <a:off x="0" y="-89089"/>
            <a:ext cx="9153418" cy="646331"/>
          </a:xfrm>
          <a:prstGeom prst="rect">
            <a:avLst/>
          </a:prstGeom>
          <a:noFill/>
        </p:spPr>
        <p:txBody>
          <a:bodyPr wrap="square" rtlCol="0">
            <a:spAutoFit/>
          </a:bodyPr>
          <a:lstStyle/>
          <a:p>
            <a:pPr algn="ctr"/>
            <a:r>
              <a:rPr lang="en-GB" sz="3600" dirty="0">
                <a:solidFill>
                  <a:schemeClr val="bg1"/>
                </a:solidFill>
              </a:rPr>
              <a:t>What pathway may suit me?</a:t>
            </a:r>
          </a:p>
        </p:txBody>
      </p:sp>
    </p:spTree>
    <p:custDataLst>
      <p:tags r:id="rId1"/>
    </p:custDataLst>
    <p:extLst>
      <p:ext uri="{BB962C8B-B14F-4D97-AF65-F5344CB8AC3E}">
        <p14:creationId xmlns:p14="http://schemas.microsoft.com/office/powerpoint/2010/main" val="2575155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53071" cy="6858000"/>
          </a:xfrm>
          <a:prstGeom prst="rect">
            <a:avLst/>
          </a:prstGeom>
          <a:solidFill>
            <a:srgbClr val="5F295F">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12775"/>
            <a:ext cx="9153071" cy="646331"/>
          </a:xfrm>
          <a:prstGeom prst="rect">
            <a:avLst/>
          </a:prstGeom>
          <a:solidFill>
            <a:srgbClr val="002060"/>
          </a:solidFill>
        </p:spPr>
        <p:txBody>
          <a:bodyPr wrap="square" rtlCol="0">
            <a:spAutoFit/>
          </a:bodyPr>
          <a:lstStyle/>
          <a:p>
            <a:pPr algn="ctr"/>
            <a:r>
              <a:rPr lang="en-GB" sz="3600" dirty="0">
                <a:solidFill>
                  <a:schemeClr val="bg1"/>
                </a:solidFill>
              </a:rPr>
              <a:t>The Year 10 careers lessons are mapped to:</a:t>
            </a:r>
          </a:p>
        </p:txBody>
      </p:sp>
      <p:sp>
        <p:nvSpPr>
          <p:cNvPr id="6" name="Rectangle 5">
            <a:extLst>
              <a:ext uri="{FF2B5EF4-FFF2-40B4-BE49-F238E27FC236}">
                <a16:creationId xmlns:a16="http://schemas.microsoft.com/office/drawing/2014/main" id="{F687B561-80CF-4384-AB78-176580737F79}"/>
              </a:ext>
            </a:extLst>
          </p:cNvPr>
          <p:cNvSpPr/>
          <p:nvPr/>
        </p:nvSpPr>
        <p:spPr>
          <a:xfrm>
            <a:off x="170636" y="5784974"/>
            <a:ext cx="8797130" cy="9739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https://www.careerpilot.org.uk/skills-profile/activities</a:t>
            </a:r>
          </a:p>
        </p:txBody>
      </p:sp>
      <p:sp>
        <p:nvSpPr>
          <p:cNvPr id="34" name="Rectangle 33">
            <a:extLst>
              <a:ext uri="{FF2B5EF4-FFF2-40B4-BE49-F238E27FC236}">
                <a16:creationId xmlns:a16="http://schemas.microsoft.com/office/drawing/2014/main" id="{A3F89CE5-5AFD-4DC4-A45E-141F691A89C9}"/>
              </a:ext>
            </a:extLst>
          </p:cNvPr>
          <p:cNvSpPr/>
          <p:nvPr/>
        </p:nvSpPr>
        <p:spPr>
          <a:xfrm>
            <a:off x="4517554" y="716864"/>
            <a:ext cx="4461412" cy="11976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a:extLst>
              <a:ext uri="{FF2B5EF4-FFF2-40B4-BE49-F238E27FC236}">
                <a16:creationId xmlns:a16="http://schemas.microsoft.com/office/drawing/2014/main" id="{0F746975-0129-4FBB-95D5-72AB5485A691}"/>
              </a:ext>
            </a:extLst>
          </p:cNvPr>
          <p:cNvSpPr/>
          <p:nvPr/>
        </p:nvSpPr>
        <p:spPr>
          <a:xfrm>
            <a:off x="176236" y="716863"/>
            <a:ext cx="4225915" cy="49966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28513012-5EF5-4533-B0FE-AE3CD45C308A}"/>
              </a:ext>
            </a:extLst>
          </p:cNvPr>
          <p:cNvGrpSpPr/>
          <p:nvPr/>
        </p:nvGrpSpPr>
        <p:grpSpPr>
          <a:xfrm>
            <a:off x="458320" y="2512856"/>
            <a:ext cx="840162" cy="2769823"/>
            <a:chOff x="3569976" y="1954375"/>
            <a:chExt cx="1023104" cy="3439186"/>
          </a:xfrm>
        </p:grpSpPr>
        <p:grpSp>
          <p:nvGrpSpPr>
            <p:cNvPr id="43" name="Group 42">
              <a:extLst>
                <a:ext uri="{FF2B5EF4-FFF2-40B4-BE49-F238E27FC236}">
                  <a16:creationId xmlns:a16="http://schemas.microsoft.com/office/drawing/2014/main" id="{0AB57057-87E1-4B5F-9EBB-194247498E55}"/>
                </a:ext>
              </a:extLst>
            </p:cNvPr>
            <p:cNvGrpSpPr/>
            <p:nvPr/>
          </p:nvGrpSpPr>
          <p:grpSpPr>
            <a:xfrm>
              <a:off x="3585292" y="4302880"/>
              <a:ext cx="995918" cy="1090681"/>
              <a:chOff x="192050" y="1029646"/>
              <a:chExt cx="1379537" cy="1525587"/>
            </a:xfrm>
          </p:grpSpPr>
          <p:sp>
            <p:nvSpPr>
              <p:cNvPr id="54" name="Rectangle 2">
                <a:extLst>
                  <a:ext uri="{FF2B5EF4-FFF2-40B4-BE49-F238E27FC236}">
                    <a16:creationId xmlns:a16="http://schemas.microsoft.com/office/drawing/2014/main" id="{7268357A-4AC6-4B78-BB7F-04DB07736CFE}"/>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5" name="Picture 4">
                <a:extLst>
                  <a:ext uri="{FF2B5EF4-FFF2-40B4-BE49-F238E27FC236}">
                    <a16:creationId xmlns:a16="http://schemas.microsoft.com/office/drawing/2014/main" id="{38F6FB9D-C734-4EDD-9A22-A2AF110054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5" name="Group 44">
              <a:extLst>
                <a:ext uri="{FF2B5EF4-FFF2-40B4-BE49-F238E27FC236}">
                  <a16:creationId xmlns:a16="http://schemas.microsoft.com/office/drawing/2014/main" id="{1254D0C6-3C9B-40BB-B432-849EDE4DD9E3}"/>
                </a:ext>
              </a:extLst>
            </p:cNvPr>
            <p:cNvGrpSpPr/>
            <p:nvPr/>
          </p:nvGrpSpPr>
          <p:grpSpPr>
            <a:xfrm>
              <a:off x="3573423" y="3119323"/>
              <a:ext cx="1019657" cy="1090681"/>
              <a:chOff x="1917662" y="1051871"/>
              <a:chExt cx="1377950" cy="1503362"/>
            </a:xfrm>
          </p:grpSpPr>
          <p:sp>
            <p:nvSpPr>
              <p:cNvPr id="52" name="Rectangle 6">
                <a:extLst>
                  <a:ext uri="{FF2B5EF4-FFF2-40B4-BE49-F238E27FC236}">
                    <a16:creationId xmlns:a16="http://schemas.microsoft.com/office/drawing/2014/main" id="{B70B3166-A17E-4D67-ADAC-A27437D0CECC}"/>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3" name="Picture 7">
                <a:extLst>
                  <a:ext uri="{FF2B5EF4-FFF2-40B4-BE49-F238E27FC236}">
                    <a16:creationId xmlns:a16="http://schemas.microsoft.com/office/drawing/2014/main" id="{B736E1FF-D122-4D8A-B60E-9A88AD876C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6" name="Group 45">
              <a:extLst>
                <a:ext uri="{FF2B5EF4-FFF2-40B4-BE49-F238E27FC236}">
                  <a16:creationId xmlns:a16="http://schemas.microsoft.com/office/drawing/2014/main" id="{4C66EDCE-41D0-461D-A6D4-BB00A4B2B1D3}"/>
                </a:ext>
              </a:extLst>
            </p:cNvPr>
            <p:cNvGrpSpPr/>
            <p:nvPr/>
          </p:nvGrpSpPr>
          <p:grpSpPr>
            <a:xfrm>
              <a:off x="3569976" y="1954375"/>
              <a:ext cx="1019657" cy="1090680"/>
              <a:chOff x="235706" y="2981002"/>
              <a:chExt cx="1377950" cy="1474788"/>
            </a:xfrm>
          </p:grpSpPr>
          <p:sp>
            <p:nvSpPr>
              <p:cNvPr id="50" name="Rectangle 5">
                <a:extLst>
                  <a:ext uri="{FF2B5EF4-FFF2-40B4-BE49-F238E27FC236}">
                    <a16:creationId xmlns:a16="http://schemas.microsoft.com/office/drawing/2014/main" id="{1566C540-2B1C-44D0-9BC6-5607CD42E5B5}"/>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1" name="Picture 8">
                <a:extLst>
                  <a:ext uri="{FF2B5EF4-FFF2-40B4-BE49-F238E27FC236}">
                    <a16:creationId xmlns:a16="http://schemas.microsoft.com/office/drawing/2014/main" id="{7F8A1BBE-EEB7-4C61-9834-4CDB77BCB1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10" name="TextBox 9">
            <a:extLst>
              <a:ext uri="{FF2B5EF4-FFF2-40B4-BE49-F238E27FC236}">
                <a16:creationId xmlns:a16="http://schemas.microsoft.com/office/drawing/2014/main" id="{710852B5-4A7D-45A2-ADE4-0FD61A5AF2D3}"/>
              </a:ext>
            </a:extLst>
          </p:cNvPr>
          <p:cNvSpPr txBox="1"/>
          <p:nvPr/>
        </p:nvSpPr>
        <p:spPr>
          <a:xfrm>
            <a:off x="1411054" y="2601993"/>
            <a:ext cx="2555005" cy="646331"/>
          </a:xfrm>
          <a:prstGeom prst="rect">
            <a:avLst/>
          </a:prstGeom>
          <a:noFill/>
        </p:spPr>
        <p:txBody>
          <a:bodyPr wrap="square" rtlCol="0">
            <a:spAutoFit/>
          </a:bodyPr>
          <a:lstStyle/>
          <a:p>
            <a:r>
              <a:rPr lang="en-GB" sz="1200" dirty="0">
                <a:solidFill>
                  <a:srgbClr val="000000"/>
                </a:solidFill>
              </a:rPr>
              <a:t>Manage your career actively, make the most of opportunities and learn from setbacks.</a:t>
            </a:r>
            <a:endParaRPr lang="en-GB" sz="1200" dirty="0"/>
          </a:p>
        </p:txBody>
      </p:sp>
      <p:sp>
        <p:nvSpPr>
          <p:cNvPr id="11" name="TextBox 10">
            <a:extLst>
              <a:ext uri="{FF2B5EF4-FFF2-40B4-BE49-F238E27FC236}">
                <a16:creationId xmlns:a16="http://schemas.microsoft.com/office/drawing/2014/main" id="{E5C75B0A-F8A1-49DA-9054-4BF8CFFB3235}"/>
              </a:ext>
            </a:extLst>
          </p:cNvPr>
          <p:cNvSpPr txBox="1"/>
          <p:nvPr/>
        </p:nvSpPr>
        <p:spPr>
          <a:xfrm>
            <a:off x="1411056" y="3474773"/>
            <a:ext cx="2689382" cy="830997"/>
          </a:xfrm>
          <a:prstGeom prst="rect">
            <a:avLst/>
          </a:prstGeom>
          <a:noFill/>
        </p:spPr>
        <p:txBody>
          <a:bodyPr wrap="square" rtlCol="0">
            <a:spAutoFit/>
          </a:bodyPr>
          <a:lstStyle/>
          <a:p>
            <a:r>
              <a:rPr lang="en-GB" sz="1200" dirty="0">
                <a:solidFill>
                  <a:srgbClr val="000000"/>
                </a:solidFill>
              </a:rPr>
              <a:t>Explore the full range of possibilities open to you and learn about recruitment processes and the culture of different workplaces.</a:t>
            </a:r>
            <a:endParaRPr lang="en-GB" sz="1200" dirty="0"/>
          </a:p>
        </p:txBody>
      </p:sp>
      <p:sp>
        <p:nvSpPr>
          <p:cNvPr id="14" name="TextBox 13">
            <a:extLst>
              <a:ext uri="{FF2B5EF4-FFF2-40B4-BE49-F238E27FC236}">
                <a16:creationId xmlns:a16="http://schemas.microsoft.com/office/drawing/2014/main" id="{D0FA5C72-2C38-4D4C-961D-2F998576C44E}"/>
              </a:ext>
            </a:extLst>
          </p:cNvPr>
          <p:cNvSpPr txBox="1"/>
          <p:nvPr/>
        </p:nvSpPr>
        <p:spPr>
          <a:xfrm>
            <a:off x="1411056" y="4528536"/>
            <a:ext cx="2441966" cy="646331"/>
          </a:xfrm>
          <a:prstGeom prst="rect">
            <a:avLst/>
          </a:prstGeom>
          <a:noFill/>
        </p:spPr>
        <p:txBody>
          <a:bodyPr wrap="square" rtlCol="0">
            <a:spAutoFit/>
          </a:bodyPr>
          <a:lstStyle/>
          <a:p>
            <a:r>
              <a:rPr lang="en-GB" sz="1200" dirty="0">
                <a:solidFill>
                  <a:srgbClr val="000000"/>
                </a:solidFill>
              </a:rPr>
              <a:t>Grow throughout life by learning and reflecting on yourself, your background, and your strengths.</a:t>
            </a:r>
            <a:endParaRPr lang="en-GB" sz="1200" dirty="0"/>
          </a:p>
        </p:txBody>
      </p:sp>
      <p:sp>
        <p:nvSpPr>
          <p:cNvPr id="16" name="TextBox 15">
            <a:extLst>
              <a:ext uri="{FF2B5EF4-FFF2-40B4-BE49-F238E27FC236}">
                <a16:creationId xmlns:a16="http://schemas.microsoft.com/office/drawing/2014/main" id="{189E3142-17E0-4DA5-A871-2F886E0779B5}"/>
              </a:ext>
            </a:extLst>
          </p:cNvPr>
          <p:cNvSpPr txBox="1"/>
          <p:nvPr/>
        </p:nvSpPr>
        <p:spPr>
          <a:xfrm>
            <a:off x="333068" y="802349"/>
            <a:ext cx="3983219" cy="646331"/>
          </a:xfrm>
          <a:prstGeom prst="rect">
            <a:avLst/>
          </a:prstGeom>
          <a:noFill/>
        </p:spPr>
        <p:txBody>
          <a:bodyPr wrap="square" rtlCol="0">
            <a:spAutoFit/>
          </a:bodyPr>
          <a:lstStyle/>
          <a:p>
            <a:pPr algn="ctr"/>
            <a:r>
              <a:rPr lang="en-GB" b="1" dirty="0"/>
              <a:t>CDI Framework and career development skills</a:t>
            </a:r>
          </a:p>
        </p:txBody>
      </p:sp>
      <p:sp>
        <p:nvSpPr>
          <p:cNvPr id="23" name="TextBox 22">
            <a:extLst>
              <a:ext uri="{FF2B5EF4-FFF2-40B4-BE49-F238E27FC236}">
                <a16:creationId xmlns:a16="http://schemas.microsoft.com/office/drawing/2014/main" id="{F5E2E0BB-787F-4A2A-B08C-0BF414A36475}"/>
              </a:ext>
            </a:extLst>
          </p:cNvPr>
          <p:cNvSpPr txBox="1"/>
          <p:nvPr/>
        </p:nvSpPr>
        <p:spPr>
          <a:xfrm>
            <a:off x="4829843" y="786680"/>
            <a:ext cx="3895537" cy="369332"/>
          </a:xfrm>
          <a:prstGeom prst="rect">
            <a:avLst/>
          </a:prstGeom>
          <a:noFill/>
        </p:spPr>
        <p:txBody>
          <a:bodyPr wrap="square" rtlCol="0">
            <a:spAutoFit/>
          </a:bodyPr>
          <a:lstStyle/>
          <a:p>
            <a:pPr algn="ctr"/>
            <a:r>
              <a:rPr lang="en-GB" b="1" dirty="0"/>
              <a:t>Gatsby Benchmarks</a:t>
            </a:r>
          </a:p>
        </p:txBody>
      </p:sp>
      <p:sp>
        <p:nvSpPr>
          <p:cNvPr id="60" name="TextBox 59">
            <a:extLst>
              <a:ext uri="{FF2B5EF4-FFF2-40B4-BE49-F238E27FC236}">
                <a16:creationId xmlns:a16="http://schemas.microsoft.com/office/drawing/2014/main" id="{C99F411B-646D-4132-8C48-C255570AA843}"/>
              </a:ext>
            </a:extLst>
          </p:cNvPr>
          <p:cNvSpPr txBox="1"/>
          <p:nvPr/>
        </p:nvSpPr>
        <p:spPr>
          <a:xfrm>
            <a:off x="275759" y="5812783"/>
            <a:ext cx="2574557" cy="892552"/>
          </a:xfrm>
          <a:prstGeom prst="rect">
            <a:avLst/>
          </a:prstGeom>
          <a:noFill/>
        </p:spPr>
        <p:txBody>
          <a:bodyPr wrap="square" rtlCol="0">
            <a:spAutoFit/>
          </a:bodyPr>
          <a:lstStyle/>
          <a:p>
            <a:pPr algn="ctr"/>
            <a:r>
              <a:rPr lang="en-GB" b="1" dirty="0"/>
              <a:t>Skills Builder Universal Framework 2.0</a:t>
            </a:r>
          </a:p>
          <a:p>
            <a:pPr algn="ctr"/>
            <a:endParaRPr lang="en-GB" sz="800" b="1" dirty="0"/>
          </a:p>
          <a:p>
            <a:pPr algn="ctr"/>
            <a:r>
              <a:rPr lang="en-GB" sz="800" b="1" dirty="0">
                <a:hlinkClick r:id="rId7"/>
              </a:rPr>
              <a:t>www.skillsbuilder.org/universal-framework</a:t>
            </a:r>
            <a:endParaRPr lang="en-GB" sz="800" b="1" dirty="0"/>
          </a:p>
        </p:txBody>
      </p:sp>
      <p:sp>
        <p:nvSpPr>
          <p:cNvPr id="4" name="TextBox 3">
            <a:extLst>
              <a:ext uri="{FF2B5EF4-FFF2-40B4-BE49-F238E27FC236}">
                <a16:creationId xmlns:a16="http://schemas.microsoft.com/office/drawing/2014/main" id="{E46D8025-4CB6-4140-AA5F-9CF17E3D9738}"/>
              </a:ext>
            </a:extLst>
          </p:cNvPr>
          <p:cNvSpPr txBox="1"/>
          <p:nvPr/>
        </p:nvSpPr>
        <p:spPr>
          <a:xfrm>
            <a:off x="333068" y="5374942"/>
            <a:ext cx="3983219" cy="461665"/>
          </a:xfrm>
          <a:prstGeom prst="rect">
            <a:avLst/>
          </a:prstGeom>
          <a:noFill/>
        </p:spPr>
        <p:txBody>
          <a:bodyPr wrap="square" rtlCol="0">
            <a:spAutoFit/>
          </a:bodyPr>
          <a:lstStyle/>
          <a:p>
            <a:r>
              <a:rPr lang="en-GB" sz="800" dirty="0">
                <a:hlinkClick r:id="rId8"/>
              </a:rPr>
              <a:t>www.thecdi.net/write/Framework/CDI_86-Framework-Guidance_in_Secondary_Schools-webFINAL.pdf</a:t>
            </a:r>
            <a:endParaRPr lang="en-GB" sz="800" dirty="0"/>
          </a:p>
          <a:p>
            <a:endParaRPr lang="en-GB" sz="800" dirty="0"/>
          </a:p>
        </p:txBody>
      </p:sp>
      <p:pic>
        <p:nvPicPr>
          <p:cNvPr id="12" name="Picture 11">
            <a:extLst>
              <a:ext uri="{FF2B5EF4-FFF2-40B4-BE49-F238E27FC236}">
                <a16:creationId xmlns:a16="http://schemas.microsoft.com/office/drawing/2014/main" id="{A5C715BC-E62B-524B-E35B-5E8D741F447E}"/>
              </a:ext>
            </a:extLst>
          </p:cNvPr>
          <p:cNvPicPr>
            <a:picLocks noChangeAspect="1"/>
          </p:cNvPicPr>
          <p:nvPr/>
        </p:nvPicPr>
        <p:blipFill>
          <a:blip r:embed="rId9" cstate="print">
            <a:extLst>
              <a:ext uri="{28A0092B-C50C-407E-A947-70E740481C1C}">
                <a14:useLocalDpi xmlns:a14="http://schemas.microsoft.com/office/drawing/2010/main" val="0"/>
              </a:ext>
            </a:extLst>
          </a:blip>
          <a:srcRect l="1" r="-552"/>
          <a:stretch/>
        </p:blipFill>
        <p:spPr>
          <a:xfrm>
            <a:off x="2859385" y="5913571"/>
            <a:ext cx="6008858" cy="705501"/>
          </a:xfrm>
          <a:prstGeom prst="rect">
            <a:avLst/>
          </a:prstGeom>
        </p:spPr>
      </p:pic>
      <p:sp>
        <p:nvSpPr>
          <p:cNvPr id="15" name="Rectangle 14">
            <a:extLst>
              <a:ext uri="{FF2B5EF4-FFF2-40B4-BE49-F238E27FC236}">
                <a16:creationId xmlns:a16="http://schemas.microsoft.com/office/drawing/2014/main" id="{50726D12-FECA-8C13-E578-7DF0E478372A}"/>
              </a:ext>
            </a:extLst>
          </p:cNvPr>
          <p:cNvSpPr/>
          <p:nvPr/>
        </p:nvSpPr>
        <p:spPr>
          <a:xfrm>
            <a:off x="4517554" y="2043124"/>
            <a:ext cx="4461412" cy="3665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78B03DBB-30D0-474F-1C62-EBCA75AFB3E2}"/>
              </a:ext>
            </a:extLst>
          </p:cNvPr>
          <p:cNvSpPr txBox="1"/>
          <p:nvPr/>
        </p:nvSpPr>
        <p:spPr>
          <a:xfrm>
            <a:off x="4569314" y="2090921"/>
            <a:ext cx="4398453" cy="646331"/>
          </a:xfrm>
          <a:prstGeom prst="rect">
            <a:avLst/>
          </a:prstGeom>
          <a:noFill/>
        </p:spPr>
        <p:txBody>
          <a:bodyPr wrap="square" rtlCol="0">
            <a:spAutoFit/>
          </a:bodyPr>
          <a:lstStyle/>
          <a:p>
            <a:pPr algn="ctr"/>
            <a:r>
              <a:rPr lang="en-GB" b="1" dirty="0"/>
              <a:t>The Equalex Framework to support preparation for Modern Work Experience </a:t>
            </a:r>
          </a:p>
        </p:txBody>
      </p:sp>
      <p:pic>
        <p:nvPicPr>
          <p:cNvPr id="22" name="Picture 21" descr="A close up of a logo&#10;&#10;AI-generated content may be incorrect.">
            <a:extLst>
              <a:ext uri="{FF2B5EF4-FFF2-40B4-BE49-F238E27FC236}">
                <a16:creationId xmlns:a16="http://schemas.microsoft.com/office/drawing/2014/main" id="{E5F34D99-EF5F-142B-7684-23B6BE59F2D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35304" y="1164730"/>
            <a:ext cx="4225915" cy="530133"/>
          </a:xfrm>
          <a:prstGeom prst="rect">
            <a:avLst/>
          </a:prstGeom>
        </p:spPr>
      </p:pic>
      <p:pic>
        <p:nvPicPr>
          <p:cNvPr id="24" name="Picture 23">
            <a:extLst>
              <a:ext uri="{FF2B5EF4-FFF2-40B4-BE49-F238E27FC236}">
                <a16:creationId xmlns:a16="http://schemas.microsoft.com/office/drawing/2014/main" id="{93ADA92A-3CF7-489F-D5C9-1D7A20B18259}"/>
              </a:ext>
            </a:extLst>
          </p:cNvPr>
          <p:cNvPicPr>
            <a:picLocks noChangeAspect="1"/>
          </p:cNvPicPr>
          <p:nvPr/>
        </p:nvPicPr>
        <p:blipFill>
          <a:blip r:embed="rId11"/>
          <a:stretch>
            <a:fillRect/>
          </a:stretch>
        </p:blipFill>
        <p:spPr>
          <a:xfrm>
            <a:off x="4528626" y="2908507"/>
            <a:ext cx="2248985" cy="2243362"/>
          </a:xfrm>
          <a:prstGeom prst="rect">
            <a:avLst/>
          </a:prstGeom>
        </p:spPr>
      </p:pic>
      <p:sp>
        <p:nvSpPr>
          <p:cNvPr id="29" name="Rectangle: Rounded Corners 28">
            <a:extLst>
              <a:ext uri="{FF2B5EF4-FFF2-40B4-BE49-F238E27FC236}">
                <a16:creationId xmlns:a16="http://schemas.microsoft.com/office/drawing/2014/main" id="{8E99A279-5609-EBB3-BD1E-D91585F27B86}"/>
              </a:ext>
            </a:extLst>
          </p:cNvPr>
          <p:cNvSpPr/>
          <p:nvPr/>
        </p:nvSpPr>
        <p:spPr>
          <a:xfrm>
            <a:off x="6823265" y="3820735"/>
            <a:ext cx="2044978" cy="373020"/>
          </a:xfrm>
          <a:prstGeom prst="roundRect">
            <a:avLst/>
          </a:prstGeom>
          <a:solidFill>
            <a:srgbClr val="086E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Investigate &amp; Explore</a:t>
            </a:r>
          </a:p>
        </p:txBody>
      </p:sp>
      <p:sp>
        <p:nvSpPr>
          <p:cNvPr id="30" name="TextBox 29">
            <a:extLst>
              <a:ext uri="{FF2B5EF4-FFF2-40B4-BE49-F238E27FC236}">
                <a16:creationId xmlns:a16="http://schemas.microsoft.com/office/drawing/2014/main" id="{02AAEBE7-38D1-4780-6112-6F6E15F3A5B2}"/>
              </a:ext>
            </a:extLst>
          </p:cNvPr>
          <p:cNvSpPr txBox="1"/>
          <p:nvPr/>
        </p:nvSpPr>
        <p:spPr>
          <a:xfrm>
            <a:off x="4741852" y="5483513"/>
            <a:ext cx="4225912" cy="215444"/>
          </a:xfrm>
          <a:prstGeom prst="rect">
            <a:avLst/>
          </a:prstGeom>
          <a:noFill/>
        </p:spPr>
        <p:txBody>
          <a:bodyPr wrap="square" rtlCol="0">
            <a:spAutoFit/>
          </a:bodyPr>
          <a:lstStyle/>
          <a:p>
            <a:pPr algn="ctr"/>
            <a:r>
              <a:rPr lang="en-GB" sz="800" dirty="0">
                <a:hlinkClick r:id="rId12"/>
              </a:rPr>
              <a:t>www.careersandenterprise.co.uk/modern-work-experience/equalex-for-educators/</a:t>
            </a:r>
            <a:endParaRPr lang="en-GB" sz="800" dirty="0"/>
          </a:p>
        </p:txBody>
      </p:sp>
      <p:sp>
        <p:nvSpPr>
          <p:cNvPr id="31" name="TextBox 30">
            <a:extLst>
              <a:ext uri="{FF2B5EF4-FFF2-40B4-BE49-F238E27FC236}">
                <a16:creationId xmlns:a16="http://schemas.microsoft.com/office/drawing/2014/main" id="{F8D4C87D-BD61-1512-39EB-52E4AA25A87D}"/>
              </a:ext>
            </a:extLst>
          </p:cNvPr>
          <p:cNvSpPr txBox="1"/>
          <p:nvPr/>
        </p:nvSpPr>
        <p:spPr>
          <a:xfrm>
            <a:off x="5124785" y="1694861"/>
            <a:ext cx="3305653" cy="215444"/>
          </a:xfrm>
          <a:prstGeom prst="rect">
            <a:avLst/>
          </a:prstGeom>
          <a:noFill/>
        </p:spPr>
        <p:txBody>
          <a:bodyPr wrap="square" rtlCol="0">
            <a:spAutoFit/>
          </a:bodyPr>
          <a:lstStyle/>
          <a:p>
            <a:pPr algn="ctr"/>
            <a:r>
              <a:rPr lang="en-GB" sz="800" dirty="0">
                <a:hlinkClick r:id="rId13"/>
              </a:rPr>
              <a:t>www.gatsbybenchmarks.org.uk/</a:t>
            </a:r>
            <a:endParaRPr lang="en-GB" sz="800" dirty="0"/>
          </a:p>
        </p:txBody>
      </p:sp>
      <p:sp>
        <p:nvSpPr>
          <p:cNvPr id="5" name="Rectangle: Rounded Corners 4">
            <a:extLst>
              <a:ext uri="{FF2B5EF4-FFF2-40B4-BE49-F238E27FC236}">
                <a16:creationId xmlns:a16="http://schemas.microsoft.com/office/drawing/2014/main" id="{B98C9DC4-E04B-5910-BF31-0D3DB148DB4E}"/>
              </a:ext>
            </a:extLst>
          </p:cNvPr>
          <p:cNvSpPr/>
          <p:nvPr/>
        </p:nvSpPr>
        <p:spPr>
          <a:xfrm>
            <a:off x="6823265" y="4330917"/>
            <a:ext cx="2013435" cy="373020"/>
          </a:xfrm>
          <a:prstGeom prst="roundRect">
            <a:avLst/>
          </a:prstGeom>
          <a:solidFill>
            <a:srgbClr val="074E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Apply &amp; Demonstrate</a:t>
            </a:r>
          </a:p>
        </p:txBody>
      </p:sp>
      <p:sp>
        <p:nvSpPr>
          <p:cNvPr id="7" name="TextBox 6">
            <a:extLst>
              <a:ext uri="{FF2B5EF4-FFF2-40B4-BE49-F238E27FC236}">
                <a16:creationId xmlns:a16="http://schemas.microsoft.com/office/drawing/2014/main" id="{88162776-F477-5271-435D-3EB5B51210D4}"/>
              </a:ext>
            </a:extLst>
          </p:cNvPr>
          <p:cNvSpPr txBox="1"/>
          <p:nvPr/>
        </p:nvSpPr>
        <p:spPr>
          <a:xfrm>
            <a:off x="1402639" y="1674681"/>
            <a:ext cx="2747966" cy="646331"/>
          </a:xfrm>
          <a:prstGeom prst="rect">
            <a:avLst/>
          </a:prstGeom>
          <a:noFill/>
        </p:spPr>
        <p:txBody>
          <a:bodyPr wrap="square" rtlCol="0">
            <a:spAutoFit/>
          </a:bodyPr>
          <a:lstStyle/>
          <a:p>
            <a:r>
              <a:rPr lang="en-GB" sz="1200" b="0" i="0" dirty="0">
                <a:solidFill>
                  <a:srgbClr val="000000"/>
                </a:solidFill>
                <a:effectLst/>
              </a:rPr>
              <a:t>Create opportunities by being proactive and building positive relationships with others.</a:t>
            </a:r>
            <a:endParaRPr lang="en-GB" sz="1200" dirty="0"/>
          </a:p>
        </p:txBody>
      </p:sp>
      <p:grpSp>
        <p:nvGrpSpPr>
          <p:cNvPr id="13" name="Group 12">
            <a:extLst>
              <a:ext uri="{FF2B5EF4-FFF2-40B4-BE49-F238E27FC236}">
                <a16:creationId xmlns:a16="http://schemas.microsoft.com/office/drawing/2014/main" id="{51D7A83C-37BB-22DC-DE3E-A52AEF7711C8}"/>
              </a:ext>
            </a:extLst>
          </p:cNvPr>
          <p:cNvGrpSpPr/>
          <p:nvPr/>
        </p:nvGrpSpPr>
        <p:grpSpPr>
          <a:xfrm>
            <a:off x="470897" y="1515043"/>
            <a:ext cx="837331" cy="926454"/>
            <a:chOff x="1696276" y="3025135"/>
            <a:chExt cx="1166664" cy="1332058"/>
          </a:xfrm>
        </p:grpSpPr>
        <p:sp>
          <p:nvSpPr>
            <p:cNvPr id="17" name="Rectangle 9">
              <a:extLst>
                <a:ext uri="{FF2B5EF4-FFF2-40B4-BE49-F238E27FC236}">
                  <a16:creationId xmlns:a16="http://schemas.microsoft.com/office/drawing/2014/main" id="{9E297B11-B583-A496-BEDA-EEA163D4EDE0}"/>
                </a:ext>
              </a:extLst>
            </p:cNvPr>
            <p:cNvSpPr>
              <a:spLocks noChangeArrowheads="1"/>
            </p:cNvSpPr>
            <p:nvPr/>
          </p:nvSpPr>
          <p:spPr bwMode="auto">
            <a:xfrm>
              <a:off x="1696276" y="3025135"/>
              <a:ext cx="1166664" cy="1332058"/>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8" name="Picture 10">
              <a:extLst>
                <a:ext uri="{FF2B5EF4-FFF2-40B4-BE49-F238E27FC236}">
                  <a16:creationId xmlns:a16="http://schemas.microsoft.com/office/drawing/2014/main" id="{2C95119F-B253-B7B8-B028-4D958340ED5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760742" y="3087017"/>
              <a:ext cx="1036639"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9" name="Rectangle: Rounded Corners 8">
            <a:extLst>
              <a:ext uri="{FF2B5EF4-FFF2-40B4-BE49-F238E27FC236}">
                <a16:creationId xmlns:a16="http://schemas.microsoft.com/office/drawing/2014/main" id="{9FDA894C-EAFA-6868-9608-CDA9E11821EA}"/>
              </a:ext>
            </a:extLst>
          </p:cNvPr>
          <p:cNvSpPr/>
          <p:nvPr/>
        </p:nvSpPr>
        <p:spPr>
          <a:xfrm>
            <a:off x="6823265" y="3328663"/>
            <a:ext cx="2044978" cy="373020"/>
          </a:xfrm>
          <a:prstGeom prst="roundRect">
            <a:avLst/>
          </a:prstGeom>
          <a:solidFill>
            <a:srgbClr val="FF6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Introduce and Inspire</a:t>
            </a:r>
          </a:p>
        </p:txBody>
      </p:sp>
    </p:spTree>
    <p:custDataLst>
      <p:tags r:id="rId1"/>
    </p:custDataLst>
    <p:extLst>
      <p:ext uri="{BB962C8B-B14F-4D97-AF65-F5344CB8AC3E}">
        <p14:creationId xmlns:p14="http://schemas.microsoft.com/office/powerpoint/2010/main" val="17014690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50BDC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099" name="Rectangle 2"/>
          <p:cNvSpPr>
            <a:spLocks noChangeArrowheads="1"/>
          </p:cNvSpPr>
          <p:nvPr/>
        </p:nvSpPr>
        <p:spPr bwMode="auto">
          <a:xfrm>
            <a:off x="0" y="-68417"/>
            <a:ext cx="9158780" cy="6994539"/>
          </a:xfrm>
          <a:prstGeom prst="rect">
            <a:avLst/>
          </a:prstGeom>
          <a:solidFill>
            <a:srgbClr val="5F04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50" name="Rectangle 2">
            <a:extLst>
              <a:ext uri="{FF2B5EF4-FFF2-40B4-BE49-F238E27FC236}">
                <a16:creationId xmlns:a16="http://schemas.microsoft.com/office/drawing/2014/main" id="{CBAB18C0-E028-01FD-9F15-5C4D6B45A86A}"/>
              </a:ext>
            </a:extLst>
          </p:cNvPr>
          <p:cNvSpPr>
            <a:spLocks noChangeArrowheads="1"/>
          </p:cNvSpPr>
          <p:nvPr/>
        </p:nvSpPr>
        <p:spPr bwMode="auto">
          <a:xfrm>
            <a:off x="0" y="-67274"/>
            <a:ext cx="9158780" cy="604125"/>
          </a:xfrm>
          <a:prstGeom prst="rect">
            <a:avLst/>
          </a:prstGeom>
          <a:solidFill>
            <a:srgbClr val="00206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2" name="Text Box 22">
            <a:extLst>
              <a:ext uri="{FF2B5EF4-FFF2-40B4-BE49-F238E27FC236}">
                <a16:creationId xmlns:a16="http://schemas.microsoft.com/office/drawing/2014/main" id="{D9B5BFA9-555F-61D1-0BD8-27F7BC160DC6}"/>
              </a:ext>
            </a:extLst>
          </p:cNvPr>
          <p:cNvSpPr txBox="1">
            <a:spLocks noChangeArrowheads="1"/>
          </p:cNvSpPr>
          <p:nvPr/>
        </p:nvSpPr>
        <p:spPr bwMode="auto">
          <a:xfrm>
            <a:off x="2738459" y="-63448"/>
            <a:ext cx="4414922" cy="646331"/>
          </a:xfrm>
          <a:prstGeom prst="rect">
            <a:avLst/>
          </a:prstGeom>
          <a:noFill/>
          <a:ln w="9525">
            <a:noFill/>
            <a:miter lim="800000"/>
            <a:headEnd/>
            <a:tailEnd/>
          </a:ln>
        </p:spPr>
        <p:txBody>
          <a:bodyPr wrap="square">
            <a:spAutoFit/>
          </a:bodyPr>
          <a:lstStyle/>
          <a:p>
            <a:r>
              <a:rPr lang="en-GB" sz="3600" dirty="0">
                <a:solidFill>
                  <a:schemeClr val="bg1"/>
                </a:solidFill>
              </a:rPr>
              <a:t>Qualification choices</a:t>
            </a:r>
          </a:p>
        </p:txBody>
      </p:sp>
      <p:pic>
        <p:nvPicPr>
          <p:cNvPr id="53" name="Graphic 52" descr="Badge 1 with solid fill">
            <a:extLst>
              <a:ext uri="{FF2B5EF4-FFF2-40B4-BE49-F238E27FC236}">
                <a16:creationId xmlns:a16="http://schemas.microsoft.com/office/drawing/2014/main" id="{A9AEC1F9-3C21-1FD9-309C-F3793F52DE3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729" y="-88378"/>
            <a:ext cx="646331" cy="646331"/>
          </a:xfrm>
          <a:prstGeom prst="rect">
            <a:avLst/>
          </a:prstGeom>
        </p:spPr>
      </p:pic>
      <p:sp>
        <p:nvSpPr>
          <p:cNvPr id="3" name="Rectangle 2">
            <a:extLst>
              <a:ext uri="{FF2B5EF4-FFF2-40B4-BE49-F238E27FC236}">
                <a16:creationId xmlns:a16="http://schemas.microsoft.com/office/drawing/2014/main" id="{EC36B096-C93A-1C9F-1E69-31512D3DE0CD}"/>
              </a:ext>
            </a:extLst>
          </p:cNvPr>
          <p:cNvSpPr>
            <a:spLocks noChangeArrowheads="1"/>
          </p:cNvSpPr>
          <p:nvPr/>
        </p:nvSpPr>
        <p:spPr bwMode="auto">
          <a:xfrm>
            <a:off x="467710" y="821818"/>
            <a:ext cx="8264810" cy="5889932"/>
          </a:xfrm>
          <a:prstGeom prst="rect">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grpSp>
        <p:nvGrpSpPr>
          <p:cNvPr id="4" name="Group 3">
            <a:extLst>
              <a:ext uri="{FF2B5EF4-FFF2-40B4-BE49-F238E27FC236}">
                <a16:creationId xmlns:a16="http://schemas.microsoft.com/office/drawing/2014/main" id="{69037D8A-2057-AEF4-7542-4EE1559F7882}"/>
              </a:ext>
            </a:extLst>
          </p:cNvPr>
          <p:cNvGrpSpPr/>
          <p:nvPr/>
        </p:nvGrpSpPr>
        <p:grpSpPr>
          <a:xfrm>
            <a:off x="649391" y="1372297"/>
            <a:ext cx="718231" cy="5221997"/>
            <a:chOff x="393604" y="944918"/>
            <a:chExt cx="771453" cy="5688973"/>
          </a:xfrm>
        </p:grpSpPr>
        <p:pic>
          <p:nvPicPr>
            <p:cNvPr id="6" name="Picture 5">
              <a:extLst>
                <a:ext uri="{FF2B5EF4-FFF2-40B4-BE49-F238E27FC236}">
                  <a16:creationId xmlns:a16="http://schemas.microsoft.com/office/drawing/2014/main" id="{006625B8-0855-E263-4D39-E44F82F213FB}"/>
                </a:ext>
              </a:extLst>
            </p:cNvPr>
            <p:cNvPicPr>
              <a:picLocks noChangeAspect="1"/>
            </p:cNvPicPr>
            <p:nvPr/>
          </p:nvPicPr>
          <p:blipFill>
            <a:blip r:embed="rId5"/>
            <a:stretch>
              <a:fillRect/>
            </a:stretch>
          </p:blipFill>
          <p:spPr>
            <a:xfrm>
              <a:off x="393604" y="5814843"/>
              <a:ext cx="749467" cy="819048"/>
            </a:xfrm>
            <a:prstGeom prst="rect">
              <a:avLst/>
            </a:prstGeom>
          </p:spPr>
        </p:pic>
        <p:pic>
          <p:nvPicPr>
            <p:cNvPr id="9" name="Picture 8">
              <a:extLst>
                <a:ext uri="{FF2B5EF4-FFF2-40B4-BE49-F238E27FC236}">
                  <a16:creationId xmlns:a16="http://schemas.microsoft.com/office/drawing/2014/main" id="{A6B7A0E3-B330-E46D-7D94-D3ACD524E9F3}"/>
                </a:ext>
              </a:extLst>
            </p:cNvPr>
            <p:cNvPicPr>
              <a:picLocks noChangeAspect="1"/>
            </p:cNvPicPr>
            <p:nvPr/>
          </p:nvPicPr>
          <p:blipFill>
            <a:blip r:embed="rId6"/>
            <a:stretch>
              <a:fillRect/>
            </a:stretch>
          </p:blipFill>
          <p:spPr>
            <a:xfrm>
              <a:off x="396035" y="4866094"/>
              <a:ext cx="747036" cy="839263"/>
            </a:xfrm>
            <a:prstGeom prst="rect">
              <a:avLst/>
            </a:prstGeom>
          </p:spPr>
        </p:pic>
        <p:pic>
          <p:nvPicPr>
            <p:cNvPr id="10" name="Picture 9">
              <a:extLst>
                <a:ext uri="{FF2B5EF4-FFF2-40B4-BE49-F238E27FC236}">
                  <a16:creationId xmlns:a16="http://schemas.microsoft.com/office/drawing/2014/main" id="{834700DF-14D0-C849-E866-84FC0DAD94DB}"/>
                </a:ext>
              </a:extLst>
            </p:cNvPr>
            <p:cNvPicPr>
              <a:picLocks noChangeAspect="1"/>
            </p:cNvPicPr>
            <p:nvPr/>
          </p:nvPicPr>
          <p:blipFill>
            <a:blip r:embed="rId7"/>
            <a:stretch>
              <a:fillRect/>
            </a:stretch>
          </p:blipFill>
          <p:spPr>
            <a:xfrm>
              <a:off x="393604" y="3906959"/>
              <a:ext cx="756281" cy="849649"/>
            </a:xfrm>
            <a:prstGeom prst="rect">
              <a:avLst/>
            </a:prstGeom>
          </p:spPr>
        </p:pic>
        <p:pic>
          <p:nvPicPr>
            <p:cNvPr id="12" name="Picture 11">
              <a:extLst>
                <a:ext uri="{FF2B5EF4-FFF2-40B4-BE49-F238E27FC236}">
                  <a16:creationId xmlns:a16="http://schemas.microsoft.com/office/drawing/2014/main" id="{5B871E57-F8AF-8BB1-8387-4E178D9EC5C5}"/>
                </a:ext>
              </a:extLst>
            </p:cNvPr>
            <p:cNvPicPr>
              <a:picLocks noChangeAspect="1"/>
            </p:cNvPicPr>
            <p:nvPr/>
          </p:nvPicPr>
          <p:blipFill rotWithShape="1">
            <a:blip r:embed="rId8"/>
            <a:srcRect t="10665"/>
            <a:stretch/>
          </p:blipFill>
          <p:spPr>
            <a:xfrm>
              <a:off x="403151" y="2921855"/>
              <a:ext cx="761906" cy="895235"/>
            </a:xfrm>
            <a:prstGeom prst="rect">
              <a:avLst/>
            </a:prstGeom>
          </p:spPr>
        </p:pic>
        <p:pic>
          <p:nvPicPr>
            <p:cNvPr id="15" name="Picture 14">
              <a:extLst>
                <a:ext uri="{FF2B5EF4-FFF2-40B4-BE49-F238E27FC236}">
                  <a16:creationId xmlns:a16="http://schemas.microsoft.com/office/drawing/2014/main" id="{72D3003C-3605-7610-626A-7F1823A5624A}"/>
                </a:ext>
              </a:extLst>
            </p:cNvPr>
            <p:cNvPicPr>
              <a:picLocks noChangeAspect="1"/>
            </p:cNvPicPr>
            <p:nvPr/>
          </p:nvPicPr>
          <p:blipFill>
            <a:blip r:embed="rId9"/>
            <a:stretch>
              <a:fillRect/>
            </a:stretch>
          </p:blipFill>
          <p:spPr>
            <a:xfrm>
              <a:off x="403151" y="1945703"/>
              <a:ext cx="761906" cy="895234"/>
            </a:xfrm>
            <a:prstGeom prst="rect">
              <a:avLst/>
            </a:prstGeom>
          </p:spPr>
        </p:pic>
        <p:pic>
          <p:nvPicPr>
            <p:cNvPr id="16" name="Picture 15">
              <a:extLst>
                <a:ext uri="{FF2B5EF4-FFF2-40B4-BE49-F238E27FC236}">
                  <a16:creationId xmlns:a16="http://schemas.microsoft.com/office/drawing/2014/main" id="{EF4FF7C7-CF19-D3B9-884A-4B6213850D52}"/>
                </a:ext>
              </a:extLst>
            </p:cNvPr>
            <p:cNvPicPr>
              <a:picLocks noChangeAspect="1"/>
            </p:cNvPicPr>
            <p:nvPr/>
          </p:nvPicPr>
          <p:blipFill>
            <a:blip r:embed="rId10"/>
            <a:stretch>
              <a:fillRect/>
            </a:stretch>
          </p:blipFill>
          <p:spPr>
            <a:xfrm>
              <a:off x="403151" y="944918"/>
              <a:ext cx="761906" cy="905155"/>
            </a:xfrm>
            <a:prstGeom prst="rect">
              <a:avLst/>
            </a:prstGeom>
          </p:spPr>
        </p:pic>
      </p:grpSp>
      <p:grpSp>
        <p:nvGrpSpPr>
          <p:cNvPr id="17" name="Group 16">
            <a:extLst>
              <a:ext uri="{FF2B5EF4-FFF2-40B4-BE49-F238E27FC236}">
                <a16:creationId xmlns:a16="http://schemas.microsoft.com/office/drawing/2014/main" id="{D991071D-7F8C-67FA-C017-319315861704}"/>
              </a:ext>
            </a:extLst>
          </p:cNvPr>
          <p:cNvGrpSpPr/>
          <p:nvPr/>
        </p:nvGrpSpPr>
        <p:grpSpPr>
          <a:xfrm>
            <a:off x="1396760" y="4979940"/>
            <a:ext cx="2305980" cy="1614354"/>
            <a:chOff x="1168467" y="4814622"/>
            <a:chExt cx="2476858" cy="1758717"/>
          </a:xfrm>
        </p:grpSpPr>
        <p:sp>
          <p:nvSpPr>
            <p:cNvPr id="20" name="Rectangle 19">
              <a:extLst>
                <a:ext uri="{FF2B5EF4-FFF2-40B4-BE49-F238E27FC236}">
                  <a16:creationId xmlns:a16="http://schemas.microsoft.com/office/drawing/2014/main" id="{E2C30C3B-9BA1-8935-C9B2-11D22F695703}"/>
                </a:ext>
              </a:extLst>
            </p:cNvPr>
            <p:cNvSpPr/>
            <p:nvPr/>
          </p:nvSpPr>
          <p:spPr>
            <a:xfrm>
              <a:off x="1189451" y="5754291"/>
              <a:ext cx="2435915" cy="819048"/>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GCSEs 1 - 3</a:t>
              </a:r>
            </a:p>
          </p:txBody>
        </p:sp>
        <p:sp>
          <p:nvSpPr>
            <p:cNvPr id="21" name="Rectangle 20">
              <a:extLst>
                <a:ext uri="{FF2B5EF4-FFF2-40B4-BE49-F238E27FC236}">
                  <a16:creationId xmlns:a16="http://schemas.microsoft.com/office/drawing/2014/main" id="{702D6AE0-9C09-85DB-EBCF-0D93600362EF}"/>
                </a:ext>
              </a:extLst>
            </p:cNvPr>
            <p:cNvSpPr/>
            <p:nvPr/>
          </p:nvSpPr>
          <p:spPr>
            <a:xfrm>
              <a:off x="1168467"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5 x GCSEs 4 - 9</a:t>
              </a:r>
            </a:p>
          </p:txBody>
        </p:sp>
      </p:grpSp>
      <p:grpSp>
        <p:nvGrpSpPr>
          <p:cNvPr id="22" name="Group 21">
            <a:extLst>
              <a:ext uri="{FF2B5EF4-FFF2-40B4-BE49-F238E27FC236}">
                <a16:creationId xmlns:a16="http://schemas.microsoft.com/office/drawing/2014/main" id="{1C2C588F-3385-1043-43AA-DECEF98123CD}"/>
              </a:ext>
            </a:extLst>
          </p:cNvPr>
          <p:cNvGrpSpPr/>
          <p:nvPr/>
        </p:nvGrpSpPr>
        <p:grpSpPr>
          <a:xfrm>
            <a:off x="1416296" y="4117399"/>
            <a:ext cx="7158036" cy="768329"/>
            <a:chOff x="1259519" y="5731732"/>
            <a:chExt cx="7688460" cy="837038"/>
          </a:xfrm>
          <a:solidFill>
            <a:srgbClr val="50BDC0"/>
          </a:solidFill>
        </p:grpSpPr>
        <p:sp>
          <p:nvSpPr>
            <p:cNvPr id="23" name="Rectangle 22">
              <a:extLst>
                <a:ext uri="{FF2B5EF4-FFF2-40B4-BE49-F238E27FC236}">
                  <a16:creationId xmlns:a16="http://schemas.microsoft.com/office/drawing/2014/main" id="{541DB625-B9D2-11DB-BA0C-08DE53258B40}"/>
                </a:ext>
              </a:extLst>
            </p:cNvPr>
            <p:cNvSpPr/>
            <p:nvPr/>
          </p:nvSpPr>
          <p:spPr>
            <a:xfrm>
              <a:off x="1259519" y="573173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levels</a:t>
              </a:r>
            </a:p>
          </p:txBody>
        </p:sp>
        <p:sp>
          <p:nvSpPr>
            <p:cNvPr id="24" name="Rectangle 23">
              <a:extLst>
                <a:ext uri="{FF2B5EF4-FFF2-40B4-BE49-F238E27FC236}">
                  <a16:creationId xmlns:a16="http://schemas.microsoft.com/office/drawing/2014/main" id="{CBBB6D15-68A8-1B08-06B3-2C0A766ED6E0}"/>
                </a:ext>
              </a:extLst>
            </p:cNvPr>
            <p:cNvSpPr/>
            <p:nvPr/>
          </p:nvSpPr>
          <p:spPr>
            <a:xfrm>
              <a:off x="3858893" y="5736890"/>
              <a:ext cx="2476857"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 LEVEL other Level 3 - BTEC/OCR</a:t>
              </a:r>
            </a:p>
          </p:txBody>
        </p:sp>
        <p:sp>
          <p:nvSpPr>
            <p:cNvPr id="25" name="Rectangle 24">
              <a:extLst>
                <a:ext uri="{FF2B5EF4-FFF2-40B4-BE49-F238E27FC236}">
                  <a16:creationId xmlns:a16="http://schemas.microsoft.com/office/drawing/2014/main" id="{705177DA-96E9-611D-828A-EDBE1E3AD75A}"/>
                </a:ext>
              </a:extLst>
            </p:cNvPr>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Advanced Apprenticeship</a:t>
              </a:r>
            </a:p>
          </p:txBody>
        </p:sp>
      </p:grpSp>
      <p:grpSp>
        <p:nvGrpSpPr>
          <p:cNvPr id="26" name="Group 25">
            <a:extLst>
              <a:ext uri="{FF2B5EF4-FFF2-40B4-BE49-F238E27FC236}">
                <a16:creationId xmlns:a16="http://schemas.microsoft.com/office/drawing/2014/main" id="{2F70C064-E602-5D2F-C064-B1F50CB538D4}"/>
              </a:ext>
            </a:extLst>
          </p:cNvPr>
          <p:cNvGrpSpPr/>
          <p:nvPr/>
        </p:nvGrpSpPr>
        <p:grpSpPr>
          <a:xfrm>
            <a:off x="1435832" y="3185921"/>
            <a:ext cx="7126832" cy="840001"/>
            <a:chOff x="1303352" y="5740423"/>
            <a:chExt cx="7644627" cy="838712"/>
          </a:xfrm>
          <a:solidFill>
            <a:srgbClr val="FC5C30"/>
          </a:solidFill>
        </p:grpSpPr>
        <p:sp>
          <p:nvSpPr>
            <p:cNvPr id="27" name="Rectangle 26">
              <a:extLst>
                <a:ext uri="{FF2B5EF4-FFF2-40B4-BE49-F238E27FC236}">
                  <a16:creationId xmlns:a16="http://schemas.microsoft.com/office/drawing/2014/main" id="{6ED21EE8-58B9-8C19-0EE3-AA78A82AC017}"/>
                </a:ext>
              </a:extLst>
            </p:cNvPr>
            <p:cNvSpPr/>
            <p:nvPr/>
          </p:nvSpPr>
          <p:spPr>
            <a:xfrm>
              <a:off x="1303352" y="5740423"/>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1</a:t>
              </a:r>
            </a:p>
          </p:txBody>
        </p:sp>
        <p:sp>
          <p:nvSpPr>
            <p:cNvPr id="28" name="Rectangle 27">
              <a:extLst>
                <a:ext uri="{FF2B5EF4-FFF2-40B4-BE49-F238E27FC236}">
                  <a16:creationId xmlns:a16="http://schemas.microsoft.com/office/drawing/2014/main" id="{2AAAC8D7-4C3A-5171-BBD8-FAE7AEA60B62}"/>
                </a:ext>
              </a:extLst>
            </p:cNvPr>
            <p:cNvSpPr/>
            <p:nvPr/>
          </p:nvSpPr>
          <p:spPr>
            <a:xfrm>
              <a:off x="3878267" y="5760087"/>
              <a:ext cx="2476857"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HNC</a:t>
              </a:r>
            </a:p>
            <a:p>
              <a:pPr algn="ctr"/>
              <a:r>
                <a:rPr lang="en-GB" dirty="0"/>
                <a:t>Foundation Degree Y1</a:t>
              </a:r>
            </a:p>
          </p:txBody>
        </p:sp>
        <p:sp>
          <p:nvSpPr>
            <p:cNvPr id="30" name="Rectangle 29">
              <a:extLst>
                <a:ext uri="{FF2B5EF4-FFF2-40B4-BE49-F238E27FC236}">
                  <a16:creationId xmlns:a16="http://schemas.microsoft.com/office/drawing/2014/main" id="{39503725-7AE2-045C-42E4-EA2FF9709594}"/>
                </a:ext>
              </a:extLst>
            </p:cNvPr>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grpSp>
        <p:nvGrpSpPr>
          <p:cNvPr id="31" name="Group 30">
            <a:extLst>
              <a:ext uri="{FF2B5EF4-FFF2-40B4-BE49-F238E27FC236}">
                <a16:creationId xmlns:a16="http://schemas.microsoft.com/office/drawing/2014/main" id="{E242E632-A05C-E487-6132-6618C5986C1D}"/>
              </a:ext>
            </a:extLst>
          </p:cNvPr>
          <p:cNvGrpSpPr/>
          <p:nvPr/>
        </p:nvGrpSpPr>
        <p:grpSpPr>
          <a:xfrm>
            <a:off x="1421105" y="2287377"/>
            <a:ext cx="7136450" cy="832711"/>
            <a:chOff x="1293035" y="5749722"/>
            <a:chExt cx="7654944" cy="831433"/>
          </a:xfrm>
          <a:solidFill>
            <a:srgbClr val="50BDC0"/>
          </a:solidFill>
        </p:grpSpPr>
        <p:sp>
          <p:nvSpPr>
            <p:cNvPr id="32" name="Rectangle 31">
              <a:extLst>
                <a:ext uri="{FF2B5EF4-FFF2-40B4-BE49-F238E27FC236}">
                  <a16:creationId xmlns:a16="http://schemas.microsoft.com/office/drawing/2014/main" id="{21B8A8C1-0561-2D0A-A739-C7029E9F81EA}"/>
                </a:ext>
              </a:extLst>
            </p:cNvPr>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2</a:t>
              </a:r>
            </a:p>
          </p:txBody>
        </p:sp>
        <p:sp>
          <p:nvSpPr>
            <p:cNvPr id="33" name="Rectangle 32">
              <a:extLst>
                <a:ext uri="{FF2B5EF4-FFF2-40B4-BE49-F238E27FC236}">
                  <a16:creationId xmlns:a16="http://schemas.microsoft.com/office/drawing/2014/main" id="{88A47702-FF7C-2DAF-2836-2980C148BB43}"/>
                </a:ext>
              </a:extLst>
            </p:cNvPr>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HND</a:t>
              </a:r>
            </a:p>
            <a:p>
              <a:pPr algn="ctr"/>
              <a:r>
                <a:rPr lang="en-GB" dirty="0"/>
                <a:t>Foundation Degree Y2</a:t>
              </a:r>
            </a:p>
          </p:txBody>
        </p:sp>
        <p:sp>
          <p:nvSpPr>
            <p:cNvPr id="34" name="Rectangle 33">
              <a:extLst>
                <a:ext uri="{FF2B5EF4-FFF2-40B4-BE49-F238E27FC236}">
                  <a16:creationId xmlns:a16="http://schemas.microsoft.com/office/drawing/2014/main" id="{44EAD70F-6B74-5F28-F9F7-54AFBA0F42CB}"/>
                </a:ext>
              </a:extLst>
            </p:cNvPr>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sp>
        <p:nvSpPr>
          <p:cNvPr id="54" name="Rectangle 53">
            <a:extLst>
              <a:ext uri="{FF2B5EF4-FFF2-40B4-BE49-F238E27FC236}">
                <a16:creationId xmlns:a16="http://schemas.microsoft.com/office/drawing/2014/main" id="{4842B956-F1B5-1348-D5DF-9B78ED0B7D1D}"/>
              </a:ext>
            </a:extLst>
          </p:cNvPr>
          <p:cNvSpPr/>
          <p:nvPr/>
        </p:nvSpPr>
        <p:spPr>
          <a:xfrm>
            <a:off x="1417718" y="1383797"/>
            <a:ext cx="7125409" cy="820307"/>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t>Degree Achieved</a:t>
            </a:r>
          </a:p>
        </p:txBody>
      </p:sp>
      <p:grpSp>
        <p:nvGrpSpPr>
          <p:cNvPr id="56" name="Group 55">
            <a:extLst>
              <a:ext uri="{FF2B5EF4-FFF2-40B4-BE49-F238E27FC236}">
                <a16:creationId xmlns:a16="http://schemas.microsoft.com/office/drawing/2014/main" id="{BB1AFA60-CF80-B926-6960-6E5E90D99C94}"/>
              </a:ext>
            </a:extLst>
          </p:cNvPr>
          <p:cNvGrpSpPr/>
          <p:nvPr/>
        </p:nvGrpSpPr>
        <p:grpSpPr>
          <a:xfrm>
            <a:off x="1447156" y="912718"/>
            <a:ext cx="7084648" cy="366936"/>
            <a:chOff x="1447156" y="912718"/>
            <a:chExt cx="7084648" cy="366936"/>
          </a:xfrm>
        </p:grpSpPr>
        <p:sp>
          <p:nvSpPr>
            <p:cNvPr id="60" name="Rectangle 59">
              <a:extLst>
                <a:ext uri="{FF2B5EF4-FFF2-40B4-BE49-F238E27FC236}">
                  <a16:creationId xmlns:a16="http://schemas.microsoft.com/office/drawing/2014/main" id="{4252C144-1418-93A5-9940-78D90283DD31}"/>
                </a:ext>
              </a:extLst>
            </p:cNvPr>
            <p:cNvSpPr/>
            <p:nvPr/>
          </p:nvSpPr>
          <p:spPr>
            <a:xfrm>
              <a:off x="1447156" y="920961"/>
              <a:ext cx="2286444" cy="35869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Academic</a:t>
              </a:r>
            </a:p>
          </p:txBody>
        </p:sp>
        <p:sp>
          <p:nvSpPr>
            <p:cNvPr id="61" name="Rectangle 60">
              <a:extLst>
                <a:ext uri="{FF2B5EF4-FFF2-40B4-BE49-F238E27FC236}">
                  <a16:creationId xmlns:a16="http://schemas.microsoft.com/office/drawing/2014/main" id="{CFF02938-65FA-CF93-15E9-B41DF8AC77EE}"/>
                </a:ext>
              </a:extLst>
            </p:cNvPr>
            <p:cNvSpPr/>
            <p:nvPr/>
          </p:nvSpPr>
          <p:spPr>
            <a:xfrm>
              <a:off x="3844415" y="912718"/>
              <a:ext cx="2311903" cy="358693"/>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Technical/Vocational</a:t>
              </a:r>
            </a:p>
          </p:txBody>
        </p:sp>
        <p:sp>
          <p:nvSpPr>
            <p:cNvPr id="62" name="Rectangle 61">
              <a:extLst>
                <a:ext uri="{FF2B5EF4-FFF2-40B4-BE49-F238E27FC236}">
                  <a16:creationId xmlns:a16="http://schemas.microsoft.com/office/drawing/2014/main" id="{14462BC6-18CA-9F00-2C91-CD6E61AEF945}"/>
                </a:ext>
              </a:extLst>
            </p:cNvPr>
            <p:cNvSpPr/>
            <p:nvPr/>
          </p:nvSpPr>
          <p:spPr>
            <a:xfrm>
              <a:off x="6245360" y="920961"/>
              <a:ext cx="2286444" cy="35869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Apprenticeship</a:t>
              </a:r>
            </a:p>
          </p:txBody>
        </p:sp>
      </p:grpSp>
      <p:grpSp>
        <p:nvGrpSpPr>
          <p:cNvPr id="63" name="Group 62">
            <a:extLst>
              <a:ext uri="{FF2B5EF4-FFF2-40B4-BE49-F238E27FC236}">
                <a16:creationId xmlns:a16="http://schemas.microsoft.com/office/drawing/2014/main" id="{067EB79A-BA79-C550-AB49-8D8AAA4952DE}"/>
              </a:ext>
            </a:extLst>
          </p:cNvPr>
          <p:cNvGrpSpPr/>
          <p:nvPr/>
        </p:nvGrpSpPr>
        <p:grpSpPr>
          <a:xfrm>
            <a:off x="3836340" y="4968574"/>
            <a:ext cx="4716406" cy="751817"/>
            <a:chOff x="3836340" y="4968574"/>
            <a:chExt cx="4716406" cy="751817"/>
          </a:xfrm>
        </p:grpSpPr>
        <p:sp>
          <p:nvSpPr>
            <p:cNvPr id="4100" name="Rectangle 4099">
              <a:extLst>
                <a:ext uri="{FF2B5EF4-FFF2-40B4-BE49-F238E27FC236}">
                  <a16:creationId xmlns:a16="http://schemas.microsoft.com/office/drawing/2014/main" id="{CA6E6465-6F42-C6F4-AFE2-A6D0D1897CEF}"/>
                </a:ext>
              </a:extLst>
            </p:cNvPr>
            <p:cNvSpPr/>
            <p:nvPr/>
          </p:nvSpPr>
          <p:spPr>
            <a:xfrm>
              <a:off x="6246766" y="4968574"/>
              <a:ext cx="2305980" cy="751817"/>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Intermediate Apprenticeship</a:t>
              </a:r>
            </a:p>
          </p:txBody>
        </p:sp>
        <p:sp>
          <p:nvSpPr>
            <p:cNvPr id="4101" name="Rectangle 4100">
              <a:extLst>
                <a:ext uri="{FF2B5EF4-FFF2-40B4-BE49-F238E27FC236}">
                  <a16:creationId xmlns:a16="http://schemas.microsoft.com/office/drawing/2014/main" id="{C1519111-AB3E-6F44-4EDA-967CBCCE992C}"/>
                </a:ext>
              </a:extLst>
            </p:cNvPr>
            <p:cNvSpPr/>
            <p:nvPr/>
          </p:nvSpPr>
          <p:spPr>
            <a:xfrm>
              <a:off x="3836340" y="4968574"/>
              <a:ext cx="2305980" cy="751817"/>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 Level Foundation and other Level 2</a:t>
              </a:r>
            </a:p>
          </p:txBody>
        </p:sp>
      </p:grpSp>
      <p:sp>
        <p:nvSpPr>
          <p:cNvPr id="4102" name="Rectangle 4101">
            <a:extLst>
              <a:ext uri="{FF2B5EF4-FFF2-40B4-BE49-F238E27FC236}">
                <a16:creationId xmlns:a16="http://schemas.microsoft.com/office/drawing/2014/main" id="{E51058FA-721F-D46C-0972-10EAE08585F4}"/>
              </a:ext>
            </a:extLst>
          </p:cNvPr>
          <p:cNvSpPr/>
          <p:nvPr/>
        </p:nvSpPr>
        <p:spPr>
          <a:xfrm>
            <a:off x="467710" y="4025922"/>
            <a:ext cx="8264810" cy="2685827"/>
          </a:xfrm>
          <a:prstGeom prst="rect">
            <a:avLst/>
          </a:prstGeom>
          <a:noFill/>
          <a:ln w="57150">
            <a:solidFill>
              <a:srgbClr val="2DF3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custDataLst>
      <p:tags r:id="rId1"/>
    </p:custDataLst>
    <p:extLst>
      <p:ext uri="{BB962C8B-B14F-4D97-AF65-F5344CB8AC3E}">
        <p14:creationId xmlns:p14="http://schemas.microsoft.com/office/powerpoint/2010/main" val="172188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500" fill="hold"/>
                                        <p:tgtEl>
                                          <p:spTgt spid="56"/>
                                        </p:tgtEl>
                                        <p:attrNameLst>
                                          <p:attrName>ppt_x</p:attrName>
                                        </p:attrNameLst>
                                      </p:cBhvr>
                                      <p:tavLst>
                                        <p:tav tm="0">
                                          <p:val>
                                            <p:strVal val="#ppt_x"/>
                                          </p:val>
                                        </p:tav>
                                        <p:tav tm="100000">
                                          <p:val>
                                            <p:strVal val="#ppt_x"/>
                                          </p:val>
                                        </p:tav>
                                      </p:tavLst>
                                    </p:anim>
                                    <p:anim calcmode="lin" valueType="num">
                                      <p:cBhvr additive="base">
                                        <p:cTn id="8"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3"/>
                                        </p:tgtEl>
                                        <p:attrNameLst>
                                          <p:attrName>style.visibility</p:attrName>
                                        </p:attrNameLst>
                                      </p:cBhvr>
                                      <p:to>
                                        <p:strVal val="visible"/>
                                      </p:to>
                                    </p:set>
                                    <p:anim calcmode="lin" valueType="num">
                                      <p:cBhvr additive="base">
                                        <p:cTn id="25" dur="500" fill="hold"/>
                                        <p:tgtEl>
                                          <p:spTgt spid="63"/>
                                        </p:tgtEl>
                                        <p:attrNameLst>
                                          <p:attrName>ppt_x</p:attrName>
                                        </p:attrNameLst>
                                      </p:cBhvr>
                                      <p:tavLst>
                                        <p:tav tm="0">
                                          <p:val>
                                            <p:strVal val="#ppt_x"/>
                                          </p:val>
                                        </p:tav>
                                        <p:tav tm="100000">
                                          <p:val>
                                            <p:strVal val="#ppt_x"/>
                                          </p:val>
                                        </p:tav>
                                      </p:tavLst>
                                    </p:anim>
                                    <p:anim calcmode="lin" valueType="num">
                                      <p:cBhvr additive="base">
                                        <p:cTn id="26"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additive="base">
                                        <p:cTn id="43" dur="500" fill="hold"/>
                                        <p:tgtEl>
                                          <p:spTgt spid="31"/>
                                        </p:tgtEl>
                                        <p:attrNameLst>
                                          <p:attrName>ppt_x</p:attrName>
                                        </p:attrNameLst>
                                      </p:cBhvr>
                                      <p:tavLst>
                                        <p:tav tm="0">
                                          <p:val>
                                            <p:strVal val="#ppt_x"/>
                                          </p:val>
                                        </p:tav>
                                        <p:tav tm="100000">
                                          <p:val>
                                            <p:strVal val="#ppt_x"/>
                                          </p:val>
                                        </p:tav>
                                      </p:tavLst>
                                    </p:anim>
                                    <p:anim calcmode="lin" valueType="num">
                                      <p:cBhvr additive="base">
                                        <p:cTn id="4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4"/>
                                        </p:tgtEl>
                                        <p:attrNameLst>
                                          <p:attrName>style.visibility</p:attrName>
                                        </p:attrNameLst>
                                      </p:cBhvr>
                                      <p:to>
                                        <p:strVal val="visible"/>
                                      </p:to>
                                    </p:set>
                                    <p:anim calcmode="lin" valueType="num">
                                      <p:cBhvr additive="base">
                                        <p:cTn id="49" dur="500" fill="hold"/>
                                        <p:tgtEl>
                                          <p:spTgt spid="54"/>
                                        </p:tgtEl>
                                        <p:attrNameLst>
                                          <p:attrName>ppt_x</p:attrName>
                                        </p:attrNameLst>
                                      </p:cBhvr>
                                      <p:tavLst>
                                        <p:tav tm="0">
                                          <p:val>
                                            <p:strVal val="#ppt_x"/>
                                          </p:val>
                                        </p:tav>
                                        <p:tav tm="100000">
                                          <p:val>
                                            <p:strVal val="#ppt_x"/>
                                          </p:val>
                                        </p:tav>
                                      </p:tavLst>
                                    </p:anim>
                                    <p:anim calcmode="lin" valueType="num">
                                      <p:cBhvr additive="base">
                                        <p:cTn id="50"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102"/>
                                        </p:tgtEl>
                                        <p:attrNameLst>
                                          <p:attrName>style.visibility</p:attrName>
                                        </p:attrNameLst>
                                      </p:cBhvr>
                                      <p:to>
                                        <p:strVal val="visible"/>
                                      </p:to>
                                    </p:set>
                                    <p:anim calcmode="lin" valueType="num">
                                      <p:cBhvr additive="base">
                                        <p:cTn id="55" dur="500" fill="hold"/>
                                        <p:tgtEl>
                                          <p:spTgt spid="4102"/>
                                        </p:tgtEl>
                                        <p:attrNameLst>
                                          <p:attrName>ppt_x</p:attrName>
                                        </p:attrNameLst>
                                      </p:cBhvr>
                                      <p:tavLst>
                                        <p:tav tm="0">
                                          <p:val>
                                            <p:strVal val="#ppt_x"/>
                                          </p:val>
                                        </p:tav>
                                        <p:tav tm="100000">
                                          <p:val>
                                            <p:strVal val="#ppt_x"/>
                                          </p:val>
                                        </p:tav>
                                      </p:tavLst>
                                    </p:anim>
                                    <p:anim calcmode="lin" valueType="num">
                                      <p:cBhvr additive="base">
                                        <p:cTn id="56" dur="500" fill="hold"/>
                                        <p:tgtEl>
                                          <p:spTgt spid="41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410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803" y="0"/>
            <a:ext cx="9158780" cy="6933084"/>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5" name="Picture 4">
            <a:extLst>
              <a:ext uri="{FF2B5EF4-FFF2-40B4-BE49-F238E27FC236}">
                <a16:creationId xmlns:a16="http://schemas.microsoft.com/office/drawing/2014/main" id="{B443C772-B2E8-4055-81E1-D4057135E2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557" y="770535"/>
            <a:ext cx="5249008" cy="2038635"/>
          </a:xfrm>
          <a:prstGeom prst="rect">
            <a:avLst/>
          </a:prstGeom>
          <a:effectLst>
            <a:outerShdw blurRad="63500" sx="102000" sy="102000" algn="ctr" rotWithShape="0">
              <a:prstClr val="black">
                <a:alpha val="40000"/>
              </a:prstClr>
            </a:outerShdw>
          </a:effectLst>
        </p:spPr>
      </p:pic>
      <p:sp>
        <p:nvSpPr>
          <p:cNvPr id="9" name="Rectangle 8"/>
          <p:cNvSpPr/>
          <p:nvPr/>
        </p:nvSpPr>
        <p:spPr>
          <a:xfrm>
            <a:off x="307477" y="1734738"/>
            <a:ext cx="4994195" cy="4862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2">
            <a:extLst>
              <a:ext uri="{FF2B5EF4-FFF2-40B4-BE49-F238E27FC236}">
                <a16:creationId xmlns:a16="http://schemas.microsoft.com/office/drawing/2014/main" id="{16BE2782-7696-4A6A-8353-42483325B7B1}"/>
              </a:ext>
            </a:extLst>
          </p:cNvPr>
          <p:cNvSpPr>
            <a:spLocks noChangeArrowheads="1"/>
          </p:cNvSpPr>
          <p:nvPr/>
        </p:nvSpPr>
        <p:spPr bwMode="auto">
          <a:xfrm>
            <a:off x="0" y="-27353"/>
            <a:ext cx="9158780" cy="564204"/>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pic>
        <p:nvPicPr>
          <p:cNvPr id="11" name="Graphic 10" descr="Badge 1 with solid fill">
            <a:extLst>
              <a:ext uri="{FF2B5EF4-FFF2-40B4-BE49-F238E27FC236}">
                <a16:creationId xmlns:a16="http://schemas.microsoft.com/office/drawing/2014/main" id="{3EBA1264-DA4F-44D7-AF25-9FCE7901E5E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6729" y="-68417"/>
            <a:ext cx="646331" cy="646331"/>
          </a:xfrm>
          <a:prstGeom prst="rect">
            <a:avLst/>
          </a:prstGeom>
        </p:spPr>
      </p:pic>
      <p:sp>
        <p:nvSpPr>
          <p:cNvPr id="12" name="TextBox 11">
            <a:extLst>
              <a:ext uri="{FF2B5EF4-FFF2-40B4-BE49-F238E27FC236}">
                <a16:creationId xmlns:a16="http://schemas.microsoft.com/office/drawing/2014/main" id="{CFB0240C-8D2C-40B4-BF96-CEFCC5257098}"/>
              </a:ext>
            </a:extLst>
          </p:cNvPr>
          <p:cNvSpPr txBox="1"/>
          <p:nvPr/>
        </p:nvSpPr>
        <p:spPr>
          <a:xfrm>
            <a:off x="0" y="-89089"/>
            <a:ext cx="9158780" cy="646331"/>
          </a:xfrm>
          <a:prstGeom prst="rect">
            <a:avLst/>
          </a:prstGeom>
          <a:noFill/>
          <a:ln>
            <a:noFill/>
          </a:ln>
        </p:spPr>
        <p:txBody>
          <a:bodyPr wrap="square" rtlCol="0">
            <a:spAutoFit/>
          </a:bodyPr>
          <a:lstStyle/>
          <a:p>
            <a:pPr algn="ctr"/>
            <a:r>
              <a:rPr lang="en-GB" sz="3600" dirty="0">
                <a:solidFill>
                  <a:schemeClr val="bg1"/>
                </a:solidFill>
              </a:rPr>
              <a:t>Explore your post 16 options</a:t>
            </a:r>
          </a:p>
        </p:txBody>
      </p:sp>
      <p:pic>
        <p:nvPicPr>
          <p:cNvPr id="3" name="Picture 2"/>
          <p:cNvPicPr>
            <a:picLocks noChangeAspect="1"/>
          </p:cNvPicPr>
          <p:nvPr/>
        </p:nvPicPr>
        <p:blipFill>
          <a:blip r:embed="rId6"/>
          <a:stretch>
            <a:fillRect/>
          </a:stretch>
        </p:blipFill>
        <p:spPr>
          <a:xfrm>
            <a:off x="999161" y="2650809"/>
            <a:ext cx="7492682" cy="3782444"/>
          </a:xfrm>
          <a:prstGeom prst="rect">
            <a:avLst/>
          </a:prstGeom>
          <a:ln>
            <a:solidFill>
              <a:schemeClr val="accent5">
                <a:lumMod val="50000"/>
              </a:schemeClr>
            </a:solidFill>
          </a:ln>
          <a:effectLst>
            <a:outerShdw blurRad="63500" sx="102000" sy="102000" algn="ctr" rotWithShape="0">
              <a:prstClr val="black">
                <a:alpha val="40000"/>
              </a:prstClr>
            </a:outerShdw>
          </a:effectLst>
        </p:spPr>
      </p:pic>
      <p:pic>
        <p:nvPicPr>
          <p:cNvPr id="10" name="Picture 9" descr="Loop"/>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37594" y="4314598"/>
            <a:ext cx="1492210" cy="465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555123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58A85-F130-2A88-D332-00E5611981D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E2465FA-5F23-BF46-E6A1-F51F190709DD}"/>
              </a:ext>
            </a:extLst>
          </p:cNvPr>
          <p:cNvSpPr/>
          <p:nvPr/>
        </p:nvSpPr>
        <p:spPr>
          <a:xfrm>
            <a:off x="0" y="-56976"/>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ontrol 1">
            <a:extLst>
              <a:ext uri="{FF2B5EF4-FFF2-40B4-BE49-F238E27FC236}">
                <a16:creationId xmlns:a16="http://schemas.microsoft.com/office/drawing/2014/main" id="{730A409C-3FD3-94DE-BE1D-E96235E22EE8}"/>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8" name="Control 1">
            <a:extLst>
              <a:ext uri="{FF2B5EF4-FFF2-40B4-BE49-F238E27FC236}">
                <a16:creationId xmlns:a16="http://schemas.microsoft.com/office/drawing/2014/main" id="{B6A29ACD-5A2E-7362-6390-3D016A0F2E9B}"/>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13" name="Rectangle 2">
            <a:extLst>
              <a:ext uri="{FF2B5EF4-FFF2-40B4-BE49-F238E27FC236}">
                <a16:creationId xmlns:a16="http://schemas.microsoft.com/office/drawing/2014/main" id="{8D79D4C1-7D90-BACE-5848-1A0CEA8283F9}"/>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4" name="Text Box 22">
            <a:extLst>
              <a:ext uri="{FF2B5EF4-FFF2-40B4-BE49-F238E27FC236}">
                <a16:creationId xmlns:a16="http://schemas.microsoft.com/office/drawing/2014/main" id="{0B11763C-1204-E05F-EFD9-500B38DD4D5D}"/>
              </a:ext>
            </a:extLst>
          </p:cNvPr>
          <p:cNvSpPr txBox="1">
            <a:spLocks noChangeArrowheads="1"/>
          </p:cNvSpPr>
          <p:nvPr/>
        </p:nvSpPr>
        <p:spPr bwMode="auto">
          <a:xfrm>
            <a:off x="0" y="-6886"/>
            <a:ext cx="9144000" cy="646331"/>
          </a:xfrm>
          <a:prstGeom prst="rect">
            <a:avLst/>
          </a:prstGeom>
          <a:noFill/>
          <a:ln w="9525">
            <a:noFill/>
            <a:miter lim="800000"/>
            <a:headEnd/>
            <a:tailEnd/>
          </a:ln>
        </p:spPr>
        <p:txBody>
          <a:bodyPr wrap="square">
            <a:spAutoFit/>
          </a:bodyPr>
          <a:lstStyle/>
          <a:p>
            <a:pPr algn="ctr"/>
            <a:r>
              <a:rPr lang="en-GB" sz="3600" dirty="0">
                <a:solidFill>
                  <a:schemeClr val="bg1"/>
                </a:solidFill>
              </a:rPr>
              <a:t>Next task</a:t>
            </a:r>
          </a:p>
        </p:txBody>
      </p:sp>
      <p:pic>
        <p:nvPicPr>
          <p:cNvPr id="16" name="Graphic 15" descr="Badge 1 with solid fill">
            <a:extLst>
              <a:ext uri="{FF2B5EF4-FFF2-40B4-BE49-F238E27FC236}">
                <a16:creationId xmlns:a16="http://schemas.microsoft.com/office/drawing/2014/main" id="{D9B0FF3D-CB80-F6B7-9785-1B2E046073C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5545" y="0"/>
            <a:ext cx="646331" cy="646331"/>
          </a:xfrm>
          <a:prstGeom prst="rect">
            <a:avLst/>
          </a:prstGeom>
        </p:spPr>
      </p:pic>
      <p:grpSp>
        <p:nvGrpSpPr>
          <p:cNvPr id="26" name="Group 25">
            <a:extLst>
              <a:ext uri="{FF2B5EF4-FFF2-40B4-BE49-F238E27FC236}">
                <a16:creationId xmlns:a16="http://schemas.microsoft.com/office/drawing/2014/main" id="{4319866A-0FFE-51B1-E784-E502ADC53F89}"/>
              </a:ext>
            </a:extLst>
          </p:cNvPr>
          <p:cNvGrpSpPr/>
          <p:nvPr/>
        </p:nvGrpSpPr>
        <p:grpSpPr>
          <a:xfrm>
            <a:off x="567150" y="3601955"/>
            <a:ext cx="8004651" cy="1155547"/>
            <a:chOff x="7688835" y="5625288"/>
            <a:chExt cx="8004651" cy="1155547"/>
          </a:xfrm>
        </p:grpSpPr>
        <p:sp>
          <p:nvSpPr>
            <p:cNvPr id="21" name="Rectangle 20">
              <a:extLst>
                <a:ext uri="{FF2B5EF4-FFF2-40B4-BE49-F238E27FC236}">
                  <a16:creationId xmlns:a16="http://schemas.microsoft.com/office/drawing/2014/main" id="{59322FF1-8782-E404-D300-A81EB51F3A58}"/>
                </a:ext>
              </a:extLst>
            </p:cNvPr>
            <p:cNvSpPr/>
            <p:nvPr/>
          </p:nvSpPr>
          <p:spPr>
            <a:xfrm>
              <a:off x="7688835" y="5830068"/>
              <a:ext cx="7879618"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Consider post 16 pathways</a:t>
              </a:r>
            </a:p>
            <a:p>
              <a:r>
                <a:rPr lang="en-GB" altLang="en-US" sz="2400" b="1" dirty="0">
                  <a:solidFill>
                    <a:srgbClr val="002060"/>
                  </a:solidFill>
                  <a:latin typeface="Calibri" panose="020F0502020204030204" pitchFamily="34" charset="0"/>
                </a:rPr>
                <a:t> </a:t>
              </a:r>
            </a:p>
          </p:txBody>
        </p:sp>
        <p:pic>
          <p:nvPicPr>
            <p:cNvPr id="22" name="Picture 21">
              <a:extLst>
                <a:ext uri="{FF2B5EF4-FFF2-40B4-BE49-F238E27FC236}">
                  <a16:creationId xmlns:a16="http://schemas.microsoft.com/office/drawing/2014/main" id="{7152A067-0FFB-1628-C5DD-3E8E7FD9E813}"/>
                </a:ext>
              </a:extLst>
            </p:cNvPr>
            <p:cNvPicPr>
              <a:picLocks noChangeAspect="1"/>
            </p:cNvPicPr>
            <p:nvPr/>
          </p:nvPicPr>
          <p:blipFill>
            <a:blip r:embed="rId4"/>
            <a:stretch>
              <a:fillRect/>
            </a:stretch>
          </p:blipFill>
          <p:spPr>
            <a:xfrm>
              <a:off x="14595716" y="5625288"/>
              <a:ext cx="1097770" cy="1155547"/>
            </a:xfrm>
            <a:prstGeom prst="rect">
              <a:avLst/>
            </a:prstGeom>
            <a:effectLst>
              <a:glow rad="63500">
                <a:schemeClr val="accent1">
                  <a:satMod val="175000"/>
                  <a:alpha val="40000"/>
                </a:schemeClr>
              </a:glow>
            </a:effectLst>
          </p:spPr>
        </p:pic>
      </p:grpSp>
      <p:grpSp>
        <p:nvGrpSpPr>
          <p:cNvPr id="24" name="Group 23">
            <a:extLst>
              <a:ext uri="{FF2B5EF4-FFF2-40B4-BE49-F238E27FC236}">
                <a16:creationId xmlns:a16="http://schemas.microsoft.com/office/drawing/2014/main" id="{93AEF3E3-D37E-EFE3-5AF8-E405203B2D2F}"/>
              </a:ext>
            </a:extLst>
          </p:cNvPr>
          <p:cNvGrpSpPr/>
          <p:nvPr/>
        </p:nvGrpSpPr>
        <p:grpSpPr>
          <a:xfrm>
            <a:off x="567151" y="1141388"/>
            <a:ext cx="8086979" cy="1376961"/>
            <a:chOff x="7977246" y="4182152"/>
            <a:chExt cx="8259784" cy="1296140"/>
          </a:xfrm>
        </p:grpSpPr>
        <p:sp>
          <p:nvSpPr>
            <p:cNvPr id="19" name="Rectangle 18">
              <a:extLst>
                <a:ext uri="{FF2B5EF4-FFF2-40B4-BE49-F238E27FC236}">
                  <a16:creationId xmlns:a16="http://schemas.microsoft.com/office/drawing/2014/main" id="{E0CE4B5B-3AFA-A803-32FC-02B1F7A4706B}"/>
                </a:ext>
              </a:extLst>
            </p:cNvPr>
            <p:cNvSpPr/>
            <p:nvPr/>
          </p:nvSpPr>
          <p:spPr>
            <a:xfrm>
              <a:off x="7977246" y="4182152"/>
              <a:ext cx="8047993" cy="782221"/>
            </a:xfrm>
            <a:prstGeom prst="rect">
              <a:avLst/>
            </a:prstGeom>
            <a:solidFill>
              <a:schemeClr val="bg1"/>
            </a:solidFill>
          </p:spPr>
          <p:txBody>
            <a:bodyPr wrap="square">
              <a:spAutoFit/>
            </a:bodyPr>
            <a:lstStyle/>
            <a:p>
              <a:pPr marL="457200" indent="-457200">
                <a:buAutoNum type="arabicPeriod"/>
              </a:pPr>
              <a:r>
                <a:rPr lang="en-GB" altLang="en-US" sz="2400" dirty="0">
                  <a:latin typeface="Calibri" panose="020F0502020204030204" pitchFamily="34" charset="0"/>
                </a:rPr>
                <a:t>Use your results. Look at job profiles and see what jobs are growing/declining and the routes into jobs</a:t>
              </a:r>
            </a:p>
          </p:txBody>
        </p:sp>
        <p:pic>
          <p:nvPicPr>
            <p:cNvPr id="9" name="Picture 8">
              <a:extLst>
                <a:ext uri="{FF2B5EF4-FFF2-40B4-BE49-F238E27FC236}">
                  <a16:creationId xmlns:a16="http://schemas.microsoft.com/office/drawing/2014/main" id="{3AC54BFA-352A-31BC-73F2-7414028DA5DC}"/>
                </a:ext>
              </a:extLst>
            </p:cNvPr>
            <p:cNvPicPr>
              <a:picLocks noChangeAspect="1"/>
            </p:cNvPicPr>
            <p:nvPr/>
          </p:nvPicPr>
          <p:blipFill>
            <a:blip r:embed="rId5"/>
            <a:stretch>
              <a:fillRect/>
            </a:stretch>
          </p:blipFill>
          <p:spPr>
            <a:xfrm>
              <a:off x="14604105" y="4730884"/>
              <a:ext cx="1632925" cy="747408"/>
            </a:xfrm>
            <a:prstGeom prst="rect">
              <a:avLst/>
            </a:prstGeom>
            <a:effectLst>
              <a:glow rad="63500">
                <a:schemeClr val="accent1">
                  <a:satMod val="175000"/>
                  <a:alpha val="40000"/>
                </a:schemeClr>
              </a:glow>
            </a:effectLst>
          </p:spPr>
        </p:pic>
      </p:grpSp>
      <p:sp>
        <p:nvSpPr>
          <p:cNvPr id="4" name="Rectangle 3">
            <a:extLst>
              <a:ext uri="{FF2B5EF4-FFF2-40B4-BE49-F238E27FC236}">
                <a16:creationId xmlns:a16="http://schemas.microsoft.com/office/drawing/2014/main" id="{A2B87FAB-41A1-4EA5-2CD8-1B31B20B4E6C}"/>
              </a:ext>
            </a:extLst>
          </p:cNvPr>
          <p:cNvSpPr/>
          <p:nvPr/>
        </p:nvSpPr>
        <p:spPr>
          <a:xfrm>
            <a:off x="567149" y="2528558"/>
            <a:ext cx="7879619"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Add jobs you like to My Job Sectors</a:t>
            </a:r>
          </a:p>
          <a:p>
            <a:r>
              <a:rPr lang="en-GB" altLang="en-US" sz="2400" b="1" dirty="0">
                <a:solidFill>
                  <a:srgbClr val="002060"/>
                </a:solidFill>
                <a:latin typeface="Calibri" panose="020F0502020204030204" pitchFamily="34" charset="0"/>
              </a:rPr>
              <a:t> </a:t>
            </a:r>
          </a:p>
        </p:txBody>
      </p:sp>
      <p:pic>
        <p:nvPicPr>
          <p:cNvPr id="11" name="Picture 10">
            <a:extLst>
              <a:ext uri="{FF2B5EF4-FFF2-40B4-BE49-F238E27FC236}">
                <a16:creationId xmlns:a16="http://schemas.microsoft.com/office/drawing/2014/main" id="{B338EC19-E6E7-85C6-BE69-DBEEDCF322FB}"/>
              </a:ext>
            </a:extLst>
          </p:cNvPr>
          <p:cNvPicPr>
            <a:picLocks noChangeAspect="1"/>
          </p:cNvPicPr>
          <p:nvPr/>
        </p:nvPicPr>
        <p:blipFill>
          <a:blip r:embed="rId6"/>
          <a:stretch>
            <a:fillRect/>
          </a:stretch>
        </p:blipFill>
        <p:spPr>
          <a:xfrm>
            <a:off x="6330260" y="2608183"/>
            <a:ext cx="2323870" cy="606516"/>
          </a:xfrm>
          <a:prstGeom prst="rect">
            <a:avLst/>
          </a:prstGeom>
        </p:spPr>
      </p:pic>
      <p:sp>
        <p:nvSpPr>
          <p:cNvPr id="5" name="Rectangle: Rounded Corners 4">
            <a:extLst>
              <a:ext uri="{FF2B5EF4-FFF2-40B4-BE49-F238E27FC236}">
                <a16:creationId xmlns:a16="http://schemas.microsoft.com/office/drawing/2014/main" id="{50685567-C35C-9516-0689-FC62217BD90C}"/>
              </a:ext>
            </a:extLst>
          </p:cNvPr>
          <p:cNvSpPr/>
          <p:nvPr/>
        </p:nvSpPr>
        <p:spPr>
          <a:xfrm>
            <a:off x="567150" y="4896571"/>
            <a:ext cx="8086980" cy="624911"/>
          </a:xfrm>
          <a:prstGeom prst="round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Make a few notes about each of the jobs you look at</a:t>
            </a:r>
          </a:p>
        </p:txBody>
      </p:sp>
      <p:sp>
        <p:nvSpPr>
          <p:cNvPr id="3" name="Star: 32 Points 2">
            <a:extLst>
              <a:ext uri="{FF2B5EF4-FFF2-40B4-BE49-F238E27FC236}">
                <a16:creationId xmlns:a16="http://schemas.microsoft.com/office/drawing/2014/main" id="{76273F6A-E5C2-8E4B-76C6-6EF4EC52B363}"/>
              </a:ext>
            </a:extLst>
          </p:cNvPr>
          <p:cNvSpPr/>
          <p:nvPr/>
        </p:nvSpPr>
        <p:spPr>
          <a:xfrm>
            <a:off x="6713705" y="5366249"/>
            <a:ext cx="2314072" cy="1400983"/>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15 - 20 mins</a:t>
            </a:r>
          </a:p>
        </p:txBody>
      </p:sp>
    </p:spTree>
    <p:extLst>
      <p:ext uri="{BB962C8B-B14F-4D97-AF65-F5344CB8AC3E}">
        <p14:creationId xmlns:p14="http://schemas.microsoft.com/office/powerpoint/2010/main" val="368973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bg/>
                                          </p:spTgt>
                                        </p:tgtEl>
                                        <p:attrNameLst>
                                          <p:attrName>style.visibility</p:attrName>
                                        </p:attrNameLst>
                                      </p:cBhvr>
                                      <p:to>
                                        <p:strVal val="visible"/>
                                      </p:to>
                                    </p:set>
                                    <p:anim calcmode="lin" valueType="num">
                                      <p:cBhvr additive="base">
                                        <p:cTn id="1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5">
                                            <p:bg/>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 calcmode="lin" valueType="num">
                                      <p:cBhvr additive="base">
                                        <p:cTn id="2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heel(1)">
                                      <p:cBhvr>
                                        <p:cTn id="27" dur="20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27" presetClass="emph" presetSubtype="0" fill="remove" grpId="1" nodeType="clickEffect">
                                  <p:stCondLst>
                                    <p:cond delay="0"/>
                                  </p:stCondLst>
                                  <p:childTnLst>
                                    <p:animClr clrSpc="rgb" dir="cw">
                                      <p:cBhvr override="childStyle">
                                        <p:cTn id="31" dur="250" autoRev="1" fill="remove"/>
                                        <p:tgtEl>
                                          <p:spTgt spid="3"/>
                                        </p:tgtEl>
                                        <p:attrNameLst>
                                          <p:attrName>style.color</p:attrName>
                                        </p:attrNameLst>
                                      </p:cBhvr>
                                      <p:to>
                                        <a:schemeClr val="bg1"/>
                                      </p:to>
                                    </p:animClr>
                                    <p:animClr clrSpc="rgb" dir="cw">
                                      <p:cBhvr>
                                        <p:cTn id="32" dur="250" autoRev="1" fill="remove"/>
                                        <p:tgtEl>
                                          <p:spTgt spid="3"/>
                                        </p:tgtEl>
                                        <p:attrNameLst>
                                          <p:attrName>fillcolor</p:attrName>
                                        </p:attrNameLst>
                                      </p:cBhvr>
                                      <p:to>
                                        <a:schemeClr val="bg1"/>
                                      </p:to>
                                    </p:animClr>
                                    <p:set>
                                      <p:cBhvr>
                                        <p:cTn id="33" dur="250" autoRev="1" fill="remove"/>
                                        <p:tgtEl>
                                          <p:spTgt spid="3"/>
                                        </p:tgtEl>
                                        <p:attrNameLst>
                                          <p:attrName>fill.type</p:attrName>
                                        </p:attrNameLst>
                                      </p:cBhvr>
                                      <p:to>
                                        <p:strVal val="solid"/>
                                      </p:to>
                                    </p:set>
                                    <p:set>
                                      <p:cBhvr>
                                        <p:cTn id="34" dur="250" autoRev="1" fill="remove"/>
                                        <p:tgtEl>
                                          <p:spTgt spid="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allAtOnce" animBg="1"/>
      <p:bldP spid="3" grpId="0" animBg="1"/>
      <p:bldP spid="3"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14780" y="0"/>
            <a:ext cx="9158780" cy="6858000"/>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0"/>
            <a:ext cx="9158780" cy="64633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What did you find out?</a:t>
            </a:r>
          </a:p>
        </p:txBody>
      </p:sp>
      <p:sp>
        <p:nvSpPr>
          <p:cNvPr id="3" name="TextBox 2">
            <a:extLst>
              <a:ext uri="{FF2B5EF4-FFF2-40B4-BE49-F238E27FC236}">
                <a16:creationId xmlns:a16="http://schemas.microsoft.com/office/drawing/2014/main" id="{F90434F1-66F3-40DD-94F5-925953437546}"/>
              </a:ext>
            </a:extLst>
          </p:cNvPr>
          <p:cNvSpPr txBox="1"/>
          <p:nvPr/>
        </p:nvSpPr>
        <p:spPr>
          <a:xfrm>
            <a:off x="276074" y="795248"/>
            <a:ext cx="8626622" cy="3785652"/>
          </a:xfrm>
          <a:prstGeom prst="rect">
            <a:avLst/>
          </a:prstGeom>
          <a:solidFill>
            <a:schemeClr val="bg1"/>
          </a:solidFill>
        </p:spPr>
        <p:txBody>
          <a:bodyPr wrap="square" rtlCol="0">
            <a:spAutoFit/>
          </a:bodyPr>
          <a:lstStyle/>
          <a:p>
            <a:r>
              <a:rPr lang="en-GB" sz="2400" dirty="0"/>
              <a:t>In pairs discuss which job sectors the quiz matched you to, what animal you came out as. </a:t>
            </a:r>
          </a:p>
          <a:p>
            <a:endParaRPr lang="en-GB" sz="2400" dirty="0"/>
          </a:p>
          <a:p>
            <a:r>
              <a:rPr lang="en-GB" sz="2400" dirty="0"/>
              <a:t>	Tell your partner which jobs you looked at and what 	routes you could take into them e.g. Can you do an 			apprenticeship? Do you need a degree?</a:t>
            </a:r>
          </a:p>
          <a:p>
            <a:endParaRPr lang="en-GB" sz="2400" dirty="0"/>
          </a:p>
          <a:p>
            <a:r>
              <a:rPr lang="en-GB" sz="2400" dirty="0"/>
              <a:t>	Listen carefully while your partner speaks and show 		you are listening by summarising what you heard.</a:t>
            </a:r>
          </a:p>
          <a:p>
            <a:endParaRPr lang="en-GB" sz="2400" dirty="0"/>
          </a:p>
        </p:txBody>
      </p:sp>
      <p:pic>
        <p:nvPicPr>
          <p:cNvPr id="10" name="Graphic 9" descr="Badge 1 with solid fill">
            <a:extLst>
              <a:ext uri="{FF2B5EF4-FFF2-40B4-BE49-F238E27FC236}">
                <a16:creationId xmlns:a16="http://schemas.microsoft.com/office/drawing/2014/main" id="{76A6D18B-4B3C-412A-960B-C5460A375EB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5545" y="0"/>
            <a:ext cx="646331" cy="646331"/>
          </a:xfrm>
          <a:prstGeom prst="rect">
            <a:avLst/>
          </a:prstGeom>
        </p:spPr>
      </p:pic>
      <p:pic>
        <p:nvPicPr>
          <p:cNvPr id="11" name="Picture 10">
            <a:extLst>
              <a:ext uri="{FF2B5EF4-FFF2-40B4-BE49-F238E27FC236}">
                <a16:creationId xmlns:a16="http://schemas.microsoft.com/office/drawing/2014/main" id="{749E8B31-602C-11D4-3452-14D3A0070881}"/>
              </a:ext>
            </a:extLst>
          </p:cNvPr>
          <p:cNvPicPr>
            <a:picLocks noChangeAspect="1"/>
          </p:cNvPicPr>
          <p:nvPr/>
        </p:nvPicPr>
        <p:blipFill>
          <a:blip r:embed="rId4"/>
          <a:srcRect t="49761"/>
          <a:stretch/>
        </p:blipFill>
        <p:spPr>
          <a:xfrm>
            <a:off x="276074" y="4957801"/>
            <a:ext cx="6187077" cy="1523295"/>
          </a:xfrm>
          <a:prstGeom prst="rect">
            <a:avLst/>
          </a:prstGeom>
        </p:spPr>
      </p:pic>
      <p:sp>
        <p:nvSpPr>
          <p:cNvPr id="9" name="Star: 32 Points 8">
            <a:extLst>
              <a:ext uri="{FF2B5EF4-FFF2-40B4-BE49-F238E27FC236}">
                <a16:creationId xmlns:a16="http://schemas.microsoft.com/office/drawing/2014/main" id="{46DE5602-FE92-4FA7-8488-F6B93D9B0781}"/>
              </a:ext>
            </a:extLst>
          </p:cNvPr>
          <p:cNvSpPr/>
          <p:nvPr/>
        </p:nvSpPr>
        <p:spPr>
          <a:xfrm>
            <a:off x="7223121" y="4835467"/>
            <a:ext cx="1767612" cy="1767965"/>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2" name="Picture 1">
            <a:extLst>
              <a:ext uri="{FF2B5EF4-FFF2-40B4-BE49-F238E27FC236}">
                <a16:creationId xmlns:a16="http://schemas.microsoft.com/office/drawing/2014/main" id="{6C6D5990-F450-D6E8-B2F9-8425BCFE0DF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35777" y="3221696"/>
            <a:ext cx="947170" cy="947170"/>
          </a:xfrm>
          <a:prstGeom prst="rect">
            <a:avLst/>
          </a:prstGeom>
        </p:spPr>
      </p:pic>
      <p:pic>
        <p:nvPicPr>
          <p:cNvPr id="5" name="Picture 4">
            <a:extLst>
              <a:ext uri="{FF2B5EF4-FFF2-40B4-BE49-F238E27FC236}">
                <a16:creationId xmlns:a16="http://schemas.microsoft.com/office/drawing/2014/main" id="{A3162599-FF4D-2B59-CBD0-E29D32059D3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48291" y="2014835"/>
            <a:ext cx="947170" cy="947170"/>
          </a:xfrm>
          <a:prstGeom prst="rect">
            <a:avLst/>
          </a:prstGeom>
        </p:spPr>
      </p:pic>
    </p:spTree>
    <p:extLst>
      <p:ext uri="{BB962C8B-B14F-4D97-AF65-F5344CB8AC3E}">
        <p14:creationId xmlns:p14="http://schemas.microsoft.com/office/powerpoint/2010/main" val="598048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4780" y="0"/>
            <a:ext cx="9158780" cy="6858000"/>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58641" y="6262869"/>
            <a:ext cx="4155561" cy="523220"/>
          </a:xfrm>
          <a:prstGeom prst="rect">
            <a:avLst/>
          </a:prstGeom>
          <a:solidFill>
            <a:schemeClr val="accent5">
              <a:lumMod val="50000"/>
            </a:schemeClr>
          </a:solidFill>
        </p:spPr>
        <p:txBody>
          <a:bodyPr wrap="none" rtlCol="0">
            <a:spAutoFit/>
          </a:bodyPr>
          <a:lstStyle/>
          <a:p>
            <a:r>
              <a:rPr lang="en-GB" sz="2800" dirty="0">
                <a:solidFill>
                  <a:schemeClr val="bg1"/>
                </a:solidFill>
              </a:rPr>
              <a:t>Report moves up each year</a:t>
            </a:r>
          </a:p>
        </p:txBody>
      </p:sp>
      <p:pic>
        <p:nvPicPr>
          <p:cNvPr id="11" name="Picture 10">
            <a:extLst>
              <a:ext uri="{FF2B5EF4-FFF2-40B4-BE49-F238E27FC236}">
                <a16:creationId xmlns:a16="http://schemas.microsoft.com/office/drawing/2014/main" id="{C1724973-2E4E-0CD1-6A01-86433D8B6269}"/>
              </a:ext>
            </a:extLst>
          </p:cNvPr>
          <p:cNvPicPr>
            <a:picLocks noChangeAspect="1"/>
          </p:cNvPicPr>
          <p:nvPr/>
        </p:nvPicPr>
        <p:blipFill rotWithShape="1">
          <a:blip r:embed="rId3">
            <a:extLst>
              <a:ext uri="{28A0092B-C50C-407E-A947-70E740481C1C}">
                <a14:useLocalDpi xmlns:a14="http://schemas.microsoft.com/office/drawing/2010/main" val="0"/>
              </a:ext>
            </a:extLst>
          </a:blip>
          <a:srcRect b="32395"/>
          <a:stretch/>
        </p:blipFill>
        <p:spPr>
          <a:xfrm>
            <a:off x="95650" y="499923"/>
            <a:ext cx="3601851" cy="5445136"/>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706226BF-9B6D-4217-9640-6348EA10AF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7953" y="163021"/>
            <a:ext cx="3917187" cy="4279410"/>
          </a:xfrm>
          <a:prstGeom prst="rect">
            <a:avLst/>
          </a:prstGeom>
          <a:ln>
            <a:solidFill>
              <a:srgbClr val="5F295F"/>
            </a:solidFill>
          </a:ln>
          <a:effectLst>
            <a:outerShdw blurRad="63500" sx="102000" sy="102000" algn="ctr" rotWithShape="0">
              <a:prstClr val="black">
                <a:alpha val="40000"/>
              </a:prstClr>
            </a:outerShdw>
          </a:effectLst>
        </p:spPr>
      </p:pic>
      <p:grpSp>
        <p:nvGrpSpPr>
          <p:cNvPr id="9" name="Group 8">
            <a:extLst>
              <a:ext uri="{FF2B5EF4-FFF2-40B4-BE49-F238E27FC236}">
                <a16:creationId xmlns:a16="http://schemas.microsoft.com/office/drawing/2014/main" id="{FDB35466-067B-43A6-ACC3-172CD2DAAB51}"/>
              </a:ext>
            </a:extLst>
          </p:cNvPr>
          <p:cNvGrpSpPr/>
          <p:nvPr/>
        </p:nvGrpSpPr>
        <p:grpSpPr>
          <a:xfrm>
            <a:off x="4146051" y="1753525"/>
            <a:ext cx="4939308" cy="4941454"/>
            <a:chOff x="3956077" y="1753525"/>
            <a:chExt cx="4939308" cy="4941454"/>
          </a:xfrm>
          <a:effectLst>
            <a:outerShdw blurRad="63500" sx="102000" sy="102000" algn="ctr" rotWithShape="0">
              <a:prstClr val="black">
                <a:alpha val="40000"/>
              </a:prstClr>
            </a:outerShdw>
          </a:effectLst>
        </p:grpSpPr>
        <p:pic>
          <p:nvPicPr>
            <p:cNvPr id="5122" name="Picture 2" descr="C:\Users\sl200\AppData\Local\Temp\SNAGHTML65455a.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15" t="-51" r="-115" b="59423"/>
            <a:stretch/>
          </p:blipFill>
          <p:spPr bwMode="auto">
            <a:xfrm>
              <a:off x="3956077" y="1753525"/>
              <a:ext cx="3061815" cy="4306110"/>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pic>
          <p:nvPicPr>
            <p:cNvPr id="7" name="Picture 2" descr="C:\Users\sl200\AppData\Local\Temp\SNAGHTML65455a.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40358" b="20369"/>
            <a:stretch/>
          </p:blipFill>
          <p:spPr bwMode="auto">
            <a:xfrm>
              <a:off x="5789753" y="2388869"/>
              <a:ext cx="3105632" cy="4306110"/>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grpSp>
      <p:pic>
        <p:nvPicPr>
          <p:cNvPr id="4" name="Picture 10" descr="Loop"/>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780" y="908158"/>
            <a:ext cx="2018945"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Loop">
            <a:extLst>
              <a:ext uri="{FF2B5EF4-FFF2-40B4-BE49-F238E27FC236}">
                <a16:creationId xmlns:a16="http://schemas.microsoft.com/office/drawing/2014/main" id="{67D5BE67-C91C-4895-8BAD-D4CB252F3DE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1536" y="5144429"/>
            <a:ext cx="2526893" cy="800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265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1" y="-6273"/>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 –  did you?</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5545" y="0"/>
            <a:ext cx="646331" cy="646331"/>
          </a:xfrm>
          <a:prstGeom prst="rect">
            <a:avLst/>
          </a:prstGeom>
        </p:spPr>
      </p:pic>
      <p:sp>
        <p:nvSpPr>
          <p:cNvPr id="7" name="Rectangle 6">
            <a:extLst>
              <a:ext uri="{FF2B5EF4-FFF2-40B4-BE49-F238E27FC236}">
                <a16:creationId xmlns:a16="http://schemas.microsoft.com/office/drawing/2014/main" id="{7485B5F2-A2E5-452B-BB2A-DCB0ED21FF13}"/>
              </a:ext>
            </a:extLst>
          </p:cNvPr>
          <p:cNvSpPr/>
          <p:nvPr/>
        </p:nvSpPr>
        <p:spPr>
          <a:xfrm>
            <a:off x="2147569" y="2560694"/>
            <a:ext cx="4394579" cy="139041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Consider what learning pathways you could take at 16?</a:t>
            </a:r>
          </a:p>
        </p:txBody>
      </p:sp>
      <p:sp>
        <p:nvSpPr>
          <p:cNvPr id="40" name="Rectangle 39">
            <a:extLst>
              <a:ext uri="{FF2B5EF4-FFF2-40B4-BE49-F238E27FC236}">
                <a16:creationId xmlns:a16="http://schemas.microsoft.com/office/drawing/2014/main" id="{10035FC8-6561-46E8-82A6-3D2AF85DFD0E}"/>
              </a:ext>
            </a:extLst>
          </p:cNvPr>
          <p:cNvSpPr/>
          <p:nvPr/>
        </p:nvSpPr>
        <p:spPr>
          <a:xfrm>
            <a:off x="2147569" y="4176096"/>
            <a:ext cx="4394579" cy="1410058"/>
          </a:xfrm>
          <a:prstGeom prst="rect">
            <a:avLst/>
          </a:prstGeom>
          <a:solidFill>
            <a:srgbClr val="FF9933"/>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Research the job market and the education system</a:t>
            </a:r>
          </a:p>
        </p:txBody>
      </p:sp>
      <p:grpSp>
        <p:nvGrpSpPr>
          <p:cNvPr id="43" name="Group 42">
            <a:extLst>
              <a:ext uri="{FF2B5EF4-FFF2-40B4-BE49-F238E27FC236}">
                <a16:creationId xmlns:a16="http://schemas.microsoft.com/office/drawing/2014/main" id="{403AB36D-39D5-427C-9876-DA364A5FC592}"/>
              </a:ext>
            </a:extLst>
          </p:cNvPr>
          <p:cNvGrpSpPr/>
          <p:nvPr/>
        </p:nvGrpSpPr>
        <p:grpSpPr>
          <a:xfrm>
            <a:off x="688083" y="2561983"/>
            <a:ext cx="1321021" cy="1390417"/>
            <a:chOff x="192050" y="1029646"/>
            <a:chExt cx="1379537" cy="1525587"/>
          </a:xfrm>
        </p:grpSpPr>
        <p:sp>
          <p:nvSpPr>
            <p:cNvPr id="45" name="Rectangle 2">
              <a:extLst>
                <a:ext uri="{FF2B5EF4-FFF2-40B4-BE49-F238E27FC236}">
                  <a16:creationId xmlns:a16="http://schemas.microsoft.com/office/drawing/2014/main" id="{5C72D12E-3C9F-4F58-B60C-4D9F1D9E6F10}"/>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6" name="Picture 4">
              <a:extLst>
                <a:ext uri="{FF2B5EF4-FFF2-40B4-BE49-F238E27FC236}">
                  <a16:creationId xmlns:a16="http://schemas.microsoft.com/office/drawing/2014/main" id="{EC8274D8-42F9-4315-9991-B8D0AF4EE0C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7" name="Group 46">
            <a:extLst>
              <a:ext uri="{FF2B5EF4-FFF2-40B4-BE49-F238E27FC236}">
                <a16:creationId xmlns:a16="http://schemas.microsoft.com/office/drawing/2014/main" id="{3F499FBE-4752-42CA-8C11-261EDFD7036D}"/>
              </a:ext>
            </a:extLst>
          </p:cNvPr>
          <p:cNvGrpSpPr/>
          <p:nvPr/>
        </p:nvGrpSpPr>
        <p:grpSpPr>
          <a:xfrm>
            <a:off x="699231" y="4177385"/>
            <a:ext cx="1326240" cy="1410059"/>
            <a:chOff x="1917662" y="1051870"/>
            <a:chExt cx="1377950" cy="1510437"/>
          </a:xfrm>
        </p:grpSpPr>
        <p:sp>
          <p:nvSpPr>
            <p:cNvPr id="48" name="Rectangle 6">
              <a:extLst>
                <a:ext uri="{FF2B5EF4-FFF2-40B4-BE49-F238E27FC236}">
                  <a16:creationId xmlns:a16="http://schemas.microsoft.com/office/drawing/2014/main" id="{1686ACBF-E7DA-400A-94C6-6DE433E06D7D}"/>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9" name="Picture 7">
              <a:extLst>
                <a:ext uri="{FF2B5EF4-FFF2-40B4-BE49-F238E27FC236}">
                  <a16:creationId xmlns:a16="http://schemas.microsoft.com/office/drawing/2014/main" id="{DDDAAF07-1964-4811-8505-AB2DF638E3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9" name="Picture 8">
            <a:extLst>
              <a:ext uri="{FF2B5EF4-FFF2-40B4-BE49-F238E27FC236}">
                <a16:creationId xmlns:a16="http://schemas.microsoft.com/office/drawing/2014/main" id="{B850DC37-44C0-CF8C-3D0F-F36188FCAC7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47992" y="2561737"/>
            <a:ext cx="1631161" cy="1410058"/>
          </a:xfrm>
          <a:prstGeom prst="rect">
            <a:avLst/>
          </a:prstGeom>
        </p:spPr>
      </p:pic>
      <p:pic>
        <p:nvPicPr>
          <p:cNvPr id="35" name="Picture 34">
            <a:extLst>
              <a:ext uri="{FF2B5EF4-FFF2-40B4-BE49-F238E27FC236}">
                <a16:creationId xmlns:a16="http://schemas.microsoft.com/office/drawing/2014/main" id="{895C1464-0857-41FB-50EE-84822B23EA2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59955" y="4193439"/>
            <a:ext cx="1631161" cy="1410058"/>
          </a:xfrm>
          <a:prstGeom prst="rect">
            <a:avLst/>
          </a:prstGeom>
        </p:spPr>
      </p:pic>
      <p:sp>
        <p:nvSpPr>
          <p:cNvPr id="6" name="Rectangle: Rounded Corners 5">
            <a:extLst>
              <a:ext uri="{FF2B5EF4-FFF2-40B4-BE49-F238E27FC236}">
                <a16:creationId xmlns:a16="http://schemas.microsoft.com/office/drawing/2014/main" id="{D70ABADE-CBF6-8558-C34A-292BC11E0997}"/>
              </a:ext>
            </a:extLst>
          </p:cNvPr>
          <p:cNvSpPr/>
          <p:nvPr/>
        </p:nvSpPr>
        <p:spPr>
          <a:xfrm>
            <a:off x="95250" y="6012192"/>
            <a:ext cx="8924925" cy="655308"/>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t>Next session: Work experience – why do it, what have you got to offer?</a:t>
            </a:r>
          </a:p>
        </p:txBody>
      </p:sp>
    </p:spTree>
    <p:custDataLst>
      <p:tags r:id="rId1"/>
    </p:custDataLst>
    <p:extLst>
      <p:ext uri="{BB962C8B-B14F-4D97-AF65-F5344CB8AC3E}">
        <p14:creationId xmlns:p14="http://schemas.microsoft.com/office/powerpoint/2010/main" val="1657353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500" fill="hold"/>
                                        <p:tgtEl>
                                          <p:spTgt spid="35"/>
                                        </p:tgtEl>
                                        <p:attrNameLst>
                                          <p:attrName>ppt_x</p:attrName>
                                        </p:attrNameLst>
                                      </p:cBhvr>
                                      <p:tavLst>
                                        <p:tav tm="0">
                                          <p:val>
                                            <p:strVal val="#ppt_x"/>
                                          </p:val>
                                        </p:tav>
                                        <p:tav tm="100000">
                                          <p:val>
                                            <p:strVal val="#ppt_x"/>
                                          </p:val>
                                        </p:tav>
                                      </p:tavLst>
                                    </p:anim>
                                    <p:anim calcmode="lin" valueType="num">
                                      <p:cBhvr additive="base">
                                        <p:cTn id="12"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60B1E24-D386-4F94-A37B-D6629425D2A8}"/>
              </a:ext>
            </a:extLst>
          </p:cNvPr>
          <p:cNvSpPr/>
          <p:nvPr/>
        </p:nvSpPr>
        <p:spPr>
          <a:xfrm>
            <a:off x="0" y="4639733"/>
            <a:ext cx="9144000" cy="22182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latin typeface="Calibri" panose="020F0502020204030204" pitchFamily="34" charset="0"/>
            </a:endParaRPr>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latin typeface="Calibri" panose="020F0502020204030204" pitchFamily="34" charset="0"/>
            </a:endParaRPr>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rotWithShape="1">
          <a:blip r:embed="rId3"/>
          <a:srcRect r="3226" b="82541"/>
          <a:stretch/>
        </p:blipFill>
        <p:spPr>
          <a:xfrm>
            <a:off x="0" y="0"/>
            <a:ext cx="9144000" cy="914401"/>
          </a:xfrm>
          <a:prstGeom prst="rect">
            <a:avLst/>
          </a:prstGeom>
        </p:spPr>
      </p:pic>
      <p:pic>
        <p:nvPicPr>
          <p:cNvPr id="4" name="Picture 3" descr="A digitally rendered city with numbers">
            <a:extLst>
              <a:ext uri="{FF2B5EF4-FFF2-40B4-BE49-F238E27FC236}">
                <a16:creationId xmlns:a16="http://schemas.microsoft.com/office/drawing/2014/main" id="{E9B51E95-5B68-40C2-9D05-99EDC96349F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14400"/>
            <a:ext cx="9144000" cy="4043595"/>
          </a:xfrm>
          <a:prstGeom prst="rect">
            <a:avLst/>
          </a:prstGeom>
        </p:spPr>
      </p:pic>
      <p:sp>
        <p:nvSpPr>
          <p:cNvPr id="10" name="Rectangle 9">
            <a:extLst>
              <a:ext uri="{FF2B5EF4-FFF2-40B4-BE49-F238E27FC236}">
                <a16:creationId xmlns:a16="http://schemas.microsoft.com/office/drawing/2014/main" id="{E1BF9DD5-7E8D-5930-9679-40833C3855E0}"/>
              </a:ext>
            </a:extLst>
          </p:cNvPr>
          <p:cNvSpPr/>
          <p:nvPr/>
        </p:nvSpPr>
        <p:spPr>
          <a:xfrm>
            <a:off x="-1" y="4357511"/>
            <a:ext cx="9144001" cy="2500489"/>
          </a:xfrm>
          <a:prstGeom prst="rect">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11" name="Rectangle 10">
            <a:extLst>
              <a:ext uri="{FF2B5EF4-FFF2-40B4-BE49-F238E27FC236}">
                <a16:creationId xmlns:a16="http://schemas.microsoft.com/office/drawing/2014/main" id="{9FF8587B-9388-7E1B-CC4A-9A8A83A49CC4}"/>
              </a:ext>
            </a:extLst>
          </p:cNvPr>
          <p:cNvSpPr/>
          <p:nvPr/>
        </p:nvSpPr>
        <p:spPr>
          <a:xfrm>
            <a:off x="1495090" y="4730591"/>
            <a:ext cx="7271720" cy="1569660"/>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Post 16 options and Work Experience </a:t>
            </a:r>
          </a:p>
          <a:p>
            <a:pPr algn="ctr"/>
            <a:endParaRPr lang="en-GB" altLang="en-US" sz="2400" b="1"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2: Work experience - why do it, what to think about and what have you got to offer?</a:t>
            </a:r>
          </a:p>
        </p:txBody>
      </p:sp>
      <p:pic>
        <p:nvPicPr>
          <p:cNvPr id="9" name="Graphic 8" descr="Badge with solid fill">
            <a:extLst>
              <a:ext uri="{FF2B5EF4-FFF2-40B4-BE49-F238E27FC236}">
                <a16:creationId xmlns:a16="http://schemas.microsoft.com/office/drawing/2014/main" id="{4F5E0544-912C-4A38-A237-316C06C0FA7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94249" y="4840705"/>
            <a:ext cx="1349431" cy="1349431"/>
          </a:xfrm>
          <a:prstGeom prst="rect">
            <a:avLst/>
          </a:prstGeom>
        </p:spPr>
      </p:pic>
      <p:sp>
        <p:nvSpPr>
          <p:cNvPr id="6" name="Rectangle 5">
            <a:extLst>
              <a:ext uri="{FF2B5EF4-FFF2-40B4-BE49-F238E27FC236}">
                <a16:creationId xmlns:a16="http://schemas.microsoft.com/office/drawing/2014/main" id="{19D7E66C-CBF9-0819-9F0C-8414EA0F377F}"/>
              </a:ext>
            </a:extLst>
          </p:cNvPr>
          <p:cNvSpPr/>
          <p:nvPr/>
        </p:nvSpPr>
        <p:spPr>
          <a:xfrm>
            <a:off x="0" y="898500"/>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23626973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1" y="-6273"/>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latin typeface="Calibri" panose="020F0502020204030204" pitchFamily="34" charset="0"/>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277941" y="2604342"/>
            <a:ext cx="2580648" cy="118521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Introduction and warm up activity – 15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283025" y="4039019"/>
            <a:ext cx="2565423" cy="118521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Careerpilot  Activities                          25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274453" y="5489602"/>
            <a:ext cx="2580648" cy="77250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Wrap-up</a:t>
            </a:r>
          </a:p>
          <a:p>
            <a:pPr algn="ctr"/>
            <a:r>
              <a:rPr lang="en-GB" sz="2400" dirty="0">
                <a:latin typeface="Calibri" panose="020F0502020204030204" pitchFamily="34" charset="0"/>
              </a:rPr>
              <a:t> 10  mins</a:t>
            </a:r>
          </a:p>
        </p:txBody>
      </p:sp>
      <p:pic>
        <p:nvPicPr>
          <p:cNvPr id="36" name="Graphic 35" descr="Badge with solid fill">
            <a:extLst>
              <a:ext uri="{FF2B5EF4-FFF2-40B4-BE49-F238E27FC236}">
                <a16:creationId xmlns:a16="http://schemas.microsoft.com/office/drawing/2014/main" id="{6C7E9A38-80C0-F9FC-99CD-3C5F9C8A4CF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01458" y="0"/>
            <a:ext cx="646331" cy="646331"/>
          </a:xfrm>
          <a:prstGeom prst="rect">
            <a:avLst/>
          </a:prstGeom>
        </p:spPr>
      </p:pic>
      <p:grpSp>
        <p:nvGrpSpPr>
          <p:cNvPr id="6" name="Group 5">
            <a:extLst>
              <a:ext uri="{FF2B5EF4-FFF2-40B4-BE49-F238E27FC236}">
                <a16:creationId xmlns:a16="http://schemas.microsoft.com/office/drawing/2014/main" id="{C175C4A9-D28C-CF02-503E-943590F32FA3}"/>
              </a:ext>
            </a:extLst>
          </p:cNvPr>
          <p:cNvGrpSpPr/>
          <p:nvPr/>
        </p:nvGrpSpPr>
        <p:grpSpPr>
          <a:xfrm>
            <a:off x="285411" y="3218320"/>
            <a:ext cx="5854065" cy="3020409"/>
            <a:chOff x="285411" y="3218320"/>
            <a:chExt cx="5854065" cy="3020409"/>
          </a:xfrm>
        </p:grpSpPr>
        <p:grpSp>
          <p:nvGrpSpPr>
            <p:cNvPr id="9" name="Group 8">
              <a:extLst>
                <a:ext uri="{FF2B5EF4-FFF2-40B4-BE49-F238E27FC236}">
                  <a16:creationId xmlns:a16="http://schemas.microsoft.com/office/drawing/2014/main" id="{C63C5417-BD79-27CF-7D3A-15CC06F31AE8}"/>
                </a:ext>
              </a:extLst>
            </p:cNvPr>
            <p:cNvGrpSpPr/>
            <p:nvPr/>
          </p:nvGrpSpPr>
          <p:grpSpPr>
            <a:xfrm>
              <a:off x="285411" y="3218320"/>
              <a:ext cx="5854065" cy="2995639"/>
              <a:chOff x="294444" y="3240775"/>
              <a:chExt cx="5854065" cy="2995639"/>
            </a:xfrm>
          </p:grpSpPr>
          <p:sp>
            <p:nvSpPr>
              <p:cNvPr id="7" name="Rectangle 6">
                <a:extLst>
                  <a:ext uri="{FF2B5EF4-FFF2-40B4-BE49-F238E27FC236}">
                    <a16:creationId xmlns:a16="http://schemas.microsoft.com/office/drawing/2014/main" id="{7485B5F2-A2E5-452B-BB2A-DCB0ED21FF13}"/>
                  </a:ext>
                </a:extLst>
              </p:cNvPr>
              <p:cNvSpPr/>
              <p:nvPr/>
            </p:nvSpPr>
            <p:spPr>
              <a:xfrm>
                <a:off x="1753930" y="3240775"/>
                <a:ext cx="4394579" cy="139041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Calibri" panose="020F0502020204030204" pitchFamily="34" charset="0"/>
                  </a:rPr>
                  <a:t>You will recognise the value of trying new things</a:t>
                </a:r>
              </a:p>
            </p:txBody>
          </p:sp>
          <p:sp>
            <p:nvSpPr>
              <p:cNvPr id="40" name="Rectangle 39">
                <a:extLst>
                  <a:ext uri="{FF2B5EF4-FFF2-40B4-BE49-F238E27FC236}">
                    <a16:creationId xmlns:a16="http://schemas.microsoft.com/office/drawing/2014/main" id="{10035FC8-6561-46E8-82A6-3D2AF85DFD0E}"/>
                  </a:ext>
                </a:extLst>
              </p:cNvPr>
              <p:cNvSpPr/>
              <p:nvPr/>
            </p:nvSpPr>
            <p:spPr>
              <a:xfrm>
                <a:off x="1779256" y="4847040"/>
                <a:ext cx="4369253" cy="1389374"/>
              </a:xfrm>
              <a:prstGeom prst="rect">
                <a:avLst/>
              </a:prstGeom>
              <a:solidFill>
                <a:schemeClr val="accent1">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Calibri" panose="020F0502020204030204" pitchFamily="34" charset="0"/>
                  </a:rPr>
                  <a:t>You will reflect on the meaning of work</a:t>
                </a:r>
              </a:p>
            </p:txBody>
          </p:sp>
          <p:grpSp>
            <p:nvGrpSpPr>
              <p:cNvPr id="43" name="Group 42">
                <a:extLst>
                  <a:ext uri="{FF2B5EF4-FFF2-40B4-BE49-F238E27FC236}">
                    <a16:creationId xmlns:a16="http://schemas.microsoft.com/office/drawing/2014/main" id="{403AB36D-39D5-427C-9876-DA364A5FC592}"/>
                  </a:ext>
                </a:extLst>
              </p:cNvPr>
              <p:cNvGrpSpPr/>
              <p:nvPr/>
            </p:nvGrpSpPr>
            <p:grpSpPr>
              <a:xfrm>
                <a:off x="294444" y="3242064"/>
                <a:ext cx="1321021" cy="1390417"/>
                <a:chOff x="192050" y="1029646"/>
                <a:chExt cx="1379537" cy="1525587"/>
              </a:xfrm>
            </p:grpSpPr>
            <p:sp>
              <p:nvSpPr>
                <p:cNvPr id="45" name="Rectangle 2">
                  <a:extLst>
                    <a:ext uri="{FF2B5EF4-FFF2-40B4-BE49-F238E27FC236}">
                      <a16:creationId xmlns:a16="http://schemas.microsoft.com/office/drawing/2014/main" id="{5C72D12E-3C9F-4F58-B60C-4D9F1D9E6F10}"/>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46" name="Picture 4">
                  <a:extLst>
                    <a:ext uri="{FF2B5EF4-FFF2-40B4-BE49-F238E27FC236}">
                      <a16:creationId xmlns:a16="http://schemas.microsoft.com/office/drawing/2014/main" id="{EC8274D8-42F9-4315-9991-B8D0AF4EE0C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grpSp>
          <p:nvGrpSpPr>
            <p:cNvPr id="37" name="Group 36">
              <a:extLst>
                <a:ext uri="{FF2B5EF4-FFF2-40B4-BE49-F238E27FC236}">
                  <a16:creationId xmlns:a16="http://schemas.microsoft.com/office/drawing/2014/main" id="{739BEE12-5AE1-F9E6-EA02-169317F567FE}"/>
                </a:ext>
              </a:extLst>
            </p:cNvPr>
            <p:cNvGrpSpPr/>
            <p:nvPr/>
          </p:nvGrpSpPr>
          <p:grpSpPr>
            <a:xfrm>
              <a:off x="312037" y="4848312"/>
              <a:ext cx="1319501" cy="1390417"/>
              <a:chOff x="235706" y="2981002"/>
              <a:chExt cx="1377950" cy="1474788"/>
            </a:xfrm>
          </p:grpSpPr>
          <p:sp>
            <p:nvSpPr>
              <p:cNvPr id="38" name="Rectangle 5">
                <a:extLst>
                  <a:ext uri="{FF2B5EF4-FFF2-40B4-BE49-F238E27FC236}">
                    <a16:creationId xmlns:a16="http://schemas.microsoft.com/office/drawing/2014/main" id="{32A4156C-2199-D49B-E13D-B361FCA038BC}"/>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42" name="Picture 8">
                <a:extLst>
                  <a:ext uri="{FF2B5EF4-FFF2-40B4-BE49-F238E27FC236}">
                    <a16:creationId xmlns:a16="http://schemas.microsoft.com/office/drawing/2014/main" id="{048979DD-BBF3-60B0-BC73-17F24D790C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123253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3E501CA-0589-F653-004A-AE07F3CECFEC}"/>
              </a:ext>
            </a:extLst>
          </p:cNvPr>
          <p:cNvSpPr/>
          <p:nvPr/>
        </p:nvSpPr>
        <p:spPr>
          <a:xfrm>
            <a:off x="0" y="10495"/>
            <a:ext cx="9144000" cy="6858000"/>
          </a:xfrm>
          <a:prstGeom prst="rect">
            <a:avLst/>
          </a:prstGeom>
          <a:solidFill>
            <a:srgbClr val="622A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18" name="Rectangle 2"/>
          <p:cNvSpPr>
            <a:spLocks noChangeArrowheads="1"/>
          </p:cNvSpPr>
          <p:nvPr/>
        </p:nvSpPr>
        <p:spPr bwMode="auto">
          <a:xfrm>
            <a:off x="0" y="1"/>
            <a:ext cx="9144000" cy="824956"/>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What was their first job?</a:t>
            </a:r>
          </a:p>
        </p:txBody>
      </p:sp>
      <p:sp>
        <p:nvSpPr>
          <p:cNvPr id="21" name="Rectangle: Rounded Corners 20">
            <a:extLst>
              <a:ext uri="{FF2B5EF4-FFF2-40B4-BE49-F238E27FC236}">
                <a16:creationId xmlns:a16="http://schemas.microsoft.com/office/drawing/2014/main" id="{D575B764-D3F2-6CFF-F7C2-07236E44B0CB}"/>
              </a:ext>
            </a:extLst>
          </p:cNvPr>
          <p:cNvSpPr/>
          <p:nvPr/>
        </p:nvSpPr>
        <p:spPr>
          <a:xfrm>
            <a:off x="405293" y="5956455"/>
            <a:ext cx="8402126" cy="64633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latin typeface="Calibri" panose="020F0502020204030204" pitchFamily="34" charset="0"/>
                <a:cs typeface="Calibri" panose="020F0502020204030204" pitchFamily="34" charset="0"/>
              </a:rPr>
              <a:t>Where you start your working life is not always where you end up!</a:t>
            </a:r>
          </a:p>
        </p:txBody>
      </p:sp>
      <p:pic>
        <p:nvPicPr>
          <p:cNvPr id="1026" name="Picture 2" descr="How well does Taylor Swift play the guitar? - Quora">
            <a:extLst>
              <a:ext uri="{FF2B5EF4-FFF2-40B4-BE49-F238E27FC236}">
                <a16:creationId xmlns:a16="http://schemas.microsoft.com/office/drawing/2014/main" id="{52458719-6895-ACEE-1D2F-9D872C5A286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6064"/>
          <a:stretch/>
        </p:blipFill>
        <p:spPr bwMode="auto">
          <a:xfrm>
            <a:off x="405293" y="1309414"/>
            <a:ext cx="2480487" cy="2464305"/>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1" descr="Badge with solid fill">
            <a:extLst>
              <a:ext uri="{FF2B5EF4-FFF2-40B4-BE49-F238E27FC236}">
                <a16:creationId xmlns:a16="http://schemas.microsoft.com/office/drawing/2014/main" id="{8C37F799-9B1A-421C-04F5-152D160B405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95819" y="89313"/>
            <a:ext cx="646331" cy="646331"/>
          </a:xfrm>
          <a:prstGeom prst="rect">
            <a:avLst/>
          </a:prstGeom>
        </p:spPr>
      </p:pic>
      <p:pic>
        <p:nvPicPr>
          <p:cNvPr id="5" name="Picture 4">
            <a:extLst>
              <a:ext uri="{FF2B5EF4-FFF2-40B4-BE49-F238E27FC236}">
                <a16:creationId xmlns:a16="http://schemas.microsoft.com/office/drawing/2014/main" id="{6B7CD36A-5E69-3958-D9D8-69E3AE21DA4F}"/>
              </a:ext>
            </a:extLst>
          </p:cNvPr>
          <p:cNvPicPr>
            <a:picLocks noChangeAspect="1"/>
          </p:cNvPicPr>
          <p:nvPr/>
        </p:nvPicPr>
        <p:blipFill>
          <a:blip r:embed="rId5"/>
          <a:srcRect l="18793" t="1128" r="13620" b="28149"/>
          <a:stretch>
            <a:fillRect/>
          </a:stretch>
        </p:blipFill>
        <p:spPr>
          <a:xfrm>
            <a:off x="3386895" y="1309414"/>
            <a:ext cx="2480487" cy="2450504"/>
          </a:xfrm>
          <a:prstGeom prst="rect">
            <a:avLst/>
          </a:prstGeom>
        </p:spPr>
      </p:pic>
      <p:sp>
        <p:nvSpPr>
          <p:cNvPr id="3" name="TextBox 2"/>
          <p:cNvSpPr txBox="1"/>
          <p:nvPr/>
        </p:nvSpPr>
        <p:spPr>
          <a:xfrm>
            <a:off x="3386894" y="3580405"/>
            <a:ext cx="2480487" cy="646331"/>
          </a:xfrm>
          <a:prstGeom prst="rect">
            <a:avLst/>
          </a:prstGeom>
          <a:solidFill>
            <a:srgbClr val="FF6600"/>
          </a:solidFill>
        </p:spPr>
        <p:txBody>
          <a:bodyPr wrap="square" rtlCol="0">
            <a:spAutoFit/>
          </a:bodyPr>
          <a:lstStyle/>
          <a:p>
            <a:pPr algn="ctr"/>
            <a:r>
              <a:rPr lang="en-GB" dirty="0">
                <a:latin typeface="Calibri" panose="020F0502020204030204" pitchFamily="34" charset="0"/>
              </a:rPr>
              <a:t>Beyonce – Singer</a:t>
            </a:r>
          </a:p>
          <a:p>
            <a:pPr algn="ctr"/>
            <a:endParaRPr lang="en-GB" dirty="0">
              <a:latin typeface="Calibri" panose="020F0502020204030204" pitchFamily="34" charset="0"/>
            </a:endParaRPr>
          </a:p>
        </p:txBody>
      </p:sp>
      <p:sp>
        <p:nvSpPr>
          <p:cNvPr id="14" name="Explosion: 14 Points 13">
            <a:extLst>
              <a:ext uri="{FF2B5EF4-FFF2-40B4-BE49-F238E27FC236}">
                <a16:creationId xmlns:a16="http://schemas.microsoft.com/office/drawing/2014/main" id="{8FA89320-E002-44B7-BF63-0E7885F3DDD3}"/>
              </a:ext>
            </a:extLst>
          </p:cNvPr>
          <p:cNvSpPr/>
          <p:nvPr/>
        </p:nvSpPr>
        <p:spPr>
          <a:xfrm>
            <a:off x="3050313" y="4161913"/>
            <a:ext cx="3251096" cy="1605422"/>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Calibri" panose="020F0502020204030204" pitchFamily="34" charset="0"/>
              </a:rPr>
              <a:t>Hair salon floor sweeper</a:t>
            </a:r>
          </a:p>
        </p:txBody>
      </p:sp>
      <p:pic>
        <p:nvPicPr>
          <p:cNvPr id="12" name="Picture 11">
            <a:extLst>
              <a:ext uri="{FF2B5EF4-FFF2-40B4-BE49-F238E27FC236}">
                <a16:creationId xmlns:a16="http://schemas.microsoft.com/office/drawing/2014/main" id="{DA8503B7-CA26-276A-E361-55C440EAD7C4}"/>
              </a:ext>
            </a:extLst>
          </p:cNvPr>
          <p:cNvPicPr>
            <a:picLocks noChangeAspect="1"/>
          </p:cNvPicPr>
          <p:nvPr/>
        </p:nvPicPr>
        <p:blipFill>
          <a:blip r:embed="rId6"/>
          <a:srcRect l="-1" t="-5718" r="-5718" b="-1"/>
          <a:stretch>
            <a:fillRect/>
          </a:stretch>
        </p:blipFill>
        <p:spPr>
          <a:xfrm>
            <a:off x="6151289" y="1213151"/>
            <a:ext cx="2773950" cy="2560568"/>
          </a:xfrm>
          <a:prstGeom prst="rect">
            <a:avLst/>
          </a:prstGeom>
        </p:spPr>
      </p:pic>
      <p:sp>
        <p:nvSpPr>
          <p:cNvPr id="6" name="TextBox 5"/>
          <p:cNvSpPr txBox="1"/>
          <p:nvPr/>
        </p:nvSpPr>
        <p:spPr>
          <a:xfrm>
            <a:off x="6151288" y="3581279"/>
            <a:ext cx="2656131" cy="646331"/>
          </a:xfrm>
          <a:prstGeom prst="rect">
            <a:avLst/>
          </a:prstGeom>
          <a:solidFill>
            <a:srgbClr val="FF6600"/>
          </a:solidFill>
        </p:spPr>
        <p:txBody>
          <a:bodyPr wrap="square" rtlCol="0">
            <a:spAutoFit/>
          </a:bodyPr>
          <a:lstStyle/>
          <a:p>
            <a:pPr algn="ctr"/>
            <a:r>
              <a:rPr lang="en-GB" dirty="0">
                <a:latin typeface="Calibri" panose="020F0502020204030204" pitchFamily="34" charset="0"/>
              </a:rPr>
              <a:t>Harry Styles – Singer</a:t>
            </a:r>
          </a:p>
          <a:p>
            <a:pPr algn="ctr"/>
            <a:endParaRPr lang="en-GB" dirty="0">
              <a:latin typeface="Calibri" panose="020F0502020204030204" pitchFamily="34" charset="0"/>
            </a:endParaRPr>
          </a:p>
        </p:txBody>
      </p:sp>
      <p:sp>
        <p:nvSpPr>
          <p:cNvPr id="23" name="Explosion: 14 Points 22">
            <a:extLst>
              <a:ext uri="{FF2B5EF4-FFF2-40B4-BE49-F238E27FC236}">
                <a16:creationId xmlns:a16="http://schemas.microsoft.com/office/drawing/2014/main" id="{F2012941-594E-484D-942A-B2C704151607}"/>
              </a:ext>
            </a:extLst>
          </p:cNvPr>
          <p:cNvSpPr/>
          <p:nvPr/>
        </p:nvSpPr>
        <p:spPr>
          <a:xfrm>
            <a:off x="6093689" y="4136249"/>
            <a:ext cx="2833101" cy="1605422"/>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Calibri" panose="020F0502020204030204" pitchFamily="34" charset="0"/>
              </a:rPr>
              <a:t>Worked in a bakery</a:t>
            </a:r>
          </a:p>
        </p:txBody>
      </p:sp>
      <p:sp>
        <p:nvSpPr>
          <p:cNvPr id="8" name="TextBox 7"/>
          <p:cNvSpPr txBox="1"/>
          <p:nvPr/>
        </p:nvSpPr>
        <p:spPr>
          <a:xfrm>
            <a:off x="405293" y="3581287"/>
            <a:ext cx="2480487" cy="646331"/>
          </a:xfrm>
          <a:prstGeom prst="rect">
            <a:avLst/>
          </a:prstGeom>
          <a:solidFill>
            <a:srgbClr val="FF6600"/>
          </a:solidFill>
        </p:spPr>
        <p:txBody>
          <a:bodyPr wrap="square" rtlCol="0">
            <a:spAutoFit/>
          </a:bodyPr>
          <a:lstStyle/>
          <a:p>
            <a:pPr algn="ctr"/>
            <a:r>
              <a:rPr lang="en-GB" dirty="0">
                <a:latin typeface="Calibri" panose="020F0502020204030204" pitchFamily="34" charset="0"/>
              </a:rPr>
              <a:t>Taylor Swift: Singer, songwriter, musician</a:t>
            </a:r>
          </a:p>
        </p:txBody>
      </p:sp>
      <p:sp>
        <p:nvSpPr>
          <p:cNvPr id="22" name="Explosion: 14 Points 21">
            <a:extLst>
              <a:ext uri="{FF2B5EF4-FFF2-40B4-BE49-F238E27FC236}">
                <a16:creationId xmlns:a16="http://schemas.microsoft.com/office/drawing/2014/main" id="{284E6C6A-0C71-415A-A45D-3CB099C4F5FD}"/>
              </a:ext>
            </a:extLst>
          </p:cNvPr>
          <p:cNvSpPr/>
          <p:nvPr/>
        </p:nvSpPr>
        <p:spPr>
          <a:xfrm>
            <a:off x="327486" y="4059934"/>
            <a:ext cx="2722827" cy="1758051"/>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Calibri" panose="020F0502020204030204" pitchFamily="34" charset="0"/>
              </a:rPr>
              <a:t>Christmas Tree Farm</a:t>
            </a:r>
          </a:p>
        </p:txBody>
      </p:sp>
    </p:spTree>
    <p:extLst>
      <p:ext uri="{BB962C8B-B14F-4D97-AF65-F5344CB8AC3E}">
        <p14:creationId xmlns:p14="http://schemas.microsoft.com/office/powerpoint/2010/main" val="3927094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3" grpId="0" animBg="1"/>
      <p:bldP spid="14" grpId="0" animBg="1"/>
      <p:bldP spid="6" grpId="0" animBg="1"/>
      <p:bldP spid="23" grpId="0" animBg="1"/>
      <p:bldP spid="8" grpId="0" animBg="1"/>
      <p:bldP spid="2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2" name="TextBox 1"/>
          <p:cNvSpPr txBox="1"/>
          <p:nvPr/>
        </p:nvSpPr>
        <p:spPr>
          <a:xfrm>
            <a:off x="1" y="-21266"/>
            <a:ext cx="9143999" cy="646331"/>
          </a:xfrm>
          <a:prstGeom prst="rect">
            <a:avLst/>
          </a:prstGeom>
          <a:solidFill>
            <a:srgbClr val="002060"/>
          </a:solidFill>
        </p:spPr>
        <p:txBody>
          <a:bodyPr wrap="square" rtlCol="0">
            <a:spAutoFit/>
          </a:bodyPr>
          <a:lstStyle/>
          <a:p>
            <a:pPr algn="ctr"/>
            <a:r>
              <a:rPr lang="en-GB" sz="3600" dirty="0">
                <a:solidFill>
                  <a:schemeClr val="bg1"/>
                </a:solidFill>
                <a:latin typeface="Calibri" panose="020F0502020204030204" pitchFamily="34" charset="0"/>
              </a:rPr>
              <a:t>Why do people work?</a:t>
            </a:r>
          </a:p>
        </p:txBody>
      </p:sp>
      <p:sp>
        <p:nvSpPr>
          <p:cNvPr id="7" name="TextBox 6">
            <a:extLst>
              <a:ext uri="{FF2B5EF4-FFF2-40B4-BE49-F238E27FC236}">
                <a16:creationId xmlns:a16="http://schemas.microsoft.com/office/drawing/2014/main" id="{EA1861FD-4F58-419A-B1DA-0E786DB8C38C}"/>
              </a:ext>
            </a:extLst>
          </p:cNvPr>
          <p:cNvSpPr txBox="1"/>
          <p:nvPr/>
        </p:nvSpPr>
        <p:spPr>
          <a:xfrm>
            <a:off x="209320" y="888119"/>
            <a:ext cx="8681292" cy="1938992"/>
          </a:xfrm>
          <a:prstGeom prst="rect">
            <a:avLst/>
          </a:prstGeom>
          <a:solidFill>
            <a:schemeClr val="bg1"/>
          </a:solidFill>
        </p:spPr>
        <p:txBody>
          <a:bodyPr wrap="square" rtlCol="0">
            <a:spAutoFit/>
          </a:bodyPr>
          <a:lstStyle/>
          <a:p>
            <a:r>
              <a:rPr lang="en-GB" sz="2400" dirty="0">
                <a:latin typeface="Calibri" panose="020F0502020204030204" pitchFamily="34" charset="0"/>
              </a:rPr>
              <a:t>Working in pairs, come up with some ideas about why people go to work. To get paid is only one reason for working!</a:t>
            </a:r>
          </a:p>
          <a:p>
            <a:endParaRPr lang="en-GB" sz="2400" dirty="0">
              <a:latin typeface="Calibri" panose="020F0502020204030204" pitchFamily="34" charset="0"/>
            </a:endParaRPr>
          </a:p>
          <a:p>
            <a:r>
              <a:rPr lang="en-GB" sz="2400" dirty="0">
                <a:latin typeface="Calibri" panose="020F0502020204030204" pitchFamily="34" charset="0"/>
              </a:rPr>
              <a:t>Share your ideas and listen to your partner’s contributions. </a:t>
            </a:r>
          </a:p>
          <a:p>
            <a:r>
              <a:rPr lang="en-GB" sz="2400" dirty="0">
                <a:latin typeface="Calibri" panose="020F0502020204030204" pitchFamily="34" charset="0"/>
              </a:rPr>
              <a:t>You may want to make notes of your ideas.</a:t>
            </a:r>
          </a:p>
        </p:txBody>
      </p:sp>
      <p:sp>
        <p:nvSpPr>
          <p:cNvPr id="4" name="Rectangle 3">
            <a:extLst>
              <a:ext uri="{FF2B5EF4-FFF2-40B4-BE49-F238E27FC236}">
                <a16:creationId xmlns:a16="http://schemas.microsoft.com/office/drawing/2014/main" id="{4A454A4B-E42C-7B3F-251A-C00B40DAE954}"/>
              </a:ext>
            </a:extLst>
          </p:cNvPr>
          <p:cNvSpPr/>
          <p:nvPr/>
        </p:nvSpPr>
        <p:spPr>
          <a:xfrm>
            <a:off x="1557749" y="2983230"/>
            <a:ext cx="6028501" cy="364377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9" name="Oval 8">
            <a:extLst>
              <a:ext uri="{FF2B5EF4-FFF2-40B4-BE49-F238E27FC236}">
                <a16:creationId xmlns:a16="http://schemas.microsoft.com/office/drawing/2014/main" id="{2503FD07-AA19-270A-3D18-4FF2F34CB9E4}"/>
              </a:ext>
            </a:extLst>
          </p:cNvPr>
          <p:cNvSpPr/>
          <p:nvPr/>
        </p:nvSpPr>
        <p:spPr>
          <a:xfrm>
            <a:off x="3557646" y="3955397"/>
            <a:ext cx="1984639" cy="16799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Calibri" panose="020F0502020204030204" pitchFamily="34" charset="0"/>
              </a:rPr>
              <a:t>Why do people work?</a:t>
            </a:r>
          </a:p>
        </p:txBody>
      </p:sp>
      <p:cxnSp>
        <p:nvCxnSpPr>
          <p:cNvPr id="15" name="Straight Connector 14">
            <a:extLst>
              <a:ext uri="{FF2B5EF4-FFF2-40B4-BE49-F238E27FC236}">
                <a16:creationId xmlns:a16="http://schemas.microsoft.com/office/drawing/2014/main" id="{6BCB478B-105F-0396-BB81-F7395370CDFF}"/>
              </a:ext>
            </a:extLst>
          </p:cNvPr>
          <p:cNvCxnSpPr>
            <a:cxnSpLocks/>
          </p:cNvCxnSpPr>
          <p:nvPr/>
        </p:nvCxnSpPr>
        <p:spPr>
          <a:xfrm flipV="1">
            <a:off x="4948367" y="3443199"/>
            <a:ext cx="1807535" cy="9158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CC887C6-B1D9-C438-B7FF-DA8B33982594}"/>
              </a:ext>
            </a:extLst>
          </p:cNvPr>
          <p:cNvCxnSpPr>
            <a:cxnSpLocks/>
          </p:cNvCxnSpPr>
          <p:nvPr/>
        </p:nvCxnSpPr>
        <p:spPr>
          <a:xfrm>
            <a:off x="5068161" y="4440928"/>
            <a:ext cx="1693741" cy="121609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18D2955-EA30-F4B6-31FE-4ED747D8A7E8}"/>
              </a:ext>
            </a:extLst>
          </p:cNvPr>
          <p:cNvCxnSpPr>
            <a:cxnSpLocks/>
          </p:cNvCxnSpPr>
          <p:nvPr/>
        </p:nvCxnSpPr>
        <p:spPr>
          <a:xfrm flipH="1">
            <a:off x="2153259" y="4659659"/>
            <a:ext cx="1860360" cy="1096166"/>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C1C55A4-FD0D-5CD1-1099-91EDD52A248B}"/>
              </a:ext>
            </a:extLst>
          </p:cNvPr>
          <p:cNvCxnSpPr>
            <a:cxnSpLocks/>
          </p:cNvCxnSpPr>
          <p:nvPr/>
        </p:nvCxnSpPr>
        <p:spPr>
          <a:xfrm flipH="1" flipV="1">
            <a:off x="2145472" y="3336294"/>
            <a:ext cx="1972548" cy="1156635"/>
          </a:xfrm>
          <a:prstGeom prst="line">
            <a:avLst/>
          </a:prstGeom>
        </p:spPr>
        <p:style>
          <a:lnRef idx="1">
            <a:schemeClr val="accent1"/>
          </a:lnRef>
          <a:fillRef idx="0">
            <a:schemeClr val="accent1"/>
          </a:fillRef>
          <a:effectRef idx="0">
            <a:schemeClr val="accent1"/>
          </a:effectRef>
          <a:fontRef idx="minor">
            <a:schemeClr val="tx1"/>
          </a:fontRef>
        </p:style>
      </p:cxnSp>
      <p:pic>
        <p:nvPicPr>
          <p:cNvPr id="24" name="Graphic 23" descr="Badge with solid fill">
            <a:extLst>
              <a:ext uri="{FF2B5EF4-FFF2-40B4-BE49-F238E27FC236}">
                <a16:creationId xmlns:a16="http://schemas.microsoft.com/office/drawing/2014/main" id="{30D51E66-C2E9-0AD4-FBAF-3713597F37E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 y="-21267"/>
            <a:ext cx="646331" cy="646331"/>
          </a:xfrm>
          <a:prstGeom prst="rect">
            <a:avLst/>
          </a:prstGeom>
        </p:spPr>
      </p:pic>
      <p:sp>
        <p:nvSpPr>
          <p:cNvPr id="10" name="Star: 32 Points 9">
            <a:extLst>
              <a:ext uri="{FF2B5EF4-FFF2-40B4-BE49-F238E27FC236}">
                <a16:creationId xmlns:a16="http://schemas.microsoft.com/office/drawing/2014/main" id="{D2F8C665-E619-49E7-B1D6-0134535A2FDB}"/>
              </a:ext>
            </a:extLst>
          </p:cNvPr>
          <p:cNvSpPr/>
          <p:nvPr/>
        </p:nvSpPr>
        <p:spPr>
          <a:xfrm>
            <a:off x="7183627" y="4795369"/>
            <a:ext cx="1713942" cy="1831639"/>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5 mins</a:t>
            </a:r>
          </a:p>
        </p:txBody>
      </p:sp>
    </p:spTree>
    <p:custDataLst>
      <p:tags r:id="rId1"/>
    </p:custDataLst>
    <p:extLst>
      <p:ext uri="{BB962C8B-B14F-4D97-AF65-F5344CB8AC3E}">
        <p14:creationId xmlns:p14="http://schemas.microsoft.com/office/powerpoint/2010/main" val="4288107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0"/>
                                        </p:tgtEl>
                                        <p:attrNameLst>
                                          <p:attrName>style.color</p:attrName>
                                        </p:attrNameLst>
                                      </p:cBhvr>
                                      <p:to>
                                        <a:schemeClr val="bg1"/>
                                      </p:to>
                                    </p:animClr>
                                    <p:animClr clrSpc="rgb" dir="cw">
                                      <p:cBhvr>
                                        <p:cTn id="12" dur="250" autoRev="1" fill="remove"/>
                                        <p:tgtEl>
                                          <p:spTgt spid="10"/>
                                        </p:tgtEl>
                                        <p:attrNameLst>
                                          <p:attrName>fillcolor</p:attrName>
                                        </p:attrNameLst>
                                      </p:cBhvr>
                                      <p:to>
                                        <a:schemeClr val="bg1"/>
                                      </p:to>
                                    </p:animClr>
                                    <p:set>
                                      <p:cBhvr>
                                        <p:cTn id="13" dur="250" autoRev="1" fill="remove"/>
                                        <p:tgtEl>
                                          <p:spTgt spid="10"/>
                                        </p:tgtEl>
                                        <p:attrNameLst>
                                          <p:attrName>fill.type</p:attrName>
                                        </p:attrNameLst>
                                      </p:cBhvr>
                                      <p:to>
                                        <p:strVal val="solid"/>
                                      </p:to>
                                    </p:set>
                                    <p:set>
                                      <p:cBhvr>
                                        <p:cTn id="14" dur="250" autoRev="1" fill="remove"/>
                                        <p:tgtEl>
                                          <p:spTgt spid="1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9071" y="0"/>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0" y="0"/>
            <a:ext cx="9153071" cy="646331"/>
          </a:xfrm>
          <a:prstGeom prst="rect">
            <a:avLst/>
          </a:prstGeom>
          <a:solidFill>
            <a:srgbClr val="002060"/>
          </a:solidFill>
        </p:spPr>
        <p:txBody>
          <a:bodyPr wrap="square" rtlCol="0">
            <a:spAutoFit/>
          </a:bodyPr>
          <a:lstStyle/>
          <a:p>
            <a:pPr algn="ctr"/>
            <a:r>
              <a:rPr lang="en-GB" sz="3600" dirty="0">
                <a:solidFill>
                  <a:schemeClr val="bg1"/>
                </a:solidFill>
              </a:rPr>
              <a:t>Lesson Overview</a:t>
            </a:r>
          </a:p>
        </p:txBody>
      </p:sp>
      <p:sp>
        <p:nvSpPr>
          <p:cNvPr id="35" name="Rectangle 34">
            <a:extLst>
              <a:ext uri="{FF2B5EF4-FFF2-40B4-BE49-F238E27FC236}">
                <a16:creationId xmlns:a16="http://schemas.microsoft.com/office/drawing/2014/main" id="{0F746975-0129-4FBB-95D5-72AB5485A691}"/>
              </a:ext>
            </a:extLst>
          </p:cNvPr>
          <p:cNvSpPr/>
          <p:nvPr/>
        </p:nvSpPr>
        <p:spPr>
          <a:xfrm>
            <a:off x="164423" y="755653"/>
            <a:ext cx="8833296" cy="5862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189E3142-17E0-4DA5-A871-2F886E0779B5}"/>
              </a:ext>
            </a:extLst>
          </p:cNvPr>
          <p:cNvSpPr txBox="1"/>
          <p:nvPr/>
        </p:nvSpPr>
        <p:spPr>
          <a:xfrm>
            <a:off x="300623" y="891682"/>
            <a:ext cx="8566218" cy="1323439"/>
          </a:xfrm>
          <a:prstGeom prst="rect">
            <a:avLst/>
          </a:prstGeom>
          <a:solidFill>
            <a:schemeClr val="bg1"/>
          </a:solidFill>
          <a:ln>
            <a:solidFill>
              <a:schemeClr val="tx1"/>
            </a:solidFill>
          </a:ln>
        </p:spPr>
        <p:txBody>
          <a:bodyPr wrap="square" rtlCol="0">
            <a:spAutoFit/>
          </a:bodyPr>
          <a:lstStyle/>
          <a:p>
            <a:r>
              <a:rPr lang="en-GB" sz="2400" b="1" dirty="0">
                <a:hlinkClick r:id="rId4" action="ppaction://hlinksldjump"/>
              </a:rPr>
              <a:t>Lesson 1: Getting ready for post 16 </a:t>
            </a:r>
            <a:endParaRPr lang="en-GB" sz="2400" b="1" dirty="0"/>
          </a:p>
          <a:p>
            <a:r>
              <a:rPr lang="en-GB" sz="1400" b="1" dirty="0"/>
              <a:t>Students will consider working life and be introduced to Labour Market Information, and how people get into jobs, they will have an overview of post 16 options, complete the Job Sector and Buzz Quiz then </a:t>
            </a:r>
          </a:p>
          <a:p>
            <a:r>
              <a:rPr lang="en-GB" sz="1400" b="1" dirty="0"/>
              <a:t>use their results to research jobs and routes in.</a:t>
            </a:r>
          </a:p>
          <a:p>
            <a:r>
              <a:rPr lang="en-GB" sz="1400" dirty="0"/>
              <a:t>Resources needed: Individual online access to Careerpilot, paper and pens.</a:t>
            </a:r>
          </a:p>
        </p:txBody>
      </p:sp>
      <p:sp>
        <p:nvSpPr>
          <p:cNvPr id="4" name="TextBox 3">
            <a:extLst>
              <a:ext uri="{FF2B5EF4-FFF2-40B4-BE49-F238E27FC236}">
                <a16:creationId xmlns:a16="http://schemas.microsoft.com/office/drawing/2014/main" id="{EE96E7FC-86B7-4CB4-BB80-765170C62E8E}"/>
              </a:ext>
            </a:extLst>
          </p:cNvPr>
          <p:cNvSpPr txBox="1"/>
          <p:nvPr/>
        </p:nvSpPr>
        <p:spPr>
          <a:xfrm>
            <a:off x="307661" y="2351150"/>
            <a:ext cx="8566218" cy="892552"/>
          </a:xfrm>
          <a:prstGeom prst="rect">
            <a:avLst/>
          </a:prstGeom>
          <a:noFill/>
          <a:ln>
            <a:solidFill>
              <a:schemeClr val="tx1"/>
            </a:solidFill>
          </a:ln>
        </p:spPr>
        <p:txBody>
          <a:bodyPr wrap="square" rtlCol="0">
            <a:spAutoFit/>
          </a:bodyPr>
          <a:lstStyle/>
          <a:p>
            <a:r>
              <a:rPr lang="en-GB" sz="2400" b="1" dirty="0">
                <a:hlinkClick r:id="rId5" action="ppaction://hlinksldjump"/>
              </a:rPr>
              <a:t>Lesson 2: Work Experience – why do it, what to think about</a:t>
            </a:r>
            <a:endParaRPr lang="en-GB" sz="2400" b="1" dirty="0"/>
          </a:p>
          <a:p>
            <a:r>
              <a:rPr lang="en-GB" sz="1400" b="1" dirty="0"/>
              <a:t>Students consider their interests, values and skills and how work experience can support them.</a:t>
            </a:r>
          </a:p>
          <a:p>
            <a:r>
              <a:rPr lang="en-GB" sz="1400" dirty="0"/>
              <a:t>Resources needed: Individual online access to Careerpilot, paper and pens.</a:t>
            </a:r>
          </a:p>
        </p:txBody>
      </p:sp>
      <p:sp>
        <p:nvSpPr>
          <p:cNvPr id="5" name="TextBox 4">
            <a:extLst>
              <a:ext uri="{FF2B5EF4-FFF2-40B4-BE49-F238E27FC236}">
                <a16:creationId xmlns:a16="http://schemas.microsoft.com/office/drawing/2014/main" id="{C8A23B2E-4003-4142-A660-FCB5511D392F}"/>
              </a:ext>
            </a:extLst>
          </p:cNvPr>
          <p:cNvSpPr txBox="1"/>
          <p:nvPr/>
        </p:nvSpPr>
        <p:spPr>
          <a:xfrm>
            <a:off x="307661" y="3398676"/>
            <a:ext cx="8566217" cy="892552"/>
          </a:xfrm>
          <a:prstGeom prst="rect">
            <a:avLst/>
          </a:prstGeom>
          <a:noFill/>
          <a:ln>
            <a:solidFill>
              <a:schemeClr val="tx1"/>
            </a:solidFill>
          </a:ln>
        </p:spPr>
        <p:txBody>
          <a:bodyPr wrap="square" rtlCol="0">
            <a:spAutoFit/>
          </a:bodyPr>
          <a:lstStyle/>
          <a:p>
            <a:r>
              <a:rPr lang="en-GB" sz="2400" b="1" dirty="0">
                <a:hlinkClick r:id="rId6" action="ppaction://hlinksldjump"/>
              </a:rPr>
              <a:t>Lesson 3: How to find a placement</a:t>
            </a:r>
            <a:endParaRPr lang="en-GB" sz="2400" b="1" dirty="0"/>
          </a:p>
          <a:p>
            <a:r>
              <a:rPr lang="en-GB" sz="1400" b="1" dirty="0"/>
              <a:t>Students research work experience opportunities and make an action plan.</a:t>
            </a:r>
          </a:p>
          <a:p>
            <a:r>
              <a:rPr lang="en-GB" sz="1400" dirty="0"/>
              <a:t>Resources needed: Play video with sound, paired online access, paper and pens</a:t>
            </a:r>
          </a:p>
        </p:txBody>
      </p:sp>
      <p:sp>
        <p:nvSpPr>
          <p:cNvPr id="6" name="TextBox 5">
            <a:extLst>
              <a:ext uri="{FF2B5EF4-FFF2-40B4-BE49-F238E27FC236}">
                <a16:creationId xmlns:a16="http://schemas.microsoft.com/office/drawing/2014/main" id="{B4D0EA2A-4696-42CC-A200-11884FE8BC45}"/>
              </a:ext>
            </a:extLst>
          </p:cNvPr>
          <p:cNvSpPr txBox="1"/>
          <p:nvPr/>
        </p:nvSpPr>
        <p:spPr>
          <a:xfrm>
            <a:off x="307661" y="4446202"/>
            <a:ext cx="8566216" cy="892552"/>
          </a:xfrm>
          <a:prstGeom prst="rect">
            <a:avLst/>
          </a:prstGeom>
          <a:noFill/>
          <a:ln>
            <a:solidFill>
              <a:schemeClr val="tx1"/>
            </a:solidFill>
          </a:ln>
        </p:spPr>
        <p:txBody>
          <a:bodyPr wrap="square" rtlCol="0">
            <a:spAutoFit/>
          </a:bodyPr>
          <a:lstStyle/>
          <a:p>
            <a:r>
              <a:rPr lang="en-GB" sz="2400" b="1" dirty="0">
                <a:hlinkClick r:id="rId7" action="ppaction://hlinksldjump"/>
              </a:rPr>
              <a:t>Lesson 4: Writing a CV </a:t>
            </a:r>
            <a:endParaRPr lang="en-GB" sz="2400" b="1" dirty="0"/>
          </a:p>
          <a:p>
            <a:r>
              <a:rPr lang="en-GB" sz="1400" b="1" dirty="0"/>
              <a:t>Students learn how to apply for work experience and create a CV.</a:t>
            </a:r>
          </a:p>
          <a:p>
            <a:r>
              <a:rPr lang="en-GB" sz="1400" dirty="0"/>
              <a:t>Resources needed: Individual online access to Careerpilot &amp; CV template, paper and pens.</a:t>
            </a:r>
          </a:p>
        </p:txBody>
      </p:sp>
      <p:sp>
        <p:nvSpPr>
          <p:cNvPr id="7" name="TextBox 6">
            <a:extLst>
              <a:ext uri="{FF2B5EF4-FFF2-40B4-BE49-F238E27FC236}">
                <a16:creationId xmlns:a16="http://schemas.microsoft.com/office/drawing/2014/main" id="{E35A209C-A95B-4C74-844B-1FB8F1650BA6}"/>
              </a:ext>
            </a:extLst>
          </p:cNvPr>
          <p:cNvSpPr txBox="1"/>
          <p:nvPr/>
        </p:nvSpPr>
        <p:spPr>
          <a:xfrm>
            <a:off x="307662" y="5493728"/>
            <a:ext cx="8566215" cy="892552"/>
          </a:xfrm>
          <a:prstGeom prst="rect">
            <a:avLst/>
          </a:prstGeom>
          <a:noFill/>
          <a:ln>
            <a:solidFill>
              <a:schemeClr val="tx1"/>
            </a:solidFill>
          </a:ln>
        </p:spPr>
        <p:txBody>
          <a:bodyPr wrap="square" rtlCol="0">
            <a:spAutoFit/>
          </a:bodyPr>
          <a:lstStyle/>
          <a:p>
            <a:r>
              <a:rPr lang="en-GB" sz="2400" b="1" dirty="0">
                <a:hlinkClick r:id="rId8" action="ppaction://hlinksldjump"/>
              </a:rPr>
              <a:t>Lesson 5: Reflection and Reviewing</a:t>
            </a:r>
            <a:endParaRPr lang="en-GB" sz="2400" b="1" dirty="0"/>
          </a:p>
          <a:p>
            <a:r>
              <a:rPr lang="en-GB" sz="1400" b="1" dirty="0"/>
              <a:t>Students reflect on what they have learnt in the last four lessons and complete a feedback survey.</a:t>
            </a:r>
          </a:p>
          <a:p>
            <a:r>
              <a:rPr lang="en-GB" sz="1400" dirty="0"/>
              <a:t>Resources needed: Individual online access to Careerpilot, paper and pens.</a:t>
            </a:r>
          </a:p>
        </p:txBody>
      </p:sp>
      <p:pic>
        <p:nvPicPr>
          <p:cNvPr id="10" name="Graphic 9" descr="Teacher with solid fill">
            <a:extLst>
              <a:ext uri="{FF2B5EF4-FFF2-40B4-BE49-F238E27FC236}">
                <a16:creationId xmlns:a16="http://schemas.microsoft.com/office/drawing/2014/main" id="{CA490B1E-14C4-4368-9FEC-1163E8EF901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151618" y="-109322"/>
            <a:ext cx="914400" cy="914400"/>
          </a:xfrm>
          <a:prstGeom prst="rect">
            <a:avLst/>
          </a:prstGeom>
        </p:spPr>
      </p:pic>
    </p:spTree>
    <p:custDataLst>
      <p:tags r:id="rId1"/>
    </p:custDataLst>
    <p:extLst>
      <p:ext uri="{BB962C8B-B14F-4D97-AF65-F5344CB8AC3E}">
        <p14:creationId xmlns:p14="http://schemas.microsoft.com/office/powerpoint/2010/main" val="27230232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22171" y="-75084"/>
            <a:ext cx="9158780" cy="6933084"/>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grpSp>
        <p:nvGrpSpPr>
          <p:cNvPr id="18" name="Group 17">
            <a:extLst>
              <a:ext uri="{FF2B5EF4-FFF2-40B4-BE49-F238E27FC236}">
                <a16:creationId xmlns:a16="http://schemas.microsoft.com/office/drawing/2014/main" id="{B0CC841B-6EE7-43BE-B400-081EA65055C8}"/>
              </a:ext>
            </a:extLst>
          </p:cNvPr>
          <p:cNvGrpSpPr/>
          <p:nvPr/>
        </p:nvGrpSpPr>
        <p:grpSpPr>
          <a:xfrm>
            <a:off x="6998260" y="713150"/>
            <a:ext cx="2065283" cy="5655120"/>
            <a:chOff x="6970143" y="427400"/>
            <a:chExt cx="2065283" cy="5655120"/>
          </a:xfrm>
        </p:grpSpPr>
        <p:pic>
          <p:nvPicPr>
            <p:cNvPr id="6" name="Picture 5">
              <a:extLst>
                <a:ext uri="{FF2B5EF4-FFF2-40B4-BE49-F238E27FC236}">
                  <a16:creationId xmlns:a16="http://schemas.microsoft.com/office/drawing/2014/main" id="{24FD8ED0-4DF8-4D9A-B278-24AB2C8B17D7}"/>
                </a:ext>
              </a:extLst>
            </p:cNvPr>
            <p:cNvPicPr>
              <a:picLocks noChangeAspect="1"/>
            </p:cNvPicPr>
            <p:nvPr/>
          </p:nvPicPr>
          <p:blipFill>
            <a:blip r:embed="rId4"/>
            <a:stretch>
              <a:fillRect/>
            </a:stretch>
          </p:blipFill>
          <p:spPr>
            <a:xfrm>
              <a:off x="6982931" y="3327794"/>
              <a:ext cx="2052495" cy="1327663"/>
            </a:xfrm>
            <a:prstGeom prst="rect">
              <a:avLst/>
            </a:prstGeom>
          </p:spPr>
        </p:pic>
        <p:pic>
          <p:nvPicPr>
            <p:cNvPr id="8" name="Picture 7">
              <a:extLst>
                <a:ext uri="{FF2B5EF4-FFF2-40B4-BE49-F238E27FC236}">
                  <a16:creationId xmlns:a16="http://schemas.microsoft.com/office/drawing/2014/main" id="{B2F31A24-7E7D-4645-8D86-69F5608FF712}"/>
                </a:ext>
              </a:extLst>
            </p:cNvPr>
            <p:cNvPicPr>
              <a:picLocks noChangeAspect="1"/>
            </p:cNvPicPr>
            <p:nvPr/>
          </p:nvPicPr>
          <p:blipFill>
            <a:blip r:embed="rId5"/>
            <a:stretch>
              <a:fillRect/>
            </a:stretch>
          </p:blipFill>
          <p:spPr>
            <a:xfrm>
              <a:off x="6982931" y="1890345"/>
              <a:ext cx="2039707" cy="1327663"/>
            </a:xfrm>
            <a:prstGeom prst="rect">
              <a:avLst/>
            </a:prstGeom>
          </p:spPr>
        </p:pic>
        <p:pic>
          <p:nvPicPr>
            <p:cNvPr id="11" name="Picture 10">
              <a:extLst>
                <a:ext uri="{FF2B5EF4-FFF2-40B4-BE49-F238E27FC236}">
                  <a16:creationId xmlns:a16="http://schemas.microsoft.com/office/drawing/2014/main" id="{6FF893AC-E109-4F3B-AB80-193493B70F5C}"/>
                </a:ext>
              </a:extLst>
            </p:cNvPr>
            <p:cNvPicPr>
              <a:picLocks noChangeAspect="1"/>
            </p:cNvPicPr>
            <p:nvPr/>
          </p:nvPicPr>
          <p:blipFill>
            <a:blip r:embed="rId6"/>
            <a:stretch>
              <a:fillRect/>
            </a:stretch>
          </p:blipFill>
          <p:spPr>
            <a:xfrm>
              <a:off x="6970143" y="427400"/>
              <a:ext cx="2052495" cy="1363546"/>
            </a:xfrm>
            <a:prstGeom prst="rect">
              <a:avLst/>
            </a:prstGeom>
          </p:spPr>
        </p:pic>
        <p:pic>
          <p:nvPicPr>
            <p:cNvPr id="13" name="Picture 12">
              <a:extLst>
                <a:ext uri="{FF2B5EF4-FFF2-40B4-BE49-F238E27FC236}">
                  <a16:creationId xmlns:a16="http://schemas.microsoft.com/office/drawing/2014/main" id="{D3BB9588-B821-4D0F-BABB-D301D36447C1}"/>
                </a:ext>
              </a:extLst>
            </p:cNvPr>
            <p:cNvPicPr>
              <a:picLocks noChangeAspect="1"/>
            </p:cNvPicPr>
            <p:nvPr/>
          </p:nvPicPr>
          <p:blipFill>
            <a:blip r:embed="rId7"/>
            <a:stretch>
              <a:fillRect/>
            </a:stretch>
          </p:blipFill>
          <p:spPr>
            <a:xfrm>
              <a:off x="6982931" y="4754856"/>
              <a:ext cx="2039707" cy="1327664"/>
            </a:xfrm>
            <a:prstGeom prst="rect">
              <a:avLst/>
            </a:prstGeom>
          </p:spPr>
        </p:pic>
      </p:grpSp>
      <p:sp>
        <p:nvSpPr>
          <p:cNvPr id="15" name="Arc 14">
            <a:extLst>
              <a:ext uri="{FF2B5EF4-FFF2-40B4-BE49-F238E27FC236}">
                <a16:creationId xmlns:a16="http://schemas.microsoft.com/office/drawing/2014/main" id="{BE3A1D33-EDAD-4112-A807-41CFEFD7E35C}"/>
              </a:ext>
            </a:extLst>
          </p:cNvPr>
          <p:cNvSpPr/>
          <p:nvPr/>
        </p:nvSpPr>
        <p:spPr>
          <a:xfrm>
            <a:off x="-1526875" y="897146"/>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latin typeface="Calibri" panose="020F0502020204030204" pitchFamily="34" charset="0"/>
            </a:endParaRPr>
          </a:p>
        </p:txBody>
      </p:sp>
      <p:sp>
        <p:nvSpPr>
          <p:cNvPr id="19" name="TextBox 18">
            <a:extLst>
              <a:ext uri="{FF2B5EF4-FFF2-40B4-BE49-F238E27FC236}">
                <a16:creationId xmlns:a16="http://schemas.microsoft.com/office/drawing/2014/main" id="{2F0A904E-D8EB-632A-A826-5A40D0E74808}"/>
              </a:ext>
            </a:extLst>
          </p:cNvPr>
          <p:cNvSpPr txBox="1"/>
          <p:nvPr/>
        </p:nvSpPr>
        <p:spPr>
          <a:xfrm>
            <a:off x="7391" y="-65753"/>
            <a:ext cx="9143999" cy="646331"/>
          </a:xfrm>
          <a:prstGeom prst="rect">
            <a:avLst/>
          </a:prstGeom>
          <a:solidFill>
            <a:srgbClr val="002060"/>
          </a:solidFill>
        </p:spPr>
        <p:txBody>
          <a:bodyPr wrap="square" rtlCol="0">
            <a:spAutoFit/>
          </a:bodyPr>
          <a:lstStyle/>
          <a:p>
            <a:pPr algn="ctr"/>
            <a:r>
              <a:rPr lang="en-GB" sz="3600" dirty="0">
                <a:solidFill>
                  <a:schemeClr val="bg1"/>
                </a:solidFill>
                <a:latin typeface="Calibri" panose="020F0502020204030204" pitchFamily="34" charset="0"/>
              </a:rPr>
              <a:t>Work experience can help career choices</a:t>
            </a:r>
          </a:p>
        </p:txBody>
      </p:sp>
      <p:pic>
        <p:nvPicPr>
          <p:cNvPr id="20" name="Graphic 19" descr="Badge with solid fill">
            <a:extLst>
              <a:ext uri="{FF2B5EF4-FFF2-40B4-BE49-F238E27FC236}">
                <a16:creationId xmlns:a16="http://schemas.microsoft.com/office/drawing/2014/main" id="{C2664C05-DCEA-A5CD-F8C9-543B246344C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7389" y="-65754"/>
            <a:ext cx="646331" cy="646331"/>
          </a:xfrm>
          <a:prstGeom prst="rect">
            <a:avLst/>
          </a:prstGeom>
        </p:spPr>
      </p:pic>
      <p:sp>
        <p:nvSpPr>
          <p:cNvPr id="2" name="Arrow: Curved Down 1">
            <a:extLst>
              <a:ext uri="{FF2B5EF4-FFF2-40B4-BE49-F238E27FC236}">
                <a16:creationId xmlns:a16="http://schemas.microsoft.com/office/drawing/2014/main" id="{D19F5115-9AFF-4FD9-960D-3C7B0ECB7AE4}"/>
              </a:ext>
            </a:extLst>
          </p:cNvPr>
          <p:cNvSpPr/>
          <p:nvPr/>
        </p:nvSpPr>
        <p:spPr>
          <a:xfrm rot="21114485">
            <a:off x="1927293" y="1647949"/>
            <a:ext cx="1685620" cy="85749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Calibri" panose="020F0502020204030204" pitchFamily="34" charset="0"/>
            </a:endParaRPr>
          </a:p>
        </p:txBody>
      </p:sp>
      <p:grpSp>
        <p:nvGrpSpPr>
          <p:cNvPr id="17" name="Group 16">
            <a:extLst>
              <a:ext uri="{FF2B5EF4-FFF2-40B4-BE49-F238E27FC236}">
                <a16:creationId xmlns:a16="http://schemas.microsoft.com/office/drawing/2014/main" id="{806D85D0-0399-4197-B3A2-09C3A2AC21FE}"/>
              </a:ext>
            </a:extLst>
          </p:cNvPr>
          <p:cNvGrpSpPr/>
          <p:nvPr/>
        </p:nvGrpSpPr>
        <p:grpSpPr>
          <a:xfrm>
            <a:off x="142098" y="801409"/>
            <a:ext cx="2079926" cy="1910861"/>
            <a:chOff x="171569" y="357886"/>
            <a:chExt cx="2079926" cy="1910861"/>
          </a:xfrm>
        </p:grpSpPr>
        <p:pic>
          <p:nvPicPr>
            <p:cNvPr id="1030" name="Picture 6" descr="🔥 Dúné: We Are In There You Are Out Here - Music Streaming ...">
              <a:extLst>
                <a:ext uri="{FF2B5EF4-FFF2-40B4-BE49-F238E27FC236}">
                  <a16:creationId xmlns:a16="http://schemas.microsoft.com/office/drawing/2014/main" id="{3FAC05E3-3CBD-4A7D-BDE4-13D2AEF7BFC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71569" y="357886"/>
              <a:ext cx="2079925" cy="1169958"/>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17B0C42D-7750-42CE-9DC1-9323D9F42EE7}"/>
                </a:ext>
              </a:extLst>
            </p:cNvPr>
            <p:cNvSpPr/>
            <p:nvPr/>
          </p:nvSpPr>
          <p:spPr>
            <a:xfrm>
              <a:off x="171569" y="1509623"/>
              <a:ext cx="2079926" cy="759124"/>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Y10 Work Experience</a:t>
              </a:r>
            </a:p>
          </p:txBody>
        </p:sp>
      </p:grpSp>
      <p:sp>
        <p:nvSpPr>
          <p:cNvPr id="22" name="Arrow: Curved Down 21">
            <a:extLst>
              <a:ext uri="{FF2B5EF4-FFF2-40B4-BE49-F238E27FC236}">
                <a16:creationId xmlns:a16="http://schemas.microsoft.com/office/drawing/2014/main" id="{31380DFB-9997-400B-8876-1248B172247D}"/>
              </a:ext>
            </a:extLst>
          </p:cNvPr>
          <p:cNvSpPr/>
          <p:nvPr/>
        </p:nvSpPr>
        <p:spPr>
          <a:xfrm rot="18587555">
            <a:off x="5502130" y="2934916"/>
            <a:ext cx="1430899" cy="82161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Calibri" panose="020F0502020204030204" pitchFamily="34" charset="0"/>
            </a:endParaRPr>
          </a:p>
        </p:txBody>
      </p:sp>
      <p:sp>
        <p:nvSpPr>
          <p:cNvPr id="4" name="Oval 3">
            <a:extLst>
              <a:ext uri="{FF2B5EF4-FFF2-40B4-BE49-F238E27FC236}">
                <a16:creationId xmlns:a16="http://schemas.microsoft.com/office/drawing/2014/main" id="{747E8ABD-E983-44A5-89F4-A84D672B849F}"/>
              </a:ext>
            </a:extLst>
          </p:cNvPr>
          <p:cNvSpPr/>
          <p:nvPr/>
        </p:nvSpPr>
        <p:spPr>
          <a:xfrm>
            <a:off x="4604049" y="3609787"/>
            <a:ext cx="1915064" cy="1863305"/>
          </a:xfrm>
          <a:prstGeom prst="ellipse">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latin typeface="Calibri" panose="020F0502020204030204" pitchFamily="34" charset="0"/>
              </a:rPr>
              <a:t>Choosing post 18</a:t>
            </a:r>
          </a:p>
        </p:txBody>
      </p:sp>
      <p:sp>
        <p:nvSpPr>
          <p:cNvPr id="23" name="Arrow: Curved Down 22">
            <a:extLst>
              <a:ext uri="{FF2B5EF4-FFF2-40B4-BE49-F238E27FC236}">
                <a16:creationId xmlns:a16="http://schemas.microsoft.com/office/drawing/2014/main" id="{23BAC346-50E7-440E-BE86-119387787A02}"/>
              </a:ext>
            </a:extLst>
          </p:cNvPr>
          <p:cNvSpPr/>
          <p:nvPr/>
        </p:nvSpPr>
        <p:spPr>
          <a:xfrm rot="1195749">
            <a:off x="3755523" y="2380874"/>
            <a:ext cx="1919416" cy="93259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Calibri" panose="020F0502020204030204" pitchFamily="34" charset="0"/>
            </a:endParaRPr>
          </a:p>
        </p:txBody>
      </p:sp>
      <p:sp>
        <p:nvSpPr>
          <p:cNvPr id="3" name="Oval 2">
            <a:extLst>
              <a:ext uri="{FF2B5EF4-FFF2-40B4-BE49-F238E27FC236}">
                <a16:creationId xmlns:a16="http://schemas.microsoft.com/office/drawing/2014/main" id="{56745264-5A48-4202-AD9E-46F53F1C7916}"/>
              </a:ext>
            </a:extLst>
          </p:cNvPr>
          <p:cNvSpPr/>
          <p:nvPr/>
        </p:nvSpPr>
        <p:spPr>
          <a:xfrm>
            <a:off x="2304489" y="2414071"/>
            <a:ext cx="1915064" cy="1863305"/>
          </a:xfrm>
          <a:prstGeom prst="ellipse">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latin typeface="Calibri" panose="020F0502020204030204" pitchFamily="34" charset="0"/>
              </a:rPr>
              <a:t>Choosing post 16</a:t>
            </a:r>
          </a:p>
        </p:txBody>
      </p:sp>
    </p:spTree>
    <p:custDataLst>
      <p:tags r:id="rId1"/>
    </p:custDataLst>
    <p:extLst>
      <p:ext uri="{BB962C8B-B14F-4D97-AF65-F5344CB8AC3E}">
        <p14:creationId xmlns:p14="http://schemas.microsoft.com/office/powerpoint/2010/main" val="3627676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animBg="1"/>
      <p:bldP spid="4" grpId="0" animBg="1"/>
      <p:bldP spid="23" grpId="0" animBg="1"/>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159279"/>
            <a:ext cx="9158780" cy="6933084"/>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latin typeface="Calibri" panose="020F0502020204030204" pitchFamily="34" charset="0"/>
              </a:rPr>
              <a:t>One place for all your careers information.</a:t>
            </a:r>
          </a:p>
        </p:txBody>
      </p:sp>
      <p:sp>
        <p:nvSpPr>
          <p:cNvPr id="15" name="Arc 14">
            <a:extLst>
              <a:ext uri="{FF2B5EF4-FFF2-40B4-BE49-F238E27FC236}">
                <a16:creationId xmlns:a16="http://schemas.microsoft.com/office/drawing/2014/main" id="{BE3A1D33-EDAD-4112-A807-41CFEFD7E35C}"/>
              </a:ext>
            </a:extLst>
          </p:cNvPr>
          <p:cNvSpPr/>
          <p:nvPr/>
        </p:nvSpPr>
        <p:spPr>
          <a:xfrm>
            <a:off x="-1526875" y="897146"/>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latin typeface="Calibri" panose="020F0502020204030204" pitchFamily="34" charset="0"/>
            </a:endParaRPr>
          </a:p>
        </p:txBody>
      </p:sp>
      <p:sp>
        <p:nvSpPr>
          <p:cNvPr id="5" name="Rectangle 2">
            <a:extLst>
              <a:ext uri="{FF2B5EF4-FFF2-40B4-BE49-F238E27FC236}">
                <a16:creationId xmlns:a16="http://schemas.microsoft.com/office/drawing/2014/main" id="{AA7D1008-347C-4C1F-BACC-73A5AA8B92E5}"/>
              </a:ext>
            </a:extLst>
          </p:cNvPr>
          <p:cNvSpPr>
            <a:spLocks noChangeArrowheads="1"/>
          </p:cNvSpPr>
          <p:nvPr/>
        </p:nvSpPr>
        <p:spPr bwMode="auto">
          <a:xfrm>
            <a:off x="-17606" y="0"/>
            <a:ext cx="9168995" cy="85034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Why do Work Experience? </a:t>
            </a:r>
          </a:p>
        </p:txBody>
      </p:sp>
      <p:sp>
        <p:nvSpPr>
          <p:cNvPr id="7" name="Rectangle 6">
            <a:extLst>
              <a:ext uri="{FF2B5EF4-FFF2-40B4-BE49-F238E27FC236}">
                <a16:creationId xmlns:a16="http://schemas.microsoft.com/office/drawing/2014/main" id="{56636B19-E2B9-4917-A9F0-D5BC3FA92A4E}"/>
              </a:ext>
            </a:extLst>
          </p:cNvPr>
          <p:cNvSpPr/>
          <p:nvPr/>
        </p:nvSpPr>
        <p:spPr>
          <a:xfrm>
            <a:off x="112143" y="1004611"/>
            <a:ext cx="2743200" cy="15441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To find out about a company</a:t>
            </a:r>
          </a:p>
        </p:txBody>
      </p:sp>
      <p:sp>
        <p:nvSpPr>
          <p:cNvPr id="9" name="Rectangle 8">
            <a:extLst>
              <a:ext uri="{FF2B5EF4-FFF2-40B4-BE49-F238E27FC236}">
                <a16:creationId xmlns:a16="http://schemas.microsoft.com/office/drawing/2014/main" id="{AAA627EC-AE0D-45DD-9570-EB0663C450C8}"/>
              </a:ext>
            </a:extLst>
          </p:cNvPr>
          <p:cNvSpPr/>
          <p:nvPr/>
        </p:nvSpPr>
        <p:spPr>
          <a:xfrm>
            <a:off x="1888566" y="2492565"/>
            <a:ext cx="2743200" cy="1544129"/>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latin typeface="Calibri" panose="020F0502020204030204" pitchFamily="34" charset="0"/>
              </a:rPr>
              <a:t>To learn/practice skills</a:t>
            </a:r>
          </a:p>
        </p:txBody>
      </p:sp>
      <p:sp>
        <p:nvSpPr>
          <p:cNvPr id="10" name="Rectangle 9">
            <a:extLst>
              <a:ext uri="{FF2B5EF4-FFF2-40B4-BE49-F238E27FC236}">
                <a16:creationId xmlns:a16="http://schemas.microsoft.com/office/drawing/2014/main" id="{A9C8B545-0FE7-4C5D-AFFC-4CBA1F84E012}"/>
              </a:ext>
            </a:extLst>
          </p:cNvPr>
          <p:cNvSpPr/>
          <p:nvPr/>
        </p:nvSpPr>
        <p:spPr>
          <a:xfrm>
            <a:off x="4118495" y="3602194"/>
            <a:ext cx="2743200" cy="1544129"/>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Calibri" panose="020F0502020204030204" pitchFamily="34" charset="0"/>
              </a:rPr>
              <a:t>To try out a job role </a:t>
            </a:r>
          </a:p>
        </p:txBody>
      </p:sp>
      <p:sp>
        <p:nvSpPr>
          <p:cNvPr id="12" name="Rectangle 11">
            <a:extLst>
              <a:ext uri="{FF2B5EF4-FFF2-40B4-BE49-F238E27FC236}">
                <a16:creationId xmlns:a16="http://schemas.microsoft.com/office/drawing/2014/main" id="{9E554C8C-F2C2-4BAB-BD26-D8ACBB5F88BF}"/>
              </a:ext>
            </a:extLst>
          </p:cNvPr>
          <p:cNvSpPr/>
          <p:nvPr/>
        </p:nvSpPr>
        <p:spPr>
          <a:xfrm>
            <a:off x="6254608" y="5045830"/>
            <a:ext cx="2743200" cy="1544129"/>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400" dirty="0">
                <a:latin typeface="Calibri" panose="020F0502020204030204" pitchFamily="34" charset="0"/>
              </a:rPr>
              <a:t>To be seen as a future worker</a:t>
            </a:r>
          </a:p>
        </p:txBody>
      </p:sp>
      <p:pic>
        <p:nvPicPr>
          <p:cNvPr id="11" name="Graphic 10" descr="Badge with solid fill">
            <a:extLst>
              <a:ext uri="{FF2B5EF4-FFF2-40B4-BE49-F238E27FC236}">
                <a16:creationId xmlns:a16="http://schemas.microsoft.com/office/drawing/2014/main" id="{0C09EFF9-F2E2-489C-AA74-0DC23AC2DCB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7605" y="33019"/>
            <a:ext cx="646331" cy="646331"/>
          </a:xfrm>
          <a:prstGeom prst="rect">
            <a:avLst/>
          </a:prstGeom>
        </p:spPr>
      </p:pic>
    </p:spTree>
    <p:custDataLst>
      <p:tags r:id="rId1"/>
    </p:custDataLst>
    <p:extLst>
      <p:ext uri="{BB962C8B-B14F-4D97-AF65-F5344CB8AC3E}">
        <p14:creationId xmlns:p14="http://schemas.microsoft.com/office/powerpoint/2010/main" val="3236270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296CB9E3-DAC9-F736-2E8D-52EEB6D325B9}"/>
              </a:ext>
            </a:extLst>
          </p:cNvPr>
          <p:cNvSpPr>
            <a:spLocks noChangeArrowheads="1"/>
          </p:cNvSpPr>
          <p:nvPr/>
        </p:nvSpPr>
        <p:spPr bwMode="auto">
          <a:xfrm>
            <a:off x="-29616" y="-37542"/>
            <a:ext cx="9173615" cy="6933084"/>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8" name="Rectangle 2"/>
          <p:cNvSpPr>
            <a:spLocks noChangeArrowheads="1"/>
          </p:cNvSpPr>
          <p:nvPr/>
        </p:nvSpPr>
        <p:spPr bwMode="auto">
          <a:xfrm>
            <a:off x="-29615" y="-37542"/>
            <a:ext cx="9166225" cy="85034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Work Experience can help answer….</a:t>
            </a:r>
          </a:p>
        </p:txBody>
      </p:sp>
      <p:sp>
        <p:nvSpPr>
          <p:cNvPr id="21" name="Oval 20"/>
          <p:cNvSpPr/>
          <p:nvPr/>
        </p:nvSpPr>
        <p:spPr>
          <a:xfrm>
            <a:off x="248566" y="1029375"/>
            <a:ext cx="2667976" cy="2399625"/>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Calibri" panose="020F0502020204030204" pitchFamily="34" charset="0"/>
                <a:cs typeface="Calibri" panose="020F0502020204030204" pitchFamily="34" charset="0"/>
              </a:rPr>
              <a:t>Is this the sort of job I like?</a:t>
            </a:r>
          </a:p>
        </p:txBody>
      </p:sp>
      <p:sp>
        <p:nvSpPr>
          <p:cNvPr id="24" name="Oval 23"/>
          <p:cNvSpPr/>
          <p:nvPr/>
        </p:nvSpPr>
        <p:spPr>
          <a:xfrm>
            <a:off x="3238012" y="1029374"/>
            <a:ext cx="2667976" cy="2399625"/>
          </a:xfrm>
          <a:prstGeom prst="ellipse">
            <a:avLst/>
          </a:prstGeom>
          <a:solidFill>
            <a:srgbClr val="F6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Calibri" panose="020F0502020204030204" pitchFamily="34" charset="0"/>
                <a:cs typeface="Calibri" panose="020F0502020204030204" pitchFamily="34" charset="0"/>
              </a:rPr>
              <a:t>What skills will I need to do it?</a:t>
            </a:r>
          </a:p>
        </p:txBody>
      </p:sp>
      <p:sp>
        <p:nvSpPr>
          <p:cNvPr id="25" name="Oval 24"/>
          <p:cNvSpPr/>
          <p:nvPr/>
        </p:nvSpPr>
        <p:spPr>
          <a:xfrm>
            <a:off x="6229839" y="1029373"/>
            <a:ext cx="2667976" cy="2399625"/>
          </a:xfrm>
          <a:prstGeom prst="ellipse">
            <a:avLst/>
          </a:prstGeom>
          <a:solidFill>
            <a:srgbClr val="00AF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cs typeface="Calibri" panose="020F0502020204030204" pitchFamily="34" charset="0"/>
              </a:rPr>
              <a:t>What is the best way to talk to a boss?</a:t>
            </a:r>
          </a:p>
        </p:txBody>
      </p:sp>
      <p:sp>
        <p:nvSpPr>
          <p:cNvPr id="26" name="Oval 25"/>
          <p:cNvSpPr/>
          <p:nvPr/>
        </p:nvSpPr>
        <p:spPr>
          <a:xfrm>
            <a:off x="199837" y="3608032"/>
            <a:ext cx="2667976" cy="23996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cs typeface="Calibri" panose="020F0502020204030204" pitchFamily="34" charset="0"/>
              </a:rPr>
              <a:t>Do I like the working conditions?</a:t>
            </a:r>
          </a:p>
        </p:txBody>
      </p:sp>
      <p:sp>
        <p:nvSpPr>
          <p:cNvPr id="27" name="Oval 26"/>
          <p:cNvSpPr/>
          <p:nvPr/>
        </p:nvSpPr>
        <p:spPr>
          <a:xfrm>
            <a:off x="6276189" y="3608032"/>
            <a:ext cx="2667976" cy="2399625"/>
          </a:xfrm>
          <a:prstGeom prst="ellipse">
            <a:avLst/>
          </a:prstGeom>
          <a:solidFill>
            <a:srgbClr val="FC5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latin typeface="Calibri" panose="020F0502020204030204" pitchFamily="34" charset="0"/>
                <a:cs typeface="Calibri" panose="020F0502020204030204" pitchFamily="34" charset="0"/>
              </a:rPr>
              <a:t>How could I get into this job?</a:t>
            </a:r>
          </a:p>
        </p:txBody>
      </p:sp>
      <p:sp>
        <p:nvSpPr>
          <p:cNvPr id="28" name="Oval 27"/>
          <p:cNvSpPr/>
          <p:nvPr/>
        </p:nvSpPr>
        <p:spPr>
          <a:xfrm>
            <a:off x="3330513" y="3608032"/>
            <a:ext cx="2667976" cy="2399625"/>
          </a:xfrm>
          <a:prstGeom prst="ellipse">
            <a:avLst/>
          </a:prstGeom>
          <a:solidFill>
            <a:srgbClr val="007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latin typeface="Calibri" panose="020F0502020204030204" pitchFamily="34" charset="0"/>
                <a:cs typeface="Calibri" panose="020F0502020204030204" pitchFamily="34" charset="0"/>
              </a:rPr>
              <a:t>Could I do this job every day?</a:t>
            </a:r>
          </a:p>
        </p:txBody>
      </p:sp>
      <p:sp>
        <p:nvSpPr>
          <p:cNvPr id="2" name="Rectangle 1">
            <a:extLst>
              <a:ext uri="{FF2B5EF4-FFF2-40B4-BE49-F238E27FC236}">
                <a16:creationId xmlns:a16="http://schemas.microsoft.com/office/drawing/2014/main" id="{FCC0A6B5-B2EA-21B0-FEB7-FDF9E208C32F}"/>
              </a:ext>
            </a:extLst>
          </p:cNvPr>
          <p:cNvSpPr/>
          <p:nvPr/>
        </p:nvSpPr>
        <p:spPr>
          <a:xfrm>
            <a:off x="134843" y="6186687"/>
            <a:ext cx="8829863" cy="5437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Calibri" panose="020F0502020204030204" pitchFamily="34" charset="0"/>
                <a:cs typeface="Calibri" panose="020F0502020204030204" pitchFamily="34" charset="0"/>
              </a:rPr>
              <a:t>Write down a few things you want to get from YOUR work experience</a:t>
            </a:r>
          </a:p>
        </p:txBody>
      </p:sp>
      <p:pic>
        <p:nvPicPr>
          <p:cNvPr id="11" name="Graphic 10" descr="Badge with solid fill">
            <a:extLst>
              <a:ext uri="{FF2B5EF4-FFF2-40B4-BE49-F238E27FC236}">
                <a16:creationId xmlns:a16="http://schemas.microsoft.com/office/drawing/2014/main" id="{63351B79-3279-4F68-B6E1-5D683E9B2F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7605" y="33019"/>
            <a:ext cx="646331" cy="646331"/>
          </a:xfrm>
          <a:prstGeom prst="rect">
            <a:avLst/>
          </a:prstGeom>
        </p:spPr>
      </p:pic>
    </p:spTree>
    <p:extLst>
      <p:ext uri="{BB962C8B-B14F-4D97-AF65-F5344CB8AC3E}">
        <p14:creationId xmlns:p14="http://schemas.microsoft.com/office/powerpoint/2010/main" val="4025334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ppt_x"/>
                                          </p:val>
                                        </p:tav>
                                        <p:tav tm="100000">
                                          <p:val>
                                            <p:strVal val="#ppt_x"/>
                                          </p:val>
                                        </p:tav>
                                      </p:tavLst>
                                    </p:anim>
                                    <p:anim calcmode="lin" valueType="num">
                                      <p:cBhvr additive="base">
                                        <p:cTn id="2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ppt_x"/>
                                          </p:val>
                                        </p:tav>
                                        <p:tav tm="100000">
                                          <p:val>
                                            <p:strVal val="#ppt_x"/>
                                          </p:val>
                                        </p:tav>
                                      </p:tavLst>
                                    </p:anim>
                                    <p:anim calcmode="lin" valueType="num">
                                      <p:cBhvr additive="base">
                                        <p:cTn id="3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additive="base">
                                        <p:cTn id="37" dur="500" fill="hold"/>
                                        <p:tgtEl>
                                          <p:spTgt spid="27"/>
                                        </p:tgtEl>
                                        <p:attrNameLst>
                                          <p:attrName>ppt_x</p:attrName>
                                        </p:attrNameLst>
                                      </p:cBhvr>
                                      <p:tavLst>
                                        <p:tav tm="0">
                                          <p:val>
                                            <p:strVal val="#ppt_x"/>
                                          </p:val>
                                        </p:tav>
                                        <p:tav tm="100000">
                                          <p:val>
                                            <p:strVal val="#ppt_x"/>
                                          </p:val>
                                        </p:tav>
                                      </p:tavLst>
                                    </p:anim>
                                    <p:anim calcmode="lin" valueType="num">
                                      <p:cBhvr additive="base">
                                        <p:cTn id="3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additive="base">
                                        <p:cTn id="43" dur="500" fill="hold"/>
                                        <p:tgtEl>
                                          <p:spTgt spid="2"/>
                                        </p:tgtEl>
                                        <p:attrNameLst>
                                          <p:attrName>ppt_x</p:attrName>
                                        </p:attrNameLst>
                                      </p:cBhvr>
                                      <p:tavLst>
                                        <p:tav tm="0">
                                          <p:val>
                                            <p:strVal val="#ppt_x"/>
                                          </p:val>
                                        </p:tav>
                                        <p:tav tm="100000">
                                          <p:val>
                                            <p:strVal val="#ppt_x"/>
                                          </p:val>
                                        </p:tav>
                                      </p:tavLst>
                                    </p:anim>
                                    <p:anim calcmode="lin" valueType="num">
                                      <p:cBhvr additive="base">
                                        <p:cTn id="4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4" grpId="0" animBg="1"/>
      <p:bldP spid="25" grpId="0" animBg="1"/>
      <p:bldP spid="26" grpId="0" animBg="1"/>
      <p:bldP spid="27" grpId="0" animBg="1"/>
      <p:bldP spid="28" grpId="0" animBg="1"/>
      <p:bldP spid="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C8B4B-0CCF-893E-4B9D-744807DD321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DF17C4F-0F28-9AC3-54A7-54F8AAB7889C}"/>
              </a:ext>
            </a:extLst>
          </p:cNvPr>
          <p:cNvSpPr/>
          <p:nvPr/>
        </p:nvSpPr>
        <p:spPr>
          <a:xfrm>
            <a:off x="0" y="-63143"/>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7" name="Control 1">
            <a:extLst>
              <a:ext uri="{FF2B5EF4-FFF2-40B4-BE49-F238E27FC236}">
                <a16:creationId xmlns:a16="http://schemas.microsoft.com/office/drawing/2014/main" id="{44AF72FC-18B8-4339-93B9-00D29AE5E86B}"/>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latin typeface="Calibri" panose="020F0502020204030204" pitchFamily="34" charset="0"/>
            </a:endParaRPr>
          </a:p>
        </p:txBody>
      </p:sp>
      <p:sp>
        <p:nvSpPr>
          <p:cNvPr id="8" name="Control 1">
            <a:extLst>
              <a:ext uri="{FF2B5EF4-FFF2-40B4-BE49-F238E27FC236}">
                <a16:creationId xmlns:a16="http://schemas.microsoft.com/office/drawing/2014/main" id="{D850BA79-0667-1CCE-104B-09D2B0AA8D18}"/>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latin typeface="Calibri" panose="020F0502020204030204" pitchFamily="34" charset="0"/>
            </a:endParaRPr>
          </a:p>
        </p:txBody>
      </p:sp>
      <p:sp>
        <p:nvSpPr>
          <p:cNvPr id="13" name="Rectangle 2">
            <a:extLst>
              <a:ext uri="{FF2B5EF4-FFF2-40B4-BE49-F238E27FC236}">
                <a16:creationId xmlns:a16="http://schemas.microsoft.com/office/drawing/2014/main" id="{FCD9D99E-3C16-6F69-E9D1-14C73354E75D}"/>
              </a:ext>
            </a:extLst>
          </p:cNvPr>
          <p:cNvSpPr>
            <a:spLocks noChangeArrowheads="1"/>
          </p:cNvSpPr>
          <p:nvPr/>
        </p:nvSpPr>
        <p:spPr bwMode="auto">
          <a:xfrm>
            <a:off x="0" y="-63143"/>
            <a:ext cx="9144000" cy="747408"/>
          </a:xfrm>
          <a:prstGeom prst="rect">
            <a:avLst/>
          </a:prstGeom>
          <a:solidFill>
            <a:srgbClr val="00206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F655E138-DD45-7207-05AF-4493FFBFDEB2}"/>
              </a:ext>
            </a:extLst>
          </p:cNvPr>
          <p:cNvSpPr txBox="1">
            <a:spLocks noChangeArrowheads="1"/>
          </p:cNvSpPr>
          <p:nvPr/>
        </p:nvSpPr>
        <p:spPr bwMode="auto">
          <a:xfrm>
            <a:off x="571500" y="-6886"/>
            <a:ext cx="7989570" cy="646331"/>
          </a:xfrm>
          <a:prstGeom prst="rect">
            <a:avLst/>
          </a:prstGeom>
          <a:noFill/>
          <a:ln w="9525">
            <a:noFill/>
            <a:miter lim="800000"/>
            <a:headEnd/>
            <a:tailEnd/>
          </a:ln>
        </p:spPr>
        <p:txBody>
          <a:bodyPr wrap="square">
            <a:spAutoFit/>
          </a:bodyPr>
          <a:lstStyle/>
          <a:p>
            <a:pPr algn="ctr"/>
            <a:r>
              <a:rPr lang="en-GB" sz="3600" dirty="0">
                <a:solidFill>
                  <a:schemeClr val="bg1"/>
                </a:solidFill>
                <a:latin typeface="Calibri" panose="020F0502020204030204" pitchFamily="34" charset="0"/>
              </a:rPr>
              <a:t>Work experience – reality check</a:t>
            </a:r>
          </a:p>
        </p:txBody>
      </p:sp>
      <p:pic>
        <p:nvPicPr>
          <p:cNvPr id="26" name="Graphic 25" descr="Badge with solid fill">
            <a:extLst>
              <a:ext uri="{FF2B5EF4-FFF2-40B4-BE49-F238E27FC236}">
                <a16:creationId xmlns:a16="http://schemas.microsoft.com/office/drawing/2014/main" id="{6105AD90-7546-C58C-6D62-1BFAF46C0B6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7605" y="33019"/>
            <a:ext cx="646331" cy="646331"/>
          </a:xfrm>
          <a:prstGeom prst="rect">
            <a:avLst/>
          </a:prstGeom>
        </p:spPr>
      </p:pic>
      <p:pic>
        <p:nvPicPr>
          <p:cNvPr id="5" name="Picture 4" descr="Young girl finger on mouth">
            <a:extLst>
              <a:ext uri="{FF2B5EF4-FFF2-40B4-BE49-F238E27FC236}">
                <a16:creationId xmlns:a16="http://schemas.microsoft.com/office/drawing/2014/main" id="{82A941F6-D0F3-EE4C-09B0-D2F8D2CF2D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2830" y="1689912"/>
            <a:ext cx="1209533" cy="3862456"/>
          </a:xfrm>
          <a:prstGeom prst="rect">
            <a:avLst/>
          </a:prstGeom>
        </p:spPr>
      </p:pic>
      <p:sp>
        <p:nvSpPr>
          <p:cNvPr id="10" name="Speech Bubble: Rectangle with Corners Rounded 9">
            <a:extLst>
              <a:ext uri="{FF2B5EF4-FFF2-40B4-BE49-F238E27FC236}">
                <a16:creationId xmlns:a16="http://schemas.microsoft.com/office/drawing/2014/main" id="{8D82673F-7AF3-5D92-08DB-9674A94BBC5F}"/>
              </a:ext>
            </a:extLst>
          </p:cNvPr>
          <p:cNvSpPr/>
          <p:nvPr/>
        </p:nvSpPr>
        <p:spPr>
          <a:xfrm>
            <a:off x="1552575" y="1066800"/>
            <a:ext cx="3190875" cy="1238250"/>
          </a:xfrm>
          <a:prstGeom prst="wedgeRoundRectCallout">
            <a:avLst>
              <a:gd name="adj1" fmla="val -66505"/>
              <a:gd name="adj2" fmla="val 40192"/>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Calibri" panose="020F0502020204030204" pitchFamily="34" charset="0"/>
              </a:rPr>
              <a:t>What jobs can I realistically do at 16? </a:t>
            </a:r>
          </a:p>
        </p:txBody>
      </p:sp>
      <p:sp>
        <p:nvSpPr>
          <p:cNvPr id="11" name="Rectangle: Rounded Corners 10">
            <a:extLst>
              <a:ext uri="{FF2B5EF4-FFF2-40B4-BE49-F238E27FC236}">
                <a16:creationId xmlns:a16="http://schemas.microsoft.com/office/drawing/2014/main" id="{D2769715-49E4-CFBE-F314-6A6AC8C8F90B}"/>
              </a:ext>
            </a:extLst>
          </p:cNvPr>
          <p:cNvSpPr/>
          <p:nvPr/>
        </p:nvSpPr>
        <p:spPr>
          <a:xfrm>
            <a:off x="1931720" y="2571750"/>
            <a:ext cx="3253126" cy="476250"/>
          </a:xfrm>
          <a:prstGeom prst="roundRect">
            <a:avLst/>
          </a:prstGeom>
          <a:solidFill>
            <a:srgbClr val="50BD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Nursery worker</a:t>
            </a:r>
          </a:p>
        </p:txBody>
      </p:sp>
      <p:sp>
        <p:nvSpPr>
          <p:cNvPr id="12" name="Rectangle: Rounded Corners 11">
            <a:extLst>
              <a:ext uri="{FF2B5EF4-FFF2-40B4-BE49-F238E27FC236}">
                <a16:creationId xmlns:a16="http://schemas.microsoft.com/office/drawing/2014/main" id="{D4901C3C-8327-366E-18B1-ED22F0E1270A}"/>
              </a:ext>
            </a:extLst>
          </p:cNvPr>
          <p:cNvSpPr/>
          <p:nvPr/>
        </p:nvSpPr>
        <p:spPr>
          <a:xfrm>
            <a:off x="1931720" y="3190875"/>
            <a:ext cx="3253126" cy="476250"/>
          </a:xfrm>
          <a:prstGeom prst="roundRect">
            <a:avLst/>
          </a:prstGeom>
          <a:solidFill>
            <a:srgbClr val="50BD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Engineer</a:t>
            </a:r>
          </a:p>
        </p:txBody>
      </p:sp>
      <p:sp>
        <p:nvSpPr>
          <p:cNvPr id="15" name="Rectangle: Rounded Corners 14">
            <a:extLst>
              <a:ext uri="{FF2B5EF4-FFF2-40B4-BE49-F238E27FC236}">
                <a16:creationId xmlns:a16="http://schemas.microsoft.com/office/drawing/2014/main" id="{E0797C5E-134B-5912-B731-AAC02EF13288}"/>
              </a:ext>
            </a:extLst>
          </p:cNvPr>
          <p:cNvSpPr/>
          <p:nvPr/>
        </p:nvSpPr>
        <p:spPr>
          <a:xfrm>
            <a:off x="1923640" y="3810000"/>
            <a:ext cx="3253126" cy="476250"/>
          </a:xfrm>
          <a:prstGeom prst="roundRect">
            <a:avLst/>
          </a:prstGeom>
          <a:solidFill>
            <a:srgbClr val="50BD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Doctor</a:t>
            </a:r>
          </a:p>
        </p:txBody>
      </p:sp>
      <p:sp>
        <p:nvSpPr>
          <p:cNvPr id="16" name="Rectangle: Rounded Corners 15">
            <a:extLst>
              <a:ext uri="{FF2B5EF4-FFF2-40B4-BE49-F238E27FC236}">
                <a16:creationId xmlns:a16="http://schemas.microsoft.com/office/drawing/2014/main" id="{BF4F30AC-F002-30F8-2241-6899B61B3851}"/>
              </a:ext>
            </a:extLst>
          </p:cNvPr>
          <p:cNvSpPr/>
          <p:nvPr/>
        </p:nvSpPr>
        <p:spPr>
          <a:xfrm>
            <a:off x="5520977" y="2571750"/>
            <a:ext cx="3253126" cy="476250"/>
          </a:xfrm>
          <a:prstGeom prst="roundRect">
            <a:avLst/>
          </a:prstGeom>
          <a:solidFill>
            <a:srgbClr val="50BD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Supermarket</a:t>
            </a:r>
          </a:p>
        </p:txBody>
      </p:sp>
      <p:sp>
        <p:nvSpPr>
          <p:cNvPr id="18" name="Rectangle: Rounded Corners 17">
            <a:extLst>
              <a:ext uri="{FF2B5EF4-FFF2-40B4-BE49-F238E27FC236}">
                <a16:creationId xmlns:a16="http://schemas.microsoft.com/office/drawing/2014/main" id="{29116BCE-4D40-6081-B104-8E71E85750F2}"/>
              </a:ext>
            </a:extLst>
          </p:cNvPr>
          <p:cNvSpPr/>
          <p:nvPr/>
        </p:nvSpPr>
        <p:spPr>
          <a:xfrm>
            <a:off x="5520977" y="3190875"/>
            <a:ext cx="3253126" cy="476250"/>
          </a:xfrm>
          <a:prstGeom prst="roundRect">
            <a:avLst/>
          </a:prstGeom>
          <a:solidFill>
            <a:srgbClr val="50BD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Office worker</a:t>
            </a:r>
          </a:p>
        </p:txBody>
      </p:sp>
      <p:sp>
        <p:nvSpPr>
          <p:cNvPr id="22" name="Rectangle: Rounded Corners 21">
            <a:extLst>
              <a:ext uri="{FF2B5EF4-FFF2-40B4-BE49-F238E27FC236}">
                <a16:creationId xmlns:a16="http://schemas.microsoft.com/office/drawing/2014/main" id="{D5D3B183-1F6A-01F5-7888-DEE83656F055}"/>
              </a:ext>
            </a:extLst>
          </p:cNvPr>
          <p:cNvSpPr/>
          <p:nvPr/>
        </p:nvSpPr>
        <p:spPr>
          <a:xfrm>
            <a:off x="5520977" y="3810000"/>
            <a:ext cx="3253126" cy="476250"/>
          </a:xfrm>
          <a:prstGeom prst="roundRect">
            <a:avLst/>
          </a:prstGeom>
          <a:solidFill>
            <a:srgbClr val="50BD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Computer programmer</a:t>
            </a:r>
          </a:p>
        </p:txBody>
      </p:sp>
      <p:sp>
        <p:nvSpPr>
          <p:cNvPr id="23" name="Rectangle: Rounded Corners 22">
            <a:extLst>
              <a:ext uri="{FF2B5EF4-FFF2-40B4-BE49-F238E27FC236}">
                <a16:creationId xmlns:a16="http://schemas.microsoft.com/office/drawing/2014/main" id="{C6AAE7B3-C01D-B2AD-2571-41A33F26F18D}"/>
              </a:ext>
            </a:extLst>
          </p:cNvPr>
          <p:cNvSpPr/>
          <p:nvPr/>
        </p:nvSpPr>
        <p:spPr>
          <a:xfrm>
            <a:off x="1931720" y="4752975"/>
            <a:ext cx="6842383" cy="149542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Calibri" panose="020F0502020204030204" pitchFamily="34" charset="0"/>
              </a:rPr>
              <a:t>Whatever work experience you get it will help you practice and develop your skills</a:t>
            </a:r>
          </a:p>
        </p:txBody>
      </p:sp>
    </p:spTree>
    <p:extLst>
      <p:ext uri="{BB962C8B-B14F-4D97-AF65-F5344CB8AC3E}">
        <p14:creationId xmlns:p14="http://schemas.microsoft.com/office/powerpoint/2010/main" val="507329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ppt_x"/>
                                          </p:val>
                                        </p:tav>
                                        <p:tav tm="100000">
                                          <p:val>
                                            <p:strVal val="#ppt_x"/>
                                          </p:val>
                                        </p:tav>
                                      </p:tavLst>
                                    </p:anim>
                                    <p:anim calcmode="lin" valueType="num">
                                      <p:cBhvr additive="base">
                                        <p:cTn id="3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5" grpId="0" animBg="1"/>
      <p:bldP spid="16" grpId="0" animBg="1"/>
      <p:bldP spid="18" grpId="0" animBg="1"/>
      <p:bldP spid="22" grpId="0" animBg="1"/>
      <p:bldP spid="2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75084"/>
            <a:ext cx="9158780" cy="6933084"/>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5" name="Arc 14">
            <a:extLst>
              <a:ext uri="{FF2B5EF4-FFF2-40B4-BE49-F238E27FC236}">
                <a16:creationId xmlns:a16="http://schemas.microsoft.com/office/drawing/2014/main" id="{BE3A1D33-EDAD-4112-A807-41CFEFD7E35C}"/>
              </a:ext>
            </a:extLst>
          </p:cNvPr>
          <p:cNvSpPr/>
          <p:nvPr/>
        </p:nvSpPr>
        <p:spPr>
          <a:xfrm>
            <a:off x="-1526875" y="5767564"/>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latin typeface="Calibri" panose="020F0502020204030204" pitchFamily="34" charset="0"/>
            </a:endParaRPr>
          </a:p>
        </p:txBody>
      </p:sp>
      <p:sp>
        <p:nvSpPr>
          <p:cNvPr id="5" name="Rectangle 2">
            <a:extLst>
              <a:ext uri="{FF2B5EF4-FFF2-40B4-BE49-F238E27FC236}">
                <a16:creationId xmlns:a16="http://schemas.microsoft.com/office/drawing/2014/main" id="{AA7D1008-347C-4C1F-BACC-73A5AA8B92E5}"/>
              </a:ext>
            </a:extLst>
          </p:cNvPr>
          <p:cNvSpPr>
            <a:spLocks noChangeArrowheads="1"/>
          </p:cNvSpPr>
          <p:nvPr/>
        </p:nvSpPr>
        <p:spPr bwMode="auto">
          <a:xfrm>
            <a:off x="-1" y="-83567"/>
            <a:ext cx="9158780" cy="788989"/>
          </a:xfrm>
          <a:prstGeom prst="rect">
            <a:avLst/>
          </a:prstGeom>
          <a:solidFill>
            <a:srgbClr val="00206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Get the most out of work experience</a:t>
            </a:r>
          </a:p>
        </p:txBody>
      </p:sp>
      <p:grpSp>
        <p:nvGrpSpPr>
          <p:cNvPr id="24" name="Group 23">
            <a:extLst>
              <a:ext uri="{FF2B5EF4-FFF2-40B4-BE49-F238E27FC236}">
                <a16:creationId xmlns:a16="http://schemas.microsoft.com/office/drawing/2014/main" id="{3E7A0D35-5239-458F-81D0-3A225808409B}"/>
              </a:ext>
            </a:extLst>
          </p:cNvPr>
          <p:cNvGrpSpPr/>
          <p:nvPr/>
        </p:nvGrpSpPr>
        <p:grpSpPr>
          <a:xfrm>
            <a:off x="165610" y="771555"/>
            <a:ext cx="8812780" cy="1410846"/>
            <a:chOff x="785004" y="2853755"/>
            <a:chExt cx="8126082" cy="1544130"/>
          </a:xfrm>
        </p:grpSpPr>
        <p:sp>
          <p:nvSpPr>
            <p:cNvPr id="9" name="Rectangle 8">
              <a:extLst>
                <a:ext uri="{FF2B5EF4-FFF2-40B4-BE49-F238E27FC236}">
                  <a16:creationId xmlns:a16="http://schemas.microsoft.com/office/drawing/2014/main" id="{AAA627EC-AE0D-45DD-9570-EB0663C450C8}"/>
                </a:ext>
              </a:extLst>
            </p:cNvPr>
            <p:cNvSpPr/>
            <p:nvPr/>
          </p:nvSpPr>
          <p:spPr>
            <a:xfrm>
              <a:off x="785004" y="2853756"/>
              <a:ext cx="6648767" cy="154412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latin typeface="Calibri" panose="020F0502020204030204" pitchFamily="34" charset="0"/>
                </a:rPr>
                <a:t>Think about a job sector or job you would like to try</a:t>
              </a:r>
            </a:p>
          </p:txBody>
        </p:sp>
        <p:sp>
          <p:nvSpPr>
            <p:cNvPr id="13" name="Rectangle 12">
              <a:extLst>
                <a:ext uri="{FF2B5EF4-FFF2-40B4-BE49-F238E27FC236}">
                  <a16:creationId xmlns:a16="http://schemas.microsoft.com/office/drawing/2014/main" id="{6CC0D083-141A-4F72-B7E9-9426DBB1FA8A}"/>
                </a:ext>
              </a:extLst>
            </p:cNvPr>
            <p:cNvSpPr/>
            <p:nvPr/>
          </p:nvSpPr>
          <p:spPr>
            <a:xfrm>
              <a:off x="7444507" y="2853755"/>
              <a:ext cx="1466579" cy="154412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dirty="0">
                <a:latin typeface="Calibri" panose="020F0502020204030204" pitchFamily="34" charset="0"/>
              </a:endParaRPr>
            </a:p>
          </p:txBody>
        </p:sp>
        <p:pic>
          <p:nvPicPr>
            <p:cNvPr id="18" name="Picture 17">
              <a:extLst>
                <a:ext uri="{FF2B5EF4-FFF2-40B4-BE49-F238E27FC236}">
                  <a16:creationId xmlns:a16="http://schemas.microsoft.com/office/drawing/2014/main" id="{9859E89C-9CD4-4C9A-B1A9-5EBE899B2945}"/>
                </a:ext>
              </a:extLst>
            </p:cNvPr>
            <p:cNvPicPr>
              <a:picLocks noChangeAspect="1"/>
            </p:cNvPicPr>
            <p:nvPr/>
          </p:nvPicPr>
          <p:blipFill>
            <a:blip r:embed="rId4"/>
            <a:stretch>
              <a:fillRect/>
            </a:stretch>
          </p:blipFill>
          <p:spPr>
            <a:xfrm>
              <a:off x="7474293" y="3000182"/>
              <a:ext cx="1381562" cy="1114945"/>
            </a:xfrm>
            <a:prstGeom prst="rect">
              <a:avLst/>
            </a:prstGeom>
          </p:spPr>
        </p:pic>
      </p:grpSp>
      <p:pic>
        <p:nvPicPr>
          <p:cNvPr id="19" name="Picture 18">
            <a:extLst>
              <a:ext uri="{FF2B5EF4-FFF2-40B4-BE49-F238E27FC236}">
                <a16:creationId xmlns:a16="http://schemas.microsoft.com/office/drawing/2014/main" id="{E9F5959B-0F44-78D7-0D77-FEDF208382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27252" y="813080"/>
            <a:ext cx="1513717" cy="1308533"/>
          </a:xfrm>
          <a:prstGeom prst="rect">
            <a:avLst/>
          </a:prstGeom>
        </p:spPr>
      </p:pic>
      <p:grpSp>
        <p:nvGrpSpPr>
          <p:cNvPr id="12" name="Group 11">
            <a:extLst>
              <a:ext uri="{FF2B5EF4-FFF2-40B4-BE49-F238E27FC236}">
                <a16:creationId xmlns:a16="http://schemas.microsoft.com/office/drawing/2014/main" id="{C0291F8A-14DF-482C-B1EC-2AE33D405AB8}"/>
              </a:ext>
            </a:extLst>
          </p:cNvPr>
          <p:cNvGrpSpPr/>
          <p:nvPr/>
        </p:nvGrpSpPr>
        <p:grpSpPr>
          <a:xfrm>
            <a:off x="165610" y="3790001"/>
            <a:ext cx="8812780" cy="1410845"/>
            <a:chOff x="1250284" y="3790001"/>
            <a:chExt cx="7728106" cy="1410845"/>
          </a:xfrm>
        </p:grpSpPr>
        <p:grpSp>
          <p:nvGrpSpPr>
            <p:cNvPr id="22" name="Group 21">
              <a:extLst>
                <a:ext uri="{FF2B5EF4-FFF2-40B4-BE49-F238E27FC236}">
                  <a16:creationId xmlns:a16="http://schemas.microsoft.com/office/drawing/2014/main" id="{BCDAE31B-B393-786F-F866-74B2BF8B0532}"/>
                </a:ext>
              </a:extLst>
            </p:cNvPr>
            <p:cNvGrpSpPr/>
            <p:nvPr/>
          </p:nvGrpSpPr>
          <p:grpSpPr>
            <a:xfrm>
              <a:off x="1250284" y="3790001"/>
              <a:ext cx="7728106" cy="1410845"/>
              <a:chOff x="207033" y="1009622"/>
              <a:chExt cx="8704054" cy="1544129"/>
            </a:xfrm>
            <a:solidFill>
              <a:srgbClr val="50BDC0"/>
            </a:solidFill>
          </p:grpSpPr>
          <p:sp>
            <p:nvSpPr>
              <p:cNvPr id="25" name="Rectangle 24">
                <a:extLst>
                  <a:ext uri="{FF2B5EF4-FFF2-40B4-BE49-F238E27FC236}">
                    <a16:creationId xmlns:a16="http://schemas.microsoft.com/office/drawing/2014/main" id="{5C3A0BCA-CA77-E4F2-5D90-05FB5BC7F1E5}"/>
                  </a:ext>
                </a:extLst>
              </p:cNvPr>
              <p:cNvSpPr/>
              <p:nvPr/>
            </p:nvSpPr>
            <p:spPr>
              <a:xfrm>
                <a:off x="207033" y="1009622"/>
                <a:ext cx="7047877" cy="1544129"/>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Look for a placement</a:t>
                </a:r>
              </a:p>
            </p:txBody>
          </p:sp>
          <p:sp>
            <p:nvSpPr>
              <p:cNvPr id="26" name="Rectangle 25">
                <a:extLst>
                  <a:ext uri="{FF2B5EF4-FFF2-40B4-BE49-F238E27FC236}">
                    <a16:creationId xmlns:a16="http://schemas.microsoft.com/office/drawing/2014/main" id="{EF5731AB-844B-750B-2C03-7D16CBF71770}"/>
                  </a:ext>
                </a:extLst>
              </p:cNvPr>
              <p:cNvSpPr/>
              <p:nvPr/>
            </p:nvSpPr>
            <p:spPr>
              <a:xfrm>
                <a:off x="7119716" y="1009622"/>
                <a:ext cx="1791371" cy="1544129"/>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grpSp>
        <p:pic>
          <p:nvPicPr>
            <p:cNvPr id="6" name="Picture 5">
              <a:extLst>
                <a:ext uri="{FF2B5EF4-FFF2-40B4-BE49-F238E27FC236}">
                  <a16:creationId xmlns:a16="http://schemas.microsoft.com/office/drawing/2014/main" id="{F98D4FBF-4E1D-AB04-F5C1-47DE0440672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08942" y="3972647"/>
              <a:ext cx="1392956" cy="1044717"/>
            </a:xfrm>
            <a:prstGeom prst="rect">
              <a:avLst/>
            </a:prstGeom>
          </p:spPr>
        </p:pic>
      </p:grpSp>
      <p:pic>
        <p:nvPicPr>
          <p:cNvPr id="27" name="Graphic 26" descr="Badge with solid fill">
            <a:extLst>
              <a:ext uri="{FF2B5EF4-FFF2-40B4-BE49-F238E27FC236}">
                <a16:creationId xmlns:a16="http://schemas.microsoft.com/office/drawing/2014/main" id="{F523CADB-79A4-4C6C-BC79-B9BBD3511B8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7605" y="33019"/>
            <a:ext cx="646331" cy="646331"/>
          </a:xfrm>
          <a:prstGeom prst="rect">
            <a:avLst/>
          </a:prstGeom>
        </p:spPr>
      </p:pic>
      <p:grpSp>
        <p:nvGrpSpPr>
          <p:cNvPr id="23" name="Group 22">
            <a:extLst>
              <a:ext uri="{FF2B5EF4-FFF2-40B4-BE49-F238E27FC236}">
                <a16:creationId xmlns:a16="http://schemas.microsoft.com/office/drawing/2014/main" id="{9ACAEB3A-6509-D64E-D2F6-942D71CDF39E}"/>
              </a:ext>
            </a:extLst>
          </p:cNvPr>
          <p:cNvGrpSpPr/>
          <p:nvPr/>
        </p:nvGrpSpPr>
        <p:grpSpPr>
          <a:xfrm>
            <a:off x="165611" y="5339497"/>
            <a:ext cx="8812779" cy="1410845"/>
            <a:chOff x="2541157" y="5339497"/>
            <a:chExt cx="6437232" cy="1410845"/>
          </a:xfrm>
        </p:grpSpPr>
        <p:grpSp>
          <p:nvGrpSpPr>
            <p:cNvPr id="16" name="Group 15">
              <a:extLst>
                <a:ext uri="{FF2B5EF4-FFF2-40B4-BE49-F238E27FC236}">
                  <a16:creationId xmlns:a16="http://schemas.microsoft.com/office/drawing/2014/main" id="{6C5F3659-B3F4-9742-108C-24D9DE83B1C0}"/>
                </a:ext>
              </a:extLst>
            </p:cNvPr>
            <p:cNvGrpSpPr/>
            <p:nvPr/>
          </p:nvGrpSpPr>
          <p:grpSpPr>
            <a:xfrm>
              <a:off x="2541157" y="5339497"/>
              <a:ext cx="6437232" cy="1410845"/>
              <a:chOff x="2541157" y="5293110"/>
              <a:chExt cx="6437232" cy="1410845"/>
            </a:xfrm>
          </p:grpSpPr>
          <p:sp>
            <p:nvSpPr>
              <p:cNvPr id="10" name="Rectangle 9">
                <a:extLst>
                  <a:ext uri="{FF2B5EF4-FFF2-40B4-BE49-F238E27FC236}">
                    <a16:creationId xmlns:a16="http://schemas.microsoft.com/office/drawing/2014/main" id="{A9C8B545-0FE7-4C5D-AFFC-4CBA1F84E012}"/>
                  </a:ext>
                </a:extLst>
              </p:cNvPr>
              <p:cNvSpPr/>
              <p:nvPr/>
            </p:nvSpPr>
            <p:spPr>
              <a:xfrm>
                <a:off x="2541157" y="5293110"/>
                <a:ext cx="5106995" cy="141084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Calibri" panose="020F0502020204030204" pitchFamily="34" charset="0"/>
                  </a:rPr>
                  <a:t>Have a CV ready to show your employer or talk about </a:t>
                </a:r>
              </a:p>
            </p:txBody>
          </p:sp>
          <p:sp>
            <p:nvSpPr>
              <p:cNvPr id="21" name="Rectangle 20">
                <a:extLst>
                  <a:ext uri="{FF2B5EF4-FFF2-40B4-BE49-F238E27FC236}">
                    <a16:creationId xmlns:a16="http://schemas.microsoft.com/office/drawing/2014/main" id="{23F6B865-E24B-43EB-A0F2-EB7A575912CF}"/>
                  </a:ext>
                </a:extLst>
              </p:cNvPr>
              <p:cNvSpPr/>
              <p:nvPr/>
            </p:nvSpPr>
            <p:spPr>
              <a:xfrm>
                <a:off x="7653549" y="5293110"/>
                <a:ext cx="1324840" cy="141084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latin typeface="Calibri" panose="020F0502020204030204" pitchFamily="34" charset="0"/>
                </a:endParaRPr>
              </a:p>
            </p:txBody>
          </p:sp>
        </p:grpSp>
        <p:pic>
          <p:nvPicPr>
            <p:cNvPr id="17" name="Picture 16">
              <a:extLst>
                <a:ext uri="{FF2B5EF4-FFF2-40B4-BE49-F238E27FC236}">
                  <a16:creationId xmlns:a16="http://schemas.microsoft.com/office/drawing/2014/main" id="{E3A47ED8-757A-28AF-5255-076D162224C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45371" y="5455104"/>
              <a:ext cx="774754" cy="1226431"/>
            </a:xfrm>
            <a:prstGeom prst="rect">
              <a:avLst/>
            </a:prstGeom>
          </p:spPr>
        </p:pic>
      </p:grpSp>
      <p:grpSp>
        <p:nvGrpSpPr>
          <p:cNvPr id="29" name="Group 28">
            <a:extLst>
              <a:ext uri="{FF2B5EF4-FFF2-40B4-BE49-F238E27FC236}">
                <a16:creationId xmlns:a16="http://schemas.microsoft.com/office/drawing/2014/main" id="{84EF3FC6-B298-4CE0-0283-3CC3E11C26B7}"/>
              </a:ext>
            </a:extLst>
          </p:cNvPr>
          <p:cNvGrpSpPr/>
          <p:nvPr/>
        </p:nvGrpSpPr>
        <p:grpSpPr>
          <a:xfrm>
            <a:off x="165610" y="2282289"/>
            <a:ext cx="8798981" cy="1410846"/>
            <a:chOff x="165610" y="2282289"/>
            <a:chExt cx="8798981" cy="1410846"/>
          </a:xfrm>
        </p:grpSpPr>
        <p:grpSp>
          <p:nvGrpSpPr>
            <p:cNvPr id="11" name="Group 10">
              <a:extLst>
                <a:ext uri="{FF2B5EF4-FFF2-40B4-BE49-F238E27FC236}">
                  <a16:creationId xmlns:a16="http://schemas.microsoft.com/office/drawing/2014/main" id="{A800C7BD-AAC4-8403-DF40-5B1B423856D7}"/>
                </a:ext>
              </a:extLst>
            </p:cNvPr>
            <p:cNvGrpSpPr/>
            <p:nvPr/>
          </p:nvGrpSpPr>
          <p:grpSpPr>
            <a:xfrm>
              <a:off x="165610" y="2282289"/>
              <a:ext cx="8798981" cy="1410846"/>
              <a:chOff x="631087" y="2282289"/>
              <a:chExt cx="8333504" cy="1410846"/>
            </a:xfrm>
          </p:grpSpPr>
          <p:sp>
            <p:nvSpPr>
              <p:cNvPr id="7" name="Rectangle 6">
                <a:extLst>
                  <a:ext uri="{FF2B5EF4-FFF2-40B4-BE49-F238E27FC236}">
                    <a16:creationId xmlns:a16="http://schemas.microsoft.com/office/drawing/2014/main" id="{56636B19-E2B9-4917-A9F0-D5BC3FA92A4E}"/>
                  </a:ext>
                </a:extLst>
              </p:cNvPr>
              <p:cNvSpPr/>
              <p:nvPr/>
            </p:nvSpPr>
            <p:spPr>
              <a:xfrm>
                <a:off x="631087" y="2282290"/>
                <a:ext cx="6159058" cy="14108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Think about what you have to offer – your skills and interests</a:t>
                </a:r>
              </a:p>
            </p:txBody>
          </p:sp>
          <p:sp>
            <p:nvSpPr>
              <p:cNvPr id="4" name="Rectangle 3">
                <a:extLst>
                  <a:ext uri="{FF2B5EF4-FFF2-40B4-BE49-F238E27FC236}">
                    <a16:creationId xmlns:a16="http://schemas.microsoft.com/office/drawing/2014/main" id="{EC7F1D95-F2C5-4DB3-828A-471A4EE90200}"/>
                  </a:ext>
                </a:extLst>
              </p:cNvPr>
              <p:cNvSpPr/>
              <p:nvPr/>
            </p:nvSpPr>
            <p:spPr>
              <a:xfrm>
                <a:off x="6788698" y="2282289"/>
                <a:ext cx="2175893" cy="14078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grpSp>
        <p:pic>
          <p:nvPicPr>
            <p:cNvPr id="3" name="Picture 2">
              <a:extLst>
                <a:ext uri="{FF2B5EF4-FFF2-40B4-BE49-F238E27FC236}">
                  <a16:creationId xmlns:a16="http://schemas.microsoft.com/office/drawing/2014/main" id="{6205B5BA-66CA-2E08-155A-E5343B60C1E7}"/>
                </a:ext>
              </a:extLst>
            </p:cNvPr>
            <p:cNvPicPr>
              <a:picLocks noChangeAspect="1"/>
            </p:cNvPicPr>
            <p:nvPr/>
          </p:nvPicPr>
          <p:blipFill>
            <a:blip r:embed="rId9" cstate="print">
              <a:extLst>
                <a:ext uri="{28A0092B-C50C-407E-A947-70E740481C1C}">
                  <a14:useLocalDpi xmlns:a14="http://schemas.microsoft.com/office/drawing/2010/main" val="0"/>
                </a:ext>
              </a:extLst>
            </a:blip>
            <a:srcRect l="49750" t="-5883"/>
            <a:stretch/>
          </p:blipFill>
          <p:spPr>
            <a:xfrm>
              <a:off x="6667161" y="2313023"/>
              <a:ext cx="2297430" cy="571500"/>
            </a:xfrm>
            <a:prstGeom prst="rect">
              <a:avLst/>
            </a:prstGeom>
          </p:spPr>
        </p:pic>
        <p:pic>
          <p:nvPicPr>
            <p:cNvPr id="28" name="Picture 27">
              <a:extLst>
                <a:ext uri="{FF2B5EF4-FFF2-40B4-BE49-F238E27FC236}">
                  <a16:creationId xmlns:a16="http://schemas.microsoft.com/office/drawing/2014/main" id="{FFFEF7A8-E512-A261-65C7-99C8E6301EE0}"/>
                </a:ext>
              </a:extLst>
            </p:cNvPr>
            <p:cNvPicPr>
              <a:picLocks noChangeAspect="1"/>
            </p:cNvPicPr>
            <p:nvPr/>
          </p:nvPicPr>
          <p:blipFill>
            <a:blip r:embed="rId10" cstate="print">
              <a:extLst>
                <a:ext uri="{28A0092B-C50C-407E-A947-70E740481C1C}">
                  <a14:useLocalDpi xmlns:a14="http://schemas.microsoft.com/office/drawing/2010/main" val="0"/>
                </a:ext>
              </a:extLst>
            </a:blip>
            <a:srcRect l="1" r="50444"/>
            <a:stretch/>
          </p:blipFill>
          <p:spPr>
            <a:xfrm>
              <a:off x="6688157" y="3066769"/>
              <a:ext cx="2256965" cy="539750"/>
            </a:xfrm>
            <a:prstGeom prst="rect">
              <a:avLst/>
            </a:prstGeom>
          </p:spPr>
        </p:pic>
      </p:grpSp>
    </p:spTree>
    <p:custDataLst>
      <p:tags r:id="rId1"/>
    </p:custDataLst>
    <p:extLst>
      <p:ext uri="{BB962C8B-B14F-4D97-AF65-F5344CB8AC3E}">
        <p14:creationId xmlns:p14="http://schemas.microsoft.com/office/powerpoint/2010/main" val="273969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1000"/>
                                        <p:tgtEl>
                                          <p:spTgt spid="29"/>
                                        </p:tgtEl>
                                      </p:cBhvr>
                                    </p:animEffect>
                                    <p:anim calcmode="lin" valueType="num">
                                      <p:cBhvr>
                                        <p:cTn id="20" dur="1000" fill="hold"/>
                                        <p:tgtEl>
                                          <p:spTgt spid="29"/>
                                        </p:tgtEl>
                                        <p:attrNameLst>
                                          <p:attrName>ppt_x</p:attrName>
                                        </p:attrNameLst>
                                      </p:cBhvr>
                                      <p:tavLst>
                                        <p:tav tm="0">
                                          <p:val>
                                            <p:strVal val="#ppt_x"/>
                                          </p:val>
                                        </p:tav>
                                        <p:tav tm="100000">
                                          <p:val>
                                            <p:strVal val="#ppt_x"/>
                                          </p:val>
                                        </p:tav>
                                      </p:tavLst>
                                    </p:anim>
                                    <p:anim calcmode="lin" valueType="num">
                                      <p:cBhvr>
                                        <p:cTn id="21"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ppt_x"/>
                                          </p:val>
                                        </p:tav>
                                        <p:tav tm="100000">
                                          <p:val>
                                            <p:strVal val="#ppt_x"/>
                                          </p:val>
                                        </p:tav>
                                      </p:tavLst>
                                    </p:anim>
                                    <p:anim calcmode="lin" valueType="num">
                                      <p:cBhvr additive="base">
                                        <p:cTn id="2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500" fill="hold"/>
                                        <p:tgtEl>
                                          <p:spTgt spid="23"/>
                                        </p:tgtEl>
                                        <p:attrNameLst>
                                          <p:attrName>ppt_x</p:attrName>
                                        </p:attrNameLst>
                                      </p:cBhvr>
                                      <p:tavLst>
                                        <p:tav tm="0">
                                          <p:val>
                                            <p:strVal val="#ppt_x"/>
                                          </p:val>
                                        </p:tav>
                                        <p:tav tm="100000">
                                          <p:val>
                                            <p:strVal val="#ppt_x"/>
                                          </p:val>
                                        </p:tav>
                                      </p:tavLst>
                                    </p:anim>
                                    <p:anim calcmode="lin" valueType="num">
                                      <p:cBhvr additive="base">
                                        <p:cTn id="3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6" name="Rectangle 5">
            <a:extLst>
              <a:ext uri="{FF2B5EF4-FFF2-40B4-BE49-F238E27FC236}">
                <a16:creationId xmlns:a16="http://schemas.microsoft.com/office/drawing/2014/main" id="{745F6B8F-A84B-DC4F-ADAE-E48455D522B6}"/>
              </a:ext>
            </a:extLst>
          </p:cNvPr>
          <p:cNvSpPr/>
          <p:nvPr/>
        </p:nvSpPr>
        <p:spPr>
          <a:xfrm>
            <a:off x="259030" y="1178791"/>
            <a:ext cx="8148155" cy="830997"/>
          </a:xfrm>
          <a:prstGeom prst="rect">
            <a:avLst/>
          </a:prstGeom>
          <a:solidFill>
            <a:schemeClr val="bg1"/>
          </a:solidFill>
        </p:spPr>
        <p:txBody>
          <a:bodyPr wrap="square">
            <a:spAutoFit/>
          </a:bodyPr>
          <a:lstStyle/>
          <a:p>
            <a:pPr marL="457200" indent="-457200">
              <a:buAutoNum type="arabicPeriod"/>
            </a:pPr>
            <a:r>
              <a:rPr lang="en-GB" altLang="en-US" sz="2400" dirty="0">
                <a:latin typeface="Calibri" panose="020F0502020204030204" pitchFamily="34" charset="0"/>
              </a:rPr>
              <a:t>Register/sign in to Careerpilot</a:t>
            </a:r>
          </a:p>
          <a:p>
            <a:pPr marL="457200" indent="-457200">
              <a:buAutoNum type="arabicPeriod"/>
            </a:pPr>
            <a:endParaRPr lang="en-GB" altLang="en-US" sz="2400" dirty="0">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latin typeface="Calibri" panose="020F0502020204030204" pitchFamily="34" charset="0"/>
            </a:endParaRPr>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latin typeface="Calibri" panose="020F0502020204030204" pitchFamily="34" charset="0"/>
            </a:endParaRPr>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latin typeface="Calibri" panose="020F0502020204030204" pitchFamily="34" charset="0"/>
              </a:rPr>
              <a:t>In today’s lesson you will…</a:t>
            </a:r>
          </a:p>
        </p:txBody>
      </p:sp>
      <p:sp>
        <p:nvSpPr>
          <p:cNvPr id="17" name="Rectangle 16">
            <a:extLst>
              <a:ext uri="{FF2B5EF4-FFF2-40B4-BE49-F238E27FC236}">
                <a16:creationId xmlns:a16="http://schemas.microsoft.com/office/drawing/2014/main" id="{3BC55CF2-B77A-44AE-992D-229739311946}"/>
              </a:ext>
            </a:extLst>
          </p:cNvPr>
          <p:cNvSpPr/>
          <p:nvPr/>
        </p:nvSpPr>
        <p:spPr>
          <a:xfrm>
            <a:off x="259030" y="3907821"/>
            <a:ext cx="7833410"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Complete the values task and think about what’s </a:t>
            </a:r>
            <a:br>
              <a:rPr lang="en-GB" altLang="en-US" sz="2400" dirty="0">
                <a:latin typeface="Calibri" panose="020F0502020204030204" pitchFamily="34" charset="0"/>
              </a:rPr>
            </a:br>
            <a:r>
              <a:rPr lang="en-GB" altLang="en-US" sz="2400" dirty="0">
                <a:latin typeface="Calibri" panose="020F0502020204030204" pitchFamily="34" charset="0"/>
              </a:rPr>
              <a:t>important to you in a job (add to My Values)</a:t>
            </a:r>
          </a:p>
        </p:txBody>
      </p:sp>
      <p:sp>
        <p:nvSpPr>
          <p:cNvPr id="19" name="Rectangle 18">
            <a:extLst>
              <a:ext uri="{FF2B5EF4-FFF2-40B4-BE49-F238E27FC236}">
                <a16:creationId xmlns:a16="http://schemas.microsoft.com/office/drawing/2014/main" id="{C243B871-C104-4EC7-9040-E0688A0D4D24}"/>
              </a:ext>
            </a:extLst>
          </p:cNvPr>
          <p:cNvSpPr/>
          <p:nvPr/>
        </p:nvSpPr>
        <p:spPr>
          <a:xfrm>
            <a:off x="259030" y="5310172"/>
            <a:ext cx="7833410"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4. Assess/update your skills using the ‘Skills Profile’. </a:t>
            </a:r>
            <a:br>
              <a:rPr lang="en-GB" altLang="en-US" sz="2400" dirty="0">
                <a:latin typeface="Calibri" panose="020F0502020204030204" pitchFamily="34" charset="0"/>
              </a:rPr>
            </a:br>
            <a:r>
              <a:rPr lang="en-GB" altLang="en-US" sz="2400" dirty="0">
                <a:latin typeface="Calibri" panose="020F0502020204030204" pitchFamily="34" charset="0"/>
              </a:rPr>
              <a:t>Add your own examples</a:t>
            </a:r>
          </a:p>
        </p:txBody>
      </p:sp>
      <p:sp>
        <p:nvSpPr>
          <p:cNvPr id="21" name="Rectangle 20">
            <a:extLst>
              <a:ext uri="{FF2B5EF4-FFF2-40B4-BE49-F238E27FC236}">
                <a16:creationId xmlns:a16="http://schemas.microsoft.com/office/drawing/2014/main" id="{41A82D17-01DC-44D1-8999-414A221C7848}"/>
              </a:ext>
            </a:extLst>
          </p:cNvPr>
          <p:cNvSpPr/>
          <p:nvPr/>
        </p:nvSpPr>
        <p:spPr>
          <a:xfrm>
            <a:off x="265005" y="2536917"/>
            <a:ext cx="8023492"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Go to ‘My Job sectors’ and remind yourself  </a:t>
            </a:r>
          </a:p>
          <a:p>
            <a:r>
              <a:rPr lang="en-GB" altLang="en-US" sz="2400" dirty="0">
                <a:latin typeface="Calibri" panose="020F0502020204030204" pitchFamily="34" charset="0"/>
              </a:rPr>
              <a:t>  of the ones you liked – any good for work experience? </a:t>
            </a:r>
          </a:p>
        </p:txBody>
      </p:sp>
      <p:pic>
        <p:nvPicPr>
          <p:cNvPr id="25" name="Picture 2" descr="C:\Users\sl200\AppData\Local\Temp\SNAGHTML410db7.PNG">
            <a:extLst>
              <a:ext uri="{FF2B5EF4-FFF2-40B4-BE49-F238E27FC236}">
                <a16:creationId xmlns:a16="http://schemas.microsoft.com/office/drawing/2014/main" id="{26AFB3A7-2B48-DD36-FF8B-DB69F8639CC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8120" b="40397"/>
          <a:stretch/>
        </p:blipFill>
        <p:spPr bwMode="auto">
          <a:xfrm>
            <a:off x="7372043" y="2398708"/>
            <a:ext cx="1671741" cy="1142507"/>
          </a:xfrm>
          <a:prstGeom prst="rect">
            <a:avLst/>
          </a:prstGeom>
          <a:noFill/>
          <a:ln>
            <a:solidFill>
              <a:schemeClr val="accent5">
                <a:lumMod val="75000"/>
              </a:schemeClr>
            </a:solidFill>
          </a:ln>
          <a:effectLst>
            <a:glow rad="63500">
              <a:schemeClr val="accent1">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26" name="Graphic 25" descr="Badge with solid fill">
            <a:extLst>
              <a:ext uri="{FF2B5EF4-FFF2-40B4-BE49-F238E27FC236}">
                <a16:creationId xmlns:a16="http://schemas.microsoft.com/office/drawing/2014/main" id="{376C646F-6B32-59C3-3C12-0007B1F9F3E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7605" y="-67133"/>
            <a:ext cx="746483" cy="746483"/>
          </a:xfrm>
          <a:prstGeom prst="rect">
            <a:avLst/>
          </a:prstGeom>
        </p:spPr>
      </p:pic>
      <p:sp>
        <p:nvSpPr>
          <p:cNvPr id="27" name="TextBox 26">
            <a:extLst>
              <a:ext uri="{FF2B5EF4-FFF2-40B4-BE49-F238E27FC236}">
                <a16:creationId xmlns:a16="http://schemas.microsoft.com/office/drawing/2014/main" id="{A698D537-5FF4-BECD-E935-CD39DAD27A1C}"/>
              </a:ext>
            </a:extLst>
          </p:cNvPr>
          <p:cNvSpPr txBox="1"/>
          <p:nvPr/>
        </p:nvSpPr>
        <p:spPr>
          <a:xfrm>
            <a:off x="2577716" y="6141169"/>
            <a:ext cx="3988568" cy="646331"/>
          </a:xfrm>
          <a:prstGeom prst="rect">
            <a:avLst/>
          </a:prstGeom>
          <a:noFill/>
        </p:spPr>
        <p:txBody>
          <a:bodyPr wrap="square" rtlCol="0">
            <a:spAutoFit/>
          </a:bodyPr>
          <a:lstStyle/>
          <a:p>
            <a:pPr algn="ctr"/>
            <a:r>
              <a:rPr lang="en-GB" sz="3600" dirty="0">
                <a:solidFill>
                  <a:schemeClr val="bg1"/>
                </a:solidFill>
                <a:latin typeface="Calibri" panose="020F0502020204030204" pitchFamily="34" charset="0"/>
                <a:hlinkClick r:id="rId5">
                  <a:extLst>
                    <a:ext uri="{A12FA001-AC4F-418D-AE19-62706E023703}">
                      <ahyp:hlinkClr xmlns:ahyp="http://schemas.microsoft.com/office/drawing/2018/hyperlinkcolor" val="tx"/>
                    </a:ext>
                  </a:extLst>
                </a:hlinkClick>
              </a:rPr>
              <a:t>careerpilot.org.uk</a:t>
            </a:r>
            <a:endParaRPr lang="en-GB" sz="3600" dirty="0">
              <a:solidFill>
                <a:schemeClr val="bg1"/>
              </a:solidFill>
              <a:latin typeface="Calibri" panose="020F0502020204030204" pitchFamily="34" charset="0"/>
            </a:endParaRPr>
          </a:p>
        </p:txBody>
      </p:sp>
      <p:pic>
        <p:nvPicPr>
          <p:cNvPr id="4" name="Picture 3">
            <a:extLst>
              <a:ext uri="{FF2B5EF4-FFF2-40B4-BE49-F238E27FC236}">
                <a16:creationId xmlns:a16="http://schemas.microsoft.com/office/drawing/2014/main" id="{90673A48-84EC-8792-DFCE-BB12E4614178}"/>
              </a:ext>
            </a:extLst>
          </p:cNvPr>
          <p:cNvPicPr>
            <a:picLocks noChangeAspect="1"/>
          </p:cNvPicPr>
          <p:nvPr/>
        </p:nvPicPr>
        <p:blipFill>
          <a:blip r:embed="rId6"/>
          <a:stretch>
            <a:fillRect/>
          </a:stretch>
        </p:blipFill>
        <p:spPr>
          <a:xfrm>
            <a:off x="7646623" y="3789320"/>
            <a:ext cx="1112928" cy="1142507"/>
          </a:xfrm>
          <a:prstGeom prst="rect">
            <a:avLst/>
          </a:prstGeom>
        </p:spPr>
      </p:pic>
      <p:pic>
        <p:nvPicPr>
          <p:cNvPr id="9" name="Picture 8">
            <a:extLst>
              <a:ext uri="{FF2B5EF4-FFF2-40B4-BE49-F238E27FC236}">
                <a16:creationId xmlns:a16="http://schemas.microsoft.com/office/drawing/2014/main" id="{4692DE14-A9C6-DE0E-6392-04F7F813107D}"/>
              </a:ext>
            </a:extLst>
          </p:cNvPr>
          <p:cNvPicPr>
            <a:picLocks noChangeAspect="1"/>
          </p:cNvPicPr>
          <p:nvPr/>
        </p:nvPicPr>
        <p:blipFill>
          <a:blip r:embed="rId7"/>
          <a:stretch>
            <a:fillRect/>
          </a:stretch>
        </p:blipFill>
        <p:spPr>
          <a:xfrm>
            <a:off x="7649502" y="5127110"/>
            <a:ext cx="1116824" cy="1153927"/>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68015081-5B91-51CE-E108-CCFBE20249A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2187" t="2521" r="10186" b="4904"/>
          <a:stretch/>
        </p:blipFill>
        <p:spPr>
          <a:xfrm>
            <a:off x="7383935" y="1122255"/>
            <a:ext cx="1407356" cy="944068"/>
          </a:xfrm>
          <a:prstGeom prst="rect">
            <a:avLst/>
          </a:prstGeom>
          <a:effectLst>
            <a:glow rad="63500">
              <a:schemeClr val="accent1">
                <a:satMod val="175000"/>
                <a:alpha val="40000"/>
              </a:schemeClr>
            </a:glow>
          </a:effectLst>
        </p:spPr>
      </p:pic>
    </p:spTree>
    <p:extLst>
      <p:ext uri="{BB962C8B-B14F-4D97-AF65-F5344CB8AC3E}">
        <p14:creationId xmlns:p14="http://schemas.microsoft.com/office/powerpoint/2010/main" val="2623643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6" name="Picture 5">
            <a:extLst>
              <a:ext uri="{FF2B5EF4-FFF2-40B4-BE49-F238E27FC236}">
                <a16:creationId xmlns:a16="http://schemas.microsoft.com/office/drawing/2014/main" id="{AC3D86A7-6209-0219-91C3-2D78AD3D08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7978" y="1478619"/>
            <a:ext cx="3145941" cy="5290440"/>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EF79C85B-AED8-962B-4610-7F2F3BFDC6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4805" y="1084520"/>
            <a:ext cx="4148313" cy="5656791"/>
          </a:xfrm>
          <a:prstGeom prst="rect">
            <a:avLst/>
          </a:prstGeom>
          <a:effectLst>
            <a:outerShdw blurRad="63500" sx="102000" sy="102000" algn="ctr" rotWithShape="0">
              <a:prstClr val="black">
                <a:alpha val="40000"/>
              </a:prstClr>
            </a:outerShdw>
          </a:effectLst>
        </p:spPr>
      </p:pic>
      <p:sp>
        <p:nvSpPr>
          <p:cNvPr id="3" name="Arrow: Left 2">
            <a:extLst>
              <a:ext uri="{FF2B5EF4-FFF2-40B4-BE49-F238E27FC236}">
                <a16:creationId xmlns:a16="http://schemas.microsoft.com/office/drawing/2014/main" id="{F77BEE97-FDCB-498C-A128-983BFA09D263}"/>
              </a:ext>
            </a:extLst>
          </p:cNvPr>
          <p:cNvSpPr/>
          <p:nvPr/>
        </p:nvSpPr>
        <p:spPr>
          <a:xfrm>
            <a:off x="4656228" y="750502"/>
            <a:ext cx="2293952" cy="788672"/>
          </a:xfrm>
          <a:prstGeom prst="leftArrow">
            <a:avLst/>
          </a:prstGeom>
          <a:solidFill>
            <a:srgbClr val="009E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Register/sign in   </a:t>
            </a:r>
          </a:p>
        </p:txBody>
      </p:sp>
      <p:pic>
        <p:nvPicPr>
          <p:cNvPr id="26" name="Picture 10" descr="Loop">
            <a:extLst>
              <a:ext uri="{FF2B5EF4-FFF2-40B4-BE49-F238E27FC236}">
                <a16:creationId xmlns:a16="http://schemas.microsoft.com/office/drawing/2014/main" id="{BE83B4A7-35F9-449C-947A-C5116B3933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1528" y="3056351"/>
            <a:ext cx="2136094" cy="48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75736775-6193-43AB-B71C-AAF4F60512B8}"/>
              </a:ext>
            </a:extLst>
          </p:cNvPr>
          <p:cNvSpPr/>
          <p:nvPr/>
        </p:nvSpPr>
        <p:spPr>
          <a:xfrm>
            <a:off x="0" y="-25290"/>
            <a:ext cx="9144000" cy="69691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Log in to Careerpilot</a:t>
            </a:r>
          </a:p>
        </p:txBody>
      </p:sp>
      <p:pic>
        <p:nvPicPr>
          <p:cNvPr id="4" name="Graphic 3" descr="Badge with solid fill">
            <a:extLst>
              <a:ext uri="{FF2B5EF4-FFF2-40B4-BE49-F238E27FC236}">
                <a16:creationId xmlns:a16="http://schemas.microsoft.com/office/drawing/2014/main" id="{7B6A7AD2-AD2E-871D-2E85-EE06568FCE2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7605" y="-67133"/>
            <a:ext cx="746483" cy="746483"/>
          </a:xfrm>
          <a:prstGeom prst="rect">
            <a:avLst/>
          </a:prstGeom>
        </p:spPr>
      </p:pic>
    </p:spTree>
    <p:custDataLst>
      <p:tags r:id="rId1"/>
    </p:custDataLst>
    <p:extLst>
      <p:ext uri="{BB962C8B-B14F-4D97-AF65-F5344CB8AC3E}">
        <p14:creationId xmlns:p14="http://schemas.microsoft.com/office/powerpoint/2010/main" val="1270848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9409E3F-7B54-4670-B1CA-DFB0286DB080}"/>
              </a:ext>
            </a:extLst>
          </p:cNvPr>
          <p:cNvSpPr>
            <a:spLocks noChangeArrowheads="1"/>
          </p:cNvSpPr>
          <p:nvPr/>
        </p:nvSpPr>
        <p:spPr bwMode="auto">
          <a:xfrm>
            <a:off x="0" y="-32467"/>
            <a:ext cx="9158780" cy="7092363"/>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10" name="Picture 9">
            <a:extLst>
              <a:ext uri="{FF2B5EF4-FFF2-40B4-BE49-F238E27FC236}">
                <a16:creationId xmlns:a16="http://schemas.microsoft.com/office/drawing/2014/main" id="{DCAB9999-7AF2-FFAE-7B22-FDE231E1A3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261" y="1270382"/>
            <a:ext cx="5249008" cy="2038635"/>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BC62EF42-B2B3-4D8A-B126-2F1DA4EF9F02}"/>
              </a:ext>
            </a:extLst>
          </p:cNvPr>
          <p:cNvPicPr>
            <a:picLocks noChangeAspect="1"/>
          </p:cNvPicPr>
          <p:nvPr/>
        </p:nvPicPr>
        <p:blipFill>
          <a:blip r:embed="rId5"/>
          <a:stretch>
            <a:fillRect/>
          </a:stretch>
        </p:blipFill>
        <p:spPr>
          <a:xfrm>
            <a:off x="2260820" y="2513094"/>
            <a:ext cx="6518898" cy="4191080"/>
          </a:xfrm>
          <a:prstGeom prst="rect">
            <a:avLst/>
          </a:prstGeom>
        </p:spPr>
      </p:pic>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latin typeface="Calibri" panose="020F0502020204030204" pitchFamily="34" charset="0"/>
              </a:rPr>
              <a:t>One place for all your careers information.</a:t>
            </a:r>
          </a:p>
        </p:txBody>
      </p:sp>
      <p:sp>
        <p:nvSpPr>
          <p:cNvPr id="12" name="Rectangle 11"/>
          <p:cNvSpPr/>
          <p:nvPr/>
        </p:nvSpPr>
        <p:spPr>
          <a:xfrm>
            <a:off x="403126" y="1716270"/>
            <a:ext cx="1572650" cy="4862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pic>
        <p:nvPicPr>
          <p:cNvPr id="13" name="Picture 12" descr="Loo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5857" y="4735392"/>
            <a:ext cx="2062558" cy="203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2">
            <a:extLst>
              <a:ext uri="{FF2B5EF4-FFF2-40B4-BE49-F238E27FC236}">
                <a16:creationId xmlns:a16="http://schemas.microsoft.com/office/drawing/2014/main" id="{4C710FF5-05E7-4852-852A-FA2F1EBA2BC2}"/>
              </a:ext>
            </a:extLst>
          </p:cNvPr>
          <p:cNvSpPr>
            <a:spLocks noChangeArrowheads="1"/>
          </p:cNvSpPr>
          <p:nvPr/>
        </p:nvSpPr>
        <p:spPr bwMode="auto">
          <a:xfrm>
            <a:off x="-1" y="-83567"/>
            <a:ext cx="9111615" cy="788989"/>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Think about what you have to offer</a:t>
            </a:r>
          </a:p>
        </p:txBody>
      </p:sp>
      <p:pic>
        <p:nvPicPr>
          <p:cNvPr id="20" name="Graphic 19" descr="Badge with solid fill">
            <a:extLst>
              <a:ext uri="{FF2B5EF4-FFF2-40B4-BE49-F238E27FC236}">
                <a16:creationId xmlns:a16="http://schemas.microsoft.com/office/drawing/2014/main" id="{C567EFD2-459E-479A-9FFE-1965354D582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38878" y="0"/>
            <a:ext cx="646331" cy="646331"/>
          </a:xfrm>
          <a:prstGeom prst="rect">
            <a:avLst/>
          </a:prstGeom>
        </p:spPr>
      </p:pic>
    </p:spTree>
    <p:custDataLst>
      <p:tags r:id="rId1"/>
    </p:custDataLst>
    <p:extLst>
      <p:ext uri="{BB962C8B-B14F-4D97-AF65-F5344CB8AC3E}">
        <p14:creationId xmlns:p14="http://schemas.microsoft.com/office/powerpoint/2010/main" val="1534503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9409E3F-7B54-4670-B1CA-DFB0286DB080}"/>
              </a:ext>
            </a:extLst>
          </p:cNvPr>
          <p:cNvSpPr>
            <a:spLocks noChangeArrowheads="1"/>
          </p:cNvSpPr>
          <p:nvPr/>
        </p:nvSpPr>
        <p:spPr bwMode="auto">
          <a:xfrm>
            <a:off x="0" y="-32467"/>
            <a:ext cx="9158780" cy="7092363"/>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5" name="Picture 4">
            <a:extLst>
              <a:ext uri="{FF2B5EF4-FFF2-40B4-BE49-F238E27FC236}">
                <a16:creationId xmlns:a16="http://schemas.microsoft.com/office/drawing/2014/main" id="{68F74803-4EDE-D829-E3DB-118884E12A84}"/>
              </a:ext>
            </a:extLst>
          </p:cNvPr>
          <p:cNvPicPr>
            <a:picLocks noChangeAspect="1"/>
          </p:cNvPicPr>
          <p:nvPr/>
        </p:nvPicPr>
        <p:blipFill rotWithShape="1">
          <a:blip r:embed="rId4"/>
          <a:srcRect b="50000"/>
          <a:stretch/>
        </p:blipFill>
        <p:spPr>
          <a:xfrm>
            <a:off x="205066" y="887678"/>
            <a:ext cx="4046395" cy="4114812"/>
          </a:xfrm>
          <a:prstGeom prst="rect">
            <a:avLst/>
          </a:prstGeom>
          <a:effectLst>
            <a:outerShdw blurRad="63500" sx="102000" sy="102000" algn="ctr" rotWithShape="0">
              <a:prstClr val="black">
                <a:alpha val="40000"/>
              </a:prstClr>
            </a:outerShdw>
          </a:effectLst>
        </p:spPr>
      </p:pic>
      <p:pic>
        <p:nvPicPr>
          <p:cNvPr id="13" name="Picture 12" descr="Loo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95" y="3147720"/>
            <a:ext cx="1754372" cy="203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47C6F35A-0AE0-43C9-11D0-9B0502B73BEA}"/>
              </a:ext>
            </a:extLst>
          </p:cNvPr>
          <p:cNvPicPr>
            <a:picLocks noChangeAspect="1"/>
          </p:cNvPicPr>
          <p:nvPr/>
        </p:nvPicPr>
        <p:blipFill>
          <a:blip r:embed="rId6"/>
          <a:stretch>
            <a:fillRect/>
          </a:stretch>
        </p:blipFill>
        <p:spPr>
          <a:xfrm>
            <a:off x="387540" y="2291323"/>
            <a:ext cx="8383699" cy="4500598"/>
          </a:xfrm>
          <a:prstGeom prst="rect">
            <a:avLst/>
          </a:prstGeom>
          <a:effectLst>
            <a:outerShdw blurRad="63500" sx="102000" sy="102000" algn="ctr" rotWithShape="0">
              <a:prstClr val="black">
                <a:alpha val="40000"/>
              </a:prstClr>
            </a:outerShdw>
          </a:effectLst>
        </p:spPr>
      </p:pic>
      <p:pic>
        <p:nvPicPr>
          <p:cNvPr id="21" name="Picture 20" descr="Loop">
            <a:extLst>
              <a:ext uri="{FF2B5EF4-FFF2-40B4-BE49-F238E27FC236}">
                <a16:creationId xmlns:a16="http://schemas.microsoft.com/office/drawing/2014/main" id="{D070E21C-FFB1-2C66-5CE1-BD418808EB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5017" y="5390706"/>
            <a:ext cx="1754372" cy="1669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Loop">
            <a:extLst>
              <a:ext uri="{FF2B5EF4-FFF2-40B4-BE49-F238E27FC236}">
                <a16:creationId xmlns:a16="http://schemas.microsoft.com/office/drawing/2014/main" id="{B66EF1AB-4F55-75B9-AC76-67B855C8E9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0638" y="2158410"/>
            <a:ext cx="1754372" cy="885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a16="http://schemas.microsoft.com/office/drawing/2014/main" id="{385EAD3E-A14E-34A3-172B-19A59C703F65}"/>
              </a:ext>
            </a:extLst>
          </p:cNvPr>
          <p:cNvSpPr>
            <a:spLocks noChangeArrowheads="1"/>
          </p:cNvSpPr>
          <p:nvPr/>
        </p:nvSpPr>
        <p:spPr bwMode="auto">
          <a:xfrm>
            <a:off x="0" y="-32467"/>
            <a:ext cx="9158780" cy="788989"/>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What’s important to you in future work?</a:t>
            </a:r>
          </a:p>
        </p:txBody>
      </p:sp>
      <p:pic>
        <p:nvPicPr>
          <p:cNvPr id="10" name="Graphic 9" descr="Badge with solid fill">
            <a:extLst>
              <a:ext uri="{FF2B5EF4-FFF2-40B4-BE49-F238E27FC236}">
                <a16:creationId xmlns:a16="http://schemas.microsoft.com/office/drawing/2014/main" id="{FB1BBA07-6896-4EB7-A9EB-D3D1520A85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38878" y="0"/>
            <a:ext cx="646331" cy="646331"/>
          </a:xfrm>
          <a:prstGeom prst="rect">
            <a:avLst/>
          </a:prstGeom>
        </p:spPr>
      </p:pic>
    </p:spTree>
    <p:custDataLst>
      <p:tags r:id="rId1"/>
    </p:custDataLst>
    <p:extLst>
      <p:ext uri="{BB962C8B-B14F-4D97-AF65-F5344CB8AC3E}">
        <p14:creationId xmlns:p14="http://schemas.microsoft.com/office/powerpoint/2010/main" val="447716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latin typeface="Calibri" panose="020F0502020204030204" pitchFamily="34" charset="0"/>
              </a:rPr>
              <a:t>The Essential Skills</a:t>
            </a:r>
          </a:p>
        </p:txBody>
      </p:sp>
      <p:sp>
        <p:nvSpPr>
          <p:cNvPr id="4" name="TextBox 3">
            <a:extLst>
              <a:ext uri="{FF2B5EF4-FFF2-40B4-BE49-F238E27FC236}">
                <a16:creationId xmlns:a16="http://schemas.microsoft.com/office/drawing/2014/main" id="{2300B631-8771-8603-FC91-90F62538BBF4}"/>
              </a:ext>
            </a:extLst>
          </p:cNvPr>
          <p:cNvSpPr txBox="1"/>
          <p:nvPr/>
        </p:nvSpPr>
        <p:spPr>
          <a:xfrm>
            <a:off x="1" y="4340578"/>
            <a:ext cx="9143999" cy="646331"/>
          </a:xfrm>
          <a:prstGeom prst="rect">
            <a:avLst/>
          </a:prstGeom>
          <a:solidFill>
            <a:srgbClr val="002060"/>
          </a:solidFill>
        </p:spPr>
        <p:txBody>
          <a:bodyPr wrap="square" rtlCol="0">
            <a:spAutoFit/>
          </a:bodyPr>
          <a:lstStyle/>
          <a:p>
            <a:pPr algn="ctr"/>
            <a:r>
              <a:rPr lang="en-GB" sz="3600" dirty="0">
                <a:solidFill>
                  <a:schemeClr val="bg1"/>
                </a:solidFill>
                <a:latin typeface="Calibri" panose="020F0502020204030204" pitchFamily="34" charset="0"/>
              </a:rPr>
              <a:t>Other skills some jobs need</a:t>
            </a:r>
          </a:p>
        </p:txBody>
      </p:sp>
      <p:sp>
        <p:nvSpPr>
          <p:cNvPr id="8" name="Oval 7">
            <a:extLst>
              <a:ext uri="{FF2B5EF4-FFF2-40B4-BE49-F238E27FC236}">
                <a16:creationId xmlns:a16="http://schemas.microsoft.com/office/drawing/2014/main" id="{EAC250B6-A611-8C57-3092-557EFBEB6BEE}"/>
              </a:ext>
            </a:extLst>
          </p:cNvPr>
          <p:cNvSpPr/>
          <p:nvPr/>
        </p:nvSpPr>
        <p:spPr>
          <a:xfrm>
            <a:off x="254567" y="5125643"/>
            <a:ext cx="2065867" cy="1569156"/>
          </a:xfrm>
          <a:prstGeom prst="ellipse">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IT Skills</a:t>
            </a:r>
          </a:p>
        </p:txBody>
      </p:sp>
      <p:sp>
        <p:nvSpPr>
          <p:cNvPr id="9" name="Oval 8">
            <a:extLst>
              <a:ext uri="{FF2B5EF4-FFF2-40B4-BE49-F238E27FC236}">
                <a16:creationId xmlns:a16="http://schemas.microsoft.com/office/drawing/2014/main" id="{142A9241-EC62-5EBD-AB6B-B5ADC84AA8F8}"/>
              </a:ext>
            </a:extLst>
          </p:cNvPr>
          <p:cNvSpPr/>
          <p:nvPr/>
        </p:nvSpPr>
        <p:spPr>
          <a:xfrm>
            <a:off x="2452794" y="5125643"/>
            <a:ext cx="2065867" cy="15691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Practical </a:t>
            </a:r>
          </a:p>
        </p:txBody>
      </p:sp>
      <p:sp>
        <p:nvSpPr>
          <p:cNvPr id="10" name="Oval 9">
            <a:extLst>
              <a:ext uri="{FF2B5EF4-FFF2-40B4-BE49-F238E27FC236}">
                <a16:creationId xmlns:a16="http://schemas.microsoft.com/office/drawing/2014/main" id="{25C5F4E5-7074-C512-93E2-CB70118EAD82}"/>
              </a:ext>
            </a:extLst>
          </p:cNvPr>
          <p:cNvSpPr/>
          <p:nvPr/>
        </p:nvSpPr>
        <p:spPr>
          <a:xfrm>
            <a:off x="4651021" y="5150109"/>
            <a:ext cx="2065867" cy="1569156"/>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Scientific </a:t>
            </a:r>
          </a:p>
        </p:txBody>
      </p:sp>
      <p:sp>
        <p:nvSpPr>
          <p:cNvPr id="11" name="Oval 10">
            <a:extLst>
              <a:ext uri="{FF2B5EF4-FFF2-40B4-BE49-F238E27FC236}">
                <a16:creationId xmlns:a16="http://schemas.microsoft.com/office/drawing/2014/main" id="{66051F0C-554B-7891-AC14-4E9D5D6375E6}"/>
              </a:ext>
            </a:extLst>
          </p:cNvPr>
          <p:cNvSpPr/>
          <p:nvPr/>
        </p:nvSpPr>
        <p:spPr>
          <a:xfrm>
            <a:off x="6892433" y="5125643"/>
            <a:ext cx="2065867" cy="1569156"/>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Physical </a:t>
            </a:r>
          </a:p>
        </p:txBody>
      </p:sp>
      <p:pic>
        <p:nvPicPr>
          <p:cNvPr id="6" name="Graphic 5">
            <a:extLst>
              <a:ext uri="{FF2B5EF4-FFF2-40B4-BE49-F238E27FC236}">
                <a16:creationId xmlns:a16="http://schemas.microsoft.com/office/drawing/2014/main" id="{9F6B58CD-83C9-C0DC-7898-6D296C5A3AF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58" y="0"/>
            <a:ext cx="646331" cy="646331"/>
          </a:xfrm>
          <a:prstGeom prst="rect">
            <a:avLst/>
          </a:prstGeom>
        </p:spPr>
      </p:pic>
      <p:pic>
        <p:nvPicPr>
          <p:cNvPr id="7" name="Picture 6">
            <a:extLst>
              <a:ext uri="{FF2B5EF4-FFF2-40B4-BE49-F238E27FC236}">
                <a16:creationId xmlns:a16="http://schemas.microsoft.com/office/drawing/2014/main" id="{4DE5B991-825C-71BC-9586-062D296505A4}"/>
              </a:ext>
            </a:extLst>
          </p:cNvPr>
          <p:cNvPicPr>
            <a:picLocks noChangeAspect="1"/>
          </p:cNvPicPr>
          <p:nvPr/>
        </p:nvPicPr>
        <p:blipFill>
          <a:blip r:embed="rId5">
            <a:extLst>
              <a:ext uri="{28A0092B-C50C-407E-A947-70E740481C1C}">
                <a14:useLocalDpi xmlns:a14="http://schemas.microsoft.com/office/drawing/2010/main" val="0"/>
              </a:ext>
            </a:extLst>
          </a:blip>
          <a:srcRect l="49750" t="-5883"/>
          <a:stretch/>
        </p:blipFill>
        <p:spPr>
          <a:xfrm>
            <a:off x="1050062" y="2512572"/>
            <a:ext cx="6817128" cy="1695803"/>
          </a:xfrm>
          <a:prstGeom prst="rect">
            <a:avLst/>
          </a:prstGeom>
        </p:spPr>
      </p:pic>
      <p:pic>
        <p:nvPicPr>
          <p:cNvPr id="12" name="Picture 11">
            <a:extLst>
              <a:ext uri="{FF2B5EF4-FFF2-40B4-BE49-F238E27FC236}">
                <a16:creationId xmlns:a16="http://schemas.microsoft.com/office/drawing/2014/main" id="{DF3A0E4D-F4D9-06D2-3C67-030A4D30C7E9}"/>
              </a:ext>
            </a:extLst>
          </p:cNvPr>
          <p:cNvPicPr>
            <a:picLocks noChangeAspect="1"/>
          </p:cNvPicPr>
          <p:nvPr/>
        </p:nvPicPr>
        <p:blipFill>
          <a:blip r:embed="rId5">
            <a:extLst>
              <a:ext uri="{28A0092B-C50C-407E-A947-70E740481C1C}">
                <a14:useLocalDpi xmlns:a14="http://schemas.microsoft.com/office/drawing/2010/main" val="0"/>
              </a:ext>
            </a:extLst>
          </a:blip>
          <a:srcRect l="1" r="50444"/>
          <a:stretch/>
        </p:blipFill>
        <p:spPr>
          <a:xfrm>
            <a:off x="1110097" y="826095"/>
            <a:ext cx="6697058" cy="1601592"/>
          </a:xfrm>
          <a:prstGeom prst="rect">
            <a:avLst/>
          </a:prstGeom>
        </p:spPr>
      </p:pic>
    </p:spTree>
    <p:custDataLst>
      <p:tags r:id="rId1"/>
    </p:custDataLst>
    <p:extLst>
      <p:ext uri="{BB962C8B-B14F-4D97-AF65-F5344CB8AC3E}">
        <p14:creationId xmlns:p14="http://schemas.microsoft.com/office/powerpoint/2010/main" val="1939125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a:blip r:embed="rId3"/>
          <a:stretch>
            <a:fillRect/>
          </a:stretch>
        </p:blipFill>
        <p:spPr>
          <a:xfrm>
            <a:off x="-1" y="0"/>
            <a:ext cx="9448801" cy="4876800"/>
          </a:xfrm>
          <a:prstGeom prst="rect">
            <a:avLst/>
          </a:prstGeom>
        </p:spPr>
      </p:pic>
      <p:sp>
        <p:nvSpPr>
          <p:cNvPr id="4" name="Rectangle 3">
            <a:extLst>
              <a:ext uri="{FF2B5EF4-FFF2-40B4-BE49-F238E27FC236}">
                <a16:creationId xmlns:a16="http://schemas.microsoft.com/office/drawing/2014/main" id="{1518AF9F-170F-F3A7-6022-297E6FAF5632}"/>
              </a:ext>
            </a:extLst>
          </p:cNvPr>
          <p:cNvSpPr/>
          <p:nvPr/>
        </p:nvSpPr>
        <p:spPr>
          <a:xfrm>
            <a:off x="-1" y="4013735"/>
            <a:ext cx="9144001" cy="2844265"/>
          </a:xfrm>
          <a:prstGeom prst="rect">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5" name="Rectangle 4">
            <a:extLst>
              <a:ext uri="{FF2B5EF4-FFF2-40B4-BE49-F238E27FC236}">
                <a16:creationId xmlns:a16="http://schemas.microsoft.com/office/drawing/2014/main" id="{30351931-2FEA-641E-F3EB-7996CF43E687}"/>
              </a:ext>
            </a:extLst>
          </p:cNvPr>
          <p:cNvSpPr/>
          <p:nvPr/>
        </p:nvSpPr>
        <p:spPr>
          <a:xfrm>
            <a:off x="1491031" y="4466371"/>
            <a:ext cx="4413369" cy="1938992"/>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Post 16 options and Work Experience </a:t>
            </a:r>
          </a:p>
          <a:p>
            <a:pPr algn="ctr"/>
            <a:endParaRPr lang="en-GB" altLang="en-US" sz="2400" b="1"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1: Getting ready for post 16 options</a:t>
            </a:r>
          </a:p>
        </p:txBody>
      </p:sp>
      <p:pic>
        <p:nvPicPr>
          <p:cNvPr id="8" name="Graphic 7" descr="Badge 1 with solid fill">
            <a:extLst>
              <a:ext uri="{FF2B5EF4-FFF2-40B4-BE49-F238E27FC236}">
                <a16:creationId xmlns:a16="http://schemas.microsoft.com/office/drawing/2014/main" id="{46AF7359-C6D4-1672-E6BE-496E26C0545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41600" y="4470629"/>
            <a:ext cx="1349431" cy="1349431"/>
          </a:xfrm>
          <a:prstGeom prst="rect">
            <a:avLst/>
          </a:prstGeom>
        </p:spPr>
      </p:pic>
      <p:sp>
        <p:nvSpPr>
          <p:cNvPr id="3" name="Rectangle 2">
            <a:extLst>
              <a:ext uri="{FF2B5EF4-FFF2-40B4-BE49-F238E27FC236}">
                <a16:creationId xmlns:a16="http://schemas.microsoft.com/office/drawing/2014/main" id="{FC902A99-FB05-B473-31EF-AE8BC81AB146}"/>
              </a:ext>
            </a:extLst>
          </p:cNvPr>
          <p:cNvSpPr/>
          <p:nvPr/>
        </p:nvSpPr>
        <p:spPr>
          <a:xfrm>
            <a:off x="6530708" y="4495800"/>
            <a:ext cx="2244522" cy="21308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801EAE86-AA87-FBDB-2E0C-4F92DD458FE7}"/>
              </a:ext>
            </a:extLst>
          </p:cNvPr>
          <p:cNvSpPr txBox="1"/>
          <p:nvPr/>
        </p:nvSpPr>
        <p:spPr>
          <a:xfrm>
            <a:off x="6530708" y="4560460"/>
            <a:ext cx="2239650" cy="1015663"/>
          </a:xfrm>
          <a:prstGeom prst="rect">
            <a:avLst/>
          </a:prstGeom>
          <a:noFill/>
        </p:spPr>
        <p:txBody>
          <a:bodyPr wrap="square" rtlCol="0">
            <a:spAutoFit/>
          </a:bodyPr>
          <a:lstStyle/>
          <a:p>
            <a:pPr algn="ctr"/>
            <a:r>
              <a:rPr lang="en-GB" sz="2000" dirty="0">
                <a:solidFill>
                  <a:schemeClr val="bg1"/>
                </a:solidFill>
              </a:rPr>
              <a:t>This lesson can be delivered through a video recording</a:t>
            </a:r>
          </a:p>
        </p:txBody>
      </p:sp>
      <p:pic>
        <p:nvPicPr>
          <p:cNvPr id="10" name="Graphic 9" descr="Vlog with solid fill">
            <a:extLst>
              <a:ext uri="{FF2B5EF4-FFF2-40B4-BE49-F238E27FC236}">
                <a16:creationId xmlns:a16="http://schemas.microsoft.com/office/drawing/2014/main" id="{6C703489-2A77-064E-9ED2-8664C336588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95769" y="5616175"/>
            <a:ext cx="914400" cy="914400"/>
          </a:xfrm>
          <a:prstGeom prst="rect">
            <a:avLst/>
          </a:prstGeom>
        </p:spPr>
      </p:pic>
      <p:sp>
        <p:nvSpPr>
          <p:cNvPr id="11" name="Rectangle 10">
            <a:extLst>
              <a:ext uri="{FF2B5EF4-FFF2-40B4-BE49-F238E27FC236}">
                <a16:creationId xmlns:a16="http://schemas.microsoft.com/office/drawing/2014/main" id="{18146139-50DD-4D37-6728-C9728BA61B0F}"/>
              </a:ext>
            </a:extLst>
          </p:cNvPr>
          <p:cNvSpPr/>
          <p:nvPr/>
        </p:nvSpPr>
        <p:spPr>
          <a:xfrm>
            <a:off x="0" y="898500"/>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6640414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F8C33-2E3F-32F9-53AC-97D72D15A79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B5CEF1B-FE77-7944-F594-33BD3DAA4C6C}"/>
              </a:ext>
            </a:extLst>
          </p:cNvPr>
          <p:cNvSpPr>
            <a:spLocks noChangeArrowheads="1"/>
          </p:cNvSpPr>
          <p:nvPr/>
        </p:nvSpPr>
        <p:spPr bwMode="auto">
          <a:xfrm>
            <a:off x="0" y="-32467"/>
            <a:ext cx="9158780" cy="7092363"/>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10" name="Picture 9">
            <a:extLst>
              <a:ext uri="{FF2B5EF4-FFF2-40B4-BE49-F238E27FC236}">
                <a16:creationId xmlns:a16="http://schemas.microsoft.com/office/drawing/2014/main" id="{AA31B331-ADB2-0412-CBE8-C895F60722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261" y="1270382"/>
            <a:ext cx="5249008" cy="2038635"/>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571D0C50-6710-06A0-D199-CA4BEE4866B8}"/>
              </a:ext>
            </a:extLst>
          </p:cNvPr>
          <p:cNvPicPr>
            <a:picLocks noChangeAspect="1"/>
          </p:cNvPicPr>
          <p:nvPr/>
        </p:nvPicPr>
        <p:blipFill>
          <a:blip r:embed="rId5"/>
          <a:stretch>
            <a:fillRect/>
          </a:stretch>
        </p:blipFill>
        <p:spPr>
          <a:xfrm>
            <a:off x="2260820" y="2513094"/>
            <a:ext cx="6518898" cy="4191080"/>
          </a:xfrm>
          <a:prstGeom prst="rect">
            <a:avLst/>
          </a:prstGeom>
        </p:spPr>
      </p:pic>
      <p:sp>
        <p:nvSpPr>
          <p:cNvPr id="2" name="TextBox 1">
            <a:extLst>
              <a:ext uri="{FF2B5EF4-FFF2-40B4-BE49-F238E27FC236}">
                <a16:creationId xmlns:a16="http://schemas.microsoft.com/office/drawing/2014/main" id="{CB82D151-7A68-685D-A1B5-F07F4280D785}"/>
              </a:ext>
            </a:extLst>
          </p:cNvPr>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latin typeface="Calibri" panose="020F0502020204030204" pitchFamily="34" charset="0"/>
              </a:rPr>
              <a:t>One place for all your careers information.</a:t>
            </a:r>
          </a:p>
        </p:txBody>
      </p:sp>
      <p:sp>
        <p:nvSpPr>
          <p:cNvPr id="12" name="Rectangle 11">
            <a:extLst>
              <a:ext uri="{FF2B5EF4-FFF2-40B4-BE49-F238E27FC236}">
                <a16:creationId xmlns:a16="http://schemas.microsoft.com/office/drawing/2014/main" id="{04BED9E3-2662-084A-6860-84AABA52EFA9}"/>
              </a:ext>
            </a:extLst>
          </p:cNvPr>
          <p:cNvSpPr/>
          <p:nvPr/>
        </p:nvSpPr>
        <p:spPr>
          <a:xfrm>
            <a:off x="403126" y="1716270"/>
            <a:ext cx="1572650" cy="4862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pic>
        <p:nvPicPr>
          <p:cNvPr id="11" name="Picture 10" descr="Loop">
            <a:extLst>
              <a:ext uri="{FF2B5EF4-FFF2-40B4-BE49-F238E27FC236}">
                <a16:creationId xmlns:a16="http://schemas.microsoft.com/office/drawing/2014/main" id="{453A4DC0-5867-68D1-98C2-0186263D405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88339" y="4735392"/>
            <a:ext cx="2062558" cy="203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2">
            <a:extLst>
              <a:ext uri="{FF2B5EF4-FFF2-40B4-BE49-F238E27FC236}">
                <a16:creationId xmlns:a16="http://schemas.microsoft.com/office/drawing/2014/main" id="{ABA289F6-6B17-3685-B80C-7E4584F0EE2F}"/>
              </a:ext>
            </a:extLst>
          </p:cNvPr>
          <p:cNvSpPr>
            <a:spLocks noChangeArrowheads="1"/>
          </p:cNvSpPr>
          <p:nvPr/>
        </p:nvSpPr>
        <p:spPr bwMode="auto">
          <a:xfrm>
            <a:off x="-1" y="-83567"/>
            <a:ext cx="9111615" cy="788989"/>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Think about what you have to offer</a:t>
            </a:r>
          </a:p>
        </p:txBody>
      </p:sp>
      <p:pic>
        <p:nvPicPr>
          <p:cNvPr id="20" name="Graphic 19" descr="Badge with solid fill">
            <a:extLst>
              <a:ext uri="{FF2B5EF4-FFF2-40B4-BE49-F238E27FC236}">
                <a16:creationId xmlns:a16="http://schemas.microsoft.com/office/drawing/2014/main" id="{2AE58659-3D70-64C1-B1FA-A83FCE7597B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38878" y="0"/>
            <a:ext cx="646331" cy="646331"/>
          </a:xfrm>
          <a:prstGeom prst="rect">
            <a:avLst/>
          </a:prstGeom>
        </p:spPr>
      </p:pic>
    </p:spTree>
    <p:custDataLst>
      <p:tags r:id="rId1"/>
    </p:custDataLst>
    <p:extLst>
      <p:ext uri="{BB962C8B-B14F-4D97-AF65-F5344CB8AC3E}">
        <p14:creationId xmlns:p14="http://schemas.microsoft.com/office/powerpoint/2010/main" val="266489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9168738" cy="6864296"/>
          </a:xfrm>
          <a:prstGeom prst="rect">
            <a:avLst/>
          </a:prstGeom>
          <a:solidFill>
            <a:srgbClr val="5F295F"/>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dirty="0">
              <a:latin typeface="Calibri" panose="020F0502020204030204" pitchFamily="34" charset="0"/>
            </a:endParaRPr>
          </a:p>
        </p:txBody>
      </p:sp>
      <p:grpSp>
        <p:nvGrpSpPr>
          <p:cNvPr id="22" name="Group 21">
            <a:extLst>
              <a:ext uri="{FF2B5EF4-FFF2-40B4-BE49-F238E27FC236}">
                <a16:creationId xmlns:a16="http://schemas.microsoft.com/office/drawing/2014/main" id="{10B52D80-08CD-4B61-9077-2917DADCE601}"/>
              </a:ext>
            </a:extLst>
          </p:cNvPr>
          <p:cNvGrpSpPr/>
          <p:nvPr/>
        </p:nvGrpSpPr>
        <p:grpSpPr>
          <a:xfrm>
            <a:off x="3115097" y="937865"/>
            <a:ext cx="5989754" cy="3909489"/>
            <a:chOff x="2062406" y="1561768"/>
            <a:chExt cx="6949131" cy="3734464"/>
          </a:xfrm>
        </p:grpSpPr>
        <p:pic>
          <p:nvPicPr>
            <p:cNvPr id="23" name="Picture 22">
              <a:extLst>
                <a:ext uri="{FF2B5EF4-FFF2-40B4-BE49-F238E27FC236}">
                  <a16:creationId xmlns:a16="http://schemas.microsoft.com/office/drawing/2014/main" id="{5305E2CC-D053-4B7D-B4FE-EA3B13C3792A}"/>
                </a:ext>
              </a:extLst>
            </p:cNvPr>
            <p:cNvPicPr>
              <a:picLocks noChangeAspect="1"/>
            </p:cNvPicPr>
            <p:nvPr/>
          </p:nvPicPr>
          <p:blipFill>
            <a:blip r:embed="rId3"/>
            <a:stretch>
              <a:fillRect/>
            </a:stretch>
          </p:blipFill>
          <p:spPr>
            <a:xfrm>
              <a:off x="2062406" y="1561768"/>
              <a:ext cx="6949131" cy="3734464"/>
            </a:xfrm>
            <a:prstGeom prst="rect">
              <a:avLst/>
            </a:prstGeom>
          </p:spPr>
        </p:pic>
        <p:sp>
          <p:nvSpPr>
            <p:cNvPr id="24" name="Rectangle 23">
              <a:extLst>
                <a:ext uri="{FF2B5EF4-FFF2-40B4-BE49-F238E27FC236}">
                  <a16:creationId xmlns:a16="http://schemas.microsoft.com/office/drawing/2014/main" id="{68D9BB20-ECA4-47AF-A0FF-957D51C8DAA3}"/>
                </a:ext>
              </a:extLst>
            </p:cNvPr>
            <p:cNvSpPr/>
            <p:nvPr/>
          </p:nvSpPr>
          <p:spPr>
            <a:xfrm>
              <a:off x="2206784" y="2538602"/>
              <a:ext cx="3299950" cy="604273"/>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latin typeface="Calibri" panose="020F0502020204030204" pitchFamily="34" charset="0"/>
              </a:endParaRPr>
            </a:p>
          </p:txBody>
        </p:sp>
      </p:grpSp>
      <p:pic>
        <p:nvPicPr>
          <p:cNvPr id="3" name="Picture 2">
            <a:extLst>
              <a:ext uri="{FF2B5EF4-FFF2-40B4-BE49-F238E27FC236}">
                <a16:creationId xmlns:a16="http://schemas.microsoft.com/office/drawing/2014/main" id="{0EF27918-01D6-E00D-5A20-FC081FEB85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40" y="937865"/>
            <a:ext cx="2962688" cy="4982270"/>
          </a:xfrm>
          <a:prstGeom prst="rect">
            <a:avLst/>
          </a:prstGeom>
        </p:spPr>
      </p:pic>
      <p:pic>
        <p:nvPicPr>
          <p:cNvPr id="4" name="Picture 10" descr="Loo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462" y="1687029"/>
            <a:ext cx="2194440" cy="563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a:extLst>
              <a:ext uri="{FF2B5EF4-FFF2-40B4-BE49-F238E27FC236}">
                <a16:creationId xmlns:a16="http://schemas.microsoft.com/office/drawing/2014/main" id="{58CA2296-73A7-4896-8D09-C2EA756ED88F}"/>
              </a:ext>
            </a:extLst>
          </p:cNvPr>
          <p:cNvSpPr>
            <a:spLocks noChangeArrowheads="1"/>
          </p:cNvSpPr>
          <p:nvPr/>
        </p:nvSpPr>
        <p:spPr bwMode="auto">
          <a:xfrm>
            <a:off x="-24738" y="-3392"/>
            <a:ext cx="9168738" cy="788989"/>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dirty="0">
                <a:solidFill>
                  <a:schemeClr val="bg1"/>
                </a:solidFill>
                <a:latin typeface="Calibri" panose="020F0502020204030204" pitchFamily="34" charset="0"/>
              </a:rPr>
              <a:t>What are your skill strengths?</a:t>
            </a:r>
          </a:p>
        </p:txBody>
      </p:sp>
      <p:pic>
        <p:nvPicPr>
          <p:cNvPr id="10" name="Graphic 9" descr="Badge with solid fill">
            <a:extLst>
              <a:ext uri="{FF2B5EF4-FFF2-40B4-BE49-F238E27FC236}">
                <a16:creationId xmlns:a16="http://schemas.microsoft.com/office/drawing/2014/main" id="{D7DB3C29-A619-458E-95E5-BDC7E044540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71341" y="73341"/>
            <a:ext cx="646331" cy="646331"/>
          </a:xfrm>
          <a:prstGeom prst="rect">
            <a:avLst/>
          </a:prstGeom>
        </p:spPr>
      </p:pic>
      <p:pic>
        <p:nvPicPr>
          <p:cNvPr id="6" name="Picture 5">
            <a:extLst>
              <a:ext uri="{FF2B5EF4-FFF2-40B4-BE49-F238E27FC236}">
                <a16:creationId xmlns:a16="http://schemas.microsoft.com/office/drawing/2014/main" id="{01CA56F0-B15E-FD07-3BEC-B9D3E757E649}"/>
              </a:ext>
            </a:extLst>
          </p:cNvPr>
          <p:cNvPicPr>
            <a:picLocks noChangeAspect="1"/>
          </p:cNvPicPr>
          <p:nvPr/>
        </p:nvPicPr>
        <p:blipFill>
          <a:blip r:embed="rId7"/>
          <a:stretch>
            <a:fillRect/>
          </a:stretch>
        </p:blipFill>
        <p:spPr>
          <a:xfrm>
            <a:off x="3163136" y="4955562"/>
            <a:ext cx="5893676" cy="1624892"/>
          </a:xfrm>
          <a:prstGeom prst="rect">
            <a:avLst/>
          </a:prstGeom>
        </p:spPr>
      </p:pic>
    </p:spTree>
    <p:extLst>
      <p:ext uri="{BB962C8B-B14F-4D97-AF65-F5344CB8AC3E}">
        <p14:creationId xmlns:p14="http://schemas.microsoft.com/office/powerpoint/2010/main" val="2584660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0"/>
            <a:ext cx="9158780" cy="6858000"/>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grpSp>
        <p:nvGrpSpPr>
          <p:cNvPr id="17" name="Group 16">
            <a:extLst>
              <a:ext uri="{FF2B5EF4-FFF2-40B4-BE49-F238E27FC236}">
                <a16:creationId xmlns:a16="http://schemas.microsoft.com/office/drawing/2014/main" id="{8A55DCFA-D03E-4029-AE17-D010EA73212F}"/>
              </a:ext>
            </a:extLst>
          </p:cNvPr>
          <p:cNvGrpSpPr/>
          <p:nvPr/>
        </p:nvGrpSpPr>
        <p:grpSpPr>
          <a:xfrm>
            <a:off x="5306811" y="2535305"/>
            <a:ext cx="3563414" cy="2724150"/>
            <a:chOff x="4440559" y="3039442"/>
            <a:chExt cx="4230861" cy="2724150"/>
          </a:xfrm>
          <a:solidFill>
            <a:schemeClr val="bg1"/>
          </a:solidFill>
        </p:grpSpPr>
        <p:sp>
          <p:nvSpPr>
            <p:cNvPr id="18" name="Left Arrow 6">
              <a:extLst>
                <a:ext uri="{FF2B5EF4-FFF2-40B4-BE49-F238E27FC236}">
                  <a16:creationId xmlns:a16="http://schemas.microsoft.com/office/drawing/2014/main" id="{65A83E76-EB62-4C86-A864-281A8A286B63}"/>
                </a:ext>
              </a:extLst>
            </p:cNvPr>
            <p:cNvSpPr/>
            <p:nvPr/>
          </p:nvSpPr>
          <p:spPr>
            <a:xfrm>
              <a:off x="4440559" y="3709152"/>
              <a:ext cx="1495713" cy="1123950"/>
            </a:xfrm>
            <a:prstGeom prst="leftArrow">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latin typeface="Calibri" panose="020F0502020204030204" pitchFamily="34" charset="0"/>
              </a:endParaRPr>
            </a:p>
          </p:txBody>
        </p:sp>
        <p:sp>
          <p:nvSpPr>
            <p:cNvPr id="19" name="Flowchart: Process 18">
              <a:extLst>
                <a:ext uri="{FF2B5EF4-FFF2-40B4-BE49-F238E27FC236}">
                  <a16:creationId xmlns:a16="http://schemas.microsoft.com/office/drawing/2014/main" id="{97060318-BE49-4B10-900A-0BA87EC129CE}"/>
                </a:ext>
              </a:extLst>
            </p:cNvPr>
            <p:cNvSpPr/>
            <p:nvPr/>
          </p:nvSpPr>
          <p:spPr>
            <a:xfrm>
              <a:off x="5471019" y="3039442"/>
              <a:ext cx="3200401" cy="2724150"/>
            </a:xfrm>
            <a:prstGeom prst="flowChartProcess">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Calibri" panose="020F0502020204030204" pitchFamily="34" charset="0"/>
                </a:rPr>
                <a:t>All your skills are ‘banked’ for later when you want to apply</a:t>
              </a:r>
            </a:p>
          </p:txBody>
        </p:sp>
      </p:grpSp>
      <p:grpSp>
        <p:nvGrpSpPr>
          <p:cNvPr id="20" name="Group 19">
            <a:extLst>
              <a:ext uri="{FF2B5EF4-FFF2-40B4-BE49-F238E27FC236}">
                <a16:creationId xmlns:a16="http://schemas.microsoft.com/office/drawing/2014/main" id="{3C7A2F8D-67A5-47B6-ADAE-2E6AED600239}"/>
              </a:ext>
            </a:extLst>
          </p:cNvPr>
          <p:cNvGrpSpPr/>
          <p:nvPr/>
        </p:nvGrpSpPr>
        <p:grpSpPr>
          <a:xfrm>
            <a:off x="5306810" y="375019"/>
            <a:ext cx="3547370" cy="1074531"/>
            <a:chOff x="4068774" y="2860649"/>
            <a:chExt cx="4398754" cy="1270017"/>
          </a:xfrm>
          <a:solidFill>
            <a:schemeClr val="bg1"/>
          </a:solidFill>
        </p:grpSpPr>
        <p:sp>
          <p:nvSpPr>
            <p:cNvPr id="21" name="Left Arrow 14">
              <a:extLst>
                <a:ext uri="{FF2B5EF4-FFF2-40B4-BE49-F238E27FC236}">
                  <a16:creationId xmlns:a16="http://schemas.microsoft.com/office/drawing/2014/main" id="{1E180B9B-5B22-49E4-B000-B54D919B3405}"/>
                </a:ext>
              </a:extLst>
            </p:cNvPr>
            <p:cNvSpPr/>
            <p:nvPr/>
          </p:nvSpPr>
          <p:spPr>
            <a:xfrm>
              <a:off x="4068774" y="2885108"/>
              <a:ext cx="1562100" cy="1123950"/>
            </a:xfrm>
            <a:prstGeom prst="leftArrow">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latin typeface="Calibri" panose="020F0502020204030204" pitchFamily="34" charset="0"/>
              </a:endParaRPr>
            </a:p>
          </p:txBody>
        </p:sp>
        <p:sp>
          <p:nvSpPr>
            <p:cNvPr id="22" name="Flowchart: Process 21">
              <a:extLst>
                <a:ext uri="{FF2B5EF4-FFF2-40B4-BE49-F238E27FC236}">
                  <a16:creationId xmlns:a16="http://schemas.microsoft.com/office/drawing/2014/main" id="{1B414020-5E90-4291-9071-AA620C4B9926}"/>
                </a:ext>
              </a:extLst>
            </p:cNvPr>
            <p:cNvSpPr/>
            <p:nvPr/>
          </p:nvSpPr>
          <p:spPr>
            <a:xfrm>
              <a:off x="5164870" y="2860649"/>
              <a:ext cx="3302658" cy="1270017"/>
            </a:xfrm>
            <a:prstGeom prst="flowChartProcess">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Calibri" panose="020F0502020204030204" pitchFamily="34" charset="0"/>
                </a:rPr>
                <a:t>Add your own examples</a:t>
              </a:r>
            </a:p>
          </p:txBody>
        </p:sp>
      </p:grpSp>
      <p:pic>
        <p:nvPicPr>
          <p:cNvPr id="23" name="Picture 22">
            <a:extLst>
              <a:ext uri="{FF2B5EF4-FFF2-40B4-BE49-F238E27FC236}">
                <a16:creationId xmlns:a16="http://schemas.microsoft.com/office/drawing/2014/main" id="{76E3E501-019F-4674-AA5F-48711D8909A4}"/>
              </a:ext>
            </a:extLst>
          </p:cNvPr>
          <p:cNvPicPr>
            <a:picLocks noChangeAspect="1"/>
          </p:cNvPicPr>
          <p:nvPr/>
        </p:nvPicPr>
        <p:blipFill>
          <a:blip r:embed="rId3"/>
          <a:stretch>
            <a:fillRect/>
          </a:stretch>
        </p:blipFill>
        <p:spPr>
          <a:xfrm>
            <a:off x="235668" y="484019"/>
            <a:ext cx="4983541" cy="5034099"/>
          </a:xfrm>
          <a:prstGeom prst="rect">
            <a:avLst/>
          </a:prstGeom>
        </p:spPr>
      </p:pic>
      <p:pic>
        <p:nvPicPr>
          <p:cNvPr id="24" name="Picture 23">
            <a:extLst>
              <a:ext uri="{FF2B5EF4-FFF2-40B4-BE49-F238E27FC236}">
                <a16:creationId xmlns:a16="http://schemas.microsoft.com/office/drawing/2014/main" id="{C7563A91-9CC1-4744-B692-7E34AAF64945}"/>
              </a:ext>
            </a:extLst>
          </p:cNvPr>
          <p:cNvPicPr>
            <a:picLocks noChangeAspect="1"/>
          </p:cNvPicPr>
          <p:nvPr/>
        </p:nvPicPr>
        <p:blipFill rotWithShape="1">
          <a:blip r:embed="rId4"/>
          <a:srcRect t="80296"/>
          <a:stretch/>
        </p:blipFill>
        <p:spPr>
          <a:xfrm>
            <a:off x="235668" y="5475551"/>
            <a:ext cx="4983541" cy="1101325"/>
          </a:xfrm>
          <a:prstGeom prst="rect">
            <a:avLst/>
          </a:prstGeom>
        </p:spPr>
      </p:pic>
      <p:grpSp>
        <p:nvGrpSpPr>
          <p:cNvPr id="25" name="Group 24">
            <a:extLst>
              <a:ext uri="{FF2B5EF4-FFF2-40B4-BE49-F238E27FC236}">
                <a16:creationId xmlns:a16="http://schemas.microsoft.com/office/drawing/2014/main" id="{2D8A8471-157D-46E6-A069-B0A65CE76C00}"/>
              </a:ext>
            </a:extLst>
          </p:cNvPr>
          <p:cNvGrpSpPr/>
          <p:nvPr/>
        </p:nvGrpSpPr>
        <p:grpSpPr>
          <a:xfrm>
            <a:off x="5208623" y="5548473"/>
            <a:ext cx="3645557" cy="1084330"/>
            <a:chOff x="3942596" y="2807086"/>
            <a:chExt cx="4520506" cy="1281599"/>
          </a:xfrm>
          <a:solidFill>
            <a:schemeClr val="bg1"/>
          </a:solidFill>
        </p:grpSpPr>
        <p:sp>
          <p:nvSpPr>
            <p:cNvPr id="26" name="Left Arrow 14">
              <a:extLst>
                <a:ext uri="{FF2B5EF4-FFF2-40B4-BE49-F238E27FC236}">
                  <a16:creationId xmlns:a16="http://schemas.microsoft.com/office/drawing/2014/main" id="{DAE82F83-DE80-4117-8638-6F77EB57B01B}"/>
                </a:ext>
              </a:extLst>
            </p:cNvPr>
            <p:cNvSpPr/>
            <p:nvPr/>
          </p:nvSpPr>
          <p:spPr>
            <a:xfrm>
              <a:off x="3942596" y="2964735"/>
              <a:ext cx="1562100" cy="1123950"/>
            </a:xfrm>
            <a:prstGeom prst="leftArrow">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latin typeface="Calibri" panose="020F0502020204030204" pitchFamily="34" charset="0"/>
              </a:endParaRPr>
            </a:p>
          </p:txBody>
        </p:sp>
        <p:sp>
          <p:nvSpPr>
            <p:cNvPr id="27" name="Flowchart: Process 26">
              <a:extLst>
                <a:ext uri="{FF2B5EF4-FFF2-40B4-BE49-F238E27FC236}">
                  <a16:creationId xmlns:a16="http://schemas.microsoft.com/office/drawing/2014/main" id="{260F7DE9-03F7-4550-B2C3-9EC11834BFB2}"/>
                </a:ext>
              </a:extLst>
            </p:cNvPr>
            <p:cNvSpPr/>
            <p:nvPr/>
          </p:nvSpPr>
          <p:spPr>
            <a:xfrm>
              <a:off x="5120652" y="2807086"/>
              <a:ext cx="3342450" cy="1270017"/>
            </a:xfrm>
            <a:prstGeom prst="flowChartProcess">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Calibri" panose="020F0502020204030204" pitchFamily="34" charset="0"/>
                </a:rPr>
                <a:t>See how YOUR skills compare to a job</a:t>
              </a:r>
            </a:p>
          </p:txBody>
        </p:sp>
      </p:grpSp>
      <p:sp>
        <p:nvSpPr>
          <p:cNvPr id="13" name="Explosion 2 12"/>
          <p:cNvSpPr/>
          <p:nvPr/>
        </p:nvSpPr>
        <p:spPr>
          <a:xfrm>
            <a:off x="452867" y="1633847"/>
            <a:ext cx="7689035" cy="4288945"/>
          </a:xfrm>
          <a:prstGeom prst="irregularSeal2">
            <a:avLst/>
          </a:prstGeom>
          <a:solidFill>
            <a:srgbClr val="337AB7"/>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latin typeface="Calibri" panose="020F0502020204030204" pitchFamily="34" charset="0"/>
              </a:rPr>
              <a:t>Useful for work experience </a:t>
            </a:r>
          </a:p>
        </p:txBody>
      </p:sp>
      <p:sp>
        <p:nvSpPr>
          <p:cNvPr id="29" name="Explosion: 14 Points 28">
            <a:extLst>
              <a:ext uri="{FF2B5EF4-FFF2-40B4-BE49-F238E27FC236}">
                <a16:creationId xmlns:a16="http://schemas.microsoft.com/office/drawing/2014/main" id="{EBFD9DA8-4590-2767-42D4-9968378DB790}"/>
              </a:ext>
            </a:extLst>
          </p:cNvPr>
          <p:cNvSpPr/>
          <p:nvPr/>
        </p:nvSpPr>
        <p:spPr>
          <a:xfrm>
            <a:off x="5755580" y="952678"/>
            <a:ext cx="3152752" cy="2048390"/>
          </a:xfrm>
          <a:prstGeom prst="irregularSeal2">
            <a:avLst/>
          </a:prstGeom>
          <a:solidFill>
            <a:srgbClr val="002060"/>
          </a:solidFill>
          <a:ln w="38100">
            <a:solidFill>
              <a:srgbClr val="337A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Calibri" panose="020F0502020204030204" pitchFamily="34" charset="0"/>
              </a:rPr>
              <a:t>Today: Add at least 2 examples</a:t>
            </a:r>
          </a:p>
        </p:txBody>
      </p:sp>
    </p:spTree>
    <p:extLst>
      <p:ext uri="{BB962C8B-B14F-4D97-AF65-F5344CB8AC3E}">
        <p14:creationId xmlns:p14="http://schemas.microsoft.com/office/powerpoint/2010/main" val="2248564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ppt_x"/>
                                          </p:val>
                                        </p:tav>
                                        <p:tav tm="100000">
                                          <p:val>
                                            <p:strVal val="#ppt_x"/>
                                          </p:val>
                                        </p:tav>
                                      </p:tavLst>
                                    </p:anim>
                                    <p:anim calcmode="lin" valueType="num">
                                      <p:cBhvr additive="base">
                                        <p:cTn id="1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ppt_x"/>
                                          </p:val>
                                        </p:tav>
                                        <p:tav tm="100000">
                                          <p:val>
                                            <p:strVal val="#ppt_x"/>
                                          </p:val>
                                        </p:tav>
                                      </p:tavLst>
                                    </p:anim>
                                    <p:anim calcmode="lin" valueType="num">
                                      <p:cBhvr additive="base">
                                        <p:cTn id="2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9"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58780" cy="6858000"/>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3" name="Picture 2">
            <a:extLst>
              <a:ext uri="{FF2B5EF4-FFF2-40B4-BE49-F238E27FC236}">
                <a16:creationId xmlns:a16="http://schemas.microsoft.com/office/drawing/2014/main" id="{399AC22F-27E0-4520-A2FF-12D0938DD45F}"/>
              </a:ext>
            </a:extLst>
          </p:cNvPr>
          <p:cNvPicPr>
            <a:picLocks noChangeAspect="1"/>
          </p:cNvPicPr>
          <p:nvPr/>
        </p:nvPicPr>
        <p:blipFill>
          <a:blip r:embed="rId3"/>
          <a:stretch>
            <a:fillRect/>
          </a:stretch>
        </p:blipFill>
        <p:spPr>
          <a:xfrm>
            <a:off x="288642" y="879267"/>
            <a:ext cx="5259772" cy="1974896"/>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C9393EEB-2852-4803-9C0C-E6F179168610}"/>
              </a:ext>
            </a:extLst>
          </p:cNvPr>
          <p:cNvPicPr>
            <a:picLocks noChangeAspect="1"/>
          </p:cNvPicPr>
          <p:nvPr/>
        </p:nvPicPr>
        <p:blipFill>
          <a:blip r:embed="rId4"/>
          <a:stretch>
            <a:fillRect/>
          </a:stretch>
        </p:blipFill>
        <p:spPr>
          <a:xfrm>
            <a:off x="1913951" y="1369193"/>
            <a:ext cx="6058869" cy="3820850"/>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74263CB5-405E-42FD-AAA9-6D6B96AFA8BD}"/>
              </a:ext>
            </a:extLst>
          </p:cNvPr>
          <p:cNvPicPr>
            <a:picLocks noChangeAspect="1"/>
          </p:cNvPicPr>
          <p:nvPr/>
        </p:nvPicPr>
        <p:blipFill>
          <a:blip r:embed="rId5"/>
          <a:stretch>
            <a:fillRect/>
          </a:stretch>
        </p:blipFill>
        <p:spPr>
          <a:xfrm>
            <a:off x="3216626" y="3182517"/>
            <a:ext cx="5649748" cy="3425198"/>
          </a:xfrm>
          <a:prstGeom prst="rect">
            <a:avLst/>
          </a:prstGeom>
          <a:effectLst>
            <a:outerShdw blurRad="63500" sx="102000" sy="102000" algn="ctr" rotWithShape="0">
              <a:prstClr val="black">
                <a:alpha val="40000"/>
              </a:prstClr>
            </a:outerShdw>
          </a:effectLst>
        </p:spPr>
      </p:pic>
      <p:pic>
        <p:nvPicPr>
          <p:cNvPr id="7" name="Picture 10" descr="Loop">
            <a:extLst>
              <a:ext uri="{FF2B5EF4-FFF2-40B4-BE49-F238E27FC236}">
                <a16:creationId xmlns:a16="http://schemas.microsoft.com/office/drawing/2014/main" id="{0C64535C-240A-4A70-BCB1-65728C6DF6F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0271" y="628982"/>
            <a:ext cx="2391229" cy="950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7">
            <a:extLst>
              <a:ext uri="{FF2B5EF4-FFF2-40B4-BE49-F238E27FC236}">
                <a16:creationId xmlns:a16="http://schemas.microsoft.com/office/drawing/2014/main" id="{EE0BE74C-08C8-49C8-966F-BDCC13F74F78}"/>
              </a:ext>
            </a:extLst>
          </p:cNvPr>
          <p:cNvSpPr>
            <a:spLocks noChangeArrowheads="1"/>
          </p:cNvSpPr>
          <p:nvPr/>
        </p:nvSpPr>
        <p:spPr bwMode="auto">
          <a:xfrm>
            <a:off x="0" y="-64640"/>
            <a:ext cx="9144000" cy="646331"/>
          </a:xfrm>
          <a:prstGeom prst="rect">
            <a:avLst/>
          </a:prstGeom>
          <a:solidFill>
            <a:srgbClr val="002060"/>
          </a:solidFill>
          <a:ln w="9525">
            <a:noFill/>
            <a:miter lim="800000"/>
            <a:headEnd/>
            <a:tailEnd/>
          </a:ln>
          <a:effectLst/>
        </p:spPr>
        <p:txBody>
          <a:bodyPr wrap="square" anchor="ctr">
            <a:spAutoFit/>
          </a:bodyPr>
          <a:lstStyle/>
          <a:p>
            <a:pPr algn="ctr" eaLnBrk="1" hangingPunct="1">
              <a:defRPr/>
            </a:pPr>
            <a:r>
              <a:rPr lang="en-GB" sz="3600" dirty="0">
                <a:solidFill>
                  <a:schemeClr val="bg1"/>
                </a:solidFill>
                <a:latin typeface="Calibri" panose="020F0502020204030204" pitchFamily="34" charset="0"/>
                <a:ea typeface="Arial" charset="0"/>
                <a:cs typeface="Arial" charset="0"/>
              </a:rPr>
              <a:t>Use your skills when you apply </a:t>
            </a:r>
          </a:p>
        </p:txBody>
      </p:sp>
      <p:pic>
        <p:nvPicPr>
          <p:cNvPr id="9" name="Graphic 8" descr="Badge with solid fill">
            <a:extLst>
              <a:ext uri="{FF2B5EF4-FFF2-40B4-BE49-F238E27FC236}">
                <a16:creationId xmlns:a16="http://schemas.microsoft.com/office/drawing/2014/main" id="{1EFEEC49-1BE3-49AE-8EF4-F83B6E2B656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95041" y="-64641"/>
            <a:ext cx="646331" cy="646331"/>
          </a:xfrm>
          <a:prstGeom prst="rect">
            <a:avLst/>
          </a:prstGeom>
        </p:spPr>
      </p:pic>
    </p:spTree>
    <p:extLst>
      <p:ext uri="{BB962C8B-B14F-4D97-AF65-F5344CB8AC3E}">
        <p14:creationId xmlns:p14="http://schemas.microsoft.com/office/powerpoint/2010/main" val="1942122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76EC9-6FB9-C7C4-7752-60F497D8390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EB307AE-4572-2241-76E0-4DBBA43820DA}"/>
              </a:ext>
            </a:extLst>
          </p:cNvPr>
          <p:cNvSpPr/>
          <p:nvPr/>
        </p:nvSpPr>
        <p:spPr>
          <a:xfrm>
            <a:off x="0" y="-63144"/>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6" name="Rectangle 5">
            <a:extLst>
              <a:ext uri="{FF2B5EF4-FFF2-40B4-BE49-F238E27FC236}">
                <a16:creationId xmlns:a16="http://schemas.microsoft.com/office/drawing/2014/main" id="{02EDF35B-CCD3-EF90-946A-BE42B81E9A27}"/>
              </a:ext>
            </a:extLst>
          </p:cNvPr>
          <p:cNvSpPr/>
          <p:nvPr/>
        </p:nvSpPr>
        <p:spPr>
          <a:xfrm>
            <a:off x="259030" y="1178791"/>
            <a:ext cx="8148155" cy="830997"/>
          </a:xfrm>
          <a:prstGeom prst="rect">
            <a:avLst/>
          </a:prstGeom>
          <a:solidFill>
            <a:schemeClr val="bg1"/>
          </a:solidFill>
        </p:spPr>
        <p:txBody>
          <a:bodyPr wrap="square">
            <a:spAutoFit/>
          </a:bodyPr>
          <a:lstStyle/>
          <a:p>
            <a:pPr marL="457200" indent="-457200">
              <a:buAutoNum type="arabicPeriod"/>
            </a:pPr>
            <a:r>
              <a:rPr lang="en-GB" altLang="en-US" sz="2400" dirty="0">
                <a:latin typeface="Calibri" panose="020F0502020204030204" pitchFamily="34" charset="0"/>
              </a:rPr>
              <a:t>Register/sign in to Careerpilot</a:t>
            </a:r>
          </a:p>
          <a:p>
            <a:pPr marL="457200" indent="-457200">
              <a:buAutoNum type="arabicPeriod"/>
            </a:pPr>
            <a:endParaRPr lang="en-GB" altLang="en-US" sz="2400" dirty="0">
              <a:latin typeface="Calibri" panose="020F0502020204030204" pitchFamily="34" charset="0"/>
            </a:endParaRPr>
          </a:p>
        </p:txBody>
      </p:sp>
      <p:sp>
        <p:nvSpPr>
          <p:cNvPr id="7" name="Control 1">
            <a:extLst>
              <a:ext uri="{FF2B5EF4-FFF2-40B4-BE49-F238E27FC236}">
                <a16:creationId xmlns:a16="http://schemas.microsoft.com/office/drawing/2014/main" id="{30CFF9A1-93B9-15C7-6E3F-2F042C1E05D9}"/>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latin typeface="Calibri" panose="020F0502020204030204" pitchFamily="34" charset="0"/>
            </a:endParaRPr>
          </a:p>
        </p:txBody>
      </p:sp>
      <p:sp>
        <p:nvSpPr>
          <p:cNvPr id="8" name="Control 1">
            <a:extLst>
              <a:ext uri="{FF2B5EF4-FFF2-40B4-BE49-F238E27FC236}">
                <a16:creationId xmlns:a16="http://schemas.microsoft.com/office/drawing/2014/main" id="{8DCB701E-E1B6-30FA-91CE-562F6912524C}"/>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latin typeface="Calibri" panose="020F0502020204030204" pitchFamily="34" charset="0"/>
            </a:endParaRPr>
          </a:p>
        </p:txBody>
      </p:sp>
      <p:sp>
        <p:nvSpPr>
          <p:cNvPr id="13" name="Rectangle 2">
            <a:extLst>
              <a:ext uri="{FF2B5EF4-FFF2-40B4-BE49-F238E27FC236}">
                <a16:creationId xmlns:a16="http://schemas.microsoft.com/office/drawing/2014/main" id="{2F9FC645-3EC6-37F6-B7AD-CD670031327E}"/>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9F0C968-6CD7-0F12-B2E3-F52C5E8B0824}"/>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latin typeface="Calibri" panose="020F0502020204030204" pitchFamily="34" charset="0"/>
              </a:rPr>
              <a:t>Task to complete on Careerpilot</a:t>
            </a:r>
          </a:p>
        </p:txBody>
      </p:sp>
      <p:sp>
        <p:nvSpPr>
          <p:cNvPr id="17" name="Rectangle 16">
            <a:extLst>
              <a:ext uri="{FF2B5EF4-FFF2-40B4-BE49-F238E27FC236}">
                <a16:creationId xmlns:a16="http://schemas.microsoft.com/office/drawing/2014/main" id="{35F53806-D26C-3714-5BE3-03425C8C34F6}"/>
              </a:ext>
            </a:extLst>
          </p:cNvPr>
          <p:cNvSpPr/>
          <p:nvPr/>
        </p:nvSpPr>
        <p:spPr>
          <a:xfrm>
            <a:off x="259030" y="3907821"/>
            <a:ext cx="7833410"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Complete the values task and think about what’s </a:t>
            </a:r>
            <a:br>
              <a:rPr lang="en-GB" altLang="en-US" sz="2400" dirty="0">
                <a:latin typeface="Calibri" panose="020F0502020204030204" pitchFamily="34" charset="0"/>
              </a:rPr>
            </a:br>
            <a:r>
              <a:rPr lang="en-GB" altLang="en-US" sz="2400" dirty="0">
                <a:latin typeface="Calibri" panose="020F0502020204030204" pitchFamily="34" charset="0"/>
              </a:rPr>
              <a:t>important to you in a job (add to My Values)</a:t>
            </a:r>
          </a:p>
        </p:txBody>
      </p:sp>
      <p:sp>
        <p:nvSpPr>
          <p:cNvPr id="19" name="Rectangle 18">
            <a:extLst>
              <a:ext uri="{FF2B5EF4-FFF2-40B4-BE49-F238E27FC236}">
                <a16:creationId xmlns:a16="http://schemas.microsoft.com/office/drawing/2014/main" id="{54B3A9C2-9563-88FA-7EBE-943046347C09}"/>
              </a:ext>
            </a:extLst>
          </p:cNvPr>
          <p:cNvSpPr/>
          <p:nvPr/>
        </p:nvSpPr>
        <p:spPr>
          <a:xfrm>
            <a:off x="259030" y="5310172"/>
            <a:ext cx="7833410"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4. Assess/update your skills using the ‘Skills Profile’. </a:t>
            </a:r>
            <a:br>
              <a:rPr lang="en-GB" altLang="en-US" sz="2400" dirty="0">
                <a:latin typeface="Calibri" panose="020F0502020204030204" pitchFamily="34" charset="0"/>
              </a:rPr>
            </a:br>
            <a:r>
              <a:rPr lang="en-GB" altLang="en-US" sz="2400" dirty="0">
                <a:latin typeface="Calibri" panose="020F0502020204030204" pitchFamily="34" charset="0"/>
              </a:rPr>
              <a:t>Add your own examples</a:t>
            </a:r>
          </a:p>
        </p:txBody>
      </p:sp>
      <p:sp>
        <p:nvSpPr>
          <p:cNvPr id="21" name="Rectangle 20">
            <a:extLst>
              <a:ext uri="{FF2B5EF4-FFF2-40B4-BE49-F238E27FC236}">
                <a16:creationId xmlns:a16="http://schemas.microsoft.com/office/drawing/2014/main" id="{6917CD3B-F37B-FDA5-E40B-960985359787}"/>
              </a:ext>
            </a:extLst>
          </p:cNvPr>
          <p:cNvSpPr/>
          <p:nvPr/>
        </p:nvSpPr>
        <p:spPr>
          <a:xfrm>
            <a:off x="265005" y="2536917"/>
            <a:ext cx="8023492"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Go to ‘My Job sectors’ and remind yourself  </a:t>
            </a:r>
          </a:p>
          <a:p>
            <a:r>
              <a:rPr lang="en-GB" altLang="en-US" sz="2400" dirty="0">
                <a:latin typeface="Calibri" panose="020F0502020204030204" pitchFamily="34" charset="0"/>
              </a:rPr>
              <a:t>  of the ones you liked – any good for work experience? </a:t>
            </a:r>
          </a:p>
        </p:txBody>
      </p:sp>
      <p:pic>
        <p:nvPicPr>
          <p:cNvPr id="25" name="Picture 2" descr="C:\Users\sl200\AppData\Local\Temp\SNAGHTML410db7.PNG">
            <a:extLst>
              <a:ext uri="{FF2B5EF4-FFF2-40B4-BE49-F238E27FC236}">
                <a16:creationId xmlns:a16="http://schemas.microsoft.com/office/drawing/2014/main" id="{BEDB8324-CA98-35FF-321A-9CC80B30D54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8120" b="40397"/>
          <a:stretch/>
        </p:blipFill>
        <p:spPr bwMode="auto">
          <a:xfrm>
            <a:off x="7372043" y="2398708"/>
            <a:ext cx="1671741" cy="1142507"/>
          </a:xfrm>
          <a:prstGeom prst="rect">
            <a:avLst/>
          </a:prstGeom>
          <a:noFill/>
          <a:ln>
            <a:solidFill>
              <a:schemeClr val="accent5">
                <a:lumMod val="75000"/>
              </a:schemeClr>
            </a:solidFill>
          </a:ln>
          <a:effectLst>
            <a:glow rad="63500">
              <a:schemeClr val="accent1">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26" name="Graphic 25" descr="Badge with solid fill">
            <a:extLst>
              <a:ext uri="{FF2B5EF4-FFF2-40B4-BE49-F238E27FC236}">
                <a16:creationId xmlns:a16="http://schemas.microsoft.com/office/drawing/2014/main" id="{8DF62AD5-B14E-2A19-7E6B-87A130447AE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7605" y="-67133"/>
            <a:ext cx="746483" cy="746483"/>
          </a:xfrm>
          <a:prstGeom prst="rect">
            <a:avLst/>
          </a:prstGeom>
        </p:spPr>
      </p:pic>
      <p:sp>
        <p:nvSpPr>
          <p:cNvPr id="27" name="TextBox 26">
            <a:extLst>
              <a:ext uri="{FF2B5EF4-FFF2-40B4-BE49-F238E27FC236}">
                <a16:creationId xmlns:a16="http://schemas.microsoft.com/office/drawing/2014/main" id="{63CB047E-AE6F-10BE-BD3D-A4AC5F0086ED}"/>
              </a:ext>
            </a:extLst>
          </p:cNvPr>
          <p:cNvSpPr txBox="1"/>
          <p:nvPr/>
        </p:nvSpPr>
        <p:spPr>
          <a:xfrm>
            <a:off x="2577716" y="6141169"/>
            <a:ext cx="3988568" cy="646331"/>
          </a:xfrm>
          <a:prstGeom prst="rect">
            <a:avLst/>
          </a:prstGeom>
          <a:noFill/>
        </p:spPr>
        <p:txBody>
          <a:bodyPr wrap="square" rtlCol="0">
            <a:spAutoFit/>
          </a:bodyPr>
          <a:lstStyle/>
          <a:p>
            <a:pPr algn="ctr"/>
            <a:r>
              <a:rPr lang="en-GB" sz="3600" dirty="0">
                <a:solidFill>
                  <a:schemeClr val="bg1"/>
                </a:solidFill>
                <a:latin typeface="Calibri" panose="020F0502020204030204" pitchFamily="34" charset="0"/>
                <a:hlinkClick r:id="rId5">
                  <a:extLst>
                    <a:ext uri="{A12FA001-AC4F-418D-AE19-62706E023703}">
                      <ahyp:hlinkClr xmlns:ahyp="http://schemas.microsoft.com/office/drawing/2018/hyperlinkcolor" val="tx"/>
                    </a:ext>
                  </a:extLst>
                </a:hlinkClick>
              </a:rPr>
              <a:t>careerpilot.org.uk</a:t>
            </a:r>
            <a:endParaRPr lang="en-GB" sz="3600" dirty="0">
              <a:solidFill>
                <a:schemeClr val="bg1"/>
              </a:solidFill>
              <a:latin typeface="Calibri" panose="020F0502020204030204" pitchFamily="34" charset="0"/>
            </a:endParaRPr>
          </a:p>
        </p:txBody>
      </p:sp>
      <p:pic>
        <p:nvPicPr>
          <p:cNvPr id="4" name="Picture 3">
            <a:extLst>
              <a:ext uri="{FF2B5EF4-FFF2-40B4-BE49-F238E27FC236}">
                <a16:creationId xmlns:a16="http://schemas.microsoft.com/office/drawing/2014/main" id="{3DC520D2-5BD3-B5C5-24F0-3A5AC4727B23}"/>
              </a:ext>
            </a:extLst>
          </p:cNvPr>
          <p:cNvPicPr>
            <a:picLocks noChangeAspect="1"/>
          </p:cNvPicPr>
          <p:nvPr/>
        </p:nvPicPr>
        <p:blipFill>
          <a:blip r:embed="rId6"/>
          <a:stretch>
            <a:fillRect/>
          </a:stretch>
        </p:blipFill>
        <p:spPr>
          <a:xfrm>
            <a:off x="7646623" y="3789320"/>
            <a:ext cx="1112928" cy="1142507"/>
          </a:xfrm>
          <a:prstGeom prst="rect">
            <a:avLst/>
          </a:prstGeom>
        </p:spPr>
      </p:pic>
      <p:pic>
        <p:nvPicPr>
          <p:cNvPr id="9" name="Picture 8">
            <a:extLst>
              <a:ext uri="{FF2B5EF4-FFF2-40B4-BE49-F238E27FC236}">
                <a16:creationId xmlns:a16="http://schemas.microsoft.com/office/drawing/2014/main" id="{10FAEBD2-2C8B-C89A-FAD8-AA8E01D92C92}"/>
              </a:ext>
            </a:extLst>
          </p:cNvPr>
          <p:cNvPicPr>
            <a:picLocks noChangeAspect="1"/>
          </p:cNvPicPr>
          <p:nvPr/>
        </p:nvPicPr>
        <p:blipFill>
          <a:blip r:embed="rId7"/>
          <a:stretch>
            <a:fillRect/>
          </a:stretch>
        </p:blipFill>
        <p:spPr>
          <a:xfrm>
            <a:off x="7649502" y="5127110"/>
            <a:ext cx="1116824" cy="1153927"/>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E4A9C9CC-1E06-607B-D6EC-78EEE2FCACE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2187" t="2521" r="10186" b="4904"/>
          <a:stretch/>
        </p:blipFill>
        <p:spPr>
          <a:xfrm>
            <a:off x="7383935" y="1122255"/>
            <a:ext cx="1407356" cy="944068"/>
          </a:xfrm>
          <a:prstGeom prst="rect">
            <a:avLst/>
          </a:prstGeom>
          <a:effectLst>
            <a:glow rad="63500">
              <a:schemeClr val="accent1">
                <a:satMod val="175000"/>
                <a:alpha val="40000"/>
              </a:schemeClr>
            </a:glow>
          </a:effectLst>
        </p:spPr>
      </p:pic>
      <p:sp>
        <p:nvSpPr>
          <p:cNvPr id="5" name="Star: 32 Points 4">
            <a:extLst>
              <a:ext uri="{FF2B5EF4-FFF2-40B4-BE49-F238E27FC236}">
                <a16:creationId xmlns:a16="http://schemas.microsoft.com/office/drawing/2014/main" id="{6AE3D561-2DBE-1EC4-C627-ED2D70966891}"/>
              </a:ext>
            </a:extLst>
          </p:cNvPr>
          <p:cNvSpPr/>
          <p:nvPr/>
        </p:nvSpPr>
        <p:spPr>
          <a:xfrm>
            <a:off x="7393993" y="604037"/>
            <a:ext cx="1767612" cy="1767965"/>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Calibri" panose="020F0502020204030204" pitchFamily="34" charset="0"/>
              </a:rPr>
              <a:t>25 mins</a:t>
            </a:r>
          </a:p>
        </p:txBody>
      </p:sp>
    </p:spTree>
    <p:extLst>
      <p:ext uri="{BB962C8B-B14F-4D97-AF65-F5344CB8AC3E}">
        <p14:creationId xmlns:p14="http://schemas.microsoft.com/office/powerpoint/2010/main" val="61004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heel(1)">
                                      <p:cBhvr>
                                        <p:cTn id="37" dur="20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27" presetClass="emph" presetSubtype="0" fill="remove" grpId="1" nodeType="clickEffect">
                                  <p:stCondLst>
                                    <p:cond delay="0"/>
                                  </p:stCondLst>
                                  <p:childTnLst>
                                    <p:animClr clrSpc="rgb" dir="cw">
                                      <p:cBhvr override="childStyle">
                                        <p:cTn id="41" dur="250" autoRev="1" fill="remove"/>
                                        <p:tgtEl>
                                          <p:spTgt spid="5"/>
                                        </p:tgtEl>
                                        <p:attrNameLst>
                                          <p:attrName>style.color</p:attrName>
                                        </p:attrNameLst>
                                      </p:cBhvr>
                                      <p:to>
                                        <a:schemeClr val="bg1"/>
                                      </p:to>
                                    </p:animClr>
                                    <p:animClr clrSpc="rgb" dir="cw">
                                      <p:cBhvr>
                                        <p:cTn id="42" dur="250" autoRev="1" fill="remove"/>
                                        <p:tgtEl>
                                          <p:spTgt spid="5"/>
                                        </p:tgtEl>
                                        <p:attrNameLst>
                                          <p:attrName>fillcolor</p:attrName>
                                        </p:attrNameLst>
                                      </p:cBhvr>
                                      <p:to>
                                        <a:schemeClr val="bg1"/>
                                      </p:to>
                                    </p:animClr>
                                    <p:set>
                                      <p:cBhvr>
                                        <p:cTn id="43" dur="250" autoRev="1" fill="remove"/>
                                        <p:tgtEl>
                                          <p:spTgt spid="5"/>
                                        </p:tgtEl>
                                        <p:attrNameLst>
                                          <p:attrName>fill.type</p:attrName>
                                        </p:attrNameLst>
                                      </p:cBhvr>
                                      <p:to>
                                        <p:strVal val="solid"/>
                                      </p:to>
                                    </p:set>
                                    <p:set>
                                      <p:cBhvr>
                                        <p:cTn id="44" dur="250" autoRev="1" fill="remove"/>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1" grpId="0" animBg="1"/>
      <p:bldP spid="5" grpId="0" animBg="1"/>
      <p:bldP spid="5" grpId="1"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18472"/>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2" name="TextBox 1"/>
          <p:cNvSpPr txBox="1"/>
          <p:nvPr/>
        </p:nvSpPr>
        <p:spPr>
          <a:xfrm>
            <a:off x="1" y="-21266"/>
            <a:ext cx="9143999" cy="646331"/>
          </a:xfrm>
          <a:prstGeom prst="rect">
            <a:avLst/>
          </a:prstGeom>
          <a:solidFill>
            <a:srgbClr val="002060"/>
          </a:solidFill>
        </p:spPr>
        <p:txBody>
          <a:bodyPr wrap="square" rtlCol="0">
            <a:spAutoFit/>
          </a:bodyPr>
          <a:lstStyle/>
          <a:p>
            <a:pPr algn="ctr"/>
            <a:r>
              <a:rPr lang="en-GB" sz="3600" dirty="0">
                <a:solidFill>
                  <a:schemeClr val="bg1"/>
                </a:solidFill>
                <a:latin typeface="Calibri" panose="020F0502020204030204" pitchFamily="34" charset="0"/>
              </a:rPr>
              <a:t>Wrap-up</a:t>
            </a:r>
          </a:p>
        </p:txBody>
      </p:sp>
      <p:sp>
        <p:nvSpPr>
          <p:cNvPr id="7" name="TextBox 6">
            <a:extLst>
              <a:ext uri="{FF2B5EF4-FFF2-40B4-BE49-F238E27FC236}">
                <a16:creationId xmlns:a16="http://schemas.microsoft.com/office/drawing/2014/main" id="{EA1861FD-4F58-419A-B1DA-0E786DB8C38C}"/>
              </a:ext>
            </a:extLst>
          </p:cNvPr>
          <p:cNvSpPr txBox="1"/>
          <p:nvPr/>
        </p:nvSpPr>
        <p:spPr>
          <a:xfrm>
            <a:off x="514350" y="888119"/>
            <a:ext cx="8103870" cy="4154984"/>
          </a:xfrm>
          <a:prstGeom prst="rect">
            <a:avLst/>
          </a:prstGeom>
          <a:solidFill>
            <a:schemeClr val="bg1"/>
          </a:solidFill>
        </p:spPr>
        <p:txBody>
          <a:bodyPr wrap="square" rtlCol="0">
            <a:spAutoFit/>
          </a:bodyPr>
          <a:lstStyle/>
          <a:p>
            <a:endParaRPr lang="en-GB" sz="2400" dirty="0">
              <a:latin typeface="Calibri" panose="020F0502020204030204" pitchFamily="34" charset="0"/>
            </a:endParaRPr>
          </a:p>
          <a:p>
            <a:r>
              <a:rPr lang="en-GB" sz="2400" dirty="0">
                <a:latin typeface="Calibri" panose="020F0502020204030204" pitchFamily="34" charset="0"/>
              </a:rPr>
              <a:t>Working in pairs – tell your partner:</a:t>
            </a:r>
          </a:p>
          <a:p>
            <a:pPr marL="342900" indent="-342900">
              <a:buFont typeface="Arial" panose="020B0604020202020204" pitchFamily="34" charset="0"/>
              <a:buChar char="•"/>
            </a:pPr>
            <a:r>
              <a:rPr lang="en-GB" sz="2400" dirty="0">
                <a:latin typeface="Calibri" panose="020F0502020204030204" pitchFamily="34" charset="0"/>
              </a:rPr>
              <a:t>A job sector you would like to do work experience in</a:t>
            </a:r>
          </a:p>
          <a:p>
            <a:pPr marL="342900" indent="-342900">
              <a:buFont typeface="Arial" panose="020B0604020202020204" pitchFamily="34" charset="0"/>
              <a:buChar char="•"/>
            </a:pPr>
            <a:r>
              <a:rPr lang="en-GB" sz="2400" dirty="0">
                <a:latin typeface="Calibri" panose="020F0502020204030204" pitchFamily="34" charset="0"/>
              </a:rPr>
              <a:t>A value that is important to you</a:t>
            </a:r>
          </a:p>
          <a:p>
            <a:pPr marL="342900" indent="-342900">
              <a:buFont typeface="Arial" panose="020B0604020202020204" pitchFamily="34" charset="0"/>
              <a:buChar char="•"/>
            </a:pPr>
            <a:r>
              <a:rPr lang="en-GB" sz="2400" dirty="0">
                <a:latin typeface="Calibri" panose="020F0502020204030204" pitchFamily="34" charset="0"/>
              </a:rPr>
              <a:t>A job or qualification you might like to do in the future</a:t>
            </a:r>
          </a:p>
          <a:p>
            <a:pPr marL="342900" indent="-342900">
              <a:buFont typeface="Arial" panose="020B0604020202020204" pitchFamily="34" charset="0"/>
              <a:buChar char="•"/>
            </a:pPr>
            <a:endParaRPr lang="en-GB" sz="2400" dirty="0">
              <a:latin typeface="Calibri" panose="020F0502020204030204" pitchFamily="34" charset="0"/>
            </a:endParaRPr>
          </a:p>
          <a:p>
            <a:pPr lvl="2"/>
            <a:r>
              <a:rPr lang="en-GB" sz="2400" dirty="0">
                <a:latin typeface="Calibri" panose="020F0502020204030204" pitchFamily="34" charset="0"/>
              </a:rPr>
              <a:t>Speak clearly and use facts and examples to explain your choices</a:t>
            </a:r>
          </a:p>
          <a:p>
            <a:pPr lvl="1"/>
            <a:r>
              <a:rPr lang="en-GB" sz="2400" dirty="0">
                <a:latin typeface="Calibri" panose="020F0502020204030204" pitchFamily="34" charset="0"/>
              </a:rPr>
              <a:t>	Listen carefully and summarise what you’ve heard to 	show your understanding. </a:t>
            </a:r>
          </a:p>
          <a:p>
            <a:endParaRPr lang="en-GB" sz="2400" dirty="0">
              <a:latin typeface="Calibri" panose="020F0502020204030204" pitchFamily="34" charset="0"/>
            </a:endParaRPr>
          </a:p>
        </p:txBody>
      </p:sp>
      <p:sp>
        <p:nvSpPr>
          <p:cNvPr id="10" name="Star: 32 Points 9">
            <a:extLst>
              <a:ext uri="{FF2B5EF4-FFF2-40B4-BE49-F238E27FC236}">
                <a16:creationId xmlns:a16="http://schemas.microsoft.com/office/drawing/2014/main" id="{D2F8C665-E619-49E7-B1D6-0134535A2FDB}"/>
              </a:ext>
            </a:extLst>
          </p:cNvPr>
          <p:cNvSpPr/>
          <p:nvPr/>
        </p:nvSpPr>
        <p:spPr>
          <a:xfrm>
            <a:off x="6940467" y="4757926"/>
            <a:ext cx="1713942" cy="1831639"/>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Calibri" panose="020F0502020204030204" pitchFamily="34" charset="0"/>
              </a:rPr>
              <a:t>5 mins</a:t>
            </a:r>
          </a:p>
        </p:txBody>
      </p:sp>
      <p:pic>
        <p:nvPicPr>
          <p:cNvPr id="5" name="Picture 4" descr="Icon&#10;&#10;Description automatically generated with low confidence">
            <a:extLst>
              <a:ext uri="{FF2B5EF4-FFF2-40B4-BE49-F238E27FC236}">
                <a16:creationId xmlns:a16="http://schemas.microsoft.com/office/drawing/2014/main" id="{BF9C8505-AB85-43B6-AAD6-513E5D07FF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35538" y="-99152"/>
            <a:ext cx="888118" cy="888118"/>
          </a:xfrm>
          <a:prstGeom prst="rect">
            <a:avLst/>
          </a:prstGeom>
        </p:spPr>
      </p:pic>
      <p:pic>
        <p:nvPicPr>
          <p:cNvPr id="8" name="Picture 7" descr="Icon&#10;&#10;Description automatically generated with medium confidence">
            <a:extLst>
              <a:ext uri="{FF2B5EF4-FFF2-40B4-BE49-F238E27FC236}">
                <a16:creationId xmlns:a16="http://schemas.microsoft.com/office/drawing/2014/main" id="{B2661969-14BF-423F-8BAB-A15C15D1C7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71995" y="-99152"/>
            <a:ext cx="888118" cy="888118"/>
          </a:xfrm>
          <a:prstGeom prst="rect">
            <a:avLst/>
          </a:prstGeom>
        </p:spPr>
      </p:pic>
      <p:pic>
        <p:nvPicPr>
          <p:cNvPr id="24" name="Graphic 23" descr="Badge with solid fill">
            <a:extLst>
              <a:ext uri="{FF2B5EF4-FFF2-40B4-BE49-F238E27FC236}">
                <a16:creationId xmlns:a16="http://schemas.microsoft.com/office/drawing/2014/main" id="{30D51E66-C2E9-0AD4-FBAF-3713597F37E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7605" y="33019"/>
            <a:ext cx="646331" cy="646331"/>
          </a:xfrm>
          <a:prstGeom prst="rect">
            <a:avLst/>
          </a:prstGeom>
        </p:spPr>
      </p:pic>
      <p:pic>
        <p:nvPicPr>
          <p:cNvPr id="4" name="Picture 3">
            <a:extLst>
              <a:ext uri="{FF2B5EF4-FFF2-40B4-BE49-F238E27FC236}">
                <a16:creationId xmlns:a16="http://schemas.microsoft.com/office/drawing/2014/main" id="{D5033C2F-6FB9-D288-A24C-735ABEF2E49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627381" y="3895133"/>
            <a:ext cx="815847" cy="815847"/>
          </a:xfrm>
          <a:prstGeom prst="rect">
            <a:avLst/>
          </a:prstGeom>
        </p:spPr>
      </p:pic>
      <p:pic>
        <p:nvPicPr>
          <p:cNvPr id="9" name="Picture 8">
            <a:extLst>
              <a:ext uri="{FF2B5EF4-FFF2-40B4-BE49-F238E27FC236}">
                <a16:creationId xmlns:a16="http://schemas.microsoft.com/office/drawing/2014/main" id="{B8F83216-C1B0-4707-883C-CA41773C72A3}"/>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627381" y="3039548"/>
            <a:ext cx="815847" cy="815847"/>
          </a:xfrm>
          <a:prstGeom prst="rect">
            <a:avLst/>
          </a:prstGeom>
        </p:spPr>
      </p:pic>
    </p:spTree>
    <p:custDataLst>
      <p:tags r:id="rId1"/>
    </p:custDataLst>
    <p:extLst>
      <p:ext uri="{BB962C8B-B14F-4D97-AF65-F5344CB8AC3E}">
        <p14:creationId xmlns:p14="http://schemas.microsoft.com/office/powerpoint/2010/main" val="2167253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0"/>
                                        </p:tgtEl>
                                        <p:attrNameLst>
                                          <p:attrName>style.color</p:attrName>
                                        </p:attrNameLst>
                                      </p:cBhvr>
                                      <p:to>
                                        <a:schemeClr val="bg1"/>
                                      </p:to>
                                    </p:animClr>
                                    <p:animClr clrSpc="rgb" dir="cw">
                                      <p:cBhvr>
                                        <p:cTn id="12" dur="250" autoRev="1" fill="remove"/>
                                        <p:tgtEl>
                                          <p:spTgt spid="10"/>
                                        </p:tgtEl>
                                        <p:attrNameLst>
                                          <p:attrName>fillcolor</p:attrName>
                                        </p:attrNameLst>
                                      </p:cBhvr>
                                      <p:to>
                                        <a:schemeClr val="bg1"/>
                                      </p:to>
                                    </p:animClr>
                                    <p:set>
                                      <p:cBhvr>
                                        <p:cTn id="13" dur="250" autoRev="1" fill="remove"/>
                                        <p:tgtEl>
                                          <p:spTgt spid="10"/>
                                        </p:tgtEl>
                                        <p:attrNameLst>
                                          <p:attrName>fill.type</p:attrName>
                                        </p:attrNameLst>
                                      </p:cBhvr>
                                      <p:to>
                                        <p:strVal val="solid"/>
                                      </p:to>
                                    </p:set>
                                    <p:set>
                                      <p:cBhvr>
                                        <p:cTn id="14" dur="250" autoRev="1" fill="remove"/>
                                        <p:tgtEl>
                                          <p:spTgt spid="1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1" y="-6273"/>
            <a:ext cx="9144000" cy="6858000"/>
          </a:xfrm>
          <a:prstGeom prst="rect">
            <a:avLst/>
          </a:prstGeom>
          <a:solidFill>
            <a:srgbClr val="6531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latin typeface="Calibri" panose="020F0502020204030204" pitchFamily="34" charset="0"/>
              </a:rPr>
              <a:t>Getting Career-ready – did you?</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51791" y="696917"/>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82106" y="707923"/>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21043" y="696920"/>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52137" y="688689"/>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15675" y="676142"/>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303453" y="707923"/>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6" name="Graphic 35" descr="Badge with solid fill">
            <a:extLst>
              <a:ext uri="{FF2B5EF4-FFF2-40B4-BE49-F238E27FC236}">
                <a16:creationId xmlns:a16="http://schemas.microsoft.com/office/drawing/2014/main" id="{6C7E9A38-80C0-F9FC-99CD-3C5F9C8A4CF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01458" y="0"/>
            <a:ext cx="646331" cy="646331"/>
          </a:xfrm>
          <a:prstGeom prst="rect">
            <a:avLst/>
          </a:prstGeom>
        </p:spPr>
      </p:pic>
      <p:grpSp>
        <p:nvGrpSpPr>
          <p:cNvPr id="6" name="Group 5">
            <a:extLst>
              <a:ext uri="{FF2B5EF4-FFF2-40B4-BE49-F238E27FC236}">
                <a16:creationId xmlns:a16="http://schemas.microsoft.com/office/drawing/2014/main" id="{C175C4A9-D28C-CF02-503E-943590F32FA3}"/>
              </a:ext>
            </a:extLst>
          </p:cNvPr>
          <p:cNvGrpSpPr/>
          <p:nvPr/>
        </p:nvGrpSpPr>
        <p:grpSpPr>
          <a:xfrm>
            <a:off x="303453" y="2731843"/>
            <a:ext cx="5854065" cy="3020409"/>
            <a:chOff x="285411" y="3218320"/>
            <a:chExt cx="5854065" cy="3020409"/>
          </a:xfrm>
        </p:grpSpPr>
        <p:grpSp>
          <p:nvGrpSpPr>
            <p:cNvPr id="9" name="Group 8">
              <a:extLst>
                <a:ext uri="{FF2B5EF4-FFF2-40B4-BE49-F238E27FC236}">
                  <a16:creationId xmlns:a16="http://schemas.microsoft.com/office/drawing/2014/main" id="{C63C5417-BD79-27CF-7D3A-15CC06F31AE8}"/>
                </a:ext>
              </a:extLst>
            </p:cNvPr>
            <p:cNvGrpSpPr/>
            <p:nvPr/>
          </p:nvGrpSpPr>
          <p:grpSpPr>
            <a:xfrm>
              <a:off x="285411" y="3218320"/>
              <a:ext cx="5854065" cy="2995639"/>
              <a:chOff x="294444" y="3240775"/>
              <a:chExt cx="5854065" cy="2995639"/>
            </a:xfrm>
          </p:grpSpPr>
          <p:sp>
            <p:nvSpPr>
              <p:cNvPr id="7" name="Rectangle 6">
                <a:extLst>
                  <a:ext uri="{FF2B5EF4-FFF2-40B4-BE49-F238E27FC236}">
                    <a16:creationId xmlns:a16="http://schemas.microsoft.com/office/drawing/2014/main" id="{7485B5F2-A2E5-452B-BB2A-DCB0ED21FF13}"/>
                  </a:ext>
                </a:extLst>
              </p:cNvPr>
              <p:cNvSpPr/>
              <p:nvPr/>
            </p:nvSpPr>
            <p:spPr>
              <a:xfrm>
                <a:off x="1753930" y="3240775"/>
                <a:ext cx="4394579" cy="139041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Calibri" panose="020F0502020204030204" pitchFamily="34" charset="0"/>
                  </a:rPr>
                  <a:t>Recognise the value of trying new things</a:t>
                </a:r>
              </a:p>
            </p:txBody>
          </p:sp>
          <p:sp>
            <p:nvSpPr>
              <p:cNvPr id="40" name="Rectangle 39">
                <a:extLst>
                  <a:ext uri="{FF2B5EF4-FFF2-40B4-BE49-F238E27FC236}">
                    <a16:creationId xmlns:a16="http://schemas.microsoft.com/office/drawing/2014/main" id="{10035FC8-6561-46E8-82A6-3D2AF85DFD0E}"/>
                  </a:ext>
                </a:extLst>
              </p:cNvPr>
              <p:cNvSpPr/>
              <p:nvPr/>
            </p:nvSpPr>
            <p:spPr>
              <a:xfrm>
                <a:off x="1779256" y="4847040"/>
                <a:ext cx="4369253" cy="1389374"/>
              </a:xfrm>
              <a:prstGeom prst="rect">
                <a:avLst/>
              </a:prstGeom>
              <a:solidFill>
                <a:schemeClr val="accent1">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Calibri" panose="020F0502020204030204" pitchFamily="34" charset="0"/>
                  </a:rPr>
                  <a:t>Reflect on the meaning of work</a:t>
                </a:r>
              </a:p>
            </p:txBody>
          </p:sp>
          <p:grpSp>
            <p:nvGrpSpPr>
              <p:cNvPr id="43" name="Group 42">
                <a:extLst>
                  <a:ext uri="{FF2B5EF4-FFF2-40B4-BE49-F238E27FC236}">
                    <a16:creationId xmlns:a16="http://schemas.microsoft.com/office/drawing/2014/main" id="{403AB36D-39D5-427C-9876-DA364A5FC592}"/>
                  </a:ext>
                </a:extLst>
              </p:cNvPr>
              <p:cNvGrpSpPr/>
              <p:nvPr/>
            </p:nvGrpSpPr>
            <p:grpSpPr>
              <a:xfrm>
                <a:off x="294444" y="3242064"/>
                <a:ext cx="1321021" cy="1390417"/>
                <a:chOff x="192050" y="1029646"/>
                <a:chExt cx="1379537" cy="1525587"/>
              </a:xfrm>
            </p:grpSpPr>
            <p:sp>
              <p:nvSpPr>
                <p:cNvPr id="45" name="Rectangle 2">
                  <a:extLst>
                    <a:ext uri="{FF2B5EF4-FFF2-40B4-BE49-F238E27FC236}">
                      <a16:creationId xmlns:a16="http://schemas.microsoft.com/office/drawing/2014/main" id="{5C72D12E-3C9F-4F58-B60C-4D9F1D9E6F10}"/>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46" name="Picture 4">
                  <a:extLst>
                    <a:ext uri="{FF2B5EF4-FFF2-40B4-BE49-F238E27FC236}">
                      <a16:creationId xmlns:a16="http://schemas.microsoft.com/office/drawing/2014/main" id="{EC8274D8-42F9-4315-9991-B8D0AF4EE0C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grpSp>
          <p:nvGrpSpPr>
            <p:cNvPr id="37" name="Group 36">
              <a:extLst>
                <a:ext uri="{FF2B5EF4-FFF2-40B4-BE49-F238E27FC236}">
                  <a16:creationId xmlns:a16="http://schemas.microsoft.com/office/drawing/2014/main" id="{739BEE12-5AE1-F9E6-EA02-169317F567FE}"/>
                </a:ext>
              </a:extLst>
            </p:cNvPr>
            <p:cNvGrpSpPr/>
            <p:nvPr/>
          </p:nvGrpSpPr>
          <p:grpSpPr>
            <a:xfrm>
              <a:off x="312037" y="4848312"/>
              <a:ext cx="1319501" cy="1390417"/>
              <a:chOff x="235706" y="2981002"/>
              <a:chExt cx="1377950" cy="1474788"/>
            </a:xfrm>
          </p:grpSpPr>
          <p:sp>
            <p:nvSpPr>
              <p:cNvPr id="38" name="Rectangle 5">
                <a:extLst>
                  <a:ext uri="{FF2B5EF4-FFF2-40B4-BE49-F238E27FC236}">
                    <a16:creationId xmlns:a16="http://schemas.microsoft.com/office/drawing/2014/main" id="{32A4156C-2199-D49B-E13D-B361FCA038BC}"/>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42" name="Picture 8">
                <a:extLst>
                  <a:ext uri="{FF2B5EF4-FFF2-40B4-BE49-F238E27FC236}">
                    <a16:creationId xmlns:a16="http://schemas.microsoft.com/office/drawing/2014/main" id="{048979DD-BBF3-60B0-BC73-17F24D790C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47" name="Rectangle: Rounded Corners 46">
            <a:extLst>
              <a:ext uri="{FF2B5EF4-FFF2-40B4-BE49-F238E27FC236}">
                <a16:creationId xmlns:a16="http://schemas.microsoft.com/office/drawing/2014/main" id="{0B32C758-9818-DECB-9B45-6B7050EEC942}"/>
              </a:ext>
            </a:extLst>
          </p:cNvPr>
          <p:cNvSpPr/>
          <p:nvPr/>
        </p:nvSpPr>
        <p:spPr>
          <a:xfrm>
            <a:off x="101458" y="6062220"/>
            <a:ext cx="8924925" cy="655308"/>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latin typeface="Calibri" panose="020F0502020204030204" pitchFamily="34" charset="0"/>
              </a:rPr>
              <a:t>Next session: Work experience – how to find one</a:t>
            </a:r>
          </a:p>
        </p:txBody>
      </p:sp>
      <p:pic>
        <p:nvPicPr>
          <p:cNvPr id="35" name="Picture 34">
            <a:extLst>
              <a:ext uri="{FF2B5EF4-FFF2-40B4-BE49-F238E27FC236}">
                <a16:creationId xmlns:a16="http://schemas.microsoft.com/office/drawing/2014/main" id="{D89382C9-57B2-4471-8ABB-305F3B5376C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364177" y="2736333"/>
            <a:ext cx="1631161" cy="1410058"/>
          </a:xfrm>
          <a:prstGeom prst="rect">
            <a:avLst/>
          </a:prstGeom>
        </p:spPr>
      </p:pic>
      <p:pic>
        <p:nvPicPr>
          <p:cNvPr id="48" name="Picture 47">
            <a:extLst>
              <a:ext uri="{FF2B5EF4-FFF2-40B4-BE49-F238E27FC236}">
                <a16:creationId xmlns:a16="http://schemas.microsoft.com/office/drawing/2014/main" id="{08BBA07C-C5D5-4C8E-BF34-BE74DA8D651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376516" y="4342194"/>
            <a:ext cx="1631161" cy="1410058"/>
          </a:xfrm>
          <a:prstGeom prst="rect">
            <a:avLst/>
          </a:prstGeom>
        </p:spPr>
      </p:pic>
    </p:spTree>
    <p:custDataLst>
      <p:tags r:id="rId1"/>
    </p:custDataLst>
    <p:extLst>
      <p:ext uri="{BB962C8B-B14F-4D97-AF65-F5344CB8AC3E}">
        <p14:creationId xmlns:p14="http://schemas.microsoft.com/office/powerpoint/2010/main" val="3041108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additive="base">
                                        <p:cTn id="13" dur="500" fill="hold"/>
                                        <p:tgtEl>
                                          <p:spTgt spid="35"/>
                                        </p:tgtEl>
                                        <p:attrNameLst>
                                          <p:attrName>ppt_x</p:attrName>
                                        </p:attrNameLst>
                                      </p:cBhvr>
                                      <p:tavLst>
                                        <p:tav tm="0">
                                          <p:val>
                                            <p:strVal val="#ppt_x"/>
                                          </p:val>
                                        </p:tav>
                                        <p:tav tm="100000">
                                          <p:val>
                                            <p:strVal val="#ppt_x"/>
                                          </p:val>
                                        </p:tav>
                                      </p:tavLst>
                                    </p:anim>
                                    <p:anim calcmode="lin" valueType="num">
                                      <p:cBhvr additive="base">
                                        <p:cTn id="14"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8"/>
                                        </p:tgtEl>
                                        <p:attrNameLst>
                                          <p:attrName>style.visibility</p:attrName>
                                        </p:attrNameLst>
                                      </p:cBhvr>
                                      <p:to>
                                        <p:strVal val="visible"/>
                                      </p:to>
                                    </p:set>
                                    <p:anim calcmode="lin" valueType="num">
                                      <p:cBhvr additive="base">
                                        <p:cTn id="19" dur="500" fill="hold"/>
                                        <p:tgtEl>
                                          <p:spTgt spid="48"/>
                                        </p:tgtEl>
                                        <p:attrNameLst>
                                          <p:attrName>ppt_x</p:attrName>
                                        </p:attrNameLst>
                                      </p:cBhvr>
                                      <p:tavLst>
                                        <p:tav tm="0">
                                          <p:val>
                                            <p:strVal val="#ppt_x"/>
                                          </p:val>
                                        </p:tav>
                                        <p:tav tm="100000">
                                          <p:val>
                                            <p:strVal val="#ppt_x"/>
                                          </p:val>
                                        </p:tav>
                                      </p:tavLst>
                                    </p:anim>
                                    <p:anim calcmode="lin" valueType="num">
                                      <p:cBhvr additive="base">
                                        <p:cTn id="20"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7"/>
                                        </p:tgtEl>
                                        <p:attrNameLst>
                                          <p:attrName>style.visibility</p:attrName>
                                        </p:attrNameLst>
                                      </p:cBhvr>
                                      <p:to>
                                        <p:strVal val="visible"/>
                                      </p:to>
                                    </p:set>
                                    <p:anim calcmode="lin" valueType="num">
                                      <p:cBhvr additive="base">
                                        <p:cTn id="25" dur="500" fill="hold"/>
                                        <p:tgtEl>
                                          <p:spTgt spid="47"/>
                                        </p:tgtEl>
                                        <p:attrNameLst>
                                          <p:attrName>ppt_x</p:attrName>
                                        </p:attrNameLst>
                                      </p:cBhvr>
                                      <p:tavLst>
                                        <p:tav tm="0">
                                          <p:val>
                                            <p:strVal val="#ppt_x"/>
                                          </p:val>
                                        </p:tav>
                                        <p:tav tm="100000">
                                          <p:val>
                                            <p:strVal val="#ppt_x"/>
                                          </p:val>
                                        </p:tav>
                                      </p:tavLst>
                                    </p:anim>
                                    <p:anim calcmode="lin" valueType="num">
                                      <p:cBhvr additive="base">
                                        <p:cTn id="26"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950E8C0-0167-9A5A-9C70-29F12AE72B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5" y="914400"/>
            <a:ext cx="9153786" cy="344311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60B1E24-D386-4F94-A37B-D6629425D2A8}"/>
              </a:ext>
            </a:extLst>
          </p:cNvPr>
          <p:cNvSpPr/>
          <p:nvPr/>
        </p:nvSpPr>
        <p:spPr>
          <a:xfrm>
            <a:off x="0" y="4842933"/>
            <a:ext cx="9144000" cy="20150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rotWithShape="1">
          <a:blip r:embed="rId4"/>
          <a:srcRect r="3122" b="82541"/>
          <a:stretch/>
        </p:blipFill>
        <p:spPr>
          <a:xfrm>
            <a:off x="0" y="0"/>
            <a:ext cx="9153786" cy="914400"/>
          </a:xfrm>
          <a:prstGeom prst="rect">
            <a:avLst/>
          </a:prstGeom>
        </p:spPr>
      </p:pic>
      <p:sp>
        <p:nvSpPr>
          <p:cNvPr id="14" name="Rectangle 13">
            <a:extLst>
              <a:ext uri="{FF2B5EF4-FFF2-40B4-BE49-F238E27FC236}">
                <a16:creationId xmlns:a16="http://schemas.microsoft.com/office/drawing/2014/main" id="{F010D484-F28E-03E1-CECF-95678235760B}"/>
              </a:ext>
            </a:extLst>
          </p:cNvPr>
          <p:cNvSpPr/>
          <p:nvPr/>
        </p:nvSpPr>
        <p:spPr>
          <a:xfrm>
            <a:off x="1" y="4639733"/>
            <a:ext cx="9144000" cy="22182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extLst>
              <a:ext uri="{FF2B5EF4-FFF2-40B4-BE49-F238E27FC236}">
                <a16:creationId xmlns:a16="http://schemas.microsoft.com/office/drawing/2014/main" id="{85BD816A-12A1-E2D5-AD64-3D14D2B3F82F}"/>
              </a:ext>
            </a:extLst>
          </p:cNvPr>
          <p:cNvSpPr/>
          <p:nvPr/>
        </p:nvSpPr>
        <p:spPr>
          <a:xfrm>
            <a:off x="0" y="4357511"/>
            <a:ext cx="9144001" cy="2500489"/>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392342D0-B2D2-F5AE-231B-AE757BC85F58}"/>
              </a:ext>
            </a:extLst>
          </p:cNvPr>
          <p:cNvSpPr/>
          <p:nvPr/>
        </p:nvSpPr>
        <p:spPr>
          <a:xfrm>
            <a:off x="1596174" y="4781939"/>
            <a:ext cx="5953488" cy="1569660"/>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Post 16 options and Work Experience</a:t>
            </a:r>
          </a:p>
          <a:p>
            <a:pPr algn="ctr"/>
            <a:r>
              <a:rPr lang="en-GB" altLang="en-US" sz="2400" b="1" dirty="0">
                <a:solidFill>
                  <a:schemeClr val="bg1"/>
                </a:solidFill>
                <a:latin typeface="Calibri" panose="020F0502020204030204" pitchFamily="34" charset="0"/>
              </a:rPr>
              <a:t> </a:t>
            </a:r>
          </a:p>
          <a:p>
            <a:pPr algn="ctr"/>
            <a:r>
              <a:rPr lang="en-GB" altLang="en-US" sz="2400" dirty="0">
                <a:solidFill>
                  <a:schemeClr val="bg1"/>
                </a:solidFill>
                <a:latin typeface="Calibri" panose="020F0502020204030204" pitchFamily="34" charset="0"/>
              </a:rPr>
              <a:t>Lesson 3: Work experience – how to find a placement</a:t>
            </a:r>
          </a:p>
        </p:txBody>
      </p:sp>
      <p:pic>
        <p:nvPicPr>
          <p:cNvPr id="9" name="Graphic 8" descr="Badge 3 with solid fill">
            <a:extLst>
              <a:ext uri="{FF2B5EF4-FFF2-40B4-BE49-F238E27FC236}">
                <a16:creationId xmlns:a16="http://schemas.microsoft.com/office/drawing/2014/main" id="{F4944DC0-D28D-4D17-AF62-8F81E0481B1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44907" y="4781939"/>
            <a:ext cx="1349431" cy="1349431"/>
          </a:xfrm>
          <a:prstGeom prst="rect">
            <a:avLst/>
          </a:prstGeom>
        </p:spPr>
      </p:pic>
      <p:sp>
        <p:nvSpPr>
          <p:cNvPr id="4" name="Rectangle 3">
            <a:extLst>
              <a:ext uri="{FF2B5EF4-FFF2-40B4-BE49-F238E27FC236}">
                <a16:creationId xmlns:a16="http://schemas.microsoft.com/office/drawing/2014/main" id="{9E73CCF1-9CAA-08C0-C7F4-58DA2CCE3871}"/>
              </a:ext>
            </a:extLst>
          </p:cNvPr>
          <p:cNvSpPr/>
          <p:nvPr/>
        </p:nvSpPr>
        <p:spPr>
          <a:xfrm>
            <a:off x="0" y="898500"/>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27651639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219676" y="2604342"/>
            <a:ext cx="2805419" cy="118521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10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216188" y="3836505"/>
            <a:ext cx="2788868" cy="90361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Research task 1: </a:t>
            </a:r>
          </a:p>
          <a:p>
            <a:pPr algn="ctr"/>
            <a:r>
              <a:rPr lang="en-GB" sz="2400" dirty="0"/>
              <a:t>20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199637" y="5808722"/>
            <a:ext cx="2805419" cy="77250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Wrap-up</a:t>
            </a:r>
          </a:p>
          <a:p>
            <a:pPr algn="ctr"/>
            <a:r>
              <a:rPr lang="en-GB" sz="2400" dirty="0"/>
              <a:t> 10  mins</a:t>
            </a:r>
          </a:p>
        </p:txBody>
      </p:sp>
      <p:grpSp>
        <p:nvGrpSpPr>
          <p:cNvPr id="9" name="Group 8">
            <a:extLst>
              <a:ext uri="{FF2B5EF4-FFF2-40B4-BE49-F238E27FC236}">
                <a16:creationId xmlns:a16="http://schemas.microsoft.com/office/drawing/2014/main" id="{C63C5417-BD79-27CF-7D3A-15CC06F31AE8}"/>
              </a:ext>
            </a:extLst>
          </p:cNvPr>
          <p:cNvGrpSpPr/>
          <p:nvPr/>
        </p:nvGrpSpPr>
        <p:grpSpPr>
          <a:xfrm>
            <a:off x="1744897" y="3218320"/>
            <a:ext cx="4394579" cy="2995639"/>
            <a:chOff x="1753930" y="3240775"/>
            <a:chExt cx="4394579" cy="2995639"/>
          </a:xfrm>
        </p:grpSpPr>
        <p:sp>
          <p:nvSpPr>
            <p:cNvPr id="7" name="Rectangle 6">
              <a:extLst>
                <a:ext uri="{FF2B5EF4-FFF2-40B4-BE49-F238E27FC236}">
                  <a16:creationId xmlns:a16="http://schemas.microsoft.com/office/drawing/2014/main" id="{7485B5F2-A2E5-452B-BB2A-DCB0ED21FF13}"/>
                </a:ext>
              </a:extLst>
            </p:cNvPr>
            <p:cNvSpPr/>
            <p:nvPr/>
          </p:nvSpPr>
          <p:spPr>
            <a:xfrm>
              <a:off x="1753930" y="3240775"/>
              <a:ext cx="4394579" cy="1390417"/>
            </a:xfrm>
            <a:prstGeom prst="rect">
              <a:avLst/>
            </a:prstGeom>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path path="circle">
                <a:fillToRect t="100000" r="100000"/>
              </a:path>
              <a:tileRect l="-100000" b="-100000"/>
            </a:gra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tx1"/>
                  </a:solidFill>
                </a:rPr>
                <a:t>You will research workplaces and what it is like to work there</a:t>
              </a:r>
            </a:p>
          </p:txBody>
        </p:sp>
        <p:sp>
          <p:nvSpPr>
            <p:cNvPr id="40" name="Rectangle 39">
              <a:extLst>
                <a:ext uri="{FF2B5EF4-FFF2-40B4-BE49-F238E27FC236}">
                  <a16:creationId xmlns:a16="http://schemas.microsoft.com/office/drawing/2014/main" id="{10035FC8-6561-46E8-82A6-3D2AF85DFD0E}"/>
                </a:ext>
              </a:extLst>
            </p:cNvPr>
            <p:cNvSpPr/>
            <p:nvPr/>
          </p:nvSpPr>
          <p:spPr>
            <a:xfrm>
              <a:off x="1779256" y="4847040"/>
              <a:ext cx="4369253" cy="1389374"/>
            </a:xfrm>
            <a:prstGeom prst="rect">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path path="circle">
                <a:fillToRect t="100000" r="100000"/>
              </a:path>
              <a:tileRect l="-100000" b="-100000"/>
            </a:gra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tx1"/>
                  </a:solidFill>
                </a:rPr>
                <a:t>You will start to take responsibility for making things happen in your career</a:t>
              </a:r>
            </a:p>
          </p:txBody>
        </p:sp>
      </p:grpSp>
      <p:grpSp>
        <p:nvGrpSpPr>
          <p:cNvPr id="47" name="Group 46">
            <a:extLst>
              <a:ext uri="{FF2B5EF4-FFF2-40B4-BE49-F238E27FC236}">
                <a16:creationId xmlns:a16="http://schemas.microsoft.com/office/drawing/2014/main" id="{55A9762E-CB9F-588F-10E6-B6151582B73F}"/>
              </a:ext>
            </a:extLst>
          </p:cNvPr>
          <p:cNvGrpSpPr/>
          <p:nvPr/>
        </p:nvGrpSpPr>
        <p:grpSpPr>
          <a:xfrm>
            <a:off x="312037" y="3218320"/>
            <a:ext cx="1326240" cy="1410059"/>
            <a:chOff x="1917662" y="1051870"/>
            <a:chExt cx="1377950" cy="1510437"/>
          </a:xfrm>
        </p:grpSpPr>
        <p:sp>
          <p:nvSpPr>
            <p:cNvPr id="48" name="Rectangle 6">
              <a:extLst>
                <a:ext uri="{FF2B5EF4-FFF2-40B4-BE49-F238E27FC236}">
                  <a16:creationId xmlns:a16="http://schemas.microsoft.com/office/drawing/2014/main" id="{2AEC0CE2-63E2-5186-215B-7E3D545A796D}"/>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49" name="Picture 7">
              <a:extLst>
                <a:ext uri="{FF2B5EF4-FFF2-40B4-BE49-F238E27FC236}">
                  <a16:creationId xmlns:a16="http://schemas.microsoft.com/office/drawing/2014/main" id="{7C1F71D3-387E-0E2E-43F9-1726532AB7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0" name="Group 49">
            <a:extLst>
              <a:ext uri="{FF2B5EF4-FFF2-40B4-BE49-F238E27FC236}">
                <a16:creationId xmlns:a16="http://schemas.microsoft.com/office/drawing/2014/main" id="{53461091-A0D4-45AB-7CA9-66DBD7A6B2D7}"/>
              </a:ext>
            </a:extLst>
          </p:cNvPr>
          <p:cNvGrpSpPr/>
          <p:nvPr/>
        </p:nvGrpSpPr>
        <p:grpSpPr>
          <a:xfrm>
            <a:off x="305633" y="4821277"/>
            <a:ext cx="1319501" cy="1373696"/>
            <a:chOff x="1696276" y="2918891"/>
            <a:chExt cx="1377950" cy="1438302"/>
          </a:xfrm>
        </p:grpSpPr>
        <p:sp>
          <p:nvSpPr>
            <p:cNvPr id="51" name="Rectangle 9">
              <a:extLst>
                <a:ext uri="{FF2B5EF4-FFF2-40B4-BE49-F238E27FC236}">
                  <a16:creationId xmlns:a16="http://schemas.microsoft.com/office/drawing/2014/main" id="{BCE0BCDD-A0D3-0643-C001-964A28AA15A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52" name="Picture 10">
              <a:extLst>
                <a:ext uri="{FF2B5EF4-FFF2-40B4-BE49-F238E27FC236}">
                  <a16:creationId xmlns:a16="http://schemas.microsoft.com/office/drawing/2014/main" id="{A7C075CD-9BF2-AAE3-7568-FEDF7F95C9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53" name="Graphic 52" descr="Badge 3 with solid fill">
            <a:extLst>
              <a:ext uri="{FF2B5EF4-FFF2-40B4-BE49-F238E27FC236}">
                <a16:creationId xmlns:a16="http://schemas.microsoft.com/office/drawing/2014/main" id="{58CC64E8-2C16-4A5C-CF2D-F61CE614FCC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01458" y="0"/>
            <a:ext cx="646331" cy="646331"/>
          </a:xfrm>
          <a:prstGeom prst="rect">
            <a:avLst/>
          </a:prstGeom>
        </p:spPr>
      </p:pic>
      <p:sp>
        <p:nvSpPr>
          <p:cNvPr id="54" name="Rectangle 53">
            <a:extLst>
              <a:ext uri="{FF2B5EF4-FFF2-40B4-BE49-F238E27FC236}">
                <a16:creationId xmlns:a16="http://schemas.microsoft.com/office/drawing/2014/main" id="{2DB018C6-1342-55B4-6B33-77BE65103791}"/>
              </a:ext>
            </a:extLst>
          </p:cNvPr>
          <p:cNvSpPr/>
          <p:nvPr/>
        </p:nvSpPr>
        <p:spPr>
          <a:xfrm>
            <a:off x="6216188" y="4787066"/>
            <a:ext cx="2788868" cy="9542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Research task 2: </a:t>
            </a:r>
          </a:p>
          <a:p>
            <a:pPr algn="ctr"/>
            <a:r>
              <a:rPr lang="en-GB" sz="2400" dirty="0"/>
              <a:t>15 mins</a:t>
            </a:r>
          </a:p>
        </p:txBody>
      </p:sp>
    </p:spTree>
    <p:custDataLst>
      <p:tags r:id="rId1"/>
    </p:custDataLst>
    <p:extLst>
      <p:ext uri="{BB962C8B-B14F-4D97-AF65-F5344CB8AC3E}">
        <p14:creationId xmlns:p14="http://schemas.microsoft.com/office/powerpoint/2010/main" val="139218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ppt_x"/>
                                          </p:val>
                                        </p:tav>
                                        <p:tav tm="100000">
                                          <p:val>
                                            <p:strVal val="#ppt_x"/>
                                          </p:val>
                                        </p:tav>
                                      </p:tavLst>
                                    </p:anim>
                                    <p:anim calcmode="lin" valueType="num">
                                      <p:cBhvr additive="base">
                                        <p:cTn id="12" dur="500" fill="hold"/>
                                        <p:tgtEl>
                                          <p:spTgt spid="3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500" fill="hold"/>
                                        <p:tgtEl>
                                          <p:spTgt spid="33"/>
                                        </p:tgtEl>
                                        <p:attrNameLst>
                                          <p:attrName>ppt_x</p:attrName>
                                        </p:attrNameLst>
                                      </p:cBhvr>
                                      <p:tavLst>
                                        <p:tav tm="0">
                                          <p:val>
                                            <p:strVal val="#ppt_x"/>
                                          </p:val>
                                        </p:tav>
                                        <p:tav tm="100000">
                                          <p:val>
                                            <p:strVal val="#ppt_x"/>
                                          </p:val>
                                        </p:tav>
                                      </p:tavLst>
                                    </p:anim>
                                    <p:anim calcmode="lin" valueType="num">
                                      <p:cBhvr additive="base">
                                        <p:cTn id="16" dur="500" fill="hold"/>
                                        <p:tgtEl>
                                          <p:spTgt spid="3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4"/>
                                        </p:tgtEl>
                                        <p:attrNameLst>
                                          <p:attrName>style.visibility</p:attrName>
                                        </p:attrNameLst>
                                      </p:cBhvr>
                                      <p:to>
                                        <p:strVal val="visible"/>
                                      </p:to>
                                    </p:set>
                                    <p:anim calcmode="lin" valueType="num">
                                      <p:cBhvr additive="base">
                                        <p:cTn id="19" dur="500" fill="hold"/>
                                        <p:tgtEl>
                                          <p:spTgt spid="54"/>
                                        </p:tgtEl>
                                        <p:attrNameLst>
                                          <p:attrName>ppt_x</p:attrName>
                                        </p:attrNameLst>
                                      </p:cBhvr>
                                      <p:tavLst>
                                        <p:tav tm="0">
                                          <p:val>
                                            <p:strVal val="#ppt_x"/>
                                          </p:val>
                                        </p:tav>
                                        <p:tav tm="100000">
                                          <p:val>
                                            <p:strVal val="#ppt_x"/>
                                          </p:val>
                                        </p:tav>
                                      </p:tavLst>
                                    </p:anim>
                                    <p:anim calcmode="lin" valueType="num">
                                      <p:cBhvr additive="base">
                                        <p:cTn id="20"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5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75084"/>
            <a:ext cx="9158780" cy="6933084"/>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15" name="Arc 14">
            <a:extLst>
              <a:ext uri="{FF2B5EF4-FFF2-40B4-BE49-F238E27FC236}">
                <a16:creationId xmlns:a16="http://schemas.microsoft.com/office/drawing/2014/main" id="{BE3A1D33-EDAD-4112-A807-41CFEFD7E35C}"/>
              </a:ext>
            </a:extLst>
          </p:cNvPr>
          <p:cNvSpPr/>
          <p:nvPr/>
        </p:nvSpPr>
        <p:spPr>
          <a:xfrm>
            <a:off x="-1526875" y="5767564"/>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5" name="Rectangle 2">
            <a:extLst>
              <a:ext uri="{FF2B5EF4-FFF2-40B4-BE49-F238E27FC236}">
                <a16:creationId xmlns:a16="http://schemas.microsoft.com/office/drawing/2014/main" id="{AA7D1008-347C-4C1F-BACC-73A5AA8B92E5}"/>
              </a:ext>
            </a:extLst>
          </p:cNvPr>
          <p:cNvSpPr>
            <a:spLocks noChangeArrowheads="1"/>
          </p:cNvSpPr>
          <p:nvPr/>
        </p:nvSpPr>
        <p:spPr bwMode="auto">
          <a:xfrm>
            <a:off x="-1" y="-83567"/>
            <a:ext cx="9111615" cy="788989"/>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Get the most out of work experience</a:t>
            </a:r>
          </a:p>
        </p:txBody>
      </p:sp>
      <p:grpSp>
        <p:nvGrpSpPr>
          <p:cNvPr id="24" name="Group 23">
            <a:extLst>
              <a:ext uri="{FF2B5EF4-FFF2-40B4-BE49-F238E27FC236}">
                <a16:creationId xmlns:a16="http://schemas.microsoft.com/office/drawing/2014/main" id="{3E7A0D35-5239-458F-81D0-3A225808409B}"/>
              </a:ext>
            </a:extLst>
          </p:cNvPr>
          <p:cNvGrpSpPr/>
          <p:nvPr/>
        </p:nvGrpSpPr>
        <p:grpSpPr>
          <a:xfrm>
            <a:off x="165610" y="771555"/>
            <a:ext cx="8812780" cy="1410846"/>
            <a:chOff x="785004" y="2853755"/>
            <a:chExt cx="8126082" cy="1544130"/>
          </a:xfrm>
        </p:grpSpPr>
        <p:sp>
          <p:nvSpPr>
            <p:cNvPr id="9" name="Rectangle 8">
              <a:extLst>
                <a:ext uri="{FF2B5EF4-FFF2-40B4-BE49-F238E27FC236}">
                  <a16:creationId xmlns:a16="http://schemas.microsoft.com/office/drawing/2014/main" id="{AAA627EC-AE0D-45DD-9570-EB0663C450C8}"/>
                </a:ext>
              </a:extLst>
            </p:cNvPr>
            <p:cNvSpPr/>
            <p:nvPr/>
          </p:nvSpPr>
          <p:spPr>
            <a:xfrm>
              <a:off x="785004" y="2853756"/>
              <a:ext cx="6648767" cy="154412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t>Think about a job sector or job you would like to try</a:t>
              </a:r>
            </a:p>
          </p:txBody>
        </p:sp>
        <p:sp>
          <p:nvSpPr>
            <p:cNvPr id="13" name="Rectangle 12">
              <a:extLst>
                <a:ext uri="{FF2B5EF4-FFF2-40B4-BE49-F238E27FC236}">
                  <a16:creationId xmlns:a16="http://schemas.microsoft.com/office/drawing/2014/main" id="{6CC0D083-141A-4F72-B7E9-9426DBB1FA8A}"/>
                </a:ext>
              </a:extLst>
            </p:cNvPr>
            <p:cNvSpPr/>
            <p:nvPr/>
          </p:nvSpPr>
          <p:spPr>
            <a:xfrm>
              <a:off x="7444507" y="2853755"/>
              <a:ext cx="1466579" cy="154412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dirty="0"/>
            </a:p>
          </p:txBody>
        </p:sp>
        <p:pic>
          <p:nvPicPr>
            <p:cNvPr id="18" name="Picture 17">
              <a:extLst>
                <a:ext uri="{FF2B5EF4-FFF2-40B4-BE49-F238E27FC236}">
                  <a16:creationId xmlns:a16="http://schemas.microsoft.com/office/drawing/2014/main" id="{9859E89C-9CD4-4C9A-B1A9-5EBE899B2945}"/>
                </a:ext>
              </a:extLst>
            </p:cNvPr>
            <p:cNvPicPr>
              <a:picLocks noChangeAspect="1"/>
            </p:cNvPicPr>
            <p:nvPr/>
          </p:nvPicPr>
          <p:blipFill>
            <a:blip r:embed="rId4"/>
            <a:stretch>
              <a:fillRect/>
            </a:stretch>
          </p:blipFill>
          <p:spPr>
            <a:xfrm>
              <a:off x="7474293" y="3000182"/>
              <a:ext cx="1381562" cy="1114945"/>
            </a:xfrm>
            <a:prstGeom prst="rect">
              <a:avLst/>
            </a:prstGeom>
          </p:spPr>
        </p:pic>
      </p:grpSp>
      <p:pic>
        <p:nvPicPr>
          <p:cNvPr id="19" name="Picture 18">
            <a:extLst>
              <a:ext uri="{FF2B5EF4-FFF2-40B4-BE49-F238E27FC236}">
                <a16:creationId xmlns:a16="http://schemas.microsoft.com/office/drawing/2014/main" id="{E9F5959B-0F44-78D7-0D77-FEDF208382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27252" y="813080"/>
            <a:ext cx="1513717" cy="1308533"/>
          </a:xfrm>
          <a:prstGeom prst="rect">
            <a:avLst/>
          </a:prstGeom>
        </p:spPr>
      </p:pic>
      <p:grpSp>
        <p:nvGrpSpPr>
          <p:cNvPr id="12" name="Group 11">
            <a:extLst>
              <a:ext uri="{FF2B5EF4-FFF2-40B4-BE49-F238E27FC236}">
                <a16:creationId xmlns:a16="http://schemas.microsoft.com/office/drawing/2014/main" id="{C0291F8A-14DF-482C-B1EC-2AE33D405AB8}"/>
              </a:ext>
            </a:extLst>
          </p:cNvPr>
          <p:cNvGrpSpPr/>
          <p:nvPr/>
        </p:nvGrpSpPr>
        <p:grpSpPr>
          <a:xfrm>
            <a:off x="165610" y="3777770"/>
            <a:ext cx="8812779" cy="1410845"/>
            <a:chOff x="1250284" y="3790001"/>
            <a:chExt cx="7728106" cy="1410845"/>
          </a:xfrm>
        </p:grpSpPr>
        <p:grpSp>
          <p:nvGrpSpPr>
            <p:cNvPr id="22" name="Group 21">
              <a:extLst>
                <a:ext uri="{FF2B5EF4-FFF2-40B4-BE49-F238E27FC236}">
                  <a16:creationId xmlns:a16="http://schemas.microsoft.com/office/drawing/2014/main" id="{BCDAE31B-B393-786F-F866-74B2BF8B0532}"/>
                </a:ext>
              </a:extLst>
            </p:cNvPr>
            <p:cNvGrpSpPr/>
            <p:nvPr/>
          </p:nvGrpSpPr>
          <p:grpSpPr>
            <a:xfrm>
              <a:off x="1250284" y="3790001"/>
              <a:ext cx="7728106" cy="1410845"/>
              <a:chOff x="207033" y="1009622"/>
              <a:chExt cx="8704054" cy="1544129"/>
            </a:xfrm>
            <a:solidFill>
              <a:srgbClr val="50BDC0"/>
            </a:solidFill>
          </p:grpSpPr>
          <p:sp>
            <p:nvSpPr>
              <p:cNvPr id="25" name="Rectangle 24">
                <a:extLst>
                  <a:ext uri="{FF2B5EF4-FFF2-40B4-BE49-F238E27FC236}">
                    <a16:creationId xmlns:a16="http://schemas.microsoft.com/office/drawing/2014/main" id="{5C3A0BCA-CA77-E4F2-5D90-05FB5BC7F1E5}"/>
                  </a:ext>
                </a:extLst>
              </p:cNvPr>
              <p:cNvSpPr/>
              <p:nvPr/>
            </p:nvSpPr>
            <p:spPr>
              <a:xfrm>
                <a:off x="207033" y="1009622"/>
                <a:ext cx="7047877" cy="1544129"/>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Look for a placement</a:t>
                </a:r>
              </a:p>
            </p:txBody>
          </p:sp>
          <p:sp>
            <p:nvSpPr>
              <p:cNvPr id="26" name="Rectangle 25">
                <a:extLst>
                  <a:ext uri="{FF2B5EF4-FFF2-40B4-BE49-F238E27FC236}">
                    <a16:creationId xmlns:a16="http://schemas.microsoft.com/office/drawing/2014/main" id="{EF5731AB-844B-750B-2C03-7D16CBF71770}"/>
                  </a:ext>
                </a:extLst>
              </p:cNvPr>
              <p:cNvSpPr/>
              <p:nvPr/>
            </p:nvSpPr>
            <p:spPr>
              <a:xfrm>
                <a:off x="7119716" y="1009622"/>
                <a:ext cx="1791371" cy="1544129"/>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6" name="Picture 5">
              <a:extLst>
                <a:ext uri="{FF2B5EF4-FFF2-40B4-BE49-F238E27FC236}">
                  <a16:creationId xmlns:a16="http://schemas.microsoft.com/office/drawing/2014/main" id="{F98D4FBF-4E1D-AB04-F5C1-47DE0440672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08942" y="3972647"/>
              <a:ext cx="1392956" cy="1044717"/>
            </a:xfrm>
            <a:prstGeom prst="rect">
              <a:avLst/>
            </a:prstGeom>
          </p:spPr>
        </p:pic>
      </p:grpSp>
      <p:pic>
        <p:nvPicPr>
          <p:cNvPr id="28" name="Graphic 27" descr="Badge 3 with solid fill">
            <a:extLst>
              <a:ext uri="{FF2B5EF4-FFF2-40B4-BE49-F238E27FC236}">
                <a16:creationId xmlns:a16="http://schemas.microsoft.com/office/drawing/2014/main" id="{AAF138A9-C4A5-45FD-B580-BB540FC098F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01458" y="0"/>
            <a:ext cx="646331" cy="646331"/>
          </a:xfrm>
          <a:prstGeom prst="rect">
            <a:avLst/>
          </a:prstGeom>
        </p:spPr>
      </p:pic>
      <p:grpSp>
        <p:nvGrpSpPr>
          <p:cNvPr id="17" name="Group 16">
            <a:extLst>
              <a:ext uri="{FF2B5EF4-FFF2-40B4-BE49-F238E27FC236}">
                <a16:creationId xmlns:a16="http://schemas.microsoft.com/office/drawing/2014/main" id="{D580A145-1CC7-3314-7F95-E78A90D1F2EA}"/>
              </a:ext>
            </a:extLst>
          </p:cNvPr>
          <p:cNvGrpSpPr/>
          <p:nvPr/>
        </p:nvGrpSpPr>
        <p:grpSpPr>
          <a:xfrm>
            <a:off x="165608" y="5305339"/>
            <a:ext cx="8812780" cy="1410845"/>
            <a:chOff x="2541156" y="5339497"/>
            <a:chExt cx="6437234" cy="1410845"/>
          </a:xfrm>
        </p:grpSpPr>
        <p:grpSp>
          <p:nvGrpSpPr>
            <p:cNvPr id="23" name="Group 22">
              <a:extLst>
                <a:ext uri="{FF2B5EF4-FFF2-40B4-BE49-F238E27FC236}">
                  <a16:creationId xmlns:a16="http://schemas.microsoft.com/office/drawing/2014/main" id="{522BA7EB-95D4-3151-AED2-121D05BE586E}"/>
                </a:ext>
              </a:extLst>
            </p:cNvPr>
            <p:cNvGrpSpPr/>
            <p:nvPr/>
          </p:nvGrpSpPr>
          <p:grpSpPr>
            <a:xfrm>
              <a:off x="2541156" y="5339497"/>
              <a:ext cx="6437234" cy="1410845"/>
              <a:chOff x="2541156" y="5293110"/>
              <a:chExt cx="6437234" cy="1410845"/>
            </a:xfrm>
          </p:grpSpPr>
          <p:sp>
            <p:nvSpPr>
              <p:cNvPr id="30" name="Rectangle 29">
                <a:extLst>
                  <a:ext uri="{FF2B5EF4-FFF2-40B4-BE49-F238E27FC236}">
                    <a16:creationId xmlns:a16="http://schemas.microsoft.com/office/drawing/2014/main" id="{CFED3887-4E9A-890C-7BB4-11732138DCD2}"/>
                  </a:ext>
                </a:extLst>
              </p:cNvPr>
              <p:cNvSpPr/>
              <p:nvPr/>
            </p:nvSpPr>
            <p:spPr>
              <a:xfrm>
                <a:off x="2541156" y="5293110"/>
                <a:ext cx="5112393" cy="141084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Have a CV ready to show your employer or talk about </a:t>
                </a:r>
              </a:p>
            </p:txBody>
          </p:sp>
          <p:sp>
            <p:nvSpPr>
              <p:cNvPr id="31" name="Rectangle 30">
                <a:extLst>
                  <a:ext uri="{FF2B5EF4-FFF2-40B4-BE49-F238E27FC236}">
                    <a16:creationId xmlns:a16="http://schemas.microsoft.com/office/drawing/2014/main" id="{9951AA7F-65C1-5005-B382-7A6659934850}"/>
                  </a:ext>
                </a:extLst>
              </p:cNvPr>
              <p:cNvSpPr/>
              <p:nvPr/>
            </p:nvSpPr>
            <p:spPr>
              <a:xfrm>
                <a:off x="7653549" y="5293110"/>
                <a:ext cx="1324841" cy="141084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p>
            </p:txBody>
          </p:sp>
        </p:grpSp>
        <p:pic>
          <p:nvPicPr>
            <p:cNvPr id="29" name="Picture 28">
              <a:extLst>
                <a:ext uri="{FF2B5EF4-FFF2-40B4-BE49-F238E27FC236}">
                  <a16:creationId xmlns:a16="http://schemas.microsoft.com/office/drawing/2014/main" id="{43D48B0E-6A6D-9FA0-CB31-1BA24C6884C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000047" y="5465862"/>
              <a:ext cx="774752" cy="1226431"/>
            </a:xfrm>
            <a:prstGeom prst="rect">
              <a:avLst/>
            </a:prstGeom>
          </p:spPr>
        </p:pic>
      </p:grpSp>
      <p:grpSp>
        <p:nvGrpSpPr>
          <p:cNvPr id="34" name="Group 33">
            <a:extLst>
              <a:ext uri="{FF2B5EF4-FFF2-40B4-BE49-F238E27FC236}">
                <a16:creationId xmlns:a16="http://schemas.microsoft.com/office/drawing/2014/main" id="{A606FC7B-6B56-829C-E88B-A687BCD2C593}"/>
              </a:ext>
            </a:extLst>
          </p:cNvPr>
          <p:cNvGrpSpPr/>
          <p:nvPr/>
        </p:nvGrpSpPr>
        <p:grpSpPr>
          <a:xfrm>
            <a:off x="165611" y="2282290"/>
            <a:ext cx="8812777" cy="1410845"/>
            <a:chOff x="165611" y="2282290"/>
            <a:chExt cx="8812777" cy="1410845"/>
          </a:xfrm>
        </p:grpSpPr>
        <p:grpSp>
          <p:nvGrpSpPr>
            <p:cNvPr id="11" name="Group 10">
              <a:extLst>
                <a:ext uri="{FF2B5EF4-FFF2-40B4-BE49-F238E27FC236}">
                  <a16:creationId xmlns:a16="http://schemas.microsoft.com/office/drawing/2014/main" id="{A800C7BD-AAC4-8403-DF40-5B1B423856D7}"/>
                </a:ext>
              </a:extLst>
            </p:cNvPr>
            <p:cNvGrpSpPr/>
            <p:nvPr/>
          </p:nvGrpSpPr>
          <p:grpSpPr>
            <a:xfrm>
              <a:off x="165611" y="2282290"/>
              <a:ext cx="8812777" cy="1410845"/>
              <a:chOff x="631087" y="2282290"/>
              <a:chExt cx="8347300" cy="1410845"/>
            </a:xfrm>
          </p:grpSpPr>
          <p:sp>
            <p:nvSpPr>
              <p:cNvPr id="7" name="Rectangle 6">
                <a:extLst>
                  <a:ext uri="{FF2B5EF4-FFF2-40B4-BE49-F238E27FC236}">
                    <a16:creationId xmlns:a16="http://schemas.microsoft.com/office/drawing/2014/main" id="{56636B19-E2B9-4917-A9F0-D5BC3FA92A4E}"/>
                  </a:ext>
                </a:extLst>
              </p:cNvPr>
              <p:cNvSpPr/>
              <p:nvPr/>
            </p:nvSpPr>
            <p:spPr>
              <a:xfrm>
                <a:off x="631087" y="2282290"/>
                <a:ext cx="6768434" cy="14108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Think about what you have to offer – your skills and interests</a:t>
                </a:r>
              </a:p>
            </p:txBody>
          </p:sp>
          <p:sp>
            <p:nvSpPr>
              <p:cNvPr id="4" name="Rectangle 3">
                <a:extLst>
                  <a:ext uri="{FF2B5EF4-FFF2-40B4-BE49-F238E27FC236}">
                    <a16:creationId xmlns:a16="http://schemas.microsoft.com/office/drawing/2014/main" id="{EC7F1D95-F2C5-4DB3-828A-471A4EE90200}"/>
                  </a:ext>
                </a:extLst>
              </p:cNvPr>
              <p:cNvSpPr/>
              <p:nvPr/>
            </p:nvSpPr>
            <p:spPr>
              <a:xfrm>
                <a:off x="7387875" y="2282290"/>
                <a:ext cx="1590512" cy="14108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21" name="Picture 20" descr="A white circle with a light bulb in it&#10;&#10;AI-generated content may be incorrect.">
              <a:extLst>
                <a:ext uri="{FF2B5EF4-FFF2-40B4-BE49-F238E27FC236}">
                  <a16:creationId xmlns:a16="http://schemas.microsoft.com/office/drawing/2014/main" id="{C25CA660-7A14-7D49-4093-686EC45CA53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67192" y="2316188"/>
              <a:ext cx="864242" cy="864242"/>
            </a:xfrm>
            <a:prstGeom prst="rect">
              <a:avLst/>
            </a:prstGeom>
          </p:spPr>
        </p:pic>
        <p:pic>
          <p:nvPicPr>
            <p:cNvPr id="33" name="Picture 32" descr="A green and white circle with a flag and a mountain&#10;&#10;AI-generated content may be incorrect.">
              <a:extLst>
                <a:ext uri="{FF2B5EF4-FFF2-40B4-BE49-F238E27FC236}">
                  <a16:creationId xmlns:a16="http://schemas.microsoft.com/office/drawing/2014/main" id="{81FBD00C-C097-30D5-A197-DF53B7A5D31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76728" y="2796805"/>
              <a:ext cx="864241" cy="864241"/>
            </a:xfrm>
            <a:prstGeom prst="rect">
              <a:avLst/>
            </a:prstGeom>
          </p:spPr>
        </p:pic>
      </p:grpSp>
      <p:pic>
        <p:nvPicPr>
          <p:cNvPr id="27" name="Picture 26">
            <a:extLst>
              <a:ext uri="{FF2B5EF4-FFF2-40B4-BE49-F238E27FC236}">
                <a16:creationId xmlns:a16="http://schemas.microsoft.com/office/drawing/2014/main" id="{8B5A1E9F-CE15-06B7-F8F1-3B68B354C3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01239" y="2310169"/>
            <a:ext cx="1513717" cy="1308533"/>
          </a:xfrm>
          <a:prstGeom prst="rect">
            <a:avLst/>
          </a:prstGeom>
        </p:spPr>
      </p:pic>
    </p:spTree>
    <p:custDataLst>
      <p:tags r:id="rId1"/>
    </p:custDataLst>
    <p:extLst>
      <p:ext uri="{BB962C8B-B14F-4D97-AF65-F5344CB8AC3E}">
        <p14:creationId xmlns:p14="http://schemas.microsoft.com/office/powerpoint/2010/main" val="3667365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1000"/>
                                        <p:tgtEl>
                                          <p:spTgt spid="34"/>
                                        </p:tgtEl>
                                      </p:cBhvr>
                                    </p:animEffect>
                                    <p:anim calcmode="lin" valueType="num">
                                      <p:cBhvr>
                                        <p:cTn id="20" dur="1000" fill="hold"/>
                                        <p:tgtEl>
                                          <p:spTgt spid="34"/>
                                        </p:tgtEl>
                                        <p:attrNameLst>
                                          <p:attrName>ppt_x</p:attrName>
                                        </p:attrNameLst>
                                      </p:cBhvr>
                                      <p:tavLst>
                                        <p:tav tm="0">
                                          <p:val>
                                            <p:strVal val="#ppt_x"/>
                                          </p:val>
                                        </p:tav>
                                        <p:tav tm="100000">
                                          <p:val>
                                            <p:strVal val="#ppt_x"/>
                                          </p:val>
                                        </p:tav>
                                      </p:tavLst>
                                    </p:anim>
                                    <p:anim calcmode="lin" valueType="num">
                                      <p:cBhvr>
                                        <p:cTn id="21"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 calcmode="lin" valueType="num">
                                      <p:cBhvr additive="base">
                                        <p:cTn id="26" dur="500" fill="hold"/>
                                        <p:tgtEl>
                                          <p:spTgt spid="27"/>
                                        </p:tgtEl>
                                        <p:attrNameLst>
                                          <p:attrName>ppt_x</p:attrName>
                                        </p:attrNameLst>
                                      </p:cBhvr>
                                      <p:tavLst>
                                        <p:tav tm="0">
                                          <p:val>
                                            <p:strVal val="#ppt_x"/>
                                          </p:val>
                                        </p:tav>
                                        <p:tav tm="100000">
                                          <p:val>
                                            <p:strVal val="#ppt_x"/>
                                          </p:val>
                                        </p:tav>
                                      </p:tavLst>
                                    </p:anim>
                                    <p:anim calcmode="lin" valueType="num">
                                      <p:cBhvr additive="base">
                                        <p:cTn id="27"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ppt_x"/>
                                          </p:val>
                                        </p:tav>
                                        <p:tav tm="100000">
                                          <p:val>
                                            <p:strVal val="#ppt_x"/>
                                          </p:val>
                                        </p:tav>
                                      </p:tavLst>
                                    </p:anim>
                                    <p:anim calcmode="lin" valueType="num">
                                      <p:cBhvr additive="base">
                                        <p:cTn id="3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additive="base">
                                        <p:cTn id="38" dur="500" fill="hold"/>
                                        <p:tgtEl>
                                          <p:spTgt spid="17"/>
                                        </p:tgtEl>
                                        <p:attrNameLst>
                                          <p:attrName>ppt_x</p:attrName>
                                        </p:attrNameLst>
                                      </p:cBhvr>
                                      <p:tavLst>
                                        <p:tav tm="0">
                                          <p:val>
                                            <p:strVal val="#ppt_x"/>
                                          </p:val>
                                        </p:tav>
                                        <p:tav tm="100000">
                                          <p:val>
                                            <p:strVal val="#ppt_x"/>
                                          </p:val>
                                        </p:tav>
                                      </p:tavLst>
                                    </p:anim>
                                    <p:anim calcmode="lin" valueType="num">
                                      <p:cBhvr additive="base">
                                        <p:cTn id="3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F295F">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1" y="-473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219676" y="2604342"/>
            <a:ext cx="2805419" cy="118521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10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225105" y="4039019"/>
            <a:ext cx="2788868" cy="118521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Activities                          35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216188" y="5489602"/>
            <a:ext cx="2805419" cy="77250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Wrap-up</a:t>
            </a:r>
          </a:p>
          <a:p>
            <a:pPr algn="ctr"/>
            <a:r>
              <a:rPr lang="en-GB" sz="2400" dirty="0"/>
              <a:t>5 mins</a:t>
            </a:r>
          </a:p>
        </p:txBody>
      </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5545" y="0"/>
            <a:ext cx="646331" cy="646331"/>
          </a:xfrm>
          <a:prstGeom prst="rect">
            <a:avLst/>
          </a:prstGeom>
        </p:spPr>
      </p:pic>
      <p:grpSp>
        <p:nvGrpSpPr>
          <p:cNvPr id="9" name="Group 8">
            <a:extLst>
              <a:ext uri="{FF2B5EF4-FFF2-40B4-BE49-F238E27FC236}">
                <a16:creationId xmlns:a16="http://schemas.microsoft.com/office/drawing/2014/main" id="{C63C5417-BD79-27CF-7D3A-15CC06F31AE8}"/>
              </a:ext>
            </a:extLst>
          </p:cNvPr>
          <p:cNvGrpSpPr/>
          <p:nvPr/>
        </p:nvGrpSpPr>
        <p:grpSpPr>
          <a:xfrm>
            <a:off x="290105" y="3131081"/>
            <a:ext cx="5812902" cy="3025461"/>
            <a:chOff x="294444" y="3242064"/>
            <a:chExt cx="5812902" cy="3025461"/>
          </a:xfrm>
        </p:grpSpPr>
        <p:sp>
          <p:nvSpPr>
            <p:cNvPr id="7" name="Rectangle 6">
              <a:extLst>
                <a:ext uri="{FF2B5EF4-FFF2-40B4-BE49-F238E27FC236}">
                  <a16:creationId xmlns:a16="http://schemas.microsoft.com/office/drawing/2014/main" id="{7485B5F2-A2E5-452B-BB2A-DCB0ED21FF13}"/>
                </a:ext>
              </a:extLst>
            </p:cNvPr>
            <p:cNvSpPr/>
            <p:nvPr/>
          </p:nvSpPr>
          <p:spPr>
            <a:xfrm>
              <a:off x="1699409" y="3251189"/>
              <a:ext cx="4394579" cy="1390417"/>
            </a:xfrm>
            <a:prstGeom prst="rect">
              <a:avLst/>
            </a:prstGeom>
            <a:gradFill flip="none" rotWithShape="1">
              <a:gsLst>
                <a:gs pos="0">
                  <a:schemeClr val="accent6">
                    <a:tint val="66000"/>
                    <a:satMod val="160000"/>
                  </a:schemeClr>
                </a:gs>
                <a:gs pos="50000">
                  <a:schemeClr val="accent6">
                    <a:tint val="44500"/>
                    <a:satMod val="160000"/>
                  </a:schemeClr>
                </a:gs>
                <a:gs pos="100000">
                  <a:schemeClr val="accent6">
                    <a:tint val="23500"/>
                    <a:satMod val="160000"/>
                  </a:schemeClr>
                </a:gs>
              </a:gsLst>
              <a:path path="circle">
                <a:fillToRect t="100000" r="100000"/>
              </a:path>
              <a:tileRect l="-100000" b="-100000"/>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solidFill>
                    <a:schemeClr val="tx1"/>
                  </a:solidFill>
                </a:rPr>
                <a:t>You will consider what learning pathways you could take at 16</a:t>
              </a:r>
            </a:p>
          </p:txBody>
        </p:sp>
        <p:sp>
          <p:nvSpPr>
            <p:cNvPr id="40" name="Rectangle 39">
              <a:extLst>
                <a:ext uri="{FF2B5EF4-FFF2-40B4-BE49-F238E27FC236}">
                  <a16:creationId xmlns:a16="http://schemas.microsoft.com/office/drawing/2014/main" id="{10035FC8-6561-46E8-82A6-3D2AF85DFD0E}"/>
                </a:ext>
              </a:extLst>
            </p:cNvPr>
            <p:cNvSpPr/>
            <p:nvPr/>
          </p:nvSpPr>
          <p:spPr>
            <a:xfrm>
              <a:off x="1712767" y="4867183"/>
              <a:ext cx="4394579" cy="1389374"/>
            </a:xfrm>
            <a:prstGeom prst="rect">
              <a:avLst/>
            </a:prstGeom>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path path="circle">
                <a:fillToRect t="100000" r="100000"/>
              </a:path>
              <a:tileRect l="-100000" b="-100000"/>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solidFill>
                    <a:schemeClr val="tx1"/>
                  </a:solidFill>
                </a:rPr>
                <a:t>You will research the job market and the education system</a:t>
              </a:r>
            </a:p>
          </p:txBody>
        </p:sp>
        <p:grpSp>
          <p:nvGrpSpPr>
            <p:cNvPr id="43" name="Group 42">
              <a:extLst>
                <a:ext uri="{FF2B5EF4-FFF2-40B4-BE49-F238E27FC236}">
                  <a16:creationId xmlns:a16="http://schemas.microsoft.com/office/drawing/2014/main" id="{403AB36D-39D5-427C-9876-DA364A5FC592}"/>
                </a:ext>
              </a:extLst>
            </p:cNvPr>
            <p:cNvGrpSpPr/>
            <p:nvPr/>
          </p:nvGrpSpPr>
          <p:grpSpPr>
            <a:xfrm>
              <a:off x="294444" y="3242064"/>
              <a:ext cx="1321021" cy="1390417"/>
              <a:chOff x="192050" y="1029646"/>
              <a:chExt cx="1379537" cy="1525587"/>
            </a:xfrm>
          </p:grpSpPr>
          <p:sp>
            <p:nvSpPr>
              <p:cNvPr id="45" name="Rectangle 2">
                <a:extLst>
                  <a:ext uri="{FF2B5EF4-FFF2-40B4-BE49-F238E27FC236}">
                    <a16:creationId xmlns:a16="http://schemas.microsoft.com/office/drawing/2014/main" id="{5C72D12E-3C9F-4F58-B60C-4D9F1D9E6F10}"/>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46" name="Picture 4">
                <a:extLst>
                  <a:ext uri="{FF2B5EF4-FFF2-40B4-BE49-F238E27FC236}">
                    <a16:creationId xmlns:a16="http://schemas.microsoft.com/office/drawing/2014/main" id="{EC8274D8-42F9-4315-9991-B8D0AF4EE0C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7" name="Group 46">
              <a:extLst>
                <a:ext uri="{FF2B5EF4-FFF2-40B4-BE49-F238E27FC236}">
                  <a16:creationId xmlns:a16="http://schemas.microsoft.com/office/drawing/2014/main" id="{3F499FBE-4752-42CA-8C11-261EDFD7036D}"/>
                </a:ext>
              </a:extLst>
            </p:cNvPr>
            <p:cNvGrpSpPr/>
            <p:nvPr/>
          </p:nvGrpSpPr>
          <p:grpSpPr>
            <a:xfrm>
              <a:off x="305592" y="4857466"/>
              <a:ext cx="1326240" cy="1410059"/>
              <a:chOff x="1917662" y="1051870"/>
              <a:chExt cx="1377950" cy="1510437"/>
            </a:xfrm>
          </p:grpSpPr>
          <p:sp>
            <p:nvSpPr>
              <p:cNvPr id="48" name="Rectangle 6">
                <a:extLst>
                  <a:ext uri="{FF2B5EF4-FFF2-40B4-BE49-F238E27FC236}">
                    <a16:creationId xmlns:a16="http://schemas.microsoft.com/office/drawing/2014/main" id="{1686ACBF-E7DA-400A-94C6-6DE433E06D7D}"/>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49" name="Picture 7">
                <a:extLst>
                  <a:ext uri="{FF2B5EF4-FFF2-40B4-BE49-F238E27FC236}">
                    <a16:creationId xmlns:a16="http://schemas.microsoft.com/office/drawing/2014/main" id="{DDDAAF07-1964-4811-8505-AB2DF638E3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2910543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Things to think about</a:t>
            </a:r>
          </a:p>
        </p:txBody>
      </p:sp>
      <p:pic>
        <p:nvPicPr>
          <p:cNvPr id="6" name="Graphic 5" descr="Badge 3 with solid fill">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2885" y="0"/>
            <a:ext cx="646331" cy="646331"/>
          </a:xfrm>
          <a:prstGeom prst="rect">
            <a:avLst/>
          </a:prstGeom>
        </p:spPr>
      </p:pic>
      <p:pic>
        <p:nvPicPr>
          <p:cNvPr id="9" name="Picture 8">
            <a:extLst>
              <a:ext uri="{FF2B5EF4-FFF2-40B4-BE49-F238E27FC236}">
                <a16:creationId xmlns:a16="http://schemas.microsoft.com/office/drawing/2014/main" id="{B41ADD05-34EA-E778-8C1F-CF5EE227D159}"/>
              </a:ext>
            </a:extLst>
          </p:cNvPr>
          <p:cNvPicPr>
            <a:picLocks noChangeAspect="1"/>
          </p:cNvPicPr>
          <p:nvPr/>
        </p:nvPicPr>
        <p:blipFill>
          <a:blip r:embed="rId5"/>
          <a:stretch>
            <a:fillRect/>
          </a:stretch>
        </p:blipFill>
        <p:spPr>
          <a:xfrm>
            <a:off x="244674" y="844998"/>
            <a:ext cx="8654651" cy="4241352"/>
          </a:xfrm>
          <a:prstGeom prst="rect">
            <a:avLst/>
          </a:prstGeom>
        </p:spPr>
      </p:pic>
      <p:sp>
        <p:nvSpPr>
          <p:cNvPr id="5" name="Rectangle: Rounded Corners 4">
            <a:extLst>
              <a:ext uri="{FF2B5EF4-FFF2-40B4-BE49-F238E27FC236}">
                <a16:creationId xmlns:a16="http://schemas.microsoft.com/office/drawing/2014/main" id="{74CFAD66-2CF6-8F5C-DC7C-8C19599E6EBE}"/>
              </a:ext>
            </a:extLst>
          </p:cNvPr>
          <p:cNvSpPr/>
          <p:nvPr/>
        </p:nvSpPr>
        <p:spPr>
          <a:xfrm>
            <a:off x="244674" y="5372101"/>
            <a:ext cx="8654650" cy="10744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Some sectors/jobs are more likely than others to offer work experience to a 16 year old</a:t>
            </a:r>
          </a:p>
        </p:txBody>
      </p:sp>
    </p:spTree>
    <p:custDataLst>
      <p:tags r:id="rId1"/>
    </p:custDataLst>
    <p:extLst>
      <p:ext uri="{BB962C8B-B14F-4D97-AF65-F5344CB8AC3E}">
        <p14:creationId xmlns:p14="http://schemas.microsoft.com/office/powerpoint/2010/main" val="19175355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Things to think about</a:t>
            </a:r>
          </a:p>
        </p:txBody>
      </p:sp>
      <p:pic>
        <p:nvPicPr>
          <p:cNvPr id="6" name="Graphic 5" descr="Badge 3 with solid fill">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2885" y="0"/>
            <a:ext cx="646331" cy="646331"/>
          </a:xfrm>
          <a:prstGeom prst="rect">
            <a:avLst/>
          </a:prstGeom>
        </p:spPr>
      </p:pic>
      <p:sp>
        <p:nvSpPr>
          <p:cNvPr id="5" name="Rectangle: Rounded Corners 4">
            <a:extLst>
              <a:ext uri="{FF2B5EF4-FFF2-40B4-BE49-F238E27FC236}">
                <a16:creationId xmlns:a16="http://schemas.microsoft.com/office/drawing/2014/main" id="{74CFAD66-2CF6-8F5C-DC7C-8C19599E6EBE}"/>
              </a:ext>
            </a:extLst>
          </p:cNvPr>
          <p:cNvSpPr/>
          <p:nvPr/>
        </p:nvSpPr>
        <p:spPr>
          <a:xfrm>
            <a:off x="396050" y="980052"/>
            <a:ext cx="8351900" cy="1228725"/>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There are different types of work experience</a:t>
            </a:r>
          </a:p>
        </p:txBody>
      </p:sp>
      <p:sp>
        <p:nvSpPr>
          <p:cNvPr id="4" name="Rectangle 3">
            <a:extLst>
              <a:ext uri="{FF2B5EF4-FFF2-40B4-BE49-F238E27FC236}">
                <a16:creationId xmlns:a16="http://schemas.microsoft.com/office/drawing/2014/main" id="{925568B4-E6D5-0C20-4234-58B01C5FB09D}"/>
              </a:ext>
            </a:extLst>
          </p:cNvPr>
          <p:cNvSpPr/>
          <p:nvPr/>
        </p:nvSpPr>
        <p:spPr>
          <a:xfrm>
            <a:off x="843725" y="2533650"/>
            <a:ext cx="2385250" cy="1790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1 week block</a:t>
            </a:r>
          </a:p>
        </p:txBody>
      </p:sp>
      <p:sp>
        <p:nvSpPr>
          <p:cNvPr id="8" name="Rectangle 7">
            <a:extLst>
              <a:ext uri="{FF2B5EF4-FFF2-40B4-BE49-F238E27FC236}">
                <a16:creationId xmlns:a16="http://schemas.microsoft.com/office/drawing/2014/main" id="{E5A47336-AEDE-EEFF-EDD9-82C99F18F75A}"/>
              </a:ext>
            </a:extLst>
          </p:cNvPr>
          <p:cNvSpPr/>
          <p:nvPr/>
        </p:nvSpPr>
        <p:spPr>
          <a:xfrm>
            <a:off x="3381375" y="2533650"/>
            <a:ext cx="2385250" cy="1790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Virtual work experience</a:t>
            </a:r>
          </a:p>
        </p:txBody>
      </p:sp>
      <p:sp>
        <p:nvSpPr>
          <p:cNvPr id="10" name="Rectangle 9">
            <a:extLst>
              <a:ext uri="{FF2B5EF4-FFF2-40B4-BE49-F238E27FC236}">
                <a16:creationId xmlns:a16="http://schemas.microsoft.com/office/drawing/2014/main" id="{68975DB9-54B4-DBA4-2BFB-9C387DAFA4D5}"/>
              </a:ext>
            </a:extLst>
          </p:cNvPr>
          <p:cNvSpPr/>
          <p:nvPr/>
        </p:nvSpPr>
        <p:spPr>
          <a:xfrm>
            <a:off x="5919025" y="2523440"/>
            <a:ext cx="2385250" cy="1790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Work shadowing</a:t>
            </a:r>
          </a:p>
        </p:txBody>
      </p:sp>
      <p:sp>
        <p:nvSpPr>
          <p:cNvPr id="7" name="Rectangle: Rounded Corners 6">
            <a:extLst>
              <a:ext uri="{FF2B5EF4-FFF2-40B4-BE49-F238E27FC236}">
                <a16:creationId xmlns:a16="http://schemas.microsoft.com/office/drawing/2014/main" id="{D83B5C39-7B10-34BC-0FBC-ED5E0E4CC3D3}"/>
              </a:ext>
            </a:extLst>
          </p:cNvPr>
          <p:cNvSpPr/>
          <p:nvPr/>
        </p:nvSpPr>
        <p:spPr>
          <a:xfrm>
            <a:off x="396050" y="5078185"/>
            <a:ext cx="8351900" cy="122872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Check with your teachers to see what sort of work experience you are expected to do and for how long </a:t>
            </a:r>
          </a:p>
        </p:txBody>
      </p:sp>
    </p:spTree>
    <p:custDataLst>
      <p:tags r:id="rId1"/>
    </p:custDataLst>
    <p:extLst>
      <p:ext uri="{BB962C8B-B14F-4D97-AF65-F5344CB8AC3E}">
        <p14:creationId xmlns:p14="http://schemas.microsoft.com/office/powerpoint/2010/main" val="171966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0" grpId="0" animBg="1"/>
      <p:bldP spid="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Finding work experience</a:t>
            </a:r>
          </a:p>
        </p:txBody>
      </p:sp>
      <p:sp>
        <p:nvSpPr>
          <p:cNvPr id="4" name="TextBox 3">
            <a:extLst>
              <a:ext uri="{FF2B5EF4-FFF2-40B4-BE49-F238E27FC236}">
                <a16:creationId xmlns:a16="http://schemas.microsoft.com/office/drawing/2014/main" id="{D1D311D0-0227-489A-B7F0-1B34F71F7743}"/>
              </a:ext>
            </a:extLst>
          </p:cNvPr>
          <p:cNvSpPr txBox="1"/>
          <p:nvPr/>
        </p:nvSpPr>
        <p:spPr>
          <a:xfrm>
            <a:off x="176269" y="861881"/>
            <a:ext cx="8791460" cy="5662769"/>
          </a:xfrm>
          <a:prstGeom prst="rect">
            <a:avLst/>
          </a:prstGeom>
          <a:solidFill>
            <a:schemeClr val="bg1"/>
          </a:solidFill>
        </p:spPr>
        <p:txBody>
          <a:bodyPr wrap="square" rtlCol="0">
            <a:spAutoFit/>
          </a:bodyPr>
          <a:lstStyle/>
          <a:p>
            <a:pPr>
              <a:lnSpc>
                <a:spcPct val="115000"/>
              </a:lnSpc>
              <a:spcAft>
                <a:spcPts val="800"/>
              </a:spcAft>
            </a:pP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As a class, come up with ideas of how or where you could look for a work placement?</a:t>
            </a:r>
          </a:p>
          <a:p>
            <a:pPr>
              <a:lnSpc>
                <a:spcPct val="115000"/>
              </a:lnSpc>
              <a:spcAft>
                <a:spcPts val="800"/>
              </a:spcAft>
            </a:pPr>
            <a:endPar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a:p>
            <a:pPr>
              <a:lnSpc>
                <a:spcPct val="115000"/>
              </a:lnSpc>
              <a:spcAft>
                <a:spcPts val="800"/>
              </a:spcAft>
            </a:pPr>
            <a:r>
              <a:rPr lang="en-GB" sz="2400" dirty="0"/>
              <a:t>	Share your ideas and listen to other’s contributions. 	</a:t>
            </a:r>
          </a:p>
          <a:p>
            <a:pPr>
              <a:lnSpc>
                <a:spcPct val="115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Graphic 5" descr="Badge 3 with solid fill">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2885" y="0"/>
            <a:ext cx="646331" cy="646331"/>
          </a:xfrm>
          <a:prstGeom prst="rect">
            <a:avLst/>
          </a:prstGeom>
        </p:spPr>
      </p:pic>
      <p:sp>
        <p:nvSpPr>
          <p:cNvPr id="7" name="Star: 32 Points 6">
            <a:extLst>
              <a:ext uri="{FF2B5EF4-FFF2-40B4-BE49-F238E27FC236}">
                <a16:creationId xmlns:a16="http://schemas.microsoft.com/office/drawing/2014/main" id="{A35ADDA2-9060-4BCA-81FD-DFB48480B074}"/>
              </a:ext>
            </a:extLst>
          </p:cNvPr>
          <p:cNvSpPr/>
          <p:nvPr/>
        </p:nvSpPr>
        <p:spPr>
          <a:xfrm>
            <a:off x="7119565" y="4602349"/>
            <a:ext cx="1767612" cy="1767965"/>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8" name="Picture 7">
            <a:extLst>
              <a:ext uri="{FF2B5EF4-FFF2-40B4-BE49-F238E27FC236}">
                <a16:creationId xmlns:a16="http://schemas.microsoft.com/office/drawing/2014/main" id="{AD3F8F12-23B9-8865-8389-4202814537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7856" y="3061741"/>
            <a:ext cx="4108288" cy="3081216"/>
          </a:xfrm>
          <a:prstGeom prst="rect">
            <a:avLst/>
          </a:prstGeom>
          <a:ln w="28575">
            <a:solidFill>
              <a:srgbClr val="009EDE"/>
            </a:solidFill>
          </a:ln>
        </p:spPr>
      </p:pic>
      <p:pic>
        <p:nvPicPr>
          <p:cNvPr id="9" name="Picture 8" descr="A blue and white logo&#10;&#10;AI-generated content may be incorrect.">
            <a:extLst>
              <a:ext uri="{FF2B5EF4-FFF2-40B4-BE49-F238E27FC236}">
                <a16:creationId xmlns:a16="http://schemas.microsoft.com/office/drawing/2014/main" id="{FA85905A-4743-16F0-BDEC-6FB721FDED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7805" y="2218919"/>
            <a:ext cx="842822" cy="842822"/>
          </a:xfrm>
          <a:prstGeom prst="rect">
            <a:avLst/>
          </a:prstGeom>
        </p:spPr>
      </p:pic>
    </p:spTree>
    <p:custDataLst>
      <p:tags r:id="rId1"/>
    </p:custDataLst>
    <p:extLst>
      <p:ext uri="{BB962C8B-B14F-4D97-AF65-F5344CB8AC3E}">
        <p14:creationId xmlns:p14="http://schemas.microsoft.com/office/powerpoint/2010/main" val="4261816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7"/>
                                        </p:tgtEl>
                                        <p:attrNameLst>
                                          <p:attrName>style.color</p:attrName>
                                        </p:attrNameLst>
                                      </p:cBhvr>
                                      <p:to>
                                        <a:schemeClr val="bg1"/>
                                      </p:to>
                                    </p:animClr>
                                    <p:animClr clrSpc="rgb" dir="cw">
                                      <p:cBhvr>
                                        <p:cTn id="12" dur="250" autoRev="1" fill="remove"/>
                                        <p:tgtEl>
                                          <p:spTgt spid="7"/>
                                        </p:tgtEl>
                                        <p:attrNameLst>
                                          <p:attrName>fillcolor</p:attrName>
                                        </p:attrNameLst>
                                      </p:cBhvr>
                                      <p:to>
                                        <a:schemeClr val="bg1"/>
                                      </p:to>
                                    </p:animClr>
                                    <p:set>
                                      <p:cBhvr>
                                        <p:cTn id="13" dur="250" autoRev="1" fill="remove"/>
                                        <p:tgtEl>
                                          <p:spTgt spid="7"/>
                                        </p:tgtEl>
                                        <p:attrNameLst>
                                          <p:attrName>fill.type</p:attrName>
                                        </p:attrNameLst>
                                      </p:cBhvr>
                                      <p:to>
                                        <p:strVal val="solid"/>
                                      </p:to>
                                    </p:set>
                                    <p:set>
                                      <p:cBhvr>
                                        <p:cTn id="14" dur="250" autoRev="1" fill="remove"/>
                                        <p:tgtEl>
                                          <p:spTgt spid="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Tips for finding work experience</a:t>
            </a:r>
          </a:p>
        </p:txBody>
      </p:sp>
      <p:pic>
        <p:nvPicPr>
          <p:cNvPr id="6" name="Graphic 5" descr="Badge 3 with solid fill">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72885" y="0"/>
            <a:ext cx="646331" cy="646331"/>
          </a:xfrm>
          <a:prstGeom prst="rect">
            <a:avLst/>
          </a:prstGeom>
        </p:spPr>
      </p:pic>
      <p:sp>
        <p:nvSpPr>
          <p:cNvPr id="15" name="TextBox 14">
            <a:extLst>
              <a:ext uri="{FF2B5EF4-FFF2-40B4-BE49-F238E27FC236}">
                <a16:creationId xmlns:a16="http://schemas.microsoft.com/office/drawing/2014/main" id="{0E3CF4E7-F31B-8CF8-22DA-11F917C87F25}"/>
              </a:ext>
            </a:extLst>
          </p:cNvPr>
          <p:cNvSpPr txBox="1"/>
          <p:nvPr/>
        </p:nvSpPr>
        <p:spPr>
          <a:xfrm>
            <a:off x="1" y="6211669"/>
            <a:ext cx="9143999" cy="646331"/>
          </a:xfrm>
          <a:prstGeom prst="rect">
            <a:avLst/>
          </a:prstGeom>
          <a:solidFill>
            <a:srgbClr val="002060"/>
          </a:solidFill>
        </p:spPr>
        <p:txBody>
          <a:bodyPr wrap="square" rtlCol="0">
            <a:spAutoFit/>
          </a:bodyPr>
          <a:lstStyle/>
          <a:p>
            <a:pPr algn="ctr"/>
            <a:r>
              <a:rPr lang="en-GB" sz="3600" dirty="0">
                <a:solidFill>
                  <a:schemeClr val="bg1"/>
                </a:solidFill>
              </a:rPr>
              <a:t>Play the video</a:t>
            </a:r>
          </a:p>
        </p:txBody>
      </p:sp>
      <p:pic>
        <p:nvPicPr>
          <p:cNvPr id="16" name="Online Media 15" title="How to Prepare for Work Experience">
            <a:hlinkClick r:id="" action="ppaction://media"/>
            <a:extLst>
              <a:ext uri="{FF2B5EF4-FFF2-40B4-BE49-F238E27FC236}">
                <a16:creationId xmlns:a16="http://schemas.microsoft.com/office/drawing/2014/main" id="{9EC7682C-25F8-6A31-1679-1976CB7BE3C5}"/>
              </a:ext>
            </a:extLst>
          </p:cNvPr>
          <p:cNvPicPr>
            <a:picLocks noRot="1" noChangeAspect="1"/>
          </p:cNvPicPr>
          <p:nvPr>
            <a:videoFile r:link="rId2"/>
          </p:nvPr>
        </p:nvPicPr>
        <p:blipFill>
          <a:blip r:embed="rId6"/>
          <a:stretch>
            <a:fillRect/>
          </a:stretch>
        </p:blipFill>
        <p:spPr>
          <a:xfrm>
            <a:off x="1047750" y="788967"/>
            <a:ext cx="6981825" cy="5236369"/>
          </a:xfrm>
          <a:prstGeom prst="rect">
            <a:avLst/>
          </a:prstGeom>
        </p:spPr>
      </p:pic>
    </p:spTree>
    <p:custDataLst>
      <p:tags r:id="rId1"/>
    </p:custDataLst>
    <p:extLst>
      <p:ext uri="{BB962C8B-B14F-4D97-AF65-F5344CB8AC3E}">
        <p14:creationId xmlns:p14="http://schemas.microsoft.com/office/powerpoint/2010/main" val="4108278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1"/>
            <a:ext cx="9143999" cy="6858001"/>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2" y="7524"/>
            <a:ext cx="9143999" cy="646331"/>
          </a:xfrm>
          <a:prstGeom prst="rect">
            <a:avLst/>
          </a:prstGeom>
          <a:solidFill>
            <a:srgbClr val="002060"/>
          </a:solidFill>
        </p:spPr>
        <p:txBody>
          <a:bodyPr wrap="square" rtlCol="0">
            <a:spAutoFit/>
          </a:bodyPr>
          <a:lstStyle/>
          <a:p>
            <a:pPr algn="ctr"/>
            <a:r>
              <a:rPr lang="en-GB" sz="3600" dirty="0">
                <a:solidFill>
                  <a:schemeClr val="bg1"/>
                </a:solidFill>
              </a:rPr>
              <a:t>How Careerpilot could help</a:t>
            </a:r>
          </a:p>
        </p:txBody>
      </p:sp>
      <p:pic>
        <p:nvPicPr>
          <p:cNvPr id="6" name="Graphic 5" descr="Badge 3 with solid fill">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2885" y="10894"/>
            <a:ext cx="646331" cy="646331"/>
          </a:xfrm>
          <a:prstGeom prst="rect">
            <a:avLst/>
          </a:prstGeom>
        </p:spPr>
      </p:pic>
      <p:pic>
        <p:nvPicPr>
          <p:cNvPr id="7" name="Picture 6">
            <a:extLst>
              <a:ext uri="{FF2B5EF4-FFF2-40B4-BE49-F238E27FC236}">
                <a16:creationId xmlns:a16="http://schemas.microsoft.com/office/drawing/2014/main" id="{2F3AD593-21AE-52E5-EFA9-1ADD6A9CA361}"/>
              </a:ext>
            </a:extLst>
          </p:cNvPr>
          <p:cNvPicPr>
            <a:picLocks noChangeAspect="1"/>
          </p:cNvPicPr>
          <p:nvPr/>
        </p:nvPicPr>
        <p:blipFill>
          <a:blip r:embed="rId5"/>
          <a:stretch>
            <a:fillRect/>
          </a:stretch>
        </p:blipFill>
        <p:spPr>
          <a:xfrm>
            <a:off x="223758" y="893184"/>
            <a:ext cx="3571875" cy="1066800"/>
          </a:xfrm>
          <a:prstGeom prst="rect">
            <a:avLst/>
          </a:prstGeom>
        </p:spPr>
      </p:pic>
      <p:pic>
        <p:nvPicPr>
          <p:cNvPr id="32" name="Picture 10" descr="Loop">
            <a:extLst>
              <a:ext uri="{FF2B5EF4-FFF2-40B4-BE49-F238E27FC236}">
                <a16:creationId xmlns:a16="http://schemas.microsoft.com/office/drawing/2014/main" id="{5C71375E-F8D2-BD53-8173-F2634CD3E91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19559" y="1170045"/>
            <a:ext cx="1171575" cy="58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 name="Group 23">
            <a:extLst>
              <a:ext uri="{FF2B5EF4-FFF2-40B4-BE49-F238E27FC236}">
                <a16:creationId xmlns:a16="http://schemas.microsoft.com/office/drawing/2014/main" id="{1458AD35-E451-5C66-F8B2-C0FEA2AC6CA6}"/>
              </a:ext>
            </a:extLst>
          </p:cNvPr>
          <p:cNvGrpSpPr/>
          <p:nvPr/>
        </p:nvGrpSpPr>
        <p:grpSpPr>
          <a:xfrm>
            <a:off x="3893384" y="893184"/>
            <a:ext cx="5124530" cy="3589547"/>
            <a:chOff x="3881517" y="657225"/>
            <a:chExt cx="5124530" cy="3589547"/>
          </a:xfrm>
        </p:grpSpPr>
        <p:pic>
          <p:nvPicPr>
            <p:cNvPr id="15" name="Picture 14">
              <a:extLst>
                <a:ext uri="{FF2B5EF4-FFF2-40B4-BE49-F238E27FC236}">
                  <a16:creationId xmlns:a16="http://schemas.microsoft.com/office/drawing/2014/main" id="{C69DF3B0-62E8-1907-F1BB-6D64B1AA957D}"/>
                </a:ext>
              </a:extLst>
            </p:cNvPr>
            <p:cNvPicPr>
              <a:picLocks noChangeAspect="1"/>
            </p:cNvPicPr>
            <p:nvPr/>
          </p:nvPicPr>
          <p:blipFill>
            <a:blip r:embed="rId7"/>
            <a:stretch>
              <a:fillRect/>
            </a:stretch>
          </p:blipFill>
          <p:spPr>
            <a:xfrm>
              <a:off x="3881517" y="657225"/>
              <a:ext cx="5038725" cy="3466436"/>
            </a:xfrm>
            <a:prstGeom prst="rect">
              <a:avLst/>
            </a:prstGeom>
          </p:spPr>
        </p:pic>
        <p:pic>
          <p:nvPicPr>
            <p:cNvPr id="33" name="Picture 10" descr="Loop">
              <a:extLst>
                <a:ext uri="{FF2B5EF4-FFF2-40B4-BE49-F238E27FC236}">
                  <a16:creationId xmlns:a16="http://schemas.microsoft.com/office/drawing/2014/main" id="{69B4AAAD-19DC-08C4-63C9-0BF41A65C6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8515" y="2845574"/>
              <a:ext cx="1507532" cy="1401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8" name="Picture 37">
            <a:extLst>
              <a:ext uri="{FF2B5EF4-FFF2-40B4-BE49-F238E27FC236}">
                <a16:creationId xmlns:a16="http://schemas.microsoft.com/office/drawing/2014/main" id="{2FAEDF9B-859D-4C46-280C-63ED191F75BF}"/>
              </a:ext>
            </a:extLst>
          </p:cNvPr>
          <p:cNvPicPr>
            <a:picLocks noChangeAspect="1"/>
          </p:cNvPicPr>
          <p:nvPr/>
        </p:nvPicPr>
        <p:blipFill>
          <a:blip r:embed="rId8"/>
          <a:stretch>
            <a:fillRect/>
          </a:stretch>
        </p:blipFill>
        <p:spPr>
          <a:xfrm>
            <a:off x="359346" y="1354702"/>
            <a:ext cx="8425301" cy="5239512"/>
          </a:xfrm>
          <a:prstGeom prst="rect">
            <a:avLst/>
          </a:prstGeom>
          <a:effectLst>
            <a:outerShdw blurRad="63500" sx="102000" sy="102000" algn="ctr" rotWithShape="0">
              <a:prstClr val="black">
                <a:alpha val="40000"/>
              </a:prstClr>
            </a:outerShdw>
          </a:effectLst>
        </p:spPr>
      </p:pic>
      <p:pic>
        <p:nvPicPr>
          <p:cNvPr id="39" name="Picture 10" descr="Loop">
            <a:extLst>
              <a:ext uri="{FF2B5EF4-FFF2-40B4-BE49-F238E27FC236}">
                <a16:creationId xmlns:a16="http://schemas.microsoft.com/office/drawing/2014/main" id="{A6F26A57-DF2F-E2EF-97B1-201E462BDF6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0232" y="1938128"/>
            <a:ext cx="2299327" cy="114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65245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additive="base">
                                        <p:cTn id="19" dur="500" fill="hold"/>
                                        <p:tgtEl>
                                          <p:spTgt spid="38"/>
                                        </p:tgtEl>
                                        <p:attrNameLst>
                                          <p:attrName>ppt_x</p:attrName>
                                        </p:attrNameLst>
                                      </p:cBhvr>
                                      <p:tavLst>
                                        <p:tav tm="0">
                                          <p:val>
                                            <p:strVal val="#ppt_x"/>
                                          </p:val>
                                        </p:tav>
                                        <p:tav tm="100000">
                                          <p:val>
                                            <p:strVal val="#ppt_x"/>
                                          </p:val>
                                        </p:tav>
                                      </p:tavLst>
                                    </p:anim>
                                    <p:anim calcmode="lin" valueType="num">
                                      <p:cBhvr additive="base">
                                        <p:cTn id="2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9"/>
                                        </p:tgtEl>
                                        <p:attrNameLst>
                                          <p:attrName>style.visibility</p:attrName>
                                        </p:attrNameLst>
                                      </p:cBhvr>
                                      <p:to>
                                        <p:strVal val="visible"/>
                                      </p:to>
                                    </p:set>
                                    <p:anim calcmode="lin" valueType="num">
                                      <p:cBhvr additive="base">
                                        <p:cTn id="25" dur="500" fill="hold"/>
                                        <p:tgtEl>
                                          <p:spTgt spid="39"/>
                                        </p:tgtEl>
                                        <p:attrNameLst>
                                          <p:attrName>ppt_x</p:attrName>
                                        </p:attrNameLst>
                                      </p:cBhvr>
                                      <p:tavLst>
                                        <p:tav tm="0">
                                          <p:val>
                                            <p:strVal val="#ppt_x"/>
                                          </p:val>
                                        </p:tav>
                                        <p:tav tm="100000">
                                          <p:val>
                                            <p:strVal val="#ppt_x"/>
                                          </p:val>
                                        </p:tav>
                                      </p:tavLst>
                                    </p:anim>
                                    <p:anim calcmode="lin" valueType="num">
                                      <p:cBhvr additive="base">
                                        <p:cTn id="26"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1"/>
            <a:ext cx="9143999" cy="6858001"/>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1" y="10894"/>
            <a:ext cx="9143999" cy="646331"/>
          </a:xfrm>
          <a:prstGeom prst="rect">
            <a:avLst/>
          </a:prstGeom>
          <a:solidFill>
            <a:srgbClr val="002060"/>
          </a:solidFill>
        </p:spPr>
        <p:txBody>
          <a:bodyPr wrap="square" rtlCol="0">
            <a:spAutoFit/>
          </a:bodyPr>
          <a:lstStyle/>
          <a:p>
            <a:pPr algn="ctr"/>
            <a:r>
              <a:rPr lang="en-GB" sz="3600" dirty="0">
                <a:solidFill>
                  <a:schemeClr val="bg1"/>
                </a:solidFill>
              </a:rPr>
              <a:t>How Careerpilot could help</a:t>
            </a:r>
          </a:p>
        </p:txBody>
      </p:sp>
      <p:pic>
        <p:nvPicPr>
          <p:cNvPr id="6" name="Graphic 5" descr="Badge 3 with solid fill">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2885" y="10894"/>
            <a:ext cx="646331" cy="646331"/>
          </a:xfrm>
          <a:prstGeom prst="rect">
            <a:avLst/>
          </a:prstGeom>
        </p:spPr>
      </p:pic>
      <p:pic>
        <p:nvPicPr>
          <p:cNvPr id="5" name="Picture 4">
            <a:extLst>
              <a:ext uri="{FF2B5EF4-FFF2-40B4-BE49-F238E27FC236}">
                <a16:creationId xmlns:a16="http://schemas.microsoft.com/office/drawing/2014/main" id="{08CBC8C6-501B-CFEC-BC83-DAA51918EE20}"/>
              </a:ext>
            </a:extLst>
          </p:cNvPr>
          <p:cNvPicPr>
            <a:picLocks noChangeAspect="1"/>
          </p:cNvPicPr>
          <p:nvPr/>
        </p:nvPicPr>
        <p:blipFill rotWithShape="1">
          <a:blip r:embed="rId5"/>
          <a:srcRect b="20139"/>
          <a:stretch/>
        </p:blipFill>
        <p:spPr>
          <a:xfrm>
            <a:off x="2616059" y="716652"/>
            <a:ext cx="6162182" cy="5929097"/>
          </a:xfrm>
          <a:prstGeom prst="rect">
            <a:avLst/>
          </a:prstGeom>
          <a:effectLst>
            <a:outerShdw blurRad="63500" sx="102000" sy="102000" algn="ctr" rotWithShape="0">
              <a:prstClr val="black">
                <a:alpha val="40000"/>
              </a:prstClr>
            </a:outerShdw>
          </a:effectLst>
        </p:spPr>
      </p:pic>
      <p:sp>
        <p:nvSpPr>
          <p:cNvPr id="8" name="Rectangle 7">
            <a:extLst>
              <a:ext uri="{FF2B5EF4-FFF2-40B4-BE49-F238E27FC236}">
                <a16:creationId xmlns:a16="http://schemas.microsoft.com/office/drawing/2014/main" id="{2DC34C77-C340-20E7-E60C-660B758A264F}"/>
              </a:ext>
            </a:extLst>
          </p:cNvPr>
          <p:cNvSpPr/>
          <p:nvPr/>
        </p:nvSpPr>
        <p:spPr>
          <a:xfrm>
            <a:off x="211861" y="716652"/>
            <a:ext cx="2192337" cy="947946"/>
          </a:xfrm>
          <a:prstGeom prst="rect">
            <a:avLst/>
          </a:prstGeom>
          <a:solidFill>
            <a:srgbClr val="00206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400" dirty="0"/>
              <a:t>Virtual Work Experience</a:t>
            </a:r>
          </a:p>
        </p:txBody>
      </p:sp>
      <p:sp>
        <p:nvSpPr>
          <p:cNvPr id="9" name="Rectangle: Rounded Corners 8">
            <a:extLst>
              <a:ext uri="{FF2B5EF4-FFF2-40B4-BE49-F238E27FC236}">
                <a16:creationId xmlns:a16="http://schemas.microsoft.com/office/drawing/2014/main" id="{FCC39102-54B8-6A31-0895-DE22477AE72E}"/>
              </a:ext>
            </a:extLst>
          </p:cNvPr>
          <p:cNvSpPr/>
          <p:nvPr/>
        </p:nvSpPr>
        <p:spPr>
          <a:xfrm>
            <a:off x="211861" y="1724025"/>
            <a:ext cx="2192337" cy="11049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Could be anywhere in world!</a:t>
            </a:r>
          </a:p>
        </p:txBody>
      </p:sp>
      <p:sp>
        <p:nvSpPr>
          <p:cNvPr id="16" name="Rectangle: Rounded Corners 15">
            <a:extLst>
              <a:ext uri="{FF2B5EF4-FFF2-40B4-BE49-F238E27FC236}">
                <a16:creationId xmlns:a16="http://schemas.microsoft.com/office/drawing/2014/main" id="{5AD3ED31-0A84-91C3-3F00-CF89ED4E5ADE}"/>
              </a:ext>
            </a:extLst>
          </p:cNvPr>
          <p:cNvSpPr/>
          <p:nvPr/>
        </p:nvSpPr>
        <p:spPr>
          <a:xfrm>
            <a:off x="211861" y="2967246"/>
            <a:ext cx="2192337" cy="11049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Flexible</a:t>
            </a:r>
          </a:p>
        </p:txBody>
      </p:sp>
      <p:sp>
        <p:nvSpPr>
          <p:cNvPr id="17" name="Rectangle: Rounded Corners 16">
            <a:extLst>
              <a:ext uri="{FF2B5EF4-FFF2-40B4-BE49-F238E27FC236}">
                <a16:creationId xmlns:a16="http://schemas.microsoft.com/office/drawing/2014/main" id="{44348695-0D3E-C2EC-4AA8-FF759E21D246}"/>
              </a:ext>
            </a:extLst>
          </p:cNvPr>
          <p:cNvSpPr/>
          <p:nvPr/>
        </p:nvSpPr>
        <p:spPr>
          <a:xfrm>
            <a:off x="211861" y="4210467"/>
            <a:ext cx="2192337" cy="11049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Employers can take more people</a:t>
            </a:r>
          </a:p>
        </p:txBody>
      </p:sp>
    </p:spTree>
    <p:custDataLst>
      <p:tags r:id="rId1"/>
    </p:custDataLst>
    <p:extLst>
      <p:ext uri="{BB962C8B-B14F-4D97-AF65-F5344CB8AC3E}">
        <p14:creationId xmlns:p14="http://schemas.microsoft.com/office/powerpoint/2010/main" val="3608945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animBg="1"/>
      <p:bldP spid="17"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1"/>
            <a:ext cx="9143999" cy="6858001"/>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1" y="10894"/>
            <a:ext cx="9143999" cy="646331"/>
          </a:xfrm>
          <a:prstGeom prst="rect">
            <a:avLst/>
          </a:prstGeom>
          <a:solidFill>
            <a:srgbClr val="002060"/>
          </a:solidFill>
        </p:spPr>
        <p:txBody>
          <a:bodyPr wrap="square" rtlCol="0">
            <a:spAutoFit/>
          </a:bodyPr>
          <a:lstStyle/>
          <a:p>
            <a:pPr algn="ctr"/>
            <a:r>
              <a:rPr lang="en-GB" sz="3600" dirty="0">
                <a:solidFill>
                  <a:schemeClr val="bg1"/>
                </a:solidFill>
              </a:rPr>
              <a:t>How Careerpilot could help</a:t>
            </a:r>
          </a:p>
        </p:txBody>
      </p:sp>
      <p:pic>
        <p:nvPicPr>
          <p:cNvPr id="6" name="Graphic 5" descr="Badge 3 with solid fill">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2885" y="10894"/>
            <a:ext cx="646331" cy="646331"/>
          </a:xfrm>
          <a:prstGeom prst="rect">
            <a:avLst/>
          </a:prstGeom>
        </p:spPr>
      </p:pic>
      <p:pic>
        <p:nvPicPr>
          <p:cNvPr id="7" name="Picture 6">
            <a:extLst>
              <a:ext uri="{FF2B5EF4-FFF2-40B4-BE49-F238E27FC236}">
                <a16:creationId xmlns:a16="http://schemas.microsoft.com/office/drawing/2014/main" id="{A713F4D7-2FAA-3270-F95C-410C64829F5C}"/>
              </a:ext>
            </a:extLst>
          </p:cNvPr>
          <p:cNvPicPr>
            <a:picLocks noChangeAspect="1"/>
          </p:cNvPicPr>
          <p:nvPr/>
        </p:nvPicPr>
        <p:blipFill>
          <a:blip r:embed="rId5"/>
          <a:stretch>
            <a:fillRect/>
          </a:stretch>
        </p:blipFill>
        <p:spPr>
          <a:xfrm>
            <a:off x="100089" y="766101"/>
            <a:ext cx="2476500" cy="809625"/>
          </a:xfrm>
          <a:prstGeom prst="rect">
            <a:avLst/>
          </a:prstGeom>
        </p:spPr>
      </p:pic>
      <p:pic>
        <p:nvPicPr>
          <p:cNvPr id="12" name="Picture 10" descr="Loop">
            <a:extLst>
              <a:ext uri="{FF2B5EF4-FFF2-40B4-BE49-F238E27FC236}">
                <a16:creationId xmlns:a16="http://schemas.microsoft.com/office/drawing/2014/main" id="{42AA08B3-9796-735A-9152-F5F937BCE00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8339" y="842044"/>
            <a:ext cx="1438275" cy="825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F2844BB7-E4BF-AE13-3029-3AB1754DA848}"/>
              </a:ext>
            </a:extLst>
          </p:cNvPr>
          <p:cNvPicPr>
            <a:picLocks noChangeAspect="1"/>
          </p:cNvPicPr>
          <p:nvPr/>
        </p:nvPicPr>
        <p:blipFill>
          <a:blip r:embed="rId7"/>
          <a:stretch>
            <a:fillRect/>
          </a:stretch>
        </p:blipFill>
        <p:spPr>
          <a:xfrm>
            <a:off x="1390729" y="1738622"/>
            <a:ext cx="7393054" cy="5019038"/>
          </a:xfrm>
          <a:prstGeom prst="rect">
            <a:avLst/>
          </a:prstGeom>
          <a:effectLst>
            <a:outerShdw blurRad="63500" sx="102000" sy="102000" algn="ctr" rotWithShape="0">
              <a:prstClr val="black">
                <a:alpha val="40000"/>
              </a:prstClr>
            </a:outerShdw>
          </a:effectLst>
        </p:spPr>
      </p:pic>
      <p:pic>
        <p:nvPicPr>
          <p:cNvPr id="4" name="Picture 10" descr="Loop">
            <a:extLst>
              <a:ext uri="{FF2B5EF4-FFF2-40B4-BE49-F238E27FC236}">
                <a16:creationId xmlns:a16="http://schemas.microsoft.com/office/drawing/2014/main" id="{BD083570-14BC-EA82-5D0C-D22EE1A2F95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8314" y="4385388"/>
            <a:ext cx="1438275" cy="448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669159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1"/>
            <a:ext cx="9143999" cy="6858001"/>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1" y="10894"/>
            <a:ext cx="9143999" cy="646331"/>
          </a:xfrm>
          <a:prstGeom prst="rect">
            <a:avLst/>
          </a:prstGeom>
          <a:solidFill>
            <a:srgbClr val="002060"/>
          </a:solidFill>
        </p:spPr>
        <p:txBody>
          <a:bodyPr wrap="square" rtlCol="0">
            <a:spAutoFit/>
          </a:bodyPr>
          <a:lstStyle/>
          <a:p>
            <a:pPr algn="ctr"/>
            <a:r>
              <a:rPr lang="en-GB" sz="3600" dirty="0">
                <a:solidFill>
                  <a:schemeClr val="bg1"/>
                </a:solidFill>
              </a:rPr>
              <a:t>Task 1 – My Work Experience</a:t>
            </a:r>
          </a:p>
        </p:txBody>
      </p:sp>
      <p:pic>
        <p:nvPicPr>
          <p:cNvPr id="6" name="Graphic 5" descr="Badge 3 with solid fill">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2885" y="10894"/>
            <a:ext cx="646331" cy="646331"/>
          </a:xfrm>
          <a:prstGeom prst="rect">
            <a:avLst/>
          </a:prstGeom>
        </p:spPr>
      </p:pic>
      <p:sp>
        <p:nvSpPr>
          <p:cNvPr id="4" name="Rectangle 3">
            <a:extLst>
              <a:ext uri="{FF2B5EF4-FFF2-40B4-BE49-F238E27FC236}">
                <a16:creationId xmlns:a16="http://schemas.microsoft.com/office/drawing/2014/main" id="{8DE05BA1-F6AA-7BFE-69C8-AE1C089D2587}"/>
              </a:ext>
            </a:extLst>
          </p:cNvPr>
          <p:cNvSpPr/>
          <p:nvPr/>
        </p:nvSpPr>
        <p:spPr>
          <a:xfrm>
            <a:off x="190500" y="828675"/>
            <a:ext cx="3381375" cy="1181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What do YOU want to get from YOUR work experience?</a:t>
            </a:r>
          </a:p>
        </p:txBody>
      </p:sp>
      <p:sp>
        <p:nvSpPr>
          <p:cNvPr id="8" name="Rectangle 7">
            <a:extLst>
              <a:ext uri="{FF2B5EF4-FFF2-40B4-BE49-F238E27FC236}">
                <a16:creationId xmlns:a16="http://schemas.microsoft.com/office/drawing/2014/main" id="{F7A3769E-2EB2-EE78-D527-2CA6BAECD6AD}"/>
              </a:ext>
            </a:extLst>
          </p:cNvPr>
          <p:cNvSpPr/>
          <p:nvPr/>
        </p:nvSpPr>
        <p:spPr>
          <a:xfrm>
            <a:off x="3571875" y="828675"/>
            <a:ext cx="5295900" cy="2952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Try out a particular job</a:t>
            </a:r>
            <a:r>
              <a:rPr lang="en-GB" dirty="0"/>
              <a:t> </a:t>
            </a:r>
          </a:p>
        </p:txBody>
      </p:sp>
      <p:sp>
        <p:nvSpPr>
          <p:cNvPr id="10" name="Rectangle 9">
            <a:extLst>
              <a:ext uri="{FF2B5EF4-FFF2-40B4-BE49-F238E27FC236}">
                <a16:creationId xmlns:a16="http://schemas.microsoft.com/office/drawing/2014/main" id="{3ABAD4AD-BBD6-69F4-C9D8-E622650220DA}"/>
              </a:ext>
            </a:extLst>
          </p:cNvPr>
          <p:cNvSpPr/>
          <p:nvPr/>
        </p:nvSpPr>
        <p:spPr>
          <a:xfrm>
            <a:off x="3571875" y="1123950"/>
            <a:ext cx="5295900" cy="2952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Practice or learn skills</a:t>
            </a:r>
            <a:endParaRPr lang="en-GB" dirty="0"/>
          </a:p>
        </p:txBody>
      </p:sp>
      <p:sp>
        <p:nvSpPr>
          <p:cNvPr id="11" name="Rectangle 10">
            <a:extLst>
              <a:ext uri="{FF2B5EF4-FFF2-40B4-BE49-F238E27FC236}">
                <a16:creationId xmlns:a16="http://schemas.microsoft.com/office/drawing/2014/main" id="{7EA63763-83FE-4D44-A295-6477659173D8}"/>
              </a:ext>
            </a:extLst>
          </p:cNvPr>
          <p:cNvSpPr/>
          <p:nvPr/>
        </p:nvSpPr>
        <p:spPr>
          <a:xfrm>
            <a:off x="3571875" y="1419225"/>
            <a:ext cx="5295900" cy="2952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Try out being a worker</a:t>
            </a:r>
            <a:endParaRPr lang="en-GB" dirty="0"/>
          </a:p>
        </p:txBody>
      </p:sp>
      <p:sp>
        <p:nvSpPr>
          <p:cNvPr id="12" name="Rectangle 11">
            <a:extLst>
              <a:ext uri="{FF2B5EF4-FFF2-40B4-BE49-F238E27FC236}">
                <a16:creationId xmlns:a16="http://schemas.microsoft.com/office/drawing/2014/main" id="{3FDA7E20-7DB5-4CBB-CB4F-C53B67921EC0}"/>
              </a:ext>
            </a:extLst>
          </p:cNvPr>
          <p:cNvSpPr/>
          <p:nvPr/>
        </p:nvSpPr>
        <p:spPr>
          <a:xfrm>
            <a:off x="3571875" y="1714500"/>
            <a:ext cx="5295900" cy="2952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See whether the job I am thinking of is really for me</a:t>
            </a:r>
          </a:p>
        </p:txBody>
      </p:sp>
      <p:sp>
        <p:nvSpPr>
          <p:cNvPr id="13" name="Rectangle 12">
            <a:extLst>
              <a:ext uri="{FF2B5EF4-FFF2-40B4-BE49-F238E27FC236}">
                <a16:creationId xmlns:a16="http://schemas.microsoft.com/office/drawing/2014/main" id="{203F55F6-1AF1-C029-7369-0394BA77B0AE}"/>
              </a:ext>
            </a:extLst>
          </p:cNvPr>
          <p:cNvSpPr/>
          <p:nvPr/>
        </p:nvSpPr>
        <p:spPr>
          <a:xfrm>
            <a:off x="190500" y="2144495"/>
            <a:ext cx="3381375" cy="118110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Who could help you find a placement?</a:t>
            </a:r>
          </a:p>
        </p:txBody>
      </p:sp>
      <p:sp>
        <p:nvSpPr>
          <p:cNvPr id="14" name="Rectangle 13">
            <a:extLst>
              <a:ext uri="{FF2B5EF4-FFF2-40B4-BE49-F238E27FC236}">
                <a16:creationId xmlns:a16="http://schemas.microsoft.com/office/drawing/2014/main" id="{F77D129F-3B5F-994E-FC77-D8448B1C84DE}"/>
              </a:ext>
            </a:extLst>
          </p:cNvPr>
          <p:cNvSpPr/>
          <p:nvPr/>
        </p:nvSpPr>
        <p:spPr>
          <a:xfrm>
            <a:off x="3571875" y="2144495"/>
            <a:ext cx="5295900" cy="2952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My career teacher</a:t>
            </a:r>
            <a:endParaRPr lang="en-GB" dirty="0"/>
          </a:p>
        </p:txBody>
      </p:sp>
      <p:sp>
        <p:nvSpPr>
          <p:cNvPr id="16" name="Rectangle 15">
            <a:extLst>
              <a:ext uri="{FF2B5EF4-FFF2-40B4-BE49-F238E27FC236}">
                <a16:creationId xmlns:a16="http://schemas.microsoft.com/office/drawing/2014/main" id="{61ABC900-76DA-CA8F-59AF-5C6CCD1D13D9}"/>
              </a:ext>
            </a:extLst>
          </p:cNvPr>
          <p:cNvSpPr/>
          <p:nvPr/>
        </p:nvSpPr>
        <p:spPr>
          <a:xfrm>
            <a:off x="3571875" y="2439770"/>
            <a:ext cx="5295900" cy="2952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My family</a:t>
            </a:r>
            <a:endParaRPr lang="en-GB" dirty="0"/>
          </a:p>
        </p:txBody>
      </p:sp>
      <p:sp>
        <p:nvSpPr>
          <p:cNvPr id="17" name="Rectangle 16">
            <a:extLst>
              <a:ext uri="{FF2B5EF4-FFF2-40B4-BE49-F238E27FC236}">
                <a16:creationId xmlns:a16="http://schemas.microsoft.com/office/drawing/2014/main" id="{72B737EA-2345-7D27-9925-48BCD435C3F0}"/>
              </a:ext>
            </a:extLst>
          </p:cNvPr>
          <p:cNvSpPr/>
          <p:nvPr/>
        </p:nvSpPr>
        <p:spPr>
          <a:xfrm>
            <a:off x="3571875" y="2735045"/>
            <a:ext cx="5295900" cy="2952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My friends</a:t>
            </a:r>
            <a:endParaRPr lang="en-GB" dirty="0"/>
          </a:p>
        </p:txBody>
      </p:sp>
      <p:sp>
        <p:nvSpPr>
          <p:cNvPr id="18" name="Rectangle 17">
            <a:extLst>
              <a:ext uri="{FF2B5EF4-FFF2-40B4-BE49-F238E27FC236}">
                <a16:creationId xmlns:a16="http://schemas.microsoft.com/office/drawing/2014/main" id="{946F5953-233E-3EF0-5BC8-7DFC89DE6560}"/>
              </a:ext>
            </a:extLst>
          </p:cNvPr>
          <p:cNvSpPr/>
          <p:nvPr/>
        </p:nvSpPr>
        <p:spPr>
          <a:xfrm>
            <a:off x="3571875" y="3030320"/>
            <a:ext cx="5295900" cy="2952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Other</a:t>
            </a:r>
          </a:p>
        </p:txBody>
      </p:sp>
      <p:sp>
        <p:nvSpPr>
          <p:cNvPr id="19" name="Rectangle 18">
            <a:extLst>
              <a:ext uri="{FF2B5EF4-FFF2-40B4-BE49-F238E27FC236}">
                <a16:creationId xmlns:a16="http://schemas.microsoft.com/office/drawing/2014/main" id="{8B018C9B-4E3C-DCB0-242D-25B0CC213380}"/>
              </a:ext>
            </a:extLst>
          </p:cNvPr>
          <p:cNvSpPr/>
          <p:nvPr/>
        </p:nvSpPr>
        <p:spPr>
          <a:xfrm>
            <a:off x="190499" y="4870325"/>
            <a:ext cx="3381375" cy="11811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Find workplaces that are easy to get to that fit with what you want?</a:t>
            </a:r>
          </a:p>
        </p:txBody>
      </p:sp>
      <p:sp>
        <p:nvSpPr>
          <p:cNvPr id="20" name="Rectangle 19">
            <a:extLst>
              <a:ext uri="{FF2B5EF4-FFF2-40B4-BE49-F238E27FC236}">
                <a16:creationId xmlns:a16="http://schemas.microsoft.com/office/drawing/2014/main" id="{56C95BC2-17AF-EDCE-A783-B40679F03092}"/>
              </a:ext>
            </a:extLst>
          </p:cNvPr>
          <p:cNvSpPr/>
          <p:nvPr/>
        </p:nvSpPr>
        <p:spPr>
          <a:xfrm>
            <a:off x="3571874" y="4870325"/>
            <a:ext cx="5295900" cy="2952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20">
            <a:extLst>
              <a:ext uri="{FF2B5EF4-FFF2-40B4-BE49-F238E27FC236}">
                <a16:creationId xmlns:a16="http://schemas.microsoft.com/office/drawing/2014/main" id="{557C228E-4361-7DC4-5124-FAF2D32AD85F}"/>
              </a:ext>
            </a:extLst>
          </p:cNvPr>
          <p:cNvSpPr/>
          <p:nvPr/>
        </p:nvSpPr>
        <p:spPr>
          <a:xfrm>
            <a:off x="3571874" y="5165600"/>
            <a:ext cx="5295900" cy="2952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Rectangle 21">
            <a:extLst>
              <a:ext uri="{FF2B5EF4-FFF2-40B4-BE49-F238E27FC236}">
                <a16:creationId xmlns:a16="http://schemas.microsoft.com/office/drawing/2014/main" id="{52CA27E2-1FED-79A9-21BE-7A86B3ECEC78}"/>
              </a:ext>
            </a:extLst>
          </p:cNvPr>
          <p:cNvSpPr/>
          <p:nvPr/>
        </p:nvSpPr>
        <p:spPr>
          <a:xfrm>
            <a:off x="3571874" y="5460875"/>
            <a:ext cx="5295900" cy="2952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2">
            <a:extLst>
              <a:ext uri="{FF2B5EF4-FFF2-40B4-BE49-F238E27FC236}">
                <a16:creationId xmlns:a16="http://schemas.microsoft.com/office/drawing/2014/main" id="{0F3EE528-863B-52C7-515C-AC375A869607}"/>
              </a:ext>
            </a:extLst>
          </p:cNvPr>
          <p:cNvSpPr/>
          <p:nvPr/>
        </p:nvSpPr>
        <p:spPr>
          <a:xfrm>
            <a:off x="3571874" y="5756150"/>
            <a:ext cx="5295900" cy="2952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5" name="Flowchart: Sequential Access Storage 24">
            <a:extLst>
              <a:ext uri="{FF2B5EF4-FFF2-40B4-BE49-F238E27FC236}">
                <a16:creationId xmlns:a16="http://schemas.microsoft.com/office/drawing/2014/main" id="{DF2BCEAB-F563-E91E-DC4B-4D910491CBA3}"/>
              </a:ext>
            </a:extLst>
          </p:cNvPr>
          <p:cNvSpPr/>
          <p:nvPr/>
        </p:nvSpPr>
        <p:spPr>
          <a:xfrm>
            <a:off x="3381374" y="5242859"/>
            <a:ext cx="2562225" cy="1424154"/>
          </a:xfrm>
          <a:prstGeom prst="flowChartMagneticTape">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 Do a Google map search and see what is around you</a:t>
            </a:r>
          </a:p>
        </p:txBody>
      </p:sp>
      <p:sp>
        <p:nvSpPr>
          <p:cNvPr id="26" name="Flowchart: Sequential Access Storage 25">
            <a:extLst>
              <a:ext uri="{FF2B5EF4-FFF2-40B4-BE49-F238E27FC236}">
                <a16:creationId xmlns:a16="http://schemas.microsoft.com/office/drawing/2014/main" id="{02CC0AC1-DD5E-9E87-BBB9-AF8637091CBD}"/>
              </a:ext>
            </a:extLst>
          </p:cNvPr>
          <p:cNvSpPr/>
          <p:nvPr/>
        </p:nvSpPr>
        <p:spPr>
          <a:xfrm>
            <a:off x="6124574" y="5242859"/>
            <a:ext cx="2828927" cy="1425569"/>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 Look at the companies’ website and check out WEX/contacts</a:t>
            </a:r>
          </a:p>
        </p:txBody>
      </p:sp>
      <p:sp>
        <p:nvSpPr>
          <p:cNvPr id="27" name="Rectangle 26">
            <a:extLst>
              <a:ext uri="{FF2B5EF4-FFF2-40B4-BE49-F238E27FC236}">
                <a16:creationId xmlns:a16="http://schemas.microsoft.com/office/drawing/2014/main" id="{CBD01A21-E7A1-4D4C-3B67-938B544C4EF3}"/>
              </a:ext>
            </a:extLst>
          </p:cNvPr>
          <p:cNvSpPr/>
          <p:nvPr/>
        </p:nvSpPr>
        <p:spPr>
          <a:xfrm>
            <a:off x="190499" y="3460315"/>
            <a:ext cx="3381375" cy="1181100"/>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Which job sectors are you interested in doing a work experience in?</a:t>
            </a:r>
          </a:p>
        </p:txBody>
      </p:sp>
      <p:sp>
        <p:nvSpPr>
          <p:cNvPr id="28" name="Rectangle 27">
            <a:extLst>
              <a:ext uri="{FF2B5EF4-FFF2-40B4-BE49-F238E27FC236}">
                <a16:creationId xmlns:a16="http://schemas.microsoft.com/office/drawing/2014/main" id="{11C14DEB-8542-58AF-3C60-F718FF4A331C}"/>
              </a:ext>
            </a:extLst>
          </p:cNvPr>
          <p:cNvSpPr/>
          <p:nvPr/>
        </p:nvSpPr>
        <p:spPr>
          <a:xfrm>
            <a:off x="3571874" y="3460315"/>
            <a:ext cx="5295900" cy="2952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e.g. hospitality </a:t>
            </a:r>
          </a:p>
        </p:txBody>
      </p:sp>
      <p:sp>
        <p:nvSpPr>
          <p:cNvPr id="29" name="Rectangle 28">
            <a:extLst>
              <a:ext uri="{FF2B5EF4-FFF2-40B4-BE49-F238E27FC236}">
                <a16:creationId xmlns:a16="http://schemas.microsoft.com/office/drawing/2014/main" id="{AB410D4E-F3D9-DEBB-9F32-590597DA4F53}"/>
              </a:ext>
            </a:extLst>
          </p:cNvPr>
          <p:cNvSpPr/>
          <p:nvPr/>
        </p:nvSpPr>
        <p:spPr>
          <a:xfrm>
            <a:off x="3571874" y="3755590"/>
            <a:ext cx="5295900" cy="2952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A24D536D-C71B-82A9-7AD3-0F69C9FF2C84}"/>
              </a:ext>
            </a:extLst>
          </p:cNvPr>
          <p:cNvSpPr/>
          <p:nvPr/>
        </p:nvSpPr>
        <p:spPr>
          <a:xfrm>
            <a:off x="3571874" y="4050865"/>
            <a:ext cx="5295900" cy="2952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4EECCC20-36A1-D8F4-29E2-F8C590BF56C6}"/>
              </a:ext>
            </a:extLst>
          </p:cNvPr>
          <p:cNvSpPr/>
          <p:nvPr/>
        </p:nvSpPr>
        <p:spPr>
          <a:xfrm>
            <a:off x="3571874" y="4335512"/>
            <a:ext cx="5295900" cy="2952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2" name="Star: 32 Points 31">
            <a:extLst>
              <a:ext uri="{FF2B5EF4-FFF2-40B4-BE49-F238E27FC236}">
                <a16:creationId xmlns:a16="http://schemas.microsoft.com/office/drawing/2014/main" id="{09EC9108-77E3-4220-BC03-1C40C9B526B0}"/>
              </a:ext>
            </a:extLst>
          </p:cNvPr>
          <p:cNvSpPr/>
          <p:nvPr/>
        </p:nvSpPr>
        <p:spPr>
          <a:xfrm>
            <a:off x="7589519" y="41296"/>
            <a:ext cx="1554479" cy="1388558"/>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20 mins</a:t>
            </a:r>
          </a:p>
        </p:txBody>
      </p:sp>
    </p:spTree>
    <p:custDataLst>
      <p:tags r:id="rId1"/>
    </p:custDataLst>
    <p:extLst>
      <p:ext uri="{BB962C8B-B14F-4D97-AF65-F5344CB8AC3E}">
        <p14:creationId xmlns:p14="http://schemas.microsoft.com/office/powerpoint/2010/main" val="2277867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ppt_x"/>
                                          </p:val>
                                        </p:tav>
                                        <p:tav tm="100000">
                                          <p:val>
                                            <p:strVal val="#ppt_x"/>
                                          </p:val>
                                        </p:tav>
                                      </p:tavLst>
                                    </p:anim>
                                    <p:anim calcmode="lin" valueType="num">
                                      <p:cBhvr additive="base">
                                        <p:cTn id="1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heel(1)">
                                      <p:cBhvr>
                                        <p:cTn id="19"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3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1"/>
            <a:ext cx="9143999" cy="6858001"/>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1" y="10894"/>
            <a:ext cx="9143999" cy="646331"/>
          </a:xfrm>
          <a:prstGeom prst="rect">
            <a:avLst/>
          </a:prstGeom>
          <a:solidFill>
            <a:srgbClr val="002060"/>
          </a:solidFill>
        </p:spPr>
        <p:txBody>
          <a:bodyPr wrap="square" rtlCol="0">
            <a:spAutoFit/>
          </a:bodyPr>
          <a:lstStyle/>
          <a:p>
            <a:pPr algn="ctr"/>
            <a:r>
              <a:rPr lang="en-GB" sz="3600" dirty="0">
                <a:solidFill>
                  <a:schemeClr val="bg1"/>
                </a:solidFill>
              </a:rPr>
              <a:t>Task 2 – Work Experience Research </a:t>
            </a:r>
          </a:p>
        </p:txBody>
      </p:sp>
      <p:pic>
        <p:nvPicPr>
          <p:cNvPr id="6" name="Graphic 5" descr="Badge 3 with solid fill">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2885" y="10894"/>
            <a:ext cx="646331" cy="646331"/>
          </a:xfrm>
          <a:prstGeom prst="rect">
            <a:avLst/>
          </a:prstGeom>
        </p:spPr>
      </p:pic>
      <p:grpSp>
        <p:nvGrpSpPr>
          <p:cNvPr id="13" name="Group 12">
            <a:extLst>
              <a:ext uri="{FF2B5EF4-FFF2-40B4-BE49-F238E27FC236}">
                <a16:creationId xmlns:a16="http://schemas.microsoft.com/office/drawing/2014/main" id="{96FFED11-89F8-4800-296F-8ACA126CBC47}"/>
              </a:ext>
            </a:extLst>
          </p:cNvPr>
          <p:cNvGrpSpPr/>
          <p:nvPr/>
        </p:nvGrpSpPr>
        <p:grpSpPr>
          <a:xfrm>
            <a:off x="223837" y="1959437"/>
            <a:ext cx="2662396" cy="857642"/>
            <a:chOff x="223837" y="1959437"/>
            <a:chExt cx="2662396" cy="857642"/>
          </a:xfrm>
        </p:grpSpPr>
        <p:pic>
          <p:nvPicPr>
            <p:cNvPr id="7" name="Picture 6">
              <a:extLst>
                <a:ext uri="{FF2B5EF4-FFF2-40B4-BE49-F238E27FC236}">
                  <a16:creationId xmlns:a16="http://schemas.microsoft.com/office/drawing/2014/main" id="{A713F4D7-2FAA-3270-F95C-410C64829F5C}"/>
                </a:ext>
              </a:extLst>
            </p:cNvPr>
            <p:cNvPicPr>
              <a:picLocks noChangeAspect="1"/>
            </p:cNvPicPr>
            <p:nvPr/>
          </p:nvPicPr>
          <p:blipFill>
            <a:blip r:embed="rId5"/>
            <a:stretch>
              <a:fillRect/>
            </a:stretch>
          </p:blipFill>
          <p:spPr>
            <a:xfrm>
              <a:off x="223837" y="1959437"/>
              <a:ext cx="2476500" cy="809625"/>
            </a:xfrm>
            <a:prstGeom prst="rect">
              <a:avLst/>
            </a:prstGeom>
          </p:spPr>
        </p:pic>
        <p:pic>
          <p:nvPicPr>
            <p:cNvPr id="12" name="Picture 10" descr="Loop">
              <a:extLst>
                <a:ext uri="{FF2B5EF4-FFF2-40B4-BE49-F238E27FC236}">
                  <a16:creationId xmlns:a16="http://schemas.microsoft.com/office/drawing/2014/main" id="{42AA08B3-9796-735A-9152-F5F937BCE00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7958" y="1991124"/>
              <a:ext cx="1438275" cy="825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Group 10">
            <a:extLst>
              <a:ext uri="{FF2B5EF4-FFF2-40B4-BE49-F238E27FC236}">
                <a16:creationId xmlns:a16="http://schemas.microsoft.com/office/drawing/2014/main" id="{5E0A48E1-0CEE-B31B-154C-5115FCBA10E0}"/>
              </a:ext>
            </a:extLst>
          </p:cNvPr>
          <p:cNvGrpSpPr/>
          <p:nvPr/>
        </p:nvGrpSpPr>
        <p:grpSpPr>
          <a:xfrm>
            <a:off x="223836" y="734925"/>
            <a:ext cx="8598333" cy="1066800"/>
            <a:chOff x="223836" y="734925"/>
            <a:chExt cx="8598333" cy="1066800"/>
          </a:xfrm>
        </p:grpSpPr>
        <p:pic>
          <p:nvPicPr>
            <p:cNvPr id="8" name="Picture 7">
              <a:extLst>
                <a:ext uri="{FF2B5EF4-FFF2-40B4-BE49-F238E27FC236}">
                  <a16:creationId xmlns:a16="http://schemas.microsoft.com/office/drawing/2014/main" id="{57092926-9D97-33F9-C0AC-00F400BDB68C}"/>
                </a:ext>
              </a:extLst>
            </p:cNvPr>
            <p:cNvPicPr>
              <a:picLocks noChangeAspect="1"/>
            </p:cNvPicPr>
            <p:nvPr/>
          </p:nvPicPr>
          <p:blipFill>
            <a:blip r:embed="rId7"/>
            <a:stretch>
              <a:fillRect/>
            </a:stretch>
          </p:blipFill>
          <p:spPr>
            <a:xfrm>
              <a:off x="223836" y="734925"/>
              <a:ext cx="3571875" cy="1066800"/>
            </a:xfrm>
            <a:prstGeom prst="rect">
              <a:avLst/>
            </a:prstGeom>
          </p:spPr>
        </p:pic>
        <p:pic>
          <p:nvPicPr>
            <p:cNvPr id="9" name="Picture 10" descr="Loop">
              <a:extLst>
                <a:ext uri="{FF2B5EF4-FFF2-40B4-BE49-F238E27FC236}">
                  <a16:creationId xmlns:a16="http://schemas.microsoft.com/office/drawing/2014/main" id="{00EB3A55-8993-C7D4-2992-3CC2D455E2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60802" y="1073669"/>
              <a:ext cx="1171575" cy="58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rrow: Right 3">
              <a:extLst>
                <a:ext uri="{FF2B5EF4-FFF2-40B4-BE49-F238E27FC236}">
                  <a16:creationId xmlns:a16="http://schemas.microsoft.com/office/drawing/2014/main" id="{04166D9C-7E92-AADD-435F-A0CFF80C2A9E}"/>
                </a:ext>
              </a:extLst>
            </p:cNvPr>
            <p:cNvSpPr/>
            <p:nvPr/>
          </p:nvSpPr>
          <p:spPr>
            <a:xfrm>
              <a:off x="3795712" y="914400"/>
              <a:ext cx="1042988" cy="5232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a:extLst>
                <a:ext uri="{FF2B5EF4-FFF2-40B4-BE49-F238E27FC236}">
                  <a16:creationId xmlns:a16="http://schemas.microsoft.com/office/drawing/2014/main" id="{4A005518-DD8D-912F-E198-A2C60F9D7CA5}"/>
                </a:ext>
              </a:extLst>
            </p:cNvPr>
            <p:cNvSpPr/>
            <p:nvPr/>
          </p:nvSpPr>
          <p:spPr>
            <a:xfrm>
              <a:off x="4821669" y="734925"/>
              <a:ext cx="40005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Finding a job/experience</a:t>
              </a:r>
            </a:p>
          </p:txBody>
        </p:sp>
      </p:grpSp>
      <p:sp>
        <p:nvSpPr>
          <p:cNvPr id="10" name="Rectangle 9">
            <a:extLst>
              <a:ext uri="{FF2B5EF4-FFF2-40B4-BE49-F238E27FC236}">
                <a16:creationId xmlns:a16="http://schemas.microsoft.com/office/drawing/2014/main" id="{0E3C46B4-16B3-C2EC-9F84-1B4F61B3843F}"/>
              </a:ext>
            </a:extLst>
          </p:cNvPr>
          <p:cNvSpPr/>
          <p:nvPr/>
        </p:nvSpPr>
        <p:spPr>
          <a:xfrm>
            <a:off x="223836" y="2915642"/>
            <a:ext cx="8696326" cy="2177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GB" sz="2400" dirty="0">
                <a:solidFill>
                  <a:schemeClr val="tx1"/>
                </a:solidFill>
              </a:rPr>
              <a:t>Explore the ‘Finding an experience/job’ section and click on ‘virtual work experiences’</a:t>
            </a:r>
          </a:p>
          <a:p>
            <a:pPr marL="457200" indent="-457200">
              <a:buFont typeface="Arial" panose="020B0604020202020204" pitchFamily="34" charset="0"/>
              <a:buChar char="•"/>
            </a:pPr>
            <a:r>
              <a:rPr lang="en-GB" sz="2400" dirty="0">
                <a:solidFill>
                  <a:schemeClr val="tx1"/>
                </a:solidFill>
              </a:rPr>
              <a:t>If you can watch videos have a look at some video stories related to jobs you are interested in (if you can’t you can do this at home)</a:t>
            </a:r>
          </a:p>
        </p:txBody>
      </p:sp>
      <p:sp>
        <p:nvSpPr>
          <p:cNvPr id="14" name="Rectangle 13">
            <a:extLst>
              <a:ext uri="{FF2B5EF4-FFF2-40B4-BE49-F238E27FC236}">
                <a16:creationId xmlns:a16="http://schemas.microsoft.com/office/drawing/2014/main" id="{10F7D3CD-4F64-76CA-F7E4-ECB81EDC8817}"/>
              </a:ext>
            </a:extLst>
          </p:cNvPr>
          <p:cNvSpPr/>
          <p:nvPr/>
        </p:nvSpPr>
        <p:spPr>
          <a:xfrm>
            <a:off x="223836" y="5301285"/>
            <a:ext cx="8696326" cy="12697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GB" sz="2400" dirty="0">
                <a:solidFill>
                  <a:schemeClr val="tx1"/>
                </a:solidFill>
              </a:rPr>
              <a:t>If you find a virtual experience you want to apply to add the link to your ‘My work experience’ notes and bookmark the page using ‘+ My Bookmarks’</a:t>
            </a:r>
          </a:p>
        </p:txBody>
      </p:sp>
      <p:sp>
        <p:nvSpPr>
          <p:cNvPr id="16" name="Star: 32 Points 15">
            <a:extLst>
              <a:ext uri="{FF2B5EF4-FFF2-40B4-BE49-F238E27FC236}">
                <a16:creationId xmlns:a16="http://schemas.microsoft.com/office/drawing/2014/main" id="{E5662224-A715-6A69-C466-4DC2C9AA065F}"/>
              </a:ext>
            </a:extLst>
          </p:cNvPr>
          <p:cNvSpPr/>
          <p:nvPr/>
        </p:nvSpPr>
        <p:spPr>
          <a:xfrm>
            <a:off x="7313465" y="1368096"/>
            <a:ext cx="1767612" cy="1767965"/>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15 mins</a:t>
            </a:r>
          </a:p>
        </p:txBody>
      </p:sp>
    </p:spTree>
    <p:custDataLst>
      <p:tags r:id="rId1"/>
    </p:custDataLst>
    <p:extLst>
      <p:ext uri="{BB962C8B-B14F-4D97-AF65-F5344CB8AC3E}">
        <p14:creationId xmlns:p14="http://schemas.microsoft.com/office/powerpoint/2010/main" val="1802021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heel(1)">
                                      <p:cBhvr>
                                        <p:cTn id="31"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6"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1"/>
            <a:ext cx="9143999" cy="6858001"/>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1" y="10893"/>
            <a:ext cx="9144000" cy="646331"/>
          </a:xfrm>
          <a:prstGeom prst="rect">
            <a:avLst/>
          </a:prstGeom>
          <a:solidFill>
            <a:srgbClr val="002060"/>
          </a:solidFill>
        </p:spPr>
        <p:txBody>
          <a:bodyPr wrap="square" rtlCol="0">
            <a:spAutoFit/>
          </a:bodyPr>
          <a:lstStyle/>
          <a:p>
            <a:pPr algn="ctr"/>
            <a:r>
              <a:rPr lang="en-GB" sz="3600" dirty="0">
                <a:solidFill>
                  <a:schemeClr val="bg1"/>
                </a:solidFill>
              </a:rPr>
              <a:t>Setting actions</a:t>
            </a:r>
          </a:p>
        </p:txBody>
      </p:sp>
      <p:pic>
        <p:nvPicPr>
          <p:cNvPr id="6" name="Graphic 5" descr="Badge 3 with solid fill">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10894"/>
            <a:ext cx="646331" cy="646331"/>
          </a:xfrm>
          <a:prstGeom prst="rect">
            <a:avLst/>
          </a:prstGeom>
        </p:spPr>
      </p:pic>
      <p:grpSp>
        <p:nvGrpSpPr>
          <p:cNvPr id="21" name="Group 20">
            <a:extLst>
              <a:ext uri="{FF2B5EF4-FFF2-40B4-BE49-F238E27FC236}">
                <a16:creationId xmlns:a16="http://schemas.microsoft.com/office/drawing/2014/main" id="{86C17B2F-BBEF-2E9A-B8DB-BD9803972B99}"/>
              </a:ext>
            </a:extLst>
          </p:cNvPr>
          <p:cNvGrpSpPr/>
          <p:nvPr/>
        </p:nvGrpSpPr>
        <p:grpSpPr>
          <a:xfrm>
            <a:off x="118572" y="848136"/>
            <a:ext cx="5249008" cy="2038635"/>
            <a:chOff x="118572" y="580281"/>
            <a:chExt cx="5249008" cy="2038635"/>
          </a:xfrm>
          <a:effectLst>
            <a:outerShdw blurRad="63500" sx="102000" sy="102000" algn="ctr" rotWithShape="0">
              <a:prstClr val="black">
                <a:alpha val="40000"/>
              </a:prstClr>
            </a:outerShdw>
          </a:effectLst>
        </p:grpSpPr>
        <p:pic>
          <p:nvPicPr>
            <p:cNvPr id="15" name="Picture 14">
              <a:extLst>
                <a:ext uri="{FF2B5EF4-FFF2-40B4-BE49-F238E27FC236}">
                  <a16:creationId xmlns:a16="http://schemas.microsoft.com/office/drawing/2014/main" id="{8E4CD04C-8D08-C42E-96B2-A9A6CC444C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572" y="580281"/>
              <a:ext cx="5249008" cy="2038635"/>
            </a:xfrm>
            <a:prstGeom prst="rect">
              <a:avLst/>
            </a:prstGeom>
          </p:spPr>
        </p:pic>
        <p:sp>
          <p:nvSpPr>
            <p:cNvPr id="16" name="Rectangle 15">
              <a:extLst>
                <a:ext uri="{FF2B5EF4-FFF2-40B4-BE49-F238E27FC236}">
                  <a16:creationId xmlns:a16="http://schemas.microsoft.com/office/drawing/2014/main" id="{3BE8ED61-5063-8138-0758-C1F48C863190}"/>
                </a:ext>
              </a:extLst>
            </p:cNvPr>
            <p:cNvSpPr/>
            <p:nvPr/>
          </p:nvSpPr>
          <p:spPr>
            <a:xfrm>
              <a:off x="191025" y="2002024"/>
              <a:ext cx="1894949" cy="4862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2" name="Group 21">
            <a:extLst>
              <a:ext uri="{FF2B5EF4-FFF2-40B4-BE49-F238E27FC236}">
                <a16:creationId xmlns:a16="http://schemas.microsoft.com/office/drawing/2014/main" id="{9502DA0B-8007-8061-1DA6-EACCBB7DCCC4}"/>
              </a:ext>
            </a:extLst>
          </p:cNvPr>
          <p:cNvGrpSpPr/>
          <p:nvPr/>
        </p:nvGrpSpPr>
        <p:grpSpPr>
          <a:xfrm>
            <a:off x="1624537" y="2063523"/>
            <a:ext cx="7058026" cy="2593290"/>
            <a:chOff x="1624537" y="2063523"/>
            <a:chExt cx="7058026" cy="2593290"/>
          </a:xfrm>
          <a:effectLst>
            <a:outerShdw blurRad="63500" sx="102000" sy="102000" algn="ctr" rotWithShape="0">
              <a:prstClr val="black">
                <a:alpha val="40000"/>
              </a:prstClr>
            </a:outerShdw>
          </a:effectLst>
        </p:grpSpPr>
        <p:pic>
          <p:nvPicPr>
            <p:cNvPr id="17" name="Picture 16">
              <a:extLst>
                <a:ext uri="{FF2B5EF4-FFF2-40B4-BE49-F238E27FC236}">
                  <a16:creationId xmlns:a16="http://schemas.microsoft.com/office/drawing/2014/main" id="{5AE75A1D-1A13-4532-99E4-045C237A0BCC}"/>
                </a:ext>
              </a:extLst>
            </p:cNvPr>
            <p:cNvPicPr>
              <a:picLocks noChangeAspect="1"/>
            </p:cNvPicPr>
            <p:nvPr/>
          </p:nvPicPr>
          <p:blipFill>
            <a:blip r:embed="rId6"/>
            <a:stretch>
              <a:fillRect/>
            </a:stretch>
          </p:blipFill>
          <p:spPr>
            <a:xfrm>
              <a:off x="1624537" y="2063523"/>
              <a:ext cx="7058026" cy="2593290"/>
            </a:xfrm>
            <a:prstGeom prst="rect">
              <a:avLst/>
            </a:prstGeom>
          </p:spPr>
        </p:pic>
        <p:sp>
          <p:nvSpPr>
            <p:cNvPr id="18" name="Rectangle 17">
              <a:extLst>
                <a:ext uri="{FF2B5EF4-FFF2-40B4-BE49-F238E27FC236}">
                  <a16:creationId xmlns:a16="http://schemas.microsoft.com/office/drawing/2014/main" id="{87071A81-6FB2-D4C5-44A6-BCCDCC23FCDC}"/>
                </a:ext>
              </a:extLst>
            </p:cNvPr>
            <p:cNvSpPr/>
            <p:nvPr/>
          </p:nvSpPr>
          <p:spPr>
            <a:xfrm>
              <a:off x="6787614" y="2745228"/>
              <a:ext cx="1894949" cy="175996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20" name="Picture 19">
            <a:extLst>
              <a:ext uri="{FF2B5EF4-FFF2-40B4-BE49-F238E27FC236}">
                <a16:creationId xmlns:a16="http://schemas.microsoft.com/office/drawing/2014/main" id="{2B0A8EDD-0BBD-1DA2-0B1D-FE06B08EE23B}"/>
              </a:ext>
            </a:extLst>
          </p:cNvPr>
          <p:cNvPicPr>
            <a:picLocks noChangeAspect="1"/>
          </p:cNvPicPr>
          <p:nvPr/>
        </p:nvPicPr>
        <p:blipFill>
          <a:blip r:embed="rId7"/>
          <a:stretch>
            <a:fillRect/>
          </a:stretch>
        </p:blipFill>
        <p:spPr>
          <a:xfrm>
            <a:off x="863382" y="4751446"/>
            <a:ext cx="7819181" cy="2011920"/>
          </a:xfrm>
          <a:prstGeom prst="rect">
            <a:avLst/>
          </a:prstGeom>
          <a:effectLst>
            <a:outerShdw blurRad="63500" sx="102000" sy="102000" algn="ctr" rotWithShape="0">
              <a:prstClr val="black">
                <a:alpha val="40000"/>
              </a:prstClr>
            </a:outerShdw>
          </a:effectLst>
        </p:spPr>
      </p:pic>
      <p:sp>
        <p:nvSpPr>
          <p:cNvPr id="14" name="Star: 32 Points 13">
            <a:extLst>
              <a:ext uri="{FF2B5EF4-FFF2-40B4-BE49-F238E27FC236}">
                <a16:creationId xmlns:a16="http://schemas.microsoft.com/office/drawing/2014/main" id="{38E37697-480A-432B-AE68-9E96F4EF95B4}"/>
              </a:ext>
            </a:extLst>
          </p:cNvPr>
          <p:cNvSpPr/>
          <p:nvPr/>
        </p:nvSpPr>
        <p:spPr>
          <a:xfrm>
            <a:off x="7080044" y="454946"/>
            <a:ext cx="1767612" cy="1767965"/>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Tree>
    <p:custDataLst>
      <p:tags r:id="rId1"/>
    </p:custDataLst>
    <p:extLst>
      <p:ext uri="{BB962C8B-B14F-4D97-AF65-F5344CB8AC3E}">
        <p14:creationId xmlns:p14="http://schemas.microsoft.com/office/powerpoint/2010/main" val="544766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heel(1)">
                                      <p:cBhvr>
                                        <p:cTn id="19"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933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What is a career?</a:t>
            </a:r>
          </a:p>
        </p:txBody>
      </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sp>
        <p:nvSpPr>
          <p:cNvPr id="6" name="Rectangle 5">
            <a:extLst>
              <a:ext uri="{FF2B5EF4-FFF2-40B4-BE49-F238E27FC236}">
                <a16:creationId xmlns:a16="http://schemas.microsoft.com/office/drawing/2014/main" id="{F41F3CFD-8929-EDA1-245F-88604E980071}"/>
              </a:ext>
            </a:extLst>
          </p:cNvPr>
          <p:cNvSpPr/>
          <p:nvPr/>
        </p:nvSpPr>
        <p:spPr>
          <a:xfrm>
            <a:off x="197102" y="850788"/>
            <a:ext cx="8749794" cy="577463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3200" b="0" i="0" dirty="0">
              <a:solidFill>
                <a:srgbClr val="202124"/>
              </a:solidFill>
              <a:effectLst/>
            </a:endParaRPr>
          </a:p>
        </p:txBody>
      </p:sp>
      <p:sp>
        <p:nvSpPr>
          <p:cNvPr id="8" name="Freeform 4">
            <a:extLst>
              <a:ext uri="{FF2B5EF4-FFF2-40B4-BE49-F238E27FC236}">
                <a16:creationId xmlns:a16="http://schemas.microsoft.com/office/drawing/2014/main" id="{04C1B458-E128-DED0-C07F-5D97F73F7F07}"/>
              </a:ext>
            </a:extLst>
          </p:cNvPr>
          <p:cNvSpPr/>
          <p:nvPr/>
        </p:nvSpPr>
        <p:spPr>
          <a:xfrm rot="3103024">
            <a:off x="2596491" y="1016174"/>
            <a:ext cx="3907896" cy="6118618"/>
          </a:xfrm>
          <a:custGeom>
            <a:avLst/>
            <a:gdLst/>
            <a:ahLst/>
            <a:cxnLst/>
            <a:rect l="l" t="t" r="r" b="b"/>
            <a:pathLst>
              <a:path w="3024000" h="4107301">
                <a:moveTo>
                  <a:pt x="0" y="0"/>
                </a:moveTo>
                <a:lnTo>
                  <a:pt x="3024000" y="0"/>
                </a:lnTo>
                <a:lnTo>
                  <a:pt x="3024000" y="4107300"/>
                </a:lnTo>
                <a:lnTo>
                  <a:pt x="0" y="41073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dirty="0"/>
          </a:p>
        </p:txBody>
      </p:sp>
      <p:sp>
        <p:nvSpPr>
          <p:cNvPr id="9" name="TextBox 8">
            <a:extLst>
              <a:ext uri="{FF2B5EF4-FFF2-40B4-BE49-F238E27FC236}">
                <a16:creationId xmlns:a16="http://schemas.microsoft.com/office/drawing/2014/main" id="{9E932CDC-BD65-F046-2D56-CDCB8D3EBD55}"/>
              </a:ext>
            </a:extLst>
          </p:cNvPr>
          <p:cNvSpPr txBox="1"/>
          <p:nvPr/>
        </p:nvSpPr>
        <p:spPr>
          <a:xfrm>
            <a:off x="326749" y="1055554"/>
            <a:ext cx="8490499" cy="461665"/>
          </a:xfrm>
          <a:prstGeom prst="rect">
            <a:avLst/>
          </a:prstGeom>
          <a:noFill/>
        </p:spPr>
        <p:txBody>
          <a:bodyPr wrap="square" rtlCol="0">
            <a:spAutoFit/>
          </a:bodyPr>
          <a:lstStyle/>
          <a:p>
            <a:pPr algn="ctr"/>
            <a:r>
              <a:rPr lang="en-GB" sz="2400" b="0" i="0" dirty="0">
                <a:effectLst/>
              </a:rPr>
              <a:t>A career is </a:t>
            </a:r>
            <a:r>
              <a:rPr lang="en-GB" sz="2400" b="1" dirty="0"/>
              <a:t>an</a:t>
            </a:r>
            <a:r>
              <a:rPr lang="en-GB" sz="2400" b="1" i="0" dirty="0">
                <a:effectLst/>
              </a:rPr>
              <a:t> individual's journey through life, learning and work</a:t>
            </a:r>
            <a:r>
              <a:rPr lang="en-GB" sz="2400" b="0" i="0" dirty="0">
                <a:effectLst/>
              </a:rPr>
              <a:t>.</a:t>
            </a:r>
          </a:p>
        </p:txBody>
      </p:sp>
      <p:sp>
        <p:nvSpPr>
          <p:cNvPr id="11" name="TextBox 10">
            <a:extLst>
              <a:ext uri="{FF2B5EF4-FFF2-40B4-BE49-F238E27FC236}">
                <a16:creationId xmlns:a16="http://schemas.microsoft.com/office/drawing/2014/main" id="{14A60507-E183-D540-EA7B-E571429A2C56}"/>
              </a:ext>
            </a:extLst>
          </p:cNvPr>
          <p:cNvSpPr txBox="1"/>
          <p:nvPr/>
        </p:nvSpPr>
        <p:spPr>
          <a:xfrm>
            <a:off x="305191" y="5983974"/>
            <a:ext cx="8490499" cy="461665"/>
          </a:xfrm>
          <a:prstGeom prst="rect">
            <a:avLst/>
          </a:prstGeom>
          <a:noFill/>
        </p:spPr>
        <p:txBody>
          <a:bodyPr wrap="square" rtlCol="0">
            <a:spAutoFit/>
          </a:bodyPr>
          <a:lstStyle/>
          <a:p>
            <a:pPr algn="ctr"/>
            <a:r>
              <a:rPr lang="en-GB" sz="2400" dirty="0"/>
              <a:t>Throughout your career you may have many jobs.</a:t>
            </a:r>
            <a:endParaRPr lang="en-GB" sz="2400" i="0" dirty="0">
              <a:effectLst/>
            </a:endParaRPr>
          </a:p>
        </p:txBody>
      </p:sp>
      <p:sp>
        <p:nvSpPr>
          <p:cNvPr id="13" name="Star: 32 Points 12">
            <a:extLst>
              <a:ext uri="{FF2B5EF4-FFF2-40B4-BE49-F238E27FC236}">
                <a16:creationId xmlns:a16="http://schemas.microsoft.com/office/drawing/2014/main" id="{F48CAF2C-1C88-403B-1F6C-74B33E8742F2}"/>
              </a:ext>
            </a:extLst>
          </p:cNvPr>
          <p:cNvSpPr/>
          <p:nvPr/>
        </p:nvSpPr>
        <p:spPr>
          <a:xfrm>
            <a:off x="2056961" y="2056322"/>
            <a:ext cx="4929808" cy="3607624"/>
          </a:xfrm>
          <a:prstGeom prst="star32">
            <a:avLst/>
          </a:prstGeom>
          <a:solidFill>
            <a:srgbClr val="F6D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a:solidFill>
                  <a:schemeClr val="tx1"/>
                </a:solidFill>
              </a:rPr>
              <a:t>It is all about YOU!</a:t>
            </a:r>
          </a:p>
        </p:txBody>
      </p:sp>
    </p:spTree>
    <p:custDataLst>
      <p:tags r:id="rId1"/>
    </p:custDataLst>
    <p:extLst>
      <p:ext uri="{BB962C8B-B14F-4D97-AF65-F5344CB8AC3E}">
        <p14:creationId xmlns:p14="http://schemas.microsoft.com/office/powerpoint/2010/main" val="3097853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ppt_x"/>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ppt_x"/>
                                          </p:val>
                                        </p:tav>
                                        <p:tav tm="100000">
                                          <p:val>
                                            <p:strVal val="#ppt_x"/>
                                          </p:val>
                                        </p:tav>
                                      </p:tavLst>
                                    </p:anim>
                                    <p:anim calcmode="lin" valueType="num">
                                      <p:cBhvr additive="base">
                                        <p:cTn id="2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17605" y="0"/>
            <a:ext cx="9143999" cy="690175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22034" y="0"/>
            <a:ext cx="9143999" cy="646331"/>
          </a:xfrm>
          <a:prstGeom prst="rect">
            <a:avLst/>
          </a:prstGeom>
          <a:solidFill>
            <a:srgbClr val="002060"/>
          </a:solidFill>
        </p:spPr>
        <p:txBody>
          <a:bodyPr wrap="square" rtlCol="0">
            <a:spAutoFit/>
          </a:bodyPr>
          <a:lstStyle/>
          <a:p>
            <a:pPr algn="ctr"/>
            <a:r>
              <a:rPr lang="en-GB" sz="3600" dirty="0">
                <a:solidFill>
                  <a:schemeClr val="bg1"/>
                </a:solidFill>
              </a:rPr>
              <a:t>Wrap-up</a:t>
            </a:r>
          </a:p>
        </p:txBody>
      </p:sp>
      <p:sp>
        <p:nvSpPr>
          <p:cNvPr id="7" name="TextBox 6">
            <a:extLst>
              <a:ext uri="{FF2B5EF4-FFF2-40B4-BE49-F238E27FC236}">
                <a16:creationId xmlns:a16="http://schemas.microsoft.com/office/drawing/2014/main" id="{EA1861FD-4F58-419A-B1DA-0E786DB8C38C}"/>
              </a:ext>
            </a:extLst>
          </p:cNvPr>
          <p:cNvSpPr txBox="1"/>
          <p:nvPr/>
        </p:nvSpPr>
        <p:spPr>
          <a:xfrm>
            <a:off x="209320" y="888119"/>
            <a:ext cx="8681292" cy="4524315"/>
          </a:xfrm>
          <a:prstGeom prst="rect">
            <a:avLst/>
          </a:prstGeom>
          <a:solidFill>
            <a:schemeClr val="bg1"/>
          </a:solidFill>
        </p:spPr>
        <p:txBody>
          <a:bodyPr wrap="square" rtlCol="0">
            <a:spAutoFit/>
          </a:bodyPr>
          <a:lstStyle/>
          <a:p>
            <a:r>
              <a:rPr lang="en-GB" sz="2400" dirty="0"/>
              <a:t>Working in pairs – share your plan for work experience</a:t>
            </a:r>
          </a:p>
          <a:p>
            <a:pPr marL="342900" indent="-342900">
              <a:buFont typeface="Arial" panose="020B0604020202020204" pitchFamily="34" charset="0"/>
              <a:buChar char="•"/>
            </a:pPr>
            <a:r>
              <a:rPr lang="en-GB" sz="2400" dirty="0"/>
              <a:t>What you want to get from it?</a:t>
            </a:r>
          </a:p>
          <a:p>
            <a:pPr marL="342900" indent="-342900">
              <a:buFont typeface="Arial" panose="020B0604020202020204" pitchFamily="34" charset="0"/>
              <a:buChar char="•"/>
            </a:pPr>
            <a:r>
              <a:rPr lang="en-GB" sz="2400" dirty="0"/>
              <a:t>Which job sectors do you want an experience in?</a:t>
            </a:r>
          </a:p>
          <a:p>
            <a:pPr marL="342900" indent="-342900">
              <a:buFont typeface="Arial" panose="020B0604020202020204" pitchFamily="34" charset="0"/>
              <a:buChar char="•"/>
            </a:pPr>
            <a:r>
              <a:rPr lang="en-GB" sz="2400" dirty="0"/>
              <a:t>Local companies that you want to contact</a:t>
            </a:r>
          </a:p>
          <a:p>
            <a:pPr marL="342900" indent="-342900">
              <a:buFont typeface="Arial" panose="020B0604020202020204" pitchFamily="34" charset="0"/>
              <a:buChar char="•"/>
            </a:pPr>
            <a:r>
              <a:rPr lang="en-GB" sz="2400" dirty="0"/>
              <a:t>Virtual opportunities that seem interesting</a:t>
            </a:r>
          </a:p>
          <a:p>
            <a:pPr marL="342900" indent="-342900">
              <a:buFont typeface="Arial" panose="020B0604020202020204" pitchFamily="34" charset="0"/>
              <a:buChar char="•"/>
            </a:pPr>
            <a:endParaRPr lang="en-GB" sz="2400" dirty="0"/>
          </a:p>
          <a:p>
            <a:pPr lvl="2"/>
            <a:r>
              <a:rPr lang="en-GB" sz="2400" dirty="0"/>
              <a:t>Speak clearly and use facts and examples to explain your plan</a:t>
            </a:r>
          </a:p>
          <a:p>
            <a:pPr lvl="1"/>
            <a:r>
              <a:rPr lang="en-GB" sz="2400" dirty="0"/>
              <a:t>	Listen carefully and summarise what you’ve heard to 	show your understanding. </a:t>
            </a:r>
          </a:p>
          <a:p>
            <a:endParaRPr lang="en-GB" sz="2400" dirty="0"/>
          </a:p>
          <a:p>
            <a:endParaRPr lang="en-GB" sz="2400" dirty="0"/>
          </a:p>
        </p:txBody>
      </p:sp>
      <p:sp>
        <p:nvSpPr>
          <p:cNvPr id="10" name="Star: 32 Points 9">
            <a:extLst>
              <a:ext uri="{FF2B5EF4-FFF2-40B4-BE49-F238E27FC236}">
                <a16:creationId xmlns:a16="http://schemas.microsoft.com/office/drawing/2014/main" id="{D2F8C665-E619-49E7-B1D6-0134535A2FDB}"/>
              </a:ext>
            </a:extLst>
          </p:cNvPr>
          <p:cNvSpPr/>
          <p:nvPr/>
        </p:nvSpPr>
        <p:spPr>
          <a:xfrm>
            <a:off x="6975224" y="4620627"/>
            <a:ext cx="1713942" cy="1831639"/>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24" name="Graphic 23">
            <a:extLst>
              <a:ext uri="{FF2B5EF4-FFF2-40B4-BE49-F238E27FC236}">
                <a16:creationId xmlns:a16="http://schemas.microsoft.com/office/drawing/2014/main" id="{30D51E66-C2E9-0AD4-FBAF-3713597F37E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7606" y="21741"/>
            <a:ext cx="646331" cy="646331"/>
          </a:xfrm>
          <a:prstGeom prst="rect">
            <a:avLst/>
          </a:prstGeom>
        </p:spPr>
      </p:pic>
      <p:pic>
        <p:nvPicPr>
          <p:cNvPr id="4" name="Picture 3">
            <a:extLst>
              <a:ext uri="{FF2B5EF4-FFF2-40B4-BE49-F238E27FC236}">
                <a16:creationId xmlns:a16="http://schemas.microsoft.com/office/drawing/2014/main" id="{4870F558-7B90-B946-FD0E-7CAEF420AE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06244" y="3804780"/>
            <a:ext cx="815847" cy="815847"/>
          </a:xfrm>
          <a:prstGeom prst="rect">
            <a:avLst/>
          </a:prstGeom>
        </p:spPr>
      </p:pic>
      <p:pic>
        <p:nvPicPr>
          <p:cNvPr id="9" name="Picture 8">
            <a:extLst>
              <a:ext uri="{FF2B5EF4-FFF2-40B4-BE49-F238E27FC236}">
                <a16:creationId xmlns:a16="http://schemas.microsoft.com/office/drawing/2014/main" id="{031A2993-1FB1-0D50-90C6-688AAC31D8A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306244" y="2949195"/>
            <a:ext cx="815847" cy="815847"/>
          </a:xfrm>
          <a:prstGeom prst="rect">
            <a:avLst/>
          </a:prstGeom>
        </p:spPr>
      </p:pic>
    </p:spTree>
    <p:custDataLst>
      <p:tags r:id="rId1"/>
    </p:custDataLst>
    <p:extLst>
      <p:ext uri="{BB962C8B-B14F-4D97-AF65-F5344CB8AC3E}">
        <p14:creationId xmlns:p14="http://schemas.microsoft.com/office/powerpoint/2010/main" val="987129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0"/>
                                        </p:tgtEl>
                                        <p:attrNameLst>
                                          <p:attrName>style.color</p:attrName>
                                        </p:attrNameLst>
                                      </p:cBhvr>
                                      <p:to>
                                        <a:schemeClr val="bg1"/>
                                      </p:to>
                                    </p:animClr>
                                    <p:animClr clrSpc="rgb" dir="cw">
                                      <p:cBhvr>
                                        <p:cTn id="12" dur="250" autoRev="1" fill="remove"/>
                                        <p:tgtEl>
                                          <p:spTgt spid="10"/>
                                        </p:tgtEl>
                                        <p:attrNameLst>
                                          <p:attrName>fillcolor</p:attrName>
                                        </p:attrNameLst>
                                      </p:cBhvr>
                                      <p:to>
                                        <a:schemeClr val="bg1"/>
                                      </p:to>
                                    </p:animClr>
                                    <p:set>
                                      <p:cBhvr>
                                        <p:cTn id="13" dur="250" autoRev="1" fill="remove"/>
                                        <p:tgtEl>
                                          <p:spTgt spid="10"/>
                                        </p:tgtEl>
                                        <p:attrNameLst>
                                          <p:attrName>fill.type</p:attrName>
                                        </p:attrNameLst>
                                      </p:cBhvr>
                                      <p:to>
                                        <p:strVal val="solid"/>
                                      </p:to>
                                    </p:set>
                                    <p:set>
                                      <p:cBhvr>
                                        <p:cTn id="14" dur="250" autoRev="1" fill="remove"/>
                                        <p:tgtEl>
                                          <p:spTgt spid="1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1" y="-6273"/>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 – did you?</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71906" y="77133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202221" y="78233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41158" y="77133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72252" y="76310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35790" y="75055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323568" y="78233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6" name="Group 5">
            <a:extLst>
              <a:ext uri="{FF2B5EF4-FFF2-40B4-BE49-F238E27FC236}">
                <a16:creationId xmlns:a16="http://schemas.microsoft.com/office/drawing/2014/main" id="{1FE9119A-015E-FE77-C5B3-B391E8596F7C}"/>
              </a:ext>
            </a:extLst>
          </p:cNvPr>
          <p:cNvGrpSpPr/>
          <p:nvPr/>
        </p:nvGrpSpPr>
        <p:grpSpPr>
          <a:xfrm>
            <a:off x="323568" y="2652415"/>
            <a:ext cx="5833843" cy="2995639"/>
            <a:chOff x="334208" y="3123070"/>
            <a:chExt cx="5833843" cy="2995639"/>
          </a:xfrm>
        </p:grpSpPr>
        <p:grpSp>
          <p:nvGrpSpPr>
            <p:cNvPr id="9" name="Group 8">
              <a:extLst>
                <a:ext uri="{FF2B5EF4-FFF2-40B4-BE49-F238E27FC236}">
                  <a16:creationId xmlns:a16="http://schemas.microsoft.com/office/drawing/2014/main" id="{C63C5417-BD79-27CF-7D3A-15CC06F31AE8}"/>
                </a:ext>
              </a:extLst>
            </p:cNvPr>
            <p:cNvGrpSpPr/>
            <p:nvPr/>
          </p:nvGrpSpPr>
          <p:grpSpPr>
            <a:xfrm>
              <a:off x="1773472" y="3123070"/>
              <a:ext cx="4394579" cy="2995639"/>
              <a:chOff x="1753930" y="3240775"/>
              <a:chExt cx="4394579" cy="2995639"/>
            </a:xfrm>
          </p:grpSpPr>
          <p:sp>
            <p:nvSpPr>
              <p:cNvPr id="7" name="Rectangle 6">
                <a:extLst>
                  <a:ext uri="{FF2B5EF4-FFF2-40B4-BE49-F238E27FC236}">
                    <a16:creationId xmlns:a16="http://schemas.microsoft.com/office/drawing/2014/main" id="{7485B5F2-A2E5-452B-BB2A-DCB0ED21FF13}"/>
                  </a:ext>
                </a:extLst>
              </p:cNvPr>
              <p:cNvSpPr/>
              <p:nvPr/>
            </p:nvSpPr>
            <p:spPr>
              <a:xfrm>
                <a:off x="1753930" y="3240775"/>
                <a:ext cx="4394579" cy="1390417"/>
              </a:xfrm>
              <a:prstGeom prst="rect">
                <a:avLst/>
              </a:prstGeom>
              <a:solidFill>
                <a:srgbClr val="FF9933"/>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You will research workplaces and what it is like to work there</a:t>
                </a:r>
              </a:p>
            </p:txBody>
          </p:sp>
          <p:sp>
            <p:nvSpPr>
              <p:cNvPr id="40" name="Rectangle 39">
                <a:extLst>
                  <a:ext uri="{FF2B5EF4-FFF2-40B4-BE49-F238E27FC236}">
                    <a16:creationId xmlns:a16="http://schemas.microsoft.com/office/drawing/2014/main" id="{10035FC8-6561-46E8-82A6-3D2AF85DFD0E}"/>
                  </a:ext>
                </a:extLst>
              </p:cNvPr>
              <p:cNvSpPr/>
              <p:nvPr/>
            </p:nvSpPr>
            <p:spPr>
              <a:xfrm>
                <a:off x="1779256" y="4847040"/>
                <a:ext cx="4369253" cy="1389374"/>
              </a:xfrm>
              <a:prstGeom prst="rect">
                <a:avLst/>
              </a:prstGeom>
              <a:solidFill>
                <a:srgbClr val="FF9966"/>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bg1"/>
                    </a:solidFill>
                  </a:rPr>
                  <a:t>You will start to take responsibility for making things happen in your career</a:t>
                </a:r>
              </a:p>
            </p:txBody>
          </p:sp>
        </p:grpSp>
        <p:grpSp>
          <p:nvGrpSpPr>
            <p:cNvPr id="47" name="Group 46">
              <a:extLst>
                <a:ext uri="{FF2B5EF4-FFF2-40B4-BE49-F238E27FC236}">
                  <a16:creationId xmlns:a16="http://schemas.microsoft.com/office/drawing/2014/main" id="{55A9762E-CB9F-588F-10E6-B6151582B73F}"/>
                </a:ext>
              </a:extLst>
            </p:cNvPr>
            <p:cNvGrpSpPr/>
            <p:nvPr/>
          </p:nvGrpSpPr>
          <p:grpSpPr>
            <a:xfrm>
              <a:off x="340612" y="3123070"/>
              <a:ext cx="1326240" cy="1410059"/>
              <a:chOff x="1917662" y="1051870"/>
              <a:chExt cx="1377950" cy="1510437"/>
            </a:xfrm>
          </p:grpSpPr>
          <p:sp>
            <p:nvSpPr>
              <p:cNvPr id="48" name="Rectangle 6">
                <a:extLst>
                  <a:ext uri="{FF2B5EF4-FFF2-40B4-BE49-F238E27FC236}">
                    <a16:creationId xmlns:a16="http://schemas.microsoft.com/office/drawing/2014/main" id="{2AEC0CE2-63E2-5186-215B-7E3D545A796D}"/>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49" name="Picture 7">
                <a:extLst>
                  <a:ext uri="{FF2B5EF4-FFF2-40B4-BE49-F238E27FC236}">
                    <a16:creationId xmlns:a16="http://schemas.microsoft.com/office/drawing/2014/main" id="{7C1F71D3-387E-0E2E-43F9-1726532AB7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0" name="Group 49">
              <a:extLst>
                <a:ext uri="{FF2B5EF4-FFF2-40B4-BE49-F238E27FC236}">
                  <a16:creationId xmlns:a16="http://schemas.microsoft.com/office/drawing/2014/main" id="{53461091-A0D4-45AB-7CA9-66DBD7A6B2D7}"/>
                </a:ext>
              </a:extLst>
            </p:cNvPr>
            <p:cNvGrpSpPr/>
            <p:nvPr/>
          </p:nvGrpSpPr>
          <p:grpSpPr>
            <a:xfrm>
              <a:off x="334208" y="4726027"/>
              <a:ext cx="1319501" cy="1373696"/>
              <a:chOff x="1696276" y="2918891"/>
              <a:chExt cx="1377950" cy="1438302"/>
            </a:xfrm>
          </p:grpSpPr>
          <p:sp>
            <p:nvSpPr>
              <p:cNvPr id="51" name="Rectangle 9">
                <a:extLst>
                  <a:ext uri="{FF2B5EF4-FFF2-40B4-BE49-F238E27FC236}">
                    <a16:creationId xmlns:a16="http://schemas.microsoft.com/office/drawing/2014/main" id="{BCE0BCDD-A0D3-0643-C001-964A28AA15A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52" name="Picture 10">
                <a:extLst>
                  <a:ext uri="{FF2B5EF4-FFF2-40B4-BE49-F238E27FC236}">
                    <a16:creationId xmlns:a16="http://schemas.microsoft.com/office/drawing/2014/main" id="{A7C075CD-9BF2-AAE3-7568-FEDF7F95C9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pic>
        <p:nvPicPr>
          <p:cNvPr id="53" name="Graphic 52" descr="Badge 3 with solid fill">
            <a:extLst>
              <a:ext uri="{FF2B5EF4-FFF2-40B4-BE49-F238E27FC236}">
                <a16:creationId xmlns:a16="http://schemas.microsoft.com/office/drawing/2014/main" id="{58CC64E8-2C16-4A5C-CF2D-F61CE614FCC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01458" y="0"/>
            <a:ext cx="646331" cy="646331"/>
          </a:xfrm>
          <a:prstGeom prst="rect">
            <a:avLst/>
          </a:prstGeom>
        </p:spPr>
      </p:pic>
      <p:sp>
        <p:nvSpPr>
          <p:cNvPr id="37" name="Rectangle: Rounded Corners 36">
            <a:extLst>
              <a:ext uri="{FF2B5EF4-FFF2-40B4-BE49-F238E27FC236}">
                <a16:creationId xmlns:a16="http://schemas.microsoft.com/office/drawing/2014/main" id="{5AB98393-B863-5907-C9D8-5260B628906B}"/>
              </a:ext>
            </a:extLst>
          </p:cNvPr>
          <p:cNvSpPr/>
          <p:nvPr/>
        </p:nvSpPr>
        <p:spPr>
          <a:xfrm>
            <a:off x="82558" y="6082717"/>
            <a:ext cx="8924925" cy="655308"/>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Next session: Work experience – Preparing a CV</a:t>
            </a:r>
          </a:p>
        </p:txBody>
      </p:sp>
      <p:pic>
        <p:nvPicPr>
          <p:cNvPr id="35" name="Picture 34">
            <a:extLst>
              <a:ext uri="{FF2B5EF4-FFF2-40B4-BE49-F238E27FC236}">
                <a16:creationId xmlns:a16="http://schemas.microsoft.com/office/drawing/2014/main" id="{5DD508CF-ED67-4308-A65F-CC06D99A88C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364176" y="2652415"/>
            <a:ext cx="1631161" cy="1410058"/>
          </a:xfrm>
          <a:prstGeom prst="rect">
            <a:avLst/>
          </a:prstGeom>
        </p:spPr>
      </p:pic>
      <p:pic>
        <p:nvPicPr>
          <p:cNvPr id="36" name="Picture 35">
            <a:extLst>
              <a:ext uri="{FF2B5EF4-FFF2-40B4-BE49-F238E27FC236}">
                <a16:creationId xmlns:a16="http://schemas.microsoft.com/office/drawing/2014/main" id="{87FD0976-C9D9-4342-885A-847E7C5672D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364176" y="4248338"/>
            <a:ext cx="1631161" cy="1410058"/>
          </a:xfrm>
          <a:prstGeom prst="rect">
            <a:avLst/>
          </a:prstGeom>
        </p:spPr>
      </p:pic>
    </p:spTree>
    <p:custDataLst>
      <p:tags r:id="rId1"/>
    </p:custDataLst>
    <p:extLst>
      <p:ext uri="{BB962C8B-B14F-4D97-AF65-F5344CB8AC3E}">
        <p14:creationId xmlns:p14="http://schemas.microsoft.com/office/powerpoint/2010/main" val="1108196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additive="base">
                                        <p:cTn id="13" dur="500" fill="hold"/>
                                        <p:tgtEl>
                                          <p:spTgt spid="36"/>
                                        </p:tgtEl>
                                        <p:attrNameLst>
                                          <p:attrName>ppt_x</p:attrName>
                                        </p:attrNameLst>
                                      </p:cBhvr>
                                      <p:tavLst>
                                        <p:tav tm="0">
                                          <p:val>
                                            <p:strVal val="#ppt_x"/>
                                          </p:val>
                                        </p:tav>
                                        <p:tav tm="100000">
                                          <p:val>
                                            <p:strVal val="#ppt_x"/>
                                          </p:val>
                                        </p:tav>
                                      </p:tavLst>
                                    </p:anim>
                                    <p:anim calcmode="lin" valueType="num">
                                      <p:cBhvr additive="base">
                                        <p:cTn id="1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950E8C0-0167-9A5A-9C70-29F12AE72B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7" y="863116"/>
            <a:ext cx="9153786" cy="398978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60B1E24-D386-4F94-A37B-D6629425D2A8}"/>
              </a:ext>
            </a:extLst>
          </p:cNvPr>
          <p:cNvSpPr/>
          <p:nvPr/>
        </p:nvSpPr>
        <p:spPr>
          <a:xfrm>
            <a:off x="0" y="4842933"/>
            <a:ext cx="9144000" cy="20150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rotWithShape="1">
          <a:blip r:embed="rId4"/>
          <a:srcRect r="3122" b="82541"/>
          <a:stretch/>
        </p:blipFill>
        <p:spPr>
          <a:xfrm>
            <a:off x="0" y="0"/>
            <a:ext cx="9153786" cy="914400"/>
          </a:xfrm>
          <a:prstGeom prst="rect">
            <a:avLst/>
          </a:prstGeom>
        </p:spPr>
      </p:pic>
      <p:sp>
        <p:nvSpPr>
          <p:cNvPr id="14" name="Rectangle 13">
            <a:extLst>
              <a:ext uri="{FF2B5EF4-FFF2-40B4-BE49-F238E27FC236}">
                <a16:creationId xmlns:a16="http://schemas.microsoft.com/office/drawing/2014/main" id="{F010D484-F28E-03E1-CECF-95678235760B}"/>
              </a:ext>
            </a:extLst>
          </p:cNvPr>
          <p:cNvSpPr/>
          <p:nvPr/>
        </p:nvSpPr>
        <p:spPr>
          <a:xfrm>
            <a:off x="1" y="4639733"/>
            <a:ext cx="9144000" cy="22182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extLst>
              <a:ext uri="{FF2B5EF4-FFF2-40B4-BE49-F238E27FC236}">
                <a16:creationId xmlns:a16="http://schemas.microsoft.com/office/drawing/2014/main" id="{85BD816A-12A1-E2D5-AD64-3D14D2B3F82F}"/>
              </a:ext>
            </a:extLst>
          </p:cNvPr>
          <p:cNvSpPr/>
          <p:nvPr/>
        </p:nvSpPr>
        <p:spPr>
          <a:xfrm>
            <a:off x="0" y="4357511"/>
            <a:ext cx="9144001" cy="2500489"/>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392342D0-B2D2-F5AE-231B-AE757BC85F58}"/>
              </a:ext>
            </a:extLst>
          </p:cNvPr>
          <p:cNvSpPr/>
          <p:nvPr/>
        </p:nvSpPr>
        <p:spPr>
          <a:xfrm>
            <a:off x="1437646" y="5007588"/>
            <a:ext cx="6400800" cy="1200329"/>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Post 16 options and Work Experience </a:t>
            </a:r>
          </a:p>
          <a:p>
            <a:pPr algn="ctr"/>
            <a:endParaRPr lang="en-GB" altLang="en-US" sz="2400"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4: Work experience – Writing a CV</a:t>
            </a:r>
          </a:p>
        </p:txBody>
      </p:sp>
      <p:pic>
        <p:nvPicPr>
          <p:cNvPr id="11" name="Graphic 10" descr="Badge 4 with solid fill">
            <a:extLst>
              <a:ext uri="{FF2B5EF4-FFF2-40B4-BE49-F238E27FC236}">
                <a16:creationId xmlns:a16="http://schemas.microsoft.com/office/drawing/2014/main" id="{433B9DA7-0F38-9AF1-D0B5-45DD4BD8087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72152" y="5049440"/>
            <a:ext cx="1116627" cy="1116627"/>
          </a:xfrm>
          <a:prstGeom prst="rect">
            <a:avLst/>
          </a:prstGeom>
        </p:spPr>
      </p:pic>
      <p:sp>
        <p:nvSpPr>
          <p:cNvPr id="4" name="Rectangle 3">
            <a:extLst>
              <a:ext uri="{FF2B5EF4-FFF2-40B4-BE49-F238E27FC236}">
                <a16:creationId xmlns:a16="http://schemas.microsoft.com/office/drawing/2014/main" id="{5E19E4F2-87E7-A85D-34AE-417C109F38D6}"/>
              </a:ext>
            </a:extLst>
          </p:cNvPr>
          <p:cNvSpPr/>
          <p:nvPr/>
        </p:nvSpPr>
        <p:spPr>
          <a:xfrm>
            <a:off x="0" y="898500"/>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33610711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219676" y="3005953"/>
            <a:ext cx="2805419" cy="11852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t>
            </a:r>
          </a:p>
          <a:p>
            <a:pPr algn="ctr"/>
            <a:r>
              <a:rPr lang="en-GB" sz="2400" dirty="0"/>
              <a:t>10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216188" y="4238116"/>
            <a:ext cx="2788868" cy="903617"/>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CV writing </a:t>
            </a:r>
          </a:p>
          <a:p>
            <a:pPr algn="ctr"/>
            <a:r>
              <a:rPr lang="en-GB" sz="2400" dirty="0"/>
              <a:t>35 mins</a:t>
            </a:r>
          </a:p>
        </p:txBody>
      </p:sp>
      <p:sp>
        <p:nvSpPr>
          <p:cNvPr id="54" name="Rectangle 53">
            <a:extLst>
              <a:ext uri="{FF2B5EF4-FFF2-40B4-BE49-F238E27FC236}">
                <a16:creationId xmlns:a16="http://schemas.microsoft.com/office/drawing/2014/main" id="{2DB018C6-1342-55B4-6B33-77BE65103791}"/>
              </a:ext>
            </a:extLst>
          </p:cNvPr>
          <p:cNvSpPr/>
          <p:nvPr/>
        </p:nvSpPr>
        <p:spPr>
          <a:xfrm>
            <a:off x="6216188" y="5188677"/>
            <a:ext cx="2788868" cy="95423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Covering letter: </a:t>
            </a:r>
          </a:p>
          <a:p>
            <a:pPr algn="ctr"/>
            <a:r>
              <a:rPr lang="en-GB" sz="2400" dirty="0"/>
              <a:t>10 min</a:t>
            </a:r>
          </a:p>
        </p:txBody>
      </p:sp>
      <p:grpSp>
        <p:nvGrpSpPr>
          <p:cNvPr id="37" name="Group 36">
            <a:extLst>
              <a:ext uri="{FF2B5EF4-FFF2-40B4-BE49-F238E27FC236}">
                <a16:creationId xmlns:a16="http://schemas.microsoft.com/office/drawing/2014/main" id="{86E871BA-F4F1-8B3A-33CB-2882A718D649}"/>
              </a:ext>
            </a:extLst>
          </p:cNvPr>
          <p:cNvGrpSpPr/>
          <p:nvPr/>
        </p:nvGrpSpPr>
        <p:grpSpPr>
          <a:xfrm>
            <a:off x="3181164" y="868175"/>
            <a:ext cx="1319501" cy="1390417"/>
            <a:chOff x="235706" y="2981002"/>
            <a:chExt cx="1377950" cy="1474788"/>
          </a:xfrm>
        </p:grpSpPr>
        <p:sp>
          <p:nvSpPr>
            <p:cNvPr id="38" name="Rectangle 5">
              <a:extLst>
                <a:ext uri="{FF2B5EF4-FFF2-40B4-BE49-F238E27FC236}">
                  <a16:creationId xmlns:a16="http://schemas.microsoft.com/office/drawing/2014/main" id="{6F9F7E2C-2057-7588-603D-9124878275C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42" name="Picture 8">
              <a:extLst>
                <a:ext uri="{FF2B5EF4-FFF2-40B4-BE49-F238E27FC236}">
                  <a16:creationId xmlns:a16="http://schemas.microsoft.com/office/drawing/2014/main" id="{E7FAD75C-9149-5005-0635-9A791E088CF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3" name="Group 42">
            <a:extLst>
              <a:ext uri="{FF2B5EF4-FFF2-40B4-BE49-F238E27FC236}">
                <a16:creationId xmlns:a16="http://schemas.microsoft.com/office/drawing/2014/main" id="{4B7AC1A8-6D44-F5AA-7F3B-48B8613540D1}"/>
              </a:ext>
            </a:extLst>
          </p:cNvPr>
          <p:cNvGrpSpPr/>
          <p:nvPr/>
        </p:nvGrpSpPr>
        <p:grpSpPr>
          <a:xfrm>
            <a:off x="7507217" y="848404"/>
            <a:ext cx="1341790" cy="1410059"/>
            <a:chOff x="1967991" y="4944046"/>
            <a:chExt cx="1377950" cy="1458913"/>
          </a:xfrm>
        </p:grpSpPr>
        <p:sp>
          <p:nvSpPr>
            <p:cNvPr id="45" name="Rectangle 12">
              <a:extLst>
                <a:ext uri="{FF2B5EF4-FFF2-40B4-BE49-F238E27FC236}">
                  <a16:creationId xmlns:a16="http://schemas.microsoft.com/office/drawing/2014/main" id="{D9F648E0-223A-4958-7C57-927E7D2089E0}"/>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46" name="Picture 14">
              <a:extLst>
                <a:ext uri="{FF2B5EF4-FFF2-40B4-BE49-F238E27FC236}">
                  <a16:creationId xmlns:a16="http://schemas.microsoft.com/office/drawing/2014/main" id="{49ABDD31-CE20-4139-1299-2A6AB58480D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6" name="Group 5">
            <a:extLst>
              <a:ext uri="{FF2B5EF4-FFF2-40B4-BE49-F238E27FC236}">
                <a16:creationId xmlns:a16="http://schemas.microsoft.com/office/drawing/2014/main" id="{FE1CB545-3460-962A-FE43-06378C440A65}"/>
              </a:ext>
            </a:extLst>
          </p:cNvPr>
          <p:cNvGrpSpPr/>
          <p:nvPr/>
        </p:nvGrpSpPr>
        <p:grpSpPr>
          <a:xfrm>
            <a:off x="187428" y="3208383"/>
            <a:ext cx="5896382" cy="2934527"/>
            <a:chOff x="187428" y="3208383"/>
            <a:chExt cx="5896382" cy="2934527"/>
          </a:xfrm>
        </p:grpSpPr>
        <p:grpSp>
          <p:nvGrpSpPr>
            <p:cNvPr id="19" name="Group 18">
              <a:extLst>
                <a:ext uri="{FF2B5EF4-FFF2-40B4-BE49-F238E27FC236}">
                  <a16:creationId xmlns:a16="http://schemas.microsoft.com/office/drawing/2014/main" id="{7F0D6DC1-9617-4EB1-9D8C-107BDC5CFC69}"/>
                </a:ext>
              </a:extLst>
            </p:cNvPr>
            <p:cNvGrpSpPr/>
            <p:nvPr/>
          </p:nvGrpSpPr>
          <p:grpSpPr>
            <a:xfrm>
              <a:off x="206581" y="4752493"/>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7" name="Rectangle 6">
              <a:extLst>
                <a:ext uri="{FF2B5EF4-FFF2-40B4-BE49-F238E27FC236}">
                  <a16:creationId xmlns:a16="http://schemas.microsoft.com/office/drawing/2014/main" id="{7485B5F2-A2E5-452B-BB2A-DCB0ED21FF13}"/>
                </a:ext>
              </a:extLst>
            </p:cNvPr>
            <p:cNvSpPr/>
            <p:nvPr/>
          </p:nvSpPr>
          <p:spPr>
            <a:xfrm>
              <a:off x="1689231" y="4738659"/>
              <a:ext cx="4394579" cy="1390417"/>
            </a:xfrm>
            <a:prstGeom prst="rect">
              <a:avLst/>
            </a:prstGeom>
            <a:solidFill>
              <a:srgbClr val="50BDC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You will be able to apply for a work experience</a:t>
              </a:r>
            </a:p>
          </p:txBody>
        </p:sp>
        <p:grpSp>
          <p:nvGrpSpPr>
            <p:cNvPr id="55" name="Group 54">
              <a:extLst>
                <a:ext uri="{FF2B5EF4-FFF2-40B4-BE49-F238E27FC236}">
                  <a16:creationId xmlns:a16="http://schemas.microsoft.com/office/drawing/2014/main" id="{4639DBC8-75F1-2B91-D34E-F14F600E6972}"/>
                </a:ext>
              </a:extLst>
            </p:cNvPr>
            <p:cNvGrpSpPr/>
            <p:nvPr/>
          </p:nvGrpSpPr>
          <p:grpSpPr>
            <a:xfrm>
              <a:off x="187428" y="3208383"/>
              <a:ext cx="1321021" cy="1390417"/>
              <a:chOff x="192050" y="1029646"/>
              <a:chExt cx="1379537" cy="1525587"/>
            </a:xfrm>
          </p:grpSpPr>
          <p:sp>
            <p:nvSpPr>
              <p:cNvPr id="56" name="Rectangle 2">
                <a:extLst>
                  <a:ext uri="{FF2B5EF4-FFF2-40B4-BE49-F238E27FC236}">
                    <a16:creationId xmlns:a16="http://schemas.microsoft.com/office/drawing/2014/main" id="{594A69A1-9B3D-27A5-546E-A4EEAA92A9D6}"/>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pic>
            <p:nvPicPr>
              <p:cNvPr id="57" name="Picture 4">
                <a:extLst>
                  <a:ext uri="{FF2B5EF4-FFF2-40B4-BE49-F238E27FC236}">
                    <a16:creationId xmlns:a16="http://schemas.microsoft.com/office/drawing/2014/main" id="{22D4FDE2-B0AF-7A3E-A7AC-9B09BB1A38E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58" name="Rectangle 57">
              <a:extLst>
                <a:ext uri="{FF2B5EF4-FFF2-40B4-BE49-F238E27FC236}">
                  <a16:creationId xmlns:a16="http://schemas.microsoft.com/office/drawing/2014/main" id="{476BAFF4-6970-7A79-A30F-C1C0EB1BFEF4}"/>
                </a:ext>
              </a:extLst>
            </p:cNvPr>
            <p:cNvSpPr/>
            <p:nvPr/>
          </p:nvSpPr>
          <p:spPr>
            <a:xfrm>
              <a:off x="1676931" y="3216151"/>
              <a:ext cx="4394579" cy="1390417"/>
            </a:xfrm>
            <a:prstGeom prst="rect">
              <a:avLst/>
            </a:prstGeom>
            <a:solidFill>
              <a:srgbClr val="92D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You will promote your skills and interest</a:t>
              </a:r>
            </a:p>
          </p:txBody>
        </p:sp>
      </p:grpSp>
      <p:pic>
        <p:nvPicPr>
          <p:cNvPr id="59" name="Graphic 58" descr="Badge 4 with solid fill">
            <a:extLst>
              <a:ext uri="{FF2B5EF4-FFF2-40B4-BE49-F238E27FC236}">
                <a16:creationId xmlns:a16="http://schemas.microsoft.com/office/drawing/2014/main" id="{1AFF835C-582E-03B9-CF14-CE5AC568F1B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01458" y="0"/>
            <a:ext cx="646331" cy="646331"/>
          </a:xfrm>
          <a:prstGeom prst="rect">
            <a:avLst/>
          </a:prstGeom>
        </p:spPr>
      </p:pic>
    </p:spTree>
    <p:custDataLst>
      <p:tags r:id="rId1"/>
    </p:custDataLst>
    <p:extLst>
      <p:ext uri="{BB962C8B-B14F-4D97-AF65-F5344CB8AC3E}">
        <p14:creationId xmlns:p14="http://schemas.microsoft.com/office/powerpoint/2010/main" val="478990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ppt_x"/>
                                          </p:val>
                                        </p:tav>
                                        <p:tav tm="100000">
                                          <p:val>
                                            <p:strVal val="#ppt_x"/>
                                          </p:val>
                                        </p:tav>
                                      </p:tavLst>
                                    </p:anim>
                                    <p:anim calcmode="lin" valueType="num">
                                      <p:cBhvr additive="base">
                                        <p:cTn id="12" dur="500" fill="hold"/>
                                        <p:tgtEl>
                                          <p:spTgt spid="3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4"/>
                                        </p:tgtEl>
                                        <p:attrNameLst>
                                          <p:attrName>style.visibility</p:attrName>
                                        </p:attrNameLst>
                                      </p:cBhvr>
                                      <p:to>
                                        <p:strVal val="visible"/>
                                      </p:to>
                                    </p:set>
                                    <p:anim calcmode="lin" valueType="num">
                                      <p:cBhvr additive="base">
                                        <p:cTn id="15" dur="500" fill="hold"/>
                                        <p:tgtEl>
                                          <p:spTgt spid="54"/>
                                        </p:tgtEl>
                                        <p:attrNameLst>
                                          <p:attrName>ppt_x</p:attrName>
                                        </p:attrNameLst>
                                      </p:cBhvr>
                                      <p:tavLst>
                                        <p:tav tm="0">
                                          <p:val>
                                            <p:strVal val="#ppt_x"/>
                                          </p:val>
                                        </p:tav>
                                        <p:tav tm="100000">
                                          <p:val>
                                            <p:strVal val="#ppt_x"/>
                                          </p:val>
                                        </p:tav>
                                      </p:tavLst>
                                    </p:anim>
                                    <p:anim calcmode="lin" valueType="num">
                                      <p:cBhvr additive="base">
                                        <p:cTn id="16"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5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A1628-3476-CB95-633D-14CB21C46995}"/>
            </a:ext>
          </a:extLst>
        </p:cNvPr>
        <p:cNvGrpSpPr/>
        <p:nvPr/>
      </p:nvGrpSpPr>
      <p:grpSpPr>
        <a:xfrm>
          <a:off x="0" y="0"/>
          <a:ext cx="0" cy="0"/>
          <a:chOff x="0" y="0"/>
          <a:chExt cx="0" cy="0"/>
        </a:xfrm>
      </p:grpSpPr>
      <p:sp>
        <p:nvSpPr>
          <p:cNvPr id="14" name="Rectangle 2">
            <a:extLst>
              <a:ext uri="{FF2B5EF4-FFF2-40B4-BE49-F238E27FC236}">
                <a16:creationId xmlns:a16="http://schemas.microsoft.com/office/drawing/2014/main" id="{148DAE0D-470D-4969-CBBF-07EE4041FAB9}"/>
              </a:ext>
            </a:extLst>
          </p:cNvPr>
          <p:cNvSpPr>
            <a:spLocks noChangeArrowheads="1"/>
          </p:cNvSpPr>
          <p:nvPr/>
        </p:nvSpPr>
        <p:spPr bwMode="auto">
          <a:xfrm>
            <a:off x="-7390" y="-75084"/>
            <a:ext cx="9158780" cy="6933084"/>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a:extLst>
              <a:ext uri="{FF2B5EF4-FFF2-40B4-BE49-F238E27FC236}">
                <a16:creationId xmlns:a16="http://schemas.microsoft.com/office/drawing/2014/main" id="{0C9E1177-4735-4EAF-28A9-A768229D4C66}"/>
              </a:ext>
            </a:extLst>
          </p:cNvPr>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15" name="Arc 14">
            <a:extLst>
              <a:ext uri="{FF2B5EF4-FFF2-40B4-BE49-F238E27FC236}">
                <a16:creationId xmlns:a16="http://schemas.microsoft.com/office/drawing/2014/main" id="{F6FFF4C7-27F4-865D-42AC-AABA38B9A788}"/>
              </a:ext>
            </a:extLst>
          </p:cNvPr>
          <p:cNvSpPr/>
          <p:nvPr/>
        </p:nvSpPr>
        <p:spPr>
          <a:xfrm>
            <a:off x="-1526875" y="5767564"/>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5" name="Rectangle 2">
            <a:extLst>
              <a:ext uri="{FF2B5EF4-FFF2-40B4-BE49-F238E27FC236}">
                <a16:creationId xmlns:a16="http://schemas.microsoft.com/office/drawing/2014/main" id="{678F7F6E-1D8A-FBE1-E14A-F83DDC9BD28C}"/>
              </a:ext>
            </a:extLst>
          </p:cNvPr>
          <p:cNvSpPr>
            <a:spLocks noChangeArrowheads="1"/>
          </p:cNvSpPr>
          <p:nvPr/>
        </p:nvSpPr>
        <p:spPr bwMode="auto">
          <a:xfrm>
            <a:off x="-1" y="-83567"/>
            <a:ext cx="9111615" cy="788989"/>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Get the most out of work experience</a:t>
            </a:r>
          </a:p>
        </p:txBody>
      </p:sp>
      <p:grpSp>
        <p:nvGrpSpPr>
          <p:cNvPr id="24" name="Group 23">
            <a:extLst>
              <a:ext uri="{FF2B5EF4-FFF2-40B4-BE49-F238E27FC236}">
                <a16:creationId xmlns:a16="http://schemas.microsoft.com/office/drawing/2014/main" id="{508669C4-8D9E-2270-1E43-AE62AC751B3D}"/>
              </a:ext>
            </a:extLst>
          </p:cNvPr>
          <p:cNvGrpSpPr/>
          <p:nvPr/>
        </p:nvGrpSpPr>
        <p:grpSpPr>
          <a:xfrm>
            <a:off x="165610" y="771555"/>
            <a:ext cx="8812780" cy="1410846"/>
            <a:chOff x="785004" y="2853755"/>
            <a:chExt cx="8126082" cy="1544130"/>
          </a:xfrm>
        </p:grpSpPr>
        <p:sp>
          <p:nvSpPr>
            <p:cNvPr id="9" name="Rectangle 8">
              <a:extLst>
                <a:ext uri="{FF2B5EF4-FFF2-40B4-BE49-F238E27FC236}">
                  <a16:creationId xmlns:a16="http://schemas.microsoft.com/office/drawing/2014/main" id="{C3ED2363-715F-6CA0-1385-805F19C74CE7}"/>
                </a:ext>
              </a:extLst>
            </p:cNvPr>
            <p:cNvSpPr/>
            <p:nvPr/>
          </p:nvSpPr>
          <p:spPr>
            <a:xfrm>
              <a:off x="785004" y="2853756"/>
              <a:ext cx="6648767" cy="154412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t>Think about a job sector or job you would like to try</a:t>
              </a:r>
            </a:p>
          </p:txBody>
        </p:sp>
        <p:sp>
          <p:nvSpPr>
            <p:cNvPr id="13" name="Rectangle 12">
              <a:extLst>
                <a:ext uri="{FF2B5EF4-FFF2-40B4-BE49-F238E27FC236}">
                  <a16:creationId xmlns:a16="http://schemas.microsoft.com/office/drawing/2014/main" id="{C38E0FCE-B30F-1441-C989-50C754B41D25}"/>
                </a:ext>
              </a:extLst>
            </p:cNvPr>
            <p:cNvSpPr/>
            <p:nvPr/>
          </p:nvSpPr>
          <p:spPr>
            <a:xfrm>
              <a:off x="7444507" y="2853755"/>
              <a:ext cx="1466579" cy="154412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dirty="0"/>
            </a:p>
          </p:txBody>
        </p:sp>
        <p:pic>
          <p:nvPicPr>
            <p:cNvPr id="18" name="Picture 17">
              <a:extLst>
                <a:ext uri="{FF2B5EF4-FFF2-40B4-BE49-F238E27FC236}">
                  <a16:creationId xmlns:a16="http://schemas.microsoft.com/office/drawing/2014/main" id="{4CE34E5F-BE1F-10C9-BFCC-CB8EC522E539}"/>
                </a:ext>
              </a:extLst>
            </p:cNvPr>
            <p:cNvPicPr>
              <a:picLocks noChangeAspect="1"/>
            </p:cNvPicPr>
            <p:nvPr/>
          </p:nvPicPr>
          <p:blipFill>
            <a:blip r:embed="rId4"/>
            <a:stretch>
              <a:fillRect/>
            </a:stretch>
          </p:blipFill>
          <p:spPr>
            <a:xfrm>
              <a:off x="7474293" y="3000182"/>
              <a:ext cx="1381562" cy="1114945"/>
            </a:xfrm>
            <a:prstGeom prst="rect">
              <a:avLst/>
            </a:prstGeom>
          </p:spPr>
        </p:pic>
      </p:grpSp>
      <p:pic>
        <p:nvPicPr>
          <p:cNvPr id="19" name="Picture 18">
            <a:extLst>
              <a:ext uri="{FF2B5EF4-FFF2-40B4-BE49-F238E27FC236}">
                <a16:creationId xmlns:a16="http://schemas.microsoft.com/office/drawing/2014/main" id="{5B1D93E7-E6EC-DF54-F746-DD7960B970D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27252" y="813080"/>
            <a:ext cx="1513717" cy="1308533"/>
          </a:xfrm>
          <a:prstGeom prst="rect">
            <a:avLst/>
          </a:prstGeom>
        </p:spPr>
      </p:pic>
      <p:grpSp>
        <p:nvGrpSpPr>
          <p:cNvPr id="12" name="Group 11">
            <a:extLst>
              <a:ext uri="{FF2B5EF4-FFF2-40B4-BE49-F238E27FC236}">
                <a16:creationId xmlns:a16="http://schemas.microsoft.com/office/drawing/2014/main" id="{226A560E-B0E0-BA81-A9F8-EF6E2D105FFF}"/>
              </a:ext>
            </a:extLst>
          </p:cNvPr>
          <p:cNvGrpSpPr/>
          <p:nvPr/>
        </p:nvGrpSpPr>
        <p:grpSpPr>
          <a:xfrm>
            <a:off x="165610" y="3777770"/>
            <a:ext cx="8812779" cy="1410845"/>
            <a:chOff x="1250284" y="3790001"/>
            <a:chExt cx="7728106" cy="1410845"/>
          </a:xfrm>
        </p:grpSpPr>
        <p:grpSp>
          <p:nvGrpSpPr>
            <p:cNvPr id="22" name="Group 21">
              <a:extLst>
                <a:ext uri="{FF2B5EF4-FFF2-40B4-BE49-F238E27FC236}">
                  <a16:creationId xmlns:a16="http://schemas.microsoft.com/office/drawing/2014/main" id="{D2A4AF99-BF90-B3AE-4A0D-D63348657A0A}"/>
                </a:ext>
              </a:extLst>
            </p:cNvPr>
            <p:cNvGrpSpPr/>
            <p:nvPr/>
          </p:nvGrpSpPr>
          <p:grpSpPr>
            <a:xfrm>
              <a:off x="1250284" y="3790001"/>
              <a:ext cx="7728106" cy="1410845"/>
              <a:chOff x="207033" y="1009622"/>
              <a:chExt cx="8704054" cy="1544129"/>
            </a:xfrm>
            <a:solidFill>
              <a:srgbClr val="50BDC0"/>
            </a:solidFill>
          </p:grpSpPr>
          <p:sp>
            <p:nvSpPr>
              <p:cNvPr id="25" name="Rectangle 24">
                <a:extLst>
                  <a:ext uri="{FF2B5EF4-FFF2-40B4-BE49-F238E27FC236}">
                    <a16:creationId xmlns:a16="http://schemas.microsoft.com/office/drawing/2014/main" id="{82323805-0E7F-8018-3B71-FC92D8FD391A}"/>
                  </a:ext>
                </a:extLst>
              </p:cNvPr>
              <p:cNvSpPr/>
              <p:nvPr/>
            </p:nvSpPr>
            <p:spPr>
              <a:xfrm>
                <a:off x="207033" y="1009622"/>
                <a:ext cx="7047877" cy="1544129"/>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Look for a placement</a:t>
                </a:r>
              </a:p>
            </p:txBody>
          </p:sp>
          <p:sp>
            <p:nvSpPr>
              <p:cNvPr id="26" name="Rectangle 25">
                <a:extLst>
                  <a:ext uri="{FF2B5EF4-FFF2-40B4-BE49-F238E27FC236}">
                    <a16:creationId xmlns:a16="http://schemas.microsoft.com/office/drawing/2014/main" id="{E483FA53-5F36-1DB9-42A0-91E926EEDA1B}"/>
                  </a:ext>
                </a:extLst>
              </p:cNvPr>
              <p:cNvSpPr/>
              <p:nvPr/>
            </p:nvSpPr>
            <p:spPr>
              <a:xfrm>
                <a:off x="7119716" y="1009622"/>
                <a:ext cx="1791371" cy="1544129"/>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6" name="Picture 5">
              <a:extLst>
                <a:ext uri="{FF2B5EF4-FFF2-40B4-BE49-F238E27FC236}">
                  <a16:creationId xmlns:a16="http://schemas.microsoft.com/office/drawing/2014/main" id="{62604200-6D4B-0616-F389-1A65202D7A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18166" y="3972647"/>
              <a:ext cx="1283732" cy="1044717"/>
            </a:xfrm>
            <a:prstGeom prst="rect">
              <a:avLst/>
            </a:prstGeom>
          </p:spPr>
        </p:pic>
      </p:grpSp>
      <p:grpSp>
        <p:nvGrpSpPr>
          <p:cNvPr id="17" name="Group 16">
            <a:extLst>
              <a:ext uri="{FF2B5EF4-FFF2-40B4-BE49-F238E27FC236}">
                <a16:creationId xmlns:a16="http://schemas.microsoft.com/office/drawing/2014/main" id="{6F328357-2463-2DA5-9476-C7816CC5E2B2}"/>
              </a:ext>
            </a:extLst>
          </p:cNvPr>
          <p:cNvGrpSpPr/>
          <p:nvPr/>
        </p:nvGrpSpPr>
        <p:grpSpPr>
          <a:xfrm>
            <a:off x="165608" y="5305339"/>
            <a:ext cx="8812780" cy="1410845"/>
            <a:chOff x="2541156" y="5339497"/>
            <a:chExt cx="6437234" cy="1410845"/>
          </a:xfrm>
        </p:grpSpPr>
        <p:grpSp>
          <p:nvGrpSpPr>
            <p:cNvPr id="23" name="Group 22">
              <a:extLst>
                <a:ext uri="{FF2B5EF4-FFF2-40B4-BE49-F238E27FC236}">
                  <a16:creationId xmlns:a16="http://schemas.microsoft.com/office/drawing/2014/main" id="{050D825C-1A5A-39B3-C93E-944057C802A0}"/>
                </a:ext>
              </a:extLst>
            </p:cNvPr>
            <p:cNvGrpSpPr/>
            <p:nvPr/>
          </p:nvGrpSpPr>
          <p:grpSpPr>
            <a:xfrm>
              <a:off x="2541156" y="5339497"/>
              <a:ext cx="6437234" cy="1410845"/>
              <a:chOff x="2541156" y="5293110"/>
              <a:chExt cx="6437234" cy="1410845"/>
            </a:xfrm>
          </p:grpSpPr>
          <p:sp>
            <p:nvSpPr>
              <p:cNvPr id="30" name="Rectangle 29">
                <a:extLst>
                  <a:ext uri="{FF2B5EF4-FFF2-40B4-BE49-F238E27FC236}">
                    <a16:creationId xmlns:a16="http://schemas.microsoft.com/office/drawing/2014/main" id="{92D6E11B-DA1C-6FE2-C036-44FE3C8B2413}"/>
                  </a:ext>
                </a:extLst>
              </p:cNvPr>
              <p:cNvSpPr/>
              <p:nvPr/>
            </p:nvSpPr>
            <p:spPr>
              <a:xfrm>
                <a:off x="2541156" y="5293110"/>
                <a:ext cx="5112393" cy="141084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Have a CV ready to show your employer or talk about </a:t>
                </a:r>
              </a:p>
            </p:txBody>
          </p:sp>
          <p:sp>
            <p:nvSpPr>
              <p:cNvPr id="31" name="Rectangle 30">
                <a:extLst>
                  <a:ext uri="{FF2B5EF4-FFF2-40B4-BE49-F238E27FC236}">
                    <a16:creationId xmlns:a16="http://schemas.microsoft.com/office/drawing/2014/main" id="{DDC5D8A6-4336-ABC7-B363-577AD557AEFD}"/>
                  </a:ext>
                </a:extLst>
              </p:cNvPr>
              <p:cNvSpPr/>
              <p:nvPr/>
            </p:nvSpPr>
            <p:spPr>
              <a:xfrm>
                <a:off x="7653549" y="5293110"/>
                <a:ext cx="1324841" cy="141084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p>
            </p:txBody>
          </p:sp>
        </p:grpSp>
        <p:pic>
          <p:nvPicPr>
            <p:cNvPr id="29" name="Picture 28">
              <a:extLst>
                <a:ext uri="{FF2B5EF4-FFF2-40B4-BE49-F238E27FC236}">
                  <a16:creationId xmlns:a16="http://schemas.microsoft.com/office/drawing/2014/main" id="{6FB7704D-E249-B160-58A4-60047D8F4A7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00047" y="5465862"/>
              <a:ext cx="774752" cy="1226431"/>
            </a:xfrm>
            <a:prstGeom prst="rect">
              <a:avLst/>
            </a:prstGeom>
          </p:spPr>
        </p:pic>
      </p:grpSp>
      <p:grpSp>
        <p:nvGrpSpPr>
          <p:cNvPr id="34" name="Group 33">
            <a:extLst>
              <a:ext uri="{FF2B5EF4-FFF2-40B4-BE49-F238E27FC236}">
                <a16:creationId xmlns:a16="http://schemas.microsoft.com/office/drawing/2014/main" id="{2168C296-DABD-6A3D-581F-A0787C2D9500}"/>
              </a:ext>
            </a:extLst>
          </p:cNvPr>
          <p:cNvGrpSpPr/>
          <p:nvPr/>
        </p:nvGrpSpPr>
        <p:grpSpPr>
          <a:xfrm>
            <a:off x="165611" y="2282289"/>
            <a:ext cx="8812777" cy="1410846"/>
            <a:chOff x="165611" y="2282289"/>
            <a:chExt cx="8812777" cy="1410846"/>
          </a:xfrm>
        </p:grpSpPr>
        <p:grpSp>
          <p:nvGrpSpPr>
            <p:cNvPr id="11" name="Group 10">
              <a:extLst>
                <a:ext uri="{FF2B5EF4-FFF2-40B4-BE49-F238E27FC236}">
                  <a16:creationId xmlns:a16="http://schemas.microsoft.com/office/drawing/2014/main" id="{78AEA155-3924-CC44-7F88-F577D1BA2B12}"/>
                </a:ext>
              </a:extLst>
            </p:cNvPr>
            <p:cNvGrpSpPr/>
            <p:nvPr/>
          </p:nvGrpSpPr>
          <p:grpSpPr>
            <a:xfrm>
              <a:off x="165611" y="2282289"/>
              <a:ext cx="8812777" cy="1410846"/>
              <a:chOff x="631087" y="2282289"/>
              <a:chExt cx="8347300" cy="1410846"/>
            </a:xfrm>
          </p:grpSpPr>
          <p:sp>
            <p:nvSpPr>
              <p:cNvPr id="7" name="Rectangle 6">
                <a:extLst>
                  <a:ext uri="{FF2B5EF4-FFF2-40B4-BE49-F238E27FC236}">
                    <a16:creationId xmlns:a16="http://schemas.microsoft.com/office/drawing/2014/main" id="{6AEC4EE3-EEA0-205E-68A0-A5196B77ABAF}"/>
                  </a:ext>
                </a:extLst>
              </p:cNvPr>
              <p:cNvSpPr/>
              <p:nvPr/>
            </p:nvSpPr>
            <p:spPr>
              <a:xfrm>
                <a:off x="631087" y="2282290"/>
                <a:ext cx="6768434" cy="14108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Think about what you have to offer – your skills and interests</a:t>
                </a:r>
              </a:p>
            </p:txBody>
          </p:sp>
          <p:sp>
            <p:nvSpPr>
              <p:cNvPr id="4" name="Rectangle 3">
                <a:extLst>
                  <a:ext uri="{FF2B5EF4-FFF2-40B4-BE49-F238E27FC236}">
                    <a16:creationId xmlns:a16="http://schemas.microsoft.com/office/drawing/2014/main" id="{EC189A46-ED64-9533-8710-33AD4ED251C3}"/>
                  </a:ext>
                </a:extLst>
              </p:cNvPr>
              <p:cNvSpPr/>
              <p:nvPr/>
            </p:nvSpPr>
            <p:spPr>
              <a:xfrm>
                <a:off x="7387875" y="2282289"/>
                <a:ext cx="1590512" cy="14108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21" name="Picture 20" descr="A white circle with a light bulb in it&#10;&#10;AI-generated content may be incorrect.">
              <a:extLst>
                <a:ext uri="{FF2B5EF4-FFF2-40B4-BE49-F238E27FC236}">
                  <a16:creationId xmlns:a16="http://schemas.microsoft.com/office/drawing/2014/main" id="{D7E0392A-EEE4-13B7-AF2A-D6CCCBC5A1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67192" y="2316188"/>
              <a:ext cx="864242" cy="864242"/>
            </a:xfrm>
            <a:prstGeom prst="rect">
              <a:avLst/>
            </a:prstGeom>
          </p:spPr>
        </p:pic>
        <p:pic>
          <p:nvPicPr>
            <p:cNvPr id="33" name="Picture 32" descr="A green and white circle with a flag and a mountain&#10;&#10;AI-generated content may be incorrect.">
              <a:extLst>
                <a:ext uri="{FF2B5EF4-FFF2-40B4-BE49-F238E27FC236}">
                  <a16:creationId xmlns:a16="http://schemas.microsoft.com/office/drawing/2014/main" id="{48020FEB-24BC-EFE0-47EA-F016B3219BF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76728" y="2796805"/>
              <a:ext cx="864241" cy="864241"/>
            </a:xfrm>
            <a:prstGeom prst="rect">
              <a:avLst/>
            </a:prstGeom>
          </p:spPr>
        </p:pic>
      </p:grpSp>
      <p:pic>
        <p:nvPicPr>
          <p:cNvPr id="27" name="Picture 26">
            <a:extLst>
              <a:ext uri="{FF2B5EF4-FFF2-40B4-BE49-F238E27FC236}">
                <a16:creationId xmlns:a16="http://schemas.microsoft.com/office/drawing/2014/main" id="{40E968F8-88E3-3872-4B20-98E218D821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01239" y="2310169"/>
            <a:ext cx="1513717" cy="1308533"/>
          </a:xfrm>
          <a:prstGeom prst="rect">
            <a:avLst/>
          </a:prstGeom>
        </p:spPr>
      </p:pic>
      <p:pic>
        <p:nvPicPr>
          <p:cNvPr id="3" name="Picture 2">
            <a:extLst>
              <a:ext uri="{FF2B5EF4-FFF2-40B4-BE49-F238E27FC236}">
                <a16:creationId xmlns:a16="http://schemas.microsoft.com/office/drawing/2014/main" id="{FCDC577F-81F2-2FF8-009E-A80F785DA7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27252" y="3841726"/>
            <a:ext cx="1513717" cy="1308533"/>
          </a:xfrm>
          <a:prstGeom prst="rect">
            <a:avLst/>
          </a:prstGeom>
        </p:spPr>
      </p:pic>
      <p:pic>
        <p:nvPicPr>
          <p:cNvPr id="8" name="Graphic 7" descr="Badge 4 with solid fill">
            <a:extLst>
              <a:ext uri="{FF2B5EF4-FFF2-40B4-BE49-F238E27FC236}">
                <a16:creationId xmlns:a16="http://schemas.microsoft.com/office/drawing/2014/main" id="{9C1DE4EF-6B1F-388C-189D-FC93BD6B7EC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01458" y="0"/>
            <a:ext cx="646331" cy="646331"/>
          </a:xfrm>
          <a:prstGeom prst="rect">
            <a:avLst/>
          </a:prstGeom>
        </p:spPr>
      </p:pic>
    </p:spTree>
    <p:custDataLst>
      <p:tags r:id="rId1"/>
    </p:custDataLst>
    <p:extLst>
      <p:ext uri="{BB962C8B-B14F-4D97-AF65-F5344CB8AC3E}">
        <p14:creationId xmlns:p14="http://schemas.microsoft.com/office/powerpoint/2010/main" val="2251698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1000"/>
                                        <p:tgtEl>
                                          <p:spTgt spid="34"/>
                                        </p:tgtEl>
                                      </p:cBhvr>
                                    </p:animEffect>
                                    <p:anim calcmode="lin" valueType="num">
                                      <p:cBhvr>
                                        <p:cTn id="20" dur="1000" fill="hold"/>
                                        <p:tgtEl>
                                          <p:spTgt spid="34"/>
                                        </p:tgtEl>
                                        <p:attrNameLst>
                                          <p:attrName>ppt_x</p:attrName>
                                        </p:attrNameLst>
                                      </p:cBhvr>
                                      <p:tavLst>
                                        <p:tav tm="0">
                                          <p:val>
                                            <p:strVal val="#ppt_x"/>
                                          </p:val>
                                        </p:tav>
                                        <p:tav tm="100000">
                                          <p:val>
                                            <p:strVal val="#ppt_x"/>
                                          </p:val>
                                        </p:tav>
                                      </p:tavLst>
                                    </p:anim>
                                    <p:anim calcmode="lin" valueType="num">
                                      <p:cBhvr>
                                        <p:cTn id="21"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 calcmode="lin" valueType="num">
                                      <p:cBhvr additive="base">
                                        <p:cTn id="26" dur="500" fill="hold"/>
                                        <p:tgtEl>
                                          <p:spTgt spid="27"/>
                                        </p:tgtEl>
                                        <p:attrNameLst>
                                          <p:attrName>ppt_x</p:attrName>
                                        </p:attrNameLst>
                                      </p:cBhvr>
                                      <p:tavLst>
                                        <p:tav tm="0">
                                          <p:val>
                                            <p:strVal val="#ppt_x"/>
                                          </p:val>
                                        </p:tav>
                                        <p:tav tm="100000">
                                          <p:val>
                                            <p:strVal val="#ppt_x"/>
                                          </p:val>
                                        </p:tav>
                                      </p:tavLst>
                                    </p:anim>
                                    <p:anim calcmode="lin" valueType="num">
                                      <p:cBhvr additive="base">
                                        <p:cTn id="27"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ppt_x"/>
                                          </p:val>
                                        </p:tav>
                                        <p:tav tm="100000">
                                          <p:val>
                                            <p:strVal val="#ppt_x"/>
                                          </p:val>
                                        </p:tav>
                                      </p:tavLst>
                                    </p:anim>
                                    <p:anim calcmode="lin" valueType="num">
                                      <p:cBhvr additive="base">
                                        <p:cTn id="3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gtEl>
                                        <p:attrNameLst>
                                          <p:attrName>style.visibility</p:attrName>
                                        </p:attrNameLst>
                                      </p:cBhvr>
                                      <p:to>
                                        <p:strVal val="visible"/>
                                      </p:to>
                                    </p:set>
                                    <p:anim calcmode="lin" valueType="num">
                                      <p:cBhvr additive="base">
                                        <p:cTn id="38" dur="500" fill="hold"/>
                                        <p:tgtEl>
                                          <p:spTgt spid="3"/>
                                        </p:tgtEl>
                                        <p:attrNameLst>
                                          <p:attrName>ppt_x</p:attrName>
                                        </p:attrNameLst>
                                      </p:cBhvr>
                                      <p:tavLst>
                                        <p:tav tm="0">
                                          <p:val>
                                            <p:strVal val="#ppt_x"/>
                                          </p:val>
                                        </p:tav>
                                        <p:tav tm="100000">
                                          <p:val>
                                            <p:strVal val="#ppt_x"/>
                                          </p:val>
                                        </p:tav>
                                      </p:tavLst>
                                    </p:anim>
                                    <p:anim calcmode="lin" valueType="num">
                                      <p:cBhvr additive="base">
                                        <p:cTn id="3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ppt_x"/>
                                          </p:val>
                                        </p:tav>
                                        <p:tav tm="100000">
                                          <p:val>
                                            <p:strVal val="#ppt_x"/>
                                          </p:val>
                                        </p:tav>
                                      </p:tavLst>
                                    </p:anim>
                                    <p:anim calcmode="lin" valueType="num">
                                      <p:cBhvr additive="base">
                                        <p:cTn id="4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424623" y="1110054"/>
            <a:ext cx="7926672" cy="830997"/>
          </a:xfrm>
          <a:prstGeom prst="rect">
            <a:avLst/>
          </a:prstGeom>
          <a:solidFill>
            <a:schemeClr val="bg1"/>
          </a:solidFill>
        </p:spPr>
        <p:txBody>
          <a:bodyPr wrap="square">
            <a:spAutoFit/>
          </a:bodyPr>
          <a:lstStyle/>
          <a:p>
            <a:pPr marL="457200" indent="-457200">
              <a:buFont typeface="+mj-lt"/>
              <a:buAutoNum type="arabicPeriod"/>
            </a:pPr>
            <a:r>
              <a:rPr lang="en-GB" altLang="en-US" sz="2400" dirty="0">
                <a:latin typeface="Calibri" panose="020F0502020204030204" pitchFamily="34" charset="0"/>
              </a:rPr>
              <a:t>Register/sign in to Careerpilot</a:t>
            </a:r>
          </a:p>
          <a:p>
            <a:pPr marL="457200" indent="-457200">
              <a:buFont typeface="+mj-lt"/>
              <a:buAutoNum type="arabicPeriod"/>
            </a:pPr>
            <a:endParaRPr lang="en-GB" altLang="en-US" sz="2400" dirty="0">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sp>
        <p:nvSpPr>
          <p:cNvPr id="17" name="Rectangle 16">
            <a:extLst>
              <a:ext uri="{FF2B5EF4-FFF2-40B4-BE49-F238E27FC236}">
                <a16:creationId xmlns:a16="http://schemas.microsoft.com/office/drawing/2014/main" id="{3BC55CF2-B77A-44AE-992D-229739311946}"/>
              </a:ext>
            </a:extLst>
          </p:cNvPr>
          <p:cNvSpPr/>
          <p:nvPr/>
        </p:nvSpPr>
        <p:spPr>
          <a:xfrm>
            <a:off x="424623" y="4985947"/>
            <a:ext cx="7926672"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4. Understand about covering letters</a:t>
            </a:r>
          </a:p>
          <a:p>
            <a:endParaRPr lang="en-GB" altLang="en-US" sz="2400" dirty="0">
              <a:latin typeface="Calibri" panose="020F0502020204030204" pitchFamily="34" charset="0"/>
            </a:endParaRPr>
          </a:p>
        </p:txBody>
      </p:sp>
      <p:sp>
        <p:nvSpPr>
          <p:cNvPr id="20" name="Rectangle 19">
            <a:extLst>
              <a:ext uri="{FF2B5EF4-FFF2-40B4-BE49-F238E27FC236}">
                <a16:creationId xmlns:a16="http://schemas.microsoft.com/office/drawing/2014/main" id="{FCED8037-A006-4A81-9DFF-CACF2E4DCA16}"/>
              </a:ext>
            </a:extLst>
          </p:cNvPr>
          <p:cNvSpPr/>
          <p:nvPr/>
        </p:nvSpPr>
        <p:spPr>
          <a:xfrm>
            <a:off x="424623" y="2417066"/>
            <a:ext cx="7926672"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Find out about CV writing</a:t>
            </a:r>
          </a:p>
          <a:p>
            <a:endParaRPr lang="en-GB" altLang="en-US" sz="2400" dirty="0">
              <a:latin typeface="Calibri" panose="020F0502020204030204" pitchFamily="34" charset="0"/>
            </a:endParaRPr>
          </a:p>
        </p:txBody>
      </p:sp>
      <p:sp>
        <p:nvSpPr>
          <p:cNvPr id="21" name="Rectangle 20">
            <a:extLst>
              <a:ext uri="{FF2B5EF4-FFF2-40B4-BE49-F238E27FC236}">
                <a16:creationId xmlns:a16="http://schemas.microsoft.com/office/drawing/2014/main" id="{41A82D17-01DC-44D1-8999-414A221C7848}"/>
              </a:ext>
            </a:extLst>
          </p:cNvPr>
          <p:cNvSpPr/>
          <p:nvPr/>
        </p:nvSpPr>
        <p:spPr>
          <a:xfrm>
            <a:off x="424623" y="3719841"/>
            <a:ext cx="7926672"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Write a basic CV</a:t>
            </a:r>
          </a:p>
          <a:p>
            <a:endParaRPr lang="en-GB" altLang="en-US" sz="2400" dirty="0">
              <a:latin typeface="Calibri" panose="020F0502020204030204" pitchFamily="34" charset="0"/>
            </a:endParaRPr>
          </a:p>
        </p:txBody>
      </p:sp>
      <p:sp>
        <p:nvSpPr>
          <p:cNvPr id="27" name="TextBox 26">
            <a:extLst>
              <a:ext uri="{FF2B5EF4-FFF2-40B4-BE49-F238E27FC236}">
                <a16:creationId xmlns:a16="http://schemas.microsoft.com/office/drawing/2014/main" id="{A698D537-5FF4-BECD-E935-CD39DAD27A1C}"/>
              </a:ext>
            </a:extLst>
          </p:cNvPr>
          <p:cNvSpPr txBox="1"/>
          <p:nvPr/>
        </p:nvSpPr>
        <p:spPr>
          <a:xfrm>
            <a:off x="2236811" y="6100307"/>
            <a:ext cx="3988568" cy="646331"/>
          </a:xfrm>
          <a:prstGeom prst="rect">
            <a:avLst/>
          </a:prstGeom>
          <a:noFill/>
        </p:spPr>
        <p:txBody>
          <a:bodyPr wrap="square" rtlCol="0">
            <a:spAutoFit/>
          </a:bodyPr>
          <a:lstStyle/>
          <a:p>
            <a:pPr algn="ctr"/>
            <a:r>
              <a:rPr lang="en-GB" sz="3600" dirty="0">
                <a:solidFill>
                  <a:schemeClr val="bg1"/>
                </a:solidFill>
                <a:hlinkClick r:id="rId3">
                  <a:extLst>
                    <a:ext uri="{A12FA001-AC4F-418D-AE19-62706E023703}">
                      <ahyp:hlinkClr xmlns:ahyp="http://schemas.microsoft.com/office/drawing/2018/hyperlinkcolor" val="tx"/>
                    </a:ext>
                  </a:extLst>
                </a:hlinkClick>
              </a:rPr>
              <a:t>careerpilot.org.uk</a:t>
            </a:r>
            <a:endParaRPr lang="en-GB" sz="3600" dirty="0">
              <a:solidFill>
                <a:schemeClr val="bg1"/>
              </a:solidFill>
            </a:endParaRPr>
          </a:p>
        </p:txBody>
      </p:sp>
      <p:pic>
        <p:nvPicPr>
          <p:cNvPr id="18" name="Graphic 17" descr="Badge 4 with solid fill">
            <a:extLst>
              <a:ext uri="{FF2B5EF4-FFF2-40B4-BE49-F238E27FC236}">
                <a16:creationId xmlns:a16="http://schemas.microsoft.com/office/drawing/2014/main" id="{882E3E1E-CE79-BB2E-1CD2-E3E58BDF7E1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58" y="0"/>
            <a:ext cx="646331" cy="646331"/>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B128F3ED-5272-F264-BBED-59F831F25A1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187" t="2521" r="10186" b="4904"/>
          <a:stretch/>
        </p:blipFill>
        <p:spPr>
          <a:xfrm>
            <a:off x="7053602" y="906819"/>
            <a:ext cx="1744320" cy="1170106"/>
          </a:xfrm>
          <a:prstGeom prst="rect">
            <a:avLst/>
          </a:prstGeom>
        </p:spPr>
      </p:pic>
      <p:pic>
        <p:nvPicPr>
          <p:cNvPr id="5" name="Picture 4">
            <a:extLst>
              <a:ext uri="{FF2B5EF4-FFF2-40B4-BE49-F238E27FC236}">
                <a16:creationId xmlns:a16="http://schemas.microsoft.com/office/drawing/2014/main" id="{8C101F5F-62A5-F209-79FA-1350669854F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19171" y="3397428"/>
            <a:ext cx="1000206" cy="139677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97799572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0" y="-6886"/>
            <a:ext cx="9144000" cy="646331"/>
          </a:xfrm>
          <a:prstGeom prst="rect">
            <a:avLst/>
          </a:prstGeom>
          <a:noFill/>
          <a:ln w="9525">
            <a:noFill/>
            <a:miter lim="800000"/>
            <a:headEnd/>
            <a:tailEnd/>
          </a:ln>
        </p:spPr>
        <p:txBody>
          <a:bodyPr wrap="square">
            <a:spAutoFit/>
          </a:bodyPr>
          <a:lstStyle/>
          <a:p>
            <a:pPr algn="ctr"/>
            <a:r>
              <a:rPr lang="en-GB" sz="3600" dirty="0">
                <a:solidFill>
                  <a:schemeClr val="bg1"/>
                </a:solidFill>
              </a:rPr>
              <a:t>Applying for work experience</a:t>
            </a:r>
          </a:p>
        </p:txBody>
      </p:sp>
      <p:pic>
        <p:nvPicPr>
          <p:cNvPr id="18" name="Graphic 17" descr="Badge 4 with solid fill">
            <a:extLst>
              <a:ext uri="{FF2B5EF4-FFF2-40B4-BE49-F238E27FC236}">
                <a16:creationId xmlns:a16="http://schemas.microsoft.com/office/drawing/2014/main" id="{882E3E1E-CE79-BB2E-1CD2-E3E58BDF7E1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1458" y="0"/>
            <a:ext cx="646331" cy="646331"/>
          </a:xfrm>
          <a:prstGeom prst="rect">
            <a:avLst/>
          </a:prstGeom>
        </p:spPr>
      </p:pic>
      <p:sp>
        <p:nvSpPr>
          <p:cNvPr id="3" name="Rectangle 2">
            <a:extLst>
              <a:ext uri="{FF2B5EF4-FFF2-40B4-BE49-F238E27FC236}">
                <a16:creationId xmlns:a16="http://schemas.microsoft.com/office/drawing/2014/main" id="{F9C6FD25-A7E6-E96B-DE6E-65844D488F2E}"/>
              </a:ext>
            </a:extLst>
          </p:cNvPr>
          <p:cNvSpPr/>
          <p:nvPr/>
        </p:nvSpPr>
        <p:spPr>
          <a:xfrm>
            <a:off x="455199" y="2200275"/>
            <a:ext cx="8233602" cy="12913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0" i="0" dirty="0">
                <a:solidFill>
                  <a:schemeClr val="bg1"/>
                </a:solidFill>
                <a:effectLst/>
              </a:rPr>
              <a:t>A </a:t>
            </a:r>
            <a:r>
              <a:rPr lang="en-GB" sz="2400" b="1" i="0" dirty="0">
                <a:solidFill>
                  <a:schemeClr val="bg1"/>
                </a:solidFill>
                <a:effectLst/>
              </a:rPr>
              <a:t>CV</a:t>
            </a:r>
            <a:r>
              <a:rPr lang="en-GB" sz="2400" b="0" i="0" dirty="0">
                <a:solidFill>
                  <a:schemeClr val="bg1"/>
                </a:solidFill>
                <a:effectLst/>
              </a:rPr>
              <a:t>, which stands for </a:t>
            </a:r>
            <a:r>
              <a:rPr lang="en-GB" sz="2400" b="1" i="0" dirty="0">
                <a:solidFill>
                  <a:schemeClr val="bg1"/>
                </a:solidFill>
                <a:effectLst/>
              </a:rPr>
              <a:t>curriculum vitae</a:t>
            </a:r>
            <a:r>
              <a:rPr lang="en-GB" sz="2400" b="0" i="0" dirty="0">
                <a:solidFill>
                  <a:schemeClr val="bg1"/>
                </a:solidFill>
                <a:effectLst/>
              </a:rPr>
              <a:t>, is a document used when applying for jobs. It allows you to summarise your education, skills and experience</a:t>
            </a:r>
            <a:endParaRPr lang="en-GB" sz="2400" dirty="0">
              <a:solidFill>
                <a:schemeClr val="bg1"/>
              </a:solidFill>
            </a:endParaRPr>
          </a:p>
        </p:txBody>
      </p:sp>
      <p:sp>
        <p:nvSpPr>
          <p:cNvPr id="4" name="Rectangle 3">
            <a:extLst>
              <a:ext uri="{FF2B5EF4-FFF2-40B4-BE49-F238E27FC236}">
                <a16:creationId xmlns:a16="http://schemas.microsoft.com/office/drawing/2014/main" id="{7B135956-3AC7-7EA0-9885-EFBA2945B4FE}"/>
              </a:ext>
            </a:extLst>
          </p:cNvPr>
          <p:cNvSpPr/>
          <p:nvPr/>
        </p:nvSpPr>
        <p:spPr>
          <a:xfrm>
            <a:off x="455199" y="828675"/>
            <a:ext cx="8233602" cy="1177059"/>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A ‘covering letter’</a:t>
            </a:r>
          </a:p>
        </p:txBody>
      </p:sp>
      <p:sp>
        <p:nvSpPr>
          <p:cNvPr id="22" name="Rectangle 21">
            <a:extLst>
              <a:ext uri="{FF2B5EF4-FFF2-40B4-BE49-F238E27FC236}">
                <a16:creationId xmlns:a16="http://schemas.microsoft.com/office/drawing/2014/main" id="{A6B5DF8A-BA6E-6F80-D853-C81A6EAB23C0}"/>
              </a:ext>
            </a:extLst>
          </p:cNvPr>
          <p:cNvSpPr/>
          <p:nvPr/>
        </p:nvSpPr>
        <p:spPr>
          <a:xfrm>
            <a:off x="455200" y="3712244"/>
            <a:ext cx="8233602" cy="1291359"/>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0" i="0" dirty="0">
                <a:solidFill>
                  <a:schemeClr val="bg1"/>
                </a:solidFill>
                <a:effectLst/>
              </a:rPr>
              <a:t>Application form</a:t>
            </a:r>
            <a:endParaRPr lang="en-GB" sz="2400" dirty="0">
              <a:solidFill>
                <a:schemeClr val="bg1"/>
              </a:solidFill>
            </a:endParaRPr>
          </a:p>
        </p:txBody>
      </p:sp>
      <p:sp>
        <p:nvSpPr>
          <p:cNvPr id="9" name="Rectangle: Rounded Corners 8">
            <a:extLst>
              <a:ext uri="{FF2B5EF4-FFF2-40B4-BE49-F238E27FC236}">
                <a16:creationId xmlns:a16="http://schemas.microsoft.com/office/drawing/2014/main" id="{BD5C0A03-1BF5-1E1E-8976-7B96C23E2651}"/>
              </a:ext>
            </a:extLst>
          </p:cNvPr>
          <p:cNvSpPr/>
          <p:nvPr/>
        </p:nvSpPr>
        <p:spPr>
          <a:xfrm>
            <a:off x="455199" y="5224213"/>
            <a:ext cx="8233602" cy="11906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All these things are likely to be the first time the employer has even heard of you</a:t>
            </a:r>
          </a:p>
        </p:txBody>
      </p:sp>
    </p:spTree>
    <p:extLst>
      <p:ext uri="{BB962C8B-B14F-4D97-AF65-F5344CB8AC3E}">
        <p14:creationId xmlns:p14="http://schemas.microsoft.com/office/powerpoint/2010/main" val="511808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2" grpId="0" animBg="1"/>
      <p:bldP spid="9"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21266"/>
            <a:ext cx="9143999" cy="646331"/>
          </a:xfrm>
          <a:prstGeom prst="rect">
            <a:avLst/>
          </a:prstGeom>
          <a:solidFill>
            <a:srgbClr val="002060"/>
          </a:solidFill>
        </p:spPr>
        <p:txBody>
          <a:bodyPr wrap="square" rtlCol="0">
            <a:spAutoFit/>
          </a:bodyPr>
          <a:lstStyle/>
          <a:p>
            <a:pPr algn="ctr"/>
            <a:r>
              <a:rPr lang="en-GB" sz="3600" dirty="0">
                <a:solidFill>
                  <a:schemeClr val="bg1"/>
                </a:solidFill>
              </a:rPr>
              <a:t>   What information should you put on a CV?</a:t>
            </a:r>
          </a:p>
        </p:txBody>
      </p:sp>
      <p:sp>
        <p:nvSpPr>
          <p:cNvPr id="7" name="TextBox 6">
            <a:extLst>
              <a:ext uri="{FF2B5EF4-FFF2-40B4-BE49-F238E27FC236}">
                <a16:creationId xmlns:a16="http://schemas.microsoft.com/office/drawing/2014/main" id="{EA1861FD-4F58-419A-B1DA-0E786DB8C38C}"/>
              </a:ext>
            </a:extLst>
          </p:cNvPr>
          <p:cNvSpPr txBox="1"/>
          <p:nvPr/>
        </p:nvSpPr>
        <p:spPr>
          <a:xfrm>
            <a:off x="209320" y="786788"/>
            <a:ext cx="8681292" cy="1569660"/>
          </a:xfrm>
          <a:prstGeom prst="rect">
            <a:avLst/>
          </a:prstGeom>
          <a:solidFill>
            <a:schemeClr val="bg1"/>
          </a:solidFill>
        </p:spPr>
        <p:txBody>
          <a:bodyPr wrap="square" rtlCol="0">
            <a:spAutoFit/>
          </a:bodyPr>
          <a:lstStyle/>
          <a:p>
            <a:r>
              <a:rPr lang="en-GB" sz="2400" dirty="0"/>
              <a:t>As a class group, come up with some ideas about what you should add to a CV</a:t>
            </a:r>
          </a:p>
          <a:p>
            <a:r>
              <a:rPr lang="en-GB" sz="2400" dirty="0"/>
              <a:t>	Share your ideas and listen to each other’s contributions. 	You may want to make notes of your ideas.</a:t>
            </a:r>
          </a:p>
        </p:txBody>
      </p:sp>
      <p:sp>
        <p:nvSpPr>
          <p:cNvPr id="4" name="Rectangle 3">
            <a:extLst>
              <a:ext uri="{FF2B5EF4-FFF2-40B4-BE49-F238E27FC236}">
                <a16:creationId xmlns:a16="http://schemas.microsoft.com/office/drawing/2014/main" id="{4A454A4B-E42C-7B3F-251A-C00B40DAE954}"/>
              </a:ext>
            </a:extLst>
          </p:cNvPr>
          <p:cNvSpPr/>
          <p:nvPr/>
        </p:nvSpPr>
        <p:spPr>
          <a:xfrm>
            <a:off x="209320" y="2556930"/>
            <a:ext cx="8681292" cy="398713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2503FD07-AA19-270A-3D18-4FF2F34CB9E4}"/>
              </a:ext>
            </a:extLst>
          </p:cNvPr>
          <p:cNvSpPr/>
          <p:nvPr/>
        </p:nvSpPr>
        <p:spPr>
          <a:xfrm>
            <a:off x="3557646" y="3368261"/>
            <a:ext cx="1984639" cy="16799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CV should include</a:t>
            </a:r>
          </a:p>
        </p:txBody>
      </p:sp>
      <p:cxnSp>
        <p:nvCxnSpPr>
          <p:cNvPr id="15" name="Straight Connector 14">
            <a:extLst>
              <a:ext uri="{FF2B5EF4-FFF2-40B4-BE49-F238E27FC236}">
                <a16:creationId xmlns:a16="http://schemas.microsoft.com/office/drawing/2014/main" id="{6BCB478B-105F-0396-BB81-F7395370CDFF}"/>
              </a:ext>
            </a:extLst>
          </p:cNvPr>
          <p:cNvCxnSpPr>
            <a:cxnSpLocks/>
          </p:cNvCxnSpPr>
          <p:nvPr/>
        </p:nvCxnSpPr>
        <p:spPr>
          <a:xfrm flipV="1">
            <a:off x="5140466" y="3018290"/>
            <a:ext cx="1807535" cy="9158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CC887C6-B1D9-C438-B7FF-DA8B33982594}"/>
              </a:ext>
            </a:extLst>
          </p:cNvPr>
          <p:cNvCxnSpPr>
            <a:cxnSpLocks/>
          </p:cNvCxnSpPr>
          <p:nvPr/>
        </p:nvCxnSpPr>
        <p:spPr>
          <a:xfrm>
            <a:off x="5173164" y="4524111"/>
            <a:ext cx="1693741" cy="121609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18D2955-EA30-F4B6-31FE-4ED747D8A7E8}"/>
              </a:ext>
            </a:extLst>
          </p:cNvPr>
          <p:cNvCxnSpPr>
            <a:cxnSpLocks/>
          </p:cNvCxnSpPr>
          <p:nvPr/>
        </p:nvCxnSpPr>
        <p:spPr>
          <a:xfrm flipH="1">
            <a:off x="1801131" y="4652966"/>
            <a:ext cx="2255318" cy="1057825"/>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C1C55A4-FD0D-5CD1-1099-91EDD52A248B}"/>
              </a:ext>
            </a:extLst>
          </p:cNvPr>
          <p:cNvCxnSpPr>
            <a:cxnSpLocks/>
          </p:cNvCxnSpPr>
          <p:nvPr/>
        </p:nvCxnSpPr>
        <p:spPr>
          <a:xfrm flipH="1" flipV="1">
            <a:off x="2557170" y="3248270"/>
            <a:ext cx="1429025" cy="820922"/>
          </a:xfrm>
          <a:prstGeom prst="line">
            <a:avLst/>
          </a:prstGeom>
        </p:spPr>
        <p:style>
          <a:lnRef idx="1">
            <a:schemeClr val="accent1"/>
          </a:lnRef>
          <a:fillRef idx="0">
            <a:schemeClr val="accent1"/>
          </a:fillRef>
          <a:effectRef idx="0">
            <a:schemeClr val="accent1"/>
          </a:effectRef>
          <a:fontRef idx="minor">
            <a:schemeClr val="tx1"/>
          </a:fontRef>
        </p:style>
      </p:cxnSp>
      <p:pic>
        <p:nvPicPr>
          <p:cNvPr id="6" name="Graphic 5" descr="Badge 4 with solid fill">
            <a:extLst>
              <a:ext uri="{FF2B5EF4-FFF2-40B4-BE49-F238E27FC236}">
                <a16:creationId xmlns:a16="http://schemas.microsoft.com/office/drawing/2014/main" id="{9270BD09-F472-D157-9EC3-5017DEFFFDD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 y="-21266"/>
            <a:ext cx="646331" cy="646331"/>
          </a:xfrm>
          <a:prstGeom prst="rect">
            <a:avLst/>
          </a:prstGeom>
        </p:spPr>
      </p:pic>
      <p:sp>
        <p:nvSpPr>
          <p:cNvPr id="11" name="Rectangle 10">
            <a:extLst>
              <a:ext uri="{FF2B5EF4-FFF2-40B4-BE49-F238E27FC236}">
                <a16:creationId xmlns:a16="http://schemas.microsoft.com/office/drawing/2014/main" id="{CCAE113E-1D69-4146-CD0C-A267C9FEBA4E}"/>
              </a:ext>
            </a:extLst>
          </p:cNvPr>
          <p:cNvSpPr/>
          <p:nvPr/>
        </p:nvSpPr>
        <p:spPr>
          <a:xfrm>
            <a:off x="367142" y="2625541"/>
            <a:ext cx="2324100" cy="1115991"/>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2400" dirty="0"/>
              <a:t>Some personal details like email NOT address</a:t>
            </a:r>
          </a:p>
        </p:txBody>
      </p:sp>
      <p:sp>
        <p:nvSpPr>
          <p:cNvPr id="12" name="Rectangle 11">
            <a:extLst>
              <a:ext uri="{FF2B5EF4-FFF2-40B4-BE49-F238E27FC236}">
                <a16:creationId xmlns:a16="http://schemas.microsoft.com/office/drawing/2014/main" id="{1CACA065-92D2-E2E7-7B9C-625E1B59F1F1}"/>
              </a:ext>
            </a:extLst>
          </p:cNvPr>
          <p:cNvSpPr/>
          <p:nvPr/>
        </p:nvSpPr>
        <p:spPr>
          <a:xfrm>
            <a:off x="6182646" y="2644135"/>
            <a:ext cx="2584029" cy="1115991"/>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2400" dirty="0"/>
              <a:t>Education and any pending qualifications</a:t>
            </a:r>
          </a:p>
        </p:txBody>
      </p:sp>
      <p:sp>
        <p:nvSpPr>
          <p:cNvPr id="13" name="Rectangle 12">
            <a:extLst>
              <a:ext uri="{FF2B5EF4-FFF2-40B4-BE49-F238E27FC236}">
                <a16:creationId xmlns:a16="http://schemas.microsoft.com/office/drawing/2014/main" id="{38B6F3BB-2632-BB66-211F-225C3142A153}"/>
              </a:ext>
            </a:extLst>
          </p:cNvPr>
          <p:cNvSpPr/>
          <p:nvPr/>
        </p:nvSpPr>
        <p:spPr>
          <a:xfrm>
            <a:off x="367142" y="5457061"/>
            <a:ext cx="2324100" cy="944083"/>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2400" dirty="0"/>
              <a:t>Skills</a:t>
            </a:r>
          </a:p>
        </p:txBody>
      </p:sp>
      <p:sp>
        <p:nvSpPr>
          <p:cNvPr id="14" name="Rectangle 13">
            <a:extLst>
              <a:ext uri="{FF2B5EF4-FFF2-40B4-BE49-F238E27FC236}">
                <a16:creationId xmlns:a16="http://schemas.microsoft.com/office/drawing/2014/main" id="{64758D0E-AE50-B7D2-4B9A-5B3B341A020B}"/>
              </a:ext>
            </a:extLst>
          </p:cNvPr>
          <p:cNvSpPr/>
          <p:nvPr/>
        </p:nvSpPr>
        <p:spPr>
          <a:xfrm>
            <a:off x="6182646" y="5403296"/>
            <a:ext cx="2567824" cy="105161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2400" dirty="0"/>
              <a:t>Any work experiences/</a:t>
            </a:r>
          </a:p>
          <a:p>
            <a:pPr algn="ctr"/>
            <a:r>
              <a:rPr lang="en-GB" sz="2400" dirty="0"/>
              <a:t>interests </a:t>
            </a:r>
          </a:p>
        </p:txBody>
      </p:sp>
      <p:pic>
        <p:nvPicPr>
          <p:cNvPr id="21" name="Picture 20" descr="A blue and white logo&#10;&#10;AI-generated content may be incorrect.">
            <a:extLst>
              <a:ext uri="{FF2B5EF4-FFF2-40B4-BE49-F238E27FC236}">
                <a16:creationId xmlns:a16="http://schemas.microsoft.com/office/drawing/2014/main" id="{A146B1E4-AFDD-7DE2-D820-8CE54F288A8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3188" y="1537216"/>
            <a:ext cx="792847" cy="792847"/>
          </a:xfrm>
          <a:prstGeom prst="rect">
            <a:avLst/>
          </a:prstGeom>
        </p:spPr>
      </p:pic>
      <p:sp>
        <p:nvSpPr>
          <p:cNvPr id="10" name="Star: 32 Points 9">
            <a:extLst>
              <a:ext uri="{FF2B5EF4-FFF2-40B4-BE49-F238E27FC236}">
                <a16:creationId xmlns:a16="http://schemas.microsoft.com/office/drawing/2014/main" id="{D2F8C665-E619-49E7-B1D6-0134535A2FDB}"/>
              </a:ext>
            </a:extLst>
          </p:cNvPr>
          <p:cNvSpPr/>
          <p:nvPr/>
        </p:nvSpPr>
        <p:spPr>
          <a:xfrm>
            <a:off x="7076225" y="3608291"/>
            <a:ext cx="1732809" cy="1831639"/>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Tree>
    <p:custDataLst>
      <p:tags r:id="rId1"/>
    </p:custDataLst>
    <p:extLst>
      <p:ext uri="{BB962C8B-B14F-4D97-AF65-F5344CB8AC3E}">
        <p14:creationId xmlns:p14="http://schemas.microsoft.com/office/powerpoint/2010/main" val="3155174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0"/>
                                        </p:tgtEl>
                                        <p:attrNameLst>
                                          <p:attrName>style.color</p:attrName>
                                        </p:attrNameLst>
                                      </p:cBhvr>
                                      <p:to>
                                        <a:schemeClr val="bg1"/>
                                      </p:to>
                                    </p:animClr>
                                    <p:animClr clrSpc="rgb" dir="cw">
                                      <p:cBhvr>
                                        <p:cTn id="12" dur="250" autoRev="1" fill="remove"/>
                                        <p:tgtEl>
                                          <p:spTgt spid="10"/>
                                        </p:tgtEl>
                                        <p:attrNameLst>
                                          <p:attrName>fillcolor</p:attrName>
                                        </p:attrNameLst>
                                      </p:cBhvr>
                                      <p:to>
                                        <a:schemeClr val="bg1"/>
                                      </p:to>
                                    </p:animClr>
                                    <p:set>
                                      <p:cBhvr>
                                        <p:cTn id="13" dur="250" autoRev="1" fill="remove"/>
                                        <p:tgtEl>
                                          <p:spTgt spid="10"/>
                                        </p:tgtEl>
                                        <p:attrNameLst>
                                          <p:attrName>fill.type</p:attrName>
                                        </p:attrNameLst>
                                      </p:cBhvr>
                                      <p:to>
                                        <p:strVal val="solid"/>
                                      </p:to>
                                    </p:set>
                                    <p:set>
                                      <p:cBhvr>
                                        <p:cTn id="14" dur="250" autoRev="1" fill="remove"/>
                                        <p:tgtEl>
                                          <p:spTgt spid="10"/>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2" grpId="0" animBg="1"/>
      <p:bldP spid="13" grpId="0" animBg="1"/>
      <p:bldP spid="14" grpId="0" animBg="1"/>
      <p:bldP spid="10" grpId="0" animBg="1"/>
      <p:bldP spid="10" grpId="1"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015548" y="-6886"/>
            <a:ext cx="8128452" cy="646331"/>
          </a:xfrm>
          <a:prstGeom prst="rect">
            <a:avLst/>
          </a:prstGeom>
          <a:noFill/>
          <a:ln w="9525">
            <a:noFill/>
            <a:miter lim="800000"/>
            <a:headEnd/>
            <a:tailEnd/>
          </a:ln>
        </p:spPr>
        <p:txBody>
          <a:bodyPr wrap="square">
            <a:spAutoFit/>
          </a:bodyPr>
          <a:lstStyle/>
          <a:p>
            <a:r>
              <a:rPr lang="en-GB" sz="3600" dirty="0">
                <a:solidFill>
                  <a:schemeClr val="bg1"/>
                </a:solidFill>
              </a:rPr>
              <a:t>Video: how to create a CV – press play </a:t>
            </a:r>
          </a:p>
        </p:txBody>
      </p:sp>
      <p:pic>
        <p:nvPicPr>
          <p:cNvPr id="18" name="Graphic 17" descr="Badge 4 with solid fill">
            <a:extLst>
              <a:ext uri="{FF2B5EF4-FFF2-40B4-BE49-F238E27FC236}">
                <a16:creationId xmlns:a16="http://schemas.microsoft.com/office/drawing/2014/main" id="{882E3E1E-CE79-BB2E-1CD2-E3E58BDF7E1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58" y="0"/>
            <a:ext cx="646331" cy="646331"/>
          </a:xfrm>
          <a:prstGeom prst="rect">
            <a:avLst/>
          </a:prstGeom>
        </p:spPr>
      </p:pic>
      <p:pic>
        <p:nvPicPr>
          <p:cNvPr id="6" name="Online Media 5" title="HOW TO WRITE A WINNING C.V. | BBC Make It">
            <a:hlinkClick r:id="" action="ppaction://media"/>
            <a:extLst>
              <a:ext uri="{FF2B5EF4-FFF2-40B4-BE49-F238E27FC236}">
                <a16:creationId xmlns:a16="http://schemas.microsoft.com/office/drawing/2014/main" id="{6256F8EC-0332-311F-5F04-3E996AB9A87B}"/>
              </a:ext>
            </a:extLst>
          </p:cNvPr>
          <p:cNvPicPr>
            <a:picLocks noRot="1" noChangeAspect="1"/>
          </p:cNvPicPr>
          <p:nvPr>
            <a:videoFile r:link="rId1"/>
          </p:nvPr>
        </p:nvPicPr>
        <p:blipFill>
          <a:blip r:embed="rId5"/>
          <a:stretch>
            <a:fillRect/>
          </a:stretch>
        </p:blipFill>
        <p:spPr>
          <a:xfrm>
            <a:off x="1897379" y="740522"/>
            <a:ext cx="5520690" cy="3119189"/>
          </a:xfrm>
          <a:prstGeom prst="rect">
            <a:avLst/>
          </a:prstGeom>
        </p:spPr>
      </p:pic>
      <p:sp>
        <p:nvSpPr>
          <p:cNvPr id="10" name="Rectangle 9">
            <a:extLst>
              <a:ext uri="{FF2B5EF4-FFF2-40B4-BE49-F238E27FC236}">
                <a16:creationId xmlns:a16="http://schemas.microsoft.com/office/drawing/2014/main" id="{B2E10963-23C0-EC97-C6B5-E04BFE0534FC}"/>
              </a:ext>
            </a:extLst>
          </p:cNvPr>
          <p:cNvSpPr/>
          <p:nvPr/>
        </p:nvSpPr>
        <p:spPr>
          <a:xfrm>
            <a:off x="3209925" y="4020704"/>
            <a:ext cx="2724150" cy="11906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Personal details</a:t>
            </a:r>
          </a:p>
        </p:txBody>
      </p:sp>
      <p:sp>
        <p:nvSpPr>
          <p:cNvPr id="19" name="Rectangle 18">
            <a:extLst>
              <a:ext uri="{FF2B5EF4-FFF2-40B4-BE49-F238E27FC236}">
                <a16:creationId xmlns:a16="http://schemas.microsoft.com/office/drawing/2014/main" id="{FA2E66C6-F877-3519-F812-6A9F26A35320}"/>
              </a:ext>
            </a:extLst>
          </p:cNvPr>
          <p:cNvSpPr/>
          <p:nvPr/>
        </p:nvSpPr>
        <p:spPr>
          <a:xfrm>
            <a:off x="6049549" y="4020704"/>
            <a:ext cx="2724150" cy="11906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Education</a:t>
            </a:r>
          </a:p>
        </p:txBody>
      </p:sp>
      <p:sp>
        <p:nvSpPr>
          <p:cNvPr id="20" name="Rectangle 19">
            <a:extLst>
              <a:ext uri="{FF2B5EF4-FFF2-40B4-BE49-F238E27FC236}">
                <a16:creationId xmlns:a16="http://schemas.microsoft.com/office/drawing/2014/main" id="{7A2BF478-601C-D0E0-5790-D03C323D3AFE}"/>
              </a:ext>
            </a:extLst>
          </p:cNvPr>
          <p:cNvSpPr/>
          <p:nvPr/>
        </p:nvSpPr>
        <p:spPr>
          <a:xfrm>
            <a:off x="3209925" y="5468504"/>
            <a:ext cx="2724150" cy="11906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Skills</a:t>
            </a:r>
          </a:p>
        </p:txBody>
      </p:sp>
      <p:sp>
        <p:nvSpPr>
          <p:cNvPr id="21" name="Rectangle 20">
            <a:extLst>
              <a:ext uri="{FF2B5EF4-FFF2-40B4-BE49-F238E27FC236}">
                <a16:creationId xmlns:a16="http://schemas.microsoft.com/office/drawing/2014/main" id="{E74582B1-F85E-CAF6-CB24-8CCB5C653CCF}"/>
              </a:ext>
            </a:extLst>
          </p:cNvPr>
          <p:cNvSpPr/>
          <p:nvPr/>
        </p:nvSpPr>
        <p:spPr>
          <a:xfrm>
            <a:off x="6067424" y="5468503"/>
            <a:ext cx="2724150" cy="11906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Work experience/</a:t>
            </a:r>
          </a:p>
          <a:p>
            <a:pPr algn="ctr"/>
            <a:r>
              <a:rPr lang="en-GB" sz="2400" dirty="0">
                <a:solidFill>
                  <a:schemeClr val="tx1"/>
                </a:solidFill>
              </a:rPr>
              <a:t>Interests</a:t>
            </a:r>
          </a:p>
        </p:txBody>
      </p:sp>
      <p:sp>
        <p:nvSpPr>
          <p:cNvPr id="11" name="Rectangle 10">
            <a:extLst>
              <a:ext uri="{FF2B5EF4-FFF2-40B4-BE49-F238E27FC236}">
                <a16:creationId xmlns:a16="http://schemas.microsoft.com/office/drawing/2014/main" id="{FB2CC7CE-7CAC-B17E-FE3E-93D035BB6C47}"/>
              </a:ext>
            </a:extLst>
          </p:cNvPr>
          <p:cNvSpPr/>
          <p:nvPr/>
        </p:nvSpPr>
        <p:spPr>
          <a:xfrm>
            <a:off x="247651" y="4020704"/>
            <a:ext cx="2828926" cy="263842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If you are in Y10 and haven’t had any work experience, then focus on:</a:t>
            </a:r>
          </a:p>
        </p:txBody>
      </p:sp>
    </p:spTree>
    <p:extLst>
      <p:ext uri="{BB962C8B-B14F-4D97-AF65-F5344CB8AC3E}">
        <p14:creationId xmlns:p14="http://schemas.microsoft.com/office/powerpoint/2010/main" val="3932472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ppt_x"/>
                                          </p:val>
                                        </p:tav>
                                        <p:tav tm="100000">
                                          <p:val>
                                            <p:strVal val="#ppt_x"/>
                                          </p:val>
                                        </p:tav>
                                      </p:tavLst>
                                    </p:anim>
                                    <p:anim calcmode="lin" valueType="num">
                                      <p:cBhvr additive="base">
                                        <p:cTn id="16" dur="500" fill="hold"/>
                                        <p:tgtEl>
                                          <p:spTgt spid="1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ppt_x"/>
                                          </p:val>
                                        </p:tav>
                                        <p:tav tm="100000">
                                          <p:val>
                                            <p:strVal val="#ppt_x"/>
                                          </p:val>
                                        </p:tav>
                                      </p:tavLst>
                                    </p:anim>
                                    <p:anim calcmode="lin" valueType="num">
                                      <p:cBhvr additive="base">
                                        <p:cTn id="24" dur="500" fill="hold"/>
                                        <p:tgtEl>
                                          <p:spTgt spid="2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9" fill="hold" display="0">
                  <p:stCondLst>
                    <p:cond delay="indefinite"/>
                  </p:stCondLst>
                </p:cTn>
                <p:tgtEl>
                  <p:spTgt spid="6"/>
                </p:tgtEl>
              </p:cMediaNode>
            </p:video>
            <p:seq concurrent="1" nextAc="seek">
              <p:cTn id="30" restart="whenNotActive" fill="hold" evtFilter="cancelBubble" nodeType="interactiveSeq">
                <p:stCondLst>
                  <p:cond evt="onClick" delay="0">
                    <p:tgtEl>
                      <p:spTgt spid="6"/>
                    </p:tgtEl>
                  </p:cond>
                </p:stCondLst>
                <p:endSync evt="end" delay="0">
                  <p:rtn val="all"/>
                </p:endSync>
                <p:childTnLst>
                  <p:par>
                    <p:cTn id="31" fill="hold">
                      <p:stCondLst>
                        <p:cond delay="0"/>
                      </p:stCondLst>
                      <p:childTnLst>
                        <p:par>
                          <p:cTn id="32" fill="hold">
                            <p:stCondLst>
                              <p:cond delay="0"/>
                            </p:stCondLst>
                            <p:childTnLst>
                              <p:par>
                                <p:cTn id="33" presetID="2" presetClass="mediacall" presetSubtype="0" fill="hold" nodeType="clickEffect">
                                  <p:stCondLst>
                                    <p:cond delay="0"/>
                                  </p:stCondLst>
                                  <p:childTnLst>
                                    <p:cmd type="call" cmd="togglePause">
                                      <p:cBhvr>
                                        <p:cTn id="34" dur="1" fill="hold"/>
                                        <p:tgtEl>
                                          <p:spTgt spid="6"/>
                                        </p:tgtEl>
                                      </p:cBhvr>
                                    </p:cmd>
                                  </p:childTnLst>
                                </p:cTn>
                              </p:par>
                            </p:childTnLst>
                          </p:cTn>
                        </p:par>
                      </p:childTnLst>
                    </p:cTn>
                  </p:par>
                </p:childTnLst>
              </p:cTn>
              <p:nextCondLst>
                <p:cond evt="onClick" delay="0">
                  <p:tgtEl>
                    <p:spTgt spid="6"/>
                  </p:tgtEl>
                </p:cond>
              </p:nextCondLst>
            </p:seq>
          </p:childTnLst>
        </p:cTn>
      </p:par>
    </p:tnLst>
    <p:bldLst>
      <p:bldP spid="10" grpId="0" animBg="1"/>
      <p:bldP spid="19" grpId="0" animBg="1"/>
      <p:bldP spid="20" grpId="0" animBg="1"/>
      <p:bldP spid="21" grpId="0" animBg="1"/>
      <p:bldP spid="11"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176988"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pic>
        <p:nvPicPr>
          <p:cNvPr id="18" name="Graphic 17" descr="Badge 4 with solid fill">
            <a:extLst>
              <a:ext uri="{FF2B5EF4-FFF2-40B4-BE49-F238E27FC236}">
                <a16:creationId xmlns:a16="http://schemas.microsoft.com/office/drawing/2014/main" id="{882E3E1E-CE79-BB2E-1CD2-E3E58BDF7E1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8881" y="-12605"/>
            <a:ext cx="646331" cy="646331"/>
          </a:xfrm>
          <a:prstGeom prst="rect">
            <a:avLst/>
          </a:prstGeom>
        </p:spPr>
      </p:pic>
      <p:sp>
        <p:nvSpPr>
          <p:cNvPr id="21" name="Text Box 22">
            <a:extLst>
              <a:ext uri="{FF2B5EF4-FFF2-40B4-BE49-F238E27FC236}">
                <a16:creationId xmlns:a16="http://schemas.microsoft.com/office/drawing/2014/main" id="{072A63D8-56D1-AF0D-FD75-A44701A086BA}"/>
              </a:ext>
            </a:extLst>
          </p:cNvPr>
          <p:cNvSpPr txBox="1">
            <a:spLocks noChangeArrowheads="1"/>
          </p:cNvSpPr>
          <p:nvPr/>
        </p:nvSpPr>
        <p:spPr bwMode="auto">
          <a:xfrm>
            <a:off x="0" y="37934"/>
            <a:ext cx="9144000" cy="646331"/>
          </a:xfrm>
          <a:prstGeom prst="rect">
            <a:avLst/>
          </a:prstGeom>
          <a:noFill/>
          <a:ln w="9525">
            <a:noFill/>
            <a:miter lim="800000"/>
            <a:headEnd/>
            <a:tailEnd/>
          </a:ln>
        </p:spPr>
        <p:txBody>
          <a:bodyPr wrap="square">
            <a:spAutoFit/>
          </a:bodyPr>
          <a:lstStyle/>
          <a:p>
            <a:pPr algn="ctr"/>
            <a:r>
              <a:rPr lang="en-GB" sz="3600" dirty="0">
                <a:solidFill>
                  <a:schemeClr val="bg1"/>
                </a:solidFill>
              </a:rPr>
              <a:t>Hot Tips</a:t>
            </a:r>
          </a:p>
        </p:txBody>
      </p:sp>
      <p:pic>
        <p:nvPicPr>
          <p:cNvPr id="17" name="Picture 16">
            <a:extLst>
              <a:ext uri="{FF2B5EF4-FFF2-40B4-BE49-F238E27FC236}">
                <a16:creationId xmlns:a16="http://schemas.microsoft.com/office/drawing/2014/main" id="{712100C7-A47F-3FD4-93C3-9063BBDA682E}"/>
              </a:ext>
            </a:extLst>
          </p:cNvPr>
          <p:cNvPicPr>
            <a:picLocks noChangeAspect="1"/>
          </p:cNvPicPr>
          <p:nvPr/>
        </p:nvPicPr>
        <p:blipFill>
          <a:blip r:embed="rId4"/>
          <a:stretch>
            <a:fillRect/>
          </a:stretch>
        </p:blipFill>
        <p:spPr>
          <a:xfrm>
            <a:off x="2542926" y="785342"/>
            <a:ext cx="4120519" cy="5933872"/>
          </a:xfrm>
          <a:prstGeom prst="rect">
            <a:avLst/>
          </a:prstGeom>
          <a:effectLst>
            <a:outerShdw blurRad="63500" sx="102000" sy="102000" algn="ctr" rotWithShape="0">
              <a:prstClr val="black">
                <a:alpha val="40000"/>
              </a:prstClr>
            </a:outerShdw>
          </a:effectLst>
        </p:spPr>
      </p:pic>
      <p:grpSp>
        <p:nvGrpSpPr>
          <p:cNvPr id="23" name="Group 22">
            <a:extLst>
              <a:ext uri="{FF2B5EF4-FFF2-40B4-BE49-F238E27FC236}">
                <a16:creationId xmlns:a16="http://schemas.microsoft.com/office/drawing/2014/main" id="{B35472B8-9093-EADC-52D5-91A0D3842448}"/>
              </a:ext>
            </a:extLst>
          </p:cNvPr>
          <p:cNvGrpSpPr/>
          <p:nvPr/>
        </p:nvGrpSpPr>
        <p:grpSpPr>
          <a:xfrm>
            <a:off x="145915" y="924128"/>
            <a:ext cx="2451370" cy="1272106"/>
            <a:chOff x="145915" y="924128"/>
            <a:chExt cx="2451370" cy="1272106"/>
          </a:xfrm>
        </p:grpSpPr>
        <p:sp>
          <p:nvSpPr>
            <p:cNvPr id="3" name="Speech Bubble: Rectangle with Corners Rounded 2">
              <a:extLst>
                <a:ext uri="{FF2B5EF4-FFF2-40B4-BE49-F238E27FC236}">
                  <a16:creationId xmlns:a16="http://schemas.microsoft.com/office/drawing/2014/main" id="{AEC0A59A-0C09-BEAE-52DE-2DB3E106142A}"/>
                </a:ext>
              </a:extLst>
            </p:cNvPr>
            <p:cNvSpPr/>
            <p:nvPr/>
          </p:nvSpPr>
          <p:spPr>
            <a:xfrm>
              <a:off x="145915" y="924128"/>
              <a:ext cx="2188723" cy="1272106"/>
            </a:xfrm>
            <a:prstGeom prst="wedgeRoundRectCallou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81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It does not need to be a fancy design, people read from top to bottom</a:t>
              </a:r>
            </a:p>
          </p:txBody>
        </p:sp>
        <p:cxnSp>
          <p:nvCxnSpPr>
            <p:cNvPr id="22" name="Straight Arrow Connector 21">
              <a:extLst>
                <a:ext uri="{FF2B5EF4-FFF2-40B4-BE49-F238E27FC236}">
                  <a16:creationId xmlns:a16="http://schemas.microsoft.com/office/drawing/2014/main" id="{BC27E258-ECF3-C8C8-0AFA-E6A651D7549A}"/>
                </a:ext>
              </a:extLst>
            </p:cNvPr>
            <p:cNvCxnSpPr/>
            <p:nvPr/>
          </p:nvCxnSpPr>
          <p:spPr>
            <a:xfrm>
              <a:off x="2169268" y="1449421"/>
              <a:ext cx="428017" cy="0"/>
            </a:xfrm>
            <a:prstGeom prst="straightConnector1">
              <a:avLst/>
            </a:prstGeom>
            <a:ln w="57150">
              <a:solidFill>
                <a:srgbClr val="FF66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8268B0A4-CFF1-0BD6-3978-058E71463F32}"/>
              </a:ext>
            </a:extLst>
          </p:cNvPr>
          <p:cNvGrpSpPr/>
          <p:nvPr/>
        </p:nvGrpSpPr>
        <p:grpSpPr>
          <a:xfrm>
            <a:off x="5321030" y="394845"/>
            <a:ext cx="3688023" cy="1272106"/>
            <a:chOff x="5321030" y="394845"/>
            <a:chExt cx="3688023" cy="1272106"/>
          </a:xfr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path path="circle">
              <a:fillToRect l="100000" t="100000"/>
            </a:path>
            <a:tileRect r="-100000" b="-100000"/>
          </a:gradFill>
        </p:grpSpPr>
        <p:sp>
          <p:nvSpPr>
            <p:cNvPr id="12" name="Speech Bubble: Rectangle with Corners Rounded 11">
              <a:extLst>
                <a:ext uri="{FF2B5EF4-FFF2-40B4-BE49-F238E27FC236}">
                  <a16:creationId xmlns:a16="http://schemas.microsoft.com/office/drawing/2014/main" id="{D2738587-5C56-AF53-AA51-EBC67E08AA92}"/>
                </a:ext>
              </a:extLst>
            </p:cNvPr>
            <p:cNvSpPr/>
            <p:nvPr/>
          </p:nvSpPr>
          <p:spPr>
            <a:xfrm>
              <a:off x="6820330" y="394845"/>
              <a:ext cx="2188723" cy="1272106"/>
            </a:xfrm>
            <a:prstGeom prst="wedgeRoundRectCallou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DO NOT add address, town should be enough</a:t>
              </a:r>
            </a:p>
          </p:txBody>
        </p:sp>
        <p:cxnSp>
          <p:nvCxnSpPr>
            <p:cNvPr id="24" name="Straight Arrow Connector 23">
              <a:extLst>
                <a:ext uri="{FF2B5EF4-FFF2-40B4-BE49-F238E27FC236}">
                  <a16:creationId xmlns:a16="http://schemas.microsoft.com/office/drawing/2014/main" id="{8383563A-8521-905F-9075-9E17638EF781}"/>
                </a:ext>
              </a:extLst>
            </p:cNvPr>
            <p:cNvCxnSpPr>
              <a:cxnSpLocks/>
            </p:cNvCxnSpPr>
            <p:nvPr/>
          </p:nvCxnSpPr>
          <p:spPr>
            <a:xfrm flipH="1">
              <a:off x="5321030" y="1300263"/>
              <a:ext cx="1526859" cy="149158"/>
            </a:xfrm>
            <a:prstGeom prst="straightConnector1">
              <a:avLst/>
            </a:prstGeom>
            <a:grpFill/>
            <a:ln w="57150">
              <a:solidFill>
                <a:srgbClr val="FF66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332B6362-CBC0-5557-CA85-AD92B6E3C6A5}"/>
              </a:ext>
            </a:extLst>
          </p:cNvPr>
          <p:cNvGrpSpPr/>
          <p:nvPr/>
        </p:nvGrpSpPr>
        <p:grpSpPr>
          <a:xfrm>
            <a:off x="134946" y="2761375"/>
            <a:ext cx="2666620" cy="1272106"/>
            <a:chOff x="134946" y="2761375"/>
            <a:chExt cx="2666620" cy="1272106"/>
          </a:xfrm>
        </p:grpSpPr>
        <p:sp>
          <p:nvSpPr>
            <p:cNvPr id="6" name="Speech Bubble: Rectangle with Corners Rounded 5">
              <a:extLst>
                <a:ext uri="{FF2B5EF4-FFF2-40B4-BE49-F238E27FC236}">
                  <a16:creationId xmlns:a16="http://schemas.microsoft.com/office/drawing/2014/main" id="{C06E0F65-05CD-B307-32B2-980DAEE08734}"/>
                </a:ext>
              </a:extLst>
            </p:cNvPr>
            <p:cNvSpPr/>
            <p:nvPr/>
          </p:nvSpPr>
          <p:spPr>
            <a:xfrm>
              <a:off x="134946" y="2761375"/>
              <a:ext cx="2188723" cy="1272106"/>
            </a:xfrm>
            <a:prstGeom prst="wedgeRoundRectCallout">
              <a:avLst/>
            </a:prstGeom>
            <a:gradFill flip="none" rotWithShape="1">
              <a:gsLst>
                <a:gs pos="0">
                  <a:srgbClr val="FF9933">
                    <a:shade val="30000"/>
                    <a:satMod val="115000"/>
                  </a:srgbClr>
                </a:gs>
                <a:gs pos="50000">
                  <a:srgbClr val="FF9933">
                    <a:shade val="67500"/>
                    <a:satMod val="115000"/>
                  </a:srgbClr>
                </a:gs>
                <a:gs pos="100000">
                  <a:srgbClr val="FF9933">
                    <a:shade val="100000"/>
                    <a:satMod val="115000"/>
                  </a:srgbClr>
                </a:gs>
              </a:gsLst>
              <a:path path="circle">
                <a:fillToRect l="100000" t="100000"/>
              </a:path>
              <a:tileRect r="-100000" b="-10000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Put ‘pending’ and the date you will be doing exams.</a:t>
              </a:r>
            </a:p>
          </p:txBody>
        </p:sp>
        <p:cxnSp>
          <p:nvCxnSpPr>
            <p:cNvPr id="28" name="Straight Arrow Connector 27">
              <a:extLst>
                <a:ext uri="{FF2B5EF4-FFF2-40B4-BE49-F238E27FC236}">
                  <a16:creationId xmlns:a16="http://schemas.microsoft.com/office/drawing/2014/main" id="{A6B41D8C-E5FF-5F2C-F6B5-70E8D55075DE}"/>
                </a:ext>
              </a:extLst>
            </p:cNvPr>
            <p:cNvCxnSpPr>
              <a:cxnSpLocks/>
            </p:cNvCxnSpPr>
            <p:nvPr/>
          </p:nvCxnSpPr>
          <p:spPr>
            <a:xfrm>
              <a:off x="2140084" y="2985623"/>
              <a:ext cx="661482" cy="0"/>
            </a:xfrm>
            <a:prstGeom prst="straightConnector1">
              <a:avLst/>
            </a:prstGeom>
            <a:ln w="57150">
              <a:solidFill>
                <a:srgbClr val="FF66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2FFD7BAE-21C7-E04B-C243-A1DAFE1D81D9}"/>
              </a:ext>
            </a:extLst>
          </p:cNvPr>
          <p:cNvGrpSpPr/>
          <p:nvPr/>
        </p:nvGrpSpPr>
        <p:grpSpPr>
          <a:xfrm>
            <a:off x="134945" y="4838485"/>
            <a:ext cx="2642680" cy="1272106"/>
            <a:chOff x="134945" y="4838485"/>
            <a:chExt cx="2642680" cy="1272106"/>
          </a:xfrm>
        </p:grpSpPr>
        <p:sp>
          <p:nvSpPr>
            <p:cNvPr id="11" name="Speech Bubble: Rectangle with Corners Rounded 10">
              <a:extLst>
                <a:ext uri="{FF2B5EF4-FFF2-40B4-BE49-F238E27FC236}">
                  <a16:creationId xmlns:a16="http://schemas.microsoft.com/office/drawing/2014/main" id="{22D1E739-ED9E-E6BA-86CF-998E4E0A2222}"/>
                </a:ext>
              </a:extLst>
            </p:cNvPr>
            <p:cNvSpPr/>
            <p:nvPr/>
          </p:nvSpPr>
          <p:spPr>
            <a:xfrm>
              <a:off x="134945" y="4838485"/>
              <a:ext cx="2188723" cy="1272106"/>
            </a:xfrm>
            <a:prstGeom prst="wedgeRoundRectCallout">
              <a:avLst/>
            </a:prstGeom>
            <a:gradFill flip="none" rotWithShape="1">
              <a:gsLst>
                <a:gs pos="0">
                  <a:srgbClr val="7D3FAE">
                    <a:shade val="30000"/>
                    <a:satMod val="115000"/>
                  </a:srgbClr>
                </a:gs>
                <a:gs pos="50000">
                  <a:srgbClr val="7D3FAE">
                    <a:shade val="67500"/>
                    <a:satMod val="115000"/>
                  </a:srgbClr>
                </a:gs>
                <a:gs pos="100000">
                  <a:srgbClr val="7D3FAE">
                    <a:shade val="100000"/>
                    <a:satMod val="115000"/>
                  </a:srgbClr>
                </a:gs>
              </a:gsLst>
              <a:path path="circle">
                <a:fillToRect l="100000" t="100000"/>
              </a:path>
              <a:tileRect r="-100000" b="-10000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If you do not have work experience already just take this out</a:t>
              </a:r>
            </a:p>
          </p:txBody>
        </p:sp>
        <p:cxnSp>
          <p:nvCxnSpPr>
            <p:cNvPr id="34" name="Straight Arrow Connector 33">
              <a:extLst>
                <a:ext uri="{FF2B5EF4-FFF2-40B4-BE49-F238E27FC236}">
                  <a16:creationId xmlns:a16="http://schemas.microsoft.com/office/drawing/2014/main" id="{6B01C288-8D09-95C4-E0BE-944A00F484E8}"/>
                </a:ext>
              </a:extLst>
            </p:cNvPr>
            <p:cNvCxnSpPr>
              <a:cxnSpLocks/>
            </p:cNvCxnSpPr>
            <p:nvPr/>
          </p:nvCxnSpPr>
          <p:spPr>
            <a:xfrm>
              <a:off x="2116143" y="5706126"/>
              <a:ext cx="661482" cy="0"/>
            </a:xfrm>
            <a:prstGeom prst="straightConnector1">
              <a:avLst/>
            </a:prstGeom>
            <a:ln w="57150">
              <a:solidFill>
                <a:srgbClr val="FF6600"/>
              </a:solidFill>
              <a:tailEnd type="triangle"/>
            </a:ln>
          </p:spPr>
          <p:style>
            <a:lnRef idx="1">
              <a:schemeClr val="accent1"/>
            </a:lnRef>
            <a:fillRef idx="0">
              <a:schemeClr val="accent1"/>
            </a:fillRef>
            <a:effectRef idx="0">
              <a:schemeClr val="accent1"/>
            </a:effectRef>
            <a:fontRef idx="minor">
              <a:schemeClr val="tx1"/>
            </a:fontRef>
          </p:style>
        </p:cxnSp>
      </p:grpSp>
      <p:pic>
        <p:nvPicPr>
          <p:cNvPr id="8" name="Picture 7">
            <a:extLst>
              <a:ext uri="{FF2B5EF4-FFF2-40B4-BE49-F238E27FC236}">
                <a16:creationId xmlns:a16="http://schemas.microsoft.com/office/drawing/2014/main" id="{0B2076C8-C3CC-4A10-8D60-4A7C96E4C276}"/>
              </a:ext>
            </a:extLst>
          </p:cNvPr>
          <p:cNvPicPr>
            <a:picLocks noChangeAspect="1"/>
          </p:cNvPicPr>
          <p:nvPr/>
        </p:nvPicPr>
        <p:blipFill>
          <a:blip r:embed="rId5"/>
          <a:stretch>
            <a:fillRect/>
          </a:stretch>
        </p:blipFill>
        <p:spPr>
          <a:xfrm>
            <a:off x="2860843" y="2791322"/>
            <a:ext cx="3743325" cy="781050"/>
          </a:xfrm>
          <a:prstGeom prst="rect">
            <a:avLst/>
          </a:prstGeom>
        </p:spPr>
      </p:pic>
      <p:pic>
        <p:nvPicPr>
          <p:cNvPr id="14" name="Picture 13">
            <a:extLst>
              <a:ext uri="{FF2B5EF4-FFF2-40B4-BE49-F238E27FC236}">
                <a16:creationId xmlns:a16="http://schemas.microsoft.com/office/drawing/2014/main" id="{BBDAE6FF-EB70-8754-14AD-E95DBA75FB54}"/>
              </a:ext>
            </a:extLst>
          </p:cNvPr>
          <p:cNvPicPr>
            <a:picLocks noChangeAspect="1"/>
          </p:cNvPicPr>
          <p:nvPr/>
        </p:nvPicPr>
        <p:blipFill>
          <a:blip r:embed="rId6"/>
          <a:stretch>
            <a:fillRect/>
          </a:stretch>
        </p:blipFill>
        <p:spPr>
          <a:xfrm>
            <a:off x="2860843" y="3742348"/>
            <a:ext cx="3676650" cy="1238250"/>
          </a:xfrm>
          <a:prstGeom prst="rect">
            <a:avLst/>
          </a:prstGeom>
        </p:spPr>
      </p:pic>
      <p:pic>
        <p:nvPicPr>
          <p:cNvPr id="15" name="Picture 14">
            <a:extLst>
              <a:ext uri="{FF2B5EF4-FFF2-40B4-BE49-F238E27FC236}">
                <a16:creationId xmlns:a16="http://schemas.microsoft.com/office/drawing/2014/main" id="{BBB222F7-6921-E10F-F112-85A0E39571D9}"/>
              </a:ext>
            </a:extLst>
          </p:cNvPr>
          <p:cNvPicPr>
            <a:picLocks noChangeAspect="1"/>
          </p:cNvPicPr>
          <p:nvPr/>
        </p:nvPicPr>
        <p:blipFill>
          <a:blip r:embed="rId7"/>
          <a:stretch>
            <a:fillRect/>
          </a:stretch>
        </p:blipFill>
        <p:spPr>
          <a:xfrm>
            <a:off x="2860843" y="5528052"/>
            <a:ext cx="3657600" cy="428625"/>
          </a:xfrm>
          <a:prstGeom prst="rect">
            <a:avLst/>
          </a:prstGeom>
        </p:spPr>
      </p:pic>
      <p:pic>
        <p:nvPicPr>
          <p:cNvPr id="19" name="Picture 18">
            <a:extLst>
              <a:ext uri="{FF2B5EF4-FFF2-40B4-BE49-F238E27FC236}">
                <a16:creationId xmlns:a16="http://schemas.microsoft.com/office/drawing/2014/main" id="{43993BB5-57C5-1C7B-B185-C724F2C337CC}"/>
              </a:ext>
            </a:extLst>
          </p:cNvPr>
          <p:cNvPicPr>
            <a:picLocks noChangeAspect="1"/>
          </p:cNvPicPr>
          <p:nvPr/>
        </p:nvPicPr>
        <p:blipFill>
          <a:blip r:embed="rId8"/>
          <a:srcRect b="11740"/>
          <a:stretch>
            <a:fillRect/>
          </a:stretch>
        </p:blipFill>
        <p:spPr>
          <a:xfrm>
            <a:off x="2801566" y="6080302"/>
            <a:ext cx="3695700" cy="638911"/>
          </a:xfrm>
          <a:prstGeom prst="rect">
            <a:avLst/>
          </a:prstGeom>
        </p:spPr>
      </p:pic>
      <p:pic>
        <p:nvPicPr>
          <p:cNvPr id="25" name="Picture 24">
            <a:extLst>
              <a:ext uri="{FF2B5EF4-FFF2-40B4-BE49-F238E27FC236}">
                <a16:creationId xmlns:a16="http://schemas.microsoft.com/office/drawing/2014/main" id="{FFDA85B3-47B1-B068-0CF8-A19ADC3106B7}"/>
              </a:ext>
            </a:extLst>
          </p:cNvPr>
          <p:cNvPicPr>
            <a:picLocks noChangeAspect="1"/>
          </p:cNvPicPr>
          <p:nvPr/>
        </p:nvPicPr>
        <p:blipFill>
          <a:blip r:embed="rId9"/>
          <a:stretch>
            <a:fillRect/>
          </a:stretch>
        </p:blipFill>
        <p:spPr>
          <a:xfrm>
            <a:off x="2794168" y="1763462"/>
            <a:ext cx="3724275" cy="1038225"/>
          </a:xfrm>
          <a:prstGeom prst="rect">
            <a:avLst/>
          </a:prstGeom>
        </p:spPr>
      </p:pic>
      <p:grpSp>
        <p:nvGrpSpPr>
          <p:cNvPr id="33" name="Group 32">
            <a:extLst>
              <a:ext uri="{FF2B5EF4-FFF2-40B4-BE49-F238E27FC236}">
                <a16:creationId xmlns:a16="http://schemas.microsoft.com/office/drawing/2014/main" id="{E56A062F-EE60-B229-8DFA-7C8574E460B7}"/>
              </a:ext>
            </a:extLst>
          </p:cNvPr>
          <p:cNvGrpSpPr/>
          <p:nvPr/>
        </p:nvGrpSpPr>
        <p:grpSpPr>
          <a:xfrm>
            <a:off x="6439711" y="2010383"/>
            <a:ext cx="2558373" cy="1272106"/>
            <a:chOff x="6439711" y="2010383"/>
            <a:chExt cx="2558373" cy="1272106"/>
          </a:xfrm>
        </p:grpSpPr>
        <p:sp>
          <p:nvSpPr>
            <p:cNvPr id="5" name="Speech Bubble: Rectangle with Corners Rounded 4">
              <a:extLst>
                <a:ext uri="{FF2B5EF4-FFF2-40B4-BE49-F238E27FC236}">
                  <a16:creationId xmlns:a16="http://schemas.microsoft.com/office/drawing/2014/main" id="{74A249C2-A347-4159-335B-AB2209892668}"/>
                </a:ext>
              </a:extLst>
            </p:cNvPr>
            <p:cNvSpPr/>
            <p:nvPr/>
          </p:nvSpPr>
          <p:spPr>
            <a:xfrm>
              <a:off x="6809361" y="2010383"/>
              <a:ext cx="2188723" cy="1272106"/>
            </a:xfrm>
            <a:prstGeom prst="wedgeRoundRectCallou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path path="circle">
                <a:fillToRect l="100000" t="100000"/>
              </a:path>
              <a:tileRect r="-100000" b="-10000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Write the ‘personal profile’ at the end.</a:t>
              </a:r>
            </a:p>
          </p:txBody>
        </p:sp>
        <p:cxnSp>
          <p:nvCxnSpPr>
            <p:cNvPr id="31" name="Straight Arrow Connector 30">
              <a:extLst>
                <a:ext uri="{FF2B5EF4-FFF2-40B4-BE49-F238E27FC236}">
                  <a16:creationId xmlns:a16="http://schemas.microsoft.com/office/drawing/2014/main" id="{BDDFA6A9-C220-E182-3ED6-8FB65660A668}"/>
                </a:ext>
              </a:extLst>
            </p:cNvPr>
            <p:cNvCxnSpPr>
              <a:cxnSpLocks/>
            </p:cNvCxnSpPr>
            <p:nvPr/>
          </p:nvCxnSpPr>
          <p:spPr>
            <a:xfrm flipH="1">
              <a:off x="6439711" y="2355492"/>
              <a:ext cx="560578" cy="0"/>
            </a:xfrm>
            <a:prstGeom prst="straightConnector1">
              <a:avLst/>
            </a:prstGeom>
            <a:ln w="57150">
              <a:solidFill>
                <a:srgbClr val="FF66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FED7174D-4AE7-2D6E-4117-ABAC78481408}"/>
              </a:ext>
            </a:extLst>
          </p:cNvPr>
          <p:cNvGrpSpPr/>
          <p:nvPr/>
        </p:nvGrpSpPr>
        <p:grpSpPr>
          <a:xfrm>
            <a:off x="6371617" y="3975755"/>
            <a:ext cx="2637436" cy="1272106"/>
            <a:chOff x="6371617" y="3975755"/>
            <a:chExt cx="2637436" cy="1272106"/>
          </a:xfrm>
        </p:grpSpPr>
        <p:sp>
          <p:nvSpPr>
            <p:cNvPr id="9" name="Speech Bubble: Rectangle with Corners Rounded 8">
              <a:extLst>
                <a:ext uri="{FF2B5EF4-FFF2-40B4-BE49-F238E27FC236}">
                  <a16:creationId xmlns:a16="http://schemas.microsoft.com/office/drawing/2014/main" id="{DA95B7ED-AF16-1085-EC28-C8255A716E0F}"/>
                </a:ext>
              </a:extLst>
            </p:cNvPr>
            <p:cNvSpPr/>
            <p:nvPr/>
          </p:nvSpPr>
          <p:spPr>
            <a:xfrm>
              <a:off x="6820330" y="3975755"/>
              <a:ext cx="2188723" cy="1272106"/>
            </a:xfrm>
            <a:prstGeom prst="wedgeRoundRectCallout">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100000" t="100000"/>
              </a:path>
              <a:tileRect r="-100000" b="-10000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This is the most important bit – give examples</a:t>
              </a:r>
            </a:p>
          </p:txBody>
        </p:sp>
        <p:cxnSp>
          <p:nvCxnSpPr>
            <p:cNvPr id="36" name="Straight Arrow Connector 35">
              <a:extLst>
                <a:ext uri="{FF2B5EF4-FFF2-40B4-BE49-F238E27FC236}">
                  <a16:creationId xmlns:a16="http://schemas.microsoft.com/office/drawing/2014/main" id="{0AAE2771-72EB-D153-D825-3F7DDB62C4D0}"/>
                </a:ext>
              </a:extLst>
            </p:cNvPr>
            <p:cNvCxnSpPr>
              <a:cxnSpLocks/>
            </p:cNvCxnSpPr>
            <p:nvPr/>
          </p:nvCxnSpPr>
          <p:spPr>
            <a:xfrm flipH="1">
              <a:off x="6371617" y="4424240"/>
              <a:ext cx="628672" cy="0"/>
            </a:xfrm>
            <a:prstGeom prst="straightConnector1">
              <a:avLst/>
            </a:prstGeom>
            <a:ln w="57150">
              <a:solidFill>
                <a:srgbClr val="FF66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65180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ppt_x"/>
                                          </p:val>
                                        </p:tav>
                                        <p:tav tm="100000">
                                          <p:val>
                                            <p:strVal val="#ppt_x"/>
                                          </p:val>
                                        </p:tav>
                                      </p:tavLst>
                                    </p:anim>
                                    <p:anim calcmode="lin" valueType="num">
                                      <p:cBhvr additive="base">
                                        <p:cTn id="1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ppt_x"/>
                                          </p:val>
                                        </p:tav>
                                        <p:tav tm="100000">
                                          <p:val>
                                            <p:strVal val="#ppt_x"/>
                                          </p:val>
                                        </p:tav>
                                      </p:tavLst>
                                    </p:anim>
                                    <p:anim calcmode="lin" valueType="num">
                                      <p:cBhvr additive="base">
                                        <p:cTn id="20" dur="500" fill="hold"/>
                                        <p:tgtEl>
                                          <p:spTgt spid="30"/>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5"/>
                                        </p:tgtEl>
                                        <p:attrNameLst>
                                          <p:attrName>style.visibility</p:attrName>
                                        </p:attrNameLst>
                                      </p:cBhvr>
                                      <p:to>
                                        <p:strVal val="visible"/>
                                      </p:to>
                                    </p:set>
                                    <p:anim calcmode="lin" valueType="num">
                                      <p:cBhvr additive="base">
                                        <p:cTn id="29" dur="500" fill="hold"/>
                                        <p:tgtEl>
                                          <p:spTgt spid="35"/>
                                        </p:tgtEl>
                                        <p:attrNameLst>
                                          <p:attrName>ppt_x</p:attrName>
                                        </p:attrNameLst>
                                      </p:cBhvr>
                                      <p:tavLst>
                                        <p:tav tm="0">
                                          <p:val>
                                            <p:strVal val="#ppt_x"/>
                                          </p:val>
                                        </p:tav>
                                        <p:tav tm="100000">
                                          <p:val>
                                            <p:strVal val="#ppt_x"/>
                                          </p:val>
                                        </p:tav>
                                      </p:tavLst>
                                    </p:anim>
                                    <p:anim calcmode="lin" valueType="num">
                                      <p:cBhvr additive="base">
                                        <p:cTn id="30" dur="500" fill="hold"/>
                                        <p:tgtEl>
                                          <p:spTgt spid="35"/>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9"/>
                                        </p:tgtEl>
                                        <p:attrNameLst>
                                          <p:attrName>style.visibility</p:attrName>
                                        </p:attrNameLst>
                                      </p:cBhvr>
                                      <p:to>
                                        <p:strVal val="visible"/>
                                      </p:to>
                                    </p:set>
                                    <p:anim calcmode="lin" valueType="num">
                                      <p:cBhvr additive="base">
                                        <p:cTn id="43" dur="500" fill="hold"/>
                                        <p:tgtEl>
                                          <p:spTgt spid="39"/>
                                        </p:tgtEl>
                                        <p:attrNameLst>
                                          <p:attrName>ppt_x</p:attrName>
                                        </p:attrNameLst>
                                      </p:cBhvr>
                                      <p:tavLst>
                                        <p:tav tm="0">
                                          <p:val>
                                            <p:strVal val="#ppt_x"/>
                                          </p:val>
                                        </p:tav>
                                        <p:tav tm="100000">
                                          <p:val>
                                            <p:strVal val="#ppt_x"/>
                                          </p:val>
                                        </p:tav>
                                      </p:tavLst>
                                    </p:anim>
                                    <p:anim calcmode="lin" valueType="num">
                                      <p:cBhvr additive="base">
                                        <p:cTn id="44"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additive="base">
                                        <p:cTn id="49" dur="500" fill="hold"/>
                                        <p:tgtEl>
                                          <p:spTgt spid="25"/>
                                        </p:tgtEl>
                                        <p:attrNameLst>
                                          <p:attrName>ppt_x</p:attrName>
                                        </p:attrNameLst>
                                      </p:cBhvr>
                                      <p:tavLst>
                                        <p:tav tm="0">
                                          <p:val>
                                            <p:strVal val="#ppt_x"/>
                                          </p:val>
                                        </p:tav>
                                        <p:tav tm="100000">
                                          <p:val>
                                            <p:strVal val="#ppt_x"/>
                                          </p:val>
                                        </p:tav>
                                      </p:tavLst>
                                    </p:anim>
                                    <p:anim calcmode="lin" valueType="num">
                                      <p:cBhvr additive="base">
                                        <p:cTn id="50" dur="500" fill="hold"/>
                                        <p:tgtEl>
                                          <p:spTgt spid="25"/>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3"/>
                                        </p:tgtEl>
                                        <p:attrNameLst>
                                          <p:attrName>style.visibility</p:attrName>
                                        </p:attrNameLst>
                                      </p:cBhvr>
                                      <p:to>
                                        <p:strVal val="visible"/>
                                      </p:to>
                                    </p:set>
                                    <p:anim calcmode="lin" valueType="num">
                                      <p:cBhvr additive="base">
                                        <p:cTn id="53" dur="500" fill="hold"/>
                                        <p:tgtEl>
                                          <p:spTgt spid="33"/>
                                        </p:tgtEl>
                                        <p:attrNameLst>
                                          <p:attrName>ppt_x</p:attrName>
                                        </p:attrNameLst>
                                      </p:cBhvr>
                                      <p:tavLst>
                                        <p:tav tm="0">
                                          <p:val>
                                            <p:strVal val="#ppt_x"/>
                                          </p:val>
                                        </p:tav>
                                        <p:tav tm="100000">
                                          <p:val>
                                            <p:strVal val="#ppt_x"/>
                                          </p:val>
                                        </p:tav>
                                      </p:tavLst>
                                    </p:anim>
                                    <p:anim calcmode="lin" valueType="num">
                                      <p:cBhvr additive="base">
                                        <p:cTn id="5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F295F">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Year 10 – the big things for your career</a:t>
            </a:r>
          </a:p>
        </p:txBody>
      </p:sp>
      <p:pic>
        <p:nvPicPr>
          <p:cNvPr id="6" name="Graphic 5" descr="Badge 1 with solid fill">
            <a:extLst>
              <a:ext uri="{FF2B5EF4-FFF2-40B4-BE49-F238E27FC236}">
                <a16:creationId xmlns:a16="http://schemas.microsoft.com/office/drawing/2014/main" id="{A9AD44D3-B565-4EF9-9C5C-D529517FAF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sp>
        <p:nvSpPr>
          <p:cNvPr id="7" name="Rectangle 6">
            <a:extLst>
              <a:ext uri="{FF2B5EF4-FFF2-40B4-BE49-F238E27FC236}">
                <a16:creationId xmlns:a16="http://schemas.microsoft.com/office/drawing/2014/main" id="{9F710C02-ED27-438F-AE7A-E03B06068E65}"/>
              </a:ext>
            </a:extLst>
          </p:cNvPr>
          <p:cNvSpPr/>
          <p:nvPr/>
        </p:nvSpPr>
        <p:spPr>
          <a:xfrm>
            <a:off x="175545" y="838387"/>
            <a:ext cx="2994660" cy="250048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Start thinking about what you will do at the end of Y11</a:t>
            </a:r>
          </a:p>
        </p:txBody>
      </p:sp>
      <p:sp>
        <p:nvSpPr>
          <p:cNvPr id="10" name="Rectangle 9">
            <a:extLst>
              <a:ext uri="{FF2B5EF4-FFF2-40B4-BE49-F238E27FC236}">
                <a16:creationId xmlns:a16="http://schemas.microsoft.com/office/drawing/2014/main" id="{5E8B3E3A-50D8-4843-A057-D06E39822F0A}"/>
              </a:ext>
            </a:extLst>
          </p:cNvPr>
          <p:cNvSpPr/>
          <p:nvPr/>
        </p:nvSpPr>
        <p:spPr>
          <a:xfrm>
            <a:off x="2979137" y="2280687"/>
            <a:ext cx="2994660" cy="2500489"/>
          </a:xfrm>
          <a:prstGeom prst="rect">
            <a:avLst/>
          </a:prstGeom>
          <a:solidFill>
            <a:srgbClr val="933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Have a chance to try out work experience</a:t>
            </a:r>
          </a:p>
        </p:txBody>
      </p:sp>
      <p:sp>
        <p:nvSpPr>
          <p:cNvPr id="11" name="Rectangle 10">
            <a:extLst>
              <a:ext uri="{FF2B5EF4-FFF2-40B4-BE49-F238E27FC236}">
                <a16:creationId xmlns:a16="http://schemas.microsoft.com/office/drawing/2014/main" id="{E0774583-EEEC-4446-8A80-A80E0F4A13A7}"/>
              </a:ext>
            </a:extLst>
          </p:cNvPr>
          <p:cNvSpPr/>
          <p:nvPr/>
        </p:nvSpPr>
        <p:spPr>
          <a:xfrm>
            <a:off x="5782729" y="3798005"/>
            <a:ext cx="2994660" cy="250048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Get the best GCSEs you can</a:t>
            </a:r>
          </a:p>
        </p:txBody>
      </p:sp>
    </p:spTree>
    <p:custDataLst>
      <p:tags r:id="rId1"/>
    </p:custDataLst>
    <p:extLst>
      <p:ext uri="{BB962C8B-B14F-4D97-AF65-F5344CB8AC3E}">
        <p14:creationId xmlns:p14="http://schemas.microsoft.com/office/powerpoint/2010/main" val="1596100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pic>
        <p:nvPicPr>
          <p:cNvPr id="18" name="Graphic 17" descr="Badge 4 with solid fill">
            <a:extLst>
              <a:ext uri="{FF2B5EF4-FFF2-40B4-BE49-F238E27FC236}">
                <a16:creationId xmlns:a16="http://schemas.microsoft.com/office/drawing/2014/main" id="{882E3E1E-CE79-BB2E-1CD2-E3E58BDF7E1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8881" y="-12605"/>
            <a:ext cx="646331" cy="646331"/>
          </a:xfrm>
          <a:prstGeom prst="rect">
            <a:avLst/>
          </a:prstGeom>
        </p:spPr>
      </p:pic>
      <p:pic>
        <p:nvPicPr>
          <p:cNvPr id="15" name="Picture 14">
            <a:extLst>
              <a:ext uri="{FF2B5EF4-FFF2-40B4-BE49-F238E27FC236}">
                <a16:creationId xmlns:a16="http://schemas.microsoft.com/office/drawing/2014/main" id="{9DFBA3BE-8C7A-3DB8-610D-3BEBB0870DB5}"/>
              </a:ext>
            </a:extLst>
          </p:cNvPr>
          <p:cNvPicPr>
            <a:picLocks noChangeAspect="1"/>
          </p:cNvPicPr>
          <p:nvPr/>
        </p:nvPicPr>
        <p:blipFill rotWithShape="1">
          <a:blip r:embed="rId4">
            <a:extLst>
              <a:ext uri="{28A0092B-C50C-407E-A947-70E740481C1C}">
                <a14:useLocalDpi xmlns:a14="http://schemas.microsoft.com/office/drawing/2010/main" val="0"/>
              </a:ext>
            </a:extLst>
          </a:blip>
          <a:srcRect l="4232" t="-2727" r="24593" b="35121"/>
          <a:stretch/>
        </p:blipFill>
        <p:spPr>
          <a:xfrm>
            <a:off x="6478916" y="684265"/>
            <a:ext cx="2563626" cy="5445136"/>
          </a:xfrm>
          <a:prstGeom prst="rect">
            <a:avLst/>
          </a:prstGeom>
        </p:spPr>
      </p:pic>
      <p:sp>
        <p:nvSpPr>
          <p:cNvPr id="21" name="Text Box 22">
            <a:extLst>
              <a:ext uri="{FF2B5EF4-FFF2-40B4-BE49-F238E27FC236}">
                <a16:creationId xmlns:a16="http://schemas.microsoft.com/office/drawing/2014/main" id="{072A63D8-56D1-AF0D-FD75-A44701A086BA}"/>
              </a:ext>
            </a:extLst>
          </p:cNvPr>
          <p:cNvSpPr txBox="1">
            <a:spLocks noChangeArrowheads="1"/>
          </p:cNvSpPr>
          <p:nvPr/>
        </p:nvSpPr>
        <p:spPr bwMode="auto">
          <a:xfrm>
            <a:off x="0" y="-20652"/>
            <a:ext cx="9144000" cy="646331"/>
          </a:xfrm>
          <a:prstGeom prst="rect">
            <a:avLst/>
          </a:prstGeom>
          <a:noFill/>
          <a:ln w="9525">
            <a:noFill/>
            <a:miter lim="800000"/>
            <a:headEnd/>
            <a:tailEnd/>
          </a:ln>
        </p:spPr>
        <p:txBody>
          <a:bodyPr wrap="square">
            <a:spAutoFit/>
          </a:bodyPr>
          <a:lstStyle/>
          <a:p>
            <a:pPr algn="ctr"/>
            <a:r>
              <a:rPr lang="en-GB" sz="3600" dirty="0">
                <a:solidFill>
                  <a:schemeClr val="bg1"/>
                </a:solidFill>
              </a:rPr>
              <a:t>You already have a lot of information</a:t>
            </a:r>
          </a:p>
        </p:txBody>
      </p:sp>
      <p:pic>
        <p:nvPicPr>
          <p:cNvPr id="4" name="Picture 3">
            <a:extLst>
              <a:ext uri="{FF2B5EF4-FFF2-40B4-BE49-F238E27FC236}">
                <a16:creationId xmlns:a16="http://schemas.microsoft.com/office/drawing/2014/main" id="{B53E94B8-A77F-2548-6064-EA90633E4862}"/>
              </a:ext>
            </a:extLst>
          </p:cNvPr>
          <p:cNvPicPr>
            <a:picLocks noChangeAspect="1"/>
          </p:cNvPicPr>
          <p:nvPr/>
        </p:nvPicPr>
        <p:blipFill>
          <a:blip r:embed="rId5"/>
          <a:stretch>
            <a:fillRect/>
          </a:stretch>
        </p:blipFill>
        <p:spPr>
          <a:xfrm>
            <a:off x="158913" y="807980"/>
            <a:ext cx="4226769" cy="5926305"/>
          </a:xfrm>
          <a:prstGeom prst="rect">
            <a:avLst/>
          </a:prstGeom>
          <a:effectLst>
            <a:outerShdw blurRad="63500" sx="102000" sy="102000" algn="ctr" rotWithShape="0">
              <a:prstClr val="black">
                <a:alpha val="40000"/>
              </a:prstClr>
            </a:outerShdw>
          </a:effectLst>
        </p:spPr>
      </p:pic>
      <p:cxnSp>
        <p:nvCxnSpPr>
          <p:cNvPr id="10" name="Straight Arrow Connector 9">
            <a:extLst>
              <a:ext uri="{FF2B5EF4-FFF2-40B4-BE49-F238E27FC236}">
                <a16:creationId xmlns:a16="http://schemas.microsoft.com/office/drawing/2014/main" id="{55C4B846-3A65-BDBC-0E96-A3CF211F7DD9}"/>
              </a:ext>
            </a:extLst>
          </p:cNvPr>
          <p:cNvCxnSpPr>
            <a:stCxn id="15" idx="1"/>
          </p:cNvCxnSpPr>
          <p:nvPr/>
        </p:nvCxnSpPr>
        <p:spPr>
          <a:xfrm flipH="1" flipV="1">
            <a:off x="3819525" y="2828925"/>
            <a:ext cx="2659391" cy="57790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17E70E5-D181-5B5A-E970-42BF9E9911B1}"/>
              </a:ext>
            </a:extLst>
          </p:cNvPr>
          <p:cNvCxnSpPr>
            <a:cxnSpLocks/>
          </p:cNvCxnSpPr>
          <p:nvPr/>
        </p:nvCxnSpPr>
        <p:spPr>
          <a:xfrm flipH="1">
            <a:off x="3891064" y="3117879"/>
            <a:ext cx="2761218" cy="310271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AF96578-C1E8-B769-BA5B-A20CB7DE64B7}"/>
              </a:ext>
            </a:extLst>
          </p:cNvPr>
          <p:cNvCxnSpPr>
            <a:cxnSpLocks/>
          </p:cNvCxnSpPr>
          <p:nvPr/>
        </p:nvCxnSpPr>
        <p:spPr>
          <a:xfrm flipH="1">
            <a:off x="3891064" y="2019324"/>
            <a:ext cx="2692627" cy="192037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8432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68881" y="-1390"/>
            <a:ext cx="9144000" cy="646331"/>
          </a:xfrm>
          <a:prstGeom prst="rect">
            <a:avLst/>
          </a:prstGeom>
          <a:noFill/>
          <a:ln w="9525">
            <a:noFill/>
            <a:miter lim="800000"/>
            <a:headEnd/>
            <a:tailEnd/>
          </a:ln>
        </p:spPr>
        <p:txBody>
          <a:bodyPr wrap="square">
            <a:spAutoFit/>
          </a:bodyPr>
          <a:lstStyle/>
          <a:p>
            <a:pPr algn="ctr"/>
            <a:r>
              <a:rPr lang="en-GB" sz="3600" dirty="0">
                <a:solidFill>
                  <a:schemeClr val="bg1"/>
                </a:solidFill>
              </a:rPr>
              <a:t>Use a template and get started</a:t>
            </a:r>
          </a:p>
        </p:txBody>
      </p:sp>
      <p:pic>
        <p:nvPicPr>
          <p:cNvPr id="18" name="Graphic 17" descr="Badge 4 with solid fill">
            <a:extLst>
              <a:ext uri="{FF2B5EF4-FFF2-40B4-BE49-F238E27FC236}">
                <a16:creationId xmlns:a16="http://schemas.microsoft.com/office/drawing/2014/main" id="{882E3E1E-CE79-BB2E-1CD2-E3E58BDF7E1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8881" y="-12605"/>
            <a:ext cx="646331" cy="646331"/>
          </a:xfrm>
          <a:prstGeom prst="rect">
            <a:avLst/>
          </a:prstGeom>
        </p:spPr>
      </p:pic>
      <p:pic>
        <p:nvPicPr>
          <p:cNvPr id="17" name="Picture 16">
            <a:extLst>
              <a:ext uri="{FF2B5EF4-FFF2-40B4-BE49-F238E27FC236}">
                <a16:creationId xmlns:a16="http://schemas.microsoft.com/office/drawing/2014/main" id="{9FDC2D15-8B65-3F1A-9CA2-991C71866C99}"/>
              </a:ext>
            </a:extLst>
          </p:cNvPr>
          <p:cNvPicPr>
            <a:picLocks noChangeAspect="1"/>
          </p:cNvPicPr>
          <p:nvPr/>
        </p:nvPicPr>
        <p:blipFill>
          <a:blip r:embed="rId4"/>
          <a:stretch>
            <a:fillRect/>
          </a:stretch>
        </p:blipFill>
        <p:spPr>
          <a:xfrm>
            <a:off x="234362" y="716696"/>
            <a:ext cx="3571875" cy="1066800"/>
          </a:xfrm>
          <a:prstGeom prst="rect">
            <a:avLst/>
          </a:prstGeom>
        </p:spPr>
      </p:pic>
      <p:pic>
        <p:nvPicPr>
          <p:cNvPr id="20" name="Picture 10" descr="Loop">
            <a:extLst>
              <a:ext uri="{FF2B5EF4-FFF2-40B4-BE49-F238E27FC236}">
                <a16:creationId xmlns:a16="http://schemas.microsoft.com/office/drawing/2014/main" id="{7D3B854C-252F-ABA7-E1A6-E470E2CB87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1327" y="1133140"/>
            <a:ext cx="1171575" cy="58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Arrow: Right 20">
            <a:extLst>
              <a:ext uri="{FF2B5EF4-FFF2-40B4-BE49-F238E27FC236}">
                <a16:creationId xmlns:a16="http://schemas.microsoft.com/office/drawing/2014/main" id="{0FC33BF1-C690-2B2C-8570-4DB027BBA9B5}"/>
              </a:ext>
            </a:extLst>
          </p:cNvPr>
          <p:cNvSpPr/>
          <p:nvPr/>
        </p:nvSpPr>
        <p:spPr>
          <a:xfrm>
            <a:off x="3806237" y="973871"/>
            <a:ext cx="385763" cy="5232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E46C3B99-ED54-0DD2-653C-238E2CBB809B}"/>
              </a:ext>
            </a:extLst>
          </p:cNvPr>
          <p:cNvSpPr/>
          <p:nvPr/>
        </p:nvSpPr>
        <p:spPr>
          <a:xfrm>
            <a:off x="4192000" y="743736"/>
            <a:ext cx="2638425"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Finding a job/experience</a:t>
            </a:r>
          </a:p>
        </p:txBody>
      </p:sp>
      <p:sp>
        <p:nvSpPr>
          <p:cNvPr id="23" name="Rectangle 22">
            <a:extLst>
              <a:ext uri="{FF2B5EF4-FFF2-40B4-BE49-F238E27FC236}">
                <a16:creationId xmlns:a16="http://schemas.microsoft.com/office/drawing/2014/main" id="{6EBB2733-6B7D-88D7-97DA-C1FF15314FF2}"/>
              </a:ext>
            </a:extLst>
          </p:cNvPr>
          <p:cNvSpPr/>
          <p:nvPr/>
        </p:nvSpPr>
        <p:spPr>
          <a:xfrm>
            <a:off x="7216188" y="735091"/>
            <a:ext cx="1336116"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CV</a:t>
            </a:r>
          </a:p>
        </p:txBody>
      </p:sp>
      <p:sp>
        <p:nvSpPr>
          <p:cNvPr id="24" name="Arrow: Right 23">
            <a:extLst>
              <a:ext uri="{FF2B5EF4-FFF2-40B4-BE49-F238E27FC236}">
                <a16:creationId xmlns:a16="http://schemas.microsoft.com/office/drawing/2014/main" id="{602DE967-D977-6891-0D5D-4A4C38A1FFBA}"/>
              </a:ext>
            </a:extLst>
          </p:cNvPr>
          <p:cNvSpPr/>
          <p:nvPr/>
        </p:nvSpPr>
        <p:spPr>
          <a:xfrm>
            <a:off x="6830425" y="973871"/>
            <a:ext cx="385763" cy="5232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446B1782-928A-EA7E-C291-FDA7965414FE}"/>
              </a:ext>
            </a:extLst>
          </p:cNvPr>
          <p:cNvPicPr>
            <a:picLocks noChangeAspect="1"/>
          </p:cNvPicPr>
          <p:nvPr/>
        </p:nvPicPr>
        <p:blipFill>
          <a:blip r:embed="rId6"/>
          <a:stretch>
            <a:fillRect/>
          </a:stretch>
        </p:blipFill>
        <p:spPr>
          <a:xfrm>
            <a:off x="5999604" y="2821617"/>
            <a:ext cx="2552700" cy="3848100"/>
          </a:xfrm>
          <a:prstGeom prst="rect">
            <a:avLst/>
          </a:prstGeom>
        </p:spPr>
      </p:pic>
      <p:sp>
        <p:nvSpPr>
          <p:cNvPr id="11" name="Rectangle 10">
            <a:extLst>
              <a:ext uri="{FF2B5EF4-FFF2-40B4-BE49-F238E27FC236}">
                <a16:creationId xmlns:a16="http://schemas.microsoft.com/office/drawing/2014/main" id="{7030C30B-A503-8A34-3E3D-B0DE74A2D71E}"/>
              </a:ext>
            </a:extLst>
          </p:cNvPr>
          <p:cNvSpPr/>
          <p:nvPr/>
        </p:nvSpPr>
        <p:spPr>
          <a:xfrm>
            <a:off x="5935075" y="1869117"/>
            <a:ext cx="2617229"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There are others too</a:t>
            </a:r>
          </a:p>
        </p:txBody>
      </p:sp>
      <p:sp>
        <p:nvSpPr>
          <p:cNvPr id="25" name="Arrow: Right 24">
            <a:extLst>
              <a:ext uri="{FF2B5EF4-FFF2-40B4-BE49-F238E27FC236}">
                <a16:creationId xmlns:a16="http://schemas.microsoft.com/office/drawing/2014/main" id="{1F2B0425-7BC7-DC7D-9D3A-255BD8B2350F}"/>
              </a:ext>
            </a:extLst>
          </p:cNvPr>
          <p:cNvSpPr/>
          <p:nvPr/>
        </p:nvSpPr>
        <p:spPr>
          <a:xfrm rot="5400000">
            <a:off x="7081509" y="2400365"/>
            <a:ext cx="385763" cy="5232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C59C1D9C-D3A0-3C0D-04DF-B75DC8AE177C}"/>
              </a:ext>
            </a:extLst>
          </p:cNvPr>
          <p:cNvPicPr>
            <a:picLocks noChangeAspect="1"/>
          </p:cNvPicPr>
          <p:nvPr/>
        </p:nvPicPr>
        <p:blipFill>
          <a:blip r:embed="rId7"/>
          <a:stretch>
            <a:fillRect/>
          </a:stretch>
        </p:blipFill>
        <p:spPr>
          <a:xfrm>
            <a:off x="158914" y="1942765"/>
            <a:ext cx="3417416" cy="4791520"/>
          </a:xfrm>
          <a:prstGeom prst="rect">
            <a:avLst/>
          </a:prstGeom>
        </p:spPr>
      </p:pic>
      <p:pic>
        <p:nvPicPr>
          <p:cNvPr id="10" name="Picture 9">
            <a:extLst>
              <a:ext uri="{FF2B5EF4-FFF2-40B4-BE49-F238E27FC236}">
                <a16:creationId xmlns:a16="http://schemas.microsoft.com/office/drawing/2014/main" id="{D93B95B7-016F-37D6-279A-A2BC65AAFC36}"/>
              </a:ext>
            </a:extLst>
          </p:cNvPr>
          <p:cNvPicPr>
            <a:picLocks noChangeAspect="1"/>
          </p:cNvPicPr>
          <p:nvPr/>
        </p:nvPicPr>
        <p:blipFill rotWithShape="1">
          <a:blip r:embed="rId8"/>
          <a:srcRect r="41367"/>
          <a:stretch/>
        </p:blipFill>
        <p:spPr>
          <a:xfrm>
            <a:off x="80008" y="5999963"/>
            <a:ext cx="5037513" cy="723900"/>
          </a:xfrm>
          <a:prstGeom prst="rect">
            <a:avLst/>
          </a:prstGeom>
        </p:spPr>
      </p:pic>
      <p:sp>
        <p:nvSpPr>
          <p:cNvPr id="3" name="Rectangle 2">
            <a:extLst>
              <a:ext uri="{FF2B5EF4-FFF2-40B4-BE49-F238E27FC236}">
                <a16:creationId xmlns:a16="http://schemas.microsoft.com/office/drawing/2014/main" id="{EB8CBD4F-6824-090B-ADDF-8F4B70595DE3}"/>
              </a:ext>
            </a:extLst>
          </p:cNvPr>
          <p:cNvSpPr/>
          <p:nvPr/>
        </p:nvSpPr>
        <p:spPr>
          <a:xfrm>
            <a:off x="1521869" y="3613137"/>
            <a:ext cx="1882811" cy="497189"/>
          </a:xfrm>
          <a:prstGeom prst="rect">
            <a:avLst/>
          </a:prstGeom>
          <a:solidFill>
            <a:srgbClr val="933F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Say ‘Pending’</a:t>
            </a:r>
          </a:p>
        </p:txBody>
      </p:sp>
      <p:sp>
        <p:nvSpPr>
          <p:cNvPr id="5" name="Rectangle 4">
            <a:extLst>
              <a:ext uri="{FF2B5EF4-FFF2-40B4-BE49-F238E27FC236}">
                <a16:creationId xmlns:a16="http://schemas.microsoft.com/office/drawing/2014/main" id="{1527B52D-140D-EE15-B2CC-829DF8DEF1B0}"/>
              </a:ext>
            </a:extLst>
          </p:cNvPr>
          <p:cNvSpPr/>
          <p:nvPr/>
        </p:nvSpPr>
        <p:spPr>
          <a:xfrm>
            <a:off x="1521870" y="5684437"/>
            <a:ext cx="2220540" cy="497189"/>
          </a:xfrm>
          <a:prstGeom prst="rect">
            <a:avLst/>
          </a:prstGeom>
          <a:solidFill>
            <a:srgbClr val="933F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Take this section out </a:t>
            </a:r>
          </a:p>
        </p:txBody>
      </p:sp>
      <p:sp>
        <p:nvSpPr>
          <p:cNvPr id="26" name="Star: 32 Points 25">
            <a:extLst>
              <a:ext uri="{FF2B5EF4-FFF2-40B4-BE49-F238E27FC236}">
                <a16:creationId xmlns:a16="http://schemas.microsoft.com/office/drawing/2014/main" id="{CE3BB9C2-D63F-ED29-9D54-BB56DECE1003}"/>
              </a:ext>
            </a:extLst>
          </p:cNvPr>
          <p:cNvSpPr/>
          <p:nvPr/>
        </p:nvSpPr>
        <p:spPr>
          <a:xfrm>
            <a:off x="4231992" y="4995893"/>
            <a:ext cx="1767612" cy="1767965"/>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30 mins</a:t>
            </a:r>
          </a:p>
        </p:txBody>
      </p:sp>
    </p:spTree>
    <p:extLst>
      <p:ext uri="{BB962C8B-B14F-4D97-AF65-F5344CB8AC3E}">
        <p14:creationId xmlns:p14="http://schemas.microsoft.com/office/powerpoint/2010/main" val="1434259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ppt_x"/>
                                          </p:val>
                                        </p:tav>
                                        <p:tav tm="100000">
                                          <p:val>
                                            <p:strVal val="#ppt_x"/>
                                          </p:val>
                                        </p:tav>
                                      </p:tavLst>
                                    </p:anim>
                                    <p:anim calcmode="lin" valueType="num">
                                      <p:cBhvr additive="base">
                                        <p:cTn id="36" dur="500" fill="hold"/>
                                        <p:tgtEl>
                                          <p:spTgt spid="11"/>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ppt_x"/>
                                          </p:val>
                                        </p:tav>
                                        <p:tav tm="100000">
                                          <p:val>
                                            <p:strVal val="#ppt_x"/>
                                          </p:val>
                                        </p:tav>
                                      </p:tavLst>
                                    </p:anim>
                                    <p:anim calcmode="lin" valueType="num">
                                      <p:cBhvr additive="base">
                                        <p:cTn id="4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wheel(1)">
                                      <p:cBhvr>
                                        <p:cTn id="45" dur="20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27" presetClass="emph" presetSubtype="0" fill="remove" grpId="1" nodeType="clickEffect">
                                  <p:stCondLst>
                                    <p:cond delay="0"/>
                                  </p:stCondLst>
                                  <p:childTnLst>
                                    <p:animClr clrSpc="rgb" dir="cw">
                                      <p:cBhvr override="childStyle">
                                        <p:cTn id="49" dur="250" autoRev="1" fill="remove"/>
                                        <p:tgtEl>
                                          <p:spTgt spid="26"/>
                                        </p:tgtEl>
                                        <p:attrNameLst>
                                          <p:attrName>style.color</p:attrName>
                                        </p:attrNameLst>
                                      </p:cBhvr>
                                      <p:to>
                                        <a:schemeClr val="bg1"/>
                                      </p:to>
                                    </p:animClr>
                                    <p:animClr clrSpc="rgb" dir="cw">
                                      <p:cBhvr>
                                        <p:cTn id="50" dur="250" autoRev="1" fill="remove"/>
                                        <p:tgtEl>
                                          <p:spTgt spid="26"/>
                                        </p:tgtEl>
                                        <p:attrNameLst>
                                          <p:attrName>fillcolor</p:attrName>
                                        </p:attrNameLst>
                                      </p:cBhvr>
                                      <p:to>
                                        <a:schemeClr val="bg1"/>
                                      </p:to>
                                    </p:animClr>
                                    <p:set>
                                      <p:cBhvr>
                                        <p:cTn id="51" dur="250" autoRev="1" fill="remove"/>
                                        <p:tgtEl>
                                          <p:spTgt spid="26"/>
                                        </p:tgtEl>
                                        <p:attrNameLst>
                                          <p:attrName>fill.type</p:attrName>
                                        </p:attrNameLst>
                                      </p:cBhvr>
                                      <p:to>
                                        <p:strVal val="solid"/>
                                      </p:to>
                                    </p:set>
                                    <p:set>
                                      <p:cBhvr>
                                        <p:cTn id="52" dur="250" autoRev="1" fill="remove"/>
                                        <p:tgtEl>
                                          <p:spTgt spid="2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5" grpId="0" animBg="1"/>
      <p:bldP spid="3" grpId="0" animBg="1"/>
      <p:bldP spid="5" grpId="0" animBg="1"/>
      <p:bldP spid="26" grpId="0" animBg="1"/>
      <p:bldP spid="26" grpId="1"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14780" y="0"/>
            <a:ext cx="9158780" cy="6858000"/>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0"/>
            <a:ext cx="9158780" cy="64633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Provide feedback to a partner</a:t>
            </a:r>
          </a:p>
        </p:txBody>
      </p:sp>
      <p:sp>
        <p:nvSpPr>
          <p:cNvPr id="3" name="TextBox 2">
            <a:extLst>
              <a:ext uri="{FF2B5EF4-FFF2-40B4-BE49-F238E27FC236}">
                <a16:creationId xmlns:a16="http://schemas.microsoft.com/office/drawing/2014/main" id="{F90434F1-66F3-40DD-94F5-925953437546}"/>
              </a:ext>
            </a:extLst>
          </p:cNvPr>
          <p:cNvSpPr txBox="1"/>
          <p:nvPr/>
        </p:nvSpPr>
        <p:spPr>
          <a:xfrm>
            <a:off x="265450" y="1245935"/>
            <a:ext cx="4972767" cy="4893647"/>
          </a:xfrm>
          <a:prstGeom prst="rect">
            <a:avLst/>
          </a:prstGeom>
          <a:solidFill>
            <a:schemeClr val="bg1"/>
          </a:solidFill>
        </p:spPr>
        <p:txBody>
          <a:bodyPr wrap="square" rtlCol="0">
            <a:spAutoFit/>
          </a:bodyPr>
          <a:lstStyle/>
          <a:p>
            <a:r>
              <a:rPr lang="en-GB" sz="2400" dirty="0"/>
              <a:t>In pairs look at each other’s draft CVs and help each other improve or give constructive feedback. </a:t>
            </a:r>
          </a:p>
          <a:p>
            <a:endParaRPr lang="en-GB" sz="2400" dirty="0"/>
          </a:p>
          <a:p>
            <a:r>
              <a:rPr lang="en-GB" sz="2400" dirty="0"/>
              <a:t>	You may ask questions 	to understand more.</a:t>
            </a:r>
          </a:p>
          <a:p>
            <a:endParaRPr lang="en-GB" sz="2400" dirty="0"/>
          </a:p>
          <a:p>
            <a:r>
              <a:rPr lang="en-GB" sz="2400" dirty="0"/>
              <a:t>	You may use facts and 	examples to support </a:t>
            </a:r>
            <a:r>
              <a:rPr lang="en-GB" sz="2400" dirty="0" err="1"/>
              <a:t>support</a:t>
            </a:r>
            <a:r>
              <a:rPr lang="en-GB" sz="2400" dirty="0"/>
              <a:t> 	your feedback.</a:t>
            </a:r>
          </a:p>
          <a:p>
            <a:endParaRPr lang="en-GB" sz="2400" dirty="0"/>
          </a:p>
          <a:p>
            <a:endParaRPr lang="en-GB" sz="2400" dirty="0"/>
          </a:p>
          <a:p>
            <a:endParaRPr lang="en-GB" sz="2400" dirty="0"/>
          </a:p>
        </p:txBody>
      </p:sp>
      <p:pic>
        <p:nvPicPr>
          <p:cNvPr id="2" name="Graphic 1" descr="Badge 4 with solid fill">
            <a:extLst>
              <a:ext uri="{FF2B5EF4-FFF2-40B4-BE49-F238E27FC236}">
                <a16:creationId xmlns:a16="http://schemas.microsoft.com/office/drawing/2014/main" id="{BFA3070E-5BEC-33A2-EFA0-491914D234F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8881" y="-12605"/>
            <a:ext cx="646331" cy="646331"/>
          </a:xfrm>
          <a:prstGeom prst="rect">
            <a:avLst/>
          </a:prstGeom>
        </p:spPr>
      </p:pic>
      <p:pic>
        <p:nvPicPr>
          <p:cNvPr id="10" name="Picture 9">
            <a:extLst>
              <a:ext uri="{FF2B5EF4-FFF2-40B4-BE49-F238E27FC236}">
                <a16:creationId xmlns:a16="http://schemas.microsoft.com/office/drawing/2014/main" id="{136C6E4E-F187-F804-F3C8-E64416777F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6798" y="1245935"/>
            <a:ext cx="3504262" cy="4893647"/>
          </a:xfrm>
          <a:prstGeom prst="rect">
            <a:avLst/>
          </a:prstGeom>
          <a:effectLst>
            <a:outerShdw blurRad="63500" sx="102000" sy="102000" algn="ctr" rotWithShape="0">
              <a:prstClr val="black">
                <a:alpha val="40000"/>
              </a:prstClr>
            </a:outerShdw>
          </a:effectLst>
        </p:spPr>
      </p:pic>
      <p:sp>
        <p:nvSpPr>
          <p:cNvPr id="9" name="Star: 32 Points 8">
            <a:extLst>
              <a:ext uri="{FF2B5EF4-FFF2-40B4-BE49-F238E27FC236}">
                <a16:creationId xmlns:a16="http://schemas.microsoft.com/office/drawing/2014/main" id="{46DE5602-FE92-4FA7-8488-F6B93D9B0781}"/>
              </a:ext>
            </a:extLst>
          </p:cNvPr>
          <p:cNvSpPr/>
          <p:nvPr/>
        </p:nvSpPr>
        <p:spPr>
          <a:xfrm>
            <a:off x="7110938" y="4891305"/>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5" name="Picture 4" descr="A pink circle with white text and a black background&#10;&#10;AI-generated content may be incorrect.">
            <a:extLst>
              <a:ext uri="{FF2B5EF4-FFF2-40B4-BE49-F238E27FC236}">
                <a16:creationId xmlns:a16="http://schemas.microsoft.com/office/drawing/2014/main" id="{435761B3-C305-C458-46C9-F0BC6C7553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5450" y="2605951"/>
            <a:ext cx="1046263" cy="1046263"/>
          </a:xfrm>
          <a:prstGeom prst="rect">
            <a:avLst/>
          </a:prstGeom>
        </p:spPr>
      </p:pic>
      <p:pic>
        <p:nvPicPr>
          <p:cNvPr id="7" name="Picture 6" descr="A white and red circle with a white speech bubble in the middle&#10;&#10;AI-generated content may be incorrect.">
            <a:extLst>
              <a:ext uri="{FF2B5EF4-FFF2-40B4-BE49-F238E27FC236}">
                <a16:creationId xmlns:a16="http://schemas.microsoft.com/office/drawing/2014/main" id="{AEF473D2-7EC1-D513-BAD7-5628FD867B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3299" y="3979087"/>
            <a:ext cx="1046262" cy="1046262"/>
          </a:xfrm>
          <a:prstGeom prst="rect">
            <a:avLst/>
          </a:prstGeom>
        </p:spPr>
      </p:pic>
    </p:spTree>
    <p:extLst>
      <p:ext uri="{BB962C8B-B14F-4D97-AF65-F5344CB8AC3E}">
        <p14:creationId xmlns:p14="http://schemas.microsoft.com/office/powerpoint/2010/main" val="2733313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865380" y="-12605"/>
            <a:ext cx="8128452" cy="646331"/>
          </a:xfrm>
          <a:prstGeom prst="rect">
            <a:avLst/>
          </a:prstGeom>
          <a:noFill/>
          <a:ln w="9525">
            <a:noFill/>
            <a:miter lim="800000"/>
            <a:headEnd/>
            <a:tailEnd/>
          </a:ln>
        </p:spPr>
        <p:txBody>
          <a:bodyPr wrap="square">
            <a:spAutoFit/>
          </a:bodyPr>
          <a:lstStyle/>
          <a:p>
            <a:r>
              <a:rPr lang="en-GB" sz="3600" dirty="0">
                <a:solidFill>
                  <a:schemeClr val="bg1"/>
                </a:solidFill>
              </a:rPr>
              <a:t>Covering letter – letter of introduction</a:t>
            </a:r>
          </a:p>
        </p:txBody>
      </p:sp>
      <p:pic>
        <p:nvPicPr>
          <p:cNvPr id="18" name="Graphic 17" descr="Badge 4 with solid fill">
            <a:extLst>
              <a:ext uri="{FF2B5EF4-FFF2-40B4-BE49-F238E27FC236}">
                <a16:creationId xmlns:a16="http://schemas.microsoft.com/office/drawing/2014/main" id="{882E3E1E-CE79-BB2E-1CD2-E3E58BDF7E1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8881" y="-12605"/>
            <a:ext cx="646331" cy="646331"/>
          </a:xfrm>
          <a:prstGeom prst="rect">
            <a:avLst/>
          </a:prstGeom>
        </p:spPr>
      </p:pic>
      <p:sp>
        <p:nvSpPr>
          <p:cNvPr id="3" name="Rectangle 2">
            <a:extLst>
              <a:ext uri="{FF2B5EF4-FFF2-40B4-BE49-F238E27FC236}">
                <a16:creationId xmlns:a16="http://schemas.microsoft.com/office/drawing/2014/main" id="{FAC40522-275D-782F-B241-1CF676D372DC}"/>
              </a:ext>
            </a:extLst>
          </p:cNvPr>
          <p:cNvSpPr/>
          <p:nvPr/>
        </p:nvSpPr>
        <p:spPr>
          <a:xfrm>
            <a:off x="286168" y="929412"/>
            <a:ext cx="3438809" cy="7474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Why are you writing</a:t>
            </a:r>
          </a:p>
        </p:txBody>
      </p:sp>
      <p:sp>
        <p:nvSpPr>
          <p:cNvPr id="27" name="Rectangle 26">
            <a:extLst>
              <a:ext uri="{FF2B5EF4-FFF2-40B4-BE49-F238E27FC236}">
                <a16:creationId xmlns:a16="http://schemas.microsoft.com/office/drawing/2014/main" id="{F2AC024B-8C85-13B8-0644-EDF15090087F}"/>
              </a:ext>
            </a:extLst>
          </p:cNvPr>
          <p:cNvSpPr/>
          <p:nvPr/>
        </p:nvSpPr>
        <p:spPr>
          <a:xfrm>
            <a:off x="286168" y="2183893"/>
            <a:ext cx="3438809" cy="7474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Give important dates</a:t>
            </a:r>
          </a:p>
        </p:txBody>
      </p:sp>
      <p:sp>
        <p:nvSpPr>
          <p:cNvPr id="28" name="Rectangle 27">
            <a:extLst>
              <a:ext uri="{FF2B5EF4-FFF2-40B4-BE49-F238E27FC236}">
                <a16:creationId xmlns:a16="http://schemas.microsoft.com/office/drawing/2014/main" id="{11B186C9-49DB-2BC8-113D-C34A40D71ADB}"/>
              </a:ext>
            </a:extLst>
          </p:cNvPr>
          <p:cNvSpPr/>
          <p:nvPr/>
        </p:nvSpPr>
        <p:spPr>
          <a:xfrm>
            <a:off x="286168" y="3504360"/>
            <a:ext cx="3438809" cy="7474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Give some info about yourself</a:t>
            </a:r>
          </a:p>
        </p:txBody>
      </p:sp>
      <p:sp>
        <p:nvSpPr>
          <p:cNvPr id="29" name="Rectangle 28">
            <a:extLst>
              <a:ext uri="{FF2B5EF4-FFF2-40B4-BE49-F238E27FC236}">
                <a16:creationId xmlns:a16="http://schemas.microsoft.com/office/drawing/2014/main" id="{E9749165-085C-F2FA-26EC-CE9D0EE7EB7F}"/>
              </a:ext>
            </a:extLst>
          </p:cNvPr>
          <p:cNvSpPr/>
          <p:nvPr/>
        </p:nvSpPr>
        <p:spPr>
          <a:xfrm>
            <a:off x="286168" y="5181180"/>
            <a:ext cx="3438809" cy="7474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Include contact details</a:t>
            </a:r>
          </a:p>
        </p:txBody>
      </p:sp>
      <p:sp>
        <p:nvSpPr>
          <p:cNvPr id="4" name="Speech Bubble: Rectangle with Corners Rounded 3">
            <a:extLst>
              <a:ext uri="{FF2B5EF4-FFF2-40B4-BE49-F238E27FC236}">
                <a16:creationId xmlns:a16="http://schemas.microsoft.com/office/drawing/2014/main" id="{9DF67F09-BB32-C398-C8A3-0E8AE41502C3}"/>
              </a:ext>
            </a:extLst>
          </p:cNvPr>
          <p:cNvSpPr/>
          <p:nvPr/>
        </p:nvSpPr>
        <p:spPr>
          <a:xfrm>
            <a:off x="3941637" y="868954"/>
            <a:ext cx="4947386" cy="919132"/>
          </a:xfrm>
          <a:prstGeom prst="wedgeRoundRectCallout">
            <a:avLst>
              <a:gd name="adj1" fmla="val -52159"/>
              <a:gd name="adj2" fmla="val 33130"/>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I am writing to ask if I could do a work experience at your company</a:t>
            </a:r>
          </a:p>
        </p:txBody>
      </p:sp>
      <p:sp>
        <p:nvSpPr>
          <p:cNvPr id="5" name="Speech Bubble: Rectangle with Corners Rounded 4">
            <a:extLst>
              <a:ext uri="{FF2B5EF4-FFF2-40B4-BE49-F238E27FC236}">
                <a16:creationId xmlns:a16="http://schemas.microsoft.com/office/drawing/2014/main" id="{A5CD142A-C529-035B-82E9-0FC2B8FC0CD9}"/>
              </a:ext>
            </a:extLst>
          </p:cNvPr>
          <p:cNvSpPr/>
          <p:nvPr/>
        </p:nvSpPr>
        <p:spPr>
          <a:xfrm>
            <a:off x="3941637" y="2023374"/>
            <a:ext cx="4947386" cy="919132"/>
          </a:xfrm>
          <a:prstGeom prst="wedgeRoundRectCallout">
            <a:avLst>
              <a:gd name="adj1" fmla="val -52159"/>
              <a:gd name="adj2" fmla="val 33130"/>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This would be for one week from July 5</a:t>
            </a:r>
            <a:r>
              <a:rPr lang="en-GB" sz="2400" baseline="30000" dirty="0">
                <a:solidFill>
                  <a:schemeClr val="tx1"/>
                </a:solidFill>
              </a:rPr>
              <a:t>th</a:t>
            </a:r>
            <a:r>
              <a:rPr lang="en-GB" sz="2400" dirty="0">
                <a:solidFill>
                  <a:schemeClr val="tx1"/>
                </a:solidFill>
              </a:rPr>
              <a:t> – 10th</a:t>
            </a:r>
          </a:p>
        </p:txBody>
      </p:sp>
      <p:sp>
        <p:nvSpPr>
          <p:cNvPr id="6" name="Speech Bubble: Rectangle with Corners Rounded 5">
            <a:extLst>
              <a:ext uri="{FF2B5EF4-FFF2-40B4-BE49-F238E27FC236}">
                <a16:creationId xmlns:a16="http://schemas.microsoft.com/office/drawing/2014/main" id="{C6719054-1419-DB52-77F9-0E2BEA39AA00}"/>
              </a:ext>
            </a:extLst>
          </p:cNvPr>
          <p:cNvSpPr/>
          <p:nvPr/>
        </p:nvSpPr>
        <p:spPr>
          <a:xfrm>
            <a:off x="3941637" y="3101216"/>
            <a:ext cx="4947386" cy="1693522"/>
          </a:xfrm>
          <a:prstGeom prst="wedgeRoundRectCallout">
            <a:avLst>
              <a:gd name="adj1" fmla="val -52159"/>
              <a:gd name="adj2" fmla="val 33130"/>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I am Year 10 at XX school and will be doing my GCSEs next year. I am very interested in finding out what it is like to work in XXX</a:t>
            </a:r>
          </a:p>
        </p:txBody>
      </p:sp>
      <p:sp>
        <p:nvSpPr>
          <p:cNvPr id="9" name="Speech Bubble: Rectangle with Corners Rounded 8">
            <a:extLst>
              <a:ext uri="{FF2B5EF4-FFF2-40B4-BE49-F238E27FC236}">
                <a16:creationId xmlns:a16="http://schemas.microsoft.com/office/drawing/2014/main" id="{414564D2-CD6F-B1EF-CE6F-8AC10C0BB98D}"/>
              </a:ext>
            </a:extLst>
          </p:cNvPr>
          <p:cNvSpPr/>
          <p:nvPr/>
        </p:nvSpPr>
        <p:spPr>
          <a:xfrm>
            <a:off x="4011145" y="5069914"/>
            <a:ext cx="4947386" cy="919132"/>
          </a:xfrm>
          <a:prstGeom prst="wedgeRoundRectCallout">
            <a:avLst>
              <a:gd name="adj1" fmla="val -52159"/>
              <a:gd name="adj2" fmla="val 33130"/>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My email address is</a:t>
            </a:r>
          </a:p>
        </p:txBody>
      </p:sp>
      <p:sp>
        <p:nvSpPr>
          <p:cNvPr id="26" name="Star: 32 Points 25">
            <a:extLst>
              <a:ext uri="{FF2B5EF4-FFF2-40B4-BE49-F238E27FC236}">
                <a16:creationId xmlns:a16="http://schemas.microsoft.com/office/drawing/2014/main" id="{CE3BB9C2-D63F-ED29-9D54-BB56DECE1003}"/>
              </a:ext>
            </a:extLst>
          </p:cNvPr>
          <p:cNvSpPr/>
          <p:nvPr/>
        </p:nvSpPr>
        <p:spPr>
          <a:xfrm>
            <a:off x="4940656" y="6058205"/>
            <a:ext cx="3991344" cy="758188"/>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Homework</a:t>
            </a:r>
          </a:p>
        </p:txBody>
      </p:sp>
    </p:spTree>
    <p:extLst>
      <p:ext uri="{BB962C8B-B14F-4D97-AF65-F5344CB8AC3E}">
        <p14:creationId xmlns:p14="http://schemas.microsoft.com/office/powerpoint/2010/main" val="4211155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500" fill="hold"/>
                                        <p:tgtEl>
                                          <p:spTgt spid="28"/>
                                        </p:tgtEl>
                                        <p:attrNameLst>
                                          <p:attrName>ppt_x</p:attrName>
                                        </p:attrNameLst>
                                      </p:cBhvr>
                                      <p:tavLst>
                                        <p:tav tm="0">
                                          <p:val>
                                            <p:strVal val="#ppt_x"/>
                                          </p:val>
                                        </p:tav>
                                        <p:tav tm="100000">
                                          <p:val>
                                            <p:strVal val="#ppt_x"/>
                                          </p:val>
                                        </p:tav>
                                      </p:tavLst>
                                    </p:anim>
                                    <p:anim calcmode="lin" valueType="num">
                                      <p:cBhvr additive="base">
                                        <p:cTn id="28" dur="500" fill="hold"/>
                                        <p:tgtEl>
                                          <p:spTgt spid="2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500" fill="hold"/>
                                        <p:tgtEl>
                                          <p:spTgt spid="29"/>
                                        </p:tgtEl>
                                        <p:attrNameLst>
                                          <p:attrName>ppt_x</p:attrName>
                                        </p:attrNameLst>
                                      </p:cBhvr>
                                      <p:tavLst>
                                        <p:tav tm="0">
                                          <p:val>
                                            <p:strVal val="#ppt_x"/>
                                          </p:val>
                                        </p:tav>
                                        <p:tav tm="100000">
                                          <p:val>
                                            <p:strVal val="#ppt_x"/>
                                          </p:val>
                                        </p:tav>
                                      </p:tavLst>
                                    </p:anim>
                                    <p:anim calcmode="lin" valueType="num">
                                      <p:cBhvr additive="base">
                                        <p:cTn id="38" dur="500" fill="hold"/>
                                        <p:tgtEl>
                                          <p:spTgt spid="29"/>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wheel(1)">
                                      <p:cBhvr>
                                        <p:cTn id="47" dur="2000"/>
                                        <p:tgtEl>
                                          <p:spTgt spid="26"/>
                                        </p:tgtEl>
                                      </p:cBhvr>
                                    </p:animEffect>
                                  </p:childTnLst>
                                </p:cTn>
                              </p:par>
                            </p:childTnLst>
                          </p:cTn>
                        </p:par>
                      </p:childTnLst>
                    </p:cTn>
                  </p:par>
                  <p:par>
                    <p:cTn id="48" fill="hold">
                      <p:stCondLst>
                        <p:cond delay="indefinite"/>
                      </p:stCondLst>
                      <p:childTnLst>
                        <p:par>
                          <p:cTn id="49" fill="hold">
                            <p:stCondLst>
                              <p:cond delay="0"/>
                            </p:stCondLst>
                            <p:childTnLst>
                              <p:par>
                                <p:cTn id="50" presetID="27" presetClass="emph" presetSubtype="0" fill="remove" grpId="1" nodeType="clickEffect">
                                  <p:stCondLst>
                                    <p:cond delay="0"/>
                                  </p:stCondLst>
                                  <p:childTnLst>
                                    <p:animClr clrSpc="rgb" dir="cw">
                                      <p:cBhvr override="childStyle">
                                        <p:cTn id="51" dur="250" autoRev="1" fill="remove"/>
                                        <p:tgtEl>
                                          <p:spTgt spid="26"/>
                                        </p:tgtEl>
                                        <p:attrNameLst>
                                          <p:attrName>style.color</p:attrName>
                                        </p:attrNameLst>
                                      </p:cBhvr>
                                      <p:to>
                                        <a:schemeClr val="bg1"/>
                                      </p:to>
                                    </p:animClr>
                                    <p:animClr clrSpc="rgb" dir="cw">
                                      <p:cBhvr>
                                        <p:cTn id="52" dur="250" autoRev="1" fill="remove"/>
                                        <p:tgtEl>
                                          <p:spTgt spid="26"/>
                                        </p:tgtEl>
                                        <p:attrNameLst>
                                          <p:attrName>fillcolor</p:attrName>
                                        </p:attrNameLst>
                                      </p:cBhvr>
                                      <p:to>
                                        <a:schemeClr val="bg1"/>
                                      </p:to>
                                    </p:animClr>
                                    <p:set>
                                      <p:cBhvr>
                                        <p:cTn id="53" dur="250" autoRev="1" fill="remove"/>
                                        <p:tgtEl>
                                          <p:spTgt spid="26"/>
                                        </p:tgtEl>
                                        <p:attrNameLst>
                                          <p:attrName>fill.type</p:attrName>
                                        </p:attrNameLst>
                                      </p:cBhvr>
                                      <p:to>
                                        <p:strVal val="solid"/>
                                      </p:to>
                                    </p:set>
                                    <p:set>
                                      <p:cBhvr>
                                        <p:cTn id="54" dur="250" autoRev="1" fill="remove"/>
                                        <p:tgtEl>
                                          <p:spTgt spid="2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7" grpId="0" animBg="1"/>
      <p:bldP spid="28" grpId="0" animBg="1"/>
      <p:bldP spid="29" grpId="0" animBg="1"/>
      <p:bldP spid="4" grpId="0" animBg="1"/>
      <p:bldP spid="5" grpId="0" animBg="1"/>
      <p:bldP spid="6" grpId="0" animBg="1"/>
      <p:bldP spid="9" grpId="0" animBg="1"/>
      <p:bldP spid="26" grpId="0" animBg="1"/>
      <p:bldP spid="26" grpId="1"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 – did you?</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7" name="Group 36">
            <a:extLst>
              <a:ext uri="{FF2B5EF4-FFF2-40B4-BE49-F238E27FC236}">
                <a16:creationId xmlns:a16="http://schemas.microsoft.com/office/drawing/2014/main" id="{86E871BA-F4F1-8B3A-33CB-2882A718D649}"/>
              </a:ext>
            </a:extLst>
          </p:cNvPr>
          <p:cNvGrpSpPr/>
          <p:nvPr/>
        </p:nvGrpSpPr>
        <p:grpSpPr>
          <a:xfrm>
            <a:off x="3181164" y="868175"/>
            <a:ext cx="1319501" cy="1390417"/>
            <a:chOff x="235706" y="2981002"/>
            <a:chExt cx="1377950" cy="1474788"/>
          </a:xfrm>
        </p:grpSpPr>
        <p:sp>
          <p:nvSpPr>
            <p:cNvPr id="38" name="Rectangle 5">
              <a:extLst>
                <a:ext uri="{FF2B5EF4-FFF2-40B4-BE49-F238E27FC236}">
                  <a16:creationId xmlns:a16="http://schemas.microsoft.com/office/drawing/2014/main" id="{6F9F7E2C-2057-7588-603D-9124878275C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2" name="Picture 8">
              <a:extLst>
                <a:ext uri="{FF2B5EF4-FFF2-40B4-BE49-F238E27FC236}">
                  <a16:creationId xmlns:a16="http://schemas.microsoft.com/office/drawing/2014/main" id="{E7FAD75C-9149-5005-0635-9A791E088CF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3" name="Group 42">
            <a:extLst>
              <a:ext uri="{FF2B5EF4-FFF2-40B4-BE49-F238E27FC236}">
                <a16:creationId xmlns:a16="http://schemas.microsoft.com/office/drawing/2014/main" id="{4B7AC1A8-6D44-F5AA-7F3B-48B8613540D1}"/>
              </a:ext>
            </a:extLst>
          </p:cNvPr>
          <p:cNvGrpSpPr/>
          <p:nvPr/>
        </p:nvGrpSpPr>
        <p:grpSpPr>
          <a:xfrm>
            <a:off x="7507217" y="848404"/>
            <a:ext cx="1341790" cy="1410059"/>
            <a:chOff x="1967991" y="4944046"/>
            <a:chExt cx="1377950" cy="1458913"/>
          </a:xfrm>
        </p:grpSpPr>
        <p:sp>
          <p:nvSpPr>
            <p:cNvPr id="45" name="Rectangle 12">
              <a:extLst>
                <a:ext uri="{FF2B5EF4-FFF2-40B4-BE49-F238E27FC236}">
                  <a16:creationId xmlns:a16="http://schemas.microsoft.com/office/drawing/2014/main" id="{D9F648E0-223A-4958-7C57-927E7D2089E0}"/>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6" name="Picture 14">
              <a:extLst>
                <a:ext uri="{FF2B5EF4-FFF2-40B4-BE49-F238E27FC236}">
                  <a16:creationId xmlns:a16="http://schemas.microsoft.com/office/drawing/2014/main" id="{49ABDD31-CE20-4139-1299-2A6AB58480D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6" name="Group 5">
            <a:extLst>
              <a:ext uri="{FF2B5EF4-FFF2-40B4-BE49-F238E27FC236}">
                <a16:creationId xmlns:a16="http://schemas.microsoft.com/office/drawing/2014/main" id="{FE1CB545-3460-962A-FE43-06378C440A65}"/>
              </a:ext>
            </a:extLst>
          </p:cNvPr>
          <p:cNvGrpSpPr/>
          <p:nvPr/>
        </p:nvGrpSpPr>
        <p:grpSpPr>
          <a:xfrm>
            <a:off x="187428" y="3208383"/>
            <a:ext cx="5896382" cy="2934527"/>
            <a:chOff x="187428" y="3208383"/>
            <a:chExt cx="5896382" cy="2934527"/>
          </a:xfrm>
        </p:grpSpPr>
        <p:grpSp>
          <p:nvGrpSpPr>
            <p:cNvPr id="19" name="Group 18">
              <a:extLst>
                <a:ext uri="{FF2B5EF4-FFF2-40B4-BE49-F238E27FC236}">
                  <a16:creationId xmlns:a16="http://schemas.microsoft.com/office/drawing/2014/main" id="{7F0D6DC1-9617-4EB1-9D8C-107BDC5CFC69}"/>
                </a:ext>
              </a:extLst>
            </p:cNvPr>
            <p:cNvGrpSpPr/>
            <p:nvPr/>
          </p:nvGrpSpPr>
          <p:grpSpPr>
            <a:xfrm>
              <a:off x="206581" y="4752493"/>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7" name="Rectangle 6">
              <a:extLst>
                <a:ext uri="{FF2B5EF4-FFF2-40B4-BE49-F238E27FC236}">
                  <a16:creationId xmlns:a16="http://schemas.microsoft.com/office/drawing/2014/main" id="{7485B5F2-A2E5-452B-BB2A-DCB0ED21FF13}"/>
                </a:ext>
              </a:extLst>
            </p:cNvPr>
            <p:cNvSpPr/>
            <p:nvPr/>
          </p:nvSpPr>
          <p:spPr>
            <a:xfrm>
              <a:off x="1689231" y="4738659"/>
              <a:ext cx="4394579" cy="1390417"/>
            </a:xfrm>
            <a:prstGeom prst="rect">
              <a:avLst/>
            </a:prstGeom>
            <a:solidFill>
              <a:srgbClr val="50BDC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You got ready to apply for work experience</a:t>
              </a:r>
            </a:p>
          </p:txBody>
        </p:sp>
        <p:grpSp>
          <p:nvGrpSpPr>
            <p:cNvPr id="55" name="Group 54">
              <a:extLst>
                <a:ext uri="{FF2B5EF4-FFF2-40B4-BE49-F238E27FC236}">
                  <a16:creationId xmlns:a16="http://schemas.microsoft.com/office/drawing/2014/main" id="{4639DBC8-75F1-2B91-D34E-F14F600E6972}"/>
                </a:ext>
              </a:extLst>
            </p:cNvPr>
            <p:cNvGrpSpPr/>
            <p:nvPr/>
          </p:nvGrpSpPr>
          <p:grpSpPr>
            <a:xfrm>
              <a:off x="187428" y="3208383"/>
              <a:ext cx="1321021" cy="1390417"/>
              <a:chOff x="192050" y="1029646"/>
              <a:chExt cx="1379537" cy="1525587"/>
            </a:xfrm>
          </p:grpSpPr>
          <p:sp>
            <p:nvSpPr>
              <p:cNvPr id="56" name="Rectangle 2">
                <a:extLst>
                  <a:ext uri="{FF2B5EF4-FFF2-40B4-BE49-F238E27FC236}">
                    <a16:creationId xmlns:a16="http://schemas.microsoft.com/office/drawing/2014/main" id="{594A69A1-9B3D-27A5-546E-A4EEAA92A9D6}"/>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7" name="Picture 4">
                <a:extLst>
                  <a:ext uri="{FF2B5EF4-FFF2-40B4-BE49-F238E27FC236}">
                    <a16:creationId xmlns:a16="http://schemas.microsoft.com/office/drawing/2014/main" id="{22D4FDE2-B0AF-7A3E-A7AC-9B09BB1A38E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58" name="Rectangle 57">
              <a:extLst>
                <a:ext uri="{FF2B5EF4-FFF2-40B4-BE49-F238E27FC236}">
                  <a16:creationId xmlns:a16="http://schemas.microsoft.com/office/drawing/2014/main" id="{476BAFF4-6970-7A79-A30F-C1C0EB1BFEF4}"/>
                </a:ext>
              </a:extLst>
            </p:cNvPr>
            <p:cNvSpPr/>
            <p:nvPr/>
          </p:nvSpPr>
          <p:spPr>
            <a:xfrm>
              <a:off x="1676931" y="3216151"/>
              <a:ext cx="4394579" cy="1390417"/>
            </a:xfrm>
            <a:prstGeom prst="rect">
              <a:avLst/>
            </a:prstGeom>
            <a:solidFill>
              <a:srgbClr val="92D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You promoted your skills and interests</a:t>
              </a:r>
            </a:p>
          </p:txBody>
        </p:sp>
      </p:grpSp>
      <p:pic>
        <p:nvPicPr>
          <p:cNvPr id="59" name="Graphic 58" descr="Badge 4 with solid fill">
            <a:extLst>
              <a:ext uri="{FF2B5EF4-FFF2-40B4-BE49-F238E27FC236}">
                <a16:creationId xmlns:a16="http://schemas.microsoft.com/office/drawing/2014/main" id="{1AFF835C-582E-03B9-CF14-CE5AC568F1B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01458" y="0"/>
            <a:ext cx="646331" cy="646331"/>
          </a:xfrm>
          <a:prstGeom prst="rect">
            <a:avLst/>
          </a:prstGeom>
        </p:spPr>
      </p:pic>
      <p:pic>
        <p:nvPicPr>
          <p:cNvPr id="33" name="Picture 32">
            <a:extLst>
              <a:ext uri="{FF2B5EF4-FFF2-40B4-BE49-F238E27FC236}">
                <a16:creationId xmlns:a16="http://schemas.microsoft.com/office/drawing/2014/main" id="{81022AF5-DAAA-44BD-B7D6-695A3611159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355717" y="3206330"/>
            <a:ext cx="1615265" cy="1396317"/>
          </a:xfrm>
          <a:prstGeom prst="rect">
            <a:avLst/>
          </a:prstGeom>
        </p:spPr>
      </p:pic>
      <p:pic>
        <p:nvPicPr>
          <p:cNvPr id="34" name="Picture 33">
            <a:extLst>
              <a:ext uri="{FF2B5EF4-FFF2-40B4-BE49-F238E27FC236}">
                <a16:creationId xmlns:a16="http://schemas.microsoft.com/office/drawing/2014/main" id="{EAC16844-B36A-4954-8289-05186181F80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355717" y="4730411"/>
            <a:ext cx="1631161" cy="1410058"/>
          </a:xfrm>
          <a:prstGeom prst="rect">
            <a:avLst/>
          </a:prstGeom>
        </p:spPr>
      </p:pic>
    </p:spTree>
    <p:custDataLst>
      <p:tags r:id="rId1"/>
    </p:custDataLst>
    <p:extLst>
      <p:ext uri="{BB962C8B-B14F-4D97-AF65-F5344CB8AC3E}">
        <p14:creationId xmlns:p14="http://schemas.microsoft.com/office/powerpoint/2010/main" val="2755392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additive="base">
                                        <p:cTn id="13" dur="500" fill="hold"/>
                                        <p:tgtEl>
                                          <p:spTgt spid="34"/>
                                        </p:tgtEl>
                                        <p:attrNameLst>
                                          <p:attrName>ppt_x</p:attrName>
                                        </p:attrNameLst>
                                      </p:cBhvr>
                                      <p:tavLst>
                                        <p:tav tm="0">
                                          <p:val>
                                            <p:strVal val="#ppt_x"/>
                                          </p:val>
                                        </p:tav>
                                        <p:tav tm="100000">
                                          <p:val>
                                            <p:strVal val="#ppt_x"/>
                                          </p:val>
                                        </p:tav>
                                      </p:tavLst>
                                    </p:anim>
                                    <p:anim calcmode="lin" valueType="num">
                                      <p:cBhvr additive="base">
                                        <p:cTn id="1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a:blip r:embed="rId3"/>
          <a:stretch>
            <a:fillRect/>
          </a:stretch>
        </p:blipFill>
        <p:spPr>
          <a:xfrm>
            <a:off x="0" y="9850"/>
            <a:ext cx="9459196" cy="4865511"/>
          </a:xfrm>
          <a:prstGeom prst="rect">
            <a:avLst/>
          </a:prstGeom>
        </p:spPr>
      </p:pic>
      <p:pic>
        <p:nvPicPr>
          <p:cNvPr id="6" name="Graphic 5" descr="Badge 1 with solid fill">
            <a:extLst>
              <a:ext uri="{FF2B5EF4-FFF2-40B4-BE49-F238E27FC236}">
                <a16:creationId xmlns:a16="http://schemas.microsoft.com/office/drawing/2014/main" id="{9BA8A916-C92C-45CA-AB8B-C24E8677A8A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98060" y="5288340"/>
            <a:ext cx="1349431" cy="1349431"/>
          </a:xfrm>
          <a:prstGeom prst="rect">
            <a:avLst/>
          </a:prstGeom>
        </p:spPr>
      </p:pic>
      <p:sp>
        <p:nvSpPr>
          <p:cNvPr id="3" name="Rectangle 2">
            <a:extLst>
              <a:ext uri="{FF2B5EF4-FFF2-40B4-BE49-F238E27FC236}">
                <a16:creationId xmlns:a16="http://schemas.microsoft.com/office/drawing/2014/main" id="{D1CAEBFA-E4A3-7BA3-44C2-AA3EC56649A4}"/>
              </a:ext>
            </a:extLst>
          </p:cNvPr>
          <p:cNvSpPr/>
          <p:nvPr/>
        </p:nvSpPr>
        <p:spPr>
          <a:xfrm>
            <a:off x="389" y="4865510"/>
            <a:ext cx="9144001" cy="1982640"/>
          </a:xfrm>
          <a:prstGeom prst="rect">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C848A86D-B5C9-74CC-60C2-6CE1A4E68072}"/>
              </a:ext>
            </a:extLst>
          </p:cNvPr>
          <p:cNvSpPr/>
          <p:nvPr/>
        </p:nvSpPr>
        <p:spPr>
          <a:xfrm>
            <a:off x="513645" y="5288340"/>
            <a:ext cx="8116710" cy="1200329"/>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Post 16 options and Work Experience </a:t>
            </a:r>
          </a:p>
          <a:p>
            <a:pPr algn="ctr"/>
            <a:endParaRPr lang="en-GB" altLang="en-US" sz="2400"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5: Reflection and Reviewing</a:t>
            </a:r>
          </a:p>
        </p:txBody>
      </p:sp>
      <p:pic>
        <p:nvPicPr>
          <p:cNvPr id="4" name="Graphic 3" descr="Questions with solid fill">
            <a:extLst>
              <a:ext uri="{FF2B5EF4-FFF2-40B4-BE49-F238E27FC236}">
                <a16:creationId xmlns:a16="http://schemas.microsoft.com/office/drawing/2014/main" id="{247C5099-9D2E-47DB-9912-E8941E857B3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92810" y="5230264"/>
            <a:ext cx="1253130" cy="1253130"/>
          </a:xfrm>
          <a:prstGeom prst="rect">
            <a:avLst/>
          </a:prstGeom>
        </p:spPr>
      </p:pic>
      <p:pic>
        <p:nvPicPr>
          <p:cNvPr id="9" name="Graphic 8">
            <a:extLst>
              <a:ext uri="{FF2B5EF4-FFF2-40B4-BE49-F238E27FC236}">
                <a16:creationId xmlns:a16="http://schemas.microsoft.com/office/drawing/2014/main" id="{09D1BB5F-718E-47D5-91C4-0644DF16A3F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14461" y="5308367"/>
            <a:ext cx="1116627" cy="1116627"/>
          </a:xfrm>
          <a:prstGeom prst="rect">
            <a:avLst/>
          </a:prstGeom>
        </p:spPr>
      </p:pic>
      <p:sp>
        <p:nvSpPr>
          <p:cNvPr id="11" name="Rectangle 10">
            <a:extLst>
              <a:ext uri="{FF2B5EF4-FFF2-40B4-BE49-F238E27FC236}">
                <a16:creationId xmlns:a16="http://schemas.microsoft.com/office/drawing/2014/main" id="{C6BF5032-5498-7656-B77F-BADD158F5580}"/>
              </a:ext>
            </a:extLst>
          </p:cNvPr>
          <p:cNvSpPr/>
          <p:nvPr/>
        </p:nvSpPr>
        <p:spPr>
          <a:xfrm>
            <a:off x="0" y="898500"/>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43763057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6273"/>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7" name="Picture 46" descr="Top view of person leading large crowd">
            <a:extLst>
              <a:ext uri="{FF2B5EF4-FFF2-40B4-BE49-F238E27FC236}">
                <a16:creationId xmlns:a16="http://schemas.microsoft.com/office/drawing/2014/main" id="{E1443A32-9C36-4241-94AF-11F7CE623B8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560" t="21065" r="-1" b="21065"/>
          <a:stretch/>
        </p:blipFill>
        <p:spPr>
          <a:xfrm>
            <a:off x="209320" y="731363"/>
            <a:ext cx="8736376" cy="5927786"/>
          </a:xfrm>
          <a:prstGeom prst="rect">
            <a:avLst/>
          </a:prstGeom>
        </p:spPr>
      </p:pic>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pic>
        <p:nvPicPr>
          <p:cNvPr id="34" name="Graphic 33" descr="Badge 5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9496" y="0"/>
            <a:ext cx="646331" cy="646331"/>
          </a:xfrm>
          <a:prstGeom prst="rect">
            <a:avLst/>
          </a:prstGeom>
        </p:spPr>
      </p:pic>
      <p:sp>
        <p:nvSpPr>
          <p:cNvPr id="9" name="TextBox 8">
            <a:extLst>
              <a:ext uri="{FF2B5EF4-FFF2-40B4-BE49-F238E27FC236}">
                <a16:creationId xmlns:a16="http://schemas.microsoft.com/office/drawing/2014/main" id="{8731C52A-13C9-40D8-A25F-B0A1905CEBB5}"/>
              </a:ext>
            </a:extLst>
          </p:cNvPr>
          <p:cNvSpPr txBox="1"/>
          <p:nvPr/>
        </p:nvSpPr>
        <p:spPr>
          <a:xfrm>
            <a:off x="209320" y="786941"/>
            <a:ext cx="8725359" cy="2215991"/>
          </a:xfrm>
          <a:prstGeom prst="rect">
            <a:avLst/>
          </a:prstGeom>
          <a:solidFill>
            <a:schemeClr val="bg1"/>
          </a:solidFill>
        </p:spPr>
        <p:txBody>
          <a:bodyPr wrap="square" rtlCol="0">
            <a:spAutoFit/>
          </a:bodyPr>
          <a:lstStyle/>
          <a:p>
            <a:pPr algn="ctr"/>
            <a:r>
              <a:rPr lang="en-GB" sz="2400" b="1" dirty="0"/>
              <a:t>Class Discussion</a:t>
            </a:r>
          </a:p>
          <a:p>
            <a:r>
              <a:rPr lang="en-GB" sz="2400" dirty="0"/>
              <a:t>What is a career?</a:t>
            </a:r>
          </a:p>
          <a:p>
            <a:r>
              <a:rPr lang="en-GB" sz="2400" dirty="0"/>
              <a:t>What does LMI stand for and why is it useful?</a:t>
            </a:r>
          </a:p>
          <a:p>
            <a:r>
              <a:rPr lang="en-GB" sz="2400" dirty="0"/>
              <a:t>How and why are jobs changing?</a:t>
            </a:r>
          </a:p>
          <a:p>
            <a:r>
              <a:rPr lang="en-GB" sz="2400" dirty="0"/>
              <a:t>Name 4 things you can get out of Work experience.</a:t>
            </a:r>
          </a:p>
          <a:p>
            <a:endParaRPr lang="en-GB" dirty="0"/>
          </a:p>
        </p:txBody>
      </p:sp>
      <p:sp>
        <p:nvSpPr>
          <p:cNvPr id="46" name="Star: 32 Points 45">
            <a:extLst>
              <a:ext uri="{FF2B5EF4-FFF2-40B4-BE49-F238E27FC236}">
                <a16:creationId xmlns:a16="http://schemas.microsoft.com/office/drawing/2014/main" id="{CE16E5B3-91DC-429B-84C1-9162D47D654D}"/>
              </a:ext>
            </a:extLst>
          </p:cNvPr>
          <p:cNvSpPr/>
          <p:nvPr/>
        </p:nvSpPr>
        <p:spPr>
          <a:xfrm>
            <a:off x="6974428" y="4445842"/>
            <a:ext cx="1767612" cy="1767965"/>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spTree>
    <p:custDataLst>
      <p:tags r:id="rId1"/>
    </p:custDataLst>
    <p:extLst>
      <p:ext uri="{BB962C8B-B14F-4D97-AF65-F5344CB8AC3E}">
        <p14:creationId xmlns:p14="http://schemas.microsoft.com/office/powerpoint/2010/main" val="3191721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heel(1)">
                                      <p:cBhvr>
                                        <p:cTn id="7" dur="20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46"/>
                                        </p:tgtEl>
                                        <p:attrNameLst>
                                          <p:attrName>style.color</p:attrName>
                                        </p:attrNameLst>
                                      </p:cBhvr>
                                      <p:to>
                                        <a:schemeClr val="bg1"/>
                                      </p:to>
                                    </p:animClr>
                                    <p:animClr clrSpc="rgb" dir="cw">
                                      <p:cBhvr>
                                        <p:cTn id="12" dur="250" autoRev="1" fill="remove"/>
                                        <p:tgtEl>
                                          <p:spTgt spid="46"/>
                                        </p:tgtEl>
                                        <p:attrNameLst>
                                          <p:attrName>fillcolor</p:attrName>
                                        </p:attrNameLst>
                                      </p:cBhvr>
                                      <p:to>
                                        <a:schemeClr val="bg1"/>
                                      </p:to>
                                    </p:animClr>
                                    <p:set>
                                      <p:cBhvr>
                                        <p:cTn id="13" dur="250" autoRev="1" fill="remove"/>
                                        <p:tgtEl>
                                          <p:spTgt spid="46"/>
                                        </p:tgtEl>
                                        <p:attrNameLst>
                                          <p:attrName>fill.type</p:attrName>
                                        </p:attrNameLst>
                                      </p:cBhvr>
                                      <p:to>
                                        <p:strVal val="solid"/>
                                      </p:to>
                                    </p:set>
                                    <p:set>
                                      <p:cBhvr>
                                        <p:cTn id="14" dur="250" autoRev="1" fill="remove"/>
                                        <p:tgtEl>
                                          <p:spTgt spid="4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6" grpId="1"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4"/>
            <a:ext cx="9082177" cy="142397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810107" y="-45817"/>
            <a:ext cx="8124343" cy="1384995"/>
          </a:xfrm>
          <a:prstGeom prst="rect">
            <a:avLst/>
          </a:prstGeom>
          <a:noFill/>
          <a:ln w="9525">
            <a:noFill/>
            <a:miter lim="800000"/>
            <a:headEnd/>
            <a:tailEnd/>
          </a:ln>
        </p:spPr>
        <p:txBody>
          <a:bodyPr wrap="square">
            <a:spAutoFit/>
          </a:bodyPr>
          <a:lstStyle/>
          <a:p>
            <a:pPr marL="457200" indent="-457200">
              <a:buFont typeface="+mj-lt"/>
              <a:buAutoNum type="arabicPeriod"/>
            </a:pPr>
            <a:r>
              <a:rPr lang="en-GB" sz="2800" dirty="0">
                <a:solidFill>
                  <a:schemeClr val="bg1"/>
                </a:solidFill>
              </a:rPr>
              <a:t>Make a list of the things below you have now done.</a:t>
            </a:r>
          </a:p>
          <a:p>
            <a:pPr marL="457200" indent="-457200">
              <a:buFont typeface="+mj-lt"/>
              <a:buAutoNum type="arabicPeriod"/>
            </a:pPr>
            <a:r>
              <a:rPr lang="en-GB" sz="2800" dirty="0">
                <a:solidFill>
                  <a:schemeClr val="bg1"/>
                </a:solidFill>
              </a:rPr>
              <a:t>Then write what is left to do and write action points on Careerpilot of how and when you will do them</a:t>
            </a:r>
          </a:p>
        </p:txBody>
      </p:sp>
      <p:pic>
        <p:nvPicPr>
          <p:cNvPr id="24" name="Graphic 23">
            <a:extLst>
              <a:ext uri="{FF2B5EF4-FFF2-40B4-BE49-F238E27FC236}">
                <a16:creationId xmlns:a16="http://schemas.microsoft.com/office/drawing/2014/main" id="{0F391E49-8312-4C51-9126-D014FDE277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823" y="-23193"/>
            <a:ext cx="646331" cy="646331"/>
          </a:xfrm>
          <a:prstGeom prst="rect">
            <a:avLst/>
          </a:prstGeom>
        </p:spPr>
      </p:pic>
      <p:sp>
        <p:nvSpPr>
          <p:cNvPr id="37" name="Rectangle 36">
            <a:extLst>
              <a:ext uri="{FF2B5EF4-FFF2-40B4-BE49-F238E27FC236}">
                <a16:creationId xmlns:a16="http://schemas.microsoft.com/office/drawing/2014/main" id="{D72FC90A-8124-AA18-7A83-F19526B9398D}"/>
              </a:ext>
            </a:extLst>
          </p:cNvPr>
          <p:cNvSpPr/>
          <p:nvPr/>
        </p:nvSpPr>
        <p:spPr>
          <a:xfrm>
            <a:off x="152400" y="1822209"/>
            <a:ext cx="8782050" cy="441102"/>
          </a:xfrm>
          <a:prstGeom prst="rect">
            <a:avLst/>
          </a:prstGeom>
          <a:solidFill>
            <a:srgbClr val="00B0F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t>An understanding of the three main pathways you can choose at 16.</a:t>
            </a:r>
          </a:p>
        </p:txBody>
      </p:sp>
      <p:sp>
        <p:nvSpPr>
          <p:cNvPr id="38" name="Rectangle 37">
            <a:extLst>
              <a:ext uri="{FF2B5EF4-FFF2-40B4-BE49-F238E27FC236}">
                <a16:creationId xmlns:a16="http://schemas.microsoft.com/office/drawing/2014/main" id="{7C52FB31-5F04-DA34-2ABD-948D17343ED5}"/>
              </a:ext>
            </a:extLst>
          </p:cNvPr>
          <p:cNvSpPr/>
          <p:nvPr/>
        </p:nvSpPr>
        <p:spPr>
          <a:xfrm>
            <a:off x="150062" y="2378852"/>
            <a:ext cx="8782050" cy="378319"/>
          </a:xfrm>
          <a:prstGeom prst="rect">
            <a:avLst/>
          </a:prstGeom>
          <a:solidFill>
            <a:srgbClr val="337AB7"/>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t>Thought about what you want from work experience</a:t>
            </a:r>
          </a:p>
        </p:txBody>
      </p:sp>
      <p:sp>
        <p:nvSpPr>
          <p:cNvPr id="46" name="Rectangle 45">
            <a:extLst>
              <a:ext uri="{FF2B5EF4-FFF2-40B4-BE49-F238E27FC236}">
                <a16:creationId xmlns:a16="http://schemas.microsoft.com/office/drawing/2014/main" id="{BE76702E-5E24-924E-EC49-67FAC3D0FD1E}"/>
              </a:ext>
            </a:extLst>
          </p:cNvPr>
          <p:cNvSpPr/>
          <p:nvPr/>
        </p:nvSpPr>
        <p:spPr>
          <a:xfrm>
            <a:off x="150062" y="2872887"/>
            <a:ext cx="8782052" cy="749319"/>
          </a:xfrm>
          <a:prstGeom prst="rect">
            <a:avLst/>
          </a:prstGeom>
          <a:solidFill>
            <a:srgbClr val="00B0F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t>Explored different places you could do work experience, including virtual opportunities</a:t>
            </a:r>
          </a:p>
        </p:txBody>
      </p:sp>
      <p:sp>
        <p:nvSpPr>
          <p:cNvPr id="47" name="Rectangle 46">
            <a:extLst>
              <a:ext uri="{FF2B5EF4-FFF2-40B4-BE49-F238E27FC236}">
                <a16:creationId xmlns:a16="http://schemas.microsoft.com/office/drawing/2014/main" id="{D85BE3FF-EA32-5EDC-A0BB-62B515277E75}"/>
              </a:ext>
            </a:extLst>
          </p:cNvPr>
          <p:cNvSpPr/>
          <p:nvPr/>
        </p:nvSpPr>
        <p:spPr>
          <a:xfrm>
            <a:off x="150062" y="3737922"/>
            <a:ext cx="8782050" cy="402111"/>
          </a:xfrm>
          <a:prstGeom prst="rect">
            <a:avLst/>
          </a:prstGeom>
          <a:solidFill>
            <a:schemeClr val="accent1">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t>Found a work experience placement to suit you</a:t>
            </a:r>
          </a:p>
        </p:txBody>
      </p:sp>
      <p:sp>
        <p:nvSpPr>
          <p:cNvPr id="56" name="Rectangle 55">
            <a:extLst>
              <a:ext uri="{FF2B5EF4-FFF2-40B4-BE49-F238E27FC236}">
                <a16:creationId xmlns:a16="http://schemas.microsoft.com/office/drawing/2014/main" id="{4875B298-C3CE-BB8C-1A24-4FB116B275E4}"/>
              </a:ext>
            </a:extLst>
          </p:cNvPr>
          <p:cNvSpPr/>
          <p:nvPr/>
        </p:nvSpPr>
        <p:spPr>
          <a:xfrm>
            <a:off x="61823" y="1295063"/>
            <a:ext cx="2557552" cy="584775"/>
          </a:xfrm>
          <a:prstGeom prst="rect">
            <a:avLst/>
          </a:prstGeom>
          <a:noFill/>
        </p:spPr>
        <p:txBody>
          <a:bodyPr wrap="square" lIns="91440" tIns="45720" rIns="91440" bIns="45720">
            <a:spAutoFit/>
          </a:bodyPr>
          <a:lstStyle/>
          <a:p>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You have:</a:t>
            </a:r>
          </a:p>
        </p:txBody>
      </p:sp>
      <p:sp>
        <p:nvSpPr>
          <p:cNvPr id="57" name="Rectangle 56">
            <a:extLst>
              <a:ext uri="{FF2B5EF4-FFF2-40B4-BE49-F238E27FC236}">
                <a16:creationId xmlns:a16="http://schemas.microsoft.com/office/drawing/2014/main" id="{BF2A75A9-FE0F-1B6E-8A42-E8D632AB1D4C}"/>
              </a:ext>
            </a:extLst>
          </p:cNvPr>
          <p:cNvSpPr/>
          <p:nvPr/>
        </p:nvSpPr>
        <p:spPr>
          <a:xfrm>
            <a:off x="150062" y="4267200"/>
            <a:ext cx="8782050" cy="441102"/>
          </a:xfrm>
          <a:prstGeom prst="rect">
            <a:avLst/>
          </a:prstGeom>
          <a:solidFill>
            <a:srgbClr val="00B0F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t>Written a CV (even if it is a draft)</a:t>
            </a:r>
          </a:p>
        </p:txBody>
      </p:sp>
      <p:sp>
        <p:nvSpPr>
          <p:cNvPr id="58" name="Rectangle 57">
            <a:extLst>
              <a:ext uri="{FF2B5EF4-FFF2-40B4-BE49-F238E27FC236}">
                <a16:creationId xmlns:a16="http://schemas.microsoft.com/office/drawing/2014/main" id="{CEE282D4-7006-8D99-AEB7-1BECA3B9DE44}"/>
              </a:ext>
            </a:extLst>
          </p:cNvPr>
          <p:cNvSpPr/>
          <p:nvPr/>
        </p:nvSpPr>
        <p:spPr>
          <a:xfrm>
            <a:off x="150061" y="4833091"/>
            <a:ext cx="8782051" cy="402111"/>
          </a:xfrm>
          <a:prstGeom prst="rect">
            <a:avLst/>
          </a:prstGeom>
          <a:solidFill>
            <a:srgbClr val="337AB7"/>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solidFill>
                  <a:schemeClr val="bg1"/>
                </a:solidFill>
              </a:rPr>
              <a:t>Written a draft covering letter</a:t>
            </a:r>
          </a:p>
        </p:txBody>
      </p:sp>
      <p:sp>
        <p:nvSpPr>
          <p:cNvPr id="6" name="Star: 32 Points 5">
            <a:extLst>
              <a:ext uri="{FF2B5EF4-FFF2-40B4-BE49-F238E27FC236}">
                <a16:creationId xmlns:a16="http://schemas.microsoft.com/office/drawing/2014/main" id="{CDFC5DA0-B449-496B-0166-161B46B205F9}"/>
              </a:ext>
            </a:extLst>
          </p:cNvPr>
          <p:cNvSpPr/>
          <p:nvPr/>
        </p:nvSpPr>
        <p:spPr>
          <a:xfrm>
            <a:off x="7164500" y="3812644"/>
            <a:ext cx="1767612" cy="1767965"/>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pic>
        <p:nvPicPr>
          <p:cNvPr id="7" name="Picture 6">
            <a:extLst>
              <a:ext uri="{FF2B5EF4-FFF2-40B4-BE49-F238E27FC236}">
                <a16:creationId xmlns:a16="http://schemas.microsoft.com/office/drawing/2014/main" id="{8FE423CA-3DAA-9CAF-1D9F-1272F62A83D3}"/>
              </a:ext>
            </a:extLst>
          </p:cNvPr>
          <p:cNvPicPr>
            <a:picLocks noChangeAspect="1"/>
          </p:cNvPicPr>
          <p:nvPr/>
        </p:nvPicPr>
        <p:blipFill>
          <a:blip r:embed="rId4"/>
          <a:stretch>
            <a:fillRect/>
          </a:stretch>
        </p:blipFill>
        <p:spPr>
          <a:xfrm>
            <a:off x="2308860" y="5381027"/>
            <a:ext cx="5124887" cy="1318663"/>
          </a:xfrm>
          <a:prstGeom prst="rect">
            <a:avLst/>
          </a:prstGeom>
        </p:spPr>
      </p:pic>
    </p:spTree>
    <p:extLst>
      <p:ext uri="{BB962C8B-B14F-4D97-AF65-F5344CB8AC3E}">
        <p14:creationId xmlns:p14="http://schemas.microsoft.com/office/powerpoint/2010/main" val="3856316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additive="base">
                                        <p:cTn id="11" dur="500" fill="hold"/>
                                        <p:tgtEl>
                                          <p:spTgt spid="38"/>
                                        </p:tgtEl>
                                        <p:attrNameLst>
                                          <p:attrName>ppt_x</p:attrName>
                                        </p:attrNameLst>
                                      </p:cBhvr>
                                      <p:tavLst>
                                        <p:tav tm="0">
                                          <p:val>
                                            <p:strVal val="#ppt_x"/>
                                          </p:val>
                                        </p:tav>
                                        <p:tav tm="100000">
                                          <p:val>
                                            <p:strVal val="#ppt_x"/>
                                          </p:val>
                                        </p:tav>
                                      </p:tavLst>
                                    </p:anim>
                                    <p:anim calcmode="lin" valueType="num">
                                      <p:cBhvr additive="base">
                                        <p:cTn id="12" dur="500" fill="hold"/>
                                        <p:tgtEl>
                                          <p:spTgt spid="3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anim calcmode="lin" valueType="num">
                                      <p:cBhvr additive="base">
                                        <p:cTn id="15" dur="500" fill="hold"/>
                                        <p:tgtEl>
                                          <p:spTgt spid="46"/>
                                        </p:tgtEl>
                                        <p:attrNameLst>
                                          <p:attrName>ppt_x</p:attrName>
                                        </p:attrNameLst>
                                      </p:cBhvr>
                                      <p:tavLst>
                                        <p:tav tm="0">
                                          <p:val>
                                            <p:strVal val="#ppt_x"/>
                                          </p:val>
                                        </p:tav>
                                        <p:tav tm="100000">
                                          <p:val>
                                            <p:strVal val="#ppt_x"/>
                                          </p:val>
                                        </p:tav>
                                      </p:tavLst>
                                    </p:anim>
                                    <p:anim calcmode="lin" valueType="num">
                                      <p:cBhvr additive="base">
                                        <p:cTn id="16" dur="500" fill="hold"/>
                                        <p:tgtEl>
                                          <p:spTgt spid="4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500" fill="hold"/>
                                        <p:tgtEl>
                                          <p:spTgt spid="47"/>
                                        </p:tgtEl>
                                        <p:attrNameLst>
                                          <p:attrName>ppt_x</p:attrName>
                                        </p:attrNameLst>
                                      </p:cBhvr>
                                      <p:tavLst>
                                        <p:tav tm="0">
                                          <p:val>
                                            <p:strVal val="#ppt_x"/>
                                          </p:val>
                                        </p:tav>
                                        <p:tav tm="100000">
                                          <p:val>
                                            <p:strVal val="#ppt_x"/>
                                          </p:val>
                                        </p:tav>
                                      </p:tavLst>
                                    </p:anim>
                                    <p:anim calcmode="lin" valueType="num">
                                      <p:cBhvr additive="base">
                                        <p:cTn id="20" dur="500" fill="hold"/>
                                        <p:tgtEl>
                                          <p:spTgt spid="4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7"/>
                                        </p:tgtEl>
                                        <p:attrNameLst>
                                          <p:attrName>style.visibility</p:attrName>
                                        </p:attrNameLst>
                                      </p:cBhvr>
                                      <p:to>
                                        <p:strVal val="visible"/>
                                      </p:to>
                                    </p:set>
                                    <p:anim calcmode="lin" valueType="num">
                                      <p:cBhvr additive="base">
                                        <p:cTn id="23" dur="500" fill="hold"/>
                                        <p:tgtEl>
                                          <p:spTgt spid="57"/>
                                        </p:tgtEl>
                                        <p:attrNameLst>
                                          <p:attrName>ppt_x</p:attrName>
                                        </p:attrNameLst>
                                      </p:cBhvr>
                                      <p:tavLst>
                                        <p:tav tm="0">
                                          <p:val>
                                            <p:strVal val="#ppt_x"/>
                                          </p:val>
                                        </p:tav>
                                        <p:tav tm="100000">
                                          <p:val>
                                            <p:strVal val="#ppt_x"/>
                                          </p:val>
                                        </p:tav>
                                      </p:tavLst>
                                    </p:anim>
                                    <p:anim calcmode="lin" valueType="num">
                                      <p:cBhvr additive="base">
                                        <p:cTn id="24" dur="500" fill="hold"/>
                                        <p:tgtEl>
                                          <p:spTgt spid="57"/>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8"/>
                                        </p:tgtEl>
                                        <p:attrNameLst>
                                          <p:attrName>style.visibility</p:attrName>
                                        </p:attrNameLst>
                                      </p:cBhvr>
                                      <p:to>
                                        <p:strVal val="visible"/>
                                      </p:to>
                                    </p:set>
                                    <p:anim calcmode="lin" valueType="num">
                                      <p:cBhvr additive="base">
                                        <p:cTn id="27" dur="500" fill="hold"/>
                                        <p:tgtEl>
                                          <p:spTgt spid="58"/>
                                        </p:tgtEl>
                                        <p:attrNameLst>
                                          <p:attrName>ppt_x</p:attrName>
                                        </p:attrNameLst>
                                      </p:cBhvr>
                                      <p:tavLst>
                                        <p:tav tm="0">
                                          <p:val>
                                            <p:strVal val="#ppt_x"/>
                                          </p:val>
                                        </p:tav>
                                        <p:tav tm="100000">
                                          <p:val>
                                            <p:strVal val="#ppt_x"/>
                                          </p:val>
                                        </p:tav>
                                      </p:tavLst>
                                    </p:anim>
                                    <p:anim calcmode="lin" valueType="num">
                                      <p:cBhvr additive="base">
                                        <p:cTn id="28"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heel(1)">
                                      <p:cBhvr>
                                        <p:cTn id="33" dur="20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7" presetClass="emph" presetSubtype="0" fill="remove" grpId="1" nodeType="clickEffect">
                                  <p:stCondLst>
                                    <p:cond delay="0"/>
                                  </p:stCondLst>
                                  <p:childTnLst>
                                    <p:animClr clrSpc="rgb" dir="cw">
                                      <p:cBhvr override="childStyle">
                                        <p:cTn id="37" dur="250" autoRev="1" fill="remove"/>
                                        <p:tgtEl>
                                          <p:spTgt spid="6"/>
                                        </p:tgtEl>
                                        <p:attrNameLst>
                                          <p:attrName>style.color</p:attrName>
                                        </p:attrNameLst>
                                      </p:cBhvr>
                                      <p:to>
                                        <a:schemeClr val="bg1"/>
                                      </p:to>
                                    </p:animClr>
                                    <p:animClr clrSpc="rgb" dir="cw">
                                      <p:cBhvr>
                                        <p:cTn id="38" dur="250" autoRev="1" fill="remove"/>
                                        <p:tgtEl>
                                          <p:spTgt spid="6"/>
                                        </p:tgtEl>
                                        <p:attrNameLst>
                                          <p:attrName>fillcolor</p:attrName>
                                        </p:attrNameLst>
                                      </p:cBhvr>
                                      <p:to>
                                        <a:schemeClr val="bg1"/>
                                      </p:to>
                                    </p:animClr>
                                    <p:set>
                                      <p:cBhvr>
                                        <p:cTn id="39" dur="250" autoRev="1" fill="remove"/>
                                        <p:tgtEl>
                                          <p:spTgt spid="6"/>
                                        </p:tgtEl>
                                        <p:attrNameLst>
                                          <p:attrName>fill.type</p:attrName>
                                        </p:attrNameLst>
                                      </p:cBhvr>
                                      <p:to>
                                        <p:strVal val="solid"/>
                                      </p:to>
                                    </p:set>
                                    <p:set>
                                      <p:cBhvr>
                                        <p:cTn id="40" dur="250" autoRev="1" fill="remove"/>
                                        <p:tgtEl>
                                          <p:spTgt spid="6"/>
                                        </p:tgtEl>
                                        <p:attrNameLst>
                                          <p:attrName>fill.on</p:attrName>
                                        </p:attrNameLst>
                                      </p:cBhvr>
                                      <p:to>
                                        <p:strVal val="true"/>
                                      </p:to>
                                    </p:se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additive="base">
                                        <p:cTn id="45" dur="500" fill="hold"/>
                                        <p:tgtEl>
                                          <p:spTgt spid="7"/>
                                        </p:tgtEl>
                                        <p:attrNameLst>
                                          <p:attrName>ppt_x</p:attrName>
                                        </p:attrNameLst>
                                      </p:cBhvr>
                                      <p:tavLst>
                                        <p:tav tm="0">
                                          <p:val>
                                            <p:strVal val="#ppt_x"/>
                                          </p:val>
                                        </p:tav>
                                        <p:tav tm="100000">
                                          <p:val>
                                            <p:strVal val="#ppt_x"/>
                                          </p:val>
                                        </p:tav>
                                      </p:tavLst>
                                    </p:anim>
                                    <p:anim calcmode="lin" valueType="num">
                                      <p:cBhvr additive="base">
                                        <p:cTn id="4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46" grpId="0" animBg="1"/>
      <p:bldP spid="47" grpId="0" animBg="1"/>
      <p:bldP spid="57" grpId="0" animBg="1"/>
      <p:bldP spid="58" grpId="0" animBg="1"/>
      <p:bldP spid="6" grpId="0" animBg="1"/>
      <p:bldP spid="6" grpId="1"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3"/>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17060"/>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61823" y="-31128"/>
            <a:ext cx="9020354" cy="646331"/>
          </a:xfrm>
          <a:prstGeom prst="rect">
            <a:avLst/>
          </a:prstGeom>
          <a:noFill/>
          <a:ln w="9525">
            <a:noFill/>
            <a:miter lim="800000"/>
            <a:headEnd/>
            <a:tailEnd/>
          </a:ln>
        </p:spPr>
        <p:txBody>
          <a:bodyPr wrap="square">
            <a:spAutoFit/>
          </a:bodyPr>
          <a:lstStyle/>
          <a:p>
            <a:pPr algn="ctr"/>
            <a:r>
              <a:rPr lang="en-GB" sz="3600" dirty="0">
                <a:solidFill>
                  <a:schemeClr val="bg1"/>
                </a:solidFill>
              </a:rPr>
              <a:t>What has been most useful to you?</a:t>
            </a:r>
          </a:p>
        </p:txBody>
      </p:sp>
      <p:pic>
        <p:nvPicPr>
          <p:cNvPr id="24" name="Graphic 23">
            <a:extLst>
              <a:ext uri="{FF2B5EF4-FFF2-40B4-BE49-F238E27FC236}">
                <a16:creationId xmlns:a16="http://schemas.microsoft.com/office/drawing/2014/main" id="{0F391E49-8312-4C51-9126-D014FDE277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823" y="-23193"/>
            <a:ext cx="646331" cy="646331"/>
          </a:xfrm>
          <a:prstGeom prst="rect">
            <a:avLst/>
          </a:prstGeom>
        </p:spPr>
      </p:pic>
      <p:pic>
        <p:nvPicPr>
          <p:cNvPr id="5" name="Picture 4">
            <a:extLst>
              <a:ext uri="{FF2B5EF4-FFF2-40B4-BE49-F238E27FC236}">
                <a16:creationId xmlns:a16="http://schemas.microsoft.com/office/drawing/2014/main" id="{6F6B8E52-BD7A-3FBC-74F2-6F8B1BBDDEA2}"/>
              </a:ext>
            </a:extLst>
          </p:cNvPr>
          <p:cNvPicPr>
            <a:picLocks noChangeAspect="1"/>
          </p:cNvPicPr>
          <p:nvPr/>
        </p:nvPicPr>
        <p:blipFill>
          <a:blip r:embed="rId4"/>
          <a:stretch>
            <a:fillRect/>
          </a:stretch>
        </p:blipFill>
        <p:spPr>
          <a:xfrm>
            <a:off x="3987814" y="3317576"/>
            <a:ext cx="1975935" cy="1679230"/>
          </a:xfrm>
          <a:prstGeom prst="rect">
            <a:avLst/>
          </a:prstGeom>
        </p:spPr>
      </p:pic>
      <p:pic>
        <p:nvPicPr>
          <p:cNvPr id="9" name="Picture 8">
            <a:extLst>
              <a:ext uri="{FF2B5EF4-FFF2-40B4-BE49-F238E27FC236}">
                <a16:creationId xmlns:a16="http://schemas.microsoft.com/office/drawing/2014/main" id="{CAF89CDB-FC06-F27C-4BA2-2E000E8FC20D}"/>
              </a:ext>
            </a:extLst>
          </p:cNvPr>
          <p:cNvPicPr>
            <a:picLocks noChangeAspect="1"/>
          </p:cNvPicPr>
          <p:nvPr/>
        </p:nvPicPr>
        <p:blipFill>
          <a:blip r:embed="rId5"/>
          <a:stretch>
            <a:fillRect/>
          </a:stretch>
        </p:blipFill>
        <p:spPr>
          <a:xfrm>
            <a:off x="333593" y="1212819"/>
            <a:ext cx="1522347" cy="1557868"/>
          </a:xfrm>
          <a:prstGeom prst="rect">
            <a:avLst/>
          </a:prstGeom>
        </p:spPr>
      </p:pic>
      <p:pic>
        <p:nvPicPr>
          <p:cNvPr id="10" name="Picture 9">
            <a:extLst>
              <a:ext uri="{FF2B5EF4-FFF2-40B4-BE49-F238E27FC236}">
                <a16:creationId xmlns:a16="http://schemas.microsoft.com/office/drawing/2014/main" id="{E98E9443-D2C8-26DD-C7FB-D4F7EAF12712}"/>
              </a:ext>
            </a:extLst>
          </p:cNvPr>
          <p:cNvPicPr>
            <a:picLocks noChangeAspect="1"/>
          </p:cNvPicPr>
          <p:nvPr/>
        </p:nvPicPr>
        <p:blipFill>
          <a:blip r:embed="rId6"/>
          <a:stretch>
            <a:fillRect/>
          </a:stretch>
        </p:blipFill>
        <p:spPr>
          <a:xfrm>
            <a:off x="6127959" y="3329589"/>
            <a:ext cx="2247637" cy="1028769"/>
          </a:xfrm>
          <a:prstGeom prst="rect">
            <a:avLst/>
          </a:prstGeom>
        </p:spPr>
      </p:pic>
      <p:pic>
        <p:nvPicPr>
          <p:cNvPr id="12" name="Picture 11">
            <a:extLst>
              <a:ext uri="{FF2B5EF4-FFF2-40B4-BE49-F238E27FC236}">
                <a16:creationId xmlns:a16="http://schemas.microsoft.com/office/drawing/2014/main" id="{F94BEF85-0E54-9816-D641-3EAE89A0A3F0}"/>
              </a:ext>
            </a:extLst>
          </p:cNvPr>
          <p:cNvPicPr>
            <a:picLocks noChangeAspect="1"/>
          </p:cNvPicPr>
          <p:nvPr/>
        </p:nvPicPr>
        <p:blipFill>
          <a:blip r:embed="rId7"/>
          <a:stretch>
            <a:fillRect/>
          </a:stretch>
        </p:blipFill>
        <p:spPr>
          <a:xfrm>
            <a:off x="317507" y="3329589"/>
            <a:ext cx="1588682" cy="1672296"/>
          </a:xfrm>
          <a:prstGeom prst="rect">
            <a:avLst/>
          </a:prstGeom>
        </p:spPr>
      </p:pic>
      <p:pic>
        <p:nvPicPr>
          <p:cNvPr id="26" name="Picture 25">
            <a:extLst>
              <a:ext uri="{FF2B5EF4-FFF2-40B4-BE49-F238E27FC236}">
                <a16:creationId xmlns:a16="http://schemas.microsoft.com/office/drawing/2014/main" id="{5AEF9F1F-6262-ACB9-83C1-DB4B525FC898}"/>
              </a:ext>
            </a:extLst>
          </p:cNvPr>
          <p:cNvPicPr>
            <a:picLocks noChangeAspect="1"/>
          </p:cNvPicPr>
          <p:nvPr/>
        </p:nvPicPr>
        <p:blipFill>
          <a:blip r:embed="rId8"/>
          <a:stretch>
            <a:fillRect/>
          </a:stretch>
        </p:blipFill>
        <p:spPr>
          <a:xfrm>
            <a:off x="3657925" y="1336159"/>
            <a:ext cx="1522347" cy="1562808"/>
          </a:xfrm>
          <a:prstGeom prst="rect">
            <a:avLst/>
          </a:prstGeom>
        </p:spPr>
      </p:pic>
      <p:pic>
        <p:nvPicPr>
          <p:cNvPr id="27" name="Picture 26">
            <a:extLst>
              <a:ext uri="{FF2B5EF4-FFF2-40B4-BE49-F238E27FC236}">
                <a16:creationId xmlns:a16="http://schemas.microsoft.com/office/drawing/2014/main" id="{F2282699-0B8F-2C92-6477-A5ACACDC500C}"/>
              </a:ext>
            </a:extLst>
          </p:cNvPr>
          <p:cNvPicPr>
            <a:picLocks noChangeAspect="1"/>
          </p:cNvPicPr>
          <p:nvPr/>
        </p:nvPicPr>
        <p:blipFill>
          <a:blip r:embed="rId9"/>
          <a:stretch>
            <a:fillRect/>
          </a:stretch>
        </p:blipFill>
        <p:spPr>
          <a:xfrm>
            <a:off x="5366786" y="1306280"/>
            <a:ext cx="1522347" cy="1572922"/>
          </a:xfrm>
          <a:prstGeom prst="rect">
            <a:avLst/>
          </a:prstGeom>
        </p:spPr>
      </p:pic>
      <p:pic>
        <p:nvPicPr>
          <p:cNvPr id="30" name="Picture 29">
            <a:extLst>
              <a:ext uri="{FF2B5EF4-FFF2-40B4-BE49-F238E27FC236}">
                <a16:creationId xmlns:a16="http://schemas.microsoft.com/office/drawing/2014/main" id="{0333CF6E-EB08-FB0D-9DF5-35EA27F716F6}"/>
              </a:ext>
            </a:extLst>
          </p:cNvPr>
          <p:cNvPicPr>
            <a:picLocks noChangeAspect="1"/>
          </p:cNvPicPr>
          <p:nvPr/>
        </p:nvPicPr>
        <p:blipFill>
          <a:blip r:embed="rId10"/>
          <a:stretch>
            <a:fillRect/>
          </a:stretch>
        </p:blipFill>
        <p:spPr>
          <a:xfrm>
            <a:off x="7075647" y="1364483"/>
            <a:ext cx="1633336" cy="1557868"/>
          </a:xfrm>
          <a:prstGeom prst="rect">
            <a:avLst/>
          </a:prstGeom>
        </p:spPr>
      </p:pic>
      <p:sp>
        <p:nvSpPr>
          <p:cNvPr id="31" name="Rectangle: Rounded Corners 30">
            <a:extLst>
              <a:ext uri="{FF2B5EF4-FFF2-40B4-BE49-F238E27FC236}">
                <a16:creationId xmlns:a16="http://schemas.microsoft.com/office/drawing/2014/main" id="{444C5ED4-51F3-7C2A-DFA5-4E87885D1BD3}"/>
              </a:ext>
            </a:extLst>
          </p:cNvPr>
          <p:cNvSpPr/>
          <p:nvPr/>
        </p:nvSpPr>
        <p:spPr>
          <a:xfrm>
            <a:off x="202191" y="5190785"/>
            <a:ext cx="8739618" cy="138308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Write down your top three most useful and why</a:t>
            </a:r>
          </a:p>
        </p:txBody>
      </p:sp>
      <p:sp>
        <p:nvSpPr>
          <p:cNvPr id="32" name="Star: 32 Points 31">
            <a:extLst>
              <a:ext uri="{FF2B5EF4-FFF2-40B4-BE49-F238E27FC236}">
                <a16:creationId xmlns:a16="http://schemas.microsoft.com/office/drawing/2014/main" id="{596A1FE4-7CF1-D134-CE30-949B42CDF5DE}"/>
              </a:ext>
            </a:extLst>
          </p:cNvPr>
          <p:cNvSpPr/>
          <p:nvPr/>
        </p:nvSpPr>
        <p:spPr>
          <a:xfrm>
            <a:off x="6997062" y="3398696"/>
            <a:ext cx="1753216" cy="1598110"/>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pic>
        <p:nvPicPr>
          <p:cNvPr id="3" name="Picture 2">
            <a:extLst>
              <a:ext uri="{FF2B5EF4-FFF2-40B4-BE49-F238E27FC236}">
                <a16:creationId xmlns:a16="http://schemas.microsoft.com/office/drawing/2014/main" id="{D23E0197-3776-FAD7-70CD-05010F790252}"/>
              </a:ext>
            </a:extLst>
          </p:cNvPr>
          <p:cNvPicPr>
            <a:picLocks noChangeAspect="1"/>
          </p:cNvPicPr>
          <p:nvPr/>
        </p:nvPicPr>
        <p:blipFill>
          <a:blip r:embed="rId11"/>
          <a:stretch>
            <a:fillRect/>
          </a:stretch>
        </p:blipFill>
        <p:spPr>
          <a:xfrm>
            <a:off x="1660527" y="1510556"/>
            <a:ext cx="1810884" cy="1064114"/>
          </a:xfrm>
          <a:prstGeom prst="rect">
            <a:avLst/>
          </a:prstGeom>
          <a:effectLst>
            <a:glow rad="63500">
              <a:schemeClr val="accent1">
                <a:satMod val="175000"/>
                <a:alpha val="40000"/>
              </a:schemeClr>
            </a:glow>
          </a:effectLst>
        </p:spPr>
      </p:pic>
      <p:pic>
        <p:nvPicPr>
          <p:cNvPr id="4" name="Picture 3">
            <a:extLst>
              <a:ext uri="{FF2B5EF4-FFF2-40B4-BE49-F238E27FC236}">
                <a16:creationId xmlns:a16="http://schemas.microsoft.com/office/drawing/2014/main" id="{3A8BDD24-782C-9D6D-A44E-682D411BC04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146938" y="2763570"/>
            <a:ext cx="1600127" cy="223455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113491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wheel(1)">
                                      <p:cBhvr>
                                        <p:cTn id="13" dur="2000"/>
                                        <p:tgtEl>
                                          <p:spTgt spid="32"/>
                                        </p:tgtEl>
                                      </p:cBhvr>
                                    </p:animEffect>
                                  </p:childTnLst>
                                </p:cTn>
                              </p:par>
                            </p:childTnLst>
                          </p:cTn>
                        </p:par>
                      </p:childTnLst>
                    </p:cTn>
                  </p:par>
                  <p:par>
                    <p:cTn id="14" fill="hold">
                      <p:stCondLst>
                        <p:cond delay="indefinite"/>
                      </p:stCondLst>
                      <p:childTnLst>
                        <p:par>
                          <p:cTn id="15" fill="hold">
                            <p:stCondLst>
                              <p:cond delay="0"/>
                            </p:stCondLst>
                            <p:childTnLst>
                              <p:par>
                                <p:cTn id="16" presetID="27" presetClass="emph" presetSubtype="0" fill="remove" grpId="1" nodeType="clickEffect">
                                  <p:stCondLst>
                                    <p:cond delay="0"/>
                                  </p:stCondLst>
                                  <p:childTnLst>
                                    <p:animClr clrSpc="rgb" dir="cw">
                                      <p:cBhvr override="childStyle">
                                        <p:cTn id="17" dur="250" autoRev="1" fill="remove"/>
                                        <p:tgtEl>
                                          <p:spTgt spid="32"/>
                                        </p:tgtEl>
                                        <p:attrNameLst>
                                          <p:attrName>style.color</p:attrName>
                                        </p:attrNameLst>
                                      </p:cBhvr>
                                      <p:to>
                                        <a:schemeClr val="bg1"/>
                                      </p:to>
                                    </p:animClr>
                                    <p:animClr clrSpc="rgb" dir="cw">
                                      <p:cBhvr>
                                        <p:cTn id="18" dur="250" autoRev="1" fill="remove"/>
                                        <p:tgtEl>
                                          <p:spTgt spid="32"/>
                                        </p:tgtEl>
                                        <p:attrNameLst>
                                          <p:attrName>fillcolor</p:attrName>
                                        </p:attrNameLst>
                                      </p:cBhvr>
                                      <p:to>
                                        <a:schemeClr val="bg1"/>
                                      </p:to>
                                    </p:animClr>
                                    <p:set>
                                      <p:cBhvr>
                                        <p:cTn id="19" dur="250" autoRev="1" fill="remove"/>
                                        <p:tgtEl>
                                          <p:spTgt spid="32"/>
                                        </p:tgtEl>
                                        <p:attrNameLst>
                                          <p:attrName>fill.type</p:attrName>
                                        </p:attrNameLst>
                                      </p:cBhvr>
                                      <p:to>
                                        <p:strVal val="solid"/>
                                      </p:to>
                                    </p:set>
                                    <p:set>
                                      <p:cBhvr>
                                        <p:cTn id="20" dur="250" autoRev="1" fill="remove"/>
                                        <p:tgtEl>
                                          <p:spTgt spid="3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2" grpId="1"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17060"/>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2252797" y="21439"/>
            <a:ext cx="4478493" cy="584775"/>
          </a:xfrm>
          <a:prstGeom prst="rect">
            <a:avLst/>
          </a:prstGeom>
          <a:noFill/>
          <a:ln w="9525">
            <a:noFill/>
            <a:miter lim="800000"/>
            <a:headEnd/>
            <a:tailEnd/>
          </a:ln>
        </p:spPr>
        <p:txBody>
          <a:bodyPr wrap="square">
            <a:spAutoFit/>
          </a:bodyPr>
          <a:lstStyle/>
          <a:p>
            <a:pPr algn="ctr"/>
            <a:r>
              <a:rPr lang="en-GB" sz="3200" dirty="0">
                <a:solidFill>
                  <a:schemeClr val="bg1"/>
                </a:solidFill>
              </a:rPr>
              <a:t>Get Career Ready</a:t>
            </a:r>
          </a:p>
        </p:txBody>
      </p:sp>
      <p:pic>
        <p:nvPicPr>
          <p:cNvPr id="24" name="Graphic 23">
            <a:extLst>
              <a:ext uri="{FF2B5EF4-FFF2-40B4-BE49-F238E27FC236}">
                <a16:creationId xmlns:a16="http://schemas.microsoft.com/office/drawing/2014/main" id="{0F391E49-8312-4C51-9126-D014FDE277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823" y="-23193"/>
            <a:ext cx="646331" cy="646331"/>
          </a:xfrm>
          <a:prstGeom prst="rect">
            <a:avLst/>
          </a:prstGeom>
        </p:spPr>
      </p:pic>
      <p:grpSp>
        <p:nvGrpSpPr>
          <p:cNvPr id="3" name="Group 2">
            <a:extLst>
              <a:ext uri="{FF2B5EF4-FFF2-40B4-BE49-F238E27FC236}">
                <a16:creationId xmlns:a16="http://schemas.microsoft.com/office/drawing/2014/main" id="{E2408BF0-7F81-4A4E-460C-F29B964DBC65}"/>
              </a:ext>
            </a:extLst>
          </p:cNvPr>
          <p:cNvGrpSpPr/>
          <p:nvPr/>
        </p:nvGrpSpPr>
        <p:grpSpPr>
          <a:xfrm>
            <a:off x="1742228" y="761016"/>
            <a:ext cx="1326240" cy="1410059"/>
            <a:chOff x="1917662" y="1051870"/>
            <a:chExt cx="1377950" cy="1510437"/>
          </a:xfrm>
        </p:grpSpPr>
        <p:sp>
          <p:nvSpPr>
            <p:cNvPr id="4" name="Rectangle 6">
              <a:extLst>
                <a:ext uri="{FF2B5EF4-FFF2-40B4-BE49-F238E27FC236}">
                  <a16:creationId xmlns:a16="http://schemas.microsoft.com/office/drawing/2014/main" id="{95612A8A-0F4A-E8B1-FAB8-5F300510EE60}"/>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 name="Picture 7">
              <a:extLst>
                <a:ext uri="{FF2B5EF4-FFF2-40B4-BE49-F238E27FC236}">
                  <a16:creationId xmlns:a16="http://schemas.microsoft.com/office/drawing/2014/main" id="{2976DBD7-1869-6715-C048-F34A7A9752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9" name="Group 8">
            <a:extLst>
              <a:ext uri="{FF2B5EF4-FFF2-40B4-BE49-F238E27FC236}">
                <a16:creationId xmlns:a16="http://schemas.microsoft.com/office/drawing/2014/main" id="{5D1A33B0-71C3-17CC-7D12-6CB6F46EEB48}"/>
              </a:ext>
            </a:extLst>
          </p:cNvPr>
          <p:cNvGrpSpPr/>
          <p:nvPr/>
        </p:nvGrpSpPr>
        <p:grpSpPr>
          <a:xfrm>
            <a:off x="3172543" y="772022"/>
            <a:ext cx="1319501" cy="1390417"/>
            <a:chOff x="235706" y="2981002"/>
            <a:chExt cx="1377950" cy="1474788"/>
          </a:xfrm>
        </p:grpSpPr>
        <p:sp>
          <p:nvSpPr>
            <p:cNvPr id="10" name="Rectangle 5">
              <a:extLst>
                <a:ext uri="{FF2B5EF4-FFF2-40B4-BE49-F238E27FC236}">
                  <a16:creationId xmlns:a16="http://schemas.microsoft.com/office/drawing/2014/main" id="{6948DD05-20AC-4814-F0F5-6272E5CF7A7E}"/>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1" name="Picture 8">
              <a:extLst>
                <a:ext uri="{FF2B5EF4-FFF2-40B4-BE49-F238E27FC236}">
                  <a16:creationId xmlns:a16="http://schemas.microsoft.com/office/drawing/2014/main" id="{D519962E-4BEF-4B91-3133-26C99EE6A0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2" name="Group 11">
            <a:extLst>
              <a:ext uri="{FF2B5EF4-FFF2-40B4-BE49-F238E27FC236}">
                <a16:creationId xmlns:a16="http://schemas.microsoft.com/office/drawing/2014/main" id="{4BA6FF27-AD4C-876F-CA7B-14976AED68FF}"/>
              </a:ext>
            </a:extLst>
          </p:cNvPr>
          <p:cNvGrpSpPr/>
          <p:nvPr/>
        </p:nvGrpSpPr>
        <p:grpSpPr>
          <a:xfrm>
            <a:off x="4611480" y="761019"/>
            <a:ext cx="1319501" cy="1373696"/>
            <a:chOff x="1696276" y="2918891"/>
            <a:chExt cx="1377950" cy="1438302"/>
          </a:xfrm>
        </p:grpSpPr>
        <p:sp>
          <p:nvSpPr>
            <p:cNvPr id="26" name="Rectangle 9">
              <a:extLst>
                <a:ext uri="{FF2B5EF4-FFF2-40B4-BE49-F238E27FC236}">
                  <a16:creationId xmlns:a16="http://schemas.microsoft.com/office/drawing/2014/main" id="{0096407C-32A7-C29D-5854-C78182738C4F}"/>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7" name="Picture 10">
              <a:extLst>
                <a:ext uri="{FF2B5EF4-FFF2-40B4-BE49-F238E27FC236}">
                  <a16:creationId xmlns:a16="http://schemas.microsoft.com/office/drawing/2014/main" id="{A35FFACC-69D5-1EFF-6DC1-287135B4D7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8" name="Group 27">
            <a:extLst>
              <a:ext uri="{FF2B5EF4-FFF2-40B4-BE49-F238E27FC236}">
                <a16:creationId xmlns:a16="http://schemas.microsoft.com/office/drawing/2014/main" id="{C53511F1-822B-ED67-E1AC-47B53D4F9BD9}"/>
              </a:ext>
            </a:extLst>
          </p:cNvPr>
          <p:cNvGrpSpPr/>
          <p:nvPr/>
        </p:nvGrpSpPr>
        <p:grpSpPr>
          <a:xfrm>
            <a:off x="6042574" y="752788"/>
            <a:ext cx="1319501" cy="1410059"/>
            <a:chOff x="98968" y="4863795"/>
            <a:chExt cx="1377950" cy="1458913"/>
          </a:xfrm>
        </p:grpSpPr>
        <p:sp>
          <p:nvSpPr>
            <p:cNvPr id="29" name="Rectangle 11">
              <a:extLst>
                <a:ext uri="{FF2B5EF4-FFF2-40B4-BE49-F238E27FC236}">
                  <a16:creationId xmlns:a16="http://schemas.microsoft.com/office/drawing/2014/main" id="{3CCE18AF-C10C-0246-1BBE-9137A0A76BE2}"/>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0" name="Picture 13">
              <a:extLst>
                <a:ext uri="{FF2B5EF4-FFF2-40B4-BE49-F238E27FC236}">
                  <a16:creationId xmlns:a16="http://schemas.microsoft.com/office/drawing/2014/main" id="{F1668A79-9F91-E1D6-326F-A473CBFEDF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1" name="Group 30">
            <a:extLst>
              <a:ext uri="{FF2B5EF4-FFF2-40B4-BE49-F238E27FC236}">
                <a16:creationId xmlns:a16="http://schemas.microsoft.com/office/drawing/2014/main" id="{A7B71B30-AD84-4730-D3E0-8C75B04CFF86}"/>
              </a:ext>
            </a:extLst>
          </p:cNvPr>
          <p:cNvGrpSpPr/>
          <p:nvPr/>
        </p:nvGrpSpPr>
        <p:grpSpPr>
          <a:xfrm>
            <a:off x="7506112" y="740241"/>
            <a:ext cx="1341790" cy="1410059"/>
            <a:chOff x="1967991" y="4944046"/>
            <a:chExt cx="1377950" cy="1458913"/>
          </a:xfrm>
        </p:grpSpPr>
        <p:sp>
          <p:nvSpPr>
            <p:cNvPr id="32" name="Rectangle 12">
              <a:extLst>
                <a:ext uri="{FF2B5EF4-FFF2-40B4-BE49-F238E27FC236}">
                  <a16:creationId xmlns:a16="http://schemas.microsoft.com/office/drawing/2014/main" id="{E26DD17E-CECE-97D8-DED3-9AE02ED4076D}"/>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3" name="Picture 14">
              <a:extLst>
                <a:ext uri="{FF2B5EF4-FFF2-40B4-BE49-F238E27FC236}">
                  <a16:creationId xmlns:a16="http://schemas.microsoft.com/office/drawing/2014/main" id="{73BBD2EE-39BF-8124-CAB3-49D87192353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4" name="Group 33">
            <a:extLst>
              <a:ext uri="{FF2B5EF4-FFF2-40B4-BE49-F238E27FC236}">
                <a16:creationId xmlns:a16="http://schemas.microsoft.com/office/drawing/2014/main" id="{85013230-08C1-3375-15E8-1CF2A86D857B}"/>
              </a:ext>
            </a:extLst>
          </p:cNvPr>
          <p:cNvGrpSpPr/>
          <p:nvPr/>
        </p:nvGrpSpPr>
        <p:grpSpPr>
          <a:xfrm>
            <a:off x="293890" y="772022"/>
            <a:ext cx="1321021" cy="1390417"/>
            <a:chOff x="192050" y="1029646"/>
            <a:chExt cx="1379537" cy="1525587"/>
          </a:xfrm>
        </p:grpSpPr>
        <p:sp>
          <p:nvSpPr>
            <p:cNvPr id="35" name="Rectangle 2">
              <a:extLst>
                <a:ext uri="{FF2B5EF4-FFF2-40B4-BE49-F238E27FC236}">
                  <a16:creationId xmlns:a16="http://schemas.microsoft.com/office/drawing/2014/main" id="{D3C6EC54-4AFD-62E3-310A-20AB315A329E}"/>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6" name="Picture 4">
              <a:extLst>
                <a:ext uri="{FF2B5EF4-FFF2-40B4-BE49-F238E27FC236}">
                  <a16:creationId xmlns:a16="http://schemas.microsoft.com/office/drawing/2014/main" id="{FB855AF4-7A68-0210-8CB3-71B46827078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7" name="Rectangle 36">
            <a:extLst>
              <a:ext uri="{FF2B5EF4-FFF2-40B4-BE49-F238E27FC236}">
                <a16:creationId xmlns:a16="http://schemas.microsoft.com/office/drawing/2014/main" id="{D72FC90A-8124-AA18-7A83-F19526B9398D}"/>
              </a:ext>
            </a:extLst>
          </p:cNvPr>
          <p:cNvSpPr/>
          <p:nvPr/>
        </p:nvSpPr>
        <p:spPr>
          <a:xfrm>
            <a:off x="334476" y="2754036"/>
            <a:ext cx="8513427" cy="41186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t>considered what learning pathways you could take at 16</a:t>
            </a:r>
          </a:p>
        </p:txBody>
      </p:sp>
      <p:sp>
        <p:nvSpPr>
          <p:cNvPr id="38" name="Rectangle 37">
            <a:extLst>
              <a:ext uri="{FF2B5EF4-FFF2-40B4-BE49-F238E27FC236}">
                <a16:creationId xmlns:a16="http://schemas.microsoft.com/office/drawing/2014/main" id="{7C52FB31-5F04-DA34-2ABD-948D17343ED5}"/>
              </a:ext>
            </a:extLst>
          </p:cNvPr>
          <p:cNvSpPr/>
          <p:nvPr/>
        </p:nvSpPr>
        <p:spPr>
          <a:xfrm>
            <a:off x="334475" y="3280276"/>
            <a:ext cx="8513427" cy="378319"/>
          </a:xfrm>
          <a:prstGeom prst="rect">
            <a:avLst/>
          </a:prstGeom>
          <a:solidFill>
            <a:srgbClr val="FF9933"/>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t>researched the job market and the education system</a:t>
            </a:r>
          </a:p>
        </p:txBody>
      </p:sp>
      <p:sp>
        <p:nvSpPr>
          <p:cNvPr id="46" name="Rectangle 45">
            <a:extLst>
              <a:ext uri="{FF2B5EF4-FFF2-40B4-BE49-F238E27FC236}">
                <a16:creationId xmlns:a16="http://schemas.microsoft.com/office/drawing/2014/main" id="{BE76702E-5E24-924E-EC49-67FAC3D0FD1E}"/>
              </a:ext>
            </a:extLst>
          </p:cNvPr>
          <p:cNvSpPr/>
          <p:nvPr/>
        </p:nvSpPr>
        <p:spPr>
          <a:xfrm>
            <a:off x="334475" y="3746156"/>
            <a:ext cx="8513427" cy="41186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t>recognised the value of trying new things</a:t>
            </a:r>
          </a:p>
        </p:txBody>
      </p:sp>
      <p:sp>
        <p:nvSpPr>
          <p:cNvPr id="47" name="Rectangle 46">
            <a:extLst>
              <a:ext uri="{FF2B5EF4-FFF2-40B4-BE49-F238E27FC236}">
                <a16:creationId xmlns:a16="http://schemas.microsoft.com/office/drawing/2014/main" id="{D85BE3FF-EA32-5EDC-A0BB-62B515277E75}"/>
              </a:ext>
            </a:extLst>
          </p:cNvPr>
          <p:cNvSpPr/>
          <p:nvPr/>
        </p:nvSpPr>
        <p:spPr>
          <a:xfrm>
            <a:off x="334474" y="4252362"/>
            <a:ext cx="8513427" cy="402111"/>
          </a:xfrm>
          <a:prstGeom prst="rect">
            <a:avLst/>
          </a:prstGeom>
          <a:solidFill>
            <a:schemeClr val="accent1">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t>reflected on the meaning of work</a:t>
            </a:r>
          </a:p>
        </p:txBody>
      </p:sp>
      <p:sp>
        <p:nvSpPr>
          <p:cNvPr id="52" name="Rectangle 51">
            <a:extLst>
              <a:ext uri="{FF2B5EF4-FFF2-40B4-BE49-F238E27FC236}">
                <a16:creationId xmlns:a16="http://schemas.microsoft.com/office/drawing/2014/main" id="{08DBCFD5-9AB7-47A5-0BAF-9E431ABA5792}"/>
              </a:ext>
            </a:extLst>
          </p:cNvPr>
          <p:cNvSpPr/>
          <p:nvPr/>
        </p:nvSpPr>
        <p:spPr>
          <a:xfrm>
            <a:off x="334474" y="6305488"/>
            <a:ext cx="8513428" cy="382367"/>
          </a:xfrm>
          <a:prstGeom prst="rect">
            <a:avLst/>
          </a:prstGeom>
          <a:solidFill>
            <a:srgbClr val="50BDC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t>got ready to apply for a work experience</a:t>
            </a:r>
          </a:p>
        </p:txBody>
      </p:sp>
      <p:sp>
        <p:nvSpPr>
          <p:cNvPr id="53" name="Rectangle 52">
            <a:extLst>
              <a:ext uri="{FF2B5EF4-FFF2-40B4-BE49-F238E27FC236}">
                <a16:creationId xmlns:a16="http://schemas.microsoft.com/office/drawing/2014/main" id="{A07F42ED-BD66-389E-0657-F3C849A65B77}"/>
              </a:ext>
            </a:extLst>
          </p:cNvPr>
          <p:cNvSpPr/>
          <p:nvPr/>
        </p:nvSpPr>
        <p:spPr>
          <a:xfrm>
            <a:off x="334473" y="5806938"/>
            <a:ext cx="8513428" cy="382366"/>
          </a:xfrm>
          <a:prstGeom prst="rect">
            <a:avLst/>
          </a:prstGeom>
          <a:solidFill>
            <a:srgbClr val="92D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t>promoted your skills and interest</a:t>
            </a:r>
          </a:p>
        </p:txBody>
      </p:sp>
      <p:sp>
        <p:nvSpPr>
          <p:cNvPr id="57" name="Rectangle 56">
            <a:extLst>
              <a:ext uri="{FF2B5EF4-FFF2-40B4-BE49-F238E27FC236}">
                <a16:creationId xmlns:a16="http://schemas.microsoft.com/office/drawing/2014/main" id="{BF2A75A9-FE0F-1B6E-8A42-E8D632AB1D4C}"/>
              </a:ext>
            </a:extLst>
          </p:cNvPr>
          <p:cNvSpPr/>
          <p:nvPr/>
        </p:nvSpPr>
        <p:spPr>
          <a:xfrm>
            <a:off x="334475" y="4777975"/>
            <a:ext cx="8513427" cy="441102"/>
          </a:xfrm>
          <a:prstGeom prst="rect">
            <a:avLst/>
          </a:prstGeom>
          <a:solidFill>
            <a:srgbClr val="FF9933"/>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t>researched workplaces and what it is like to work there</a:t>
            </a:r>
          </a:p>
        </p:txBody>
      </p:sp>
      <p:sp>
        <p:nvSpPr>
          <p:cNvPr id="58" name="Rectangle 57">
            <a:extLst>
              <a:ext uri="{FF2B5EF4-FFF2-40B4-BE49-F238E27FC236}">
                <a16:creationId xmlns:a16="http://schemas.microsoft.com/office/drawing/2014/main" id="{CEE282D4-7006-8D99-AEB7-1BECA3B9DE44}"/>
              </a:ext>
            </a:extLst>
          </p:cNvPr>
          <p:cNvSpPr/>
          <p:nvPr/>
        </p:nvSpPr>
        <p:spPr>
          <a:xfrm>
            <a:off x="334473" y="5333506"/>
            <a:ext cx="8513427" cy="384748"/>
          </a:xfrm>
          <a:prstGeom prst="rect">
            <a:avLst/>
          </a:prstGeom>
          <a:solidFill>
            <a:srgbClr val="FF9966"/>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200" dirty="0">
                <a:solidFill>
                  <a:schemeClr val="bg1"/>
                </a:solidFill>
              </a:rPr>
              <a:t>started to take responsibility for making things happen in your career</a:t>
            </a:r>
          </a:p>
        </p:txBody>
      </p:sp>
      <p:sp>
        <p:nvSpPr>
          <p:cNvPr id="6" name="TextBox 5">
            <a:extLst>
              <a:ext uri="{FF2B5EF4-FFF2-40B4-BE49-F238E27FC236}">
                <a16:creationId xmlns:a16="http://schemas.microsoft.com/office/drawing/2014/main" id="{7D4B64E6-1006-F4B7-7FBC-D4AF3DEEAC46}"/>
              </a:ext>
            </a:extLst>
          </p:cNvPr>
          <p:cNvSpPr txBox="1"/>
          <p:nvPr/>
        </p:nvSpPr>
        <p:spPr>
          <a:xfrm>
            <a:off x="334473" y="2264591"/>
            <a:ext cx="1958907" cy="461665"/>
          </a:xfrm>
          <a:prstGeom prst="rect">
            <a:avLst/>
          </a:prstGeom>
          <a:noFill/>
        </p:spPr>
        <p:txBody>
          <a:bodyPr wrap="square" rtlCol="0">
            <a:spAutoFit/>
          </a:bodyPr>
          <a:lstStyle/>
          <a:p>
            <a:r>
              <a:rPr lang="en-GB" sz="2400" dirty="0">
                <a:solidFill>
                  <a:schemeClr val="bg1"/>
                </a:solidFill>
              </a:rPr>
              <a:t>You have:</a:t>
            </a:r>
          </a:p>
        </p:txBody>
      </p:sp>
    </p:spTree>
    <p:extLst>
      <p:ext uri="{BB962C8B-B14F-4D97-AF65-F5344CB8AC3E}">
        <p14:creationId xmlns:p14="http://schemas.microsoft.com/office/powerpoint/2010/main" val="301235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additive="base">
                                        <p:cTn id="11" dur="500" fill="hold"/>
                                        <p:tgtEl>
                                          <p:spTgt spid="38"/>
                                        </p:tgtEl>
                                        <p:attrNameLst>
                                          <p:attrName>ppt_x</p:attrName>
                                        </p:attrNameLst>
                                      </p:cBhvr>
                                      <p:tavLst>
                                        <p:tav tm="0">
                                          <p:val>
                                            <p:strVal val="#ppt_x"/>
                                          </p:val>
                                        </p:tav>
                                        <p:tav tm="100000">
                                          <p:val>
                                            <p:strVal val="#ppt_x"/>
                                          </p:val>
                                        </p:tav>
                                      </p:tavLst>
                                    </p:anim>
                                    <p:anim calcmode="lin" valueType="num">
                                      <p:cBhvr additive="base">
                                        <p:cTn id="12" dur="500" fill="hold"/>
                                        <p:tgtEl>
                                          <p:spTgt spid="3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anim calcmode="lin" valueType="num">
                                      <p:cBhvr additive="base">
                                        <p:cTn id="15" dur="500" fill="hold"/>
                                        <p:tgtEl>
                                          <p:spTgt spid="46"/>
                                        </p:tgtEl>
                                        <p:attrNameLst>
                                          <p:attrName>ppt_x</p:attrName>
                                        </p:attrNameLst>
                                      </p:cBhvr>
                                      <p:tavLst>
                                        <p:tav tm="0">
                                          <p:val>
                                            <p:strVal val="#ppt_x"/>
                                          </p:val>
                                        </p:tav>
                                        <p:tav tm="100000">
                                          <p:val>
                                            <p:strVal val="#ppt_x"/>
                                          </p:val>
                                        </p:tav>
                                      </p:tavLst>
                                    </p:anim>
                                    <p:anim calcmode="lin" valueType="num">
                                      <p:cBhvr additive="base">
                                        <p:cTn id="16" dur="500" fill="hold"/>
                                        <p:tgtEl>
                                          <p:spTgt spid="4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500" fill="hold"/>
                                        <p:tgtEl>
                                          <p:spTgt spid="47"/>
                                        </p:tgtEl>
                                        <p:attrNameLst>
                                          <p:attrName>ppt_x</p:attrName>
                                        </p:attrNameLst>
                                      </p:cBhvr>
                                      <p:tavLst>
                                        <p:tav tm="0">
                                          <p:val>
                                            <p:strVal val="#ppt_x"/>
                                          </p:val>
                                        </p:tav>
                                        <p:tav tm="100000">
                                          <p:val>
                                            <p:strVal val="#ppt_x"/>
                                          </p:val>
                                        </p:tav>
                                      </p:tavLst>
                                    </p:anim>
                                    <p:anim calcmode="lin" valueType="num">
                                      <p:cBhvr additive="base">
                                        <p:cTn id="20" dur="500" fill="hold"/>
                                        <p:tgtEl>
                                          <p:spTgt spid="4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2"/>
                                        </p:tgtEl>
                                        <p:attrNameLst>
                                          <p:attrName>style.visibility</p:attrName>
                                        </p:attrNameLst>
                                      </p:cBhvr>
                                      <p:to>
                                        <p:strVal val="visible"/>
                                      </p:to>
                                    </p:set>
                                    <p:anim calcmode="lin" valueType="num">
                                      <p:cBhvr additive="base">
                                        <p:cTn id="23" dur="500" fill="hold"/>
                                        <p:tgtEl>
                                          <p:spTgt spid="52"/>
                                        </p:tgtEl>
                                        <p:attrNameLst>
                                          <p:attrName>ppt_x</p:attrName>
                                        </p:attrNameLst>
                                      </p:cBhvr>
                                      <p:tavLst>
                                        <p:tav tm="0">
                                          <p:val>
                                            <p:strVal val="#ppt_x"/>
                                          </p:val>
                                        </p:tav>
                                        <p:tav tm="100000">
                                          <p:val>
                                            <p:strVal val="#ppt_x"/>
                                          </p:val>
                                        </p:tav>
                                      </p:tavLst>
                                    </p:anim>
                                    <p:anim calcmode="lin" valueType="num">
                                      <p:cBhvr additive="base">
                                        <p:cTn id="24" dur="500" fill="hold"/>
                                        <p:tgtEl>
                                          <p:spTgt spid="5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3"/>
                                        </p:tgtEl>
                                        <p:attrNameLst>
                                          <p:attrName>style.visibility</p:attrName>
                                        </p:attrNameLst>
                                      </p:cBhvr>
                                      <p:to>
                                        <p:strVal val="visible"/>
                                      </p:to>
                                    </p:set>
                                    <p:anim calcmode="lin" valueType="num">
                                      <p:cBhvr additive="base">
                                        <p:cTn id="27" dur="500" fill="hold"/>
                                        <p:tgtEl>
                                          <p:spTgt spid="53"/>
                                        </p:tgtEl>
                                        <p:attrNameLst>
                                          <p:attrName>ppt_x</p:attrName>
                                        </p:attrNameLst>
                                      </p:cBhvr>
                                      <p:tavLst>
                                        <p:tav tm="0">
                                          <p:val>
                                            <p:strVal val="#ppt_x"/>
                                          </p:val>
                                        </p:tav>
                                        <p:tav tm="100000">
                                          <p:val>
                                            <p:strVal val="#ppt_x"/>
                                          </p:val>
                                        </p:tav>
                                      </p:tavLst>
                                    </p:anim>
                                    <p:anim calcmode="lin" valueType="num">
                                      <p:cBhvr additive="base">
                                        <p:cTn id="28" dur="500" fill="hold"/>
                                        <p:tgtEl>
                                          <p:spTgt spid="53"/>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7"/>
                                        </p:tgtEl>
                                        <p:attrNameLst>
                                          <p:attrName>style.visibility</p:attrName>
                                        </p:attrNameLst>
                                      </p:cBhvr>
                                      <p:to>
                                        <p:strVal val="visible"/>
                                      </p:to>
                                    </p:set>
                                    <p:anim calcmode="lin" valueType="num">
                                      <p:cBhvr additive="base">
                                        <p:cTn id="31" dur="500" fill="hold"/>
                                        <p:tgtEl>
                                          <p:spTgt spid="57"/>
                                        </p:tgtEl>
                                        <p:attrNameLst>
                                          <p:attrName>ppt_x</p:attrName>
                                        </p:attrNameLst>
                                      </p:cBhvr>
                                      <p:tavLst>
                                        <p:tav tm="0">
                                          <p:val>
                                            <p:strVal val="#ppt_x"/>
                                          </p:val>
                                        </p:tav>
                                        <p:tav tm="100000">
                                          <p:val>
                                            <p:strVal val="#ppt_x"/>
                                          </p:val>
                                        </p:tav>
                                      </p:tavLst>
                                    </p:anim>
                                    <p:anim calcmode="lin" valueType="num">
                                      <p:cBhvr additive="base">
                                        <p:cTn id="32" dur="500" fill="hold"/>
                                        <p:tgtEl>
                                          <p:spTgt spid="57"/>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8"/>
                                        </p:tgtEl>
                                        <p:attrNameLst>
                                          <p:attrName>style.visibility</p:attrName>
                                        </p:attrNameLst>
                                      </p:cBhvr>
                                      <p:to>
                                        <p:strVal val="visible"/>
                                      </p:to>
                                    </p:set>
                                    <p:anim calcmode="lin" valueType="num">
                                      <p:cBhvr additive="base">
                                        <p:cTn id="35" dur="500" fill="hold"/>
                                        <p:tgtEl>
                                          <p:spTgt spid="58"/>
                                        </p:tgtEl>
                                        <p:attrNameLst>
                                          <p:attrName>ppt_x</p:attrName>
                                        </p:attrNameLst>
                                      </p:cBhvr>
                                      <p:tavLst>
                                        <p:tav tm="0">
                                          <p:val>
                                            <p:strVal val="#ppt_x"/>
                                          </p:val>
                                        </p:tav>
                                        <p:tav tm="100000">
                                          <p:val>
                                            <p:strVal val="#ppt_x"/>
                                          </p:val>
                                        </p:tav>
                                      </p:tavLst>
                                    </p:anim>
                                    <p:anim calcmode="lin" valueType="num">
                                      <p:cBhvr additive="base">
                                        <p:cTn id="36"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46" grpId="0" animBg="1"/>
      <p:bldP spid="47" grpId="0" animBg="1"/>
      <p:bldP spid="52" grpId="0" animBg="1"/>
      <p:bldP spid="53" grpId="0" animBg="1"/>
      <p:bldP spid="57" grpId="0" animBg="1"/>
      <p:bldP spid="5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1" y="-75084"/>
            <a:ext cx="9158780" cy="6933084"/>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grpSp>
        <p:nvGrpSpPr>
          <p:cNvPr id="24" name="Group 23"/>
          <p:cNvGrpSpPr/>
          <p:nvPr/>
        </p:nvGrpSpPr>
        <p:grpSpPr>
          <a:xfrm>
            <a:off x="260279" y="1396785"/>
            <a:ext cx="8608659" cy="4710761"/>
            <a:chOff x="155575" y="2694694"/>
            <a:chExt cx="8776723" cy="4006559"/>
          </a:xfrm>
          <a:solidFill>
            <a:srgbClr val="FF6600"/>
          </a:solidFill>
        </p:grpSpPr>
        <p:pic>
          <p:nvPicPr>
            <p:cNvPr id="25" name="Picture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9096" y="2694694"/>
              <a:ext cx="1811697" cy="2474082"/>
            </a:xfrm>
            <a:prstGeom prst="rect">
              <a:avLst/>
            </a:prstGeom>
            <a:grpFill/>
          </p:spPr>
        </p:pic>
        <p:pic>
          <p:nvPicPr>
            <p:cNvPr id="28" name="Picture 27"/>
            <p:cNvPicPr>
              <a:picLocks noChangeAspect="1"/>
            </p:cNvPicPr>
            <p:nvPr/>
          </p:nvPicPr>
          <p:blipFill rotWithShape="1">
            <a:blip r:embed="rId5" cstate="print">
              <a:extLst>
                <a:ext uri="{28A0092B-C50C-407E-A947-70E740481C1C}">
                  <a14:useLocalDpi xmlns:a14="http://schemas.microsoft.com/office/drawing/2010/main" val="0"/>
                </a:ext>
              </a:extLst>
            </a:blip>
            <a:srcRect l="25557" b="959"/>
            <a:stretch/>
          </p:blipFill>
          <p:spPr>
            <a:xfrm>
              <a:off x="155575" y="4347995"/>
              <a:ext cx="1873177" cy="1641117"/>
            </a:xfrm>
            <a:prstGeom prst="rect">
              <a:avLst/>
            </a:prstGeom>
            <a:grpFill/>
          </p:spPr>
        </p:pic>
        <p:pic>
          <p:nvPicPr>
            <p:cNvPr id="29" name="Picture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04889" y="2694694"/>
              <a:ext cx="3370745" cy="1633961"/>
            </a:xfrm>
            <a:prstGeom prst="rect">
              <a:avLst/>
            </a:prstGeom>
            <a:grpFill/>
          </p:spPr>
        </p:pic>
        <p:pic>
          <p:nvPicPr>
            <p:cNvPr id="31" name="Picture 3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5049" y="3028165"/>
              <a:ext cx="2213664" cy="1477946"/>
            </a:xfrm>
            <a:prstGeom prst="rect">
              <a:avLst/>
            </a:prstGeom>
            <a:grpFill/>
          </p:spPr>
        </p:pic>
        <p:pic>
          <p:nvPicPr>
            <p:cNvPr id="32" name="Picture 3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63380" y="5351237"/>
              <a:ext cx="2025024" cy="1350016"/>
            </a:xfrm>
            <a:prstGeom prst="rect">
              <a:avLst/>
            </a:prstGeom>
            <a:grpFill/>
          </p:spPr>
        </p:pic>
        <p:pic>
          <p:nvPicPr>
            <p:cNvPr id="33" name="Picture 3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84327" y="5340530"/>
              <a:ext cx="1982852" cy="1321901"/>
            </a:xfrm>
            <a:prstGeom prst="rect">
              <a:avLst/>
            </a:prstGeom>
            <a:grpFill/>
          </p:spPr>
        </p:pic>
        <p:pic>
          <p:nvPicPr>
            <p:cNvPr id="35" name="Picture 3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75949" y="3393363"/>
              <a:ext cx="2353235" cy="1323694"/>
            </a:xfrm>
            <a:prstGeom prst="rect">
              <a:avLst/>
            </a:prstGeom>
            <a:grpFill/>
          </p:spPr>
        </p:pic>
        <p:pic>
          <p:nvPicPr>
            <p:cNvPr id="38" name="Picture 37"/>
            <p:cNvPicPr>
              <a:picLocks noChangeAspect="1"/>
            </p:cNvPicPr>
            <p:nvPr/>
          </p:nvPicPr>
          <p:blipFill>
            <a:blip r:embed="rId11" cstate="print">
              <a:extLst>
                <a:ext uri="{28A0092B-C50C-407E-A947-70E740481C1C}">
                  <a14:useLocalDpi xmlns:a14="http://schemas.microsoft.com/office/drawing/2010/main" val="0"/>
                </a:ext>
              </a:extLst>
            </a:blip>
            <a:srcRect l="14856"/>
            <a:stretch/>
          </p:blipFill>
          <p:spPr>
            <a:xfrm>
              <a:off x="6579063" y="4786476"/>
              <a:ext cx="2353235" cy="1466602"/>
            </a:xfrm>
            <a:prstGeom prst="rect">
              <a:avLst/>
            </a:prstGeom>
            <a:grpFill/>
          </p:spPr>
        </p:pic>
      </p:grpSp>
      <p:grpSp>
        <p:nvGrpSpPr>
          <p:cNvPr id="39" name="Group 38"/>
          <p:cNvGrpSpPr/>
          <p:nvPr/>
        </p:nvGrpSpPr>
        <p:grpSpPr>
          <a:xfrm>
            <a:off x="2215126" y="4472362"/>
            <a:ext cx="4171774" cy="1667182"/>
            <a:chOff x="2184327" y="5305182"/>
            <a:chExt cx="4174675" cy="1396072"/>
          </a:xfrm>
        </p:grpSpPr>
        <p:sp>
          <p:nvSpPr>
            <p:cNvPr id="40" name="Rectangle 39"/>
            <p:cNvSpPr/>
            <p:nvPr/>
          </p:nvSpPr>
          <p:spPr>
            <a:xfrm>
              <a:off x="2184327" y="5305182"/>
              <a:ext cx="1982852" cy="139607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40"/>
            <p:cNvSpPr/>
            <p:nvPr/>
          </p:nvSpPr>
          <p:spPr>
            <a:xfrm>
              <a:off x="4329349" y="5315723"/>
              <a:ext cx="2029653" cy="138553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4" name="Group 43"/>
          <p:cNvGrpSpPr/>
          <p:nvPr/>
        </p:nvGrpSpPr>
        <p:grpSpPr>
          <a:xfrm>
            <a:off x="2213968" y="4485978"/>
            <a:ext cx="4172932" cy="1654593"/>
            <a:chOff x="2167282" y="5586613"/>
            <a:chExt cx="4401237" cy="1688476"/>
          </a:xfrm>
        </p:grpSpPr>
        <p:pic>
          <p:nvPicPr>
            <p:cNvPr id="45" name="Picture 4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167282" y="5586613"/>
              <a:ext cx="2109081" cy="1688476"/>
            </a:xfrm>
            <a:prstGeom prst="rect">
              <a:avLst/>
            </a:prstGeom>
          </p:spPr>
        </p:pic>
        <p:pic>
          <p:nvPicPr>
            <p:cNvPr id="48" name="Picture 4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404440" y="5586613"/>
              <a:ext cx="2164079" cy="1688476"/>
            </a:xfrm>
            <a:prstGeom prst="rect">
              <a:avLst/>
            </a:prstGeom>
          </p:spPr>
        </p:pic>
      </p:grpSp>
      <p:sp>
        <p:nvSpPr>
          <p:cNvPr id="50" name="Explosion 2 49"/>
          <p:cNvSpPr/>
          <p:nvPr/>
        </p:nvSpPr>
        <p:spPr>
          <a:xfrm>
            <a:off x="1242998" y="1626705"/>
            <a:ext cx="6997726" cy="4100392"/>
          </a:xfrm>
          <a:prstGeom prst="irregularSeal2">
            <a:avLst/>
          </a:prstGeom>
          <a:solidFill>
            <a:schemeClr val="bg1"/>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You could live until over 100 and have lots of different jobs in your lifetime!</a:t>
            </a:r>
          </a:p>
        </p:txBody>
      </p:sp>
      <p:sp>
        <p:nvSpPr>
          <p:cNvPr id="20" name="TextBox 19">
            <a:extLst>
              <a:ext uri="{FF2B5EF4-FFF2-40B4-BE49-F238E27FC236}">
                <a16:creationId xmlns:a16="http://schemas.microsoft.com/office/drawing/2014/main" id="{DB8315A4-5381-4A6A-A9B6-FD30A2973052}"/>
              </a:ext>
            </a:extLst>
          </p:cNvPr>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What does the future look like for you?</a:t>
            </a:r>
          </a:p>
        </p:txBody>
      </p:sp>
      <p:pic>
        <p:nvPicPr>
          <p:cNvPr id="21" name="Graphic 20" descr="Badge 1 with solid fill">
            <a:extLst>
              <a:ext uri="{FF2B5EF4-FFF2-40B4-BE49-F238E27FC236}">
                <a16:creationId xmlns:a16="http://schemas.microsoft.com/office/drawing/2014/main" id="{360AB080-A9A1-462A-9F7D-097F894175B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75545" y="0"/>
            <a:ext cx="646331" cy="646331"/>
          </a:xfrm>
          <a:prstGeom prst="rect">
            <a:avLst/>
          </a:prstGeom>
        </p:spPr>
      </p:pic>
    </p:spTree>
    <p:custDataLst>
      <p:tags r:id="rId1"/>
    </p:custDataLst>
    <p:extLst>
      <p:ext uri="{BB962C8B-B14F-4D97-AF65-F5344CB8AC3E}">
        <p14:creationId xmlns:p14="http://schemas.microsoft.com/office/powerpoint/2010/main" val="2641984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additive="base">
                                        <p:cTn id="13" dur="500" fill="hold"/>
                                        <p:tgtEl>
                                          <p:spTgt spid="39"/>
                                        </p:tgtEl>
                                        <p:attrNameLst>
                                          <p:attrName>ppt_x</p:attrName>
                                        </p:attrNameLst>
                                      </p:cBhvr>
                                      <p:tavLst>
                                        <p:tav tm="0">
                                          <p:val>
                                            <p:strVal val="#ppt_x"/>
                                          </p:val>
                                        </p:tav>
                                        <p:tav tm="100000">
                                          <p:val>
                                            <p:strVal val="#ppt_x"/>
                                          </p:val>
                                        </p:tav>
                                      </p:tavLst>
                                    </p:anim>
                                    <p:anim calcmode="lin" valueType="num">
                                      <p:cBhvr additive="base">
                                        <p:cTn id="14"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4"/>
                                        </p:tgtEl>
                                        <p:attrNameLst>
                                          <p:attrName>style.visibility</p:attrName>
                                        </p:attrNameLst>
                                      </p:cBhvr>
                                      <p:to>
                                        <p:strVal val="visible"/>
                                      </p:to>
                                    </p:set>
                                    <p:anim calcmode="lin" valueType="num">
                                      <p:cBhvr additive="base">
                                        <p:cTn id="19" dur="500" fill="hold"/>
                                        <p:tgtEl>
                                          <p:spTgt spid="44"/>
                                        </p:tgtEl>
                                        <p:attrNameLst>
                                          <p:attrName>ppt_x</p:attrName>
                                        </p:attrNameLst>
                                      </p:cBhvr>
                                      <p:tavLst>
                                        <p:tav tm="0">
                                          <p:val>
                                            <p:strVal val="#ppt_x"/>
                                          </p:val>
                                        </p:tav>
                                        <p:tav tm="100000">
                                          <p:val>
                                            <p:strVal val="#ppt_x"/>
                                          </p:val>
                                        </p:tav>
                                      </p:tavLst>
                                    </p:anim>
                                    <p:anim calcmode="lin" valueType="num">
                                      <p:cBhvr additive="base">
                                        <p:cTn id="20"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50"/>
                                        </p:tgtEl>
                                        <p:attrNameLst>
                                          <p:attrName>style.visibility</p:attrName>
                                        </p:attrNameLst>
                                      </p:cBhvr>
                                      <p:to>
                                        <p:strVal val="visible"/>
                                      </p:to>
                                    </p:set>
                                    <p:anim calcmode="lin" valueType="num">
                                      <p:cBhvr>
                                        <p:cTn id="25" dur="1000" fill="hold"/>
                                        <p:tgtEl>
                                          <p:spTgt spid="50"/>
                                        </p:tgtEl>
                                        <p:attrNameLst>
                                          <p:attrName>ppt_w</p:attrName>
                                        </p:attrNameLst>
                                      </p:cBhvr>
                                      <p:tavLst>
                                        <p:tav tm="0">
                                          <p:val>
                                            <p:fltVal val="0"/>
                                          </p:val>
                                        </p:tav>
                                        <p:tav tm="100000">
                                          <p:val>
                                            <p:strVal val="#ppt_w"/>
                                          </p:val>
                                        </p:tav>
                                      </p:tavLst>
                                    </p:anim>
                                    <p:anim calcmode="lin" valueType="num">
                                      <p:cBhvr>
                                        <p:cTn id="26" dur="1000" fill="hold"/>
                                        <p:tgtEl>
                                          <p:spTgt spid="50"/>
                                        </p:tgtEl>
                                        <p:attrNameLst>
                                          <p:attrName>ppt_h</p:attrName>
                                        </p:attrNameLst>
                                      </p:cBhvr>
                                      <p:tavLst>
                                        <p:tav tm="0">
                                          <p:val>
                                            <p:fltVal val="0"/>
                                          </p:val>
                                        </p:tav>
                                        <p:tav tm="100000">
                                          <p:val>
                                            <p:strVal val="#ppt_h"/>
                                          </p:val>
                                        </p:tav>
                                      </p:tavLst>
                                    </p:anim>
                                    <p:anim calcmode="lin" valueType="num">
                                      <p:cBhvr>
                                        <p:cTn id="27" dur="1000" fill="hold"/>
                                        <p:tgtEl>
                                          <p:spTgt spid="50"/>
                                        </p:tgtEl>
                                        <p:attrNameLst>
                                          <p:attrName>style.rotation</p:attrName>
                                        </p:attrNameLst>
                                      </p:cBhvr>
                                      <p:tavLst>
                                        <p:tav tm="0">
                                          <p:val>
                                            <p:fltVal val="90"/>
                                          </p:val>
                                        </p:tav>
                                        <p:tav tm="100000">
                                          <p:val>
                                            <p:fltVal val="0"/>
                                          </p:val>
                                        </p:tav>
                                      </p:tavLst>
                                    </p:anim>
                                    <p:animEffect transition="in" filter="fade">
                                      <p:cBhvr>
                                        <p:cTn id="28" dur="1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Lst>
</file>

<file path=ppt/tags/tag17.xml><?xml version="1.0" encoding="utf-8"?>
<p:tagLst xmlns:a="http://schemas.openxmlformats.org/drawingml/2006/main" xmlns:r="http://schemas.openxmlformats.org/officeDocument/2006/relationships" xmlns:p="http://schemas.openxmlformats.org/presentationml/2006/main">
  <p:tag name="NOPREFERENCE" val="False"/>
</p:tagLst>
</file>

<file path=ppt/tags/tag18.xml><?xml version="1.0" encoding="utf-8"?>
<p:tagLst xmlns:a="http://schemas.openxmlformats.org/drawingml/2006/main" xmlns:r="http://schemas.openxmlformats.org/officeDocument/2006/relationships" xmlns:p="http://schemas.openxmlformats.org/presentationml/2006/main">
  <p:tag name="NOPREFERENCE" val="False"/>
</p:tagLst>
</file>

<file path=ppt/tags/tag19.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20.xml><?xml version="1.0" encoding="utf-8"?>
<p:tagLst xmlns:a="http://schemas.openxmlformats.org/drawingml/2006/main" xmlns:r="http://schemas.openxmlformats.org/officeDocument/2006/relationships" xmlns:p="http://schemas.openxmlformats.org/presentationml/2006/main">
  <p:tag name="NOPREFERENCE" val="False"/>
</p:tagLst>
</file>

<file path=ppt/tags/tag21.xml><?xml version="1.0" encoding="utf-8"?>
<p:tagLst xmlns:a="http://schemas.openxmlformats.org/drawingml/2006/main" xmlns:r="http://schemas.openxmlformats.org/officeDocument/2006/relationships" xmlns:p="http://schemas.openxmlformats.org/presentationml/2006/main">
  <p:tag name="NOPREFERENCE" val="False"/>
</p:tagLst>
</file>

<file path=ppt/tags/tag22.xml><?xml version="1.0" encoding="utf-8"?>
<p:tagLst xmlns:a="http://schemas.openxmlformats.org/drawingml/2006/main" xmlns:r="http://schemas.openxmlformats.org/officeDocument/2006/relationships" xmlns:p="http://schemas.openxmlformats.org/presentationml/2006/main">
  <p:tag name="NOPREFERENCE" val="False"/>
</p:tagLst>
</file>

<file path=ppt/tags/tag23.xml><?xml version="1.0" encoding="utf-8"?>
<p:tagLst xmlns:a="http://schemas.openxmlformats.org/drawingml/2006/main" xmlns:r="http://schemas.openxmlformats.org/officeDocument/2006/relationships" xmlns:p="http://schemas.openxmlformats.org/presentationml/2006/main">
  <p:tag name="NOPREFERENCE" val="False"/>
</p:tagLst>
</file>

<file path=ppt/tags/tag24.xml><?xml version="1.0" encoding="utf-8"?>
<p:tagLst xmlns:a="http://schemas.openxmlformats.org/drawingml/2006/main" xmlns:r="http://schemas.openxmlformats.org/officeDocument/2006/relationships" xmlns:p="http://schemas.openxmlformats.org/presentationml/2006/main">
  <p:tag name="NOPREFERENCE" val="False"/>
</p:tagLst>
</file>

<file path=ppt/tags/tag25.xml><?xml version="1.0" encoding="utf-8"?>
<p:tagLst xmlns:a="http://schemas.openxmlformats.org/drawingml/2006/main" xmlns:r="http://schemas.openxmlformats.org/officeDocument/2006/relationships" xmlns:p="http://schemas.openxmlformats.org/presentationml/2006/main">
  <p:tag name="NOPREFERENCE" val="False"/>
</p:tagLst>
</file>

<file path=ppt/tags/tag26.xml><?xml version="1.0" encoding="utf-8"?>
<p:tagLst xmlns:a="http://schemas.openxmlformats.org/drawingml/2006/main" xmlns:r="http://schemas.openxmlformats.org/officeDocument/2006/relationships" xmlns:p="http://schemas.openxmlformats.org/presentationml/2006/main">
  <p:tag name="NOPREFERENCE" val="False"/>
</p:tagLst>
</file>

<file path=ppt/tags/tag27.xml><?xml version="1.0" encoding="utf-8"?>
<p:tagLst xmlns:a="http://schemas.openxmlformats.org/drawingml/2006/main" xmlns:r="http://schemas.openxmlformats.org/officeDocument/2006/relationships" xmlns:p="http://schemas.openxmlformats.org/presentationml/2006/main">
  <p:tag name="NOPREFERENCE" val="False"/>
</p:tagLst>
</file>

<file path=ppt/tags/tag28.xml><?xml version="1.0" encoding="utf-8"?>
<p:tagLst xmlns:a="http://schemas.openxmlformats.org/drawingml/2006/main" xmlns:r="http://schemas.openxmlformats.org/officeDocument/2006/relationships" xmlns:p="http://schemas.openxmlformats.org/presentationml/2006/main">
  <p:tag name="NOPREFERENCE" val="False"/>
</p:tagLst>
</file>

<file path=ppt/tags/tag29.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30.xml><?xml version="1.0" encoding="utf-8"?>
<p:tagLst xmlns:a="http://schemas.openxmlformats.org/drawingml/2006/main" xmlns:r="http://schemas.openxmlformats.org/officeDocument/2006/relationships" xmlns:p="http://schemas.openxmlformats.org/presentationml/2006/main">
  <p:tag name="NOPREFERENCE" val="False"/>
</p:tagLst>
</file>

<file path=ppt/tags/tag31.xml><?xml version="1.0" encoding="utf-8"?>
<p:tagLst xmlns:a="http://schemas.openxmlformats.org/drawingml/2006/main" xmlns:r="http://schemas.openxmlformats.org/officeDocument/2006/relationships" xmlns:p="http://schemas.openxmlformats.org/presentationml/2006/main">
  <p:tag name="NOPREFERENCE" val="False"/>
</p:tagLst>
</file>

<file path=ppt/tags/tag32.xml><?xml version="1.0" encoding="utf-8"?>
<p:tagLst xmlns:a="http://schemas.openxmlformats.org/drawingml/2006/main" xmlns:r="http://schemas.openxmlformats.org/officeDocument/2006/relationships" xmlns:p="http://schemas.openxmlformats.org/presentationml/2006/main">
  <p:tag name="NOPREFERENCE" val="False"/>
</p:tagLst>
</file>

<file path=ppt/tags/tag33.xml><?xml version="1.0" encoding="utf-8"?>
<p:tagLst xmlns:a="http://schemas.openxmlformats.org/drawingml/2006/main" xmlns:r="http://schemas.openxmlformats.org/officeDocument/2006/relationships" xmlns:p="http://schemas.openxmlformats.org/presentationml/2006/main">
  <p:tag name="NOPREFERENCE" val="False"/>
</p:tagLst>
</file>

<file path=ppt/tags/tag34.xml><?xml version="1.0" encoding="utf-8"?>
<p:tagLst xmlns:a="http://schemas.openxmlformats.org/drawingml/2006/main" xmlns:r="http://schemas.openxmlformats.org/officeDocument/2006/relationships" xmlns:p="http://schemas.openxmlformats.org/presentationml/2006/main">
  <p:tag name="NOPREFERENCE" val="False"/>
</p:tagLst>
</file>

<file path=ppt/tags/tag35.xml><?xml version="1.0" encoding="utf-8"?>
<p:tagLst xmlns:a="http://schemas.openxmlformats.org/drawingml/2006/main" xmlns:r="http://schemas.openxmlformats.org/officeDocument/2006/relationships" xmlns:p="http://schemas.openxmlformats.org/presentationml/2006/main">
  <p:tag name="NOPREFERENCE" val="False"/>
</p:tagLst>
</file>

<file path=ppt/tags/tag36.xml><?xml version="1.0" encoding="utf-8"?>
<p:tagLst xmlns:a="http://schemas.openxmlformats.org/drawingml/2006/main" xmlns:r="http://schemas.openxmlformats.org/officeDocument/2006/relationships" xmlns:p="http://schemas.openxmlformats.org/presentationml/2006/main">
  <p:tag name="NOPREFERENCE" val="False"/>
</p:tagLst>
</file>

<file path=ppt/tags/tag37.xml><?xml version="1.0" encoding="utf-8"?>
<p:tagLst xmlns:a="http://schemas.openxmlformats.org/drawingml/2006/main" xmlns:r="http://schemas.openxmlformats.org/officeDocument/2006/relationships" xmlns:p="http://schemas.openxmlformats.org/presentationml/2006/main">
  <p:tag name="NOPREFERENCE" val="False"/>
</p:tagLst>
</file>

<file path=ppt/tags/tag38.xml><?xml version="1.0" encoding="utf-8"?>
<p:tagLst xmlns:a="http://schemas.openxmlformats.org/drawingml/2006/main" xmlns:r="http://schemas.openxmlformats.org/officeDocument/2006/relationships" xmlns:p="http://schemas.openxmlformats.org/presentationml/2006/main">
  <p:tag name="NOPREFERENCE" val="False"/>
</p:tagLst>
</file>

<file path=ppt/tags/tag39.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40.xml><?xml version="1.0" encoding="utf-8"?>
<p:tagLst xmlns:a="http://schemas.openxmlformats.org/drawingml/2006/main" xmlns:r="http://schemas.openxmlformats.org/officeDocument/2006/relationships" xmlns:p="http://schemas.openxmlformats.org/presentationml/2006/main">
  <p:tag name="NOPREFERENCE" val="False"/>
</p:tagLst>
</file>

<file path=ppt/tags/tag41.xml><?xml version="1.0" encoding="utf-8"?>
<p:tagLst xmlns:a="http://schemas.openxmlformats.org/drawingml/2006/main" xmlns:r="http://schemas.openxmlformats.org/officeDocument/2006/relationships" xmlns:p="http://schemas.openxmlformats.org/presentationml/2006/main">
  <p:tag name="NOPREFERENCE" val="False"/>
</p:tagLst>
</file>

<file path=ppt/tags/tag42.xml><?xml version="1.0" encoding="utf-8"?>
<p:tagLst xmlns:a="http://schemas.openxmlformats.org/drawingml/2006/main" xmlns:r="http://schemas.openxmlformats.org/officeDocument/2006/relationships" xmlns:p="http://schemas.openxmlformats.org/presentationml/2006/main">
  <p:tag name="NOPREFERENCE" val="False"/>
</p:tagLst>
</file>

<file path=ppt/tags/tag43.xml><?xml version="1.0" encoding="utf-8"?>
<p:tagLst xmlns:a="http://schemas.openxmlformats.org/drawingml/2006/main" xmlns:r="http://schemas.openxmlformats.org/officeDocument/2006/relationships" xmlns:p="http://schemas.openxmlformats.org/presentationml/2006/main">
  <p:tag name="NOPREFERENCE" val="False"/>
</p:tagLst>
</file>

<file path=ppt/tags/tag44.xml><?xml version="1.0" encoding="utf-8"?>
<p:tagLst xmlns:a="http://schemas.openxmlformats.org/drawingml/2006/main" xmlns:r="http://schemas.openxmlformats.org/officeDocument/2006/relationships" xmlns:p="http://schemas.openxmlformats.org/presentationml/2006/main">
  <p:tag name="NOPREFERENCE" val="False"/>
</p:tagLst>
</file>

<file path=ppt/tags/tag45.xml><?xml version="1.0" encoding="utf-8"?>
<p:tagLst xmlns:a="http://schemas.openxmlformats.org/drawingml/2006/main" xmlns:r="http://schemas.openxmlformats.org/officeDocument/2006/relationships" xmlns:p="http://schemas.openxmlformats.org/presentationml/2006/main">
  <p:tag name="NOPREFERENCE" val="False"/>
</p:tagLst>
</file>

<file path=ppt/tags/tag46.xml><?xml version="1.0" encoding="utf-8"?>
<p:tagLst xmlns:a="http://schemas.openxmlformats.org/drawingml/2006/main" xmlns:r="http://schemas.openxmlformats.org/officeDocument/2006/relationships" xmlns:p="http://schemas.openxmlformats.org/presentationml/2006/main">
  <p:tag name="NOPREFERENCE" val="False"/>
</p:tagLst>
</file>

<file path=ppt/tags/tag47.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11898</TotalTime>
  <Words>7530</Words>
  <Application>Microsoft Office PowerPoint</Application>
  <PresentationFormat>On-screen Show (4:3)</PresentationFormat>
  <Paragraphs>811</Paragraphs>
  <Slides>89</Slides>
  <Notes>89</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89</vt:i4>
      </vt:variant>
    </vt:vector>
  </HeadingPairs>
  <TitlesOfParts>
    <vt:vector size="93"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Bath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New Profile</dc:title>
  <dc:creator>Sue Lewis</dc:creator>
  <cp:lastModifiedBy>Alice Hossent</cp:lastModifiedBy>
  <cp:revision>512</cp:revision>
  <cp:lastPrinted>2017-09-12T16:38:08Z</cp:lastPrinted>
  <dcterms:created xsi:type="dcterms:W3CDTF">2017-03-16T08:26:44Z</dcterms:created>
  <dcterms:modified xsi:type="dcterms:W3CDTF">2026-07-29T15:23:08Z</dcterms:modified>
</cp:coreProperties>
</file>