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notesSlides/notesSlide17.xml" ContentType="application/vnd.openxmlformats-officedocument.presentationml.notesSlide+xml"/>
  <Override PartName="/ppt/tags/tag13.xml" ContentType="application/vnd.openxmlformats-officedocument.presentationml.tags+xml"/>
  <Override PartName="/ppt/notesSlides/notesSlide18.xml" ContentType="application/vnd.openxmlformats-officedocument.presentationml.notesSlide+xml"/>
  <Override PartName="/ppt/tags/tag14.xml" ContentType="application/vnd.openxmlformats-officedocument.presentationml.tags+xml"/>
  <Override PartName="/ppt/notesSlides/notesSlide19.xml" ContentType="application/vnd.openxmlformats-officedocument.presentationml.notesSlide+xml"/>
  <Override PartName="/ppt/tags/tag15.xml" ContentType="application/vnd.openxmlformats-officedocument.presentationml.tags+xml"/>
  <Override PartName="/ppt/notesSlides/notesSlide20.xml" ContentType="application/vnd.openxmlformats-officedocument.presentationml.notesSlide+xml"/>
  <Override PartName="/ppt/tags/tag16.xml" ContentType="application/vnd.openxmlformats-officedocument.presentationml.tags+xml"/>
  <Override PartName="/ppt/notesSlides/notesSlide21.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8.xml" ContentType="application/vnd.openxmlformats-officedocument.presentationml.tags+xml"/>
  <Override PartName="/ppt/notesSlides/notesSlide24.xml" ContentType="application/vnd.openxmlformats-officedocument.presentationml.notesSlide+xml"/>
  <Override PartName="/ppt/tags/tag19.xml" ContentType="application/vnd.openxmlformats-officedocument.presentationml.tags+xml"/>
  <Override PartName="/ppt/notesSlides/notesSlide25.xml" ContentType="application/vnd.openxmlformats-officedocument.presentationml.notesSlide+xml"/>
  <Override PartName="/ppt/tags/tag20.xml" ContentType="application/vnd.openxmlformats-officedocument.presentationml.tags+xml"/>
  <Override PartName="/ppt/notesSlides/notesSlide26.xml" ContentType="application/vnd.openxmlformats-officedocument.presentationml.notesSlide+xml"/>
  <Override PartName="/ppt/tags/tag21.xml" ContentType="application/vnd.openxmlformats-officedocument.presentationml.tags+xml"/>
  <Override PartName="/ppt/notesSlides/notesSlide27.xml" ContentType="application/vnd.openxmlformats-officedocument.presentationml.notesSlide+xml"/>
  <Override PartName="/ppt/tags/tag22.xml" ContentType="application/vnd.openxmlformats-officedocument.presentationml.tags+xml"/>
  <Override PartName="/ppt/notesSlides/notesSlide28.xml" ContentType="application/vnd.openxmlformats-officedocument.presentationml.notesSlide+xml"/>
  <Override PartName="/ppt/tags/tag23.xml" ContentType="application/vnd.openxmlformats-officedocument.presentationml.tags+xml"/>
  <Override PartName="/ppt/notesSlides/notesSlide29.xml" ContentType="application/vnd.openxmlformats-officedocument.presentationml.notesSlide+xml"/>
  <Override PartName="/ppt/tags/tag24.xml" ContentType="application/vnd.openxmlformats-officedocument.presentationml.tags+xml"/>
  <Override PartName="/ppt/notesSlides/notesSlide30.xml" ContentType="application/vnd.openxmlformats-officedocument.presentationml.notesSlide+xml"/>
  <Override PartName="/ppt/tags/tag25.xml" ContentType="application/vnd.openxmlformats-officedocument.presentationml.tags+xml"/>
  <Override PartName="/ppt/notesSlides/notesSlide31.xml" ContentType="application/vnd.openxmlformats-officedocument.presentationml.notesSlide+xml"/>
  <Override PartName="/ppt/tags/tag26.xml" ContentType="application/vnd.openxmlformats-officedocument.presentationml.tags+xml"/>
  <Override PartName="/ppt/notesSlides/notesSlide32.xml" ContentType="application/vnd.openxmlformats-officedocument.presentationml.notesSlide+xml"/>
  <Override PartName="/ppt/tags/tag27.xml" ContentType="application/vnd.openxmlformats-officedocument.presentationml.tags+xml"/>
  <Override PartName="/ppt/notesSlides/notesSlide33.xml" ContentType="application/vnd.openxmlformats-officedocument.presentationml.notesSlide+xml"/>
  <Override PartName="/ppt/tags/tag28.xml" ContentType="application/vnd.openxmlformats-officedocument.presentationml.tags+xml"/>
  <Override PartName="/ppt/notesSlides/notesSlide34.xml" ContentType="application/vnd.openxmlformats-officedocument.presentationml.notesSlide+xml"/>
  <Override PartName="/ppt/tags/tag29.xml" ContentType="application/vnd.openxmlformats-officedocument.presentationml.tags+xml"/>
  <Override PartName="/ppt/notesSlides/notesSlide35.xml" ContentType="application/vnd.openxmlformats-officedocument.presentationml.notesSlide+xml"/>
  <Override PartName="/ppt/tags/tag30.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31.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32.xml" ContentType="application/vnd.openxmlformats-officedocument.presentationml.tags+xml"/>
  <Override PartName="/ppt/notesSlides/notesSlide40.xml" ContentType="application/vnd.openxmlformats-officedocument.presentationml.notesSlide+xml"/>
  <Override PartName="/ppt/tags/tag33.xml" ContentType="application/vnd.openxmlformats-officedocument.presentationml.tags+xml"/>
  <Override PartName="/ppt/notesSlides/notesSlide41.xml" ContentType="application/vnd.openxmlformats-officedocument.presentationml.notesSlide+xml"/>
  <Override PartName="/ppt/tags/tag34.xml" ContentType="application/vnd.openxmlformats-officedocument.presentationml.tags+xml"/>
  <Override PartName="/ppt/notesSlides/notesSlide42.xml" ContentType="application/vnd.openxmlformats-officedocument.presentationml.notesSlide+xml"/>
  <Override PartName="/ppt/tags/tag35.xml" ContentType="application/vnd.openxmlformats-officedocument.presentationml.tags+xml"/>
  <Override PartName="/ppt/notesSlides/notesSlide43.xml" ContentType="application/vnd.openxmlformats-officedocument.presentationml.notesSlide+xml"/>
  <Override PartName="/ppt/tags/tag36.xml" ContentType="application/vnd.openxmlformats-officedocument.presentationml.tags+xml"/>
  <Override PartName="/ppt/notesSlides/notesSlide44.xml" ContentType="application/vnd.openxmlformats-officedocument.presentationml.notesSlide+xml"/>
  <Override PartName="/ppt/tags/tag37.xml" ContentType="application/vnd.openxmlformats-officedocument.presentationml.tags+xml"/>
  <Override PartName="/ppt/notesSlides/notesSlide45.xml" ContentType="application/vnd.openxmlformats-officedocument.presentationml.notesSlide+xml"/>
  <Override PartName="/ppt/tags/tag38.xml" ContentType="application/vnd.openxmlformats-officedocument.presentationml.tags+xml"/>
  <Override PartName="/ppt/notesSlides/notesSlide46.xml" ContentType="application/vnd.openxmlformats-officedocument.presentationml.notesSlide+xml"/>
  <Override PartName="/ppt/tags/tag39.xml" ContentType="application/vnd.openxmlformats-officedocument.presentationml.tags+xml"/>
  <Override PartName="/ppt/notesSlides/notesSlide4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0.xml" ContentType="application/vnd.openxmlformats-officedocument.presentationml.tags+xml"/>
  <Override PartName="/ppt/notesSlides/notesSlide48.xml" ContentType="application/vnd.openxmlformats-officedocument.presentationml.notesSlide+xml"/>
  <Override PartName="/ppt/tags/tag41.xml" ContentType="application/vnd.openxmlformats-officedocument.presentationml.tags+xml"/>
  <Override PartName="/ppt/notesSlides/notesSlide49.xml" ContentType="application/vnd.openxmlformats-officedocument.presentationml.notesSlide+xml"/>
  <Override PartName="/ppt/tags/tag42.xml" ContentType="application/vnd.openxmlformats-officedocument.presentationml.tags+xml"/>
  <Override PartName="/ppt/notesSlides/notesSlide50.xml" ContentType="application/vnd.openxmlformats-officedocument.presentationml.notesSlide+xml"/>
  <Override PartName="/ppt/tags/tag43.xml" ContentType="application/vnd.openxmlformats-officedocument.presentationml.tags+xml"/>
  <Override PartName="/ppt/notesSlides/notesSlide51.xml" ContentType="application/vnd.openxmlformats-officedocument.presentationml.notesSlide+xml"/>
  <Override PartName="/ppt/tags/tag44.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45.xml" ContentType="application/vnd.openxmlformats-officedocument.presentationml.tags+xml"/>
  <Override PartName="/ppt/notesSlides/notesSlide54.xml" ContentType="application/vnd.openxmlformats-officedocument.presentationml.notesSlide+xml"/>
  <Override PartName="/ppt/tags/tag46.xml" ContentType="application/vnd.openxmlformats-officedocument.presentationml.tags+xml"/>
  <Override PartName="/ppt/notesSlides/notesSlide55.xml" ContentType="application/vnd.openxmlformats-officedocument.presentationml.notesSlide+xml"/>
  <Override PartName="/ppt/tags/tag47.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48.xml" ContentType="application/vnd.openxmlformats-officedocument.presentationml.tags+xml"/>
  <Override PartName="/ppt/notesSlides/notesSlide58.xml" ContentType="application/vnd.openxmlformats-officedocument.presentationml.notesSlide+xml"/>
  <Override PartName="/ppt/tags/tag49.xml" ContentType="application/vnd.openxmlformats-officedocument.presentationml.tag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50.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tags/tag51.xml" ContentType="application/vnd.openxmlformats-officedocument.presentationml.tag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tags/tag52.xml" ContentType="application/vnd.openxmlformats-officedocument.presentationml.tags+xml"/>
  <Override PartName="/ppt/notesSlides/notesSlide68.xml" ContentType="application/vnd.openxmlformats-officedocument.presentationml.notesSlide+xml"/>
  <Override PartName="/ppt/tags/tag53.xml" ContentType="application/vnd.openxmlformats-officedocument.presentationml.tags+xml"/>
  <Override PartName="/ppt/notesSlides/notesSlide69.xml" ContentType="application/vnd.openxmlformats-officedocument.presentationml.notesSlide+xml"/>
  <Override PartName="/ppt/tags/tag54.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tags/tag55.xml" ContentType="application/vnd.openxmlformats-officedocument.presentationml.tags+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tags/tag56.xml" ContentType="application/vnd.openxmlformats-officedocument.presentationml.tags+xml"/>
  <Override PartName="/ppt/notesSlides/notesSlide75.xml" ContentType="application/vnd.openxmlformats-officedocument.presentationml.notesSlide+xml"/>
  <Override PartName="/ppt/tags/tag57.xml" ContentType="application/vnd.openxmlformats-officedocument.presentationml.tags+xml"/>
  <Override PartName="/ppt/notesSlides/notesSlide76.xml" ContentType="application/vnd.openxmlformats-officedocument.presentationml.notesSlide+xml"/>
  <Override PartName="/ppt/tags/tag58.xml" ContentType="application/vnd.openxmlformats-officedocument.presentationml.tags+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tags/tag59.xml" ContentType="application/vnd.openxmlformats-officedocument.presentationml.tags+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tags/tag60.xml" ContentType="application/vnd.openxmlformats-officedocument.presentationml.tags+xml"/>
  <Override PartName="/ppt/notesSlides/notesSlide81.xml" ContentType="application/vnd.openxmlformats-officedocument.presentationml.notesSlide+xml"/>
  <Override PartName="/ppt/tags/tag61.xml" ContentType="application/vnd.openxmlformats-officedocument.presentationml.tags+xml"/>
  <Override PartName="/ppt/notesSlides/notesSlide82.xml" ContentType="application/vnd.openxmlformats-officedocument.presentationml.notesSlide+xml"/>
  <Override PartName="/ppt/tags/tag62.xml" ContentType="application/vnd.openxmlformats-officedocument.presentationml.tags+xml"/>
  <Override PartName="/ppt/notesSlides/notesSlide83.xml" ContentType="application/vnd.openxmlformats-officedocument.presentationml.notesSlide+xml"/>
  <Override PartName="/ppt/tags/tag63.xml" ContentType="application/vnd.openxmlformats-officedocument.presentationml.tags+xml"/>
  <Override PartName="/ppt/notesSlides/notesSlide84.xml" ContentType="application/vnd.openxmlformats-officedocument.presentationml.notesSlide+xml"/>
  <Override PartName="/ppt/tags/tag64.xml" ContentType="application/vnd.openxmlformats-officedocument.presentationml.tags+xml"/>
  <Override PartName="/ppt/notesSlides/notesSlide85.xml" ContentType="application/vnd.openxmlformats-officedocument.presentationml.notesSlide+xml"/>
  <Override PartName="/ppt/tags/tag65.xml" ContentType="application/vnd.openxmlformats-officedocument.presentationml.tags+xml"/>
  <Override PartName="/ppt/notesSlides/notesSlide86.xml" ContentType="application/vnd.openxmlformats-officedocument.presentationml.notesSlide+xml"/>
  <Override PartName="/ppt/tags/tag66.xml" ContentType="application/vnd.openxmlformats-officedocument.presentationml.tags+xml"/>
  <Override PartName="/ppt/notesSlides/notesSlide87.xml" ContentType="application/vnd.openxmlformats-officedocument.presentationml.notesSlide+xml"/>
  <Override PartName="/ppt/tags/tag67.xml" ContentType="application/vnd.openxmlformats-officedocument.presentationml.tags+xml"/>
  <Override PartName="/ppt/notesSlides/notesSlide88.xml" ContentType="application/vnd.openxmlformats-officedocument.presentationml.notesSlide+xml"/>
  <Override PartName="/ppt/tags/tag68.xml" ContentType="application/vnd.openxmlformats-officedocument.presentationml.tags+xml"/>
  <Override PartName="/ppt/notesSlides/notesSlide89.xml" ContentType="application/vnd.openxmlformats-officedocument.presentationml.notesSlide+xml"/>
  <Override PartName="/ppt/tags/tag69.xml" ContentType="application/vnd.openxmlformats-officedocument.presentationml.tags+xml"/>
  <Override PartName="/ppt/notesSlides/notesSlide90.xml" ContentType="application/vnd.openxmlformats-officedocument.presentationml.notesSlide+xml"/>
  <Override PartName="/ppt/tags/tag70.xml" ContentType="application/vnd.openxmlformats-officedocument.presentationml.tags+xml"/>
  <Override PartName="/ppt/notesSlides/notesSlide91.xml" ContentType="application/vnd.openxmlformats-officedocument.presentationml.notesSlide+xml"/>
  <Override PartName="/ppt/tags/tag71.xml" ContentType="application/vnd.openxmlformats-officedocument.presentationml.tags+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tags/tag72.xml" ContentType="application/vnd.openxmlformats-officedocument.presentationml.tags+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tags/tag73.xml" ContentType="application/vnd.openxmlformats-officedocument.presentationml.tags+xml"/>
  <Override PartName="/ppt/notesSlides/notesSlide98.xml" ContentType="application/vnd.openxmlformats-officedocument.presentationml.notesSlide+xml"/>
  <Override PartName="/ppt/tags/tag74.xml" ContentType="application/vnd.openxmlformats-officedocument.presentationml.tags+xml"/>
  <Override PartName="/ppt/notesSlides/notesSlide99.xml" ContentType="application/vnd.openxmlformats-officedocument.presentationml.notesSlide+xml"/>
  <Override PartName="/ppt/tags/tag75.xml" ContentType="application/vnd.openxmlformats-officedocument.presentationml.tags+xml"/>
  <Override PartName="/ppt/notesSlides/notesSlide100.xml" ContentType="application/vnd.openxmlformats-officedocument.presentationml.notesSlide+xml"/>
  <Override PartName="/ppt/tags/tag76.xml" ContentType="application/vnd.openxmlformats-officedocument.presentationml.tags+xml"/>
  <Override PartName="/ppt/notesSlides/notesSlide101.xml" ContentType="application/vnd.openxmlformats-officedocument.presentationml.notesSlide+xml"/>
  <Override PartName="/ppt/notesSlides/notesSlide10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4"/>
  </p:notesMasterIdLst>
  <p:handoutMasterIdLst>
    <p:handoutMasterId r:id="rId105"/>
  </p:handoutMasterIdLst>
  <p:sldIdLst>
    <p:sldId id="641" r:id="rId2"/>
    <p:sldId id="1103" r:id="rId3"/>
    <p:sldId id="1224" r:id="rId4"/>
    <p:sldId id="645" r:id="rId5"/>
    <p:sldId id="1104" r:id="rId6"/>
    <p:sldId id="1221" r:id="rId7"/>
    <p:sldId id="1126" r:id="rId8"/>
    <p:sldId id="1222" r:id="rId9"/>
    <p:sldId id="1223" r:id="rId10"/>
    <p:sldId id="1131" r:id="rId11"/>
    <p:sldId id="1132" r:id="rId12"/>
    <p:sldId id="1133" r:id="rId13"/>
    <p:sldId id="1134" r:id="rId14"/>
    <p:sldId id="1135" r:id="rId15"/>
    <p:sldId id="1136" r:id="rId16"/>
    <p:sldId id="1137" r:id="rId17"/>
    <p:sldId id="1138" r:id="rId18"/>
    <p:sldId id="1225" r:id="rId19"/>
    <p:sldId id="1140" r:id="rId20"/>
    <p:sldId id="1141" r:id="rId21"/>
    <p:sldId id="1142" r:id="rId22"/>
    <p:sldId id="1143" r:id="rId23"/>
    <p:sldId id="1144" r:id="rId24"/>
    <p:sldId id="1145" r:id="rId25"/>
    <p:sldId id="1146" r:id="rId26"/>
    <p:sldId id="897" r:id="rId27"/>
    <p:sldId id="1217" r:id="rId28"/>
    <p:sldId id="1218" r:id="rId29"/>
    <p:sldId id="1148" r:id="rId30"/>
    <p:sldId id="1149" r:id="rId31"/>
    <p:sldId id="1150" r:id="rId32"/>
    <p:sldId id="1151" r:id="rId33"/>
    <p:sldId id="974" r:id="rId34"/>
    <p:sldId id="1153" r:id="rId35"/>
    <p:sldId id="1154" r:id="rId36"/>
    <p:sldId id="1155" r:id="rId37"/>
    <p:sldId id="1156" r:id="rId38"/>
    <p:sldId id="1157" r:id="rId39"/>
    <p:sldId id="1158" r:id="rId40"/>
    <p:sldId id="1159" r:id="rId41"/>
    <p:sldId id="1160" r:id="rId42"/>
    <p:sldId id="1161" r:id="rId43"/>
    <p:sldId id="1162" r:id="rId44"/>
    <p:sldId id="1219" r:id="rId45"/>
    <p:sldId id="1163" r:id="rId46"/>
    <p:sldId id="1164" r:id="rId47"/>
    <p:sldId id="1165" r:id="rId48"/>
    <p:sldId id="1166" r:id="rId49"/>
    <p:sldId id="1167" r:id="rId50"/>
    <p:sldId id="1168" r:id="rId51"/>
    <p:sldId id="1169" r:id="rId52"/>
    <p:sldId id="1170" r:id="rId53"/>
    <p:sldId id="1171" r:id="rId54"/>
    <p:sldId id="1172" r:id="rId55"/>
    <p:sldId id="1173" r:id="rId56"/>
    <p:sldId id="1174" r:id="rId57"/>
    <p:sldId id="1175" r:id="rId58"/>
    <p:sldId id="1176" r:id="rId59"/>
    <p:sldId id="1178" r:id="rId60"/>
    <p:sldId id="1179" r:id="rId61"/>
    <p:sldId id="1180" r:id="rId62"/>
    <p:sldId id="1181" r:id="rId63"/>
    <p:sldId id="1182" r:id="rId64"/>
    <p:sldId id="1183" r:id="rId65"/>
    <p:sldId id="1184" r:id="rId66"/>
    <p:sldId id="1185" r:id="rId67"/>
    <p:sldId id="1186" r:id="rId68"/>
    <p:sldId id="1187" r:id="rId69"/>
    <p:sldId id="1188" r:id="rId70"/>
    <p:sldId id="1189" r:id="rId71"/>
    <p:sldId id="1190" r:id="rId72"/>
    <p:sldId id="1191" r:id="rId73"/>
    <p:sldId id="1192" r:id="rId74"/>
    <p:sldId id="1193" r:id="rId75"/>
    <p:sldId id="1194" r:id="rId76"/>
    <p:sldId id="1195" r:id="rId77"/>
    <p:sldId id="1196" r:id="rId78"/>
    <p:sldId id="1197" r:id="rId79"/>
    <p:sldId id="1198" r:id="rId80"/>
    <p:sldId id="1199" r:id="rId81"/>
    <p:sldId id="1200" r:id="rId82"/>
    <p:sldId id="1201" r:id="rId83"/>
    <p:sldId id="1203" r:id="rId84"/>
    <p:sldId id="1204" r:id="rId85"/>
    <p:sldId id="1205" r:id="rId86"/>
    <p:sldId id="1206" r:id="rId87"/>
    <p:sldId id="1207" r:id="rId88"/>
    <p:sldId id="1208" r:id="rId89"/>
    <p:sldId id="1209" r:id="rId90"/>
    <p:sldId id="1210" r:id="rId91"/>
    <p:sldId id="1211" r:id="rId92"/>
    <p:sldId id="1212" r:id="rId93"/>
    <p:sldId id="1213" r:id="rId94"/>
    <p:sldId id="1214" r:id="rId95"/>
    <p:sldId id="950" r:id="rId96"/>
    <p:sldId id="1216" r:id="rId97"/>
    <p:sldId id="904" r:id="rId98"/>
    <p:sldId id="905" r:id="rId99"/>
    <p:sldId id="1101" r:id="rId100"/>
    <p:sldId id="1099" r:id="rId101"/>
    <p:sldId id="1100" r:id="rId102"/>
    <p:sldId id="907" r:id="rId10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AAFE0"/>
    <a:srgbClr val="F58520"/>
    <a:srgbClr val="00AF61"/>
    <a:srgbClr val="ED0373"/>
    <a:srgbClr val="652D91"/>
    <a:srgbClr val="FF6699"/>
    <a:srgbClr val="EF3E22"/>
    <a:srgbClr val="0F4CA0"/>
    <a:srgbClr val="FF66CC"/>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4" autoAdjust="0"/>
    <p:restoredTop sz="79064" autoAdjust="0"/>
  </p:normalViewPr>
  <p:slideViewPr>
    <p:cSldViewPr snapToGrid="0">
      <p:cViewPr varScale="1">
        <p:scale>
          <a:sx n="84" d="100"/>
          <a:sy n="84" d="100"/>
        </p:scale>
        <p:origin x="205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diagrams/_rels/data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image" Target="../media/image9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image" Target="../media/image9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F39BC5-3877-4048-8841-6ADC6E9F9FBB}" type="doc">
      <dgm:prSet loTypeId="urn:microsoft.com/office/officeart/2005/8/layout/pList2" loCatId="list" qsTypeId="urn:microsoft.com/office/officeart/2005/8/quickstyle/simple1" qsCatId="simple" csTypeId="urn:microsoft.com/office/officeart/2005/8/colors/accent1_2" csCatId="accent1" phldr="1"/>
      <dgm:spPr/>
    </dgm:pt>
    <dgm:pt modelId="{A706530D-28D5-4CC4-8FCC-728CD12A005B}">
      <dgm:prSet phldrT="[Text]" custT="1"/>
      <dgm:spPr>
        <a:solidFill>
          <a:srgbClr val="F58520"/>
        </a:solidFill>
        <a:ln>
          <a:noFill/>
        </a:ln>
      </dgm:spPr>
      <dgm:t>
        <a:bodyPr/>
        <a:lstStyle/>
        <a:p>
          <a:r>
            <a:rPr lang="en-GB" sz="2400" dirty="0">
              <a:solidFill>
                <a:schemeClr val="bg1"/>
              </a:solidFill>
            </a:rPr>
            <a:t>1.</a:t>
          </a:r>
        </a:p>
        <a:p>
          <a:r>
            <a:rPr lang="en-GB" sz="2400" dirty="0">
              <a:solidFill>
                <a:schemeClr val="bg1"/>
              </a:solidFill>
            </a:rPr>
            <a:t>Does one exist?</a:t>
          </a:r>
        </a:p>
      </dgm:t>
    </dgm:pt>
    <dgm:pt modelId="{D06AFE1D-A3FC-49B3-87DD-78DD70C63EC9}" type="parTrans" cxnId="{B70C42AE-4D88-44C7-B267-4B08EE9BCBDB}">
      <dgm:prSet/>
      <dgm:spPr/>
      <dgm:t>
        <a:bodyPr/>
        <a:lstStyle/>
        <a:p>
          <a:endParaRPr lang="en-GB"/>
        </a:p>
      </dgm:t>
    </dgm:pt>
    <dgm:pt modelId="{6A34D596-B086-4864-9298-C78B748104BD}" type="sibTrans" cxnId="{B70C42AE-4D88-44C7-B267-4B08EE9BCBDB}">
      <dgm:prSet/>
      <dgm:spPr/>
      <dgm:t>
        <a:bodyPr/>
        <a:lstStyle/>
        <a:p>
          <a:endParaRPr lang="en-GB"/>
        </a:p>
      </dgm:t>
    </dgm:pt>
    <dgm:pt modelId="{5BF7C8C5-9988-4DF3-89E7-823669432422}">
      <dgm:prSet phldrT="[Text]" custT="1"/>
      <dgm:spPr>
        <a:solidFill>
          <a:srgbClr val="0070C0"/>
        </a:solidFill>
        <a:ln>
          <a:noFill/>
        </a:ln>
      </dgm:spPr>
      <dgm:t>
        <a:bodyPr/>
        <a:lstStyle/>
        <a:p>
          <a:r>
            <a:rPr lang="en-GB" sz="2400" dirty="0">
              <a:solidFill>
                <a:schemeClr val="bg1"/>
              </a:solidFill>
            </a:rPr>
            <a:t>2.</a:t>
          </a:r>
        </a:p>
        <a:p>
          <a:r>
            <a:rPr lang="en-GB" sz="2400" dirty="0">
              <a:solidFill>
                <a:schemeClr val="bg1"/>
              </a:solidFill>
            </a:rPr>
            <a:t>Search for a vacancy</a:t>
          </a:r>
        </a:p>
      </dgm:t>
    </dgm:pt>
    <dgm:pt modelId="{F01FF9E1-B2DA-4970-A6D7-A7A70F40A7BE}" type="parTrans" cxnId="{B9F33F44-12EA-4B9D-B747-FC03875C27A2}">
      <dgm:prSet/>
      <dgm:spPr/>
      <dgm:t>
        <a:bodyPr/>
        <a:lstStyle/>
        <a:p>
          <a:endParaRPr lang="en-GB"/>
        </a:p>
      </dgm:t>
    </dgm:pt>
    <dgm:pt modelId="{2D4A1835-7D4D-4722-94C2-BF8ECC93A6C1}" type="sibTrans" cxnId="{B9F33F44-12EA-4B9D-B747-FC03875C27A2}">
      <dgm:prSet/>
      <dgm:spPr/>
      <dgm:t>
        <a:bodyPr/>
        <a:lstStyle/>
        <a:p>
          <a:endParaRPr lang="en-GB"/>
        </a:p>
      </dgm:t>
    </dgm:pt>
    <dgm:pt modelId="{71D36326-889D-4EA6-8D97-D610C0654DBE}">
      <dgm:prSet phldrT="[Text]" custT="1"/>
      <dgm:spPr>
        <a:solidFill>
          <a:srgbClr val="002060"/>
        </a:solidFill>
        <a:ln>
          <a:noFill/>
        </a:ln>
      </dgm:spPr>
      <dgm:t>
        <a:bodyPr/>
        <a:lstStyle/>
        <a:p>
          <a:r>
            <a:rPr lang="en-GB" sz="2400" dirty="0">
              <a:solidFill>
                <a:schemeClr val="bg1"/>
              </a:solidFill>
            </a:rPr>
            <a:t>3.</a:t>
          </a:r>
        </a:p>
        <a:p>
          <a:r>
            <a:rPr lang="en-GB" sz="2400" dirty="0">
              <a:solidFill>
                <a:schemeClr val="bg1"/>
              </a:solidFill>
            </a:rPr>
            <a:t>Apply</a:t>
          </a:r>
        </a:p>
      </dgm:t>
    </dgm:pt>
    <dgm:pt modelId="{4F068EDE-33F9-47A6-8051-DF56DC6A173C}" type="parTrans" cxnId="{2386B494-C575-4B6B-B16E-24709DDE4127}">
      <dgm:prSet/>
      <dgm:spPr/>
      <dgm:t>
        <a:bodyPr/>
        <a:lstStyle/>
        <a:p>
          <a:endParaRPr lang="en-GB"/>
        </a:p>
      </dgm:t>
    </dgm:pt>
    <dgm:pt modelId="{761A543E-514E-4306-A536-6BF3BE1CB323}" type="sibTrans" cxnId="{2386B494-C575-4B6B-B16E-24709DDE4127}">
      <dgm:prSet/>
      <dgm:spPr/>
      <dgm:t>
        <a:bodyPr/>
        <a:lstStyle/>
        <a:p>
          <a:endParaRPr lang="en-GB"/>
        </a:p>
      </dgm:t>
    </dgm:pt>
    <dgm:pt modelId="{82AC3A4C-3336-465A-B73E-D9E6A0AFE8C4}" type="pres">
      <dgm:prSet presAssocID="{ECF39BC5-3877-4048-8841-6ADC6E9F9FBB}" presName="Name0" presStyleCnt="0">
        <dgm:presLayoutVars>
          <dgm:dir/>
          <dgm:resizeHandles val="exact"/>
        </dgm:presLayoutVars>
      </dgm:prSet>
      <dgm:spPr/>
    </dgm:pt>
    <dgm:pt modelId="{AE53CCB1-7C7E-4CB3-989F-62624CC37AA6}" type="pres">
      <dgm:prSet presAssocID="{ECF39BC5-3877-4048-8841-6ADC6E9F9FBB}" presName="bkgdShp" presStyleLbl="alignAccFollowNode1" presStyleIdx="0" presStyleCnt="1" custLinFactNeighborX="-242" custLinFactNeighborY="1215"/>
      <dgm:spPr/>
    </dgm:pt>
    <dgm:pt modelId="{4D97969E-5459-4F61-A726-5D96EF0FE92D}" type="pres">
      <dgm:prSet presAssocID="{ECF39BC5-3877-4048-8841-6ADC6E9F9FBB}" presName="linComp" presStyleCnt="0"/>
      <dgm:spPr/>
    </dgm:pt>
    <dgm:pt modelId="{1372A42D-461B-48FC-B230-5AAC4404928E}" type="pres">
      <dgm:prSet presAssocID="{A706530D-28D5-4CC4-8FCC-728CD12A005B}" presName="compNode" presStyleCnt="0"/>
      <dgm:spPr/>
    </dgm:pt>
    <dgm:pt modelId="{B08081BE-43C0-4AAD-A5B0-9F0F11008CC4}" type="pres">
      <dgm:prSet presAssocID="{A706530D-28D5-4CC4-8FCC-728CD12A005B}" presName="node" presStyleLbl="node1" presStyleIdx="0" presStyleCnt="3" custLinFactNeighborX="-608" custLinFactNeighborY="4870">
        <dgm:presLayoutVars>
          <dgm:bulletEnabled val="1"/>
        </dgm:presLayoutVars>
      </dgm:prSet>
      <dgm:spPr/>
    </dgm:pt>
    <dgm:pt modelId="{8FBC8A11-756C-4135-8E79-CD58B583A201}" type="pres">
      <dgm:prSet presAssocID="{A706530D-28D5-4CC4-8FCC-728CD12A005B}" presName="invisiNode" presStyleLbl="node1" presStyleIdx="0" presStyleCnt="3"/>
      <dgm:spPr/>
    </dgm:pt>
    <dgm:pt modelId="{B456B139-D5E0-4F4C-97D1-BD74360E3D32}" type="pres">
      <dgm:prSet presAssocID="{A706530D-28D5-4CC4-8FCC-728CD12A005B}" presName="imagNode" presStyleLbl="fgImgPlace1" presStyleIdx="0" presStyleCnt="3" custLinFactNeighborX="-1276" custLinFactNeighborY="165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dgm:spPr>
    </dgm:pt>
    <dgm:pt modelId="{33915573-09C1-443B-BEF7-C8C770355913}" type="pres">
      <dgm:prSet presAssocID="{6A34D596-B086-4864-9298-C78B748104BD}" presName="sibTrans" presStyleLbl="sibTrans2D1" presStyleIdx="0" presStyleCnt="0"/>
      <dgm:spPr/>
    </dgm:pt>
    <dgm:pt modelId="{259D16F2-2B0A-45B5-8579-FC48BD68640B}" type="pres">
      <dgm:prSet presAssocID="{5BF7C8C5-9988-4DF3-89E7-823669432422}" presName="compNode" presStyleCnt="0"/>
      <dgm:spPr/>
    </dgm:pt>
    <dgm:pt modelId="{E67E7111-1DB3-4E94-9EF9-392C03031F59}" type="pres">
      <dgm:prSet presAssocID="{5BF7C8C5-9988-4DF3-89E7-823669432422}" presName="node" presStyleLbl="node1" presStyleIdx="1" presStyleCnt="3">
        <dgm:presLayoutVars>
          <dgm:bulletEnabled val="1"/>
        </dgm:presLayoutVars>
      </dgm:prSet>
      <dgm:spPr/>
    </dgm:pt>
    <dgm:pt modelId="{C64A7274-A1B4-422C-B789-6A505D7562FB}" type="pres">
      <dgm:prSet presAssocID="{5BF7C8C5-9988-4DF3-89E7-823669432422}" presName="invisiNode" presStyleLbl="node1" presStyleIdx="1" presStyleCnt="3"/>
      <dgm:spPr/>
    </dgm:pt>
    <dgm:pt modelId="{093660FB-C647-4CA9-B35F-4C0939A4B21E}" type="pres">
      <dgm:prSet presAssocID="{5BF7C8C5-9988-4DF3-89E7-823669432422}"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dgm:spPr>
    </dgm:pt>
    <dgm:pt modelId="{31FACB93-4AA0-4904-9296-9E35E2C6A005}" type="pres">
      <dgm:prSet presAssocID="{2D4A1835-7D4D-4722-94C2-BF8ECC93A6C1}" presName="sibTrans" presStyleLbl="sibTrans2D1" presStyleIdx="0" presStyleCnt="0"/>
      <dgm:spPr/>
    </dgm:pt>
    <dgm:pt modelId="{3151C669-533A-4709-9053-9EA7829BF64D}" type="pres">
      <dgm:prSet presAssocID="{71D36326-889D-4EA6-8D97-D610C0654DBE}" presName="compNode" presStyleCnt="0"/>
      <dgm:spPr/>
    </dgm:pt>
    <dgm:pt modelId="{29FE743E-478D-47FC-B830-876C9F8317DA}" type="pres">
      <dgm:prSet presAssocID="{71D36326-889D-4EA6-8D97-D610C0654DBE}" presName="node" presStyleLbl="node1" presStyleIdx="2" presStyleCnt="3" custScaleY="100303" custLinFactNeighborX="-608" custLinFactNeighborY="0">
        <dgm:presLayoutVars>
          <dgm:bulletEnabled val="1"/>
        </dgm:presLayoutVars>
      </dgm:prSet>
      <dgm:spPr/>
    </dgm:pt>
    <dgm:pt modelId="{A59166DE-97F4-44B1-8935-1639EECEA113}" type="pres">
      <dgm:prSet presAssocID="{71D36326-889D-4EA6-8D97-D610C0654DBE}" presName="invisiNode" presStyleLbl="node1" presStyleIdx="2" presStyleCnt="3"/>
      <dgm:spPr/>
    </dgm:pt>
    <dgm:pt modelId="{4C296D5C-CEE1-465C-83C1-88370E986D05}" type="pres">
      <dgm:prSet presAssocID="{71D36326-889D-4EA6-8D97-D610C0654DBE}"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7000" r="-7000"/>
          </a:stretch>
        </a:blipFill>
      </dgm:spPr>
    </dgm:pt>
  </dgm:ptLst>
  <dgm:cxnLst>
    <dgm:cxn modelId="{87F9790A-2235-4E51-B82B-6912B3A21FC0}" type="presOf" srcId="{A706530D-28D5-4CC4-8FCC-728CD12A005B}" destId="{B08081BE-43C0-4AAD-A5B0-9F0F11008CC4}" srcOrd="0" destOrd="0" presId="urn:microsoft.com/office/officeart/2005/8/layout/pList2"/>
    <dgm:cxn modelId="{BAD44437-1716-4504-B436-DCFEAA2594D7}" type="presOf" srcId="{5BF7C8C5-9988-4DF3-89E7-823669432422}" destId="{E67E7111-1DB3-4E94-9EF9-392C03031F59}" srcOrd="0" destOrd="0" presId="urn:microsoft.com/office/officeart/2005/8/layout/pList2"/>
    <dgm:cxn modelId="{C3F3203D-8DA1-4744-9FA1-EB60BDE0B30F}" type="presOf" srcId="{ECF39BC5-3877-4048-8841-6ADC6E9F9FBB}" destId="{82AC3A4C-3336-465A-B73E-D9E6A0AFE8C4}" srcOrd="0" destOrd="0" presId="urn:microsoft.com/office/officeart/2005/8/layout/pList2"/>
    <dgm:cxn modelId="{B9F33F44-12EA-4B9D-B747-FC03875C27A2}" srcId="{ECF39BC5-3877-4048-8841-6ADC6E9F9FBB}" destId="{5BF7C8C5-9988-4DF3-89E7-823669432422}" srcOrd="1" destOrd="0" parTransId="{F01FF9E1-B2DA-4970-A6D7-A7A70F40A7BE}" sibTransId="{2D4A1835-7D4D-4722-94C2-BF8ECC93A6C1}"/>
    <dgm:cxn modelId="{8FCA464F-754E-40FA-A9DC-3B152300B439}" type="presOf" srcId="{71D36326-889D-4EA6-8D97-D610C0654DBE}" destId="{29FE743E-478D-47FC-B830-876C9F8317DA}" srcOrd="0" destOrd="0" presId="urn:microsoft.com/office/officeart/2005/8/layout/pList2"/>
    <dgm:cxn modelId="{C228048D-B349-4084-ADD8-AB0B04DEC63C}" type="presOf" srcId="{6A34D596-B086-4864-9298-C78B748104BD}" destId="{33915573-09C1-443B-BEF7-C8C770355913}" srcOrd="0" destOrd="0" presId="urn:microsoft.com/office/officeart/2005/8/layout/pList2"/>
    <dgm:cxn modelId="{2386B494-C575-4B6B-B16E-24709DDE4127}" srcId="{ECF39BC5-3877-4048-8841-6ADC6E9F9FBB}" destId="{71D36326-889D-4EA6-8D97-D610C0654DBE}" srcOrd="2" destOrd="0" parTransId="{4F068EDE-33F9-47A6-8051-DF56DC6A173C}" sibTransId="{761A543E-514E-4306-A536-6BF3BE1CB323}"/>
    <dgm:cxn modelId="{B70C42AE-4D88-44C7-B267-4B08EE9BCBDB}" srcId="{ECF39BC5-3877-4048-8841-6ADC6E9F9FBB}" destId="{A706530D-28D5-4CC4-8FCC-728CD12A005B}" srcOrd="0" destOrd="0" parTransId="{D06AFE1D-A3FC-49B3-87DD-78DD70C63EC9}" sibTransId="{6A34D596-B086-4864-9298-C78B748104BD}"/>
    <dgm:cxn modelId="{D6A284FB-44AA-4F39-9DC6-354D230741BD}" type="presOf" srcId="{2D4A1835-7D4D-4722-94C2-BF8ECC93A6C1}" destId="{31FACB93-4AA0-4904-9296-9E35E2C6A005}" srcOrd="0" destOrd="0" presId="urn:microsoft.com/office/officeart/2005/8/layout/pList2"/>
    <dgm:cxn modelId="{D4A78E38-79A3-49C5-9F41-BEC42777FD12}" type="presParOf" srcId="{82AC3A4C-3336-465A-B73E-D9E6A0AFE8C4}" destId="{AE53CCB1-7C7E-4CB3-989F-62624CC37AA6}" srcOrd="0" destOrd="0" presId="urn:microsoft.com/office/officeart/2005/8/layout/pList2"/>
    <dgm:cxn modelId="{B0596F0E-0C13-4BDC-9467-B4AF356E528F}" type="presParOf" srcId="{82AC3A4C-3336-465A-B73E-D9E6A0AFE8C4}" destId="{4D97969E-5459-4F61-A726-5D96EF0FE92D}" srcOrd="1" destOrd="0" presId="urn:microsoft.com/office/officeart/2005/8/layout/pList2"/>
    <dgm:cxn modelId="{77CB172E-A042-4109-A57A-802D93D384D3}" type="presParOf" srcId="{4D97969E-5459-4F61-A726-5D96EF0FE92D}" destId="{1372A42D-461B-48FC-B230-5AAC4404928E}" srcOrd="0" destOrd="0" presId="urn:microsoft.com/office/officeart/2005/8/layout/pList2"/>
    <dgm:cxn modelId="{CF784643-A871-4EC8-94A7-12FC01A37F7C}" type="presParOf" srcId="{1372A42D-461B-48FC-B230-5AAC4404928E}" destId="{B08081BE-43C0-4AAD-A5B0-9F0F11008CC4}" srcOrd="0" destOrd="0" presId="urn:microsoft.com/office/officeart/2005/8/layout/pList2"/>
    <dgm:cxn modelId="{5C21B8EA-0449-42A7-8A18-703D46048D1E}" type="presParOf" srcId="{1372A42D-461B-48FC-B230-5AAC4404928E}" destId="{8FBC8A11-756C-4135-8E79-CD58B583A201}" srcOrd="1" destOrd="0" presId="urn:microsoft.com/office/officeart/2005/8/layout/pList2"/>
    <dgm:cxn modelId="{09780118-8EC4-4F5C-9396-A94D86124306}" type="presParOf" srcId="{1372A42D-461B-48FC-B230-5AAC4404928E}" destId="{B456B139-D5E0-4F4C-97D1-BD74360E3D32}" srcOrd="2" destOrd="0" presId="urn:microsoft.com/office/officeart/2005/8/layout/pList2"/>
    <dgm:cxn modelId="{36BCEA8A-C06C-4D5D-8191-E808A7437082}" type="presParOf" srcId="{4D97969E-5459-4F61-A726-5D96EF0FE92D}" destId="{33915573-09C1-443B-BEF7-C8C770355913}" srcOrd="1" destOrd="0" presId="urn:microsoft.com/office/officeart/2005/8/layout/pList2"/>
    <dgm:cxn modelId="{821AC32E-5C67-448C-9277-A902AFF1327D}" type="presParOf" srcId="{4D97969E-5459-4F61-A726-5D96EF0FE92D}" destId="{259D16F2-2B0A-45B5-8579-FC48BD68640B}" srcOrd="2" destOrd="0" presId="urn:microsoft.com/office/officeart/2005/8/layout/pList2"/>
    <dgm:cxn modelId="{F34459CD-C5E4-4DC3-ABB7-DE622E2F446D}" type="presParOf" srcId="{259D16F2-2B0A-45B5-8579-FC48BD68640B}" destId="{E67E7111-1DB3-4E94-9EF9-392C03031F59}" srcOrd="0" destOrd="0" presId="urn:microsoft.com/office/officeart/2005/8/layout/pList2"/>
    <dgm:cxn modelId="{612B109C-9BA6-496D-8B49-76BE677AC292}" type="presParOf" srcId="{259D16F2-2B0A-45B5-8579-FC48BD68640B}" destId="{C64A7274-A1B4-422C-B789-6A505D7562FB}" srcOrd="1" destOrd="0" presId="urn:microsoft.com/office/officeart/2005/8/layout/pList2"/>
    <dgm:cxn modelId="{5B592255-1025-495C-9734-F0E6BF79DD2F}" type="presParOf" srcId="{259D16F2-2B0A-45B5-8579-FC48BD68640B}" destId="{093660FB-C647-4CA9-B35F-4C0939A4B21E}" srcOrd="2" destOrd="0" presId="urn:microsoft.com/office/officeart/2005/8/layout/pList2"/>
    <dgm:cxn modelId="{F7CE87D7-0702-4D0D-AD91-14AD95232002}" type="presParOf" srcId="{4D97969E-5459-4F61-A726-5D96EF0FE92D}" destId="{31FACB93-4AA0-4904-9296-9E35E2C6A005}" srcOrd="3" destOrd="0" presId="urn:microsoft.com/office/officeart/2005/8/layout/pList2"/>
    <dgm:cxn modelId="{BE64C9CF-7217-4182-A896-5F2F92C19A05}" type="presParOf" srcId="{4D97969E-5459-4F61-A726-5D96EF0FE92D}" destId="{3151C669-533A-4709-9053-9EA7829BF64D}" srcOrd="4" destOrd="0" presId="urn:microsoft.com/office/officeart/2005/8/layout/pList2"/>
    <dgm:cxn modelId="{9A4422A0-3179-42A8-88EC-A73A8BE47D16}" type="presParOf" srcId="{3151C669-533A-4709-9053-9EA7829BF64D}" destId="{29FE743E-478D-47FC-B830-876C9F8317DA}" srcOrd="0" destOrd="0" presId="urn:microsoft.com/office/officeart/2005/8/layout/pList2"/>
    <dgm:cxn modelId="{B385E58D-9DDF-4352-B6DA-F1DF44E6AA1D}" type="presParOf" srcId="{3151C669-533A-4709-9053-9EA7829BF64D}" destId="{A59166DE-97F4-44B1-8935-1639EECEA113}" srcOrd="1" destOrd="0" presId="urn:microsoft.com/office/officeart/2005/8/layout/pList2"/>
    <dgm:cxn modelId="{785B7B54-11E2-477D-A747-A6A6BB8A9D0F}" type="presParOf" srcId="{3151C669-533A-4709-9053-9EA7829BF64D}" destId="{4C296D5C-CEE1-465C-83C1-88370E986D05}"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3CCB1-7C7E-4CB3-989F-62624CC37AA6}">
      <dsp:nvSpPr>
        <dsp:cNvPr id="0" name=""/>
        <dsp:cNvSpPr/>
      </dsp:nvSpPr>
      <dsp:spPr>
        <a:xfrm>
          <a:off x="0" y="22219"/>
          <a:ext cx="6096000" cy="182880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56B139-D5E0-4F4C-97D1-BD74360E3D32}">
      <dsp:nvSpPr>
        <dsp:cNvPr id="0" name=""/>
        <dsp:cNvSpPr/>
      </dsp:nvSpPr>
      <dsp:spPr>
        <a:xfrm>
          <a:off x="160030" y="266062"/>
          <a:ext cx="1790700" cy="134112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8081BE-43C0-4AAD-A5B0-9F0F11008CC4}">
      <dsp:nvSpPr>
        <dsp:cNvPr id="0" name=""/>
        <dsp:cNvSpPr/>
      </dsp:nvSpPr>
      <dsp:spPr>
        <a:xfrm rot="10800000">
          <a:off x="171992" y="1828799"/>
          <a:ext cx="1790700" cy="2235200"/>
        </a:xfrm>
        <a:prstGeom prst="round2SameRect">
          <a:avLst>
            <a:gd name="adj1" fmla="val 10500"/>
            <a:gd name="adj2" fmla="val 0"/>
          </a:avLst>
        </a:prstGeom>
        <a:solidFill>
          <a:srgbClr val="F5852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GB" sz="2400" kern="1200" dirty="0">
              <a:solidFill>
                <a:schemeClr val="bg1"/>
              </a:solidFill>
            </a:rPr>
            <a:t>1.</a:t>
          </a:r>
        </a:p>
        <a:p>
          <a:pPr marL="0" lvl="0" indent="0" algn="ctr" defTabSz="1066800">
            <a:lnSpc>
              <a:spcPct val="90000"/>
            </a:lnSpc>
            <a:spcBef>
              <a:spcPct val="0"/>
            </a:spcBef>
            <a:spcAft>
              <a:spcPct val="35000"/>
            </a:spcAft>
            <a:buNone/>
          </a:pPr>
          <a:r>
            <a:rPr lang="en-GB" sz="2400" kern="1200" dirty="0">
              <a:solidFill>
                <a:schemeClr val="bg1"/>
              </a:solidFill>
            </a:rPr>
            <a:t>Does one exist?</a:t>
          </a:r>
        </a:p>
      </dsp:txBody>
      <dsp:txXfrm rot="10800000">
        <a:off x="227062" y="1828799"/>
        <a:ext cx="1680560" cy="2180130"/>
      </dsp:txXfrm>
    </dsp:sp>
    <dsp:sp modelId="{093660FB-C647-4CA9-B35F-4C0939A4B21E}">
      <dsp:nvSpPr>
        <dsp:cNvPr id="0" name=""/>
        <dsp:cNvSpPr/>
      </dsp:nvSpPr>
      <dsp:spPr>
        <a:xfrm>
          <a:off x="2152650" y="243840"/>
          <a:ext cx="1790700" cy="1341120"/>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7E7111-1DB3-4E94-9EF9-392C03031F59}">
      <dsp:nvSpPr>
        <dsp:cNvPr id="0" name=""/>
        <dsp:cNvSpPr/>
      </dsp:nvSpPr>
      <dsp:spPr>
        <a:xfrm rot="10800000">
          <a:off x="2152650" y="1828799"/>
          <a:ext cx="1790700" cy="2235200"/>
        </a:xfrm>
        <a:prstGeom prst="round2SameRect">
          <a:avLst>
            <a:gd name="adj1" fmla="val 10500"/>
            <a:gd name="adj2" fmla="val 0"/>
          </a:avLst>
        </a:prstGeom>
        <a:solidFill>
          <a:srgbClr val="0070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GB" sz="2400" kern="1200" dirty="0">
              <a:solidFill>
                <a:schemeClr val="bg1"/>
              </a:solidFill>
            </a:rPr>
            <a:t>2.</a:t>
          </a:r>
        </a:p>
        <a:p>
          <a:pPr marL="0" lvl="0" indent="0" algn="ctr" defTabSz="1066800">
            <a:lnSpc>
              <a:spcPct val="90000"/>
            </a:lnSpc>
            <a:spcBef>
              <a:spcPct val="0"/>
            </a:spcBef>
            <a:spcAft>
              <a:spcPct val="35000"/>
            </a:spcAft>
            <a:buNone/>
          </a:pPr>
          <a:r>
            <a:rPr lang="en-GB" sz="2400" kern="1200" dirty="0">
              <a:solidFill>
                <a:schemeClr val="bg1"/>
              </a:solidFill>
            </a:rPr>
            <a:t>Search for a vacancy</a:t>
          </a:r>
        </a:p>
      </dsp:txBody>
      <dsp:txXfrm rot="10800000">
        <a:off x="2207720" y="1828799"/>
        <a:ext cx="1680560" cy="2180130"/>
      </dsp:txXfrm>
    </dsp:sp>
    <dsp:sp modelId="{4C296D5C-CEE1-465C-83C1-88370E986D05}">
      <dsp:nvSpPr>
        <dsp:cNvPr id="0" name=""/>
        <dsp:cNvSpPr/>
      </dsp:nvSpPr>
      <dsp:spPr>
        <a:xfrm>
          <a:off x="4122420" y="242146"/>
          <a:ext cx="1790700" cy="134112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FE743E-478D-47FC-B830-876C9F8317DA}">
      <dsp:nvSpPr>
        <dsp:cNvPr id="0" name=""/>
        <dsp:cNvSpPr/>
      </dsp:nvSpPr>
      <dsp:spPr>
        <a:xfrm rot="10800000">
          <a:off x="4111532" y="1823720"/>
          <a:ext cx="1790700" cy="2241972"/>
        </a:xfrm>
        <a:prstGeom prst="round2SameRect">
          <a:avLst>
            <a:gd name="adj1" fmla="val 10500"/>
            <a:gd name="adj2" fmla="val 0"/>
          </a:avLst>
        </a:prstGeom>
        <a:solidFill>
          <a:srgbClr val="00206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GB" sz="2400" kern="1200" dirty="0">
              <a:solidFill>
                <a:schemeClr val="bg1"/>
              </a:solidFill>
            </a:rPr>
            <a:t>3.</a:t>
          </a:r>
        </a:p>
        <a:p>
          <a:pPr marL="0" lvl="0" indent="0" algn="ctr" defTabSz="1066800">
            <a:lnSpc>
              <a:spcPct val="90000"/>
            </a:lnSpc>
            <a:spcBef>
              <a:spcPct val="0"/>
            </a:spcBef>
            <a:spcAft>
              <a:spcPct val="35000"/>
            </a:spcAft>
            <a:buNone/>
          </a:pPr>
          <a:r>
            <a:rPr lang="en-GB" sz="2400" kern="1200" dirty="0">
              <a:solidFill>
                <a:schemeClr val="bg1"/>
              </a:solidFill>
            </a:rPr>
            <a:t>Apply</a:t>
          </a:r>
        </a:p>
      </dsp:txBody>
      <dsp:txXfrm rot="10800000">
        <a:off x="4166602" y="1823720"/>
        <a:ext cx="1680560" cy="2186902"/>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29/07/2026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29/07/2026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2395736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With new technology and science developments there will be lots of brand-new jobs for people to do and a growth in jobs in many industry sectors including these sectors.</a:t>
            </a:r>
          </a:p>
        </p:txBody>
      </p:sp>
    </p:spTree>
    <p:extLst>
      <p:ext uri="{BB962C8B-B14F-4D97-AF65-F5344CB8AC3E}">
        <p14:creationId xmlns:p14="http://schemas.microsoft.com/office/powerpoint/2010/main" val="203512557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100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Review your three stage plan and add any examples of when you have used happenstance (if you have any)</a:t>
            </a:r>
          </a:p>
        </p:txBody>
      </p:sp>
    </p:spTree>
    <p:extLst>
      <p:ext uri="{BB962C8B-B14F-4D97-AF65-F5344CB8AC3E}">
        <p14:creationId xmlns:p14="http://schemas.microsoft.com/office/powerpoint/2010/main" val="99061154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101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Review your three stage plan and add any examples of when you have used happenstance (if you have any)</a:t>
            </a:r>
          </a:p>
          <a:p>
            <a:r>
              <a:rPr lang="en-US" altLang="en-US" dirty="0">
                <a:latin typeface="Arial" panose="020B0604020202020204" pitchFamily="34" charset="0"/>
              </a:rPr>
              <a:t>Speaking Step 11 - </a:t>
            </a:r>
            <a:r>
              <a:rPr lang="en-GB" altLang="en-US" b="1" dirty="0">
                <a:latin typeface="Arial" panose="020B0604020202020204" pitchFamily="34" charset="0"/>
              </a:rPr>
              <a:t>Speaking engagingly</a:t>
            </a:r>
            <a:r>
              <a:rPr lang="en-GB" altLang="en-US" dirty="0">
                <a:latin typeface="Arial" panose="020B0604020202020204" pitchFamily="34" charset="0"/>
              </a:rPr>
              <a:t>: I communicate in a way that is engaging for my audience</a:t>
            </a:r>
          </a:p>
          <a:p>
            <a:r>
              <a:rPr lang="en-GB" altLang="en-US" dirty="0">
                <a:latin typeface="Arial" panose="020B0604020202020204" pitchFamily="34" charset="0"/>
              </a:rPr>
              <a:t>Listening Step 8 – </a:t>
            </a:r>
            <a:r>
              <a:rPr lang="en-GB" altLang="en-US" b="1" dirty="0">
                <a:latin typeface="Arial" panose="020B0604020202020204" pitchFamily="34" charset="0"/>
              </a:rPr>
              <a:t>Questioning</a:t>
            </a:r>
            <a:r>
              <a:rPr lang="en-GB" altLang="en-US" dirty="0">
                <a:latin typeface="Arial" panose="020B0604020202020204" pitchFamily="34" charset="0"/>
              </a:rPr>
              <a:t>: I ask open questions to understand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240576682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Summary of which aspects of the CDI framework students have covered.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Should be proud they have done these things which will take forward their career – clap!</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102</a:t>
            </a:fld>
            <a:endParaRPr lang="en-GB"/>
          </a:p>
        </p:txBody>
      </p:sp>
    </p:spTree>
    <p:extLst>
      <p:ext uri="{BB962C8B-B14F-4D97-AF65-F5344CB8AC3E}">
        <p14:creationId xmlns:p14="http://schemas.microsoft.com/office/powerpoint/2010/main" val="559674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11</a:t>
            </a:fld>
            <a:endParaRPr lang="en-GB"/>
          </a:p>
        </p:txBody>
      </p:sp>
    </p:spTree>
    <p:extLst>
      <p:ext uri="{BB962C8B-B14F-4D97-AF65-F5344CB8AC3E}">
        <p14:creationId xmlns:p14="http://schemas.microsoft.com/office/powerpoint/2010/main" val="1795396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Show the video (3 mins). If they have seen it before set them a challenge to remember the 4 thing the video recommends they can do now to manage their career</a:t>
            </a:r>
          </a:p>
        </p:txBody>
      </p:sp>
    </p:spTree>
    <p:extLst>
      <p:ext uri="{BB962C8B-B14F-4D97-AF65-F5344CB8AC3E}">
        <p14:creationId xmlns:p14="http://schemas.microsoft.com/office/powerpoint/2010/main" val="4276541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what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a:p>
            <a:r>
              <a:rPr lang="en-GB" dirty="0"/>
              <a:t>They might well have used it before in KS3 and 4</a:t>
            </a:r>
          </a:p>
        </p:txBody>
      </p:sp>
      <p:sp>
        <p:nvSpPr>
          <p:cNvPr id="4" name="Slide Number Placeholder 3"/>
          <p:cNvSpPr>
            <a:spLocks noGrp="1"/>
          </p:cNvSpPr>
          <p:nvPr>
            <p:ph type="sldNum" sz="quarter" idx="5"/>
          </p:nvPr>
        </p:nvSpPr>
        <p:spPr/>
        <p:txBody>
          <a:bodyPr/>
          <a:lstStyle/>
          <a:p>
            <a:fld id="{49D8F3F8-784D-4BD0-B132-FF0371917A74}" type="slidenum">
              <a:rPr lang="en-GB" smtClean="0"/>
              <a:t>13</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be using Careerpilot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18435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slide</a:t>
            </a:r>
            <a:r>
              <a:rPr lang="en-GB" baseline="0" dirty="0"/>
              <a:t> to show the report that is created once the career tools have been completed – moves up with them each year in school</a:t>
            </a:r>
          </a:p>
          <a:p>
            <a:r>
              <a:rPr lang="en-GB" baseline="0" dirty="0"/>
              <a:t>Students can access their report until they are 20</a:t>
            </a:r>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15</a:t>
            </a:fld>
            <a:endParaRPr lang="en-GB"/>
          </a:p>
        </p:txBody>
      </p:sp>
    </p:spTree>
    <p:extLst>
      <p:ext uri="{BB962C8B-B14F-4D97-AF65-F5344CB8AC3E}">
        <p14:creationId xmlns:p14="http://schemas.microsoft.com/office/powerpoint/2010/main" val="3871547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Start by exploring ‘Start with you’ or redoing things you did previously to see what has changed.</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You will add you post Y12 subjects to ‘My quals’ and make sure you added your GCSE actual results.</a:t>
            </a:r>
          </a:p>
        </p:txBody>
      </p:sp>
    </p:spTree>
    <p:extLst>
      <p:ext uri="{BB962C8B-B14F-4D97-AF65-F5344CB8AC3E}">
        <p14:creationId xmlns:p14="http://schemas.microsoft.com/office/powerpoint/2010/main" val="2831022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It is important to tie career decisions into what you want from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Students draw the 3 circles as above and then write in their thought to date about each one. The last box is about what’s important to them – Kids, having a house, preventing climate change</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068596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Yes your number 1 priority</a:t>
            </a:r>
            <a:r>
              <a:rPr lang="en-US" altLang="en-US" baseline="0" dirty="0">
                <a:latin typeface="Arial" panose="020B0604020202020204" pitchFamily="34" charset="0"/>
              </a:rPr>
              <a:t> needs to be you’re A Levels or other Level 3 Qualification but don’t give up anything that will be useful for a future job/course/CV. </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20666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Today focused on your options.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2043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54155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If you know what job you want to do in the future you can see what routes you can take into it.</a:t>
            </a:r>
          </a:p>
          <a:p>
            <a:pPr eaLnBrk="1" hangingPunct="1"/>
            <a:r>
              <a:rPr lang="en-US" altLang="en-US" dirty="0">
                <a:latin typeface="Arial" panose="020B0604020202020204" pitchFamily="34" charset="0"/>
              </a:rPr>
              <a:t>Choose a job</a:t>
            </a:r>
          </a:p>
        </p:txBody>
      </p:sp>
    </p:spTree>
    <p:extLst>
      <p:ext uri="{BB962C8B-B14F-4D97-AF65-F5344CB8AC3E}">
        <p14:creationId xmlns:p14="http://schemas.microsoft.com/office/powerpoint/2010/main" val="2802647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Every profile has lots of details about the job – LMI and what routes can be taken.</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72818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Need also to consider the next qual you will do.</a:t>
            </a:r>
          </a:p>
          <a:p>
            <a:pPr eaLnBrk="1" hangingPunct="1"/>
            <a:r>
              <a:rPr lang="en-US" altLang="en-US" dirty="0">
                <a:latin typeface="Arial" panose="020B0604020202020204" pitchFamily="34" charset="0"/>
              </a:rPr>
              <a:t>Explain that there</a:t>
            </a:r>
            <a:r>
              <a:rPr lang="en-US" altLang="en-US" baseline="0" dirty="0">
                <a:latin typeface="Arial" panose="020B0604020202020204" pitchFamily="34" charset="0"/>
              </a:rPr>
              <a:t> are three pathways but in all pathways there are levels of quals. </a:t>
            </a:r>
          </a:p>
          <a:p>
            <a:pPr eaLnBrk="1" hangingPunct="1"/>
            <a:r>
              <a:rPr lang="en-US" altLang="en-US" baseline="0" dirty="0">
                <a:latin typeface="Arial" panose="020B0604020202020204" pitchFamily="34" charset="0"/>
              </a:rPr>
              <a:t>Make the point that all pathways can lead to a degree.</a:t>
            </a:r>
          </a:p>
          <a:p>
            <a:pPr eaLnBrk="1" hangingPunct="1"/>
            <a:r>
              <a:rPr lang="en-US" altLang="en-US" baseline="0" dirty="0">
                <a:latin typeface="Arial" panose="020B0604020202020204" pitchFamily="34" charset="0"/>
              </a:rPr>
              <a:t>The bit of the qualification ladder we are mainly talking about today is their choices after Level 2 or 3</a:t>
            </a:r>
            <a:endParaRPr lang="en-US" altLang="en-US" dirty="0">
              <a:latin typeface="Arial" panose="020B0604020202020204" pitchFamily="34" charset="0"/>
            </a:endParaRPr>
          </a:p>
        </p:txBody>
      </p:sp>
    </p:spTree>
    <p:extLst>
      <p:ext uri="{BB962C8B-B14F-4D97-AF65-F5344CB8AC3E}">
        <p14:creationId xmlns:p14="http://schemas.microsoft.com/office/powerpoint/2010/main" val="26726516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what qualification do they need to become….</a:t>
            </a:r>
          </a:p>
          <a:p>
            <a:endParaRPr lang="en-GB" dirty="0"/>
          </a:p>
          <a:p>
            <a:r>
              <a:rPr lang="en-GB" dirty="0"/>
              <a:t>Is it a degree, apprenticeship or both?</a:t>
            </a:r>
          </a:p>
          <a:p>
            <a:endParaRPr lang="en-GB" dirty="0"/>
          </a:p>
          <a:p>
            <a:r>
              <a:rPr lang="en-GB" dirty="0"/>
              <a:t>See answers. The Medical doctor is a bit of a trick question as this will be a new apprenticeship in 2023.</a:t>
            </a:r>
          </a:p>
          <a:p>
            <a:endParaRPr lang="en-GB" dirty="0"/>
          </a:p>
          <a:p>
            <a:r>
              <a:rPr lang="en-GB" dirty="0"/>
              <a:t>Can see an A-Z of available apprenticeships on Careerpilot – in the ‘finding an apprenticeship’ section. Make the point that even if one exists they still have to find a vacancy. Careerpilot has links to vacancy sites too.</a:t>
            </a:r>
          </a:p>
        </p:txBody>
      </p:sp>
      <p:sp>
        <p:nvSpPr>
          <p:cNvPr id="4" name="Slide Number Placeholder 3"/>
          <p:cNvSpPr>
            <a:spLocks noGrp="1"/>
          </p:cNvSpPr>
          <p:nvPr>
            <p:ph type="sldNum" sz="quarter" idx="10"/>
          </p:nvPr>
        </p:nvSpPr>
        <p:spPr/>
        <p:txBody>
          <a:bodyPr/>
          <a:lstStyle/>
          <a:p>
            <a:fld id="{E9295430-1DDE-4C21-A1C5-E00DB03C7282}" type="slidenum">
              <a:rPr lang="en-GB" smtClean="0"/>
              <a:t>23</a:t>
            </a:fld>
            <a:endParaRPr lang="en-GB"/>
          </a:p>
        </p:txBody>
      </p:sp>
    </p:spTree>
    <p:extLst>
      <p:ext uri="{BB962C8B-B14F-4D97-AF65-F5344CB8AC3E}">
        <p14:creationId xmlns:p14="http://schemas.microsoft.com/office/powerpoint/2010/main" val="11273174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Make point that Higher and Degree apps are great but they are competitive. Need sometimes to start at level lower than you have. There are other places to look, like Not Going to Uni.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There are a lot more Advanced Apps available</a:t>
            </a:r>
          </a:p>
          <a:p>
            <a:pPr eaLnBrk="1" hangingPunct="1"/>
            <a:r>
              <a:rPr lang="en-US" altLang="en-US" dirty="0">
                <a:latin typeface="Arial" panose="020B0604020202020204" pitchFamily="34" charset="0"/>
              </a:rPr>
              <a:t>Search for vacancies on </a:t>
            </a:r>
            <a:r>
              <a:rPr lang="en-US" altLang="en-US" dirty="0" err="1">
                <a:latin typeface="Arial" panose="020B0604020202020204" pitchFamily="34" charset="0"/>
              </a:rPr>
              <a:t>Careerpilot</a:t>
            </a:r>
            <a:endParaRPr lang="en-US" altLang="en-US" dirty="0">
              <a:latin typeface="Arial" panose="020B0604020202020204" pitchFamily="34" charset="0"/>
            </a:endParaRPr>
          </a:p>
        </p:txBody>
      </p:sp>
    </p:spTree>
    <p:extLst>
      <p:ext uri="{BB962C8B-B14F-4D97-AF65-F5344CB8AC3E}">
        <p14:creationId xmlns:p14="http://schemas.microsoft.com/office/powerpoint/2010/main" val="249291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There are also employers who will sponsor you as you do your degree.</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015416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Another</a:t>
            </a:r>
            <a:r>
              <a:rPr lang="en-US" altLang="en-US" baseline="0" dirty="0">
                <a:latin typeface="Arial" panose="020B0604020202020204" pitchFamily="34" charset="0"/>
              </a:rPr>
              <a:t> option you can consider is to do higher level qualifications through your local college.</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They offer a range of qualifications at level 4 and above depending on the college and the courses will vary depending on their specialisms and the local demand.</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They either offer HNC/HNDs – which are higher level BTEC courses or Foundation degrees which combine academic and vocational qualifications.</a:t>
            </a:r>
          </a:p>
          <a:p>
            <a:pPr eaLnBrk="1" hangingPunct="1"/>
            <a:r>
              <a:rPr lang="en-US" altLang="en-US" baseline="0" dirty="0">
                <a:latin typeface="Arial" panose="020B0604020202020204" pitchFamily="34" charset="0"/>
              </a:rPr>
              <a:t> It is possible after a level 5 to top up one of these qualifications to get a full degree either at college or a university. All of the courses that are offered by a college are vocational – so job related.</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The fees can be less than university and the course may suit you if you know what you want to do and would like to stay close to home.</a:t>
            </a:r>
          </a:p>
          <a:p>
            <a:pPr eaLnBrk="1" hangingPunct="1"/>
            <a:endParaRPr lang="en-US" altLang="en-US" baseline="0"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Some HNC/Ds and FD are now also badged as Higher Technical Quals, providing good progression routes from T Levels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87631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Who is thinking about </a:t>
            </a:r>
            <a:r>
              <a:rPr lang="en-US" altLang="en-US" dirty="0" err="1">
                <a:latin typeface="Arial" panose="020B0604020202020204" pitchFamily="34" charset="0"/>
              </a:rPr>
              <a:t>uni</a:t>
            </a:r>
            <a:r>
              <a:rPr lang="en-US" altLang="en-US" dirty="0">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Here are a few key things when deciding.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Can start with a job or start with a subject as employers are keen for people with any sort of degree subject.</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7276256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Ask students to write down what they think the average rent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Put hands up if think: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Under £500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Over £500</a:t>
            </a:r>
            <a:endParaRPr lang="en-US" altLang="en-US" i="1"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Need to know more than just about the course costs.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Rent varies across the UK with London being the most expensive region (though maintenance loans are higher in London)</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4198000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err="1">
                <a:latin typeface="Arial" panose="020B0604020202020204" pitchFamily="34" charset="0"/>
              </a:rPr>
              <a:t>Careerpilot</a:t>
            </a:r>
            <a:r>
              <a:rPr lang="en-US" altLang="en-US" dirty="0">
                <a:latin typeface="Arial" panose="020B0604020202020204" pitchFamily="34" charset="0"/>
              </a:rPr>
              <a:t> has info on  these pathways and every job sector has links to employer websites to find out more and also to search vacancies.</a:t>
            </a:r>
          </a:p>
        </p:txBody>
      </p:sp>
    </p:spTree>
    <p:extLst>
      <p:ext uri="{BB962C8B-B14F-4D97-AF65-F5344CB8AC3E}">
        <p14:creationId xmlns:p14="http://schemas.microsoft.com/office/powerpoint/2010/main" val="1399037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xfrm>
            <a:off x="1165225" y="1241425"/>
            <a:ext cx="4467225" cy="3349625"/>
          </a:xfrm>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These lessons have been developed to support students to build their career development skills, as identified by the CDI Career Development </a:t>
            </a:r>
            <a:r>
              <a:rPr lang="en-US" altLang="en-US" dirty="0" err="1">
                <a:latin typeface="Arial" panose="020B0604020202020204" pitchFamily="34" charset="0"/>
              </a:rPr>
              <a:t>Famework</a:t>
            </a:r>
            <a:r>
              <a:rPr lang="en-US" altLang="en-US" dirty="0">
                <a:latin typeface="Arial" panose="020B0604020202020204" pitchFamily="34" charset="0"/>
              </a:rPr>
              <a:t>. Each lesson identifies two outcomes linked to the CDI framework. </a:t>
            </a:r>
          </a:p>
          <a:p>
            <a:pPr eaLnBrk="1" hangingPunct="1"/>
            <a:r>
              <a:rPr lang="en-US" altLang="en-US" dirty="0">
                <a:latin typeface="Arial" panose="020B0604020202020204" pitchFamily="34" charset="0"/>
              </a:rPr>
              <a:t>The lessons will support meeting Gatsby Benchmark 1, 2, 3, 4 and 6 and support the </a:t>
            </a:r>
            <a:r>
              <a:rPr lang="en-US" altLang="en-US" dirty="0" err="1">
                <a:latin typeface="Arial" panose="020B0604020202020204" pitchFamily="34" charset="0"/>
              </a:rPr>
              <a:t>Equalex</a:t>
            </a:r>
            <a:r>
              <a:rPr lang="en-US" altLang="en-US" dirty="0">
                <a:latin typeface="Arial" panose="020B0604020202020204" pitchFamily="34" charset="0"/>
              </a:rPr>
              <a:t> Framework for preparing students for Modern Work Experience as they ‘Introduce &amp; Inspire’ students about the world of work and ‘Investigate &amp; Explore’ jobs and careers.</a:t>
            </a:r>
          </a:p>
          <a:p>
            <a:pPr eaLnBrk="1" hangingPunct="1"/>
            <a:r>
              <a:rPr lang="en-US" altLang="en-US" dirty="0">
                <a:latin typeface="Arial" panose="020B0604020202020204" pitchFamily="34" charset="0"/>
              </a:rPr>
              <a:t>The lessons provide opportunities for students to practice their essential skills as identified in the Skills Builder Framework 2.0 - www.skillsbuilder.org/universal-framework/</a:t>
            </a:r>
          </a:p>
          <a:p>
            <a:pPr eaLnBrk="1" hangingPunct="1"/>
            <a:r>
              <a:rPr lang="en-US" altLang="en-US" dirty="0">
                <a:latin typeface="Arial" panose="020B0604020202020204" pitchFamily="34" charset="0"/>
              </a:rPr>
              <a:t>The relevant skills steps are identified in the teacher notes in relevant activities, with reflection questions and prompts for discussion with students as part of the plenary.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62582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They can always decline their </a:t>
            </a:r>
            <a:r>
              <a:rPr lang="en-US" altLang="en-US" dirty="0" err="1">
                <a:latin typeface="Arial" panose="020B0604020202020204" pitchFamily="34" charset="0"/>
              </a:rPr>
              <a:t>uni</a:t>
            </a:r>
            <a:r>
              <a:rPr lang="en-US" altLang="en-US" dirty="0">
                <a:latin typeface="Arial" panose="020B0604020202020204" pitchFamily="34" charset="0"/>
              </a:rPr>
              <a:t> place later if they get a great apprenticeship opportunity.</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6352408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err="1">
                <a:latin typeface="Arial" panose="020B0604020202020204" pitchFamily="34" charset="0"/>
              </a:rPr>
              <a:t>Careerpilot</a:t>
            </a:r>
            <a:r>
              <a:rPr lang="en-US" altLang="en-US" dirty="0">
                <a:latin typeface="Arial" panose="020B0604020202020204" pitchFamily="34" charset="0"/>
              </a:rPr>
              <a:t> has lots of information about options, including links to other sites which offer good information.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MOOC – Massive Open Online Courses are free and are a short, online intro to subjects – looks great on your CV or personal statement but also great way to find out more about a subject.</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1106447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Give the students 20 – 25 minutes exploring </a:t>
            </a:r>
            <a:r>
              <a:rPr lang="en-US" altLang="en-US" dirty="0" err="1">
                <a:latin typeface="Arial" panose="020B0604020202020204" pitchFamily="34" charset="0"/>
              </a:rPr>
              <a:t>Careerpilot</a:t>
            </a:r>
            <a:r>
              <a:rPr lang="en-US" altLang="en-US" dirty="0">
                <a:latin typeface="Arial" panose="020B0604020202020204" pitchFamily="34" charset="0"/>
              </a:rPr>
              <a:t> after explaining task. Make sure they sign into </a:t>
            </a:r>
            <a:r>
              <a:rPr lang="en-US" altLang="en-US" dirty="0" err="1">
                <a:latin typeface="Arial" panose="020B0604020202020204" pitchFamily="34" charset="0"/>
              </a:rPr>
              <a:t>Careerpilot</a:t>
            </a:r>
            <a:r>
              <a:rPr lang="en-US" altLang="en-US" dirty="0">
                <a:latin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These are the sections we will be focusing on today.</a:t>
            </a:r>
            <a:r>
              <a:rPr lang="en-US" altLang="en-US" baseline="0" dirty="0">
                <a:latin typeface="Arial" panose="020B0604020202020204" pitchFamily="34" charset="0"/>
              </a:rPr>
              <a:t> Use any of these sections to help you get an idea of yourself and your options and to help you think about what you will do after Y13 and into the future. Remember to tag things you like as you find them.</a:t>
            </a:r>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6060174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When they are back as a group. Talk about supporters and see if they can</a:t>
            </a:r>
            <a:r>
              <a:rPr lang="en-US" altLang="en-US" baseline="0" dirty="0">
                <a:latin typeface="Arial" panose="020B0604020202020204" pitchFamily="34" charset="0"/>
              </a:rPr>
              <a:t> suggest any others. Tell them the name of the school careers adviser.</a:t>
            </a:r>
            <a:endParaRPr lang="en-US" altLang="en-US" dirty="0">
              <a:latin typeface="Arial" panose="020B0604020202020204" pitchFamily="34" charset="0"/>
            </a:endParaRPr>
          </a:p>
        </p:txBody>
      </p:sp>
    </p:spTree>
    <p:extLst>
      <p:ext uri="{BB962C8B-B14F-4D97-AF65-F5344CB8AC3E}">
        <p14:creationId xmlns:p14="http://schemas.microsoft.com/office/powerpoint/2010/main" val="39841998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They should write one or two action points of things they will do now to move on their career.</a:t>
            </a:r>
          </a:p>
        </p:txBody>
      </p:sp>
    </p:spTree>
    <p:extLst>
      <p:ext uri="{BB962C8B-B14F-4D97-AF65-F5344CB8AC3E}">
        <p14:creationId xmlns:p14="http://schemas.microsoft.com/office/powerpoint/2010/main" val="34309669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eaLnBrk="1" hangingPunct="1"/>
            <a:r>
              <a:rPr lang="en-US" altLang="en-US" dirty="0">
                <a:latin typeface="Arial" panose="020B0604020202020204" pitchFamily="34" charset="0"/>
              </a:rPr>
              <a:t>Ask who is interested in Academic, </a:t>
            </a:r>
            <a:r>
              <a:rPr lang="en-US" altLang="en-US" dirty="0" err="1">
                <a:latin typeface="Arial" panose="020B0604020202020204" pitchFamily="34" charset="0"/>
              </a:rPr>
              <a:t>Voc</a:t>
            </a:r>
            <a:r>
              <a:rPr lang="en-US" altLang="en-US" dirty="0">
                <a:latin typeface="Arial" panose="020B0604020202020204" pitchFamily="34" charset="0"/>
              </a:rPr>
              <a:t>, work based.</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Get students to write down their chosen pathways as A, B C</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Ask who wants to stay in the area, who wants to go further</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In pairs share what they looked at and what they are thinking of </a:t>
            </a:r>
          </a:p>
        </p:txBody>
      </p:sp>
    </p:spTree>
    <p:extLst>
      <p:ext uri="{BB962C8B-B14F-4D97-AF65-F5344CB8AC3E}">
        <p14:creationId xmlns:p14="http://schemas.microsoft.com/office/powerpoint/2010/main" val="36685709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78802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37</a:t>
            </a:fld>
            <a:endParaRPr lang="en-GB"/>
          </a:p>
        </p:txBody>
      </p:sp>
    </p:spTree>
    <p:extLst>
      <p:ext uri="{BB962C8B-B14F-4D97-AF65-F5344CB8AC3E}">
        <p14:creationId xmlns:p14="http://schemas.microsoft.com/office/powerpoint/2010/main" val="7416948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941577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39</a:t>
            </a:fld>
            <a:endParaRPr lang="en-GB"/>
          </a:p>
        </p:txBody>
      </p:sp>
    </p:spTree>
    <p:extLst>
      <p:ext uri="{BB962C8B-B14F-4D97-AF65-F5344CB8AC3E}">
        <p14:creationId xmlns:p14="http://schemas.microsoft.com/office/powerpoint/2010/main" val="1089503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Use this page to navigate directly to the relevant lesson.</a:t>
            </a:r>
          </a:p>
        </p:txBody>
      </p:sp>
    </p:spTree>
    <p:extLst>
      <p:ext uri="{BB962C8B-B14F-4D97-AF65-F5344CB8AC3E}">
        <p14:creationId xmlns:p14="http://schemas.microsoft.com/office/powerpoint/2010/main" val="16252006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40</a:t>
            </a:fld>
            <a:endParaRPr lang="en-GB" altLang="en-US" sz="800" dirty="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Remind the students of the video they saw last lesson. The focus today is drilling down in their options so they understand them in more detail.</a:t>
            </a:r>
          </a:p>
        </p:txBody>
      </p:sp>
    </p:spTree>
    <p:extLst>
      <p:ext uri="{BB962C8B-B14F-4D97-AF65-F5344CB8AC3E}">
        <p14:creationId xmlns:p14="http://schemas.microsoft.com/office/powerpoint/2010/main" val="16864358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There is a process for career decision making you can follow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eaLnBrk="1" hangingPunct="1"/>
            <a:r>
              <a:rPr lang="en-US" altLang="en-US" dirty="0">
                <a:latin typeface="Arial" panose="020B0604020202020204" pitchFamily="34" charset="0"/>
              </a:rPr>
              <a:t>Start with ‘where am I now’ which is a reflection of what you have to offer, what you are doing, quals, etc.</a:t>
            </a:r>
          </a:p>
          <a:p>
            <a:pPr eaLnBrk="1" hangingPunct="1"/>
            <a:r>
              <a:rPr lang="en-US" altLang="en-US" dirty="0">
                <a:latin typeface="Arial" panose="020B0604020202020204" pitchFamily="34" charset="0"/>
              </a:rPr>
              <a:t>Then think about ‘Where am I trying to get to?’ and thing about where you want to be  - in 1 years time or 5/10 years time – it’s about what you want to achieve/do</a:t>
            </a:r>
          </a:p>
          <a:p>
            <a:pPr eaLnBrk="1" hangingPunct="1"/>
            <a:r>
              <a:rPr lang="en-US" altLang="en-US" dirty="0">
                <a:latin typeface="Arial" panose="020B0604020202020204" pitchFamily="34" charset="0"/>
              </a:rPr>
              <a:t>Then think about the steps you need to take to get there in ‘How am I going to get there?’</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Ask students to draw this grid and then spend 10 minutes doing the three stages.</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Fly in Happenstance after they have completed the task – there is a newish career development theory that now talks about the importance of ‘happenstance’ when you take every opportunity open to you as they present themselves and see where it goes, on the basis that it might lead to something that is really interesting, exciting.</a:t>
            </a:r>
          </a:p>
        </p:txBody>
      </p:sp>
    </p:spTree>
    <p:extLst>
      <p:ext uri="{BB962C8B-B14F-4D97-AF65-F5344CB8AC3E}">
        <p14:creationId xmlns:p14="http://schemas.microsoft.com/office/powerpoint/2010/main" val="17297084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Need to be thinking ahead as well as to the decision now, and asking questions</a:t>
            </a:r>
          </a:p>
          <a:p>
            <a:pPr eaLnBrk="1" hangingPunct="1"/>
            <a:r>
              <a:rPr lang="en-US" altLang="en-US" dirty="0">
                <a:latin typeface="Arial" panose="020B0604020202020204" pitchFamily="34" charset="0"/>
              </a:rPr>
              <a:t>But also need to feel it is okay for you and will make you happy, links with your passions</a:t>
            </a:r>
          </a:p>
          <a:p>
            <a:pPr eaLnBrk="1" hangingPunct="1"/>
            <a:r>
              <a:rPr lang="en-US" altLang="en-US" dirty="0">
                <a:latin typeface="Arial" panose="020B0604020202020204" pitchFamily="34" charset="0"/>
              </a:rPr>
              <a:t>It is fine to do a degree in a subject you love even if you don’t know what job you want to do right now.</a:t>
            </a:r>
          </a:p>
        </p:txBody>
      </p:sp>
    </p:spTree>
    <p:extLst>
      <p:ext uri="{BB962C8B-B14F-4D97-AF65-F5344CB8AC3E}">
        <p14:creationId xmlns:p14="http://schemas.microsoft.com/office/powerpoint/2010/main" val="27292328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Remind students of the pathways and options.</a:t>
            </a:r>
          </a:p>
          <a:p>
            <a:pPr eaLnBrk="1" hangingPunct="1"/>
            <a:r>
              <a:rPr lang="en-US" altLang="en-US" dirty="0">
                <a:latin typeface="Arial" panose="020B0604020202020204" pitchFamily="34" charset="0"/>
              </a:rPr>
              <a:t>Although the next decision is about what they will do after Y13 that needs to tie in with an idea of future plans and that it is taking you where you want to go</a:t>
            </a:r>
          </a:p>
          <a:p>
            <a:pPr eaLnBrk="1" hangingPunct="1"/>
            <a:r>
              <a:rPr lang="en-US" altLang="en-US" dirty="0">
                <a:latin typeface="Arial" panose="020B0604020202020204" pitchFamily="34" charset="0"/>
              </a:rPr>
              <a:t>Today will focus on the alternative pathways to uni.</a:t>
            </a:r>
          </a:p>
        </p:txBody>
      </p:sp>
    </p:spTree>
    <p:extLst>
      <p:ext uri="{BB962C8B-B14F-4D97-AF65-F5344CB8AC3E}">
        <p14:creationId xmlns:p14="http://schemas.microsoft.com/office/powerpoint/2010/main" val="28748368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Another</a:t>
            </a:r>
            <a:r>
              <a:rPr lang="en-US" altLang="en-US" baseline="0" dirty="0">
                <a:latin typeface="Arial" panose="020B0604020202020204" pitchFamily="34" charset="0"/>
              </a:rPr>
              <a:t> option you can consider is to do higher level qualifications through your local college.</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They offer a range of qualifications at level 4 and above depending on the college and the courses will vary depending on their specialisms and the local demand.</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They either offer HNC/HNDs – which are higher level BTEC courses or Foundation degrees which combine academic and vocational qualifications.</a:t>
            </a:r>
          </a:p>
          <a:p>
            <a:pPr eaLnBrk="1" hangingPunct="1"/>
            <a:r>
              <a:rPr lang="en-US" altLang="en-US" baseline="0" dirty="0">
                <a:latin typeface="Arial" panose="020B0604020202020204" pitchFamily="34" charset="0"/>
              </a:rPr>
              <a:t> It is possible after a level 5 to top up one of these qualifications to get a full degree either at college or a university. All of the courses that are offered by a college are vocational – so job related.</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The fees can be less than university and the course may suit you if you know what you want to do and would like to stay close to home.</a:t>
            </a:r>
          </a:p>
          <a:p>
            <a:pPr eaLnBrk="1" hangingPunct="1"/>
            <a:endParaRPr lang="en-US" altLang="en-US" baseline="0"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Some HNC/Ds and FD are now also badged as Higher Technical Quals, providing good progression routes from T Levels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8229042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Show the video if there is interest in the group of this pathway</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7794060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Remind them that Higher and Degree apps are great but they are competitive. Need sometimes to start at level lower than you have. There are other places to look, like Not Going to Uni.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There are a lot more Advanced Apps available</a:t>
            </a:r>
          </a:p>
          <a:p>
            <a:pPr eaLnBrk="1" hangingPunct="1"/>
            <a:r>
              <a:rPr lang="en-US" altLang="en-US" dirty="0">
                <a:latin typeface="Arial" panose="020B0604020202020204" pitchFamily="34" charset="0"/>
              </a:rPr>
              <a:t>Search for vacancies on </a:t>
            </a:r>
            <a:r>
              <a:rPr lang="en-US" altLang="en-US" dirty="0" err="1">
                <a:latin typeface="Arial" panose="020B0604020202020204" pitchFamily="34" charset="0"/>
              </a:rPr>
              <a:t>Careerpilot</a:t>
            </a:r>
            <a:endParaRPr lang="en-US" altLang="en-US" dirty="0">
              <a:latin typeface="Arial" panose="020B0604020202020204" pitchFamily="34" charset="0"/>
            </a:endParaRPr>
          </a:p>
        </p:txBody>
      </p:sp>
    </p:spTree>
    <p:extLst>
      <p:ext uri="{BB962C8B-B14F-4D97-AF65-F5344CB8AC3E}">
        <p14:creationId xmlns:p14="http://schemas.microsoft.com/office/powerpoint/2010/main" val="36568389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An apprenticeship is training you to do a job so you do have to think what job role you are looking for.</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Then there are three stages to follow </a:t>
            </a:r>
          </a:p>
        </p:txBody>
      </p:sp>
    </p:spTree>
    <p:extLst>
      <p:ext uri="{BB962C8B-B14F-4D97-AF65-F5344CB8AC3E}">
        <p14:creationId xmlns:p14="http://schemas.microsoft.com/office/powerpoint/2010/main" val="32422147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xfrm>
            <a:off x="764293" y="4746459"/>
            <a:ext cx="5438140" cy="3908613"/>
          </a:xfrm>
          <a:noFill/>
        </p:spPr>
        <p:txBody>
          <a:bodyPr/>
          <a:lstStyle/>
          <a:p>
            <a:pPr eaLnBrk="1" hangingPunct="1"/>
            <a:r>
              <a:rPr lang="en-US" altLang="en-US" dirty="0">
                <a:latin typeface="Arial" panose="020B0604020202020204" pitchFamily="34" charset="0"/>
              </a:rPr>
              <a:t>Here is a list of the apprenticeships with that often have the most vacancies.</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As anyone of any age can apply for an apprenticeship sometimes it is difficult to get into these from 18 – such as Police Constables – maybe competing with people already in the force or had more work experience.</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Also you can see that just because an apprenticeship might exist for a specific job such as graphic design it doesn’t necessarily mean there will be any vacancies – it depends on employer demand.</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You can search for these on </a:t>
            </a:r>
            <a:r>
              <a:rPr lang="en-US" altLang="en-US" dirty="0" err="1">
                <a:latin typeface="Arial" panose="020B0604020202020204" pitchFamily="34" charset="0"/>
              </a:rPr>
              <a:t>Careerpilot</a:t>
            </a:r>
            <a:r>
              <a:rPr lang="en-US" altLang="en-US" dirty="0">
                <a:latin typeface="Arial" panose="020B0604020202020204" pitchFamily="34" charset="0"/>
              </a:rPr>
              <a:t> and there is also a specific area on UCAS website for these.</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Some of the deadlines for these opportunities mirror the deadlines for applying to university.</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You may end up doing part of the degree apprenticeship at a university or on site  depending on the employer. You maybe working towards professional examinations too. Although it maybe slightly longer than a degree you are gaining work experience and earning money.</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30656650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using </a:t>
            </a:r>
            <a:r>
              <a:rPr lang="en-US" altLang="en-US" dirty="0" err="1">
                <a:latin typeface="Arial" panose="020B0604020202020204" pitchFamily="34" charset="0"/>
              </a:rPr>
              <a:t>Careerpilot</a:t>
            </a:r>
            <a:r>
              <a:rPr lang="en-US" altLang="en-US" dirty="0">
                <a:latin typeface="Arial" panose="020B0604020202020204" pitchFamily="34" charset="0"/>
              </a:rPr>
              <a:t> to explore all your options, register (or sign in if you have used it before)</a:t>
            </a:r>
          </a:p>
          <a:p>
            <a:pPr eaLnBrk="1" hangingPunct="1"/>
            <a:r>
              <a:rPr lang="en-US" altLang="en-US" dirty="0">
                <a:latin typeface="Arial" panose="020B0604020202020204" pitchFamily="34" charset="0"/>
              </a:rPr>
              <a:t>Then you can build your report and have a record of all your career choices and plans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75706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video recording of this lesson is available to play from the front with prompts to pause for students to complete activities. This is available as a separate file with links to the recording. </a:t>
            </a:r>
          </a:p>
        </p:txBody>
      </p:sp>
      <p:sp>
        <p:nvSpPr>
          <p:cNvPr id="4" name="Slide Number Placeholder 3"/>
          <p:cNvSpPr>
            <a:spLocks noGrp="1"/>
          </p:cNvSpPr>
          <p:nvPr>
            <p:ph type="sldNum" sz="quarter" idx="5"/>
          </p:nvPr>
        </p:nvSpPr>
        <p:spPr/>
        <p:txBody>
          <a:bodyPr/>
          <a:lstStyle/>
          <a:p>
            <a:fld id="{49D8F3F8-784D-4BD0-B132-FF0371917A74}" type="slidenum">
              <a:rPr lang="en-GB" smtClean="0"/>
              <a:t>5</a:t>
            </a:fld>
            <a:endParaRPr lang="en-GB"/>
          </a:p>
        </p:txBody>
      </p:sp>
    </p:spTree>
    <p:extLst>
      <p:ext uri="{BB962C8B-B14F-4D97-AF65-F5344CB8AC3E}">
        <p14:creationId xmlns:p14="http://schemas.microsoft.com/office/powerpoint/2010/main" val="12400325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You will using </a:t>
            </a:r>
            <a:r>
              <a:rPr lang="en-US" altLang="en-US" dirty="0" err="1">
                <a:latin typeface="Arial" panose="020B0604020202020204" pitchFamily="34" charset="0"/>
              </a:rPr>
              <a:t>Careerpilot</a:t>
            </a:r>
            <a:r>
              <a:rPr lang="en-US" altLang="en-US" dirty="0">
                <a:latin typeface="Arial" panose="020B0604020202020204" pitchFamily="34" charset="0"/>
              </a:rPr>
              <a:t> to explore all your options, register (or sign in if you have used it before)</a:t>
            </a:r>
          </a:p>
          <a:p>
            <a:pPr eaLnBrk="1" hangingPunct="1"/>
            <a:r>
              <a:rPr lang="en-US" altLang="en-US" dirty="0">
                <a:latin typeface="Arial" panose="020B0604020202020204" pitchFamily="34" charset="0"/>
              </a:rPr>
              <a:t>They might already have jobs they like saved in their Career Tools or they can go to ‘jobs’ and search in different ways</a:t>
            </a:r>
          </a:p>
          <a:p>
            <a:pPr eaLnBrk="1" hangingPunct="1"/>
            <a:r>
              <a:rPr lang="en-US" altLang="en-US" dirty="0">
                <a:latin typeface="Arial" panose="020B0604020202020204" pitchFamily="34" charset="0"/>
              </a:rPr>
              <a:t>Add the job of interest of the Career Tools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30522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can choose a job to see the whole job profile</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872874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Every profile has details on the routes in – look to see if there are any college or apprenticeship routes or what degree routes.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8998716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do this in the career book or on paper. They should keep this for future reference.</a:t>
            </a:r>
            <a:endParaRPr lang="en-GB" baseline="0" dirty="0"/>
          </a:p>
        </p:txBody>
      </p:sp>
      <p:sp>
        <p:nvSpPr>
          <p:cNvPr id="4" name="Slide Number Placeholder 3"/>
          <p:cNvSpPr>
            <a:spLocks noGrp="1"/>
          </p:cNvSpPr>
          <p:nvPr>
            <p:ph type="sldNum" sz="quarter" idx="10"/>
          </p:nvPr>
        </p:nvSpPr>
        <p:spPr/>
        <p:txBody>
          <a:bodyPr/>
          <a:lstStyle/>
          <a:p>
            <a:fld id="{E9295430-1DDE-4C21-A1C5-E00DB03C7282}" type="slidenum">
              <a:rPr lang="en-GB" smtClean="0"/>
              <a:t>53</a:t>
            </a:fld>
            <a:endParaRPr lang="en-GB"/>
          </a:p>
        </p:txBody>
      </p:sp>
    </p:spTree>
    <p:extLst>
      <p:ext uri="{BB962C8B-B14F-4D97-AF65-F5344CB8AC3E}">
        <p14:creationId xmlns:p14="http://schemas.microsoft.com/office/powerpoint/2010/main" val="40543896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should change to ‘list view’ to see names of colleges, can then click to see their page in Careerpilot and click through to the colleges online prospectus.</a:t>
            </a:r>
          </a:p>
          <a:p>
            <a:pPr eaLnBrk="1" hangingPunct="1"/>
            <a:r>
              <a:rPr lang="en-US" altLang="en-US" dirty="0">
                <a:latin typeface="Arial" panose="020B0604020202020204" pitchFamily="34" charset="0"/>
              </a:rPr>
              <a:t>If they like the college they can add to ‘My Providers’ by clicking ‘+Add this to my providers’</a:t>
            </a:r>
          </a:p>
        </p:txBody>
      </p:sp>
    </p:spTree>
    <p:extLst>
      <p:ext uri="{BB962C8B-B14F-4D97-AF65-F5344CB8AC3E}">
        <p14:creationId xmlns:p14="http://schemas.microsoft.com/office/powerpoint/2010/main" val="42012062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They could also just search for something they are interested in already. First they need to see that a standard has been written for this job. That will tell them an apprenticeship exists. They still need to see if there are any vacancies.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0761840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Through the Careerpilot course search they can find apprenticeship vacancies.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4301821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try to find one or two college courses for each of their chosen jobs.</a:t>
            </a:r>
            <a:endParaRPr lang="en-GB" baseline="0" dirty="0"/>
          </a:p>
        </p:txBody>
      </p:sp>
      <p:sp>
        <p:nvSpPr>
          <p:cNvPr id="4" name="Slide Number Placeholder 3"/>
          <p:cNvSpPr>
            <a:spLocks noGrp="1"/>
          </p:cNvSpPr>
          <p:nvPr>
            <p:ph type="sldNum" sz="quarter" idx="10"/>
          </p:nvPr>
        </p:nvSpPr>
        <p:spPr/>
        <p:txBody>
          <a:bodyPr/>
          <a:lstStyle/>
          <a:p>
            <a:fld id="{E9295430-1DDE-4C21-A1C5-E00DB03C7282}" type="slidenum">
              <a:rPr lang="en-GB" smtClean="0"/>
              <a:t>57</a:t>
            </a:fld>
            <a:endParaRPr lang="en-GB"/>
          </a:p>
        </p:txBody>
      </p:sp>
    </p:spTree>
    <p:extLst>
      <p:ext uri="{BB962C8B-B14F-4D97-AF65-F5344CB8AC3E}">
        <p14:creationId xmlns:p14="http://schemas.microsoft.com/office/powerpoint/2010/main" val="18487140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There are other good places to search for an apprenticeship – through gov.uk – where they can set up an account and get alerts and through Amazing Apprenticeships where they can see what employers are offering what apprenticeships.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3878149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Update your three stage career planning process. Add Plan A and Plan B.</a:t>
            </a:r>
          </a:p>
        </p:txBody>
      </p:sp>
    </p:spTree>
    <p:extLst>
      <p:ext uri="{BB962C8B-B14F-4D97-AF65-F5344CB8AC3E}">
        <p14:creationId xmlns:p14="http://schemas.microsoft.com/office/powerpoint/2010/main" val="531355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42147242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Paired activity</a:t>
            </a:r>
          </a:p>
          <a:p>
            <a:endParaRPr lang="en-GB" baseline="0" dirty="0"/>
          </a:p>
          <a:p>
            <a:r>
              <a:rPr lang="en-US" altLang="en-US" dirty="0">
                <a:latin typeface="Arial" panose="020B0604020202020204" pitchFamily="34" charset="0"/>
              </a:rPr>
              <a:t>Speaking Step 11 - </a:t>
            </a:r>
            <a:r>
              <a:rPr lang="en-GB" altLang="en-US" b="1" dirty="0">
                <a:latin typeface="Arial" panose="020B0604020202020204" pitchFamily="34" charset="0"/>
              </a:rPr>
              <a:t>Speaking engagingly</a:t>
            </a:r>
            <a:r>
              <a:rPr lang="en-GB" altLang="en-US" dirty="0">
                <a:latin typeface="Arial" panose="020B0604020202020204" pitchFamily="34" charset="0"/>
              </a:rPr>
              <a:t>: I communicate in a way that is engaging for my audience</a:t>
            </a:r>
          </a:p>
          <a:p>
            <a:r>
              <a:rPr lang="en-GB" altLang="en-US" dirty="0">
                <a:latin typeface="Arial" panose="020B0604020202020204" pitchFamily="34" charset="0"/>
              </a:rPr>
              <a:t>Listening Step 8 – </a:t>
            </a:r>
            <a:r>
              <a:rPr lang="en-GB" altLang="en-US" b="1" dirty="0">
                <a:latin typeface="Arial" panose="020B0604020202020204" pitchFamily="34" charset="0"/>
              </a:rPr>
              <a:t>Questioning</a:t>
            </a:r>
            <a:r>
              <a:rPr lang="en-GB" altLang="en-US" dirty="0">
                <a:latin typeface="Arial" panose="020B0604020202020204" pitchFamily="34" charset="0"/>
              </a:rPr>
              <a:t>: I ask open questions to understand more</a:t>
            </a:r>
          </a:p>
          <a:p>
            <a:endParaRPr lang="en-GB" baseline="0" dirty="0"/>
          </a:p>
        </p:txBody>
      </p:sp>
      <p:sp>
        <p:nvSpPr>
          <p:cNvPr id="4" name="Slide Number Placeholder 3"/>
          <p:cNvSpPr>
            <a:spLocks noGrp="1"/>
          </p:cNvSpPr>
          <p:nvPr>
            <p:ph type="sldNum" sz="quarter" idx="10"/>
          </p:nvPr>
        </p:nvSpPr>
        <p:spPr/>
        <p:txBody>
          <a:bodyPr/>
          <a:lstStyle/>
          <a:p>
            <a:fld id="{E9295430-1DDE-4C21-A1C5-E00DB03C7282}" type="slidenum">
              <a:rPr lang="en-GB" smtClean="0"/>
              <a:t>60</a:t>
            </a:fld>
            <a:endParaRPr lang="en-GB"/>
          </a:p>
        </p:txBody>
      </p:sp>
    </p:spTree>
    <p:extLst>
      <p:ext uri="{BB962C8B-B14F-4D97-AF65-F5344CB8AC3E}">
        <p14:creationId xmlns:p14="http://schemas.microsoft.com/office/powerpoint/2010/main" val="5803451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54562929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session students will be drilling down to find out more about how to choose a course at </a:t>
            </a:r>
            <a:r>
              <a:rPr lang="en-GB" dirty="0" err="1"/>
              <a:t>uni</a:t>
            </a:r>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62</a:t>
            </a:fld>
            <a:endParaRPr lang="en-GB"/>
          </a:p>
        </p:txBody>
      </p:sp>
    </p:spTree>
    <p:extLst>
      <p:ext uri="{BB962C8B-B14F-4D97-AF65-F5344CB8AC3E}">
        <p14:creationId xmlns:p14="http://schemas.microsoft.com/office/powerpoint/2010/main" val="16260831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7900767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so they have an overview</a:t>
            </a:r>
          </a:p>
          <a:p>
            <a:r>
              <a:rPr lang="en-GB" dirty="0"/>
              <a:t>The following slides will take them through what they need to do.</a:t>
            </a:r>
          </a:p>
          <a:p>
            <a:r>
              <a:rPr lang="en-GB" dirty="0"/>
              <a:t>Students might choose an apprenticeship at 16 or after A levels, etc. So it is good to know how to find them even if they are thinking of something else at 16.</a:t>
            </a:r>
          </a:p>
        </p:txBody>
      </p:sp>
      <p:sp>
        <p:nvSpPr>
          <p:cNvPr id="4" name="Slide Number Placeholder 3"/>
          <p:cNvSpPr>
            <a:spLocks noGrp="1"/>
          </p:cNvSpPr>
          <p:nvPr>
            <p:ph type="sldNum" sz="quarter" idx="5"/>
          </p:nvPr>
        </p:nvSpPr>
        <p:spPr/>
        <p:txBody>
          <a:bodyPr/>
          <a:lstStyle/>
          <a:p>
            <a:fld id="{49D8F3F8-784D-4BD0-B132-FF0371917A74}" type="slidenum">
              <a:rPr lang="en-GB" smtClean="0"/>
              <a:t>64</a:t>
            </a:fld>
            <a:endParaRPr lang="en-GB"/>
          </a:p>
        </p:txBody>
      </p:sp>
    </p:spTree>
    <p:extLst>
      <p:ext uri="{BB962C8B-B14F-4D97-AF65-F5344CB8AC3E}">
        <p14:creationId xmlns:p14="http://schemas.microsoft.com/office/powerpoint/2010/main" val="199248917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E9295430-1DDE-4C21-A1C5-E00DB03C7282}" type="slidenum">
              <a:rPr lang="en-GB" smtClean="0"/>
              <a:t>65</a:t>
            </a:fld>
            <a:endParaRPr lang="en-GB"/>
          </a:p>
        </p:txBody>
      </p:sp>
    </p:spTree>
    <p:extLst>
      <p:ext uri="{BB962C8B-B14F-4D97-AF65-F5344CB8AC3E}">
        <p14:creationId xmlns:p14="http://schemas.microsoft.com/office/powerpoint/2010/main" val="13230057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As a group pull out the key points from the video of how to choose a course and any others they can think of</a:t>
            </a:r>
          </a:p>
        </p:txBody>
      </p:sp>
      <p:sp>
        <p:nvSpPr>
          <p:cNvPr id="4" name="Slide Number Placeholder 3"/>
          <p:cNvSpPr>
            <a:spLocks noGrp="1"/>
          </p:cNvSpPr>
          <p:nvPr>
            <p:ph type="sldNum" sz="quarter" idx="10"/>
          </p:nvPr>
        </p:nvSpPr>
        <p:spPr/>
        <p:txBody>
          <a:bodyPr/>
          <a:lstStyle/>
          <a:p>
            <a:fld id="{E9295430-1DDE-4C21-A1C5-E00DB03C7282}" type="slidenum">
              <a:rPr lang="en-GB" smtClean="0"/>
              <a:t>66</a:t>
            </a:fld>
            <a:endParaRPr lang="en-GB"/>
          </a:p>
        </p:txBody>
      </p:sp>
    </p:spTree>
    <p:extLst>
      <p:ext uri="{BB962C8B-B14F-4D97-AF65-F5344CB8AC3E}">
        <p14:creationId xmlns:p14="http://schemas.microsoft.com/office/powerpoint/2010/main" val="14488230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Careerpilot has lots of information about HE at 18</a:t>
            </a:r>
          </a:p>
        </p:txBody>
      </p:sp>
      <p:sp>
        <p:nvSpPr>
          <p:cNvPr id="4" name="Slide Number Placeholder 3"/>
          <p:cNvSpPr>
            <a:spLocks noGrp="1"/>
          </p:cNvSpPr>
          <p:nvPr>
            <p:ph type="sldNum" sz="quarter" idx="10"/>
          </p:nvPr>
        </p:nvSpPr>
        <p:spPr/>
        <p:txBody>
          <a:bodyPr/>
          <a:lstStyle/>
          <a:p>
            <a:fld id="{E9295430-1DDE-4C21-A1C5-E00DB03C7282}" type="slidenum">
              <a:rPr lang="en-GB" smtClean="0"/>
              <a:t>67</a:t>
            </a:fld>
            <a:endParaRPr lang="en-GB"/>
          </a:p>
        </p:txBody>
      </p:sp>
    </p:spTree>
    <p:extLst>
      <p:ext uri="{BB962C8B-B14F-4D97-AF65-F5344CB8AC3E}">
        <p14:creationId xmlns:p14="http://schemas.microsoft.com/office/powerpoint/2010/main" val="31037186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work they have already been doing using Careerpilot will help them and they can do these activities again.</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The job profiles will have the details of routes into this job</a:t>
            </a:r>
          </a:p>
          <a:p>
            <a:pPr eaLnBrk="1" hangingPunct="1"/>
            <a:r>
              <a:rPr lang="en-US" altLang="en-US" dirty="0">
                <a:latin typeface="Arial" panose="020B0604020202020204" pitchFamily="34" charset="0"/>
              </a:rPr>
              <a:t>The ‘Start with a subject’ tool will help them see where a subject could lead </a:t>
            </a:r>
            <a:r>
              <a:rPr lang="en-US" altLang="en-US" dirty="0" err="1">
                <a:latin typeface="Arial" panose="020B0604020202020204" pitchFamily="34" charset="0"/>
              </a:rPr>
              <a:t>e.g</a:t>
            </a:r>
            <a:r>
              <a:rPr lang="en-US" altLang="en-US" dirty="0">
                <a:latin typeface="Arial" panose="020B0604020202020204" pitchFamily="34" charset="0"/>
              </a:rPr>
              <a:t> to jobs and some sample degree and apprenticeship courses</a:t>
            </a:r>
          </a:p>
          <a:p>
            <a:pPr eaLnBrk="1" hangingPunct="1"/>
            <a:r>
              <a:rPr lang="en-US" altLang="en-US" dirty="0">
                <a:latin typeface="Arial" panose="020B0604020202020204" pitchFamily="34" charset="0"/>
              </a:rPr>
              <a:t>The values tool will help them think about where something that is important to them could lead.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113245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69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now create the pink boxes above and write into them what they are currently thinking, it doesn’t matter if they leave some of the spaces blank. They can put a X if not interested in an industry placement, etc. Even if they are thinking about college or an apprenticeship they can still explore </a:t>
            </a:r>
            <a:r>
              <a:rPr lang="en-US" altLang="en-US" dirty="0" err="1">
                <a:latin typeface="Arial" panose="020B0604020202020204" pitchFamily="34" charset="0"/>
              </a:rPr>
              <a:t>uni</a:t>
            </a:r>
            <a:r>
              <a:rPr lang="en-US" altLang="en-US" dirty="0">
                <a:latin typeface="Arial" panose="020B0604020202020204" pitchFamily="34" charset="0"/>
              </a:rPr>
              <a:t> routes.</a:t>
            </a:r>
          </a:p>
        </p:txBody>
      </p:sp>
    </p:spTree>
    <p:extLst>
      <p:ext uri="{BB962C8B-B14F-4D97-AF65-F5344CB8AC3E}">
        <p14:creationId xmlns:p14="http://schemas.microsoft.com/office/powerpoint/2010/main" val="4280729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what a career is and that jobs are part of their career journey (and they might have lots of them).</a:t>
            </a:r>
          </a:p>
          <a:p>
            <a:pPr eaLnBrk="1" hangingPunct="1"/>
            <a:r>
              <a:rPr lang="en-US" altLang="en-US" dirty="0">
                <a:latin typeface="Arial" panose="020B0604020202020204" pitchFamily="34" charset="0"/>
              </a:rPr>
              <a:t>Emphasis the big career things that Y12/13 will need to be considering</a:t>
            </a:r>
          </a:p>
        </p:txBody>
      </p:sp>
    </p:spTree>
    <p:extLst>
      <p:ext uri="{BB962C8B-B14F-4D97-AF65-F5344CB8AC3E}">
        <p14:creationId xmlns:p14="http://schemas.microsoft.com/office/powerpoint/2010/main" val="73765092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Tips when choosing a course – drill down to the details.</a:t>
            </a:r>
          </a:p>
          <a:p>
            <a:pPr eaLnBrk="1" hangingPunct="1"/>
            <a:r>
              <a:rPr lang="en-US" altLang="en-US" dirty="0">
                <a:latin typeface="Arial" panose="020B0604020202020204" pitchFamily="34" charset="0"/>
              </a:rPr>
              <a:t>Know what you bring in terms of UCAS points/grades.</a:t>
            </a:r>
          </a:p>
        </p:txBody>
      </p:sp>
    </p:spTree>
    <p:extLst>
      <p:ext uri="{BB962C8B-B14F-4D97-AF65-F5344CB8AC3E}">
        <p14:creationId xmlns:p14="http://schemas.microsoft.com/office/powerpoint/2010/main" val="8126607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Where to look on Careerpilot</a:t>
            </a:r>
          </a:p>
        </p:txBody>
      </p:sp>
      <p:sp>
        <p:nvSpPr>
          <p:cNvPr id="4" name="Slide Number Placeholder 3"/>
          <p:cNvSpPr>
            <a:spLocks noGrp="1"/>
          </p:cNvSpPr>
          <p:nvPr>
            <p:ph type="sldNum" sz="quarter" idx="10"/>
          </p:nvPr>
        </p:nvSpPr>
        <p:spPr/>
        <p:txBody>
          <a:bodyPr/>
          <a:lstStyle/>
          <a:p>
            <a:fld id="{E9295430-1DDE-4C21-A1C5-E00DB03C7282}" type="slidenum">
              <a:rPr lang="en-GB" smtClean="0"/>
              <a:t>71</a:t>
            </a:fld>
            <a:endParaRPr lang="en-GB"/>
          </a:p>
        </p:txBody>
      </p:sp>
    </p:spTree>
    <p:extLst>
      <p:ext uri="{BB962C8B-B14F-4D97-AF65-F5344CB8AC3E}">
        <p14:creationId xmlns:p14="http://schemas.microsoft.com/office/powerpoint/2010/main" val="156347815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Research task using Careerpilot and other websites or can go straight to </a:t>
            </a:r>
            <a:r>
              <a:rPr lang="en-US" altLang="en-US" dirty="0" err="1">
                <a:latin typeface="Arial" panose="020B0604020202020204" pitchFamily="34" charset="0"/>
              </a:rPr>
              <a:t>uni’s</a:t>
            </a:r>
            <a:r>
              <a:rPr lang="en-US" altLang="en-US" dirty="0">
                <a:latin typeface="Arial" panose="020B0604020202020204" pitchFamily="34" charset="0"/>
              </a:rPr>
              <a:t> website</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6459835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When students know what course they want to do they can start comparing courses and unis to narrow down to the 5 they need to put on their application through UCAS.</a:t>
            </a:r>
          </a:p>
          <a:p>
            <a:r>
              <a:rPr lang="en-GB" baseline="0" dirty="0"/>
              <a:t>There are links to comparison sites on Careerpilot</a:t>
            </a:r>
          </a:p>
        </p:txBody>
      </p:sp>
      <p:sp>
        <p:nvSpPr>
          <p:cNvPr id="4" name="Slide Number Placeholder 3"/>
          <p:cNvSpPr>
            <a:spLocks noGrp="1"/>
          </p:cNvSpPr>
          <p:nvPr>
            <p:ph type="sldNum" sz="quarter" idx="10"/>
          </p:nvPr>
        </p:nvSpPr>
        <p:spPr/>
        <p:txBody>
          <a:bodyPr/>
          <a:lstStyle/>
          <a:p>
            <a:fld id="{E9295430-1DDE-4C21-A1C5-E00DB03C7282}" type="slidenum">
              <a:rPr lang="en-GB" smtClean="0"/>
              <a:t>73</a:t>
            </a:fld>
            <a:endParaRPr lang="en-GB"/>
          </a:p>
        </p:txBody>
      </p:sp>
    </p:spTree>
    <p:extLst>
      <p:ext uri="{BB962C8B-B14F-4D97-AF65-F5344CB8AC3E}">
        <p14:creationId xmlns:p14="http://schemas.microsoft.com/office/powerpoint/2010/main" val="3549924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Students should also go and see a </a:t>
            </a:r>
            <a:r>
              <a:rPr lang="en-GB" baseline="0" dirty="0" err="1"/>
              <a:t>uni</a:t>
            </a:r>
            <a:r>
              <a:rPr lang="en-GB" baseline="0" dirty="0"/>
              <a:t> or watch virtual tours.</a:t>
            </a:r>
          </a:p>
        </p:txBody>
      </p:sp>
      <p:sp>
        <p:nvSpPr>
          <p:cNvPr id="4" name="Slide Number Placeholder 3"/>
          <p:cNvSpPr>
            <a:spLocks noGrp="1"/>
          </p:cNvSpPr>
          <p:nvPr>
            <p:ph type="sldNum" sz="quarter" idx="10"/>
          </p:nvPr>
        </p:nvSpPr>
        <p:spPr/>
        <p:txBody>
          <a:bodyPr/>
          <a:lstStyle/>
          <a:p>
            <a:fld id="{E9295430-1DDE-4C21-A1C5-E00DB03C7282}" type="slidenum">
              <a:rPr lang="en-GB" smtClean="0"/>
              <a:t>74</a:t>
            </a:fld>
            <a:endParaRPr lang="en-GB"/>
          </a:p>
        </p:txBody>
      </p:sp>
    </p:spTree>
    <p:extLst>
      <p:ext uri="{BB962C8B-B14F-4D97-AF65-F5344CB8AC3E}">
        <p14:creationId xmlns:p14="http://schemas.microsoft.com/office/powerpoint/2010/main" val="404678802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Who is thinking about </a:t>
            </a:r>
            <a:r>
              <a:rPr lang="en-US" altLang="en-US" dirty="0" err="1">
                <a:latin typeface="Arial" panose="020B0604020202020204" pitchFamily="34" charset="0"/>
              </a:rPr>
              <a:t>uni</a:t>
            </a:r>
            <a:r>
              <a:rPr lang="en-US" altLang="en-US" dirty="0">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Here are a few key things when deciding.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Can start with a job or start with a subject as employers are keen for people with any sort of degree subject.</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658864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Students should review and update their three stage career plan and also review and add action points to Careerpilot – in Career Tools</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06830365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40713428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session we will look at funding in summary and ways to apply for any post 16 option and how to do it and also looking ahead to post 18</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78</a:t>
            </a:fld>
            <a:endParaRPr lang="en-GB"/>
          </a:p>
        </p:txBody>
      </p:sp>
    </p:spTree>
    <p:extLst>
      <p:ext uri="{BB962C8B-B14F-4D97-AF65-F5344CB8AC3E}">
        <p14:creationId xmlns:p14="http://schemas.microsoft.com/office/powerpoint/2010/main" val="225066478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3632225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They can write down their top three (recognize it is sometimes hard to have just three). They don’t need to tell you what they have chosen but make the point that what drives you (your values) can help you look for courses and careers.</a:t>
            </a:r>
          </a:p>
        </p:txBody>
      </p:sp>
    </p:spTree>
    <p:extLst>
      <p:ext uri="{BB962C8B-B14F-4D97-AF65-F5344CB8AC3E}">
        <p14:creationId xmlns:p14="http://schemas.microsoft.com/office/powerpoint/2010/main" val="214831358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so they have an overview</a:t>
            </a:r>
          </a:p>
          <a:p>
            <a:r>
              <a:rPr lang="en-GB" dirty="0"/>
              <a:t>The following slides will take them through what they need to do.</a:t>
            </a:r>
          </a:p>
        </p:txBody>
      </p:sp>
      <p:sp>
        <p:nvSpPr>
          <p:cNvPr id="4" name="Slide Number Placeholder 3"/>
          <p:cNvSpPr>
            <a:spLocks noGrp="1"/>
          </p:cNvSpPr>
          <p:nvPr>
            <p:ph type="sldNum" sz="quarter" idx="5"/>
          </p:nvPr>
        </p:nvSpPr>
        <p:spPr/>
        <p:txBody>
          <a:bodyPr/>
          <a:lstStyle/>
          <a:p>
            <a:fld id="{49D8F3F8-784D-4BD0-B132-FF0371917A74}" type="slidenum">
              <a:rPr lang="en-GB" smtClean="0"/>
              <a:t>80</a:t>
            </a:fld>
            <a:endParaRPr lang="en-GB"/>
          </a:p>
        </p:txBody>
      </p:sp>
    </p:spTree>
    <p:extLst>
      <p:ext uri="{BB962C8B-B14F-4D97-AF65-F5344CB8AC3E}">
        <p14:creationId xmlns:p14="http://schemas.microsoft.com/office/powerpoint/2010/main" val="427478744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Higher education happens in all sorts of contexts – not just uni.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You are a graduate with a degree when you reach Level 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Level 7 is post graduate/masters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Level 7  is doctorate</a:t>
            </a:r>
          </a:p>
        </p:txBody>
      </p:sp>
    </p:spTree>
    <p:extLst>
      <p:ext uri="{BB962C8B-B14F-4D97-AF65-F5344CB8AC3E}">
        <p14:creationId xmlns:p14="http://schemas.microsoft.com/office/powerpoint/2010/main" val="380144570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384990700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If you are choose these pathways then you will get paid – but good to check out what you will get and to know your costs.</a:t>
            </a:r>
          </a:p>
        </p:txBody>
      </p:sp>
    </p:spTree>
    <p:extLst>
      <p:ext uri="{BB962C8B-B14F-4D97-AF65-F5344CB8AC3E}">
        <p14:creationId xmlns:p14="http://schemas.microsoft.com/office/powerpoint/2010/main" val="273868969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Can either do as group or in pairs – quick list of the things you need to pay for. Can do this if choosing any pathway</a:t>
            </a:r>
          </a:p>
        </p:txBody>
      </p:sp>
    </p:spTree>
    <p:extLst>
      <p:ext uri="{BB962C8B-B14F-4D97-AF65-F5344CB8AC3E}">
        <p14:creationId xmlns:p14="http://schemas.microsoft.com/office/powerpoint/2010/main" val="57072777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These are the main costs lines if you are thinking uni.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These are rough costs.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The living costs will be down to your lifestyle.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Here are some ways you can access funding</a:t>
            </a:r>
          </a:p>
        </p:txBody>
      </p:sp>
    </p:spTree>
    <p:extLst>
      <p:ext uri="{BB962C8B-B14F-4D97-AF65-F5344CB8AC3E}">
        <p14:creationId xmlns:p14="http://schemas.microsoft.com/office/powerpoint/2010/main" val="261637828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Different costs depending on where you study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Who gets the money and where it comes from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How it is paid back</a:t>
            </a:r>
          </a:p>
        </p:txBody>
      </p:sp>
    </p:spTree>
    <p:extLst>
      <p:ext uri="{BB962C8B-B14F-4D97-AF65-F5344CB8AC3E}">
        <p14:creationId xmlns:p14="http://schemas.microsoft.com/office/powerpoint/2010/main" val="33851201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Sources of info about funding.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10 mins to explore either funding for </a:t>
            </a:r>
            <a:r>
              <a:rPr lang="en-US" altLang="en-US" dirty="0" err="1">
                <a:latin typeface="Arial" panose="020B0604020202020204" pitchFamily="34" charset="0"/>
              </a:rPr>
              <a:t>uni</a:t>
            </a:r>
            <a:r>
              <a:rPr lang="en-US" altLang="en-US" dirty="0">
                <a:latin typeface="Arial" panose="020B0604020202020204" pitchFamily="34" charset="0"/>
              </a:rPr>
              <a:t> or an apprenticeship</a:t>
            </a:r>
          </a:p>
        </p:txBody>
      </p:sp>
    </p:spTree>
    <p:extLst>
      <p:ext uri="{BB962C8B-B14F-4D97-AF65-F5344CB8AC3E}">
        <p14:creationId xmlns:p14="http://schemas.microsoft.com/office/powerpoint/2010/main" val="273250206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72459525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89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Applying is different depending on what you are thinking of doing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In 2026 there will be no personal statement but instead a set of questions to answer.</a:t>
            </a:r>
          </a:p>
        </p:txBody>
      </p:sp>
    </p:spTree>
    <p:extLst>
      <p:ext uri="{BB962C8B-B14F-4D97-AF65-F5344CB8AC3E}">
        <p14:creationId xmlns:p14="http://schemas.microsoft.com/office/powerpoint/2010/main" val="2352648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In the past there was more of a staircase approach to jobs, start at one step and move up. Now careers are ‘squiggly’ as we don’t know for sure where jobs will be as tech advances and people might have to retrain, etc.</a:t>
            </a:r>
          </a:p>
        </p:txBody>
      </p:sp>
    </p:spTree>
    <p:extLst>
      <p:ext uri="{BB962C8B-B14F-4D97-AF65-F5344CB8AC3E}">
        <p14:creationId xmlns:p14="http://schemas.microsoft.com/office/powerpoint/2010/main" val="399347456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90</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Whatever you are applying for you need to know what you have to offer – your skills.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Complete the post 16 Skills Profile </a:t>
            </a:r>
          </a:p>
        </p:txBody>
      </p:sp>
    </p:spTree>
    <p:extLst>
      <p:ext uri="{BB962C8B-B14F-4D97-AF65-F5344CB8AC3E}">
        <p14:creationId xmlns:p14="http://schemas.microsoft.com/office/powerpoint/2010/main" val="170782053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91</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Add two examples of things you have done that have enabled you to use your skills (things not in the quiz).</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Click on ‘Use my skills to apply’</a:t>
            </a:r>
          </a:p>
        </p:txBody>
      </p:sp>
    </p:spTree>
    <p:extLst>
      <p:ext uri="{BB962C8B-B14F-4D97-AF65-F5344CB8AC3E}">
        <p14:creationId xmlns:p14="http://schemas.microsoft.com/office/powerpoint/2010/main" val="159434687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Task as above</a:t>
            </a:r>
          </a:p>
        </p:txBody>
      </p:sp>
    </p:spTree>
    <p:extLst>
      <p:ext uri="{BB962C8B-B14F-4D97-AF65-F5344CB8AC3E}">
        <p14:creationId xmlns:p14="http://schemas.microsoft.com/office/powerpoint/2010/main" val="43584009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CV useful to have for jobs, applications, even if not needed for uni.</a:t>
            </a:r>
          </a:p>
          <a:p>
            <a:endParaRPr lang="en-GB" dirty="0"/>
          </a:p>
          <a:p>
            <a:r>
              <a:rPr lang="en-GB" dirty="0"/>
              <a:t>What should be included in CV (this is also often required in applications.)</a:t>
            </a:r>
          </a:p>
        </p:txBody>
      </p:sp>
      <p:sp>
        <p:nvSpPr>
          <p:cNvPr id="4" name="Slide Number Placeholder 3"/>
          <p:cNvSpPr>
            <a:spLocks noGrp="1"/>
          </p:cNvSpPr>
          <p:nvPr>
            <p:ph type="sldNum" sz="quarter" idx="5"/>
          </p:nvPr>
        </p:nvSpPr>
        <p:spPr/>
        <p:txBody>
          <a:bodyPr/>
          <a:lstStyle/>
          <a:p>
            <a:fld id="{49D8F3F8-784D-4BD0-B132-FF0371917A74}" type="slidenum">
              <a:rPr lang="en-GB" smtClean="0"/>
              <a:t>93</a:t>
            </a:fld>
            <a:endParaRPr lang="en-GB"/>
          </a:p>
        </p:txBody>
      </p:sp>
    </p:spTree>
    <p:extLst>
      <p:ext uri="{BB962C8B-B14F-4D97-AF65-F5344CB8AC3E}">
        <p14:creationId xmlns:p14="http://schemas.microsoft.com/office/powerpoint/2010/main" val="226410400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should be directed to which template they should use. The Word download is probably the easiest.</a:t>
            </a:r>
          </a:p>
          <a:p>
            <a:r>
              <a:rPr lang="en-GB" dirty="0"/>
              <a:t>Explain they should say what quals they are doing and add’ pending’ for their post 16 quals if they haven’t got results yet.</a:t>
            </a:r>
          </a:p>
          <a:p>
            <a:endParaRPr lang="en-GB" dirty="0"/>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94</a:t>
            </a:fld>
            <a:endParaRPr lang="en-GB"/>
          </a:p>
        </p:txBody>
      </p:sp>
    </p:spTree>
    <p:extLst>
      <p:ext uri="{BB962C8B-B14F-4D97-AF65-F5344CB8AC3E}">
        <p14:creationId xmlns:p14="http://schemas.microsoft.com/office/powerpoint/2010/main" val="303905079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r>
              <a:rPr lang="en-GB" altLang="en-US" dirty="0">
                <a:latin typeface="Arial" panose="020B0604020202020204" pitchFamily="34" charset="0"/>
              </a:rPr>
              <a:t>Ask students to now take it in turns to show and tell a partner about the job sectors they have saved, including about any jobs they viewed that sounded interesting. </a:t>
            </a:r>
          </a:p>
          <a:p>
            <a:r>
              <a:rPr lang="en-GB" altLang="en-US" baseline="0" dirty="0">
                <a:latin typeface="Arial" panose="020B0604020202020204" pitchFamily="34" charset="0"/>
              </a:rPr>
              <a:t>Students can compare the salaries of the jobs they found and talk about what aspects of the day to day tasks they think looked interesting and why.</a:t>
            </a:r>
          </a:p>
          <a:p>
            <a:endParaRPr lang="en-GB" altLang="en-US" baseline="0" dirty="0">
              <a:latin typeface="Arial" panose="020B0604020202020204" pitchFamily="34" charset="0"/>
            </a:endParaRPr>
          </a:p>
          <a:p>
            <a:r>
              <a:rPr lang="en-GB" altLang="en-US" baseline="0" dirty="0">
                <a:latin typeface="Arial" panose="020B0604020202020204" pitchFamily="34" charset="0"/>
              </a:rPr>
              <a:t>If time, ask students to feed back on their partner’s chosen jobs or job sectors to the whole class.</a:t>
            </a:r>
          </a:p>
          <a:p>
            <a:endParaRPr lang="en-GB" altLang="en-US" baseline="0" dirty="0">
              <a:latin typeface="Arial" panose="020B0604020202020204" pitchFamily="34" charset="0"/>
            </a:endParaRPr>
          </a:p>
          <a:p>
            <a:r>
              <a:rPr lang="en-GB" altLang="en-US" baseline="0" dirty="0">
                <a:latin typeface="Arial" panose="020B0604020202020204" pitchFamily="34" charset="0"/>
              </a:rPr>
              <a:t>Students will have opportunity to practice speaking and listening skills:</a:t>
            </a:r>
          </a:p>
          <a:p>
            <a:r>
              <a:rPr lang="en-GB" altLang="en-US" baseline="0" dirty="0">
                <a:latin typeface="Arial" panose="020B0604020202020204" pitchFamily="34" charset="0"/>
              </a:rPr>
              <a:t>Listening Step 8 – Questioning: I ask open questions to understand more</a:t>
            </a:r>
          </a:p>
          <a:p>
            <a:endParaRPr lang="en-GB" altLang="en-US" baseline="0"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95</a:t>
            </a:fld>
            <a:endParaRPr lang="en-GB" altLang="en-US">
              <a:latin typeface="Arial" panose="020B0604020202020204" pitchFamily="34" charset="0"/>
            </a:endParaRPr>
          </a:p>
        </p:txBody>
      </p:sp>
    </p:spTree>
    <p:extLst>
      <p:ext uri="{BB962C8B-B14F-4D97-AF65-F5344CB8AC3E}">
        <p14:creationId xmlns:p14="http://schemas.microsoft.com/office/powerpoint/2010/main" val="251613930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96</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76865010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97</a:t>
            </a:fld>
            <a:endParaRPr lang="en-GB"/>
          </a:p>
        </p:txBody>
      </p:sp>
    </p:spTree>
    <p:extLst>
      <p:ext uri="{BB962C8B-B14F-4D97-AF65-F5344CB8AC3E}">
        <p14:creationId xmlns:p14="http://schemas.microsoft.com/office/powerpoint/2010/main" val="206653284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98</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r>
              <a:rPr lang="en-GB" sz="1200" b="0" i="0" dirty="0">
                <a:solidFill>
                  <a:srgbClr val="202124"/>
                </a:solidFill>
                <a:effectLst/>
              </a:rPr>
              <a:t>A point for each correct answer </a:t>
            </a:r>
          </a:p>
          <a:p>
            <a:endParaRPr lang="en-GB" sz="1200" b="0" i="0" dirty="0">
              <a:solidFill>
                <a:srgbClr val="202124"/>
              </a:solidFill>
              <a:effectLst/>
            </a:endParaRPr>
          </a:p>
          <a:p>
            <a:r>
              <a:rPr lang="en-GB" sz="1200" b="0" i="0" dirty="0">
                <a:solidFill>
                  <a:srgbClr val="202124"/>
                </a:solidFill>
                <a:effectLst/>
              </a:rPr>
              <a:t>A career is </a:t>
            </a:r>
            <a:r>
              <a:rPr lang="en-GB" sz="1200" b="1" dirty="0">
                <a:solidFill>
                  <a:srgbClr val="202124"/>
                </a:solidFill>
              </a:rPr>
              <a:t>an</a:t>
            </a:r>
            <a:r>
              <a:rPr lang="en-GB" sz="1200" b="1" i="0" dirty="0">
                <a:solidFill>
                  <a:srgbClr val="202124"/>
                </a:solidFill>
                <a:effectLst/>
              </a:rPr>
              <a:t> individual's journey through life, learning and work</a:t>
            </a:r>
            <a:r>
              <a:rPr lang="en-GB" sz="1200" b="0" i="0" dirty="0">
                <a:solidFill>
                  <a:srgbClr val="202124"/>
                </a:solidFill>
                <a:effectLst/>
              </a:rPr>
              <a:t>.</a:t>
            </a:r>
          </a:p>
          <a:p>
            <a:endParaRPr lang="en-GB" sz="1200" b="0" i="0" dirty="0">
              <a:solidFill>
                <a:srgbClr val="202124"/>
              </a:solidFill>
              <a:effectLst/>
            </a:endParaRPr>
          </a:p>
          <a:p>
            <a:r>
              <a:rPr lang="en-GB" sz="1200" dirty="0">
                <a:solidFill>
                  <a:srgbClr val="202124"/>
                </a:solidFill>
              </a:rPr>
              <a:t>A job is something you might do to earn money as part of your career journey. There are lots of different job sectors you could work in, from finance, to art and design, to working with animals. </a:t>
            </a:r>
          </a:p>
          <a:p>
            <a:r>
              <a:rPr lang="en-GB" sz="1200" b="0" i="0" dirty="0">
                <a:solidFill>
                  <a:srgbClr val="202124"/>
                </a:solidFill>
                <a:effectLst/>
              </a:rPr>
              <a:t>LMI stands for labour market information – the more you know about where the jobs are the more likely you are to know where to align yourself for the future</a:t>
            </a:r>
          </a:p>
          <a:p>
            <a:r>
              <a:rPr lang="en-GB" sz="1200" b="0" i="0" dirty="0">
                <a:solidFill>
                  <a:srgbClr val="202124"/>
                </a:solidFill>
                <a:effectLst/>
              </a:rPr>
              <a:t>Jobs are changing because of tech, AI, climate change.</a:t>
            </a:r>
          </a:p>
          <a:p>
            <a:r>
              <a:rPr lang="en-GB" sz="1200" b="0" i="0" dirty="0">
                <a:solidFill>
                  <a:srgbClr val="202124"/>
                </a:solidFill>
                <a:effectLst/>
              </a:rPr>
              <a:t>The pathway choices at 18 are – apprenticeship, gap year, HE in college, HE in Uni, work</a:t>
            </a:r>
          </a:p>
          <a:p>
            <a:r>
              <a:rPr lang="en-GB" sz="1200" b="0" i="0" dirty="0">
                <a:solidFill>
                  <a:srgbClr val="202124"/>
                </a:solidFill>
                <a:effectLst/>
              </a:rPr>
              <a:t>Level 6 is when you get your degree</a:t>
            </a:r>
          </a:p>
        </p:txBody>
      </p:sp>
    </p:spTree>
    <p:extLst>
      <p:ext uri="{BB962C8B-B14F-4D97-AF65-F5344CB8AC3E}">
        <p14:creationId xmlns:p14="http://schemas.microsoft.com/office/powerpoint/2010/main" val="54268481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99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r>
              <a:rPr lang="en-GB" sz="1200" b="0" i="0" dirty="0">
                <a:solidFill>
                  <a:srgbClr val="202124"/>
                </a:solidFill>
                <a:effectLst/>
              </a:rPr>
              <a:t>A summary of what they have covered:</a:t>
            </a:r>
          </a:p>
          <a:p>
            <a:r>
              <a:rPr lang="en-GB" sz="1200" b="0" i="0" dirty="0">
                <a:solidFill>
                  <a:srgbClr val="202124"/>
                </a:solidFill>
                <a:effectLst/>
              </a:rPr>
              <a:t>The range of post 18 options</a:t>
            </a:r>
          </a:p>
          <a:p>
            <a:r>
              <a:rPr lang="en-GB" sz="1200" b="0" i="0" dirty="0">
                <a:solidFill>
                  <a:srgbClr val="202124"/>
                </a:solidFill>
                <a:effectLst/>
              </a:rPr>
              <a:t>About their skills, values, jobs.</a:t>
            </a:r>
          </a:p>
          <a:p>
            <a:r>
              <a:rPr lang="en-GB" sz="1200" b="0" i="0" dirty="0">
                <a:solidFill>
                  <a:srgbClr val="202124"/>
                </a:solidFill>
                <a:effectLst/>
              </a:rPr>
              <a:t>About LMI</a:t>
            </a:r>
          </a:p>
          <a:p>
            <a:r>
              <a:rPr lang="en-GB" sz="1200" b="0" i="0" dirty="0">
                <a:solidFill>
                  <a:srgbClr val="202124"/>
                </a:solidFill>
                <a:effectLst/>
              </a:rPr>
              <a:t>About alternatives to </a:t>
            </a:r>
            <a:r>
              <a:rPr lang="en-GB" sz="1200" b="0" i="0" dirty="0" err="1">
                <a:solidFill>
                  <a:srgbClr val="202124"/>
                </a:solidFill>
                <a:effectLst/>
              </a:rPr>
              <a:t>uni</a:t>
            </a:r>
            <a:r>
              <a:rPr lang="en-GB" sz="1200" b="0" i="0" dirty="0">
                <a:solidFill>
                  <a:srgbClr val="202124"/>
                </a:solidFill>
                <a:effectLst/>
              </a:rPr>
              <a:t> through apprenticeships and college</a:t>
            </a:r>
          </a:p>
          <a:p>
            <a:r>
              <a:rPr lang="en-GB" sz="1200" b="0" i="0" dirty="0">
                <a:solidFill>
                  <a:srgbClr val="202124"/>
                </a:solidFill>
                <a:effectLst/>
              </a:rPr>
              <a:t>How to choose a HE course</a:t>
            </a:r>
          </a:p>
          <a:p>
            <a:r>
              <a:rPr lang="en-GB" sz="1200" b="0" i="0" dirty="0">
                <a:solidFill>
                  <a:srgbClr val="202124"/>
                </a:solidFill>
                <a:effectLst/>
              </a:rPr>
              <a:t>About money for study</a:t>
            </a:r>
          </a:p>
          <a:p>
            <a:r>
              <a:rPr lang="en-GB" sz="1200" b="0" i="0" dirty="0">
                <a:solidFill>
                  <a:srgbClr val="202124"/>
                </a:solidFill>
                <a:effectLst/>
              </a:rPr>
              <a:t>How to start writing a CV.</a:t>
            </a:r>
          </a:p>
          <a:p>
            <a:endParaRPr lang="en-GB" sz="1200" b="0" i="0" dirty="0">
              <a:solidFill>
                <a:srgbClr val="202124"/>
              </a:solidFill>
              <a:effectLst/>
            </a:endParaRPr>
          </a:p>
          <a:p>
            <a:r>
              <a:rPr lang="en-GB" sz="1200" b="0" i="0" dirty="0">
                <a:solidFill>
                  <a:srgbClr val="202124"/>
                </a:solidFill>
                <a:effectLst/>
              </a:rPr>
              <a:t>Could ask what has been most useful?</a:t>
            </a:r>
          </a:p>
          <a:p>
            <a:r>
              <a:rPr lang="en-GB" sz="1200" b="0" i="0" dirty="0">
                <a:solidFill>
                  <a:srgbClr val="202124"/>
                </a:solidFill>
                <a:effectLst/>
              </a:rPr>
              <a:t>Do they feel they have a strong plan for their future?</a:t>
            </a:r>
          </a:p>
        </p:txBody>
      </p:sp>
    </p:spTree>
    <p:extLst>
      <p:ext uri="{BB962C8B-B14F-4D97-AF65-F5344CB8AC3E}">
        <p14:creationId xmlns:p14="http://schemas.microsoft.com/office/powerpoint/2010/main" val="319701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29/07/2026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notesSlide" Target="../notesSlides/notesSlide10.xml"/><Relationship Id="rId7" Type="http://schemas.openxmlformats.org/officeDocument/2006/relationships/image" Target="../media/image23.jpe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7.xml"/><Relationship Id="rId1" Type="http://schemas.openxmlformats.org/officeDocument/2006/relationships/tags" Target="../tags/tag75.xml"/><Relationship Id="rId4" Type="http://schemas.openxmlformats.org/officeDocument/2006/relationships/image" Target="../media/image154.sv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7" Type="http://schemas.openxmlformats.org/officeDocument/2006/relationships/image" Target="../media/image155.png"/><Relationship Id="rId2" Type="http://schemas.openxmlformats.org/officeDocument/2006/relationships/slideLayout" Target="../slideLayouts/slideLayout7.xml"/><Relationship Id="rId1" Type="http://schemas.openxmlformats.org/officeDocument/2006/relationships/tags" Target="../tags/tag76.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54.svg"/></Relationships>
</file>

<file path=ppt/slides/_rels/slide10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54.svg"/><Relationship Id="rId7" Type="http://schemas.openxmlformats.org/officeDocument/2006/relationships/image" Target="../media/image12.png"/><Relationship Id="rId2" Type="http://schemas.openxmlformats.org/officeDocument/2006/relationships/notesSlide" Target="../notesSlides/notesSlide10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slideLayout" Target="../slideLayouts/slideLayout7.xml"/><Relationship Id="rId7" Type="http://schemas.openxmlformats.org/officeDocument/2006/relationships/image" Target="../media/image30.jpeg"/><Relationship Id="rId2" Type="http://schemas.openxmlformats.org/officeDocument/2006/relationships/video" Target="https://www.youtube.com/embed/OWZxyyK6OuA?feature=oembed" TargetMode="External"/><Relationship Id="rId1" Type="http://schemas.openxmlformats.org/officeDocument/2006/relationships/tags" Target="../tags/tag9.xml"/><Relationship Id="rId6" Type="http://schemas.openxmlformats.org/officeDocument/2006/relationships/image" Target="../media/image29.jpeg"/><Relationship Id="rId11" Type="http://schemas.openxmlformats.org/officeDocument/2006/relationships/image" Target="../media/image14.svg"/><Relationship Id="rId5" Type="http://schemas.openxmlformats.org/officeDocument/2006/relationships/hyperlink" Target="https://www.youtube.com/watch?v=OWZxyyK6OuA" TargetMode="External"/><Relationship Id="rId10" Type="http://schemas.openxmlformats.org/officeDocument/2006/relationships/image" Target="../media/image33.jpeg"/><Relationship Id="rId4" Type="http://schemas.openxmlformats.org/officeDocument/2006/relationships/notesSlide" Target="../notesSlides/notesSlide12.xml"/><Relationship Id="rId9"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4.sv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7.png"/><Relationship Id="rId5" Type="http://schemas.openxmlformats.org/officeDocument/2006/relationships/image" Target="../media/image34.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36.pn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40.jpeg"/><Relationship Id="rId5" Type="http://schemas.openxmlformats.org/officeDocument/2006/relationships/image" Target="../media/image27.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14.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14.svg"/><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26.pn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14.svg"/><Relationship Id="rId5" Type="http://schemas.openxmlformats.org/officeDocument/2006/relationships/image" Target="../media/image27.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21.xml"/><Relationship Id="rId7" Type="http://schemas.openxmlformats.org/officeDocument/2006/relationships/image" Target="../media/image14.sv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27.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22.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2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9.PNG"/><Relationship Id="rId3" Type="http://schemas.openxmlformats.org/officeDocument/2006/relationships/notesSlide" Target="../notesSlides/notesSlide24.xml"/><Relationship Id="rId7" Type="http://schemas.openxmlformats.org/officeDocument/2006/relationships/image" Target="../media/image52.png"/><Relationship Id="rId12" Type="http://schemas.openxmlformats.org/officeDocument/2006/relationships/image" Target="../media/image58.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51.png"/><Relationship Id="rId11" Type="http://schemas.openxmlformats.org/officeDocument/2006/relationships/image" Target="../media/image57.png"/><Relationship Id="rId5" Type="http://schemas.openxmlformats.org/officeDocument/2006/relationships/image" Target="../media/image50.png"/><Relationship Id="rId15" Type="http://schemas.openxmlformats.org/officeDocument/2006/relationships/image" Target="../media/image14.svg"/><Relationship Id="rId10" Type="http://schemas.openxmlformats.org/officeDocument/2006/relationships/image" Target="../media/image56.png"/><Relationship Id="rId4" Type="http://schemas.openxmlformats.org/officeDocument/2006/relationships/image" Target="../media/image49.png"/><Relationship Id="rId9" Type="http://schemas.openxmlformats.org/officeDocument/2006/relationships/image" Target="../media/image55.png"/><Relationship Id="rId1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63.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14.svg"/><Relationship Id="rId5" Type="http://schemas.openxmlformats.org/officeDocument/2006/relationships/image" Target="../media/image62.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14.svg"/><Relationship Id="rId5" Type="http://schemas.openxmlformats.org/officeDocument/2006/relationships/image" Target="../media/image65.png"/><Relationship Id="rId4" Type="http://schemas.openxmlformats.org/officeDocument/2006/relationships/image" Target="../media/image6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14.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69.png"/><Relationship Id="rId5" Type="http://schemas.openxmlformats.org/officeDocument/2006/relationships/image" Target="../media/image14.sv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14.svg"/><Relationship Id="rId5" Type="http://schemas.openxmlformats.org/officeDocument/2006/relationships/image" Target="../media/image27.png"/><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slideLayout" Target="../slideLayouts/slideLayout7.xml"/><Relationship Id="rId16" Type="http://schemas.openxmlformats.org/officeDocument/2006/relationships/image" Target="../media/image12.png"/><Relationship Id="rId1" Type="http://schemas.openxmlformats.org/officeDocument/2006/relationships/tags" Target="../tags/tag2.xml"/><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hyperlink" Target="http://www.thecdi.net/write/Framework/CDI_86-Framework-Guidance_in_Secondary_Schools-webFINAL.pdf" TargetMode="External"/><Relationship Id="rId15" Type="http://schemas.openxmlformats.org/officeDocument/2006/relationships/image" Target="../media/image11.png"/><Relationship Id="rId10" Type="http://schemas.openxmlformats.org/officeDocument/2006/relationships/hyperlink" Target="http://www.gatsbybenchmarks.org.uk/" TargetMode="External"/><Relationship Id="rId4" Type="http://schemas.openxmlformats.org/officeDocument/2006/relationships/hyperlink" Target="http://www.skillsbuilder.org/universal-framework" TargetMode="External"/><Relationship Id="rId9" Type="http://schemas.openxmlformats.org/officeDocument/2006/relationships/hyperlink" Target="http://www.careersandenterprise.co.uk/modern-work-experience/equalex-for-educators/" TargetMode="External"/><Relationship Id="rId1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24.xml"/><Relationship Id="rId4" Type="http://schemas.openxmlformats.org/officeDocument/2006/relationships/image" Target="../media/image14.sv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14.svg"/><Relationship Id="rId5" Type="http://schemas.openxmlformats.org/officeDocument/2006/relationships/image" Target="../media/image27.png"/><Relationship Id="rId4" Type="http://schemas.openxmlformats.org/officeDocument/2006/relationships/image" Target="../media/image71.png"/></Relationships>
</file>

<file path=ppt/slides/_rels/slide3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32.xml"/><Relationship Id="rId7"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27.png"/><Relationship Id="rId5" Type="http://schemas.openxmlformats.org/officeDocument/2006/relationships/image" Target="../media/image72.png"/><Relationship Id="rId4" Type="http://schemas.openxmlformats.org/officeDocument/2006/relationships/hyperlink" Target="http://www.careerpilot.org.uk/" TargetMode="External"/><Relationship Id="rId9" Type="http://schemas.openxmlformats.org/officeDocument/2006/relationships/image" Target="../media/image14.sv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14.svg"/><Relationship Id="rId5" Type="http://schemas.openxmlformats.org/officeDocument/2006/relationships/image" Target="../media/image74.jpg"/><Relationship Id="rId4" Type="http://schemas.openxmlformats.org/officeDocument/2006/relationships/image" Target="../media/image73.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14.sv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27.png"/><Relationship Id="rId5" Type="http://schemas.openxmlformats.org/officeDocument/2006/relationships/image" Target="../media/image76.PNG"/><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29.xml"/><Relationship Id="rId4" Type="http://schemas.openxmlformats.org/officeDocument/2006/relationships/image" Target="../media/image77.png"/></Relationships>
</file>

<file path=ppt/slides/_rels/slide3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6.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80.svg"/><Relationship Id="rId4" Type="http://schemas.openxmlformats.org/officeDocument/2006/relationships/image" Target="../media/image79.png"/></Relationships>
</file>

<file path=ppt/slides/_rels/slide3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8.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80.svg"/><Relationship Id="rId4" Type="http://schemas.openxmlformats.org/officeDocument/2006/relationships/image" Target="../media/image8.png"/><Relationship Id="rId9"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80.svg"/><Relationship Id="rId7" Type="http://schemas.openxmlformats.org/officeDocument/2006/relationships/image" Target="../media/image83.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hyperlink" Target="http://www.careerpilot.org.uk/"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97.xml"/><Relationship Id="rId3" Type="http://schemas.openxmlformats.org/officeDocument/2006/relationships/notesSlide" Target="../notesSlides/notesSlide4.xml"/><Relationship Id="rId7" Type="http://schemas.openxmlformats.org/officeDocument/2006/relationships/slide" Target="slide78.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slide" Target="slide62.xml"/><Relationship Id="rId5" Type="http://schemas.openxmlformats.org/officeDocument/2006/relationships/slide" Target="slide37.xml"/><Relationship Id="rId4" Type="http://schemas.openxmlformats.org/officeDocument/2006/relationships/slide" Target="slide5.xml"/><Relationship Id="rId9" Type="http://schemas.openxmlformats.org/officeDocument/2006/relationships/image" Target="../media/image3.svg"/></Relationships>
</file>

<file path=ppt/slides/_rels/slide40.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notesSlide" Target="../notesSlides/notesSlide40.xml"/><Relationship Id="rId7" Type="http://schemas.openxmlformats.org/officeDocument/2006/relationships/image" Target="../media/image87.jpe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86.jpeg"/><Relationship Id="rId5" Type="http://schemas.openxmlformats.org/officeDocument/2006/relationships/image" Target="../media/image85.jpeg"/><Relationship Id="rId10" Type="http://schemas.openxmlformats.org/officeDocument/2006/relationships/image" Target="../media/image80.svg"/><Relationship Id="rId4" Type="http://schemas.openxmlformats.org/officeDocument/2006/relationships/image" Target="../media/image84.jpg"/><Relationship Id="rId9" Type="http://schemas.openxmlformats.org/officeDocument/2006/relationships/image" Target="../media/image89.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80.sv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80.svg"/></Relationships>
</file>

<file path=ppt/slides/_rels/slide4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43.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80.svg"/><Relationship Id="rId5" Type="http://schemas.openxmlformats.org/officeDocument/2006/relationships/image" Target="../media/image65.png"/><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90.png"/><Relationship Id="rId5" Type="http://schemas.openxmlformats.org/officeDocument/2006/relationships/hyperlink" Target="https://www.careerpilot.org.uk/stories/what-is-a-foundation-degree" TargetMode="External"/><Relationship Id="rId4" Type="http://schemas.openxmlformats.org/officeDocument/2006/relationships/image" Target="../media/image80.svg"/></Relationships>
</file>

<file path=ppt/slides/_rels/slide4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46.xml"/><Relationship Id="rId7" Type="http://schemas.openxmlformats.org/officeDocument/2006/relationships/image" Target="../media/image52.png"/><Relationship Id="rId12" Type="http://schemas.openxmlformats.org/officeDocument/2006/relationships/image" Target="../media/image80.sv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1.png"/><Relationship Id="rId11" Type="http://schemas.openxmlformats.org/officeDocument/2006/relationships/image" Target="../media/image92.jpeg"/><Relationship Id="rId5" Type="http://schemas.openxmlformats.org/officeDocument/2006/relationships/image" Target="../media/image50.png"/><Relationship Id="rId10" Type="http://schemas.openxmlformats.org/officeDocument/2006/relationships/image" Target="../media/image56.png"/><Relationship Id="rId4" Type="http://schemas.openxmlformats.org/officeDocument/2006/relationships/image" Target="../media/image49.png"/><Relationship Id="rId9" Type="http://schemas.openxmlformats.org/officeDocument/2006/relationships/image" Target="../media/image91.jpeg"/></Relationships>
</file>

<file path=ppt/slides/_rels/slide4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7.xml"/><Relationship Id="rId7" Type="http://schemas.openxmlformats.org/officeDocument/2006/relationships/diagramColors" Target="../diagrams/colors1.xml"/><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80.sv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80.sv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hyperlink" Target="http://www.careerpilot.org.uk/" TargetMode="External"/><Relationship Id="rId5" Type="http://schemas.openxmlformats.org/officeDocument/2006/relationships/image" Target="../media/image80.sv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80.sv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27.png"/><Relationship Id="rId5" Type="http://schemas.openxmlformats.org/officeDocument/2006/relationships/image" Target="../media/image36.png"/><Relationship Id="rId4" Type="http://schemas.openxmlformats.org/officeDocument/2006/relationships/image" Target="../media/image96.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27.png"/><Relationship Id="rId5" Type="http://schemas.openxmlformats.org/officeDocument/2006/relationships/image" Target="../media/image97.png"/><Relationship Id="rId4" Type="http://schemas.openxmlformats.org/officeDocument/2006/relationships/image" Target="../media/image80.sv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7" Type="http://schemas.openxmlformats.org/officeDocument/2006/relationships/image" Target="../media/image99.pn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46.png"/><Relationship Id="rId5" Type="http://schemas.openxmlformats.org/officeDocument/2006/relationships/image" Target="../media/image98.png"/><Relationship Id="rId4" Type="http://schemas.openxmlformats.org/officeDocument/2006/relationships/image" Target="../media/image80.svg"/></Relationships>
</file>

<file path=ppt/slides/_rels/slide53.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notesSlide" Target="../notesSlides/notesSlide54.xml"/><Relationship Id="rId7" Type="http://schemas.openxmlformats.org/officeDocument/2006/relationships/image" Target="../media/image82.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27.png"/><Relationship Id="rId5" Type="http://schemas.openxmlformats.org/officeDocument/2006/relationships/image" Target="../media/image100.png"/><Relationship Id="rId4" Type="http://schemas.openxmlformats.org/officeDocument/2006/relationships/image" Target="../media/image80.svg"/></Relationships>
</file>

<file path=ppt/slides/_rels/slide55.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notesSlide" Target="../notesSlides/notesSlide55.xml"/><Relationship Id="rId7" Type="http://schemas.openxmlformats.org/officeDocument/2006/relationships/image" Target="../media/image10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103.png"/><Relationship Id="rId5" Type="http://schemas.openxmlformats.org/officeDocument/2006/relationships/image" Target="../media/image27.png"/><Relationship Id="rId4" Type="http://schemas.openxmlformats.org/officeDocument/2006/relationships/image" Target="../media/image102.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7" Type="http://schemas.openxmlformats.org/officeDocument/2006/relationships/image" Target="../media/image80.sv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83.png"/><Relationship Id="rId5" Type="http://schemas.openxmlformats.org/officeDocument/2006/relationships/image" Target="../media/image27.png"/><Relationship Id="rId4" Type="http://schemas.openxmlformats.org/officeDocument/2006/relationships/image" Target="../media/image105.png"/></Relationships>
</file>

<file path=ppt/slides/_rels/slide57.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58.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notesSlide" Target="../notesSlides/notesSlide58.xml"/><Relationship Id="rId7" Type="http://schemas.openxmlformats.org/officeDocument/2006/relationships/image" Target="../media/image57.pn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27.png"/><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80.sv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tags" Target="../tags/tag49.xml"/><Relationship Id="rId4" Type="http://schemas.openxmlformats.org/officeDocument/2006/relationships/image" Target="../media/image80.sv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6.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110.png"/></Relationships>
</file>

<file path=ppt/slides/_rels/slide6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61.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80.svg"/><Relationship Id="rId4" Type="http://schemas.openxmlformats.org/officeDocument/2006/relationships/image" Target="../media/image8.png"/><Relationship Id="rId9" Type="http://schemas.openxmlformats.org/officeDocument/2006/relationships/image" Target="../media/image7.png"/></Relationships>
</file>

<file path=ppt/slides/_rels/slide6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113.svg"/><Relationship Id="rId4" Type="http://schemas.openxmlformats.org/officeDocument/2006/relationships/image" Target="../media/image79.png"/></Relationships>
</file>

<file path=ppt/slides/_rels/slide6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63.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13.svg"/><Relationship Id="rId4" Type="http://schemas.openxmlformats.org/officeDocument/2006/relationships/image" Target="../media/image8.png"/><Relationship Id="rId9" Type="http://schemas.openxmlformats.org/officeDocument/2006/relationships/image" Target="../media/image7.png"/></Relationships>
</file>

<file path=ppt/slides/_rels/slide64.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hyperlink" Target="http://www.careerpilot.org.uk/" TargetMode="External"/><Relationship Id="rId7" Type="http://schemas.openxmlformats.org/officeDocument/2006/relationships/image" Target="../media/image116.png"/><Relationship Id="rId2" Type="http://schemas.openxmlformats.org/officeDocument/2006/relationships/notesSlide" Target="../notesSlides/notesSlide64.xml"/><Relationship Id="rId1" Type="http://schemas.openxmlformats.org/officeDocument/2006/relationships/slideLayout" Target="../slideLayouts/slideLayout1.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svg"/></Relationships>
</file>

<file path=ppt/slides/_rels/slide65.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hyperlink" Target="https://www.careerpilot.org.uk/stories/how-to-choose-the-right-university-course"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113.svg"/></Relationships>
</file>

<file path=ppt/slides/_rels/slide6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notesSlide" Target="../notesSlides/notesSlide68.xml"/><Relationship Id="rId7" Type="http://schemas.openxmlformats.org/officeDocument/2006/relationships/image" Target="../media/image121.png"/><Relationship Id="rId2" Type="http://schemas.openxmlformats.org/officeDocument/2006/relationships/slideLayout" Target="../slideLayouts/slideLayout7.xml"/><Relationship Id="rId1" Type="http://schemas.openxmlformats.org/officeDocument/2006/relationships/tags" Target="../tags/tag52.xml"/><Relationship Id="rId6" Type="http://schemas.openxmlformats.org/officeDocument/2006/relationships/image" Target="../media/image120.png"/><Relationship Id="rId5" Type="http://schemas.openxmlformats.org/officeDocument/2006/relationships/image" Target="../media/image97.png"/><Relationship Id="rId4" Type="http://schemas.openxmlformats.org/officeDocument/2006/relationships/image" Target="../media/image113.svg"/><Relationship Id="rId9" Type="http://schemas.openxmlformats.org/officeDocument/2006/relationships/image" Target="../media/image123.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7.xml"/><Relationship Id="rId1" Type="http://schemas.openxmlformats.org/officeDocument/2006/relationships/tags" Target="../tags/tag53.xml"/><Relationship Id="rId4" Type="http://schemas.openxmlformats.org/officeDocument/2006/relationships/image" Target="../media/image113.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4.svg"/><Relationship Id="rId4" Type="http://schemas.openxmlformats.org/officeDocument/2006/relationships/image" Target="../media/image16.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13.svg"/></Relationships>
</file>

<file path=ppt/slides/_rels/slide71.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svg"/><Relationship Id="rId7" Type="http://schemas.openxmlformats.org/officeDocument/2006/relationships/image" Target="../media/image128.png"/><Relationship Id="rId2" Type="http://schemas.openxmlformats.org/officeDocument/2006/relationships/notesSlide" Target="../notesSlides/notesSlide71.xml"/><Relationship Id="rId1" Type="http://schemas.openxmlformats.org/officeDocument/2006/relationships/slideLayout" Target="../slideLayouts/slideLayout7.xml"/><Relationship Id="rId6" Type="http://schemas.openxmlformats.org/officeDocument/2006/relationships/image" Target="../media/image127.png"/><Relationship Id="rId5" Type="http://schemas.openxmlformats.org/officeDocument/2006/relationships/image" Target="../media/image27.png"/><Relationship Id="rId10" Type="http://schemas.openxmlformats.org/officeDocument/2006/relationships/image" Target="../media/image130.png"/><Relationship Id="rId4" Type="http://schemas.openxmlformats.org/officeDocument/2006/relationships/image" Target="../media/image126.png"/><Relationship Id="rId9" Type="http://schemas.openxmlformats.org/officeDocument/2006/relationships/image" Target="../media/image129.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7.xml"/><Relationship Id="rId1" Type="http://schemas.openxmlformats.org/officeDocument/2006/relationships/tags" Target="../tags/tag55.xml"/><Relationship Id="rId4" Type="http://schemas.openxmlformats.org/officeDocument/2006/relationships/image" Target="../media/image113.svg"/></Relationships>
</file>

<file path=ppt/slides/_rels/slide73.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131.png"/><Relationship Id="rId4" Type="http://schemas.openxmlformats.org/officeDocument/2006/relationships/image" Target="../media/image117.png"/></Relationships>
</file>

<file path=ppt/slides/_rels/slide74.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notesSlide" Target="../notesSlides/notesSlide74.xml"/><Relationship Id="rId1" Type="http://schemas.openxmlformats.org/officeDocument/2006/relationships/slideLayout" Target="../slideLayouts/slideLayout7.xml"/><Relationship Id="rId5" Type="http://schemas.openxmlformats.org/officeDocument/2006/relationships/image" Target="../media/image131.png"/><Relationship Id="rId4" Type="http://schemas.openxmlformats.org/officeDocument/2006/relationships/image" Target="../media/image117.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7.xml"/><Relationship Id="rId1" Type="http://schemas.openxmlformats.org/officeDocument/2006/relationships/tags" Target="../tags/tag56.xml"/><Relationship Id="rId4" Type="http://schemas.openxmlformats.org/officeDocument/2006/relationships/image" Target="../media/image113.sv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7" Type="http://schemas.openxmlformats.org/officeDocument/2006/relationships/image" Target="../media/image75.png"/><Relationship Id="rId2" Type="http://schemas.openxmlformats.org/officeDocument/2006/relationships/slideLayout" Target="../slideLayouts/slideLayout7.xml"/><Relationship Id="rId1" Type="http://schemas.openxmlformats.org/officeDocument/2006/relationships/tags" Target="../tags/tag57.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13.svg"/></Relationships>
</file>

<file path=ppt/slides/_rels/slide7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77.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58.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13.svg"/><Relationship Id="rId4" Type="http://schemas.openxmlformats.org/officeDocument/2006/relationships/image" Target="../media/image8.png"/><Relationship Id="rId9" Type="http://schemas.openxmlformats.org/officeDocument/2006/relationships/image" Target="../media/image7.png"/></Relationships>
</file>

<file path=ppt/slides/_rels/slide78.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78.xml"/><Relationship Id="rId1" Type="http://schemas.openxmlformats.org/officeDocument/2006/relationships/slideLayout" Target="../slideLayouts/slideLayout1.xml"/><Relationship Id="rId5" Type="http://schemas.openxmlformats.org/officeDocument/2006/relationships/image" Target="../media/image135.svg"/><Relationship Id="rId4" Type="http://schemas.openxmlformats.org/officeDocument/2006/relationships/image" Target="../media/image79.png"/></Relationships>
</file>

<file path=ppt/slides/_rels/slide7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79.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59.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35.svg"/><Relationship Id="rId4" Type="http://schemas.openxmlformats.org/officeDocument/2006/relationships/image" Target="../media/image8.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14.svg"/><Relationship Id="rId4" Type="http://schemas.openxmlformats.org/officeDocument/2006/relationships/image" Target="../media/image17.png"/></Relationships>
</file>

<file path=ppt/slides/_rels/slide8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hyperlink" Target="http://www.careerpilot.org.uk/" TargetMode="External"/><Relationship Id="rId7" Type="http://schemas.openxmlformats.org/officeDocument/2006/relationships/image" Target="../media/image138.png"/><Relationship Id="rId2" Type="http://schemas.openxmlformats.org/officeDocument/2006/relationships/notesSlide" Target="../notesSlides/notesSlide80.xml"/><Relationship Id="rId1" Type="http://schemas.openxmlformats.org/officeDocument/2006/relationships/slideLayout" Target="../slideLayouts/slideLayout1.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sv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5.sv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135.sv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7.xml"/><Relationship Id="rId1" Type="http://schemas.openxmlformats.org/officeDocument/2006/relationships/tags" Target="../tags/tag62.xml"/><Relationship Id="rId4" Type="http://schemas.openxmlformats.org/officeDocument/2006/relationships/image" Target="../media/image135.sv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7.xml"/><Relationship Id="rId1" Type="http://schemas.openxmlformats.org/officeDocument/2006/relationships/tags" Target="../tags/tag63.xml"/><Relationship Id="rId4" Type="http://schemas.openxmlformats.org/officeDocument/2006/relationships/image" Target="../media/image135.sv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68.png"/><Relationship Id="rId4" Type="http://schemas.openxmlformats.org/officeDocument/2006/relationships/image" Target="../media/image135.sv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7.xml"/><Relationship Id="rId1" Type="http://schemas.openxmlformats.org/officeDocument/2006/relationships/tags" Target="../tags/tag65.xml"/><Relationship Id="rId4" Type="http://schemas.openxmlformats.org/officeDocument/2006/relationships/image" Target="../media/image135.sv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7.xml"/><Relationship Id="rId1" Type="http://schemas.openxmlformats.org/officeDocument/2006/relationships/tags" Target="../tags/tag66.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35.sv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135.sv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7.xml"/><Relationship Id="rId1" Type="http://schemas.openxmlformats.org/officeDocument/2006/relationships/tags" Target="../tags/tag68.xml"/><Relationship Id="rId4" Type="http://schemas.openxmlformats.org/officeDocument/2006/relationships/image" Target="../media/image135.sv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19.svg"/><Relationship Id="rId4" Type="http://schemas.openxmlformats.org/officeDocument/2006/relationships/image" Target="../media/image18.sv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7" Type="http://schemas.openxmlformats.org/officeDocument/2006/relationships/image" Target="../media/image138.png"/><Relationship Id="rId2" Type="http://schemas.openxmlformats.org/officeDocument/2006/relationships/slideLayout" Target="../slideLayouts/slideLayout7.xml"/><Relationship Id="rId1" Type="http://schemas.openxmlformats.org/officeDocument/2006/relationships/tags" Target="../tags/tag69.xml"/><Relationship Id="rId6" Type="http://schemas.openxmlformats.org/officeDocument/2006/relationships/image" Target="../media/image27.png"/><Relationship Id="rId5" Type="http://schemas.openxmlformats.org/officeDocument/2006/relationships/image" Target="../media/image123.png"/><Relationship Id="rId4" Type="http://schemas.openxmlformats.org/officeDocument/2006/relationships/image" Target="../media/image135.sv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7" Type="http://schemas.openxmlformats.org/officeDocument/2006/relationships/image" Target="../media/image144.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27.png"/><Relationship Id="rId5" Type="http://schemas.openxmlformats.org/officeDocument/2006/relationships/image" Target="../media/image138.png"/><Relationship Id="rId4" Type="http://schemas.openxmlformats.org/officeDocument/2006/relationships/image" Target="../media/image135.sv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7" Type="http://schemas.openxmlformats.org/officeDocument/2006/relationships/image" Target="../media/image146.png"/><Relationship Id="rId2" Type="http://schemas.openxmlformats.org/officeDocument/2006/relationships/slideLayout" Target="../slideLayouts/slideLayout7.xml"/><Relationship Id="rId1" Type="http://schemas.openxmlformats.org/officeDocument/2006/relationships/tags" Target="../tags/tag71.xml"/><Relationship Id="rId6" Type="http://schemas.openxmlformats.org/officeDocument/2006/relationships/image" Target="../media/image27.png"/><Relationship Id="rId5" Type="http://schemas.openxmlformats.org/officeDocument/2006/relationships/image" Target="../media/image145.png"/><Relationship Id="rId4" Type="http://schemas.openxmlformats.org/officeDocument/2006/relationships/image" Target="../media/image135.svg"/></Relationships>
</file>

<file path=ppt/slides/_rels/slide93.xml.rels><?xml version="1.0" encoding="UTF-8" standalone="yes"?>
<Relationships xmlns="http://schemas.openxmlformats.org/package/2006/relationships"><Relationship Id="rId3" Type="http://schemas.openxmlformats.org/officeDocument/2006/relationships/image" Target="../media/image135.sv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147.PNG"/></Relationships>
</file>

<file path=ppt/slides/_rels/slide94.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35.svg"/><Relationship Id="rId7" Type="http://schemas.openxmlformats.org/officeDocument/2006/relationships/image" Target="../media/image150.png"/><Relationship Id="rId2" Type="http://schemas.openxmlformats.org/officeDocument/2006/relationships/notesSlide" Target="../notesSlides/notesSlide94.xml"/><Relationship Id="rId1" Type="http://schemas.openxmlformats.org/officeDocument/2006/relationships/slideLayout" Target="../slideLayouts/slideLayout1.xml"/><Relationship Id="rId6" Type="http://schemas.openxmlformats.org/officeDocument/2006/relationships/image" Target="../media/image149.png"/><Relationship Id="rId5" Type="http://schemas.openxmlformats.org/officeDocument/2006/relationships/image" Target="../media/image27.png"/><Relationship Id="rId4" Type="http://schemas.openxmlformats.org/officeDocument/2006/relationships/image" Target="../media/image148.png"/></Relationships>
</file>

<file path=ppt/slides/_rels/slide95.xml.rels><?xml version="1.0" encoding="UTF-8" standalone="yes"?>
<Relationships xmlns="http://schemas.openxmlformats.org/package/2006/relationships"><Relationship Id="rId3" Type="http://schemas.openxmlformats.org/officeDocument/2006/relationships/image" Target="../media/image135.svg"/><Relationship Id="rId2" Type="http://schemas.openxmlformats.org/officeDocument/2006/relationships/notesSlide" Target="../notesSlides/notesSlide95.xml"/><Relationship Id="rId1" Type="http://schemas.openxmlformats.org/officeDocument/2006/relationships/slideLayout" Target="../slideLayouts/slideLayout7.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52.PNG"/></Relationships>
</file>

<file path=ppt/slides/_rels/slide9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96.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7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35.svg"/><Relationship Id="rId4" Type="http://schemas.openxmlformats.org/officeDocument/2006/relationships/image" Target="../media/image8.png"/><Relationship Id="rId9" Type="http://schemas.openxmlformats.org/officeDocument/2006/relationships/image" Target="../media/image7.png"/></Relationships>
</file>

<file path=ppt/slides/_rels/slide9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7.xml"/><Relationship Id="rId1" Type="http://schemas.openxmlformats.org/officeDocument/2006/relationships/slideLayout" Target="../slideLayouts/slideLayout1.xml"/><Relationship Id="rId6" Type="http://schemas.openxmlformats.org/officeDocument/2006/relationships/image" Target="../media/image154.svg"/><Relationship Id="rId5" Type="http://schemas.openxmlformats.org/officeDocument/2006/relationships/image" Target="../media/image153.svg"/><Relationship Id="rId4" Type="http://schemas.openxmlformats.org/officeDocument/2006/relationships/image" Target="../media/image14.sv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154.svg"/><Relationship Id="rId4" Type="http://schemas.openxmlformats.org/officeDocument/2006/relationships/image" Target="../media/image16.jpe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7.xml"/><Relationship Id="rId1" Type="http://schemas.openxmlformats.org/officeDocument/2006/relationships/tags" Target="../tags/tag74.xml"/><Relationship Id="rId4" Type="http://schemas.openxmlformats.org/officeDocument/2006/relationships/image" Target="../media/image15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31" name="Rectangle 30">
            <a:extLst>
              <a:ext uri="{FF2B5EF4-FFF2-40B4-BE49-F238E27FC236}">
                <a16:creationId xmlns:a16="http://schemas.microsoft.com/office/drawing/2014/main" id="{BCB18957-AF61-4A6D-8B10-AC7A42A658A7}"/>
              </a:ext>
            </a:extLst>
          </p:cNvPr>
          <p:cNvSpPr/>
          <p:nvPr/>
        </p:nvSpPr>
        <p:spPr>
          <a:xfrm>
            <a:off x="-1" y="0"/>
            <a:ext cx="9144000" cy="91937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solidFill>
                  <a:schemeClr val="accent1">
                    <a:lumMod val="75000"/>
                  </a:schemeClr>
                </a:solidFill>
              </a:rPr>
              <a:t>careerpilot.org.uk   </a:t>
            </a:r>
          </a:p>
        </p:txBody>
      </p:sp>
      <p:pic>
        <p:nvPicPr>
          <p:cNvPr id="30" name="Picture 29" descr="Logo&#10;&#10;Description automatically generated with medium confidence">
            <a:extLst>
              <a:ext uri="{FF2B5EF4-FFF2-40B4-BE49-F238E27FC236}">
                <a16:creationId xmlns:a16="http://schemas.microsoft.com/office/drawing/2014/main" id="{F2923747-7624-433D-8345-CEB6F5D092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511" y="121579"/>
            <a:ext cx="3127022" cy="731551"/>
          </a:xfrm>
          <a:prstGeom prst="rect">
            <a:avLst/>
          </a:prstGeom>
        </p:spPr>
      </p:pic>
      <p:sp>
        <p:nvSpPr>
          <p:cNvPr id="3" name="Control 1">
            <a:extLst>
              <a:ext uri="{FF2B5EF4-FFF2-40B4-BE49-F238E27FC236}">
                <a16:creationId xmlns:a16="http://schemas.microsoft.com/office/drawing/2014/main" id="{350DF2E0-ABC5-4DED-B640-2ADEFEFCE2BB}"/>
              </a:ext>
            </a:extLst>
          </p:cNvPr>
          <p:cNvSpPr>
            <a:spLocks noChangeArrowheads="1" noChangeShapeType="1"/>
          </p:cNvSpPr>
          <p:nvPr/>
        </p:nvSpPr>
        <p:spPr bwMode="auto">
          <a:xfrm>
            <a:off x="8924925" y="643876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4" name="Rectangle 3">
            <a:extLst>
              <a:ext uri="{FF2B5EF4-FFF2-40B4-BE49-F238E27FC236}">
                <a16:creationId xmlns:a16="http://schemas.microsoft.com/office/drawing/2014/main" id="{C55940EE-59E1-40C2-B371-6E2EE99E2B1E}"/>
              </a:ext>
            </a:extLst>
          </p:cNvPr>
          <p:cNvSpPr/>
          <p:nvPr/>
        </p:nvSpPr>
        <p:spPr>
          <a:xfrm>
            <a:off x="9788" y="4267201"/>
            <a:ext cx="9124426" cy="261856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19574" y="4976318"/>
            <a:ext cx="9124426" cy="1200329"/>
          </a:xfrm>
          <a:prstGeom prst="rect">
            <a:avLst/>
          </a:prstGeom>
        </p:spPr>
        <p:txBody>
          <a:bodyPr wrap="square">
            <a:spAutoFit/>
          </a:bodyPr>
          <a:lstStyle/>
          <a:p>
            <a:pPr algn="ctr"/>
            <a:r>
              <a:rPr lang="en-GB" altLang="en-US" sz="2400" dirty="0">
                <a:solidFill>
                  <a:schemeClr val="bg1"/>
                </a:solidFill>
                <a:latin typeface="Calibri" panose="020F0502020204030204" pitchFamily="34" charset="0"/>
              </a:rPr>
              <a:t>5 Week Careers Teaching Pack</a:t>
            </a:r>
          </a:p>
          <a:p>
            <a:pPr algn="ctr"/>
            <a:endParaRPr lang="en-GB" altLang="en-US" sz="2400" b="1" dirty="0">
              <a:solidFill>
                <a:schemeClr val="bg1"/>
              </a:solidFill>
              <a:latin typeface="Calibri" panose="020F0502020204030204" pitchFamily="34" charset="0"/>
            </a:endParaRPr>
          </a:p>
          <a:p>
            <a:pPr algn="ctr"/>
            <a:r>
              <a:rPr lang="en-GB" altLang="en-US" sz="2400" b="1" dirty="0">
                <a:solidFill>
                  <a:schemeClr val="bg1"/>
                </a:solidFill>
                <a:latin typeface="Calibri" panose="020F0502020204030204" pitchFamily="34" charset="0"/>
              </a:rPr>
              <a:t>Year 12/13 – Preparing for post 18</a:t>
            </a:r>
          </a:p>
        </p:txBody>
      </p:sp>
      <p:pic>
        <p:nvPicPr>
          <p:cNvPr id="1026" name="Picture 2">
            <a:extLst>
              <a:ext uri="{FF2B5EF4-FFF2-40B4-BE49-F238E27FC236}">
                <a16:creationId xmlns:a16="http://schemas.microsoft.com/office/drawing/2014/main" id="{4B517DFC-77D8-87F3-7865-45CC9E1D1A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86" y="919371"/>
            <a:ext cx="9143999" cy="34544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03462C6-EF85-3DD6-C52B-F6358496B91B}"/>
              </a:ext>
            </a:extLst>
          </p:cNvPr>
          <p:cNvSpPr/>
          <p:nvPr/>
        </p:nvSpPr>
        <p:spPr>
          <a:xfrm>
            <a:off x="-4895" y="89108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362312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103" name="Text Box 14"/>
          <p:cNvSpPr txBox="1">
            <a:spLocks noChangeArrowheads="1"/>
          </p:cNvSpPr>
          <p:nvPr/>
        </p:nvSpPr>
        <p:spPr bwMode="auto">
          <a:xfrm>
            <a:off x="-14780" y="-6706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Where are future jobs going to be?</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p:cNvSpPr txBox="1"/>
          <p:nvPr/>
        </p:nvSpPr>
        <p:spPr>
          <a:xfrm>
            <a:off x="276345" y="724403"/>
            <a:ext cx="4153038" cy="2646878"/>
          </a:xfrm>
          <a:prstGeom prst="rect">
            <a:avLst/>
          </a:prstGeom>
          <a:solidFill>
            <a:srgbClr val="FFC000"/>
          </a:solidFill>
        </p:spPr>
        <p:txBody>
          <a:bodyPr wrap="square" lIns="91440" tIns="45720" rIns="91440" bIns="45720" rtlCol="0" anchor="t">
            <a:spAutoFit/>
          </a:bodyPr>
          <a:lstStyle/>
          <a:p>
            <a:pPr algn="ctr"/>
            <a:endParaRPr lang="en-GB" sz="2000" dirty="0">
              <a:solidFill>
                <a:schemeClr val="bg1"/>
              </a:solidFill>
            </a:endParaRPr>
          </a:p>
          <a:p>
            <a:pPr algn="ctr"/>
            <a:r>
              <a:rPr lang="en-GB" sz="2000" dirty="0">
                <a:solidFill>
                  <a:schemeClr val="bg1"/>
                </a:solidFill>
              </a:rPr>
              <a:t>Medical, Health Science and Care</a:t>
            </a:r>
            <a:endParaRPr lang="en-GB" dirty="0">
              <a:solidFill>
                <a:schemeClr val="bg1"/>
              </a:solidFill>
            </a:endParaRPr>
          </a:p>
          <a:p>
            <a:endParaRPr lang="en-GB" dirty="0">
              <a:solidFill>
                <a:srgbClr val="000000"/>
              </a:solidFill>
              <a:cs typeface="Calibri"/>
            </a:endParaRPr>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4692769" y="3528160"/>
            <a:ext cx="4174523" cy="2923877"/>
          </a:xfrm>
          <a:prstGeom prst="rect">
            <a:avLst/>
          </a:prstGeom>
          <a:solidFill>
            <a:srgbClr val="39CC2E"/>
          </a:solidFill>
        </p:spPr>
        <p:txBody>
          <a:bodyPr wrap="square" lIns="91440" tIns="45720" rIns="91440" bIns="45720" rtlCol="0" anchor="t">
            <a:spAutoFit/>
          </a:bodyPr>
          <a:lstStyle/>
          <a:p>
            <a:pPr algn="ctr"/>
            <a:endParaRPr lang="en-GB" sz="2000" dirty="0">
              <a:solidFill>
                <a:schemeClr val="bg1"/>
              </a:solidFill>
            </a:endParaRPr>
          </a:p>
          <a:p>
            <a:pPr algn="ctr"/>
            <a:r>
              <a:rPr lang="en-GB" sz="2000" dirty="0">
                <a:solidFill>
                  <a:schemeClr val="bg1"/>
                </a:solidFill>
              </a:rPr>
              <a:t>Environmental (Green Jobs)</a:t>
            </a:r>
            <a:endParaRPr lang="en-GB" sz="2000" dirty="0">
              <a:solidFill>
                <a:schemeClr val="bg1"/>
              </a:solidFill>
              <a:cs typeface="Calibri"/>
            </a:endParaRPr>
          </a:p>
          <a:p>
            <a:pPr algn="ctr"/>
            <a:endParaRPr lang="en-GB" sz="2400" dirty="0">
              <a:solidFill>
                <a:schemeClr val="bg1"/>
              </a:solidFill>
            </a:endParaRPr>
          </a:p>
          <a:p>
            <a:pPr algn="ctr"/>
            <a:endParaRPr lang="en-GB" sz="2400" dirty="0">
              <a:solidFill>
                <a:schemeClr val="bg1"/>
              </a:solidFill>
            </a:endParaRPr>
          </a:p>
          <a:p>
            <a:pPr algn="ctr"/>
            <a:endParaRPr lang="en-GB" sz="2400" dirty="0">
              <a:solidFill>
                <a:schemeClr val="bg1"/>
              </a:solidFill>
            </a:endParaRPr>
          </a:p>
          <a:p>
            <a:pPr algn="ctr"/>
            <a:endParaRPr lang="en-GB" sz="2400" dirty="0">
              <a:solidFill>
                <a:schemeClr val="bg1"/>
              </a:solidFill>
            </a:endParaRPr>
          </a:p>
          <a:p>
            <a:pPr algn="ctr"/>
            <a:endParaRPr lang="en-GB" sz="2400" dirty="0">
              <a:solidFill>
                <a:schemeClr val="bg1"/>
              </a:solidFill>
            </a:endParaRPr>
          </a:p>
          <a:p>
            <a:pPr algn="ctr"/>
            <a:endParaRPr lang="en-GB" sz="2400" dirty="0">
              <a:solidFill>
                <a:schemeClr val="bg1"/>
              </a:solidFill>
            </a:endParaRPr>
          </a:p>
        </p:txBody>
      </p:sp>
      <p:pic>
        <p:nvPicPr>
          <p:cNvPr id="9" name="Picture 8" descr="Windmill and Solar Panels"/>
          <p:cNvPicPr>
            <a:picLocks noChangeAspect="1"/>
          </p:cNvPicPr>
          <p:nvPr/>
        </p:nvPicPr>
        <p:blipFill>
          <a:blip r:embed="rId4" cstate="print">
            <a:extLst>
              <a:ext uri="{28A0092B-C50C-407E-A947-70E740481C1C}">
                <a14:useLocalDpi xmlns:a14="http://schemas.microsoft.com/office/drawing/2010/main" val="0"/>
              </a:ext>
            </a:extLst>
          </a:blip>
          <a:srcRect t="7101" b="7101"/>
          <a:stretch/>
        </p:blipFill>
        <p:spPr>
          <a:xfrm>
            <a:off x="5209836" y="4254664"/>
            <a:ext cx="3140388" cy="1854353"/>
          </a:xfrm>
          <a:prstGeom prst="rect">
            <a:avLst/>
          </a:prstGeom>
        </p:spPr>
      </p:pic>
      <p:pic>
        <p:nvPicPr>
          <p:cNvPr id="15" name="Picture 14"/>
          <p:cNvPicPr>
            <a:picLocks noChangeAspect="1"/>
          </p:cNvPicPr>
          <p:nvPr/>
        </p:nvPicPr>
        <p:blipFill>
          <a:blip r:embed="rId5"/>
          <a:stretch>
            <a:fillRect/>
          </a:stretch>
        </p:blipFill>
        <p:spPr>
          <a:xfrm>
            <a:off x="765550" y="1420553"/>
            <a:ext cx="3172806" cy="1782714"/>
          </a:xfrm>
          <a:prstGeom prst="rect">
            <a:avLst/>
          </a:prstGeom>
        </p:spPr>
      </p:pic>
      <p:sp>
        <p:nvSpPr>
          <p:cNvPr id="6" name="TextBox 5"/>
          <p:cNvSpPr txBox="1"/>
          <p:nvPr/>
        </p:nvSpPr>
        <p:spPr>
          <a:xfrm>
            <a:off x="276343" y="3526068"/>
            <a:ext cx="4153039" cy="2923877"/>
          </a:xfrm>
          <a:prstGeom prst="rect">
            <a:avLst/>
          </a:prstGeom>
          <a:solidFill>
            <a:schemeClr val="accent1">
              <a:lumMod val="50000"/>
            </a:schemeClr>
          </a:solidFill>
        </p:spPr>
        <p:txBody>
          <a:bodyPr wrap="square" lIns="91440" tIns="45720" rIns="91440" bIns="45720" rtlCol="0" anchor="t">
            <a:spAutoFit/>
          </a:bodyPr>
          <a:lstStyle/>
          <a:p>
            <a:pPr algn="ctr"/>
            <a:endParaRPr lang="en-GB" sz="2000" dirty="0">
              <a:solidFill>
                <a:schemeClr val="bg1"/>
              </a:solidFill>
            </a:endParaRPr>
          </a:p>
          <a:p>
            <a:pPr algn="ctr"/>
            <a:r>
              <a:rPr lang="en-GB" sz="2000" dirty="0">
                <a:solidFill>
                  <a:schemeClr val="bg1"/>
                </a:solidFill>
              </a:rPr>
              <a:t>Engineering and Construction</a:t>
            </a:r>
            <a:endParaRPr lang="en-GB"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p:txBody>
      </p:sp>
      <p:pic>
        <p:nvPicPr>
          <p:cNvPr id="12" name="Picture 11" descr="Safety professional in front of power plant">
            <a:extLst>
              <a:ext uri="{FF2B5EF4-FFF2-40B4-BE49-F238E27FC236}">
                <a16:creationId xmlns:a16="http://schemas.microsoft.com/office/drawing/2014/main" id="{5530F435-D78F-4A09-8B3D-8B1C73948BFB}"/>
              </a:ext>
            </a:extLst>
          </p:cNvPr>
          <p:cNvPicPr>
            <a:picLocks noChangeAspect="1"/>
          </p:cNvPicPr>
          <p:nvPr/>
        </p:nvPicPr>
        <p:blipFill>
          <a:blip r:embed="rId6"/>
          <a:stretch>
            <a:fillRect/>
          </a:stretch>
        </p:blipFill>
        <p:spPr>
          <a:xfrm>
            <a:off x="768100" y="4256126"/>
            <a:ext cx="3175273" cy="1917850"/>
          </a:xfrm>
          <a:prstGeom prst="rect">
            <a:avLst/>
          </a:prstGeom>
        </p:spPr>
      </p:pic>
      <p:sp>
        <p:nvSpPr>
          <p:cNvPr id="17" name="Rectangle 16">
            <a:extLst>
              <a:ext uri="{FF2B5EF4-FFF2-40B4-BE49-F238E27FC236}">
                <a16:creationId xmlns:a16="http://schemas.microsoft.com/office/drawing/2014/main" id="{3F697EAB-38D5-4970-8E29-323073740971}"/>
              </a:ext>
            </a:extLst>
          </p:cNvPr>
          <p:cNvSpPr/>
          <p:nvPr/>
        </p:nvSpPr>
        <p:spPr>
          <a:xfrm>
            <a:off x="4696258" y="722741"/>
            <a:ext cx="4183704" cy="264358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CBF2D9D-9FDC-41C6-AD9B-9DC111176B67}"/>
              </a:ext>
            </a:extLst>
          </p:cNvPr>
          <p:cNvSpPr txBox="1"/>
          <p:nvPr/>
        </p:nvSpPr>
        <p:spPr>
          <a:xfrm>
            <a:off x="4852027" y="1026694"/>
            <a:ext cx="3976777" cy="400110"/>
          </a:xfrm>
          <a:prstGeom prst="rect">
            <a:avLst/>
          </a:prstGeom>
          <a:noFill/>
        </p:spPr>
        <p:txBody>
          <a:bodyPr wrap="square" lIns="91440" tIns="45720" rIns="91440" bIns="45720" rtlCol="0" anchor="t">
            <a:spAutoFit/>
          </a:bodyPr>
          <a:lstStyle/>
          <a:p>
            <a:pPr algn="ctr"/>
            <a:r>
              <a:rPr lang="en-GB" sz="2000" dirty="0">
                <a:solidFill>
                  <a:schemeClr val="bg1"/>
                </a:solidFill>
              </a:rPr>
              <a:t>IT and Digital Technology</a:t>
            </a:r>
          </a:p>
        </p:txBody>
      </p:sp>
      <p:pic>
        <p:nvPicPr>
          <p:cNvPr id="8" name="Picture 7" descr="Fingerprint scanning machine">
            <a:extLst>
              <a:ext uri="{FF2B5EF4-FFF2-40B4-BE49-F238E27FC236}">
                <a16:creationId xmlns:a16="http://schemas.microsoft.com/office/drawing/2014/main" id="{2FD119A9-37A0-45D3-A3A5-DB0E434333B1}"/>
              </a:ext>
            </a:extLst>
          </p:cNvPr>
          <p:cNvPicPr>
            <a:picLocks noChangeAspect="1"/>
          </p:cNvPicPr>
          <p:nvPr/>
        </p:nvPicPr>
        <p:blipFill>
          <a:blip r:embed="rId7"/>
          <a:stretch>
            <a:fillRect/>
          </a:stretch>
        </p:blipFill>
        <p:spPr>
          <a:xfrm>
            <a:off x="5211895" y="1419326"/>
            <a:ext cx="3151575" cy="1785844"/>
          </a:xfrm>
          <a:prstGeom prst="rect">
            <a:avLst/>
          </a:prstGeom>
        </p:spPr>
      </p:pic>
      <p:pic>
        <p:nvPicPr>
          <p:cNvPr id="19" name="Graphic 18" descr="Badge 1 with solid fill">
            <a:extLst>
              <a:ext uri="{FF2B5EF4-FFF2-40B4-BE49-F238E27FC236}">
                <a16:creationId xmlns:a16="http://schemas.microsoft.com/office/drawing/2014/main" id="{D9F5ADB7-2CBC-49F3-B4D6-10574198D6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59052"/>
            <a:ext cx="646331" cy="646331"/>
          </a:xfrm>
          <a:prstGeom prst="rect">
            <a:avLst/>
          </a:prstGeom>
        </p:spPr>
      </p:pic>
      <p:sp>
        <p:nvSpPr>
          <p:cNvPr id="4" name="Rectangle: Rounded Corners 3">
            <a:extLst>
              <a:ext uri="{FF2B5EF4-FFF2-40B4-BE49-F238E27FC236}">
                <a16:creationId xmlns:a16="http://schemas.microsoft.com/office/drawing/2014/main" id="{BBD77C9B-8A56-6024-BE28-D2B58A36CA00}"/>
              </a:ext>
            </a:extLst>
          </p:cNvPr>
          <p:cNvSpPr/>
          <p:nvPr/>
        </p:nvSpPr>
        <p:spPr>
          <a:xfrm>
            <a:off x="155575" y="5529942"/>
            <a:ext cx="8756699" cy="1175483"/>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This is Labour Market Information (LMI)</a:t>
            </a:r>
          </a:p>
          <a:p>
            <a:pPr algn="ctr"/>
            <a:r>
              <a:rPr lang="en-GB" sz="2400" dirty="0"/>
              <a:t>Be in the know to know where to go</a:t>
            </a:r>
          </a:p>
        </p:txBody>
      </p:sp>
    </p:spTree>
    <p:custDataLst>
      <p:tags r:id="rId1"/>
    </p:custDataLst>
    <p:extLst>
      <p:ext uri="{BB962C8B-B14F-4D97-AF65-F5344CB8AC3E}">
        <p14:creationId xmlns:p14="http://schemas.microsoft.com/office/powerpoint/2010/main" val="176809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3835" y="-75084"/>
            <a:ext cx="9158780" cy="6933084"/>
          </a:xfrm>
          <a:prstGeom prst="rect">
            <a:avLst/>
          </a:prstGeom>
          <a:solidFill>
            <a:srgbClr val="00B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3834" y="-75085"/>
            <a:ext cx="915877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Review your career plan</a:t>
            </a:r>
          </a:p>
        </p:txBody>
      </p:sp>
      <p:sp>
        <p:nvSpPr>
          <p:cNvPr id="15" name="Rectangle 14">
            <a:extLst>
              <a:ext uri="{FF2B5EF4-FFF2-40B4-BE49-F238E27FC236}">
                <a16:creationId xmlns:a16="http://schemas.microsoft.com/office/drawing/2014/main" id="{F9B56280-2667-C545-469B-5E5C292A736B}"/>
              </a:ext>
            </a:extLst>
          </p:cNvPr>
          <p:cNvSpPr/>
          <p:nvPr/>
        </p:nvSpPr>
        <p:spPr>
          <a:xfrm>
            <a:off x="363604" y="846719"/>
            <a:ext cx="2721118" cy="374731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36A2193E-3A4C-1DC0-17C8-AFECEBA87144}"/>
              </a:ext>
            </a:extLst>
          </p:cNvPr>
          <p:cNvSpPr/>
          <p:nvPr/>
        </p:nvSpPr>
        <p:spPr>
          <a:xfrm>
            <a:off x="363604" y="846718"/>
            <a:ext cx="2721118" cy="73240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Where am I now?</a:t>
            </a:r>
          </a:p>
        </p:txBody>
      </p:sp>
      <p:sp>
        <p:nvSpPr>
          <p:cNvPr id="11" name="Rectangle 10">
            <a:extLst>
              <a:ext uri="{FF2B5EF4-FFF2-40B4-BE49-F238E27FC236}">
                <a16:creationId xmlns:a16="http://schemas.microsoft.com/office/drawing/2014/main" id="{465B8A81-C35C-15BB-91E9-41016AB754A4}"/>
              </a:ext>
            </a:extLst>
          </p:cNvPr>
          <p:cNvSpPr/>
          <p:nvPr/>
        </p:nvSpPr>
        <p:spPr>
          <a:xfrm>
            <a:off x="3232666" y="846719"/>
            <a:ext cx="2721118" cy="374731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E1CB93D-7E10-0ED7-B680-599E14C4935E}"/>
              </a:ext>
            </a:extLst>
          </p:cNvPr>
          <p:cNvSpPr/>
          <p:nvPr/>
        </p:nvSpPr>
        <p:spPr>
          <a:xfrm>
            <a:off x="3232666" y="846718"/>
            <a:ext cx="2721118" cy="73240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Where am I trying to get to?</a:t>
            </a:r>
          </a:p>
        </p:txBody>
      </p:sp>
      <p:sp>
        <p:nvSpPr>
          <p:cNvPr id="16" name="Rectangle 15">
            <a:extLst>
              <a:ext uri="{FF2B5EF4-FFF2-40B4-BE49-F238E27FC236}">
                <a16:creationId xmlns:a16="http://schemas.microsoft.com/office/drawing/2014/main" id="{286F0875-B39B-BA26-55B9-3149DCD67C24}"/>
              </a:ext>
            </a:extLst>
          </p:cNvPr>
          <p:cNvSpPr/>
          <p:nvPr/>
        </p:nvSpPr>
        <p:spPr>
          <a:xfrm>
            <a:off x="6106676" y="846719"/>
            <a:ext cx="2721118" cy="374731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C9F9034-5CFD-767D-B730-258D33AC56E1}"/>
              </a:ext>
            </a:extLst>
          </p:cNvPr>
          <p:cNvSpPr/>
          <p:nvPr/>
        </p:nvSpPr>
        <p:spPr>
          <a:xfrm>
            <a:off x="6106676" y="846719"/>
            <a:ext cx="2721118" cy="7324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How am I going to get there?</a:t>
            </a:r>
          </a:p>
        </p:txBody>
      </p:sp>
      <p:sp>
        <p:nvSpPr>
          <p:cNvPr id="22" name="TextBox 21">
            <a:extLst>
              <a:ext uri="{FF2B5EF4-FFF2-40B4-BE49-F238E27FC236}">
                <a16:creationId xmlns:a16="http://schemas.microsoft.com/office/drawing/2014/main" id="{05A987E2-8BF7-6082-91A9-4479FCA1E5AE}"/>
              </a:ext>
            </a:extLst>
          </p:cNvPr>
          <p:cNvSpPr txBox="1"/>
          <p:nvPr/>
        </p:nvSpPr>
        <p:spPr>
          <a:xfrm>
            <a:off x="425557" y="1579120"/>
            <a:ext cx="2613596" cy="2031325"/>
          </a:xfrm>
          <a:prstGeom prst="rect">
            <a:avLst/>
          </a:prstGeom>
          <a:noFill/>
        </p:spPr>
        <p:txBody>
          <a:bodyPr wrap="square" rtlCol="0">
            <a:spAutoFit/>
          </a:bodyPr>
          <a:lstStyle/>
          <a:p>
            <a:r>
              <a:rPr lang="en-GB" dirty="0"/>
              <a:t>Quals I have or hope to have soon</a:t>
            </a:r>
          </a:p>
          <a:p>
            <a:r>
              <a:rPr lang="en-GB" dirty="0"/>
              <a:t>Interests</a:t>
            </a:r>
          </a:p>
          <a:p>
            <a:r>
              <a:rPr lang="en-GB" dirty="0"/>
              <a:t>Skills</a:t>
            </a:r>
          </a:p>
          <a:p>
            <a:r>
              <a:rPr lang="en-GB" dirty="0"/>
              <a:t>Values</a:t>
            </a:r>
          </a:p>
          <a:p>
            <a:r>
              <a:rPr lang="en-GB" dirty="0"/>
              <a:t>Living at home</a:t>
            </a:r>
          </a:p>
          <a:p>
            <a:r>
              <a:rPr lang="en-GB" dirty="0"/>
              <a:t>Sports</a:t>
            </a:r>
          </a:p>
        </p:txBody>
      </p:sp>
      <p:sp>
        <p:nvSpPr>
          <p:cNvPr id="23" name="TextBox 22">
            <a:extLst>
              <a:ext uri="{FF2B5EF4-FFF2-40B4-BE49-F238E27FC236}">
                <a16:creationId xmlns:a16="http://schemas.microsoft.com/office/drawing/2014/main" id="{D64AADB9-6667-AE55-3584-F03118DAA11A}"/>
              </a:ext>
            </a:extLst>
          </p:cNvPr>
          <p:cNvSpPr txBox="1"/>
          <p:nvPr/>
        </p:nvSpPr>
        <p:spPr>
          <a:xfrm>
            <a:off x="3246430" y="1579120"/>
            <a:ext cx="2589438" cy="1754326"/>
          </a:xfrm>
          <a:prstGeom prst="rect">
            <a:avLst/>
          </a:prstGeom>
          <a:noFill/>
        </p:spPr>
        <p:txBody>
          <a:bodyPr wrap="square" rtlCol="0">
            <a:spAutoFit/>
          </a:bodyPr>
          <a:lstStyle/>
          <a:p>
            <a:r>
              <a:rPr lang="en-GB" dirty="0"/>
              <a:t>Want a job in film</a:t>
            </a:r>
          </a:p>
          <a:p>
            <a:r>
              <a:rPr lang="en-GB" dirty="0"/>
              <a:t>Want to leave home</a:t>
            </a:r>
          </a:p>
          <a:p>
            <a:r>
              <a:rPr lang="en-GB" dirty="0"/>
              <a:t>Want to get a deposit for a flat by the time I am 25</a:t>
            </a:r>
          </a:p>
          <a:p>
            <a:r>
              <a:rPr lang="en-GB" dirty="0"/>
              <a:t>Want to get a job after 6</a:t>
            </a:r>
            <a:r>
              <a:rPr lang="en-GB" baseline="30000" dirty="0"/>
              <a:t>th</a:t>
            </a:r>
            <a:r>
              <a:rPr lang="en-GB" dirty="0"/>
              <a:t> Form</a:t>
            </a:r>
          </a:p>
        </p:txBody>
      </p:sp>
      <p:sp>
        <p:nvSpPr>
          <p:cNvPr id="24" name="TextBox 23">
            <a:extLst>
              <a:ext uri="{FF2B5EF4-FFF2-40B4-BE49-F238E27FC236}">
                <a16:creationId xmlns:a16="http://schemas.microsoft.com/office/drawing/2014/main" id="{53317BF9-B52B-6035-2A3E-9C4A30C6F1B0}"/>
              </a:ext>
            </a:extLst>
          </p:cNvPr>
          <p:cNvSpPr txBox="1"/>
          <p:nvPr/>
        </p:nvSpPr>
        <p:spPr>
          <a:xfrm>
            <a:off x="6141845" y="1532279"/>
            <a:ext cx="2623728" cy="2031325"/>
          </a:xfrm>
          <a:prstGeom prst="rect">
            <a:avLst/>
          </a:prstGeom>
          <a:noFill/>
        </p:spPr>
        <p:txBody>
          <a:bodyPr wrap="square" rtlCol="0">
            <a:spAutoFit/>
          </a:bodyPr>
          <a:lstStyle/>
          <a:p>
            <a:r>
              <a:rPr lang="en-GB" dirty="0"/>
              <a:t>Decide whether stay at home for </a:t>
            </a:r>
            <a:r>
              <a:rPr lang="en-GB" dirty="0" err="1"/>
              <a:t>uni</a:t>
            </a:r>
            <a:endParaRPr lang="en-GB" dirty="0"/>
          </a:p>
          <a:p>
            <a:r>
              <a:rPr lang="en-GB" dirty="0"/>
              <a:t>Improve my grades</a:t>
            </a:r>
          </a:p>
          <a:p>
            <a:r>
              <a:rPr lang="en-GB" dirty="0"/>
              <a:t>Search for film courses within 10 miles of home</a:t>
            </a:r>
          </a:p>
          <a:p>
            <a:r>
              <a:rPr lang="en-GB" dirty="0"/>
              <a:t>Check out employment after the course</a:t>
            </a:r>
          </a:p>
        </p:txBody>
      </p:sp>
      <p:sp>
        <p:nvSpPr>
          <p:cNvPr id="4" name="Rectangle 3">
            <a:extLst>
              <a:ext uri="{FF2B5EF4-FFF2-40B4-BE49-F238E27FC236}">
                <a16:creationId xmlns:a16="http://schemas.microsoft.com/office/drawing/2014/main" id="{856C2292-BCE2-D449-6B1C-63CEA671F212}"/>
              </a:ext>
            </a:extLst>
          </p:cNvPr>
          <p:cNvSpPr/>
          <p:nvPr/>
        </p:nvSpPr>
        <p:spPr>
          <a:xfrm>
            <a:off x="363604" y="4748270"/>
            <a:ext cx="6292395" cy="18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Happenstance </a:t>
            </a:r>
            <a:br>
              <a:rPr lang="en-GB" sz="2800" dirty="0"/>
            </a:br>
            <a:r>
              <a:rPr lang="en-GB" sz="2800" dirty="0"/>
              <a:t>(taking any opportunity that presents itself)</a:t>
            </a:r>
          </a:p>
        </p:txBody>
      </p:sp>
      <p:pic>
        <p:nvPicPr>
          <p:cNvPr id="10" name="Graphic 9" descr="Badge 5 with solid fill">
            <a:extLst>
              <a:ext uri="{FF2B5EF4-FFF2-40B4-BE49-F238E27FC236}">
                <a16:creationId xmlns:a16="http://schemas.microsoft.com/office/drawing/2014/main" id="{B85CBE54-39BB-77D4-484A-954CAF47E49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2391" y="-75086"/>
            <a:ext cx="646331" cy="646331"/>
          </a:xfrm>
          <a:prstGeom prst="rect">
            <a:avLst/>
          </a:prstGeom>
        </p:spPr>
      </p:pic>
      <p:sp>
        <p:nvSpPr>
          <p:cNvPr id="3" name="Star: 32 Points 2">
            <a:extLst>
              <a:ext uri="{FF2B5EF4-FFF2-40B4-BE49-F238E27FC236}">
                <a16:creationId xmlns:a16="http://schemas.microsoft.com/office/drawing/2014/main" id="{AC6AF792-DBE3-D048-FBB6-C1C2DAE5F6F7}"/>
              </a:ext>
            </a:extLst>
          </p:cNvPr>
          <p:cNvSpPr/>
          <p:nvPr/>
        </p:nvSpPr>
        <p:spPr>
          <a:xfrm>
            <a:off x="6751271" y="4748270"/>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42019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146"/>
            <a:ext cx="9172615" cy="6895145"/>
          </a:xfrm>
          <a:prstGeom prst="rect">
            <a:avLst/>
          </a:prstGeom>
          <a:solidFill>
            <a:srgbClr val="00B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3835" y="-31893"/>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Review your career plan</a:t>
            </a:r>
          </a:p>
        </p:txBody>
      </p:sp>
      <p:sp>
        <p:nvSpPr>
          <p:cNvPr id="8" name="Rectangle 7">
            <a:extLst>
              <a:ext uri="{FF2B5EF4-FFF2-40B4-BE49-F238E27FC236}">
                <a16:creationId xmlns:a16="http://schemas.microsoft.com/office/drawing/2014/main" id="{C5B8ED5F-422D-7C79-3730-F4971FA354DE}"/>
              </a:ext>
            </a:extLst>
          </p:cNvPr>
          <p:cNvSpPr/>
          <p:nvPr/>
        </p:nvSpPr>
        <p:spPr>
          <a:xfrm>
            <a:off x="330553" y="1883229"/>
            <a:ext cx="8482941" cy="47679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schemeClr val="tx1"/>
                </a:solidFill>
              </a:rPr>
              <a:t>Review your plan with a partner discuss:</a:t>
            </a:r>
            <a:r>
              <a:rPr lang="en-GB" sz="2400" dirty="0">
                <a:solidFill>
                  <a:schemeClr val="tx1"/>
                </a:solidFill>
              </a:rPr>
              <a:t> </a:t>
            </a:r>
          </a:p>
          <a:p>
            <a:pPr marL="457200" indent="-457200">
              <a:buFont typeface="Arial" panose="020B0604020202020204" pitchFamily="34" charset="0"/>
              <a:buChar char="•"/>
            </a:pPr>
            <a:r>
              <a:rPr lang="en-GB" sz="2400" dirty="0">
                <a:solidFill>
                  <a:schemeClr val="tx1"/>
                </a:solidFill>
              </a:rPr>
              <a:t>How confident are you with your plan?</a:t>
            </a:r>
          </a:p>
          <a:p>
            <a:pPr marL="457200" indent="-457200">
              <a:buFont typeface="Arial" panose="020B0604020202020204" pitchFamily="34" charset="0"/>
              <a:buChar char="•"/>
            </a:pPr>
            <a:r>
              <a:rPr lang="en-GB" sz="2400" dirty="0">
                <a:solidFill>
                  <a:schemeClr val="tx1"/>
                </a:solidFill>
              </a:rPr>
              <a:t>What do you see at potential barriers to achieving your plan?</a:t>
            </a:r>
          </a:p>
          <a:p>
            <a:pPr marL="457200" indent="-457200">
              <a:buFont typeface="Arial" panose="020B0604020202020204" pitchFamily="34" charset="0"/>
              <a:buChar char="•"/>
            </a:pPr>
            <a:r>
              <a:rPr lang="en-GB" sz="2400" dirty="0">
                <a:solidFill>
                  <a:schemeClr val="tx1"/>
                </a:solidFill>
              </a:rPr>
              <a:t>What plans have you got to overcome these barriers?</a:t>
            </a:r>
          </a:p>
          <a:p>
            <a:pPr marL="457200" indent="-457200">
              <a:buFont typeface="Arial" panose="020B0604020202020204" pitchFamily="34" charset="0"/>
              <a:buChar char="•"/>
            </a:pPr>
            <a:r>
              <a:rPr lang="en-GB" sz="2400" dirty="0">
                <a:solidFill>
                  <a:schemeClr val="tx1"/>
                </a:solidFill>
              </a:rPr>
              <a:t>Is your Plan B still a good contingency?</a:t>
            </a:r>
          </a:p>
          <a:p>
            <a:pPr marL="457200" indent="-457200">
              <a:buFont typeface="Arial" panose="020B0604020202020204" pitchFamily="34" charset="0"/>
              <a:buChar char="•"/>
            </a:pPr>
            <a:endParaRPr lang="en-GB" sz="2400" dirty="0">
              <a:solidFill>
                <a:schemeClr val="tx1"/>
              </a:solidFill>
            </a:endParaRPr>
          </a:p>
          <a:p>
            <a:r>
              <a:rPr lang="en-GB" sz="2400" dirty="0">
                <a:solidFill>
                  <a:schemeClr val="tx1"/>
                </a:solidFill>
              </a:rPr>
              <a:t>Take in turns to speak clearly and listen carefully to your partner.</a:t>
            </a:r>
          </a:p>
          <a:p>
            <a:r>
              <a:rPr lang="en-GB" sz="2400" dirty="0">
                <a:solidFill>
                  <a:schemeClr val="tx1"/>
                </a:solidFill>
              </a:rPr>
              <a:t>	Speak clearly and in a way that is engaging for your 	audience</a:t>
            </a:r>
          </a:p>
          <a:p>
            <a:r>
              <a:rPr lang="en-GB" sz="2400" dirty="0">
                <a:solidFill>
                  <a:schemeClr val="tx1"/>
                </a:solidFill>
              </a:rPr>
              <a:t>	Listen carefully while your partner is talking </a:t>
            </a:r>
            <a:br>
              <a:rPr lang="en-GB" sz="2400" dirty="0">
                <a:solidFill>
                  <a:schemeClr val="tx1"/>
                </a:solidFill>
              </a:rPr>
            </a:br>
            <a:r>
              <a:rPr lang="en-GB" sz="2400" dirty="0">
                <a:solidFill>
                  <a:schemeClr val="tx1"/>
                </a:solidFill>
              </a:rPr>
              <a:t>	and ask questions to find out 	more</a:t>
            </a:r>
          </a:p>
        </p:txBody>
      </p:sp>
      <p:pic>
        <p:nvPicPr>
          <p:cNvPr id="9" name="Graphic 8" descr="Badge 5 with solid fill">
            <a:extLst>
              <a:ext uri="{FF2B5EF4-FFF2-40B4-BE49-F238E27FC236}">
                <a16:creationId xmlns:a16="http://schemas.microsoft.com/office/drawing/2014/main" id="{9B844B54-5611-06B7-B416-4C9D78919A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9496" y="-37145"/>
            <a:ext cx="646331" cy="646331"/>
          </a:xfrm>
          <a:prstGeom prst="rect">
            <a:avLst/>
          </a:prstGeom>
        </p:spPr>
      </p:pic>
      <p:pic>
        <p:nvPicPr>
          <p:cNvPr id="3" name="Picture 2" descr="A pink circle with white text and a black background&#10;&#10;AI-generated content may be incorrect.">
            <a:extLst>
              <a:ext uri="{FF2B5EF4-FFF2-40B4-BE49-F238E27FC236}">
                <a16:creationId xmlns:a16="http://schemas.microsoft.com/office/drawing/2014/main" id="{8957BA26-1381-90BC-E1CA-D6C2109DD3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273" y="5550109"/>
            <a:ext cx="862415" cy="862415"/>
          </a:xfrm>
          <a:prstGeom prst="rect">
            <a:avLst/>
          </a:prstGeom>
        </p:spPr>
      </p:pic>
      <p:pic>
        <p:nvPicPr>
          <p:cNvPr id="4" name="Picture 3" descr="A white and red circle with a white speech bubble in the middle&#10;&#10;AI-generated content may be incorrect.">
            <a:extLst>
              <a:ext uri="{FF2B5EF4-FFF2-40B4-BE49-F238E27FC236}">
                <a16:creationId xmlns:a16="http://schemas.microsoft.com/office/drawing/2014/main" id="{2B0C6590-9DC8-60B5-372F-F64BB9134A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4962" y="4774012"/>
            <a:ext cx="862414" cy="862414"/>
          </a:xfrm>
          <a:prstGeom prst="rect">
            <a:avLst/>
          </a:prstGeom>
        </p:spPr>
      </p:pic>
      <p:pic>
        <p:nvPicPr>
          <p:cNvPr id="12" name="Picture 11">
            <a:extLst>
              <a:ext uri="{FF2B5EF4-FFF2-40B4-BE49-F238E27FC236}">
                <a16:creationId xmlns:a16="http://schemas.microsoft.com/office/drawing/2014/main" id="{2C3A6E5A-1EBC-1C89-23CB-881022805A79}"/>
              </a:ext>
            </a:extLst>
          </p:cNvPr>
          <p:cNvPicPr>
            <a:picLocks noChangeAspect="1"/>
          </p:cNvPicPr>
          <p:nvPr/>
        </p:nvPicPr>
        <p:blipFill>
          <a:blip r:embed="rId7"/>
          <a:stretch>
            <a:fillRect/>
          </a:stretch>
        </p:blipFill>
        <p:spPr>
          <a:xfrm>
            <a:off x="851968" y="1006318"/>
            <a:ext cx="7440063" cy="638264"/>
          </a:xfrm>
          <a:prstGeom prst="rect">
            <a:avLst/>
          </a:prstGeom>
        </p:spPr>
      </p:pic>
      <p:sp>
        <p:nvSpPr>
          <p:cNvPr id="2" name="Star: 32 Points 1">
            <a:extLst>
              <a:ext uri="{FF2B5EF4-FFF2-40B4-BE49-F238E27FC236}">
                <a16:creationId xmlns:a16="http://schemas.microsoft.com/office/drawing/2014/main" id="{05003538-5601-07AF-BCD2-2D5E21333DD3}"/>
              </a:ext>
            </a:extLst>
          </p:cNvPr>
          <p:cNvSpPr/>
          <p:nvPr/>
        </p:nvSpPr>
        <p:spPr>
          <a:xfrm>
            <a:off x="6832196" y="799779"/>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397789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71263"/>
            <a:ext cx="9160220" cy="6921144"/>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261004" y="4229809"/>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60220" cy="717060"/>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0" y="-30303"/>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Over the last 5 lessons you have…</a:t>
            </a:r>
          </a:p>
        </p:txBody>
      </p:sp>
      <p:pic>
        <p:nvPicPr>
          <p:cNvPr id="24" name="Graphic 23">
            <a:extLst>
              <a:ext uri="{FF2B5EF4-FFF2-40B4-BE49-F238E27FC236}">
                <a16:creationId xmlns:a16="http://schemas.microsoft.com/office/drawing/2014/main" id="{0F391E49-8312-4C51-9126-D014FDE27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823" y="-23193"/>
            <a:ext cx="646331" cy="646331"/>
          </a:xfrm>
          <a:prstGeom prst="rect">
            <a:avLst/>
          </a:prstGeom>
        </p:spPr>
      </p:pic>
      <p:grpSp>
        <p:nvGrpSpPr>
          <p:cNvPr id="3" name="Group 2">
            <a:extLst>
              <a:ext uri="{FF2B5EF4-FFF2-40B4-BE49-F238E27FC236}">
                <a16:creationId xmlns:a16="http://schemas.microsoft.com/office/drawing/2014/main" id="{E2408BF0-7F81-4A4E-460C-F29B964DBC65}"/>
              </a:ext>
            </a:extLst>
          </p:cNvPr>
          <p:cNvGrpSpPr/>
          <p:nvPr/>
        </p:nvGrpSpPr>
        <p:grpSpPr>
          <a:xfrm>
            <a:off x="1742228" y="761016"/>
            <a:ext cx="1326240" cy="1410059"/>
            <a:chOff x="1917662" y="1051870"/>
            <a:chExt cx="1377950" cy="1510437"/>
          </a:xfrm>
        </p:grpSpPr>
        <p:sp>
          <p:nvSpPr>
            <p:cNvPr id="4" name="Rectangle 6">
              <a:extLst>
                <a:ext uri="{FF2B5EF4-FFF2-40B4-BE49-F238E27FC236}">
                  <a16:creationId xmlns:a16="http://schemas.microsoft.com/office/drawing/2014/main" id="{95612A8A-0F4A-E8B1-FAB8-5F300510EE60}"/>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 name="Picture 7">
              <a:extLst>
                <a:ext uri="{FF2B5EF4-FFF2-40B4-BE49-F238E27FC236}">
                  <a16:creationId xmlns:a16="http://schemas.microsoft.com/office/drawing/2014/main" id="{2976DBD7-1869-6715-C048-F34A7A9752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9" name="Group 8">
            <a:extLst>
              <a:ext uri="{FF2B5EF4-FFF2-40B4-BE49-F238E27FC236}">
                <a16:creationId xmlns:a16="http://schemas.microsoft.com/office/drawing/2014/main" id="{5D1A33B0-71C3-17CC-7D12-6CB6F46EEB48}"/>
              </a:ext>
            </a:extLst>
          </p:cNvPr>
          <p:cNvGrpSpPr/>
          <p:nvPr/>
        </p:nvGrpSpPr>
        <p:grpSpPr>
          <a:xfrm>
            <a:off x="3172543" y="772022"/>
            <a:ext cx="1319501" cy="1390417"/>
            <a:chOff x="235706" y="2981002"/>
            <a:chExt cx="1377950" cy="1474788"/>
          </a:xfrm>
        </p:grpSpPr>
        <p:sp>
          <p:nvSpPr>
            <p:cNvPr id="10" name="Rectangle 5">
              <a:extLst>
                <a:ext uri="{FF2B5EF4-FFF2-40B4-BE49-F238E27FC236}">
                  <a16:creationId xmlns:a16="http://schemas.microsoft.com/office/drawing/2014/main" id="{6948DD05-20AC-4814-F0F5-6272E5CF7A7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1" name="Picture 8">
              <a:extLst>
                <a:ext uri="{FF2B5EF4-FFF2-40B4-BE49-F238E27FC236}">
                  <a16:creationId xmlns:a16="http://schemas.microsoft.com/office/drawing/2014/main" id="{D519962E-4BEF-4B91-3133-26C99EE6A0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2" name="Group 11">
            <a:extLst>
              <a:ext uri="{FF2B5EF4-FFF2-40B4-BE49-F238E27FC236}">
                <a16:creationId xmlns:a16="http://schemas.microsoft.com/office/drawing/2014/main" id="{4BA6FF27-AD4C-876F-CA7B-14976AED68FF}"/>
              </a:ext>
            </a:extLst>
          </p:cNvPr>
          <p:cNvGrpSpPr/>
          <p:nvPr/>
        </p:nvGrpSpPr>
        <p:grpSpPr>
          <a:xfrm>
            <a:off x="4611480" y="761019"/>
            <a:ext cx="1319501" cy="1373696"/>
            <a:chOff x="1696276" y="2918891"/>
            <a:chExt cx="1377950" cy="1438302"/>
          </a:xfrm>
        </p:grpSpPr>
        <p:sp>
          <p:nvSpPr>
            <p:cNvPr id="26" name="Rectangle 9">
              <a:extLst>
                <a:ext uri="{FF2B5EF4-FFF2-40B4-BE49-F238E27FC236}">
                  <a16:creationId xmlns:a16="http://schemas.microsoft.com/office/drawing/2014/main" id="{0096407C-32A7-C29D-5854-C78182738C4F}"/>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7" name="Picture 10">
              <a:extLst>
                <a:ext uri="{FF2B5EF4-FFF2-40B4-BE49-F238E27FC236}">
                  <a16:creationId xmlns:a16="http://schemas.microsoft.com/office/drawing/2014/main" id="{A35FFACC-69D5-1EFF-6DC1-287135B4D7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8" name="Group 27">
            <a:extLst>
              <a:ext uri="{FF2B5EF4-FFF2-40B4-BE49-F238E27FC236}">
                <a16:creationId xmlns:a16="http://schemas.microsoft.com/office/drawing/2014/main" id="{C53511F1-822B-ED67-E1AC-47B53D4F9BD9}"/>
              </a:ext>
            </a:extLst>
          </p:cNvPr>
          <p:cNvGrpSpPr/>
          <p:nvPr/>
        </p:nvGrpSpPr>
        <p:grpSpPr>
          <a:xfrm>
            <a:off x="6042574" y="752788"/>
            <a:ext cx="1319501" cy="1410059"/>
            <a:chOff x="98968" y="4863795"/>
            <a:chExt cx="1377950" cy="1458913"/>
          </a:xfrm>
        </p:grpSpPr>
        <p:sp>
          <p:nvSpPr>
            <p:cNvPr id="29" name="Rectangle 11">
              <a:extLst>
                <a:ext uri="{FF2B5EF4-FFF2-40B4-BE49-F238E27FC236}">
                  <a16:creationId xmlns:a16="http://schemas.microsoft.com/office/drawing/2014/main" id="{3CCE18AF-C10C-0246-1BBE-9137A0A76BE2}"/>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0" name="Picture 13">
              <a:extLst>
                <a:ext uri="{FF2B5EF4-FFF2-40B4-BE49-F238E27FC236}">
                  <a16:creationId xmlns:a16="http://schemas.microsoft.com/office/drawing/2014/main" id="{F1668A79-9F91-E1D6-326F-A473CBFEDF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1" name="Group 30">
            <a:extLst>
              <a:ext uri="{FF2B5EF4-FFF2-40B4-BE49-F238E27FC236}">
                <a16:creationId xmlns:a16="http://schemas.microsoft.com/office/drawing/2014/main" id="{A7B71B30-AD84-4730-D3E0-8C75B04CFF86}"/>
              </a:ext>
            </a:extLst>
          </p:cNvPr>
          <p:cNvGrpSpPr/>
          <p:nvPr/>
        </p:nvGrpSpPr>
        <p:grpSpPr>
          <a:xfrm>
            <a:off x="7506112" y="740241"/>
            <a:ext cx="1341790" cy="1410059"/>
            <a:chOff x="1967991" y="4944046"/>
            <a:chExt cx="1377950" cy="1458913"/>
          </a:xfrm>
        </p:grpSpPr>
        <p:sp>
          <p:nvSpPr>
            <p:cNvPr id="32" name="Rectangle 12">
              <a:extLst>
                <a:ext uri="{FF2B5EF4-FFF2-40B4-BE49-F238E27FC236}">
                  <a16:creationId xmlns:a16="http://schemas.microsoft.com/office/drawing/2014/main" id="{E26DD17E-CECE-97D8-DED3-9AE02ED4076D}"/>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3" name="Picture 14">
              <a:extLst>
                <a:ext uri="{FF2B5EF4-FFF2-40B4-BE49-F238E27FC236}">
                  <a16:creationId xmlns:a16="http://schemas.microsoft.com/office/drawing/2014/main" id="{73BBD2EE-39BF-8124-CAB3-49D8719235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4" name="Group 33">
            <a:extLst>
              <a:ext uri="{FF2B5EF4-FFF2-40B4-BE49-F238E27FC236}">
                <a16:creationId xmlns:a16="http://schemas.microsoft.com/office/drawing/2014/main" id="{85013230-08C1-3375-15E8-1CF2A86D857B}"/>
              </a:ext>
            </a:extLst>
          </p:cNvPr>
          <p:cNvGrpSpPr/>
          <p:nvPr/>
        </p:nvGrpSpPr>
        <p:grpSpPr>
          <a:xfrm>
            <a:off x="293890" y="772022"/>
            <a:ext cx="1321021" cy="1390417"/>
            <a:chOff x="192050" y="1029646"/>
            <a:chExt cx="1379537" cy="1525587"/>
          </a:xfrm>
        </p:grpSpPr>
        <p:sp>
          <p:nvSpPr>
            <p:cNvPr id="35" name="Rectangle 2">
              <a:extLst>
                <a:ext uri="{FF2B5EF4-FFF2-40B4-BE49-F238E27FC236}">
                  <a16:creationId xmlns:a16="http://schemas.microsoft.com/office/drawing/2014/main" id="{D3C6EC54-4AFD-62E3-310A-20AB315A329E}"/>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6" name="Picture 4">
              <a:extLst>
                <a:ext uri="{FF2B5EF4-FFF2-40B4-BE49-F238E27FC236}">
                  <a16:creationId xmlns:a16="http://schemas.microsoft.com/office/drawing/2014/main" id="{FB855AF4-7A68-0210-8CB3-71B4682707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7" name="Rectangle 36">
            <a:extLst>
              <a:ext uri="{FF2B5EF4-FFF2-40B4-BE49-F238E27FC236}">
                <a16:creationId xmlns:a16="http://schemas.microsoft.com/office/drawing/2014/main" id="{D72FC90A-8124-AA18-7A83-F19526B9398D}"/>
              </a:ext>
            </a:extLst>
          </p:cNvPr>
          <p:cNvSpPr/>
          <p:nvPr/>
        </p:nvSpPr>
        <p:spPr>
          <a:xfrm>
            <a:off x="298127" y="2664521"/>
            <a:ext cx="8513427" cy="411863"/>
          </a:xfrm>
          <a:prstGeom prst="rect">
            <a:avLst/>
          </a:prstGeom>
          <a:solidFill>
            <a:srgbClr val="ED0373"/>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seen how your post 18 choices fit with future jobs &amp; your career</a:t>
            </a:r>
          </a:p>
        </p:txBody>
      </p:sp>
      <p:sp>
        <p:nvSpPr>
          <p:cNvPr id="38" name="Rectangle 37">
            <a:extLst>
              <a:ext uri="{FF2B5EF4-FFF2-40B4-BE49-F238E27FC236}">
                <a16:creationId xmlns:a16="http://schemas.microsoft.com/office/drawing/2014/main" id="{7C52FB31-5F04-DA34-2ABD-948D17343ED5}"/>
              </a:ext>
            </a:extLst>
          </p:cNvPr>
          <p:cNvSpPr/>
          <p:nvPr/>
        </p:nvSpPr>
        <p:spPr>
          <a:xfrm>
            <a:off x="307652" y="3178696"/>
            <a:ext cx="8513427" cy="378319"/>
          </a:xfrm>
          <a:prstGeom prst="rect">
            <a:avLst/>
          </a:prstGeom>
          <a:solidFill>
            <a:srgbClr val="0F4CA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actively planned and prioritised for your future </a:t>
            </a:r>
          </a:p>
        </p:txBody>
      </p:sp>
      <p:sp>
        <p:nvSpPr>
          <p:cNvPr id="46" name="Rectangle 45">
            <a:extLst>
              <a:ext uri="{FF2B5EF4-FFF2-40B4-BE49-F238E27FC236}">
                <a16:creationId xmlns:a16="http://schemas.microsoft.com/office/drawing/2014/main" id="{BE76702E-5E24-924E-EC49-67FAC3D0FD1E}"/>
              </a:ext>
            </a:extLst>
          </p:cNvPr>
          <p:cNvSpPr/>
          <p:nvPr/>
        </p:nvSpPr>
        <p:spPr>
          <a:xfrm>
            <a:off x="298127" y="3678471"/>
            <a:ext cx="8513427" cy="411863"/>
          </a:xfrm>
          <a:prstGeom prst="rect">
            <a:avLst/>
          </a:prstGeom>
          <a:solidFill>
            <a:srgbClr val="00AF6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solidFill>
                  <a:schemeClr val="bg1"/>
                </a:solidFill>
              </a:rPr>
              <a:t>started planning your next steps in learning and work</a:t>
            </a:r>
            <a:endParaRPr lang="en-GB" sz="2400" dirty="0"/>
          </a:p>
        </p:txBody>
      </p:sp>
      <p:sp>
        <p:nvSpPr>
          <p:cNvPr id="53" name="Rectangle 52">
            <a:extLst>
              <a:ext uri="{FF2B5EF4-FFF2-40B4-BE49-F238E27FC236}">
                <a16:creationId xmlns:a16="http://schemas.microsoft.com/office/drawing/2014/main" id="{A07F42ED-BD66-389E-0657-F3C849A65B77}"/>
              </a:ext>
            </a:extLst>
          </p:cNvPr>
          <p:cNvSpPr/>
          <p:nvPr/>
        </p:nvSpPr>
        <p:spPr>
          <a:xfrm>
            <a:off x="298124" y="5703758"/>
            <a:ext cx="8513428" cy="382366"/>
          </a:xfrm>
          <a:prstGeom prst="rect">
            <a:avLst/>
          </a:prstGeom>
          <a:solidFill>
            <a:srgbClr val="652D9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begun to manage your own money and finances</a:t>
            </a:r>
          </a:p>
        </p:txBody>
      </p:sp>
      <p:sp>
        <p:nvSpPr>
          <p:cNvPr id="57" name="Rectangle 56">
            <a:extLst>
              <a:ext uri="{FF2B5EF4-FFF2-40B4-BE49-F238E27FC236}">
                <a16:creationId xmlns:a16="http://schemas.microsoft.com/office/drawing/2014/main" id="{BF2A75A9-FE0F-1B6E-8A42-E8D632AB1D4C}"/>
              </a:ext>
            </a:extLst>
          </p:cNvPr>
          <p:cNvSpPr/>
          <p:nvPr/>
        </p:nvSpPr>
        <p:spPr>
          <a:xfrm>
            <a:off x="298125" y="5212893"/>
            <a:ext cx="8513427" cy="387980"/>
          </a:xfrm>
          <a:prstGeom prst="rect">
            <a:avLst/>
          </a:prstGeom>
          <a:solidFill>
            <a:srgbClr val="00AF6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a:t>planned next </a:t>
            </a:r>
            <a:r>
              <a:rPr lang="en-GB" sz="2400" dirty="0"/>
              <a:t>steps in learning and work</a:t>
            </a:r>
          </a:p>
        </p:txBody>
      </p:sp>
      <p:sp>
        <p:nvSpPr>
          <p:cNvPr id="58" name="Rectangle 57">
            <a:extLst>
              <a:ext uri="{FF2B5EF4-FFF2-40B4-BE49-F238E27FC236}">
                <a16:creationId xmlns:a16="http://schemas.microsoft.com/office/drawing/2014/main" id="{CEE282D4-7006-8D99-AEB7-1BECA3B9DE44}"/>
              </a:ext>
            </a:extLst>
          </p:cNvPr>
          <p:cNvSpPr/>
          <p:nvPr/>
        </p:nvSpPr>
        <p:spPr>
          <a:xfrm>
            <a:off x="298126" y="4722736"/>
            <a:ext cx="8513427" cy="384748"/>
          </a:xfrm>
          <a:prstGeom prst="rect">
            <a:avLst/>
          </a:prstGeom>
          <a:solidFill>
            <a:srgbClr val="F5852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200" dirty="0">
                <a:solidFill>
                  <a:schemeClr val="bg1"/>
                </a:solidFill>
              </a:rPr>
              <a:t>been proactive about your life, learning and career</a:t>
            </a:r>
          </a:p>
        </p:txBody>
      </p:sp>
      <p:sp>
        <p:nvSpPr>
          <p:cNvPr id="81" name="Rectangle 80">
            <a:extLst>
              <a:ext uri="{FF2B5EF4-FFF2-40B4-BE49-F238E27FC236}">
                <a16:creationId xmlns:a16="http://schemas.microsoft.com/office/drawing/2014/main" id="{38C03229-0467-A4B3-6041-A21B78E63A06}"/>
              </a:ext>
            </a:extLst>
          </p:cNvPr>
          <p:cNvSpPr/>
          <p:nvPr/>
        </p:nvSpPr>
        <p:spPr>
          <a:xfrm>
            <a:off x="298127" y="4229809"/>
            <a:ext cx="8513427" cy="378319"/>
          </a:xfrm>
          <a:prstGeom prst="rect">
            <a:avLst/>
          </a:prstGeom>
          <a:solidFill>
            <a:srgbClr val="EF3E22"/>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actively sought out info on the education system and your career</a:t>
            </a:r>
          </a:p>
        </p:txBody>
      </p:sp>
      <p:sp>
        <p:nvSpPr>
          <p:cNvPr id="100" name="Rectangle 99">
            <a:extLst>
              <a:ext uri="{FF2B5EF4-FFF2-40B4-BE49-F238E27FC236}">
                <a16:creationId xmlns:a16="http://schemas.microsoft.com/office/drawing/2014/main" id="{27C6B945-1EC4-5BEB-0E42-184548E9CE44}"/>
              </a:ext>
            </a:extLst>
          </p:cNvPr>
          <p:cNvSpPr/>
          <p:nvPr/>
        </p:nvSpPr>
        <p:spPr>
          <a:xfrm>
            <a:off x="277727" y="6214946"/>
            <a:ext cx="8513428" cy="382366"/>
          </a:xfrm>
          <a:prstGeom prst="rect">
            <a:avLst/>
          </a:prstGeom>
          <a:solidFill>
            <a:srgbClr val="F5852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dirty="0"/>
              <a:t>started to represent yourself on CVs and applications</a:t>
            </a:r>
          </a:p>
        </p:txBody>
      </p:sp>
    </p:spTree>
    <p:extLst>
      <p:ext uri="{BB962C8B-B14F-4D97-AF65-F5344CB8AC3E}">
        <p14:creationId xmlns:p14="http://schemas.microsoft.com/office/powerpoint/2010/main" val="301235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fill="hold"/>
                                        <p:tgtEl>
                                          <p:spTgt spid="38"/>
                                        </p:tgtEl>
                                        <p:attrNameLst>
                                          <p:attrName>ppt_x</p:attrName>
                                        </p:attrNameLst>
                                      </p:cBhvr>
                                      <p:tavLst>
                                        <p:tav tm="0">
                                          <p:val>
                                            <p:strVal val="#ppt_x"/>
                                          </p:val>
                                        </p:tav>
                                        <p:tav tm="100000">
                                          <p:val>
                                            <p:strVal val="#ppt_x"/>
                                          </p:val>
                                        </p:tav>
                                      </p:tavLst>
                                    </p:anim>
                                    <p:anim calcmode="lin" valueType="num">
                                      <p:cBhvr additive="base">
                                        <p:cTn id="12" dur="500" fill="hold"/>
                                        <p:tgtEl>
                                          <p:spTgt spid="3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anim calcmode="lin" valueType="num">
                                      <p:cBhvr additive="base">
                                        <p:cTn id="15" dur="500" fill="hold"/>
                                        <p:tgtEl>
                                          <p:spTgt spid="46"/>
                                        </p:tgtEl>
                                        <p:attrNameLst>
                                          <p:attrName>ppt_x</p:attrName>
                                        </p:attrNameLst>
                                      </p:cBhvr>
                                      <p:tavLst>
                                        <p:tav tm="0">
                                          <p:val>
                                            <p:strVal val="#ppt_x"/>
                                          </p:val>
                                        </p:tav>
                                        <p:tav tm="100000">
                                          <p:val>
                                            <p:strVal val="#ppt_x"/>
                                          </p:val>
                                        </p:tav>
                                      </p:tavLst>
                                    </p:anim>
                                    <p:anim calcmode="lin" valueType="num">
                                      <p:cBhvr additive="base">
                                        <p:cTn id="16" dur="500" fill="hold"/>
                                        <p:tgtEl>
                                          <p:spTgt spid="4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ppt_x"/>
                                          </p:val>
                                        </p:tav>
                                        <p:tav tm="100000">
                                          <p:val>
                                            <p:strVal val="#ppt_x"/>
                                          </p:val>
                                        </p:tav>
                                      </p:tavLst>
                                    </p:anim>
                                    <p:anim calcmode="lin" valueType="num">
                                      <p:cBhvr additive="base">
                                        <p:cTn id="20" dur="500" fill="hold"/>
                                        <p:tgtEl>
                                          <p:spTgt spid="5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anim calcmode="lin" valueType="num">
                                      <p:cBhvr additive="base">
                                        <p:cTn id="23" dur="500" fill="hold"/>
                                        <p:tgtEl>
                                          <p:spTgt spid="57"/>
                                        </p:tgtEl>
                                        <p:attrNameLst>
                                          <p:attrName>ppt_x</p:attrName>
                                        </p:attrNameLst>
                                      </p:cBhvr>
                                      <p:tavLst>
                                        <p:tav tm="0">
                                          <p:val>
                                            <p:strVal val="#ppt_x"/>
                                          </p:val>
                                        </p:tav>
                                        <p:tav tm="100000">
                                          <p:val>
                                            <p:strVal val="#ppt_x"/>
                                          </p:val>
                                        </p:tav>
                                      </p:tavLst>
                                    </p:anim>
                                    <p:anim calcmode="lin" valueType="num">
                                      <p:cBhvr additive="base">
                                        <p:cTn id="24" dur="500" fill="hold"/>
                                        <p:tgtEl>
                                          <p:spTgt spid="5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additive="base">
                                        <p:cTn id="27" dur="500" fill="hold"/>
                                        <p:tgtEl>
                                          <p:spTgt spid="58"/>
                                        </p:tgtEl>
                                        <p:attrNameLst>
                                          <p:attrName>ppt_x</p:attrName>
                                        </p:attrNameLst>
                                      </p:cBhvr>
                                      <p:tavLst>
                                        <p:tav tm="0">
                                          <p:val>
                                            <p:strVal val="#ppt_x"/>
                                          </p:val>
                                        </p:tav>
                                        <p:tav tm="100000">
                                          <p:val>
                                            <p:strVal val="#ppt_x"/>
                                          </p:val>
                                        </p:tav>
                                      </p:tavLst>
                                    </p:anim>
                                    <p:anim calcmode="lin" valueType="num">
                                      <p:cBhvr additive="base">
                                        <p:cTn id="28" dur="500" fill="hold"/>
                                        <p:tgtEl>
                                          <p:spTgt spid="5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1"/>
                                        </p:tgtEl>
                                        <p:attrNameLst>
                                          <p:attrName>style.visibility</p:attrName>
                                        </p:attrNameLst>
                                      </p:cBhvr>
                                      <p:to>
                                        <p:strVal val="visible"/>
                                      </p:to>
                                    </p:set>
                                    <p:anim calcmode="lin" valueType="num">
                                      <p:cBhvr additive="base">
                                        <p:cTn id="31" dur="500" fill="hold"/>
                                        <p:tgtEl>
                                          <p:spTgt spid="81"/>
                                        </p:tgtEl>
                                        <p:attrNameLst>
                                          <p:attrName>ppt_x</p:attrName>
                                        </p:attrNameLst>
                                      </p:cBhvr>
                                      <p:tavLst>
                                        <p:tav tm="0">
                                          <p:val>
                                            <p:strVal val="#ppt_x"/>
                                          </p:val>
                                        </p:tav>
                                        <p:tav tm="100000">
                                          <p:val>
                                            <p:strVal val="#ppt_x"/>
                                          </p:val>
                                        </p:tav>
                                      </p:tavLst>
                                    </p:anim>
                                    <p:anim calcmode="lin" valueType="num">
                                      <p:cBhvr additive="base">
                                        <p:cTn id="32" dur="500" fill="hold"/>
                                        <p:tgtEl>
                                          <p:spTgt spid="8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00"/>
                                        </p:tgtEl>
                                        <p:attrNameLst>
                                          <p:attrName>style.visibility</p:attrName>
                                        </p:attrNameLst>
                                      </p:cBhvr>
                                      <p:to>
                                        <p:strVal val="visible"/>
                                      </p:to>
                                    </p:set>
                                    <p:anim calcmode="lin" valueType="num">
                                      <p:cBhvr additive="base">
                                        <p:cTn id="35" dur="500" fill="hold"/>
                                        <p:tgtEl>
                                          <p:spTgt spid="100"/>
                                        </p:tgtEl>
                                        <p:attrNameLst>
                                          <p:attrName>ppt_x</p:attrName>
                                        </p:attrNameLst>
                                      </p:cBhvr>
                                      <p:tavLst>
                                        <p:tav tm="0">
                                          <p:val>
                                            <p:strVal val="#ppt_x"/>
                                          </p:val>
                                        </p:tav>
                                        <p:tav tm="100000">
                                          <p:val>
                                            <p:strVal val="#ppt_x"/>
                                          </p:val>
                                        </p:tav>
                                      </p:tavLst>
                                    </p:anim>
                                    <p:anim calcmode="lin" valueType="num">
                                      <p:cBhvr additive="base">
                                        <p:cTn id="36"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46" grpId="0" animBg="1"/>
      <p:bldP spid="53" grpId="0" animBg="1"/>
      <p:bldP spid="57" grpId="0" animBg="1"/>
      <p:bldP spid="58" grpId="0" animBg="1"/>
      <p:bldP spid="81" grpId="0" animBg="1"/>
      <p:bldP spid="10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3859" y="-63144"/>
            <a:ext cx="9144000" cy="6921144"/>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267759" y="1096504"/>
            <a:ext cx="7685086"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Register/sign in to Careerpilot</a:t>
            </a:r>
          </a:p>
          <a:p>
            <a:pPr marL="457200" indent="-457200">
              <a:buFont typeface="+mj-lt"/>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2970292" y="1110683"/>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6552708" y="1010229"/>
            <a:ext cx="1918882" cy="567716"/>
          </a:xfrm>
          <a:prstGeom prst="rect">
            <a:avLst/>
          </a:prstGeom>
          <a:effectLst>
            <a:outerShdw blurRad="63500" sx="102000" sy="102000" algn="ctr" rotWithShape="0">
              <a:prstClr val="black">
                <a:alpha val="40000"/>
              </a:prstClr>
            </a:outerShdw>
          </a:effectLst>
        </p:spPr>
      </p:pic>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18" name="Group 17">
            <a:extLst>
              <a:ext uri="{FF2B5EF4-FFF2-40B4-BE49-F238E27FC236}">
                <a16:creationId xmlns:a16="http://schemas.microsoft.com/office/drawing/2014/main" id="{4C1B4590-A6B2-298E-73FA-8ED7CF054EF4}"/>
              </a:ext>
            </a:extLst>
          </p:cNvPr>
          <p:cNvGrpSpPr/>
          <p:nvPr/>
        </p:nvGrpSpPr>
        <p:grpSpPr>
          <a:xfrm>
            <a:off x="267759" y="3660908"/>
            <a:ext cx="8110154" cy="1416440"/>
            <a:chOff x="413397" y="3500793"/>
            <a:chExt cx="8110154" cy="1416440"/>
          </a:xfrm>
        </p:grpSpPr>
        <p:sp>
          <p:nvSpPr>
            <p:cNvPr id="20" name="Rectangle 19">
              <a:extLst>
                <a:ext uri="{FF2B5EF4-FFF2-40B4-BE49-F238E27FC236}">
                  <a16:creationId xmlns:a16="http://schemas.microsoft.com/office/drawing/2014/main" id="{FCED8037-A006-4A81-9DFF-CACF2E4DCA16}"/>
                </a:ext>
              </a:extLst>
            </p:cNvPr>
            <p:cNvSpPr/>
            <p:nvPr/>
          </p:nvSpPr>
          <p:spPr>
            <a:xfrm>
              <a:off x="413397" y="3794886"/>
              <a:ext cx="768508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Add your qualifications to ‘My qualifications’</a:t>
              </a:r>
            </a:p>
            <a:p>
              <a:endParaRPr lang="en-GB" altLang="en-US" sz="2400" dirty="0">
                <a:latin typeface="Calibri" panose="020F0502020204030204" pitchFamily="34" charset="0"/>
              </a:endParaRPr>
            </a:p>
          </p:txBody>
        </p:sp>
        <p:pic>
          <p:nvPicPr>
            <p:cNvPr id="23" name="Picture 2" descr="SNAGHTML188089f">
              <a:extLst>
                <a:ext uri="{FF2B5EF4-FFF2-40B4-BE49-F238E27FC236}">
                  <a16:creationId xmlns:a16="http://schemas.microsoft.com/office/drawing/2014/main" id="{1873B00A-0B63-40AF-AB67-AB8B0F43FF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b="21992"/>
            <a:stretch>
              <a:fillRect/>
            </a:stretch>
          </p:blipFill>
          <p:spPr bwMode="auto">
            <a:xfrm>
              <a:off x="7179152" y="3500793"/>
              <a:ext cx="1344399" cy="1416440"/>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pic>
      </p:grpSp>
      <p:grpSp>
        <p:nvGrpSpPr>
          <p:cNvPr id="37" name="Group 36">
            <a:extLst>
              <a:ext uri="{FF2B5EF4-FFF2-40B4-BE49-F238E27FC236}">
                <a16:creationId xmlns:a16="http://schemas.microsoft.com/office/drawing/2014/main" id="{C8626F1D-2148-CCE2-BC58-83EB87D2E48D}"/>
              </a:ext>
            </a:extLst>
          </p:cNvPr>
          <p:cNvGrpSpPr/>
          <p:nvPr/>
        </p:nvGrpSpPr>
        <p:grpSpPr>
          <a:xfrm>
            <a:off x="267759" y="5242659"/>
            <a:ext cx="8696588" cy="1662238"/>
            <a:chOff x="323736" y="4445399"/>
            <a:chExt cx="8696588" cy="1662238"/>
          </a:xfrm>
        </p:grpSpPr>
        <p:sp>
          <p:nvSpPr>
            <p:cNvPr id="21" name="Rectangle 20">
              <a:extLst>
                <a:ext uri="{FF2B5EF4-FFF2-40B4-BE49-F238E27FC236}">
                  <a16:creationId xmlns:a16="http://schemas.microsoft.com/office/drawing/2014/main" id="{41A82D17-01DC-44D1-8999-414A221C7848}"/>
                </a:ext>
              </a:extLst>
            </p:cNvPr>
            <p:cNvSpPr/>
            <p:nvPr/>
          </p:nvSpPr>
          <p:spPr>
            <a:xfrm>
              <a:off x="323736" y="4576824"/>
              <a:ext cx="768508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Consider routes at 18 and explore options</a:t>
              </a:r>
            </a:p>
            <a:p>
              <a:r>
                <a:rPr lang="en-GB" altLang="en-US" sz="2400" dirty="0">
                  <a:latin typeface="Calibri" panose="020F0502020204030204" pitchFamily="34" charset="0"/>
                </a:rPr>
                <a:t> </a:t>
              </a:r>
            </a:p>
          </p:txBody>
        </p:sp>
        <p:grpSp>
          <p:nvGrpSpPr>
            <p:cNvPr id="29" name="Group 28">
              <a:extLst>
                <a:ext uri="{FF2B5EF4-FFF2-40B4-BE49-F238E27FC236}">
                  <a16:creationId xmlns:a16="http://schemas.microsoft.com/office/drawing/2014/main" id="{9EC6C39F-5762-A9A0-B8AF-CD212F8A155A}"/>
                </a:ext>
              </a:extLst>
            </p:cNvPr>
            <p:cNvGrpSpPr/>
            <p:nvPr/>
          </p:nvGrpSpPr>
          <p:grpSpPr>
            <a:xfrm>
              <a:off x="6345540" y="4445399"/>
              <a:ext cx="2674784" cy="1662238"/>
              <a:chOff x="4554670" y="3106937"/>
              <a:chExt cx="4410433" cy="2437471"/>
            </a:xfrm>
          </p:grpSpPr>
          <p:pic>
            <p:nvPicPr>
              <p:cNvPr id="30" name="Picture 29">
                <a:extLst>
                  <a:ext uri="{FF2B5EF4-FFF2-40B4-BE49-F238E27FC236}">
                    <a16:creationId xmlns:a16="http://schemas.microsoft.com/office/drawing/2014/main" id="{746D5B0E-6C25-7D94-BEC2-B19D6BC73561}"/>
                  </a:ext>
                </a:extLst>
              </p:cNvPr>
              <p:cNvPicPr>
                <a:picLocks noChangeAspect="1"/>
              </p:cNvPicPr>
              <p:nvPr/>
            </p:nvPicPr>
            <p:blipFill>
              <a:blip r:embed="rId6"/>
              <a:stretch>
                <a:fillRect/>
              </a:stretch>
            </p:blipFill>
            <p:spPr>
              <a:xfrm>
                <a:off x="4703024" y="3136914"/>
                <a:ext cx="4262079" cy="2151576"/>
              </a:xfrm>
              <a:prstGeom prst="rect">
                <a:avLst/>
              </a:prstGeom>
              <a:ln>
                <a:noFill/>
              </a:ln>
              <a:effectLst>
                <a:outerShdw blurRad="63500" sx="102000" sy="102000" algn="ctr" rotWithShape="0">
                  <a:prstClr val="black">
                    <a:alpha val="40000"/>
                  </a:prstClr>
                </a:outerShdw>
              </a:effectLst>
            </p:spPr>
          </p:pic>
          <p:pic>
            <p:nvPicPr>
              <p:cNvPr id="31" name="Picture 30" descr="Loop">
                <a:extLst>
                  <a:ext uri="{FF2B5EF4-FFF2-40B4-BE49-F238E27FC236}">
                    <a16:creationId xmlns:a16="http://schemas.microsoft.com/office/drawing/2014/main" id="{5DB9E47B-BC68-DDFE-DBF9-345D6B5547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83968" y="3106937"/>
                <a:ext cx="1415174" cy="1397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Loop">
                <a:extLst>
                  <a:ext uri="{FF2B5EF4-FFF2-40B4-BE49-F238E27FC236}">
                    <a16:creationId xmlns:a16="http://schemas.microsoft.com/office/drawing/2014/main" id="{20F4C565-E48C-6C29-C4B5-217CEC4408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4670" y="4107389"/>
                <a:ext cx="1455030" cy="1437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4" name="Group 3">
            <a:extLst>
              <a:ext uri="{FF2B5EF4-FFF2-40B4-BE49-F238E27FC236}">
                <a16:creationId xmlns:a16="http://schemas.microsoft.com/office/drawing/2014/main" id="{1D559098-614C-7B7F-78B9-4A56909DD067}"/>
              </a:ext>
            </a:extLst>
          </p:cNvPr>
          <p:cNvGrpSpPr/>
          <p:nvPr/>
        </p:nvGrpSpPr>
        <p:grpSpPr>
          <a:xfrm>
            <a:off x="267759" y="1846596"/>
            <a:ext cx="8696588" cy="1588957"/>
            <a:chOff x="267759" y="1365769"/>
            <a:chExt cx="8696588" cy="1588957"/>
          </a:xfrm>
        </p:grpSpPr>
        <p:sp>
          <p:nvSpPr>
            <p:cNvPr id="19" name="Rectangle 18">
              <a:extLst>
                <a:ext uri="{FF2B5EF4-FFF2-40B4-BE49-F238E27FC236}">
                  <a16:creationId xmlns:a16="http://schemas.microsoft.com/office/drawing/2014/main" id="{C243B871-C104-4EC7-9040-E0688A0D4D24}"/>
                </a:ext>
              </a:extLst>
            </p:cNvPr>
            <p:cNvSpPr/>
            <p:nvPr/>
          </p:nvSpPr>
          <p:spPr>
            <a:xfrm>
              <a:off x="267759" y="2076043"/>
              <a:ext cx="790724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Confirm what drives you ‘Start with you’</a:t>
              </a:r>
            </a:p>
            <a:p>
              <a:endParaRPr lang="en-GB" altLang="en-US" sz="2400" dirty="0">
                <a:latin typeface="Calibri" panose="020F0502020204030204" pitchFamily="34" charset="0"/>
              </a:endParaRPr>
            </a:p>
          </p:txBody>
        </p:sp>
        <p:pic>
          <p:nvPicPr>
            <p:cNvPr id="3" name="Picture 2">
              <a:extLst>
                <a:ext uri="{FF2B5EF4-FFF2-40B4-BE49-F238E27FC236}">
                  <a16:creationId xmlns:a16="http://schemas.microsoft.com/office/drawing/2014/main" id="{E0296B8D-C8CF-CD52-C20D-9A54974628CD}"/>
                </a:ext>
              </a:extLst>
            </p:cNvPr>
            <p:cNvPicPr>
              <a:picLocks noChangeAspect="1"/>
            </p:cNvPicPr>
            <p:nvPr/>
          </p:nvPicPr>
          <p:blipFill>
            <a:blip r:embed="rId8"/>
            <a:stretch>
              <a:fillRect/>
            </a:stretch>
          </p:blipFill>
          <p:spPr>
            <a:xfrm>
              <a:off x="6379535" y="1365769"/>
              <a:ext cx="2584812" cy="1588957"/>
            </a:xfrm>
            <a:prstGeom prst="rect">
              <a:avLst/>
            </a:prstGeom>
            <a:effectLst>
              <a:outerShdw blurRad="63500" sx="102000" sy="102000" algn="ctr" rotWithShape="0">
                <a:prstClr val="black">
                  <a:alpha val="40000"/>
                </a:prstClr>
              </a:outerShdw>
            </a:effectLst>
          </p:spPr>
        </p:pic>
      </p:grpSp>
    </p:spTree>
    <p:extLst>
      <p:ext uri="{BB962C8B-B14F-4D97-AF65-F5344CB8AC3E}">
        <p14:creationId xmlns:p14="http://schemas.microsoft.com/office/powerpoint/2010/main" val="131963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50BDC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30410" y="0"/>
            <a:ext cx="917441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4103" name="Text Box 14"/>
          <p:cNvSpPr txBox="1">
            <a:spLocks noChangeArrowheads="1"/>
          </p:cNvSpPr>
          <p:nvPr/>
        </p:nvSpPr>
        <p:spPr bwMode="auto">
          <a:xfrm>
            <a:off x="-22595" y="-17722"/>
            <a:ext cx="918919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Get ready for your future career</a:t>
            </a:r>
          </a:p>
        </p:txBody>
      </p:sp>
      <p:sp>
        <p:nvSpPr>
          <p:cNvPr id="4" name="Rectangle 3">
            <a:extLst>
              <a:ext uri="{FF2B5EF4-FFF2-40B4-BE49-F238E27FC236}">
                <a16:creationId xmlns:a16="http://schemas.microsoft.com/office/drawing/2014/main" id="{E04AE939-5778-418B-B533-A872ECB51293}"/>
              </a:ext>
            </a:extLst>
          </p:cNvPr>
          <p:cNvSpPr/>
          <p:nvPr/>
        </p:nvSpPr>
        <p:spPr>
          <a:xfrm>
            <a:off x="628326" y="6379257"/>
            <a:ext cx="8013525" cy="523220"/>
          </a:xfrm>
          <a:prstGeom prst="rect">
            <a:avLst/>
          </a:prstGeom>
        </p:spPr>
        <p:txBody>
          <a:bodyPr wrap="square">
            <a:spAutoFit/>
          </a:bodyPr>
          <a:lstStyle/>
          <a:p>
            <a:r>
              <a:rPr lang="en-GB" sz="2800" u="sng"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https://www.youtube.com/watch?v=OWZxyyK6OuA</a:t>
            </a:r>
            <a:r>
              <a:rPr lang="en-GB" sz="28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en-GB" sz="2800" dirty="0">
              <a:solidFill>
                <a:schemeClr val="bg1"/>
              </a:solidFill>
            </a:endParaRPr>
          </a:p>
        </p:txBody>
      </p:sp>
      <p:pic>
        <p:nvPicPr>
          <p:cNvPr id="3" name="Online Media 2" title="Get Ready for Your Career">
            <a:hlinkClick r:id="" action="ppaction://media"/>
            <a:extLst>
              <a:ext uri="{FF2B5EF4-FFF2-40B4-BE49-F238E27FC236}">
                <a16:creationId xmlns:a16="http://schemas.microsoft.com/office/drawing/2014/main" id="{60CD7A1A-2172-41AE-852D-DF4B1A71DC9F}"/>
              </a:ext>
            </a:extLst>
          </p:cNvPr>
          <p:cNvPicPr>
            <a:picLocks noRot="1" noChangeAspect="1"/>
          </p:cNvPicPr>
          <p:nvPr>
            <a:videoFile r:link="rId2"/>
          </p:nvPr>
        </p:nvPicPr>
        <p:blipFill>
          <a:blip r:embed="rId6"/>
          <a:stretch>
            <a:fillRect/>
          </a:stretch>
        </p:blipFill>
        <p:spPr>
          <a:xfrm>
            <a:off x="1121815" y="1213289"/>
            <a:ext cx="7026548" cy="3970000"/>
          </a:xfrm>
          <a:prstGeom prst="rect">
            <a:avLst/>
          </a:prstGeom>
          <a:effectLst>
            <a:outerShdw blurRad="63500" sx="102000" sy="102000" algn="ctr" rotWithShape="0">
              <a:prstClr val="black">
                <a:alpha val="40000"/>
              </a:prstClr>
            </a:outerShdw>
          </a:effectLst>
        </p:spPr>
      </p:pic>
      <p:grpSp>
        <p:nvGrpSpPr>
          <p:cNvPr id="12" name="Group 11">
            <a:extLst>
              <a:ext uri="{FF2B5EF4-FFF2-40B4-BE49-F238E27FC236}">
                <a16:creationId xmlns:a16="http://schemas.microsoft.com/office/drawing/2014/main" id="{F83A7829-83BE-4D1B-B324-2F43ABBDFCDA}"/>
              </a:ext>
            </a:extLst>
          </p:cNvPr>
          <p:cNvGrpSpPr/>
          <p:nvPr/>
        </p:nvGrpSpPr>
        <p:grpSpPr>
          <a:xfrm>
            <a:off x="175545" y="5073047"/>
            <a:ext cx="8812959" cy="1407759"/>
            <a:chOff x="-98410" y="4605480"/>
            <a:chExt cx="9346110" cy="1709535"/>
          </a:xfrm>
        </p:grpSpPr>
        <p:pic>
          <p:nvPicPr>
            <p:cNvPr id="9" name="Picture 8">
              <a:extLst>
                <a:ext uri="{FF2B5EF4-FFF2-40B4-BE49-F238E27FC236}">
                  <a16:creationId xmlns:a16="http://schemas.microsoft.com/office/drawing/2014/main" id="{D569D9DF-7DF0-4772-A052-3172F1323C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731" y="4605480"/>
              <a:ext cx="2438500" cy="1423199"/>
            </a:xfrm>
            <a:prstGeom prst="rect">
              <a:avLst/>
            </a:prstGeom>
            <a:ln w="57150">
              <a:solidFill>
                <a:schemeClr val="bg1"/>
              </a:solidFill>
            </a:ln>
          </p:spPr>
        </p:pic>
        <p:grpSp>
          <p:nvGrpSpPr>
            <p:cNvPr id="6" name="Group 5">
              <a:extLst>
                <a:ext uri="{FF2B5EF4-FFF2-40B4-BE49-F238E27FC236}">
                  <a16:creationId xmlns:a16="http://schemas.microsoft.com/office/drawing/2014/main" id="{B08C3371-35F5-4BF8-BDE1-3B7A740514BF}"/>
                </a:ext>
              </a:extLst>
            </p:cNvPr>
            <p:cNvGrpSpPr/>
            <p:nvPr/>
          </p:nvGrpSpPr>
          <p:grpSpPr>
            <a:xfrm>
              <a:off x="-98410" y="4641130"/>
              <a:ext cx="9346110" cy="1673885"/>
              <a:chOff x="-98410" y="4641130"/>
              <a:chExt cx="9346110" cy="1673885"/>
            </a:xfrm>
          </p:grpSpPr>
          <p:pic>
            <p:nvPicPr>
              <p:cNvPr id="7" name="Picture 6">
                <a:extLst>
                  <a:ext uri="{FF2B5EF4-FFF2-40B4-BE49-F238E27FC236}">
                    <a16:creationId xmlns:a16="http://schemas.microsoft.com/office/drawing/2014/main" id="{2AE40DD5-15B5-40B8-9E74-F144B200666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410" y="4641130"/>
                <a:ext cx="2413115" cy="1417264"/>
              </a:xfrm>
              <a:prstGeom prst="rect">
                <a:avLst/>
              </a:prstGeom>
              <a:ln w="57150">
                <a:solidFill>
                  <a:schemeClr val="bg1"/>
                </a:solidFill>
              </a:ln>
            </p:spPr>
          </p:pic>
          <p:pic>
            <p:nvPicPr>
              <p:cNvPr id="8" name="Picture 7">
                <a:extLst>
                  <a:ext uri="{FF2B5EF4-FFF2-40B4-BE49-F238E27FC236}">
                    <a16:creationId xmlns:a16="http://schemas.microsoft.com/office/drawing/2014/main" id="{7E282AF7-344A-4981-9EA7-6FF75C5E5E4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90569" y="4897750"/>
                <a:ext cx="2477359" cy="1417265"/>
              </a:xfrm>
              <a:prstGeom prst="rect">
                <a:avLst/>
              </a:prstGeom>
              <a:ln w="57150">
                <a:solidFill>
                  <a:schemeClr val="bg1"/>
                </a:solidFill>
              </a:ln>
            </p:spPr>
          </p:pic>
          <p:pic>
            <p:nvPicPr>
              <p:cNvPr id="10" name="Picture 9">
                <a:extLst>
                  <a:ext uri="{FF2B5EF4-FFF2-40B4-BE49-F238E27FC236}">
                    <a16:creationId xmlns:a16="http://schemas.microsoft.com/office/drawing/2014/main" id="{0E326197-11CD-4414-B518-8EB454181F2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09199" y="4888427"/>
                <a:ext cx="2438501" cy="1417265"/>
              </a:xfrm>
              <a:prstGeom prst="rect">
                <a:avLst/>
              </a:prstGeom>
              <a:ln w="57150">
                <a:solidFill>
                  <a:schemeClr val="bg1"/>
                </a:solidFill>
              </a:ln>
            </p:spPr>
          </p:pic>
        </p:grpSp>
      </p:grpSp>
      <p:pic>
        <p:nvPicPr>
          <p:cNvPr id="5" name="Graphic 4" descr="Badge 1 with solid fill">
            <a:extLst>
              <a:ext uri="{FF2B5EF4-FFF2-40B4-BE49-F238E27FC236}">
                <a16:creationId xmlns:a16="http://schemas.microsoft.com/office/drawing/2014/main" id="{F03C7C1C-29B3-3815-CA1F-8C1C5CB712B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250169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00AF61"/>
          </a:solidFill>
          <a:ln>
            <a:solidFill>
              <a:srgbClr val="50BD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5052563" y="5791901"/>
            <a:ext cx="3988568" cy="646331"/>
          </a:xfrm>
          <a:prstGeom prst="rect">
            <a:avLst/>
          </a:prstGeom>
          <a:noFill/>
        </p:spPr>
        <p:txBody>
          <a:bodyPr wrap="square" rtlCol="0">
            <a:spAutoFit/>
          </a:bodyPr>
          <a:lstStyle/>
          <a:p>
            <a:pPr algn="ctr"/>
            <a:r>
              <a:rPr lang="en-GB" sz="3600" dirty="0">
                <a:solidFill>
                  <a:schemeClr val="bg1"/>
                </a:solidFill>
                <a:hlinkClick r:id="rId3">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sp>
        <p:nvSpPr>
          <p:cNvPr id="8" name="Rectangle 7">
            <a:extLst>
              <a:ext uri="{FF2B5EF4-FFF2-40B4-BE49-F238E27FC236}">
                <a16:creationId xmlns:a16="http://schemas.microsoft.com/office/drawing/2014/main" id="{01C16031-72A3-403F-9684-E9B768118AF5}"/>
              </a:ext>
            </a:extLst>
          </p:cNvPr>
          <p:cNvSpPr/>
          <p:nvPr/>
        </p:nvSpPr>
        <p:spPr>
          <a:xfrm>
            <a:off x="0" y="-25290"/>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    </a:t>
            </a:r>
            <a:r>
              <a:rPr lang="en-GB" sz="3600" dirty="0"/>
              <a:t>Careerpilot – all you need in one place</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646331" cy="646331"/>
          </a:xfrm>
          <a:prstGeom prst="rect">
            <a:avLst/>
          </a:prstGeom>
        </p:spPr>
      </p:pic>
      <p:pic>
        <p:nvPicPr>
          <p:cNvPr id="4" name="Picture 3">
            <a:extLst>
              <a:ext uri="{FF2B5EF4-FFF2-40B4-BE49-F238E27FC236}">
                <a16:creationId xmlns:a16="http://schemas.microsoft.com/office/drawing/2014/main" id="{36C69B10-5EAF-115D-F903-D65E5A427F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165" y="775670"/>
            <a:ext cx="4384071" cy="5978279"/>
          </a:xfrm>
          <a:prstGeom prst="rect">
            <a:avLst/>
          </a:prstGeom>
          <a:effectLst>
            <a:outerShdw blurRad="63500" sx="102000" sy="102000" algn="ctr" rotWithShape="0">
              <a:prstClr val="black">
                <a:alpha val="40000"/>
              </a:prstClr>
            </a:outerShdw>
          </a:effectLst>
        </p:spPr>
      </p:pic>
      <p:sp>
        <p:nvSpPr>
          <p:cNvPr id="13" name="Speech Bubble: Rectangle 12">
            <a:extLst>
              <a:ext uri="{FF2B5EF4-FFF2-40B4-BE49-F238E27FC236}">
                <a16:creationId xmlns:a16="http://schemas.microsoft.com/office/drawing/2014/main" id="{F8C06C43-97F5-45BA-82E0-37B59EC461B7}"/>
              </a:ext>
            </a:extLst>
          </p:cNvPr>
          <p:cNvSpPr/>
          <p:nvPr/>
        </p:nvSpPr>
        <p:spPr>
          <a:xfrm>
            <a:off x="5443300" y="4429158"/>
            <a:ext cx="3429478" cy="942975"/>
          </a:xfrm>
          <a:prstGeom prst="wedgeRectCallout">
            <a:avLst>
              <a:gd name="adj1" fmla="val -100959"/>
              <a:gd name="adj2" fmla="val 108043"/>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Future qualifications and pathways</a:t>
            </a:r>
          </a:p>
        </p:txBody>
      </p:sp>
      <p:sp>
        <p:nvSpPr>
          <p:cNvPr id="10" name="Speech Bubble: Rectangle 9">
            <a:extLst>
              <a:ext uri="{FF2B5EF4-FFF2-40B4-BE49-F238E27FC236}">
                <a16:creationId xmlns:a16="http://schemas.microsoft.com/office/drawing/2014/main" id="{A46BC127-356B-48C1-BDC2-059F8CDA46CA}"/>
              </a:ext>
            </a:extLst>
          </p:cNvPr>
          <p:cNvSpPr/>
          <p:nvPr/>
        </p:nvSpPr>
        <p:spPr>
          <a:xfrm>
            <a:off x="5443299" y="1382233"/>
            <a:ext cx="3430173" cy="1369671"/>
          </a:xfrm>
          <a:prstGeom prst="wedgeRectCallout">
            <a:avLst>
              <a:gd name="adj1" fmla="val -122319"/>
              <a:gd name="adj2" fmla="val -7726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299" y="3099783"/>
            <a:ext cx="3429478" cy="1187081"/>
          </a:xfrm>
          <a:prstGeom prst="wedgeRectCallout">
            <a:avLst>
              <a:gd name="adj1" fmla="val -105161"/>
              <a:gd name="adj2" fmla="val -12603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Quizzes, tools – 3 stages to help you decide</a:t>
            </a:r>
          </a:p>
        </p:txBody>
      </p:sp>
    </p:spTree>
    <p:extLst>
      <p:ext uri="{BB962C8B-B14F-4D97-AF65-F5344CB8AC3E}">
        <p14:creationId xmlns:p14="http://schemas.microsoft.com/office/powerpoint/2010/main" val="313172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67" name="Text Box 14"/>
          <p:cNvSpPr txBox="1">
            <a:spLocks noChangeArrowheads="1"/>
          </p:cNvSpPr>
          <p:nvPr/>
        </p:nvSpPr>
        <p:spPr bwMode="auto">
          <a:xfrm>
            <a:off x="-14779" y="-44837"/>
            <a:ext cx="917355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Build your report in the Career Tools</a:t>
            </a:r>
          </a:p>
        </p:txBody>
      </p:sp>
      <p:pic>
        <p:nvPicPr>
          <p:cNvPr id="6" name="Picture 5">
            <a:extLst>
              <a:ext uri="{FF2B5EF4-FFF2-40B4-BE49-F238E27FC236}">
                <a16:creationId xmlns:a16="http://schemas.microsoft.com/office/drawing/2014/main" id="{AC3D86A7-6209-0219-91C3-2D78AD3D0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3637" y="1484926"/>
            <a:ext cx="3145941" cy="529044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869" y="797087"/>
            <a:ext cx="4384071" cy="5978279"/>
          </a:xfrm>
          <a:prstGeom prst="rect">
            <a:avLst/>
          </a:prstGeom>
          <a:effectLst>
            <a:outerShdw blurRad="63500" sx="102000" sy="102000" algn="ctr" rotWithShape="0">
              <a:prstClr val="black">
                <a:alpha val="40000"/>
              </a:prstClr>
            </a:outerShdw>
          </a:effectLst>
        </p:spPr>
      </p:pic>
      <p:grpSp>
        <p:nvGrpSpPr>
          <p:cNvPr id="10" name="Group 9">
            <a:extLst>
              <a:ext uri="{FF2B5EF4-FFF2-40B4-BE49-F238E27FC236}">
                <a16:creationId xmlns:a16="http://schemas.microsoft.com/office/drawing/2014/main" id="{17DA0FC5-471E-4D81-9BC3-0F319A3FBC36}"/>
              </a:ext>
            </a:extLst>
          </p:cNvPr>
          <p:cNvGrpSpPr/>
          <p:nvPr/>
        </p:nvGrpSpPr>
        <p:grpSpPr>
          <a:xfrm>
            <a:off x="4868436" y="312372"/>
            <a:ext cx="3924689" cy="1272589"/>
            <a:chOff x="4949034" y="594085"/>
            <a:chExt cx="3924689" cy="1272589"/>
          </a:xfrm>
          <a:solidFill>
            <a:srgbClr val="FF9900"/>
          </a:solidFill>
        </p:grpSpPr>
        <p:sp>
          <p:nvSpPr>
            <p:cNvPr id="3" name="Arrow: Left 2">
              <a:extLst>
                <a:ext uri="{FF2B5EF4-FFF2-40B4-BE49-F238E27FC236}">
                  <a16:creationId xmlns:a16="http://schemas.microsoft.com/office/drawing/2014/main" id="{F77BEE97-FDCB-498C-A128-983BFA09D263}"/>
                </a:ext>
              </a:extLst>
            </p:cNvPr>
            <p:cNvSpPr/>
            <p:nvPr/>
          </p:nvSpPr>
          <p:spPr>
            <a:xfrm>
              <a:off x="4949034" y="594085"/>
              <a:ext cx="3924689" cy="1060725"/>
            </a:xfrm>
            <a:prstGeom prst="leftArrow">
              <a:avLst/>
            </a:prstGeom>
            <a:solidFill>
              <a:srgbClr val="F58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1. Register/sign in  2. Build you report</a:t>
              </a:r>
            </a:p>
          </p:txBody>
        </p:sp>
        <p:sp>
          <p:nvSpPr>
            <p:cNvPr id="5" name="Arrow: Down 4">
              <a:extLst>
                <a:ext uri="{FF2B5EF4-FFF2-40B4-BE49-F238E27FC236}">
                  <a16:creationId xmlns:a16="http://schemas.microsoft.com/office/drawing/2014/main" id="{AD6F87EF-8556-4039-A1C9-94121F900121}"/>
                </a:ext>
              </a:extLst>
            </p:cNvPr>
            <p:cNvSpPr/>
            <p:nvPr/>
          </p:nvSpPr>
          <p:spPr>
            <a:xfrm>
              <a:off x="7036505" y="1366233"/>
              <a:ext cx="620064" cy="500441"/>
            </a:xfrm>
            <a:prstGeom prst="downArrow">
              <a:avLst/>
            </a:prstGeom>
            <a:solidFill>
              <a:srgbClr val="F58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6" name="Picture 10" descr="Loop">
            <a:extLst>
              <a:ext uri="{FF2B5EF4-FFF2-40B4-BE49-F238E27FC236}">
                <a16:creationId xmlns:a16="http://schemas.microsoft.com/office/drawing/2014/main" id="{BE83B4A7-35F9-449C-947A-C5116B3933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6500" y="5968316"/>
            <a:ext cx="2411081" cy="764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phic 3" descr="Badge 1 with solid fill">
            <a:extLst>
              <a:ext uri="{FF2B5EF4-FFF2-40B4-BE49-F238E27FC236}">
                <a16:creationId xmlns:a16="http://schemas.microsoft.com/office/drawing/2014/main" id="{CF3AD9F6-2373-FE4F-54C5-F442EF583A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7709" y="-44838"/>
            <a:ext cx="646331" cy="646331"/>
          </a:xfrm>
          <a:prstGeom prst="rect">
            <a:avLst/>
          </a:prstGeom>
        </p:spPr>
      </p:pic>
    </p:spTree>
    <p:custDataLst>
      <p:tags r:id="rId1"/>
    </p:custDataLst>
    <p:extLst>
      <p:ext uri="{BB962C8B-B14F-4D97-AF65-F5344CB8AC3E}">
        <p14:creationId xmlns:p14="http://schemas.microsoft.com/office/powerpoint/2010/main" val="392586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4780" y="0"/>
            <a:ext cx="9158780"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1" name="Picture 10">
            <a:extLst>
              <a:ext uri="{FF2B5EF4-FFF2-40B4-BE49-F238E27FC236}">
                <a16:creationId xmlns:a16="http://schemas.microsoft.com/office/drawing/2014/main" id="{C1724973-2E4E-0CD1-6A01-86433D8B6269}"/>
              </a:ext>
            </a:extLst>
          </p:cNvPr>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120057" y="809352"/>
            <a:ext cx="3601851" cy="5445136"/>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706226BF-9B6D-4217-9640-6348EA10AF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2384" y="809352"/>
            <a:ext cx="3917187" cy="4279410"/>
          </a:xfrm>
          <a:prstGeom prst="rect">
            <a:avLst/>
          </a:prstGeom>
          <a:ln>
            <a:solidFill>
              <a:srgbClr val="5F295F"/>
            </a:solidFill>
          </a:ln>
          <a:effectLst>
            <a:outerShdw blurRad="63500" sx="102000" sy="102000" algn="ctr" rotWithShape="0">
              <a:prstClr val="black">
                <a:alpha val="40000"/>
              </a:prstClr>
            </a:outerShdw>
          </a:effectLst>
        </p:spPr>
      </p:pic>
      <p:grpSp>
        <p:nvGrpSpPr>
          <p:cNvPr id="9" name="Group 8">
            <a:extLst>
              <a:ext uri="{FF2B5EF4-FFF2-40B4-BE49-F238E27FC236}">
                <a16:creationId xmlns:a16="http://schemas.microsoft.com/office/drawing/2014/main" id="{FDB35466-067B-43A6-ACC3-172CD2DAAB51}"/>
              </a:ext>
            </a:extLst>
          </p:cNvPr>
          <p:cNvGrpSpPr/>
          <p:nvPr/>
        </p:nvGrpSpPr>
        <p:grpSpPr>
          <a:xfrm>
            <a:off x="4146051" y="1753525"/>
            <a:ext cx="4939308" cy="4941454"/>
            <a:chOff x="3956077" y="1753525"/>
            <a:chExt cx="4939308" cy="4941454"/>
          </a:xfrm>
          <a:effectLst>
            <a:outerShdw blurRad="63500" sx="102000" sy="102000" algn="ctr" rotWithShape="0">
              <a:prstClr val="black">
                <a:alpha val="40000"/>
              </a:prstClr>
            </a:outerShdw>
          </a:effectLst>
        </p:grpSpPr>
        <p:pic>
          <p:nvPicPr>
            <p:cNvPr id="5122" name="Picture 2" descr="C:\Users\sl200\AppData\Local\Temp\SNAGHTML65455a.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5" t="-51" r="-115" b="59423"/>
            <a:stretch/>
          </p:blipFill>
          <p:spPr bwMode="auto">
            <a:xfrm>
              <a:off x="3956077" y="1753525"/>
              <a:ext cx="3061815"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pic>
          <p:nvPicPr>
            <p:cNvPr id="7" name="Picture 2" descr="C:\Users\sl200\AppData\Local\Temp\SNAGHTML65455a.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0358" b="20369"/>
            <a:stretch/>
          </p:blipFill>
          <p:spPr bwMode="auto">
            <a:xfrm>
              <a:off x="5789753" y="2388869"/>
              <a:ext cx="3105632" cy="4306110"/>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grpSp>
      <p:pic>
        <p:nvPicPr>
          <p:cNvPr id="4" name="Picture 10" descr="Loop"/>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987" y="1136097"/>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Loop">
            <a:extLst>
              <a:ext uri="{FF2B5EF4-FFF2-40B4-BE49-F238E27FC236}">
                <a16:creationId xmlns:a16="http://schemas.microsoft.com/office/drawing/2014/main" id="{67D5BE67-C91C-4895-8BAD-D4CB252F3D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7535" y="5480836"/>
            <a:ext cx="2526893" cy="80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4780" y="0"/>
            <a:ext cx="9158780" cy="646331"/>
          </a:xfrm>
          <a:prstGeom prst="rect">
            <a:avLst/>
          </a:prstGeom>
          <a:solidFill>
            <a:srgbClr val="002060"/>
          </a:solidFill>
        </p:spPr>
        <p:txBody>
          <a:bodyPr wrap="square" rtlCol="0">
            <a:spAutoFit/>
          </a:bodyPr>
          <a:lstStyle/>
          <a:p>
            <a:pPr algn="ctr"/>
            <a:r>
              <a:rPr lang="en-GB" sz="3600" dirty="0">
                <a:solidFill>
                  <a:schemeClr val="bg1"/>
                </a:solidFill>
              </a:rPr>
              <a:t>Report moves up each year</a:t>
            </a:r>
          </a:p>
        </p:txBody>
      </p:sp>
      <p:pic>
        <p:nvPicPr>
          <p:cNvPr id="3" name="Graphic 2" descr="Badge 1 with solid fill">
            <a:extLst>
              <a:ext uri="{FF2B5EF4-FFF2-40B4-BE49-F238E27FC236}">
                <a16:creationId xmlns:a16="http://schemas.microsoft.com/office/drawing/2014/main" id="{74278701-595C-45DB-C28A-0428C96F0A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0" y="-6963"/>
            <a:ext cx="646331" cy="646331"/>
          </a:xfrm>
          <a:prstGeom prst="rect">
            <a:avLst/>
          </a:prstGeom>
        </p:spPr>
      </p:pic>
    </p:spTree>
    <p:extLst>
      <p:ext uri="{BB962C8B-B14F-4D97-AF65-F5344CB8AC3E}">
        <p14:creationId xmlns:p14="http://schemas.microsoft.com/office/powerpoint/2010/main" val="391818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12" name="Picture 11">
            <a:extLst>
              <a:ext uri="{FF2B5EF4-FFF2-40B4-BE49-F238E27FC236}">
                <a16:creationId xmlns:a16="http://schemas.microsoft.com/office/drawing/2014/main" id="{F7289E58-F1C5-6005-E266-B13B9245141F}"/>
              </a:ext>
            </a:extLst>
          </p:cNvPr>
          <p:cNvPicPr>
            <a:picLocks noChangeAspect="1"/>
          </p:cNvPicPr>
          <p:nvPr/>
        </p:nvPicPr>
        <p:blipFill>
          <a:blip r:embed="rId4"/>
          <a:stretch>
            <a:fillRect/>
          </a:stretch>
        </p:blipFill>
        <p:spPr>
          <a:xfrm>
            <a:off x="901763" y="2202952"/>
            <a:ext cx="7373728" cy="4532842"/>
          </a:xfrm>
          <a:prstGeom prst="rect">
            <a:avLst/>
          </a:prstGeom>
          <a:effectLst>
            <a:outerShdw blurRad="63500" sx="102000" sy="102000" algn="ctr" rotWithShape="0">
              <a:prstClr val="black">
                <a:alpha val="40000"/>
              </a:prstClr>
            </a:outerShdw>
          </a:effectLst>
        </p:spPr>
      </p:pic>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16" name="Picture 15" descr="Lo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5116" y="2757568"/>
            <a:ext cx="2062558"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4067419-498E-4C55-A37B-9EE1537297D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1436" y="296351"/>
            <a:ext cx="3051153" cy="1716273"/>
          </a:xfrm>
          <a:prstGeom prst="rect">
            <a:avLst/>
          </a:prstGeom>
          <a:ln w="57150">
            <a:solidFill>
              <a:schemeClr val="bg1"/>
            </a:solidFill>
          </a:ln>
        </p:spPr>
      </p:pic>
      <p:pic>
        <p:nvPicPr>
          <p:cNvPr id="10" name="Picture 9" descr="Loop">
            <a:extLst>
              <a:ext uri="{FF2B5EF4-FFF2-40B4-BE49-F238E27FC236}">
                <a16:creationId xmlns:a16="http://schemas.microsoft.com/office/drawing/2014/main" id="{C0C676AA-64F5-4C07-BC99-043D0093E7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8513" y="2751054"/>
            <a:ext cx="2062558" cy="203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2731D12B-40D3-BF26-A35A-588BEDC5EA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6254" y="232076"/>
            <a:ext cx="5249008" cy="2038635"/>
          </a:xfrm>
          <a:prstGeom prst="rect">
            <a:avLst/>
          </a:prstGeom>
          <a:effectLst>
            <a:outerShdw blurRad="63500" sx="102000" sy="102000" algn="ctr" rotWithShape="0">
              <a:prstClr val="black">
                <a:alpha val="40000"/>
              </a:prstClr>
            </a:outerShdw>
          </a:effectLst>
        </p:spPr>
      </p:pic>
      <p:sp>
        <p:nvSpPr>
          <p:cNvPr id="13" name="Rectangle 12"/>
          <p:cNvSpPr/>
          <p:nvPr/>
        </p:nvSpPr>
        <p:spPr>
          <a:xfrm>
            <a:off x="3744431" y="623978"/>
            <a:ext cx="2911775" cy="5446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Loop">
            <a:extLst>
              <a:ext uri="{FF2B5EF4-FFF2-40B4-BE49-F238E27FC236}">
                <a16:creationId xmlns:a16="http://schemas.microsoft.com/office/drawing/2014/main" id="{DE80A398-0DFB-D170-31E0-AFE6D84D0F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510" y="4567796"/>
            <a:ext cx="2308926" cy="2280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Loop">
            <a:extLst>
              <a:ext uri="{FF2B5EF4-FFF2-40B4-BE49-F238E27FC236}">
                <a16:creationId xmlns:a16="http://schemas.microsoft.com/office/drawing/2014/main" id="{0DE0D431-5E18-6D1A-0D2D-DCB0F17335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9968" y="4525393"/>
            <a:ext cx="2308926" cy="2280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Loop">
            <a:extLst>
              <a:ext uri="{FF2B5EF4-FFF2-40B4-BE49-F238E27FC236}">
                <a16:creationId xmlns:a16="http://schemas.microsoft.com/office/drawing/2014/main" id="{6B187EF4-06D9-4443-1DC4-6BE61B56B2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2145" y="4584618"/>
            <a:ext cx="2308926" cy="2280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8886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1" y="-75084"/>
            <a:ext cx="9158780" cy="6933084"/>
          </a:xfrm>
          <a:prstGeom prst="rect">
            <a:avLst/>
          </a:prstGeom>
          <a:solidFill>
            <a:srgbClr val="00B05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4781" y="-81598"/>
            <a:ext cx="9180994"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Future Planning</a:t>
            </a:r>
          </a:p>
        </p:txBody>
      </p:sp>
      <p:pic>
        <p:nvPicPr>
          <p:cNvPr id="22" name="Graphic 21" descr="Badge 1 with solid fill">
            <a:extLst>
              <a:ext uri="{FF2B5EF4-FFF2-40B4-BE49-F238E27FC236}">
                <a16:creationId xmlns:a16="http://schemas.microsoft.com/office/drawing/2014/main" id="{5863DDC1-6787-BE31-F136-B6951CE095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01" y="-81599"/>
            <a:ext cx="646331" cy="646331"/>
          </a:xfrm>
          <a:prstGeom prst="rect">
            <a:avLst/>
          </a:prstGeom>
        </p:spPr>
      </p:pic>
      <p:sp>
        <p:nvSpPr>
          <p:cNvPr id="3" name="Rectangle 2">
            <a:extLst>
              <a:ext uri="{FF2B5EF4-FFF2-40B4-BE49-F238E27FC236}">
                <a16:creationId xmlns:a16="http://schemas.microsoft.com/office/drawing/2014/main" id="{085585F7-9AD1-BB1C-1E42-BBE6A8C97B40}"/>
              </a:ext>
            </a:extLst>
          </p:cNvPr>
          <p:cNvSpPr/>
          <p:nvPr/>
        </p:nvSpPr>
        <p:spPr>
          <a:xfrm>
            <a:off x="1248060" y="3496136"/>
            <a:ext cx="1880926" cy="30836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C2D7C20-A71B-6AC6-115A-C124D4558390}"/>
              </a:ext>
            </a:extLst>
          </p:cNvPr>
          <p:cNvSpPr/>
          <p:nvPr/>
        </p:nvSpPr>
        <p:spPr>
          <a:xfrm>
            <a:off x="3537053" y="3740093"/>
            <a:ext cx="1880926" cy="28396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00289B58-B11A-5087-C0E5-2AABBBC61468}"/>
              </a:ext>
            </a:extLst>
          </p:cNvPr>
          <p:cNvSpPr/>
          <p:nvPr/>
        </p:nvSpPr>
        <p:spPr>
          <a:xfrm>
            <a:off x="5762656" y="2872568"/>
            <a:ext cx="1880926" cy="37071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8BF82F57-1831-A2DF-3CC4-92156EFB73D2}"/>
              </a:ext>
            </a:extLst>
          </p:cNvPr>
          <p:cNvGrpSpPr/>
          <p:nvPr/>
        </p:nvGrpSpPr>
        <p:grpSpPr>
          <a:xfrm>
            <a:off x="4786713" y="886609"/>
            <a:ext cx="2856869" cy="1863305"/>
            <a:chOff x="5987649" y="1121491"/>
            <a:chExt cx="2856869" cy="1863305"/>
          </a:xfrm>
        </p:grpSpPr>
        <p:sp>
          <p:nvSpPr>
            <p:cNvPr id="12" name="Oval 11">
              <a:extLst>
                <a:ext uri="{FF2B5EF4-FFF2-40B4-BE49-F238E27FC236}">
                  <a16:creationId xmlns:a16="http://schemas.microsoft.com/office/drawing/2014/main" id="{8332EF7E-7B00-8EB9-23B8-C99C50C015D5}"/>
                </a:ext>
              </a:extLst>
            </p:cNvPr>
            <p:cNvSpPr/>
            <p:nvPr/>
          </p:nvSpPr>
          <p:spPr>
            <a:xfrm>
              <a:off x="6929454" y="1121491"/>
              <a:ext cx="1915064" cy="1863305"/>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I want from life</a:t>
              </a:r>
            </a:p>
          </p:txBody>
        </p:sp>
        <p:sp>
          <p:nvSpPr>
            <p:cNvPr id="16" name="Arrow: Curved Down 15">
              <a:extLst>
                <a:ext uri="{FF2B5EF4-FFF2-40B4-BE49-F238E27FC236}">
                  <a16:creationId xmlns:a16="http://schemas.microsoft.com/office/drawing/2014/main" id="{E737CBA8-6437-C324-9D83-8812F53709BD}"/>
                </a:ext>
              </a:extLst>
            </p:cNvPr>
            <p:cNvSpPr/>
            <p:nvPr/>
          </p:nvSpPr>
          <p:spPr>
            <a:xfrm rot="20223138">
              <a:off x="5987649" y="1390482"/>
              <a:ext cx="1332842" cy="598279"/>
            </a:xfrm>
            <a:prstGeom prst="curved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9" name="Group 18">
            <a:extLst>
              <a:ext uri="{FF2B5EF4-FFF2-40B4-BE49-F238E27FC236}">
                <a16:creationId xmlns:a16="http://schemas.microsoft.com/office/drawing/2014/main" id="{84E0C7E1-D354-A526-05B7-2DCD7E3886AB}"/>
              </a:ext>
            </a:extLst>
          </p:cNvPr>
          <p:cNvGrpSpPr/>
          <p:nvPr/>
        </p:nvGrpSpPr>
        <p:grpSpPr>
          <a:xfrm>
            <a:off x="2836493" y="1544782"/>
            <a:ext cx="2581486" cy="2072657"/>
            <a:chOff x="4054498" y="1745070"/>
            <a:chExt cx="2581486" cy="2072657"/>
          </a:xfrm>
        </p:grpSpPr>
        <p:sp>
          <p:nvSpPr>
            <p:cNvPr id="23" name="Oval 22">
              <a:extLst>
                <a:ext uri="{FF2B5EF4-FFF2-40B4-BE49-F238E27FC236}">
                  <a16:creationId xmlns:a16="http://schemas.microsoft.com/office/drawing/2014/main" id="{6ED86E85-AC6F-D3C6-8C04-D8003A0F90E7}"/>
                </a:ext>
              </a:extLst>
            </p:cNvPr>
            <p:cNvSpPr/>
            <p:nvPr/>
          </p:nvSpPr>
          <p:spPr>
            <a:xfrm>
              <a:off x="4720920" y="1954422"/>
              <a:ext cx="1915064" cy="186330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Jobs I would like</a:t>
              </a:r>
            </a:p>
          </p:txBody>
        </p:sp>
        <p:sp>
          <p:nvSpPr>
            <p:cNvPr id="24" name="Arrow: Curved Down 23">
              <a:extLst>
                <a:ext uri="{FF2B5EF4-FFF2-40B4-BE49-F238E27FC236}">
                  <a16:creationId xmlns:a16="http://schemas.microsoft.com/office/drawing/2014/main" id="{BD7B708B-7852-86F5-4BD6-2F1507978BA4}"/>
                </a:ext>
              </a:extLst>
            </p:cNvPr>
            <p:cNvSpPr/>
            <p:nvPr/>
          </p:nvSpPr>
          <p:spPr>
            <a:xfrm rot="332675">
              <a:off x="4054498" y="1745070"/>
              <a:ext cx="1332842" cy="598279"/>
            </a:xfrm>
            <a:prstGeom prst="curved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6" name="Oval 25">
            <a:extLst>
              <a:ext uri="{FF2B5EF4-FFF2-40B4-BE49-F238E27FC236}">
                <a16:creationId xmlns:a16="http://schemas.microsoft.com/office/drawing/2014/main" id="{7CB7116C-88C4-4B09-5478-5E68D12A4771}"/>
              </a:ext>
            </a:extLst>
          </p:cNvPr>
          <p:cNvSpPr/>
          <p:nvPr/>
        </p:nvSpPr>
        <p:spPr>
          <a:xfrm>
            <a:off x="1189451" y="1571504"/>
            <a:ext cx="1915064" cy="1863305"/>
          </a:xfrm>
          <a:prstGeom prst="ellips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Post 18 – </a:t>
            </a:r>
            <a:r>
              <a:rPr lang="en-GB" dirty="0"/>
              <a:t>After Y13/college</a:t>
            </a:r>
          </a:p>
        </p:txBody>
      </p:sp>
      <p:sp>
        <p:nvSpPr>
          <p:cNvPr id="6" name="Star: 32 Points 5">
            <a:extLst>
              <a:ext uri="{FF2B5EF4-FFF2-40B4-BE49-F238E27FC236}">
                <a16:creationId xmlns:a16="http://schemas.microsoft.com/office/drawing/2014/main" id="{C8768A3C-EA57-0FB5-4FE8-1B2C0B2C8CD8}"/>
              </a:ext>
            </a:extLst>
          </p:cNvPr>
          <p:cNvSpPr/>
          <p:nvPr/>
        </p:nvSpPr>
        <p:spPr>
          <a:xfrm>
            <a:off x="7367290" y="5115787"/>
            <a:ext cx="1684612" cy="153369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1082310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7" name="Picture 6">
            <a:extLst>
              <a:ext uri="{FF2B5EF4-FFF2-40B4-BE49-F238E27FC236}">
                <a16:creationId xmlns:a16="http://schemas.microsoft.com/office/drawing/2014/main" id="{DD365BA1-E3DE-442E-B860-F601723982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464" y="882245"/>
            <a:ext cx="3088253" cy="1736925"/>
          </a:xfrm>
          <a:prstGeom prst="rect">
            <a:avLst/>
          </a:prstGeom>
          <a:ln w="57150">
            <a:solidFill>
              <a:schemeClr val="bg1"/>
            </a:solidFill>
          </a:ln>
        </p:spPr>
      </p:pic>
      <p:sp>
        <p:nvSpPr>
          <p:cNvPr id="13" name="Text Box 14">
            <a:extLst>
              <a:ext uri="{FF2B5EF4-FFF2-40B4-BE49-F238E27FC236}">
                <a16:creationId xmlns:a16="http://schemas.microsoft.com/office/drawing/2014/main" id="{EB51F299-F906-4FAA-8410-E9B4BE2BCDB0}"/>
              </a:ext>
            </a:extLst>
          </p:cNvPr>
          <p:cNvSpPr txBox="1">
            <a:spLocks noChangeArrowheads="1"/>
          </p:cNvSpPr>
          <p:nvPr/>
        </p:nvSpPr>
        <p:spPr bwMode="auto">
          <a:xfrm>
            <a:off x="9237" y="-24269"/>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en-US" sz="3600" dirty="0">
                <a:solidFill>
                  <a:schemeClr val="bg1"/>
                </a:solidFill>
                <a:latin typeface="Calibri" panose="020F0502020204030204" pitchFamily="34" charset="0"/>
              </a:rPr>
              <a:t>Get ready for your future career</a:t>
            </a:r>
          </a:p>
        </p:txBody>
      </p:sp>
      <p:pic>
        <p:nvPicPr>
          <p:cNvPr id="15" name="Graphic 14" descr="Badge 1 with solid fill">
            <a:extLst>
              <a:ext uri="{FF2B5EF4-FFF2-40B4-BE49-F238E27FC236}">
                <a16:creationId xmlns:a16="http://schemas.microsoft.com/office/drawing/2014/main" id="{01051023-033E-45F3-BCE9-03EC01E6D6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57699"/>
            <a:ext cx="646331" cy="646331"/>
          </a:xfrm>
          <a:prstGeom prst="rect">
            <a:avLst/>
          </a:prstGeom>
        </p:spPr>
      </p:pic>
      <p:sp>
        <p:nvSpPr>
          <p:cNvPr id="3" name="TextBox 2">
            <a:extLst>
              <a:ext uri="{FF2B5EF4-FFF2-40B4-BE49-F238E27FC236}">
                <a16:creationId xmlns:a16="http://schemas.microsoft.com/office/drawing/2014/main" id="{F64DFE99-A9BE-EE8D-94D5-4294052527C0}"/>
              </a:ext>
            </a:extLst>
          </p:cNvPr>
          <p:cNvSpPr txBox="1"/>
          <p:nvPr/>
        </p:nvSpPr>
        <p:spPr>
          <a:xfrm>
            <a:off x="4571997" y="801982"/>
            <a:ext cx="4190859" cy="646331"/>
          </a:xfrm>
          <a:prstGeom prst="rect">
            <a:avLst/>
          </a:prstGeom>
          <a:solidFill>
            <a:schemeClr val="bg1"/>
          </a:solidFill>
        </p:spPr>
        <p:txBody>
          <a:bodyPr wrap="square" rtlCol="0">
            <a:spAutoFit/>
          </a:bodyPr>
          <a:lstStyle/>
          <a:p>
            <a:pPr algn="ctr"/>
            <a:r>
              <a:rPr lang="en-GB" sz="3600" dirty="0"/>
              <a:t>Work Experience</a:t>
            </a:r>
          </a:p>
        </p:txBody>
      </p:sp>
      <p:sp>
        <p:nvSpPr>
          <p:cNvPr id="4" name="TextBox 3">
            <a:extLst>
              <a:ext uri="{FF2B5EF4-FFF2-40B4-BE49-F238E27FC236}">
                <a16:creationId xmlns:a16="http://schemas.microsoft.com/office/drawing/2014/main" id="{AC74CDE3-29AB-303C-99F2-163345D92C9E}"/>
              </a:ext>
            </a:extLst>
          </p:cNvPr>
          <p:cNvSpPr txBox="1"/>
          <p:nvPr/>
        </p:nvSpPr>
        <p:spPr>
          <a:xfrm>
            <a:off x="4571997" y="1747443"/>
            <a:ext cx="4190859" cy="646331"/>
          </a:xfrm>
          <a:prstGeom prst="rect">
            <a:avLst/>
          </a:prstGeom>
          <a:solidFill>
            <a:schemeClr val="bg1"/>
          </a:solidFill>
        </p:spPr>
        <p:txBody>
          <a:bodyPr wrap="square" rtlCol="0">
            <a:spAutoFit/>
          </a:bodyPr>
          <a:lstStyle/>
          <a:p>
            <a:pPr algn="ctr"/>
            <a:r>
              <a:rPr lang="en-GB" sz="3600" dirty="0"/>
              <a:t>Cadets</a:t>
            </a:r>
          </a:p>
        </p:txBody>
      </p:sp>
      <p:sp>
        <p:nvSpPr>
          <p:cNvPr id="5" name="TextBox 4">
            <a:extLst>
              <a:ext uri="{FF2B5EF4-FFF2-40B4-BE49-F238E27FC236}">
                <a16:creationId xmlns:a16="http://schemas.microsoft.com/office/drawing/2014/main" id="{0F4B8806-3D91-3B27-85CB-755BB50FDD3C}"/>
              </a:ext>
            </a:extLst>
          </p:cNvPr>
          <p:cNvSpPr txBox="1"/>
          <p:nvPr/>
        </p:nvSpPr>
        <p:spPr>
          <a:xfrm>
            <a:off x="4588626" y="2726135"/>
            <a:ext cx="4190859" cy="646331"/>
          </a:xfrm>
          <a:prstGeom prst="rect">
            <a:avLst/>
          </a:prstGeom>
          <a:solidFill>
            <a:schemeClr val="bg1"/>
          </a:solidFill>
        </p:spPr>
        <p:txBody>
          <a:bodyPr wrap="square" rtlCol="0">
            <a:spAutoFit/>
          </a:bodyPr>
          <a:lstStyle/>
          <a:p>
            <a:pPr algn="ctr"/>
            <a:r>
              <a:rPr lang="en-GB" sz="3600" dirty="0"/>
              <a:t>Duke of Edinburgh</a:t>
            </a:r>
          </a:p>
        </p:txBody>
      </p:sp>
      <p:sp>
        <p:nvSpPr>
          <p:cNvPr id="8" name="TextBox 7">
            <a:extLst>
              <a:ext uri="{FF2B5EF4-FFF2-40B4-BE49-F238E27FC236}">
                <a16:creationId xmlns:a16="http://schemas.microsoft.com/office/drawing/2014/main" id="{92D2B152-807E-84A6-A82A-E199F657B5E6}"/>
              </a:ext>
            </a:extLst>
          </p:cNvPr>
          <p:cNvSpPr txBox="1"/>
          <p:nvPr/>
        </p:nvSpPr>
        <p:spPr>
          <a:xfrm>
            <a:off x="4571998" y="3689575"/>
            <a:ext cx="4190859" cy="646331"/>
          </a:xfrm>
          <a:prstGeom prst="rect">
            <a:avLst/>
          </a:prstGeom>
          <a:solidFill>
            <a:schemeClr val="bg1"/>
          </a:solidFill>
        </p:spPr>
        <p:txBody>
          <a:bodyPr wrap="square" rtlCol="0">
            <a:spAutoFit/>
          </a:bodyPr>
          <a:lstStyle/>
          <a:p>
            <a:pPr algn="ctr"/>
            <a:r>
              <a:rPr lang="en-GB" sz="3600" dirty="0"/>
              <a:t>Youth Groups</a:t>
            </a:r>
          </a:p>
        </p:txBody>
      </p:sp>
      <p:sp>
        <p:nvSpPr>
          <p:cNvPr id="9" name="TextBox 8">
            <a:extLst>
              <a:ext uri="{FF2B5EF4-FFF2-40B4-BE49-F238E27FC236}">
                <a16:creationId xmlns:a16="http://schemas.microsoft.com/office/drawing/2014/main" id="{23AAD787-A13C-E522-0C6F-3217C8F2761E}"/>
              </a:ext>
            </a:extLst>
          </p:cNvPr>
          <p:cNvSpPr txBox="1"/>
          <p:nvPr/>
        </p:nvSpPr>
        <p:spPr>
          <a:xfrm>
            <a:off x="4579388" y="4668267"/>
            <a:ext cx="4190859" cy="646331"/>
          </a:xfrm>
          <a:prstGeom prst="rect">
            <a:avLst/>
          </a:prstGeom>
          <a:solidFill>
            <a:schemeClr val="bg1"/>
          </a:solidFill>
        </p:spPr>
        <p:txBody>
          <a:bodyPr wrap="square" rtlCol="0">
            <a:spAutoFit/>
          </a:bodyPr>
          <a:lstStyle/>
          <a:p>
            <a:pPr algn="ctr"/>
            <a:r>
              <a:rPr lang="en-GB" sz="3600" dirty="0"/>
              <a:t>Sports Teams</a:t>
            </a:r>
          </a:p>
        </p:txBody>
      </p:sp>
      <p:sp>
        <p:nvSpPr>
          <p:cNvPr id="10" name="TextBox 9">
            <a:extLst>
              <a:ext uri="{FF2B5EF4-FFF2-40B4-BE49-F238E27FC236}">
                <a16:creationId xmlns:a16="http://schemas.microsoft.com/office/drawing/2014/main" id="{0534FF72-37B5-9EA5-E10E-D7AA26E94D4B}"/>
              </a:ext>
            </a:extLst>
          </p:cNvPr>
          <p:cNvSpPr txBox="1"/>
          <p:nvPr/>
        </p:nvSpPr>
        <p:spPr>
          <a:xfrm>
            <a:off x="4571998" y="5570848"/>
            <a:ext cx="4190859" cy="646331"/>
          </a:xfrm>
          <a:prstGeom prst="rect">
            <a:avLst/>
          </a:prstGeom>
          <a:solidFill>
            <a:schemeClr val="bg1"/>
          </a:solidFill>
        </p:spPr>
        <p:txBody>
          <a:bodyPr wrap="square" rtlCol="0">
            <a:spAutoFit/>
          </a:bodyPr>
          <a:lstStyle/>
          <a:p>
            <a:pPr algn="ctr"/>
            <a:r>
              <a:rPr lang="en-GB" sz="3600" dirty="0"/>
              <a:t>Performing Arts</a:t>
            </a:r>
          </a:p>
        </p:txBody>
      </p:sp>
      <p:sp>
        <p:nvSpPr>
          <p:cNvPr id="12" name="Explosion 2 11"/>
          <p:cNvSpPr/>
          <p:nvPr/>
        </p:nvSpPr>
        <p:spPr>
          <a:xfrm>
            <a:off x="276876" y="4226312"/>
            <a:ext cx="5859977" cy="2551268"/>
          </a:xfrm>
          <a:prstGeom prst="irregularSeal2">
            <a:avLst/>
          </a:prstGeom>
          <a:solidFill>
            <a:srgbClr val="002060"/>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Don’t drop them!</a:t>
            </a:r>
          </a:p>
          <a:p>
            <a:pPr algn="ctr"/>
            <a:r>
              <a:rPr lang="en-GB" sz="2400" dirty="0"/>
              <a:t>Great for your CV</a:t>
            </a:r>
          </a:p>
        </p:txBody>
      </p:sp>
      <p:sp>
        <p:nvSpPr>
          <p:cNvPr id="11" name="Rectangle: Rounded Corners 10">
            <a:extLst>
              <a:ext uri="{FF2B5EF4-FFF2-40B4-BE49-F238E27FC236}">
                <a16:creationId xmlns:a16="http://schemas.microsoft.com/office/drawing/2014/main" id="{6677BAEF-0A58-4535-A639-B6C24062110C}"/>
              </a:ext>
            </a:extLst>
          </p:cNvPr>
          <p:cNvSpPr/>
          <p:nvPr/>
        </p:nvSpPr>
        <p:spPr>
          <a:xfrm>
            <a:off x="478465" y="2942376"/>
            <a:ext cx="3088252" cy="1296455"/>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t>A Levels/</a:t>
            </a:r>
            <a:br>
              <a:rPr lang="en-GB" sz="3600" dirty="0"/>
            </a:br>
            <a:r>
              <a:rPr lang="en-GB" sz="3600" dirty="0"/>
              <a:t>T Levels/BTECs</a:t>
            </a:r>
          </a:p>
        </p:txBody>
      </p:sp>
    </p:spTree>
    <p:custDataLst>
      <p:tags r:id="rId1"/>
    </p:custDataLst>
    <p:extLst>
      <p:ext uri="{BB962C8B-B14F-4D97-AF65-F5344CB8AC3E}">
        <p14:creationId xmlns:p14="http://schemas.microsoft.com/office/powerpoint/2010/main" val="16955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0"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6" name="Picture 5">
            <a:extLst>
              <a:ext uri="{FF2B5EF4-FFF2-40B4-BE49-F238E27FC236}">
                <a16:creationId xmlns:a16="http://schemas.microsoft.com/office/drawing/2014/main" id="{828CC414-4C6E-480D-A36C-AE376B8F38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202" y="349250"/>
            <a:ext cx="3520520" cy="1980293"/>
          </a:xfrm>
          <a:prstGeom prst="rect">
            <a:avLst/>
          </a:prstGeom>
          <a:ln w="57150">
            <a:solidFill>
              <a:schemeClr val="bg1"/>
            </a:solidFill>
          </a:ln>
        </p:spPr>
      </p:pic>
      <p:sp>
        <p:nvSpPr>
          <p:cNvPr id="12" name="Explosion 2 11"/>
          <p:cNvSpPr/>
          <p:nvPr/>
        </p:nvSpPr>
        <p:spPr>
          <a:xfrm>
            <a:off x="4267200" y="349250"/>
            <a:ext cx="4546598" cy="1980294"/>
          </a:xfrm>
          <a:prstGeom prst="irregularSeal2">
            <a:avLst/>
          </a:prstGeom>
          <a:solidFill>
            <a:srgbClr val="0F4CA0"/>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Today</a:t>
            </a:r>
          </a:p>
        </p:txBody>
      </p:sp>
      <p:pic>
        <p:nvPicPr>
          <p:cNvPr id="2" name="Picture 1">
            <a:extLst>
              <a:ext uri="{FF2B5EF4-FFF2-40B4-BE49-F238E27FC236}">
                <a16:creationId xmlns:a16="http://schemas.microsoft.com/office/drawing/2014/main" id="{BC9960AC-1370-4116-1746-D40C21EE9F32}"/>
              </a:ext>
            </a:extLst>
          </p:cNvPr>
          <p:cNvPicPr>
            <a:picLocks noChangeAspect="1"/>
          </p:cNvPicPr>
          <p:nvPr/>
        </p:nvPicPr>
        <p:blipFill>
          <a:blip r:embed="rId5"/>
          <a:stretch>
            <a:fillRect/>
          </a:stretch>
        </p:blipFill>
        <p:spPr>
          <a:xfrm>
            <a:off x="1077118" y="2859821"/>
            <a:ext cx="7004543" cy="3536022"/>
          </a:xfrm>
          <a:prstGeom prst="rect">
            <a:avLst/>
          </a:prstGeom>
          <a:ln>
            <a:solidFill>
              <a:schemeClr val="accent5">
                <a:lumMod val="50000"/>
              </a:schemeClr>
            </a:solidFill>
          </a:ln>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829754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Teacher Overview</a:t>
            </a:r>
          </a:p>
        </p:txBody>
      </p:sp>
      <p:pic>
        <p:nvPicPr>
          <p:cNvPr id="7" name="Graphic 6" descr="Teacher with solid fill">
            <a:extLst>
              <a:ext uri="{FF2B5EF4-FFF2-40B4-BE49-F238E27FC236}">
                <a16:creationId xmlns:a16="http://schemas.microsoft.com/office/drawing/2014/main" id="{98D646F8-6E45-4DEC-BA9A-23E043E67D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51618" y="-109322"/>
            <a:ext cx="914400" cy="914400"/>
          </a:xfrm>
          <a:prstGeom prst="rect">
            <a:avLst/>
          </a:prstGeom>
        </p:spPr>
      </p:pic>
      <p:sp>
        <p:nvSpPr>
          <p:cNvPr id="4" name="Rectangle 3">
            <a:extLst>
              <a:ext uri="{FF2B5EF4-FFF2-40B4-BE49-F238E27FC236}">
                <a16:creationId xmlns:a16="http://schemas.microsoft.com/office/drawing/2014/main" id="{DB04AA96-1088-BBC9-CD7F-DDBEFFE4AF05}"/>
              </a:ext>
            </a:extLst>
          </p:cNvPr>
          <p:cNvSpPr/>
          <p:nvPr/>
        </p:nvSpPr>
        <p:spPr>
          <a:xfrm>
            <a:off x="199877" y="1805940"/>
            <a:ext cx="8778870" cy="4868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3CD74401-3DFC-F7A4-BA5E-3F049AD0B027}"/>
              </a:ext>
            </a:extLst>
          </p:cNvPr>
          <p:cNvSpPr txBox="1"/>
          <p:nvPr/>
        </p:nvSpPr>
        <p:spPr>
          <a:xfrm>
            <a:off x="238622" y="1842062"/>
            <a:ext cx="8632132" cy="4832092"/>
          </a:xfrm>
          <a:prstGeom prst="rect">
            <a:avLst/>
          </a:prstGeom>
          <a:noFill/>
        </p:spPr>
        <p:txBody>
          <a:bodyPr wrap="square" rtlCol="0">
            <a:spAutoFit/>
          </a:bodyPr>
          <a:lstStyle/>
          <a:p>
            <a:r>
              <a:rPr lang="en-GB" sz="1600" dirty="0"/>
              <a:t>Lessons have been developed by the Careerpilot Team – all are qualified career advisers and teachers.</a:t>
            </a:r>
          </a:p>
          <a:p>
            <a:endParaRPr lang="en-GB" sz="1600" dirty="0"/>
          </a:p>
          <a:p>
            <a:r>
              <a:rPr lang="en-GB" sz="1600" dirty="0"/>
              <a:t>The programme contains all you need to deliver 5 x 50-60 minute lessons, or the first lesson can be delivered as a standalone session. All lessons use a Power Point presentation, with notes to explain screens. The first lesson has been pre-recorded as a video lesson with a member of the Careerpilot Team virtually delivering the session and providing instruction to the facilitating teacher and the students should you wish to use this delivery option. </a:t>
            </a:r>
          </a:p>
          <a:p>
            <a:endParaRPr lang="en-GB" sz="1600" dirty="0"/>
          </a:p>
          <a:p>
            <a:r>
              <a:rPr lang="en-GB" sz="1600" dirty="0"/>
              <a:t>The lessons require students to have access to Careerpilot so they can use the wealth of information and tools offered through the site but also to help them build their career report. The report moves up annually with them, can be ‘ported’ by them to another provider e.g. a college and is owned by them until they are 20.</a:t>
            </a:r>
          </a:p>
          <a:p>
            <a:endParaRPr lang="en-GB" sz="1600" dirty="0"/>
          </a:p>
          <a:p>
            <a:r>
              <a:rPr lang="en-GB" sz="1600" dirty="0"/>
              <a:t>All student’s need is access to careerpilot.org.uk and paper/pen. Careerpilot can be accessed through pc, tablet or phone.</a:t>
            </a:r>
          </a:p>
          <a:p>
            <a:endParaRPr lang="en-GB" sz="1800" dirty="0"/>
          </a:p>
          <a:p>
            <a:endParaRPr lang="en-GB" dirty="0"/>
          </a:p>
          <a:p>
            <a:endParaRPr lang="en-GB" sz="1800" dirty="0"/>
          </a:p>
          <a:p>
            <a:r>
              <a:rPr lang="en-GB" sz="1400" dirty="0"/>
              <a:t>To provide feedback or ask a question contact careerpilot@bath.ac.uk</a:t>
            </a:r>
          </a:p>
        </p:txBody>
      </p:sp>
      <p:pic>
        <p:nvPicPr>
          <p:cNvPr id="6" name="Picture 5" descr="Logo&#10;&#10;Description automatically generated with medium confidence">
            <a:extLst>
              <a:ext uri="{FF2B5EF4-FFF2-40B4-BE49-F238E27FC236}">
                <a16:creationId xmlns:a16="http://schemas.microsoft.com/office/drawing/2014/main" id="{1481C6B2-FCCA-BD31-7006-DCC18A93A4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5884" y="6004427"/>
            <a:ext cx="2414870" cy="564947"/>
          </a:xfrm>
          <a:prstGeom prst="rect">
            <a:avLst/>
          </a:prstGeom>
        </p:spPr>
      </p:pic>
      <p:sp>
        <p:nvSpPr>
          <p:cNvPr id="8" name="Rectangle 7">
            <a:extLst>
              <a:ext uri="{FF2B5EF4-FFF2-40B4-BE49-F238E27FC236}">
                <a16:creationId xmlns:a16="http://schemas.microsoft.com/office/drawing/2014/main" id="{28F42441-E9C4-CB67-DCC4-78F715698786}"/>
              </a:ext>
            </a:extLst>
          </p:cNvPr>
          <p:cNvSpPr/>
          <p:nvPr/>
        </p:nvSpPr>
        <p:spPr>
          <a:xfrm>
            <a:off x="199877" y="730103"/>
            <a:ext cx="8778870" cy="9712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773F1AF-C219-F083-2AA6-A28FDC4C89A4}"/>
              </a:ext>
            </a:extLst>
          </p:cNvPr>
          <p:cNvSpPr txBox="1"/>
          <p:nvPr/>
        </p:nvSpPr>
        <p:spPr>
          <a:xfrm>
            <a:off x="280961" y="763591"/>
            <a:ext cx="8412480" cy="923330"/>
          </a:xfrm>
          <a:prstGeom prst="rect">
            <a:avLst/>
          </a:prstGeom>
          <a:noFill/>
        </p:spPr>
        <p:txBody>
          <a:bodyPr wrap="square" rtlCol="0">
            <a:spAutoFit/>
          </a:bodyPr>
          <a:lstStyle/>
          <a:p>
            <a:r>
              <a:rPr lang="en-GB" sz="1800" dirty="0">
                <a:solidFill>
                  <a:srgbClr val="002060"/>
                </a:solidFill>
              </a:rPr>
              <a:t>This 5-week careers programme aims to support students to:</a:t>
            </a:r>
          </a:p>
          <a:p>
            <a:pPr marL="285750" indent="-285750">
              <a:buFont typeface="Arial" panose="020B0604020202020204" pitchFamily="34" charset="0"/>
              <a:buChar char="•"/>
            </a:pPr>
            <a:r>
              <a:rPr lang="en-GB" sz="1800" b="1" dirty="0">
                <a:solidFill>
                  <a:srgbClr val="002060"/>
                </a:solidFill>
              </a:rPr>
              <a:t>Develop their career skills for life, learning and work</a:t>
            </a:r>
          </a:p>
          <a:p>
            <a:pPr marL="285750" indent="-285750">
              <a:buFont typeface="Arial" panose="020B0604020202020204" pitchFamily="34" charset="0"/>
              <a:buChar char="•"/>
            </a:pPr>
            <a:r>
              <a:rPr lang="en-GB" sz="1800" b="1" dirty="0">
                <a:solidFill>
                  <a:srgbClr val="002060"/>
                </a:solidFill>
              </a:rPr>
              <a:t>Prepare them for the next career decisions they will have to make.</a:t>
            </a:r>
          </a:p>
        </p:txBody>
      </p:sp>
    </p:spTree>
    <p:custDataLst>
      <p:tags r:id="rId1"/>
    </p:custDataLst>
    <p:extLst>
      <p:ext uri="{BB962C8B-B14F-4D97-AF65-F5344CB8AC3E}">
        <p14:creationId xmlns:p14="http://schemas.microsoft.com/office/powerpoint/2010/main" val="3103192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B05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4780" y="-6964"/>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What will get you to where you want to go?</a:t>
            </a:r>
          </a:p>
        </p:txBody>
      </p:sp>
      <p:pic>
        <p:nvPicPr>
          <p:cNvPr id="3" name="Picture 2">
            <a:extLst>
              <a:ext uri="{FF2B5EF4-FFF2-40B4-BE49-F238E27FC236}">
                <a16:creationId xmlns:a16="http://schemas.microsoft.com/office/drawing/2014/main" id="{AC9051CB-9C9D-FDFB-32E4-6D86C38943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26945" y="1242529"/>
            <a:ext cx="7827270" cy="5055789"/>
          </a:xfrm>
          <a:prstGeom prst="rect">
            <a:avLst/>
          </a:prstGeom>
          <a:effectLst>
            <a:outerShdw blurRad="63500" sx="102000" sy="102000" algn="ctr" rotWithShape="0">
              <a:prstClr val="black">
                <a:alpha val="40000"/>
              </a:prstClr>
            </a:outerShdw>
          </a:effectLst>
        </p:spPr>
      </p:pic>
      <p:pic>
        <p:nvPicPr>
          <p:cNvPr id="4" name="Picture 10" descr="Loop">
            <a:extLst>
              <a:ext uri="{FF2B5EF4-FFF2-40B4-BE49-F238E27FC236}">
                <a16:creationId xmlns:a16="http://schemas.microsoft.com/office/drawing/2014/main" id="{A4A38E37-C338-666F-12DC-A6610E9ACA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165" y="1387861"/>
            <a:ext cx="2654719" cy="84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Loop">
            <a:extLst>
              <a:ext uri="{FF2B5EF4-FFF2-40B4-BE49-F238E27FC236}">
                <a16:creationId xmlns:a16="http://schemas.microsoft.com/office/drawing/2014/main" id="{3DE1D0E3-F150-5414-E420-4E870C1D34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945" y="3759291"/>
            <a:ext cx="2654719" cy="84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descr="Loop">
            <a:extLst>
              <a:ext uri="{FF2B5EF4-FFF2-40B4-BE49-F238E27FC236}">
                <a16:creationId xmlns:a16="http://schemas.microsoft.com/office/drawing/2014/main" id="{9277A77E-31DC-E0A8-0CF9-4364BCEDB8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331" y="5615471"/>
            <a:ext cx="2654719" cy="84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raphic 22" descr="Badge 1 with solid fill">
            <a:extLst>
              <a:ext uri="{FF2B5EF4-FFF2-40B4-BE49-F238E27FC236}">
                <a16:creationId xmlns:a16="http://schemas.microsoft.com/office/drawing/2014/main" id="{7F67927D-3F4D-F37D-199C-DBA39F6D3E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6963"/>
            <a:ext cx="646331" cy="646331"/>
          </a:xfrm>
          <a:prstGeom prst="rect">
            <a:avLst/>
          </a:prstGeom>
        </p:spPr>
      </p:pic>
    </p:spTree>
    <p:custDataLst>
      <p:tags r:id="rId1"/>
    </p:custDataLst>
    <p:extLst>
      <p:ext uri="{BB962C8B-B14F-4D97-AF65-F5344CB8AC3E}">
        <p14:creationId xmlns:p14="http://schemas.microsoft.com/office/powerpoint/2010/main" val="144048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9794" y="0"/>
            <a:ext cx="9158780" cy="6933084"/>
          </a:xfrm>
          <a:prstGeom prst="rect">
            <a:avLst/>
          </a:prstGeom>
          <a:solidFill>
            <a:srgbClr val="00B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9794" y="23554"/>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What will get you to where you want to go?</a:t>
            </a:r>
          </a:p>
        </p:txBody>
      </p:sp>
      <p:pic>
        <p:nvPicPr>
          <p:cNvPr id="18" name="Picture 17">
            <a:extLst>
              <a:ext uri="{FF2B5EF4-FFF2-40B4-BE49-F238E27FC236}">
                <a16:creationId xmlns:a16="http://schemas.microsoft.com/office/drawing/2014/main" id="{DF7A2891-CCBE-5175-B495-90767FA56BAC}"/>
              </a:ext>
            </a:extLst>
          </p:cNvPr>
          <p:cNvPicPr>
            <a:picLocks noChangeAspect="1"/>
          </p:cNvPicPr>
          <p:nvPr/>
        </p:nvPicPr>
        <p:blipFill>
          <a:blip r:embed="rId4"/>
          <a:stretch>
            <a:fillRect/>
          </a:stretch>
        </p:blipFill>
        <p:spPr>
          <a:xfrm>
            <a:off x="411480" y="900213"/>
            <a:ext cx="8321040" cy="2208747"/>
          </a:xfrm>
          <a:prstGeom prst="rect">
            <a:avLst/>
          </a:prstGeom>
        </p:spPr>
      </p:pic>
      <p:pic>
        <p:nvPicPr>
          <p:cNvPr id="20" name="Picture 19">
            <a:extLst>
              <a:ext uri="{FF2B5EF4-FFF2-40B4-BE49-F238E27FC236}">
                <a16:creationId xmlns:a16="http://schemas.microsoft.com/office/drawing/2014/main" id="{9CE86BE4-6D23-7BA1-119A-61B54B0AD1A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11480" y="3108960"/>
            <a:ext cx="8321040" cy="2551399"/>
          </a:xfrm>
          <a:prstGeom prst="rect">
            <a:avLst/>
          </a:prstGeom>
          <a:effectLst>
            <a:outerShdw blurRad="63500" sx="102000" sy="102000" algn="ctr" rotWithShape="0">
              <a:prstClr val="black">
                <a:alpha val="40000"/>
              </a:prstClr>
            </a:outerShdw>
          </a:effectLst>
        </p:spPr>
      </p:pic>
      <p:pic>
        <p:nvPicPr>
          <p:cNvPr id="12" name="Picture 10" descr="Loop">
            <a:extLst>
              <a:ext uri="{FF2B5EF4-FFF2-40B4-BE49-F238E27FC236}">
                <a16:creationId xmlns:a16="http://schemas.microsoft.com/office/drawing/2014/main" id="{3DE1D0E3-F150-5414-E420-4E870C1D34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74" y="1902878"/>
            <a:ext cx="3569664" cy="1213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raphic 23" descr="Badge 1 with solid fill">
            <a:extLst>
              <a:ext uri="{FF2B5EF4-FFF2-40B4-BE49-F238E27FC236}">
                <a16:creationId xmlns:a16="http://schemas.microsoft.com/office/drawing/2014/main" id="{C6C76A16-F27D-F408-DDD4-8FD3109BDF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0" y="-6963"/>
            <a:ext cx="646331" cy="646331"/>
          </a:xfrm>
          <a:prstGeom prst="rect">
            <a:avLst/>
          </a:prstGeom>
        </p:spPr>
      </p:pic>
      <p:sp>
        <p:nvSpPr>
          <p:cNvPr id="5" name="Rectangle 4">
            <a:extLst>
              <a:ext uri="{FF2B5EF4-FFF2-40B4-BE49-F238E27FC236}">
                <a16:creationId xmlns:a16="http://schemas.microsoft.com/office/drawing/2014/main" id="{CE236D77-3F49-9441-9338-49086567B537}"/>
              </a:ext>
            </a:extLst>
          </p:cNvPr>
          <p:cNvSpPr/>
          <p:nvPr/>
        </p:nvSpPr>
        <p:spPr>
          <a:xfrm>
            <a:off x="327193" y="3115922"/>
            <a:ext cx="8624944" cy="174182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A3A6C48A-5D3B-0431-C847-AD8388247136}"/>
              </a:ext>
            </a:extLst>
          </p:cNvPr>
          <p:cNvPicPr>
            <a:picLocks noChangeAspect="1"/>
          </p:cNvPicPr>
          <p:nvPr/>
        </p:nvPicPr>
        <p:blipFill>
          <a:blip r:embed="rId8"/>
          <a:stretch>
            <a:fillRect/>
          </a:stretch>
        </p:blipFill>
        <p:spPr>
          <a:xfrm>
            <a:off x="595123" y="1038081"/>
            <a:ext cx="7741102" cy="6933084"/>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314016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B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148067" y="153717"/>
            <a:ext cx="8862646" cy="6550565"/>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grpSp>
        <p:nvGrpSpPr>
          <p:cNvPr id="29" name="Group 28"/>
          <p:cNvGrpSpPr/>
          <p:nvPr/>
        </p:nvGrpSpPr>
        <p:grpSpPr>
          <a:xfrm>
            <a:off x="365717" y="884366"/>
            <a:ext cx="771453" cy="5688973"/>
            <a:chOff x="393604" y="944918"/>
            <a:chExt cx="771453" cy="5688973"/>
          </a:xfrm>
        </p:grpSpPr>
        <p:pic>
          <p:nvPicPr>
            <p:cNvPr id="5" name="Picture 4"/>
            <p:cNvPicPr>
              <a:picLocks noChangeAspect="1"/>
            </p:cNvPicPr>
            <p:nvPr/>
          </p:nvPicPr>
          <p:blipFill>
            <a:blip r:embed="rId4"/>
            <a:stretch>
              <a:fillRect/>
            </a:stretch>
          </p:blipFill>
          <p:spPr>
            <a:xfrm>
              <a:off x="393604" y="5814843"/>
              <a:ext cx="749467" cy="819048"/>
            </a:xfrm>
            <a:prstGeom prst="rect">
              <a:avLst/>
            </a:prstGeom>
          </p:spPr>
        </p:pic>
        <p:pic>
          <p:nvPicPr>
            <p:cNvPr id="7" name="Picture 6"/>
            <p:cNvPicPr>
              <a:picLocks noChangeAspect="1"/>
            </p:cNvPicPr>
            <p:nvPr/>
          </p:nvPicPr>
          <p:blipFill>
            <a:blip r:embed="rId5"/>
            <a:stretch>
              <a:fillRect/>
            </a:stretch>
          </p:blipFill>
          <p:spPr>
            <a:xfrm>
              <a:off x="396035" y="4866094"/>
              <a:ext cx="747036" cy="839263"/>
            </a:xfrm>
            <a:prstGeom prst="rect">
              <a:avLst/>
            </a:prstGeom>
          </p:spPr>
        </p:pic>
        <p:pic>
          <p:nvPicPr>
            <p:cNvPr id="8" name="Picture 7"/>
            <p:cNvPicPr>
              <a:picLocks noChangeAspect="1"/>
            </p:cNvPicPr>
            <p:nvPr/>
          </p:nvPicPr>
          <p:blipFill>
            <a:blip r:embed="rId6"/>
            <a:stretch>
              <a:fillRect/>
            </a:stretch>
          </p:blipFill>
          <p:spPr>
            <a:xfrm>
              <a:off x="393604" y="3906959"/>
              <a:ext cx="756281" cy="849649"/>
            </a:xfrm>
            <a:prstGeom prst="rect">
              <a:avLst/>
            </a:prstGeom>
          </p:spPr>
        </p:pic>
        <p:pic>
          <p:nvPicPr>
            <p:cNvPr id="11" name="Picture 10"/>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p:cNvPicPr>
              <a:picLocks noChangeAspect="1"/>
            </p:cNvPicPr>
            <p:nvPr/>
          </p:nvPicPr>
          <p:blipFill>
            <a:blip r:embed="rId8"/>
            <a:stretch>
              <a:fillRect/>
            </a:stretch>
          </p:blipFill>
          <p:spPr>
            <a:xfrm>
              <a:off x="403151" y="1945703"/>
              <a:ext cx="761906" cy="895234"/>
            </a:xfrm>
            <a:prstGeom prst="rect">
              <a:avLst/>
            </a:prstGeom>
          </p:spPr>
        </p:pic>
        <p:pic>
          <p:nvPicPr>
            <p:cNvPr id="18" name="Picture 17"/>
            <p:cNvPicPr>
              <a:picLocks noChangeAspect="1"/>
            </p:cNvPicPr>
            <p:nvPr/>
          </p:nvPicPr>
          <p:blipFill>
            <a:blip r:embed="rId9"/>
            <a:stretch>
              <a:fillRect/>
            </a:stretch>
          </p:blipFill>
          <p:spPr>
            <a:xfrm>
              <a:off x="403151" y="944918"/>
              <a:ext cx="761906" cy="905155"/>
            </a:xfrm>
            <a:prstGeom prst="rect">
              <a:avLst/>
            </a:prstGeom>
          </p:spPr>
        </p:pic>
      </p:grpSp>
      <p:grpSp>
        <p:nvGrpSpPr>
          <p:cNvPr id="4097" name="Group 4096"/>
          <p:cNvGrpSpPr/>
          <p:nvPr/>
        </p:nvGrpSpPr>
        <p:grpSpPr>
          <a:xfrm>
            <a:off x="1168467" y="4814622"/>
            <a:ext cx="2476858" cy="1758717"/>
            <a:chOff x="1168467" y="4814622"/>
            <a:chExt cx="2476858" cy="1758717"/>
          </a:xfrm>
        </p:grpSpPr>
        <p:sp>
          <p:nvSpPr>
            <p:cNvPr id="19" name="Rectangle 18"/>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35" name="Rectangle 34"/>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4098" name="Group 4097"/>
          <p:cNvGrpSpPr/>
          <p:nvPr/>
        </p:nvGrpSpPr>
        <p:grpSpPr>
          <a:xfrm>
            <a:off x="3767841" y="4802237"/>
            <a:ext cx="5055570" cy="831433"/>
            <a:chOff x="3767841" y="4802237"/>
            <a:chExt cx="5055570" cy="831433"/>
          </a:xfrm>
        </p:grpSpPr>
        <p:sp>
          <p:nvSpPr>
            <p:cNvPr id="36" name="Rectangle 35"/>
            <p:cNvSpPr/>
            <p:nvPr/>
          </p:nvSpPr>
          <p:spPr>
            <a:xfrm>
              <a:off x="3767841"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p:cNvSpPr/>
            <p:nvPr/>
          </p:nvSpPr>
          <p:spPr>
            <a:xfrm>
              <a:off x="6346553" y="4802237"/>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grpSp>
      <p:grpSp>
        <p:nvGrpSpPr>
          <p:cNvPr id="38" name="Group 37"/>
          <p:cNvGrpSpPr/>
          <p:nvPr/>
        </p:nvGrpSpPr>
        <p:grpSpPr>
          <a:xfrm>
            <a:off x="1178959" y="3860169"/>
            <a:ext cx="7665436" cy="840997"/>
            <a:chOff x="1282543" y="5740158"/>
            <a:chExt cx="7665436" cy="840997"/>
          </a:xfrm>
          <a:solidFill>
            <a:srgbClr val="50BDC0"/>
          </a:solidFill>
        </p:grpSpPr>
        <p:sp>
          <p:nvSpPr>
            <p:cNvPr id="39" name="Rectangle 38"/>
            <p:cNvSpPr/>
            <p:nvPr/>
          </p:nvSpPr>
          <p:spPr>
            <a:xfrm>
              <a:off x="1282543" y="5740158"/>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General or T Level</a:t>
              </a:r>
            </a:p>
          </p:txBody>
        </p:sp>
        <p:sp>
          <p:nvSpPr>
            <p:cNvPr id="41" name="Rectangle 40"/>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p:cNvGrpSpPr/>
          <p:nvPr/>
        </p:nvGrpSpPr>
        <p:grpSpPr>
          <a:xfrm>
            <a:off x="1179120" y="2871449"/>
            <a:ext cx="7665275" cy="907176"/>
            <a:chOff x="1293035" y="5749722"/>
            <a:chExt cx="7654944" cy="831433"/>
          </a:xfrm>
          <a:solidFill>
            <a:srgbClr val="FC5C30"/>
          </a:solidFill>
        </p:grpSpPr>
        <p:sp>
          <p:nvSpPr>
            <p:cNvPr id="43" name="Rectangle 42"/>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44" name="Rectangle 43"/>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45" name="Rectangle 44"/>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46" name="Group 45"/>
          <p:cNvGrpSpPr/>
          <p:nvPr/>
        </p:nvGrpSpPr>
        <p:grpSpPr>
          <a:xfrm>
            <a:off x="1194616" y="1881277"/>
            <a:ext cx="7665275" cy="907176"/>
            <a:chOff x="1293035" y="5749722"/>
            <a:chExt cx="7654944" cy="831433"/>
          </a:xfrm>
          <a:solidFill>
            <a:srgbClr val="50BDC0"/>
          </a:solidFill>
        </p:grpSpPr>
        <p:sp>
          <p:nvSpPr>
            <p:cNvPr id="47" name="Rectangle 46"/>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49" name="Rectangle 48"/>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5" name="Rectangle 54"/>
          <p:cNvSpPr/>
          <p:nvPr/>
        </p:nvSpPr>
        <p:spPr>
          <a:xfrm>
            <a:off x="1168467" y="461787"/>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sp>
        <p:nvSpPr>
          <p:cNvPr id="58" name="Rectangle 57"/>
          <p:cNvSpPr/>
          <p:nvPr/>
        </p:nvSpPr>
        <p:spPr>
          <a:xfrm>
            <a:off x="3763400" y="454164"/>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Technical/Vocational</a:t>
            </a:r>
          </a:p>
        </p:txBody>
      </p:sp>
      <p:sp>
        <p:nvSpPr>
          <p:cNvPr id="59" name="Rectangle 58"/>
          <p:cNvSpPr/>
          <p:nvPr/>
        </p:nvSpPr>
        <p:spPr>
          <a:xfrm>
            <a:off x="6358950" y="453382"/>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a:t>
            </a:r>
          </a:p>
        </p:txBody>
      </p:sp>
      <p:cxnSp>
        <p:nvCxnSpPr>
          <p:cNvPr id="57" name="Straight Connector 56"/>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sp>
        <p:nvSpPr>
          <p:cNvPr id="4096" name="Rectangle 4095"/>
          <p:cNvSpPr/>
          <p:nvPr/>
        </p:nvSpPr>
        <p:spPr>
          <a:xfrm>
            <a:off x="284109" y="1797725"/>
            <a:ext cx="8666433" cy="2920141"/>
          </a:xfrm>
          <a:prstGeom prst="rect">
            <a:avLst/>
          </a:prstGeom>
          <a:noFill/>
          <a:ln w="57150">
            <a:solidFill>
              <a:srgbClr val="F6D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D47E7BF-2AAF-5B9B-8661-D3D1A084EC6B}"/>
              </a:ext>
            </a:extLst>
          </p:cNvPr>
          <p:cNvSpPr/>
          <p:nvPr/>
        </p:nvSpPr>
        <p:spPr>
          <a:xfrm>
            <a:off x="1168467" y="43476"/>
            <a:ext cx="2455874" cy="39076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Gap Year</a:t>
            </a:r>
          </a:p>
        </p:txBody>
      </p:sp>
      <p:sp>
        <p:nvSpPr>
          <p:cNvPr id="4" name="Rectangle 3">
            <a:extLst>
              <a:ext uri="{FF2B5EF4-FFF2-40B4-BE49-F238E27FC236}">
                <a16:creationId xmlns:a16="http://schemas.microsoft.com/office/drawing/2014/main" id="{62BFF610-CBAA-36A3-BE9D-5E62D81A8342}"/>
              </a:ext>
            </a:extLst>
          </p:cNvPr>
          <p:cNvSpPr/>
          <p:nvPr/>
        </p:nvSpPr>
        <p:spPr>
          <a:xfrm>
            <a:off x="3757525" y="27838"/>
            <a:ext cx="2455874" cy="39076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Get a job</a:t>
            </a:r>
          </a:p>
        </p:txBody>
      </p:sp>
    </p:spTree>
    <p:custDataLst>
      <p:tags r:id="rId1"/>
    </p:custDataLst>
    <p:extLst>
      <p:ext uri="{BB962C8B-B14F-4D97-AF65-F5344CB8AC3E}">
        <p14:creationId xmlns:p14="http://schemas.microsoft.com/office/powerpoint/2010/main" val="394780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097"/>
                                        </p:tgtEl>
                                        <p:attrNameLst>
                                          <p:attrName>style.visibility</p:attrName>
                                        </p:attrNameLst>
                                      </p:cBhvr>
                                      <p:to>
                                        <p:strVal val="visible"/>
                                      </p:to>
                                    </p:set>
                                    <p:anim calcmode="lin" valueType="num">
                                      <p:cBhvr additive="base">
                                        <p:cTn id="23" dur="500" fill="hold"/>
                                        <p:tgtEl>
                                          <p:spTgt spid="4097"/>
                                        </p:tgtEl>
                                        <p:attrNameLst>
                                          <p:attrName>ppt_x</p:attrName>
                                        </p:attrNameLst>
                                      </p:cBhvr>
                                      <p:tavLst>
                                        <p:tav tm="0">
                                          <p:val>
                                            <p:strVal val="#ppt_x"/>
                                          </p:val>
                                        </p:tav>
                                        <p:tav tm="100000">
                                          <p:val>
                                            <p:strVal val="#ppt_x"/>
                                          </p:val>
                                        </p:tav>
                                      </p:tavLst>
                                    </p:anim>
                                    <p:anim calcmode="lin" valueType="num">
                                      <p:cBhvr additive="base">
                                        <p:cTn id="24" dur="500" fill="hold"/>
                                        <p:tgtEl>
                                          <p:spTgt spid="409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098"/>
                                        </p:tgtEl>
                                        <p:attrNameLst>
                                          <p:attrName>style.visibility</p:attrName>
                                        </p:attrNameLst>
                                      </p:cBhvr>
                                      <p:to>
                                        <p:strVal val="visible"/>
                                      </p:to>
                                    </p:set>
                                    <p:anim calcmode="lin" valueType="num">
                                      <p:cBhvr additive="base">
                                        <p:cTn id="29" dur="500" fill="hold"/>
                                        <p:tgtEl>
                                          <p:spTgt spid="4098"/>
                                        </p:tgtEl>
                                        <p:attrNameLst>
                                          <p:attrName>ppt_x</p:attrName>
                                        </p:attrNameLst>
                                      </p:cBhvr>
                                      <p:tavLst>
                                        <p:tav tm="0">
                                          <p:val>
                                            <p:strVal val="#ppt_x"/>
                                          </p:val>
                                        </p:tav>
                                        <p:tav tm="100000">
                                          <p:val>
                                            <p:strVal val="#ppt_x"/>
                                          </p:val>
                                        </p:tav>
                                      </p:tavLst>
                                    </p:anim>
                                    <p:anim calcmode="lin" valueType="num">
                                      <p:cBhvr additive="base">
                                        <p:cTn id="30"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ppt_x"/>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additive="base">
                                        <p:cTn id="41" dur="500" fill="hold"/>
                                        <p:tgtEl>
                                          <p:spTgt spid="42"/>
                                        </p:tgtEl>
                                        <p:attrNameLst>
                                          <p:attrName>ppt_x</p:attrName>
                                        </p:attrNameLst>
                                      </p:cBhvr>
                                      <p:tavLst>
                                        <p:tav tm="0">
                                          <p:val>
                                            <p:strVal val="#ppt_x"/>
                                          </p:val>
                                        </p:tav>
                                        <p:tav tm="100000">
                                          <p:val>
                                            <p:strVal val="#ppt_x"/>
                                          </p:val>
                                        </p:tav>
                                      </p:tavLst>
                                    </p:anim>
                                    <p:anim calcmode="lin" valueType="num">
                                      <p:cBhvr additive="base">
                                        <p:cTn id="4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6"/>
                                        </p:tgtEl>
                                        <p:attrNameLst>
                                          <p:attrName>style.visibility</p:attrName>
                                        </p:attrNameLst>
                                      </p:cBhvr>
                                      <p:to>
                                        <p:strVal val="visible"/>
                                      </p:to>
                                    </p:set>
                                    <p:anim calcmode="lin" valueType="num">
                                      <p:cBhvr additive="base">
                                        <p:cTn id="47" dur="500" fill="hold"/>
                                        <p:tgtEl>
                                          <p:spTgt spid="46"/>
                                        </p:tgtEl>
                                        <p:attrNameLst>
                                          <p:attrName>ppt_x</p:attrName>
                                        </p:attrNameLst>
                                      </p:cBhvr>
                                      <p:tavLst>
                                        <p:tav tm="0">
                                          <p:val>
                                            <p:strVal val="#ppt_x"/>
                                          </p:val>
                                        </p:tav>
                                        <p:tav tm="100000">
                                          <p:val>
                                            <p:strVal val="#ppt_x"/>
                                          </p:val>
                                        </p:tav>
                                      </p:tavLst>
                                    </p:anim>
                                    <p:anim calcmode="lin" valueType="num">
                                      <p:cBhvr additive="base">
                                        <p:cTn id="4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51"/>
                                        </p:tgtEl>
                                        <p:attrNameLst>
                                          <p:attrName>style.visibility</p:attrName>
                                        </p:attrNameLst>
                                      </p:cBhvr>
                                      <p:to>
                                        <p:strVal val="visible"/>
                                      </p:to>
                                    </p:set>
                                    <p:anim calcmode="lin" valueType="num">
                                      <p:cBhvr additive="base">
                                        <p:cTn id="53" dur="500" fill="hold"/>
                                        <p:tgtEl>
                                          <p:spTgt spid="51"/>
                                        </p:tgtEl>
                                        <p:attrNameLst>
                                          <p:attrName>ppt_x</p:attrName>
                                        </p:attrNameLst>
                                      </p:cBhvr>
                                      <p:tavLst>
                                        <p:tav tm="0">
                                          <p:val>
                                            <p:strVal val="#ppt_x"/>
                                          </p:val>
                                        </p:tav>
                                        <p:tav tm="100000">
                                          <p:val>
                                            <p:strVal val="#ppt_x"/>
                                          </p:val>
                                        </p:tav>
                                      </p:tavLst>
                                    </p:anim>
                                    <p:anim calcmode="lin" valueType="num">
                                      <p:cBhvr additive="base">
                                        <p:cTn id="5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096"/>
                                        </p:tgtEl>
                                        <p:attrNameLst>
                                          <p:attrName>style.visibility</p:attrName>
                                        </p:attrNameLst>
                                      </p:cBhvr>
                                      <p:to>
                                        <p:strVal val="visible"/>
                                      </p:to>
                                    </p:set>
                                    <p:anim calcmode="lin" valueType="num">
                                      <p:cBhvr additive="base">
                                        <p:cTn id="59" dur="500" fill="hold"/>
                                        <p:tgtEl>
                                          <p:spTgt spid="4096"/>
                                        </p:tgtEl>
                                        <p:attrNameLst>
                                          <p:attrName>ppt_x</p:attrName>
                                        </p:attrNameLst>
                                      </p:cBhvr>
                                      <p:tavLst>
                                        <p:tav tm="0">
                                          <p:val>
                                            <p:strVal val="#ppt_x"/>
                                          </p:val>
                                        </p:tav>
                                        <p:tav tm="100000">
                                          <p:val>
                                            <p:strVal val="#ppt_x"/>
                                          </p:val>
                                        </p:tav>
                                      </p:tavLst>
                                    </p:anim>
                                    <p:anim calcmode="lin" valueType="num">
                                      <p:cBhvr additive="base">
                                        <p:cTn id="60" dur="500" fill="hold"/>
                                        <p:tgtEl>
                                          <p:spTgt spid="409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4096" grpId="0" animBg="1"/>
      <p:bldP spid="3"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0" y="-5866"/>
            <a:ext cx="9158780" cy="6858000"/>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 name="Down Arrow Callout 1"/>
          <p:cNvSpPr/>
          <p:nvPr/>
        </p:nvSpPr>
        <p:spPr>
          <a:xfrm>
            <a:off x="59473" y="1291436"/>
            <a:ext cx="2899317" cy="2066692"/>
          </a:xfrm>
          <a:prstGeom prst="downArrowCallou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Nurse</a:t>
            </a:r>
          </a:p>
        </p:txBody>
      </p:sp>
      <p:sp>
        <p:nvSpPr>
          <p:cNvPr id="21" name="Down Arrow Callout 20"/>
          <p:cNvSpPr/>
          <p:nvPr/>
        </p:nvSpPr>
        <p:spPr>
          <a:xfrm>
            <a:off x="3118579" y="1291436"/>
            <a:ext cx="2899317" cy="2066692"/>
          </a:xfrm>
          <a:prstGeom prst="downArrowCallou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Dentist</a:t>
            </a:r>
          </a:p>
        </p:txBody>
      </p:sp>
      <p:sp>
        <p:nvSpPr>
          <p:cNvPr id="24" name="Down Arrow Callout 23"/>
          <p:cNvSpPr/>
          <p:nvPr/>
        </p:nvSpPr>
        <p:spPr>
          <a:xfrm>
            <a:off x="6177685" y="1291436"/>
            <a:ext cx="2899317" cy="2066692"/>
          </a:xfrm>
          <a:prstGeom prst="downArrowCallou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Medical Doctor</a:t>
            </a:r>
          </a:p>
        </p:txBody>
      </p:sp>
      <p:grpSp>
        <p:nvGrpSpPr>
          <p:cNvPr id="4" name="Group 3"/>
          <p:cNvGrpSpPr/>
          <p:nvPr/>
        </p:nvGrpSpPr>
        <p:grpSpPr>
          <a:xfrm>
            <a:off x="59472" y="3358128"/>
            <a:ext cx="2899318" cy="1172218"/>
            <a:chOff x="59472" y="4483979"/>
            <a:chExt cx="2899318" cy="1172218"/>
          </a:xfrm>
        </p:grpSpPr>
        <p:sp>
          <p:nvSpPr>
            <p:cNvPr id="3" name="Rectangle 2"/>
            <p:cNvSpPr/>
            <p:nvPr/>
          </p:nvSpPr>
          <p:spPr>
            <a:xfrm>
              <a:off x="59473" y="4483979"/>
              <a:ext cx="2899317" cy="586109"/>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Degree</a:t>
              </a:r>
            </a:p>
          </p:txBody>
        </p:sp>
        <p:sp>
          <p:nvSpPr>
            <p:cNvPr id="25" name="Rectangle 24"/>
            <p:cNvSpPr/>
            <p:nvPr/>
          </p:nvSpPr>
          <p:spPr>
            <a:xfrm>
              <a:off x="59472" y="5070088"/>
              <a:ext cx="2899317" cy="586109"/>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Apprenticeship</a:t>
              </a:r>
            </a:p>
          </p:txBody>
        </p:sp>
      </p:grpSp>
      <p:grpSp>
        <p:nvGrpSpPr>
          <p:cNvPr id="5" name="Group 4"/>
          <p:cNvGrpSpPr/>
          <p:nvPr/>
        </p:nvGrpSpPr>
        <p:grpSpPr>
          <a:xfrm>
            <a:off x="6177684" y="3372920"/>
            <a:ext cx="2899318" cy="1564840"/>
            <a:chOff x="6177684" y="4498771"/>
            <a:chExt cx="2899318" cy="1564840"/>
          </a:xfrm>
        </p:grpSpPr>
        <p:sp>
          <p:nvSpPr>
            <p:cNvPr id="26" name="Rectangle 25"/>
            <p:cNvSpPr/>
            <p:nvPr/>
          </p:nvSpPr>
          <p:spPr>
            <a:xfrm>
              <a:off x="6177685" y="4498771"/>
              <a:ext cx="2899317" cy="586109"/>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Degree</a:t>
              </a:r>
            </a:p>
          </p:txBody>
        </p:sp>
        <p:sp>
          <p:nvSpPr>
            <p:cNvPr id="27" name="Rectangle 26"/>
            <p:cNvSpPr/>
            <p:nvPr/>
          </p:nvSpPr>
          <p:spPr>
            <a:xfrm>
              <a:off x="6177684" y="5084880"/>
              <a:ext cx="2899317" cy="978731"/>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Apprenticeship – new 2023</a:t>
              </a:r>
            </a:p>
          </p:txBody>
        </p:sp>
      </p:grpSp>
      <p:sp>
        <p:nvSpPr>
          <p:cNvPr id="28" name="Rectangle 27"/>
          <p:cNvSpPr/>
          <p:nvPr/>
        </p:nvSpPr>
        <p:spPr>
          <a:xfrm>
            <a:off x="3118579" y="3372920"/>
            <a:ext cx="2899317" cy="586109"/>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t>Degree</a:t>
            </a:r>
          </a:p>
        </p:txBody>
      </p:sp>
      <p:sp>
        <p:nvSpPr>
          <p:cNvPr id="13" name="Rectangle 12"/>
          <p:cNvSpPr/>
          <p:nvPr/>
        </p:nvSpPr>
        <p:spPr>
          <a:xfrm>
            <a:off x="-7391" y="0"/>
            <a:ext cx="9158782" cy="70532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Degree or apprenticeship?</a:t>
            </a:r>
          </a:p>
        </p:txBody>
      </p:sp>
      <p:pic>
        <p:nvPicPr>
          <p:cNvPr id="8" name="Picture 7">
            <a:extLst>
              <a:ext uri="{FF2B5EF4-FFF2-40B4-BE49-F238E27FC236}">
                <a16:creationId xmlns:a16="http://schemas.microsoft.com/office/drawing/2014/main" id="{57B74ACE-A840-478F-BA02-BB06FC80D6E2}"/>
              </a:ext>
            </a:extLst>
          </p:cNvPr>
          <p:cNvPicPr>
            <a:picLocks noChangeAspect="1"/>
          </p:cNvPicPr>
          <p:nvPr/>
        </p:nvPicPr>
        <p:blipFill>
          <a:blip r:embed="rId3"/>
          <a:stretch>
            <a:fillRect/>
          </a:stretch>
        </p:blipFill>
        <p:spPr>
          <a:xfrm>
            <a:off x="94434" y="3135635"/>
            <a:ext cx="8947606" cy="3422845"/>
          </a:xfrm>
          <a:prstGeom prst="rect">
            <a:avLst/>
          </a:prstGeom>
          <a:effectLst>
            <a:outerShdw blurRad="63500" sx="102000" sy="102000" algn="ctr" rotWithShape="0">
              <a:prstClr val="black">
                <a:alpha val="40000"/>
              </a:prstClr>
            </a:outerShdw>
          </a:effectLst>
        </p:spPr>
      </p:pic>
      <p:sp>
        <p:nvSpPr>
          <p:cNvPr id="9" name="Explosion 2 8"/>
          <p:cNvSpPr/>
          <p:nvPr/>
        </p:nvSpPr>
        <p:spPr>
          <a:xfrm>
            <a:off x="646331" y="1844748"/>
            <a:ext cx="8000305" cy="4713732"/>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t> Can be competitive –as anyone of any age can apply for an apprenticeship</a:t>
            </a:r>
          </a:p>
        </p:txBody>
      </p:sp>
      <p:pic>
        <p:nvPicPr>
          <p:cNvPr id="7" name="Graphic 6" descr="Badge 1 with solid fill">
            <a:extLst>
              <a:ext uri="{FF2B5EF4-FFF2-40B4-BE49-F238E27FC236}">
                <a16:creationId xmlns:a16="http://schemas.microsoft.com/office/drawing/2014/main" id="{D3CBCCAF-BF52-55C3-A7F8-EF1FE7536D1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6963"/>
            <a:ext cx="646331" cy="646331"/>
          </a:xfrm>
          <a:prstGeom prst="rect">
            <a:avLst/>
          </a:prstGeom>
        </p:spPr>
      </p:pic>
    </p:spTree>
    <p:extLst>
      <p:ext uri="{BB962C8B-B14F-4D97-AF65-F5344CB8AC3E}">
        <p14:creationId xmlns:p14="http://schemas.microsoft.com/office/powerpoint/2010/main" val="45188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additive="base">
                                        <p:cTn id="55" dur="500" fill="hold"/>
                                        <p:tgtEl>
                                          <p:spTgt spid="9"/>
                                        </p:tgtEl>
                                        <p:attrNameLst>
                                          <p:attrName>ppt_x</p:attrName>
                                        </p:attrNameLst>
                                      </p:cBhvr>
                                      <p:tavLst>
                                        <p:tav tm="0">
                                          <p:val>
                                            <p:strVal val="#ppt_x"/>
                                          </p:val>
                                        </p:tav>
                                        <p:tav tm="100000">
                                          <p:val>
                                            <p:strVal val="#ppt_x"/>
                                          </p:val>
                                        </p:tav>
                                      </p:tavLst>
                                    </p:anim>
                                    <p:anim calcmode="lin" valueType="num">
                                      <p:cBhvr additive="base">
                                        <p:cTn id="5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animBg="1"/>
      <p:bldP spid="24" grpId="0" animBg="1"/>
      <p:bldP spid="28" grpId="0" animBg="1"/>
      <p:bldP spid="13"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864962"/>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208274" y="1326216"/>
            <a:ext cx="3557524" cy="5042686"/>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357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Interested in apprenticeships?</a:t>
            </a:r>
          </a:p>
        </p:txBody>
      </p:sp>
      <p:grpSp>
        <p:nvGrpSpPr>
          <p:cNvPr id="5" name="Group 4">
            <a:extLst>
              <a:ext uri="{FF2B5EF4-FFF2-40B4-BE49-F238E27FC236}">
                <a16:creationId xmlns:a16="http://schemas.microsoft.com/office/drawing/2014/main" id="{BFA5EA49-ADD6-4F86-9823-E58CAB64E54C}"/>
              </a:ext>
            </a:extLst>
          </p:cNvPr>
          <p:cNvGrpSpPr/>
          <p:nvPr/>
        </p:nvGrpSpPr>
        <p:grpSpPr>
          <a:xfrm>
            <a:off x="319286" y="1474898"/>
            <a:ext cx="3347023" cy="4760439"/>
            <a:chOff x="319286" y="1452355"/>
            <a:chExt cx="3347023" cy="4760439"/>
          </a:xfrm>
        </p:grpSpPr>
        <p:pic>
          <p:nvPicPr>
            <p:cNvPr id="20" name="Picture 19">
              <a:extLst>
                <a:ext uri="{FF2B5EF4-FFF2-40B4-BE49-F238E27FC236}">
                  <a16:creationId xmlns:a16="http://schemas.microsoft.com/office/drawing/2014/main" id="{2919ED85-1973-4044-9210-B1E85B8E5A3C}"/>
                </a:ext>
              </a:extLst>
            </p:cNvPr>
            <p:cNvPicPr>
              <a:picLocks noChangeAspect="1"/>
            </p:cNvPicPr>
            <p:nvPr/>
          </p:nvPicPr>
          <p:blipFill>
            <a:blip r:embed="rId4"/>
            <a:stretch>
              <a:fillRect/>
            </a:stretch>
          </p:blipFill>
          <p:spPr>
            <a:xfrm>
              <a:off x="321717" y="5373531"/>
              <a:ext cx="747036" cy="839263"/>
            </a:xfrm>
            <a:prstGeom prst="rect">
              <a:avLst/>
            </a:prstGeom>
          </p:spPr>
        </p:pic>
        <p:pic>
          <p:nvPicPr>
            <p:cNvPr id="21" name="Picture 20">
              <a:extLst>
                <a:ext uri="{FF2B5EF4-FFF2-40B4-BE49-F238E27FC236}">
                  <a16:creationId xmlns:a16="http://schemas.microsoft.com/office/drawing/2014/main" id="{58935D4C-530E-42E6-A0E8-3E2907FEE3A9}"/>
                </a:ext>
              </a:extLst>
            </p:cNvPr>
            <p:cNvPicPr>
              <a:picLocks noChangeAspect="1"/>
            </p:cNvPicPr>
            <p:nvPr/>
          </p:nvPicPr>
          <p:blipFill>
            <a:blip r:embed="rId5"/>
            <a:stretch>
              <a:fillRect/>
            </a:stretch>
          </p:blipFill>
          <p:spPr>
            <a:xfrm>
              <a:off x="319286" y="4414396"/>
              <a:ext cx="756281" cy="849649"/>
            </a:xfrm>
            <a:prstGeom prst="rect">
              <a:avLst/>
            </a:prstGeom>
          </p:spPr>
        </p:pic>
        <p:pic>
          <p:nvPicPr>
            <p:cNvPr id="22" name="Picture 21">
              <a:extLst>
                <a:ext uri="{FF2B5EF4-FFF2-40B4-BE49-F238E27FC236}">
                  <a16:creationId xmlns:a16="http://schemas.microsoft.com/office/drawing/2014/main" id="{5B327860-931F-4C5F-93A9-6862E6CD1A97}"/>
                </a:ext>
              </a:extLst>
            </p:cNvPr>
            <p:cNvPicPr>
              <a:picLocks noChangeAspect="1"/>
            </p:cNvPicPr>
            <p:nvPr/>
          </p:nvPicPr>
          <p:blipFill rotWithShape="1">
            <a:blip r:embed="rId6"/>
            <a:srcRect t="10665"/>
            <a:stretch/>
          </p:blipFill>
          <p:spPr>
            <a:xfrm>
              <a:off x="328833" y="3429292"/>
              <a:ext cx="761906" cy="895235"/>
            </a:xfrm>
            <a:prstGeom prst="rect">
              <a:avLst/>
            </a:prstGeom>
          </p:spPr>
        </p:pic>
        <p:pic>
          <p:nvPicPr>
            <p:cNvPr id="23" name="Picture 22">
              <a:extLst>
                <a:ext uri="{FF2B5EF4-FFF2-40B4-BE49-F238E27FC236}">
                  <a16:creationId xmlns:a16="http://schemas.microsoft.com/office/drawing/2014/main" id="{F423794D-B663-4705-B8C2-23FECC799C90}"/>
                </a:ext>
              </a:extLst>
            </p:cNvPr>
            <p:cNvPicPr>
              <a:picLocks noChangeAspect="1"/>
            </p:cNvPicPr>
            <p:nvPr/>
          </p:nvPicPr>
          <p:blipFill>
            <a:blip r:embed="rId7"/>
            <a:stretch>
              <a:fillRect/>
            </a:stretch>
          </p:blipFill>
          <p:spPr>
            <a:xfrm>
              <a:off x="328833" y="2453140"/>
              <a:ext cx="761906" cy="895234"/>
            </a:xfrm>
            <a:prstGeom prst="rect">
              <a:avLst/>
            </a:prstGeom>
          </p:spPr>
        </p:pic>
        <p:pic>
          <p:nvPicPr>
            <p:cNvPr id="24" name="Picture 23">
              <a:extLst>
                <a:ext uri="{FF2B5EF4-FFF2-40B4-BE49-F238E27FC236}">
                  <a16:creationId xmlns:a16="http://schemas.microsoft.com/office/drawing/2014/main" id="{41889E81-0396-4846-824F-1DA298D6D924}"/>
                </a:ext>
              </a:extLst>
            </p:cNvPr>
            <p:cNvPicPr>
              <a:picLocks noChangeAspect="1"/>
            </p:cNvPicPr>
            <p:nvPr/>
          </p:nvPicPr>
          <p:blipFill>
            <a:blip r:embed="rId8"/>
            <a:stretch>
              <a:fillRect/>
            </a:stretch>
          </p:blipFill>
          <p:spPr>
            <a:xfrm>
              <a:off x="328833" y="1452355"/>
              <a:ext cx="761906" cy="905155"/>
            </a:xfrm>
            <a:prstGeom prst="rect">
              <a:avLst/>
            </a:prstGeom>
          </p:spPr>
        </p:pic>
        <p:sp>
          <p:nvSpPr>
            <p:cNvPr id="25" name="Rectangle 24">
              <a:extLst>
                <a:ext uri="{FF2B5EF4-FFF2-40B4-BE49-F238E27FC236}">
                  <a16:creationId xmlns:a16="http://schemas.microsoft.com/office/drawing/2014/main" id="{919F06DE-D144-4FC7-AE49-CDE2B7100200}"/>
                </a:ext>
              </a:extLst>
            </p:cNvPr>
            <p:cNvSpPr/>
            <p:nvPr/>
          </p:nvSpPr>
          <p:spPr>
            <a:xfrm>
              <a:off x="1189451" y="5373531"/>
              <a:ext cx="2476858" cy="839262"/>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sp>
          <p:nvSpPr>
            <p:cNvPr id="26" name="Rectangle 25">
              <a:extLst>
                <a:ext uri="{FF2B5EF4-FFF2-40B4-BE49-F238E27FC236}">
                  <a16:creationId xmlns:a16="http://schemas.microsoft.com/office/drawing/2014/main" id="{2C1AFDE5-7A0F-4BB5-8EA6-BAC65A722DFF}"/>
                </a:ext>
              </a:extLst>
            </p:cNvPr>
            <p:cNvSpPr/>
            <p:nvPr/>
          </p:nvSpPr>
          <p:spPr>
            <a:xfrm>
              <a:off x="1189451" y="4412539"/>
              <a:ext cx="2476858" cy="851506"/>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sp>
          <p:nvSpPr>
            <p:cNvPr id="27" name="Rectangle 26">
              <a:extLst>
                <a:ext uri="{FF2B5EF4-FFF2-40B4-BE49-F238E27FC236}">
                  <a16:creationId xmlns:a16="http://schemas.microsoft.com/office/drawing/2014/main" id="{AB1870E4-7E39-45E1-AAC8-1E46FF36ACFF}"/>
                </a:ext>
              </a:extLst>
            </p:cNvPr>
            <p:cNvSpPr/>
            <p:nvPr/>
          </p:nvSpPr>
          <p:spPr>
            <a:xfrm>
              <a:off x="1186108" y="3428999"/>
              <a:ext cx="2480201" cy="893663"/>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sp>
          <p:nvSpPr>
            <p:cNvPr id="28" name="Rectangle 27">
              <a:extLst>
                <a:ext uri="{FF2B5EF4-FFF2-40B4-BE49-F238E27FC236}">
                  <a16:creationId xmlns:a16="http://schemas.microsoft.com/office/drawing/2014/main" id="{EA65E212-B0C1-4290-AA17-F32489AA1093}"/>
                </a:ext>
              </a:extLst>
            </p:cNvPr>
            <p:cNvSpPr/>
            <p:nvPr/>
          </p:nvSpPr>
          <p:spPr>
            <a:xfrm>
              <a:off x="1186107" y="2445459"/>
              <a:ext cx="2480201" cy="893663"/>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sp>
          <p:nvSpPr>
            <p:cNvPr id="32" name="Rectangle 31">
              <a:extLst>
                <a:ext uri="{FF2B5EF4-FFF2-40B4-BE49-F238E27FC236}">
                  <a16:creationId xmlns:a16="http://schemas.microsoft.com/office/drawing/2014/main" id="{D648FBD3-1634-4447-9C20-C28991114F2B}"/>
                </a:ext>
              </a:extLst>
            </p:cNvPr>
            <p:cNvSpPr/>
            <p:nvPr/>
          </p:nvSpPr>
          <p:spPr>
            <a:xfrm>
              <a:off x="1186107" y="1452355"/>
              <a:ext cx="2480201" cy="893663"/>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grpSp>
      <p:pic>
        <p:nvPicPr>
          <p:cNvPr id="12" name="Picture 11">
            <a:extLst>
              <a:ext uri="{FF2B5EF4-FFF2-40B4-BE49-F238E27FC236}">
                <a16:creationId xmlns:a16="http://schemas.microsoft.com/office/drawing/2014/main" id="{8CECD345-7261-468A-9104-A6FAAA59B11C}"/>
              </a:ext>
            </a:extLst>
          </p:cNvPr>
          <p:cNvPicPr>
            <a:picLocks noChangeAspect="1"/>
          </p:cNvPicPr>
          <p:nvPr/>
        </p:nvPicPr>
        <p:blipFill>
          <a:blip r:embed="rId9"/>
          <a:stretch>
            <a:fillRect/>
          </a:stretch>
        </p:blipFill>
        <p:spPr>
          <a:xfrm>
            <a:off x="6084238" y="1326216"/>
            <a:ext cx="2480201" cy="710702"/>
          </a:xfrm>
          <a:prstGeom prst="rect">
            <a:avLst/>
          </a:prstGeom>
        </p:spPr>
      </p:pic>
      <p:pic>
        <p:nvPicPr>
          <p:cNvPr id="30" name="Picture 29">
            <a:extLst>
              <a:ext uri="{FF2B5EF4-FFF2-40B4-BE49-F238E27FC236}">
                <a16:creationId xmlns:a16="http://schemas.microsoft.com/office/drawing/2014/main" id="{FA17980D-47B7-4F2C-853A-950CBC4203E5}"/>
              </a:ext>
            </a:extLst>
          </p:cNvPr>
          <p:cNvPicPr>
            <a:picLocks noChangeAspect="1"/>
          </p:cNvPicPr>
          <p:nvPr/>
        </p:nvPicPr>
        <p:blipFill>
          <a:blip r:embed="rId10"/>
          <a:stretch>
            <a:fillRect/>
          </a:stretch>
        </p:blipFill>
        <p:spPr>
          <a:xfrm>
            <a:off x="3883011" y="849744"/>
            <a:ext cx="1982335" cy="1728305"/>
          </a:xfrm>
          <a:prstGeom prst="rect">
            <a:avLst/>
          </a:prstGeom>
        </p:spPr>
      </p:pic>
      <p:grpSp>
        <p:nvGrpSpPr>
          <p:cNvPr id="8" name="Group 7">
            <a:extLst>
              <a:ext uri="{FF2B5EF4-FFF2-40B4-BE49-F238E27FC236}">
                <a16:creationId xmlns:a16="http://schemas.microsoft.com/office/drawing/2014/main" id="{67B3F550-3B60-9732-E676-92C9C5922EDC}"/>
              </a:ext>
            </a:extLst>
          </p:cNvPr>
          <p:cNvGrpSpPr/>
          <p:nvPr/>
        </p:nvGrpSpPr>
        <p:grpSpPr>
          <a:xfrm>
            <a:off x="4370596" y="2197597"/>
            <a:ext cx="4489321" cy="2784282"/>
            <a:chOff x="4383746" y="2392115"/>
            <a:chExt cx="4489321" cy="2784282"/>
          </a:xfrm>
          <a:effectLst>
            <a:outerShdw blurRad="63500" sx="102000" sy="102000" algn="ctr" rotWithShape="0">
              <a:prstClr val="black">
                <a:alpha val="40000"/>
              </a:prstClr>
            </a:outerShdw>
          </a:effectLst>
        </p:grpSpPr>
        <p:pic>
          <p:nvPicPr>
            <p:cNvPr id="10" name="Picture 9">
              <a:extLst>
                <a:ext uri="{FF2B5EF4-FFF2-40B4-BE49-F238E27FC236}">
                  <a16:creationId xmlns:a16="http://schemas.microsoft.com/office/drawing/2014/main" id="{D4C935F0-0571-48AA-A52D-7502D7C23800}"/>
                </a:ext>
              </a:extLst>
            </p:cNvPr>
            <p:cNvPicPr>
              <a:picLocks noChangeAspect="1"/>
            </p:cNvPicPr>
            <p:nvPr/>
          </p:nvPicPr>
          <p:blipFill>
            <a:blip r:embed="rId11"/>
            <a:stretch>
              <a:fillRect/>
            </a:stretch>
          </p:blipFill>
          <p:spPr>
            <a:xfrm>
              <a:off x="4383746" y="2401251"/>
              <a:ext cx="1576014" cy="807836"/>
            </a:xfrm>
            <a:prstGeom prst="rect">
              <a:avLst/>
            </a:prstGeom>
          </p:spPr>
        </p:pic>
        <p:pic>
          <p:nvPicPr>
            <p:cNvPr id="6" name="Picture 5">
              <a:extLst>
                <a:ext uri="{FF2B5EF4-FFF2-40B4-BE49-F238E27FC236}">
                  <a16:creationId xmlns:a16="http://schemas.microsoft.com/office/drawing/2014/main" id="{9EA75D62-CC51-EC1C-DB79-1A721B6F61F4}"/>
                </a:ext>
              </a:extLst>
            </p:cNvPr>
            <p:cNvPicPr>
              <a:picLocks noChangeAspect="1"/>
            </p:cNvPicPr>
            <p:nvPr/>
          </p:nvPicPr>
          <p:blipFill>
            <a:blip r:embed="rId12"/>
            <a:stretch>
              <a:fillRect/>
            </a:stretch>
          </p:blipFill>
          <p:spPr>
            <a:xfrm>
              <a:off x="5980024" y="2392115"/>
              <a:ext cx="2893043" cy="2784282"/>
            </a:xfrm>
            <a:prstGeom prst="rect">
              <a:avLst/>
            </a:prstGeom>
          </p:spPr>
        </p:pic>
      </p:grpSp>
      <p:grpSp>
        <p:nvGrpSpPr>
          <p:cNvPr id="19" name="Group 18">
            <a:extLst>
              <a:ext uri="{FF2B5EF4-FFF2-40B4-BE49-F238E27FC236}">
                <a16:creationId xmlns:a16="http://schemas.microsoft.com/office/drawing/2014/main" id="{914D2547-ABB3-44F1-BEE5-B5E124720128}"/>
              </a:ext>
            </a:extLst>
          </p:cNvPr>
          <p:cNvGrpSpPr/>
          <p:nvPr/>
        </p:nvGrpSpPr>
        <p:grpSpPr>
          <a:xfrm>
            <a:off x="3797616" y="3425519"/>
            <a:ext cx="5283435" cy="3223929"/>
            <a:chOff x="3806077" y="3634071"/>
            <a:chExt cx="5283435" cy="3223929"/>
          </a:xfrm>
          <a:effectLst>
            <a:outerShdw blurRad="63500" sx="102000" sy="102000" algn="ctr" rotWithShape="0">
              <a:prstClr val="black">
                <a:alpha val="40000"/>
              </a:prstClr>
            </a:outerShdw>
          </a:effectLst>
        </p:grpSpPr>
        <p:pic>
          <p:nvPicPr>
            <p:cNvPr id="16" name="Picture 15">
              <a:extLst>
                <a:ext uri="{FF2B5EF4-FFF2-40B4-BE49-F238E27FC236}">
                  <a16:creationId xmlns:a16="http://schemas.microsoft.com/office/drawing/2014/main" id="{3CE392B5-4EC6-4113-AA44-DFB06C2B8D5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06077" y="3634071"/>
              <a:ext cx="1762371" cy="1286054"/>
            </a:xfrm>
            <a:prstGeom prst="rect">
              <a:avLst/>
            </a:prstGeom>
          </p:spPr>
        </p:pic>
        <p:pic>
          <p:nvPicPr>
            <p:cNvPr id="18" name="Picture 17">
              <a:extLst>
                <a:ext uri="{FF2B5EF4-FFF2-40B4-BE49-F238E27FC236}">
                  <a16:creationId xmlns:a16="http://schemas.microsoft.com/office/drawing/2014/main" id="{FECD77F2-B47E-4917-89C8-769F4302EEAF}"/>
                </a:ext>
              </a:extLst>
            </p:cNvPr>
            <p:cNvPicPr>
              <a:picLocks noChangeAspect="1"/>
            </p:cNvPicPr>
            <p:nvPr/>
          </p:nvPicPr>
          <p:blipFill>
            <a:blip r:embed="rId14"/>
            <a:stretch>
              <a:fillRect/>
            </a:stretch>
          </p:blipFill>
          <p:spPr>
            <a:xfrm>
              <a:off x="4734153" y="4721899"/>
              <a:ext cx="4355359" cy="2136101"/>
            </a:xfrm>
            <a:prstGeom prst="rect">
              <a:avLst/>
            </a:prstGeom>
          </p:spPr>
        </p:pic>
      </p:grpSp>
      <p:sp>
        <p:nvSpPr>
          <p:cNvPr id="29" name="Explosion 2 8">
            <a:extLst>
              <a:ext uri="{FF2B5EF4-FFF2-40B4-BE49-F238E27FC236}">
                <a16:creationId xmlns:a16="http://schemas.microsoft.com/office/drawing/2014/main" id="{D46C5041-FBD5-4BF5-A57F-CFF305286804}"/>
              </a:ext>
            </a:extLst>
          </p:cNvPr>
          <p:cNvSpPr/>
          <p:nvPr/>
        </p:nvSpPr>
        <p:spPr>
          <a:xfrm>
            <a:off x="1189522" y="1498929"/>
            <a:ext cx="6978558" cy="4757335"/>
          </a:xfrm>
          <a:prstGeom prst="irregularSeal2">
            <a:avLst/>
          </a:prstGeom>
          <a:solidFill>
            <a:srgbClr val="0072BA"/>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You might have to start at a lower level or go sideways</a:t>
            </a:r>
          </a:p>
        </p:txBody>
      </p:sp>
      <p:pic>
        <p:nvPicPr>
          <p:cNvPr id="3" name="Graphic 2" descr="Badge 1 with solid fill">
            <a:extLst>
              <a:ext uri="{FF2B5EF4-FFF2-40B4-BE49-F238E27FC236}">
                <a16:creationId xmlns:a16="http://schemas.microsoft.com/office/drawing/2014/main" id="{8FC5BEED-F44E-9DD2-1B7A-513708882E7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0" y="-6963"/>
            <a:ext cx="646331" cy="646331"/>
          </a:xfrm>
          <a:prstGeom prst="rect">
            <a:avLst/>
          </a:prstGeom>
        </p:spPr>
      </p:pic>
    </p:spTree>
    <p:custDataLst>
      <p:tags r:id="rId1"/>
    </p:custDataLst>
    <p:extLst>
      <p:ext uri="{BB962C8B-B14F-4D97-AF65-F5344CB8AC3E}">
        <p14:creationId xmlns:p14="http://schemas.microsoft.com/office/powerpoint/2010/main" val="417194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ppt_x"/>
                                          </p:val>
                                        </p:tav>
                                        <p:tav tm="100000">
                                          <p:val>
                                            <p:strVal val="#ppt_x"/>
                                          </p:val>
                                        </p:tav>
                                      </p:tavLst>
                                    </p:anim>
                                    <p:anim calcmode="lin" valueType="num">
                                      <p:cBhvr additive="base">
                                        <p:cTn id="1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11866"/>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Interested in employer sponsored degree?</a:t>
            </a:r>
          </a:p>
        </p:txBody>
      </p:sp>
      <p:pic>
        <p:nvPicPr>
          <p:cNvPr id="3" name="Picture 2">
            <a:extLst>
              <a:ext uri="{FF2B5EF4-FFF2-40B4-BE49-F238E27FC236}">
                <a16:creationId xmlns:a16="http://schemas.microsoft.com/office/drawing/2014/main" id="{996BF20C-6EB5-494F-BAC6-18E68535606A}"/>
              </a:ext>
            </a:extLst>
          </p:cNvPr>
          <p:cNvPicPr>
            <a:picLocks noChangeAspect="1"/>
          </p:cNvPicPr>
          <p:nvPr/>
        </p:nvPicPr>
        <p:blipFill rotWithShape="1">
          <a:blip r:embed="rId4"/>
          <a:srcRect t="51865"/>
          <a:stretch/>
        </p:blipFill>
        <p:spPr>
          <a:xfrm>
            <a:off x="339194" y="951871"/>
            <a:ext cx="7754832" cy="2516297"/>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21FC01F3-BB82-4FA0-ACC0-E3DD781B35BE}"/>
              </a:ext>
            </a:extLst>
          </p:cNvPr>
          <p:cNvPicPr>
            <a:picLocks noChangeAspect="1"/>
          </p:cNvPicPr>
          <p:nvPr/>
        </p:nvPicPr>
        <p:blipFill>
          <a:blip r:embed="rId5"/>
          <a:stretch>
            <a:fillRect/>
          </a:stretch>
        </p:blipFill>
        <p:spPr>
          <a:xfrm>
            <a:off x="694584" y="2210019"/>
            <a:ext cx="7754832" cy="2383721"/>
          </a:xfrm>
          <a:prstGeom prst="rect">
            <a:avLst/>
          </a:prstGeom>
          <a:effectLst>
            <a:outerShdw blurRad="63500" sx="102000" sy="102000" algn="ctr" rotWithShape="0">
              <a:prstClr val="black">
                <a:alpha val="40000"/>
              </a:prstClr>
            </a:outerShdw>
          </a:effectLst>
        </p:spPr>
      </p:pic>
      <p:pic>
        <p:nvPicPr>
          <p:cNvPr id="5" name="Graphic 4" descr="Badge 1 with solid fill">
            <a:extLst>
              <a:ext uri="{FF2B5EF4-FFF2-40B4-BE49-F238E27FC236}">
                <a16:creationId xmlns:a16="http://schemas.microsoft.com/office/drawing/2014/main" id="{7910CA3D-45C7-C95A-07D5-F6341FB0F0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6963"/>
            <a:ext cx="646331" cy="646331"/>
          </a:xfrm>
          <a:prstGeom prst="rect">
            <a:avLst/>
          </a:prstGeom>
        </p:spPr>
      </p:pic>
      <p:pic>
        <p:nvPicPr>
          <p:cNvPr id="8" name="Picture 7">
            <a:extLst>
              <a:ext uri="{FF2B5EF4-FFF2-40B4-BE49-F238E27FC236}">
                <a16:creationId xmlns:a16="http://schemas.microsoft.com/office/drawing/2014/main" id="{8F981981-6F1D-5C3B-F6DD-AFBCE0B9AFAD}"/>
              </a:ext>
            </a:extLst>
          </p:cNvPr>
          <p:cNvPicPr>
            <a:picLocks noChangeAspect="1"/>
          </p:cNvPicPr>
          <p:nvPr/>
        </p:nvPicPr>
        <p:blipFill>
          <a:blip r:embed="rId7"/>
          <a:stretch>
            <a:fillRect/>
          </a:stretch>
        </p:blipFill>
        <p:spPr>
          <a:xfrm>
            <a:off x="2261511" y="3860821"/>
            <a:ext cx="6642554" cy="2735461"/>
          </a:xfrm>
          <a:prstGeom prst="rect">
            <a:avLst/>
          </a:prstGeom>
          <a:effectLst>
            <a:outerShdw blurRad="63500" sx="102000" sy="102000" algn="ctr" rotWithShape="0">
              <a:prstClr val="black">
                <a:alpha val="40000"/>
              </a:prstClr>
            </a:outerShdw>
          </a:effectLst>
        </p:spPr>
      </p:pic>
      <p:sp>
        <p:nvSpPr>
          <p:cNvPr id="18" name="Explosion 2 8">
            <a:extLst>
              <a:ext uri="{FF2B5EF4-FFF2-40B4-BE49-F238E27FC236}">
                <a16:creationId xmlns:a16="http://schemas.microsoft.com/office/drawing/2014/main" id="{D14FEB2E-704B-4B06-A187-C6919B3117B8}"/>
              </a:ext>
            </a:extLst>
          </p:cNvPr>
          <p:cNvSpPr/>
          <p:nvPr/>
        </p:nvSpPr>
        <p:spPr>
          <a:xfrm>
            <a:off x="1098325" y="1575207"/>
            <a:ext cx="6995701" cy="4011867"/>
          </a:xfrm>
          <a:prstGeom prst="irregularSeal2">
            <a:avLst/>
          </a:prstGeom>
          <a:solidFill>
            <a:srgbClr val="0070C0"/>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Check the small print and what you are committing to! </a:t>
            </a:r>
          </a:p>
        </p:txBody>
      </p:sp>
    </p:spTree>
    <p:custDataLst>
      <p:tags r:id="rId1"/>
    </p:custDataLst>
    <p:extLst>
      <p:ext uri="{BB962C8B-B14F-4D97-AF65-F5344CB8AC3E}">
        <p14:creationId xmlns:p14="http://schemas.microsoft.com/office/powerpoint/2010/main" val="223863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 name="Rectangle 2">
            <a:extLst>
              <a:ext uri="{FF2B5EF4-FFF2-40B4-BE49-F238E27FC236}">
                <a16:creationId xmlns:a16="http://schemas.microsoft.com/office/drawing/2014/main" id="{232834BA-1EE3-6376-B332-34030DDE4702}"/>
              </a:ext>
            </a:extLst>
          </p:cNvPr>
          <p:cNvSpPr>
            <a:spLocks noChangeArrowheads="1"/>
          </p:cNvSpPr>
          <p:nvPr/>
        </p:nvSpPr>
        <p:spPr bwMode="auto">
          <a:xfrm>
            <a:off x="184002" y="794682"/>
            <a:ext cx="3983961" cy="3398533"/>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0076" y="-22723"/>
            <a:ext cx="9133924"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a:t>
            </a:r>
            <a:r>
              <a:rPr lang="en-GB" altLang="en-US" sz="3600" b="1"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Interested in Higher Education in a college?</a:t>
            </a:r>
          </a:p>
        </p:txBody>
      </p:sp>
      <p:pic>
        <p:nvPicPr>
          <p:cNvPr id="5" name="Picture 4">
            <a:extLst>
              <a:ext uri="{FF2B5EF4-FFF2-40B4-BE49-F238E27FC236}">
                <a16:creationId xmlns:a16="http://schemas.microsoft.com/office/drawing/2014/main" id="{5DE6925E-B6C8-4FAF-8C9F-410C0ADB312A}"/>
              </a:ext>
            </a:extLst>
          </p:cNvPr>
          <p:cNvPicPr>
            <a:picLocks noChangeAspect="1"/>
          </p:cNvPicPr>
          <p:nvPr/>
        </p:nvPicPr>
        <p:blipFill>
          <a:blip r:embed="rId4"/>
          <a:stretch>
            <a:fillRect/>
          </a:stretch>
        </p:blipFill>
        <p:spPr>
          <a:xfrm>
            <a:off x="184002" y="812263"/>
            <a:ext cx="1123506" cy="3380952"/>
          </a:xfrm>
          <a:prstGeom prst="rect">
            <a:avLst/>
          </a:prstGeom>
        </p:spPr>
      </p:pic>
      <p:sp>
        <p:nvSpPr>
          <p:cNvPr id="8" name="Rectangle 7">
            <a:extLst>
              <a:ext uri="{FF2B5EF4-FFF2-40B4-BE49-F238E27FC236}">
                <a16:creationId xmlns:a16="http://schemas.microsoft.com/office/drawing/2014/main" id="{8235BAA8-EB79-4465-BDCB-BB04782BE565}"/>
              </a:ext>
            </a:extLst>
          </p:cNvPr>
          <p:cNvSpPr/>
          <p:nvPr/>
        </p:nvSpPr>
        <p:spPr>
          <a:xfrm>
            <a:off x="1307508" y="873566"/>
            <a:ext cx="2756295" cy="1053146"/>
          </a:xfrm>
          <a:prstGeom prst="rect">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Degree in 3</a:t>
            </a:r>
            <a:r>
              <a:rPr lang="en-GB" sz="2400" baseline="30000" dirty="0"/>
              <a:t>rd</a:t>
            </a:r>
            <a:r>
              <a:rPr lang="en-GB" sz="2400" dirty="0"/>
              <a:t> year</a:t>
            </a:r>
          </a:p>
        </p:txBody>
      </p:sp>
      <p:sp>
        <p:nvSpPr>
          <p:cNvPr id="11" name="TextBox 10">
            <a:extLst>
              <a:ext uri="{FF2B5EF4-FFF2-40B4-BE49-F238E27FC236}">
                <a16:creationId xmlns:a16="http://schemas.microsoft.com/office/drawing/2014/main" id="{81A43BBE-913C-4A56-A978-20907B4C48F2}"/>
              </a:ext>
            </a:extLst>
          </p:cNvPr>
          <p:cNvSpPr txBox="1"/>
          <p:nvPr/>
        </p:nvSpPr>
        <p:spPr>
          <a:xfrm>
            <a:off x="184002" y="4343430"/>
            <a:ext cx="6120522" cy="707886"/>
          </a:xfrm>
          <a:prstGeom prst="rect">
            <a:avLst/>
          </a:prstGeom>
          <a:solidFill>
            <a:srgbClr val="0072BA"/>
          </a:solidFill>
        </p:spPr>
        <p:txBody>
          <a:bodyPr wrap="square" rtlCol="0">
            <a:spAutoFit/>
          </a:bodyPr>
          <a:lstStyle/>
          <a:p>
            <a:r>
              <a:rPr lang="en-GB" sz="2000" dirty="0">
                <a:solidFill>
                  <a:schemeClr val="bg1"/>
                </a:solidFill>
              </a:rPr>
              <a:t>A Foundation Degree is a degree combining both academic and vocational qualifications.</a:t>
            </a:r>
          </a:p>
        </p:txBody>
      </p:sp>
      <p:sp>
        <p:nvSpPr>
          <p:cNvPr id="4" name="Rectangle 3">
            <a:extLst>
              <a:ext uri="{FF2B5EF4-FFF2-40B4-BE49-F238E27FC236}">
                <a16:creationId xmlns:a16="http://schemas.microsoft.com/office/drawing/2014/main" id="{6723E428-4A87-4289-811A-B420F567C9BF}"/>
              </a:ext>
            </a:extLst>
          </p:cNvPr>
          <p:cNvSpPr/>
          <p:nvPr/>
        </p:nvSpPr>
        <p:spPr>
          <a:xfrm>
            <a:off x="6428995" y="812263"/>
            <a:ext cx="2528843" cy="571562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Business </a:t>
            </a:r>
          </a:p>
          <a:p>
            <a:r>
              <a:rPr lang="en-GB" sz="2400" dirty="0"/>
              <a:t>Computing</a:t>
            </a:r>
          </a:p>
          <a:p>
            <a:r>
              <a:rPr lang="en-GB" sz="2400" dirty="0"/>
              <a:t>Design</a:t>
            </a:r>
          </a:p>
          <a:p>
            <a:r>
              <a:rPr lang="en-GB" sz="2400" dirty="0"/>
              <a:t>Education</a:t>
            </a:r>
          </a:p>
          <a:p>
            <a:r>
              <a:rPr lang="en-GB" sz="2400" dirty="0"/>
              <a:t>Engineering</a:t>
            </a:r>
          </a:p>
          <a:p>
            <a:r>
              <a:rPr lang="en-GB" sz="2400" dirty="0"/>
              <a:t>Environment</a:t>
            </a:r>
          </a:p>
          <a:p>
            <a:r>
              <a:rPr lang="en-GB" sz="2400" dirty="0"/>
              <a:t>Social care</a:t>
            </a:r>
          </a:p>
          <a:p>
            <a:r>
              <a:rPr lang="en-GB" sz="2400" dirty="0"/>
              <a:t>Construction</a:t>
            </a:r>
          </a:p>
          <a:p>
            <a:r>
              <a:rPr lang="en-GB" sz="2400" dirty="0"/>
              <a:t>Law</a:t>
            </a:r>
          </a:p>
          <a:p>
            <a:r>
              <a:rPr lang="en-GB" sz="2400" dirty="0"/>
              <a:t>Media</a:t>
            </a:r>
          </a:p>
          <a:p>
            <a:r>
              <a:rPr lang="en-GB" sz="2400" dirty="0"/>
              <a:t>Finance</a:t>
            </a:r>
          </a:p>
          <a:p>
            <a:r>
              <a:rPr lang="en-GB" sz="2400" dirty="0"/>
              <a:t>Psychology</a:t>
            </a:r>
          </a:p>
          <a:p>
            <a:r>
              <a:rPr lang="en-GB" sz="2400" dirty="0"/>
              <a:t>Science</a:t>
            </a:r>
          </a:p>
          <a:p>
            <a:r>
              <a:rPr lang="en-GB" sz="2400" dirty="0"/>
              <a:t>Social Sciences</a:t>
            </a:r>
          </a:p>
        </p:txBody>
      </p:sp>
      <p:sp>
        <p:nvSpPr>
          <p:cNvPr id="6" name="Rectangle 5">
            <a:extLst>
              <a:ext uri="{FF2B5EF4-FFF2-40B4-BE49-F238E27FC236}">
                <a16:creationId xmlns:a16="http://schemas.microsoft.com/office/drawing/2014/main" id="{52E68B02-7E2D-B652-FE7B-66B30511C732}"/>
              </a:ext>
            </a:extLst>
          </p:cNvPr>
          <p:cNvSpPr/>
          <p:nvPr/>
        </p:nvSpPr>
        <p:spPr>
          <a:xfrm>
            <a:off x="1310146" y="3076640"/>
            <a:ext cx="2763088" cy="1053146"/>
          </a:xfrm>
          <a:prstGeom prst="rect">
            <a:avLst/>
          </a:prstGeom>
          <a:solidFill>
            <a:srgbClr val="FF990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HNC</a:t>
            </a:r>
          </a:p>
          <a:p>
            <a:pPr algn="ctr"/>
            <a:r>
              <a:rPr lang="en-GB" sz="2400" dirty="0"/>
              <a:t>Foundation Degree Y1</a:t>
            </a:r>
          </a:p>
        </p:txBody>
      </p:sp>
      <p:sp>
        <p:nvSpPr>
          <p:cNvPr id="9" name="Rectangle 8">
            <a:extLst>
              <a:ext uri="{FF2B5EF4-FFF2-40B4-BE49-F238E27FC236}">
                <a16:creationId xmlns:a16="http://schemas.microsoft.com/office/drawing/2014/main" id="{AA6E93C0-89B7-4F6F-DFF3-A432431ECB7D}"/>
              </a:ext>
            </a:extLst>
          </p:cNvPr>
          <p:cNvSpPr/>
          <p:nvPr/>
        </p:nvSpPr>
        <p:spPr>
          <a:xfrm>
            <a:off x="1310146" y="1950755"/>
            <a:ext cx="2763088" cy="1103967"/>
          </a:xfrm>
          <a:prstGeom prst="rect">
            <a:avLst/>
          </a:prstGeom>
          <a:solidFill>
            <a:srgbClr val="33CCCC"/>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HND</a:t>
            </a:r>
          </a:p>
          <a:p>
            <a:pPr algn="ctr"/>
            <a:r>
              <a:rPr lang="en-GB" sz="2400" dirty="0"/>
              <a:t>Foundation Degree Y2</a:t>
            </a:r>
          </a:p>
        </p:txBody>
      </p:sp>
      <p:sp>
        <p:nvSpPr>
          <p:cNvPr id="13" name="Explosion 2 8">
            <a:extLst>
              <a:ext uri="{FF2B5EF4-FFF2-40B4-BE49-F238E27FC236}">
                <a16:creationId xmlns:a16="http://schemas.microsoft.com/office/drawing/2014/main" id="{17336186-9E96-44B5-823A-122BDD267008}"/>
              </a:ext>
            </a:extLst>
          </p:cNvPr>
          <p:cNvSpPr/>
          <p:nvPr/>
        </p:nvSpPr>
        <p:spPr>
          <a:xfrm>
            <a:off x="3270829" y="737738"/>
            <a:ext cx="5568659" cy="2766498"/>
          </a:xfrm>
          <a:prstGeom prst="irregularSeal2">
            <a:avLst/>
          </a:prstGeom>
          <a:solidFill>
            <a:srgbClr val="00B0F0"/>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Often lower grades needed.</a:t>
            </a:r>
          </a:p>
        </p:txBody>
      </p:sp>
      <p:pic>
        <p:nvPicPr>
          <p:cNvPr id="10" name="Picture 9">
            <a:extLst>
              <a:ext uri="{FF2B5EF4-FFF2-40B4-BE49-F238E27FC236}">
                <a16:creationId xmlns:a16="http://schemas.microsoft.com/office/drawing/2014/main" id="{2B69EC8D-6C38-008C-E734-FAFFEEFFDAE6}"/>
              </a:ext>
            </a:extLst>
          </p:cNvPr>
          <p:cNvPicPr>
            <a:picLocks noChangeAspect="1"/>
          </p:cNvPicPr>
          <p:nvPr/>
        </p:nvPicPr>
        <p:blipFill>
          <a:blip r:embed="rId5"/>
          <a:stretch>
            <a:fillRect/>
          </a:stretch>
        </p:blipFill>
        <p:spPr>
          <a:xfrm>
            <a:off x="184002" y="5253136"/>
            <a:ext cx="4279512" cy="1274748"/>
          </a:xfrm>
          <a:prstGeom prst="rect">
            <a:avLst/>
          </a:prstGeom>
        </p:spPr>
      </p:pic>
      <p:sp>
        <p:nvSpPr>
          <p:cNvPr id="15" name="Explosion 2 8">
            <a:extLst>
              <a:ext uri="{FF2B5EF4-FFF2-40B4-BE49-F238E27FC236}">
                <a16:creationId xmlns:a16="http://schemas.microsoft.com/office/drawing/2014/main" id="{343FC656-BC31-41AE-A31E-AE07B64B0F7B}"/>
              </a:ext>
            </a:extLst>
          </p:cNvPr>
          <p:cNvSpPr/>
          <p:nvPr/>
        </p:nvSpPr>
        <p:spPr>
          <a:xfrm>
            <a:off x="3097180" y="3488648"/>
            <a:ext cx="4863272" cy="2971801"/>
          </a:xfrm>
          <a:prstGeom prst="irregularSeal2">
            <a:avLst/>
          </a:prstGeom>
          <a:solidFill>
            <a:schemeClr val="accent4"/>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002060"/>
                </a:solidFill>
              </a:rPr>
              <a:t>Often lower fees than a university.</a:t>
            </a:r>
          </a:p>
        </p:txBody>
      </p:sp>
      <p:pic>
        <p:nvPicPr>
          <p:cNvPr id="3" name="Graphic 2" descr="Badge 1 with solid fill">
            <a:extLst>
              <a:ext uri="{FF2B5EF4-FFF2-40B4-BE49-F238E27FC236}">
                <a16:creationId xmlns:a16="http://schemas.microsoft.com/office/drawing/2014/main" id="{B4AF2A10-A898-595F-07FD-E7638E1327A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76" y="-47992"/>
            <a:ext cx="646331" cy="646331"/>
          </a:xfrm>
          <a:prstGeom prst="rect">
            <a:avLst/>
          </a:prstGeom>
        </p:spPr>
      </p:pic>
    </p:spTree>
    <p:custDataLst>
      <p:tags r:id="rId1"/>
    </p:custDataLst>
    <p:extLst>
      <p:ext uri="{BB962C8B-B14F-4D97-AF65-F5344CB8AC3E}">
        <p14:creationId xmlns:p14="http://schemas.microsoft.com/office/powerpoint/2010/main" val="157496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P spid="13"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864962"/>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8134" y="4684"/>
            <a:ext cx="915877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Thinking Uni? 1000s of courses, 130 unis</a:t>
            </a:r>
          </a:p>
        </p:txBody>
      </p:sp>
      <p:pic>
        <p:nvPicPr>
          <p:cNvPr id="18" name="Graphic 17" descr="Badge 1 with solid fill">
            <a:extLst>
              <a:ext uri="{FF2B5EF4-FFF2-40B4-BE49-F238E27FC236}">
                <a16:creationId xmlns:a16="http://schemas.microsoft.com/office/drawing/2014/main" id="{DC16477B-221A-1D55-30C1-B5872AB0EC8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6963"/>
            <a:ext cx="646331" cy="646331"/>
          </a:xfrm>
          <a:prstGeom prst="rect">
            <a:avLst/>
          </a:prstGeom>
        </p:spPr>
      </p:pic>
      <p:grpSp>
        <p:nvGrpSpPr>
          <p:cNvPr id="10" name="Group 9">
            <a:extLst>
              <a:ext uri="{FF2B5EF4-FFF2-40B4-BE49-F238E27FC236}">
                <a16:creationId xmlns:a16="http://schemas.microsoft.com/office/drawing/2014/main" id="{4B60DB10-E92D-098C-29D1-0632015CAA3D}"/>
              </a:ext>
            </a:extLst>
          </p:cNvPr>
          <p:cNvGrpSpPr/>
          <p:nvPr/>
        </p:nvGrpSpPr>
        <p:grpSpPr>
          <a:xfrm>
            <a:off x="342611" y="849669"/>
            <a:ext cx="8536258" cy="1285382"/>
            <a:chOff x="295110" y="1070640"/>
            <a:chExt cx="8536258" cy="1285382"/>
          </a:xfrm>
        </p:grpSpPr>
        <p:sp>
          <p:nvSpPr>
            <p:cNvPr id="11" name="Rectangle 10">
              <a:extLst>
                <a:ext uri="{FF2B5EF4-FFF2-40B4-BE49-F238E27FC236}">
                  <a16:creationId xmlns:a16="http://schemas.microsoft.com/office/drawing/2014/main" id="{4CECED91-80E9-695C-20BB-D921BA1EF64C}"/>
                </a:ext>
              </a:extLst>
            </p:cNvPr>
            <p:cNvSpPr/>
            <p:nvPr/>
          </p:nvSpPr>
          <p:spPr>
            <a:xfrm>
              <a:off x="295110" y="1086098"/>
              <a:ext cx="4224588" cy="12699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1. Decide which  course</a:t>
              </a:r>
            </a:p>
          </p:txBody>
        </p:sp>
        <p:sp>
          <p:nvSpPr>
            <p:cNvPr id="20" name="Rectangle 19">
              <a:extLst>
                <a:ext uri="{FF2B5EF4-FFF2-40B4-BE49-F238E27FC236}">
                  <a16:creationId xmlns:a16="http://schemas.microsoft.com/office/drawing/2014/main" id="{7B1E0578-EF25-55BE-1F8F-6A991E369A53}"/>
                </a:ext>
              </a:extLst>
            </p:cNvPr>
            <p:cNvSpPr/>
            <p:nvPr/>
          </p:nvSpPr>
          <p:spPr>
            <a:xfrm>
              <a:off x="4617836" y="1070640"/>
              <a:ext cx="4213532" cy="12699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2. Find and compare</a:t>
              </a:r>
            </a:p>
          </p:txBody>
        </p:sp>
      </p:grpSp>
      <p:sp>
        <p:nvSpPr>
          <p:cNvPr id="21" name="Rectangle 20">
            <a:extLst>
              <a:ext uri="{FF2B5EF4-FFF2-40B4-BE49-F238E27FC236}">
                <a16:creationId xmlns:a16="http://schemas.microsoft.com/office/drawing/2014/main" id="{49FE6C7B-7FF3-AC42-B40B-EDF6F34F927B}"/>
              </a:ext>
            </a:extLst>
          </p:cNvPr>
          <p:cNvSpPr/>
          <p:nvPr/>
        </p:nvSpPr>
        <p:spPr>
          <a:xfrm>
            <a:off x="350000" y="2230165"/>
            <a:ext cx="4237524" cy="94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Values/interests can help you choose</a:t>
            </a:r>
          </a:p>
        </p:txBody>
      </p:sp>
      <p:sp>
        <p:nvSpPr>
          <p:cNvPr id="22" name="Rectangle 21">
            <a:extLst>
              <a:ext uri="{FF2B5EF4-FFF2-40B4-BE49-F238E27FC236}">
                <a16:creationId xmlns:a16="http://schemas.microsoft.com/office/drawing/2014/main" id="{CD84DEDA-41F4-B6ED-055D-C327CBFE4D07}"/>
              </a:ext>
            </a:extLst>
          </p:cNvPr>
          <p:cNvSpPr/>
          <p:nvPr/>
        </p:nvSpPr>
        <p:spPr>
          <a:xfrm>
            <a:off x="357389" y="3301860"/>
            <a:ext cx="4237524" cy="94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Start with a job and work back</a:t>
            </a:r>
          </a:p>
        </p:txBody>
      </p:sp>
      <p:pic>
        <p:nvPicPr>
          <p:cNvPr id="23" name="Picture 22">
            <a:extLst>
              <a:ext uri="{FF2B5EF4-FFF2-40B4-BE49-F238E27FC236}">
                <a16:creationId xmlns:a16="http://schemas.microsoft.com/office/drawing/2014/main" id="{34E9290B-6406-07B3-1D34-04A6C0EF9519}"/>
              </a:ext>
            </a:extLst>
          </p:cNvPr>
          <p:cNvPicPr>
            <a:picLocks noChangeAspect="1"/>
          </p:cNvPicPr>
          <p:nvPr/>
        </p:nvPicPr>
        <p:blipFill>
          <a:blip r:embed="rId5"/>
          <a:stretch>
            <a:fillRect/>
          </a:stretch>
        </p:blipFill>
        <p:spPr>
          <a:xfrm>
            <a:off x="357389" y="4373555"/>
            <a:ext cx="4217199" cy="1798631"/>
          </a:xfrm>
          <a:prstGeom prst="rect">
            <a:avLst/>
          </a:prstGeom>
          <a:solidFill>
            <a:srgbClr val="FF6600"/>
          </a:solidFill>
        </p:spPr>
      </p:pic>
      <p:sp>
        <p:nvSpPr>
          <p:cNvPr id="24" name="Rectangle 23">
            <a:extLst>
              <a:ext uri="{FF2B5EF4-FFF2-40B4-BE49-F238E27FC236}">
                <a16:creationId xmlns:a16="http://schemas.microsoft.com/office/drawing/2014/main" id="{0607F1AA-4027-8DA9-8378-ADAB31018F82}"/>
              </a:ext>
            </a:extLst>
          </p:cNvPr>
          <p:cNvSpPr/>
          <p:nvPr/>
        </p:nvSpPr>
        <p:spPr>
          <a:xfrm>
            <a:off x="4666257" y="2211705"/>
            <a:ext cx="4237524" cy="9482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Courses with the same name can be quite different</a:t>
            </a:r>
          </a:p>
        </p:txBody>
      </p:sp>
      <p:sp>
        <p:nvSpPr>
          <p:cNvPr id="25" name="Rectangle 24">
            <a:extLst>
              <a:ext uri="{FF2B5EF4-FFF2-40B4-BE49-F238E27FC236}">
                <a16:creationId xmlns:a16="http://schemas.microsoft.com/office/drawing/2014/main" id="{6B0F71A1-1A26-63E2-267A-F3B2AFA90D49}"/>
              </a:ext>
            </a:extLst>
          </p:cNvPr>
          <p:cNvSpPr/>
          <p:nvPr/>
        </p:nvSpPr>
        <p:spPr>
          <a:xfrm>
            <a:off x="4666257" y="3301860"/>
            <a:ext cx="4237524" cy="9482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UCAS tariff points will you have? (56 = A*, 48 =A, B =40)</a:t>
            </a:r>
          </a:p>
        </p:txBody>
      </p:sp>
      <p:sp>
        <p:nvSpPr>
          <p:cNvPr id="26" name="Rectangle 25">
            <a:extLst>
              <a:ext uri="{FF2B5EF4-FFF2-40B4-BE49-F238E27FC236}">
                <a16:creationId xmlns:a16="http://schemas.microsoft.com/office/drawing/2014/main" id="{2458FC84-3652-1E4E-B3E3-F9343C6DE54D}"/>
              </a:ext>
            </a:extLst>
          </p:cNvPr>
          <p:cNvSpPr/>
          <p:nvPr/>
        </p:nvSpPr>
        <p:spPr>
          <a:xfrm>
            <a:off x="4666257" y="4373555"/>
            <a:ext cx="4237524" cy="9482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Accommodation costs, student satisfaction, etc.</a:t>
            </a:r>
          </a:p>
        </p:txBody>
      </p:sp>
      <p:sp>
        <p:nvSpPr>
          <p:cNvPr id="27" name="Rectangle 26">
            <a:extLst>
              <a:ext uri="{FF2B5EF4-FFF2-40B4-BE49-F238E27FC236}">
                <a16:creationId xmlns:a16="http://schemas.microsoft.com/office/drawing/2014/main" id="{AE22FC52-ACE2-C54C-E9C7-E688E8FDE407}"/>
              </a:ext>
            </a:extLst>
          </p:cNvPr>
          <p:cNvSpPr/>
          <p:nvPr/>
        </p:nvSpPr>
        <p:spPr>
          <a:xfrm>
            <a:off x="4691425" y="5404617"/>
            <a:ext cx="4237524" cy="104068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Go to a local Uni and save costs or consider college/ Open University.</a:t>
            </a:r>
          </a:p>
        </p:txBody>
      </p:sp>
      <p:pic>
        <p:nvPicPr>
          <p:cNvPr id="16" name="Picture 15">
            <a:extLst>
              <a:ext uri="{FF2B5EF4-FFF2-40B4-BE49-F238E27FC236}">
                <a16:creationId xmlns:a16="http://schemas.microsoft.com/office/drawing/2014/main" id="{E5DA3E37-5AD0-23D4-1CBD-45DBA0FCD386}"/>
              </a:ext>
            </a:extLst>
          </p:cNvPr>
          <p:cNvPicPr>
            <a:picLocks noChangeAspect="1"/>
          </p:cNvPicPr>
          <p:nvPr/>
        </p:nvPicPr>
        <p:blipFill>
          <a:blip r:embed="rId6"/>
          <a:stretch>
            <a:fillRect/>
          </a:stretch>
        </p:blipFill>
        <p:spPr>
          <a:xfrm>
            <a:off x="1873253" y="3556844"/>
            <a:ext cx="2701335" cy="3022345"/>
          </a:xfrm>
          <a:prstGeom prst="rect">
            <a:avLst/>
          </a:prstGeom>
        </p:spPr>
      </p:pic>
    </p:spTree>
    <p:custDataLst>
      <p:tags r:id="rId1"/>
    </p:custDataLst>
    <p:extLst>
      <p:ext uri="{BB962C8B-B14F-4D97-AF65-F5344CB8AC3E}">
        <p14:creationId xmlns:p14="http://schemas.microsoft.com/office/powerpoint/2010/main" val="100885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ppt_x"/>
                                          </p:val>
                                        </p:tav>
                                        <p:tav tm="100000">
                                          <p:val>
                                            <p:strVal val="#ppt_x"/>
                                          </p:val>
                                        </p:tav>
                                      </p:tavLst>
                                    </p:anim>
                                    <p:anim calcmode="lin" valueType="num">
                                      <p:cBhvr additive="base">
                                        <p:cTn id="30" dur="500" fill="hold"/>
                                        <p:tgtEl>
                                          <p:spTgt spid="2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500" fill="hold"/>
                                        <p:tgtEl>
                                          <p:spTgt spid="25"/>
                                        </p:tgtEl>
                                        <p:attrNameLst>
                                          <p:attrName>ppt_x</p:attrName>
                                        </p:attrNameLst>
                                      </p:cBhvr>
                                      <p:tavLst>
                                        <p:tav tm="0">
                                          <p:val>
                                            <p:strVal val="#ppt_x"/>
                                          </p:val>
                                        </p:tav>
                                        <p:tav tm="100000">
                                          <p:val>
                                            <p:strVal val="#ppt_x"/>
                                          </p:val>
                                        </p:tav>
                                      </p:tavLst>
                                    </p:anim>
                                    <p:anim calcmode="lin" valueType="num">
                                      <p:cBhvr additive="base">
                                        <p:cTn id="34" dur="500" fill="hold"/>
                                        <p:tgtEl>
                                          <p:spTgt spid="25"/>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P spid="25" grpId="0" animBg="1"/>
      <p:bldP spid="26" grpId="0" animBg="1"/>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B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180"/>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Explore the details</a:t>
            </a:r>
          </a:p>
        </p:txBody>
      </p:sp>
      <p:sp>
        <p:nvSpPr>
          <p:cNvPr id="16" name="TextBox 14">
            <a:extLst>
              <a:ext uri="{FF2B5EF4-FFF2-40B4-BE49-F238E27FC236}">
                <a16:creationId xmlns:a16="http://schemas.microsoft.com/office/drawing/2014/main" id="{C53FB155-A90A-4A2E-A9AC-291B9B7A3E24}"/>
              </a:ext>
            </a:extLst>
          </p:cNvPr>
          <p:cNvSpPr txBox="1">
            <a:spLocks noChangeArrowheads="1"/>
          </p:cNvSpPr>
          <p:nvPr/>
        </p:nvSpPr>
        <p:spPr bwMode="auto">
          <a:xfrm>
            <a:off x="519691" y="1117687"/>
            <a:ext cx="3500647" cy="738664"/>
          </a:xfrm>
          <a:prstGeom prst="rect">
            <a:avLst/>
          </a:prstGeom>
          <a:solidFill>
            <a:schemeClr val="bg1"/>
          </a:solidFill>
          <a:ln w="9525">
            <a:noFill/>
            <a:miter lim="800000"/>
            <a:headEnd/>
            <a:tailEnd/>
          </a:ln>
        </p:spPr>
        <p:txBody>
          <a:bodyPr wrap="square" lIns="0" tIns="0" rIns="0" bIns="0">
            <a:spAutoFit/>
          </a:bodyPr>
          <a:lstStyle/>
          <a:p>
            <a:pPr algn="ctr">
              <a:spcAft>
                <a:spcPts val="600"/>
              </a:spcAft>
            </a:pPr>
            <a:r>
              <a:rPr lang="en-GB" sz="2400" dirty="0">
                <a:latin typeface="Calibri" panose="020F0502020204030204" pitchFamily="34" charset="0"/>
                <a:cs typeface="Calibri" panose="020F0502020204030204" pitchFamily="34" charset="0"/>
              </a:rPr>
              <a:t>What is the average </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student rent?</a:t>
            </a:r>
          </a:p>
        </p:txBody>
      </p:sp>
      <p:sp>
        <p:nvSpPr>
          <p:cNvPr id="3" name="Speech Bubble: Rectangle with Corners Rounded 2">
            <a:extLst>
              <a:ext uri="{FF2B5EF4-FFF2-40B4-BE49-F238E27FC236}">
                <a16:creationId xmlns:a16="http://schemas.microsoft.com/office/drawing/2014/main" id="{6A9D65A8-CB1C-4459-95AB-6DEAF27FD511}"/>
              </a:ext>
            </a:extLst>
          </p:cNvPr>
          <p:cNvSpPr/>
          <p:nvPr/>
        </p:nvSpPr>
        <p:spPr>
          <a:xfrm>
            <a:off x="354187" y="4500069"/>
            <a:ext cx="3791152" cy="1944201"/>
          </a:xfrm>
          <a:prstGeom prst="wedgeRoundRectCallout">
            <a:avLst>
              <a:gd name="adj1" fmla="val -2201"/>
              <a:gd name="adj2" fmla="val 58473"/>
              <a:gd name="adj3" fmla="val 16667"/>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400" dirty="0">
                <a:solidFill>
                  <a:schemeClr val="tx1"/>
                </a:solidFill>
              </a:rPr>
              <a:t>Does the rent include bills, WIFI?</a:t>
            </a:r>
          </a:p>
        </p:txBody>
      </p:sp>
      <p:pic>
        <p:nvPicPr>
          <p:cNvPr id="5" name="Picture 4">
            <a:extLst>
              <a:ext uri="{FF2B5EF4-FFF2-40B4-BE49-F238E27FC236}">
                <a16:creationId xmlns:a16="http://schemas.microsoft.com/office/drawing/2014/main" id="{9634DD7F-1E6F-67F3-CFE9-B49BB00386C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49428" y="2124681"/>
            <a:ext cx="3470910" cy="1799281"/>
          </a:xfrm>
          <a:prstGeom prst="rect">
            <a:avLst/>
          </a:prstGeom>
        </p:spPr>
      </p:pic>
      <p:pic>
        <p:nvPicPr>
          <p:cNvPr id="4" name="Graphic 3" descr="Badge 1 with solid fill">
            <a:extLst>
              <a:ext uri="{FF2B5EF4-FFF2-40B4-BE49-F238E27FC236}">
                <a16:creationId xmlns:a16="http://schemas.microsoft.com/office/drawing/2014/main" id="{84473EBC-4EC4-3AF0-6B89-4BC38F25E4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24" y="-29971"/>
            <a:ext cx="646331" cy="646331"/>
          </a:xfrm>
          <a:prstGeom prst="rect">
            <a:avLst/>
          </a:prstGeom>
        </p:spPr>
      </p:pic>
      <p:grpSp>
        <p:nvGrpSpPr>
          <p:cNvPr id="10" name="Group 9">
            <a:extLst>
              <a:ext uri="{FF2B5EF4-FFF2-40B4-BE49-F238E27FC236}">
                <a16:creationId xmlns:a16="http://schemas.microsoft.com/office/drawing/2014/main" id="{3BC2F2AF-E8A8-FB11-F2FE-C4B46F9EBA32}"/>
              </a:ext>
            </a:extLst>
          </p:cNvPr>
          <p:cNvGrpSpPr/>
          <p:nvPr/>
        </p:nvGrpSpPr>
        <p:grpSpPr>
          <a:xfrm>
            <a:off x="4680041" y="954709"/>
            <a:ext cx="3851186" cy="5689895"/>
            <a:chOff x="4694767" y="927046"/>
            <a:chExt cx="3851186" cy="5689895"/>
          </a:xfrm>
        </p:grpSpPr>
        <p:pic>
          <p:nvPicPr>
            <p:cNvPr id="8" name="Picture 7">
              <a:extLst>
                <a:ext uri="{FF2B5EF4-FFF2-40B4-BE49-F238E27FC236}">
                  <a16:creationId xmlns:a16="http://schemas.microsoft.com/office/drawing/2014/main" id="{58C72C98-5882-2A24-7144-40ED7364C10D}"/>
                </a:ext>
              </a:extLst>
            </p:cNvPr>
            <p:cNvPicPr>
              <a:picLocks noChangeAspect="1"/>
            </p:cNvPicPr>
            <p:nvPr/>
          </p:nvPicPr>
          <p:blipFill rotWithShape="1">
            <a:blip r:embed="rId6">
              <a:extLst>
                <a:ext uri="{28A0092B-C50C-407E-A947-70E740481C1C}">
                  <a14:useLocalDpi xmlns:a14="http://schemas.microsoft.com/office/drawing/2010/main" val="0"/>
                </a:ext>
              </a:extLst>
            </a:blip>
            <a:srcRect l="13269" t="5738" r="13269"/>
            <a:stretch/>
          </p:blipFill>
          <p:spPr>
            <a:xfrm>
              <a:off x="4694767" y="1175656"/>
              <a:ext cx="3851186" cy="5441285"/>
            </a:xfrm>
            <a:prstGeom prst="rect">
              <a:avLst/>
            </a:prstGeom>
          </p:spPr>
        </p:pic>
        <p:sp>
          <p:nvSpPr>
            <p:cNvPr id="6" name="Rectangle 5">
              <a:extLst>
                <a:ext uri="{FF2B5EF4-FFF2-40B4-BE49-F238E27FC236}">
                  <a16:creationId xmlns:a16="http://schemas.microsoft.com/office/drawing/2014/main" id="{0070E5C4-FE59-758A-125C-8BB205AE9FD9}"/>
                </a:ext>
              </a:extLst>
            </p:cNvPr>
            <p:cNvSpPr/>
            <p:nvPr/>
          </p:nvSpPr>
          <p:spPr>
            <a:xfrm>
              <a:off x="4694767" y="927046"/>
              <a:ext cx="3851186" cy="8617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Average student rent across the UK</a:t>
              </a:r>
            </a:p>
          </p:txBody>
        </p:sp>
      </p:grpSp>
    </p:spTree>
    <p:custDataLst>
      <p:tags r:id="rId1"/>
    </p:custDataLst>
    <p:extLst>
      <p:ext uri="{BB962C8B-B14F-4D97-AF65-F5344CB8AC3E}">
        <p14:creationId xmlns:p14="http://schemas.microsoft.com/office/powerpoint/2010/main" val="383791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4781" y="-6964"/>
            <a:ext cx="914399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Thinking about work and training?</a:t>
            </a:r>
          </a:p>
        </p:txBody>
      </p:sp>
      <p:pic>
        <p:nvPicPr>
          <p:cNvPr id="22" name="Picture 21">
            <a:extLst>
              <a:ext uri="{FF2B5EF4-FFF2-40B4-BE49-F238E27FC236}">
                <a16:creationId xmlns:a16="http://schemas.microsoft.com/office/drawing/2014/main" id="{1CBE5580-EED7-4E68-A68D-401B3826C0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43562" y="1206410"/>
            <a:ext cx="7489532" cy="4737615"/>
          </a:xfrm>
          <a:prstGeom prst="rect">
            <a:avLst/>
          </a:prstGeom>
          <a:ln>
            <a:noFill/>
          </a:ln>
          <a:effectLst>
            <a:outerShdw blurRad="63500" sx="102000" sy="102000" algn="ctr" rotWithShape="0">
              <a:prstClr val="black">
                <a:alpha val="40000"/>
              </a:prstClr>
            </a:outerShdw>
          </a:effectLst>
        </p:spPr>
      </p:pic>
      <p:pic>
        <p:nvPicPr>
          <p:cNvPr id="24" name="Picture 23" descr="Loop">
            <a:extLst>
              <a:ext uri="{FF2B5EF4-FFF2-40B4-BE49-F238E27FC236}">
                <a16:creationId xmlns:a16="http://schemas.microsoft.com/office/drawing/2014/main" id="{520A7E2C-831A-4E02-A6A0-5B7003170F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284" y="4005942"/>
            <a:ext cx="1959429" cy="2177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phic 2" descr="Badge 1 with solid fill">
            <a:extLst>
              <a:ext uri="{FF2B5EF4-FFF2-40B4-BE49-F238E27FC236}">
                <a16:creationId xmlns:a16="http://schemas.microsoft.com/office/drawing/2014/main" id="{2696C736-FFC0-8920-476F-E1A21E8090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6963"/>
            <a:ext cx="646331" cy="646331"/>
          </a:xfrm>
          <a:prstGeom prst="rect">
            <a:avLst/>
          </a:prstGeom>
        </p:spPr>
      </p:pic>
    </p:spTree>
    <p:custDataLst>
      <p:tags r:id="rId1"/>
    </p:custDataLst>
    <p:extLst>
      <p:ext uri="{BB962C8B-B14F-4D97-AF65-F5344CB8AC3E}">
        <p14:creationId xmlns:p14="http://schemas.microsoft.com/office/powerpoint/2010/main" val="101696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53071"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12775"/>
            <a:ext cx="9153071" cy="646331"/>
          </a:xfrm>
          <a:prstGeom prst="rect">
            <a:avLst/>
          </a:prstGeom>
          <a:solidFill>
            <a:srgbClr val="002060"/>
          </a:solidFill>
        </p:spPr>
        <p:txBody>
          <a:bodyPr wrap="square" rtlCol="0">
            <a:spAutoFit/>
          </a:bodyPr>
          <a:lstStyle/>
          <a:p>
            <a:pPr algn="ctr"/>
            <a:r>
              <a:rPr lang="en-GB" sz="3600" dirty="0">
                <a:solidFill>
                  <a:schemeClr val="bg1"/>
                </a:solidFill>
              </a:rPr>
              <a:t>The Year 12/13 careers lessons are mapped to:</a:t>
            </a:r>
          </a:p>
        </p:txBody>
      </p:sp>
      <p:sp>
        <p:nvSpPr>
          <p:cNvPr id="6" name="Rectangle 5">
            <a:extLst>
              <a:ext uri="{FF2B5EF4-FFF2-40B4-BE49-F238E27FC236}">
                <a16:creationId xmlns:a16="http://schemas.microsoft.com/office/drawing/2014/main" id="{F687B561-80CF-4384-AB78-176580737F79}"/>
              </a:ext>
            </a:extLst>
          </p:cNvPr>
          <p:cNvSpPr/>
          <p:nvPr/>
        </p:nvSpPr>
        <p:spPr>
          <a:xfrm>
            <a:off x="170636" y="5784974"/>
            <a:ext cx="8797130" cy="9739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https://www.careerpilot.org.uk/skills-profile/activities</a:t>
            </a:r>
          </a:p>
        </p:txBody>
      </p:sp>
      <p:sp>
        <p:nvSpPr>
          <p:cNvPr id="34" name="Rectangle 33">
            <a:extLst>
              <a:ext uri="{FF2B5EF4-FFF2-40B4-BE49-F238E27FC236}">
                <a16:creationId xmlns:a16="http://schemas.microsoft.com/office/drawing/2014/main" id="{A3F89CE5-5AFD-4DC4-A45E-141F691A89C9}"/>
              </a:ext>
            </a:extLst>
          </p:cNvPr>
          <p:cNvSpPr/>
          <p:nvPr/>
        </p:nvSpPr>
        <p:spPr>
          <a:xfrm>
            <a:off x="4517554" y="716864"/>
            <a:ext cx="4461412" cy="1197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0F746975-0129-4FBB-95D5-72AB5485A691}"/>
              </a:ext>
            </a:extLst>
          </p:cNvPr>
          <p:cNvSpPr/>
          <p:nvPr/>
        </p:nvSpPr>
        <p:spPr>
          <a:xfrm>
            <a:off x="176236" y="716863"/>
            <a:ext cx="4225915" cy="499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89E3142-17E0-4DA5-A871-2F886E0779B5}"/>
              </a:ext>
            </a:extLst>
          </p:cNvPr>
          <p:cNvSpPr txBox="1"/>
          <p:nvPr/>
        </p:nvSpPr>
        <p:spPr>
          <a:xfrm>
            <a:off x="333068" y="746021"/>
            <a:ext cx="3983219" cy="646331"/>
          </a:xfrm>
          <a:prstGeom prst="rect">
            <a:avLst/>
          </a:prstGeom>
          <a:noFill/>
        </p:spPr>
        <p:txBody>
          <a:bodyPr wrap="square" rtlCol="0">
            <a:spAutoFit/>
          </a:bodyPr>
          <a:lstStyle/>
          <a:p>
            <a:pPr algn="ctr"/>
            <a:r>
              <a:rPr lang="en-GB" b="1" dirty="0"/>
              <a:t>CDI Framework and career development skills</a:t>
            </a:r>
          </a:p>
        </p:txBody>
      </p:sp>
      <p:sp>
        <p:nvSpPr>
          <p:cNvPr id="23" name="TextBox 22">
            <a:extLst>
              <a:ext uri="{FF2B5EF4-FFF2-40B4-BE49-F238E27FC236}">
                <a16:creationId xmlns:a16="http://schemas.microsoft.com/office/drawing/2014/main" id="{F5E2E0BB-787F-4A2A-B08C-0BF414A36475}"/>
              </a:ext>
            </a:extLst>
          </p:cNvPr>
          <p:cNvSpPr txBox="1"/>
          <p:nvPr/>
        </p:nvSpPr>
        <p:spPr>
          <a:xfrm>
            <a:off x="4829843" y="786680"/>
            <a:ext cx="3895537" cy="369332"/>
          </a:xfrm>
          <a:prstGeom prst="rect">
            <a:avLst/>
          </a:prstGeom>
          <a:noFill/>
        </p:spPr>
        <p:txBody>
          <a:bodyPr wrap="square" rtlCol="0">
            <a:spAutoFit/>
          </a:bodyPr>
          <a:lstStyle/>
          <a:p>
            <a:pPr algn="ctr"/>
            <a:r>
              <a:rPr lang="en-GB" b="1" dirty="0"/>
              <a:t>Gatsby Benchmarks</a:t>
            </a:r>
          </a:p>
        </p:txBody>
      </p:sp>
      <p:sp>
        <p:nvSpPr>
          <p:cNvPr id="60" name="TextBox 59">
            <a:extLst>
              <a:ext uri="{FF2B5EF4-FFF2-40B4-BE49-F238E27FC236}">
                <a16:creationId xmlns:a16="http://schemas.microsoft.com/office/drawing/2014/main" id="{C99F411B-646D-4132-8C48-C255570AA843}"/>
              </a:ext>
            </a:extLst>
          </p:cNvPr>
          <p:cNvSpPr txBox="1"/>
          <p:nvPr/>
        </p:nvSpPr>
        <p:spPr>
          <a:xfrm>
            <a:off x="275759" y="5812783"/>
            <a:ext cx="2574557" cy="892552"/>
          </a:xfrm>
          <a:prstGeom prst="rect">
            <a:avLst/>
          </a:prstGeom>
          <a:noFill/>
        </p:spPr>
        <p:txBody>
          <a:bodyPr wrap="square" rtlCol="0">
            <a:spAutoFit/>
          </a:bodyPr>
          <a:lstStyle/>
          <a:p>
            <a:pPr algn="ctr"/>
            <a:r>
              <a:rPr lang="en-GB" b="1" dirty="0"/>
              <a:t>Skills Builder Universal Framework 2.0</a:t>
            </a:r>
          </a:p>
          <a:p>
            <a:pPr algn="ctr"/>
            <a:endParaRPr lang="en-GB" sz="800" b="1" dirty="0"/>
          </a:p>
          <a:p>
            <a:pPr algn="ctr"/>
            <a:r>
              <a:rPr lang="en-GB" sz="800" b="1" dirty="0">
                <a:hlinkClick r:id="rId4"/>
              </a:rPr>
              <a:t>www.skillsbuilder.org/universal-framework</a:t>
            </a:r>
            <a:endParaRPr lang="en-GB" sz="800" b="1" dirty="0"/>
          </a:p>
        </p:txBody>
      </p:sp>
      <p:sp>
        <p:nvSpPr>
          <p:cNvPr id="4" name="TextBox 3">
            <a:extLst>
              <a:ext uri="{FF2B5EF4-FFF2-40B4-BE49-F238E27FC236}">
                <a16:creationId xmlns:a16="http://schemas.microsoft.com/office/drawing/2014/main" id="{E46D8025-4CB6-4140-AA5F-9CF17E3D9738}"/>
              </a:ext>
            </a:extLst>
          </p:cNvPr>
          <p:cNvSpPr txBox="1"/>
          <p:nvPr/>
        </p:nvSpPr>
        <p:spPr>
          <a:xfrm>
            <a:off x="333068" y="5374942"/>
            <a:ext cx="3983219" cy="461665"/>
          </a:xfrm>
          <a:prstGeom prst="rect">
            <a:avLst/>
          </a:prstGeom>
          <a:noFill/>
        </p:spPr>
        <p:txBody>
          <a:bodyPr wrap="square" rtlCol="0">
            <a:spAutoFit/>
          </a:bodyPr>
          <a:lstStyle/>
          <a:p>
            <a:r>
              <a:rPr lang="en-GB" sz="800" dirty="0">
                <a:hlinkClick r:id="rId5"/>
              </a:rPr>
              <a:t>www.thecdi.net/write/Framework/CDI_86-Framework-Guidance_in_Secondary_Schools-webFINAL.pdf</a:t>
            </a:r>
            <a:endParaRPr lang="en-GB" sz="800" dirty="0"/>
          </a:p>
          <a:p>
            <a:endParaRPr lang="en-GB" sz="800" dirty="0"/>
          </a:p>
        </p:txBody>
      </p:sp>
      <p:pic>
        <p:nvPicPr>
          <p:cNvPr id="12" name="Picture 11">
            <a:extLst>
              <a:ext uri="{FF2B5EF4-FFF2-40B4-BE49-F238E27FC236}">
                <a16:creationId xmlns:a16="http://schemas.microsoft.com/office/drawing/2014/main" id="{A5C715BC-E62B-524B-E35B-5E8D741F447E}"/>
              </a:ext>
            </a:extLst>
          </p:cNvPr>
          <p:cNvPicPr>
            <a:picLocks noChangeAspect="1"/>
          </p:cNvPicPr>
          <p:nvPr/>
        </p:nvPicPr>
        <p:blipFill>
          <a:blip r:embed="rId6" cstate="print">
            <a:extLst>
              <a:ext uri="{28A0092B-C50C-407E-A947-70E740481C1C}">
                <a14:useLocalDpi xmlns:a14="http://schemas.microsoft.com/office/drawing/2010/main" val="0"/>
              </a:ext>
            </a:extLst>
          </a:blip>
          <a:srcRect l="1" r="-552"/>
          <a:stretch/>
        </p:blipFill>
        <p:spPr>
          <a:xfrm>
            <a:off x="2859385" y="5913571"/>
            <a:ext cx="6008858" cy="705501"/>
          </a:xfrm>
          <a:prstGeom prst="rect">
            <a:avLst/>
          </a:prstGeom>
        </p:spPr>
      </p:pic>
      <p:sp>
        <p:nvSpPr>
          <p:cNvPr id="15" name="Rectangle 14">
            <a:extLst>
              <a:ext uri="{FF2B5EF4-FFF2-40B4-BE49-F238E27FC236}">
                <a16:creationId xmlns:a16="http://schemas.microsoft.com/office/drawing/2014/main" id="{50726D12-FECA-8C13-E578-7DF0E478372A}"/>
              </a:ext>
            </a:extLst>
          </p:cNvPr>
          <p:cNvSpPr/>
          <p:nvPr/>
        </p:nvSpPr>
        <p:spPr>
          <a:xfrm>
            <a:off x="4517554" y="2043124"/>
            <a:ext cx="4461412" cy="3665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78B03DBB-30D0-474F-1C62-EBCA75AFB3E2}"/>
              </a:ext>
            </a:extLst>
          </p:cNvPr>
          <p:cNvSpPr txBox="1"/>
          <p:nvPr/>
        </p:nvSpPr>
        <p:spPr>
          <a:xfrm>
            <a:off x="4569314" y="2090921"/>
            <a:ext cx="4398453" cy="646331"/>
          </a:xfrm>
          <a:prstGeom prst="rect">
            <a:avLst/>
          </a:prstGeom>
          <a:noFill/>
        </p:spPr>
        <p:txBody>
          <a:bodyPr wrap="square" rtlCol="0">
            <a:spAutoFit/>
          </a:bodyPr>
          <a:lstStyle/>
          <a:p>
            <a:pPr algn="ctr"/>
            <a:r>
              <a:rPr lang="en-GB" b="1" dirty="0"/>
              <a:t>The Equalex Framework to support preparation for Modern Work Experience </a:t>
            </a:r>
          </a:p>
        </p:txBody>
      </p:sp>
      <p:pic>
        <p:nvPicPr>
          <p:cNvPr id="22" name="Picture 21" descr="A close up of a logo&#10;&#10;AI-generated content may be incorrect.">
            <a:extLst>
              <a:ext uri="{FF2B5EF4-FFF2-40B4-BE49-F238E27FC236}">
                <a16:creationId xmlns:a16="http://schemas.microsoft.com/office/drawing/2014/main" id="{E5F34D99-EF5F-142B-7684-23B6BE59F2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35304" y="1164730"/>
            <a:ext cx="4225915" cy="530133"/>
          </a:xfrm>
          <a:prstGeom prst="rect">
            <a:avLst/>
          </a:prstGeom>
        </p:spPr>
      </p:pic>
      <p:pic>
        <p:nvPicPr>
          <p:cNvPr id="24" name="Picture 23">
            <a:extLst>
              <a:ext uri="{FF2B5EF4-FFF2-40B4-BE49-F238E27FC236}">
                <a16:creationId xmlns:a16="http://schemas.microsoft.com/office/drawing/2014/main" id="{93ADA92A-3CF7-489F-D5C9-1D7A20B18259}"/>
              </a:ext>
            </a:extLst>
          </p:cNvPr>
          <p:cNvPicPr>
            <a:picLocks noChangeAspect="1"/>
          </p:cNvPicPr>
          <p:nvPr/>
        </p:nvPicPr>
        <p:blipFill>
          <a:blip r:embed="rId8"/>
          <a:stretch>
            <a:fillRect/>
          </a:stretch>
        </p:blipFill>
        <p:spPr>
          <a:xfrm>
            <a:off x="5633269" y="2699645"/>
            <a:ext cx="2248985" cy="2243362"/>
          </a:xfrm>
          <a:prstGeom prst="rect">
            <a:avLst/>
          </a:prstGeom>
        </p:spPr>
      </p:pic>
      <p:sp>
        <p:nvSpPr>
          <p:cNvPr id="29" name="Rectangle: Rounded Corners 28">
            <a:extLst>
              <a:ext uri="{FF2B5EF4-FFF2-40B4-BE49-F238E27FC236}">
                <a16:creationId xmlns:a16="http://schemas.microsoft.com/office/drawing/2014/main" id="{8E99A279-5609-EBB3-BD1E-D91585F27B86}"/>
              </a:ext>
            </a:extLst>
          </p:cNvPr>
          <p:cNvSpPr/>
          <p:nvPr/>
        </p:nvSpPr>
        <p:spPr>
          <a:xfrm>
            <a:off x="4641160" y="5060351"/>
            <a:ext cx="2044978" cy="373020"/>
          </a:xfrm>
          <a:prstGeom prst="roundRect">
            <a:avLst/>
          </a:prstGeom>
          <a:solidFill>
            <a:srgbClr val="086E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Investigate &amp; Explore</a:t>
            </a:r>
          </a:p>
        </p:txBody>
      </p:sp>
      <p:sp>
        <p:nvSpPr>
          <p:cNvPr id="30" name="TextBox 29">
            <a:extLst>
              <a:ext uri="{FF2B5EF4-FFF2-40B4-BE49-F238E27FC236}">
                <a16:creationId xmlns:a16="http://schemas.microsoft.com/office/drawing/2014/main" id="{02AAEBE7-38D1-4780-6112-6F6E15F3A5B2}"/>
              </a:ext>
            </a:extLst>
          </p:cNvPr>
          <p:cNvSpPr txBox="1"/>
          <p:nvPr/>
        </p:nvSpPr>
        <p:spPr>
          <a:xfrm>
            <a:off x="4741852" y="5483513"/>
            <a:ext cx="4225912" cy="215444"/>
          </a:xfrm>
          <a:prstGeom prst="rect">
            <a:avLst/>
          </a:prstGeom>
          <a:noFill/>
        </p:spPr>
        <p:txBody>
          <a:bodyPr wrap="square" rtlCol="0">
            <a:spAutoFit/>
          </a:bodyPr>
          <a:lstStyle/>
          <a:p>
            <a:pPr algn="ctr"/>
            <a:r>
              <a:rPr lang="en-GB" sz="800" dirty="0">
                <a:hlinkClick r:id="rId9"/>
              </a:rPr>
              <a:t>www.careersandenterprise.co.uk/modern-work-experience/equalex-for-educators/</a:t>
            </a:r>
            <a:endParaRPr lang="en-GB" sz="800" dirty="0"/>
          </a:p>
        </p:txBody>
      </p:sp>
      <p:sp>
        <p:nvSpPr>
          <p:cNvPr id="31" name="TextBox 30">
            <a:extLst>
              <a:ext uri="{FF2B5EF4-FFF2-40B4-BE49-F238E27FC236}">
                <a16:creationId xmlns:a16="http://schemas.microsoft.com/office/drawing/2014/main" id="{F8D4C87D-BD61-1512-39EB-52E4AA25A87D}"/>
              </a:ext>
            </a:extLst>
          </p:cNvPr>
          <p:cNvSpPr txBox="1"/>
          <p:nvPr/>
        </p:nvSpPr>
        <p:spPr>
          <a:xfrm>
            <a:off x="5124785" y="1694861"/>
            <a:ext cx="3305653" cy="215444"/>
          </a:xfrm>
          <a:prstGeom prst="rect">
            <a:avLst/>
          </a:prstGeom>
          <a:noFill/>
        </p:spPr>
        <p:txBody>
          <a:bodyPr wrap="square" rtlCol="0">
            <a:spAutoFit/>
          </a:bodyPr>
          <a:lstStyle/>
          <a:p>
            <a:pPr algn="ctr"/>
            <a:r>
              <a:rPr lang="en-GB" sz="800" dirty="0">
                <a:hlinkClick r:id="rId10"/>
              </a:rPr>
              <a:t>www.gatsbybenchmarks.org.uk/</a:t>
            </a:r>
            <a:endParaRPr lang="en-GB" sz="800" dirty="0"/>
          </a:p>
        </p:txBody>
      </p:sp>
      <p:sp>
        <p:nvSpPr>
          <p:cNvPr id="5" name="Rectangle: Rounded Corners 4">
            <a:extLst>
              <a:ext uri="{FF2B5EF4-FFF2-40B4-BE49-F238E27FC236}">
                <a16:creationId xmlns:a16="http://schemas.microsoft.com/office/drawing/2014/main" id="{B98C9DC4-E04B-5910-BF31-0D3DB148DB4E}"/>
              </a:ext>
            </a:extLst>
          </p:cNvPr>
          <p:cNvSpPr/>
          <p:nvPr/>
        </p:nvSpPr>
        <p:spPr>
          <a:xfrm>
            <a:off x="6757429" y="5060351"/>
            <a:ext cx="2103790" cy="373020"/>
          </a:xfrm>
          <a:prstGeom prst="roundRect">
            <a:avLst/>
          </a:prstGeom>
          <a:solidFill>
            <a:srgbClr val="074E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Apply &amp; Demonstrate</a:t>
            </a:r>
          </a:p>
        </p:txBody>
      </p:sp>
      <p:grpSp>
        <p:nvGrpSpPr>
          <p:cNvPr id="61" name="Group 60">
            <a:extLst>
              <a:ext uri="{FF2B5EF4-FFF2-40B4-BE49-F238E27FC236}">
                <a16:creationId xmlns:a16="http://schemas.microsoft.com/office/drawing/2014/main" id="{F9DBEF97-56CD-CA22-C10A-6E5524ADFEB5}"/>
              </a:ext>
            </a:extLst>
          </p:cNvPr>
          <p:cNvGrpSpPr/>
          <p:nvPr/>
        </p:nvGrpSpPr>
        <p:grpSpPr>
          <a:xfrm>
            <a:off x="365337" y="1400859"/>
            <a:ext cx="4005087" cy="3988498"/>
            <a:chOff x="365336" y="1281171"/>
            <a:chExt cx="4062082" cy="5229417"/>
          </a:xfrm>
        </p:grpSpPr>
        <p:grpSp>
          <p:nvGrpSpPr>
            <p:cNvPr id="7" name="Group 6">
              <a:extLst>
                <a:ext uri="{FF2B5EF4-FFF2-40B4-BE49-F238E27FC236}">
                  <a16:creationId xmlns:a16="http://schemas.microsoft.com/office/drawing/2014/main" id="{AC374F6C-A0AD-34A3-7240-7504572F3C3C}"/>
                </a:ext>
              </a:extLst>
            </p:cNvPr>
            <p:cNvGrpSpPr/>
            <p:nvPr/>
          </p:nvGrpSpPr>
          <p:grpSpPr>
            <a:xfrm>
              <a:off x="375272" y="1309708"/>
              <a:ext cx="709823" cy="790348"/>
              <a:chOff x="192050" y="1029646"/>
              <a:chExt cx="1379537" cy="1525587"/>
            </a:xfrm>
          </p:grpSpPr>
          <p:sp>
            <p:nvSpPr>
              <p:cNvPr id="13" name="Rectangle 2">
                <a:extLst>
                  <a:ext uri="{FF2B5EF4-FFF2-40B4-BE49-F238E27FC236}">
                    <a16:creationId xmlns:a16="http://schemas.microsoft.com/office/drawing/2014/main" id="{7D934960-1EA0-D6F9-0829-BDB2E3DC6591}"/>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1200"/>
              </a:p>
            </p:txBody>
          </p:sp>
          <p:pic>
            <p:nvPicPr>
              <p:cNvPr id="17" name="Picture 4">
                <a:extLst>
                  <a:ext uri="{FF2B5EF4-FFF2-40B4-BE49-F238E27FC236}">
                    <a16:creationId xmlns:a16="http://schemas.microsoft.com/office/drawing/2014/main" id="{9B477485-CF26-381D-C5BC-7CD4DE9F083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8" name="Group 17">
              <a:extLst>
                <a:ext uri="{FF2B5EF4-FFF2-40B4-BE49-F238E27FC236}">
                  <a16:creationId xmlns:a16="http://schemas.microsoft.com/office/drawing/2014/main" id="{C4291966-7CE9-B88B-B0C0-594379BD07C6}"/>
                </a:ext>
              </a:extLst>
            </p:cNvPr>
            <p:cNvGrpSpPr/>
            <p:nvPr/>
          </p:nvGrpSpPr>
          <p:grpSpPr>
            <a:xfrm>
              <a:off x="375272" y="2177106"/>
              <a:ext cx="726742" cy="790348"/>
              <a:chOff x="1917662" y="1051871"/>
              <a:chExt cx="1377950" cy="1503362"/>
            </a:xfrm>
          </p:grpSpPr>
          <p:sp>
            <p:nvSpPr>
              <p:cNvPr id="19" name="Rectangle 6">
                <a:extLst>
                  <a:ext uri="{FF2B5EF4-FFF2-40B4-BE49-F238E27FC236}">
                    <a16:creationId xmlns:a16="http://schemas.microsoft.com/office/drawing/2014/main" id="{01784527-521A-A727-17CC-B7A3F3F1ABBA}"/>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1200"/>
              </a:p>
            </p:txBody>
          </p:sp>
          <p:pic>
            <p:nvPicPr>
              <p:cNvPr id="21" name="Picture 7">
                <a:extLst>
                  <a:ext uri="{FF2B5EF4-FFF2-40B4-BE49-F238E27FC236}">
                    <a16:creationId xmlns:a16="http://schemas.microsoft.com/office/drawing/2014/main" id="{62948756-AE07-6CAB-0C1B-04C5DAF94F8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5" name="Group 24">
              <a:extLst>
                <a:ext uri="{FF2B5EF4-FFF2-40B4-BE49-F238E27FC236}">
                  <a16:creationId xmlns:a16="http://schemas.microsoft.com/office/drawing/2014/main" id="{11B9AAD0-E622-39B5-DE3F-38BBA9B8AC62}"/>
                </a:ext>
              </a:extLst>
            </p:cNvPr>
            <p:cNvGrpSpPr/>
            <p:nvPr/>
          </p:nvGrpSpPr>
          <p:grpSpPr>
            <a:xfrm>
              <a:off x="382831" y="3056964"/>
              <a:ext cx="726742" cy="790347"/>
              <a:chOff x="235706" y="2981002"/>
              <a:chExt cx="1377950" cy="1474788"/>
            </a:xfrm>
          </p:grpSpPr>
          <p:sp>
            <p:nvSpPr>
              <p:cNvPr id="26" name="Rectangle 5">
                <a:extLst>
                  <a:ext uri="{FF2B5EF4-FFF2-40B4-BE49-F238E27FC236}">
                    <a16:creationId xmlns:a16="http://schemas.microsoft.com/office/drawing/2014/main" id="{E4CAE253-98B9-571A-C21F-1094F3C24D64}"/>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1200"/>
              </a:p>
            </p:txBody>
          </p:sp>
          <p:pic>
            <p:nvPicPr>
              <p:cNvPr id="27" name="Picture 8">
                <a:extLst>
                  <a:ext uri="{FF2B5EF4-FFF2-40B4-BE49-F238E27FC236}">
                    <a16:creationId xmlns:a16="http://schemas.microsoft.com/office/drawing/2014/main" id="{94A82330-60E8-D7A8-796F-C19D02255C5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8" name="TextBox 27">
              <a:extLst>
                <a:ext uri="{FF2B5EF4-FFF2-40B4-BE49-F238E27FC236}">
                  <a16:creationId xmlns:a16="http://schemas.microsoft.com/office/drawing/2014/main" id="{09890A3E-41F6-8C57-AA20-C233FFE221C5}"/>
                </a:ext>
              </a:extLst>
            </p:cNvPr>
            <p:cNvSpPr txBox="1"/>
            <p:nvPr/>
          </p:nvSpPr>
          <p:spPr>
            <a:xfrm>
              <a:off x="1154919" y="4067292"/>
              <a:ext cx="3217592" cy="605300"/>
            </a:xfrm>
            <a:prstGeom prst="rect">
              <a:avLst/>
            </a:prstGeom>
            <a:noFill/>
          </p:spPr>
          <p:txBody>
            <a:bodyPr wrap="square" rtlCol="0">
              <a:spAutoFit/>
            </a:bodyPr>
            <a:lstStyle/>
            <a:p>
              <a:r>
                <a:rPr lang="en-GB" sz="1200" b="0" i="0" dirty="0">
                  <a:solidFill>
                    <a:srgbClr val="000000"/>
                  </a:solidFill>
                  <a:effectLst/>
                </a:rPr>
                <a:t>Create opportunities by being proactive and building positive relationships with others.</a:t>
              </a:r>
              <a:endParaRPr lang="en-GB" sz="1200" dirty="0"/>
            </a:p>
          </p:txBody>
        </p:sp>
        <p:sp>
          <p:nvSpPr>
            <p:cNvPr id="32" name="TextBox 31">
              <a:extLst>
                <a:ext uri="{FF2B5EF4-FFF2-40B4-BE49-F238E27FC236}">
                  <a16:creationId xmlns:a16="http://schemas.microsoft.com/office/drawing/2014/main" id="{8413C312-2099-E640-775C-9670878AAE29}"/>
                </a:ext>
              </a:extLst>
            </p:cNvPr>
            <p:cNvSpPr txBox="1"/>
            <p:nvPr/>
          </p:nvSpPr>
          <p:spPr>
            <a:xfrm>
              <a:off x="1173444" y="3137030"/>
              <a:ext cx="3040894" cy="605300"/>
            </a:xfrm>
            <a:prstGeom prst="rect">
              <a:avLst/>
            </a:prstGeom>
            <a:noFill/>
          </p:spPr>
          <p:txBody>
            <a:bodyPr wrap="square" rtlCol="0">
              <a:spAutoFit/>
            </a:bodyPr>
            <a:lstStyle/>
            <a:p>
              <a:r>
                <a:rPr lang="en-GB" sz="1200" b="0" i="0" dirty="0">
                  <a:solidFill>
                    <a:srgbClr val="000000"/>
                  </a:solidFill>
                  <a:effectLst/>
                </a:rPr>
                <a:t>Manage your career actively, make the most of opportunities and learn from setbacks.</a:t>
              </a:r>
              <a:endParaRPr lang="en-GB" sz="1200" dirty="0"/>
            </a:p>
          </p:txBody>
        </p:sp>
        <p:sp>
          <p:nvSpPr>
            <p:cNvPr id="33" name="TextBox 32">
              <a:extLst>
                <a:ext uri="{FF2B5EF4-FFF2-40B4-BE49-F238E27FC236}">
                  <a16:creationId xmlns:a16="http://schemas.microsoft.com/office/drawing/2014/main" id="{657C3841-E014-7EAD-47E3-36940EF934D6}"/>
                </a:ext>
              </a:extLst>
            </p:cNvPr>
            <p:cNvSpPr txBox="1"/>
            <p:nvPr/>
          </p:nvSpPr>
          <p:spPr>
            <a:xfrm>
              <a:off x="1156744" y="2185928"/>
              <a:ext cx="3180054" cy="847420"/>
            </a:xfrm>
            <a:prstGeom prst="rect">
              <a:avLst/>
            </a:prstGeom>
            <a:noFill/>
          </p:spPr>
          <p:txBody>
            <a:bodyPr wrap="square" rtlCol="0">
              <a:spAutoFit/>
            </a:bodyPr>
            <a:lstStyle/>
            <a:p>
              <a:r>
                <a:rPr lang="en-GB" sz="1200" b="0" i="0" dirty="0">
                  <a:solidFill>
                    <a:srgbClr val="000000"/>
                  </a:solidFill>
                  <a:effectLst/>
                </a:rPr>
                <a:t>Explore the full range of possibilities open to you and learn about recruitment processes and the culture of different workplaces.</a:t>
              </a:r>
              <a:endParaRPr lang="en-GB" sz="1200" dirty="0"/>
            </a:p>
          </p:txBody>
        </p:sp>
        <p:sp>
          <p:nvSpPr>
            <p:cNvPr id="36" name="TextBox 35">
              <a:extLst>
                <a:ext uri="{FF2B5EF4-FFF2-40B4-BE49-F238E27FC236}">
                  <a16:creationId xmlns:a16="http://schemas.microsoft.com/office/drawing/2014/main" id="{8417B320-81E1-DAD1-BD2F-02D178060675}"/>
                </a:ext>
              </a:extLst>
            </p:cNvPr>
            <p:cNvSpPr txBox="1"/>
            <p:nvPr/>
          </p:nvSpPr>
          <p:spPr>
            <a:xfrm>
              <a:off x="1148200" y="1281171"/>
              <a:ext cx="3188597" cy="847420"/>
            </a:xfrm>
            <a:prstGeom prst="rect">
              <a:avLst/>
            </a:prstGeom>
            <a:noFill/>
          </p:spPr>
          <p:txBody>
            <a:bodyPr wrap="square" rtlCol="0">
              <a:spAutoFit/>
            </a:bodyPr>
            <a:lstStyle/>
            <a:p>
              <a:r>
                <a:rPr lang="en-GB" sz="1200" b="0" i="0" dirty="0">
                  <a:solidFill>
                    <a:srgbClr val="000000"/>
                  </a:solidFill>
                  <a:effectLst/>
                </a:rPr>
                <a:t>Grow throughout life by learning and reflecting on yourself, your background, and your strengths.</a:t>
              </a:r>
              <a:endParaRPr lang="en-GB" sz="1200" dirty="0"/>
            </a:p>
          </p:txBody>
        </p:sp>
        <p:grpSp>
          <p:nvGrpSpPr>
            <p:cNvPr id="37" name="Group 36">
              <a:extLst>
                <a:ext uri="{FF2B5EF4-FFF2-40B4-BE49-F238E27FC236}">
                  <a16:creationId xmlns:a16="http://schemas.microsoft.com/office/drawing/2014/main" id="{52886440-B8F0-78FA-719A-2523E6C5384C}"/>
                </a:ext>
              </a:extLst>
            </p:cNvPr>
            <p:cNvGrpSpPr/>
            <p:nvPr/>
          </p:nvGrpSpPr>
          <p:grpSpPr>
            <a:xfrm>
              <a:off x="365336" y="3931670"/>
              <a:ext cx="740314" cy="793953"/>
              <a:chOff x="1696276" y="2918891"/>
              <a:chExt cx="1377950" cy="1438302"/>
            </a:xfrm>
          </p:grpSpPr>
          <p:sp>
            <p:nvSpPr>
              <p:cNvPr id="38" name="Rectangle 9">
                <a:extLst>
                  <a:ext uri="{FF2B5EF4-FFF2-40B4-BE49-F238E27FC236}">
                    <a16:creationId xmlns:a16="http://schemas.microsoft.com/office/drawing/2014/main" id="{4477A0F2-587F-80A3-CF60-8303731C3A34}"/>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1200"/>
              </a:p>
            </p:txBody>
          </p:sp>
          <p:pic>
            <p:nvPicPr>
              <p:cNvPr id="39" name="Picture 10">
                <a:extLst>
                  <a:ext uri="{FF2B5EF4-FFF2-40B4-BE49-F238E27FC236}">
                    <a16:creationId xmlns:a16="http://schemas.microsoft.com/office/drawing/2014/main" id="{66A63B86-33E4-0F1B-5A62-45559C2EAEC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0" name="Group 39">
              <a:extLst>
                <a:ext uri="{FF2B5EF4-FFF2-40B4-BE49-F238E27FC236}">
                  <a16:creationId xmlns:a16="http://schemas.microsoft.com/office/drawing/2014/main" id="{A4356633-2D3A-EAB9-3680-61A93B5819DE}"/>
                </a:ext>
              </a:extLst>
            </p:cNvPr>
            <p:cNvGrpSpPr/>
            <p:nvPr/>
          </p:nvGrpSpPr>
          <p:grpSpPr>
            <a:xfrm>
              <a:off x="378105" y="5664954"/>
              <a:ext cx="740314" cy="791367"/>
              <a:chOff x="1967991" y="4944046"/>
              <a:chExt cx="1377950" cy="1458913"/>
            </a:xfrm>
          </p:grpSpPr>
          <p:sp>
            <p:nvSpPr>
              <p:cNvPr id="41" name="Rectangle 12">
                <a:extLst>
                  <a:ext uri="{FF2B5EF4-FFF2-40B4-BE49-F238E27FC236}">
                    <a16:creationId xmlns:a16="http://schemas.microsoft.com/office/drawing/2014/main" id="{CADC3EF2-51C9-85B4-A206-9C5BAE2C7B1E}"/>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1200"/>
              </a:p>
            </p:txBody>
          </p:sp>
          <p:pic>
            <p:nvPicPr>
              <p:cNvPr id="42" name="Picture 14">
                <a:extLst>
                  <a:ext uri="{FF2B5EF4-FFF2-40B4-BE49-F238E27FC236}">
                    <a16:creationId xmlns:a16="http://schemas.microsoft.com/office/drawing/2014/main" id="{B9910656-2037-DB1B-D2D8-A2CC92A3F4B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44" name="TextBox 43">
              <a:extLst>
                <a:ext uri="{FF2B5EF4-FFF2-40B4-BE49-F238E27FC236}">
                  <a16:creationId xmlns:a16="http://schemas.microsoft.com/office/drawing/2014/main" id="{0C4E86D1-399D-4D59-8F78-816E0B8E56CA}"/>
                </a:ext>
              </a:extLst>
            </p:cNvPr>
            <p:cNvSpPr txBox="1"/>
            <p:nvPr/>
          </p:nvSpPr>
          <p:spPr>
            <a:xfrm>
              <a:off x="1190725" y="5663168"/>
              <a:ext cx="3236693" cy="847420"/>
            </a:xfrm>
            <a:prstGeom prst="rect">
              <a:avLst/>
            </a:prstGeom>
            <a:noFill/>
          </p:spPr>
          <p:txBody>
            <a:bodyPr wrap="square" rtlCol="0">
              <a:spAutoFit/>
            </a:bodyPr>
            <a:lstStyle/>
            <a:p>
              <a:r>
                <a:rPr lang="en-GB" sz="1200" b="0" i="0" dirty="0">
                  <a:solidFill>
                    <a:srgbClr val="000000"/>
                  </a:solidFill>
                  <a:effectLst/>
                </a:rPr>
                <a:t>See the big picture by paying attention to how the economy, politics and society connect with own life and career.</a:t>
              </a:r>
              <a:endParaRPr lang="en-GB" sz="1200" dirty="0"/>
            </a:p>
          </p:txBody>
        </p:sp>
        <p:grpSp>
          <p:nvGrpSpPr>
            <p:cNvPr id="56" name="Group 55">
              <a:extLst>
                <a:ext uri="{FF2B5EF4-FFF2-40B4-BE49-F238E27FC236}">
                  <a16:creationId xmlns:a16="http://schemas.microsoft.com/office/drawing/2014/main" id="{823938D4-AF44-8A76-9B0D-0DFAB0B40863}"/>
                </a:ext>
              </a:extLst>
            </p:cNvPr>
            <p:cNvGrpSpPr/>
            <p:nvPr/>
          </p:nvGrpSpPr>
          <p:grpSpPr>
            <a:xfrm>
              <a:off x="367898" y="4798456"/>
              <a:ext cx="735189" cy="781126"/>
              <a:chOff x="98968" y="4863795"/>
              <a:chExt cx="1377950" cy="1458913"/>
            </a:xfrm>
          </p:grpSpPr>
          <p:sp>
            <p:nvSpPr>
              <p:cNvPr id="57" name="Rectangle 11">
                <a:extLst>
                  <a:ext uri="{FF2B5EF4-FFF2-40B4-BE49-F238E27FC236}">
                    <a16:creationId xmlns:a16="http://schemas.microsoft.com/office/drawing/2014/main" id="{52E8CB63-4878-E408-3F0B-5C328C82F693}"/>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sz="1200"/>
              </a:p>
            </p:txBody>
          </p:sp>
          <p:pic>
            <p:nvPicPr>
              <p:cNvPr id="58" name="Picture 13">
                <a:extLst>
                  <a:ext uri="{FF2B5EF4-FFF2-40B4-BE49-F238E27FC236}">
                    <a16:creationId xmlns:a16="http://schemas.microsoft.com/office/drawing/2014/main" id="{319FF8C6-A7F3-6200-9624-A1E0301177F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59" name="TextBox 58">
              <a:extLst>
                <a:ext uri="{FF2B5EF4-FFF2-40B4-BE49-F238E27FC236}">
                  <a16:creationId xmlns:a16="http://schemas.microsoft.com/office/drawing/2014/main" id="{47CF8D5E-26DA-B3D8-35F0-B516A49D03AF}"/>
                </a:ext>
              </a:extLst>
            </p:cNvPr>
            <p:cNvSpPr txBox="1"/>
            <p:nvPr/>
          </p:nvSpPr>
          <p:spPr>
            <a:xfrm>
              <a:off x="1160595" y="4856155"/>
              <a:ext cx="3236693" cy="605300"/>
            </a:xfrm>
            <a:prstGeom prst="rect">
              <a:avLst/>
            </a:prstGeom>
            <a:noFill/>
          </p:spPr>
          <p:txBody>
            <a:bodyPr wrap="square" rtlCol="0">
              <a:spAutoFit/>
            </a:bodyPr>
            <a:lstStyle/>
            <a:p>
              <a:r>
                <a:rPr lang="en-GB" sz="1200" dirty="0"/>
                <a:t>Balance life as a worker with other interests and your involvement in family and community</a:t>
              </a:r>
            </a:p>
          </p:txBody>
        </p:sp>
      </p:grpSp>
    </p:spTree>
    <p:custDataLst>
      <p:tags r:id="rId1"/>
    </p:custDataLst>
    <p:extLst>
      <p:ext uri="{BB962C8B-B14F-4D97-AF65-F5344CB8AC3E}">
        <p14:creationId xmlns:p14="http://schemas.microsoft.com/office/powerpoint/2010/main" val="17014690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7390" y="2949"/>
            <a:ext cx="915139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Top Tips</a:t>
            </a:r>
          </a:p>
        </p:txBody>
      </p:sp>
      <p:sp>
        <p:nvSpPr>
          <p:cNvPr id="5" name="Rectangle 4">
            <a:extLst>
              <a:ext uri="{FF2B5EF4-FFF2-40B4-BE49-F238E27FC236}">
                <a16:creationId xmlns:a16="http://schemas.microsoft.com/office/drawing/2014/main" id="{46995D89-1871-4E16-A3D9-35410D31B5AF}"/>
              </a:ext>
            </a:extLst>
          </p:cNvPr>
          <p:cNvSpPr/>
          <p:nvPr/>
        </p:nvSpPr>
        <p:spPr>
          <a:xfrm>
            <a:off x="533400" y="2507385"/>
            <a:ext cx="3655630" cy="403789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Plan A</a:t>
            </a:r>
          </a:p>
          <a:p>
            <a:pPr algn="ctr"/>
            <a:endParaRPr lang="en-GB" sz="2400" b="1" dirty="0"/>
          </a:p>
          <a:p>
            <a:pPr algn="ctr"/>
            <a:r>
              <a:rPr lang="en-GB" sz="2400" dirty="0"/>
              <a:t>Apply for Uni by January</a:t>
            </a:r>
          </a:p>
        </p:txBody>
      </p:sp>
      <p:sp>
        <p:nvSpPr>
          <p:cNvPr id="15" name="Rectangle 14">
            <a:extLst>
              <a:ext uri="{FF2B5EF4-FFF2-40B4-BE49-F238E27FC236}">
                <a16:creationId xmlns:a16="http://schemas.microsoft.com/office/drawing/2014/main" id="{1F55B20B-04C3-4A02-8EE5-F615CF3DE76A}"/>
              </a:ext>
            </a:extLst>
          </p:cNvPr>
          <p:cNvSpPr/>
          <p:nvPr/>
        </p:nvSpPr>
        <p:spPr>
          <a:xfrm>
            <a:off x="5130965" y="2518053"/>
            <a:ext cx="3655630" cy="4075474"/>
          </a:xfrm>
          <a:prstGeom prst="rect">
            <a:avLst/>
          </a:prstGeom>
          <a:solidFill>
            <a:srgbClr val="F585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Plan B</a:t>
            </a:r>
          </a:p>
          <a:p>
            <a:pPr algn="ctr"/>
            <a:endParaRPr lang="en-GB" sz="2400" dirty="0"/>
          </a:p>
          <a:p>
            <a:pPr algn="ctr"/>
            <a:r>
              <a:rPr lang="en-GB" sz="2400" dirty="0"/>
              <a:t>Look for an apprenticeship as vacancies for September often come out after January</a:t>
            </a:r>
          </a:p>
        </p:txBody>
      </p:sp>
      <p:pic>
        <p:nvPicPr>
          <p:cNvPr id="3" name="Graphic 2" descr="Badge 1 with solid fill">
            <a:extLst>
              <a:ext uri="{FF2B5EF4-FFF2-40B4-BE49-F238E27FC236}">
                <a16:creationId xmlns:a16="http://schemas.microsoft.com/office/drawing/2014/main" id="{3B27B1E7-3871-C33D-EB7E-398C372516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872" y="2949"/>
            <a:ext cx="646331" cy="646331"/>
          </a:xfrm>
          <a:prstGeom prst="rect">
            <a:avLst/>
          </a:prstGeom>
        </p:spPr>
      </p:pic>
      <p:sp>
        <p:nvSpPr>
          <p:cNvPr id="6" name="TextBox 5">
            <a:extLst>
              <a:ext uri="{FF2B5EF4-FFF2-40B4-BE49-F238E27FC236}">
                <a16:creationId xmlns:a16="http://schemas.microsoft.com/office/drawing/2014/main" id="{48AFF108-C8E1-4418-A667-C9B237972C4A}"/>
              </a:ext>
            </a:extLst>
          </p:cNvPr>
          <p:cNvSpPr txBox="1"/>
          <p:nvPr/>
        </p:nvSpPr>
        <p:spPr>
          <a:xfrm>
            <a:off x="533400" y="978168"/>
            <a:ext cx="8253195" cy="1200329"/>
          </a:xfrm>
          <a:prstGeom prst="rect">
            <a:avLst/>
          </a:prstGeom>
          <a:solidFill>
            <a:schemeClr val="bg1"/>
          </a:solidFill>
        </p:spPr>
        <p:txBody>
          <a:bodyPr wrap="square" rtlCol="0">
            <a:spAutoFit/>
          </a:bodyPr>
          <a:lstStyle/>
          <a:p>
            <a:pPr algn="ctr"/>
            <a:endParaRPr lang="en-GB" sz="2400" dirty="0"/>
          </a:p>
          <a:p>
            <a:pPr algn="ctr"/>
            <a:r>
              <a:rPr lang="en-GB" sz="2400" dirty="0"/>
              <a:t>If you are thinking of applying for an apprenticeship:</a:t>
            </a:r>
          </a:p>
          <a:p>
            <a:pPr algn="ctr"/>
            <a:endParaRPr lang="en-GB" sz="2400" dirty="0"/>
          </a:p>
        </p:txBody>
      </p:sp>
    </p:spTree>
    <p:custDataLst>
      <p:tags r:id="rId1"/>
    </p:custDataLst>
    <p:extLst>
      <p:ext uri="{BB962C8B-B14F-4D97-AF65-F5344CB8AC3E}">
        <p14:creationId xmlns:p14="http://schemas.microsoft.com/office/powerpoint/2010/main" val="3195467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0"/>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err="1">
                <a:solidFill>
                  <a:schemeClr val="bg1"/>
                </a:solidFill>
                <a:latin typeface="Calibri" panose="020F0502020204030204" pitchFamily="34" charset="0"/>
              </a:rPr>
              <a:t>Careerpilot</a:t>
            </a:r>
            <a:r>
              <a:rPr lang="en-GB" altLang="en-US" sz="3600" dirty="0">
                <a:solidFill>
                  <a:schemeClr val="bg1"/>
                </a:solidFill>
                <a:latin typeface="Calibri" panose="020F0502020204030204" pitchFamily="34" charset="0"/>
              </a:rPr>
              <a:t> has all the information </a:t>
            </a:r>
          </a:p>
        </p:txBody>
      </p:sp>
      <p:pic>
        <p:nvPicPr>
          <p:cNvPr id="3" name="Picture 2">
            <a:extLst>
              <a:ext uri="{FF2B5EF4-FFF2-40B4-BE49-F238E27FC236}">
                <a16:creationId xmlns:a16="http://schemas.microsoft.com/office/drawing/2014/main" id="{5F09FA47-4D4B-439E-A96F-625CD741CD91}"/>
              </a:ext>
            </a:extLst>
          </p:cNvPr>
          <p:cNvPicPr>
            <a:picLocks noChangeAspect="1"/>
          </p:cNvPicPr>
          <p:nvPr/>
        </p:nvPicPr>
        <p:blipFill>
          <a:blip r:embed="rId4"/>
          <a:stretch>
            <a:fillRect/>
          </a:stretch>
        </p:blipFill>
        <p:spPr>
          <a:xfrm>
            <a:off x="302499" y="1090612"/>
            <a:ext cx="8553781" cy="5260084"/>
          </a:xfrm>
          <a:prstGeom prst="rect">
            <a:avLst/>
          </a:prstGeom>
          <a:ln>
            <a:solidFill>
              <a:srgbClr val="002060"/>
            </a:solidFill>
          </a:ln>
          <a:effectLst>
            <a:outerShdw blurRad="63500" sx="102000" sy="102000" algn="ctr" rotWithShape="0">
              <a:prstClr val="black">
                <a:alpha val="40000"/>
              </a:prstClr>
            </a:outerShdw>
          </a:effectLst>
        </p:spPr>
      </p:pic>
      <p:pic>
        <p:nvPicPr>
          <p:cNvPr id="15" name="Picture 14" descr="Loop">
            <a:extLst>
              <a:ext uri="{FF2B5EF4-FFF2-40B4-BE49-F238E27FC236}">
                <a16:creationId xmlns:a16="http://schemas.microsoft.com/office/drawing/2014/main" id="{23FBC676-9045-42B5-84AB-C292D1F0E3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59" y="854017"/>
            <a:ext cx="3318148" cy="1014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Loop">
            <a:extLst>
              <a:ext uri="{FF2B5EF4-FFF2-40B4-BE49-F238E27FC236}">
                <a16:creationId xmlns:a16="http://schemas.microsoft.com/office/drawing/2014/main" id="{DEAF2088-6D1B-4204-91D1-FAF8D2B148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59" y="4606580"/>
            <a:ext cx="3318148" cy="174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phic 3" descr="Badge 1 with solid fill">
            <a:extLst>
              <a:ext uri="{FF2B5EF4-FFF2-40B4-BE49-F238E27FC236}">
                <a16:creationId xmlns:a16="http://schemas.microsoft.com/office/drawing/2014/main" id="{EF2556A4-2293-C576-CEBA-D02A8B40D7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259" y="-14455"/>
            <a:ext cx="646331" cy="646331"/>
          </a:xfrm>
          <a:prstGeom prst="rect">
            <a:avLst/>
          </a:prstGeom>
        </p:spPr>
      </p:pic>
    </p:spTree>
    <p:custDataLst>
      <p:tags r:id="rId1"/>
    </p:custDataLst>
    <p:extLst>
      <p:ext uri="{BB962C8B-B14F-4D97-AF65-F5344CB8AC3E}">
        <p14:creationId xmlns:p14="http://schemas.microsoft.com/office/powerpoint/2010/main" val="304109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10461"/>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Now it about you – explore your options</a:t>
            </a:r>
          </a:p>
        </p:txBody>
      </p:sp>
      <p:grpSp>
        <p:nvGrpSpPr>
          <p:cNvPr id="35" name="Group 34">
            <a:extLst>
              <a:ext uri="{FF2B5EF4-FFF2-40B4-BE49-F238E27FC236}">
                <a16:creationId xmlns:a16="http://schemas.microsoft.com/office/drawing/2014/main" id="{389C49ED-6B16-4D33-8679-53981A99C9CB}"/>
              </a:ext>
            </a:extLst>
          </p:cNvPr>
          <p:cNvGrpSpPr/>
          <p:nvPr/>
        </p:nvGrpSpPr>
        <p:grpSpPr>
          <a:xfrm>
            <a:off x="245638" y="793220"/>
            <a:ext cx="3689194" cy="821760"/>
            <a:chOff x="259395" y="818743"/>
            <a:chExt cx="3689194" cy="821760"/>
          </a:xfrm>
        </p:grpSpPr>
        <p:sp>
          <p:nvSpPr>
            <p:cNvPr id="24" name="TextBox 23">
              <a:extLst>
                <a:ext uri="{FF2B5EF4-FFF2-40B4-BE49-F238E27FC236}">
                  <a16:creationId xmlns:a16="http://schemas.microsoft.com/office/drawing/2014/main" id="{8F23A5C0-BEC6-4F87-B447-A438BA631F70}"/>
                </a:ext>
              </a:extLst>
            </p:cNvPr>
            <p:cNvSpPr txBox="1"/>
            <p:nvPr/>
          </p:nvSpPr>
          <p:spPr>
            <a:xfrm>
              <a:off x="307763" y="994172"/>
              <a:ext cx="3640826" cy="646331"/>
            </a:xfrm>
            <a:prstGeom prst="rect">
              <a:avLst/>
            </a:prstGeom>
            <a:noFill/>
          </p:spPr>
          <p:txBody>
            <a:bodyPr wrap="square" rtlCol="0">
              <a:spAutoFit/>
            </a:bodyPr>
            <a:lstStyle/>
            <a:p>
              <a:pPr algn="ctr"/>
              <a:r>
                <a:rPr lang="en-GB" sz="3600" dirty="0">
                  <a:hlinkClick r:id="rId4">
                    <a:extLst>
                      <a:ext uri="{A12FA001-AC4F-418D-AE19-62706E023703}">
                        <ahyp:hlinkClr xmlns:ahyp="http://schemas.microsoft.com/office/drawing/2018/hyperlinkcolor" val="tx"/>
                      </a:ext>
                    </a:extLst>
                  </a:hlinkClick>
                </a:rPr>
                <a:t>careerpilot.org.uk</a:t>
              </a:r>
              <a:endParaRPr lang="en-GB" sz="3600" dirty="0"/>
            </a:p>
          </p:txBody>
        </p:sp>
        <p:sp>
          <p:nvSpPr>
            <p:cNvPr id="34" name="Oval 33">
              <a:extLst>
                <a:ext uri="{FF2B5EF4-FFF2-40B4-BE49-F238E27FC236}">
                  <a16:creationId xmlns:a16="http://schemas.microsoft.com/office/drawing/2014/main" id="{A11E815B-419A-4182-B259-77232C6F0662}"/>
                </a:ext>
              </a:extLst>
            </p:cNvPr>
            <p:cNvSpPr/>
            <p:nvPr/>
          </p:nvSpPr>
          <p:spPr>
            <a:xfrm>
              <a:off x="259395" y="818743"/>
              <a:ext cx="438150" cy="453486"/>
            </a:xfrm>
            <a:prstGeom prst="ellipse">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2060"/>
                  </a:solidFill>
                </a:rPr>
                <a:t>1</a:t>
              </a:r>
            </a:p>
          </p:txBody>
        </p:sp>
      </p:grpSp>
      <p:grpSp>
        <p:nvGrpSpPr>
          <p:cNvPr id="42" name="Group 41">
            <a:extLst>
              <a:ext uri="{FF2B5EF4-FFF2-40B4-BE49-F238E27FC236}">
                <a16:creationId xmlns:a16="http://schemas.microsoft.com/office/drawing/2014/main" id="{DC48DFD9-413D-4E05-8372-EE3E83BCCCB3}"/>
              </a:ext>
            </a:extLst>
          </p:cNvPr>
          <p:cNvGrpSpPr/>
          <p:nvPr/>
        </p:nvGrpSpPr>
        <p:grpSpPr>
          <a:xfrm>
            <a:off x="259023" y="1666093"/>
            <a:ext cx="3898171" cy="2016705"/>
            <a:chOff x="222886" y="1419219"/>
            <a:chExt cx="3898171" cy="2016705"/>
          </a:xfrm>
          <a:effectLst>
            <a:outerShdw blurRad="63500" sx="102000" sy="102000" algn="ctr" rotWithShape="0">
              <a:prstClr val="black">
                <a:alpha val="40000"/>
              </a:prstClr>
            </a:outerShdw>
          </a:effectLst>
        </p:grpSpPr>
        <p:grpSp>
          <p:nvGrpSpPr>
            <p:cNvPr id="39" name="Group 38">
              <a:extLst>
                <a:ext uri="{FF2B5EF4-FFF2-40B4-BE49-F238E27FC236}">
                  <a16:creationId xmlns:a16="http://schemas.microsoft.com/office/drawing/2014/main" id="{85149F86-6ADD-4B4F-A8B3-4713326B374F}"/>
                </a:ext>
              </a:extLst>
            </p:cNvPr>
            <p:cNvGrpSpPr/>
            <p:nvPr/>
          </p:nvGrpSpPr>
          <p:grpSpPr>
            <a:xfrm>
              <a:off x="222886" y="1489211"/>
              <a:ext cx="3643269" cy="1946713"/>
              <a:chOff x="222886" y="1489211"/>
              <a:chExt cx="3643269" cy="1946713"/>
            </a:xfrm>
          </p:grpSpPr>
          <p:pic>
            <p:nvPicPr>
              <p:cNvPr id="8" name="Picture 7"/>
              <p:cNvPicPr>
                <a:picLocks noChangeAspect="1"/>
              </p:cNvPicPr>
              <p:nvPr/>
            </p:nvPicPr>
            <p:blipFill>
              <a:blip r:embed="rId5"/>
              <a:stretch>
                <a:fillRect/>
              </a:stretch>
            </p:blipFill>
            <p:spPr>
              <a:xfrm>
                <a:off x="277624" y="1641658"/>
                <a:ext cx="3588531" cy="1794266"/>
              </a:xfrm>
              <a:prstGeom prst="rect">
                <a:avLst/>
              </a:prstGeom>
              <a:ln>
                <a:solidFill>
                  <a:srgbClr val="00AF61"/>
                </a:solidFill>
              </a:ln>
            </p:spPr>
          </p:pic>
          <p:sp>
            <p:nvSpPr>
              <p:cNvPr id="9" name="Rectangle 8"/>
              <p:cNvSpPr/>
              <p:nvPr/>
            </p:nvSpPr>
            <p:spPr>
              <a:xfrm>
                <a:off x="313689" y="2602689"/>
                <a:ext cx="3529186" cy="6161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0DB0BA8C-953E-4A71-A39E-3BC270AA8FD7}"/>
                  </a:ext>
                </a:extLst>
              </p:cNvPr>
              <p:cNvSpPr/>
              <p:nvPr/>
            </p:nvSpPr>
            <p:spPr>
              <a:xfrm>
                <a:off x="222886" y="1489211"/>
                <a:ext cx="438150" cy="453486"/>
              </a:xfrm>
              <a:prstGeom prst="ellipse">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2060"/>
                    </a:solidFill>
                  </a:rPr>
                  <a:t>2</a:t>
                </a:r>
              </a:p>
            </p:txBody>
          </p:sp>
        </p:grpSp>
        <p:pic>
          <p:nvPicPr>
            <p:cNvPr id="26" name="Picture 25" descr="Loop">
              <a:extLst>
                <a:ext uri="{FF2B5EF4-FFF2-40B4-BE49-F238E27FC236}">
                  <a16:creationId xmlns:a16="http://schemas.microsoft.com/office/drawing/2014/main" id="{38581514-CF56-4F32-AEE8-CEE66E56D1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7093" y="1419219"/>
              <a:ext cx="1143964" cy="53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a:extLst>
              <a:ext uri="{FF2B5EF4-FFF2-40B4-BE49-F238E27FC236}">
                <a16:creationId xmlns:a16="http://schemas.microsoft.com/office/drawing/2014/main" id="{70127148-CA4A-C515-C6AE-DF2F2788EB74}"/>
              </a:ext>
            </a:extLst>
          </p:cNvPr>
          <p:cNvGrpSpPr/>
          <p:nvPr/>
        </p:nvGrpSpPr>
        <p:grpSpPr>
          <a:xfrm>
            <a:off x="153856" y="3762927"/>
            <a:ext cx="5451349" cy="2800908"/>
            <a:chOff x="153855" y="3608502"/>
            <a:chExt cx="5451349" cy="2800908"/>
          </a:xfrm>
          <a:effectLst>
            <a:outerShdw blurRad="63500" sx="102000" sy="102000" algn="ctr" rotWithShape="0">
              <a:prstClr val="black">
                <a:alpha val="40000"/>
              </a:prstClr>
            </a:outerShdw>
          </a:effectLst>
        </p:grpSpPr>
        <p:pic>
          <p:nvPicPr>
            <p:cNvPr id="3" name="Picture 2"/>
            <p:cNvPicPr>
              <a:picLocks noChangeAspect="1"/>
            </p:cNvPicPr>
            <p:nvPr/>
          </p:nvPicPr>
          <p:blipFill>
            <a:blip r:embed="rId7"/>
            <a:stretch>
              <a:fillRect/>
            </a:stretch>
          </p:blipFill>
          <p:spPr>
            <a:xfrm>
              <a:off x="245637" y="3703802"/>
              <a:ext cx="5359567" cy="2705608"/>
            </a:xfrm>
            <a:prstGeom prst="rect">
              <a:avLst/>
            </a:prstGeom>
            <a:ln>
              <a:solidFill>
                <a:schemeClr val="accent5">
                  <a:lumMod val="50000"/>
                </a:schemeClr>
              </a:solidFill>
            </a:ln>
          </p:spPr>
        </p:pic>
        <p:sp>
          <p:nvSpPr>
            <p:cNvPr id="36" name="Oval 35">
              <a:extLst>
                <a:ext uri="{FF2B5EF4-FFF2-40B4-BE49-F238E27FC236}">
                  <a16:creationId xmlns:a16="http://schemas.microsoft.com/office/drawing/2014/main" id="{960F55CC-3185-4F75-90D6-8B73BEDE1101}"/>
                </a:ext>
              </a:extLst>
            </p:cNvPr>
            <p:cNvSpPr/>
            <p:nvPr/>
          </p:nvSpPr>
          <p:spPr>
            <a:xfrm>
              <a:off x="153855" y="3608502"/>
              <a:ext cx="438150" cy="453486"/>
            </a:xfrm>
            <a:prstGeom prst="ellipse">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2060"/>
                  </a:solidFill>
                </a:rPr>
                <a:t>4</a:t>
              </a:r>
            </a:p>
          </p:txBody>
        </p:sp>
      </p:grpSp>
      <p:grpSp>
        <p:nvGrpSpPr>
          <p:cNvPr id="5" name="Group 4">
            <a:extLst>
              <a:ext uri="{FF2B5EF4-FFF2-40B4-BE49-F238E27FC236}">
                <a16:creationId xmlns:a16="http://schemas.microsoft.com/office/drawing/2014/main" id="{1C38C3BC-6EB0-C4F4-E1A4-19C1EED198BE}"/>
              </a:ext>
            </a:extLst>
          </p:cNvPr>
          <p:cNvGrpSpPr/>
          <p:nvPr/>
        </p:nvGrpSpPr>
        <p:grpSpPr>
          <a:xfrm>
            <a:off x="4100395" y="811299"/>
            <a:ext cx="4729844" cy="2813879"/>
            <a:chOff x="3951855" y="965720"/>
            <a:chExt cx="4729844" cy="2813879"/>
          </a:xfrm>
          <a:effectLst>
            <a:outerShdw blurRad="63500" sx="102000" sy="102000" algn="ctr" rotWithShape="0">
              <a:prstClr val="black">
                <a:alpha val="40000"/>
              </a:prstClr>
            </a:outerShdw>
          </a:effectLst>
        </p:grpSpPr>
        <p:sp>
          <p:nvSpPr>
            <p:cNvPr id="6" name="Oval 5">
              <a:extLst>
                <a:ext uri="{FF2B5EF4-FFF2-40B4-BE49-F238E27FC236}">
                  <a16:creationId xmlns:a16="http://schemas.microsoft.com/office/drawing/2014/main" id="{57DDD387-089E-BFA7-67D7-5477E86BD1A4}"/>
                </a:ext>
              </a:extLst>
            </p:cNvPr>
            <p:cNvSpPr/>
            <p:nvPr/>
          </p:nvSpPr>
          <p:spPr>
            <a:xfrm>
              <a:off x="3951855" y="965720"/>
              <a:ext cx="438150" cy="453486"/>
            </a:xfrm>
            <a:prstGeom prst="ellipse">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2060"/>
                  </a:solidFill>
                </a:rPr>
                <a:t>3</a:t>
              </a:r>
            </a:p>
          </p:txBody>
        </p:sp>
        <p:pic>
          <p:nvPicPr>
            <p:cNvPr id="2" name="Picture 1">
              <a:extLst>
                <a:ext uri="{FF2B5EF4-FFF2-40B4-BE49-F238E27FC236}">
                  <a16:creationId xmlns:a16="http://schemas.microsoft.com/office/drawing/2014/main" id="{C65A8C80-32FD-39F6-12D0-A0F4CD3C1382}"/>
                </a:ext>
              </a:extLst>
            </p:cNvPr>
            <p:cNvPicPr>
              <a:picLocks noChangeAspect="1"/>
            </p:cNvPicPr>
            <p:nvPr/>
          </p:nvPicPr>
          <p:blipFill>
            <a:blip r:embed="rId8"/>
            <a:stretch>
              <a:fillRect/>
            </a:stretch>
          </p:blipFill>
          <p:spPr>
            <a:xfrm>
              <a:off x="4347107" y="1115001"/>
              <a:ext cx="4334592" cy="2664598"/>
            </a:xfrm>
            <a:prstGeom prst="rect">
              <a:avLst/>
            </a:prstGeom>
          </p:spPr>
        </p:pic>
      </p:grpSp>
      <p:sp>
        <p:nvSpPr>
          <p:cNvPr id="4" name="Star: 32 Points 3">
            <a:extLst>
              <a:ext uri="{FF2B5EF4-FFF2-40B4-BE49-F238E27FC236}">
                <a16:creationId xmlns:a16="http://schemas.microsoft.com/office/drawing/2014/main" id="{A813BB88-6A3E-5860-EDBD-885592C8F114}"/>
              </a:ext>
            </a:extLst>
          </p:cNvPr>
          <p:cNvSpPr/>
          <p:nvPr/>
        </p:nvSpPr>
        <p:spPr>
          <a:xfrm>
            <a:off x="6613451" y="4124853"/>
            <a:ext cx="2438451" cy="2524626"/>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pic>
        <p:nvPicPr>
          <p:cNvPr id="7" name="Graphic 6" descr="Badge 1 with solid fill">
            <a:extLst>
              <a:ext uri="{FF2B5EF4-FFF2-40B4-BE49-F238E27FC236}">
                <a16:creationId xmlns:a16="http://schemas.microsoft.com/office/drawing/2014/main" id="{AA3E5134-F0DC-17C6-29C3-1398A2E657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259" y="-14455"/>
            <a:ext cx="646331" cy="646331"/>
          </a:xfrm>
          <a:prstGeom prst="rect">
            <a:avLst/>
          </a:prstGeom>
        </p:spPr>
      </p:pic>
    </p:spTree>
    <p:custDataLst>
      <p:tags r:id="rId1"/>
    </p:custDataLst>
    <p:extLst>
      <p:ext uri="{BB962C8B-B14F-4D97-AF65-F5344CB8AC3E}">
        <p14:creationId xmlns:p14="http://schemas.microsoft.com/office/powerpoint/2010/main" val="207681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500" fill="hold"/>
                                        <p:tgtEl>
                                          <p:spTgt spid="42"/>
                                        </p:tgtEl>
                                        <p:attrNameLst>
                                          <p:attrName>ppt_x</p:attrName>
                                        </p:attrNameLst>
                                      </p:cBhvr>
                                      <p:tavLst>
                                        <p:tav tm="0">
                                          <p:val>
                                            <p:strVal val="#ppt_x"/>
                                          </p:val>
                                        </p:tav>
                                        <p:tav tm="100000">
                                          <p:val>
                                            <p:strVal val="#ppt_x"/>
                                          </p:val>
                                        </p:tav>
                                      </p:tavLst>
                                    </p:anim>
                                    <p:anim calcmode="lin" valueType="num">
                                      <p:cBhvr additive="base">
                                        <p:cTn id="1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heel(1)">
                                      <p:cBhvr>
                                        <p:cTn id="3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3011"/>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pic>
        <p:nvPicPr>
          <p:cNvPr id="5" name="Picture 4">
            <a:extLst>
              <a:ext uri="{FF2B5EF4-FFF2-40B4-BE49-F238E27FC236}">
                <a16:creationId xmlns:a16="http://schemas.microsoft.com/office/drawing/2014/main" id="{2A3253F2-9516-48BD-A3E0-A9B9CF23F5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785" y="855819"/>
            <a:ext cx="3160062" cy="1777313"/>
          </a:xfrm>
          <a:prstGeom prst="rect">
            <a:avLst/>
          </a:prstGeom>
          <a:ln w="57150">
            <a:solidFill>
              <a:schemeClr val="bg1"/>
            </a:solidFill>
          </a:ln>
        </p:spPr>
      </p:pic>
      <p:pic>
        <p:nvPicPr>
          <p:cNvPr id="12" name="Picture 11">
            <a:extLst>
              <a:ext uri="{FF2B5EF4-FFF2-40B4-BE49-F238E27FC236}">
                <a16:creationId xmlns:a16="http://schemas.microsoft.com/office/drawing/2014/main" id="{5A0E0354-05F2-450C-B60B-2D6179BAC595}"/>
              </a:ext>
            </a:extLst>
          </p:cNvPr>
          <p:cNvPicPr>
            <a:picLocks noChangeAspect="1"/>
          </p:cNvPicPr>
          <p:nvPr/>
        </p:nvPicPr>
        <p:blipFill rotWithShape="1">
          <a:blip r:embed="rId5">
            <a:extLst>
              <a:ext uri="{28A0092B-C50C-407E-A947-70E740481C1C}">
                <a14:useLocalDpi xmlns:a14="http://schemas.microsoft.com/office/drawing/2010/main" val="0"/>
              </a:ext>
            </a:extLst>
          </a:blip>
          <a:srcRect t="26263"/>
          <a:stretch/>
        </p:blipFill>
        <p:spPr>
          <a:xfrm>
            <a:off x="327554" y="2968073"/>
            <a:ext cx="8488892" cy="3503997"/>
          </a:xfrm>
          <a:prstGeom prst="rect">
            <a:avLst/>
          </a:prstGeom>
        </p:spPr>
      </p:pic>
      <p:sp>
        <p:nvSpPr>
          <p:cNvPr id="8" name="Rounded Rectangle 7"/>
          <p:cNvSpPr/>
          <p:nvPr/>
        </p:nvSpPr>
        <p:spPr>
          <a:xfrm>
            <a:off x="435917" y="3046444"/>
            <a:ext cx="2740083" cy="9667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Parents/family</a:t>
            </a:r>
          </a:p>
        </p:txBody>
      </p:sp>
      <p:sp>
        <p:nvSpPr>
          <p:cNvPr id="9" name="Rounded Rectangle 8"/>
          <p:cNvSpPr/>
          <p:nvPr/>
        </p:nvSpPr>
        <p:spPr>
          <a:xfrm>
            <a:off x="2745903" y="3792500"/>
            <a:ext cx="1919230" cy="14652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Teachers Head of 6</a:t>
            </a:r>
            <a:r>
              <a:rPr lang="en-GB" sz="2400" baseline="30000" dirty="0"/>
              <a:t>th</a:t>
            </a:r>
            <a:r>
              <a:rPr lang="en-GB" sz="2400" dirty="0"/>
              <a:t> Form</a:t>
            </a:r>
          </a:p>
        </p:txBody>
      </p:sp>
      <p:sp>
        <p:nvSpPr>
          <p:cNvPr id="11" name="Rounded Rectangle 10"/>
          <p:cNvSpPr/>
          <p:nvPr/>
        </p:nvSpPr>
        <p:spPr>
          <a:xfrm>
            <a:off x="6445560" y="3694791"/>
            <a:ext cx="2262524" cy="14652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a:t>
            </a:r>
          </a:p>
        </p:txBody>
      </p:sp>
      <p:sp>
        <p:nvSpPr>
          <p:cNvPr id="13" name="Rectangle: Rounded Corners 12">
            <a:extLst>
              <a:ext uri="{FF2B5EF4-FFF2-40B4-BE49-F238E27FC236}">
                <a16:creationId xmlns:a16="http://schemas.microsoft.com/office/drawing/2014/main" id="{B93D5737-90D5-4EB3-AEC9-F1648767D96F}"/>
              </a:ext>
            </a:extLst>
          </p:cNvPr>
          <p:cNvSpPr/>
          <p:nvPr/>
        </p:nvSpPr>
        <p:spPr>
          <a:xfrm>
            <a:off x="4539651" y="3098800"/>
            <a:ext cx="203139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 advisers</a:t>
            </a:r>
          </a:p>
        </p:txBody>
      </p:sp>
      <p:sp>
        <p:nvSpPr>
          <p:cNvPr id="10" name="Text Box 14">
            <a:extLst>
              <a:ext uri="{FF2B5EF4-FFF2-40B4-BE49-F238E27FC236}">
                <a16:creationId xmlns:a16="http://schemas.microsoft.com/office/drawing/2014/main" id="{5AECDF9D-ACFF-458B-9FFB-151890D143C4}"/>
              </a:ext>
            </a:extLst>
          </p:cNvPr>
          <p:cNvSpPr txBox="1">
            <a:spLocks noChangeArrowheads="1"/>
          </p:cNvSpPr>
          <p:nvPr/>
        </p:nvSpPr>
        <p:spPr bwMode="auto">
          <a:xfrm>
            <a:off x="-14780" y="-38927"/>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en-US" sz="3600" dirty="0">
                <a:solidFill>
                  <a:schemeClr val="bg1"/>
                </a:solidFill>
                <a:latin typeface="Calibri" panose="020F0502020204030204" pitchFamily="34" charset="0"/>
              </a:rPr>
              <a:t>Get ready for your future career</a:t>
            </a:r>
          </a:p>
        </p:txBody>
      </p:sp>
      <p:pic>
        <p:nvPicPr>
          <p:cNvPr id="15" name="Graphic 14" descr="Badge 1 with solid fill">
            <a:extLst>
              <a:ext uri="{FF2B5EF4-FFF2-40B4-BE49-F238E27FC236}">
                <a16:creationId xmlns:a16="http://schemas.microsoft.com/office/drawing/2014/main" id="{384700BF-DD9C-4F0D-9972-A4FEFD0F9E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6" y="1"/>
            <a:ext cx="587574" cy="587574"/>
          </a:xfrm>
          <a:prstGeom prst="rect">
            <a:avLst/>
          </a:prstGeom>
        </p:spPr>
      </p:pic>
    </p:spTree>
    <p:custDataLst>
      <p:tags r:id="rId1"/>
    </p:custDataLst>
    <p:extLst>
      <p:ext uri="{BB962C8B-B14F-4D97-AF65-F5344CB8AC3E}">
        <p14:creationId xmlns:p14="http://schemas.microsoft.com/office/powerpoint/2010/main" val="2021041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14780" y="-37542"/>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Write an action point</a:t>
            </a:r>
          </a:p>
        </p:txBody>
      </p:sp>
      <p:pic>
        <p:nvPicPr>
          <p:cNvPr id="3" name="Picture 2">
            <a:extLst>
              <a:ext uri="{FF2B5EF4-FFF2-40B4-BE49-F238E27FC236}">
                <a16:creationId xmlns:a16="http://schemas.microsoft.com/office/drawing/2014/main" id="{0C10102C-8354-9629-614C-53428DBE18A3}"/>
              </a:ext>
            </a:extLst>
          </p:cNvPr>
          <p:cNvPicPr>
            <a:picLocks noChangeAspect="1"/>
          </p:cNvPicPr>
          <p:nvPr/>
        </p:nvPicPr>
        <p:blipFill>
          <a:blip r:embed="rId4"/>
          <a:stretch>
            <a:fillRect/>
          </a:stretch>
        </p:blipFill>
        <p:spPr>
          <a:xfrm>
            <a:off x="271226" y="4574188"/>
            <a:ext cx="8529441" cy="1878950"/>
          </a:xfrm>
          <a:prstGeom prst="rect">
            <a:avLst/>
          </a:prstGeom>
          <a:ln>
            <a:solidFill>
              <a:schemeClr val="accent5">
                <a:lumMod val="75000"/>
              </a:schemeClr>
            </a:solidFill>
          </a:ln>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518AB8CC-069C-9232-A64E-32BCE31822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226" y="1001549"/>
            <a:ext cx="8601547" cy="3190752"/>
          </a:xfrm>
          <a:prstGeom prst="rect">
            <a:avLst/>
          </a:prstGeom>
          <a:effectLst>
            <a:outerShdw blurRad="63500" sx="102000" sy="102000" algn="ctr" rotWithShape="0">
              <a:prstClr val="black">
                <a:alpha val="40000"/>
              </a:prstClr>
            </a:outerShdw>
          </a:effectLst>
        </p:spPr>
      </p:pic>
      <p:pic>
        <p:nvPicPr>
          <p:cNvPr id="5" name="Picture 4" descr="Loop">
            <a:extLst>
              <a:ext uri="{FF2B5EF4-FFF2-40B4-BE49-F238E27FC236}">
                <a16:creationId xmlns:a16="http://schemas.microsoft.com/office/drawing/2014/main" id="{29F56719-74E6-9E41-607D-58794613FC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94143" y="1914329"/>
            <a:ext cx="2306524" cy="2277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tar: 32 Points 1">
            <a:extLst>
              <a:ext uri="{FF2B5EF4-FFF2-40B4-BE49-F238E27FC236}">
                <a16:creationId xmlns:a16="http://schemas.microsoft.com/office/drawing/2014/main" id="{3A4494B4-7AB8-0C58-FA8A-C40035398192}"/>
              </a:ext>
            </a:extLst>
          </p:cNvPr>
          <p:cNvSpPr/>
          <p:nvPr/>
        </p:nvSpPr>
        <p:spPr>
          <a:xfrm>
            <a:off x="7113181" y="4688959"/>
            <a:ext cx="1938721" cy="1960520"/>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6" name="Graphic 5" descr="Badge 1 with solid fill">
            <a:extLst>
              <a:ext uri="{FF2B5EF4-FFF2-40B4-BE49-F238E27FC236}">
                <a16:creationId xmlns:a16="http://schemas.microsoft.com/office/drawing/2014/main" id="{23F39137-6A71-5443-A8F1-FB0D16E692A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5546" y="1"/>
            <a:ext cx="587574" cy="587574"/>
          </a:xfrm>
          <a:prstGeom prst="rect">
            <a:avLst/>
          </a:prstGeom>
        </p:spPr>
      </p:pic>
    </p:spTree>
    <p:custDataLst>
      <p:tags r:id="rId1"/>
    </p:custDataLst>
    <p:extLst>
      <p:ext uri="{BB962C8B-B14F-4D97-AF65-F5344CB8AC3E}">
        <p14:creationId xmlns:p14="http://schemas.microsoft.com/office/powerpoint/2010/main" val="85610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14780" y="-52023"/>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Wrap-up – In pairs</a:t>
            </a:r>
          </a:p>
        </p:txBody>
      </p:sp>
      <p:sp>
        <p:nvSpPr>
          <p:cNvPr id="2" name="Text Box 14">
            <a:extLst>
              <a:ext uri="{FF2B5EF4-FFF2-40B4-BE49-F238E27FC236}">
                <a16:creationId xmlns:a16="http://schemas.microsoft.com/office/drawing/2014/main" id="{CD2A5F84-9A96-FD22-5C76-7C0C3832BC14}"/>
              </a:ext>
            </a:extLst>
          </p:cNvPr>
          <p:cNvSpPr txBox="1">
            <a:spLocks noChangeArrowheads="1"/>
          </p:cNvSpPr>
          <p:nvPr/>
        </p:nvSpPr>
        <p:spPr bwMode="auto">
          <a:xfrm>
            <a:off x="330245" y="957551"/>
            <a:ext cx="8528346" cy="461665"/>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2400" dirty="0">
                <a:latin typeface="Calibri" panose="020F0502020204030204" pitchFamily="34" charset="0"/>
              </a:rPr>
              <a:t>Pathways at 18: Which are you interested in?</a:t>
            </a:r>
          </a:p>
        </p:txBody>
      </p:sp>
      <p:pic>
        <p:nvPicPr>
          <p:cNvPr id="6" name="Picture 5">
            <a:extLst>
              <a:ext uri="{FF2B5EF4-FFF2-40B4-BE49-F238E27FC236}">
                <a16:creationId xmlns:a16="http://schemas.microsoft.com/office/drawing/2014/main" id="{44DC6748-E116-F45B-0766-0F989BDD2130}"/>
              </a:ext>
            </a:extLst>
          </p:cNvPr>
          <p:cNvPicPr>
            <a:picLocks noChangeAspect="1"/>
          </p:cNvPicPr>
          <p:nvPr/>
        </p:nvPicPr>
        <p:blipFill>
          <a:blip r:embed="rId4"/>
          <a:stretch>
            <a:fillRect/>
          </a:stretch>
        </p:blipFill>
        <p:spPr>
          <a:xfrm>
            <a:off x="300437" y="1681072"/>
            <a:ext cx="8528345" cy="4295481"/>
          </a:xfrm>
          <a:prstGeom prst="rect">
            <a:avLst/>
          </a:prstGeom>
        </p:spPr>
      </p:pic>
      <p:sp>
        <p:nvSpPr>
          <p:cNvPr id="3" name="Star: 32 Points 2">
            <a:extLst>
              <a:ext uri="{FF2B5EF4-FFF2-40B4-BE49-F238E27FC236}">
                <a16:creationId xmlns:a16="http://schemas.microsoft.com/office/drawing/2014/main" id="{43E24B33-989A-0CC0-FBCA-B6415BAEE570}"/>
              </a:ext>
            </a:extLst>
          </p:cNvPr>
          <p:cNvSpPr/>
          <p:nvPr/>
        </p:nvSpPr>
        <p:spPr>
          <a:xfrm>
            <a:off x="7230140" y="4954773"/>
            <a:ext cx="1821762" cy="1694706"/>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89836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11" name="Group 10">
            <a:extLst>
              <a:ext uri="{FF2B5EF4-FFF2-40B4-BE49-F238E27FC236}">
                <a16:creationId xmlns:a16="http://schemas.microsoft.com/office/drawing/2014/main" id="{910923B9-12E6-718A-8A56-96764C1559A0}"/>
              </a:ext>
            </a:extLst>
          </p:cNvPr>
          <p:cNvGrpSpPr/>
          <p:nvPr/>
        </p:nvGrpSpPr>
        <p:grpSpPr>
          <a:xfrm>
            <a:off x="1734913" y="3460201"/>
            <a:ext cx="5854065" cy="3015641"/>
            <a:chOff x="201988" y="3108093"/>
            <a:chExt cx="5854065" cy="3015641"/>
          </a:xfrm>
        </p:grpSpPr>
        <p:grpSp>
          <p:nvGrpSpPr>
            <p:cNvPr id="24" name="Group 23">
              <a:extLst>
                <a:ext uri="{FF2B5EF4-FFF2-40B4-BE49-F238E27FC236}">
                  <a16:creationId xmlns:a16="http://schemas.microsoft.com/office/drawing/2014/main" id="{7E4AF27D-9684-0EF3-0308-179D350E7B8B}"/>
                </a:ext>
              </a:extLst>
            </p:cNvPr>
            <p:cNvGrpSpPr/>
            <p:nvPr/>
          </p:nvGrpSpPr>
          <p:grpSpPr>
            <a:xfrm>
              <a:off x="201988" y="3117915"/>
              <a:ext cx="5854065" cy="3005819"/>
              <a:chOff x="201988" y="3117915"/>
              <a:chExt cx="5854065" cy="3005819"/>
            </a:xfrm>
          </p:grpSpPr>
          <p:sp>
            <p:nvSpPr>
              <p:cNvPr id="7" name="Rectangle 6">
                <a:extLst>
                  <a:ext uri="{FF2B5EF4-FFF2-40B4-BE49-F238E27FC236}">
                    <a16:creationId xmlns:a16="http://schemas.microsoft.com/office/drawing/2014/main" id="{7485B5F2-A2E5-452B-BB2A-DCB0ED21FF13}"/>
                  </a:ext>
                </a:extLst>
              </p:cNvPr>
              <p:cNvSpPr/>
              <p:nvPr/>
            </p:nvSpPr>
            <p:spPr>
              <a:xfrm>
                <a:off x="1661474" y="3117915"/>
                <a:ext cx="4394579" cy="1390417"/>
              </a:xfrm>
              <a:prstGeom prst="rect">
                <a:avLst/>
              </a:prstGeom>
              <a:gradFill flip="none" rotWithShape="1">
                <a:gsLst>
                  <a:gs pos="0">
                    <a:srgbClr val="FF66CC">
                      <a:shade val="30000"/>
                      <a:satMod val="115000"/>
                    </a:srgbClr>
                  </a:gs>
                  <a:gs pos="50000">
                    <a:srgbClr val="FF66CC">
                      <a:shade val="67500"/>
                      <a:satMod val="115000"/>
                    </a:srgbClr>
                  </a:gs>
                  <a:gs pos="100000">
                    <a:srgbClr val="FF66CC">
                      <a:shade val="100000"/>
                      <a:satMod val="115000"/>
                    </a:srgbClr>
                  </a:gs>
                </a:gsLst>
                <a:path path="circle">
                  <a:fillToRect l="100000" t="100000"/>
                </a:path>
                <a:tileRect r="-100000" b="-100000"/>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Seen how your post 18 choices fit with future jobs and your career</a:t>
                </a:r>
              </a:p>
            </p:txBody>
          </p:sp>
          <p:sp>
            <p:nvSpPr>
              <p:cNvPr id="40" name="Rectangle 39">
                <a:extLst>
                  <a:ext uri="{FF2B5EF4-FFF2-40B4-BE49-F238E27FC236}">
                    <a16:creationId xmlns:a16="http://schemas.microsoft.com/office/drawing/2014/main" id="{10035FC8-6561-46E8-82A6-3D2AF85DFD0E}"/>
                  </a:ext>
                </a:extLst>
              </p:cNvPr>
              <p:cNvSpPr/>
              <p:nvPr/>
            </p:nvSpPr>
            <p:spPr>
              <a:xfrm>
                <a:off x="1661474" y="4733317"/>
                <a:ext cx="4394579" cy="1389374"/>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Started to make a plan and develop a pathway for your future</a:t>
                </a:r>
              </a:p>
            </p:txBody>
          </p:sp>
          <p:sp>
            <p:nvSpPr>
              <p:cNvPr id="22" name="Rectangle 5">
                <a:extLst>
                  <a:ext uri="{FF2B5EF4-FFF2-40B4-BE49-F238E27FC236}">
                    <a16:creationId xmlns:a16="http://schemas.microsoft.com/office/drawing/2014/main" id="{E4C40943-6DCF-0008-EA74-61474B3D2980}"/>
                  </a:ext>
                </a:extLst>
              </p:cNvPr>
              <p:cNvSpPr>
                <a:spLocks noChangeArrowheads="1"/>
              </p:cNvSpPr>
              <p:nvPr/>
            </p:nvSpPr>
            <p:spPr bwMode="auto">
              <a:xfrm>
                <a:off x="201988" y="4733317"/>
                <a:ext cx="1319501" cy="1390417"/>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8">
                <a:extLst>
                  <a:ext uri="{FF2B5EF4-FFF2-40B4-BE49-F238E27FC236}">
                    <a16:creationId xmlns:a16="http://schemas.microsoft.com/office/drawing/2014/main" id="{021BA657-9D45-F472-C832-494789E42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34" y="4783903"/>
                <a:ext cx="837609" cy="12407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15B01466-BFF4-981E-173C-90A00A253399}"/>
                </a:ext>
              </a:extLst>
            </p:cNvPr>
            <p:cNvGrpSpPr/>
            <p:nvPr/>
          </p:nvGrpSpPr>
          <p:grpSpPr>
            <a:xfrm>
              <a:off x="201988" y="3108093"/>
              <a:ext cx="1341790" cy="1410059"/>
              <a:chOff x="1967991" y="4944046"/>
              <a:chExt cx="1377950" cy="1458913"/>
            </a:xfrm>
          </p:grpSpPr>
          <p:sp>
            <p:nvSpPr>
              <p:cNvPr id="9" name="Rectangle 12">
                <a:extLst>
                  <a:ext uri="{FF2B5EF4-FFF2-40B4-BE49-F238E27FC236}">
                    <a16:creationId xmlns:a16="http://schemas.microsoft.com/office/drawing/2014/main" id="{68BCDF9D-8B88-7707-32E6-D868B5B192F8}"/>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 name="Picture 14">
                <a:extLst>
                  <a:ext uri="{FF2B5EF4-FFF2-40B4-BE49-F238E27FC236}">
                    <a16:creationId xmlns:a16="http://schemas.microsoft.com/office/drawing/2014/main" id="{27C0CECB-1880-25D9-8718-9FFD9AE0B8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92802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48709B-2689-7E06-73E2-603AD097AF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914401"/>
            <a:ext cx="9144001" cy="4309872"/>
          </a:xfrm>
          <a:prstGeom prst="rect">
            <a:avLst/>
          </a:prstGeom>
        </p:spPr>
      </p:pic>
      <p:sp>
        <p:nvSpPr>
          <p:cNvPr id="5" name="Rectangle 4">
            <a:extLst>
              <a:ext uri="{FF2B5EF4-FFF2-40B4-BE49-F238E27FC236}">
                <a16:creationId xmlns:a16="http://schemas.microsoft.com/office/drawing/2014/main" id="{260B1E24-D386-4F94-A37B-D6629425D2A8}"/>
              </a:ext>
            </a:extLst>
          </p:cNvPr>
          <p:cNvSpPr/>
          <p:nvPr/>
        </p:nvSpPr>
        <p:spPr>
          <a:xfrm>
            <a:off x="0" y="4639733"/>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4"/>
          <a:srcRect r="3226" b="82541"/>
          <a:stretch/>
        </p:blipFill>
        <p:spPr>
          <a:xfrm>
            <a:off x="0" y="0"/>
            <a:ext cx="9144000" cy="914401"/>
          </a:xfrm>
          <a:prstGeom prst="rect">
            <a:avLst/>
          </a:prstGeom>
        </p:spPr>
      </p:pic>
      <p:sp>
        <p:nvSpPr>
          <p:cNvPr id="10" name="Rectangle 9">
            <a:extLst>
              <a:ext uri="{FF2B5EF4-FFF2-40B4-BE49-F238E27FC236}">
                <a16:creationId xmlns:a16="http://schemas.microsoft.com/office/drawing/2014/main" id="{E1BF9DD5-7E8D-5930-9679-40833C3855E0}"/>
              </a:ext>
            </a:extLst>
          </p:cNvPr>
          <p:cNvSpPr/>
          <p:nvPr/>
        </p:nvSpPr>
        <p:spPr>
          <a:xfrm>
            <a:off x="-1" y="4357511"/>
            <a:ext cx="9153787" cy="2500489"/>
          </a:xfrm>
          <a:prstGeom prst="rect">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FF8587B-9388-7E1B-CC4A-9A8A83A49CC4}"/>
              </a:ext>
            </a:extLst>
          </p:cNvPr>
          <p:cNvSpPr/>
          <p:nvPr/>
        </p:nvSpPr>
        <p:spPr>
          <a:xfrm>
            <a:off x="260500" y="4906330"/>
            <a:ext cx="8623004" cy="1200329"/>
          </a:xfrm>
          <a:prstGeom prst="rect">
            <a:avLst/>
          </a:prstGeom>
          <a:solidFill>
            <a:srgbClr val="00AF61"/>
          </a:solidFill>
        </p:spPr>
        <p:txBody>
          <a:bodyPr wrap="square">
            <a:spAutoFit/>
          </a:bodyPr>
          <a:lstStyle/>
          <a:p>
            <a:pPr algn="ctr"/>
            <a:r>
              <a:rPr lang="en-GB" altLang="en-US" sz="2400" b="1" dirty="0">
                <a:solidFill>
                  <a:schemeClr val="bg1"/>
                </a:solidFill>
                <a:latin typeface="Calibri" panose="020F0502020204030204" pitchFamily="34" charset="0"/>
              </a:rPr>
              <a:t>Preparing for post 18</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2: Alternatives to university</a:t>
            </a:r>
          </a:p>
        </p:txBody>
      </p:sp>
      <p:pic>
        <p:nvPicPr>
          <p:cNvPr id="9" name="Graphic 8" descr="Badge with solid fill">
            <a:extLst>
              <a:ext uri="{FF2B5EF4-FFF2-40B4-BE49-F238E27FC236}">
                <a16:creationId xmlns:a16="http://schemas.microsoft.com/office/drawing/2014/main" id="{4F5E0544-912C-4A38-A237-316C06C0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60496" y="4933039"/>
            <a:ext cx="1349431" cy="1349431"/>
          </a:xfrm>
          <a:prstGeom prst="rect">
            <a:avLst/>
          </a:prstGeom>
        </p:spPr>
      </p:pic>
      <p:sp>
        <p:nvSpPr>
          <p:cNvPr id="4" name="Rectangle 3">
            <a:extLst>
              <a:ext uri="{FF2B5EF4-FFF2-40B4-BE49-F238E27FC236}">
                <a16:creationId xmlns:a16="http://schemas.microsoft.com/office/drawing/2014/main" id="{A86FA4D0-F6D0-26D3-EE9B-AE1415FF91EE}"/>
              </a:ext>
            </a:extLst>
          </p:cNvPr>
          <p:cNvSpPr/>
          <p:nvPr/>
        </p:nvSpPr>
        <p:spPr>
          <a:xfrm>
            <a:off x="-4895" y="89108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3447728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26044"/>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129561" y="2375505"/>
            <a:ext cx="2805419" cy="86845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t>
            </a:r>
          </a:p>
          <a:p>
            <a:pPr algn="ctr"/>
            <a:r>
              <a:rPr lang="en-GB" sz="2400" dirty="0"/>
              <a:t>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129561" y="3315367"/>
            <a:ext cx="2788868"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planning task</a:t>
            </a:r>
          </a:p>
          <a:p>
            <a:pPr algn="ctr"/>
            <a:r>
              <a:rPr lang="en-GB" sz="2400" dirty="0"/>
              <a:t>10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46112" y="5892554"/>
            <a:ext cx="2805419" cy="77250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15 mins</a:t>
            </a:r>
          </a:p>
        </p:txBody>
      </p:sp>
      <p:pic>
        <p:nvPicPr>
          <p:cNvPr id="36" name="Graphic 35" descr="Badge with solid fill">
            <a:extLst>
              <a:ext uri="{FF2B5EF4-FFF2-40B4-BE49-F238E27FC236}">
                <a16:creationId xmlns:a16="http://schemas.microsoft.com/office/drawing/2014/main" id="{6C7E9A38-80C0-F9FC-99CD-3C5F9C8A4C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
        <p:nvSpPr>
          <p:cNvPr id="40" name="Rectangle 39">
            <a:extLst>
              <a:ext uri="{FF2B5EF4-FFF2-40B4-BE49-F238E27FC236}">
                <a16:creationId xmlns:a16="http://schemas.microsoft.com/office/drawing/2014/main" id="{10035FC8-6561-46E8-82A6-3D2AF85DFD0E}"/>
              </a:ext>
            </a:extLst>
          </p:cNvPr>
          <p:cNvSpPr/>
          <p:nvPr/>
        </p:nvSpPr>
        <p:spPr>
          <a:xfrm>
            <a:off x="1639304" y="3448264"/>
            <a:ext cx="4369253" cy="1389374"/>
          </a:xfrm>
          <a:prstGeom prst="rect">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path path="circle">
              <a:fillToRect l="100000" t="100000"/>
            </a:path>
            <a:tileRect r="-100000" b="-100000"/>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start planning your next steps in learning and work</a:t>
            </a:r>
          </a:p>
        </p:txBody>
      </p:sp>
      <p:sp>
        <p:nvSpPr>
          <p:cNvPr id="27" name="Rectangle 26">
            <a:extLst>
              <a:ext uri="{FF2B5EF4-FFF2-40B4-BE49-F238E27FC236}">
                <a16:creationId xmlns:a16="http://schemas.microsoft.com/office/drawing/2014/main" id="{7E451A0F-EA90-6776-797F-48C38F52C89C}"/>
              </a:ext>
            </a:extLst>
          </p:cNvPr>
          <p:cNvSpPr/>
          <p:nvPr/>
        </p:nvSpPr>
        <p:spPr>
          <a:xfrm>
            <a:off x="1614821" y="4965753"/>
            <a:ext cx="4369253" cy="1389374"/>
          </a:xfrm>
          <a:prstGeom prst="rect">
            <a:avLst/>
          </a:prstGeom>
          <a:gradFill flip="none" rotWithShape="1">
            <a:gsLst>
              <a:gs pos="0">
                <a:srgbClr val="FF9999">
                  <a:shade val="30000"/>
                  <a:satMod val="115000"/>
                </a:srgbClr>
              </a:gs>
              <a:gs pos="50000">
                <a:srgbClr val="FF9999">
                  <a:shade val="67500"/>
                  <a:satMod val="115000"/>
                </a:srgbClr>
              </a:gs>
              <a:gs pos="100000">
                <a:srgbClr val="FF9999">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bg1"/>
                </a:solidFill>
              </a:rPr>
              <a:t>You will seek out information on the education and training system</a:t>
            </a:r>
          </a:p>
        </p:txBody>
      </p:sp>
      <p:grpSp>
        <p:nvGrpSpPr>
          <p:cNvPr id="16" name="Group 15">
            <a:extLst>
              <a:ext uri="{FF2B5EF4-FFF2-40B4-BE49-F238E27FC236}">
                <a16:creationId xmlns:a16="http://schemas.microsoft.com/office/drawing/2014/main" id="{92D2479C-01EB-9AA1-9E13-BE623EC2B21A}"/>
              </a:ext>
            </a:extLst>
          </p:cNvPr>
          <p:cNvGrpSpPr/>
          <p:nvPr/>
        </p:nvGrpSpPr>
        <p:grpSpPr>
          <a:xfrm>
            <a:off x="216654" y="4949206"/>
            <a:ext cx="1326240" cy="1410059"/>
            <a:chOff x="1917662" y="1051870"/>
            <a:chExt cx="1377950" cy="1510437"/>
          </a:xfrm>
        </p:grpSpPr>
        <p:sp>
          <p:nvSpPr>
            <p:cNvPr id="22" name="Rectangle 6">
              <a:extLst>
                <a:ext uri="{FF2B5EF4-FFF2-40B4-BE49-F238E27FC236}">
                  <a16:creationId xmlns:a16="http://schemas.microsoft.com/office/drawing/2014/main" id="{9C4B6A6E-E490-C660-60AD-16E4F60D25BC}"/>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7">
              <a:extLst>
                <a:ext uri="{FF2B5EF4-FFF2-40B4-BE49-F238E27FC236}">
                  <a16:creationId xmlns:a16="http://schemas.microsoft.com/office/drawing/2014/main" id="{8ECEC49B-49B8-19C1-E172-3D71A67AAA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5" name="Group 24">
            <a:extLst>
              <a:ext uri="{FF2B5EF4-FFF2-40B4-BE49-F238E27FC236}">
                <a16:creationId xmlns:a16="http://schemas.microsoft.com/office/drawing/2014/main" id="{9EC64C85-807F-9AE6-B4C4-DF9B1DBD3CF5}"/>
              </a:ext>
            </a:extLst>
          </p:cNvPr>
          <p:cNvGrpSpPr/>
          <p:nvPr/>
        </p:nvGrpSpPr>
        <p:grpSpPr>
          <a:xfrm>
            <a:off x="221873" y="3448264"/>
            <a:ext cx="1321021" cy="1390417"/>
            <a:chOff x="192050" y="1029646"/>
            <a:chExt cx="1379537" cy="1525587"/>
          </a:xfrm>
        </p:grpSpPr>
        <p:sp>
          <p:nvSpPr>
            <p:cNvPr id="26" name="Rectangle 2">
              <a:extLst>
                <a:ext uri="{FF2B5EF4-FFF2-40B4-BE49-F238E27FC236}">
                  <a16:creationId xmlns:a16="http://schemas.microsoft.com/office/drawing/2014/main" id="{462380C3-977D-1694-9E99-55376560F346}"/>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8" name="Picture 4">
              <a:extLst>
                <a:ext uri="{FF2B5EF4-FFF2-40B4-BE49-F238E27FC236}">
                  <a16:creationId xmlns:a16="http://schemas.microsoft.com/office/drawing/2014/main" id="{A5E99EC9-3A90-7F96-C0A7-33A1131BAB7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7" name="Rectangle 6">
            <a:extLst>
              <a:ext uri="{FF2B5EF4-FFF2-40B4-BE49-F238E27FC236}">
                <a16:creationId xmlns:a16="http://schemas.microsoft.com/office/drawing/2014/main" id="{50083AD9-2BE1-3F4F-B743-7E91B1C61D89}"/>
              </a:ext>
            </a:extLst>
          </p:cNvPr>
          <p:cNvSpPr/>
          <p:nvPr/>
        </p:nvSpPr>
        <p:spPr>
          <a:xfrm>
            <a:off x="6137836" y="4568007"/>
            <a:ext cx="2805419"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Explore alternative routes</a:t>
            </a:r>
          </a:p>
          <a:p>
            <a:pPr algn="ctr"/>
            <a:r>
              <a:rPr lang="en-GB" sz="2400" dirty="0"/>
              <a:t>20 mins</a:t>
            </a:r>
          </a:p>
        </p:txBody>
      </p:sp>
    </p:spTree>
    <p:custDataLst>
      <p:tags r:id="rId1"/>
    </p:custDataLst>
    <p:extLst>
      <p:ext uri="{BB962C8B-B14F-4D97-AF65-F5344CB8AC3E}">
        <p14:creationId xmlns:p14="http://schemas.microsoft.com/office/powerpoint/2010/main" val="407496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ppt_x"/>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35267" y="1197164"/>
            <a:ext cx="7482591" cy="830997"/>
          </a:xfrm>
          <a:prstGeom prst="rect">
            <a:avLst/>
          </a:prstGeom>
          <a:solidFill>
            <a:schemeClr val="bg1"/>
          </a:solidFill>
        </p:spPr>
        <p:txBody>
          <a:bodyPr wrap="square">
            <a:spAutoFit/>
          </a:bodyPr>
          <a:lstStyle/>
          <a:p>
            <a:pPr marL="457200" indent="-457200">
              <a:buFont typeface="+mj-lt"/>
              <a:buAutoNum type="arabicPeriod"/>
            </a:pPr>
            <a:r>
              <a:rPr lang="en-GB" altLang="en-US" sz="2400" dirty="0">
                <a:latin typeface="Calibri" panose="020F0502020204030204" pitchFamily="34" charset="0"/>
              </a:rPr>
              <a:t>Use a process for managing your career</a:t>
            </a:r>
          </a:p>
          <a:p>
            <a:pPr marL="457200" indent="-457200">
              <a:buFont typeface="+mj-lt"/>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6990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26" name="Graphic 25" descr="Badge with solid fill">
            <a:extLst>
              <a:ext uri="{FF2B5EF4-FFF2-40B4-BE49-F238E27FC236}">
                <a16:creationId xmlns:a16="http://schemas.microsoft.com/office/drawing/2014/main" id="{376C646F-6B32-59C3-3C12-0007B1F9F3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7387" y="-30000"/>
            <a:ext cx="646331" cy="646331"/>
          </a:xfrm>
          <a:prstGeom prst="rect">
            <a:avLst/>
          </a:prstGeom>
        </p:spPr>
      </p:pic>
      <p:sp>
        <p:nvSpPr>
          <p:cNvPr id="27" name="TextBox 26">
            <a:extLst>
              <a:ext uri="{FF2B5EF4-FFF2-40B4-BE49-F238E27FC236}">
                <a16:creationId xmlns:a16="http://schemas.microsoft.com/office/drawing/2014/main" id="{A698D537-5FF4-BECD-E935-CD39DAD27A1C}"/>
              </a:ext>
            </a:extLst>
          </p:cNvPr>
          <p:cNvSpPr txBox="1"/>
          <p:nvPr/>
        </p:nvSpPr>
        <p:spPr>
          <a:xfrm>
            <a:off x="5230747" y="6131538"/>
            <a:ext cx="3988568" cy="646331"/>
          </a:xfrm>
          <a:prstGeom prst="rect">
            <a:avLst/>
          </a:prstGeom>
          <a:noFill/>
        </p:spPr>
        <p:txBody>
          <a:bodyPr wrap="square" rtlCol="0">
            <a:spAutoFit/>
          </a:bodyPr>
          <a:lstStyle/>
          <a:p>
            <a:pPr algn="ctr"/>
            <a:r>
              <a:rPr lang="en-GB" sz="3600" dirty="0">
                <a:solidFill>
                  <a:schemeClr val="bg1"/>
                </a:solidFill>
                <a:hlinkClick r:id="rId4">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sp>
        <p:nvSpPr>
          <p:cNvPr id="17" name="Rectangle 16">
            <a:extLst>
              <a:ext uri="{FF2B5EF4-FFF2-40B4-BE49-F238E27FC236}">
                <a16:creationId xmlns:a16="http://schemas.microsoft.com/office/drawing/2014/main" id="{3BC55CF2-B77A-44AE-992D-229739311946}"/>
              </a:ext>
            </a:extLst>
          </p:cNvPr>
          <p:cNvSpPr/>
          <p:nvPr/>
        </p:nvSpPr>
        <p:spPr>
          <a:xfrm>
            <a:off x="335267" y="5359600"/>
            <a:ext cx="8373835"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Think of pathways for you - Plan A, Plan B</a:t>
            </a:r>
          </a:p>
          <a:p>
            <a:endParaRPr lang="en-GB" altLang="en-US" sz="2400" dirty="0">
              <a:latin typeface="Calibri" panose="020F0502020204030204" pitchFamily="34" charset="0"/>
            </a:endParaRPr>
          </a:p>
        </p:txBody>
      </p:sp>
      <p:pic>
        <p:nvPicPr>
          <p:cNvPr id="4" name="Picture 3">
            <a:extLst>
              <a:ext uri="{FF2B5EF4-FFF2-40B4-BE49-F238E27FC236}">
                <a16:creationId xmlns:a16="http://schemas.microsoft.com/office/drawing/2014/main" id="{294C48B4-1519-D841-4899-B1A14150C1EB}"/>
              </a:ext>
            </a:extLst>
          </p:cNvPr>
          <p:cNvPicPr>
            <a:picLocks noChangeAspect="1"/>
          </p:cNvPicPr>
          <p:nvPr/>
        </p:nvPicPr>
        <p:blipFill>
          <a:blip r:embed="rId5"/>
          <a:stretch>
            <a:fillRect/>
          </a:stretch>
        </p:blipFill>
        <p:spPr>
          <a:xfrm>
            <a:off x="5761944" y="1192257"/>
            <a:ext cx="3046789" cy="886118"/>
          </a:xfrm>
          <a:prstGeom prst="rect">
            <a:avLst/>
          </a:prstGeom>
        </p:spPr>
      </p:pic>
      <p:grpSp>
        <p:nvGrpSpPr>
          <p:cNvPr id="10" name="Group 9">
            <a:extLst>
              <a:ext uri="{FF2B5EF4-FFF2-40B4-BE49-F238E27FC236}">
                <a16:creationId xmlns:a16="http://schemas.microsoft.com/office/drawing/2014/main" id="{22C40487-5907-9759-0D6C-E453B36DDF4B}"/>
              </a:ext>
            </a:extLst>
          </p:cNvPr>
          <p:cNvGrpSpPr/>
          <p:nvPr/>
        </p:nvGrpSpPr>
        <p:grpSpPr>
          <a:xfrm>
            <a:off x="335267" y="2382838"/>
            <a:ext cx="8450963" cy="1124154"/>
            <a:chOff x="326538" y="1901447"/>
            <a:chExt cx="8450963" cy="1124154"/>
          </a:xfrm>
        </p:grpSpPr>
        <p:sp>
          <p:nvSpPr>
            <p:cNvPr id="20" name="Rectangle 19">
              <a:extLst>
                <a:ext uri="{FF2B5EF4-FFF2-40B4-BE49-F238E27FC236}">
                  <a16:creationId xmlns:a16="http://schemas.microsoft.com/office/drawing/2014/main" id="{FCED8037-A006-4A81-9DFF-CACF2E4DCA16}"/>
                </a:ext>
              </a:extLst>
            </p:cNvPr>
            <p:cNvSpPr/>
            <p:nvPr/>
          </p:nvSpPr>
          <p:spPr>
            <a:xfrm>
              <a:off x="326538" y="2118094"/>
              <a:ext cx="7482591"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Look at college courses that could suit you</a:t>
              </a:r>
            </a:p>
            <a:p>
              <a:endParaRPr lang="en-GB" altLang="en-US" sz="2400" dirty="0">
                <a:latin typeface="Calibri" panose="020F0502020204030204" pitchFamily="34" charset="0"/>
              </a:endParaRPr>
            </a:p>
          </p:txBody>
        </p:sp>
        <p:pic>
          <p:nvPicPr>
            <p:cNvPr id="5" name="Picture 4">
              <a:extLst>
                <a:ext uri="{FF2B5EF4-FFF2-40B4-BE49-F238E27FC236}">
                  <a16:creationId xmlns:a16="http://schemas.microsoft.com/office/drawing/2014/main" id="{9946A18A-E74D-8285-09E5-84B7A647C23B}"/>
                </a:ext>
              </a:extLst>
            </p:cNvPr>
            <p:cNvPicPr>
              <a:picLocks noChangeAspect="1"/>
            </p:cNvPicPr>
            <p:nvPr/>
          </p:nvPicPr>
          <p:blipFill>
            <a:blip r:embed="rId6"/>
            <a:stretch>
              <a:fillRect/>
            </a:stretch>
          </p:blipFill>
          <p:spPr>
            <a:xfrm>
              <a:off x="6735818" y="1901447"/>
              <a:ext cx="2041683" cy="1124154"/>
            </a:xfrm>
            <a:prstGeom prst="rect">
              <a:avLst/>
            </a:prstGeom>
            <a:ln>
              <a:solidFill>
                <a:srgbClr val="002060"/>
              </a:solidFill>
            </a:ln>
          </p:spPr>
        </p:pic>
      </p:grpSp>
      <p:grpSp>
        <p:nvGrpSpPr>
          <p:cNvPr id="15" name="Group 14">
            <a:extLst>
              <a:ext uri="{FF2B5EF4-FFF2-40B4-BE49-F238E27FC236}">
                <a16:creationId xmlns:a16="http://schemas.microsoft.com/office/drawing/2014/main" id="{DEEECFB9-FCF7-664F-450C-B7E8140AA507}"/>
              </a:ext>
            </a:extLst>
          </p:cNvPr>
          <p:cNvGrpSpPr/>
          <p:nvPr/>
        </p:nvGrpSpPr>
        <p:grpSpPr>
          <a:xfrm>
            <a:off x="335267" y="3661290"/>
            <a:ext cx="8451894" cy="1392258"/>
            <a:chOff x="259544" y="3335819"/>
            <a:chExt cx="7482591" cy="1392258"/>
          </a:xfrm>
        </p:grpSpPr>
        <p:sp>
          <p:nvSpPr>
            <p:cNvPr id="21" name="Rectangle 20">
              <a:extLst>
                <a:ext uri="{FF2B5EF4-FFF2-40B4-BE49-F238E27FC236}">
                  <a16:creationId xmlns:a16="http://schemas.microsoft.com/office/drawing/2014/main" id="{41A82D17-01DC-44D1-8999-414A221C7848}"/>
                </a:ext>
              </a:extLst>
            </p:cNvPr>
            <p:cNvSpPr/>
            <p:nvPr/>
          </p:nvSpPr>
          <p:spPr>
            <a:xfrm>
              <a:off x="259544" y="3641871"/>
              <a:ext cx="7482591"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Search for an apprenticeship</a:t>
              </a:r>
            </a:p>
            <a:p>
              <a:endParaRPr lang="en-GB" altLang="en-US" sz="2400" dirty="0">
                <a:latin typeface="Calibri" panose="020F0502020204030204" pitchFamily="34" charset="0"/>
              </a:endParaRPr>
            </a:p>
          </p:txBody>
        </p:sp>
        <p:pic>
          <p:nvPicPr>
            <p:cNvPr id="9" name="Picture 8">
              <a:extLst>
                <a:ext uri="{FF2B5EF4-FFF2-40B4-BE49-F238E27FC236}">
                  <a16:creationId xmlns:a16="http://schemas.microsoft.com/office/drawing/2014/main" id="{F1FFEB64-354A-20DB-969B-9FC5DAA039CD}"/>
                </a:ext>
              </a:extLst>
            </p:cNvPr>
            <p:cNvPicPr>
              <a:picLocks noChangeAspect="1"/>
            </p:cNvPicPr>
            <p:nvPr/>
          </p:nvPicPr>
          <p:blipFill>
            <a:blip r:embed="rId7"/>
            <a:stretch>
              <a:fillRect/>
            </a:stretch>
          </p:blipFill>
          <p:spPr>
            <a:xfrm>
              <a:off x="6128467" y="3335819"/>
              <a:ext cx="1613668" cy="1392258"/>
            </a:xfrm>
            <a:prstGeom prst="rect">
              <a:avLst/>
            </a:prstGeom>
          </p:spPr>
        </p:pic>
      </p:grpSp>
    </p:spTree>
    <p:extLst>
      <p:ext uri="{BB962C8B-B14F-4D97-AF65-F5344CB8AC3E}">
        <p14:creationId xmlns:p14="http://schemas.microsoft.com/office/powerpoint/2010/main" val="79249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9071"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0"/>
            <a:ext cx="9153071" cy="646331"/>
          </a:xfrm>
          <a:prstGeom prst="rect">
            <a:avLst/>
          </a:prstGeom>
          <a:solidFill>
            <a:srgbClr val="002060"/>
          </a:solidFill>
        </p:spPr>
        <p:txBody>
          <a:bodyPr wrap="square" rtlCol="0">
            <a:spAutoFit/>
          </a:bodyPr>
          <a:lstStyle/>
          <a:p>
            <a:pPr algn="ctr"/>
            <a:r>
              <a:rPr lang="en-GB" sz="3600" dirty="0">
                <a:solidFill>
                  <a:schemeClr val="bg1"/>
                </a:solidFill>
              </a:rPr>
              <a:t>Lesson </a:t>
            </a:r>
            <a:r>
              <a:rPr lang="en-GB" sz="3600">
                <a:solidFill>
                  <a:schemeClr val="bg1"/>
                </a:solidFill>
              </a:rPr>
              <a:t>Overview – Year 12/13</a:t>
            </a:r>
            <a:endParaRPr lang="en-GB" sz="3600" dirty="0">
              <a:solidFill>
                <a:schemeClr val="bg1"/>
              </a:solidFill>
            </a:endParaRPr>
          </a:p>
        </p:txBody>
      </p:sp>
      <p:sp>
        <p:nvSpPr>
          <p:cNvPr id="35" name="Rectangle 34">
            <a:extLst>
              <a:ext uri="{FF2B5EF4-FFF2-40B4-BE49-F238E27FC236}">
                <a16:creationId xmlns:a16="http://schemas.microsoft.com/office/drawing/2014/main" id="{0F746975-0129-4FBB-95D5-72AB5485A691}"/>
              </a:ext>
            </a:extLst>
          </p:cNvPr>
          <p:cNvSpPr/>
          <p:nvPr/>
        </p:nvSpPr>
        <p:spPr>
          <a:xfrm>
            <a:off x="164423" y="709909"/>
            <a:ext cx="8833296" cy="597805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89E3142-17E0-4DA5-A871-2F886E0779B5}"/>
              </a:ext>
            </a:extLst>
          </p:cNvPr>
          <p:cNvSpPr txBox="1"/>
          <p:nvPr/>
        </p:nvSpPr>
        <p:spPr>
          <a:xfrm>
            <a:off x="300623" y="891682"/>
            <a:ext cx="8566218" cy="1200329"/>
          </a:xfrm>
          <a:prstGeom prst="rect">
            <a:avLst/>
          </a:prstGeom>
          <a:solidFill>
            <a:schemeClr val="bg1"/>
          </a:solidFill>
          <a:ln>
            <a:solidFill>
              <a:schemeClr val="tx1"/>
            </a:solidFill>
          </a:ln>
        </p:spPr>
        <p:txBody>
          <a:bodyPr wrap="square" rtlCol="0">
            <a:spAutoFit/>
          </a:bodyPr>
          <a:lstStyle/>
          <a:p>
            <a:r>
              <a:rPr lang="en-GB" sz="2400" b="1" dirty="0">
                <a:hlinkClick r:id="rId4" action="ppaction://hlinksldjump"/>
              </a:rPr>
              <a:t>Lesson 1: Getting ready for post 18 options </a:t>
            </a:r>
            <a:r>
              <a:rPr lang="en-GB" sz="1600" dirty="0"/>
              <a:t>(recorded lesson available)</a:t>
            </a:r>
          </a:p>
          <a:p>
            <a:r>
              <a:rPr lang="en-GB" sz="1600" dirty="0"/>
              <a:t>Students register/sign in on Careerpilot, understand post 18 options in overview, explore themselves and options</a:t>
            </a:r>
          </a:p>
          <a:p>
            <a:r>
              <a:rPr lang="en-GB" sz="1600" dirty="0"/>
              <a:t>Resources needed: Play video with sound. Individual online access to Careerpilot, paper and pens.</a:t>
            </a:r>
          </a:p>
        </p:txBody>
      </p:sp>
      <p:sp>
        <p:nvSpPr>
          <p:cNvPr id="4" name="TextBox 3">
            <a:extLst>
              <a:ext uri="{FF2B5EF4-FFF2-40B4-BE49-F238E27FC236}">
                <a16:creationId xmlns:a16="http://schemas.microsoft.com/office/drawing/2014/main" id="{EE96E7FC-86B7-4CB4-BB80-765170C62E8E}"/>
              </a:ext>
            </a:extLst>
          </p:cNvPr>
          <p:cNvSpPr txBox="1"/>
          <p:nvPr/>
        </p:nvSpPr>
        <p:spPr>
          <a:xfrm>
            <a:off x="300623" y="2205251"/>
            <a:ext cx="8566218" cy="938719"/>
          </a:xfrm>
          <a:prstGeom prst="rect">
            <a:avLst/>
          </a:prstGeom>
          <a:noFill/>
          <a:ln>
            <a:solidFill>
              <a:schemeClr val="tx1"/>
            </a:solidFill>
          </a:ln>
        </p:spPr>
        <p:txBody>
          <a:bodyPr wrap="square" rtlCol="0">
            <a:spAutoFit/>
          </a:bodyPr>
          <a:lstStyle/>
          <a:p>
            <a:r>
              <a:rPr lang="en-GB" sz="2300" b="1" dirty="0">
                <a:hlinkClick r:id="rId5" action="ppaction://hlinksldjump"/>
              </a:rPr>
              <a:t>Lesson 2: Alternatives to university</a:t>
            </a:r>
            <a:endParaRPr lang="en-GB" sz="2300" b="1" dirty="0"/>
          </a:p>
          <a:p>
            <a:r>
              <a:rPr lang="en-GB" sz="1600" dirty="0"/>
              <a:t>Students understand the alternatives and explore whether there are pathways to suit them.</a:t>
            </a:r>
          </a:p>
          <a:p>
            <a:r>
              <a:rPr lang="en-GB" sz="1600" dirty="0"/>
              <a:t>Resources needed: Individual online access to Careerpilot, paper and pens.</a:t>
            </a:r>
          </a:p>
        </p:txBody>
      </p:sp>
      <p:sp>
        <p:nvSpPr>
          <p:cNvPr id="5" name="TextBox 4">
            <a:extLst>
              <a:ext uri="{FF2B5EF4-FFF2-40B4-BE49-F238E27FC236}">
                <a16:creationId xmlns:a16="http://schemas.microsoft.com/office/drawing/2014/main" id="{C8A23B2E-4003-4142-A660-FCB5511D392F}"/>
              </a:ext>
            </a:extLst>
          </p:cNvPr>
          <p:cNvSpPr txBox="1"/>
          <p:nvPr/>
        </p:nvSpPr>
        <p:spPr>
          <a:xfrm>
            <a:off x="300624" y="3214019"/>
            <a:ext cx="8566217" cy="954107"/>
          </a:xfrm>
          <a:prstGeom prst="rect">
            <a:avLst/>
          </a:prstGeom>
          <a:noFill/>
          <a:ln>
            <a:solidFill>
              <a:schemeClr val="tx1"/>
            </a:solidFill>
          </a:ln>
        </p:spPr>
        <p:txBody>
          <a:bodyPr wrap="square" rtlCol="0">
            <a:spAutoFit/>
          </a:bodyPr>
          <a:lstStyle/>
          <a:p>
            <a:r>
              <a:rPr lang="en-GB" sz="2400" b="1" dirty="0">
                <a:hlinkClick r:id="rId6" action="ppaction://hlinksldjump"/>
              </a:rPr>
              <a:t>Lesson 3: Choosing a university course</a:t>
            </a:r>
            <a:endParaRPr lang="en-GB" sz="2400" b="1" dirty="0"/>
          </a:p>
          <a:p>
            <a:r>
              <a:rPr lang="en-GB" sz="1600" dirty="0"/>
              <a:t>Students understand more about the process of choosing and comparing courses.</a:t>
            </a:r>
          </a:p>
          <a:p>
            <a:r>
              <a:rPr lang="en-GB" sz="1600" dirty="0"/>
              <a:t>Resources needed: Individual online access to Careerpilot, paper and pens.</a:t>
            </a:r>
          </a:p>
        </p:txBody>
      </p:sp>
      <p:sp>
        <p:nvSpPr>
          <p:cNvPr id="6" name="TextBox 5">
            <a:extLst>
              <a:ext uri="{FF2B5EF4-FFF2-40B4-BE49-F238E27FC236}">
                <a16:creationId xmlns:a16="http://schemas.microsoft.com/office/drawing/2014/main" id="{B4D0EA2A-4696-42CC-A200-11884FE8BC45}"/>
              </a:ext>
            </a:extLst>
          </p:cNvPr>
          <p:cNvSpPr txBox="1"/>
          <p:nvPr/>
        </p:nvSpPr>
        <p:spPr>
          <a:xfrm>
            <a:off x="300623" y="4369225"/>
            <a:ext cx="8566216" cy="954107"/>
          </a:xfrm>
          <a:prstGeom prst="rect">
            <a:avLst/>
          </a:prstGeom>
          <a:noFill/>
          <a:ln>
            <a:solidFill>
              <a:schemeClr val="tx1"/>
            </a:solidFill>
          </a:ln>
        </p:spPr>
        <p:txBody>
          <a:bodyPr wrap="square" rtlCol="0">
            <a:spAutoFit/>
          </a:bodyPr>
          <a:lstStyle/>
          <a:p>
            <a:r>
              <a:rPr lang="en-GB" sz="2400" b="1" dirty="0">
                <a:hlinkClick r:id="rId7" action="ppaction://hlinksldjump"/>
              </a:rPr>
              <a:t>Lesson 4: Funding future study and getting ready to apply</a:t>
            </a:r>
            <a:endParaRPr lang="en-GB" sz="2400" b="1" dirty="0"/>
          </a:p>
          <a:p>
            <a:r>
              <a:rPr lang="en-GB" sz="1600" dirty="0"/>
              <a:t>Students explore key points about funding their study, assess their skills &amp; get ready to apply. Resources needed: Individual online access to Careerpilot, paper and pens.</a:t>
            </a:r>
          </a:p>
        </p:txBody>
      </p:sp>
      <p:sp>
        <p:nvSpPr>
          <p:cNvPr id="7" name="TextBox 6">
            <a:extLst>
              <a:ext uri="{FF2B5EF4-FFF2-40B4-BE49-F238E27FC236}">
                <a16:creationId xmlns:a16="http://schemas.microsoft.com/office/drawing/2014/main" id="{E35A209C-A95B-4C74-844B-1FB8F1650BA6}"/>
              </a:ext>
            </a:extLst>
          </p:cNvPr>
          <p:cNvSpPr txBox="1"/>
          <p:nvPr/>
        </p:nvSpPr>
        <p:spPr>
          <a:xfrm>
            <a:off x="300623" y="5536355"/>
            <a:ext cx="8566215" cy="984885"/>
          </a:xfrm>
          <a:prstGeom prst="rect">
            <a:avLst/>
          </a:prstGeom>
          <a:noFill/>
          <a:ln>
            <a:solidFill>
              <a:schemeClr val="tx1"/>
            </a:solidFill>
          </a:ln>
        </p:spPr>
        <p:txBody>
          <a:bodyPr wrap="square" rtlCol="0">
            <a:spAutoFit/>
          </a:bodyPr>
          <a:lstStyle/>
          <a:p>
            <a:r>
              <a:rPr lang="en-GB" sz="2400" b="1" dirty="0">
                <a:hlinkClick r:id="rId8" action="ppaction://hlinksldjump"/>
              </a:rPr>
              <a:t>Lesson 5: Reflection and reviewing</a:t>
            </a:r>
            <a:endParaRPr lang="en-GB" sz="2400" b="1" dirty="0"/>
          </a:p>
          <a:p>
            <a:r>
              <a:rPr lang="en-GB" sz="1600" dirty="0"/>
              <a:t>Students reflect on what they have done and what has been useful. Review and update plans</a:t>
            </a:r>
          </a:p>
          <a:p>
            <a:r>
              <a:rPr lang="en-GB" sz="1600" dirty="0"/>
              <a:t>Resources needed: Online access to Careerpilot, paper and pens.</a:t>
            </a:r>
          </a:p>
        </p:txBody>
      </p:sp>
      <p:pic>
        <p:nvPicPr>
          <p:cNvPr id="10" name="Graphic 9" descr="Teacher with solid fill">
            <a:extLst>
              <a:ext uri="{FF2B5EF4-FFF2-40B4-BE49-F238E27FC236}">
                <a16:creationId xmlns:a16="http://schemas.microsoft.com/office/drawing/2014/main" id="{CA490B1E-14C4-4368-9FEC-1163E8EF90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51618" y="-109322"/>
            <a:ext cx="914400" cy="914400"/>
          </a:xfrm>
          <a:prstGeom prst="rect">
            <a:avLst/>
          </a:prstGeom>
        </p:spPr>
      </p:pic>
    </p:spTree>
    <p:custDataLst>
      <p:tags r:id="rId1"/>
    </p:custDataLst>
    <p:extLst>
      <p:ext uri="{BB962C8B-B14F-4D97-AF65-F5344CB8AC3E}">
        <p14:creationId xmlns:p14="http://schemas.microsoft.com/office/powerpoint/2010/main" val="3420103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21264" y="1"/>
            <a:ext cx="9165264" cy="6857999"/>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endParaRPr lang="en-GB" sz="2000" dirty="0">
              <a:solidFill>
                <a:schemeClr val="bg1"/>
              </a:solidFill>
            </a:endParaRPr>
          </a:p>
        </p:txBody>
      </p:sp>
      <p:pic>
        <p:nvPicPr>
          <p:cNvPr id="19" name="Picture 18">
            <a:extLst>
              <a:ext uri="{FF2B5EF4-FFF2-40B4-BE49-F238E27FC236}">
                <a16:creationId xmlns:a16="http://schemas.microsoft.com/office/drawing/2014/main" id="{DD40E416-AC00-4CEC-BC3B-5A74E6C45E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1764" y="1000990"/>
            <a:ext cx="5483322" cy="3084369"/>
          </a:xfrm>
          <a:prstGeom prst="rect">
            <a:avLst/>
          </a:prstGeom>
          <a:ln w="57150">
            <a:solidFill>
              <a:schemeClr val="bg1"/>
            </a:solidFill>
          </a:ln>
        </p:spPr>
      </p:pic>
      <p:pic>
        <p:nvPicPr>
          <p:cNvPr id="9" name="Picture 8">
            <a:extLst>
              <a:ext uri="{FF2B5EF4-FFF2-40B4-BE49-F238E27FC236}">
                <a16:creationId xmlns:a16="http://schemas.microsoft.com/office/drawing/2014/main" id="{43EC1C57-ED65-4029-9E97-27F0A4C27E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72" y="2368081"/>
            <a:ext cx="2413115" cy="1417264"/>
          </a:xfrm>
          <a:prstGeom prst="rect">
            <a:avLst/>
          </a:prstGeom>
          <a:ln w="57150">
            <a:solidFill>
              <a:schemeClr val="bg1"/>
            </a:solidFill>
          </a:ln>
        </p:spPr>
      </p:pic>
      <p:pic>
        <p:nvPicPr>
          <p:cNvPr id="10" name="Picture 9">
            <a:extLst>
              <a:ext uri="{FF2B5EF4-FFF2-40B4-BE49-F238E27FC236}">
                <a16:creationId xmlns:a16="http://schemas.microsoft.com/office/drawing/2014/main" id="{48224700-0809-4A3F-B926-94EBA1CEA19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31517" y="3503558"/>
            <a:ext cx="2477360" cy="1417265"/>
          </a:xfrm>
          <a:prstGeom prst="rect">
            <a:avLst/>
          </a:prstGeom>
          <a:ln w="57150">
            <a:solidFill>
              <a:schemeClr val="bg1"/>
            </a:solidFill>
          </a:ln>
        </p:spPr>
      </p:pic>
      <p:pic>
        <p:nvPicPr>
          <p:cNvPr id="11" name="Picture 10">
            <a:extLst>
              <a:ext uri="{FF2B5EF4-FFF2-40B4-BE49-F238E27FC236}">
                <a16:creationId xmlns:a16="http://schemas.microsoft.com/office/drawing/2014/main" id="{961C3ED4-A453-4598-82B5-88087956B52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97052" y="2519101"/>
            <a:ext cx="2438500" cy="1423198"/>
          </a:xfrm>
          <a:prstGeom prst="rect">
            <a:avLst/>
          </a:prstGeom>
          <a:ln w="57150">
            <a:solidFill>
              <a:schemeClr val="bg1"/>
            </a:solidFill>
          </a:ln>
        </p:spPr>
      </p:pic>
      <p:pic>
        <p:nvPicPr>
          <p:cNvPr id="12" name="Picture 11">
            <a:extLst>
              <a:ext uri="{FF2B5EF4-FFF2-40B4-BE49-F238E27FC236}">
                <a16:creationId xmlns:a16="http://schemas.microsoft.com/office/drawing/2014/main" id="{6FD8EA5B-5D0F-4401-9E8E-7248A48268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79998" y="3568470"/>
            <a:ext cx="2438501" cy="1417265"/>
          </a:xfrm>
          <a:prstGeom prst="rect">
            <a:avLst/>
          </a:prstGeom>
          <a:ln w="57150">
            <a:solidFill>
              <a:schemeClr val="bg1"/>
            </a:solidFill>
          </a:ln>
        </p:spPr>
      </p:pic>
      <p:sp>
        <p:nvSpPr>
          <p:cNvPr id="14" name="Text Box 14">
            <a:extLst>
              <a:ext uri="{FF2B5EF4-FFF2-40B4-BE49-F238E27FC236}">
                <a16:creationId xmlns:a16="http://schemas.microsoft.com/office/drawing/2014/main" id="{E4630AD7-4B59-4C5D-A605-940FECA29708}"/>
              </a:ext>
            </a:extLst>
          </p:cNvPr>
          <p:cNvSpPr txBox="1">
            <a:spLocks noChangeArrowheads="1"/>
          </p:cNvSpPr>
          <p:nvPr/>
        </p:nvSpPr>
        <p:spPr bwMode="auto">
          <a:xfrm>
            <a:off x="-21264" y="-11368"/>
            <a:ext cx="9165264"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Managing your own career</a:t>
            </a:r>
          </a:p>
        </p:txBody>
      </p:sp>
      <p:pic>
        <p:nvPicPr>
          <p:cNvPr id="2" name="Picture 1">
            <a:extLst>
              <a:ext uri="{FF2B5EF4-FFF2-40B4-BE49-F238E27FC236}">
                <a16:creationId xmlns:a16="http://schemas.microsoft.com/office/drawing/2014/main" id="{681619B7-EA44-BC11-4D6F-2EDF3CCCFA3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2472" y="5294723"/>
            <a:ext cx="2314690" cy="1350938"/>
          </a:xfrm>
          <a:prstGeom prst="rect">
            <a:avLst/>
          </a:prstGeom>
          <a:ln w="57150">
            <a:solidFill>
              <a:schemeClr val="bg1"/>
            </a:solidFill>
          </a:ln>
        </p:spPr>
      </p:pic>
      <p:pic>
        <p:nvPicPr>
          <p:cNvPr id="7" name="Graphic 6" descr="Badge with solid fill">
            <a:extLst>
              <a:ext uri="{FF2B5EF4-FFF2-40B4-BE49-F238E27FC236}">
                <a16:creationId xmlns:a16="http://schemas.microsoft.com/office/drawing/2014/main" id="{71329576-0380-AA8E-6B9F-AE4173920C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6675" y="-11369"/>
            <a:ext cx="646331" cy="646331"/>
          </a:xfrm>
          <a:prstGeom prst="rect">
            <a:avLst/>
          </a:prstGeom>
        </p:spPr>
      </p:pic>
      <p:sp>
        <p:nvSpPr>
          <p:cNvPr id="8" name="Rectangle 7">
            <a:extLst>
              <a:ext uri="{FF2B5EF4-FFF2-40B4-BE49-F238E27FC236}">
                <a16:creationId xmlns:a16="http://schemas.microsoft.com/office/drawing/2014/main" id="{299B1C58-0418-0327-0CE4-5E156DCC0B6F}"/>
              </a:ext>
            </a:extLst>
          </p:cNvPr>
          <p:cNvSpPr/>
          <p:nvPr/>
        </p:nvSpPr>
        <p:spPr>
          <a:xfrm>
            <a:off x="2900898" y="5238160"/>
            <a:ext cx="6017601" cy="1453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Focus on alternatives to uni.</a:t>
            </a:r>
          </a:p>
        </p:txBody>
      </p:sp>
    </p:spTree>
    <p:custDataLst>
      <p:tags r:id="rId1"/>
    </p:custDataLst>
    <p:extLst>
      <p:ext uri="{BB962C8B-B14F-4D97-AF65-F5344CB8AC3E}">
        <p14:creationId xmlns:p14="http://schemas.microsoft.com/office/powerpoint/2010/main" val="235120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3835" y="-34978"/>
            <a:ext cx="9158780" cy="6892977"/>
          </a:xfrm>
          <a:prstGeom prst="rect">
            <a:avLst/>
          </a:prstGeom>
          <a:solidFill>
            <a:srgbClr val="00B050"/>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9237" y="-34977"/>
            <a:ext cx="9169824" cy="584775"/>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dirty="0">
                <a:solidFill>
                  <a:schemeClr val="bg1"/>
                </a:solidFill>
                <a:latin typeface="Calibri" panose="020F0502020204030204" pitchFamily="34" charset="0"/>
              </a:rPr>
              <a:t>Managing your career</a:t>
            </a:r>
          </a:p>
        </p:txBody>
      </p:sp>
      <p:pic>
        <p:nvPicPr>
          <p:cNvPr id="3" name="Graphic 2" descr="Badge with solid fill">
            <a:extLst>
              <a:ext uri="{FF2B5EF4-FFF2-40B4-BE49-F238E27FC236}">
                <a16:creationId xmlns:a16="http://schemas.microsoft.com/office/drawing/2014/main" id="{1029B283-A3C9-0A41-58AF-6826DF4923C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389" y="-65754"/>
            <a:ext cx="646331" cy="646331"/>
          </a:xfrm>
          <a:prstGeom prst="rect">
            <a:avLst/>
          </a:prstGeom>
        </p:spPr>
      </p:pic>
      <p:grpSp>
        <p:nvGrpSpPr>
          <p:cNvPr id="25" name="Group 24">
            <a:extLst>
              <a:ext uri="{FF2B5EF4-FFF2-40B4-BE49-F238E27FC236}">
                <a16:creationId xmlns:a16="http://schemas.microsoft.com/office/drawing/2014/main" id="{F3B8B145-B4B2-7262-E7CA-EACC0AA9DCD9}"/>
              </a:ext>
            </a:extLst>
          </p:cNvPr>
          <p:cNvGrpSpPr/>
          <p:nvPr/>
        </p:nvGrpSpPr>
        <p:grpSpPr>
          <a:xfrm>
            <a:off x="363604" y="846719"/>
            <a:ext cx="2721118" cy="5741368"/>
            <a:chOff x="363604" y="846719"/>
            <a:chExt cx="2721118" cy="5741368"/>
          </a:xfrm>
        </p:grpSpPr>
        <p:sp>
          <p:nvSpPr>
            <p:cNvPr id="15" name="Rectangle 14">
              <a:extLst>
                <a:ext uri="{FF2B5EF4-FFF2-40B4-BE49-F238E27FC236}">
                  <a16:creationId xmlns:a16="http://schemas.microsoft.com/office/drawing/2014/main" id="{F9B56280-2667-C545-469B-5E5C292A736B}"/>
                </a:ext>
              </a:extLst>
            </p:cNvPr>
            <p:cNvSpPr/>
            <p:nvPr/>
          </p:nvSpPr>
          <p:spPr>
            <a:xfrm>
              <a:off x="363604" y="846719"/>
              <a:ext cx="2721118" cy="57413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36A2193E-3A4C-1DC0-17C8-AFECEBA87144}"/>
                </a:ext>
              </a:extLst>
            </p:cNvPr>
            <p:cNvSpPr/>
            <p:nvPr/>
          </p:nvSpPr>
          <p:spPr>
            <a:xfrm>
              <a:off x="363604" y="846719"/>
              <a:ext cx="2721118" cy="673609"/>
            </a:xfrm>
            <a:prstGeom prst="rect">
              <a:avLst/>
            </a:prstGeom>
            <a:solidFill>
              <a:srgbClr val="C25C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 Where am I now?</a:t>
              </a:r>
            </a:p>
          </p:txBody>
        </p:sp>
      </p:grpSp>
      <p:grpSp>
        <p:nvGrpSpPr>
          <p:cNvPr id="27" name="Group 26">
            <a:extLst>
              <a:ext uri="{FF2B5EF4-FFF2-40B4-BE49-F238E27FC236}">
                <a16:creationId xmlns:a16="http://schemas.microsoft.com/office/drawing/2014/main" id="{266E427C-3161-0933-A2A7-7085BB0A6B19}"/>
              </a:ext>
            </a:extLst>
          </p:cNvPr>
          <p:cNvGrpSpPr/>
          <p:nvPr/>
        </p:nvGrpSpPr>
        <p:grpSpPr>
          <a:xfrm>
            <a:off x="3232666" y="846719"/>
            <a:ext cx="2721118" cy="5741368"/>
            <a:chOff x="3234605" y="846719"/>
            <a:chExt cx="2721118" cy="5741368"/>
          </a:xfrm>
        </p:grpSpPr>
        <p:sp>
          <p:nvSpPr>
            <p:cNvPr id="11" name="Rectangle 10">
              <a:extLst>
                <a:ext uri="{FF2B5EF4-FFF2-40B4-BE49-F238E27FC236}">
                  <a16:creationId xmlns:a16="http://schemas.microsoft.com/office/drawing/2014/main" id="{465B8A81-C35C-15BB-91E9-41016AB754A4}"/>
                </a:ext>
              </a:extLst>
            </p:cNvPr>
            <p:cNvSpPr/>
            <p:nvPr/>
          </p:nvSpPr>
          <p:spPr>
            <a:xfrm>
              <a:off x="3234605" y="846719"/>
              <a:ext cx="2721118" cy="57413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E1CB93D-7E10-0ED7-B680-599E14C4935E}"/>
                </a:ext>
              </a:extLst>
            </p:cNvPr>
            <p:cNvSpPr/>
            <p:nvPr/>
          </p:nvSpPr>
          <p:spPr>
            <a:xfrm>
              <a:off x="3234605" y="846719"/>
              <a:ext cx="2721118" cy="673609"/>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2. Where am I trying to get to?</a:t>
              </a:r>
            </a:p>
          </p:txBody>
        </p:sp>
      </p:grpSp>
      <p:grpSp>
        <p:nvGrpSpPr>
          <p:cNvPr id="26" name="Group 25">
            <a:extLst>
              <a:ext uri="{FF2B5EF4-FFF2-40B4-BE49-F238E27FC236}">
                <a16:creationId xmlns:a16="http://schemas.microsoft.com/office/drawing/2014/main" id="{CEC84871-479B-1433-304D-18582A6C5986}"/>
              </a:ext>
            </a:extLst>
          </p:cNvPr>
          <p:cNvGrpSpPr/>
          <p:nvPr/>
        </p:nvGrpSpPr>
        <p:grpSpPr>
          <a:xfrm>
            <a:off x="6106676" y="846719"/>
            <a:ext cx="2721118" cy="5741368"/>
            <a:chOff x="6106676" y="846719"/>
            <a:chExt cx="2721118" cy="5741368"/>
          </a:xfrm>
        </p:grpSpPr>
        <p:sp>
          <p:nvSpPr>
            <p:cNvPr id="16" name="Rectangle 15">
              <a:extLst>
                <a:ext uri="{FF2B5EF4-FFF2-40B4-BE49-F238E27FC236}">
                  <a16:creationId xmlns:a16="http://schemas.microsoft.com/office/drawing/2014/main" id="{286F0875-B39B-BA26-55B9-3149DCD67C24}"/>
                </a:ext>
              </a:extLst>
            </p:cNvPr>
            <p:cNvSpPr/>
            <p:nvPr/>
          </p:nvSpPr>
          <p:spPr>
            <a:xfrm>
              <a:off x="6106676" y="846719"/>
              <a:ext cx="2721118" cy="57413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C9F9034-5CFD-767D-B730-258D33AC56E1}"/>
                </a:ext>
              </a:extLst>
            </p:cNvPr>
            <p:cNvSpPr/>
            <p:nvPr/>
          </p:nvSpPr>
          <p:spPr>
            <a:xfrm>
              <a:off x="6106676" y="846719"/>
              <a:ext cx="2721118" cy="67360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 How am I going to get there?</a:t>
              </a:r>
            </a:p>
          </p:txBody>
        </p:sp>
      </p:grpSp>
      <p:sp>
        <p:nvSpPr>
          <p:cNvPr id="22" name="TextBox 21">
            <a:extLst>
              <a:ext uri="{FF2B5EF4-FFF2-40B4-BE49-F238E27FC236}">
                <a16:creationId xmlns:a16="http://schemas.microsoft.com/office/drawing/2014/main" id="{05A987E2-8BF7-6082-91A9-4479FCA1E5AE}"/>
              </a:ext>
            </a:extLst>
          </p:cNvPr>
          <p:cNvSpPr txBox="1"/>
          <p:nvPr/>
        </p:nvSpPr>
        <p:spPr>
          <a:xfrm>
            <a:off x="425557" y="1579120"/>
            <a:ext cx="2613596" cy="2308324"/>
          </a:xfrm>
          <a:prstGeom prst="rect">
            <a:avLst/>
          </a:prstGeom>
          <a:noFill/>
        </p:spPr>
        <p:txBody>
          <a:bodyPr wrap="square" rtlCol="0">
            <a:spAutoFit/>
          </a:bodyPr>
          <a:lstStyle/>
          <a:p>
            <a:r>
              <a:rPr lang="en-GB" dirty="0"/>
              <a:t>Quals I have or hope to have soon</a:t>
            </a:r>
          </a:p>
          <a:p>
            <a:r>
              <a:rPr lang="en-GB" dirty="0"/>
              <a:t>Interests</a:t>
            </a:r>
          </a:p>
          <a:p>
            <a:r>
              <a:rPr lang="en-GB" dirty="0"/>
              <a:t>Skills</a:t>
            </a:r>
          </a:p>
          <a:p>
            <a:r>
              <a:rPr lang="en-GB" dirty="0"/>
              <a:t>Values</a:t>
            </a:r>
          </a:p>
          <a:p>
            <a:r>
              <a:rPr lang="en-GB" dirty="0"/>
              <a:t>Living at home</a:t>
            </a:r>
          </a:p>
          <a:p>
            <a:r>
              <a:rPr lang="en-GB" dirty="0"/>
              <a:t>Have a relationship</a:t>
            </a:r>
          </a:p>
          <a:p>
            <a:r>
              <a:rPr lang="en-GB" dirty="0"/>
              <a:t>Sports</a:t>
            </a:r>
          </a:p>
        </p:txBody>
      </p:sp>
      <p:sp>
        <p:nvSpPr>
          <p:cNvPr id="23" name="TextBox 22">
            <a:extLst>
              <a:ext uri="{FF2B5EF4-FFF2-40B4-BE49-F238E27FC236}">
                <a16:creationId xmlns:a16="http://schemas.microsoft.com/office/drawing/2014/main" id="{D64AADB9-6667-AE55-3584-F03118DAA11A}"/>
              </a:ext>
            </a:extLst>
          </p:cNvPr>
          <p:cNvSpPr txBox="1"/>
          <p:nvPr/>
        </p:nvSpPr>
        <p:spPr>
          <a:xfrm>
            <a:off x="3246430" y="1579120"/>
            <a:ext cx="2589438" cy="1754326"/>
          </a:xfrm>
          <a:prstGeom prst="rect">
            <a:avLst/>
          </a:prstGeom>
          <a:noFill/>
        </p:spPr>
        <p:txBody>
          <a:bodyPr wrap="square" rtlCol="0">
            <a:spAutoFit/>
          </a:bodyPr>
          <a:lstStyle/>
          <a:p>
            <a:r>
              <a:rPr lang="en-GB" dirty="0"/>
              <a:t>Want a job in film</a:t>
            </a:r>
          </a:p>
          <a:p>
            <a:r>
              <a:rPr lang="en-GB" dirty="0"/>
              <a:t>Want to leave home</a:t>
            </a:r>
          </a:p>
          <a:p>
            <a:r>
              <a:rPr lang="en-GB" dirty="0"/>
              <a:t>Want to get a deposit for a flat by the time I am 25</a:t>
            </a:r>
          </a:p>
          <a:p>
            <a:r>
              <a:rPr lang="en-GB" dirty="0"/>
              <a:t>Want to get a job after 6</a:t>
            </a:r>
            <a:r>
              <a:rPr lang="en-GB" baseline="30000" dirty="0"/>
              <a:t>th</a:t>
            </a:r>
            <a:r>
              <a:rPr lang="en-GB" dirty="0"/>
              <a:t> Form</a:t>
            </a:r>
          </a:p>
        </p:txBody>
      </p:sp>
      <p:sp>
        <p:nvSpPr>
          <p:cNvPr id="24" name="TextBox 23">
            <a:extLst>
              <a:ext uri="{FF2B5EF4-FFF2-40B4-BE49-F238E27FC236}">
                <a16:creationId xmlns:a16="http://schemas.microsoft.com/office/drawing/2014/main" id="{53317BF9-B52B-6035-2A3E-9C4A30C6F1B0}"/>
              </a:ext>
            </a:extLst>
          </p:cNvPr>
          <p:cNvSpPr txBox="1"/>
          <p:nvPr/>
        </p:nvSpPr>
        <p:spPr>
          <a:xfrm>
            <a:off x="6141845" y="1532279"/>
            <a:ext cx="2623728" cy="2031325"/>
          </a:xfrm>
          <a:prstGeom prst="rect">
            <a:avLst/>
          </a:prstGeom>
          <a:noFill/>
        </p:spPr>
        <p:txBody>
          <a:bodyPr wrap="square" rtlCol="0">
            <a:spAutoFit/>
          </a:bodyPr>
          <a:lstStyle/>
          <a:p>
            <a:r>
              <a:rPr lang="en-GB" dirty="0"/>
              <a:t>Decide whether stay at home for </a:t>
            </a:r>
            <a:r>
              <a:rPr lang="en-GB" dirty="0" err="1"/>
              <a:t>uni</a:t>
            </a:r>
            <a:endParaRPr lang="en-GB" dirty="0"/>
          </a:p>
          <a:p>
            <a:r>
              <a:rPr lang="en-GB" dirty="0"/>
              <a:t>Improve my grades</a:t>
            </a:r>
          </a:p>
          <a:p>
            <a:r>
              <a:rPr lang="en-GB" dirty="0"/>
              <a:t>Search for film courses within 10 miles of home</a:t>
            </a:r>
          </a:p>
          <a:p>
            <a:r>
              <a:rPr lang="en-GB" dirty="0"/>
              <a:t>Check out employment after the course</a:t>
            </a:r>
          </a:p>
        </p:txBody>
      </p:sp>
      <p:sp>
        <p:nvSpPr>
          <p:cNvPr id="28" name="Star: 24 Points 27">
            <a:extLst>
              <a:ext uri="{FF2B5EF4-FFF2-40B4-BE49-F238E27FC236}">
                <a16:creationId xmlns:a16="http://schemas.microsoft.com/office/drawing/2014/main" id="{B095295E-1DEC-B8B0-F6B5-07A6E9A49CC4}"/>
              </a:ext>
            </a:extLst>
          </p:cNvPr>
          <p:cNvSpPr/>
          <p:nvPr/>
        </p:nvSpPr>
        <p:spPr>
          <a:xfrm>
            <a:off x="316206" y="4171559"/>
            <a:ext cx="6210551" cy="2308324"/>
          </a:xfrm>
          <a:prstGeom prst="star24">
            <a:avLst/>
          </a:prstGeom>
          <a:solidFill>
            <a:srgbClr val="FFC000"/>
          </a:solidFill>
          <a:ln w="76200">
            <a:solidFill>
              <a:srgbClr val="0F4C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tx1"/>
                </a:solidFill>
              </a:rPr>
              <a:t>Happenstance</a:t>
            </a:r>
          </a:p>
        </p:txBody>
      </p:sp>
      <p:sp>
        <p:nvSpPr>
          <p:cNvPr id="4" name="Star: 32 Points 3">
            <a:extLst>
              <a:ext uri="{FF2B5EF4-FFF2-40B4-BE49-F238E27FC236}">
                <a16:creationId xmlns:a16="http://schemas.microsoft.com/office/drawing/2014/main" id="{F4792C96-96C0-99A6-A36D-A3993BD449FA}"/>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3614814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500" fill="hold"/>
                                        <p:tgtEl>
                                          <p:spTgt spid="28"/>
                                        </p:tgtEl>
                                        <p:attrNameLst>
                                          <p:attrName>ppt_x</p:attrName>
                                        </p:attrNameLst>
                                      </p:cBhvr>
                                      <p:tavLst>
                                        <p:tav tm="0">
                                          <p:val>
                                            <p:strVal val="#ppt_x"/>
                                          </p:val>
                                        </p:tav>
                                        <p:tav tm="100000">
                                          <p:val>
                                            <p:strVal val="#ppt_x"/>
                                          </p:val>
                                        </p:tav>
                                      </p:tavLst>
                                    </p:anim>
                                    <p:anim calcmode="lin" valueType="num">
                                      <p:cBhvr additive="base">
                                        <p:cTn id="4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heel(1)">
                                      <p:cBhvr>
                                        <p:cTn id="4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8" grpId="0" animBg="1"/>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7812"/>
            <a:ext cx="9144000" cy="6858000"/>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7389" y="-18625"/>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Making career decisions that fit with you</a:t>
            </a:r>
          </a:p>
        </p:txBody>
      </p:sp>
      <p:sp>
        <p:nvSpPr>
          <p:cNvPr id="10" name="Rectangle 9"/>
          <p:cNvSpPr/>
          <p:nvPr/>
        </p:nvSpPr>
        <p:spPr>
          <a:xfrm>
            <a:off x="246549" y="784087"/>
            <a:ext cx="2600324" cy="11996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Choosing post 18 now</a:t>
            </a:r>
          </a:p>
        </p:txBody>
      </p:sp>
      <p:sp>
        <p:nvSpPr>
          <p:cNvPr id="4" name="Rectangle 3">
            <a:extLst>
              <a:ext uri="{FF2B5EF4-FFF2-40B4-BE49-F238E27FC236}">
                <a16:creationId xmlns:a16="http://schemas.microsoft.com/office/drawing/2014/main" id="{C65D934A-A92F-7018-AD68-0790ACF38F0C}"/>
              </a:ext>
            </a:extLst>
          </p:cNvPr>
          <p:cNvSpPr/>
          <p:nvPr/>
        </p:nvSpPr>
        <p:spPr>
          <a:xfrm>
            <a:off x="246549" y="2140080"/>
            <a:ext cx="2600325" cy="25903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But also want to know your choice at 18 will help you get to where you want to go in the future</a:t>
            </a:r>
          </a:p>
        </p:txBody>
      </p:sp>
      <p:sp>
        <p:nvSpPr>
          <p:cNvPr id="6" name="Arrow: Down 5">
            <a:extLst>
              <a:ext uri="{FF2B5EF4-FFF2-40B4-BE49-F238E27FC236}">
                <a16:creationId xmlns:a16="http://schemas.microsoft.com/office/drawing/2014/main" id="{162C1F3C-295E-51D8-8E27-D4CFEEA361E7}"/>
              </a:ext>
            </a:extLst>
          </p:cNvPr>
          <p:cNvSpPr/>
          <p:nvPr/>
        </p:nvSpPr>
        <p:spPr>
          <a:xfrm>
            <a:off x="1002833" y="1813737"/>
            <a:ext cx="1087756" cy="457630"/>
          </a:xfrm>
          <a:prstGeom prst="down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Speech Bubble: Rectangle with Corners Rounded 6">
            <a:extLst>
              <a:ext uri="{FF2B5EF4-FFF2-40B4-BE49-F238E27FC236}">
                <a16:creationId xmlns:a16="http://schemas.microsoft.com/office/drawing/2014/main" id="{D1F6AC0D-583D-FCD5-4DD9-7589CBFD655D}"/>
              </a:ext>
            </a:extLst>
          </p:cNvPr>
          <p:cNvSpPr/>
          <p:nvPr/>
        </p:nvSpPr>
        <p:spPr>
          <a:xfrm>
            <a:off x="3019973" y="938063"/>
            <a:ext cx="2905125" cy="1104489"/>
          </a:xfrm>
          <a:prstGeom prst="wedgeRoundRectCallout">
            <a:avLst>
              <a:gd name="adj1" fmla="val -2473"/>
              <a:gd name="adj2" fmla="val 68537"/>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dirty="0">
                <a:solidFill>
                  <a:schemeClr val="tx1"/>
                </a:solidFill>
              </a:rPr>
              <a:t>Where will this course lead?</a:t>
            </a:r>
          </a:p>
          <a:p>
            <a:pPr algn="ctr"/>
            <a:endParaRPr lang="en-GB" sz="2400" dirty="0">
              <a:solidFill>
                <a:schemeClr val="tx1"/>
              </a:solidFill>
            </a:endParaRPr>
          </a:p>
        </p:txBody>
      </p:sp>
      <p:sp>
        <p:nvSpPr>
          <p:cNvPr id="8" name="Speech Bubble: Rectangle with Corners Rounded 7">
            <a:extLst>
              <a:ext uri="{FF2B5EF4-FFF2-40B4-BE49-F238E27FC236}">
                <a16:creationId xmlns:a16="http://schemas.microsoft.com/office/drawing/2014/main" id="{6933C206-47CE-645D-B308-6E4262773E9A}"/>
              </a:ext>
            </a:extLst>
          </p:cNvPr>
          <p:cNvSpPr/>
          <p:nvPr/>
        </p:nvSpPr>
        <p:spPr>
          <a:xfrm>
            <a:off x="6098197" y="1578251"/>
            <a:ext cx="2801449" cy="1465215"/>
          </a:xfrm>
          <a:prstGeom prst="wedgeRoundRectCallout">
            <a:avLst>
              <a:gd name="adj1" fmla="val 1462"/>
              <a:gd name="adj2" fmla="val 62621"/>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dirty="0">
                <a:solidFill>
                  <a:schemeClr val="tx1"/>
                </a:solidFill>
              </a:rPr>
              <a:t>Do people get good jobs after this course?</a:t>
            </a:r>
          </a:p>
          <a:p>
            <a:pPr algn="ctr"/>
            <a:endParaRPr lang="en-GB" sz="2400" dirty="0">
              <a:solidFill>
                <a:schemeClr val="tx1"/>
              </a:solidFill>
            </a:endParaRPr>
          </a:p>
        </p:txBody>
      </p:sp>
      <p:sp>
        <p:nvSpPr>
          <p:cNvPr id="11" name="Speech Bubble: Rectangle with Corners Rounded 10">
            <a:extLst>
              <a:ext uri="{FF2B5EF4-FFF2-40B4-BE49-F238E27FC236}">
                <a16:creationId xmlns:a16="http://schemas.microsoft.com/office/drawing/2014/main" id="{91A71781-86B9-5919-C80F-93E0894208CC}"/>
              </a:ext>
            </a:extLst>
          </p:cNvPr>
          <p:cNvSpPr/>
          <p:nvPr/>
        </p:nvSpPr>
        <p:spPr>
          <a:xfrm>
            <a:off x="3019973" y="2456638"/>
            <a:ext cx="2919932" cy="1403387"/>
          </a:xfrm>
          <a:prstGeom prst="wedgeRoundRectCallout">
            <a:avLst>
              <a:gd name="adj1" fmla="val 388"/>
              <a:gd name="adj2" fmla="val 59693"/>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dirty="0">
                <a:solidFill>
                  <a:schemeClr val="tx1"/>
                </a:solidFill>
              </a:rPr>
              <a:t>Am I choosing the right degree to get into the job I want?</a:t>
            </a:r>
          </a:p>
          <a:p>
            <a:pPr algn="ctr"/>
            <a:endParaRPr lang="en-GB" sz="2400" dirty="0">
              <a:solidFill>
                <a:schemeClr val="tx1"/>
              </a:solidFill>
            </a:endParaRPr>
          </a:p>
        </p:txBody>
      </p:sp>
      <p:sp>
        <p:nvSpPr>
          <p:cNvPr id="21" name="Rectangle 20">
            <a:extLst>
              <a:ext uri="{FF2B5EF4-FFF2-40B4-BE49-F238E27FC236}">
                <a16:creationId xmlns:a16="http://schemas.microsoft.com/office/drawing/2014/main" id="{493657FA-CE34-8D0E-8D0C-B645E4A5302D}"/>
              </a:ext>
            </a:extLst>
          </p:cNvPr>
          <p:cNvSpPr/>
          <p:nvPr/>
        </p:nvSpPr>
        <p:spPr>
          <a:xfrm>
            <a:off x="246548" y="4976128"/>
            <a:ext cx="2600325" cy="16565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might I do for a job</a:t>
            </a:r>
          </a:p>
        </p:txBody>
      </p:sp>
      <p:pic>
        <p:nvPicPr>
          <p:cNvPr id="23" name="Graphic 22" descr="Badge with solid fill">
            <a:extLst>
              <a:ext uri="{FF2B5EF4-FFF2-40B4-BE49-F238E27FC236}">
                <a16:creationId xmlns:a16="http://schemas.microsoft.com/office/drawing/2014/main" id="{87C7C27E-238A-B1C3-9BB0-D991991FF7C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389" y="-18626"/>
            <a:ext cx="646331" cy="646331"/>
          </a:xfrm>
          <a:prstGeom prst="rect">
            <a:avLst/>
          </a:prstGeom>
        </p:spPr>
      </p:pic>
      <p:sp>
        <p:nvSpPr>
          <p:cNvPr id="3" name="Rectangle: Rounded Corners 2">
            <a:extLst>
              <a:ext uri="{FF2B5EF4-FFF2-40B4-BE49-F238E27FC236}">
                <a16:creationId xmlns:a16="http://schemas.microsoft.com/office/drawing/2014/main" id="{796FE0AC-BD2A-925F-0495-CEAA825399EB}"/>
              </a:ext>
            </a:extLst>
          </p:cNvPr>
          <p:cNvSpPr/>
          <p:nvPr/>
        </p:nvSpPr>
        <p:spPr>
          <a:xfrm>
            <a:off x="3019974" y="4976128"/>
            <a:ext cx="5839862" cy="1656509"/>
          </a:xfrm>
          <a:prstGeom prst="roundRec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Employers want people with degrees of any subject so doing a degree in a subject your love is fine – you can focus on a job later</a:t>
            </a:r>
          </a:p>
        </p:txBody>
      </p:sp>
      <p:sp>
        <p:nvSpPr>
          <p:cNvPr id="5" name="Speech Bubble: Rectangle with Corners Rounded 4">
            <a:extLst>
              <a:ext uri="{FF2B5EF4-FFF2-40B4-BE49-F238E27FC236}">
                <a16:creationId xmlns:a16="http://schemas.microsoft.com/office/drawing/2014/main" id="{5D1E1EB6-5FF7-83E2-4818-4B4219DBFF8D}"/>
              </a:ext>
            </a:extLst>
          </p:cNvPr>
          <p:cNvSpPr/>
          <p:nvPr/>
        </p:nvSpPr>
        <p:spPr>
          <a:xfrm>
            <a:off x="6098196" y="3699668"/>
            <a:ext cx="2751441" cy="1022999"/>
          </a:xfrm>
          <a:prstGeom prst="wedgeRoundRectCallout">
            <a:avLst>
              <a:gd name="adj1" fmla="val 388"/>
              <a:gd name="adj2" fmla="val 59693"/>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dirty="0">
                <a:solidFill>
                  <a:schemeClr val="tx1"/>
                </a:solidFill>
              </a:rPr>
              <a:t>Will it make me happy?</a:t>
            </a:r>
          </a:p>
          <a:p>
            <a:pPr algn="ctr"/>
            <a:endParaRPr lang="en-GB" sz="2400" dirty="0">
              <a:solidFill>
                <a:schemeClr val="tx1"/>
              </a:solidFill>
            </a:endParaRPr>
          </a:p>
        </p:txBody>
      </p:sp>
      <p:sp>
        <p:nvSpPr>
          <p:cNvPr id="20" name="Arrow: Down 19">
            <a:extLst>
              <a:ext uri="{FF2B5EF4-FFF2-40B4-BE49-F238E27FC236}">
                <a16:creationId xmlns:a16="http://schemas.microsoft.com/office/drawing/2014/main" id="{76CD877E-EB1F-541F-AF15-5BD61B0AC606}"/>
              </a:ext>
            </a:extLst>
          </p:cNvPr>
          <p:cNvSpPr/>
          <p:nvPr/>
        </p:nvSpPr>
        <p:spPr>
          <a:xfrm>
            <a:off x="1002833" y="4633558"/>
            <a:ext cx="1087756" cy="45763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custDataLst>
      <p:tags r:id="rId1"/>
    </p:custDataLst>
    <p:extLst>
      <p:ext uri="{BB962C8B-B14F-4D97-AF65-F5344CB8AC3E}">
        <p14:creationId xmlns:p14="http://schemas.microsoft.com/office/powerpoint/2010/main" val="199778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additive="base">
                                        <p:cTn id="47" dur="500" fill="hold"/>
                                        <p:tgtEl>
                                          <p:spTgt spid="5"/>
                                        </p:tgtEl>
                                        <p:attrNameLst>
                                          <p:attrName>ppt_x</p:attrName>
                                        </p:attrNameLst>
                                      </p:cBhvr>
                                      <p:tavLst>
                                        <p:tav tm="0">
                                          <p:val>
                                            <p:strVal val="#ppt_x"/>
                                          </p:val>
                                        </p:tav>
                                        <p:tav tm="100000">
                                          <p:val>
                                            <p:strVal val="#ppt_x"/>
                                          </p:val>
                                        </p:tav>
                                      </p:tavLst>
                                    </p:anim>
                                    <p:anim calcmode="lin" valueType="num">
                                      <p:cBhvr additive="base">
                                        <p:cTn id="4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additive="base">
                                        <p:cTn id="53" dur="500" fill="hold"/>
                                        <p:tgtEl>
                                          <p:spTgt spid="3"/>
                                        </p:tgtEl>
                                        <p:attrNameLst>
                                          <p:attrName>ppt_x</p:attrName>
                                        </p:attrNameLst>
                                      </p:cBhvr>
                                      <p:tavLst>
                                        <p:tav tm="0">
                                          <p:val>
                                            <p:strVal val="#ppt_x"/>
                                          </p:val>
                                        </p:tav>
                                        <p:tav tm="100000">
                                          <p:val>
                                            <p:strVal val="#ppt_x"/>
                                          </p:val>
                                        </p:tav>
                                      </p:tavLst>
                                    </p:anim>
                                    <p:anim calcmode="lin" valueType="num">
                                      <p:cBhvr additive="base">
                                        <p:cTn id="5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6" grpId="0" animBg="1"/>
      <p:bldP spid="7" grpId="0" animBg="1"/>
      <p:bldP spid="8" grpId="0" animBg="1"/>
      <p:bldP spid="11" grpId="0" animBg="1"/>
      <p:bldP spid="21" grpId="0" animBg="1"/>
      <p:bldP spid="3" grpId="0" animBg="1"/>
      <p:bldP spid="5" grpId="0" animBg="1"/>
      <p:bldP spid="2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140677" y="184297"/>
            <a:ext cx="8862646" cy="6550565"/>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grpSp>
        <p:nvGrpSpPr>
          <p:cNvPr id="29" name="Group 28"/>
          <p:cNvGrpSpPr/>
          <p:nvPr/>
        </p:nvGrpSpPr>
        <p:grpSpPr>
          <a:xfrm>
            <a:off x="365717" y="884366"/>
            <a:ext cx="771453" cy="5688973"/>
            <a:chOff x="393604" y="944918"/>
            <a:chExt cx="771453" cy="5688973"/>
          </a:xfrm>
        </p:grpSpPr>
        <p:pic>
          <p:nvPicPr>
            <p:cNvPr id="5" name="Picture 4"/>
            <p:cNvPicPr>
              <a:picLocks noChangeAspect="1"/>
            </p:cNvPicPr>
            <p:nvPr/>
          </p:nvPicPr>
          <p:blipFill>
            <a:blip r:embed="rId4"/>
            <a:stretch>
              <a:fillRect/>
            </a:stretch>
          </p:blipFill>
          <p:spPr>
            <a:xfrm>
              <a:off x="393604" y="5814843"/>
              <a:ext cx="749467" cy="819048"/>
            </a:xfrm>
            <a:prstGeom prst="rect">
              <a:avLst/>
            </a:prstGeom>
          </p:spPr>
        </p:pic>
        <p:pic>
          <p:nvPicPr>
            <p:cNvPr id="7" name="Picture 6"/>
            <p:cNvPicPr>
              <a:picLocks noChangeAspect="1"/>
            </p:cNvPicPr>
            <p:nvPr/>
          </p:nvPicPr>
          <p:blipFill>
            <a:blip r:embed="rId5"/>
            <a:stretch>
              <a:fillRect/>
            </a:stretch>
          </p:blipFill>
          <p:spPr>
            <a:xfrm>
              <a:off x="396035" y="4866094"/>
              <a:ext cx="747036" cy="839263"/>
            </a:xfrm>
            <a:prstGeom prst="rect">
              <a:avLst/>
            </a:prstGeom>
          </p:spPr>
        </p:pic>
        <p:pic>
          <p:nvPicPr>
            <p:cNvPr id="8" name="Picture 7"/>
            <p:cNvPicPr>
              <a:picLocks noChangeAspect="1"/>
            </p:cNvPicPr>
            <p:nvPr/>
          </p:nvPicPr>
          <p:blipFill>
            <a:blip r:embed="rId6"/>
            <a:stretch>
              <a:fillRect/>
            </a:stretch>
          </p:blipFill>
          <p:spPr>
            <a:xfrm>
              <a:off x="393604" y="3906959"/>
              <a:ext cx="756281" cy="849649"/>
            </a:xfrm>
            <a:prstGeom prst="rect">
              <a:avLst/>
            </a:prstGeom>
          </p:spPr>
        </p:pic>
        <p:pic>
          <p:nvPicPr>
            <p:cNvPr id="11" name="Picture 10"/>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p:cNvPicPr>
              <a:picLocks noChangeAspect="1"/>
            </p:cNvPicPr>
            <p:nvPr/>
          </p:nvPicPr>
          <p:blipFill>
            <a:blip r:embed="rId8"/>
            <a:stretch>
              <a:fillRect/>
            </a:stretch>
          </p:blipFill>
          <p:spPr>
            <a:xfrm>
              <a:off x="403151" y="1945703"/>
              <a:ext cx="761906" cy="895234"/>
            </a:xfrm>
            <a:prstGeom prst="rect">
              <a:avLst/>
            </a:prstGeom>
          </p:spPr>
        </p:pic>
        <p:pic>
          <p:nvPicPr>
            <p:cNvPr id="18" name="Picture 17"/>
            <p:cNvPicPr>
              <a:picLocks noChangeAspect="1"/>
            </p:cNvPicPr>
            <p:nvPr/>
          </p:nvPicPr>
          <p:blipFill>
            <a:blip r:embed="rId9"/>
            <a:stretch>
              <a:fillRect/>
            </a:stretch>
          </p:blipFill>
          <p:spPr>
            <a:xfrm>
              <a:off x="403151" y="944918"/>
              <a:ext cx="761906" cy="905155"/>
            </a:xfrm>
            <a:prstGeom prst="rect">
              <a:avLst/>
            </a:prstGeom>
          </p:spPr>
        </p:pic>
      </p:grpSp>
      <p:grpSp>
        <p:nvGrpSpPr>
          <p:cNvPr id="4097" name="Group 4096"/>
          <p:cNvGrpSpPr/>
          <p:nvPr/>
        </p:nvGrpSpPr>
        <p:grpSpPr>
          <a:xfrm>
            <a:off x="1168467" y="4814622"/>
            <a:ext cx="2476858" cy="1758717"/>
            <a:chOff x="1168467" y="4814622"/>
            <a:chExt cx="2476858" cy="1758717"/>
          </a:xfrm>
        </p:grpSpPr>
        <p:sp>
          <p:nvSpPr>
            <p:cNvPr id="19" name="Rectangle 18"/>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35" name="Rectangle 34"/>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4098" name="Group 4097"/>
          <p:cNvGrpSpPr/>
          <p:nvPr/>
        </p:nvGrpSpPr>
        <p:grpSpPr>
          <a:xfrm>
            <a:off x="3767841" y="4802237"/>
            <a:ext cx="5055570" cy="831433"/>
            <a:chOff x="3767841" y="4802237"/>
            <a:chExt cx="5055570" cy="831433"/>
          </a:xfrm>
        </p:grpSpPr>
        <p:sp>
          <p:nvSpPr>
            <p:cNvPr id="36" name="Rectangle 35"/>
            <p:cNvSpPr/>
            <p:nvPr/>
          </p:nvSpPr>
          <p:spPr>
            <a:xfrm>
              <a:off x="3767841"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p:cNvSpPr/>
            <p:nvPr/>
          </p:nvSpPr>
          <p:spPr>
            <a:xfrm>
              <a:off x="6346553" y="4802237"/>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grpSp>
      <p:grpSp>
        <p:nvGrpSpPr>
          <p:cNvPr id="38" name="Group 37"/>
          <p:cNvGrpSpPr/>
          <p:nvPr/>
        </p:nvGrpSpPr>
        <p:grpSpPr>
          <a:xfrm>
            <a:off x="1189451" y="3869733"/>
            <a:ext cx="7654944" cy="831433"/>
            <a:chOff x="1293035" y="5749722"/>
            <a:chExt cx="7654944" cy="831433"/>
          </a:xfrm>
          <a:solidFill>
            <a:srgbClr val="50BDC0"/>
          </a:solidFill>
        </p:grpSpPr>
        <p:sp>
          <p:nvSpPr>
            <p:cNvPr id="39" name="Rectangle 38"/>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general or  T Level</a:t>
              </a:r>
            </a:p>
          </p:txBody>
        </p:sp>
        <p:sp>
          <p:nvSpPr>
            <p:cNvPr id="41" name="Rectangle 40"/>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p:cNvGrpSpPr/>
          <p:nvPr/>
        </p:nvGrpSpPr>
        <p:grpSpPr>
          <a:xfrm>
            <a:off x="1179120" y="2871449"/>
            <a:ext cx="7665275" cy="907176"/>
            <a:chOff x="1293035" y="5749722"/>
            <a:chExt cx="7654944" cy="831433"/>
          </a:xfrm>
          <a:solidFill>
            <a:srgbClr val="FC5C30"/>
          </a:solidFill>
        </p:grpSpPr>
        <p:sp>
          <p:nvSpPr>
            <p:cNvPr id="43" name="Rectangle 42"/>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44" name="Rectangle 43"/>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45" name="Rectangle 44"/>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46" name="Group 45"/>
          <p:cNvGrpSpPr/>
          <p:nvPr/>
        </p:nvGrpSpPr>
        <p:grpSpPr>
          <a:xfrm>
            <a:off x="1194616" y="1881277"/>
            <a:ext cx="7665275" cy="907176"/>
            <a:chOff x="1293035" y="5749722"/>
            <a:chExt cx="7654944" cy="831433"/>
          </a:xfrm>
          <a:solidFill>
            <a:srgbClr val="50BDC0"/>
          </a:solidFill>
        </p:grpSpPr>
        <p:sp>
          <p:nvSpPr>
            <p:cNvPr id="47" name="Rectangle 46"/>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49" name="Rectangle 48"/>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5" name="Rectangle 54"/>
          <p:cNvSpPr/>
          <p:nvPr/>
        </p:nvSpPr>
        <p:spPr>
          <a:xfrm>
            <a:off x="1189451" y="414215"/>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sp>
        <p:nvSpPr>
          <p:cNvPr id="58" name="Rectangle 57"/>
          <p:cNvSpPr/>
          <p:nvPr/>
        </p:nvSpPr>
        <p:spPr>
          <a:xfrm>
            <a:off x="3784384" y="406592"/>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Technical/Vocational</a:t>
            </a:r>
          </a:p>
        </p:txBody>
      </p:sp>
      <p:sp>
        <p:nvSpPr>
          <p:cNvPr id="59" name="Rectangle 58"/>
          <p:cNvSpPr/>
          <p:nvPr/>
        </p:nvSpPr>
        <p:spPr>
          <a:xfrm>
            <a:off x="6379934" y="405810"/>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a:t>
            </a:r>
          </a:p>
        </p:txBody>
      </p:sp>
      <p:cxnSp>
        <p:nvCxnSpPr>
          <p:cNvPr id="57" name="Straight Connector 56"/>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sp>
        <p:nvSpPr>
          <p:cNvPr id="4096" name="Rectangle 4095"/>
          <p:cNvSpPr/>
          <p:nvPr/>
        </p:nvSpPr>
        <p:spPr>
          <a:xfrm>
            <a:off x="3726774" y="1789155"/>
            <a:ext cx="2612966" cy="3855650"/>
          </a:xfrm>
          <a:prstGeom prst="rect">
            <a:avLst/>
          </a:prstGeom>
          <a:noFill/>
          <a:ln w="57150">
            <a:solidFill>
              <a:srgbClr val="F6D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97046CF-A52D-5283-6633-BAC7DD5D6385}"/>
              </a:ext>
            </a:extLst>
          </p:cNvPr>
          <p:cNvSpPr/>
          <p:nvPr/>
        </p:nvSpPr>
        <p:spPr>
          <a:xfrm>
            <a:off x="6353356" y="1789154"/>
            <a:ext cx="2612966" cy="3855651"/>
          </a:xfrm>
          <a:prstGeom prst="rect">
            <a:avLst/>
          </a:prstGeom>
          <a:noFill/>
          <a:ln w="57150">
            <a:solidFill>
              <a:srgbClr val="F6D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12B0CFAB-0DBD-E08B-64AF-39A732741DAE}"/>
              </a:ext>
            </a:extLst>
          </p:cNvPr>
          <p:cNvSpPr/>
          <p:nvPr/>
        </p:nvSpPr>
        <p:spPr>
          <a:xfrm>
            <a:off x="299605" y="2847755"/>
            <a:ext cx="8832158" cy="3018119"/>
          </a:xfrm>
          <a:prstGeom prst="rect">
            <a:avLst/>
          </a:prstGeom>
          <a:noFill/>
          <a:ln w="57150">
            <a:solidFill>
              <a:srgbClr val="F6D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297336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3"/>
                                        </p:tgtEl>
                                        <p:attrNameLst>
                                          <p:attrName>ppt_x</p:attrName>
                                        </p:attrNameLst>
                                      </p:cBhvr>
                                      <p:tavLst>
                                        <p:tav tm="0">
                                          <p:val>
                                            <p:strVal val="ppt_x"/>
                                          </p:val>
                                        </p:tav>
                                        <p:tav tm="100000">
                                          <p:val>
                                            <p:strVal val="ppt_x"/>
                                          </p:val>
                                        </p:tav>
                                      </p:tavLst>
                                    </p:anim>
                                    <p:anim calcmode="lin" valueType="num">
                                      <p:cBhvr additive="base">
                                        <p:cTn id="13" dur="500"/>
                                        <p:tgtEl>
                                          <p:spTgt spid="3"/>
                                        </p:tgtEl>
                                        <p:attrNameLst>
                                          <p:attrName>ppt_y</p:attrName>
                                        </p:attrNameLst>
                                      </p:cBhvr>
                                      <p:tavLst>
                                        <p:tav tm="0">
                                          <p:val>
                                            <p:strVal val="ppt_y"/>
                                          </p:val>
                                        </p:tav>
                                        <p:tav tm="100000">
                                          <p:val>
                                            <p:strVal val="1+ppt_h/2"/>
                                          </p:val>
                                        </p:tav>
                                      </p:tavLst>
                                    </p:anim>
                                    <p:set>
                                      <p:cBhvr>
                                        <p:cTn id="14" dur="1" fill="hold">
                                          <p:stCondLst>
                                            <p:cond delay="4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6"/>
                                        </p:tgtEl>
                                        <p:attrNameLst>
                                          <p:attrName>style.visibility</p:attrName>
                                        </p:attrNameLst>
                                      </p:cBhvr>
                                      <p:to>
                                        <p:strVal val="visible"/>
                                      </p:to>
                                    </p:set>
                                    <p:anim calcmode="lin" valueType="num">
                                      <p:cBhvr additive="base">
                                        <p:cTn id="19" dur="500" fill="hold"/>
                                        <p:tgtEl>
                                          <p:spTgt spid="4096"/>
                                        </p:tgtEl>
                                        <p:attrNameLst>
                                          <p:attrName>ppt_x</p:attrName>
                                        </p:attrNameLst>
                                      </p:cBhvr>
                                      <p:tavLst>
                                        <p:tav tm="0">
                                          <p:val>
                                            <p:strVal val="#ppt_x"/>
                                          </p:val>
                                        </p:tav>
                                        <p:tav tm="100000">
                                          <p:val>
                                            <p:strVal val="#ppt_x"/>
                                          </p:val>
                                        </p:tav>
                                      </p:tavLst>
                                    </p:anim>
                                    <p:anim calcmode="lin" valueType="num">
                                      <p:cBhvr additive="base">
                                        <p:cTn id="20" dur="500" fill="hold"/>
                                        <p:tgtEl>
                                          <p:spTgt spid="409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 grpId="0" animBg="1"/>
      <p:bldP spid="4" grpId="0" animBg="1"/>
      <p:bldP spid="3" grpId="0" animBg="1"/>
      <p:bldP spid="3"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1104"/>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b="1"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Interested in Higher Education in a college?</a:t>
            </a:r>
          </a:p>
        </p:txBody>
      </p:sp>
      <p:pic>
        <p:nvPicPr>
          <p:cNvPr id="5" name="Picture 4">
            <a:extLst>
              <a:ext uri="{FF2B5EF4-FFF2-40B4-BE49-F238E27FC236}">
                <a16:creationId xmlns:a16="http://schemas.microsoft.com/office/drawing/2014/main" id="{5DE6925E-B6C8-4FAF-8C9F-410C0ADB312A}"/>
              </a:ext>
            </a:extLst>
          </p:cNvPr>
          <p:cNvPicPr>
            <a:picLocks noChangeAspect="1"/>
          </p:cNvPicPr>
          <p:nvPr/>
        </p:nvPicPr>
        <p:blipFill>
          <a:blip r:embed="rId4"/>
          <a:stretch>
            <a:fillRect/>
          </a:stretch>
        </p:blipFill>
        <p:spPr>
          <a:xfrm>
            <a:off x="184002" y="812263"/>
            <a:ext cx="1123506" cy="3380952"/>
          </a:xfrm>
          <a:prstGeom prst="rect">
            <a:avLst/>
          </a:prstGeom>
        </p:spPr>
      </p:pic>
      <p:sp>
        <p:nvSpPr>
          <p:cNvPr id="8" name="Rectangle 7">
            <a:extLst>
              <a:ext uri="{FF2B5EF4-FFF2-40B4-BE49-F238E27FC236}">
                <a16:creationId xmlns:a16="http://schemas.microsoft.com/office/drawing/2014/main" id="{8235BAA8-EB79-4465-BDCB-BB04782BE565}"/>
              </a:ext>
            </a:extLst>
          </p:cNvPr>
          <p:cNvSpPr/>
          <p:nvPr/>
        </p:nvSpPr>
        <p:spPr>
          <a:xfrm>
            <a:off x="1307508" y="873566"/>
            <a:ext cx="2756295" cy="1053146"/>
          </a:xfrm>
          <a:prstGeom prst="rect">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Degree in 3</a:t>
            </a:r>
            <a:r>
              <a:rPr lang="en-GB" sz="2400" baseline="30000" dirty="0"/>
              <a:t>rd</a:t>
            </a:r>
            <a:r>
              <a:rPr lang="en-GB" sz="2400" dirty="0"/>
              <a:t> year</a:t>
            </a:r>
          </a:p>
        </p:txBody>
      </p:sp>
      <p:sp>
        <p:nvSpPr>
          <p:cNvPr id="11" name="TextBox 10">
            <a:extLst>
              <a:ext uri="{FF2B5EF4-FFF2-40B4-BE49-F238E27FC236}">
                <a16:creationId xmlns:a16="http://schemas.microsoft.com/office/drawing/2014/main" id="{81A43BBE-913C-4A56-A978-20907B4C48F2}"/>
              </a:ext>
            </a:extLst>
          </p:cNvPr>
          <p:cNvSpPr txBox="1"/>
          <p:nvPr/>
        </p:nvSpPr>
        <p:spPr>
          <a:xfrm>
            <a:off x="308473" y="4326129"/>
            <a:ext cx="5919580" cy="830997"/>
          </a:xfrm>
          <a:prstGeom prst="rect">
            <a:avLst/>
          </a:prstGeom>
          <a:solidFill>
            <a:schemeClr val="bg1"/>
          </a:solidFill>
        </p:spPr>
        <p:txBody>
          <a:bodyPr wrap="square" rtlCol="0">
            <a:spAutoFit/>
          </a:bodyPr>
          <a:lstStyle/>
          <a:p>
            <a:r>
              <a:rPr lang="en-GB" sz="2400" dirty="0"/>
              <a:t>A Foundation Degree is a degree combining both academic and vocational qualifications.</a:t>
            </a:r>
          </a:p>
        </p:txBody>
      </p:sp>
      <p:sp>
        <p:nvSpPr>
          <p:cNvPr id="4" name="Rectangle 3">
            <a:extLst>
              <a:ext uri="{FF2B5EF4-FFF2-40B4-BE49-F238E27FC236}">
                <a16:creationId xmlns:a16="http://schemas.microsoft.com/office/drawing/2014/main" id="{6723E428-4A87-4289-811A-B420F567C9BF}"/>
              </a:ext>
            </a:extLst>
          </p:cNvPr>
          <p:cNvSpPr/>
          <p:nvPr/>
        </p:nvSpPr>
        <p:spPr>
          <a:xfrm>
            <a:off x="6428995" y="812263"/>
            <a:ext cx="2528843" cy="548975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t>Business </a:t>
            </a:r>
          </a:p>
          <a:p>
            <a:r>
              <a:rPr lang="en-GB" sz="2400" dirty="0"/>
              <a:t>Computing</a:t>
            </a:r>
          </a:p>
          <a:p>
            <a:r>
              <a:rPr lang="en-GB" sz="2400" dirty="0"/>
              <a:t>Design</a:t>
            </a:r>
          </a:p>
          <a:p>
            <a:r>
              <a:rPr lang="en-GB" sz="2400" dirty="0"/>
              <a:t>Education</a:t>
            </a:r>
          </a:p>
          <a:p>
            <a:r>
              <a:rPr lang="en-GB" sz="2400" dirty="0"/>
              <a:t>Engineering</a:t>
            </a:r>
          </a:p>
          <a:p>
            <a:r>
              <a:rPr lang="en-GB" sz="2400" dirty="0"/>
              <a:t>Environment</a:t>
            </a:r>
          </a:p>
          <a:p>
            <a:r>
              <a:rPr lang="en-GB" sz="2400" dirty="0"/>
              <a:t>Social care</a:t>
            </a:r>
          </a:p>
          <a:p>
            <a:r>
              <a:rPr lang="en-GB" sz="2400" dirty="0"/>
              <a:t>Construction</a:t>
            </a:r>
          </a:p>
          <a:p>
            <a:r>
              <a:rPr lang="en-GB" sz="2400" dirty="0"/>
              <a:t>Law</a:t>
            </a:r>
          </a:p>
          <a:p>
            <a:r>
              <a:rPr lang="en-GB" sz="2400" dirty="0"/>
              <a:t>Media</a:t>
            </a:r>
          </a:p>
          <a:p>
            <a:r>
              <a:rPr lang="en-GB" sz="2400" dirty="0"/>
              <a:t>Finance</a:t>
            </a:r>
          </a:p>
          <a:p>
            <a:r>
              <a:rPr lang="en-GB" sz="2400" dirty="0"/>
              <a:t>Psychology</a:t>
            </a:r>
          </a:p>
          <a:p>
            <a:r>
              <a:rPr lang="en-GB" sz="2400" dirty="0"/>
              <a:t>Science</a:t>
            </a:r>
          </a:p>
          <a:p>
            <a:r>
              <a:rPr lang="en-GB" sz="2400" dirty="0"/>
              <a:t>Social Sciences</a:t>
            </a:r>
          </a:p>
        </p:txBody>
      </p:sp>
      <p:sp>
        <p:nvSpPr>
          <p:cNvPr id="6" name="Rectangle 5">
            <a:extLst>
              <a:ext uri="{FF2B5EF4-FFF2-40B4-BE49-F238E27FC236}">
                <a16:creationId xmlns:a16="http://schemas.microsoft.com/office/drawing/2014/main" id="{52E68B02-7E2D-B652-FE7B-66B30511C732}"/>
              </a:ext>
            </a:extLst>
          </p:cNvPr>
          <p:cNvSpPr/>
          <p:nvPr/>
        </p:nvSpPr>
        <p:spPr>
          <a:xfrm>
            <a:off x="1310146" y="3076640"/>
            <a:ext cx="2763088" cy="1053146"/>
          </a:xfrm>
          <a:prstGeom prst="rect">
            <a:avLst/>
          </a:prstGeom>
          <a:solidFill>
            <a:srgbClr val="FF9900"/>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HNC</a:t>
            </a:r>
          </a:p>
          <a:p>
            <a:pPr algn="ctr"/>
            <a:r>
              <a:rPr lang="en-GB" sz="2400" dirty="0"/>
              <a:t>Foundation Degree Y1</a:t>
            </a:r>
          </a:p>
        </p:txBody>
      </p:sp>
      <p:sp>
        <p:nvSpPr>
          <p:cNvPr id="9" name="Rectangle 8">
            <a:extLst>
              <a:ext uri="{FF2B5EF4-FFF2-40B4-BE49-F238E27FC236}">
                <a16:creationId xmlns:a16="http://schemas.microsoft.com/office/drawing/2014/main" id="{AA6E93C0-89B7-4F6F-DFF3-A432431ECB7D}"/>
              </a:ext>
            </a:extLst>
          </p:cNvPr>
          <p:cNvSpPr/>
          <p:nvPr/>
        </p:nvSpPr>
        <p:spPr>
          <a:xfrm>
            <a:off x="1310146" y="1950755"/>
            <a:ext cx="2763088" cy="1103967"/>
          </a:xfrm>
          <a:prstGeom prst="rect">
            <a:avLst/>
          </a:prstGeom>
          <a:solidFill>
            <a:srgbClr val="33CCCC"/>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HND</a:t>
            </a:r>
          </a:p>
          <a:p>
            <a:pPr algn="ctr"/>
            <a:r>
              <a:rPr lang="en-GB" sz="2400" dirty="0"/>
              <a:t>Foundation Degree Y2</a:t>
            </a:r>
          </a:p>
        </p:txBody>
      </p:sp>
      <p:sp>
        <p:nvSpPr>
          <p:cNvPr id="13" name="Explosion 2 8">
            <a:extLst>
              <a:ext uri="{FF2B5EF4-FFF2-40B4-BE49-F238E27FC236}">
                <a16:creationId xmlns:a16="http://schemas.microsoft.com/office/drawing/2014/main" id="{17336186-9E96-44B5-823A-122BDD267008}"/>
              </a:ext>
            </a:extLst>
          </p:cNvPr>
          <p:cNvSpPr/>
          <p:nvPr/>
        </p:nvSpPr>
        <p:spPr>
          <a:xfrm>
            <a:off x="3366535" y="852519"/>
            <a:ext cx="5568659" cy="2766498"/>
          </a:xfrm>
          <a:prstGeom prst="irregularSeal2">
            <a:avLst/>
          </a:prstGeom>
          <a:solidFill>
            <a:srgbClr val="00B0F0"/>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Often lower grades needed</a:t>
            </a:r>
          </a:p>
        </p:txBody>
      </p:sp>
      <p:pic>
        <p:nvPicPr>
          <p:cNvPr id="10" name="Picture 9">
            <a:extLst>
              <a:ext uri="{FF2B5EF4-FFF2-40B4-BE49-F238E27FC236}">
                <a16:creationId xmlns:a16="http://schemas.microsoft.com/office/drawing/2014/main" id="{2B69EC8D-6C38-008C-E734-FAFFEEFFDAE6}"/>
              </a:ext>
            </a:extLst>
          </p:cNvPr>
          <p:cNvPicPr>
            <a:picLocks noChangeAspect="1"/>
          </p:cNvPicPr>
          <p:nvPr/>
        </p:nvPicPr>
        <p:blipFill>
          <a:blip r:embed="rId5"/>
          <a:stretch>
            <a:fillRect/>
          </a:stretch>
        </p:blipFill>
        <p:spPr>
          <a:xfrm>
            <a:off x="308473" y="5401193"/>
            <a:ext cx="4279512" cy="1274748"/>
          </a:xfrm>
          <a:prstGeom prst="rect">
            <a:avLst/>
          </a:prstGeom>
          <a:effectLst>
            <a:outerShdw blurRad="63500" sx="102000" sy="102000" algn="ctr" rotWithShape="0">
              <a:prstClr val="black">
                <a:alpha val="40000"/>
              </a:prstClr>
            </a:outerShdw>
          </a:effectLst>
        </p:spPr>
      </p:pic>
      <p:sp>
        <p:nvSpPr>
          <p:cNvPr id="15" name="Explosion 2 8">
            <a:extLst>
              <a:ext uri="{FF2B5EF4-FFF2-40B4-BE49-F238E27FC236}">
                <a16:creationId xmlns:a16="http://schemas.microsoft.com/office/drawing/2014/main" id="{343FC656-BC31-41AE-A31E-AE07B64B0F7B}"/>
              </a:ext>
            </a:extLst>
          </p:cNvPr>
          <p:cNvSpPr/>
          <p:nvPr/>
        </p:nvSpPr>
        <p:spPr>
          <a:xfrm>
            <a:off x="3482608" y="3698874"/>
            <a:ext cx="4863272" cy="2971801"/>
          </a:xfrm>
          <a:prstGeom prst="irregularSeal2">
            <a:avLst/>
          </a:prstGeom>
          <a:solidFill>
            <a:schemeClr val="accent4"/>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2060"/>
                </a:solidFill>
              </a:rPr>
              <a:t>Often lower fees than a university</a:t>
            </a:r>
            <a:endParaRPr lang="en-GB" sz="2800" dirty="0">
              <a:solidFill>
                <a:srgbClr val="002060"/>
              </a:solidFill>
            </a:endParaRPr>
          </a:p>
        </p:txBody>
      </p:sp>
      <p:pic>
        <p:nvPicPr>
          <p:cNvPr id="2" name="Graphic 1" descr="Badge with solid fill">
            <a:extLst>
              <a:ext uri="{FF2B5EF4-FFF2-40B4-BE49-F238E27FC236}">
                <a16:creationId xmlns:a16="http://schemas.microsoft.com/office/drawing/2014/main" id="{17AED233-E66B-C099-F671-77B5AFD5CE9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99424" y="-8193"/>
            <a:ext cx="646331" cy="646331"/>
          </a:xfrm>
          <a:prstGeom prst="rect">
            <a:avLst/>
          </a:prstGeom>
        </p:spPr>
      </p:pic>
    </p:spTree>
    <p:custDataLst>
      <p:tags r:id="rId1"/>
    </p:custDataLst>
    <p:extLst>
      <p:ext uri="{BB962C8B-B14F-4D97-AF65-F5344CB8AC3E}">
        <p14:creationId xmlns:p14="http://schemas.microsoft.com/office/powerpoint/2010/main" val="52031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4" grpId="0" animBg="1"/>
      <p:bldP spid="13" grpId="0" animBg="1"/>
      <p:bldP spid="1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0"/>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What is a Foundation Degree?</a:t>
            </a:r>
          </a:p>
        </p:txBody>
      </p:sp>
      <p:pic>
        <p:nvPicPr>
          <p:cNvPr id="12" name="Graphic 11" descr="Badge with solid fill">
            <a:extLst>
              <a:ext uri="{FF2B5EF4-FFF2-40B4-BE49-F238E27FC236}">
                <a16:creationId xmlns:a16="http://schemas.microsoft.com/office/drawing/2014/main" id="{125DB369-459B-FC3C-ED6B-3BAB45D9A69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51948" y="-6962"/>
            <a:ext cx="646331" cy="646331"/>
          </a:xfrm>
          <a:prstGeom prst="rect">
            <a:avLst/>
          </a:prstGeom>
        </p:spPr>
      </p:pic>
      <p:pic>
        <p:nvPicPr>
          <p:cNvPr id="3" name="Picture 2">
            <a:hlinkClick r:id="rId5"/>
            <a:extLst>
              <a:ext uri="{FF2B5EF4-FFF2-40B4-BE49-F238E27FC236}">
                <a16:creationId xmlns:a16="http://schemas.microsoft.com/office/drawing/2014/main" id="{A2315621-B3FE-5923-565B-80486EA99BF3}"/>
              </a:ext>
            </a:extLst>
          </p:cNvPr>
          <p:cNvPicPr>
            <a:picLocks noChangeAspect="1"/>
          </p:cNvPicPr>
          <p:nvPr/>
        </p:nvPicPr>
        <p:blipFill>
          <a:blip r:embed="rId6"/>
          <a:stretch>
            <a:fillRect/>
          </a:stretch>
        </p:blipFill>
        <p:spPr>
          <a:xfrm>
            <a:off x="589775" y="1246337"/>
            <a:ext cx="7979229" cy="4426486"/>
          </a:xfrm>
          <a:prstGeom prst="rect">
            <a:avLst/>
          </a:prstGeom>
        </p:spPr>
      </p:pic>
      <p:sp>
        <p:nvSpPr>
          <p:cNvPr id="4" name="TextBox 3">
            <a:extLst>
              <a:ext uri="{FF2B5EF4-FFF2-40B4-BE49-F238E27FC236}">
                <a16:creationId xmlns:a16="http://schemas.microsoft.com/office/drawing/2014/main" id="{835163FF-7F7B-79C8-A012-CA98AE5FC790}"/>
              </a:ext>
            </a:extLst>
          </p:cNvPr>
          <p:cNvSpPr txBox="1"/>
          <p:nvPr/>
        </p:nvSpPr>
        <p:spPr>
          <a:xfrm>
            <a:off x="589775" y="5921829"/>
            <a:ext cx="7979229" cy="646331"/>
          </a:xfrm>
          <a:prstGeom prst="rect">
            <a:avLst/>
          </a:prstGeom>
          <a:noFill/>
        </p:spPr>
        <p:txBody>
          <a:bodyPr wrap="square" rtlCol="0">
            <a:spAutoFit/>
          </a:bodyPr>
          <a:lstStyle/>
          <a:p>
            <a:pPr algn="ctr"/>
            <a:r>
              <a:rPr lang="en-GB" dirty="0">
                <a:hlinkClick r:id="rId5"/>
              </a:rPr>
              <a:t>https://www.careerpilot.org.uk/stories/what-is-a-foundation-degree</a:t>
            </a:r>
            <a:endParaRPr lang="en-GB" dirty="0"/>
          </a:p>
          <a:p>
            <a:endParaRPr lang="en-GB" dirty="0"/>
          </a:p>
        </p:txBody>
      </p:sp>
    </p:spTree>
    <p:custDataLst>
      <p:tags r:id="rId1"/>
    </p:custDataLst>
    <p:extLst>
      <p:ext uri="{BB962C8B-B14F-4D97-AF65-F5344CB8AC3E}">
        <p14:creationId xmlns:p14="http://schemas.microsoft.com/office/powerpoint/2010/main" val="16012440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864962"/>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237503" y="1390944"/>
            <a:ext cx="3512370" cy="4878394"/>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7390" y="-2366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Interested in apprenticeships?</a:t>
            </a:r>
          </a:p>
        </p:txBody>
      </p:sp>
      <p:grpSp>
        <p:nvGrpSpPr>
          <p:cNvPr id="5" name="Group 4">
            <a:extLst>
              <a:ext uri="{FF2B5EF4-FFF2-40B4-BE49-F238E27FC236}">
                <a16:creationId xmlns:a16="http://schemas.microsoft.com/office/drawing/2014/main" id="{BFA5EA49-ADD6-4F86-9823-E58CAB64E54C}"/>
              </a:ext>
            </a:extLst>
          </p:cNvPr>
          <p:cNvGrpSpPr/>
          <p:nvPr/>
        </p:nvGrpSpPr>
        <p:grpSpPr>
          <a:xfrm>
            <a:off x="319286" y="1474898"/>
            <a:ext cx="3347023" cy="4760439"/>
            <a:chOff x="319286" y="1452355"/>
            <a:chExt cx="3347023" cy="4760439"/>
          </a:xfrm>
        </p:grpSpPr>
        <p:pic>
          <p:nvPicPr>
            <p:cNvPr id="20" name="Picture 19">
              <a:extLst>
                <a:ext uri="{FF2B5EF4-FFF2-40B4-BE49-F238E27FC236}">
                  <a16:creationId xmlns:a16="http://schemas.microsoft.com/office/drawing/2014/main" id="{2919ED85-1973-4044-9210-B1E85B8E5A3C}"/>
                </a:ext>
              </a:extLst>
            </p:cNvPr>
            <p:cNvPicPr>
              <a:picLocks noChangeAspect="1"/>
            </p:cNvPicPr>
            <p:nvPr/>
          </p:nvPicPr>
          <p:blipFill>
            <a:blip r:embed="rId4"/>
            <a:stretch>
              <a:fillRect/>
            </a:stretch>
          </p:blipFill>
          <p:spPr>
            <a:xfrm>
              <a:off x="321717" y="5373531"/>
              <a:ext cx="747036" cy="839263"/>
            </a:xfrm>
            <a:prstGeom prst="rect">
              <a:avLst/>
            </a:prstGeom>
          </p:spPr>
        </p:pic>
        <p:pic>
          <p:nvPicPr>
            <p:cNvPr id="21" name="Picture 20">
              <a:extLst>
                <a:ext uri="{FF2B5EF4-FFF2-40B4-BE49-F238E27FC236}">
                  <a16:creationId xmlns:a16="http://schemas.microsoft.com/office/drawing/2014/main" id="{58935D4C-530E-42E6-A0E8-3E2907FEE3A9}"/>
                </a:ext>
              </a:extLst>
            </p:cNvPr>
            <p:cNvPicPr>
              <a:picLocks noChangeAspect="1"/>
            </p:cNvPicPr>
            <p:nvPr/>
          </p:nvPicPr>
          <p:blipFill>
            <a:blip r:embed="rId5"/>
            <a:stretch>
              <a:fillRect/>
            </a:stretch>
          </p:blipFill>
          <p:spPr>
            <a:xfrm>
              <a:off x="319286" y="4414396"/>
              <a:ext cx="756281" cy="849649"/>
            </a:xfrm>
            <a:prstGeom prst="rect">
              <a:avLst/>
            </a:prstGeom>
          </p:spPr>
        </p:pic>
        <p:pic>
          <p:nvPicPr>
            <p:cNvPr id="22" name="Picture 21">
              <a:extLst>
                <a:ext uri="{FF2B5EF4-FFF2-40B4-BE49-F238E27FC236}">
                  <a16:creationId xmlns:a16="http://schemas.microsoft.com/office/drawing/2014/main" id="{5B327860-931F-4C5F-93A9-6862E6CD1A97}"/>
                </a:ext>
              </a:extLst>
            </p:cNvPr>
            <p:cNvPicPr>
              <a:picLocks noChangeAspect="1"/>
            </p:cNvPicPr>
            <p:nvPr/>
          </p:nvPicPr>
          <p:blipFill rotWithShape="1">
            <a:blip r:embed="rId6"/>
            <a:srcRect t="10665"/>
            <a:stretch/>
          </p:blipFill>
          <p:spPr>
            <a:xfrm>
              <a:off x="328833" y="3429292"/>
              <a:ext cx="761906" cy="895235"/>
            </a:xfrm>
            <a:prstGeom prst="rect">
              <a:avLst/>
            </a:prstGeom>
          </p:spPr>
        </p:pic>
        <p:pic>
          <p:nvPicPr>
            <p:cNvPr id="23" name="Picture 22">
              <a:extLst>
                <a:ext uri="{FF2B5EF4-FFF2-40B4-BE49-F238E27FC236}">
                  <a16:creationId xmlns:a16="http://schemas.microsoft.com/office/drawing/2014/main" id="{F423794D-B663-4705-B8C2-23FECC799C90}"/>
                </a:ext>
              </a:extLst>
            </p:cNvPr>
            <p:cNvPicPr>
              <a:picLocks noChangeAspect="1"/>
            </p:cNvPicPr>
            <p:nvPr/>
          </p:nvPicPr>
          <p:blipFill>
            <a:blip r:embed="rId7"/>
            <a:stretch>
              <a:fillRect/>
            </a:stretch>
          </p:blipFill>
          <p:spPr>
            <a:xfrm>
              <a:off x="328833" y="2453140"/>
              <a:ext cx="761906" cy="895234"/>
            </a:xfrm>
            <a:prstGeom prst="rect">
              <a:avLst/>
            </a:prstGeom>
          </p:spPr>
        </p:pic>
        <p:pic>
          <p:nvPicPr>
            <p:cNvPr id="24" name="Picture 23">
              <a:extLst>
                <a:ext uri="{FF2B5EF4-FFF2-40B4-BE49-F238E27FC236}">
                  <a16:creationId xmlns:a16="http://schemas.microsoft.com/office/drawing/2014/main" id="{41889E81-0396-4846-824F-1DA298D6D924}"/>
                </a:ext>
              </a:extLst>
            </p:cNvPr>
            <p:cNvPicPr>
              <a:picLocks noChangeAspect="1"/>
            </p:cNvPicPr>
            <p:nvPr/>
          </p:nvPicPr>
          <p:blipFill>
            <a:blip r:embed="rId8"/>
            <a:stretch>
              <a:fillRect/>
            </a:stretch>
          </p:blipFill>
          <p:spPr>
            <a:xfrm>
              <a:off x="328833" y="1452355"/>
              <a:ext cx="761906" cy="905155"/>
            </a:xfrm>
            <a:prstGeom prst="rect">
              <a:avLst/>
            </a:prstGeom>
          </p:spPr>
        </p:pic>
        <p:sp>
          <p:nvSpPr>
            <p:cNvPr id="25" name="Rectangle 24">
              <a:extLst>
                <a:ext uri="{FF2B5EF4-FFF2-40B4-BE49-F238E27FC236}">
                  <a16:creationId xmlns:a16="http://schemas.microsoft.com/office/drawing/2014/main" id="{919F06DE-D144-4FC7-AE49-CDE2B7100200}"/>
                </a:ext>
              </a:extLst>
            </p:cNvPr>
            <p:cNvSpPr/>
            <p:nvPr/>
          </p:nvSpPr>
          <p:spPr>
            <a:xfrm>
              <a:off x="1189451" y="5373531"/>
              <a:ext cx="2476858" cy="839262"/>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sp>
          <p:nvSpPr>
            <p:cNvPr id="26" name="Rectangle 25">
              <a:extLst>
                <a:ext uri="{FF2B5EF4-FFF2-40B4-BE49-F238E27FC236}">
                  <a16:creationId xmlns:a16="http://schemas.microsoft.com/office/drawing/2014/main" id="{2C1AFDE5-7A0F-4BB5-8EA6-BAC65A722DFF}"/>
                </a:ext>
              </a:extLst>
            </p:cNvPr>
            <p:cNvSpPr/>
            <p:nvPr/>
          </p:nvSpPr>
          <p:spPr>
            <a:xfrm>
              <a:off x="1189451" y="4412539"/>
              <a:ext cx="2476858" cy="851506"/>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sp>
          <p:nvSpPr>
            <p:cNvPr id="27" name="Rectangle 26">
              <a:extLst>
                <a:ext uri="{FF2B5EF4-FFF2-40B4-BE49-F238E27FC236}">
                  <a16:creationId xmlns:a16="http://schemas.microsoft.com/office/drawing/2014/main" id="{AB1870E4-7E39-45E1-AAC8-1E46FF36ACFF}"/>
                </a:ext>
              </a:extLst>
            </p:cNvPr>
            <p:cNvSpPr/>
            <p:nvPr/>
          </p:nvSpPr>
          <p:spPr>
            <a:xfrm>
              <a:off x="1186108" y="3428999"/>
              <a:ext cx="2480201" cy="893663"/>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sp>
          <p:nvSpPr>
            <p:cNvPr id="28" name="Rectangle 27">
              <a:extLst>
                <a:ext uri="{FF2B5EF4-FFF2-40B4-BE49-F238E27FC236}">
                  <a16:creationId xmlns:a16="http://schemas.microsoft.com/office/drawing/2014/main" id="{EA65E212-B0C1-4290-AA17-F32489AA1093}"/>
                </a:ext>
              </a:extLst>
            </p:cNvPr>
            <p:cNvSpPr/>
            <p:nvPr/>
          </p:nvSpPr>
          <p:spPr>
            <a:xfrm>
              <a:off x="1186107" y="2445459"/>
              <a:ext cx="2480201" cy="893663"/>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sp>
          <p:nvSpPr>
            <p:cNvPr id="32" name="Rectangle 31">
              <a:extLst>
                <a:ext uri="{FF2B5EF4-FFF2-40B4-BE49-F238E27FC236}">
                  <a16:creationId xmlns:a16="http://schemas.microsoft.com/office/drawing/2014/main" id="{D648FBD3-1634-4447-9C20-C28991114F2B}"/>
                </a:ext>
              </a:extLst>
            </p:cNvPr>
            <p:cNvSpPr/>
            <p:nvPr/>
          </p:nvSpPr>
          <p:spPr>
            <a:xfrm>
              <a:off x="1186107" y="1452355"/>
              <a:ext cx="2480201" cy="893663"/>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Higher/Degree Apprenticeship</a:t>
              </a:r>
            </a:p>
          </p:txBody>
        </p:sp>
      </p:grpSp>
      <p:grpSp>
        <p:nvGrpSpPr>
          <p:cNvPr id="3" name="Group 2">
            <a:extLst>
              <a:ext uri="{FF2B5EF4-FFF2-40B4-BE49-F238E27FC236}">
                <a16:creationId xmlns:a16="http://schemas.microsoft.com/office/drawing/2014/main" id="{904A378D-B891-79FA-C262-5202A2A52EEC}"/>
              </a:ext>
            </a:extLst>
          </p:cNvPr>
          <p:cNvGrpSpPr/>
          <p:nvPr/>
        </p:nvGrpSpPr>
        <p:grpSpPr>
          <a:xfrm>
            <a:off x="3816559" y="1404566"/>
            <a:ext cx="5157964" cy="1374525"/>
            <a:chOff x="326766" y="1154760"/>
            <a:chExt cx="6468855" cy="1324419"/>
          </a:xfrm>
          <a:solidFill>
            <a:schemeClr val="bg1"/>
          </a:solidFill>
        </p:grpSpPr>
        <p:sp>
          <p:nvSpPr>
            <p:cNvPr id="4" name="Rectangle 3">
              <a:extLst>
                <a:ext uri="{FF2B5EF4-FFF2-40B4-BE49-F238E27FC236}">
                  <a16:creationId xmlns:a16="http://schemas.microsoft.com/office/drawing/2014/main" id="{1529963A-978D-433D-E3E8-E8EEB8CC8C9C}"/>
                </a:ext>
              </a:extLst>
            </p:cNvPr>
            <p:cNvSpPr/>
            <p:nvPr/>
          </p:nvSpPr>
          <p:spPr>
            <a:xfrm>
              <a:off x="2448052" y="1154760"/>
              <a:ext cx="4347569" cy="1319822"/>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£7.55 per hour (some employers pay more)</a:t>
              </a:r>
            </a:p>
          </p:txBody>
        </p:sp>
        <p:pic>
          <p:nvPicPr>
            <p:cNvPr id="9" name="Picture 8">
              <a:extLst>
                <a:ext uri="{FF2B5EF4-FFF2-40B4-BE49-F238E27FC236}">
                  <a16:creationId xmlns:a16="http://schemas.microsoft.com/office/drawing/2014/main" id="{DD1E6659-4973-660D-529C-C47670AF721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6766" y="1159357"/>
              <a:ext cx="1980318" cy="1319822"/>
            </a:xfrm>
            <a:prstGeom prst="rect">
              <a:avLst/>
            </a:prstGeom>
            <a:grpFill/>
          </p:spPr>
        </p:pic>
      </p:grpSp>
      <p:grpSp>
        <p:nvGrpSpPr>
          <p:cNvPr id="11" name="Group 10">
            <a:extLst>
              <a:ext uri="{FF2B5EF4-FFF2-40B4-BE49-F238E27FC236}">
                <a16:creationId xmlns:a16="http://schemas.microsoft.com/office/drawing/2014/main" id="{DF17859B-98F9-F6F7-8A0C-C7721AB65E9B}"/>
              </a:ext>
            </a:extLst>
          </p:cNvPr>
          <p:cNvGrpSpPr/>
          <p:nvPr/>
        </p:nvGrpSpPr>
        <p:grpSpPr>
          <a:xfrm>
            <a:off x="3834145" y="4693463"/>
            <a:ext cx="5147192" cy="1555073"/>
            <a:chOff x="252065" y="4085493"/>
            <a:chExt cx="6455344" cy="1841285"/>
          </a:xfrm>
          <a:solidFill>
            <a:schemeClr val="bg1"/>
          </a:solidFill>
        </p:grpSpPr>
        <p:sp>
          <p:nvSpPr>
            <p:cNvPr id="13" name="Rectangle 12">
              <a:extLst>
                <a:ext uri="{FF2B5EF4-FFF2-40B4-BE49-F238E27FC236}">
                  <a16:creationId xmlns:a16="http://schemas.microsoft.com/office/drawing/2014/main" id="{3C994EC5-C1EC-649E-7A49-300ED7E45760}"/>
                </a:ext>
              </a:extLst>
            </p:cNvPr>
            <p:cNvSpPr/>
            <p:nvPr/>
          </p:nvSpPr>
          <p:spPr>
            <a:xfrm>
              <a:off x="2351295" y="4085493"/>
              <a:ext cx="4356114" cy="182565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Need to find one like finding a job</a:t>
              </a:r>
            </a:p>
          </p:txBody>
        </p:sp>
        <p:pic>
          <p:nvPicPr>
            <p:cNvPr id="15" name="Picture 14">
              <a:extLst>
                <a:ext uri="{FF2B5EF4-FFF2-40B4-BE49-F238E27FC236}">
                  <a16:creationId xmlns:a16="http://schemas.microsoft.com/office/drawing/2014/main" id="{5864CD2B-EF52-9763-E07D-D77678A8E2E1}"/>
                </a:ext>
              </a:extLst>
            </p:cNvPr>
            <p:cNvPicPr>
              <a:picLocks noChangeAspect="1"/>
            </p:cNvPicPr>
            <p:nvPr/>
          </p:nvPicPr>
          <p:blipFill>
            <a:blip r:embed="rId10"/>
            <a:stretch>
              <a:fillRect/>
            </a:stretch>
          </p:blipFill>
          <p:spPr>
            <a:xfrm>
              <a:off x="252065" y="4085493"/>
              <a:ext cx="1937290" cy="1841285"/>
            </a:xfrm>
            <a:prstGeom prst="rect">
              <a:avLst/>
            </a:prstGeom>
            <a:grpFill/>
          </p:spPr>
        </p:pic>
      </p:grpSp>
      <p:grpSp>
        <p:nvGrpSpPr>
          <p:cNvPr id="17" name="Group 16">
            <a:extLst>
              <a:ext uri="{FF2B5EF4-FFF2-40B4-BE49-F238E27FC236}">
                <a16:creationId xmlns:a16="http://schemas.microsoft.com/office/drawing/2014/main" id="{732EB3A3-DB0B-FD8B-4A1C-7EB70CE4D3FA}"/>
              </a:ext>
            </a:extLst>
          </p:cNvPr>
          <p:cNvGrpSpPr/>
          <p:nvPr/>
        </p:nvGrpSpPr>
        <p:grpSpPr>
          <a:xfrm>
            <a:off x="3778907" y="3100842"/>
            <a:ext cx="5202429" cy="1098066"/>
            <a:chOff x="326766" y="2694330"/>
            <a:chExt cx="6343364" cy="1300166"/>
          </a:xfrm>
          <a:solidFill>
            <a:schemeClr val="bg1"/>
          </a:solidFill>
        </p:grpSpPr>
        <p:sp>
          <p:nvSpPr>
            <p:cNvPr id="31" name="Rectangle 30">
              <a:extLst>
                <a:ext uri="{FF2B5EF4-FFF2-40B4-BE49-F238E27FC236}">
                  <a16:creationId xmlns:a16="http://schemas.microsoft.com/office/drawing/2014/main" id="{659F5B8C-009D-A0DA-B35D-C1D762E2BA78}"/>
                </a:ext>
              </a:extLst>
            </p:cNvPr>
            <p:cNvSpPr/>
            <p:nvPr/>
          </p:nvSpPr>
          <p:spPr>
            <a:xfrm>
              <a:off x="2443339" y="2694331"/>
              <a:ext cx="4226791" cy="1300165"/>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Learn by doing the job 80% work 20% college</a:t>
              </a:r>
            </a:p>
          </p:txBody>
        </p:sp>
        <p:pic>
          <p:nvPicPr>
            <p:cNvPr id="33" name="Picture 32">
              <a:extLst>
                <a:ext uri="{FF2B5EF4-FFF2-40B4-BE49-F238E27FC236}">
                  <a16:creationId xmlns:a16="http://schemas.microsoft.com/office/drawing/2014/main" id="{D6F58A02-6CA0-E886-A083-1FB93CCC195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6766" y="2694330"/>
              <a:ext cx="1950824" cy="1300166"/>
            </a:xfrm>
            <a:prstGeom prst="rect">
              <a:avLst/>
            </a:prstGeom>
            <a:grpFill/>
          </p:spPr>
        </p:pic>
      </p:grpSp>
      <p:sp>
        <p:nvSpPr>
          <p:cNvPr id="29" name="Explosion 2 8">
            <a:extLst>
              <a:ext uri="{FF2B5EF4-FFF2-40B4-BE49-F238E27FC236}">
                <a16:creationId xmlns:a16="http://schemas.microsoft.com/office/drawing/2014/main" id="{D46C5041-FBD5-4BF5-A57F-CFF305286804}"/>
              </a:ext>
            </a:extLst>
          </p:cNvPr>
          <p:cNvSpPr/>
          <p:nvPr/>
        </p:nvSpPr>
        <p:spPr>
          <a:xfrm>
            <a:off x="1139645" y="1561723"/>
            <a:ext cx="6978558" cy="4757335"/>
          </a:xfrm>
          <a:prstGeom prst="irregularSeal2">
            <a:avLst/>
          </a:prstGeom>
          <a:solidFill>
            <a:srgbClr val="0072BA"/>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You might have to start at a lower level or go sideways</a:t>
            </a:r>
          </a:p>
        </p:txBody>
      </p:sp>
      <p:pic>
        <p:nvPicPr>
          <p:cNvPr id="6" name="Graphic 5" descr="Badge with solid fill">
            <a:extLst>
              <a:ext uri="{FF2B5EF4-FFF2-40B4-BE49-F238E27FC236}">
                <a16:creationId xmlns:a16="http://schemas.microsoft.com/office/drawing/2014/main" id="{323BF909-6399-0BE8-D138-DEFCD683AD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63455" y="-23668"/>
            <a:ext cx="646331" cy="646331"/>
          </a:xfrm>
          <a:prstGeom prst="rect">
            <a:avLst/>
          </a:prstGeom>
        </p:spPr>
      </p:pic>
    </p:spTree>
    <p:custDataLst>
      <p:tags r:id="rId1"/>
    </p:custDataLst>
    <p:extLst>
      <p:ext uri="{BB962C8B-B14F-4D97-AF65-F5344CB8AC3E}">
        <p14:creationId xmlns:p14="http://schemas.microsoft.com/office/powerpoint/2010/main" val="211119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0" y="-50673"/>
            <a:ext cx="9158780" cy="665749"/>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Finding an Apprenticeships</a:t>
            </a:r>
          </a:p>
        </p:txBody>
      </p:sp>
      <p:graphicFrame>
        <p:nvGraphicFramePr>
          <p:cNvPr id="2" name="Diagram 1">
            <a:extLst>
              <a:ext uri="{FF2B5EF4-FFF2-40B4-BE49-F238E27FC236}">
                <a16:creationId xmlns:a16="http://schemas.microsoft.com/office/drawing/2014/main" id="{101DBE71-6511-4521-F181-CC4E7FCD6F24}"/>
              </a:ext>
            </a:extLst>
          </p:cNvPr>
          <p:cNvGraphicFramePr/>
          <p:nvPr>
            <p:extLst>
              <p:ext uri="{D42A27DB-BD31-4B8C-83A1-F6EECF244321}">
                <p14:modId xmlns:p14="http://schemas.microsoft.com/office/powerpoint/2010/main" val="268254570"/>
              </p:ext>
            </p:extLst>
          </p:nvPr>
        </p:nvGraphicFramePr>
        <p:xfrm>
          <a:off x="1519237" y="2423399"/>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FF2B5EF4-FFF2-40B4-BE49-F238E27FC236}">
                <a16:creationId xmlns:a16="http://schemas.microsoft.com/office/drawing/2014/main" id="{49FC6057-5FFC-ABB8-371F-2D56AAF74B3A}"/>
              </a:ext>
            </a:extLst>
          </p:cNvPr>
          <p:cNvSpPr/>
          <p:nvPr/>
        </p:nvSpPr>
        <p:spPr>
          <a:xfrm>
            <a:off x="266700" y="838200"/>
            <a:ext cx="8601075" cy="1362075"/>
          </a:xfrm>
          <a:prstGeom prst="rec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tx1"/>
                </a:solidFill>
              </a:rPr>
              <a:t>What do you want to be trained to do through an apprenticeship?</a:t>
            </a:r>
          </a:p>
        </p:txBody>
      </p:sp>
      <p:pic>
        <p:nvPicPr>
          <p:cNvPr id="5" name="Graphic 4" descr="Badge with solid fill">
            <a:extLst>
              <a:ext uri="{FF2B5EF4-FFF2-40B4-BE49-F238E27FC236}">
                <a16:creationId xmlns:a16="http://schemas.microsoft.com/office/drawing/2014/main" id="{1ABB93BB-68B8-5F87-1AF7-1461BEF922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389" y="-65754"/>
            <a:ext cx="646331" cy="646331"/>
          </a:xfrm>
          <a:prstGeom prst="rect">
            <a:avLst/>
          </a:prstGeom>
        </p:spPr>
      </p:pic>
    </p:spTree>
    <p:custDataLst>
      <p:tags r:id="rId1"/>
    </p:custDataLst>
    <p:extLst>
      <p:ext uri="{BB962C8B-B14F-4D97-AF65-F5344CB8AC3E}">
        <p14:creationId xmlns:p14="http://schemas.microsoft.com/office/powerpoint/2010/main" val="207615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81822"/>
            <a:ext cx="9158780" cy="6476178"/>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0" y="-50673"/>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b="1"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Higher and Degree Apprenticeships - sectors</a:t>
            </a:r>
          </a:p>
        </p:txBody>
      </p:sp>
      <p:sp>
        <p:nvSpPr>
          <p:cNvPr id="10" name="TextBox 9">
            <a:extLst>
              <a:ext uri="{FF2B5EF4-FFF2-40B4-BE49-F238E27FC236}">
                <a16:creationId xmlns:a16="http://schemas.microsoft.com/office/drawing/2014/main" id="{9F7E864C-0934-4C59-BF3F-8B6361BE791A}"/>
              </a:ext>
            </a:extLst>
          </p:cNvPr>
          <p:cNvSpPr txBox="1"/>
          <p:nvPr/>
        </p:nvSpPr>
        <p:spPr>
          <a:xfrm>
            <a:off x="345738" y="864592"/>
            <a:ext cx="8467303" cy="5632311"/>
          </a:xfrm>
          <a:prstGeom prst="rect">
            <a:avLst/>
          </a:prstGeom>
          <a:solidFill>
            <a:schemeClr val="bg1"/>
          </a:solidFill>
        </p:spPr>
        <p:txBody>
          <a:bodyPr wrap="square" rtlCol="0">
            <a:spAutoFit/>
          </a:bodyPr>
          <a:lstStyle/>
          <a:p>
            <a:pPr algn="l"/>
            <a:r>
              <a:rPr lang="en-GB" sz="2400" i="0" dirty="0">
                <a:effectLst/>
              </a:rPr>
              <a:t>Higher apprenticeships are available in a wide range of industries and job roles – there are over 40 higher apprenticeship frameworks, including in these industries (thos</a:t>
            </a:r>
            <a:r>
              <a:rPr lang="en-GB" sz="2400" dirty="0"/>
              <a:t>e in bold have most opportunities)</a:t>
            </a:r>
            <a:endParaRPr lang="en-GB" sz="2400" i="0" dirty="0">
              <a:effectLst/>
            </a:endParaRPr>
          </a:p>
          <a:p>
            <a:pPr algn="l"/>
            <a:endParaRPr lang="en-GB" sz="2400" b="0" i="0" dirty="0">
              <a:effectLst/>
            </a:endParaRPr>
          </a:p>
          <a:p>
            <a:pPr marL="342900" indent="-342900" algn="l">
              <a:buFont typeface="Arial" panose="020B0604020202020204" pitchFamily="34" charset="0"/>
              <a:buChar char="•"/>
            </a:pPr>
            <a:r>
              <a:rPr lang="en-GB" sz="2400" b="0" i="0" dirty="0">
                <a:effectLst/>
              </a:rPr>
              <a:t>construction, planning and the built environment</a:t>
            </a:r>
          </a:p>
          <a:p>
            <a:pPr marL="342900" indent="-342900" algn="l">
              <a:buFont typeface="Arial" panose="020B0604020202020204" pitchFamily="34" charset="0"/>
              <a:buChar char="•"/>
            </a:pPr>
            <a:r>
              <a:rPr lang="en-GB" sz="2400" b="0" i="0" dirty="0">
                <a:effectLst/>
              </a:rPr>
              <a:t>agriculture, horticulture and animal care</a:t>
            </a:r>
          </a:p>
          <a:p>
            <a:pPr marL="342900" indent="-342900" algn="l">
              <a:buFont typeface="Arial" panose="020B0604020202020204" pitchFamily="34" charset="0"/>
              <a:buChar char="•"/>
            </a:pPr>
            <a:r>
              <a:rPr lang="en-GB" sz="2400" b="0" i="0" dirty="0">
                <a:effectLst/>
              </a:rPr>
              <a:t>arts, media and publishing</a:t>
            </a:r>
          </a:p>
          <a:p>
            <a:pPr marL="342900" indent="-342900" algn="l">
              <a:buFont typeface="Arial" panose="020B0604020202020204" pitchFamily="34" charset="0"/>
              <a:buChar char="•"/>
            </a:pPr>
            <a:r>
              <a:rPr lang="en-GB" sz="2400" b="0" i="0" dirty="0">
                <a:effectLst/>
              </a:rPr>
              <a:t>business, administration and law</a:t>
            </a:r>
          </a:p>
          <a:p>
            <a:pPr marL="342900" indent="-342900" algn="l">
              <a:buFont typeface="Arial" panose="020B0604020202020204" pitchFamily="34" charset="0"/>
              <a:buChar char="•"/>
            </a:pPr>
            <a:r>
              <a:rPr lang="en-GB" sz="2400" b="1" i="0" dirty="0">
                <a:effectLst/>
              </a:rPr>
              <a:t>engineering and manufacturing technologies</a:t>
            </a:r>
          </a:p>
          <a:p>
            <a:pPr marL="342900" indent="-342900" algn="l">
              <a:buFont typeface="Arial" panose="020B0604020202020204" pitchFamily="34" charset="0"/>
              <a:buChar char="•"/>
            </a:pPr>
            <a:r>
              <a:rPr lang="en-GB" sz="2400" b="0" i="0" dirty="0">
                <a:effectLst/>
              </a:rPr>
              <a:t>education and training</a:t>
            </a:r>
          </a:p>
          <a:p>
            <a:pPr marL="342900" indent="-342900" algn="l">
              <a:buFont typeface="Arial" panose="020B0604020202020204" pitchFamily="34" charset="0"/>
              <a:buChar char="•"/>
            </a:pPr>
            <a:r>
              <a:rPr lang="en-GB" sz="2400" b="1" i="0" dirty="0">
                <a:effectLst/>
              </a:rPr>
              <a:t>information and communication technology</a:t>
            </a:r>
          </a:p>
          <a:p>
            <a:pPr marL="342900" indent="-342900" algn="l">
              <a:buFont typeface="Arial" panose="020B0604020202020204" pitchFamily="34" charset="0"/>
              <a:buChar char="•"/>
            </a:pPr>
            <a:r>
              <a:rPr lang="en-GB" sz="2400" b="1" i="0" dirty="0">
                <a:effectLst/>
              </a:rPr>
              <a:t>science and mathematics</a:t>
            </a:r>
          </a:p>
          <a:p>
            <a:pPr marL="342900" indent="-342900" algn="l">
              <a:buFont typeface="Arial" panose="020B0604020202020204" pitchFamily="34" charset="0"/>
              <a:buChar char="•"/>
            </a:pPr>
            <a:r>
              <a:rPr lang="en-GB" sz="2400" b="0" i="0" dirty="0">
                <a:effectLst/>
              </a:rPr>
              <a:t>retail and commercial enterprise</a:t>
            </a:r>
          </a:p>
          <a:p>
            <a:pPr marL="342900" indent="-342900" algn="l">
              <a:buFont typeface="Arial" panose="020B0604020202020204" pitchFamily="34" charset="0"/>
              <a:buChar char="•"/>
            </a:pPr>
            <a:r>
              <a:rPr lang="en-GB" sz="2400" b="1" i="0" dirty="0">
                <a:effectLst/>
              </a:rPr>
              <a:t>health, public services and care</a:t>
            </a:r>
          </a:p>
        </p:txBody>
      </p:sp>
      <p:sp>
        <p:nvSpPr>
          <p:cNvPr id="8" name="Explosion 2 7"/>
          <p:cNvSpPr/>
          <p:nvPr/>
        </p:nvSpPr>
        <p:spPr>
          <a:xfrm>
            <a:off x="5096500" y="3278910"/>
            <a:ext cx="3990879" cy="3156438"/>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Might not be available locally</a:t>
            </a:r>
          </a:p>
        </p:txBody>
      </p:sp>
      <p:sp>
        <p:nvSpPr>
          <p:cNvPr id="2" name="Explosion 2 8">
            <a:extLst>
              <a:ext uri="{FF2B5EF4-FFF2-40B4-BE49-F238E27FC236}">
                <a16:creationId xmlns:a16="http://schemas.microsoft.com/office/drawing/2014/main" id="{3E79FEBF-2B34-327B-B8F6-95B195CDB6C3}"/>
              </a:ext>
            </a:extLst>
          </p:cNvPr>
          <p:cNvSpPr/>
          <p:nvPr/>
        </p:nvSpPr>
        <p:spPr>
          <a:xfrm>
            <a:off x="815247" y="1372312"/>
            <a:ext cx="4495291" cy="3275327"/>
          </a:xfrm>
          <a:prstGeom prst="irregularSeal2">
            <a:avLst/>
          </a:prstGeom>
          <a:solidFill>
            <a:srgbClr val="0072BA"/>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They are competitive</a:t>
            </a:r>
          </a:p>
        </p:txBody>
      </p:sp>
      <p:pic>
        <p:nvPicPr>
          <p:cNvPr id="4" name="Graphic 3" descr="Badge with solid fill">
            <a:extLst>
              <a:ext uri="{FF2B5EF4-FFF2-40B4-BE49-F238E27FC236}">
                <a16:creationId xmlns:a16="http://schemas.microsoft.com/office/drawing/2014/main" id="{258BAD54-AB19-BE1D-DEC7-9B501D6797A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389" y="-65754"/>
            <a:ext cx="646331" cy="646331"/>
          </a:xfrm>
          <a:prstGeom prst="rect">
            <a:avLst/>
          </a:prstGeom>
        </p:spPr>
      </p:pic>
    </p:spTree>
    <p:custDataLst>
      <p:tags r:id="rId1"/>
    </p:custDataLst>
    <p:extLst>
      <p:ext uri="{BB962C8B-B14F-4D97-AF65-F5344CB8AC3E}">
        <p14:creationId xmlns:p14="http://schemas.microsoft.com/office/powerpoint/2010/main" val="93149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0"/>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67" name="Text Box 14"/>
          <p:cNvSpPr txBox="1">
            <a:spLocks noChangeArrowheads="1"/>
          </p:cNvSpPr>
          <p:nvPr/>
        </p:nvSpPr>
        <p:spPr bwMode="auto">
          <a:xfrm>
            <a:off x="0" y="2389"/>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Sign into Careerpilot</a:t>
            </a:r>
          </a:p>
        </p:txBody>
      </p:sp>
      <p:pic>
        <p:nvPicPr>
          <p:cNvPr id="15" name="Picture 14">
            <a:extLst>
              <a:ext uri="{FF2B5EF4-FFF2-40B4-BE49-F238E27FC236}">
                <a16:creationId xmlns:a16="http://schemas.microsoft.com/office/drawing/2014/main" id="{EF79C85B-AED8-962B-4610-7F2F3BFDC6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891" y="779833"/>
            <a:ext cx="4384071" cy="5978279"/>
          </a:xfrm>
          <a:prstGeom prst="rect">
            <a:avLst/>
          </a:prstGeom>
          <a:effectLst>
            <a:outerShdw blurRad="63500" sx="102000" sy="102000" algn="ctr" rotWithShape="0">
              <a:prstClr val="black">
                <a:alpha val="40000"/>
              </a:prstClr>
            </a:outerShdw>
          </a:effectLst>
        </p:spPr>
      </p:pic>
      <p:sp>
        <p:nvSpPr>
          <p:cNvPr id="3" name="Arrow: Left 2">
            <a:extLst>
              <a:ext uri="{FF2B5EF4-FFF2-40B4-BE49-F238E27FC236}">
                <a16:creationId xmlns:a16="http://schemas.microsoft.com/office/drawing/2014/main" id="{F77BEE97-FDCB-498C-A128-983BFA09D263}"/>
              </a:ext>
            </a:extLst>
          </p:cNvPr>
          <p:cNvSpPr/>
          <p:nvPr/>
        </p:nvSpPr>
        <p:spPr>
          <a:xfrm>
            <a:off x="4488643" y="510363"/>
            <a:ext cx="4210108" cy="875916"/>
          </a:xfrm>
          <a:prstGeom prst="leftArrow">
            <a:avLst/>
          </a:prstGeom>
          <a:solidFill>
            <a:srgbClr val="50B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1. Register/sign in</a:t>
            </a:r>
          </a:p>
        </p:txBody>
      </p:sp>
      <p:pic>
        <p:nvPicPr>
          <p:cNvPr id="4" name="Graphic 3" descr="Badge with solid fill">
            <a:extLst>
              <a:ext uri="{FF2B5EF4-FFF2-40B4-BE49-F238E27FC236}">
                <a16:creationId xmlns:a16="http://schemas.microsoft.com/office/drawing/2014/main" id="{C095A802-7D68-37C4-3280-A0B5DB179D4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4780" y="-28414"/>
            <a:ext cx="646331" cy="646331"/>
          </a:xfrm>
          <a:prstGeom prst="rect">
            <a:avLst/>
          </a:prstGeom>
        </p:spPr>
      </p:pic>
      <p:sp>
        <p:nvSpPr>
          <p:cNvPr id="6" name="TextBox 5">
            <a:extLst>
              <a:ext uri="{FF2B5EF4-FFF2-40B4-BE49-F238E27FC236}">
                <a16:creationId xmlns:a16="http://schemas.microsoft.com/office/drawing/2014/main" id="{8EBFE6EC-7B3F-3D2F-658E-4149DA87A408}"/>
              </a:ext>
            </a:extLst>
          </p:cNvPr>
          <p:cNvSpPr txBox="1"/>
          <p:nvPr/>
        </p:nvSpPr>
        <p:spPr>
          <a:xfrm>
            <a:off x="5057925" y="5963339"/>
            <a:ext cx="3640826" cy="646331"/>
          </a:xfrm>
          <a:prstGeom prst="rect">
            <a:avLst/>
          </a:prstGeom>
          <a:noFill/>
        </p:spPr>
        <p:txBody>
          <a:bodyPr wrap="square" rtlCol="0">
            <a:spAutoFit/>
          </a:bodyPr>
          <a:lstStyle/>
          <a:p>
            <a:pPr algn="ctr"/>
            <a:r>
              <a:rPr lang="en-GB" sz="3600" dirty="0">
                <a:hlinkClick r:id="rId6">
                  <a:extLst>
                    <a:ext uri="{A12FA001-AC4F-418D-AE19-62706E023703}">
                      <ahyp:hlinkClr xmlns:ahyp="http://schemas.microsoft.com/office/drawing/2018/hyperlinkcolor" val="tx"/>
                    </a:ext>
                  </a:extLst>
                </a:hlinkClick>
              </a:rPr>
              <a:t>careerpilot.org.uk</a:t>
            </a:r>
            <a:endParaRPr lang="en-GB" sz="3600" dirty="0"/>
          </a:p>
        </p:txBody>
      </p:sp>
    </p:spTree>
    <p:custDataLst>
      <p:tags r:id="rId1"/>
    </p:custDataLst>
    <p:extLst>
      <p:ext uri="{BB962C8B-B14F-4D97-AF65-F5344CB8AC3E}">
        <p14:creationId xmlns:p14="http://schemas.microsoft.com/office/powerpoint/2010/main" val="395988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31" name="Rectangle 30">
            <a:extLst>
              <a:ext uri="{FF2B5EF4-FFF2-40B4-BE49-F238E27FC236}">
                <a16:creationId xmlns:a16="http://schemas.microsoft.com/office/drawing/2014/main" id="{BCB18957-AF61-4A6D-8B10-AC7A42A658A7}"/>
              </a:ext>
            </a:extLst>
          </p:cNvPr>
          <p:cNvSpPr/>
          <p:nvPr/>
        </p:nvSpPr>
        <p:spPr>
          <a:xfrm>
            <a:off x="-1" y="0"/>
            <a:ext cx="9144000" cy="91937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solidFill>
                  <a:schemeClr val="accent1">
                    <a:lumMod val="75000"/>
                  </a:schemeClr>
                </a:solidFill>
              </a:rPr>
              <a:t>careerpilot.org.uk   </a:t>
            </a:r>
          </a:p>
        </p:txBody>
      </p:sp>
      <p:pic>
        <p:nvPicPr>
          <p:cNvPr id="28" name="Picture 27">
            <a:extLst>
              <a:ext uri="{FF2B5EF4-FFF2-40B4-BE49-F238E27FC236}">
                <a16:creationId xmlns:a16="http://schemas.microsoft.com/office/drawing/2014/main" id="{6269D6E8-C3FA-4232-827D-3C249B373292}"/>
              </a:ext>
            </a:extLst>
          </p:cNvPr>
          <p:cNvPicPr>
            <a:picLocks noChangeAspect="1"/>
          </p:cNvPicPr>
          <p:nvPr/>
        </p:nvPicPr>
        <p:blipFill>
          <a:blip r:embed="rId3">
            <a:extLst>
              <a:ext uri="{28A0092B-C50C-407E-A947-70E740481C1C}">
                <a14:useLocalDpi xmlns:a14="http://schemas.microsoft.com/office/drawing/2010/main" val="0"/>
              </a:ext>
            </a:extLst>
          </a:blip>
          <a:srcRect t="16542" b="16542"/>
          <a:stretch/>
        </p:blipFill>
        <p:spPr>
          <a:xfrm>
            <a:off x="-2" y="861565"/>
            <a:ext cx="9144001" cy="3438140"/>
          </a:xfrm>
          <a:prstGeom prst="rect">
            <a:avLst/>
          </a:prstGeom>
          <a:ln>
            <a:solidFill>
              <a:srgbClr val="002060"/>
            </a:solidFill>
          </a:ln>
        </p:spPr>
      </p:pic>
      <p:pic>
        <p:nvPicPr>
          <p:cNvPr id="30" name="Picture 29" descr="Logo&#10;&#10;Description automatically generated with medium confidence">
            <a:extLst>
              <a:ext uri="{FF2B5EF4-FFF2-40B4-BE49-F238E27FC236}">
                <a16:creationId xmlns:a16="http://schemas.microsoft.com/office/drawing/2014/main" id="{F2923747-7624-433D-8345-CEB6F5D092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511" y="121579"/>
            <a:ext cx="3127022" cy="731551"/>
          </a:xfrm>
          <a:prstGeom prst="rect">
            <a:avLst/>
          </a:prstGeom>
        </p:spPr>
      </p:pic>
      <p:sp>
        <p:nvSpPr>
          <p:cNvPr id="3" name="Control 1">
            <a:extLst>
              <a:ext uri="{FF2B5EF4-FFF2-40B4-BE49-F238E27FC236}">
                <a16:creationId xmlns:a16="http://schemas.microsoft.com/office/drawing/2014/main" id="{350DF2E0-ABC5-4DED-B640-2ADEFEFCE2BB}"/>
              </a:ext>
            </a:extLst>
          </p:cNvPr>
          <p:cNvSpPr>
            <a:spLocks noChangeArrowheads="1" noChangeShapeType="1"/>
          </p:cNvSpPr>
          <p:nvPr/>
        </p:nvSpPr>
        <p:spPr bwMode="auto">
          <a:xfrm>
            <a:off x="8924925" y="643876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4" name="Rectangle 3">
            <a:extLst>
              <a:ext uri="{FF2B5EF4-FFF2-40B4-BE49-F238E27FC236}">
                <a16:creationId xmlns:a16="http://schemas.microsoft.com/office/drawing/2014/main" id="{C55940EE-59E1-40C2-B371-6E2EE99E2B1E}"/>
              </a:ext>
            </a:extLst>
          </p:cNvPr>
          <p:cNvSpPr/>
          <p:nvPr/>
        </p:nvSpPr>
        <p:spPr>
          <a:xfrm>
            <a:off x="-9789" y="3954780"/>
            <a:ext cx="9163575" cy="2903220"/>
          </a:xfrm>
          <a:prstGeom prst="rect">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8464CE28-3C89-4653-8FF8-2134A6F79AAA}"/>
              </a:ext>
            </a:extLst>
          </p:cNvPr>
          <p:cNvSpPr/>
          <p:nvPr/>
        </p:nvSpPr>
        <p:spPr>
          <a:xfrm>
            <a:off x="1354667" y="4621559"/>
            <a:ext cx="5312764"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Preparing for post 18 options</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1: Getting ready for post 18 options</a:t>
            </a:r>
          </a:p>
        </p:txBody>
      </p:sp>
      <p:pic>
        <p:nvPicPr>
          <p:cNvPr id="5" name="Graphic 4" descr="Badge 1 with solid fill">
            <a:extLst>
              <a:ext uri="{FF2B5EF4-FFF2-40B4-BE49-F238E27FC236}">
                <a16:creationId xmlns:a16="http://schemas.microsoft.com/office/drawing/2014/main" id="{8D3233FB-03F5-EBDE-648B-BDB5709CCB6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712" y="4731674"/>
            <a:ext cx="1349431" cy="1349431"/>
          </a:xfrm>
          <a:prstGeom prst="rect">
            <a:avLst/>
          </a:prstGeom>
        </p:spPr>
      </p:pic>
      <p:sp>
        <p:nvSpPr>
          <p:cNvPr id="6" name="Rectangle 5">
            <a:extLst>
              <a:ext uri="{FF2B5EF4-FFF2-40B4-BE49-F238E27FC236}">
                <a16:creationId xmlns:a16="http://schemas.microsoft.com/office/drawing/2014/main" id="{5D016F4E-2AF8-D156-93AF-52B3E5D2100C}"/>
              </a:ext>
            </a:extLst>
          </p:cNvPr>
          <p:cNvSpPr/>
          <p:nvPr/>
        </p:nvSpPr>
        <p:spPr>
          <a:xfrm>
            <a:off x="6647820" y="4119266"/>
            <a:ext cx="2314748" cy="2574246"/>
          </a:xfrm>
          <a:prstGeom prst="rect">
            <a:avLst/>
          </a:prstGeom>
          <a:solidFill>
            <a:srgbClr val="F58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C6138EC-0F3E-60C1-B6BF-442E2EA8E614}"/>
              </a:ext>
            </a:extLst>
          </p:cNvPr>
          <p:cNvSpPr txBox="1"/>
          <p:nvPr/>
        </p:nvSpPr>
        <p:spPr>
          <a:xfrm>
            <a:off x="6725955" y="4390726"/>
            <a:ext cx="2178089" cy="1015663"/>
          </a:xfrm>
          <a:prstGeom prst="rect">
            <a:avLst/>
          </a:prstGeom>
          <a:noFill/>
        </p:spPr>
        <p:txBody>
          <a:bodyPr wrap="square" rtlCol="0">
            <a:spAutoFit/>
          </a:bodyPr>
          <a:lstStyle/>
          <a:p>
            <a:pPr algn="ctr"/>
            <a:r>
              <a:rPr lang="en-GB" sz="2000" dirty="0">
                <a:solidFill>
                  <a:schemeClr val="bg1"/>
                </a:solidFill>
              </a:rPr>
              <a:t>This lesson can be delivered through a video recording</a:t>
            </a:r>
          </a:p>
        </p:txBody>
      </p:sp>
      <p:pic>
        <p:nvPicPr>
          <p:cNvPr id="11" name="Graphic 10" descr="Vlog with solid fill">
            <a:extLst>
              <a:ext uri="{FF2B5EF4-FFF2-40B4-BE49-F238E27FC236}">
                <a16:creationId xmlns:a16="http://schemas.microsoft.com/office/drawing/2014/main" id="{BCD6FA7A-3603-7DE3-9E0D-A560B1BA4C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17576" y="5378891"/>
            <a:ext cx="1175235" cy="1175235"/>
          </a:xfrm>
          <a:prstGeom prst="rect">
            <a:avLst/>
          </a:prstGeom>
        </p:spPr>
      </p:pic>
      <p:sp>
        <p:nvSpPr>
          <p:cNvPr id="10" name="Rectangle 9">
            <a:extLst>
              <a:ext uri="{FF2B5EF4-FFF2-40B4-BE49-F238E27FC236}">
                <a16:creationId xmlns:a16="http://schemas.microsoft.com/office/drawing/2014/main" id="{7EDAF9C0-96BF-E990-A372-5C164B088941}"/>
              </a:ext>
            </a:extLst>
          </p:cNvPr>
          <p:cNvSpPr/>
          <p:nvPr/>
        </p:nvSpPr>
        <p:spPr>
          <a:xfrm>
            <a:off x="-9789" y="809306"/>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23411933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If you have a job in mind already</a:t>
            </a:r>
          </a:p>
        </p:txBody>
      </p:sp>
      <p:pic>
        <p:nvPicPr>
          <p:cNvPr id="5" name="Picture 4">
            <a:extLst>
              <a:ext uri="{FF2B5EF4-FFF2-40B4-BE49-F238E27FC236}">
                <a16:creationId xmlns:a16="http://schemas.microsoft.com/office/drawing/2014/main" id="{0519B80B-278D-1AC2-D18F-20DFEC5C90C3}"/>
              </a:ext>
            </a:extLst>
          </p:cNvPr>
          <p:cNvPicPr>
            <a:picLocks noChangeAspect="1"/>
          </p:cNvPicPr>
          <p:nvPr/>
        </p:nvPicPr>
        <p:blipFill>
          <a:blip r:embed="rId4"/>
          <a:stretch>
            <a:fillRect/>
          </a:stretch>
        </p:blipFill>
        <p:spPr>
          <a:xfrm>
            <a:off x="262025" y="757492"/>
            <a:ext cx="6313049" cy="3844984"/>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4450C07D-CFE5-F2A9-5EA0-36220EF6CA36}"/>
              </a:ext>
            </a:extLst>
          </p:cNvPr>
          <p:cNvPicPr>
            <a:picLocks noChangeAspect="1"/>
          </p:cNvPicPr>
          <p:nvPr/>
        </p:nvPicPr>
        <p:blipFill rotWithShape="1">
          <a:blip r:embed="rId5">
            <a:extLst>
              <a:ext uri="{28A0092B-C50C-407E-A947-70E740481C1C}">
                <a14:useLocalDpi xmlns:a14="http://schemas.microsoft.com/office/drawing/2010/main" val="0"/>
              </a:ext>
            </a:extLst>
          </a:blip>
          <a:srcRect r="24649" b="32395"/>
          <a:stretch/>
        </p:blipFill>
        <p:spPr>
          <a:xfrm>
            <a:off x="6220501" y="1422339"/>
            <a:ext cx="2523422" cy="5062677"/>
          </a:xfrm>
          <a:prstGeom prst="rect">
            <a:avLst/>
          </a:prstGeom>
          <a:effectLst>
            <a:outerShdw blurRad="63500" sx="102000" sy="102000" algn="ctr" rotWithShape="0">
              <a:prstClr val="black">
                <a:alpha val="40000"/>
              </a:prstClr>
            </a:outerShdw>
          </a:effectLst>
        </p:spPr>
      </p:pic>
      <p:pic>
        <p:nvPicPr>
          <p:cNvPr id="7" name="Picture 10" descr="Loop">
            <a:extLst>
              <a:ext uri="{FF2B5EF4-FFF2-40B4-BE49-F238E27FC236}">
                <a16:creationId xmlns:a16="http://schemas.microsoft.com/office/drawing/2014/main" id="{2A1A8C66-BD1A-08EF-479B-6246877704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677" y="926056"/>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Loop">
            <a:extLst>
              <a:ext uri="{FF2B5EF4-FFF2-40B4-BE49-F238E27FC236}">
                <a16:creationId xmlns:a16="http://schemas.microsoft.com/office/drawing/2014/main" id="{E198A287-6AC4-F3AF-A285-D96DF15CE7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0519" y="2787582"/>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phic 1" descr="Badge with solid fill">
            <a:extLst>
              <a:ext uri="{FF2B5EF4-FFF2-40B4-BE49-F238E27FC236}">
                <a16:creationId xmlns:a16="http://schemas.microsoft.com/office/drawing/2014/main" id="{204BBC0C-53F1-2417-53B2-86605CAE9C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389" y="-65754"/>
            <a:ext cx="646331" cy="646331"/>
          </a:xfrm>
          <a:prstGeom prst="rect">
            <a:avLst/>
          </a:prstGeom>
        </p:spPr>
      </p:pic>
      <p:pic>
        <p:nvPicPr>
          <p:cNvPr id="3" name="Picture 10" descr="Loop">
            <a:extLst>
              <a:ext uri="{FF2B5EF4-FFF2-40B4-BE49-F238E27FC236}">
                <a16:creationId xmlns:a16="http://schemas.microsoft.com/office/drawing/2014/main" id="{1B9835FA-BC94-09CB-6162-20E47BEA2D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485" y="2807895"/>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Loop">
            <a:extLst>
              <a:ext uri="{FF2B5EF4-FFF2-40B4-BE49-F238E27FC236}">
                <a16:creationId xmlns:a16="http://schemas.microsoft.com/office/drawing/2014/main" id="{69CEA806-6844-CFB6-371A-1293DFC27F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192" y="4096898"/>
            <a:ext cx="20189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1348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b="1"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Look at job profiles to research careers</a:t>
            </a:r>
          </a:p>
        </p:txBody>
      </p:sp>
      <p:pic>
        <p:nvPicPr>
          <p:cNvPr id="2" name="Graphic 1" descr="Badge with solid fill">
            <a:extLst>
              <a:ext uri="{FF2B5EF4-FFF2-40B4-BE49-F238E27FC236}">
                <a16:creationId xmlns:a16="http://schemas.microsoft.com/office/drawing/2014/main" id="{683BAB97-A6A8-6C79-BAFE-AECFD04C999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5321" y="-47440"/>
            <a:ext cx="646331" cy="646331"/>
          </a:xfrm>
          <a:prstGeom prst="rect">
            <a:avLst/>
          </a:prstGeom>
        </p:spPr>
      </p:pic>
      <p:pic>
        <p:nvPicPr>
          <p:cNvPr id="11" name="Picture 10">
            <a:extLst>
              <a:ext uri="{FF2B5EF4-FFF2-40B4-BE49-F238E27FC236}">
                <a16:creationId xmlns:a16="http://schemas.microsoft.com/office/drawing/2014/main" id="{679C0342-6FFC-7141-385C-B1588B3E11DD}"/>
              </a:ext>
            </a:extLst>
          </p:cNvPr>
          <p:cNvPicPr>
            <a:picLocks noChangeAspect="1"/>
          </p:cNvPicPr>
          <p:nvPr/>
        </p:nvPicPr>
        <p:blipFill>
          <a:blip r:embed="rId5"/>
          <a:stretch>
            <a:fillRect/>
          </a:stretch>
        </p:blipFill>
        <p:spPr>
          <a:xfrm>
            <a:off x="260778" y="1251816"/>
            <a:ext cx="8637224" cy="5196224"/>
          </a:xfrm>
          <a:prstGeom prst="rect">
            <a:avLst/>
          </a:prstGeom>
          <a:effectLst>
            <a:outerShdw blurRad="63500" sx="102000" sy="102000" algn="ctr" rotWithShape="0">
              <a:prstClr val="black">
                <a:alpha val="40000"/>
              </a:prstClr>
            </a:outerShdw>
          </a:effectLst>
        </p:spPr>
      </p:pic>
      <p:pic>
        <p:nvPicPr>
          <p:cNvPr id="7" name="Picture 10" descr="Loop">
            <a:extLst>
              <a:ext uri="{FF2B5EF4-FFF2-40B4-BE49-F238E27FC236}">
                <a16:creationId xmlns:a16="http://schemas.microsoft.com/office/drawing/2014/main" id="{2A1A8C66-BD1A-08EF-479B-6246877704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321" y="4046711"/>
            <a:ext cx="2969216" cy="249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03078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1" y="-75084"/>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67" name="Text Box 14"/>
          <p:cNvSpPr txBox="1">
            <a:spLocks noChangeArrowheads="1"/>
          </p:cNvSpPr>
          <p:nvPr/>
        </p:nvSpPr>
        <p:spPr bwMode="auto">
          <a:xfrm>
            <a:off x="0" y="-78106"/>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b="1"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Will show routes into the job</a:t>
            </a:r>
          </a:p>
        </p:txBody>
      </p:sp>
      <p:pic>
        <p:nvPicPr>
          <p:cNvPr id="2" name="Graphic 1" descr="Badge with solid fill">
            <a:extLst>
              <a:ext uri="{FF2B5EF4-FFF2-40B4-BE49-F238E27FC236}">
                <a16:creationId xmlns:a16="http://schemas.microsoft.com/office/drawing/2014/main" id="{683BAB97-A6A8-6C79-BAFE-AECFD04C999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9043" y="-126644"/>
            <a:ext cx="646331" cy="646331"/>
          </a:xfrm>
          <a:prstGeom prst="rect">
            <a:avLst/>
          </a:prstGeom>
        </p:spPr>
      </p:pic>
      <p:pic>
        <p:nvPicPr>
          <p:cNvPr id="18" name="Picture 17">
            <a:extLst>
              <a:ext uri="{FF2B5EF4-FFF2-40B4-BE49-F238E27FC236}">
                <a16:creationId xmlns:a16="http://schemas.microsoft.com/office/drawing/2014/main" id="{FFED0242-EEFF-48DD-2822-3782DD24F5BA}"/>
              </a:ext>
            </a:extLst>
          </p:cNvPr>
          <p:cNvPicPr>
            <a:picLocks noChangeAspect="1"/>
          </p:cNvPicPr>
          <p:nvPr/>
        </p:nvPicPr>
        <p:blipFill>
          <a:blip r:embed="rId5"/>
          <a:stretch>
            <a:fillRect/>
          </a:stretch>
        </p:blipFill>
        <p:spPr>
          <a:xfrm>
            <a:off x="282968" y="669991"/>
            <a:ext cx="8634497" cy="2164863"/>
          </a:xfrm>
          <a:prstGeom prst="rect">
            <a:avLst/>
          </a:prstGeom>
        </p:spPr>
      </p:pic>
      <p:sp>
        <p:nvSpPr>
          <p:cNvPr id="6" name="Rectangle 5">
            <a:extLst>
              <a:ext uri="{FF2B5EF4-FFF2-40B4-BE49-F238E27FC236}">
                <a16:creationId xmlns:a16="http://schemas.microsoft.com/office/drawing/2014/main" id="{14ADC3DD-FD6E-BDD9-E36B-501F8255026A}"/>
              </a:ext>
            </a:extLst>
          </p:cNvPr>
          <p:cNvSpPr/>
          <p:nvPr/>
        </p:nvSpPr>
        <p:spPr>
          <a:xfrm>
            <a:off x="226534" y="1507549"/>
            <a:ext cx="8634497" cy="130865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F346ECCF-C00E-5971-0FAC-10E5EEA9057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26532" y="2815517"/>
            <a:ext cx="8690931" cy="2664815"/>
          </a:xfrm>
          <a:prstGeom prst="rect">
            <a:avLst/>
          </a:prstGeom>
          <a:effectLst>
            <a:outerShdw blurRad="63500" sx="102000" sy="102000" algn="ctr" rotWithShape="0">
              <a:prstClr val="black">
                <a:alpha val="40000"/>
              </a:prstClr>
            </a:outerShdw>
          </a:effectLst>
        </p:spPr>
      </p:pic>
      <p:sp>
        <p:nvSpPr>
          <p:cNvPr id="8" name="Rectangle 7">
            <a:extLst>
              <a:ext uri="{FF2B5EF4-FFF2-40B4-BE49-F238E27FC236}">
                <a16:creationId xmlns:a16="http://schemas.microsoft.com/office/drawing/2014/main" id="{B0388C5E-8C85-0125-C2D9-A1321B81CE8D}"/>
              </a:ext>
            </a:extLst>
          </p:cNvPr>
          <p:cNvSpPr/>
          <p:nvPr/>
        </p:nvSpPr>
        <p:spPr>
          <a:xfrm>
            <a:off x="282967" y="2898242"/>
            <a:ext cx="8578063" cy="169492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ED57B7BC-DA8E-7C71-B70A-279AC6564879}"/>
              </a:ext>
            </a:extLst>
          </p:cNvPr>
          <p:cNvPicPr>
            <a:picLocks noChangeAspect="1"/>
          </p:cNvPicPr>
          <p:nvPr/>
        </p:nvPicPr>
        <p:blipFill>
          <a:blip r:embed="rId7"/>
          <a:stretch>
            <a:fillRect/>
          </a:stretch>
        </p:blipFill>
        <p:spPr>
          <a:xfrm>
            <a:off x="1121696" y="844928"/>
            <a:ext cx="6679780" cy="6013072"/>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12531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16662"/>
            <a:ext cx="9158780" cy="6874661"/>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a:t>
            </a:r>
            <a:r>
              <a:rPr lang="en-GB" altLang="en-US" dirty="0">
                <a:solidFill>
                  <a:schemeClr val="bg1"/>
                </a:solidFill>
                <a:latin typeface="Calibri" panose="020F0502020204030204" pitchFamily="34" charset="0"/>
              </a:rPr>
              <a:t>Task 1: Make a grid as below– don’t fill it in yet</a:t>
            </a:r>
          </a:p>
        </p:txBody>
      </p:sp>
      <p:graphicFrame>
        <p:nvGraphicFramePr>
          <p:cNvPr id="3" name="Table 3">
            <a:extLst>
              <a:ext uri="{FF2B5EF4-FFF2-40B4-BE49-F238E27FC236}">
                <a16:creationId xmlns:a16="http://schemas.microsoft.com/office/drawing/2014/main" id="{78455C5A-E45A-55CC-089B-E81418CB9CA9}"/>
              </a:ext>
            </a:extLst>
          </p:cNvPr>
          <p:cNvGraphicFramePr>
            <a:graphicFrameLocks noGrp="1"/>
          </p:cNvGraphicFramePr>
          <p:nvPr>
            <p:extLst>
              <p:ext uri="{D42A27DB-BD31-4B8C-83A1-F6EECF244321}">
                <p14:modId xmlns:p14="http://schemas.microsoft.com/office/powerpoint/2010/main" val="2075457043"/>
              </p:ext>
            </p:extLst>
          </p:nvPr>
        </p:nvGraphicFramePr>
        <p:xfrm>
          <a:off x="223283" y="992460"/>
          <a:ext cx="8697433" cy="5441190"/>
        </p:xfrm>
        <a:graphic>
          <a:graphicData uri="http://schemas.openxmlformats.org/drawingml/2006/table">
            <a:tbl>
              <a:tblPr firstRow="1" bandRow="1">
                <a:tableStyleId>{93296810-A885-4BE3-A3E7-6D5BEEA58F35}</a:tableStyleId>
              </a:tblPr>
              <a:tblGrid>
                <a:gridCol w="4360824">
                  <a:extLst>
                    <a:ext uri="{9D8B030D-6E8A-4147-A177-3AD203B41FA5}">
                      <a16:colId xmlns:a16="http://schemas.microsoft.com/office/drawing/2014/main" val="3883420064"/>
                    </a:ext>
                  </a:extLst>
                </a:gridCol>
                <a:gridCol w="2189375">
                  <a:extLst>
                    <a:ext uri="{9D8B030D-6E8A-4147-A177-3AD203B41FA5}">
                      <a16:colId xmlns:a16="http://schemas.microsoft.com/office/drawing/2014/main" val="1317831355"/>
                    </a:ext>
                  </a:extLst>
                </a:gridCol>
                <a:gridCol w="2147234">
                  <a:extLst>
                    <a:ext uri="{9D8B030D-6E8A-4147-A177-3AD203B41FA5}">
                      <a16:colId xmlns:a16="http://schemas.microsoft.com/office/drawing/2014/main" val="929402675"/>
                    </a:ext>
                  </a:extLst>
                </a:gridCol>
              </a:tblGrid>
              <a:tr h="295619">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Job I like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Job I like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95647840"/>
                  </a:ext>
                </a:extLst>
              </a:tr>
              <a:tr h="376288">
                <a:tc>
                  <a:txBody>
                    <a:bodyPr/>
                    <a:lstStyle/>
                    <a:p>
                      <a:r>
                        <a:rPr lang="en-GB" dirty="0"/>
                        <a:t>Name of job I am interested 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4384146"/>
                  </a:ext>
                </a:extLst>
              </a:tr>
              <a:tr h="723676">
                <a:tc>
                  <a:txBody>
                    <a:bodyPr/>
                    <a:lstStyle/>
                    <a:p>
                      <a:r>
                        <a:rPr lang="en-GB" dirty="0"/>
                        <a:t>College course the job profiles says I could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56737790"/>
                  </a:ext>
                </a:extLst>
              </a:tr>
              <a:tr h="468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Apprenticeship I could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5435503"/>
                  </a:ext>
                </a:extLst>
              </a:tr>
              <a:tr h="468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College I looked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4424789"/>
                  </a:ext>
                </a:extLst>
              </a:tr>
              <a:tr h="468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What the college offers linked to my job choice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4322132"/>
                  </a:ext>
                </a:extLst>
              </a:tr>
              <a:tr h="6494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Apprenticeship I looked for </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3994826"/>
                  </a:ext>
                </a:extLst>
              </a:tr>
              <a:tr h="927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What vacancies are available (less than 30 miles from home post code)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9085260"/>
                  </a:ext>
                </a:extLst>
              </a:tr>
              <a:tr h="649483">
                <a:tc>
                  <a:txBody>
                    <a:bodyPr/>
                    <a:lstStyle/>
                    <a:p>
                      <a:r>
                        <a:rPr lang="en-GB" dirty="0"/>
                        <a:t>How keen on a scale of 1 to 10 are you in this course?</a:t>
                      </a:r>
                      <a:r>
                        <a:rPr lang="en-GB" sz="1800" dirty="0"/>
                        <a:t> </a:t>
                      </a:r>
                      <a:r>
                        <a:rPr lang="en-GB" sz="1200" dirty="0"/>
                        <a:t>(not at all interested and 10 really interested)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1693984"/>
                  </a:ext>
                </a:extLst>
              </a:tr>
            </a:tbl>
          </a:graphicData>
        </a:graphic>
      </p:graphicFrame>
      <p:pic>
        <p:nvPicPr>
          <p:cNvPr id="4" name="Graphic 3" descr="Badge with solid fill">
            <a:extLst>
              <a:ext uri="{FF2B5EF4-FFF2-40B4-BE49-F238E27FC236}">
                <a16:creationId xmlns:a16="http://schemas.microsoft.com/office/drawing/2014/main" id="{5FFD6C7E-B047-ED21-086D-30848C8B64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47440"/>
            <a:ext cx="646331" cy="646331"/>
          </a:xfrm>
          <a:prstGeom prst="rect">
            <a:avLst/>
          </a:prstGeom>
        </p:spPr>
      </p:pic>
      <p:sp>
        <p:nvSpPr>
          <p:cNvPr id="8" name="Star: 32 Points 7">
            <a:extLst>
              <a:ext uri="{FF2B5EF4-FFF2-40B4-BE49-F238E27FC236}">
                <a16:creationId xmlns:a16="http://schemas.microsoft.com/office/drawing/2014/main" id="{418C2D8E-C40C-3A13-B27D-9867AA315E57}"/>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extLst>
      <p:ext uri="{BB962C8B-B14F-4D97-AF65-F5344CB8AC3E}">
        <p14:creationId xmlns:p14="http://schemas.microsoft.com/office/powerpoint/2010/main" val="60093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542"/>
            <a:ext cx="9166169" cy="6933084"/>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5" name="Arc 14">
            <a:extLst>
              <a:ext uri="{FF2B5EF4-FFF2-40B4-BE49-F238E27FC236}">
                <a16:creationId xmlns:a16="http://schemas.microsoft.com/office/drawing/2014/main" id="{BE3A1D33-EDAD-4112-A807-41CFEFD7E35C}"/>
              </a:ext>
            </a:extLst>
          </p:cNvPr>
          <p:cNvSpPr/>
          <p:nvPr/>
        </p:nvSpPr>
        <p:spPr>
          <a:xfrm>
            <a:off x="-1526875" y="897146"/>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TextBox 18">
            <a:extLst>
              <a:ext uri="{FF2B5EF4-FFF2-40B4-BE49-F238E27FC236}">
                <a16:creationId xmlns:a16="http://schemas.microsoft.com/office/drawing/2014/main" id="{2F0A904E-D8EB-632A-A826-5A40D0E74808}"/>
              </a:ext>
            </a:extLst>
          </p:cNvPr>
          <p:cNvSpPr txBox="1"/>
          <p:nvPr/>
        </p:nvSpPr>
        <p:spPr>
          <a:xfrm>
            <a:off x="0" y="-61320"/>
            <a:ext cx="9166169" cy="646331"/>
          </a:xfrm>
          <a:prstGeom prst="rect">
            <a:avLst/>
          </a:prstGeom>
          <a:solidFill>
            <a:srgbClr val="002060"/>
          </a:solidFill>
        </p:spPr>
        <p:txBody>
          <a:bodyPr wrap="square" rtlCol="0">
            <a:spAutoFit/>
          </a:bodyPr>
          <a:lstStyle/>
          <a:p>
            <a:pPr algn="ctr"/>
            <a:r>
              <a:rPr lang="en-GB" sz="3600" dirty="0">
                <a:solidFill>
                  <a:schemeClr val="bg1"/>
                </a:solidFill>
              </a:rPr>
              <a:t>Explore college providers</a:t>
            </a:r>
          </a:p>
        </p:txBody>
      </p:sp>
      <p:pic>
        <p:nvPicPr>
          <p:cNvPr id="20" name="Graphic 19" descr="Badge with solid fill">
            <a:extLst>
              <a:ext uri="{FF2B5EF4-FFF2-40B4-BE49-F238E27FC236}">
                <a16:creationId xmlns:a16="http://schemas.microsoft.com/office/drawing/2014/main" id="{C2664C05-DCEA-A5CD-F8C9-543B246344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389" y="-65754"/>
            <a:ext cx="646331" cy="646331"/>
          </a:xfrm>
          <a:prstGeom prst="rect">
            <a:avLst/>
          </a:prstGeom>
        </p:spPr>
      </p:pic>
      <p:pic>
        <p:nvPicPr>
          <p:cNvPr id="5" name="Picture 4">
            <a:extLst>
              <a:ext uri="{FF2B5EF4-FFF2-40B4-BE49-F238E27FC236}">
                <a16:creationId xmlns:a16="http://schemas.microsoft.com/office/drawing/2014/main" id="{635981DC-1771-3CE5-A8C8-30CE8075C138}"/>
              </a:ext>
            </a:extLst>
          </p:cNvPr>
          <p:cNvPicPr>
            <a:picLocks noChangeAspect="1"/>
          </p:cNvPicPr>
          <p:nvPr/>
        </p:nvPicPr>
        <p:blipFill>
          <a:blip r:embed="rId5"/>
          <a:stretch>
            <a:fillRect/>
          </a:stretch>
        </p:blipFill>
        <p:spPr>
          <a:xfrm>
            <a:off x="308702" y="702574"/>
            <a:ext cx="6971478" cy="4800600"/>
          </a:xfrm>
          <a:prstGeom prst="rect">
            <a:avLst/>
          </a:prstGeom>
          <a:effectLst>
            <a:outerShdw blurRad="63500" sx="102000" sy="102000" algn="ctr" rotWithShape="0">
              <a:prstClr val="black">
                <a:alpha val="40000"/>
              </a:prstClr>
            </a:outerShdw>
          </a:effectLst>
        </p:spPr>
      </p:pic>
      <p:pic>
        <p:nvPicPr>
          <p:cNvPr id="7" name="Picture 10" descr="Loop">
            <a:extLst>
              <a:ext uri="{FF2B5EF4-FFF2-40B4-BE49-F238E27FC236}">
                <a16:creationId xmlns:a16="http://schemas.microsoft.com/office/drawing/2014/main" id="{DC263FCE-9605-1CA1-552A-2C0FB32AA0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6218" y="911872"/>
            <a:ext cx="145732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35A118B5-5A90-5991-244B-B5F53CC15867}"/>
              </a:ext>
            </a:extLst>
          </p:cNvPr>
          <p:cNvPicPr>
            <a:picLocks noChangeAspect="1"/>
          </p:cNvPicPr>
          <p:nvPr/>
        </p:nvPicPr>
        <p:blipFill>
          <a:blip r:embed="rId7"/>
          <a:stretch>
            <a:fillRect/>
          </a:stretch>
        </p:blipFill>
        <p:spPr>
          <a:xfrm>
            <a:off x="1036103" y="1583966"/>
            <a:ext cx="7208777" cy="3969164"/>
          </a:xfrm>
          <a:prstGeom prst="rect">
            <a:avLst/>
          </a:prstGeom>
          <a:ln>
            <a:solidFill>
              <a:srgbClr val="002060"/>
            </a:solidFill>
          </a:ln>
          <a:effectLst>
            <a:outerShdw blurRad="63500" sx="102000" sy="102000" algn="ctr" rotWithShape="0">
              <a:prstClr val="black">
                <a:alpha val="40000"/>
              </a:prstClr>
            </a:outerShdw>
          </a:effectLst>
        </p:spPr>
      </p:pic>
      <p:pic>
        <p:nvPicPr>
          <p:cNvPr id="23" name="Picture 10" descr="Loop">
            <a:extLst>
              <a:ext uri="{FF2B5EF4-FFF2-40B4-BE49-F238E27FC236}">
                <a16:creationId xmlns:a16="http://schemas.microsoft.com/office/drawing/2014/main" id="{A79CE648-20E0-ACC8-2B00-CEE741C19E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3543" y="4407070"/>
            <a:ext cx="1724025" cy="543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AD471B72-A038-AC3A-5DE3-8F7A1386E9A1}"/>
              </a:ext>
            </a:extLst>
          </p:cNvPr>
          <p:cNvPicPr>
            <a:picLocks noChangeAspect="1"/>
          </p:cNvPicPr>
          <p:nvPr/>
        </p:nvPicPr>
        <p:blipFill>
          <a:blip r:embed="rId8"/>
          <a:stretch>
            <a:fillRect/>
          </a:stretch>
        </p:blipFill>
        <p:spPr>
          <a:xfrm>
            <a:off x="1166701" y="2337681"/>
            <a:ext cx="7668597" cy="4125442"/>
          </a:xfrm>
          <a:prstGeom prst="rect">
            <a:avLst/>
          </a:prstGeom>
          <a:ln>
            <a:solidFill>
              <a:srgbClr val="002060"/>
            </a:solidFill>
          </a:ln>
          <a:effectLst>
            <a:outerShdw blurRad="63500" sx="102000" sy="102000" algn="ctr" rotWithShape="0">
              <a:prstClr val="black">
                <a:alpha val="40000"/>
              </a:prstClr>
            </a:outerShdw>
          </a:effectLst>
        </p:spPr>
      </p:pic>
      <p:pic>
        <p:nvPicPr>
          <p:cNvPr id="27" name="Picture 10" descr="Loop">
            <a:extLst>
              <a:ext uri="{FF2B5EF4-FFF2-40B4-BE49-F238E27FC236}">
                <a16:creationId xmlns:a16="http://schemas.microsoft.com/office/drawing/2014/main" id="{F72F5817-6278-DD03-DC22-EB74C101F7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7377" y="4357114"/>
            <a:ext cx="1724025" cy="543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0" descr="Loop">
            <a:extLst>
              <a:ext uri="{FF2B5EF4-FFF2-40B4-BE49-F238E27FC236}">
                <a16:creationId xmlns:a16="http://schemas.microsoft.com/office/drawing/2014/main" id="{A5D1AFF9-2914-4EC1-CFF4-815737DA39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4416" y="2320456"/>
            <a:ext cx="1724025" cy="543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3556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0" y="-50673"/>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Researching apprenticeships</a:t>
            </a:r>
          </a:p>
        </p:txBody>
      </p:sp>
      <p:grpSp>
        <p:nvGrpSpPr>
          <p:cNvPr id="2" name="Group 1">
            <a:extLst>
              <a:ext uri="{FF2B5EF4-FFF2-40B4-BE49-F238E27FC236}">
                <a16:creationId xmlns:a16="http://schemas.microsoft.com/office/drawing/2014/main" id="{3F32A689-5A4F-450F-2419-DA5062443889}"/>
              </a:ext>
            </a:extLst>
          </p:cNvPr>
          <p:cNvGrpSpPr/>
          <p:nvPr/>
        </p:nvGrpSpPr>
        <p:grpSpPr>
          <a:xfrm>
            <a:off x="255152" y="917944"/>
            <a:ext cx="1543050" cy="2165350"/>
            <a:chOff x="182879" y="1828799"/>
            <a:chExt cx="1790700" cy="2235200"/>
          </a:xfrm>
          <a:solidFill>
            <a:srgbClr val="F58520"/>
          </a:solidFill>
        </p:grpSpPr>
        <p:sp>
          <p:nvSpPr>
            <p:cNvPr id="3" name="Rectangle: Top Corners Rounded 2">
              <a:extLst>
                <a:ext uri="{FF2B5EF4-FFF2-40B4-BE49-F238E27FC236}">
                  <a16:creationId xmlns:a16="http://schemas.microsoft.com/office/drawing/2014/main" id="{F03CB184-B37E-BF2F-7C34-A8A5F39B2B9F}"/>
                </a:ext>
              </a:extLst>
            </p:cNvPr>
            <p:cNvSpPr/>
            <p:nvPr/>
          </p:nvSpPr>
          <p:spPr>
            <a:xfrm rot="10800000">
              <a:off x="182879" y="1828799"/>
              <a:ext cx="1790700" cy="2235200"/>
            </a:xfrm>
            <a:prstGeom prst="round2SameRect">
              <a:avLst>
                <a:gd name="adj1" fmla="val 10500"/>
                <a:gd name="adj2" fmla="val 0"/>
              </a:avLst>
            </a:prstGeom>
            <a:gr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4" name="Rectangle: Top Corners Rounded 4">
              <a:extLst>
                <a:ext uri="{FF2B5EF4-FFF2-40B4-BE49-F238E27FC236}">
                  <a16:creationId xmlns:a16="http://schemas.microsoft.com/office/drawing/2014/main" id="{BBDD6E25-53F6-26C1-C9FA-12D1C8C69A0A}"/>
                </a:ext>
              </a:extLst>
            </p:cNvPr>
            <p:cNvSpPr txBox="1"/>
            <p:nvPr/>
          </p:nvSpPr>
          <p:spPr>
            <a:xfrm rot="21600000">
              <a:off x="237949" y="1828799"/>
              <a:ext cx="1680560" cy="2180130"/>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400" kern="1200" dirty="0"/>
                <a:t>1.</a:t>
              </a:r>
            </a:p>
            <a:p>
              <a:pPr marL="0" lvl="0" indent="0" algn="ctr" defTabSz="1244600">
                <a:lnSpc>
                  <a:spcPct val="90000"/>
                </a:lnSpc>
                <a:spcBef>
                  <a:spcPct val="0"/>
                </a:spcBef>
                <a:spcAft>
                  <a:spcPct val="35000"/>
                </a:spcAft>
                <a:buNone/>
              </a:pPr>
              <a:r>
                <a:rPr lang="en-GB" sz="2400" kern="1200" dirty="0"/>
                <a:t>Does one exist?</a:t>
              </a:r>
            </a:p>
          </p:txBody>
        </p:sp>
      </p:grpSp>
      <p:pic>
        <p:nvPicPr>
          <p:cNvPr id="10" name="Picture 9">
            <a:extLst>
              <a:ext uri="{FF2B5EF4-FFF2-40B4-BE49-F238E27FC236}">
                <a16:creationId xmlns:a16="http://schemas.microsoft.com/office/drawing/2014/main" id="{72F31180-0FDA-3D1D-7943-E7676B05555D}"/>
              </a:ext>
            </a:extLst>
          </p:cNvPr>
          <p:cNvPicPr>
            <a:picLocks noChangeAspect="1"/>
          </p:cNvPicPr>
          <p:nvPr/>
        </p:nvPicPr>
        <p:blipFill>
          <a:blip r:embed="rId4"/>
          <a:stretch>
            <a:fillRect/>
          </a:stretch>
        </p:blipFill>
        <p:spPr>
          <a:xfrm>
            <a:off x="2156400" y="946825"/>
            <a:ext cx="4652171" cy="5307059"/>
          </a:xfrm>
          <a:prstGeom prst="rect">
            <a:avLst/>
          </a:prstGeom>
          <a:effectLst>
            <a:outerShdw blurRad="63500" sx="102000" sy="102000" algn="ctr" rotWithShape="0">
              <a:prstClr val="black">
                <a:alpha val="40000"/>
              </a:prstClr>
            </a:outerShdw>
          </a:effectLst>
        </p:spPr>
      </p:pic>
      <p:pic>
        <p:nvPicPr>
          <p:cNvPr id="8" name="Picture 10" descr="Loop">
            <a:extLst>
              <a:ext uri="{FF2B5EF4-FFF2-40B4-BE49-F238E27FC236}">
                <a16:creationId xmlns:a16="http://schemas.microsoft.com/office/drawing/2014/main" id="{59F6AC45-BF43-B322-E8F4-7AF99FF1C3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2073" y="888621"/>
            <a:ext cx="1304926"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Loop">
            <a:extLst>
              <a:ext uri="{FF2B5EF4-FFF2-40B4-BE49-F238E27FC236}">
                <a16:creationId xmlns:a16="http://schemas.microsoft.com/office/drawing/2014/main" id="{A9032B68-0D3D-D800-367A-F144C49A04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0828" y="4654762"/>
            <a:ext cx="1799734"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051AE23A-80D9-E283-59EE-010F56A2BEF8}"/>
              </a:ext>
            </a:extLst>
          </p:cNvPr>
          <p:cNvPicPr>
            <a:picLocks noChangeAspect="1"/>
          </p:cNvPicPr>
          <p:nvPr/>
        </p:nvPicPr>
        <p:blipFill>
          <a:blip r:embed="rId6"/>
          <a:stretch>
            <a:fillRect/>
          </a:stretch>
        </p:blipFill>
        <p:spPr>
          <a:xfrm>
            <a:off x="4482486" y="3787409"/>
            <a:ext cx="4210050" cy="2667000"/>
          </a:xfrm>
          <a:prstGeom prst="rect">
            <a:avLst/>
          </a:prstGeom>
        </p:spPr>
      </p:pic>
      <p:pic>
        <p:nvPicPr>
          <p:cNvPr id="16" name="Picture 15">
            <a:extLst>
              <a:ext uri="{FF2B5EF4-FFF2-40B4-BE49-F238E27FC236}">
                <a16:creationId xmlns:a16="http://schemas.microsoft.com/office/drawing/2014/main" id="{4461A64D-B9B5-6091-3E15-485E5EABA31A}"/>
              </a:ext>
            </a:extLst>
          </p:cNvPr>
          <p:cNvPicPr>
            <a:picLocks noChangeAspect="1"/>
          </p:cNvPicPr>
          <p:nvPr/>
        </p:nvPicPr>
        <p:blipFill>
          <a:blip r:embed="rId7"/>
          <a:stretch>
            <a:fillRect/>
          </a:stretch>
        </p:blipFill>
        <p:spPr>
          <a:xfrm>
            <a:off x="513699" y="2657873"/>
            <a:ext cx="8692536" cy="4633467"/>
          </a:xfrm>
          <a:prstGeom prst="rect">
            <a:avLst/>
          </a:prstGeom>
          <a:effectLst>
            <a:outerShdw blurRad="63500" sx="102000" sy="102000" algn="ctr" rotWithShape="0">
              <a:prstClr val="black">
                <a:alpha val="40000"/>
              </a:prstClr>
            </a:outerShdw>
          </a:effectLst>
        </p:spPr>
      </p:pic>
      <p:pic>
        <p:nvPicPr>
          <p:cNvPr id="17" name="Picture 10" descr="Loop">
            <a:extLst>
              <a:ext uri="{FF2B5EF4-FFF2-40B4-BE49-F238E27FC236}">
                <a16:creationId xmlns:a16="http://schemas.microsoft.com/office/drawing/2014/main" id="{11AF37AA-DCB6-C815-8C03-B0F7ABDCE6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824" y="3567348"/>
            <a:ext cx="6608705" cy="1068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phic 5" descr="Badge with solid fill">
            <a:extLst>
              <a:ext uri="{FF2B5EF4-FFF2-40B4-BE49-F238E27FC236}">
                <a16:creationId xmlns:a16="http://schemas.microsoft.com/office/drawing/2014/main" id="{769A04A8-BB2B-313B-82FD-1DC241B47C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94883" y="206834"/>
            <a:ext cx="646331" cy="646331"/>
          </a:xfrm>
          <a:prstGeom prst="rect">
            <a:avLst/>
          </a:prstGeom>
        </p:spPr>
      </p:pic>
    </p:spTree>
    <p:custDataLst>
      <p:tags r:id="rId1"/>
    </p:custDataLst>
    <p:extLst>
      <p:ext uri="{BB962C8B-B14F-4D97-AF65-F5344CB8AC3E}">
        <p14:creationId xmlns:p14="http://schemas.microsoft.com/office/powerpoint/2010/main" val="69345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75084"/>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7390" y="-75084"/>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Searching what’s available on Careerpilot</a:t>
            </a:r>
          </a:p>
        </p:txBody>
      </p:sp>
      <p:pic>
        <p:nvPicPr>
          <p:cNvPr id="5" name="Picture 4">
            <a:extLst>
              <a:ext uri="{FF2B5EF4-FFF2-40B4-BE49-F238E27FC236}">
                <a16:creationId xmlns:a16="http://schemas.microsoft.com/office/drawing/2014/main" id="{A60E7BED-4616-9429-A348-037C7AB662FA}"/>
              </a:ext>
            </a:extLst>
          </p:cNvPr>
          <p:cNvPicPr>
            <a:picLocks noChangeAspect="1"/>
          </p:cNvPicPr>
          <p:nvPr/>
        </p:nvPicPr>
        <p:blipFill>
          <a:blip r:embed="rId4"/>
          <a:stretch>
            <a:fillRect/>
          </a:stretch>
        </p:blipFill>
        <p:spPr>
          <a:xfrm>
            <a:off x="2149881" y="761934"/>
            <a:ext cx="4844237" cy="1000125"/>
          </a:xfrm>
          <a:prstGeom prst="rect">
            <a:avLst/>
          </a:prstGeom>
        </p:spPr>
      </p:pic>
      <p:pic>
        <p:nvPicPr>
          <p:cNvPr id="6" name="Picture 10" descr="Loop">
            <a:extLst>
              <a:ext uri="{FF2B5EF4-FFF2-40B4-BE49-F238E27FC236}">
                <a16:creationId xmlns:a16="http://schemas.microsoft.com/office/drawing/2014/main" id="{8AE129ED-2AC2-8AE6-3D4B-C1A809CA8F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9963" y="1096547"/>
            <a:ext cx="1141545"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id="{B795E732-740D-B129-7C63-B418A3B11655}"/>
              </a:ext>
            </a:extLst>
          </p:cNvPr>
          <p:cNvGrpSpPr/>
          <p:nvPr/>
        </p:nvGrpSpPr>
        <p:grpSpPr>
          <a:xfrm>
            <a:off x="285081" y="761933"/>
            <a:ext cx="1685233" cy="1948609"/>
            <a:chOff x="2152650" y="1828799"/>
            <a:chExt cx="1790700" cy="2235200"/>
          </a:xfrm>
          <a:solidFill>
            <a:srgbClr val="0070C0"/>
          </a:solidFill>
        </p:grpSpPr>
        <p:sp>
          <p:nvSpPr>
            <p:cNvPr id="15" name="Rectangle: Top Corners Rounded 14">
              <a:extLst>
                <a:ext uri="{FF2B5EF4-FFF2-40B4-BE49-F238E27FC236}">
                  <a16:creationId xmlns:a16="http://schemas.microsoft.com/office/drawing/2014/main" id="{74184E0F-70CE-9CFC-87D4-CF24F09EEFB1}"/>
                </a:ext>
              </a:extLst>
            </p:cNvPr>
            <p:cNvSpPr/>
            <p:nvPr/>
          </p:nvSpPr>
          <p:spPr>
            <a:xfrm rot="10800000">
              <a:off x="2152650" y="1828799"/>
              <a:ext cx="1790700" cy="2235200"/>
            </a:xfrm>
            <a:prstGeom prst="round2SameRect">
              <a:avLst>
                <a:gd name="adj1" fmla="val 10500"/>
                <a:gd name="adj2" fmla="val 0"/>
              </a:avLst>
            </a:prstGeom>
            <a:gr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6" name="Rectangle: Top Corners Rounded 4">
              <a:extLst>
                <a:ext uri="{FF2B5EF4-FFF2-40B4-BE49-F238E27FC236}">
                  <a16:creationId xmlns:a16="http://schemas.microsoft.com/office/drawing/2014/main" id="{A2AF8482-E5B0-B239-F861-33C176C36B53}"/>
                </a:ext>
              </a:extLst>
            </p:cNvPr>
            <p:cNvSpPr txBox="1"/>
            <p:nvPr/>
          </p:nvSpPr>
          <p:spPr>
            <a:xfrm>
              <a:off x="2207720" y="1828800"/>
              <a:ext cx="1680560" cy="192386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400" kern="1200" dirty="0"/>
                <a:t>2. </a:t>
              </a:r>
            </a:p>
            <a:p>
              <a:pPr marL="0" lvl="0" indent="0" algn="ctr" defTabSz="1244600">
                <a:lnSpc>
                  <a:spcPct val="90000"/>
                </a:lnSpc>
                <a:spcBef>
                  <a:spcPct val="0"/>
                </a:spcBef>
                <a:spcAft>
                  <a:spcPct val="35000"/>
                </a:spcAft>
                <a:buNone/>
              </a:pPr>
              <a:r>
                <a:rPr lang="en-GB" sz="2400" kern="1200" dirty="0"/>
                <a:t>Search for a vacancy</a:t>
              </a:r>
            </a:p>
            <a:p>
              <a:pPr marL="0" lvl="0" indent="0" algn="ctr" defTabSz="1244600">
                <a:lnSpc>
                  <a:spcPct val="90000"/>
                </a:lnSpc>
                <a:spcBef>
                  <a:spcPct val="0"/>
                </a:spcBef>
                <a:spcAft>
                  <a:spcPct val="35000"/>
                </a:spcAft>
                <a:buNone/>
              </a:pPr>
              <a:endParaRPr lang="en-GB" sz="2400" kern="1200" dirty="0"/>
            </a:p>
          </p:txBody>
        </p:sp>
      </p:grpSp>
      <p:pic>
        <p:nvPicPr>
          <p:cNvPr id="4" name="Picture 3">
            <a:extLst>
              <a:ext uri="{FF2B5EF4-FFF2-40B4-BE49-F238E27FC236}">
                <a16:creationId xmlns:a16="http://schemas.microsoft.com/office/drawing/2014/main" id="{6CC6CBB9-0BC0-A464-481E-2ECA8EC3D80F}"/>
              </a:ext>
            </a:extLst>
          </p:cNvPr>
          <p:cNvPicPr>
            <a:picLocks noChangeAspect="1"/>
          </p:cNvPicPr>
          <p:nvPr/>
        </p:nvPicPr>
        <p:blipFill>
          <a:blip r:embed="rId6"/>
          <a:stretch>
            <a:fillRect/>
          </a:stretch>
        </p:blipFill>
        <p:spPr>
          <a:xfrm>
            <a:off x="2149881" y="2249971"/>
            <a:ext cx="4844238" cy="4179563"/>
          </a:xfrm>
          <a:prstGeom prst="rect">
            <a:avLst/>
          </a:prstGeom>
          <a:effectLst>
            <a:outerShdw blurRad="63500" sx="102000" sy="102000" algn="ctr" rotWithShape="0">
              <a:prstClr val="black">
                <a:alpha val="40000"/>
              </a:prstClr>
            </a:outerShdw>
          </a:effectLst>
        </p:spPr>
      </p:pic>
      <p:pic>
        <p:nvPicPr>
          <p:cNvPr id="7" name="Graphic 6" descr="Badge with solid fill">
            <a:extLst>
              <a:ext uri="{FF2B5EF4-FFF2-40B4-BE49-F238E27FC236}">
                <a16:creationId xmlns:a16="http://schemas.microsoft.com/office/drawing/2014/main" id="{8E7AF017-75C9-63BD-0CD2-FCE67AFAADA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8557" y="-75085"/>
            <a:ext cx="646331" cy="646331"/>
          </a:xfrm>
          <a:prstGeom prst="rect">
            <a:avLst/>
          </a:prstGeom>
        </p:spPr>
      </p:pic>
    </p:spTree>
    <p:custDataLst>
      <p:tags r:id="rId1"/>
    </p:custDataLst>
    <p:extLst>
      <p:ext uri="{BB962C8B-B14F-4D97-AF65-F5344CB8AC3E}">
        <p14:creationId xmlns:p14="http://schemas.microsoft.com/office/powerpoint/2010/main" val="135694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16661"/>
            <a:ext cx="9158780"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0" y="-16661"/>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Task : Explore courses and apprenticeships</a:t>
            </a:r>
          </a:p>
        </p:txBody>
      </p:sp>
      <p:sp>
        <p:nvSpPr>
          <p:cNvPr id="9" name="Rectangle 8">
            <a:extLst>
              <a:ext uri="{FF2B5EF4-FFF2-40B4-BE49-F238E27FC236}">
                <a16:creationId xmlns:a16="http://schemas.microsoft.com/office/drawing/2014/main" id="{AEF4E773-1BBC-33C7-88A5-7D91176A8015}"/>
              </a:ext>
            </a:extLst>
          </p:cNvPr>
          <p:cNvSpPr/>
          <p:nvPr/>
        </p:nvSpPr>
        <p:spPr>
          <a:xfrm>
            <a:off x="225972" y="919796"/>
            <a:ext cx="8720138" cy="10772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1. Look at two job profiles and see what college and apprenticeship routes you could take</a:t>
            </a:r>
          </a:p>
        </p:txBody>
      </p:sp>
      <p:sp>
        <p:nvSpPr>
          <p:cNvPr id="3" name="Rectangle 2">
            <a:extLst>
              <a:ext uri="{FF2B5EF4-FFF2-40B4-BE49-F238E27FC236}">
                <a16:creationId xmlns:a16="http://schemas.microsoft.com/office/drawing/2014/main" id="{2F3C3B15-41E3-F32A-C966-65E515A37CA1}"/>
              </a:ext>
            </a:extLst>
          </p:cNvPr>
          <p:cNvSpPr/>
          <p:nvPr/>
        </p:nvSpPr>
        <p:spPr>
          <a:xfrm>
            <a:off x="211931" y="2198622"/>
            <a:ext cx="8720138" cy="10772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2. Search local college sites and apprenticeship vacancy sites to see what’s on offer</a:t>
            </a:r>
          </a:p>
        </p:txBody>
      </p:sp>
      <p:pic>
        <p:nvPicPr>
          <p:cNvPr id="8" name="Graphic 7" descr="Badge with solid fill">
            <a:extLst>
              <a:ext uri="{FF2B5EF4-FFF2-40B4-BE49-F238E27FC236}">
                <a16:creationId xmlns:a16="http://schemas.microsoft.com/office/drawing/2014/main" id="{4729718D-EDF2-5407-0727-8A97E7B0AC3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389" y="-65754"/>
            <a:ext cx="646331" cy="646331"/>
          </a:xfrm>
          <a:prstGeom prst="rect">
            <a:avLst/>
          </a:prstGeom>
        </p:spPr>
      </p:pic>
      <p:pic>
        <p:nvPicPr>
          <p:cNvPr id="12" name="Picture 11">
            <a:extLst>
              <a:ext uri="{FF2B5EF4-FFF2-40B4-BE49-F238E27FC236}">
                <a16:creationId xmlns:a16="http://schemas.microsoft.com/office/drawing/2014/main" id="{2E7882FD-38C0-D450-D1C2-FC8EE9C89EC7}"/>
              </a:ext>
            </a:extLst>
          </p:cNvPr>
          <p:cNvPicPr>
            <a:picLocks noChangeAspect="1"/>
          </p:cNvPicPr>
          <p:nvPr/>
        </p:nvPicPr>
        <p:blipFill>
          <a:blip r:embed="rId4"/>
          <a:stretch>
            <a:fillRect/>
          </a:stretch>
        </p:blipFill>
        <p:spPr>
          <a:xfrm>
            <a:off x="2749041" y="3564987"/>
            <a:ext cx="3673999" cy="3084492"/>
          </a:xfrm>
          <a:prstGeom prst="rect">
            <a:avLst/>
          </a:prstGeom>
        </p:spPr>
      </p:pic>
      <p:sp>
        <p:nvSpPr>
          <p:cNvPr id="6" name="Star: 32 Points 5">
            <a:extLst>
              <a:ext uri="{FF2B5EF4-FFF2-40B4-BE49-F238E27FC236}">
                <a16:creationId xmlns:a16="http://schemas.microsoft.com/office/drawing/2014/main" id="{11F452E1-E5AC-A41B-B32B-699E538A041E}"/>
              </a:ext>
            </a:extLst>
          </p:cNvPr>
          <p:cNvSpPr/>
          <p:nvPr/>
        </p:nvSpPr>
        <p:spPr>
          <a:xfrm>
            <a:off x="6950818" y="4711803"/>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a:t>
            </a:r>
          </a:p>
          <a:p>
            <a:pPr algn="ctr"/>
            <a:r>
              <a:rPr lang="en-GB" sz="2800" dirty="0"/>
              <a:t>mins</a:t>
            </a:r>
          </a:p>
        </p:txBody>
      </p:sp>
    </p:spTree>
    <p:extLst>
      <p:ext uri="{BB962C8B-B14F-4D97-AF65-F5344CB8AC3E}">
        <p14:creationId xmlns:p14="http://schemas.microsoft.com/office/powerpoint/2010/main" val="8043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52586"/>
            <a:ext cx="9158780" cy="6933084"/>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7" name="Text Box 14"/>
          <p:cNvSpPr txBox="1">
            <a:spLocks noChangeArrowheads="1"/>
          </p:cNvSpPr>
          <p:nvPr/>
        </p:nvSpPr>
        <p:spPr bwMode="auto">
          <a:xfrm>
            <a:off x="-7390" y="-50673"/>
            <a:ext cx="916617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 Other places to research apprenticeships</a:t>
            </a:r>
          </a:p>
        </p:txBody>
      </p:sp>
      <p:pic>
        <p:nvPicPr>
          <p:cNvPr id="4" name="Picture 3">
            <a:extLst>
              <a:ext uri="{FF2B5EF4-FFF2-40B4-BE49-F238E27FC236}">
                <a16:creationId xmlns:a16="http://schemas.microsoft.com/office/drawing/2014/main" id="{5B3B6D1D-4738-8F0B-1345-E1680B9A9952}"/>
              </a:ext>
            </a:extLst>
          </p:cNvPr>
          <p:cNvPicPr>
            <a:picLocks noChangeAspect="1"/>
          </p:cNvPicPr>
          <p:nvPr/>
        </p:nvPicPr>
        <p:blipFill>
          <a:blip r:embed="rId4"/>
          <a:stretch>
            <a:fillRect/>
          </a:stretch>
        </p:blipFill>
        <p:spPr>
          <a:xfrm>
            <a:off x="207415" y="1270239"/>
            <a:ext cx="8743950" cy="3638550"/>
          </a:xfrm>
          <a:prstGeom prst="rect">
            <a:avLst/>
          </a:prstGeom>
        </p:spPr>
      </p:pic>
      <p:pic>
        <p:nvPicPr>
          <p:cNvPr id="17" name="Picture 16">
            <a:extLst>
              <a:ext uri="{FF2B5EF4-FFF2-40B4-BE49-F238E27FC236}">
                <a16:creationId xmlns:a16="http://schemas.microsoft.com/office/drawing/2014/main" id="{C11F3B26-8090-0FA6-7AB7-47DE882A2E34}"/>
              </a:ext>
            </a:extLst>
          </p:cNvPr>
          <p:cNvPicPr>
            <a:picLocks noChangeAspect="1"/>
          </p:cNvPicPr>
          <p:nvPr/>
        </p:nvPicPr>
        <p:blipFill>
          <a:blip r:embed="rId5"/>
          <a:stretch>
            <a:fillRect/>
          </a:stretch>
        </p:blipFill>
        <p:spPr>
          <a:xfrm>
            <a:off x="207415" y="1303374"/>
            <a:ext cx="8579844" cy="4424507"/>
          </a:xfrm>
          <a:prstGeom prst="rect">
            <a:avLst/>
          </a:prstGeom>
          <a:effectLst>
            <a:outerShdw blurRad="63500" sx="102000" sy="102000" algn="ctr" rotWithShape="0">
              <a:prstClr val="black">
                <a:alpha val="40000"/>
              </a:prstClr>
            </a:outerShdw>
          </a:effectLst>
        </p:spPr>
      </p:pic>
      <p:pic>
        <p:nvPicPr>
          <p:cNvPr id="20" name="Picture 10" descr="Loop">
            <a:extLst>
              <a:ext uri="{FF2B5EF4-FFF2-40B4-BE49-F238E27FC236}">
                <a16:creationId xmlns:a16="http://schemas.microsoft.com/office/drawing/2014/main" id="{75FFD1C1-F04E-4054-5E54-369F827F88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415" y="4941924"/>
            <a:ext cx="1850151" cy="72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37F47C7C-DD09-49D4-71D7-A63364F1263F}"/>
              </a:ext>
            </a:extLst>
          </p:cNvPr>
          <p:cNvPicPr>
            <a:picLocks noChangeAspect="1"/>
          </p:cNvPicPr>
          <p:nvPr/>
        </p:nvPicPr>
        <p:blipFill>
          <a:blip r:embed="rId7"/>
          <a:stretch>
            <a:fillRect/>
          </a:stretch>
        </p:blipFill>
        <p:spPr>
          <a:xfrm>
            <a:off x="6685183" y="1237104"/>
            <a:ext cx="2159368" cy="1106853"/>
          </a:xfrm>
          <a:prstGeom prst="rect">
            <a:avLst/>
          </a:prstGeom>
          <a:ln>
            <a:solidFill>
              <a:schemeClr val="accent5">
                <a:lumMod val="75000"/>
              </a:schemeClr>
            </a:solidFill>
          </a:ln>
        </p:spPr>
      </p:pic>
      <p:grpSp>
        <p:nvGrpSpPr>
          <p:cNvPr id="8" name="Group 7">
            <a:extLst>
              <a:ext uri="{FF2B5EF4-FFF2-40B4-BE49-F238E27FC236}">
                <a16:creationId xmlns:a16="http://schemas.microsoft.com/office/drawing/2014/main" id="{B2825B1A-B1AF-FD5C-9FB0-68AFEEC14324}"/>
              </a:ext>
            </a:extLst>
          </p:cNvPr>
          <p:cNvGrpSpPr/>
          <p:nvPr/>
        </p:nvGrpSpPr>
        <p:grpSpPr>
          <a:xfrm>
            <a:off x="2574065" y="2109519"/>
            <a:ext cx="6327778" cy="4424507"/>
            <a:chOff x="2574065" y="2109519"/>
            <a:chExt cx="6327778" cy="4424507"/>
          </a:xfrm>
          <a:effectLst>
            <a:outerShdw blurRad="63500" sx="102000" sy="102000" algn="ctr" rotWithShape="0">
              <a:prstClr val="black">
                <a:alpha val="40000"/>
              </a:prstClr>
            </a:outerShdw>
          </a:effectLst>
        </p:grpSpPr>
        <p:pic>
          <p:nvPicPr>
            <p:cNvPr id="18" name="Picture 10" descr="Loop">
              <a:extLst>
                <a:ext uri="{FF2B5EF4-FFF2-40B4-BE49-F238E27FC236}">
                  <a16:creationId xmlns:a16="http://schemas.microsoft.com/office/drawing/2014/main" id="{1FFD49A6-B6C3-2DBC-59A1-BC02E1651B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3709" y="2109519"/>
              <a:ext cx="1850151"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Loop">
              <a:extLst>
                <a:ext uri="{FF2B5EF4-FFF2-40B4-BE49-F238E27FC236}">
                  <a16:creationId xmlns:a16="http://schemas.microsoft.com/office/drawing/2014/main" id="{76F80BD5-6DC8-D55C-9DA8-7E85535116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9460" y="3859713"/>
              <a:ext cx="2783487" cy="63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EB7CEF2F-61A8-367D-C021-70D2AABE266E}"/>
                </a:ext>
              </a:extLst>
            </p:cNvPr>
            <p:cNvPicPr>
              <a:picLocks noChangeAspect="1"/>
            </p:cNvPicPr>
            <p:nvPr/>
          </p:nvPicPr>
          <p:blipFill>
            <a:blip r:embed="rId8"/>
            <a:stretch>
              <a:fillRect/>
            </a:stretch>
          </p:blipFill>
          <p:spPr>
            <a:xfrm>
              <a:off x="2581454" y="2143489"/>
              <a:ext cx="6320389" cy="4390537"/>
            </a:xfrm>
            <a:prstGeom prst="rect">
              <a:avLst/>
            </a:prstGeom>
            <a:ln>
              <a:solidFill>
                <a:srgbClr val="002060"/>
              </a:solidFill>
            </a:ln>
          </p:spPr>
        </p:pic>
        <p:sp>
          <p:nvSpPr>
            <p:cNvPr id="7" name="Rectangle 6">
              <a:extLst>
                <a:ext uri="{FF2B5EF4-FFF2-40B4-BE49-F238E27FC236}">
                  <a16:creationId xmlns:a16="http://schemas.microsoft.com/office/drawing/2014/main" id="{43A458AC-3D19-3E12-294E-3E17F1D46FC9}"/>
                </a:ext>
              </a:extLst>
            </p:cNvPr>
            <p:cNvSpPr/>
            <p:nvPr/>
          </p:nvSpPr>
          <p:spPr>
            <a:xfrm>
              <a:off x="2574065" y="6065592"/>
              <a:ext cx="6327778" cy="46843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Amazing Apprenticeships</a:t>
              </a:r>
            </a:p>
          </p:txBody>
        </p:sp>
      </p:grpSp>
      <p:pic>
        <p:nvPicPr>
          <p:cNvPr id="2" name="Graphic 1" descr="Badge with solid fill">
            <a:extLst>
              <a:ext uri="{FF2B5EF4-FFF2-40B4-BE49-F238E27FC236}">
                <a16:creationId xmlns:a16="http://schemas.microsoft.com/office/drawing/2014/main" id="{60983071-AAD7-668E-69AC-C0EB8F07F31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7389" y="-65754"/>
            <a:ext cx="646331" cy="646331"/>
          </a:xfrm>
          <a:prstGeom prst="rect">
            <a:avLst/>
          </a:prstGeom>
        </p:spPr>
      </p:pic>
    </p:spTree>
    <p:custDataLst>
      <p:tags r:id="rId1"/>
    </p:custDataLst>
    <p:extLst>
      <p:ext uri="{BB962C8B-B14F-4D97-AF65-F5344CB8AC3E}">
        <p14:creationId xmlns:p14="http://schemas.microsoft.com/office/powerpoint/2010/main" val="324734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3835" y="-75084"/>
            <a:ext cx="9158780" cy="6933084"/>
          </a:xfrm>
          <a:prstGeom prst="rect">
            <a:avLst/>
          </a:prstGeom>
          <a:solidFill>
            <a:srgbClr val="00B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7389" y="-75084"/>
            <a:ext cx="9165226"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Managing your career</a:t>
            </a:r>
          </a:p>
        </p:txBody>
      </p:sp>
      <p:pic>
        <p:nvPicPr>
          <p:cNvPr id="3" name="Graphic 2" descr="Badge with solid fill">
            <a:extLst>
              <a:ext uri="{FF2B5EF4-FFF2-40B4-BE49-F238E27FC236}">
                <a16:creationId xmlns:a16="http://schemas.microsoft.com/office/drawing/2014/main" id="{1029B283-A3C9-0A41-58AF-6826DF4923C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389" y="-65754"/>
            <a:ext cx="646331" cy="646331"/>
          </a:xfrm>
          <a:prstGeom prst="rect">
            <a:avLst/>
          </a:prstGeom>
        </p:spPr>
      </p:pic>
      <p:grpSp>
        <p:nvGrpSpPr>
          <p:cNvPr id="25" name="Group 24">
            <a:extLst>
              <a:ext uri="{FF2B5EF4-FFF2-40B4-BE49-F238E27FC236}">
                <a16:creationId xmlns:a16="http://schemas.microsoft.com/office/drawing/2014/main" id="{F3B8B145-B4B2-7262-E7CA-EACC0AA9DCD9}"/>
              </a:ext>
            </a:extLst>
          </p:cNvPr>
          <p:cNvGrpSpPr/>
          <p:nvPr/>
        </p:nvGrpSpPr>
        <p:grpSpPr>
          <a:xfrm>
            <a:off x="390835" y="846719"/>
            <a:ext cx="2721118" cy="5741368"/>
            <a:chOff x="363604" y="846719"/>
            <a:chExt cx="2721118" cy="5741368"/>
          </a:xfrm>
        </p:grpSpPr>
        <p:sp>
          <p:nvSpPr>
            <p:cNvPr id="15" name="Rectangle 14">
              <a:extLst>
                <a:ext uri="{FF2B5EF4-FFF2-40B4-BE49-F238E27FC236}">
                  <a16:creationId xmlns:a16="http://schemas.microsoft.com/office/drawing/2014/main" id="{F9B56280-2667-C545-469B-5E5C292A736B}"/>
                </a:ext>
              </a:extLst>
            </p:cNvPr>
            <p:cNvSpPr/>
            <p:nvPr/>
          </p:nvSpPr>
          <p:spPr>
            <a:xfrm>
              <a:off x="363604" y="846719"/>
              <a:ext cx="2721118" cy="57413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36A2193E-3A4C-1DC0-17C8-AFECEBA87144}"/>
                </a:ext>
              </a:extLst>
            </p:cNvPr>
            <p:cNvSpPr/>
            <p:nvPr/>
          </p:nvSpPr>
          <p:spPr>
            <a:xfrm>
              <a:off x="363604" y="846719"/>
              <a:ext cx="2721118" cy="732401"/>
            </a:xfrm>
            <a:prstGeom prst="rect">
              <a:avLst/>
            </a:prstGeom>
            <a:solidFill>
              <a:srgbClr val="F58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Where am I now?</a:t>
              </a:r>
            </a:p>
          </p:txBody>
        </p:sp>
      </p:grpSp>
      <p:grpSp>
        <p:nvGrpSpPr>
          <p:cNvPr id="27" name="Group 26">
            <a:extLst>
              <a:ext uri="{FF2B5EF4-FFF2-40B4-BE49-F238E27FC236}">
                <a16:creationId xmlns:a16="http://schemas.microsoft.com/office/drawing/2014/main" id="{266E427C-3161-0933-A2A7-7085BB0A6B19}"/>
              </a:ext>
            </a:extLst>
          </p:cNvPr>
          <p:cNvGrpSpPr/>
          <p:nvPr/>
        </p:nvGrpSpPr>
        <p:grpSpPr>
          <a:xfrm>
            <a:off x="3232666" y="846719"/>
            <a:ext cx="2721118" cy="5741368"/>
            <a:chOff x="3234605" y="846719"/>
            <a:chExt cx="2721118" cy="5741368"/>
          </a:xfrm>
        </p:grpSpPr>
        <p:sp>
          <p:nvSpPr>
            <p:cNvPr id="11" name="Rectangle 10">
              <a:extLst>
                <a:ext uri="{FF2B5EF4-FFF2-40B4-BE49-F238E27FC236}">
                  <a16:creationId xmlns:a16="http://schemas.microsoft.com/office/drawing/2014/main" id="{465B8A81-C35C-15BB-91E9-41016AB754A4}"/>
                </a:ext>
              </a:extLst>
            </p:cNvPr>
            <p:cNvSpPr/>
            <p:nvPr/>
          </p:nvSpPr>
          <p:spPr>
            <a:xfrm>
              <a:off x="3234605" y="846719"/>
              <a:ext cx="2721118" cy="57413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E1CB93D-7E10-0ED7-B680-599E14C4935E}"/>
                </a:ext>
              </a:extLst>
            </p:cNvPr>
            <p:cNvSpPr/>
            <p:nvPr/>
          </p:nvSpPr>
          <p:spPr>
            <a:xfrm>
              <a:off x="3234605" y="846719"/>
              <a:ext cx="2721118" cy="732401"/>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Where am I trying to get to?</a:t>
              </a:r>
            </a:p>
          </p:txBody>
        </p:sp>
      </p:grpSp>
      <p:grpSp>
        <p:nvGrpSpPr>
          <p:cNvPr id="26" name="Group 25">
            <a:extLst>
              <a:ext uri="{FF2B5EF4-FFF2-40B4-BE49-F238E27FC236}">
                <a16:creationId xmlns:a16="http://schemas.microsoft.com/office/drawing/2014/main" id="{CEC84871-479B-1433-304D-18582A6C5986}"/>
              </a:ext>
            </a:extLst>
          </p:cNvPr>
          <p:cNvGrpSpPr/>
          <p:nvPr/>
        </p:nvGrpSpPr>
        <p:grpSpPr>
          <a:xfrm>
            <a:off x="6106676" y="846719"/>
            <a:ext cx="2721118" cy="5741368"/>
            <a:chOff x="6106676" y="846719"/>
            <a:chExt cx="2721118" cy="5741368"/>
          </a:xfrm>
        </p:grpSpPr>
        <p:sp>
          <p:nvSpPr>
            <p:cNvPr id="16" name="Rectangle 15">
              <a:extLst>
                <a:ext uri="{FF2B5EF4-FFF2-40B4-BE49-F238E27FC236}">
                  <a16:creationId xmlns:a16="http://schemas.microsoft.com/office/drawing/2014/main" id="{286F0875-B39B-BA26-55B9-3149DCD67C24}"/>
                </a:ext>
              </a:extLst>
            </p:cNvPr>
            <p:cNvSpPr/>
            <p:nvPr/>
          </p:nvSpPr>
          <p:spPr>
            <a:xfrm>
              <a:off x="6106676" y="846719"/>
              <a:ext cx="2721118" cy="57413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C9F9034-5CFD-767D-B730-258D33AC56E1}"/>
                </a:ext>
              </a:extLst>
            </p:cNvPr>
            <p:cNvSpPr/>
            <p:nvPr/>
          </p:nvSpPr>
          <p:spPr>
            <a:xfrm>
              <a:off x="6106676" y="846719"/>
              <a:ext cx="2721118" cy="7324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How am I going to get there? </a:t>
              </a:r>
            </a:p>
          </p:txBody>
        </p:sp>
      </p:grpSp>
      <p:sp>
        <p:nvSpPr>
          <p:cNvPr id="22" name="TextBox 21">
            <a:extLst>
              <a:ext uri="{FF2B5EF4-FFF2-40B4-BE49-F238E27FC236}">
                <a16:creationId xmlns:a16="http://schemas.microsoft.com/office/drawing/2014/main" id="{05A987E2-8BF7-6082-91A9-4479FCA1E5AE}"/>
              </a:ext>
            </a:extLst>
          </p:cNvPr>
          <p:cNvSpPr txBox="1"/>
          <p:nvPr/>
        </p:nvSpPr>
        <p:spPr>
          <a:xfrm>
            <a:off x="425557" y="1579120"/>
            <a:ext cx="2613596" cy="2031325"/>
          </a:xfrm>
          <a:prstGeom prst="rect">
            <a:avLst/>
          </a:prstGeom>
          <a:noFill/>
        </p:spPr>
        <p:txBody>
          <a:bodyPr wrap="square" rtlCol="0">
            <a:spAutoFit/>
          </a:bodyPr>
          <a:lstStyle/>
          <a:p>
            <a:r>
              <a:rPr lang="en-GB" dirty="0"/>
              <a:t>Qualifications I have or hope to have soon</a:t>
            </a:r>
          </a:p>
          <a:p>
            <a:r>
              <a:rPr lang="en-GB" dirty="0"/>
              <a:t>Interests</a:t>
            </a:r>
          </a:p>
          <a:p>
            <a:r>
              <a:rPr lang="en-GB" dirty="0"/>
              <a:t>Skills</a:t>
            </a:r>
          </a:p>
          <a:p>
            <a:r>
              <a:rPr lang="en-GB" dirty="0"/>
              <a:t>Values</a:t>
            </a:r>
          </a:p>
          <a:p>
            <a:r>
              <a:rPr lang="en-GB" dirty="0"/>
              <a:t>Living at home</a:t>
            </a:r>
          </a:p>
          <a:p>
            <a:r>
              <a:rPr lang="en-GB" dirty="0"/>
              <a:t>Sports</a:t>
            </a:r>
          </a:p>
        </p:txBody>
      </p:sp>
      <p:sp>
        <p:nvSpPr>
          <p:cNvPr id="23" name="TextBox 22">
            <a:extLst>
              <a:ext uri="{FF2B5EF4-FFF2-40B4-BE49-F238E27FC236}">
                <a16:creationId xmlns:a16="http://schemas.microsoft.com/office/drawing/2014/main" id="{D64AADB9-6667-AE55-3584-F03118DAA11A}"/>
              </a:ext>
            </a:extLst>
          </p:cNvPr>
          <p:cNvSpPr txBox="1"/>
          <p:nvPr/>
        </p:nvSpPr>
        <p:spPr>
          <a:xfrm>
            <a:off x="3246430" y="1579120"/>
            <a:ext cx="2589438" cy="1200329"/>
          </a:xfrm>
          <a:prstGeom prst="rect">
            <a:avLst/>
          </a:prstGeom>
          <a:noFill/>
        </p:spPr>
        <p:txBody>
          <a:bodyPr wrap="square" rtlCol="0">
            <a:spAutoFit/>
          </a:bodyPr>
          <a:lstStyle/>
          <a:p>
            <a:r>
              <a:rPr lang="en-GB" dirty="0"/>
              <a:t>Want a job in film</a:t>
            </a:r>
          </a:p>
          <a:p>
            <a:r>
              <a:rPr lang="en-GB" dirty="0"/>
              <a:t>Want to leave home</a:t>
            </a:r>
          </a:p>
          <a:p>
            <a:r>
              <a:rPr lang="en-GB" dirty="0"/>
              <a:t>Want to get a deposit for a flat by the time I am 25</a:t>
            </a:r>
          </a:p>
        </p:txBody>
      </p:sp>
      <p:sp>
        <p:nvSpPr>
          <p:cNvPr id="4" name="TextBox 3">
            <a:extLst>
              <a:ext uri="{FF2B5EF4-FFF2-40B4-BE49-F238E27FC236}">
                <a16:creationId xmlns:a16="http://schemas.microsoft.com/office/drawing/2014/main" id="{4FA11EF3-680F-DD56-6334-4DEB6AF65849}"/>
              </a:ext>
            </a:extLst>
          </p:cNvPr>
          <p:cNvSpPr txBox="1"/>
          <p:nvPr/>
        </p:nvSpPr>
        <p:spPr>
          <a:xfrm>
            <a:off x="6204066" y="1642982"/>
            <a:ext cx="2623728" cy="923330"/>
          </a:xfrm>
          <a:prstGeom prst="rect">
            <a:avLst/>
          </a:prstGeom>
          <a:solidFill>
            <a:srgbClr val="FFFF00"/>
          </a:solidFill>
        </p:spPr>
        <p:txBody>
          <a:bodyPr wrap="square" rtlCol="0">
            <a:spAutoFit/>
          </a:bodyPr>
          <a:lstStyle/>
          <a:p>
            <a:r>
              <a:rPr lang="en-GB" dirty="0"/>
              <a:t>Plan A – Uni</a:t>
            </a:r>
          </a:p>
          <a:p>
            <a:r>
              <a:rPr lang="en-GB" dirty="0"/>
              <a:t>Plan B Apprenticeship in XX</a:t>
            </a:r>
          </a:p>
        </p:txBody>
      </p:sp>
      <p:sp>
        <p:nvSpPr>
          <p:cNvPr id="6" name="Star: 32 Points 5">
            <a:extLst>
              <a:ext uri="{FF2B5EF4-FFF2-40B4-BE49-F238E27FC236}">
                <a16:creationId xmlns:a16="http://schemas.microsoft.com/office/drawing/2014/main" id="{881150B3-648C-77DB-5FA5-962FA28D6665}"/>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3441338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heel(1)">
                                      <p:cBhvr>
                                        <p:cTn id="4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473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169992" y="2603276"/>
            <a:ext cx="2753118"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t>
            </a:r>
          </a:p>
          <a:p>
            <a:pPr algn="ctr"/>
            <a:r>
              <a:rPr lang="en-GB" sz="2400" dirty="0"/>
              <a:t>25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166504" y="3915188"/>
            <a:ext cx="2736876"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66504" y="5304062"/>
            <a:ext cx="2756606" cy="118521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 up</a:t>
            </a:r>
          </a:p>
          <a:p>
            <a:pPr algn="ctr"/>
            <a:r>
              <a:rPr lang="en-GB" sz="2400" dirty="0"/>
              <a:t>10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11" name="Group 10">
            <a:extLst>
              <a:ext uri="{FF2B5EF4-FFF2-40B4-BE49-F238E27FC236}">
                <a16:creationId xmlns:a16="http://schemas.microsoft.com/office/drawing/2014/main" id="{910923B9-12E6-718A-8A56-96764C1559A0}"/>
              </a:ext>
            </a:extLst>
          </p:cNvPr>
          <p:cNvGrpSpPr/>
          <p:nvPr/>
        </p:nvGrpSpPr>
        <p:grpSpPr>
          <a:xfrm>
            <a:off x="201988" y="3108093"/>
            <a:ext cx="5854065" cy="3015641"/>
            <a:chOff x="201988" y="3108093"/>
            <a:chExt cx="5854065" cy="3015641"/>
          </a:xfrm>
        </p:grpSpPr>
        <p:grpSp>
          <p:nvGrpSpPr>
            <p:cNvPr id="24" name="Group 23">
              <a:extLst>
                <a:ext uri="{FF2B5EF4-FFF2-40B4-BE49-F238E27FC236}">
                  <a16:creationId xmlns:a16="http://schemas.microsoft.com/office/drawing/2014/main" id="{7E4AF27D-9684-0EF3-0308-179D350E7B8B}"/>
                </a:ext>
              </a:extLst>
            </p:cNvPr>
            <p:cNvGrpSpPr/>
            <p:nvPr/>
          </p:nvGrpSpPr>
          <p:grpSpPr>
            <a:xfrm>
              <a:off x="201988" y="3117915"/>
              <a:ext cx="5854065" cy="3005819"/>
              <a:chOff x="201988" y="3117915"/>
              <a:chExt cx="5854065" cy="3005819"/>
            </a:xfrm>
          </p:grpSpPr>
          <p:sp>
            <p:nvSpPr>
              <p:cNvPr id="7" name="Rectangle 6">
                <a:extLst>
                  <a:ext uri="{FF2B5EF4-FFF2-40B4-BE49-F238E27FC236}">
                    <a16:creationId xmlns:a16="http://schemas.microsoft.com/office/drawing/2014/main" id="{7485B5F2-A2E5-452B-BB2A-DCB0ED21FF13}"/>
                  </a:ext>
                </a:extLst>
              </p:cNvPr>
              <p:cNvSpPr/>
              <p:nvPr/>
            </p:nvSpPr>
            <p:spPr>
              <a:xfrm>
                <a:off x="1661474" y="3117915"/>
                <a:ext cx="4394579" cy="1390417"/>
              </a:xfrm>
              <a:prstGeom prst="rect">
                <a:avLst/>
              </a:prstGeom>
              <a:gradFill flip="none" rotWithShape="1">
                <a:gsLst>
                  <a:gs pos="0">
                    <a:srgbClr val="FF66CC">
                      <a:shade val="30000"/>
                      <a:satMod val="115000"/>
                    </a:srgbClr>
                  </a:gs>
                  <a:gs pos="50000">
                    <a:srgbClr val="FF66CC">
                      <a:shade val="67500"/>
                      <a:satMod val="115000"/>
                    </a:srgbClr>
                  </a:gs>
                  <a:gs pos="100000">
                    <a:srgbClr val="FF66CC">
                      <a:shade val="100000"/>
                      <a:satMod val="115000"/>
                    </a:srgbClr>
                  </a:gs>
                </a:gsLst>
                <a:lin ang="27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see how your post 18 choices fit with future jobs and your career</a:t>
                </a:r>
              </a:p>
            </p:txBody>
          </p:sp>
          <p:sp>
            <p:nvSpPr>
              <p:cNvPr id="40" name="Rectangle 39">
                <a:extLst>
                  <a:ext uri="{FF2B5EF4-FFF2-40B4-BE49-F238E27FC236}">
                    <a16:creationId xmlns:a16="http://schemas.microsoft.com/office/drawing/2014/main" id="{10035FC8-6561-46E8-82A6-3D2AF85DFD0E}"/>
                  </a:ext>
                </a:extLst>
              </p:cNvPr>
              <p:cNvSpPr/>
              <p:nvPr/>
            </p:nvSpPr>
            <p:spPr>
              <a:xfrm>
                <a:off x="1661474" y="4733317"/>
                <a:ext cx="4394579" cy="1389374"/>
              </a:xfrm>
              <a:prstGeom prst="rect">
                <a:avLst/>
              </a:prstGeom>
              <a:gradFill flip="none" rotWithShape="1">
                <a:gsLst>
                  <a:gs pos="0">
                    <a:schemeClr val="accent5">
                      <a:lumMod val="60000"/>
                      <a:lumOff val="40000"/>
                      <a:shade val="30000"/>
                      <a:satMod val="115000"/>
                    </a:schemeClr>
                  </a:gs>
                  <a:gs pos="50000">
                    <a:schemeClr val="accent5">
                      <a:lumMod val="60000"/>
                      <a:lumOff val="40000"/>
                      <a:shade val="67500"/>
                      <a:satMod val="115000"/>
                    </a:schemeClr>
                  </a:gs>
                  <a:gs pos="100000">
                    <a:schemeClr val="accent5">
                      <a:lumMod val="60000"/>
                      <a:lumOff val="40000"/>
                      <a:shade val="100000"/>
                      <a:satMod val="115000"/>
                    </a:scheme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actively be planning, prioritising and setting targets for your future</a:t>
                </a:r>
              </a:p>
            </p:txBody>
          </p:sp>
          <p:sp>
            <p:nvSpPr>
              <p:cNvPr id="22" name="Rectangle 5">
                <a:extLst>
                  <a:ext uri="{FF2B5EF4-FFF2-40B4-BE49-F238E27FC236}">
                    <a16:creationId xmlns:a16="http://schemas.microsoft.com/office/drawing/2014/main" id="{E4C40943-6DCF-0008-EA74-61474B3D2980}"/>
                  </a:ext>
                </a:extLst>
              </p:cNvPr>
              <p:cNvSpPr>
                <a:spLocks noChangeArrowheads="1"/>
              </p:cNvSpPr>
              <p:nvPr/>
            </p:nvSpPr>
            <p:spPr bwMode="auto">
              <a:xfrm>
                <a:off x="201988" y="4733317"/>
                <a:ext cx="1319501" cy="1390417"/>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8">
                <a:extLst>
                  <a:ext uri="{FF2B5EF4-FFF2-40B4-BE49-F238E27FC236}">
                    <a16:creationId xmlns:a16="http://schemas.microsoft.com/office/drawing/2014/main" id="{021BA657-9D45-F472-C832-494789E42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934" y="4783903"/>
                <a:ext cx="837609" cy="12407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a:extLst>
                <a:ext uri="{FF2B5EF4-FFF2-40B4-BE49-F238E27FC236}">
                  <a16:creationId xmlns:a16="http://schemas.microsoft.com/office/drawing/2014/main" id="{15B01466-BFF4-981E-173C-90A00A253399}"/>
                </a:ext>
              </a:extLst>
            </p:cNvPr>
            <p:cNvGrpSpPr/>
            <p:nvPr/>
          </p:nvGrpSpPr>
          <p:grpSpPr>
            <a:xfrm>
              <a:off x="201988" y="3108093"/>
              <a:ext cx="1341790" cy="1410059"/>
              <a:chOff x="1967991" y="4944046"/>
              <a:chExt cx="1377950" cy="1458913"/>
            </a:xfrm>
          </p:grpSpPr>
          <p:sp>
            <p:nvSpPr>
              <p:cNvPr id="9" name="Rectangle 12">
                <a:extLst>
                  <a:ext uri="{FF2B5EF4-FFF2-40B4-BE49-F238E27FC236}">
                    <a16:creationId xmlns:a16="http://schemas.microsoft.com/office/drawing/2014/main" id="{68BCDF9D-8B88-7707-32E6-D868B5B192F8}"/>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 name="Picture 14">
                <a:extLst>
                  <a:ext uri="{FF2B5EF4-FFF2-40B4-BE49-F238E27FC236}">
                    <a16:creationId xmlns:a16="http://schemas.microsoft.com/office/drawing/2014/main" id="{27C0CECB-1880-25D9-8718-9FFD9AE0B8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33636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6650" y="0"/>
            <a:ext cx="9158780"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6650" y="-16661"/>
            <a:ext cx="915212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Share with a partner</a:t>
            </a:r>
          </a:p>
        </p:txBody>
      </p:sp>
      <p:sp>
        <p:nvSpPr>
          <p:cNvPr id="9" name="Rectangle 8">
            <a:extLst>
              <a:ext uri="{FF2B5EF4-FFF2-40B4-BE49-F238E27FC236}">
                <a16:creationId xmlns:a16="http://schemas.microsoft.com/office/drawing/2014/main" id="{AEF4E773-1BBC-33C7-88A5-7D91176A8015}"/>
              </a:ext>
            </a:extLst>
          </p:cNvPr>
          <p:cNvSpPr/>
          <p:nvPr/>
        </p:nvSpPr>
        <p:spPr>
          <a:xfrm>
            <a:off x="211931" y="936172"/>
            <a:ext cx="8720138" cy="49856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Share your grid of the college courses and apprenticeships you looked at with a partner – discuss the routes you could take and why you have come up with your Plan A and B</a:t>
            </a:r>
          </a:p>
          <a:p>
            <a:endParaRPr lang="en-GB" sz="2400" dirty="0">
              <a:solidFill>
                <a:schemeClr val="tx1"/>
              </a:solidFill>
            </a:endParaRPr>
          </a:p>
          <a:p>
            <a:r>
              <a:rPr lang="en-GB" sz="2400" dirty="0">
                <a:solidFill>
                  <a:schemeClr val="tx1"/>
                </a:solidFill>
              </a:rPr>
              <a:t>Take in turns to speak clearly and listen carefully to your partner.</a:t>
            </a:r>
          </a:p>
          <a:p>
            <a:endParaRPr lang="en-GB" sz="2400" dirty="0">
              <a:solidFill>
                <a:schemeClr val="tx1"/>
              </a:solidFill>
            </a:endParaRPr>
          </a:p>
          <a:p>
            <a:r>
              <a:rPr lang="en-GB" sz="2400" dirty="0">
                <a:solidFill>
                  <a:schemeClr val="tx1"/>
                </a:solidFill>
              </a:rPr>
              <a:t>	Speak clearly and in a way that is engaging for your 	audience</a:t>
            </a:r>
          </a:p>
          <a:p>
            <a:endParaRPr lang="en-GB" sz="2400" dirty="0">
              <a:solidFill>
                <a:schemeClr val="tx1"/>
              </a:solidFill>
            </a:endParaRPr>
          </a:p>
          <a:p>
            <a:r>
              <a:rPr lang="en-GB" sz="2400" dirty="0">
                <a:solidFill>
                  <a:schemeClr val="tx1"/>
                </a:solidFill>
              </a:rPr>
              <a:t>	Listen carefully while your partner is talking </a:t>
            </a:r>
            <a:br>
              <a:rPr lang="en-GB" sz="2400" dirty="0">
                <a:solidFill>
                  <a:schemeClr val="tx1"/>
                </a:solidFill>
              </a:rPr>
            </a:br>
            <a:r>
              <a:rPr lang="en-GB" sz="2400" dirty="0">
                <a:solidFill>
                  <a:schemeClr val="tx1"/>
                </a:solidFill>
              </a:rPr>
              <a:t>	and ask questions to find out 	more</a:t>
            </a:r>
          </a:p>
          <a:p>
            <a:endParaRPr lang="en-GB" sz="3600" dirty="0">
              <a:solidFill>
                <a:schemeClr val="tx1"/>
              </a:solidFill>
            </a:endParaRPr>
          </a:p>
        </p:txBody>
      </p:sp>
      <p:pic>
        <p:nvPicPr>
          <p:cNvPr id="3" name="Graphic 2" descr="Badge with solid fill">
            <a:extLst>
              <a:ext uri="{FF2B5EF4-FFF2-40B4-BE49-F238E27FC236}">
                <a16:creationId xmlns:a16="http://schemas.microsoft.com/office/drawing/2014/main" id="{6853AE4D-32F6-8B8B-FF24-71773DB14F3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389" y="-65754"/>
            <a:ext cx="646331" cy="646331"/>
          </a:xfrm>
          <a:prstGeom prst="rect">
            <a:avLst/>
          </a:prstGeom>
        </p:spPr>
      </p:pic>
      <p:sp>
        <p:nvSpPr>
          <p:cNvPr id="7" name="Star: 32 Points 6">
            <a:extLst>
              <a:ext uri="{FF2B5EF4-FFF2-40B4-BE49-F238E27FC236}">
                <a16:creationId xmlns:a16="http://schemas.microsoft.com/office/drawing/2014/main" id="{F51062C9-74B8-05FE-393C-2CFEFB6A550D}"/>
              </a:ext>
            </a:extLst>
          </p:cNvPr>
          <p:cNvSpPr/>
          <p:nvPr/>
        </p:nvSpPr>
        <p:spPr>
          <a:xfrm>
            <a:off x="6787622" y="4764855"/>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pic>
        <p:nvPicPr>
          <p:cNvPr id="4" name="Picture 3" descr="A pink circle with white text and a black background&#10;&#10;AI-generated content may be incorrect.">
            <a:extLst>
              <a:ext uri="{FF2B5EF4-FFF2-40B4-BE49-F238E27FC236}">
                <a16:creationId xmlns:a16="http://schemas.microsoft.com/office/drawing/2014/main" id="{6B14B05E-68C1-3175-5C97-BF117B95F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931" y="4241724"/>
            <a:ext cx="1046263" cy="1046263"/>
          </a:xfrm>
          <a:prstGeom prst="rect">
            <a:avLst/>
          </a:prstGeom>
        </p:spPr>
      </p:pic>
      <p:pic>
        <p:nvPicPr>
          <p:cNvPr id="6" name="Picture 5" descr="A white and red circle with a white speech bubble in the middle&#10;&#10;AI-generated content may be incorrect.">
            <a:extLst>
              <a:ext uri="{FF2B5EF4-FFF2-40B4-BE49-F238E27FC236}">
                <a16:creationId xmlns:a16="http://schemas.microsoft.com/office/drawing/2014/main" id="{A47FD9F1-2D8C-CA11-0029-CD2B92E468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932" y="3171218"/>
            <a:ext cx="1046262" cy="1046262"/>
          </a:xfrm>
          <a:prstGeom prst="rect">
            <a:avLst/>
          </a:prstGeom>
        </p:spPr>
      </p:pic>
    </p:spTree>
    <p:extLst>
      <p:ext uri="{BB962C8B-B14F-4D97-AF65-F5344CB8AC3E}">
        <p14:creationId xmlns:p14="http://schemas.microsoft.com/office/powerpoint/2010/main" val="79710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1" y="-6273"/>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40522"/>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6" name="Graphic 35" descr="Badge with solid fill">
            <a:extLst>
              <a:ext uri="{FF2B5EF4-FFF2-40B4-BE49-F238E27FC236}">
                <a16:creationId xmlns:a16="http://schemas.microsoft.com/office/drawing/2014/main" id="{6C7E9A38-80C0-F9FC-99CD-3C5F9C8A4C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34115" y="-40523"/>
            <a:ext cx="646331" cy="646331"/>
          </a:xfrm>
          <a:prstGeom prst="rect">
            <a:avLst/>
          </a:prstGeom>
        </p:spPr>
      </p:pic>
      <p:grpSp>
        <p:nvGrpSpPr>
          <p:cNvPr id="6" name="Group 5">
            <a:extLst>
              <a:ext uri="{FF2B5EF4-FFF2-40B4-BE49-F238E27FC236}">
                <a16:creationId xmlns:a16="http://schemas.microsoft.com/office/drawing/2014/main" id="{20B5FEBE-50B8-8C8A-40FE-870323F16FD8}"/>
              </a:ext>
            </a:extLst>
          </p:cNvPr>
          <p:cNvGrpSpPr/>
          <p:nvPr/>
        </p:nvGrpSpPr>
        <p:grpSpPr>
          <a:xfrm>
            <a:off x="1657255" y="3523758"/>
            <a:ext cx="5791903" cy="2911001"/>
            <a:chOff x="216654" y="3448264"/>
            <a:chExt cx="5791903" cy="2911001"/>
          </a:xfrm>
        </p:grpSpPr>
        <p:sp>
          <p:nvSpPr>
            <p:cNvPr id="40" name="Rectangle 39">
              <a:extLst>
                <a:ext uri="{FF2B5EF4-FFF2-40B4-BE49-F238E27FC236}">
                  <a16:creationId xmlns:a16="http://schemas.microsoft.com/office/drawing/2014/main" id="{10035FC8-6561-46E8-82A6-3D2AF85DFD0E}"/>
                </a:ext>
              </a:extLst>
            </p:cNvPr>
            <p:cNvSpPr/>
            <p:nvPr/>
          </p:nvSpPr>
          <p:spPr>
            <a:xfrm>
              <a:off x="1639304" y="3448264"/>
              <a:ext cx="4369253" cy="1389374"/>
            </a:xfrm>
            <a:prstGeom prst="rect">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Started planning your next steps in learning and work</a:t>
              </a:r>
            </a:p>
          </p:txBody>
        </p:sp>
        <p:sp>
          <p:nvSpPr>
            <p:cNvPr id="27" name="Rectangle 26">
              <a:extLst>
                <a:ext uri="{FF2B5EF4-FFF2-40B4-BE49-F238E27FC236}">
                  <a16:creationId xmlns:a16="http://schemas.microsoft.com/office/drawing/2014/main" id="{7E451A0F-EA90-6776-797F-48C38F52C89C}"/>
                </a:ext>
              </a:extLst>
            </p:cNvPr>
            <p:cNvSpPr/>
            <p:nvPr/>
          </p:nvSpPr>
          <p:spPr>
            <a:xfrm>
              <a:off x="1614821" y="4965753"/>
              <a:ext cx="4369253" cy="1389374"/>
            </a:xfrm>
            <a:prstGeom prst="rect">
              <a:avLst/>
            </a:prstGeom>
            <a:gradFill flip="none" rotWithShape="1">
              <a:gsLst>
                <a:gs pos="0">
                  <a:srgbClr val="FF9999">
                    <a:shade val="30000"/>
                    <a:satMod val="115000"/>
                  </a:srgbClr>
                </a:gs>
                <a:gs pos="50000">
                  <a:srgbClr val="FF9999">
                    <a:shade val="67500"/>
                    <a:satMod val="115000"/>
                  </a:srgbClr>
                </a:gs>
                <a:gs pos="100000">
                  <a:srgbClr val="FF9999">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bg1"/>
                  </a:solidFill>
                </a:rPr>
                <a:t>Started to have a clearer understanding of the learning pathways you need to take</a:t>
              </a:r>
            </a:p>
          </p:txBody>
        </p:sp>
        <p:grpSp>
          <p:nvGrpSpPr>
            <p:cNvPr id="16" name="Group 15">
              <a:extLst>
                <a:ext uri="{FF2B5EF4-FFF2-40B4-BE49-F238E27FC236}">
                  <a16:creationId xmlns:a16="http://schemas.microsoft.com/office/drawing/2014/main" id="{92D2479C-01EB-9AA1-9E13-BE623EC2B21A}"/>
                </a:ext>
              </a:extLst>
            </p:cNvPr>
            <p:cNvGrpSpPr/>
            <p:nvPr/>
          </p:nvGrpSpPr>
          <p:grpSpPr>
            <a:xfrm>
              <a:off x="216654" y="4949206"/>
              <a:ext cx="1326240" cy="1410059"/>
              <a:chOff x="1917662" y="1051870"/>
              <a:chExt cx="1377950" cy="1510437"/>
            </a:xfrm>
          </p:grpSpPr>
          <p:sp>
            <p:nvSpPr>
              <p:cNvPr id="22" name="Rectangle 6">
                <a:extLst>
                  <a:ext uri="{FF2B5EF4-FFF2-40B4-BE49-F238E27FC236}">
                    <a16:creationId xmlns:a16="http://schemas.microsoft.com/office/drawing/2014/main" id="{9C4B6A6E-E490-C660-60AD-16E4F60D25BC}"/>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3" name="Picture 7">
                <a:extLst>
                  <a:ext uri="{FF2B5EF4-FFF2-40B4-BE49-F238E27FC236}">
                    <a16:creationId xmlns:a16="http://schemas.microsoft.com/office/drawing/2014/main" id="{8ECEC49B-49B8-19C1-E172-3D71A67AAA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5" name="Group 24">
              <a:extLst>
                <a:ext uri="{FF2B5EF4-FFF2-40B4-BE49-F238E27FC236}">
                  <a16:creationId xmlns:a16="http://schemas.microsoft.com/office/drawing/2014/main" id="{9EC64C85-807F-9AE6-B4C4-DF9B1DBD3CF5}"/>
                </a:ext>
              </a:extLst>
            </p:cNvPr>
            <p:cNvGrpSpPr/>
            <p:nvPr/>
          </p:nvGrpSpPr>
          <p:grpSpPr>
            <a:xfrm>
              <a:off x="221873" y="3448264"/>
              <a:ext cx="1321021" cy="1390417"/>
              <a:chOff x="192050" y="1029646"/>
              <a:chExt cx="1379537" cy="1525587"/>
            </a:xfrm>
          </p:grpSpPr>
          <p:sp>
            <p:nvSpPr>
              <p:cNvPr id="26" name="Rectangle 2">
                <a:extLst>
                  <a:ext uri="{FF2B5EF4-FFF2-40B4-BE49-F238E27FC236}">
                    <a16:creationId xmlns:a16="http://schemas.microsoft.com/office/drawing/2014/main" id="{462380C3-977D-1694-9E99-55376560F346}"/>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8" name="Picture 4">
                <a:extLst>
                  <a:ext uri="{FF2B5EF4-FFF2-40B4-BE49-F238E27FC236}">
                    <a16:creationId xmlns:a16="http://schemas.microsoft.com/office/drawing/2014/main" id="{A5E99EC9-3A90-7F96-C0A7-33A1131BAB7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56415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oup of smiling young people standing on lawn outside brick building, wearing backpacks and tote bag, holding cellphones">
            <a:extLst>
              <a:ext uri="{FF2B5EF4-FFF2-40B4-BE49-F238E27FC236}">
                <a16:creationId xmlns:a16="http://schemas.microsoft.com/office/drawing/2014/main" id="{4950E8C0-0167-9A5A-9C70-29F12AE72B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1" y="485110"/>
            <a:ext cx="9153786" cy="5149194"/>
          </a:xfrm>
          <a:prstGeom prst="rect">
            <a:avLst/>
          </a:prstGeom>
          <a:noFill/>
          <a:extLst>
            <a:ext uri="{909E8E84-426E-40DD-AFC4-6F175D3DCCD1}">
              <a14:hiddenFill xmlns:a14="http://schemas.microsoft.com/office/drawing/2010/main">
                <a:solidFill>
                  <a:srgbClr val="FFFFFF"/>
                </a:solidFill>
              </a14:hiddenFill>
            </a:ext>
          </a:extLst>
        </p:spPr>
      </p:pic>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4"/>
          <a:srcRect r="3122" b="82541"/>
          <a:stretch/>
        </p:blipFill>
        <p:spPr>
          <a:xfrm>
            <a:off x="0" y="0"/>
            <a:ext cx="9153785" cy="914400"/>
          </a:xfrm>
          <a:prstGeom prst="rect">
            <a:avLst/>
          </a:prstGeom>
        </p:spPr>
      </p:pic>
      <p:sp>
        <p:nvSpPr>
          <p:cNvPr id="15" name="Rectangle 14">
            <a:extLst>
              <a:ext uri="{FF2B5EF4-FFF2-40B4-BE49-F238E27FC236}">
                <a16:creationId xmlns:a16="http://schemas.microsoft.com/office/drawing/2014/main" id="{85BD816A-12A1-E2D5-AD64-3D14D2B3F82F}"/>
              </a:ext>
            </a:extLst>
          </p:cNvPr>
          <p:cNvSpPr/>
          <p:nvPr/>
        </p:nvSpPr>
        <p:spPr>
          <a:xfrm>
            <a:off x="-2" y="4357511"/>
            <a:ext cx="9144001" cy="2500489"/>
          </a:xfrm>
          <a:prstGeom prst="rect">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92342D0-B2D2-F5AE-231B-AE757BC85F58}"/>
              </a:ext>
            </a:extLst>
          </p:cNvPr>
          <p:cNvSpPr/>
          <p:nvPr/>
        </p:nvSpPr>
        <p:spPr>
          <a:xfrm>
            <a:off x="868557" y="4993959"/>
            <a:ext cx="7406886" cy="1200329"/>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Preparing for post 18</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3: Choosing a course and university</a:t>
            </a:r>
          </a:p>
        </p:txBody>
      </p:sp>
      <p:pic>
        <p:nvPicPr>
          <p:cNvPr id="9" name="Graphic 8" descr="Badge 3 with solid fill">
            <a:extLst>
              <a:ext uri="{FF2B5EF4-FFF2-40B4-BE49-F238E27FC236}">
                <a16:creationId xmlns:a16="http://schemas.microsoft.com/office/drawing/2014/main" id="{F4944DC0-D28D-4D17-AF62-8F81E0481B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93840" y="4919407"/>
            <a:ext cx="1349431" cy="1349431"/>
          </a:xfrm>
          <a:prstGeom prst="rect">
            <a:avLst/>
          </a:prstGeom>
        </p:spPr>
      </p:pic>
      <p:sp>
        <p:nvSpPr>
          <p:cNvPr id="4" name="Rectangle 3">
            <a:extLst>
              <a:ext uri="{FF2B5EF4-FFF2-40B4-BE49-F238E27FC236}">
                <a16:creationId xmlns:a16="http://schemas.microsoft.com/office/drawing/2014/main" id="{9AFD5178-E996-80B4-0BE7-D6AF34205CA8}"/>
              </a:ext>
            </a:extLst>
          </p:cNvPr>
          <p:cNvSpPr/>
          <p:nvPr/>
        </p:nvSpPr>
        <p:spPr>
          <a:xfrm>
            <a:off x="-4895" y="89108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25449859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5" y="908795"/>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159854" y="2445030"/>
            <a:ext cx="2805419" cy="118521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15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139816" y="5832142"/>
            <a:ext cx="2805419" cy="77250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 10  mins</a:t>
            </a:r>
          </a:p>
        </p:txBody>
      </p:sp>
      <p:pic>
        <p:nvPicPr>
          <p:cNvPr id="53" name="Graphic 52" descr="Badge 3 with solid fill">
            <a:extLst>
              <a:ext uri="{FF2B5EF4-FFF2-40B4-BE49-F238E27FC236}">
                <a16:creationId xmlns:a16="http://schemas.microsoft.com/office/drawing/2014/main" id="{58CC64E8-2C16-4A5C-CF2D-F61CE614FC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sp>
        <p:nvSpPr>
          <p:cNvPr id="54" name="Rectangle 53">
            <a:extLst>
              <a:ext uri="{FF2B5EF4-FFF2-40B4-BE49-F238E27FC236}">
                <a16:creationId xmlns:a16="http://schemas.microsoft.com/office/drawing/2014/main" id="{2DB018C6-1342-55B4-6B33-77BE65103791}"/>
              </a:ext>
            </a:extLst>
          </p:cNvPr>
          <p:cNvSpPr/>
          <p:nvPr/>
        </p:nvSpPr>
        <p:spPr>
          <a:xfrm>
            <a:off x="6168129" y="3731579"/>
            <a:ext cx="2788868" cy="95423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Research task courses : 20 mins</a:t>
            </a:r>
          </a:p>
        </p:txBody>
      </p:sp>
      <p:sp>
        <p:nvSpPr>
          <p:cNvPr id="6" name="Rectangle 5">
            <a:extLst>
              <a:ext uri="{FF2B5EF4-FFF2-40B4-BE49-F238E27FC236}">
                <a16:creationId xmlns:a16="http://schemas.microsoft.com/office/drawing/2014/main" id="{75B7A37F-15BE-2B49-74FF-78D3635A1B56}"/>
              </a:ext>
            </a:extLst>
          </p:cNvPr>
          <p:cNvSpPr/>
          <p:nvPr/>
        </p:nvSpPr>
        <p:spPr>
          <a:xfrm>
            <a:off x="6176405" y="4774810"/>
            <a:ext cx="2788868" cy="95423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Compare courses and unis: 10 mins</a:t>
            </a:r>
          </a:p>
        </p:txBody>
      </p:sp>
      <p:grpSp>
        <p:nvGrpSpPr>
          <p:cNvPr id="16" name="Group 15">
            <a:extLst>
              <a:ext uri="{FF2B5EF4-FFF2-40B4-BE49-F238E27FC236}">
                <a16:creationId xmlns:a16="http://schemas.microsoft.com/office/drawing/2014/main" id="{59619826-7918-7D15-FE22-6A382704B122}"/>
              </a:ext>
            </a:extLst>
          </p:cNvPr>
          <p:cNvGrpSpPr/>
          <p:nvPr/>
        </p:nvGrpSpPr>
        <p:grpSpPr>
          <a:xfrm>
            <a:off x="212988" y="3245660"/>
            <a:ext cx="5849493" cy="3002673"/>
            <a:chOff x="212988" y="3245660"/>
            <a:chExt cx="5849493" cy="3002673"/>
          </a:xfrm>
        </p:grpSpPr>
        <p:grpSp>
          <p:nvGrpSpPr>
            <p:cNvPr id="27" name="Group 26">
              <a:extLst>
                <a:ext uri="{FF2B5EF4-FFF2-40B4-BE49-F238E27FC236}">
                  <a16:creationId xmlns:a16="http://schemas.microsoft.com/office/drawing/2014/main" id="{61F179D5-720C-B13B-5A1A-CBAB987B367E}"/>
                </a:ext>
              </a:extLst>
            </p:cNvPr>
            <p:cNvGrpSpPr/>
            <p:nvPr/>
          </p:nvGrpSpPr>
          <p:grpSpPr>
            <a:xfrm>
              <a:off x="212988" y="3245660"/>
              <a:ext cx="5849493" cy="3002673"/>
              <a:chOff x="305633" y="3218320"/>
              <a:chExt cx="5849493" cy="3002673"/>
            </a:xfrm>
          </p:grpSpPr>
          <p:grpSp>
            <p:nvGrpSpPr>
              <p:cNvPr id="9" name="Group 8">
                <a:extLst>
                  <a:ext uri="{FF2B5EF4-FFF2-40B4-BE49-F238E27FC236}">
                    <a16:creationId xmlns:a16="http://schemas.microsoft.com/office/drawing/2014/main" id="{C63C5417-BD79-27CF-7D3A-15CC06F31AE8}"/>
                  </a:ext>
                </a:extLst>
              </p:cNvPr>
              <p:cNvGrpSpPr/>
              <p:nvPr/>
            </p:nvGrpSpPr>
            <p:grpSpPr>
              <a:xfrm>
                <a:off x="1744897" y="3218320"/>
                <a:ext cx="4410229" cy="3002673"/>
                <a:chOff x="1753930" y="3240775"/>
                <a:chExt cx="4410229" cy="3002673"/>
              </a:xfrm>
            </p:grpSpPr>
            <p:sp>
              <p:nvSpPr>
                <p:cNvPr id="7" name="Rectangle 6">
                  <a:extLst>
                    <a:ext uri="{FF2B5EF4-FFF2-40B4-BE49-F238E27FC236}">
                      <a16:creationId xmlns:a16="http://schemas.microsoft.com/office/drawing/2014/main" id="{7485B5F2-A2E5-452B-BB2A-DCB0ED21FF13}"/>
                    </a:ext>
                  </a:extLst>
                </p:cNvPr>
                <p:cNvSpPr/>
                <p:nvPr/>
              </p:nvSpPr>
              <p:spPr>
                <a:xfrm>
                  <a:off x="1753930" y="3240775"/>
                  <a:ext cx="4394579" cy="1390417"/>
                </a:xfrm>
                <a:prstGeom prst="rect">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plan your next step in learning and work</a:t>
                  </a:r>
                </a:p>
              </p:txBody>
            </p:sp>
            <p:sp>
              <p:nvSpPr>
                <p:cNvPr id="40" name="Rectangle 39">
                  <a:extLst>
                    <a:ext uri="{FF2B5EF4-FFF2-40B4-BE49-F238E27FC236}">
                      <a16:creationId xmlns:a16="http://schemas.microsoft.com/office/drawing/2014/main" id="{10035FC8-6561-46E8-82A6-3D2AF85DFD0E}"/>
                    </a:ext>
                  </a:extLst>
                </p:cNvPr>
                <p:cNvSpPr/>
                <p:nvPr/>
              </p:nvSpPr>
              <p:spPr>
                <a:xfrm>
                  <a:off x="1794906" y="4854074"/>
                  <a:ext cx="4369253" cy="1389374"/>
                </a:xfrm>
                <a:prstGeom prst="rect">
                  <a:avLst/>
                </a:prstGeom>
                <a:gradFill flip="none" rotWithShape="1">
                  <a:gsLst>
                    <a:gs pos="0">
                      <a:srgbClr val="FF9966">
                        <a:shade val="30000"/>
                        <a:satMod val="115000"/>
                      </a:srgbClr>
                    </a:gs>
                    <a:gs pos="50000">
                      <a:srgbClr val="FF9966">
                        <a:shade val="67500"/>
                        <a:satMod val="115000"/>
                      </a:srgbClr>
                    </a:gs>
                    <a:gs pos="100000">
                      <a:srgbClr val="FF9966">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bg1"/>
                      </a:solidFill>
                    </a:rPr>
                    <a:t>You will be proactive about your life, learning and career</a:t>
                  </a:r>
                </a:p>
              </p:txBody>
            </p:sp>
          </p:grpSp>
          <p:grpSp>
            <p:nvGrpSpPr>
              <p:cNvPr id="50" name="Group 49">
                <a:extLst>
                  <a:ext uri="{FF2B5EF4-FFF2-40B4-BE49-F238E27FC236}">
                    <a16:creationId xmlns:a16="http://schemas.microsoft.com/office/drawing/2014/main" id="{53461091-A0D4-45AB-7CA9-66DBD7A6B2D7}"/>
                  </a:ext>
                </a:extLst>
              </p:cNvPr>
              <p:cNvGrpSpPr/>
              <p:nvPr/>
            </p:nvGrpSpPr>
            <p:grpSpPr>
              <a:xfrm>
                <a:off x="305633" y="4821277"/>
                <a:ext cx="1319501" cy="1373696"/>
                <a:chOff x="1696276" y="2918891"/>
                <a:chExt cx="1377950" cy="1438302"/>
              </a:xfrm>
            </p:grpSpPr>
            <p:sp>
              <p:nvSpPr>
                <p:cNvPr id="51" name="Rectangle 9">
                  <a:extLst>
                    <a:ext uri="{FF2B5EF4-FFF2-40B4-BE49-F238E27FC236}">
                      <a16:creationId xmlns:a16="http://schemas.microsoft.com/office/drawing/2014/main" id="{BCE0BCDD-A0D3-0643-C001-964A28AA15A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2" name="Picture 10">
                  <a:extLst>
                    <a:ext uri="{FF2B5EF4-FFF2-40B4-BE49-F238E27FC236}">
                      <a16:creationId xmlns:a16="http://schemas.microsoft.com/office/drawing/2014/main" id="{A7C075CD-9BF2-AAE3-7568-FEDF7F95C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10" name="Group 9">
              <a:extLst>
                <a:ext uri="{FF2B5EF4-FFF2-40B4-BE49-F238E27FC236}">
                  <a16:creationId xmlns:a16="http://schemas.microsoft.com/office/drawing/2014/main" id="{F890AC0E-7111-0D68-2991-1C6AD6D19728}"/>
                </a:ext>
              </a:extLst>
            </p:cNvPr>
            <p:cNvGrpSpPr/>
            <p:nvPr/>
          </p:nvGrpSpPr>
          <p:grpSpPr>
            <a:xfrm>
              <a:off x="218208" y="3251241"/>
              <a:ext cx="1321021" cy="1390417"/>
              <a:chOff x="192050" y="1029646"/>
              <a:chExt cx="1379537" cy="1525587"/>
            </a:xfrm>
          </p:grpSpPr>
          <p:sp>
            <p:nvSpPr>
              <p:cNvPr id="11" name="Rectangle 2">
                <a:extLst>
                  <a:ext uri="{FF2B5EF4-FFF2-40B4-BE49-F238E27FC236}">
                    <a16:creationId xmlns:a16="http://schemas.microsoft.com/office/drawing/2014/main" id="{D2C39B25-DAA7-1011-2ECA-718DB75C00E7}"/>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4" name="Picture 4">
                <a:extLst>
                  <a:ext uri="{FF2B5EF4-FFF2-40B4-BE49-F238E27FC236}">
                    <a16:creationId xmlns:a16="http://schemas.microsoft.com/office/drawing/2014/main" id="{AC18E45C-74EA-8F27-E2AF-555BA0547D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121831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500" fill="hold"/>
                                        <p:tgtEl>
                                          <p:spTgt spid="33"/>
                                        </p:tgtEl>
                                        <p:attrNameLst>
                                          <p:attrName>ppt_x</p:attrName>
                                        </p:attrNameLst>
                                      </p:cBhvr>
                                      <p:tavLst>
                                        <p:tav tm="0">
                                          <p:val>
                                            <p:strVal val="#ppt_x"/>
                                          </p:val>
                                        </p:tav>
                                        <p:tav tm="100000">
                                          <p:val>
                                            <p:strVal val="#ppt_x"/>
                                          </p:val>
                                        </p:tav>
                                      </p:tavLst>
                                    </p:anim>
                                    <p:anim calcmode="lin" valueType="num">
                                      <p:cBhvr additive="base">
                                        <p:cTn id="18" dur="500" fill="hold"/>
                                        <p:tgtEl>
                                          <p:spTgt spid="3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4"/>
                                        </p:tgtEl>
                                        <p:attrNameLst>
                                          <p:attrName>style.visibility</p:attrName>
                                        </p:attrNameLst>
                                      </p:cBhvr>
                                      <p:to>
                                        <p:strVal val="visible"/>
                                      </p:to>
                                    </p:set>
                                    <p:anim calcmode="lin" valueType="num">
                                      <p:cBhvr additive="base">
                                        <p:cTn id="21" dur="500" fill="hold"/>
                                        <p:tgtEl>
                                          <p:spTgt spid="54"/>
                                        </p:tgtEl>
                                        <p:attrNameLst>
                                          <p:attrName>ppt_x</p:attrName>
                                        </p:attrNameLst>
                                      </p:cBhvr>
                                      <p:tavLst>
                                        <p:tav tm="0">
                                          <p:val>
                                            <p:strVal val="#ppt_x"/>
                                          </p:val>
                                        </p:tav>
                                        <p:tav tm="100000">
                                          <p:val>
                                            <p:strVal val="#ppt_x"/>
                                          </p:val>
                                        </p:tav>
                                      </p:tavLst>
                                    </p:anim>
                                    <p:anim calcmode="lin" valueType="num">
                                      <p:cBhvr additive="base">
                                        <p:cTn id="22" dur="500" fill="hold"/>
                                        <p:tgtEl>
                                          <p:spTgt spid="5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54" grpId="0" animBg="1"/>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1572"/>
            <a:ext cx="9144000" cy="6921144"/>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sp>
        <p:nvSpPr>
          <p:cNvPr id="27" name="TextBox 26">
            <a:extLst>
              <a:ext uri="{FF2B5EF4-FFF2-40B4-BE49-F238E27FC236}">
                <a16:creationId xmlns:a16="http://schemas.microsoft.com/office/drawing/2014/main" id="{A698D537-5FF4-BECD-E935-CD39DAD27A1C}"/>
              </a:ext>
            </a:extLst>
          </p:cNvPr>
          <p:cNvSpPr txBox="1"/>
          <p:nvPr/>
        </p:nvSpPr>
        <p:spPr>
          <a:xfrm>
            <a:off x="2577716" y="6174583"/>
            <a:ext cx="3988568" cy="646331"/>
          </a:xfrm>
          <a:prstGeom prst="rect">
            <a:avLst/>
          </a:prstGeom>
          <a:noFill/>
        </p:spPr>
        <p:txBody>
          <a:bodyPr wrap="square" rtlCol="0">
            <a:spAutoFit/>
          </a:bodyPr>
          <a:lstStyle/>
          <a:p>
            <a:pPr algn="ctr"/>
            <a:r>
              <a:rPr lang="en-GB" sz="3600" dirty="0">
                <a:solidFill>
                  <a:schemeClr val="bg1"/>
                </a:solidFill>
                <a:hlinkClick r:id="rId3">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pic>
        <p:nvPicPr>
          <p:cNvPr id="22" name="Graphic 21" descr="Badge 3 with solid fill">
            <a:extLst>
              <a:ext uri="{FF2B5EF4-FFF2-40B4-BE49-F238E27FC236}">
                <a16:creationId xmlns:a16="http://schemas.microsoft.com/office/drawing/2014/main" id="{0C3C9CC3-2596-4F66-E332-F31BEC439F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grpSp>
        <p:nvGrpSpPr>
          <p:cNvPr id="12" name="Group 11">
            <a:extLst>
              <a:ext uri="{FF2B5EF4-FFF2-40B4-BE49-F238E27FC236}">
                <a16:creationId xmlns:a16="http://schemas.microsoft.com/office/drawing/2014/main" id="{371EB5EC-5B6A-71EA-8242-4F739E23A750}"/>
              </a:ext>
            </a:extLst>
          </p:cNvPr>
          <p:cNvGrpSpPr/>
          <p:nvPr/>
        </p:nvGrpSpPr>
        <p:grpSpPr>
          <a:xfrm>
            <a:off x="457199" y="5069522"/>
            <a:ext cx="7738599" cy="1396174"/>
            <a:chOff x="500783" y="4624068"/>
            <a:chExt cx="7738599" cy="1396174"/>
          </a:xfrm>
        </p:grpSpPr>
        <p:sp>
          <p:nvSpPr>
            <p:cNvPr id="16" name="Rectangle 15">
              <a:extLst>
                <a:ext uri="{FF2B5EF4-FFF2-40B4-BE49-F238E27FC236}">
                  <a16:creationId xmlns:a16="http://schemas.microsoft.com/office/drawing/2014/main" id="{B5AA533C-8254-271D-43FE-745FB1754C0F}"/>
                </a:ext>
              </a:extLst>
            </p:cNvPr>
            <p:cNvSpPr/>
            <p:nvPr/>
          </p:nvSpPr>
          <p:spPr>
            <a:xfrm>
              <a:off x="500783" y="4954494"/>
              <a:ext cx="724655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Review plans and set actions</a:t>
              </a:r>
            </a:p>
            <a:p>
              <a:endParaRPr lang="en-GB" altLang="en-US" sz="2400" b="1" dirty="0">
                <a:solidFill>
                  <a:srgbClr val="002060"/>
                </a:solidFill>
                <a:latin typeface="Calibri" panose="020F0502020204030204" pitchFamily="34" charset="0"/>
              </a:endParaRPr>
            </a:p>
          </p:txBody>
        </p:sp>
        <p:pic>
          <p:nvPicPr>
            <p:cNvPr id="18" name="Picture 17">
              <a:extLst>
                <a:ext uri="{FF2B5EF4-FFF2-40B4-BE49-F238E27FC236}">
                  <a16:creationId xmlns:a16="http://schemas.microsoft.com/office/drawing/2014/main" id="{5EDE9C11-E654-9892-F21E-549FC615C82D}"/>
                </a:ext>
              </a:extLst>
            </p:cNvPr>
            <p:cNvPicPr>
              <a:picLocks noChangeAspect="1"/>
            </p:cNvPicPr>
            <p:nvPr/>
          </p:nvPicPr>
          <p:blipFill>
            <a:blip r:embed="rId5"/>
            <a:stretch>
              <a:fillRect/>
            </a:stretch>
          </p:blipFill>
          <p:spPr>
            <a:xfrm>
              <a:off x="6775573" y="4624068"/>
              <a:ext cx="1463809" cy="1396174"/>
            </a:xfrm>
            <a:prstGeom prst="rect">
              <a:avLst/>
            </a:prstGeom>
            <a:effectLst>
              <a:outerShdw blurRad="63500" sx="102000" sy="102000" algn="ctr" rotWithShape="0">
                <a:prstClr val="black">
                  <a:alpha val="40000"/>
                </a:prstClr>
              </a:outerShdw>
            </a:effectLst>
          </p:spPr>
        </p:pic>
      </p:grpSp>
      <p:grpSp>
        <p:nvGrpSpPr>
          <p:cNvPr id="29" name="Group 28">
            <a:extLst>
              <a:ext uri="{FF2B5EF4-FFF2-40B4-BE49-F238E27FC236}">
                <a16:creationId xmlns:a16="http://schemas.microsoft.com/office/drawing/2014/main" id="{C778E2F8-E543-13C3-12A0-2A13B6ABD653}"/>
              </a:ext>
            </a:extLst>
          </p:cNvPr>
          <p:cNvGrpSpPr/>
          <p:nvPr/>
        </p:nvGrpSpPr>
        <p:grpSpPr>
          <a:xfrm>
            <a:off x="457199" y="1071698"/>
            <a:ext cx="8139917" cy="1135031"/>
            <a:chOff x="457199" y="1071698"/>
            <a:chExt cx="8139917" cy="1135031"/>
          </a:xfrm>
        </p:grpSpPr>
        <p:sp>
          <p:nvSpPr>
            <p:cNvPr id="6" name="Rectangle 5">
              <a:extLst>
                <a:ext uri="{FF2B5EF4-FFF2-40B4-BE49-F238E27FC236}">
                  <a16:creationId xmlns:a16="http://schemas.microsoft.com/office/drawing/2014/main" id="{745F6B8F-A84B-DC4F-ADAE-E48455D522B6}"/>
                </a:ext>
              </a:extLst>
            </p:cNvPr>
            <p:cNvSpPr/>
            <p:nvPr/>
          </p:nvSpPr>
          <p:spPr>
            <a:xfrm>
              <a:off x="457199" y="1321944"/>
              <a:ext cx="7195427"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Know more about how to choose a university</a:t>
              </a:r>
              <a:br>
                <a:rPr lang="en-GB" altLang="en-US" sz="2400" dirty="0">
                  <a:latin typeface="Calibri" panose="020F0502020204030204" pitchFamily="34" charset="0"/>
                </a:rPr>
              </a:br>
              <a:r>
                <a:rPr lang="en-GB" altLang="en-US" sz="2400" dirty="0">
                  <a:latin typeface="Calibri" panose="020F0502020204030204" pitchFamily="34" charset="0"/>
                </a:rPr>
                <a:t>course</a:t>
              </a:r>
              <a:endParaRPr lang="en-GB" altLang="en-US" sz="2400" b="1" dirty="0">
                <a:solidFill>
                  <a:srgbClr val="002060"/>
                </a:solidFill>
                <a:latin typeface="Calibri" panose="020F0502020204030204" pitchFamily="34" charset="0"/>
              </a:endParaRPr>
            </a:p>
          </p:txBody>
        </p:sp>
        <p:pic>
          <p:nvPicPr>
            <p:cNvPr id="23" name="Picture 22">
              <a:extLst>
                <a:ext uri="{FF2B5EF4-FFF2-40B4-BE49-F238E27FC236}">
                  <a16:creationId xmlns:a16="http://schemas.microsoft.com/office/drawing/2014/main" id="{F86D7B6A-38C1-9CF8-643C-E016724CA344}"/>
                </a:ext>
              </a:extLst>
            </p:cNvPr>
            <p:cNvPicPr>
              <a:picLocks noChangeAspect="1"/>
            </p:cNvPicPr>
            <p:nvPr/>
          </p:nvPicPr>
          <p:blipFill>
            <a:blip r:embed="rId6"/>
            <a:stretch>
              <a:fillRect/>
            </a:stretch>
          </p:blipFill>
          <p:spPr>
            <a:xfrm>
              <a:off x="6681100" y="1071698"/>
              <a:ext cx="1916016" cy="1135031"/>
            </a:xfrm>
            <a:prstGeom prst="rect">
              <a:avLst/>
            </a:prstGeom>
            <a:effectLst>
              <a:outerShdw blurRad="63500" sx="102000" sy="102000" algn="ctr" rotWithShape="0">
                <a:prstClr val="black">
                  <a:alpha val="40000"/>
                </a:prstClr>
              </a:outerShdw>
            </a:effectLst>
          </p:spPr>
        </p:pic>
      </p:grpSp>
      <p:grpSp>
        <p:nvGrpSpPr>
          <p:cNvPr id="28" name="Group 27">
            <a:extLst>
              <a:ext uri="{FF2B5EF4-FFF2-40B4-BE49-F238E27FC236}">
                <a16:creationId xmlns:a16="http://schemas.microsoft.com/office/drawing/2014/main" id="{5478BAB1-8DD5-3C12-E4D8-67B672865308}"/>
              </a:ext>
            </a:extLst>
          </p:cNvPr>
          <p:cNvGrpSpPr/>
          <p:nvPr/>
        </p:nvGrpSpPr>
        <p:grpSpPr>
          <a:xfrm>
            <a:off x="457199" y="2361010"/>
            <a:ext cx="7765590" cy="1244979"/>
            <a:chOff x="488235" y="1757995"/>
            <a:chExt cx="7765590" cy="1244979"/>
          </a:xfrm>
        </p:grpSpPr>
        <p:sp>
          <p:nvSpPr>
            <p:cNvPr id="20" name="Rectangle 19">
              <a:extLst>
                <a:ext uri="{FF2B5EF4-FFF2-40B4-BE49-F238E27FC236}">
                  <a16:creationId xmlns:a16="http://schemas.microsoft.com/office/drawing/2014/main" id="{FCED8037-A006-4A81-9DFF-CACF2E4DCA16}"/>
                </a:ext>
              </a:extLst>
            </p:cNvPr>
            <p:cNvSpPr/>
            <p:nvPr/>
          </p:nvSpPr>
          <p:spPr>
            <a:xfrm>
              <a:off x="488235" y="2073934"/>
              <a:ext cx="6328817"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Research courses in detail </a:t>
              </a:r>
            </a:p>
            <a:p>
              <a:endParaRPr lang="en-GB" altLang="en-US" sz="2400" b="1" dirty="0">
                <a:solidFill>
                  <a:srgbClr val="002060"/>
                </a:solidFill>
                <a:latin typeface="Calibri" panose="020F0502020204030204" pitchFamily="34" charset="0"/>
              </a:endParaRPr>
            </a:p>
          </p:txBody>
        </p:sp>
        <p:pic>
          <p:nvPicPr>
            <p:cNvPr id="24" name="Picture 23">
              <a:extLst>
                <a:ext uri="{FF2B5EF4-FFF2-40B4-BE49-F238E27FC236}">
                  <a16:creationId xmlns:a16="http://schemas.microsoft.com/office/drawing/2014/main" id="{3C1F28B1-40E3-1E0C-C41C-EA838E9B811D}"/>
                </a:ext>
              </a:extLst>
            </p:cNvPr>
            <p:cNvPicPr>
              <a:picLocks noChangeAspect="1"/>
            </p:cNvPicPr>
            <p:nvPr/>
          </p:nvPicPr>
          <p:blipFill>
            <a:blip r:embed="rId7"/>
            <a:stretch>
              <a:fillRect/>
            </a:stretch>
          </p:blipFill>
          <p:spPr>
            <a:xfrm>
              <a:off x="6817052" y="1757995"/>
              <a:ext cx="1436773" cy="1244979"/>
            </a:xfrm>
            <a:prstGeom prst="rect">
              <a:avLst/>
            </a:prstGeom>
            <a:effectLst>
              <a:outerShdw blurRad="63500" sx="102000" sy="102000" algn="ctr" rotWithShape="0">
                <a:prstClr val="black">
                  <a:alpha val="40000"/>
                </a:prstClr>
              </a:outerShdw>
            </a:effectLst>
          </p:spPr>
        </p:pic>
      </p:grpSp>
      <p:grpSp>
        <p:nvGrpSpPr>
          <p:cNvPr id="26" name="Group 25">
            <a:extLst>
              <a:ext uri="{FF2B5EF4-FFF2-40B4-BE49-F238E27FC236}">
                <a16:creationId xmlns:a16="http://schemas.microsoft.com/office/drawing/2014/main" id="{5172192B-9935-4AC5-7874-4C4123BD7806}"/>
              </a:ext>
            </a:extLst>
          </p:cNvPr>
          <p:cNvGrpSpPr/>
          <p:nvPr/>
        </p:nvGrpSpPr>
        <p:grpSpPr>
          <a:xfrm>
            <a:off x="457199" y="3760270"/>
            <a:ext cx="8332495" cy="1135031"/>
            <a:chOff x="506782" y="3175623"/>
            <a:chExt cx="8332495" cy="1135031"/>
          </a:xfrm>
        </p:grpSpPr>
        <p:sp>
          <p:nvSpPr>
            <p:cNvPr id="21" name="Rectangle 20">
              <a:extLst>
                <a:ext uri="{FF2B5EF4-FFF2-40B4-BE49-F238E27FC236}">
                  <a16:creationId xmlns:a16="http://schemas.microsoft.com/office/drawing/2014/main" id="{41A82D17-01DC-44D1-8999-414A221C7848}"/>
                </a:ext>
              </a:extLst>
            </p:cNvPr>
            <p:cNvSpPr/>
            <p:nvPr/>
          </p:nvSpPr>
          <p:spPr>
            <a:xfrm>
              <a:off x="506782" y="3430505"/>
              <a:ext cx="6827957"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Compare courses and unis</a:t>
              </a:r>
            </a:p>
            <a:p>
              <a:endParaRPr lang="en-GB" altLang="en-US" sz="2400" b="1" dirty="0">
                <a:solidFill>
                  <a:srgbClr val="002060"/>
                </a:solidFill>
                <a:latin typeface="Calibri" panose="020F0502020204030204" pitchFamily="34" charset="0"/>
              </a:endParaRPr>
            </a:p>
          </p:txBody>
        </p:sp>
        <p:pic>
          <p:nvPicPr>
            <p:cNvPr id="25" name="Picture 24">
              <a:extLst>
                <a:ext uri="{FF2B5EF4-FFF2-40B4-BE49-F238E27FC236}">
                  <a16:creationId xmlns:a16="http://schemas.microsoft.com/office/drawing/2014/main" id="{DEB71BD6-8524-C6B9-04A7-F81CDC7A5287}"/>
                </a:ext>
              </a:extLst>
            </p:cNvPr>
            <p:cNvPicPr>
              <a:picLocks noChangeAspect="1"/>
            </p:cNvPicPr>
            <p:nvPr/>
          </p:nvPicPr>
          <p:blipFill>
            <a:blip r:embed="rId8"/>
            <a:stretch>
              <a:fillRect/>
            </a:stretch>
          </p:blipFill>
          <p:spPr>
            <a:xfrm>
              <a:off x="6730683" y="3175623"/>
              <a:ext cx="2108594" cy="1135031"/>
            </a:xfrm>
            <a:prstGeom prst="rect">
              <a:avLst/>
            </a:prstGeom>
            <a:effectLst>
              <a:outerShdw blurRad="63500" sx="102000" sy="102000" algn="ctr" rotWithShape="0">
                <a:prstClr val="black">
                  <a:alpha val="40000"/>
                </a:prstClr>
              </a:outerShdw>
            </a:effectLst>
          </p:spPr>
        </p:pic>
      </p:grpSp>
    </p:spTree>
    <p:extLst>
      <p:ext uri="{BB962C8B-B14F-4D97-AF65-F5344CB8AC3E}">
        <p14:creationId xmlns:p14="http://schemas.microsoft.com/office/powerpoint/2010/main" val="2999709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6650" y="0"/>
            <a:ext cx="9158780"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6650" y="-16661"/>
            <a:ext cx="9158780" cy="584775"/>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dirty="0">
                <a:solidFill>
                  <a:schemeClr val="bg1"/>
                </a:solidFill>
                <a:latin typeface="Calibri" panose="020F0502020204030204" pitchFamily="34" charset="0"/>
              </a:rPr>
              <a:t>How to choose a university course</a:t>
            </a:r>
          </a:p>
        </p:txBody>
      </p:sp>
      <p:pic>
        <p:nvPicPr>
          <p:cNvPr id="8" name="Graphic 7" descr="Badge 3 with solid fill">
            <a:extLst>
              <a:ext uri="{FF2B5EF4-FFF2-40B4-BE49-F238E27FC236}">
                <a16:creationId xmlns:a16="http://schemas.microsoft.com/office/drawing/2014/main" id="{72961DDB-92F9-6699-9B44-68CBA1BC8F5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7631" y="-47440"/>
            <a:ext cx="646331" cy="646331"/>
          </a:xfrm>
          <a:prstGeom prst="rect">
            <a:avLst/>
          </a:prstGeom>
        </p:spPr>
      </p:pic>
      <p:pic>
        <p:nvPicPr>
          <p:cNvPr id="4" name="Picture 3">
            <a:hlinkClick r:id="rId4"/>
            <a:extLst>
              <a:ext uri="{FF2B5EF4-FFF2-40B4-BE49-F238E27FC236}">
                <a16:creationId xmlns:a16="http://schemas.microsoft.com/office/drawing/2014/main" id="{B62657E2-EF2E-433B-2C08-1523DBB7942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26282" y="1156697"/>
            <a:ext cx="8091435" cy="4544605"/>
          </a:xfrm>
          <a:prstGeom prst="rect">
            <a:avLst/>
          </a:prstGeom>
        </p:spPr>
      </p:pic>
      <p:sp>
        <p:nvSpPr>
          <p:cNvPr id="6" name="TextBox 5">
            <a:extLst>
              <a:ext uri="{FF2B5EF4-FFF2-40B4-BE49-F238E27FC236}">
                <a16:creationId xmlns:a16="http://schemas.microsoft.com/office/drawing/2014/main" id="{2C3455D5-8F80-C2F0-1E22-59FE3FD752D9}"/>
              </a:ext>
            </a:extLst>
          </p:cNvPr>
          <p:cNvSpPr txBox="1"/>
          <p:nvPr/>
        </p:nvSpPr>
        <p:spPr>
          <a:xfrm>
            <a:off x="526282" y="5889171"/>
            <a:ext cx="8091435" cy="646331"/>
          </a:xfrm>
          <a:prstGeom prst="rect">
            <a:avLst/>
          </a:prstGeom>
          <a:noFill/>
        </p:spPr>
        <p:txBody>
          <a:bodyPr wrap="square" rtlCol="0">
            <a:spAutoFit/>
          </a:bodyPr>
          <a:lstStyle/>
          <a:p>
            <a:pPr algn="ctr"/>
            <a:r>
              <a:rPr lang="en-GB" dirty="0">
                <a:hlinkClick r:id="rId4"/>
              </a:rPr>
              <a:t>www.careerpilot.org.uk/stories/how-to-choose-the-right-university-course</a:t>
            </a:r>
            <a:endParaRPr lang="en-GB" dirty="0"/>
          </a:p>
          <a:p>
            <a:pPr algn="ctr"/>
            <a:endParaRPr lang="en-GB" dirty="0"/>
          </a:p>
        </p:txBody>
      </p:sp>
    </p:spTree>
    <p:extLst>
      <p:ext uri="{BB962C8B-B14F-4D97-AF65-F5344CB8AC3E}">
        <p14:creationId xmlns:p14="http://schemas.microsoft.com/office/powerpoint/2010/main" val="39549483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6650" y="0"/>
            <a:ext cx="9158780"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 name="Rectangle 3">
            <a:extLst>
              <a:ext uri="{FF2B5EF4-FFF2-40B4-BE49-F238E27FC236}">
                <a16:creationId xmlns:a16="http://schemas.microsoft.com/office/drawing/2014/main" id="{FEFB381A-2A1B-B615-49DA-FB5293E7E220}"/>
              </a:ext>
            </a:extLst>
          </p:cNvPr>
          <p:cNvSpPr>
            <a:spLocks noChangeArrowheads="1"/>
          </p:cNvSpPr>
          <p:nvPr/>
        </p:nvSpPr>
        <p:spPr bwMode="auto">
          <a:xfrm>
            <a:off x="268662" y="754912"/>
            <a:ext cx="8606676" cy="5885575"/>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6650" y="-16661"/>
            <a:ext cx="915212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Mind map – key points</a:t>
            </a:r>
          </a:p>
        </p:txBody>
      </p:sp>
      <p:sp>
        <p:nvSpPr>
          <p:cNvPr id="6" name="Oval 5">
            <a:extLst>
              <a:ext uri="{FF2B5EF4-FFF2-40B4-BE49-F238E27FC236}">
                <a16:creationId xmlns:a16="http://schemas.microsoft.com/office/drawing/2014/main" id="{5909CF78-EB12-9E5D-D6A8-238837DF27D5}"/>
              </a:ext>
            </a:extLst>
          </p:cNvPr>
          <p:cNvSpPr/>
          <p:nvPr/>
        </p:nvSpPr>
        <p:spPr>
          <a:xfrm>
            <a:off x="3316514" y="2456542"/>
            <a:ext cx="2510971" cy="19449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How to choose a course</a:t>
            </a:r>
          </a:p>
        </p:txBody>
      </p:sp>
      <p:cxnSp>
        <p:nvCxnSpPr>
          <p:cNvPr id="9" name="Straight Connector 8">
            <a:extLst>
              <a:ext uri="{FF2B5EF4-FFF2-40B4-BE49-F238E27FC236}">
                <a16:creationId xmlns:a16="http://schemas.microsoft.com/office/drawing/2014/main" id="{AB9287C4-ECB9-D3ED-8662-88D392CC0114}"/>
              </a:ext>
            </a:extLst>
          </p:cNvPr>
          <p:cNvCxnSpPr>
            <a:cxnSpLocks/>
          </p:cNvCxnSpPr>
          <p:nvPr/>
        </p:nvCxnSpPr>
        <p:spPr>
          <a:xfrm flipV="1">
            <a:off x="5486403" y="1907388"/>
            <a:ext cx="2061029" cy="8651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324A45-9D80-A74C-9E91-2CBA60F08FB3}"/>
              </a:ext>
            </a:extLst>
          </p:cNvPr>
          <p:cNvCxnSpPr>
            <a:cxnSpLocks/>
          </p:cNvCxnSpPr>
          <p:nvPr/>
        </p:nvCxnSpPr>
        <p:spPr>
          <a:xfrm>
            <a:off x="5464628" y="4111835"/>
            <a:ext cx="1574801" cy="1387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CFC8843-0C62-E66D-69B1-52B783BC2FCB}"/>
              </a:ext>
            </a:extLst>
          </p:cNvPr>
          <p:cNvCxnSpPr>
            <a:cxnSpLocks/>
          </p:cNvCxnSpPr>
          <p:nvPr/>
        </p:nvCxnSpPr>
        <p:spPr>
          <a:xfrm>
            <a:off x="1930400" y="1358236"/>
            <a:ext cx="1727199" cy="1387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419A50A-E59C-D895-E700-DB20B8163C24}"/>
              </a:ext>
            </a:extLst>
          </p:cNvPr>
          <p:cNvCxnSpPr>
            <a:cxnSpLocks/>
          </p:cNvCxnSpPr>
          <p:nvPr/>
        </p:nvCxnSpPr>
        <p:spPr>
          <a:xfrm flipV="1">
            <a:off x="1759858" y="3897575"/>
            <a:ext cx="1809595" cy="1472711"/>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Graphic 16" descr="Badge 3 with solid fill">
            <a:extLst>
              <a:ext uri="{FF2B5EF4-FFF2-40B4-BE49-F238E27FC236}">
                <a16:creationId xmlns:a16="http://schemas.microsoft.com/office/drawing/2014/main" id="{C9FD1412-D5A3-61B7-1F53-E990B99738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0572" y="-47440"/>
            <a:ext cx="693199" cy="693199"/>
          </a:xfrm>
          <a:prstGeom prst="rect">
            <a:avLst/>
          </a:prstGeom>
        </p:spPr>
      </p:pic>
      <p:sp>
        <p:nvSpPr>
          <p:cNvPr id="3" name="Star: 32 Points 2">
            <a:extLst>
              <a:ext uri="{FF2B5EF4-FFF2-40B4-BE49-F238E27FC236}">
                <a16:creationId xmlns:a16="http://schemas.microsoft.com/office/drawing/2014/main" id="{5D877DB6-2899-3016-D628-FBC211AFB8A2}"/>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extLst>
      <p:ext uri="{BB962C8B-B14F-4D97-AF65-F5344CB8AC3E}">
        <p14:creationId xmlns:p14="http://schemas.microsoft.com/office/powerpoint/2010/main" val="241621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6650" y="0"/>
            <a:ext cx="9158780"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4" name="Picture 3">
            <a:extLst>
              <a:ext uri="{FF2B5EF4-FFF2-40B4-BE49-F238E27FC236}">
                <a16:creationId xmlns:a16="http://schemas.microsoft.com/office/drawing/2014/main" id="{B5C04E86-F691-7A2C-EE81-23D7ABFF0166}"/>
              </a:ext>
            </a:extLst>
          </p:cNvPr>
          <p:cNvPicPr>
            <a:picLocks noChangeAspect="1"/>
          </p:cNvPicPr>
          <p:nvPr/>
        </p:nvPicPr>
        <p:blipFill>
          <a:blip r:embed="rId3"/>
          <a:stretch>
            <a:fillRect/>
          </a:stretch>
        </p:blipFill>
        <p:spPr>
          <a:xfrm>
            <a:off x="372470" y="1085730"/>
            <a:ext cx="8399060" cy="5045372"/>
          </a:xfrm>
          <a:prstGeom prst="rect">
            <a:avLst/>
          </a:prstGeom>
          <a:effectLst>
            <a:outerShdw blurRad="63500" sx="102000" sy="102000" algn="ctr" rotWithShape="0">
              <a:prstClr val="black">
                <a:alpha val="40000"/>
              </a:prstClr>
            </a:outerShdw>
          </a:effectLst>
        </p:spPr>
      </p:pic>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6650" y="0"/>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Finding information on Careerpilot </a:t>
            </a:r>
          </a:p>
        </p:txBody>
      </p:sp>
      <p:pic>
        <p:nvPicPr>
          <p:cNvPr id="17" name="Graphic 16" descr="Badge 3 with solid fill">
            <a:extLst>
              <a:ext uri="{FF2B5EF4-FFF2-40B4-BE49-F238E27FC236}">
                <a16:creationId xmlns:a16="http://schemas.microsoft.com/office/drawing/2014/main" id="{C9FD1412-D5A3-61B7-1F53-E990B99738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650" y="3676"/>
            <a:ext cx="646331" cy="646331"/>
          </a:xfrm>
          <a:prstGeom prst="rect">
            <a:avLst/>
          </a:prstGeom>
        </p:spPr>
      </p:pic>
      <p:sp>
        <p:nvSpPr>
          <p:cNvPr id="11" name="Rectangle 10">
            <a:extLst>
              <a:ext uri="{FF2B5EF4-FFF2-40B4-BE49-F238E27FC236}">
                <a16:creationId xmlns:a16="http://schemas.microsoft.com/office/drawing/2014/main" id="{17942E2A-70D3-BEAD-0E3D-B39FA367A752}"/>
              </a:ext>
            </a:extLst>
          </p:cNvPr>
          <p:cNvSpPr/>
          <p:nvPr/>
        </p:nvSpPr>
        <p:spPr>
          <a:xfrm>
            <a:off x="5987144" y="1755913"/>
            <a:ext cx="2394856" cy="119348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820CC6A-72D1-6B73-9C36-5025117C6F8F}"/>
              </a:ext>
            </a:extLst>
          </p:cNvPr>
          <p:cNvSpPr/>
          <p:nvPr/>
        </p:nvSpPr>
        <p:spPr>
          <a:xfrm>
            <a:off x="555173" y="3278571"/>
            <a:ext cx="2405742" cy="119348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B37A2FF-EBDA-FDA7-6181-E1B526E77D20}"/>
              </a:ext>
            </a:extLst>
          </p:cNvPr>
          <p:cNvSpPr/>
          <p:nvPr/>
        </p:nvSpPr>
        <p:spPr>
          <a:xfrm>
            <a:off x="5987144" y="4785097"/>
            <a:ext cx="2394856" cy="119348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9366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    Careerpilot can help you decide what course</a:t>
            </a:r>
          </a:p>
        </p:txBody>
      </p:sp>
      <p:pic>
        <p:nvPicPr>
          <p:cNvPr id="53" name="Graphic 52" descr="Badge 3 with solid fill">
            <a:extLst>
              <a:ext uri="{FF2B5EF4-FFF2-40B4-BE49-F238E27FC236}">
                <a16:creationId xmlns:a16="http://schemas.microsoft.com/office/drawing/2014/main" id="{58CC64E8-2C16-4A5C-CF2D-F61CE614FC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 y="0"/>
            <a:ext cx="646331" cy="646331"/>
          </a:xfrm>
          <a:prstGeom prst="rect">
            <a:avLst/>
          </a:prstGeom>
        </p:spPr>
      </p:pic>
      <p:sp>
        <p:nvSpPr>
          <p:cNvPr id="47" name="Oval 46">
            <a:extLst>
              <a:ext uri="{FF2B5EF4-FFF2-40B4-BE49-F238E27FC236}">
                <a16:creationId xmlns:a16="http://schemas.microsoft.com/office/drawing/2014/main" id="{A1041E56-F1D7-DD8D-1343-065EABB9D00D}"/>
              </a:ext>
            </a:extLst>
          </p:cNvPr>
          <p:cNvSpPr/>
          <p:nvPr/>
        </p:nvSpPr>
        <p:spPr>
          <a:xfrm>
            <a:off x="10135488" y="1748176"/>
            <a:ext cx="1480361" cy="1304337"/>
          </a:xfrm>
          <a:prstGeom prst="ellipse">
            <a:avLst/>
          </a:prstGeom>
          <a:solidFill>
            <a:srgbClr val="39CC2E"/>
          </a:solidFill>
          <a:ln w="57150">
            <a:solidFill>
              <a:srgbClr val="F6D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grpSp>
        <p:nvGrpSpPr>
          <p:cNvPr id="17" name="Group 16">
            <a:extLst>
              <a:ext uri="{FF2B5EF4-FFF2-40B4-BE49-F238E27FC236}">
                <a16:creationId xmlns:a16="http://schemas.microsoft.com/office/drawing/2014/main" id="{82B68115-A121-114D-D2AD-64B61ACBF63C}"/>
              </a:ext>
            </a:extLst>
          </p:cNvPr>
          <p:cNvGrpSpPr/>
          <p:nvPr/>
        </p:nvGrpSpPr>
        <p:grpSpPr>
          <a:xfrm>
            <a:off x="2050024" y="823295"/>
            <a:ext cx="6846141" cy="1644483"/>
            <a:chOff x="2050024" y="823295"/>
            <a:chExt cx="6846141" cy="1644483"/>
          </a:xfrm>
          <a:effectLst>
            <a:outerShdw blurRad="63500" sx="102000" sy="102000" algn="ctr" rotWithShape="0">
              <a:prstClr val="black">
                <a:alpha val="40000"/>
              </a:prstClr>
            </a:outerShdw>
          </a:effectLst>
        </p:grpSpPr>
        <p:pic>
          <p:nvPicPr>
            <p:cNvPr id="4" name="Picture 3">
              <a:extLst>
                <a:ext uri="{FF2B5EF4-FFF2-40B4-BE49-F238E27FC236}">
                  <a16:creationId xmlns:a16="http://schemas.microsoft.com/office/drawing/2014/main" id="{7299EC70-D662-B5BB-CF18-285DFAB75388}"/>
                </a:ext>
              </a:extLst>
            </p:cNvPr>
            <p:cNvPicPr>
              <a:picLocks noChangeAspect="1"/>
            </p:cNvPicPr>
            <p:nvPr/>
          </p:nvPicPr>
          <p:blipFill rotWithShape="1">
            <a:blip r:embed="rId5"/>
            <a:srcRect r="32670" b="39967"/>
            <a:stretch/>
          </p:blipFill>
          <p:spPr>
            <a:xfrm>
              <a:off x="2050024" y="951601"/>
              <a:ext cx="2826519" cy="1516177"/>
            </a:xfrm>
            <a:prstGeom prst="rect">
              <a:avLst/>
            </a:prstGeom>
          </p:spPr>
        </p:pic>
        <p:pic>
          <p:nvPicPr>
            <p:cNvPr id="7" name="Picture 6">
              <a:extLst>
                <a:ext uri="{FF2B5EF4-FFF2-40B4-BE49-F238E27FC236}">
                  <a16:creationId xmlns:a16="http://schemas.microsoft.com/office/drawing/2014/main" id="{DA72949C-6C78-A789-F988-CAD3D503B1CE}"/>
                </a:ext>
              </a:extLst>
            </p:cNvPr>
            <p:cNvPicPr>
              <a:picLocks noChangeAspect="1"/>
            </p:cNvPicPr>
            <p:nvPr/>
          </p:nvPicPr>
          <p:blipFill>
            <a:blip r:embed="rId6"/>
            <a:stretch>
              <a:fillRect/>
            </a:stretch>
          </p:blipFill>
          <p:spPr>
            <a:xfrm>
              <a:off x="4200340" y="823295"/>
              <a:ext cx="4695825" cy="1247775"/>
            </a:xfrm>
            <a:prstGeom prst="rect">
              <a:avLst/>
            </a:prstGeom>
          </p:spPr>
        </p:pic>
      </p:grpSp>
      <p:pic>
        <p:nvPicPr>
          <p:cNvPr id="9" name="Picture 8">
            <a:extLst>
              <a:ext uri="{FF2B5EF4-FFF2-40B4-BE49-F238E27FC236}">
                <a16:creationId xmlns:a16="http://schemas.microsoft.com/office/drawing/2014/main" id="{F5107A75-ECD0-19A7-2830-F57943A74D2E}"/>
              </a:ext>
            </a:extLst>
          </p:cNvPr>
          <p:cNvPicPr>
            <a:picLocks noChangeAspect="1"/>
          </p:cNvPicPr>
          <p:nvPr/>
        </p:nvPicPr>
        <p:blipFill>
          <a:blip r:embed="rId7"/>
          <a:stretch>
            <a:fillRect/>
          </a:stretch>
        </p:blipFill>
        <p:spPr>
          <a:xfrm>
            <a:off x="2050024" y="2682607"/>
            <a:ext cx="3450664" cy="1490903"/>
          </a:xfrm>
          <a:prstGeom prst="rect">
            <a:avLst/>
          </a:prstGeom>
        </p:spPr>
      </p:pic>
      <p:pic>
        <p:nvPicPr>
          <p:cNvPr id="13" name="Picture 12">
            <a:extLst>
              <a:ext uri="{FF2B5EF4-FFF2-40B4-BE49-F238E27FC236}">
                <a16:creationId xmlns:a16="http://schemas.microsoft.com/office/drawing/2014/main" id="{C58BFE6D-262C-D749-EC44-9B0D918D507D}"/>
              </a:ext>
            </a:extLst>
          </p:cNvPr>
          <p:cNvPicPr>
            <a:picLocks noChangeAspect="1"/>
          </p:cNvPicPr>
          <p:nvPr/>
        </p:nvPicPr>
        <p:blipFill>
          <a:blip r:embed="rId8"/>
          <a:stretch>
            <a:fillRect/>
          </a:stretch>
        </p:blipFill>
        <p:spPr>
          <a:xfrm>
            <a:off x="2050024" y="4434731"/>
            <a:ext cx="2244232" cy="1868546"/>
          </a:xfrm>
          <a:prstGeom prst="rect">
            <a:avLst/>
          </a:prstGeom>
        </p:spPr>
      </p:pic>
      <p:pic>
        <p:nvPicPr>
          <p:cNvPr id="16" name="Picture 15">
            <a:extLst>
              <a:ext uri="{FF2B5EF4-FFF2-40B4-BE49-F238E27FC236}">
                <a16:creationId xmlns:a16="http://schemas.microsoft.com/office/drawing/2014/main" id="{CA8A03C7-91C4-1686-45F2-CAEE7D37FE0B}"/>
              </a:ext>
            </a:extLst>
          </p:cNvPr>
          <p:cNvPicPr>
            <a:picLocks noChangeAspect="1"/>
          </p:cNvPicPr>
          <p:nvPr/>
        </p:nvPicPr>
        <p:blipFill>
          <a:blip r:embed="rId9"/>
          <a:stretch>
            <a:fillRect/>
          </a:stretch>
        </p:blipFill>
        <p:spPr>
          <a:xfrm>
            <a:off x="5349172" y="802133"/>
            <a:ext cx="3617595" cy="5851460"/>
          </a:xfrm>
          <a:prstGeom prst="rect">
            <a:avLst/>
          </a:prstGeom>
          <a:ln>
            <a:solidFill>
              <a:schemeClr val="accent5">
                <a:lumMod val="75000"/>
              </a:schemeClr>
            </a:solidFill>
          </a:ln>
          <a:effectLst>
            <a:outerShdw blurRad="63500" sx="102000" sy="102000" algn="ctr" rotWithShape="0">
              <a:prstClr val="black">
                <a:alpha val="40000"/>
              </a:prstClr>
            </a:outerShdw>
          </a:effectLst>
        </p:spPr>
      </p:pic>
      <p:sp>
        <p:nvSpPr>
          <p:cNvPr id="5" name="Oval 4">
            <a:extLst>
              <a:ext uri="{FF2B5EF4-FFF2-40B4-BE49-F238E27FC236}">
                <a16:creationId xmlns:a16="http://schemas.microsoft.com/office/drawing/2014/main" id="{D0F0B931-F2FD-C163-F924-F9A83D3F2B0D}"/>
              </a:ext>
            </a:extLst>
          </p:cNvPr>
          <p:cNvSpPr/>
          <p:nvPr/>
        </p:nvSpPr>
        <p:spPr>
          <a:xfrm>
            <a:off x="148636" y="894368"/>
            <a:ext cx="1819800" cy="170761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Leads to a job I like</a:t>
            </a:r>
          </a:p>
        </p:txBody>
      </p:sp>
      <p:sp>
        <p:nvSpPr>
          <p:cNvPr id="6" name="Oval 5">
            <a:extLst>
              <a:ext uri="{FF2B5EF4-FFF2-40B4-BE49-F238E27FC236}">
                <a16:creationId xmlns:a16="http://schemas.microsoft.com/office/drawing/2014/main" id="{4AFC4721-CDA8-7B9A-7A4B-F89118476997}"/>
              </a:ext>
            </a:extLst>
          </p:cNvPr>
          <p:cNvSpPr/>
          <p:nvPr/>
        </p:nvSpPr>
        <p:spPr>
          <a:xfrm>
            <a:off x="124608" y="2727115"/>
            <a:ext cx="1867856" cy="170761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Develops a subject I love</a:t>
            </a:r>
          </a:p>
        </p:txBody>
      </p:sp>
      <p:sp>
        <p:nvSpPr>
          <p:cNvPr id="8" name="Oval 7">
            <a:extLst>
              <a:ext uri="{FF2B5EF4-FFF2-40B4-BE49-F238E27FC236}">
                <a16:creationId xmlns:a16="http://schemas.microsoft.com/office/drawing/2014/main" id="{05D01A3D-4BBB-0546-AC52-834722C8B2D0}"/>
              </a:ext>
            </a:extLst>
          </p:cNvPr>
          <p:cNvSpPr/>
          <p:nvPr/>
        </p:nvSpPr>
        <p:spPr>
          <a:xfrm>
            <a:off x="124608" y="4559862"/>
            <a:ext cx="1867856" cy="170761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Will help me get this from life</a:t>
            </a:r>
          </a:p>
        </p:txBody>
      </p:sp>
    </p:spTree>
    <p:custDataLst>
      <p:tags r:id="rId1"/>
    </p:custDataLst>
    <p:extLst>
      <p:ext uri="{BB962C8B-B14F-4D97-AF65-F5344CB8AC3E}">
        <p14:creationId xmlns:p14="http://schemas.microsoft.com/office/powerpoint/2010/main" val="165205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heel(1)">
                                      <p:cBhvr>
                                        <p:cTn id="7" dur="20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    Task: What do you want from a course/</a:t>
            </a:r>
            <a:r>
              <a:rPr lang="en-GB" sz="3600" dirty="0" err="1">
                <a:solidFill>
                  <a:schemeClr val="bg1"/>
                </a:solidFill>
              </a:rPr>
              <a:t>uni</a:t>
            </a:r>
            <a:r>
              <a:rPr lang="en-GB" sz="3600" dirty="0">
                <a:solidFill>
                  <a:schemeClr val="bg1"/>
                </a:solidFill>
              </a:rPr>
              <a:t>?</a:t>
            </a:r>
          </a:p>
        </p:txBody>
      </p:sp>
      <p:pic>
        <p:nvPicPr>
          <p:cNvPr id="53" name="Graphic 52" descr="Badge 3 with solid fill">
            <a:extLst>
              <a:ext uri="{FF2B5EF4-FFF2-40B4-BE49-F238E27FC236}">
                <a16:creationId xmlns:a16="http://schemas.microsoft.com/office/drawing/2014/main" id="{58CC64E8-2C16-4A5C-CF2D-F61CE614FC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sp>
        <p:nvSpPr>
          <p:cNvPr id="34" name="Rectangle 33">
            <a:extLst>
              <a:ext uri="{FF2B5EF4-FFF2-40B4-BE49-F238E27FC236}">
                <a16:creationId xmlns:a16="http://schemas.microsoft.com/office/drawing/2014/main" id="{28608F81-BF0C-5491-53A0-FF02B22F9DDC}"/>
              </a:ext>
            </a:extLst>
          </p:cNvPr>
          <p:cNvSpPr/>
          <p:nvPr/>
        </p:nvSpPr>
        <p:spPr>
          <a:xfrm>
            <a:off x="223702" y="806212"/>
            <a:ext cx="8650870" cy="75314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Course ideas you already have</a:t>
            </a:r>
          </a:p>
        </p:txBody>
      </p:sp>
      <p:grpSp>
        <p:nvGrpSpPr>
          <p:cNvPr id="38" name="Group 37">
            <a:extLst>
              <a:ext uri="{FF2B5EF4-FFF2-40B4-BE49-F238E27FC236}">
                <a16:creationId xmlns:a16="http://schemas.microsoft.com/office/drawing/2014/main" id="{D1A2095B-7A1F-32F9-7DCF-CB9CE269C4BE}"/>
              </a:ext>
            </a:extLst>
          </p:cNvPr>
          <p:cNvGrpSpPr/>
          <p:nvPr/>
        </p:nvGrpSpPr>
        <p:grpSpPr>
          <a:xfrm>
            <a:off x="239343" y="3829036"/>
            <a:ext cx="8650870" cy="1268871"/>
            <a:chOff x="227206" y="4076241"/>
            <a:chExt cx="8650870" cy="1268871"/>
          </a:xfrm>
        </p:grpSpPr>
        <p:sp>
          <p:nvSpPr>
            <p:cNvPr id="22" name="Rectangle 21">
              <a:extLst>
                <a:ext uri="{FF2B5EF4-FFF2-40B4-BE49-F238E27FC236}">
                  <a16:creationId xmlns:a16="http://schemas.microsoft.com/office/drawing/2014/main" id="{0627771A-C501-2DFB-9D2F-64BD4BB93861}"/>
                </a:ext>
              </a:extLst>
            </p:cNvPr>
            <p:cNvSpPr/>
            <p:nvPr/>
          </p:nvSpPr>
          <p:spPr>
            <a:xfrm>
              <a:off x="227206" y="4386572"/>
              <a:ext cx="2679892" cy="9546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Academic – focus on a subject </a:t>
              </a:r>
              <a:r>
                <a:rPr lang="en-GB" sz="2200" dirty="0" err="1"/>
                <a:t>e.g</a:t>
              </a:r>
              <a:r>
                <a:rPr lang="en-GB" sz="2200" dirty="0"/>
                <a:t> history</a:t>
              </a:r>
            </a:p>
          </p:txBody>
        </p:sp>
        <p:sp>
          <p:nvSpPr>
            <p:cNvPr id="28" name="Rectangle 27">
              <a:extLst>
                <a:ext uri="{FF2B5EF4-FFF2-40B4-BE49-F238E27FC236}">
                  <a16:creationId xmlns:a16="http://schemas.microsoft.com/office/drawing/2014/main" id="{32550769-C4FE-90D1-9F2B-B389075B8CB4}"/>
                </a:ext>
              </a:extLst>
            </p:cNvPr>
            <p:cNvSpPr/>
            <p:nvPr/>
          </p:nvSpPr>
          <p:spPr>
            <a:xfrm>
              <a:off x="3221037" y="4386572"/>
              <a:ext cx="2679892" cy="9546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Applied – linked to a future job</a:t>
              </a:r>
            </a:p>
          </p:txBody>
        </p:sp>
        <p:sp>
          <p:nvSpPr>
            <p:cNvPr id="29" name="Rectangle 28">
              <a:extLst>
                <a:ext uri="{FF2B5EF4-FFF2-40B4-BE49-F238E27FC236}">
                  <a16:creationId xmlns:a16="http://schemas.microsoft.com/office/drawing/2014/main" id="{856FBC9A-C9E0-6871-5BEA-ED38398DEE29}"/>
                </a:ext>
              </a:extLst>
            </p:cNvPr>
            <p:cNvSpPr/>
            <p:nvPr/>
          </p:nvSpPr>
          <p:spPr>
            <a:xfrm>
              <a:off x="6198184" y="4390486"/>
              <a:ext cx="2679892" cy="9546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t>Combined – covering two or more subjects</a:t>
              </a:r>
            </a:p>
          </p:txBody>
        </p:sp>
        <p:sp>
          <p:nvSpPr>
            <p:cNvPr id="37" name="Rectangle 36">
              <a:extLst>
                <a:ext uri="{FF2B5EF4-FFF2-40B4-BE49-F238E27FC236}">
                  <a16:creationId xmlns:a16="http://schemas.microsoft.com/office/drawing/2014/main" id="{C1520C4E-9DFB-E2F8-EADC-3CF09AC9CE43}"/>
                </a:ext>
              </a:extLst>
            </p:cNvPr>
            <p:cNvSpPr/>
            <p:nvPr/>
          </p:nvSpPr>
          <p:spPr>
            <a:xfrm>
              <a:off x="227206" y="4076241"/>
              <a:ext cx="8650870" cy="3103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Pathways I am most thinking of</a:t>
              </a:r>
            </a:p>
          </p:txBody>
        </p:sp>
      </p:grpSp>
      <p:grpSp>
        <p:nvGrpSpPr>
          <p:cNvPr id="43" name="Group 42">
            <a:extLst>
              <a:ext uri="{FF2B5EF4-FFF2-40B4-BE49-F238E27FC236}">
                <a16:creationId xmlns:a16="http://schemas.microsoft.com/office/drawing/2014/main" id="{65AE9E85-E97E-50B8-E3AF-9E648BF73519}"/>
              </a:ext>
            </a:extLst>
          </p:cNvPr>
          <p:cNvGrpSpPr/>
          <p:nvPr/>
        </p:nvGrpSpPr>
        <p:grpSpPr>
          <a:xfrm>
            <a:off x="227206" y="1748176"/>
            <a:ext cx="8650870" cy="1984821"/>
            <a:chOff x="227206" y="1748176"/>
            <a:chExt cx="8650870" cy="1984821"/>
          </a:xfrm>
          <a:solidFill>
            <a:schemeClr val="bg1"/>
          </a:solidFill>
        </p:grpSpPr>
        <p:grpSp>
          <p:nvGrpSpPr>
            <p:cNvPr id="6" name="Group 5">
              <a:extLst>
                <a:ext uri="{FF2B5EF4-FFF2-40B4-BE49-F238E27FC236}">
                  <a16:creationId xmlns:a16="http://schemas.microsoft.com/office/drawing/2014/main" id="{8B723343-F1B4-AA46-F1AD-8D90B84BD748}"/>
                </a:ext>
              </a:extLst>
            </p:cNvPr>
            <p:cNvGrpSpPr/>
            <p:nvPr/>
          </p:nvGrpSpPr>
          <p:grpSpPr>
            <a:xfrm>
              <a:off x="604105" y="1846715"/>
              <a:ext cx="7888053" cy="1886282"/>
              <a:chOff x="500642" y="2124570"/>
              <a:chExt cx="7888053" cy="1886282"/>
            </a:xfrm>
            <a:grpFill/>
          </p:grpSpPr>
          <p:sp>
            <p:nvSpPr>
              <p:cNvPr id="10" name="Oval 9">
                <a:extLst>
                  <a:ext uri="{FF2B5EF4-FFF2-40B4-BE49-F238E27FC236}">
                    <a16:creationId xmlns:a16="http://schemas.microsoft.com/office/drawing/2014/main" id="{2A8001BE-5AA5-5D51-A13F-F11222E1730B}"/>
                  </a:ext>
                </a:extLst>
              </p:cNvPr>
              <p:cNvSpPr/>
              <p:nvPr/>
            </p:nvSpPr>
            <p:spPr>
              <a:xfrm>
                <a:off x="3488142" y="2147547"/>
                <a:ext cx="1915064" cy="1863305"/>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Develops a subject I love</a:t>
                </a:r>
                <a:endParaRPr lang="en-GB" dirty="0">
                  <a:solidFill>
                    <a:schemeClr val="bg1"/>
                  </a:solidFill>
                </a:endParaRPr>
              </a:p>
            </p:txBody>
          </p:sp>
          <p:sp>
            <p:nvSpPr>
              <p:cNvPr id="11" name="Oval 10">
                <a:extLst>
                  <a:ext uri="{FF2B5EF4-FFF2-40B4-BE49-F238E27FC236}">
                    <a16:creationId xmlns:a16="http://schemas.microsoft.com/office/drawing/2014/main" id="{A5E23B12-3E0B-2AC0-3C13-6FDD182561C4}"/>
                  </a:ext>
                </a:extLst>
              </p:cNvPr>
              <p:cNvSpPr/>
              <p:nvPr/>
            </p:nvSpPr>
            <p:spPr>
              <a:xfrm>
                <a:off x="500642" y="2124570"/>
                <a:ext cx="1915064" cy="1863305"/>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Leads to a job I like</a:t>
                </a:r>
              </a:p>
            </p:txBody>
          </p:sp>
          <p:sp>
            <p:nvSpPr>
              <p:cNvPr id="14" name="Oval 13">
                <a:extLst>
                  <a:ext uri="{FF2B5EF4-FFF2-40B4-BE49-F238E27FC236}">
                    <a16:creationId xmlns:a16="http://schemas.microsoft.com/office/drawing/2014/main" id="{090F6231-8DEE-8E66-8B64-014C4BD1FECE}"/>
                  </a:ext>
                </a:extLst>
              </p:cNvPr>
              <p:cNvSpPr/>
              <p:nvPr/>
            </p:nvSpPr>
            <p:spPr>
              <a:xfrm>
                <a:off x="6473631" y="2135756"/>
                <a:ext cx="1915064" cy="1863305"/>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bg1"/>
                    </a:solidFill>
                  </a:rPr>
                  <a:t>Will help me get this from life</a:t>
                </a:r>
              </a:p>
            </p:txBody>
          </p:sp>
        </p:grpSp>
        <p:sp>
          <p:nvSpPr>
            <p:cNvPr id="42" name="Rectangle 41">
              <a:extLst>
                <a:ext uri="{FF2B5EF4-FFF2-40B4-BE49-F238E27FC236}">
                  <a16:creationId xmlns:a16="http://schemas.microsoft.com/office/drawing/2014/main" id="{B82957CB-73AA-8350-2797-5E7FA9439777}"/>
                </a:ext>
              </a:extLst>
            </p:cNvPr>
            <p:cNvSpPr/>
            <p:nvPr/>
          </p:nvSpPr>
          <p:spPr>
            <a:xfrm>
              <a:off x="227206" y="1748176"/>
              <a:ext cx="8650870" cy="3103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What do you want to get from doing a </a:t>
              </a:r>
              <a:r>
                <a:rPr lang="en-GB" sz="2400" dirty="0" err="1">
                  <a:solidFill>
                    <a:schemeClr val="tx1"/>
                  </a:solidFill>
                </a:rPr>
                <a:t>uni</a:t>
              </a:r>
              <a:r>
                <a:rPr lang="en-GB" sz="2400" dirty="0">
                  <a:solidFill>
                    <a:schemeClr val="tx1"/>
                  </a:solidFill>
                </a:rPr>
                <a:t> course?</a:t>
              </a:r>
            </a:p>
          </p:txBody>
        </p:sp>
      </p:grpSp>
      <p:grpSp>
        <p:nvGrpSpPr>
          <p:cNvPr id="46" name="Group 45">
            <a:extLst>
              <a:ext uri="{FF2B5EF4-FFF2-40B4-BE49-F238E27FC236}">
                <a16:creationId xmlns:a16="http://schemas.microsoft.com/office/drawing/2014/main" id="{945EA38E-67B2-9FEF-E3C4-8A0AF6F6D7A6}"/>
              </a:ext>
            </a:extLst>
          </p:cNvPr>
          <p:cNvGrpSpPr/>
          <p:nvPr/>
        </p:nvGrpSpPr>
        <p:grpSpPr>
          <a:xfrm>
            <a:off x="223702" y="5313567"/>
            <a:ext cx="8650870" cy="1192658"/>
            <a:chOff x="227206" y="5360063"/>
            <a:chExt cx="8650870" cy="1192658"/>
          </a:xfrm>
        </p:grpSpPr>
        <p:sp>
          <p:nvSpPr>
            <p:cNvPr id="30" name="Rectangle: Rounded Corners 29">
              <a:extLst>
                <a:ext uri="{FF2B5EF4-FFF2-40B4-BE49-F238E27FC236}">
                  <a16:creationId xmlns:a16="http://schemas.microsoft.com/office/drawing/2014/main" id="{57BF7982-966A-1D5B-066B-38B8515993E8}"/>
                </a:ext>
              </a:extLst>
            </p:cNvPr>
            <p:cNvSpPr/>
            <p:nvPr/>
          </p:nvSpPr>
          <p:spPr>
            <a:xfrm>
              <a:off x="227206" y="5598095"/>
              <a:ext cx="2679892" cy="95462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400" dirty="0"/>
                <a:t>Industry placement?</a:t>
              </a:r>
            </a:p>
          </p:txBody>
        </p:sp>
        <p:sp>
          <p:nvSpPr>
            <p:cNvPr id="35" name="Rectangle: Rounded Corners 34">
              <a:extLst>
                <a:ext uri="{FF2B5EF4-FFF2-40B4-BE49-F238E27FC236}">
                  <a16:creationId xmlns:a16="http://schemas.microsoft.com/office/drawing/2014/main" id="{2C16B98F-1D77-8739-398E-A2CA8AB89CD0}"/>
                </a:ext>
              </a:extLst>
            </p:cNvPr>
            <p:cNvSpPr/>
            <p:nvPr/>
          </p:nvSpPr>
          <p:spPr>
            <a:xfrm>
              <a:off x="3212695" y="5579230"/>
              <a:ext cx="2679892" cy="95462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400" dirty="0"/>
                <a:t>Extra curricular?</a:t>
              </a:r>
            </a:p>
          </p:txBody>
        </p:sp>
        <p:sp>
          <p:nvSpPr>
            <p:cNvPr id="36" name="Rectangle: Rounded Corners 35">
              <a:extLst>
                <a:ext uri="{FF2B5EF4-FFF2-40B4-BE49-F238E27FC236}">
                  <a16:creationId xmlns:a16="http://schemas.microsoft.com/office/drawing/2014/main" id="{C6DD484E-EF7C-ABDB-AA2B-B16D6961EBA4}"/>
                </a:ext>
              </a:extLst>
            </p:cNvPr>
            <p:cNvSpPr/>
            <p:nvPr/>
          </p:nvSpPr>
          <p:spPr>
            <a:xfrm>
              <a:off x="6198184" y="5590557"/>
              <a:ext cx="2679892" cy="95462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400" dirty="0"/>
                <a:t>Location – home or away?</a:t>
              </a:r>
            </a:p>
          </p:txBody>
        </p:sp>
        <p:sp>
          <p:nvSpPr>
            <p:cNvPr id="45" name="Rectangle 44">
              <a:extLst>
                <a:ext uri="{FF2B5EF4-FFF2-40B4-BE49-F238E27FC236}">
                  <a16:creationId xmlns:a16="http://schemas.microsoft.com/office/drawing/2014/main" id="{26509B24-C076-C417-6883-FDDF5F6BE623}"/>
                </a:ext>
              </a:extLst>
            </p:cNvPr>
            <p:cNvSpPr/>
            <p:nvPr/>
          </p:nvSpPr>
          <p:spPr>
            <a:xfrm>
              <a:off x="227206" y="5360063"/>
              <a:ext cx="8650870" cy="3103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Other things that are important to me</a:t>
              </a:r>
            </a:p>
          </p:txBody>
        </p:sp>
      </p:grpSp>
      <p:sp>
        <p:nvSpPr>
          <p:cNvPr id="4" name="Star: 32 Points 3">
            <a:extLst>
              <a:ext uri="{FF2B5EF4-FFF2-40B4-BE49-F238E27FC236}">
                <a16:creationId xmlns:a16="http://schemas.microsoft.com/office/drawing/2014/main" id="{EA57BE85-6A2B-0CB7-CFA6-16DED0D50CD4}"/>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18046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ppt_x"/>
                                          </p:val>
                                        </p:tav>
                                        <p:tav tm="100000">
                                          <p:val>
                                            <p:strVal val="#ppt_x"/>
                                          </p:val>
                                        </p:tav>
                                      </p:tavLst>
                                    </p:anim>
                                    <p:anim calcmode="lin" valueType="num">
                                      <p:cBhvr additive="base">
                                        <p:cTn id="1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additive="base">
                                        <p:cTn id="19" dur="500" fill="hold"/>
                                        <p:tgtEl>
                                          <p:spTgt spid="46"/>
                                        </p:tgtEl>
                                        <p:attrNameLst>
                                          <p:attrName>ppt_x</p:attrName>
                                        </p:attrNameLst>
                                      </p:cBhvr>
                                      <p:tavLst>
                                        <p:tav tm="0">
                                          <p:val>
                                            <p:strVal val="#ppt_x"/>
                                          </p:val>
                                        </p:tav>
                                        <p:tav tm="100000">
                                          <p:val>
                                            <p:strVal val="#ppt_x"/>
                                          </p:val>
                                        </p:tav>
                                      </p:tavLst>
                                    </p:anim>
                                    <p:anim calcmode="lin" valueType="num">
                                      <p:cBhvr additive="base">
                                        <p:cTn id="20"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heel(1)">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198304" y="793214"/>
            <a:ext cx="8736376" cy="4670326"/>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286439" y="894931"/>
            <a:ext cx="8494004" cy="1938992"/>
          </a:xfrm>
          <a:prstGeom prst="rect">
            <a:avLst/>
          </a:prstGeom>
          <a:noFill/>
        </p:spPr>
        <p:txBody>
          <a:bodyPr wrap="square" rtlCol="0">
            <a:spAutoFit/>
          </a:bodyPr>
          <a:lstStyle/>
          <a:p>
            <a:r>
              <a:rPr lang="en-GB" sz="2400" b="0" i="0" dirty="0">
                <a:solidFill>
                  <a:srgbClr val="202124"/>
                </a:solidFill>
                <a:effectLst/>
              </a:rPr>
              <a:t>A career is </a:t>
            </a:r>
            <a:r>
              <a:rPr lang="en-GB" sz="2400" b="1" dirty="0">
                <a:solidFill>
                  <a:srgbClr val="202124"/>
                </a:solidFill>
              </a:rPr>
              <a:t>an</a:t>
            </a:r>
            <a:r>
              <a:rPr lang="en-GB" sz="2400" b="1" i="0" dirty="0">
                <a:solidFill>
                  <a:srgbClr val="202124"/>
                </a:solidFill>
                <a:effectLst/>
              </a:rPr>
              <a:t> individual's journey through life, learning and work</a:t>
            </a:r>
            <a:r>
              <a:rPr lang="en-GB" sz="2400" b="0" i="0" dirty="0">
                <a:solidFill>
                  <a:srgbClr val="202124"/>
                </a:solidFill>
                <a:effectLst/>
              </a:rPr>
              <a:t>.</a:t>
            </a:r>
          </a:p>
          <a:p>
            <a:endParaRPr lang="en-GB" sz="2400" b="0" i="0" dirty="0">
              <a:solidFill>
                <a:srgbClr val="202124"/>
              </a:solidFill>
              <a:effectLst/>
            </a:endParaRPr>
          </a:p>
          <a:p>
            <a:r>
              <a:rPr lang="en-GB" sz="2400" dirty="0">
                <a:solidFill>
                  <a:srgbClr val="202124"/>
                </a:solidFill>
              </a:rPr>
              <a:t>A job is something you might do to earn money as part of your career journey. There are lots of different job sectors you could work in, from finance, to art and design, to working with animals. </a:t>
            </a:r>
            <a:endParaRPr lang="en-GB" sz="2400" b="0" i="0" dirty="0">
              <a:solidFill>
                <a:srgbClr val="202124"/>
              </a:solidFill>
              <a:effectLst/>
            </a:endParaRP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
        <p:nvSpPr>
          <p:cNvPr id="13" name="Rectangle 12">
            <a:extLst>
              <a:ext uri="{FF2B5EF4-FFF2-40B4-BE49-F238E27FC236}">
                <a16:creationId xmlns:a16="http://schemas.microsoft.com/office/drawing/2014/main" id="{A5C1F01B-B519-4120-8752-FC1A1D2DB34C}"/>
              </a:ext>
            </a:extLst>
          </p:cNvPr>
          <p:cNvSpPr/>
          <p:nvPr/>
        </p:nvSpPr>
        <p:spPr>
          <a:xfrm>
            <a:off x="0" y="3411437"/>
            <a:ext cx="9143999" cy="94340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Y12/13 – the big things</a:t>
            </a:r>
          </a:p>
        </p:txBody>
      </p:sp>
      <p:grpSp>
        <p:nvGrpSpPr>
          <p:cNvPr id="8" name="Group 7">
            <a:extLst>
              <a:ext uri="{FF2B5EF4-FFF2-40B4-BE49-F238E27FC236}">
                <a16:creationId xmlns:a16="http://schemas.microsoft.com/office/drawing/2014/main" id="{35D4EE90-5F43-CE62-123C-5B596C535E02}"/>
              </a:ext>
            </a:extLst>
          </p:cNvPr>
          <p:cNvGrpSpPr/>
          <p:nvPr/>
        </p:nvGrpSpPr>
        <p:grpSpPr>
          <a:xfrm>
            <a:off x="0" y="4357510"/>
            <a:ext cx="9144001" cy="2503157"/>
            <a:chOff x="0" y="4357510"/>
            <a:chExt cx="9144001" cy="2503157"/>
          </a:xfrm>
        </p:grpSpPr>
        <p:sp>
          <p:nvSpPr>
            <p:cNvPr id="7" name="Rectangle 6">
              <a:extLst>
                <a:ext uri="{FF2B5EF4-FFF2-40B4-BE49-F238E27FC236}">
                  <a16:creationId xmlns:a16="http://schemas.microsoft.com/office/drawing/2014/main" id="{9F710C02-ED27-438F-AE7A-E03B06068E65}"/>
                </a:ext>
              </a:extLst>
            </p:cNvPr>
            <p:cNvSpPr/>
            <p:nvPr/>
          </p:nvSpPr>
          <p:spPr>
            <a:xfrm>
              <a:off x="0" y="4360178"/>
              <a:ext cx="2817290" cy="250048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Explore all post 18 options in detail</a:t>
              </a:r>
            </a:p>
          </p:txBody>
        </p:sp>
        <p:sp>
          <p:nvSpPr>
            <p:cNvPr id="11" name="Rectangle 10">
              <a:extLst>
                <a:ext uri="{FF2B5EF4-FFF2-40B4-BE49-F238E27FC236}">
                  <a16:creationId xmlns:a16="http://schemas.microsoft.com/office/drawing/2014/main" id="{E0774583-EEEC-4446-8A80-A80E0F4A13A7}"/>
                </a:ext>
              </a:extLst>
            </p:cNvPr>
            <p:cNvSpPr/>
            <p:nvPr/>
          </p:nvSpPr>
          <p:spPr>
            <a:xfrm>
              <a:off x="5897880" y="4357510"/>
              <a:ext cx="3246121" cy="250048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Get the best qualifications you can</a:t>
              </a:r>
            </a:p>
          </p:txBody>
        </p:sp>
        <p:sp>
          <p:nvSpPr>
            <p:cNvPr id="5" name="Rectangle 4">
              <a:extLst>
                <a:ext uri="{FF2B5EF4-FFF2-40B4-BE49-F238E27FC236}">
                  <a16:creationId xmlns:a16="http://schemas.microsoft.com/office/drawing/2014/main" id="{5465816A-E554-3CF0-39FA-686A4A936743}"/>
                </a:ext>
              </a:extLst>
            </p:cNvPr>
            <p:cNvSpPr/>
            <p:nvPr/>
          </p:nvSpPr>
          <p:spPr>
            <a:xfrm>
              <a:off x="2817291" y="4357511"/>
              <a:ext cx="3080588" cy="2500489"/>
            </a:xfrm>
            <a:prstGeom prst="rect">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See what options align with your future plans</a:t>
              </a:r>
            </a:p>
          </p:txBody>
        </p:sp>
      </p:grpSp>
    </p:spTree>
    <p:custDataLst>
      <p:tags r:id="rId1"/>
    </p:custDataLst>
    <p:extLst>
      <p:ext uri="{BB962C8B-B14F-4D97-AF65-F5344CB8AC3E}">
        <p14:creationId xmlns:p14="http://schemas.microsoft.com/office/powerpoint/2010/main" val="34571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200" dirty="0">
                <a:solidFill>
                  <a:schemeClr val="bg1"/>
                </a:solidFill>
              </a:rPr>
              <a:t>   </a:t>
            </a:r>
            <a:r>
              <a:rPr lang="en-GB" sz="3600" dirty="0">
                <a:solidFill>
                  <a:schemeClr val="bg1"/>
                </a:solidFill>
              </a:rPr>
              <a:t>Research the courses</a:t>
            </a:r>
          </a:p>
        </p:txBody>
      </p:sp>
      <p:pic>
        <p:nvPicPr>
          <p:cNvPr id="53" name="Graphic 52" descr="Badge 3 with solid fill">
            <a:extLst>
              <a:ext uri="{FF2B5EF4-FFF2-40B4-BE49-F238E27FC236}">
                <a16:creationId xmlns:a16="http://schemas.microsoft.com/office/drawing/2014/main" id="{58CC64E8-2C16-4A5C-CF2D-F61CE614FC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sp>
        <p:nvSpPr>
          <p:cNvPr id="5" name="Rectangle 4">
            <a:extLst>
              <a:ext uri="{FF2B5EF4-FFF2-40B4-BE49-F238E27FC236}">
                <a16:creationId xmlns:a16="http://schemas.microsoft.com/office/drawing/2014/main" id="{662165DC-450A-0B54-7446-7160FC607CDD}"/>
              </a:ext>
            </a:extLst>
          </p:cNvPr>
          <p:cNvSpPr/>
          <p:nvPr/>
        </p:nvSpPr>
        <p:spPr>
          <a:xfrm>
            <a:off x="257528" y="1041973"/>
            <a:ext cx="3470313" cy="1264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Courses with the same name can be very different at different unis</a:t>
            </a:r>
          </a:p>
        </p:txBody>
      </p:sp>
      <p:sp>
        <p:nvSpPr>
          <p:cNvPr id="7" name="Rectangle 6">
            <a:extLst>
              <a:ext uri="{FF2B5EF4-FFF2-40B4-BE49-F238E27FC236}">
                <a16:creationId xmlns:a16="http://schemas.microsoft.com/office/drawing/2014/main" id="{0F999021-62D3-7B6C-8837-83815618642D}"/>
              </a:ext>
            </a:extLst>
          </p:cNvPr>
          <p:cNvSpPr/>
          <p:nvPr/>
        </p:nvSpPr>
        <p:spPr>
          <a:xfrm>
            <a:off x="257527" y="2419702"/>
            <a:ext cx="3470313" cy="1264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Look at the modules on offer in different years</a:t>
            </a:r>
          </a:p>
        </p:txBody>
      </p:sp>
      <p:sp>
        <p:nvSpPr>
          <p:cNvPr id="8" name="Rectangle 7">
            <a:extLst>
              <a:ext uri="{FF2B5EF4-FFF2-40B4-BE49-F238E27FC236}">
                <a16:creationId xmlns:a16="http://schemas.microsoft.com/office/drawing/2014/main" id="{06988DA8-A3B8-A301-8B80-6FBCC56F89CA}"/>
              </a:ext>
            </a:extLst>
          </p:cNvPr>
          <p:cNvSpPr/>
          <p:nvPr/>
        </p:nvSpPr>
        <p:spPr>
          <a:xfrm>
            <a:off x="257527" y="3797431"/>
            <a:ext cx="3470313" cy="1264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Check out specialisms at the university</a:t>
            </a:r>
          </a:p>
        </p:txBody>
      </p:sp>
      <p:pic>
        <p:nvPicPr>
          <p:cNvPr id="12" name="Picture 11">
            <a:extLst>
              <a:ext uri="{FF2B5EF4-FFF2-40B4-BE49-F238E27FC236}">
                <a16:creationId xmlns:a16="http://schemas.microsoft.com/office/drawing/2014/main" id="{782ABC3C-920E-1111-7F2E-90287B0564A1}"/>
              </a:ext>
            </a:extLst>
          </p:cNvPr>
          <p:cNvPicPr>
            <a:picLocks noChangeAspect="1"/>
          </p:cNvPicPr>
          <p:nvPr/>
        </p:nvPicPr>
        <p:blipFill>
          <a:blip r:embed="rId5"/>
          <a:stretch>
            <a:fillRect/>
          </a:stretch>
        </p:blipFill>
        <p:spPr>
          <a:xfrm>
            <a:off x="4082142" y="729325"/>
            <a:ext cx="4608705" cy="3188581"/>
          </a:xfrm>
          <a:prstGeom prst="rect">
            <a:avLst/>
          </a:prstGeom>
        </p:spPr>
      </p:pic>
      <p:pic>
        <p:nvPicPr>
          <p:cNvPr id="15" name="Picture 14">
            <a:extLst>
              <a:ext uri="{FF2B5EF4-FFF2-40B4-BE49-F238E27FC236}">
                <a16:creationId xmlns:a16="http://schemas.microsoft.com/office/drawing/2014/main" id="{927C689E-9730-2F90-C47A-3E87A67B68E1}"/>
              </a:ext>
            </a:extLst>
          </p:cNvPr>
          <p:cNvPicPr>
            <a:picLocks noChangeAspect="1"/>
          </p:cNvPicPr>
          <p:nvPr/>
        </p:nvPicPr>
        <p:blipFill>
          <a:blip r:embed="rId6"/>
          <a:stretch>
            <a:fillRect/>
          </a:stretch>
        </p:blipFill>
        <p:spPr>
          <a:xfrm>
            <a:off x="4082142" y="3908857"/>
            <a:ext cx="4608706" cy="2897267"/>
          </a:xfrm>
          <a:prstGeom prst="rect">
            <a:avLst/>
          </a:prstGeom>
        </p:spPr>
      </p:pic>
      <p:sp>
        <p:nvSpPr>
          <p:cNvPr id="16" name="Rectangle 15">
            <a:extLst>
              <a:ext uri="{FF2B5EF4-FFF2-40B4-BE49-F238E27FC236}">
                <a16:creationId xmlns:a16="http://schemas.microsoft.com/office/drawing/2014/main" id="{F396A083-271A-E1FC-1CB9-D84B438B4713}"/>
              </a:ext>
            </a:extLst>
          </p:cNvPr>
          <p:cNvSpPr/>
          <p:nvPr/>
        </p:nvSpPr>
        <p:spPr>
          <a:xfrm>
            <a:off x="257527" y="5189595"/>
            <a:ext cx="3470313" cy="1264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Know what grades/UCAS points you have to offer</a:t>
            </a:r>
          </a:p>
        </p:txBody>
      </p:sp>
    </p:spTree>
    <p:custDataLst>
      <p:tags r:id="rId1"/>
    </p:custDataLst>
    <p:extLst>
      <p:ext uri="{BB962C8B-B14F-4D97-AF65-F5344CB8AC3E}">
        <p14:creationId xmlns:p14="http://schemas.microsoft.com/office/powerpoint/2010/main" val="56531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65430"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6650" y="-16661"/>
            <a:ext cx="915212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Where to look</a:t>
            </a:r>
          </a:p>
        </p:txBody>
      </p:sp>
      <p:pic>
        <p:nvPicPr>
          <p:cNvPr id="7" name="Graphic 6" descr="Badge 3 with solid fill">
            <a:extLst>
              <a:ext uri="{FF2B5EF4-FFF2-40B4-BE49-F238E27FC236}">
                <a16:creationId xmlns:a16="http://schemas.microsoft.com/office/drawing/2014/main" id="{79ECC921-5133-ACC6-D0E1-CFBEDF7FB3F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2233" y="-16661"/>
            <a:ext cx="646331" cy="646331"/>
          </a:xfrm>
          <a:prstGeom prst="rect">
            <a:avLst/>
          </a:prstGeom>
        </p:spPr>
      </p:pic>
      <p:grpSp>
        <p:nvGrpSpPr>
          <p:cNvPr id="19" name="Group 18">
            <a:extLst>
              <a:ext uri="{FF2B5EF4-FFF2-40B4-BE49-F238E27FC236}">
                <a16:creationId xmlns:a16="http://schemas.microsoft.com/office/drawing/2014/main" id="{6428431D-26BF-E4F7-CEA0-7D9992795324}"/>
              </a:ext>
            </a:extLst>
          </p:cNvPr>
          <p:cNvGrpSpPr/>
          <p:nvPr/>
        </p:nvGrpSpPr>
        <p:grpSpPr>
          <a:xfrm>
            <a:off x="263378" y="3428999"/>
            <a:ext cx="7230445" cy="2300063"/>
            <a:chOff x="267503" y="2873377"/>
            <a:chExt cx="7230445" cy="2300063"/>
          </a:xfrm>
        </p:grpSpPr>
        <p:pic>
          <p:nvPicPr>
            <p:cNvPr id="12" name="Picture 11">
              <a:extLst>
                <a:ext uri="{FF2B5EF4-FFF2-40B4-BE49-F238E27FC236}">
                  <a16:creationId xmlns:a16="http://schemas.microsoft.com/office/drawing/2014/main" id="{4957932E-DF54-ADE8-2E3E-E045CC513DD1}"/>
                </a:ext>
              </a:extLst>
            </p:cNvPr>
            <p:cNvPicPr>
              <a:picLocks noChangeAspect="1"/>
            </p:cNvPicPr>
            <p:nvPr/>
          </p:nvPicPr>
          <p:blipFill>
            <a:blip r:embed="rId4"/>
            <a:stretch>
              <a:fillRect/>
            </a:stretch>
          </p:blipFill>
          <p:spPr>
            <a:xfrm>
              <a:off x="267503" y="2930433"/>
              <a:ext cx="4400550" cy="609600"/>
            </a:xfrm>
            <a:prstGeom prst="rect">
              <a:avLst/>
            </a:prstGeom>
          </p:spPr>
        </p:pic>
        <p:pic>
          <p:nvPicPr>
            <p:cNvPr id="13" name="Picture 10" descr="Loop">
              <a:extLst>
                <a:ext uri="{FF2B5EF4-FFF2-40B4-BE49-F238E27FC236}">
                  <a16:creationId xmlns:a16="http://schemas.microsoft.com/office/drawing/2014/main" id="{2281D3E3-14D8-1FEC-7E03-D8A533E786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4021" y="2873377"/>
              <a:ext cx="1850151" cy="72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5EC88B7D-85F2-9637-7CC3-E99E3462E46B}"/>
                </a:ext>
              </a:extLst>
            </p:cNvPr>
            <p:cNvPicPr>
              <a:picLocks noChangeAspect="1"/>
            </p:cNvPicPr>
            <p:nvPr/>
          </p:nvPicPr>
          <p:blipFill>
            <a:blip r:embed="rId6"/>
            <a:stretch>
              <a:fillRect/>
            </a:stretch>
          </p:blipFill>
          <p:spPr>
            <a:xfrm>
              <a:off x="3314172" y="3406495"/>
              <a:ext cx="2333625" cy="495300"/>
            </a:xfrm>
            <a:prstGeom prst="rect">
              <a:avLst/>
            </a:prstGeom>
          </p:spPr>
        </p:pic>
        <p:pic>
          <p:nvPicPr>
            <p:cNvPr id="17" name="Picture 16">
              <a:extLst>
                <a:ext uri="{FF2B5EF4-FFF2-40B4-BE49-F238E27FC236}">
                  <a16:creationId xmlns:a16="http://schemas.microsoft.com/office/drawing/2014/main" id="{5AE3C658-4A53-9DE6-F2BB-A629B005075F}"/>
                </a:ext>
              </a:extLst>
            </p:cNvPr>
            <p:cNvPicPr>
              <a:picLocks noChangeAspect="1"/>
            </p:cNvPicPr>
            <p:nvPr/>
          </p:nvPicPr>
          <p:blipFill>
            <a:blip r:embed="rId7"/>
            <a:stretch>
              <a:fillRect/>
            </a:stretch>
          </p:blipFill>
          <p:spPr>
            <a:xfrm>
              <a:off x="4968601" y="3804821"/>
              <a:ext cx="2529347" cy="1368619"/>
            </a:xfrm>
            <a:prstGeom prst="rect">
              <a:avLst/>
            </a:prstGeom>
          </p:spPr>
        </p:pic>
      </p:grpSp>
      <p:grpSp>
        <p:nvGrpSpPr>
          <p:cNvPr id="24" name="Group 23">
            <a:extLst>
              <a:ext uri="{FF2B5EF4-FFF2-40B4-BE49-F238E27FC236}">
                <a16:creationId xmlns:a16="http://schemas.microsoft.com/office/drawing/2014/main" id="{9BE4B795-4FC8-E0F0-F4B7-E8D2EAAE5580}"/>
              </a:ext>
            </a:extLst>
          </p:cNvPr>
          <p:cNvGrpSpPr/>
          <p:nvPr/>
        </p:nvGrpSpPr>
        <p:grpSpPr>
          <a:xfrm>
            <a:off x="365399" y="699020"/>
            <a:ext cx="8204048" cy="2248761"/>
            <a:chOff x="365399" y="699020"/>
            <a:chExt cx="8204048" cy="2248761"/>
          </a:xfrm>
        </p:grpSpPr>
        <p:pic>
          <p:nvPicPr>
            <p:cNvPr id="11" name="Picture 10">
              <a:extLst>
                <a:ext uri="{FF2B5EF4-FFF2-40B4-BE49-F238E27FC236}">
                  <a16:creationId xmlns:a16="http://schemas.microsoft.com/office/drawing/2014/main" id="{1A00B061-82A9-1D36-C125-29E5CF21DFE1}"/>
                </a:ext>
              </a:extLst>
            </p:cNvPr>
            <p:cNvPicPr>
              <a:picLocks noChangeAspect="1"/>
            </p:cNvPicPr>
            <p:nvPr/>
          </p:nvPicPr>
          <p:blipFill>
            <a:blip r:embed="rId8"/>
            <a:stretch>
              <a:fillRect/>
            </a:stretch>
          </p:blipFill>
          <p:spPr>
            <a:xfrm>
              <a:off x="6040101" y="756076"/>
              <a:ext cx="2529346" cy="2191705"/>
            </a:xfrm>
            <a:prstGeom prst="rect">
              <a:avLst/>
            </a:prstGeom>
          </p:spPr>
        </p:pic>
        <p:pic>
          <p:nvPicPr>
            <p:cNvPr id="23" name="Picture 22">
              <a:extLst>
                <a:ext uri="{FF2B5EF4-FFF2-40B4-BE49-F238E27FC236}">
                  <a16:creationId xmlns:a16="http://schemas.microsoft.com/office/drawing/2014/main" id="{F32D9927-F77D-F2FE-0141-57359E6C0C5F}"/>
                </a:ext>
              </a:extLst>
            </p:cNvPr>
            <p:cNvPicPr>
              <a:picLocks noChangeAspect="1"/>
            </p:cNvPicPr>
            <p:nvPr/>
          </p:nvPicPr>
          <p:blipFill>
            <a:blip r:embed="rId9"/>
            <a:stretch>
              <a:fillRect/>
            </a:stretch>
          </p:blipFill>
          <p:spPr>
            <a:xfrm>
              <a:off x="365399" y="756076"/>
              <a:ext cx="5534025" cy="609600"/>
            </a:xfrm>
            <a:prstGeom prst="rect">
              <a:avLst/>
            </a:prstGeom>
          </p:spPr>
        </p:pic>
        <p:pic>
          <p:nvPicPr>
            <p:cNvPr id="9" name="Picture 10" descr="Loop">
              <a:extLst>
                <a:ext uri="{FF2B5EF4-FFF2-40B4-BE49-F238E27FC236}">
                  <a16:creationId xmlns:a16="http://schemas.microsoft.com/office/drawing/2014/main" id="{C71F7E13-86AB-C944-FF15-1DF56B4E0F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6954" y="699020"/>
              <a:ext cx="1479639" cy="72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 name="Picture 20">
            <a:extLst>
              <a:ext uri="{FF2B5EF4-FFF2-40B4-BE49-F238E27FC236}">
                <a16:creationId xmlns:a16="http://schemas.microsoft.com/office/drawing/2014/main" id="{E5F87100-0D52-92D2-C613-3DF80BC5970C}"/>
              </a:ext>
            </a:extLst>
          </p:cNvPr>
          <p:cNvPicPr>
            <a:picLocks noChangeAspect="1"/>
          </p:cNvPicPr>
          <p:nvPr/>
        </p:nvPicPr>
        <p:blipFill>
          <a:blip r:embed="rId10"/>
          <a:stretch>
            <a:fillRect/>
          </a:stretch>
        </p:blipFill>
        <p:spPr>
          <a:xfrm>
            <a:off x="997172" y="756076"/>
            <a:ext cx="7149655" cy="591884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1573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864962"/>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0" y="-9447"/>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Task: Getting into the details</a:t>
            </a:r>
          </a:p>
        </p:txBody>
      </p:sp>
      <p:pic>
        <p:nvPicPr>
          <p:cNvPr id="11" name="Graphic 10" descr="Badge 3 with solid fill">
            <a:extLst>
              <a:ext uri="{FF2B5EF4-FFF2-40B4-BE49-F238E27FC236}">
                <a16:creationId xmlns:a16="http://schemas.microsoft.com/office/drawing/2014/main" id="{91AB1E69-5C1A-CC84-DE33-999FB13C045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7508" y="-9448"/>
            <a:ext cx="646331" cy="646331"/>
          </a:xfrm>
          <a:prstGeom prst="rect">
            <a:avLst/>
          </a:prstGeom>
        </p:spPr>
      </p:pic>
      <p:sp>
        <p:nvSpPr>
          <p:cNvPr id="21" name="Rectangle 20">
            <a:extLst>
              <a:ext uri="{FF2B5EF4-FFF2-40B4-BE49-F238E27FC236}">
                <a16:creationId xmlns:a16="http://schemas.microsoft.com/office/drawing/2014/main" id="{CDFE2FE4-60F1-1D27-7DFE-DF06FBA83AED}"/>
              </a:ext>
            </a:extLst>
          </p:cNvPr>
          <p:cNvSpPr/>
          <p:nvPr/>
        </p:nvSpPr>
        <p:spPr>
          <a:xfrm>
            <a:off x="382947" y="991757"/>
            <a:ext cx="8392886" cy="4867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Find a university course you are thinking of at two different unis and see what pathways, courses, modules they offer?</a:t>
            </a:r>
          </a:p>
          <a:p>
            <a:endParaRPr lang="en-GB" sz="2400" dirty="0">
              <a:solidFill>
                <a:schemeClr val="tx1"/>
              </a:solidFill>
            </a:endParaRPr>
          </a:p>
          <a:p>
            <a:r>
              <a:rPr lang="en-GB" sz="2400" dirty="0">
                <a:solidFill>
                  <a:schemeClr val="tx1"/>
                </a:solidFill>
              </a:rPr>
              <a:t>Check out what grades/UCAS tariff points they want.</a:t>
            </a:r>
          </a:p>
          <a:p>
            <a:endParaRPr lang="en-GB" sz="2400" dirty="0">
              <a:solidFill>
                <a:schemeClr val="tx1"/>
              </a:solidFill>
            </a:endParaRPr>
          </a:p>
          <a:p>
            <a:r>
              <a:rPr lang="en-GB" sz="2400" dirty="0">
                <a:solidFill>
                  <a:schemeClr val="tx1"/>
                </a:solidFill>
              </a:rPr>
              <a:t>Check out whether the course/</a:t>
            </a:r>
            <a:r>
              <a:rPr lang="en-GB" sz="2400" dirty="0" err="1">
                <a:solidFill>
                  <a:schemeClr val="tx1"/>
                </a:solidFill>
              </a:rPr>
              <a:t>uni</a:t>
            </a:r>
            <a:r>
              <a:rPr lang="en-GB" sz="2400" dirty="0">
                <a:solidFill>
                  <a:schemeClr val="tx1"/>
                </a:solidFill>
              </a:rPr>
              <a:t> offers the other things you are looking for e.g. placements, night life, etc.</a:t>
            </a:r>
          </a:p>
          <a:p>
            <a:endParaRPr lang="en-GB" sz="2400" dirty="0">
              <a:solidFill>
                <a:schemeClr val="tx1"/>
              </a:solidFill>
            </a:endParaRPr>
          </a:p>
          <a:p>
            <a:r>
              <a:rPr lang="en-GB" sz="2400" dirty="0">
                <a:solidFill>
                  <a:schemeClr val="tx1"/>
                </a:solidFill>
              </a:rPr>
              <a:t>Record summarised information and give each a ‘best match for you rating’ from 1-10 </a:t>
            </a:r>
            <a:r>
              <a:rPr lang="en-GB" sz="1400" dirty="0">
                <a:solidFill>
                  <a:schemeClr val="tx1"/>
                </a:solidFill>
              </a:rPr>
              <a:t>(10 best match)</a:t>
            </a:r>
          </a:p>
          <a:p>
            <a:endParaRPr lang="en-GB" sz="1400" dirty="0">
              <a:solidFill>
                <a:schemeClr val="tx1"/>
              </a:solidFill>
            </a:endParaRPr>
          </a:p>
        </p:txBody>
      </p:sp>
      <p:sp>
        <p:nvSpPr>
          <p:cNvPr id="3" name="Star: 32 Points 2">
            <a:extLst>
              <a:ext uri="{FF2B5EF4-FFF2-40B4-BE49-F238E27FC236}">
                <a16:creationId xmlns:a16="http://schemas.microsoft.com/office/drawing/2014/main" id="{3EB66814-4F37-D7B8-E23B-AA90A2D2DB49}"/>
              </a:ext>
            </a:extLst>
          </p:cNvPr>
          <p:cNvSpPr/>
          <p:nvPr/>
        </p:nvSpPr>
        <p:spPr>
          <a:xfrm>
            <a:off x="6986055" y="481349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a:t>
            </a:r>
          </a:p>
          <a:p>
            <a:pPr algn="ctr"/>
            <a:r>
              <a:rPr lang="en-GB" sz="2800" dirty="0"/>
              <a:t> mins</a:t>
            </a:r>
          </a:p>
        </p:txBody>
      </p:sp>
    </p:spTree>
    <p:custDataLst>
      <p:tags r:id="rId1"/>
    </p:custDataLst>
    <p:extLst>
      <p:ext uri="{BB962C8B-B14F-4D97-AF65-F5344CB8AC3E}">
        <p14:creationId xmlns:p14="http://schemas.microsoft.com/office/powerpoint/2010/main" val="186393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6650" y="0"/>
            <a:ext cx="9158780"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6650" y="-16661"/>
            <a:ext cx="915212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Comparing courses and unis</a:t>
            </a:r>
          </a:p>
        </p:txBody>
      </p:sp>
      <p:pic>
        <p:nvPicPr>
          <p:cNvPr id="7" name="Graphic 6" descr="Badge 3 with solid fill">
            <a:extLst>
              <a:ext uri="{FF2B5EF4-FFF2-40B4-BE49-F238E27FC236}">
                <a16:creationId xmlns:a16="http://schemas.microsoft.com/office/drawing/2014/main" id="{79ECC921-5133-ACC6-D0E1-CFBEDF7FB3F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5849" y="-16662"/>
            <a:ext cx="646331" cy="646331"/>
          </a:xfrm>
          <a:prstGeom prst="rect">
            <a:avLst/>
          </a:prstGeom>
        </p:spPr>
      </p:pic>
      <p:pic>
        <p:nvPicPr>
          <p:cNvPr id="10" name="Picture 9">
            <a:extLst>
              <a:ext uri="{FF2B5EF4-FFF2-40B4-BE49-F238E27FC236}">
                <a16:creationId xmlns:a16="http://schemas.microsoft.com/office/drawing/2014/main" id="{AD0A7708-EB88-31F5-B439-E09E8C05DE7A}"/>
              </a:ext>
            </a:extLst>
          </p:cNvPr>
          <p:cNvPicPr>
            <a:picLocks noChangeAspect="1"/>
          </p:cNvPicPr>
          <p:nvPr/>
        </p:nvPicPr>
        <p:blipFill>
          <a:blip r:embed="rId4"/>
          <a:stretch>
            <a:fillRect/>
          </a:stretch>
        </p:blipFill>
        <p:spPr>
          <a:xfrm>
            <a:off x="417242" y="996159"/>
            <a:ext cx="2859357" cy="1539158"/>
          </a:xfrm>
          <a:prstGeom prst="rect">
            <a:avLst/>
          </a:prstGeom>
        </p:spPr>
      </p:pic>
      <p:pic>
        <p:nvPicPr>
          <p:cNvPr id="12" name="Picture 11">
            <a:extLst>
              <a:ext uri="{FF2B5EF4-FFF2-40B4-BE49-F238E27FC236}">
                <a16:creationId xmlns:a16="http://schemas.microsoft.com/office/drawing/2014/main" id="{7516DF06-1903-88AD-CE09-9B7E99ED3D30}"/>
              </a:ext>
            </a:extLst>
          </p:cNvPr>
          <p:cNvPicPr>
            <a:picLocks noChangeAspect="1"/>
          </p:cNvPicPr>
          <p:nvPr/>
        </p:nvPicPr>
        <p:blipFill rotWithShape="1">
          <a:blip r:embed="rId5"/>
          <a:srcRect b="37671"/>
          <a:stretch/>
        </p:blipFill>
        <p:spPr>
          <a:xfrm>
            <a:off x="4582714" y="775197"/>
            <a:ext cx="3793440" cy="593727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313497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22436" y="0"/>
            <a:ext cx="9187866" cy="6858000"/>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 Box 14">
            <a:extLst>
              <a:ext uri="{FF2B5EF4-FFF2-40B4-BE49-F238E27FC236}">
                <a16:creationId xmlns:a16="http://schemas.microsoft.com/office/drawing/2014/main" id="{0104321A-7BC1-4611-9FCC-F3D84EF78FD4}"/>
              </a:ext>
            </a:extLst>
          </p:cNvPr>
          <p:cNvSpPr txBox="1">
            <a:spLocks noChangeArrowheads="1"/>
          </p:cNvSpPr>
          <p:nvPr/>
        </p:nvSpPr>
        <p:spPr bwMode="auto">
          <a:xfrm>
            <a:off x="-22436" y="0"/>
            <a:ext cx="9187866" cy="584775"/>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dirty="0">
                <a:solidFill>
                  <a:schemeClr val="bg1"/>
                </a:solidFill>
                <a:latin typeface="Calibri" panose="020F0502020204030204" pitchFamily="34" charset="0"/>
              </a:rPr>
              <a:t>What’s it really like?</a:t>
            </a:r>
          </a:p>
        </p:txBody>
      </p:sp>
      <p:pic>
        <p:nvPicPr>
          <p:cNvPr id="7" name="Graphic 6" descr="Badge 3 with solid fill">
            <a:extLst>
              <a:ext uri="{FF2B5EF4-FFF2-40B4-BE49-F238E27FC236}">
                <a16:creationId xmlns:a16="http://schemas.microsoft.com/office/drawing/2014/main" id="{79ECC921-5133-ACC6-D0E1-CFBEDF7FB3F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30779"/>
            <a:ext cx="646331" cy="646331"/>
          </a:xfrm>
          <a:prstGeom prst="rect">
            <a:avLst/>
          </a:prstGeom>
        </p:spPr>
      </p:pic>
      <p:pic>
        <p:nvPicPr>
          <p:cNvPr id="10" name="Picture 9">
            <a:extLst>
              <a:ext uri="{FF2B5EF4-FFF2-40B4-BE49-F238E27FC236}">
                <a16:creationId xmlns:a16="http://schemas.microsoft.com/office/drawing/2014/main" id="{AD0A7708-EB88-31F5-B439-E09E8C05DE7A}"/>
              </a:ext>
            </a:extLst>
          </p:cNvPr>
          <p:cNvPicPr>
            <a:picLocks noChangeAspect="1"/>
          </p:cNvPicPr>
          <p:nvPr/>
        </p:nvPicPr>
        <p:blipFill>
          <a:blip r:embed="rId4"/>
          <a:stretch>
            <a:fillRect/>
          </a:stretch>
        </p:blipFill>
        <p:spPr>
          <a:xfrm>
            <a:off x="275185" y="721831"/>
            <a:ext cx="2506724" cy="1349340"/>
          </a:xfrm>
          <a:prstGeom prst="rect">
            <a:avLst/>
          </a:prstGeom>
        </p:spPr>
      </p:pic>
      <p:pic>
        <p:nvPicPr>
          <p:cNvPr id="13" name="Picture 12">
            <a:extLst>
              <a:ext uri="{FF2B5EF4-FFF2-40B4-BE49-F238E27FC236}">
                <a16:creationId xmlns:a16="http://schemas.microsoft.com/office/drawing/2014/main" id="{688C4BE2-F87F-D4CC-0DBB-4D11AF71513B}"/>
              </a:ext>
            </a:extLst>
          </p:cNvPr>
          <p:cNvPicPr>
            <a:picLocks noChangeAspect="1"/>
          </p:cNvPicPr>
          <p:nvPr/>
        </p:nvPicPr>
        <p:blipFill rotWithShape="1">
          <a:blip r:embed="rId5"/>
          <a:srcRect t="62364" b="9845"/>
          <a:stretch/>
        </p:blipFill>
        <p:spPr>
          <a:xfrm>
            <a:off x="2980723" y="721831"/>
            <a:ext cx="5888092" cy="4109064"/>
          </a:xfrm>
          <a:prstGeom prst="rect">
            <a:avLst/>
          </a:prstGeom>
          <a:effectLst>
            <a:outerShdw blurRad="63500" sx="102000" sy="102000" algn="ctr" rotWithShape="0">
              <a:prstClr val="black">
                <a:alpha val="40000"/>
              </a:prstClr>
            </a:outerShdw>
          </a:effectLst>
        </p:spPr>
      </p:pic>
      <p:sp>
        <p:nvSpPr>
          <p:cNvPr id="3" name="Rectangle 2">
            <a:extLst>
              <a:ext uri="{FF2B5EF4-FFF2-40B4-BE49-F238E27FC236}">
                <a16:creationId xmlns:a16="http://schemas.microsoft.com/office/drawing/2014/main" id="{F7D40928-557C-7F8D-79A0-C767EBDB9639}"/>
              </a:ext>
            </a:extLst>
          </p:cNvPr>
          <p:cNvSpPr/>
          <p:nvPr/>
        </p:nvSpPr>
        <p:spPr>
          <a:xfrm>
            <a:off x="275186" y="5034708"/>
            <a:ext cx="8593629" cy="1487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There is no substitute for going to see a place to see if it feels right for you. However, many universities offer virtual open days too. </a:t>
            </a:r>
          </a:p>
        </p:txBody>
      </p:sp>
    </p:spTree>
    <p:extLst>
      <p:ext uri="{BB962C8B-B14F-4D97-AF65-F5344CB8AC3E}">
        <p14:creationId xmlns:p14="http://schemas.microsoft.com/office/powerpoint/2010/main" val="8051656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864962"/>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4779" y="0"/>
            <a:ext cx="915877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Task: Comparing and checking out</a:t>
            </a:r>
          </a:p>
        </p:txBody>
      </p:sp>
      <p:pic>
        <p:nvPicPr>
          <p:cNvPr id="11" name="Graphic 10" descr="Badge 3 with solid fill">
            <a:extLst>
              <a:ext uri="{FF2B5EF4-FFF2-40B4-BE49-F238E27FC236}">
                <a16:creationId xmlns:a16="http://schemas.microsoft.com/office/drawing/2014/main" id="{91AB1E69-5C1A-CC84-DE33-999FB13C045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7507" y="-28743"/>
            <a:ext cx="646331" cy="646331"/>
          </a:xfrm>
          <a:prstGeom prst="rect">
            <a:avLst/>
          </a:prstGeom>
        </p:spPr>
      </p:pic>
      <p:sp>
        <p:nvSpPr>
          <p:cNvPr id="21" name="Rectangle 20">
            <a:extLst>
              <a:ext uri="{FF2B5EF4-FFF2-40B4-BE49-F238E27FC236}">
                <a16:creationId xmlns:a16="http://schemas.microsoft.com/office/drawing/2014/main" id="{CDFE2FE4-60F1-1D27-7DFE-DF06FBA83AED}"/>
              </a:ext>
            </a:extLst>
          </p:cNvPr>
          <p:cNvSpPr/>
          <p:nvPr/>
        </p:nvSpPr>
        <p:spPr>
          <a:xfrm>
            <a:off x="440674" y="1175657"/>
            <a:ext cx="5585553" cy="2065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Look at league tables and data to compare courses and unis. Summarise the data.</a:t>
            </a:r>
          </a:p>
          <a:p>
            <a:r>
              <a:rPr lang="en-GB" sz="2400" dirty="0">
                <a:solidFill>
                  <a:schemeClr val="tx1"/>
                </a:solidFill>
              </a:rPr>
              <a:t>Decide what’s important to you</a:t>
            </a:r>
          </a:p>
        </p:txBody>
      </p:sp>
      <p:sp>
        <p:nvSpPr>
          <p:cNvPr id="3" name="Rectangle 2">
            <a:extLst>
              <a:ext uri="{FF2B5EF4-FFF2-40B4-BE49-F238E27FC236}">
                <a16:creationId xmlns:a16="http://schemas.microsoft.com/office/drawing/2014/main" id="{032A887D-A540-84E6-B250-1592E68711FB}"/>
              </a:ext>
            </a:extLst>
          </p:cNvPr>
          <p:cNvSpPr/>
          <p:nvPr/>
        </p:nvSpPr>
        <p:spPr>
          <a:xfrm>
            <a:off x="440672" y="3564249"/>
            <a:ext cx="5585553" cy="12876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Book open days</a:t>
            </a:r>
          </a:p>
        </p:txBody>
      </p:sp>
      <p:sp>
        <p:nvSpPr>
          <p:cNvPr id="4" name="Rectangle 3">
            <a:extLst>
              <a:ext uri="{FF2B5EF4-FFF2-40B4-BE49-F238E27FC236}">
                <a16:creationId xmlns:a16="http://schemas.microsoft.com/office/drawing/2014/main" id="{DBAE718C-CDD1-F69C-0A19-CB171AE818DF}"/>
              </a:ext>
            </a:extLst>
          </p:cNvPr>
          <p:cNvSpPr/>
          <p:nvPr/>
        </p:nvSpPr>
        <p:spPr>
          <a:xfrm>
            <a:off x="440673" y="5174802"/>
            <a:ext cx="5585553" cy="12876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Prepare questions</a:t>
            </a:r>
          </a:p>
        </p:txBody>
      </p:sp>
      <p:sp>
        <p:nvSpPr>
          <p:cNvPr id="5" name="Speech Bubble: Rectangle with Corners Rounded 4">
            <a:extLst>
              <a:ext uri="{FF2B5EF4-FFF2-40B4-BE49-F238E27FC236}">
                <a16:creationId xmlns:a16="http://schemas.microsoft.com/office/drawing/2014/main" id="{28D3E460-E05A-FF00-668B-1AF49D4721ED}"/>
              </a:ext>
            </a:extLst>
          </p:cNvPr>
          <p:cNvSpPr/>
          <p:nvPr/>
        </p:nvSpPr>
        <p:spPr>
          <a:xfrm>
            <a:off x="6253654" y="1193103"/>
            <a:ext cx="2566930" cy="1015397"/>
          </a:xfrm>
          <a:prstGeom prst="wedgeRoundRect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How easy is it to travel home?</a:t>
            </a:r>
          </a:p>
        </p:txBody>
      </p:sp>
      <p:sp>
        <p:nvSpPr>
          <p:cNvPr id="6" name="Speech Bubble: Rectangle with Corners Rounded 5">
            <a:extLst>
              <a:ext uri="{FF2B5EF4-FFF2-40B4-BE49-F238E27FC236}">
                <a16:creationId xmlns:a16="http://schemas.microsoft.com/office/drawing/2014/main" id="{9DF5708E-7601-3616-9513-167FCA80D524}"/>
              </a:ext>
            </a:extLst>
          </p:cNvPr>
          <p:cNvSpPr/>
          <p:nvPr/>
        </p:nvSpPr>
        <p:spPr>
          <a:xfrm>
            <a:off x="6253654" y="2596856"/>
            <a:ext cx="2566930" cy="1288973"/>
          </a:xfrm>
          <a:prstGeom prst="wedgeRoundRect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What’s the accommodation like?</a:t>
            </a:r>
          </a:p>
        </p:txBody>
      </p:sp>
      <p:sp>
        <p:nvSpPr>
          <p:cNvPr id="8" name="Speech Bubble: Rectangle with Corners Rounded 7">
            <a:extLst>
              <a:ext uri="{FF2B5EF4-FFF2-40B4-BE49-F238E27FC236}">
                <a16:creationId xmlns:a16="http://schemas.microsoft.com/office/drawing/2014/main" id="{C7B6160B-6D0B-514C-4903-A1C8F57C4B50}"/>
              </a:ext>
            </a:extLst>
          </p:cNvPr>
          <p:cNvSpPr/>
          <p:nvPr/>
        </p:nvSpPr>
        <p:spPr>
          <a:xfrm>
            <a:off x="6253654" y="4274185"/>
            <a:ext cx="2566930" cy="1288973"/>
          </a:xfrm>
          <a:prstGeom prst="wedgeRoundRectCallou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Is the night life for me?</a:t>
            </a:r>
          </a:p>
        </p:txBody>
      </p:sp>
      <p:sp>
        <p:nvSpPr>
          <p:cNvPr id="2" name="Star: 32 Points 1">
            <a:extLst>
              <a:ext uri="{FF2B5EF4-FFF2-40B4-BE49-F238E27FC236}">
                <a16:creationId xmlns:a16="http://schemas.microsoft.com/office/drawing/2014/main" id="{152BB858-801B-D052-EB47-A76DEC948543}"/>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331779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864962"/>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3" name="Rectangle 2">
            <a:extLst>
              <a:ext uri="{FF2B5EF4-FFF2-40B4-BE49-F238E27FC236}">
                <a16:creationId xmlns:a16="http://schemas.microsoft.com/office/drawing/2014/main" id="{948D5ECB-1C40-2D0E-B90E-7B8298B4CA4A}"/>
              </a:ext>
            </a:extLst>
          </p:cNvPr>
          <p:cNvSpPr/>
          <p:nvPr/>
        </p:nvSpPr>
        <p:spPr>
          <a:xfrm>
            <a:off x="976312" y="1440587"/>
            <a:ext cx="7191375" cy="214955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Box 14">
            <a:extLst>
              <a:ext uri="{FF2B5EF4-FFF2-40B4-BE49-F238E27FC236}">
                <a16:creationId xmlns:a16="http://schemas.microsoft.com/office/drawing/2014/main" id="{B94E1F6E-12FE-4732-9BFB-A03FF0751985}"/>
              </a:ext>
            </a:extLst>
          </p:cNvPr>
          <p:cNvSpPr txBox="1">
            <a:spLocks noChangeArrowheads="1"/>
          </p:cNvSpPr>
          <p:nvPr/>
        </p:nvSpPr>
        <p:spPr bwMode="auto">
          <a:xfrm>
            <a:off x="1" y="-17947"/>
            <a:ext cx="9158779"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Task: Updating plans and setting actions</a:t>
            </a:r>
          </a:p>
        </p:txBody>
      </p:sp>
      <p:pic>
        <p:nvPicPr>
          <p:cNvPr id="11" name="Graphic 10" descr="Badge 3 with solid fill">
            <a:extLst>
              <a:ext uri="{FF2B5EF4-FFF2-40B4-BE49-F238E27FC236}">
                <a16:creationId xmlns:a16="http://schemas.microsoft.com/office/drawing/2014/main" id="{91AB1E69-5C1A-CC84-DE33-999FB13C045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1493" y="-21863"/>
            <a:ext cx="646331" cy="646331"/>
          </a:xfrm>
          <a:prstGeom prst="rect">
            <a:avLst/>
          </a:prstGeom>
        </p:spPr>
      </p:pic>
      <p:grpSp>
        <p:nvGrpSpPr>
          <p:cNvPr id="17" name="Group 16">
            <a:extLst>
              <a:ext uri="{FF2B5EF4-FFF2-40B4-BE49-F238E27FC236}">
                <a16:creationId xmlns:a16="http://schemas.microsoft.com/office/drawing/2014/main" id="{E616445B-5161-88ED-9226-533CFB5FD3D2}"/>
              </a:ext>
            </a:extLst>
          </p:cNvPr>
          <p:cNvGrpSpPr/>
          <p:nvPr/>
        </p:nvGrpSpPr>
        <p:grpSpPr>
          <a:xfrm>
            <a:off x="348852" y="922744"/>
            <a:ext cx="8446296" cy="2973408"/>
            <a:chOff x="345652" y="851598"/>
            <a:chExt cx="8446296" cy="2973408"/>
          </a:xfrm>
        </p:grpSpPr>
        <p:pic>
          <p:nvPicPr>
            <p:cNvPr id="9" name="Picture 8">
              <a:extLst>
                <a:ext uri="{FF2B5EF4-FFF2-40B4-BE49-F238E27FC236}">
                  <a16:creationId xmlns:a16="http://schemas.microsoft.com/office/drawing/2014/main" id="{42203C4A-5400-E0B6-1CCC-FC8472262698}"/>
                </a:ext>
              </a:extLst>
            </p:cNvPr>
            <p:cNvPicPr>
              <a:picLocks noChangeAspect="1"/>
            </p:cNvPicPr>
            <p:nvPr/>
          </p:nvPicPr>
          <p:blipFill rotWithShape="1">
            <a:blip r:embed="rId5"/>
            <a:srcRect t="1" b="27863"/>
            <a:stretch/>
          </p:blipFill>
          <p:spPr>
            <a:xfrm>
              <a:off x="345652" y="1395949"/>
              <a:ext cx="8446295" cy="2429057"/>
            </a:xfrm>
            <a:prstGeom prst="rect">
              <a:avLst/>
            </a:prstGeom>
          </p:spPr>
        </p:pic>
        <p:sp>
          <p:nvSpPr>
            <p:cNvPr id="10" name="Rectangle 9">
              <a:extLst>
                <a:ext uri="{FF2B5EF4-FFF2-40B4-BE49-F238E27FC236}">
                  <a16:creationId xmlns:a16="http://schemas.microsoft.com/office/drawing/2014/main" id="{C23D7DFF-BBFD-81BE-C53C-4694D8090039}"/>
                </a:ext>
              </a:extLst>
            </p:cNvPr>
            <p:cNvSpPr/>
            <p:nvPr/>
          </p:nvSpPr>
          <p:spPr>
            <a:xfrm>
              <a:off x="345652" y="851598"/>
              <a:ext cx="8446296" cy="4403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Review and update your plan from lesson 2</a:t>
              </a:r>
            </a:p>
          </p:txBody>
        </p:sp>
      </p:grpSp>
      <p:grpSp>
        <p:nvGrpSpPr>
          <p:cNvPr id="18" name="Group 17">
            <a:extLst>
              <a:ext uri="{FF2B5EF4-FFF2-40B4-BE49-F238E27FC236}">
                <a16:creationId xmlns:a16="http://schemas.microsoft.com/office/drawing/2014/main" id="{82E81819-F144-092C-2D44-717C2CA6AE63}"/>
              </a:ext>
            </a:extLst>
          </p:cNvPr>
          <p:cNvGrpSpPr/>
          <p:nvPr/>
        </p:nvGrpSpPr>
        <p:grpSpPr>
          <a:xfrm>
            <a:off x="348850" y="4232904"/>
            <a:ext cx="8446297" cy="2316001"/>
            <a:chOff x="348852" y="3883348"/>
            <a:chExt cx="8446297" cy="2316001"/>
          </a:xfrm>
          <a:effectLst>
            <a:outerShdw blurRad="63500" sx="102000" sy="102000" algn="ctr" rotWithShape="0">
              <a:prstClr val="black">
                <a:alpha val="40000"/>
              </a:prstClr>
            </a:outerShdw>
          </a:effectLst>
        </p:grpSpPr>
        <p:pic>
          <p:nvPicPr>
            <p:cNvPr id="13" name="Picture 12">
              <a:extLst>
                <a:ext uri="{FF2B5EF4-FFF2-40B4-BE49-F238E27FC236}">
                  <a16:creationId xmlns:a16="http://schemas.microsoft.com/office/drawing/2014/main" id="{7F44778D-FBAC-A4C8-9025-607C74085A19}"/>
                </a:ext>
              </a:extLst>
            </p:cNvPr>
            <p:cNvPicPr>
              <a:picLocks noChangeAspect="1"/>
            </p:cNvPicPr>
            <p:nvPr/>
          </p:nvPicPr>
          <p:blipFill>
            <a:blip r:embed="rId6"/>
            <a:stretch>
              <a:fillRect/>
            </a:stretch>
          </p:blipFill>
          <p:spPr>
            <a:xfrm>
              <a:off x="348852" y="4427699"/>
              <a:ext cx="1714500" cy="1771650"/>
            </a:xfrm>
            <a:prstGeom prst="rect">
              <a:avLst/>
            </a:prstGeom>
          </p:spPr>
        </p:pic>
        <p:pic>
          <p:nvPicPr>
            <p:cNvPr id="15" name="Picture 14">
              <a:extLst>
                <a:ext uri="{FF2B5EF4-FFF2-40B4-BE49-F238E27FC236}">
                  <a16:creationId xmlns:a16="http://schemas.microsoft.com/office/drawing/2014/main" id="{6A60A2CB-3B71-ABA1-DFCE-DCD87DA284CB}"/>
                </a:ext>
              </a:extLst>
            </p:cNvPr>
            <p:cNvPicPr>
              <a:picLocks noChangeAspect="1"/>
            </p:cNvPicPr>
            <p:nvPr/>
          </p:nvPicPr>
          <p:blipFill>
            <a:blip r:embed="rId7"/>
            <a:stretch>
              <a:fillRect/>
            </a:stretch>
          </p:blipFill>
          <p:spPr>
            <a:xfrm>
              <a:off x="2208389" y="4427699"/>
              <a:ext cx="6586760" cy="1507557"/>
            </a:xfrm>
            <a:prstGeom prst="rect">
              <a:avLst/>
            </a:prstGeom>
            <a:ln>
              <a:solidFill>
                <a:schemeClr val="accent5">
                  <a:lumMod val="75000"/>
                </a:schemeClr>
              </a:solidFill>
            </a:ln>
          </p:spPr>
        </p:pic>
        <p:sp>
          <p:nvSpPr>
            <p:cNvPr id="16" name="Rectangle 15">
              <a:extLst>
                <a:ext uri="{FF2B5EF4-FFF2-40B4-BE49-F238E27FC236}">
                  <a16:creationId xmlns:a16="http://schemas.microsoft.com/office/drawing/2014/main" id="{9B988BA8-66C0-3818-9F9A-4A3D6119ECBA}"/>
                </a:ext>
              </a:extLst>
            </p:cNvPr>
            <p:cNvSpPr/>
            <p:nvPr/>
          </p:nvSpPr>
          <p:spPr>
            <a:xfrm>
              <a:off x="348853" y="3883348"/>
              <a:ext cx="8446296" cy="4403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Review and update your action points on Careerpilot</a:t>
              </a:r>
            </a:p>
          </p:txBody>
        </p:sp>
      </p:grpSp>
      <p:sp>
        <p:nvSpPr>
          <p:cNvPr id="2" name="Star: 32 Points 1">
            <a:extLst>
              <a:ext uri="{FF2B5EF4-FFF2-40B4-BE49-F238E27FC236}">
                <a16:creationId xmlns:a16="http://schemas.microsoft.com/office/drawing/2014/main" id="{5CFC2609-4498-128E-FB8E-98375B1014C0}"/>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122387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heel(1)">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 – did you?</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53" name="Graphic 52" descr="Badge 3 with solid fill">
            <a:extLst>
              <a:ext uri="{FF2B5EF4-FFF2-40B4-BE49-F238E27FC236}">
                <a16:creationId xmlns:a16="http://schemas.microsoft.com/office/drawing/2014/main" id="{58CC64E8-2C16-4A5C-CF2D-F61CE614FC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01458" y="0"/>
            <a:ext cx="646331" cy="646331"/>
          </a:xfrm>
          <a:prstGeom prst="rect">
            <a:avLst/>
          </a:prstGeom>
        </p:spPr>
      </p:pic>
      <p:grpSp>
        <p:nvGrpSpPr>
          <p:cNvPr id="56" name="Group 55">
            <a:extLst>
              <a:ext uri="{FF2B5EF4-FFF2-40B4-BE49-F238E27FC236}">
                <a16:creationId xmlns:a16="http://schemas.microsoft.com/office/drawing/2014/main" id="{B2768B26-A411-A747-B840-8976D95A0753}"/>
              </a:ext>
            </a:extLst>
          </p:cNvPr>
          <p:cNvGrpSpPr/>
          <p:nvPr/>
        </p:nvGrpSpPr>
        <p:grpSpPr>
          <a:xfrm>
            <a:off x="1852625" y="3400163"/>
            <a:ext cx="5862505" cy="2980453"/>
            <a:chOff x="1852625" y="3400163"/>
            <a:chExt cx="5862505" cy="2980453"/>
          </a:xfrm>
        </p:grpSpPr>
        <p:grpSp>
          <p:nvGrpSpPr>
            <p:cNvPr id="36" name="Group 35">
              <a:extLst>
                <a:ext uri="{FF2B5EF4-FFF2-40B4-BE49-F238E27FC236}">
                  <a16:creationId xmlns:a16="http://schemas.microsoft.com/office/drawing/2014/main" id="{48D9EC35-6C78-C075-4A1E-616936775A68}"/>
                </a:ext>
              </a:extLst>
            </p:cNvPr>
            <p:cNvGrpSpPr/>
            <p:nvPr/>
          </p:nvGrpSpPr>
          <p:grpSpPr>
            <a:xfrm>
              <a:off x="1865637" y="3403963"/>
              <a:ext cx="5849493" cy="2976653"/>
              <a:chOff x="305633" y="3218320"/>
              <a:chExt cx="5849493" cy="2976653"/>
            </a:xfrm>
          </p:grpSpPr>
          <p:grpSp>
            <p:nvGrpSpPr>
              <p:cNvPr id="37" name="Group 36">
                <a:extLst>
                  <a:ext uri="{FF2B5EF4-FFF2-40B4-BE49-F238E27FC236}">
                    <a16:creationId xmlns:a16="http://schemas.microsoft.com/office/drawing/2014/main" id="{4F073720-DA3D-8BC4-557F-A7DE5DFBF14B}"/>
                  </a:ext>
                </a:extLst>
              </p:cNvPr>
              <p:cNvGrpSpPr/>
              <p:nvPr/>
            </p:nvGrpSpPr>
            <p:grpSpPr>
              <a:xfrm>
                <a:off x="1744897" y="3218320"/>
                <a:ext cx="4410229" cy="2976653"/>
                <a:chOff x="1753930" y="3240775"/>
                <a:chExt cx="4410229" cy="2976653"/>
              </a:xfrm>
            </p:grpSpPr>
            <p:sp>
              <p:nvSpPr>
                <p:cNvPr id="45" name="Rectangle 44">
                  <a:extLst>
                    <a:ext uri="{FF2B5EF4-FFF2-40B4-BE49-F238E27FC236}">
                      <a16:creationId xmlns:a16="http://schemas.microsoft.com/office/drawing/2014/main" id="{7183A471-3CE7-33B4-39ED-97120E924B7C}"/>
                    </a:ext>
                  </a:extLst>
                </p:cNvPr>
                <p:cNvSpPr/>
                <p:nvPr/>
              </p:nvSpPr>
              <p:spPr>
                <a:xfrm>
                  <a:off x="1753930" y="3240775"/>
                  <a:ext cx="4394579" cy="1390417"/>
                </a:xfrm>
                <a:prstGeom prst="rect">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Planned your next step in learning and work</a:t>
                  </a:r>
                </a:p>
              </p:txBody>
            </p:sp>
            <p:sp>
              <p:nvSpPr>
                <p:cNvPr id="46" name="Rectangle 45">
                  <a:extLst>
                    <a:ext uri="{FF2B5EF4-FFF2-40B4-BE49-F238E27FC236}">
                      <a16:creationId xmlns:a16="http://schemas.microsoft.com/office/drawing/2014/main" id="{12EC441A-E0DA-10D5-C800-34C754EE6A44}"/>
                    </a:ext>
                  </a:extLst>
                </p:cNvPr>
                <p:cNvSpPr/>
                <p:nvPr/>
              </p:nvSpPr>
              <p:spPr>
                <a:xfrm>
                  <a:off x="1794906" y="4854074"/>
                  <a:ext cx="4369253" cy="1363354"/>
                </a:xfrm>
                <a:prstGeom prst="rect">
                  <a:avLst/>
                </a:prstGeom>
                <a:gradFill flip="none" rotWithShape="1">
                  <a:gsLst>
                    <a:gs pos="0">
                      <a:srgbClr val="FF9966">
                        <a:shade val="30000"/>
                        <a:satMod val="115000"/>
                      </a:srgbClr>
                    </a:gs>
                    <a:gs pos="50000">
                      <a:srgbClr val="FF9966">
                        <a:shade val="67500"/>
                        <a:satMod val="115000"/>
                      </a:srgbClr>
                    </a:gs>
                    <a:gs pos="100000">
                      <a:srgbClr val="FF9966">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bg1"/>
                      </a:solidFill>
                    </a:rPr>
                    <a:t>Been proactive about your life, learning and career</a:t>
                  </a:r>
                </a:p>
              </p:txBody>
            </p:sp>
          </p:grpSp>
          <p:grpSp>
            <p:nvGrpSpPr>
              <p:cNvPr id="38" name="Group 37">
                <a:extLst>
                  <a:ext uri="{FF2B5EF4-FFF2-40B4-BE49-F238E27FC236}">
                    <a16:creationId xmlns:a16="http://schemas.microsoft.com/office/drawing/2014/main" id="{DBD0AAAA-EF8B-3D2A-4B6C-46F59BE24497}"/>
                  </a:ext>
                </a:extLst>
              </p:cNvPr>
              <p:cNvGrpSpPr/>
              <p:nvPr/>
            </p:nvGrpSpPr>
            <p:grpSpPr>
              <a:xfrm>
                <a:off x="305633" y="4821277"/>
                <a:ext cx="1319501" cy="1373696"/>
                <a:chOff x="1696276" y="2918891"/>
                <a:chExt cx="1377950" cy="1438302"/>
              </a:xfrm>
            </p:grpSpPr>
            <p:sp>
              <p:nvSpPr>
                <p:cNvPr id="42" name="Rectangle 9">
                  <a:extLst>
                    <a:ext uri="{FF2B5EF4-FFF2-40B4-BE49-F238E27FC236}">
                      <a16:creationId xmlns:a16="http://schemas.microsoft.com/office/drawing/2014/main" id="{F7A9A257-6F81-FD68-7603-E5933772A9B7}"/>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3" name="Picture 10">
                  <a:extLst>
                    <a:ext uri="{FF2B5EF4-FFF2-40B4-BE49-F238E27FC236}">
                      <a16:creationId xmlns:a16="http://schemas.microsoft.com/office/drawing/2014/main" id="{606D1633-B040-2930-B45A-9275D5DD14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48" name="Group 47">
              <a:extLst>
                <a:ext uri="{FF2B5EF4-FFF2-40B4-BE49-F238E27FC236}">
                  <a16:creationId xmlns:a16="http://schemas.microsoft.com/office/drawing/2014/main" id="{C0FF8D30-33E7-E543-1195-CDFD3C1D254A}"/>
                </a:ext>
              </a:extLst>
            </p:cNvPr>
            <p:cNvGrpSpPr/>
            <p:nvPr/>
          </p:nvGrpSpPr>
          <p:grpSpPr>
            <a:xfrm>
              <a:off x="1852625" y="3400163"/>
              <a:ext cx="1321021" cy="1390417"/>
              <a:chOff x="192050" y="1029646"/>
              <a:chExt cx="1379537" cy="1525587"/>
            </a:xfrm>
          </p:grpSpPr>
          <p:sp>
            <p:nvSpPr>
              <p:cNvPr id="49" name="Rectangle 2">
                <a:extLst>
                  <a:ext uri="{FF2B5EF4-FFF2-40B4-BE49-F238E27FC236}">
                    <a16:creationId xmlns:a16="http://schemas.microsoft.com/office/drawing/2014/main" id="{74781A1B-CBB9-4493-7F1C-2CA1E55576A8}"/>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5" name="Picture 4">
                <a:extLst>
                  <a:ext uri="{FF2B5EF4-FFF2-40B4-BE49-F238E27FC236}">
                    <a16:creationId xmlns:a16="http://schemas.microsoft.com/office/drawing/2014/main" id="{07512555-A62C-42AC-B478-6D0C9FCC609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54640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950E8C0-0167-9A5A-9C70-29F12AE72B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212644"/>
            <a:ext cx="9143999" cy="50167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60B1E24-D386-4F94-A37B-D6629425D2A8}"/>
              </a:ext>
            </a:extLst>
          </p:cNvPr>
          <p:cNvSpPr/>
          <p:nvPr/>
        </p:nvSpPr>
        <p:spPr>
          <a:xfrm>
            <a:off x="0" y="4842933"/>
            <a:ext cx="9144000" cy="20150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4"/>
          <a:srcRect r="3122" b="82541"/>
          <a:stretch/>
        </p:blipFill>
        <p:spPr>
          <a:xfrm>
            <a:off x="0" y="0"/>
            <a:ext cx="9153786" cy="914400"/>
          </a:xfrm>
          <a:prstGeom prst="rect">
            <a:avLst/>
          </a:prstGeom>
        </p:spPr>
      </p:pic>
      <p:sp>
        <p:nvSpPr>
          <p:cNvPr id="14" name="Rectangle 13">
            <a:extLst>
              <a:ext uri="{FF2B5EF4-FFF2-40B4-BE49-F238E27FC236}">
                <a16:creationId xmlns:a16="http://schemas.microsoft.com/office/drawing/2014/main" id="{F010D484-F28E-03E1-CECF-95678235760B}"/>
              </a:ext>
            </a:extLst>
          </p:cNvPr>
          <p:cNvSpPr/>
          <p:nvPr/>
        </p:nvSpPr>
        <p:spPr>
          <a:xfrm>
            <a:off x="1" y="4639733"/>
            <a:ext cx="9144000" cy="2218267"/>
          </a:xfrm>
          <a:prstGeom prst="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5BD816A-12A1-E2D5-AD64-3D14D2B3F82F}"/>
              </a:ext>
            </a:extLst>
          </p:cNvPr>
          <p:cNvSpPr/>
          <p:nvPr/>
        </p:nvSpPr>
        <p:spPr>
          <a:xfrm>
            <a:off x="0" y="4357511"/>
            <a:ext cx="9153786" cy="2500489"/>
          </a:xfrm>
          <a:prstGeom prst="rect">
            <a:avLst/>
          </a:prstGeom>
          <a:solidFill>
            <a:srgbClr val="00A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92342D0-B2D2-F5AE-231B-AE757BC85F58}"/>
              </a:ext>
            </a:extLst>
          </p:cNvPr>
          <p:cNvSpPr/>
          <p:nvPr/>
        </p:nvSpPr>
        <p:spPr>
          <a:xfrm>
            <a:off x="1600172" y="4842933"/>
            <a:ext cx="5943654"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Preparing for post 18</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4: Funding future study and getting ready to apply</a:t>
            </a:r>
          </a:p>
        </p:txBody>
      </p:sp>
      <p:pic>
        <p:nvPicPr>
          <p:cNvPr id="11" name="Graphic 10" descr="Badge 4 with solid fill">
            <a:extLst>
              <a:ext uri="{FF2B5EF4-FFF2-40B4-BE49-F238E27FC236}">
                <a16:creationId xmlns:a16="http://schemas.microsoft.com/office/drawing/2014/main" id="{433B9DA7-0F38-9AF1-D0B5-45DD4BD8087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41773" y="5069449"/>
            <a:ext cx="1116627" cy="1116627"/>
          </a:xfrm>
          <a:prstGeom prst="rect">
            <a:avLst/>
          </a:prstGeom>
        </p:spPr>
      </p:pic>
      <p:sp>
        <p:nvSpPr>
          <p:cNvPr id="4" name="Rectangle 3">
            <a:extLst>
              <a:ext uri="{FF2B5EF4-FFF2-40B4-BE49-F238E27FC236}">
                <a16:creationId xmlns:a16="http://schemas.microsoft.com/office/drawing/2014/main" id="{A5B499A1-0E51-537D-6B2E-1602F2CE3D0E}"/>
              </a:ext>
            </a:extLst>
          </p:cNvPr>
          <p:cNvSpPr/>
          <p:nvPr/>
        </p:nvSpPr>
        <p:spPr>
          <a:xfrm>
            <a:off x="-4895" y="89108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31038291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219676" y="2604343"/>
            <a:ext cx="2805419" cy="82465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a:t>
            </a:r>
          </a:p>
          <a:p>
            <a:pPr algn="ctr"/>
            <a:r>
              <a:rPr lang="en-GB" sz="2400" dirty="0"/>
              <a:t>5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227951" y="3540306"/>
            <a:ext cx="2788868" cy="90361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Explore finance: </a:t>
            </a:r>
          </a:p>
          <a:p>
            <a:pPr algn="ctr"/>
            <a:r>
              <a:rPr lang="en-GB" sz="2400" dirty="0"/>
              <a:t>20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211400" y="5896416"/>
            <a:ext cx="2805419" cy="77250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Wrap-up</a:t>
            </a:r>
          </a:p>
          <a:p>
            <a:pPr algn="ctr"/>
            <a:r>
              <a:rPr lang="en-GB" sz="2400" dirty="0"/>
              <a:t>5 mins</a:t>
            </a:r>
          </a:p>
        </p:txBody>
      </p:sp>
      <p:sp>
        <p:nvSpPr>
          <p:cNvPr id="54" name="Rectangle 53">
            <a:extLst>
              <a:ext uri="{FF2B5EF4-FFF2-40B4-BE49-F238E27FC236}">
                <a16:creationId xmlns:a16="http://schemas.microsoft.com/office/drawing/2014/main" id="{2DB018C6-1342-55B4-6B33-77BE65103791}"/>
              </a:ext>
            </a:extLst>
          </p:cNvPr>
          <p:cNvSpPr/>
          <p:nvPr/>
        </p:nvSpPr>
        <p:spPr>
          <a:xfrm>
            <a:off x="6227951" y="4555228"/>
            <a:ext cx="2788868" cy="125546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Selling your skills/applying: </a:t>
            </a:r>
          </a:p>
          <a:p>
            <a:pPr algn="ctr"/>
            <a:r>
              <a:rPr lang="en-GB" sz="2400" dirty="0"/>
              <a:t>30 mins</a:t>
            </a:r>
          </a:p>
        </p:txBody>
      </p:sp>
      <p:pic>
        <p:nvPicPr>
          <p:cNvPr id="6" name="Graphic 5" descr="Badge 4 with solid fill">
            <a:extLst>
              <a:ext uri="{FF2B5EF4-FFF2-40B4-BE49-F238E27FC236}">
                <a16:creationId xmlns:a16="http://schemas.microsoft.com/office/drawing/2014/main" id="{832BFD75-9AD8-9950-C0A5-253C15D3B5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8881" y="-12605"/>
            <a:ext cx="646331" cy="646331"/>
          </a:xfrm>
          <a:prstGeom prst="rect">
            <a:avLst/>
          </a:prstGeom>
        </p:spPr>
      </p:pic>
      <p:grpSp>
        <p:nvGrpSpPr>
          <p:cNvPr id="26" name="Group 25">
            <a:extLst>
              <a:ext uri="{FF2B5EF4-FFF2-40B4-BE49-F238E27FC236}">
                <a16:creationId xmlns:a16="http://schemas.microsoft.com/office/drawing/2014/main" id="{17989230-7944-7101-F907-E3D6E9E4FCA4}"/>
              </a:ext>
            </a:extLst>
          </p:cNvPr>
          <p:cNvGrpSpPr/>
          <p:nvPr/>
        </p:nvGrpSpPr>
        <p:grpSpPr>
          <a:xfrm>
            <a:off x="242800" y="3287086"/>
            <a:ext cx="5861350" cy="2985142"/>
            <a:chOff x="242800" y="3287086"/>
            <a:chExt cx="5861350" cy="2985142"/>
          </a:xfrm>
        </p:grpSpPr>
        <p:grpSp>
          <p:nvGrpSpPr>
            <p:cNvPr id="27" name="Group 26">
              <a:extLst>
                <a:ext uri="{FF2B5EF4-FFF2-40B4-BE49-F238E27FC236}">
                  <a16:creationId xmlns:a16="http://schemas.microsoft.com/office/drawing/2014/main" id="{61F179D5-720C-B13B-5A1A-CBAB987B367E}"/>
                </a:ext>
              </a:extLst>
            </p:cNvPr>
            <p:cNvGrpSpPr/>
            <p:nvPr/>
          </p:nvGrpSpPr>
          <p:grpSpPr>
            <a:xfrm>
              <a:off x="252707" y="3287086"/>
              <a:ext cx="5851443" cy="2985142"/>
              <a:chOff x="297841" y="3239928"/>
              <a:chExt cx="5851443" cy="2985142"/>
            </a:xfrm>
          </p:grpSpPr>
          <p:grpSp>
            <p:nvGrpSpPr>
              <p:cNvPr id="9" name="Group 8">
                <a:extLst>
                  <a:ext uri="{FF2B5EF4-FFF2-40B4-BE49-F238E27FC236}">
                    <a16:creationId xmlns:a16="http://schemas.microsoft.com/office/drawing/2014/main" id="{C63C5417-BD79-27CF-7D3A-15CC06F31AE8}"/>
                  </a:ext>
                </a:extLst>
              </p:cNvPr>
              <p:cNvGrpSpPr/>
              <p:nvPr/>
            </p:nvGrpSpPr>
            <p:grpSpPr>
              <a:xfrm>
                <a:off x="1754705" y="3239928"/>
                <a:ext cx="4394579" cy="2958578"/>
                <a:chOff x="1763738" y="3262383"/>
                <a:chExt cx="4394579" cy="2958578"/>
              </a:xfrm>
            </p:grpSpPr>
            <p:sp>
              <p:nvSpPr>
                <p:cNvPr id="7" name="Rectangle 6">
                  <a:extLst>
                    <a:ext uri="{FF2B5EF4-FFF2-40B4-BE49-F238E27FC236}">
                      <a16:creationId xmlns:a16="http://schemas.microsoft.com/office/drawing/2014/main" id="{7485B5F2-A2E5-452B-BB2A-DCB0ED21FF13}"/>
                    </a:ext>
                  </a:extLst>
                </p:cNvPr>
                <p:cNvSpPr/>
                <p:nvPr/>
              </p:nvSpPr>
              <p:spPr>
                <a:xfrm>
                  <a:off x="1763738" y="3262383"/>
                  <a:ext cx="4394579" cy="1390417"/>
                </a:xfrm>
                <a:prstGeom prst="rect">
                  <a:avLst/>
                </a:prstGeom>
                <a:gradFill flip="none" rotWithShape="1">
                  <a:gsLst>
                    <a:gs pos="0">
                      <a:srgbClr val="CC99FF">
                        <a:shade val="30000"/>
                        <a:satMod val="115000"/>
                      </a:srgbClr>
                    </a:gs>
                    <a:gs pos="50000">
                      <a:srgbClr val="CC99FF">
                        <a:shade val="67500"/>
                        <a:satMod val="115000"/>
                      </a:srgbClr>
                    </a:gs>
                    <a:gs pos="100000">
                      <a:srgbClr val="CC99FF">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will begin to manage your own money and plan finances</a:t>
                  </a:r>
                </a:p>
              </p:txBody>
            </p:sp>
            <p:sp>
              <p:nvSpPr>
                <p:cNvPr id="40" name="Rectangle 39">
                  <a:extLst>
                    <a:ext uri="{FF2B5EF4-FFF2-40B4-BE49-F238E27FC236}">
                      <a16:creationId xmlns:a16="http://schemas.microsoft.com/office/drawing/2014/main" id="{10035FC8-6561-46E8-82A6-3D2AF85DFD0E}"/>
                    </a:ext>
                  </a:extLst>
                </p:cNvPr>
                <p:cNvSpPr/>
                <p:nvPr/>
              </p:nvSpPr>
              <p:spPr>
                <a:xfrm>
                  <a:off x="1763738" y="4857607"/>
                  <a:ext cx="4369253" cy="1363354"/>
                </a:xfrm>
                <a:prstGeom prst="rect">
                  <a:avLst/>
                </a:prstGeom>
                <a:gradFill flip="none" rotWithShape="1">
                  <a:gsLst>
                    <a:gs pos="0">
                      <a:srgbClr val="FF9966">
                        <a:shade val="30000"/>
                        <a:satMod val="115000"/>
                      </a:srgbClr>
                    </a:gs>
                    <a:gs pos="50000">
                      <a:srgbClr val="FF9966">
                        <a:shade val="67500"/>
                        <a:satMod val="115000"/>
                      </a:srgbClr>
                    </a:gs>
                    <a:gs pos="100000">
                      <a:srgbClr val="FF9966">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bg1"/>
                      </a:solidFill>
                    </a:rPr>
                    <a:t>You will represent yourself through CVs/applications</a:t>
                  </a:r>
                </a:p>
              </p:txBody>
            </p:sp>
          </p:grpSp>
          <p:grpSp>
            <p:nvGrpSpPr>
              <p:cNvPr id="50" name="Group 49">
                <a:extLst>
                  <a:ext uri="{FF2B5EF4-FFF2-40B4-BE49-F238E27FC236}">
                    <a16:creationId xmlns:a16="http://schemas.microsoft.com/office/drawing/2014/main" id="{53461091-A0D4-45AB-7CA9-66DBD7A6B2D7}"/>
                  </a:ext>
                </a:extLst>
              </p:cNvPr>
              <p:cNvGrpSpPr/>
              <p:nvPr/>
            </p:nvGrpSpPr>
            <p:grpSpPr>
              <a:xfrm>
                <a:off x="297841" y="4851374"/>
                <a:ext cx="1319501" cy="1373696"/>
                <a:chOff x="1688138" y="2950403"/>
                <a:chExt cx="1377950" cy="1438302"/>
              </a:xfrm>
            </p:grpSpPr>
            <p:sp>
              <p:nvSpPr>
                <p:cNvPr id="51" name="Rectangle 9">
                  <a:extLst>
                    <a:ext uri="{FF2B5EF4-FFF2-40B4-BE49-F238E27FC236}">
                      <a16:creationId xmlns:a16="http://schemas.microsoft.com/office/drawing/2014/main" id="{BCE0BCDD-A0D3-0643-C001-964A28AA15A5}"/>
                    </a:ext>
                  </a:extLst>
                </p:cNvPr>
                <p:cNvSpPr>
                  <a:spLocks noChangeArrowheads="1"/>
                </p:cNvSpPr>
                <p:nvPr/>
              </p:nvSpPr>
              <p:spPr bwMode="auto">
                <a:xfrm>
                  <a:off x="1688138" y="2950403"/>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2" name="Picture 10">
                  <a:extLst>
                    <a:ext uri="{FF2B5EF4-FFF2-40B4-BE49-F238E27FC236}">
                      <a16:creationId xmlns:a16="http://schemas.microsoft.com/office/drawing/2014/main" id="{A7C075CD-9BF2-AAE3-7568-FEDF7F95C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65536" y="3065509"/>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22" name="Group 21">
              <a:extLst>
                <a:ext uri="{FF2B5EF4-FFF2-40B4-BE49-F238E27FC236}">
                  <a16:creationId xmlns:a16="http://schemas.microsoft.com/office/drawing/2014/main" id="{4C61E327-EF33-9959-D673-A3A5DCB66BEC}"/>
                </a:ext>
              </a:extLst>
            </p:cNvPr>
            <p:cNvGrpSpPr/>
            <p:nvPr/>
          </p:nvGrpSpPr>
          <p:grpSpPr>
            <a:xfrm>
              <a:off x="242800" y="3287086"/>
              <a:ext cx="1319501" cy="1410059"/>
              <a:chOff x="98968" y="4863795"/>
              <a:chExt cx="1377950" cy="1458913"/>
            </a:xfrm>
          </p:grpSpPr>
          <p:sp>
            <p:nvSpPr>
              <p:cNvPr id="24" name="Rectangle 11">
                <a:extLst>
                  <a:ext uri="{FF2B5EF4-FFF2-40B4-BE49-F238E27FC236}">
                    <a16:creationId xmlns:a16="http://schemas.microsoft.com/office/drawing/2014/main" id="{1F2EBA28-3736-27D4-4A40-FD76B6A42C57}"/>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5" name="Picture 13">
                <a:extLst>
                  <a:ext uri="{FF2B5EF4-FFF2-40B4-BE49-F238E27FC236}">
                    <a16:creationId xmlns:a16="http://schemas.microsoft.com/office/drawing/2014/main" id="{32C739AB-3A31-E5B4-AFBA-5092F5B7E4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377981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additive="base">
                                        <p:cTn id="25" dur="500" fill="hold"/>
                                        <p:tgtEl>
                                          <p:spTgt spid="54"/>
                                        </p:tgtEl>
                                        <p:attrNameLst>
                                          <p:attrName>ppt_x</p:attrName>
                                        </p:attrNameLst>
                                      </p:cBhvr>
                                      <p:tavLst>
                                        <p:tav tm="0">
                                          <p:val>
                                            <p:strVal val="#ppt_x"/>
                                          </p:val>
                                        </p:tav>
                                        <p:tav tm="100000">
                                          <p:val>
                                            <p:strVal val="#ppt_x"/>
                                          </p:val>
                                        </p:tav>
                                      </p:tavLst>
                                    </p:anim>
                                    <p:anim calcmode="lin" valueType="num">
                                      <p:cBhvr additive="base">
                                        <p:cTn id="26"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5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696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pic>
        <p:nvPicPr>
          <p:cNvPr id="3" name="Picture 2">
            <a:extLst>
              <a:ext uri="{FF2B5EF4-FFF2-40B4-BE49-F238E27FC236}">
                <a16:creationId xmlns:a16="http://schemas.microsoft.com/office/drawing/2014/main" id="{D0C22E99-7E24-97EA-4DC6-858DD9328D1F}"/>
              </a:ext>
            </a:extLst>
          </p:cNvPr>
          <p:cNvPicPr>
            <a:picLocks noChangeAspect="1"/>
          </p:cNvPicPr>
          <p:nvPr/>
        </p:nvPicPr>
        <p:blipFill rotWithShape="1">
          <a:blip r:embed="rId4"/>
          <a:srcRect t="6035" b="37670"/>
          <a:stretch/>
        </p:blipFill>
        <p:spPr>
          <a:xfrm>
            <a:off x="298267" y="1156710"/>
            <a:ext cx="8562703" cy="8462758"/>
          </a:xfrm>
          <a:prstGeom prst="rect">
            <a:avLst/>
          </a:prstGeom>
        </p:spPr>
      </p:pic>
      <p:sp>
        <p:nvSpPr>
          <p:cNvPr id="4" name="Rectangle 3">
            <a:extLst>
              <a:ext uri="{FF2B5EF4-FFF2-40B4-BE49-F238E27FC236}">
                <a16:creationId xmlns:a16="http://schemas.microsoft.com/office/drawing/2014/main" id="{630C37E8-7E24-5420-2A26-9DFC80E39B48}"/>
              </a:ext>
            </a:extLst>
          </p:cNvPr>
          <p:cNvSpPr/>
          <p:nvPr/>
        </p:nvSpPr>
        <p:spPr>
          <a:xfrm>
            <a:off x="0" y="-6962"/>
            <a:ext cx="9144000" cy="714656"/>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3" name="Text Box 14"/>
          <p:cNvSpPr txBox="1">
            <a:spLocks noChangeArrowheads="1"/>
          </p:cNvSpPr>
          <p:nvPr/>
        </p:nvSpPr>
        <p:spPr bwMode="auto">
          <a:xfrm>
            <a:off x="307975" y="942751"/>
            <a:ext cx="8552996" cy="1200329"/>
          </a:xfrm>
          <a:prstGeom prst="rect">
            <a:avLst/>
          </a:prstGeom>
          <a:solidFill>
            <a:schemeClr val="bg1"/>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2400" dirty="0">
                <a:latin typeface="Calibri" panose="020F0502020204030204" pitchFamily="34" charset="0"/>
              </a:rPr>
              <a:t>What do you want from a future job?</a:t>
            </a:r>
          </a:p>
          <a:p>
            <a:pPr algn="ctr" eaLnBrk="1" hangingPunct="1">
              <a:spcBef>
                <a:spcPct val="0"/>
              </a:spcBef>
              <a:buNone/>
            </a:pPr>
            <a:r>
              <a:rPr lang="en-GB" altLang="en-US" sz="2400" dirty="0">
                <a:latin typeface="Calibri" panose="020F0502020204030204" pitchFamily="34" charset="0"/>
              </a:rPr>
              <a:t> What drives you?</a:t>
            </a:r>
          </a:p>
          <a:p>
            <a:pPr algn="ctr" eaLnBrk="1" hangingPunct="1">
              <a:spcBef>
                <a:spcPct val="0"/>
              </a:spcBef>
              <a:buNone/>
            </a:pPr>
            <a:r>
              <a:rPr lang="en-GB" altLang="en-US" sz="2400" dirty="0">
                <a:latin typeface="Calibri" panose="020F0502020204030204" pitchFamily="34" charset="0"/>
              </a:rPr>
              <a:t>Write down your top 3, here are a few ideas or use your own</a:t>
            </a:r>
          </a:p>
        </p:txBody>
      </p:sp>
      <p:sp>
        <p:nvSpPr>
          <p:cNvPr id="2" name="AutoShape 2" descr="Image result for lottery balls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4" name="Explosion 2 21">
            <a:extLst>
              <a:ext uri="{FF2B5EF4-FFF2-40B4-BE49-F238E27FC236}">
                <a16:creationId xmlns:a16="http://schemas.microsoft.com/office/drawing/2014/main" id="{4B210D7F-3DDF-4BFA-B271-65489857BD1B}"/>
              </a:ext>
            </a:extLst>
          </p:cNvPr>
          <p:cNvSpPr/>
          <p:nvPr/>
        </p:nvSpPr>
        <p:spPr>
          <a:xfrm>
            <a:off x="1730649" y="2514600"/>
            <a:ext cx="5682702" cy="4033415"/>
          </a:xfrm>
          <a:prstGeom prst="irregularSeal2">
            <a:avLst/>
          </a:prstGeom>
          <a:solidFill>
            <a:srgbClr val="0072BA"/>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p>
          <a:p>
            <a:pPr algn="ctr"/>
            <a:r>
              <a:rPr lang="en-GB" sz="2400" dirty="0"/>
              <a:t>You can use what drives you (your values) to help you find a course/career.</a:t>
            </a:r>
          </a:p>
          <a:p>
            <a:pPr algn="ctr"/>
            <a:endParaRPr lang="en-GB" sz="3200" dirty="0"/>
          </a:p>
        </p:txBody>
      </p:sp>
      <p:sp>
        <p:nvSpPr>
          <p:cNvPr id="5" name="TextBox 4">
            <a:extLst>
              <a:ext uri="{FF2B5EF4-FFF2-40B4-BE49-F238E27FC236}">
                <a16:creationId xmlns:a16="http://schemas.microsoft.com/office/drawing/2014/main" id="{E60B33D4-E89B-A92D-8ABE-374713C4EDA2}"/>
              </a:ext>
            </a:extLst>
          </p:cNvPr>
          <p:cNvSpPr txBox="1"/>
          <p:nvPr/>
        </p:nvSpPr>
        <p:spPr>
          <a:xfrm>
            <a:off x="0" y="1264"/>
            <a:ext cx="9158780" cy="646331"/>
          </a:xfrm>
          <a:prstGeom prst="rect">
            <a:avLst/>
          </a:prstGeom>
          <a:noFill/>
        </p:spPr>
        <p:txBody>
          <a:bodyPr wrap="square" rtlCol="0">
            <a:spAutoFit/>
          </a:bodyPr>
          <a:lstStyle/>
          <a:p>
            <a:pPr algn="ctr"/>
            <a:r>
              <a:rPr lang="en-GB" sz="3600" dirty="0">
                <a:solidFill>
                  <a:schemeClr val="bg1"/>
                </a:solidFill>
              </a:rPr>
              <a:t>Exploring motivations</a:t>
            </a:r>
          </a:p>
        </p:txBody>
      </p:sp>
      <p:pic>
        <p:nvPicPr>
          <p:cNvPr id="6" name="Graphic 5" descr="Badge 1 with solid fill">
            <a:extLst>
              <a:ext uri="{FF2B5EF4-FFF2-40B4-BE49-F238E27FC236}">
                <a16:creationId xmlns:a16="http://schemas.microsoft.com/office/drawing/2014/main" id="{3636A394-D2B0-8949-EBB0-8F314CD88A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307950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4"/>
                                        </p:tgtEl>
                                        <p:attrNameLst>
                                          <p:attrName>style.visibility</p:attrName>
                                        </p:attrNameLst>
                                      </p:cBhvr>
                                      <p:to>
                                        <p:strVal val="visible"/>
                                      </p:to>
                                    </p:set>
                                    <p:anim calcmode="lin" valueType="num">
                                      <p:cBhvr additive="base">
                                        <p:cTn id="14" dur="500" fill="hold"/>
                                        <p:tgtEl>
                                          <p:spTgt spid="54"/>
                                        </p:tgtEl>
                                        <p:attrNameLst>
                                          <p:attrName>ppt_x</p:attrName>
                                        </p:attrNameLst>
                                      </p:cBhvr>
                                      <p:tavLst>
                                        <p:tav tm="0">
                                          <p:val>
                                            <p:strVal val="#ppt_x"/>
                                          </p:val>
                                        </p:tav>
                                        <p:tav tm="100000">
                                          <p:val>
                                            <p:strVal val="#ppt_x"/>
                                          </p:val>
                                        </p:tav>
                                      </p:tavLst>
                                    </p:anim>
                                    <p:anim calcmode="lin" valueType="num">
                                      <p:cBhvr additive="base">
                                        <p:cTn id="15"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0" y="-6886"/>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In today’s lesson you will…</a:t>
            </a:r>
          </a:p>
        </p:txBody>
      </p:sp>
      <p:sp>
        <p:nvSpPr>
          <p:cNvPr id="27" name="TextBox 26">
            <a:extLst>
              <a:ext uri="{FF2B5EF4-FFF2-40B4-BE49-F238E27FC236}">
                <a16:creationId xmlns:a16="http://schemas.microsoft.com/office/drawing/2014/main" id="{A698D537-5FF4-BECD-E935-CD39DAD27A1C}"/>
              </a:ext>
            </a:extLst>
          </p:cNvPr>
          <p:cNvSpPr txBox="1"/>
          <p:nvPr/>
        </p:nvSpPr>
        <p:spPr>
          <a:xfrm>
            <a:off x="5400861" y="6223341"/>
            <a:ext cx="3988568" cy="646331"/>
          </a:xfrm>
          <a:prstGeom prst="rect">
            <a:avLst/>
          </a:prstGeom>
          <a:noFill/>
        </p:spPr>
        <p:txBody>
          <a:bodyPr wrap="square" rtlCol="0">
            <a:spAutoFit/>
          </a:bodyPr>
          <a:lstStyle/>
          <a:p>
            <a:pPr algn="ctr"/>
            <a:r>
              <a:rPr lang="en-GB" sz="3600" dirty="0">
                <a:solidFill>
                  <a:schemeClr val="bg1"/>
                </a:solidFill>
                <a:hlinkClick r:id="rId3">
                  <a:extLst>
                    <a:ext uri="{A12FA001-AC4F-418D-AE19-62706E023703}">
                      <ahyp:hlinkClr xmlns:ahyp="http://schemas.microsoft.com/office/drawing/2018/hyperlinkcolor" val="tx"/>
                    </a:ext>
                  </a:extLst>
                </a:hlinkClick>
              </a:rPr>
              <a:t>careerpilot.org.uk</a:t>
            </a:r>
            <a:endParaRPr lang="en-GB" sz="3600" dirty="0">
              <a:solidFill>
                <a:schemeClr val="bg1"/>
              </a:solidFill>
            </a:endParaRPr>
          </a:p>
        </p:txBody>
      </p:sp>
      <p:pic>
        <p:nvPicPr>
          <p:cNvPr id="24" name="Graphic 23" descr="Badge 4 with solid fill">
            <a:extLst>
              <a:ext uri="{FF2B5EF4-FFF2-40B4-BE49-F238E27FC236}">
                <a16:creationId xmlns:a16="http://schemas.microsoft.com/office/drawing/2014/main" id="{A96CE6C9-B82F-2DDE-7D51-14B73C263F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8881" y="-12605"/>
            <a:ext cx="646331" cy="646331"/>
          </a:xfrm>
          <a:prstGeom prst="rect">
            <a:avLst/>
          </a:prstGeom>
        </p:spPr>
      </p:pic>
      <p:grpSp>
        <p:nvGrpSpPr>
          <p:cNvPr id="29" name="Group 28">
            <a:extLst>
              <a:ext uri="{FF2B5EF4-FFF2-40B4-BE49-F238E27FC236}">
                <a16:creationId xmlns:a16="http://schemas.microsoft.com/office/drawing/2014/main" id="{B8EE16CC-2D5A-9132-8137-D643BA75A717}"/>
              </a:ext>
            </a:extLst>
          </p:cNvPr>
          <p:cNvGrpSpPr/>
          <p:nvPr/>
        </p:nvGrpSpPr>
        <p:grpSpPr>
          <a:xfrm>
            <a:off x="345688" y="991794"/>
            <a:ext cx="8477770" cy="1061753"/>
            <a:chOff x="267759" y="867608"/>
            <a:chExt cx="8594275" cy="1061753"/>
          </a:xfrm>
        </p:grpSpPr>
        <p:sp>
          <p:nvSpPr>
            <p:cNvPr id="6" name="Rectangle 5">
              <a:extLst>
                <a:ext uri="{FF2B5EF4-FFF2-40B4-BE49-F238E27FC236}">
                  <a16:creationId xmlns:a16="http://schemas.microsoft.com/office/drawing/2014/main" id="{745F6B8F-A84B-DC4F-ADAE-E48455D522B6}"/>
                </a:ext>
              </a:extLst>
            </p:cNvPr>
            <p:cNvSpPr/>
            <p:nvPr/>
          </p:nvSpPr>
          <p:spPr>
            <a:xfrm>
              <a:off x="267759" y="1004689"/>
              <a:ext cx="7723662"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1. Explore benefits of higher education</a:t>
              </a:r>
            </a:p>
            <a:p>
              <a:pPr marL="457200" indent="-457200">
                <a:buFont typeface="+mj-lt"/>
                <a:buAutoNum type="arabicPeriod"/>
              </a:pPr>
              <a:endParaRPr lang="en-GB" altLang="en-US" sz="2400" dirty="0">
                <a:latin typeface="Calibri" panose="020F0502020204030204" pitchFamily="34" charset="0"/>
              </a:endParaRPr>
            </a:p>
          </p:txBody>
        </p:sp>
        <p:pic>
          <p:nvPicPr>
            <p:cNvPr id="5" name="Picture 4">
              <a:extLst>
                <a:ext uri="{FF2B5EF4-FFF2-40B4-BE49-F238E27FC236}">
                  <a16:creationId xmlns:a16="http://schemas.microsoft.com/office/drawing/2014/main" id="{EAF1EA29-0DEA-1F91-0CF0-2A8FB158EF5E}"/>
                </a:ext>
              </a:extLst>
            </p:cNvPr>
            <p:cNvPicPr>
              <a:picLocks noChangeAspect="1"/>
            </p:cNvPicPr>
            <p:nvPr/>
          </p:nvPicPr>
          <p:blipFill>
            <a:blip r:embed="rId5"/>
            <a:stretch>
              <a:fillRect/>
            </a:stretch>
          </p:blipFill>
          <p:spPr>
            <a:xfrm>
              <a:off x="6921435" y="867608"/>
              <a:ext cx="1940599" cy="1061753"/>
            </a:xfrm>
            <a:prstGeom prst="rect">
              <a:avLst/>
            </a:prstGeom>
          </p:spPr>
        </p:pic>
      </p:grpSp>
      <p:grpSp>
        <p:nvGrpSpPr>
          <p:cNvPr id="22" name="Group 21">
            <a:extLst>
              <a:ext uri="{FF2B5EF4-FFF2-40B4-BE49-F238E27FC236}">
                <a16:creationId xmlns:a16="http://schemas.microsoft.com/office/drawing/2014/main" id="{206241D5-A00B-1813-1A0F-850BA036ABF0}"/>
              </a:ext>
            </a:extLst>
          </p:cNvPr>
          <p:cNvGrpSpPr/>
          <p:nvPr/>
        </p:nvGrpSpPr>
        <p:grpSpPr>
          <a:xfrm>
            <a:off x="333885" y="2300814"/>
            <a:ext cx="8497249" cy="830997"/>
            <a:chOff x="372461" y="2016762"/>
            <a:chExt cx="8497249" cy="830997"/>
          </a:xfrm>
        </p:grpSpPr>
        <p:sp>
          <p:nvSpPr>
            <p:cNvPr id="20" name="Rectangle 19">
              <a:extLst>
                <a:ext uri="{FF2B5EF4-FFF2-40B4-BE49-F238E27FC236}">
                  <a16:creationId xmlns:a16="http://schemas.microsoft.com/office/drawing/2014/main" id="{FCED8037-A006-4A81-9DFF-CACF2E4DCA16}"/>
                </a:ext>
              </a:extLst>
            </p:cNvPr>
            <p:cNvSpPr/>
            <p:nvPr/>
          </p:nvSpPr>
          <p:spPr>
            <a:xfrm>
              <a:off x="372461" y="2016762"/>
              <a:ext cx="7618960"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2. Explore funding</a:t>
              </a:r>
            </a:p>
            <a:p>
              <a:r>
                <a:rPr lang="en-GB" altLang="en-US" sz="2400" dirty="0">
                  <a:latin typeface="Calibri" panose="020F0502020204030204" pitchFamily="34" charset="0"/>
                </a:rPr>
                <a:t> </a:t>
              </a:r>
            </a:p>
          </p:txBody>
        </p:sp>
        <p:pic>
          <p:nvPicPr>
            <p:cNvPr id="9" name="Picture 8">
              <a:extLst>
                <a:ext uri="{FF2B5EF4-FFF2-40B4-BE49-F238E27FC236}">
                  <a16:creationId xmlns:a16="http://schemas.microsoft.com/office/drawing/2014/main" id="{3FA2429C-2147-AC23-D8C5-7E54BAE4D6B2}"/>
                </a:ext>
              </a:extLst>
            </p:cNvPr>
            <p:cNvPicPr>
              <a:picLocks noChangeAspect="1"/>
            </p:cNvPicPr>
            <p:nvPr/>
          </p:nvPicPr>
          <p:blipFill>
            <a:blip r:embed="rId6"/>
            <a:stretch>
              <a:fillRect/>
            </a:stretch>
          </p:blipFill>
          <p:spPr>
            <a:xfrm>
              <a:off x="6090121" y="2183945"/>
              <a:ext cx="2779589" cy="526659"/>
            </a:xfrm>
            <a:prstGeom prst="rect">
              <a:avLst/>
            </a:prstGeom>
            <a:ln>
              <a:solidFill>
                <a:schemeClr val="accent5">
                  <a:lumMod val="75000"/>
                </a:schemeClr>
              </a:solidFill>
            </a:ln>
          </p:spPr>
        </p:pic>
      </p:grpSp>
      <p:grpSp>
        <p:nvGrpSpPr>
          <p:cNvPr id="19" name="Group 18">
            <a:extLst>
              <a:ext uri="{FF2B5EF4-FFF2-40B4-BE49-F238E27FC236}">
                <a16:creationId xmlns:a16="http://schemas.microsoft.com/office/drawing/2014/main" id="{5D607152-06B8-C4AD-A899-B40D1D825C3B}"/>
              </a:ext>
            </a:extLst>
          </p:cNvPr>
          <p:cNvGrpSpPr/>
          <p:nvPr/>
        </p:nvGrpSpPr>
        <p:grpSpPr>
          <a:xfrm>
            <a:off x="345688" y="3214382"/>
            <a:ext cx="8288192" cy="1405794"/>
            <a:chOff x="345689" y="2694162"/>
            <a:chExt cx="8288192" cy="1405794"/>
          </a:xfrm>
        </p:grpSpPr>
        <p:sp>
          <p:nvSpPr>
            <p:cNvPr id="21" name="Rectangle 20">
              <a:extLst>
                <a:ext uri="{FF2B5EF4-FFF2-40B4-BE49-F238E27FC236}">
                  <a16:creationId xmlns:a16="http://schemas.microsoft.com/office/drawing/2014/main" id="{41A82D17-01DC-44D1-8999-414A221C7848}"/>
                </a:ext>
              </a:extLst>
            </p:cNvPr>
            <p:cNvSpPr/>
            <p:nvPr/>
          </p:nvSpPr>
          <p:spPr>
            <a:xfrm>
              <a:off x="345689" y="3049233"/>
              <a:ext cx="760715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Know your skills</a:t>
              </a:r>
            </a:p>
            <a:p>
              <a:endParaRPr lang="en-GB" altLang="en-US" sz="2400" dirty="0">
                <a:latin typeface="Calibri" panose="020F0502020204030204" pitchFamily="34" charset="0"/>
              </a:endParaRPr>
            </a:p>
          </p:txBody>
        </p:sp>
        <p:pic>
          <p:nvPicPr>
            <p:cNvPr id="10" name="Picture 9">
              <a:extLst>
                <a:ext uri="{FF2B5EF4-FFF2-40B4-BE49-F238E27FC236}">
                  <a16:creationId xmlns:a16="http://schemas.microsoft.com/office/drawing/2014/main" id="{A3FEE8C3-F450-BE24-1537-01261173872C}"/>
                </a:ext>
              </a:extLst>
            </p:cNvPr>
            <p:cNvPicPr>
              <a:picLocks noChangeAspect="1"/>
            </p:cNvPicPr>
            <p:nvPr/>
          </p:nvPicPr>
          <p:blipFill rotWithShape="1">
            <a:blip r:embed="rId7"/>
            <a:srcRect b="52222"/>
            <a:stretch/>
          </p:blipFill>
          <p:spPr>
            <a:xfrm>
              <a:off x="7271806" y="2694162"/>
              <a:ext cx="1362075" cy="1405794"/>
            </a:xfrm>
            <a:prstGeom prst="rect">
              <a:avLst/>
            </a:prstGeom>
          </p:spPr>
        </p:pic>
      </p:grpSp>
      <p:grpSp>
        <p:nvGrpSpPr>
          <p:cNvPr id="11" name="Group 10">
            <a:extLst>
              <a:ext uri="{FF2B5EF4-FFF2-40B4-BE49-F238E27FC236}">
                <a16:creationId xmlns:a16="http://schemas.microsoft.com/office/drawing/2014/main" id="{FCB5F793-1E1C-2145-02A2-592FAD4B9C96}"/>
              </a:ext>
            </a:extLst>
          </p:cNvPr>
          <p:cNvGrpSpPr/>
          <p:nvPr/>
        </p:nvGrpSpPr>
        <p:grpSpPr>
          <a:xfrm>
            <a:off x="345687" y="4676921"/>
            <a:ext cx="8066520" cy="1548325"/>
            <a:chOff x="345687" y="4676921"/>
            <a:chExt cx="8066520" cy="1548325"/>
          </a:xfrm>
        </p:grpSpPr>
        <p:sp>
          <p:nvSpPr>
            <p:cNvPr id="18" name="Rectangle 17">
              <a:extLst>
                <a:ext uri="{FF2B5EF4-FFF2-40B4-BE49-F238E27FC236}">
                  <a16:creationId xmlns:a16="http://schemas.microsoft.com/office/drawing/2014/main" id="{94CBE923-F6B6-038F-1394-C662C6FE7F77}"/>
                </a:ext>
              </a:extLst>
            </p:cNvPr>
            <p:cNvSpPr/>
            <p:nvPr/>
          </p:nvSpPr>
          <p:spPr>
            <a:xfrm>
              <a:off x="345687" y="4894984"/>
              <a:ext cx="760715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4. Write a CV</a:t>
              </a:r>
            </a:p>
            <a:p>
              <a:endParaRPr lang="en-GB" altLang="en-US" sz="2400" dirty="0">
                <a:latin typeface="Calibri" panose="020F0502020204030204" pitchFamily="34" charset="0"/>
              </a:endParaRPr>
            </a:p>
          </p:txBody>
        </p:sp>
        <p:pic>
          <p:nvPicPr>
            <p:cNvPr id="8" name="Picture 7">
              <a:extLst>
                <a:ext uri="{FF2B5EF4-FFF2-40B4-BE49-F238E27FC236}">
                  <a16:creationId xmlns:a16="http://schemas.microsoft.com/office/drawing/2014/main" id="{928BB5ED-A7F0-BD6F-A6C2-62DA0006CCB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09461" y="4676921"/>
              <a:ext cx="1102746" cy="1548325"/>
            </a:xfrm>
            <a:prstGeom prst="rect">
              <a:avLst/>
            </a:prstGeom>
          </p:spPr>
        </p:pic>
      </p:grpSp>
    </p:spTree>
    <p:extLst>
      <p:ext uri="{BB962C8B-B14F-4D97-AF65-F5344CB8AC3E}">
        <p14:creationId xmlns:p14="http://schemas.microsoft.com/office/powerpoint/2010/main" val="200224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75084"/>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78107"/>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Let’s say higher education – not </a:t>
            </a:r>
            <a:r>
              <a:rPr lang="en-GB" altLang="en-US" sz="3600" dirty="0" err="1">
                <a:solidFill>
                  <a:schemeClr val="bg1"/>
                </a:solidFill>
                <a:latin typeface="Calibri" panose="020F0502020204030204" pitchFamily="34" charset="0"/>
              </a:rPr>
              <a:t>uni</a:t>
            </a:r>
            <a:r>
              <a:rPr lang="en-GB" altLang="en-US" sz="3600" dirty="0">
                <a:solidFill>
                  <a:schemeClr val="bg1"/>
                </a:solidFill>
                <a:latin typeface="Calibri" panose="020F0502020204030204" pitchFamily="34" charset="0"/>
              </a:rPr>
              <a:t>!</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0056" y="-78107"/>
            <a:ext cx="646331" cy="646331"/>
          </a:xfrm>
          <a:prstGeom prst="rect">
            <a:avLst/>
          </a:prstGeom>
        </p:spPr>
      </p:pic>
      <p:sp>
        <p:nvSpPr>
          <p:cNvPr id="11" name="Rectangle 10">
            <a:extLst>
              <a:ext uri="{FF2B5EF4-FFF2-40B4-BE49-F238E27FC236}">
                <a16:creationId xmlns:a16="http://schemas.microsoft.com/office/drawing/2014/main" id="{04D8A1EA-3CD1-87CF-2980-B743BEC44D7C}"/>
              </a:ext>
            </a:extLst>
          </p:cNvPr>
          <p:cNvSpPr/>
          <p:nvPr/>
        </p:nvSpPr>
        <p:spPr>
          <a:xfrm>
            <a:off x="269912" y="916728"/>
            <a:ext cx="8604173" cy="8062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Higher education is any course from Level 4 upwards</a:t>
            </a:r>
          </a:p>
        </p:txBody>
      </p:sp>
      <p:sp>
        <p:nvSpPr>
          <p:cNvPr id="4" name="Rectangle 3">
            <a:extLst>
              <a:ext uri="{FF2B5EF4-FFF2-40B4-BE49-F238E27FC236}">
                <a16:creationId xmlns:a16="http://schemas.microsoft.com/office/drawing/2014/main" id="{68381E10-2587-6CB7-821C-5B33DBE910CF}"/>
              </a:ext>
            </a:extLst>
          </p:cNvPr>
          <p:cNvSpPr/>
          <p:nvPr/>
        </p:nvSpPr>
        <p:spPr>
          <a:xfrm>
            <a:off x="277303" y="1869963"/>
            <a:ext cx="8604173" cy="8062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You graduate with a degree at Level 6</a:t>
            </a:r>
          </a:p>
        </p:txBody>
      </p:sp>
      <p:pic>
        <p:nvPicPr>
          <p:cNvPr id="9" name="Picture 8">
            <a:extLst>
              <a:ext uri="{FF2B5EF4-FFF2-40B4-BE49-F238E27FC236}">
                <a16:creationId xmlns:a16="http://schemas.microsoft.com/office/drawing/2014/main" id="{24BC5545-AA41-37CD-B06F-71E466788C28}"/>
              </a:ext>
            </a:extLst>
          </p:cNvPr>
          <p:cNvPicPr>
            <a:picLocks noChangeAspect="1"/>
          </p:cNvPicPr>
          <p:nvPr/>
        </p:nvPicPr>
        <p:blipFill>
          <a:blip r:embed="rId5"/>
          <a:stretch>
            <a:fillRect/>
          </a:stretch>
        </p:blipFill>
        <p:spPr>
          <a:xfrm>
            <a:off x="262524" y="916728"/>
            <a:ext cx="8604173" cy="1787641"/>
          </a:xfrm>
          <a:prstGeom prst="rect">
            <a:avLst/>
          </a:prstGeom>
        </p:spPr>
      </p:pic>
      <p:pic>
        <p:nvPicPr>
          <p:cNvPr id="5" name="Picture 4">
            <a:extLst>
              <a:ext uri="{FF2B5EF4-FFF2-40B4-BE49-F238E27FC236}">
                <a16:creationId xmlns:a16="http://schemas.microsoft.com/office/drawing/2014/main" id="{DAD36721-15E8-A6EF-4F5B-1F82CAFED1D5}"/>
              </a:ext>
            </a:extLst>
          </p:cNvPr>
          <p:cNvPicPr>
            <a:picLocks noChangeAspect="1"/>
          </p:cNvPicPr>
          <p:nvPr/>
        </p:nvPicPr>
        <p:blipFill rotWithShape="1">
          <a:blip r:embed="rId6"/>
          <a:srcRect t="3463"/>
          <a:stretch/>
        </p:blipFill>
        <p:spPr>
          <a:xfrm>
            <a:off x="285976" y="3530600"/>
            <a:ext cx="8635362" cy="2832100"/>
          </a:xfrm>
          <a:prstGeom prst="rect">
            <a:avLst/>
          </a:prstGeom>
        </p:spPr>
      </p:pic>
    </p:spTree>
    <p:custDataLst>
      <p:tags r:id="rId1"/>
    </p:custDataLst>
    <p:extLst>
      <p:ext uri="{BB962C8B-B14F-4D97-AF65-F5344CB8AC3E}">
        <p14:creationId xmlns:p14="http://schemas.microsoft.com/office/powerpoint/2010/main" val="2300512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75084"/>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74737"/>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Is Higher education worth it?</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45687" y="-90613"/>
            <a:ext cx="646331" cy="646331"/>
          </a:xfrm>
          <a:prstGeom prst="rect">
            <a:avLst/>
          </a:prstGeom>
        </p:spPr>
      </p:pic>
      <p:sp>
        <p:nvSpPr>
          <p:cNvPr id="5" name="TextBox 4">
            <a:extLst>
              <a:ext uri="{FF2B5EF4-FFF2-40B4-BE49-F238E27FC236}">
                <a16:creationId xmlns:a16="http://schemas.microsoft.com/office/drawing/2014/main" id="{25A51F41-0C52-F3EE-2AAD-E2340EDCFE08}"/>
              </a:ext>
            </a:extLst>
          </p:cNvPr>
          <p:cNvSpPr txBox="1"/>
          <p:nvPr/>
        </p:nvSpPr>
        <p:spPr>
          <a:xfrm>
            <a:off x="296692" y="1005578"/>
            <a:ext cx="2483378" cy="923330"/>
          </a:xfrm>
          <a:prstGeom prst="rect">
            <a:avLst/>
          </a:prstGeom>
          <a:solidFill>
            <a:srgbClr val="0070C0"/>
          </a:solidFill>
        </p:spPr>
        <p:txBody>
          <a:bodyPr wrap="square" rtlCol="0">
            <a:spAutoFit/>
          </a:bodyPr>
          <a:lstStyle/>
          <a:p>
            <a:pPr algn="ctr"/>
            <a:r>
              <a:rPr lang="en-GB" sz="2700" dirty="0">
                <a:solidFill>
                  <a:schemeClr val="bg1"/>
                </a:solidFill>
              </a:rPr>
              <a:t>Employment Benefits</a:t>
            </a:r>
          </a:p>
        </p:txBody>
      </p:sp>
      <p:sp>
        <p:nvSpPr>
          <p:cNvPr id="7" name="TextBox 6">
            <a:extLst>
              <a:ext uri="{FF2B5EF4-FFF2-40B4-BE49-F238E27FC236}">
                <a16:creationId xmlns:a16="http://schemas.microsoft.com/office/drawing/2014/main" id="{A900596B-F724-5E3D-D8C2-340E1900F6A5}"/>
              </a:ext>
            </a:extLst>
          </p:cNvPr>
          <p:cNvSpPr txBox="1"/>
          <p:nvPr/>
        </p:nvSpPr>
        <p:spPr>
          <a:xfrm>
            <a:off x="3205008" y="1004253"/>
            <a:ext cx="2631726" cy="923330"/>
          </a:xfrm>
          <a:prstGeom prst="rect">
            <a:avLst/>
          </a:prstGeom>
          <a:solidFill>
            <a:srgbClr val="0070C0"/>
          </a:solidFill>
        </p:spPr>
        <p:txBody>
          <a:bodyPr wrap="square" rtlCol="0">
            <a:spAutoFit/>
          </a:bodyPr>
          <a:lstStyle/>
          <a:p>
            <a:pPr algn="ctr"/>
            <a:r>
              <a:rPr lang="en-GB" sz="2700" dirty="0">
                <a:solidFill>
                  <a:schemeClr val="bg1"/>
                </a:solidFill>
              </a:rPr>
              <a:t>Financial Benefits:</a:t>
            </a:r>
          </a:p>
        </p:txBody>
      </p:sp>
      <p:sp>
        <p:nvSpPr>
          <p:cNvPr id="8" name="TextBox 7">
            <a:extLst>
              <a:ext uri="{FF2B5EF4-FFF2-40B4-BE49-F238E27FC236}">
                <a16:creationId xmlns:a16="http://schemas.microsoft.com/office/drawing/2014/main" id="{090D96CD-801A-2757-11A6-06E44B901A68}"/>
              </a:ext>
            </a:extLst>
          </p:cNvPr>
          <p:cNvSpPr txBox="1"/>
          <p:nvPr/>
        </p:nvSpPr>
        <p:spPr>
          <a:xfrm>
            <a:off x="6212371" y="1004253"/>
            <a:ext cx="2570771" cy="923330"/>
          </a:xfrm>
          <a:prstGeom prst="rect">
            <a:avLst/>
          </a:prstGeom>
          <a:solidFill>
            <a:srgbClr val="0070C0"/>
          </a:solidFill>
        </p:spPr>
        <p:txBody>
          <a:bodyPr wrap="square" rtlCol="0">
            <a:spAutoFit/>
          </a:bodyPr>
          <a:lstStyle/>
          <a:p>
            <a:pPr algn="ctr"/>
            <a:r>
              <a:rPr lang="en-GB" sz="2700" dirty="0">
                <a:solidFill>
                  <a:schemeClr val="bg1"/>
                </a:solidFill>
              </a:rPr>
              <a:t>Personal Benefits:</a:t>
            </a:r>
          </a:p>
        </p:txBody>
      </p:sp>
      <p:sp>
        <p:nvSpPr>
          <p:cNvPr id="9" name="Speech Bubble: Rectangle with Corners Rounded 8">
            <a:extLst>
              <a:ext uri="{FF2B5EF4-FFF2-40B4-BE49-F238E27FC236}">
                <a16:creationId xmlns:a16="http://schemas.microsoft.com/office/drawing/2014/main" id="{B66A226F-A1EA-02C0-460A-E11BABF57CFA}"/>
              </a:ext>
            </a:extLst>
          </p:cNvPr>
          <p:cNvSpPr/>
          <p:nvPr/>
        </p:nvSpPr>
        <p:spPr>
          <a:xfrm>
            <a:off x="296693" y="2210843"/>
            <a:ext cx="2389239" cy="3425612"/>
          </a:xfrm>
          <a:prstGeom prst="wedgeRoundRectCallout">
            <a:avLst>
              <a:gd name="adj1" fmla="val -772"/>
              <a:gd name="adj2" fmla="val 69087"/>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proxima-nova"/>
              </a:rPr>
              <a:t>Graduates have higher employment rates, with a greater proportion in high-skilled employment. </a:t>
            </a:r>
          </a:p>
        </p:txBody>
      </p:sp>
      <p:sp>
        <p:nvSpPr>
          <p:cNvPr id="10" name="Speech Bubble: Rectangle with Corners Rounded 9">
            <a:extLst>
              <a:ext uri="{FF2B5EF4-FFF2-40B4-BE49-F238E27FC236}">
                <a16:creationId xmlns:a16="http://schemas.microsoft.com/office/drawing/2014/main" id="{ACC28483-B8FD-9A09-6D83-402BDE57D159}"/>
              </a:ext>
            </a:extLst>
          </p:cNvPr>
          <p:cNvSpPr/>
          <p:nvPr/>
        </p:nvSpPr>
        <p:spPr>
          <a:xfrm>
            <a:off x="3326252" y="2210843"/>
            <a:ext cx="2389239" cy="3305870"/>
          </a:xfrm>
          <a:prstGeom prst="wedgeRoundRectCallout">
            <a:avLst>
              <a:gd name="adj1" fmla="val -38117"/>
              <a:gd name="adj2" fmla="val 6848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proxima-nova"/>
              </a:rPr>
              <a:t>Graduates will earn on average 20% more over their working life than those who did not go to university. </a:t>
            </a:r>
          </a:p>
        </p:txBody>
      </p:sp>
      <p:sp>
        <p:nvSpPr>
          <p:cNvPr id="12" name="Speech Bubble: Rectangle with Corners Rounded 11">
            <a:extLst>
              <a:ext uri="{FF2B5EF4-FFF2-40B4-BE49-F238E27FC236}">
                <a16:creationId xmlns:a16="http://schemas.microsoft.com/office/drawing/2014/main" id="{DB51E5C4-49EA-F7E4-3230-FEDC52874FF0}"/>
              </a:ext>
            </a:extLst>
          </p:cNvPr>
          <p:cNvSpPr/>
          <p:nvPr/>
        </p:nvSpPr>
        <p:spPr>
          <a:xfrm>
            <a:off x="6355811" y="2210844"/>
            <a:ext cx="2389239" cy="1370556"/>
          </a:xfrm>
          <a:prstGeom prst="wedgeRoundRectCallout">
            <a:avLst>
              <a:gd name="adj1" fmla="val -40277"/>
              <a:gd name="adj2" fmla="val 71750"/>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proxima-nova"/>
              </a:rPr>
              <a:t>Learning to live and study independently</a:t>
            </a:r>
          </a:p>
        </p:txBody>
      </p:sp>
      <p:sp>
        <p:nvSpPr>
          <p:cNvPr id="13" name="Speech Bubble: Rectangle with Corners Rounded 12">
            <a:extLst>
              <a:ext uri="{FF2B5EF4-FFF2-40B4-BE49-F238E27FC236}">
                <a16:creationId xmlns:a16="http://schemas.microsoft.com/office/drawing/2014/main" id="{8C10E4E8-FBEE-C005-36D0-E09C34CDC73B}"/>
              </a:ext>
            </a:extLst>
          </p:cNvPr>
          <p:cNvSpPr/>
          <p:nvPr/>
        </p:nvSpPr>
        <p:spPr>
          <a:xfrm>
            <a:off x="6393903" y="4057296"/>
            <a:ext cx="2389239" cy="1746243"/>
          </a:xfrm>
          <a:prstGeom prst="wedgeRoundRectCallout">
            <a:avLst>
              <a:gd name="adj1" fmla="val -4784"/>
              <a:gd name="adj2" fmla="val 62500"/>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proxima-nova"/>
              </a:rPr>
              <a:t>Building professional connections</a:t>
            </a:r>
          </a:p>
        </p:txBody>
      </p:sp>
    </p:spTree>
    <p:custDataLst>
      <p:tags r:id="rId1"/>
    </p:custDataLst>
    <p:extLst>
      <p:ext uri="{BB962C8B-B14F-4D97-AF65-F5344CB8AC3E}">
        <p14:creationId xmlns:p14="http://schemas.microsoft.com/office/powerpoint/2010/main" val="186857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75084"/>
            <a:ext cx="9158780" cy="6933084"/>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71489"/>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Funding for study – summary (England) </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8259" y="-75084"/>
            <a:ext cx="646331" cy="646331"/>
          </a:xfrm>
          <a:prstGeom prst="rect">
            <a:avLst/>
          </a:prstGeom>
        </p:spPr>
      </p:pic>
      <p:sp>
        <p:nvSpPr>
          <p:cNvPr id="7" name="Rectangle 6">
            <a:extLst>
              <a:ext uri="{FF2B5EF4-FFF2-40B4-BE49-F238E27FC236}">
                <a16:creationId xmlns:a16="http://schemas.microsoft.com/office/drawing/2014/main" id="{B01D08EF-1D55-2D42-0B13-CAA6811AF2EF}"/>
              </a:ext>
            </a:extLst>
          </p:cNvPr>
          <p:cNvSpPr/>
          <p:nvPr/>
        </p:nvSpPr>
        <p:spPr>
          <a:xfrm>
            <a:off x="1127761" y="1302404"/>
            <a:ext cx="2765234" cy="49575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Apprenticeship</a:t>
            </a:r>
          </a:p>
        </p:txBody>
      </p:sp>
      <p:sp>
        <p:nvSpPr>
          <p:cNvPr id="9" name="Rectangle 8">
            <a:extLst>
              <a:ext uri="{FF2B5EF4-FFF2-40B4-BE49-F238E27FC236}">
                <a16:creationId xmlns:a16="http://schemas.microsoft.com/office/drawing/2014/main" id="{5322CB4A-5E4D-EF66-24E6-E1BFD477DC29}"/>
              </a:ext>
            </a:extLst>
          </p:cNvPr>
          <p:cNvSpPr/>
          <p:nvPr/>
        </p:nvSpPr>
        <p:spPr>
          <a:xfrm>
            <a:off x="5322719" y="1302403"/>
            <a:ext cx="2765234" cy="49575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Sponsored degree</a:t>
            </a:r>
          </a:p>
        </p:txBody>
      </p:sp>
      <p:sp>
        <p:nvSpPr>
          <p:cNvPr id="11" name="Rectangle 10">
            <a:extLst>
              <a:ext uri="{FF2B5EF4-FFF2-40B4-BE49-F238E27FC236}">
                <a16:creationId xmlns:a16="http://schemas.microsoft.com/office/drawing/2014/main" id="{04D8A1EA-3CD1-87CF-2980-B743BEC44D7C}"/>
              </a:ext>
            </a:extLst>
          </p:cNvPr>
          <p:cNvSpPr/>
          <p:nvPr/>
        </p:nvSpPr>
        <p:spPr>
          <a:xfrm>
            <a:off x="1127761" y="1945143"/>
            <a:ext cx="2765234" cy="3456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£7.55 per hour </a:t>
            </a:r>
            <a:br>
              <a:rPr lang="en-GB" sz="2400" dirty="0">
                <a:solidFill>
                  <a:schemeClr val="tx1"/>
                </a:solidFill>
              </a:rPr>
            </a:br>
            <a:r>
              <a:rPr lang="en-GB" sz="2400" dirty="0">
                <a:solidFill>
                  <a:schemeClr val="tx1"/>
                </a:solidFill>
              </a:rPr>
              <a:t>(but some employers pay more)</a:t>
            </a:r>
          </a:p>
        </p:txBody>
      </p:sp>
      <p:sp>
        <p:nvSpPr>
          <p:cNvPr id="3" name="Rectangle 2">
            <a:extLst>
              <a:ext uri="{FF2B5EF4-FFF2-40B4-BE49-F238E27FC236}">
                <a16:creationId xmlns:a16="http://schemas.microsoft.com/office/drawing/2014/main" id="{780BFE24-F032-11E9-399B-57E0D75EF9AC}"/>
              </a:ext>
            </a:extLst>
          </p:cNvPr>
          <p:cNvSpPr/>
          <p:nvPr/>
        </p:nvSpPr>
        <p:spPr>
          <a:xfrm>
            <a:off x="5322719" y="1945143"/>
            <a:ext cx="2765234" cy="3456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Costs paid by employer</a:t>
            </a:r>
          </a:p>
        </p:txBody>
      </p:sp>
    </p:spTree>
    <p:custDataLst>
      <p:tags r:id="rId1"/>
    </p:custDataLst>
    <p:extLst>
      <p:ext uri="{BB962C8B-B14F-4D97-AF65-F5344CB8AC3E}">
        <p14:creationId xmlns:p14="http://schemas.microsoft.com/office/powerpoint/2010/main" val="33100959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81753"/>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4099" name="Rectangle 2"/>
          <p:cNvSpPr>
            <a:spLocks noChangeArrowheads="1"/>
          </p:cNvSpPr>
          <p:nvPr/>
        </p:nvSpPr>
        <p:spPr bwMode="auto">
          <a:xfrm>
            <a:off x="398720" y="622367"/>
            <a:ext cx="8346559" cy="5985078"/>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3" name="Text Box 14"/>
          <p:cNvSpPr txBox="1">
            <a:spLocks noChangeArrowheads="1"/>
          </p:cNvSpPr>
          <p:nvPr/>
        </p:nvSpPr>
        <p:spPr bwMode="auto">
          <a:xfrm>
            <a:off x="-3405" y="-89750"/>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dirty="0">
                <a:solidFill>
                  <a:schemeClr val="bg1"/>
                </a:solidFill>
                <a:latin typeface="Calibri" panose="020F0502020204030204" pitchFamily="34" charset="0"/>
              </a:rPr>
              <a:t>  </a:t>
            </a:r>
            <a:r>
              <a:rPr lang="en-GB" altLang="en-US" sz="3600" dirty="0">
                <a:solidFill>
                  <a:schemeClr val="bg1"/>
                </a:solidFill>
                <a:latin typeface="Calibri" panose="020F0502020204030204" pitchFamily="34" charset="0"/>
              </a:rPr>
              <a:t>What do you need funding for?</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5554" y="-89751"/>
            <a:ext cx="646331" cy="646331"/>
          </a:xfrm>
          <a:prstGeom prst="rect">
            <a:avLst/>
          </a:prstGeom>
        </p:spPr>
      </p:pic>
      <p:sp>
        <p:nvSpPr>
          <p:cNvPr id="8" name="Oval 7">
            <a:extLst>
              <a:ext uri="{FF2B5EF4-FFF2-40B4-BE49-F238E27FC236}">
                <a16:creationId xmlns:a16="http://schemas.microsoft.com/office/drawing/2014/main" id="{B88B3548-BAA4-7A69-A327-26A75CD7D0F0}"/>
              </a:ext>
            </a:extLst>
          </p:cNvPr>
          <p:cNvSpPr/>
          <p:nvPr/>
        </p:nvSpPr>
        <p:spPr>
          <a:xfrm>
            <a:off x="3316514" y="2456542"/>
            <a:ext cx="2510971" cy="19449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What do you need to pay for?</a:t>
            </a:r>
          </a:p>
        </p:txBody>
      </p:sp>
      <p:cxnSp>
        <p:nvCxnSpPr>
          <p:cNvPr id="9" name="Straight Connector 8">
            <a:extLst>
              <a:ext uri="{FF2B5EF4-FFF2-40B4-BE49-F238E27FC236}">
                <a16:creationId xmlns:a16="http://schemas.microsoft.com/office/drawing/2014/main" id="{D72B0468-0D09-7900-213C-F11CBC49DEC2}"/>
              </a:ext>
            </a:extLst>
          </p:cNvPr>
          <p:cNvCxnSpPr>
            <a:cxnSpLocks/>
          </p:cNvCxnSpPr>
          <p:nvPr/>
        </p:nvCxnSpPr>
        <p:spPr>
          <a:xfrm flipV="1">
            <a:off x="5486403" y="1907388"/>
            <a:ext cx="2061029" cy="8651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8F714F6-188A-7EAA-49AA-7D19362B6EC7}"/>
              </a:ext>
            </a:extLst>
          </p:cNvPr>
          <p:cNvCxnSpPr>
            <a:cxnSpLocks/>
          </p:cNvCxnSpPr>
          <p:nvPr/>
        </p:nvCxnSpPr>
        <p:spPr>
          <a:xfrm>
            <a:off x="5464628" y="4111835"/>
            <a:ext cx="1574801" cy="1387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2A4786-7384-8561-DA33-447A10D8EEE2}"/>
              </a:ext>
            </a:extLst>
          </p:cNvPr>
          <p:cNvCxnSpPr>
            <a:cxnSpLocks/>
          </p:cNvCxnSpPr>
          <p:nvPr/>
        </p:nvCxnSpPr>
        <p:spPr>
          <a:xfrm>
            <a:off x="1930400" y="1358236"/>
            <a:ext cx="1727199" cy="1387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53EFB11-1951-2BF2-2B7C-3FD864505C0B}"/>
              </a:ext>
            </a:extLst>
          </p:cNvPr>
          <p:cNvCxnSpPr>
            <a:cxnSpLocks/>
          </p:cNvCxnSpPr>
          <p:nvPr/>
        </p:nvCxnSpPr>
        <p:spPr>
          <a:xfrm flipV="1">
            <a:off x="1759858" y="3897575"/>
            <a:ext cx="1809595" cy="1472711"/>
          </a:xfrm>
          <a:prstGeom prst="line">
            <a:avLst/>
          </a:prstGeom>
        </p:spPr>
        <p:style>
          <a:lnRef idx="1">
            <a:schemeClr val="accent1"/>
          </a:lnRef>
          <a:fillRef idx="0">
            <a:schemeClr val="accent1"/>
          </a:fillRef>
          <a:effectRef idx="0">
            <a:schemeClr val="accent1"/>
          </a:effectRef>
          <a:fontRef idx="minor">
            <a:schemeClr val="tx1"/>
          </a:fontRef>
        </p:style>
      </p:cxnSp>
      <p:sp>
        <p:nvSpPr>
          <p:cNvPr id="3" name="Star: 32 Points 2">
            <a:extLst>
              <a:ext uri="{FF2B5EF4-FFF2-40B4-BE49-F238E27FC236}">
                <a16:creationId xmlns:a16="http://schemas.microsoft.com/office/drawing/2014/main" id="{0A752007-08C3-E7A5-70E1-A0F500CE37E5}"/>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Tree>
    <p:custDataLst>
      <p:tags r:id="rId1"/>
    </p:custDataLst>
    <p:extLst>
      <p:ext uri="{BB962C8B-B14F-4D97-AF65-F5344CB8AC3E}">
        <p14:creationId xmlns:p14="http://schemas.microsoft.com/office/powerpoint/2010/main" val="371998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81753"/>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81753"/>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What do you need funding for?</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9618" y="-63672"/>
            <a:ext cx="646331" cy="646331"/>
          </a:xfrm>
          <a:prstGeom prst="rect">
            <a:avLst/>
          </a:prstGeom>
        </p:spPr>
      </p:pic>
      <p:sp>
        <p:nvSpPr>
          <p:cNvPr id="3" name="Rectangle: Rounded Corners 2">
            <a:extLst>
              <a:ext uri="{FF2B5EF4-FFF2-40B4-BE49-F238E27FC236}">
                <a16:creationId xmlns:a16="http://schemas.microsoft.com/office/drawing/2014/main" id="{EB7D3DA7-E751-3201-2C93-B1384A3B2DD5}"/>
              </a:ext>
            </a:extLst>
          </p:cNvPr>
          <p:cNvSpPr/>
          <p:nvPr/>
        </p:nvSpPr>
        <p:spPr>
          <a:xfrm>
            <a:off x="392046" y="1073515"/>
            <a:ext cx="2765234" cy="155461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Tuition fees for </a:t>
            </a:r>
            <a:r>
              <a:rPr lang="en-GB" sz="2400" dirty="0" err="1"/>
              <a:t>uni</a:t>
            </a:r>
            <a:r>
              <a:rPr lang="en-GB" sz="2400" dirty="0"/>
              <a:t> </a:t>
            </a:r>
          </a:p>
        </p:txBody>
      </p:sp>
      <p:sp>
        <p:nvSpPr>
          <p:cNvPr id="4" name="Rectangle: Rounded Corners 3">
            <a:extLst>
              <a:ext uri="{FF2B5EF4-FFF2-40B4-BE49-F238E27FC236}">
                <a16:creationId xmlns:a16="http://schemas.microsoft.com/office/drawing/2014/main" id="{CBAEA86B-492D-DB51-42A2-ADCEF45AD976}"/>
              </a:ext>
            </a:extLst>
          </p:cNvPr>
          <p:cNvSpPr/>
          <p:nvPr/>
        </p:nvSpPr>
        <p:spPr>
          <a:xfrm>
            <a:off x="392046" y="4673505"/>
            <a:ext cx="2765234" cy="1680350"/>
          </a:xfrm>
          <a:prstGeom prst="roundRect">
            <a:avLst/>
          </a:prstGeom>
          <a:solidFill>
            <a:srgbClr val="1AA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Living costs – food, mobile, etc.</a:t>
            </a:r>
          </a:p>
        </p:txBody>
      </p:sp>
      <p:sp>
        <p:nvSpPr>
          <p:cNvPr id="18" name="Rectangle 17">
            <a:extLst>
              <a:ext uri="{FF2B5EF4-FFF2-40B4-BE49-F238E27FC236}">
                <a16:creationId xmlns:a16="http://schemas.microsoft.com/office/drawing/2014/main" id="{BFD62256-3993-CE6D-2654-253992C66A3D}"/>
              </a:ext>
            </a:extLst>
          </p:cNvPr>
          <p:cNvSpPr/>
          <p:nvPr/>
        </p:nvSpPr>
        <p:spPr>
          <a:xfrm>
            <a:off x="3302136" y="4673505"/>
            <a:ext cx="2729967" cy="16503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2000" dirty="0">
                <a:solidFill>
                  <a:schemeClr val="tx1"/>
                </a:solidFill>
              </a:rPr>
              <a:t>Food</a:t>
            </a:r>
          </a:p>
          <a:p>
            <a:pPr marL="342900" indent="-342900">
              <a:buFont typeface="Arial" panose="020B0604020202020204" pitchFamily="34" charset="0"/>
              <a:buChar char="•"/>
            </a:pPr>
            <a:r>
              <a:rPr lang="en-GB" sz="2000" dirty="0">
                <a:solidFill>
                  <a:schemeClr val="tx1"/>
                </a:solidFill>
              </a:rPr>
              <a:t>Going out</a:t>
            </a:r>
          </a:p>
          <a:p>
            <a:pPr marL="342900" indent="-342900">
              <a:buFont typeface="Arial" panose="020B0604020202020204" pitchFamily="34" charset="0"/>
              <a:buChar char="•"/>
            </a:pPr>
            <a:r>
              <a:rPr lang="en-GB" sz="2000" dirty="0">
                <a:solidFill>
                  <a:schemeClr val="tx1"/>
                </a:solidFill>
              </a:rPr>
              <a:t>Transport</a:t>
            </a:r>
          </a:p>
          <a:p>
            <a:pPr marL="342900" indent="-342900">
              <a:buFont typeface="Arial" panose="020B0604020202020204" pitchFamily="34" charset="0"/>
              <a:buChar char="•"/>
            </a:pPr>
            <a:r>
              <a:rPr lang="en-GB" sz="2000" dirty="0">
                <a:solidFill>
                  <a:schemeClr val="tx1"/>
                </a:solidFill>
              </a:rPr>
              <a:t>Mobile</a:t>
            </a:r>
          </a:p>
          <a:p>
            <a:pPr marL="342900" indent="-342900">
              <a:buFont typeface="Arial" panose="020B0604020202020204" pitchFamily="34" charset="0"/>
              <a:buChar char="•"/>
            </a:pPr>
            <a:r>
              <a:rPr lang="en-GB" sz="2000" dirty="0">
                <a:solidFill>
                  <a:schemeClr val="tx1"/>
                </a:solidFill>
              </a:rPr>
              <a:t>Course materials</a:t>
            </a:r>
          </a:p>
        </p:txBody>
      </p:sp>
      <p:grpSp>
        <p:nvGrpSpPr>
          <p:cNvPr id="22" name="Group 21">
            <a:extLst>
              <a:ext uri="{FF2B5EF4-FFF2-40B4-BE49-F238E27FC236}">
                <a16:creationId xmlns:a16="http://schemas.microsoft.com/office/drawing/2014/main" id="{E848921A-5213-4E74-2D1E-14D0EA25E009}"/>
              </a:ext>
            </a:extLst>
          </p:cNvPr>
          <p:cNvGrpSpPr/>
          <p:nvPr/>
        </p:nvGrpSpPr>
        <p:grpSpPr>
          <a:xfrm>
            <a:off x="6176963" y="1022966"/>
            <a:ext cx="2729968" cy="5300878"/>
            <a:chOff x="6176964" y="1022966"/>
            <a:chExt cx="2729968" cy="5300878"/>
          </a:xfrm>
          <a:solidFill>
            <a:schemeClr val="bg1"/>
          </a:solidFill>
        </p:grpSpPr>
        <p:sp>
          <p:nvSpPr>
            <p:cNvPr id="19" name="Rectangle 18">
              <a:extLst>
                <a:ext uri="{FF2B5EF4-FFF2-40B4-BE49-F238E27FC236}">
                  <a16:creationId xmlns:a16="http://schemas.microsoft.com/office/drawing/2014/main" id="{DCD8D726-B7D6-FC23-BADB-06B65A749385}"/>
                </a:ext>
              </a:extLst>
            </p:cNvPr>
            <p:cNvSpPr/>
            <p:nvPr/>
          </p:nvSpPr>
          <p:spPr>
            <a:xfrm>
              <a:off x="6176965" y="1022966"/>
              <a:ext cx="2729967" cy="1554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Loan from government</a:t>
              </a:r>
            </a:p>
          </p:txBody>
        </p:sp>
        <p:sp>
          <p:nvSpPr>
            <p:cNvPr id="20" name="Rectangle 19">
              <a:extLst>
                <a:ext uri="{FF2B5EF4-FFF2-40B4-BE49-F238E27FC236}">
                  <a16:creationId xmlns:a16="http://schemas.microsoft.com/office/drawing/2014/main" id="{9BA05BAC-75BD-3C1C-CA4D-4DB65F116C07}"/>
                </a:ext>
              </a:extLst>
            </p:cNvPr>
            <p:cNvSpPr/>
            <p:nvPr/>
          </p:nvSpPr>
          <p:spPr>
            <a:xfrm>
              <a:off x="6176964" y="2830798"/>
              <a:ext cx="2729967" cy="3493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Means tested maintenance loan from government</a:t>
              </a:r>
            </a:p>
            <a:p>
              <a:pPr algn="ctr"/>
              <a:endParaRPr lang="en-GB" sz="2400" dirty="0">
                <a:solidFill>
                  <a:schemeClr val="tx1"/>
                </a:solidFill>
              </a:endParaRPr>
            </a:p>
            <a:p>
              <a:pPr algn="ctr"/>
              <a:r>
                <a:rPr lang="en-GB" sz="2400" dirty="0">
                  <a:solidFill>
                    <a:schemeClr val="tx1"/>
                  </a:solidFill>
                </a:rPr>
                <a:t>Getting a job</a:t>
              </a:r>
            </a:p>
            <a:p>
              <a:pPr algn="ctr"/>
              <a:endParaRPr lang="en-GB" sz="2400" dirty="0">
                <a:solidFill>
                  <a:schemeClr val="tx1"/>
                </a:solidFill>
              </a:endParaRPr>
            </a:p>
            <a:p>
              <a:pPr algn="ctr"/>
              <a:r>
                <a:rPr lang="en-GB" sz="2400" dirty="0">
                  <a:solidFill>
                    <a:schemeClr val="tx1"/>
                  </a:solidFill>
                </a:rPr>
                <a:t>Help from family</a:t>
              </a:r>
            </a:p>
            <a:p>
              <a:pPr algn="ctr"/>
              <a:endParaRPr lang="en-GB" sz="2400" dirty="0">
                <a:solidFill>
                  <a:schemeClr val="tx1"/>
                </a:solidFill>
              </a:endParaRPr>
            </a:p>
            <a:p>
              <a:pPr algn="ctr"/>
              <a:r>
                <a:rPr lang="en-GB" sz="2400" dirty="0">
                  <a:solidFill>
                    <a:schemeClr val="tx1"/>
                  </a:solidFill>
                </a:rPr>
                <a:t>Bursaries</a:t>
              </a:r>
            </a:p>
          </p:txBody>
        </p:sp>
      </p:grpSp>
      <p:sp>
        <p:nvSpPr>
          <p:cNvPr id="5" name="Rectangle: Rounded Corners 4">
            <a:extLst>
              <a:ext uri="{FF2B5EF4-FFF2-40B4-BE49-F238E27FC236}">
                <a16:creationId xmlns:a16="http://schemas.microsoft.com/office/drawing/2014/main" id="{B96410DC-CF18-BCF7-A410-572D41160AD0}"/>
              </a:ext>
            </a:extLst>
          </p:cNvPr>
          <p:cNvSpPr/>
          <p:nvPr/>
        </p:nvSpPr>
        <p:spPr>
          <a:xfrm>
            <a:off x="392046" y="2854172"/>
            <a:ext cx="2765234" cy="1554614"/>
          </a:xfrm>
          <a:prstGeom prst="roundRect">
            <a:avLst/>
          </a:prstGeom>
          <a:solidFill>
            <a:srgbClr val="1AA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Accommodation</a:t>
            </a:r>
          </a:p>
        </p:txBody>
      </p:sp>
      <p:pic>
        <p:nvPicPr>
          <p:cNvPr id="6" name="Picture 5">
            <a:extLst>
              <a:ext uri="{FF2B5EF4-FFF2-40B4-BE49-F238E27FC236}">
                <a16:creationId xmlns:a16="http://schemas.microsoft.com/office/drawing/2014/main" id="{5D11F1D8-0557-C165-7ABF-8662145B1CC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02137" y="2854172"/>
            <a:ext cx="2729967" cy="1554614"/>
          </a:xfrm>
          <a:prstGeom prst="rect">
            <a:avLst/>
          </a:prstGeom>
        </p:spPr>
      </p:pic>
      <p:sp>
        <p:nvSpPr>
          <p:cNvPr id="7" name="Rectangle 6">
            <a:extLst>
              <a:ext uri="{FF2B5EF4-FFF2-40B4-BE49-F238E27FC236}">
                <a16:creationId xmlns:a16="http://schemas.microsoft.com/office/drawing/2014/main" id="{689CF6ED-B940-8F83-849D-8AEBD93DA0F5}"/>
              </a:ext>
            </a:extLst>
          </p:cNvPr>
          <p:cNvSpPr/>
          <p:nvPr/>
        </p:nvSpPr>
        <p:spPr>
          <a:xfrm>
            <a:off x="3302138" y="1022966"/>
            <a:ext cx="2729967" cy="1554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£9,535 per year</a:t>
            </a:r>
          </a:p>
        </p:txBody>
      </p:sp>
    </p:spTree>
    <p:custDataLst>
      <p:tags r:id="rId1"/>
    </p:custDataLst>
    <p:extLst>
      <p:ext uri="{BB962C8B-B14F-4D97-AF65-F5344CB8AC3E}">
        <p14:creationId xmlns:p14="http://schemas.microsoft.com/office/powerpoint/2010/main" val="420763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7"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68961"/>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Funding summary (England) </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8880" y="-80474"/>
            <a:ext cx="646331" cy="646331"/>
          </a:xfrm>
          <a:prstGeom prst="rect">
            <a:avLst/>
          </a:prstGeom>
        </p:spPr>
      </p:pic>
      <p:sp>
        <p:nvSpPr>
          <p:cNvPr id="8" name="Rectangle 7">
            <a:extLst>
              <a:ext uri="{FF2B5EF4-FFF2-40B4-BE49-F238E27FC236}">
                <a16:creationId xmlns:a16="http://schemas.microsoft.com/office/drawing/2014/main" id="{EC1984B0-5FDA-A1A4-39A1-E6C53BC48DD1}"/>
              </a:ext>
            </a:extLst>
          </p:cNvPr>
          <p:cNvSpPr/>
          <p:nvPr/>
        </p:nvSpPr>
        <p:spPr>
          <a:xfrm>
            <a:off x="4662655" y="930707"/>
            <a:ext cx="4179954" cy="49575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Higher Education at a University</a:t>
            </a:r>
          </a:p>
        </p:txBody>
      </p:sp>
      <p:sp>
        <p:nvSpPr>
          <p:cNvPr id="9" name="Rectangle 8">
            <a:extLst>
              <a:ext uri="{FF2B5EF4-FFF2-40B4-BE49-F238E27FC236}">
                <a16:creationId xmlns:a16="http://schemas.microsoft.com/office/drawing/2014/main" id="{5322CB4A-5E4D-EF66-24E6-E1BFD477DC29}"/>
              </a:ext>
            </a:extLst>
          </p:cNvPr>
          <p:cNvSpPr/>
          <p:nvPr/>
        </p:nvSpPr>
        <p:spPr>
          <a:xfrm>
            <a:off x="301392" y="916183"/>
            <a:ext cx="4179954" cy="49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bg1"/>
                </a:solidFill>
              </a:rPr>
              <a:t>Highter Education at a College</a:t>
            </a:r>
          </a:p>
        </p:txBody>
      </p:sp>
      <p:sp>
        <p:nvSpPr>
          <p:cNvPr id="12" name="Rectangle 11">
            <a:extLst>
              <a:ext uri="{FF2B5EF4-FFF2-40B4-BE49-F238E27FC236}">
                <a16:creationId xmlns:a16="http://schemas.microsoft.com/office/drawing/2014/main" id="{BB75CF57-72AE-9F03-4D37-848C2F43754E}"/>
              </a:ext>
            </a:extLst>
          </p:cNvPr>
          <p:cNvSpPr/>
          <p:nvPr/>
        </p:nvSpPr>
        <p:spPr>
          <a:xfrm>
            <a:off x="301392" y="1558379"/>
            <a:ext cx="8518307" cy="3790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Tuition fees – paid direct to </a:t>
            </a:r>
            <a:r>
              <a:rPr lang="en-GB" sz="2400" dirty="0" err="1">
                <a:solidFill>
                  <a:schemeClr val="tx1"/>
                </a:solidFill>
              </a:rPr>
              <a:t>uni</a:t>
            </a:r>
            <a:r>
              <a:rPr lang="en-GB" sz="2400" dirty="0">
                <a:solidFill>
                  <a:schemeClr val="tx1"/>
                </a:solidFill>
              </a:rPr>
              <a:t> by government – apply to SLC</a:t>
            </a:r>
          </a:p>
        </p:txBody>
      </p:sp>
      <p:sp>
        <p:nvSpPr>
          <p:cNvPr id="15" name="Rectangle 14">
            <a:extLst>
              <a:ext uri="{FF2B5EF4-FFF2-40B4-BE49-F238E27FC236}">
                <a16:creationId xmlns:a16="http://schemas.microsoft.com/office/drawing/2014/main" id="{A7CCB1C4-E102-951D-8167-476C7044334E}"/>
              </a:ext>
            </a:extLst>
          </p:cNvPr>
          <p:cNvSpPr/>
          <p:nvPr/>
        </p:nvSpPr>
        <p:spPr>
          <a:xfrm>
            <a:off x="301392" y="2083881"/>
            <a:ext cx="4179954" cy="84874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Vary from £2500 to £6000 per year</a:t>
            </a:r>
          </a:p>
        </p:txBody>
      </p:sp>
      <p:sp>
        <p:nvSpPr>
          <p:cNvPr id="16" name="Rectangle 15">
            <a:extLst>
              <a:ext uri="{FF2B5EF4-FFF2-40B4-BE49-F238E27FC236}">
                <a16:creationId xmlns:a16="http://schemas.microsoft.com/office/drawing/2014/main" id="{95B75F54-6A79-D193-2860-76BC89C6A246}"/>
              </a:ext>
            </a:extLst>
          </p:cNvPr>
          <p:cNvSpPr/>
          <p:nvPr/>
        </p:nvSpPr>
        <p:spPr>
          <a:xfrm>
            <a:off x="4662655" y="2069480"/>
            <a:ext cx="4157044" cy="84874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Most unis charge £9250 a year</a:t>
            </a:r>
          </a:p>
        </p:txBody>
      </p:sp>
      <p:grpSp>
        <p:nvGrpSpPr>
          <p:cNvPr id="31" name="Group 30">
            <a:extLst>
              <a:ext uri="{FF2B5EF4-FFF2-40B4-BE49-F238E27FC236}">
                <a16:creationId xmlns:a16="http://schemas.microsoft.com/office/drawing/2014/main" id="{F367F2A5-1E0E-8D80-3E91-4F5E29C1793D}"/>
              </a:ext>
            </a:extLst>
          </p:cNvPr>
          <p:cNvGrpSpPr/>
          <p:nvPr/>
        </p:nvGrpSpPr>
        <p:grpSpPr>
          <a:xfrm>
            <a:off x="301392" y="3193160"/>
            <a:ext cx="8518307" cy="1101679"/>
            <a:chOff x="403500" y="3311918"/>
            <a:chExt cx="8450563" cy="1101679"/>
          </a:xfrm>
          <a:solidFill>
            <a:schemeClr val="bg1"/>
          </a:solidFill>
        </p:grpSpPr>
        <p:sp>
          <p:nvSpPr>
            <p:cNvPr id="26" name="Rectangle 25">
              <a:extLst>
                <a:ext uri="{FF2B5EF4-FFF2-40B4-BE49-F238E27FC236}">
                  <a16:creationId xmlns:a16="http://schemas.microsoft.com/office/drawing/2014/main" id="{EEB902D0-5AC6-62A2-E359-4E636C5BE759}"/>
                </a:ext>
              </a:extLst>
            </p:cNvPr>
            <p:cNvSpPr/>
            <p:nvPr/>
          </p:nvSpPr>
          <p:spPr>
            <a:xfrm>
              <a:off x="403500" y="3311918"/>
              <a:ext cx="8450563" cy="4882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Maintenance loan for living costs from government – paid to you</a:t>
              </a:r>
            </a:p>
          </p:txBody>
        </p:sp>
        <p:sp>
          <p:nvSpPr>
            <p:cNvPr id="27" name="Rectangle 26">
              <a:extLst>
                <a:ext uri="{FF2B5EF4-FFF2-40B4-BE49-F238E27FC236}">
                  <a16:creationId xmlns:a16="http://schemas.microsoft.com/office/drawing/2014/main" id="{E82DAD08-2EA6-2155-E52B-E1A8BAB94874}"/>
                </a:ext>
              </a:extLst>
            </p:cNvPr>
            <p:cNvSpPr/>
            <p:nvPr/>
          </p:nvSpPr>
          <p:spPr>
            <a:xfrm>
              <a:off x="414954" y="3925380"/>
              <a:ext cx="8427653" cy="4882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Depends on what your family earns</a:t>
              </a:r>
            </a:p>
          </p:txBody>
        </p:sp>
      </p:grpSp>
      <p:sp>
        <p:nvSpPr>
          <p:cNvPr id="28" name="Speech Bubble: Rectangle with Corners Rounded 27">
            <a:extLst>
              <a:ext uri="{FF2B5EF4-FFF2-40B4-BE49-F238E27FC236}">
                <a16:creationId xmlns:a16="http://schemas.microsoft.com/office/drawing/2014/main" id="{B1960373-C3ED-48AD-D058-0D6E6237DB46}"/>
              </a:ext>
            </a:extLst>
          </p:cNvPr>
          <p:cNvSpPr/>
          <p:nvPr/>
        </p:nvSpPr>
        <p:spPr>
          <a:xfrm>
            <a:off x="2679438" y="4724777"/>
            <a:ext cx="4142342" cy="574844"/>
          </a:xfrm>
          <a:prstGeom prst="wedgeRoundRectCallout">
            <a:avLst>
              <a:gd name="adj1" fmla="val 1947"/>
              <a:gd name="adj2" fmla="val 79943"/>
              <a:gd name="adj3" fmla="val 166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How do I pay this back?</a:t>
            </a:r>
          </a:p>
        </p:txBody>
      </p:sp>
      <p:sp>
        <p:nvSpPr>
          <p:cNvPr id="30" name="Rectangle 29">
            <a:extLst>
              <a:ext uri="{FF2B5EF4-FFF2-40B4-BE49-F238E27FC236}">
                <a16:creationId xmlns:a16="http://schemas.microsoft.com/office/drawing/2014/main" id="{4C9280AF-B620-6677-5E2C-29F16E0BADB6}"/>
              </a:ext>
            </a:extLst>
          </p:cNvPr>
          <p:cNvSpPr/>
          <p:nvPr/>
        </p:nvSpPr>
        <p:spPr>
          <a:xfrm>
            <a:off x="403500" y="5729284"/>
            <a:ext cx="8427653" cy="83676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Through your tax deductions when you are earning a certain amount </a:t>
            </a:r>
          </a:p>
        </p:txBody>
      </p:sp>
    </p:spTree>
    <p:custDataLst>
      <p:tags r:id="rId1"/>
    </p:custDataLst>
    <p:extLst>
      <p:ext uri="{BB962C8B-B14F-4D97-AF65-F5344CB8AC3E}">
        <p14:creationId xmlns:p14="http://schemas.microsoft.com/office/powerpoint/2010/main" val="355231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ppt_x"/>
                                          </p:val>
                                        </p:tav>
                                        <p:tav tm="100000">
                                          <p:val>
                                            <p:strVal val="#ppt_x"/>
                                          </p:val>
                                        </p:tav>
                                      </p:tavLst>
                                    </p:anim>
                                    <p:anim calcmode="lin" valueType="num">
                                      <p:cBhvr additive="base">
                                        <p:cTn id="3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8" grpId="0" animBg="1"/>
      <p:bldP spid="30"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35981" y="-91934"/>
            <a:ext cx="9201181"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Other Funding and how to find out more</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288" y="-89303"/>
            <a:ext cx="646331" cy="646331"/>
          </a:xfrm>
          <a:prstGeom prst="rect">
            <a:avLst/>
          </a:prstGeom>
        </p:spPr>
      </p:pic>
      <p:sp>
        <p:nvSpPr>
          <p:cNvPr id="3" name="Rectangle: Rounded Corners 2">
            <a:extLst>
              <a:ext uri="{FF2B5EF4-FFF2-40B4-BE49-F238E27FC236}">
                <a16:creationId xmlns:a16="http://schemas.microsoft.com/office/drawing/2014/main" id="{5E18820A-6C92-2401-45AD-5CAB41CDE285}"/>
              </a:ext>
            </a:extLst>
          </p:cNvPr>
          <p:cNvSpPr/>
          <p:nvPr/>
        </p:nvSpPr>
        <p:spPr>
          <a:xfrm>
            <a:off x="281878" y="968249"/>
            <a:ext cx="2765234" cy="155461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Bursaries from unis</a:t>
            </a:r>
          </a:p>
        </p:txBody>
      </p:sp>
      <p:sp>
        <p:nvSpPr>
          <p:cNvPr id="4" name="Rectangle: Rounded Corners 3">
            <a:extLst>
              <a:ext uri="{FF2B5EF4-FFF2-40B4-BE49-F238E27FC236}">
                <a16:creationId xmlns:a16="http://schemas.microsoft.com/office/drawing/2014/main" id="{D4AA925D-576B-97C1-73AB-3D6EC96BFEFC}"/>
              </a:ext>
            </a:extLst>
          </p:cNvPr>
          <p:cNvSpPr/>
          <p:nvPr/>
        </p:nvSpPr>
        <p:spPr>
          <a:xfrm>
            <a:off x="6105503" y="968249"/>
            <a:ext cx="2765234" cy="155461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Educational Grants and awards</a:t>
            </a:r>
          </a:p>
        </p:txBody>
      </p:sp>
      <p:sp>
        <p:nvSpPr>
          <p:cNvPr id="5" name="Rectangle: Rounded Corners 4">
            <a:extLst>
              <a:ext uri="{FF2B5EF4-FFF2-40B4-BE49-F238E27FC236}">
                <a16:creationId xmlns:a16="http://schemas.microsoft.com/office/drawing/2014/main" id="{2EA8FFF2-0974-275F-E66A-D63FFF89C4CD}"/>
              </a:ext>
            </a:extLst>
          </p:cNvPr>
          <p:cNvSpPr/>
          <p:nvPr/>
        </p:nvSpPr>
        <p:spPr>
          <a:xfrm>
            <a:off x="3224987" y="968249"/>
            <a:ext cx="2765234" cy="1554614"/>
          </a:xfrm>
          <a:prstGeom prst="round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Scholarships</a:t>
            </a:r>
          </a:p>
        </p:txBody>
      </p:sp>
      <p:pic>
        <p:nvPicPr>
          <p:cNvPr id="7" name="Picture 6">
            <a:extLst>
              <a:ext uri="{FF2B5EF4-FFF2-40B4-BE49-F238E27FC236}">
                <a16:creationId xmlns:a16="http://schemas.microsoft.com/office/drawing/2014/main" id="{C2F93750-ACFB-4EB5-2C3F-79E7281B949B}"/>
              </a:ext>
            </a:extLst>
          </p:cNvPr>
          <p:cNvPicPr>
            <a:picLocks noChangeAspect="1"/>
          </p:cNvPicPr>
          <p:nvPr/>
        </p:nvPicPr>
        <p:blipFill>
          <a:blip r:embed="rId5"/>
          <a:stretch>
            <a:fillRect/>
          </a:stretch>
        </p:blipFill>
        <p:spPr>
          <a:xfrm>
            <a:off x="652619" y="2618672"/>
            <a:ext cx="7612655" cy="2948797"/>
          </a:xfrm>
          <a:prstGeom prst="rect">
            <a:avLst/>
          </a:prstGeom>
          <a:effectLst>
            <a:outerShdw blurRad="63500" sx="102000" sy="102000" algn="ctr" rotWithShape="0">
              <a:prstClr val="black">
                <a:alpha val="40000"/>
              </a:prstClr>
            </a:outerShdw>
          </a:effectLst>
        </p:spPr>
      </p:pic>
      <p:sp>
        <p:nvSpPr>
          <p:cNvPr id="18" name="Rectangle 17">
            <a:extLst>
              <a:ext uri="{FF2B5EF4-FFF2-40B4-BE49-F238E27FC236}">
                <a16:creationId xmlns:a16="http://schemas.microsoft.com/office/drawing/2014/main" id="{1E66D872-70E8-395E-1DB4-A56154F0DAD3}"/>
              </a:ext>
            </a:extLst>
          </p:cNvPr>
          <p:cNvSpPr/>
          <p:nvPr/>
        </p:nvSpPr>
        <p:spPr>
          <a:xfrm>
            <a:off x="273263" y="5662670"/>
            <a:ext cx="8597474" cy="8923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Task: Explore </a:t>
            </a:r>
            <a:r>
              <a:rPr lang="en-GB" sz="2400" dirty="0" err="1">
                <a:solidFill>
                  <a:schemeClr val="tx1"/>
                </a:solidFill>
              </a:rPr>
              <a:t>Careerpilot’s</a:t>
            </a:r>
            <a:r>
              <a:rPr lang="en-GB" sz="2400" dirty="0">
                <a:solidFill>
                  <a:schemeClr val="tx1"/>
                </a:solidFill>
              </a:rPr>
              <a:t> Money Matters section and use links to find out more </a:t>
            </a:r>
          </a:p>
        </p:txBody>
      </p:sp>
      <p:pic>
        <p:nvPicPr>
          <p:cNvPr id="8" name="Picture 7">
            <a:extLst>
              <a:ext uri="{FF2B5EF4-FFF2-40B4-BE49-F238E27FC236}">
                <a16:creationId xmlns:a16="http://schemas.microsoft.com/office/drawing/2014/main" id="{2342F429-E082-5C1A-1323-B2E509D99626}"/>
              </a:ext>
            </a:extLst>
          </p:cNvPr>
          <p:cNvPicPr>
            <a:picLocks noChangeAspect="1"/>
          </p:cNvPicPr>
          <p:nvPr/>
        </p:nvPicPr>
        <p:blipFill>
          <a:blip r:embed="rId6"/>
          <a:stretch>
            <a:fillRect/>
          </a:stretch>
        </p:blipFill>
        <p:spPr>
          <a:xfrm>
            <a:off x="940662" y="841476"/>
            <a:ext cx="7612655" cy="5656577"/>
          </a:xfrm>
          <a:prstGeom prst="rect">
            <a:avLst/>
          </a:prstGeom>
          <a:effectLst>
            <a:outerShdw blurRad="63500" sx="102000" sy="102000" algn="ctr" rotWithShape="0">
              <a:prstClr val="black">
                <a:alpha val="40000"/>
              </a:prstClr>
            </a:outerShdw>
          </a:effectLst>
        </p:spPr>
      </p:pic>
      <p:sp>
        <p:nvSpPr>
          <p:cNvPr id="6" name="Star: 32 Points 5">
            <a:extLst>
              <a:ext uri="{FF2B5EF4-FFF2-40B4-BE49-F238E27FC236}">
                <a16:creationId xmlns:a16="http://schemas.microsoft.com/office/drawing/2014/main" id="{C68ED497-C8D9-451A-B373-4C11AC2C8691}"/>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78846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heel(1)">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75084"/>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59975"/>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Are you ready to apply?</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4311" y="-59975"/>
            <a:ext cx="646331" cy="646331"/>
          </a:xfrm>
          <a:prstGeom prst="rect">
            <a:avLst/>
          </a:prstGeom>
        </p:spPr>
      </p:pic>
      <p:sp>
        <p:nvSpPr>
          <p:cNvPr id="3" name="Rectangle: Rounded Corners 2">
            <a:extLst>
              <a:ext uri="{FF2B5EF4-FFF2-40B4-BE49-F238E27FC236}">
                <a16:creationId xmlns:a16="http://schemas.microsoft.com/office/drawing/2014/main" id="{5E18820A-6C92-2401-45AD-5CAB41CDE285}"/>
              </a:ext>
            </a:extLst>
          </p:cNvPr>
          <p:cNvSpPr/>
          <p:nvPr/>
        </p:nvSpPr>
        <p:spPr>
          <a:xfrm>
            <a:off x="367477" y="1287738"/>
            <a:ext cx="2765234" cy="155461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 know what course I want to do</a:t>
            </a:r>
          </a:p>
        </p:txBody>
      </p:sp>
      <p:sp>
        <p:nvSpPr>
          <p:cNvPr id="5" name="Rectangle: Rounded Corners 4">
            <a:extLst>
              <a:ext uri="{FF2B5EF4-FFF2-40B4-BE49-F238E27FC236}">
                <a16:creationId xmlns:a16="http://schemas.microsoft.com/office/drawing/2014/main" id="{2EA8FFF2-0974-275F-E66A-D63FFF89C4CD}"/>
              </a:ext>
            </a:extLst>
          </p:cNvPr>
          <p:cNvSpPr/>
          <p:nvPr/>
        </p:nvSpPr>
        <p:spPr>
          <a:xfrm>
            <a:off x="757982" y="2538408"/>
            <a:ext cx="2765234" cy="1554614"/>
          </a:xfrm>
          <a:prstGeom prst="roundRec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 know where I want to do it</a:t>
            </a:r>
          </a:p>
        </p:txBody>
      </p:sp>
      <p:sp>
        <p:nvSpPr>
          <p:cNvPr id="20" name="Oval 19">
            <a:extLst>
              <a:ext uri="{FF2B5EF4-FFF2-40B4-BE49-F238E27FC236}">
                <a16:creationId xmlns:a16="http://schemas.microsoft.com/office/drawing/2014/main" id="{8EF05ED7-04A0-A62F-0B13-FDE49082F211}"/>
              </a:ext>
            </a:extLst>
          </p:cNvPr>
          <p:cNvSpPr/>
          <p:nvPr/>
        </p:nvSpPr>
        <p:spPr>
          <a:xfrm>
            <a:off x="9724544" y="4292209"/>
            <a:ext cx="1366343" cy="1442071"/>
          </a:xfrm>
          <a:prstGeom prst="ellipse">
            <a:avLst/>
          </a:prstGeom>
          <a:solidFill>
            <a:srgbClr val="39CC2E"/>
          </a:solidFill>
          <a:ln w="57150">
            <a:solidFill>
              <a:srgbClr val="F6D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
        <p:nvSpPr>
          <p:cNvPr id="4" name="Rectangle: Rounded Corners 3">
            <a:extLst>
              <a:ext uri="{FF2B5EF4-FFF2-40B4-BE49-F238E27FC236}">
                <a16:creationId xmlns:a16="http://schemas.microsoft.com/office/drawing/2014/main" id="{D4AA925D-576B-97C1-73AB-3D6EC96BFEFC}"/>
              </a:ext>
            </a:extLst>
          </p:cNvPr>
          <p:cNvSpPr/>
          <p:nvPr/>
        </p:nvSpPr>
        <p:spPr>
          <a:xfrm>
            <a:off x="1258655" y="3877320"/>
            <a:ext cx="2765234" cy="155461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 have an idea how I will fund it</a:t>
            </a:r>
          </a:p>
        </p:txBody>
      </p:sp>
      <p:grpSp>
        <p:nvGrpSpPr>
          <p:cNvPr id="17" name="Group 16">
            <a:extLst>
              <a:ext uri="{FF2B5EF4-FFF2-40B4-BE49-F238E27FC236}">
                <a16:creationId xmlns:a16="http://schemas.microsoft.com/office/drawing/2014/main" id="{4FDB884E-779B-0F3D-87B2-317F5642F0B1}"/>
              </a:ext>
            </a:extLst>
          </p:cNvPr>
          <p:cNvGrpSpPr/>
          <p:nvPr/>
        </p:nvGrpSpPr>
        <p:grpSpPr>
          <a:xfrm>
            <a:off x="3132711" y="1366091"/>
            <a:ext cx="5625699" cy="4186410"/>
            <a:chOff x="3132711" y="1046602"/>
            <a:chExt cx="5625699" cy="4186410"/>
          </a:xfrm>
          <a:solidFill>
            <a:srgbClr val="002060"/>
          </a:solidFill>
        </p:grpSpPr>
        <p:sp>
          <p:nvSpPr>
            <p:cNvPr id="6" name="Rectangle 5">
              <a:extLst>
                <a:ext uri="{FF2B5EF4-FFF2-40B4-BE49-F238E27FC236}">
                  <a16:creationId xmlns:a16="http://schemas.microsoft.com/office/drawing/2014/main" id="{2F1F7432-87B1-3E80-9383-616F2C7056BF}"/>
                </a:ext>
              </a:extLst>
            </p:cNvPr>
            <p:cNvSpPr/>
            <p:nvPr/>
          </p:nvSpPr>
          <p:spPr>
            <a:xfrm>
              <a:off x="4931021" y="1046602"/>
              <a:ext cx="3827389" cy="418641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dirty="0"/>
                <a:t>I am ready to apply</a:t>
              </a:r>
            </a:p>
          </p:txBody>
        </p:sp>
        <p:cxnSp>
          <p:nvCxnSpPr>
            <p:cNvPr id="9" name="Straight Arrow Connector 8">
              <a:extLst>
                <a:ext uri="{FF2B5EF4-FFF2-40B4-BE49-F238E27FC236}">
                  <a16:creationId xmlns:a16="http://schemas.microsoft.com/office/drawing/2014/main" id="{07892D9C-1687-3C88-FBFF-04CC524BB99B}"/>
                </a:ext>
              </a:extLst>
            </p:cNvPr>
            <p:cNvCxnSpPr>
              <a:cxnSpLocks/>
              <a:stCxn id="3" idx="3"/>
            </p:cNvCxnSpPr>
            <p:nvPr/>
          </p:nvCxnSpPr>
          <p:spPr>
            <a:xfrm>
              <a:off x="3132711" y="1745556"/>
              <a:ext cx="1798310" cy="17143"/>
            </a:xfrm>
            <a:prstGeom prst="straightConnector1">
              <a:avLst/>
            </a:prstGeom>
            <a:grpFill/>
            <a:ln w="57150">
              <a:tailEnd type="triangle"/>
            </a:ln>
          </p:spPr>
          <p:style>
            <a:lnRef idx="1">
              <a:schemeClr val="accent4"/>
            </a:lnRef>
            <a:fillRef idx="0">
              <a:schemeClr val="accent4"/>
            </a:fillRef>
            <a:effectRef idx="0">
              <a:schemeClr val="accent4"/>
            </a:effectRef>
            <a:fontRef idx="minor">
              <a:schemeClr val="tx1"/>
            </a:fontRef>
          </p:style>
        </p:cxnSp>
        <p:cxnSp>
          <p:nvCxnSpPr>
            <p:cNvPr id="12" name="Straight Arrow Connector 11">
              <a:extLst>
                <a:ext uri="{FF2B5EF4-FFF2-40B4-BE49-F238E27FC236}">
                  <a16:creationId xmlns:a16="http://schemas.microsoft.com/office/drawing/2014/main" id="{EA3AF9D6-EC60-89FF-6EEA-A5830BF0878B}"/>
                </a:ext>
              </a:extLst>
            </p:cNvPr>
            <p:cNvCxnSpPr>
              <a:cxnSpLocks/>
            </p:cNvCxnSpPr>
            <p:nvPr/>
          </p:nvCxnSpPr>
          <p:spPr>
            <a:xfrm>
              <a:off x="4023889" y="4178448"/>
              <a:ext cx="907132" cy="0"/>
            </a:xfrm>
            <a:prstGeom prst="straightConnector1">
              <a:avLst/>
            </a:prstGeom>
            <a:grpFill/>
            <a:ln w="57150">
              <a:tailEnd type="triangle"/>
            </a:ln>
          </p:spPr>
          <p:style>
            <a:lnRef idx="1">
              <a:schemeClr val="accent4"/>
            </a:lnRef>
            <a:fillRef idx="0">
              <a:schemeClr val="accent4"/>
            </a:fillRef>
            <a:effectRef idx="0">
              <a:schemeClr val="accent4"/>
            </a:effectRef>
            <a:fontRef idx="minor">
              <a:schemeClr val="tx1"/>
            </a:fontRef>
          </p:style>
        </p:cxnSp>
        <p:cxnSp>
          <p:nvCxnSpPr>
            <p:cNvPr id="13" name="Straight Arrow Connector 12">
              <a:extLst>
                <a:ext uri="{FF2B5EF4-FFF2-40B4-BE49-F238E27FC236}">
                  <a16:creationId xmlns:a16="http://schemas.microsoft.com/office/drawing/2014/main" id="{206559D9-80C0-A854-D87E-32A16F07674D}"/>
                </a:ext>
              </a:extLst>
            </p:cNvPr>
            <p:cNvCxnSpPr>
              <a:cxnSpLocks/>
              <a:stCxn id="5" idx="3"/>
            </p:cNvCxnSpPr>
            <p:nvPr/>
          </p:nvCxnSpPr>
          <p:spPr>
            <a:xfrm>
              <a:off x="3523216" y="2996226"/>
              <a:ext cx="1407805" cy="39403"/>
            </a:xfrm>
            <a:prstGeom prst="straightConnector1">
              <a:avLst/>
            </a:prstGeom>
            <a:grpFill/>
            <a:ln w="57150">
              <a:tailEnd type="triangle"/>
            </a:ln>
          </p:spPr>
          <p:style>
            <a:lnRef idx="1">
              <a:schemeClr val="accent4"/>
            </a:lnRef>
            <a:fillRef idx="0">
              <a:schemeClr val="accent4"/>
            </a:fillRef>
            <a:effectRef idx="0">
              <a:schemeClr val="accent4"/>
            </a:effectRef>
            <a:fontRef idx="minor">
              <a:schemeClr val="tx1"/>
            </a:fontRef>
          </p:style>
        </p:cxnSp>
      </p:grpSp>
    </p:spTree>
    <p:custDataLst>
      <p:tags r:id="rId1"/>
    </p:custDataLst>
    <p:extLst>
      <p:ext uri="{BB962C8B-B14F-4D97-AF65-F5344CB8AC3E}">
        <p14:creationId xmlns:p14="http://schemas.microsoft.com/office/powerpoint/2010/main" val="374128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36447"/>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How to apply?</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8881" y="-12605"/>
            <a:ext cx="646331" cy="646331"/>
          </a:xfrm>
          <a:prstGeom prst="rect">
            <a:avLst/>
          </a:prstGeom>
        </p:spPr>
      </p:pic>
      <p:sp>
        <p:nvSpPr>
          <p:cNvPr id="7" name="Rectangle 6">
            <a:extLst>
              <a:ext uri="{FF2B5EF4-FFF2-40B4-BE49-F238E27FC236}">
                <a16:creationId xmlns:a16="http://schemas.microsoft.com/office/drawing/2014/main" id="{13336646-CE34-19B9-BB2C-CA7FC0AB421C}"/>
              </a:ext>
            </a:extLst>
          </p:cNvPr>
          <p:cNvSpPr/>
          <p:nvPr/>
        </p:nvSpPr>
        <p:spPr>
          <a:xfrm>
            <a:off x="323530" y="985720"/>
            <a:ext cx="2765234" cy="49575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Apprenticeship</a:t>
            </a:r>
          </a:p>
        </p:txBody>
      </p:sp>
      <p:sp>
        <p:nvSpPr>
          <p:cNvPr id="8" name="Rectangle 7">
            <a:extLst>
              <a:ext uri="{FF2B5EF4-FFF2-40B4-BE49-F238E27FC236}">
                <a16:creationId xmlns:a16="http://schemas.microsoft.com/office/drawing/2014/main" id="{642AB637-0F03-B2ED-AF1B-28048F95ACC6}"/>
              </a:ext>
            </a:extLst>
          </p:cNvPr>
          <p:cNvSpPr/>
          <p:nvPr/>
        </p:nvSpPr>
        <p:spPr>
          <a:xfrm>
            <a:off x="323530" y="1628459"/>
            <a:ext cx="2765234" cy="104864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Online through vacancy site</a:t>
            </a:r>
          </a:p>
        </p:txBody>
      </p:sp>
      <p:sp>
        <p:nvSpPr>
          <p:cNvPr id="10" name="Rectangle 9">
            <a:extLst>
              <a:ext uri="{FF2B5EF4-FFF2-40B4-BE49-F238E27FC236}">
                <a16:creationId xmlns:a16="http://schemas.microsoft.com/office/drawing/2014/main" id="{4713B67E-7DCA-F024-2729-C4FED4FF6DD5}"/>
              </a:ext>
            </a:extLst>
          </p:cNvPr>
          <p:cNvSpPr/>
          <p:nvPr/>
        </p:nvSpPr>
        <p:spPr>
          <a:xfrm>
            <a:off x="323530" y="2889214"/>
            <a:ext cx="2765234" cy="104864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Might want CV</a:t>
            </a:r>
          </a:p>
        </p:txBody>
      </p:sp>
      <p:sp>
        <p:nvSpPr>
          <p:cNvPr id="11" name="Rectangle 10">
            <a:extLst>
              <a:ext uri="{FF2B5EF4-FFF2-40B4-BE49-F238E27FC236}">
                <a16:creationId xmlns:a16="http://schemas.microsoft.com/office/drawing/2014/main" id="{00908550-F6CA-CD64-6FEF-F11595ED9FCA}"/>
              </a:ext>
            </a:extLst>
          </p:cNvPr>
          <p:cNvSpPr/>
          <p:nvPr/>
        </p:nvSpPr>
        <p:spPr>
          <a:xfrm>
            <a:off x="323530" y="4180901"/>
            <a:ext cx="2765234" cy="148736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Might need to write covering letter</a:t>
            </a:r>
          </a:p>
        </p:txBody>
      </p:sp>
      <p:sp>
        <p:nvSpPr>
          <p:cNvPr id="21" name="Rectangle 20">
            <a:extLst>
              <a:ext uri="{FF2B5EF4-FFF2-40B4-BE49-F238E27FC236}">
                <a16:creationId xmlns:a16="http://schemas.microsoft.com/office/drawing/2014/main" id="{E61A7C22-0B0C-C37F-BE82-5EB349A14302}"/>
              </a:ext>
            </a:extLst>
          </p:cNvPr>
          <p:cNvSpPr/>
          <p:nvPr/>
        </p:nvSpPr>
        <p:spPr>
          <a:xfrm>
            <a:off x="3224069" y="968249"/>
            <a:ext cx="2765234" cy="51323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HE in College</a:t>
            </a:r>
          </a:p>
        </p:txBody>
      </p:sp>
      <p:sp>
        <p:nvSpPr>
          <p:cNvPr id="22" name="Rectangle 21">
            <a:extLst>
              <a:ext uri="{FF2B5EF4-FFF2-40B4-BE49-F238E27FC236}">
                <a16:creationId xmlns:a16="http://schemas.microsoft.com/office/drawing/2014/main" id="{19BB029E-79EE-41E1-63D6-F060966BF7F0}"/>
              </a:ext>
            </a:extLst>
          </p:cNvPr>
          <p:cNvSpPr/>
          <p:nvPr/>
        </p:nvSpPr>
        <p:spPr>
          <a:xfrm>
            <a:off x="3224069" y="1636074"/>
            <a:ext cx="2765234" cy="104864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Often through UCAS</a:t>
            </a:r>
          </a:p>
        </p:txBody>
      </p:sp>
      <p:sp>
        <p:nvSpPr>
          <p:cNvPr id="24" name="Rectangle 23">
            <a:extLst>
              <a:ext uri="{FF2B5EF4-FFF2-40B4-BE49-F238E27FC236}">
                <a16:creationId xmlns:a16="http://schemas.microsoft.com/office/drawing/2014/main" id="{16F22013-53DD-BD1A-FC10-3C2E9D330253}"/>
              </a:ext>
            </a:extLst>
          </p:cNvPr>
          <p:cNvSpPr/>
          <p:nvPr/>
        </p:nvSpPr>
        <p:spPr>
          <a:xfrm>
            <a:off x="3224069" y="2904680"/>
            <a:ext cx="2765234" cy="104864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Could be direct to college</a:t>
            </a:r>
          </a:p>
        </p:txBody>
      </p:sp>
      <p:sp>
        <p:nvSpPr>
          <p:cNvPr id="25" name="Rectangle 24">
            <a:extLst>
              <a:ext uri="{FF2B5EF4-FFF2-40B4-BE49-F238E27FC236}">
                <a16:creationId xmlns:a16="http://schemas.microsoft.com/office/drawing/2014/main" id="{AF6AD4F6-8525-4FD8-5CAC-F91CF224123C}"/>
              </a:ext>
            </a:extLst>
          </p:cNvPr>
          <p:cNvSpPr/>
          <p:nvPr/>
        </p:nvSpPr>
        <p:spPr>
          <a:xfrm>
            <a:off x="3224069" y="4180900"/>
            <a:ext cx="2765234" cy="148736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Could be online application </a:t>
            </a:r>
          </a:p>
        </p:txBody>
      </p:sp>
      <p:grpSp>
        <p:nvGrpSpPr>
          <p:cNvPr id="38" name="Group 37">
            <a:extLst>
              <a:ext uri="{FF2B5EF4-FFF2-40B4-BE49-F238E27FC236}">
                <a16:creationId xmlns:a16="http://schemas.microsoft.com/office/drawing/2014/main" id="{65A68B85-0E5D-5815-D54A-1B608F972584}"/>
              </a:ext>
            </a:extLst>
          </p:cNvPr>
          <p:cNvGrpSpPr/>
          <p:nvPr/>
        </p:nvGrpSpPr>
        <p:grpSpPr>
          <a:xfrm>
            <a:off x="5684704" y="968250"/>
            <a:ext cx="3188092" cy="4700014"/>
            <a:chOff x="5684704" y="968250"/>
            <a:chExt cx="3188092" cy="4700014"/>
          </a:xfrm>
        </p:grpSpPr>
        <p:sp>
          <p:nvSpPr>
            <p:cNvPr id="26" name="Rectangle 25">
              <a:extLst>
                <a:ext uri="{FF2B5EF4-FFF2-40B4-BE49-F238E27FC236}">
                  <a16:creationId xmlns:a16="http://schemas.microsoft.com/office/drawing/2014/main" id="{EA684F10-E92B-87B8-DA18-90354D29697F}"/>
                </a:ext>
              </a:extLst>
            </p:cNvPr>
            <p:cNvSpPr/>
            <p:nvPr/>
          </p:nvSpPr>
          <p:spPr>
            <a:xfrm>
              <a:off x="6107562" y="968250"/>
              <a:ext cx="2765234" cy="51323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HE at Uni</a:t>
              </a:r>
            </a:p>
          </p:txBody>
        </p:sp>
        <p:sp>
          <p:nvSpPr>
            <p:cNvPr id="27" name="Rectangle 26">
              <a:extLst>
                <a:ext uri="{FF2B5EF4-FFF2-40B4-BE49-F238E27FC236}">
                  <a16:creationId xmlns:a16="http://schemas.microsoft.com/office/drawing/2014/main" id="{2C018156-D7CD-6392-994E-94D2805A6BA2}"/>
                </a:ext>
              </a:extLst>
            </p:cNvPr>
            <p:cNvSpPr/>
            <p:nvPr/>
          </p:nvSpPr>
          <p:spPr>
            <a:xfrm>
              <a:off x="6107562" y="1618602"/>
              <a:ext cx="2765234" cy="106611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Through UCAS</a:t>
              </a:r>
            </a:p>
          </p:txBody>
        </p:sp>
        <p:sp>
          <p:nvSpPr>
            <p:cNvPr id="28" name="Rectangle 27">
              <a:extLst>
                <a:ext uri="{FF2B5EF4-FFF2-40B4-BE49-F238E27FC236}">
                  <a16:creationId xmlns:a16="http://schemas.microsoft.com/office/drawing/2014/main" id="{EC955DAB-EAC7-C7B4-423D-1BAEBEC18263}"/>
                </a:ext>
              </a:extLst>
            </p:cNvPr>
            <p:cNvSpPr/>
            <p:nvPr/>
          </p:nvSpPr>
          <p:spPr>
            <a:xfrm>
              <a:off x="6107562" y="2871742"/>
              <a:ext cx="2765234" cy="108157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Complete online application</a:t>
              </a:r>
            </a:p>
          </p:txBody>
        </p:sp>
        <p:sp>
          <p:nvSpPr>
            <p:cNvPr id="29" name="Rectangle 28">
              <a:extLst>
                <a:ext uri="{FF2B5EF4-FFF2-40B4-BE49-F238E27FC236}">
                  <a16:creationId xmlns:a16="http://schemas.microsoft.com/office/drawing/2014/main" id="{958C494B-DAEC-E861-CE2F-24CE6D2DF2EF}"/>
                </a:ext>
              </a:extLst>
            </p:cNvPr>
            <p:cNvSpPr/>
            <p:nvPr/>
          </p:nvSpPr>
          <p:spPr>
            <a:xfrm>
              <a:off x="6107562" y="4180900"/>
              <a:ext cx="2765234" cy="148736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Complete personal statement</a:t>
              </a:r>
            </a:p>
          </p:txBody>
        </p:sp>
        <p:cxnSp>
          <p:nvCxnSpPr>
            <p:cNvPr id="30" name="Straight Arrow Connector 29">
              <a:extLst>
                <a:ext uri="{FF2B5EF4-FFF2-40B4-BE49-F238E27FC236}">
                  <a16:creationId xmlns:a16="http://schemas.microsoft.com/office/drawing/2014/main" id="{2E76ED63-D4F6-6BEB-9C5C-1080754ECF44}"/>
                </a:ext>
              </a:extLst>
            </p:cNvPr>
            <p:cNvCxnSpPr>
              <a:cxnSpLocks/>
            </p:cNvCxnSpPr>
            <p:nvPr/>
          </p:nvCxnSpPr>
          <p:spPr>
            <a:xfrm>
              <a:off x="5684704" y="2466753"/>
              <a:ext cx="482474" cy="0"/>
            </a:xfrm>
            <a:prstGeom prst="straightConnector1">
              <a:avLst/>
            </a:prstGeom>
            <a:ln w="57150">
              <a:tailEnd type="triangle"/>
            </a:ln>
          </p:spPr>
          <p:style>
            <a:lnRef idx="1">
              <a:schemeClr val="accent4"/>
            </a:lnRef>
            <a:fillRef idx="0">
              <a:schemeClr val="accent4"/>
            </a:fillRef>
            <a:effectRef idx="0">
              <a:schemeClr val="accent4"/>
            </a:effectRef>
            <a:fontRef idx="minor">
              <a:schemeClr val="tx1"/>
            </a:fontRef>
          </p:style>
        </p:cxnSp>
        <p:cxnSp>
          <p:nvCxnSpPr>
            <p:cNvPr id="33" name="Straight Arrow Connector 32">
              <a:extLst>
                <a:ext uri="{FF2B5EF4-FFF2-40B4-BE49-F238E27FC236}">
                  <a16:creationId xmlns:a16="http://schemas.microsoft.com/office/drawing/2014/main" id="{EB305684-D6CB-FA56-0A13-54EBD72813C8}"/>
                </a:ext>
              </a:extLst>
            </p:cNvPr>
            <p:cNvCxnSpPr>
              <a:cxnSpLocks/>
            </p:cNvCxnSpPr>
            <p:nvPr/>
          </p:nvCxnSpPr>
          <p:spPr>
            <a:xfrm>
              <a:off x="7512556" y="3811403"/>
              <a:ext cx="0" cy="374477"/>
            </a:xfrm>
            <a:prstGeom prst="straightConnector1">
              <a:avLst/>
            </a:prstGeom>
            <a:ln w="57150">
              <a:tailEnd type="triangle"/>
            </a:ln>
          </p:spPr>
          <p:style>
            <a:lnRef idx="1">
              <a:schemeClr val="accent4"/>
            </a:lnRef>
            <a:fillRef idx="0">
              <a:schemeClr val="accent4"/>
            </a:fillRef>
            <a:effectRef idx="0">
              <a:schemeClr val="accent4"/>
            </a:effectRef>
            <a:fontRef idx="minor">
              <a:schemeClr val="tx1"/>
            </a:fontRef>
          </p:style>
        </p:cxnSp>
        <p:cxnSp>
          <p:nvCxnSpPr>
            <p:cNvPr id="37" name="Straight Arrow Connector 36">
              <a:extLst>
                <a:ext uri="{FF2B5EF4-FFF2-40B4-BE49-F238E27FC236}">
                  <a16:creationId xmlns:a16="http://schemas.microsoft.com/office/drawing/2014/main" id="{943D8079-6907-1633-8AC9-DB23DF7DBCA3}"/>
                </a:ext>
              </a:extLst>
            </p:cNvPr>
            <p:cNvCxnSpPr>
              <a:cxnSpLocks/>
            </p:cNvCxnSpPr>
            <p:nvPr/>
          </p:nvCxnSpPr>
          <p:spPr>
            <a:xfrm>
              <a:off x="7490179" y="2530203"/>
              <a:ext cx="0" cy="374477"/>
            </a:xfrm>
            <a:prstGeom prst="straightConnector1">
              <a:avLst/>
            </a:prstGeom>
            <a:ln w="57150">
              <a:tailEnd type="triangle"/>
            </a:ln>
          </p:spPr>
          <p:style>
            <a:lnRef idx="1">
              <a:schemeClr val="accent4"/>
            </a:lnRef>
            <a:fillRef idx="0">
              <a:schemeClr val="accent4"/>
            </a:fillRef>
            <a:effectRef idx="0">
              <a:schemeClr val="accent4"/>
            </a:effectRef>
            <a:fontRef idx="minor">
              <a:schemeClr val="tx1"/>
            </a:fontRef>
          </p:style>
        </p:cxnSp>
      </p:grpSp>
    </p:spTree>
    <p:custDataLst>
      <p:tags r:id="rId1"/>
    </p:custDataLst>
    <p:extLst>
      <p:ext uri="{BB962C8B-B14F-4D97-AF65-F5344CB8AC3E}">
        <p14:creationId xmlns:p14="http://schemas.microsoft.com/office/powerpoint/2010/main" val="362303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500" fill="hold"/>
                                        <p:tgtEl>
                                          <p:spTgt spid="38"/>
                                        </p:tgtEl>
                                        <p:attrNameLst>
                                          <p:attrName>ppt_x</p:attrName>
                                        </p:attrNameLst>
                                      </p:cBhvr>
                                      <p:tavLst>
                                        <p:tav tm="0">
                                          <p:val>
                                            <p:strVal val="#ppt_x"/>
                                          </p:val>
                                        </p:tav>
                                        <p:tav tm="100000">
                                          <p:val>
                                            <p:strVal val="#ppt_x"/>
                                          </p:val>
                                        </p:tav>
                                      </p:tavLst>
                                    </p:anim>
                                    <p:anim calcmode="lin" valueType="num">
                                      <p:cBhvr additive="base">
                                        <p:cTn id="2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0" y="-8467"/>
            <a:ext cx="9158780" cy="6866467"/>
          </a:xfrm>
          <a:prstGeom prst="rect">
            <a:avLst/>
          </a:prstGeom>
          <a:solidFill>
            <a:srgbClr val="00AF61"/>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4103" name="Text Box 14"/>
          <p:cNvSpPr txBox="1">
            <a:spLocks noChangeArrowheads="1"/>
          </p:cNvSpPr>
          <p:nvPr/>
        </p:nvSpPr>
        <p:spPr bwMode="auto">
          <a:xfrm>
            <a:off x="-7390" y="-27505"/>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Career planning is changing</a:t>
            </a:r>
          </a:p>
        </p:txBody>
      </p:sp>
      <p:sp>
        <p:nvSpPr>
          <p:cNvPr id="2" name="AutoShape 2" descr="Healthcare Science Week 2021 - National Awareness Days Calendar 202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TextBox 3"/>
          <p:cNvSpPr txBox="1"/>
          <p:nvPr/>
        </p:nvSpPr>
        <p:spPr>
          <a:xfrm>
            <a:off x="630728" y="1355196"/>
            <a:ext cx="3227229" cy="1200329"/>
          </a:xfrm>
          <a:prstGeom prst="rect">
            <a:avLst/>
          </a:prstGeom>
          <a:solidFill>
            <a:srgbClr val="0F4CA0"/>
          </a:solidFill>
        </p:spPr>
        <p:txBody>
          <a:bodyPr wrap="square" rtlCol="0">
            <a:spAutoFit/>
          </a:bodyPr>
          <a:lstStyle/>
          <a:p>
            <a:pPr algn="ctr"/>
            <a:r>
              <a:rPr lang="en-GB" sz="3600" dirty="0">
                <a:solidFill>
                  <a:schemeClr val="bg1"/>
                </a:solidFill>
              </a:rPr>
              <a:t>Careers in the past </a:t>
            </a:r>
          </a:p>
        </p:txBody>
      </p:sp>
      <p:sp>
        <p:nvSpPr>
          <p:cNvPr id="26" name="TextBox 25"/>
          <p:cNvSpPr txBox="1"/>
          <p:nvPr/>
        </p:nvSpPr>
        <p:spPr>
          <a:xfrm>
            <a:off x="5286042" y="1355196"/>
            <a:ext cx="3227229" cy="1200329"/>
          </a:xfrm>
          <a:prstGeom prst="rect">
            <a:avLst/>
          </a:prstGeom>
          <a:solidFill>
            <a:srgbClr val="0F4CA0"/>
          </a:solidFill>
        </p:spPr>
        <p:txBody>
          <a:bodyPr wrap="square" rtlCol="0">
            <a:spAutoFit/>
          </a:bodyPr>
          <a:lstStyle/>
          <a:p>
            <a:pPr algn="ctr"/>
            <a:r>
              <a:rPr lang="en-GB" sz="3600" dirty="0">
                <a:solidFill>
                  <a:schemeClr val="bg1"/>
                </a:solidFill>
              </a:rPr>
              <a:t>Careers in the future? </a:t>
            </a:r>
          </a:p>
        </p:txBody>
      </p:sp>
      <p:pic>
        <p:nvPicPr>
          <p:cNvPr id="6" name="Graphic 5" descr="Upstairs with solid fill">
            <a:extLst>
              <a:ext uri="{FF2B5EF4-FFF2-40B4-BE49-F238E27FC236}">
                <a16:creationId xmlns:a16="http://schemas.microsoft.com/office/drawing/2014/main" id="{520B4C79-BA84-9CEE-8BCC-31A2D8D46A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729" y="2687945"/>
            <a:ext cx="3186261" cy="3186261"/>
          </a:xfrm>
          <a:prstGeom prst="rect">
            <a:avLst/>
          </a:prstGeom>
        </p:spPr>
      </p:pic>
      <p:pic>
        <p:nvPicPr>
          <p:cNvPr id="7" name="Graphic 6" descr="Lost with solid fill">
            <a:extLst>
              <a:ext uri="{FF2B5EF4-FFF2-40B4-BE49-F238E27FC236}">
                <a16:creationId xmlns:a16="http://schemas.microsoft.com/office/drawing/2014/main" id="{28F318C0-3E48-088A-5FFE-AC2CAB22B3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61732" y="2687945"/>
            <a:ext cx="2875848" cy="2875848"/>
          </a:xfrm>
          <a:prstGeom prst="rect">
            <a:avLst/>
          </a:prstGeom>
        </p:spPr>
      </p:pic>
    </p:spTree>
    <p:custDataLst>
      <p:tags r:id="rId1"/>
    </p:custDataLst>
    <p:extLst>
      <p:ext uri="{BB962C8B-B14F-4D97-AF65-F5344CB8AC3E}">
        <p14:creationId xmlns:p14="http://schemas.microsoft.com/office/powerpoint/2010/main" val="146364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49998"/>
            <a:ext cx="915878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Knowing what skills you have to offer</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4836" y="-60011"/>
            <a:ext cx="646331" cy="646331"/>
          </a:xfrm>
          <a:prstGeom prst="rect">
            <a:avLst/>
          </a:prstGeom>
        </p:spPr>
      </p:pic>
      <p:pic>
        <p:nvPicPr>
          <p:cNvPr id="3" name="Picture 2">
            <a:extLst>
              <a:ext uri="{FF2B5EF4-FFF2-40B4-BE49-F238E27FC236}">
                <a16:creationId xmlns:a16="http://schemas.microsoft.com/office/drawing/2014/main" id="{2D52B027-BC8C-96AF-E01F-0F048F8D4982}"/>
              </a:ext>
            </a:extLst>
          </p:cNvPr>
          <p:cNvPicPr>
            <a:picLocks noChangeAspect="1"/>
          </p:cNvPicPr>
          <p:nvPr/>
        </p:nvPicPr>
        <p:blipFill>
          <a:blip r:embed="rId5"/>
          <a:stretch>
            <a:fillRect/>
          </a:stretch>
        </p:blipFill>
        <p:spPr>
          <a:xfrm>
            <a:off x="310431" y="930707"/>
            <a:ext cx="2751295" cy="4450220"/>
          </a:xfrm>
          <a:prstGeom prst="rect">
            <a:avLst/>
          </a:prstGeom>
          <a:ln>
            <a:solidFill>
              <a:schemeClr val="accent5">
                <a:lumMod val="75000"/>
              </a:schemeClr>
            </a:solidFill>
          </a:ln>
          <a:effectLst>
            <a:outerShdw blurRad="63500" sx="102000" sy="102000" algn="ctr" rotWithShape="0">
              <a:prstClr val="black">
                <a:alpha val="40000"/>
              </a:prstClr>
            </a:outerShdw>
          </a:effectLst>
        </p:spPr>
      </p:pic>
      <p:pic>
        <p:nvPicPr>
          <p:cNvPr id="4" name="Picture 3" descr="Loop">
            <a:extLst>
              <a:ext uri="{FF2B5EF4-FFF2-40B4-BE49-F238E27FC236}">
                <a16:creationId xmlns:a16="http://schemas.microsoft.com/office/drawing/2014/main" id="{07774795-D1EE-A9EF-5400-C3271A6159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095" y="1619480"/>
            <a:ext cx="1963929" cy="53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CEA2BC86-3333-FF82-77E5-7F595CE4EFBB}"/>
              </a:ext>
            </a:extLst>
          </p:cNvPr>
          <p:cNvPicPr>
            <a:picLocks noChangeAspect="1"/>
          </p:cNvPicPr>
          <p:nvPr/>
        </p:nvPicPr>
        <p:blipFill rotWithShape="1">
          <a:blip r:embed="rId7"/>
          <a:srcRect b="52222"/>
          <a:stretch/>
        </p:blipFill>
        <p:spPr>
          <a:xfrm>
            <a:off x="3209062" y="930707"/>
            <a:ext cx="5437217" cy="5611739"/>
          </a:xfrm>
          <a:prstGeom prst="rect">
            <a:avLst/>
          </a:prstGeom>
          <a:effectLst>
            <a:outerShdw blurRad="63500" sx="102000" sy="102000" algn="ctr" rotWithShape="0">
              <a:prstClr val="black">
                <a:alpha val="40000"/>
              </a:prstClr>
            </a:outerShdw>
          </a:effectLst>
        </p:spPr>
      </p:pic>
      <p:pic>
        <p:nvPicPr>
          <p:cNvPr id="6" name="Picture 5" descr="Loop">
            <a:extLst>
              <a:ext uri="{FF2B5EF4-FFF2-40B4-BE49-F238E27FC236}">
                <a16:creationId xmlns:a16="http://schemas.microsoft.com/office/drawing/2014/main" id="{3BEBDFB3-BD8C-AAD2-3CE1-406CD86F3D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78757" y="1187986"/>
            <a:ext cx="1154812" cy="53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llout: Up Arrow 8">
            <a:extLst>
              <a:ext uri="{FF2B5EF4-FFF2-40B4-BE49-F238E27FC236}">
                <a16:creationId xmlns:a16="http://schemas.microsoft.com/office/drawing/2014/main" id="{607A3C45-B210-0FF0-1E35-F1E817A266EC}"/>
              </a:ext>
            </a:extLst>
          </p:cNvPr>
          <p:cNvSpPr/>
          <p:nvPr/>
        </p:nvSpPr>
        <p:spPr>
          <a:xfrm>
            <a:off x="7434423" y="1724962"/>
            <a:ext cx="1546482" cy="2126255"/>
          </a:xfrm>
          <a:prstGeom prst="upArrowCallout">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Do the post 16 version</a:t>
            </a:r>
          </a:p>
        </p:txBody>
      </p:sp>
    </p:spTree>
    <p:custDataLst>
      <p:tags r:id="rId1"/>
    </p:custDataLst>
    <p:extLst>
      <p:ext uri="{BB962C8B-B14F-4D97-AF65-F5344CB8AC3E}">
        <p14:creationId xmlns:p14="http://schemas.microsoft.com/office/powerpoint/2010/main" val="89273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0" y="-37542"/>
            <a:ext cx="9144000"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Knowing what skills you have to offer</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77816" y="-39696"/>
            <a:ext cx="646331" cy="646331"/>
          </a:xfrm>
          <a:prstGeom prst="rect">
            <a:avLst/>
          </a:prstGeom>
        </p:spPr>
      </p:pic>
      <p:pic>
        <p:nvPicPr>
          <p:cNvPr id="5" name="Picture 4">
            <a:extLst>
              <a:ext uri="{FF2B5EF4-FFF2-40B4-BE49-F238E27FC236}">
                <a16:creationId xmlns:a16="http://schemas.microsoft.com/office/drawing/2014/main" id="{CEA2BC86-3333-FF82-77E5-7F595CE4EFBB}"/>
              </a:ext>
            </a:extLst>
          </p:cNvPr>
          <p:cNvPicPr>
            <a:picLocks noChangeAspect="1"/>
          </p:cNvPicPr>
          <p:nvPr/>
        </p:nvPicPr>
        <p:blipFill rotWithShape="1">
          <a:blip r:embed="rId5"/>
          <a:srcRect b="52222"/>
          <a:stretch/>
        </p:blipFill>
        <p:spPr>
          <a:xfrm>
            <a:off x="310431" y="890753"/>
            <a:ext cx="5437217" cy="5611739"/>
          </a:xfrm>
          <a:prstGeom prst="rect">
            <a:avLst/>
          </a:prstGeom>
          <a:effectLst>
            <a:outerShdw blurRad="63500" sx="102000" sy="102000" algn="ctr" rotWithShape="0">
              <a:prstClr val="black">
                <a:alpha val="40000"/>
              </a:prstClr>
            </a:outerShdw>
          </a:effectLst>
        </p:spPr>
      </p:pic>
      <p:pic>
        <p:nvPicPr>
          <p:cNvPr id="6" name="Picture 5" descr="Loop">
            <a:extLst>
              <a:ext uri="{FF2B5EF4-FFF2-40B4-BE49-F238E27FC236}">
                <a16:creationId xmlns:a16="http://schemas.microsoft.com/office/drawing/2014/main" id="{3BEBDFB3-BD8C-AAD2-3CE1-406CD86F3D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0154" y="1187986"/>
            <a:ext cx="1619479" cy="53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2ACA64A6-9181-1D0B-DAC7-72C10D7F2A37}"/>
              </a:ext>
            </a:extLst>
          </p:cNvPr>
          <p:cNvPicPr>
            <a:picLocks noChangeAspect="1"/>
          </p:cNvPicPr>
          <p:nvPr/>
        </p:nvPicPr>
        <p:blipFill>
          <a:blip r:embed="rId7"/>
          <a:stretch>
            <a:fillRect/>
          </a:stretch>
        </p:blipFill>
        <p:spPr>
          <a:xfrm>
            <a:off x="4178722" y="1914305"/>
            <a:ext cx="4802182" cy="3029390"/>
          </a:xfrm>
          <a:prstGeom prst="rect">
            <a:avLst/>
          </a:prstGeom>
          <a:effectLst>
            <a:outerShdw blurRad="63500" sx="102000" sy="102000" algn="ctr" rotWithShape="0">
              <a:prstClr val="black">
                <a:alpha val="40000"/>
              </a:prstClr>
            </a:outerShdw>
          </a:effectLst>
        </p:spPr>
      </p:pic>
      <p:pic>
        <p:nvPicPr>
          <p:cNvPr id="11" name="Picture 10" descr="Loop">
            <a:extLst>
              <a:ext uri="{FF2B5EF4-FFF2-40B4-BE49-F238E27FC236}">
                <a16:creationId xmlns:a16="http://schemas.microsoft.com/office/drawing/2014/main" id="{1F174735-6CE4-3F59-7AF0-BAB68C9978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75505" y="765062"/>
            <a:ext cx="1619479" cy="53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1225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37542"/>
            <a:ext cx="9158780" cy="6933084"/>
          </a:xfrm>
          <a:prstGeom prst="rect">
            <a:avLst/>
          </a:prstGeom>
          <a:solidFill>
            <a:srgbClr val="00AF6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3" name="Text Box 14"/>
          <p:cNvSpPr txBox="1">
            <a:spLocks noChangeArrowheads="1"/>
          </p:cNvSpPr>
          <p:nvPr/>
        </p:nvSpPr>
        <p:spPr bwMode="auto">
          <a:xfrm>
            <a:off x="-36134" y="-37246"/>
            <a:ext cx="9180134" cy="646331"/>
          </a:xfrm>
          <a:prstGeom prst="rect">
            <a:avLst/>
          </a:prstGeom>
          <a:solidFill>
            <a:srgbClr val="002060"/>
          </a:solidFill>
          <a:ln w="19050">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None/>
            </a:pPr>
            <a:r>
              <a:rPr lang="en-GB" altLang="en-US" sz="3600" dirty="0">
                <a:solidFill>
                  <a:schemeClr val="bg1"/>
                </a:solidFill>
                <a:latin typeface="Calibri" panose="020F0502020204030204" pitchFamily="34" charset="0"/>
              </a:rPr>
              <a:t>Matching your skills to courses/training</a:t>
            </a:r>
          </a:p>
        </p:txBody>
      </p:sp>
      <p:pic>
        <p:nvPicPr>
          <p:cNvPr id="2" name="Graphic 1" descr="Badge 4 with solid fill">
            <a:extLst>
              <a:ext uri="{FF2B5EF4-FFF2-40B4-BE49-F238E27FC236}">
                <a16:creationId xmlns:a16="http://schemas.microsoft.com/office/drawing/2014/main" id="{9E077F4E-6D96-2A83-10D4-D75B542BC57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53088"/>
            <a:ext cx="646331" cy="646331"/>
          </a:xfrm>
          <a:prstGeom prst="rect">
            <a:avLst/>
          </a:prstGeom>
        </p:spPr>
      </p:pic>
      <p:pic>
        <p:nvPicPr>
          <p:cNvPr id="3" name="Picture 2">
            <a:extLst>
              <a:ext uri="{FF2B5EF4-FFF2-40B4-BE49-F238E27FC236}">
                <a16:creationId xmlns:a16="http://schemas.microsoft.com/office/drawing/2014/main" id="{99ED9E3D-CA37-E601-CAC5-4912D11BDA47}"/>
              </a:ext>
            </a:extLst>
          </p:cNvPr>
          <p:cNvPicPr>
            <a:picLocks noChangeAspect="1"/>
          </p:cNvPicPr>
          <p:nvPr/>
        </p:nvPicPr>
        <p:blipFill>
          <a:blip r:embed="rId5"/>
          <a:stretch>
            <a:fillRect/>
          </a:stretch>
        </p:blipFill>
        <p:spPr>
          <a:xfrm>
            <a:off x="245586" y="828203"/>
            <a:ext cx="5431470" cy="3425199"/>
          </a:xfrm>
          <a:prstGeom prst="rect">
            <a:avLst/>
          </a:prstGeom>
          <a:effectLst>
            <a:outerShdw blurRad="63500" sx="102000" sy="102000" algn="ctr" rotWithShape="0">
              <a:prstClr val="black">
                <a:alpha val="40000"/>
              </a:prstClr>
            </a:outerShdw>
          </a:effectLst>
        </p:spPr>
      </p:pic>
      <p:pic>
        <p:nvPicPr>
          <p:cNvPr id="6" name="Picture 5" descr="Loop">
            <a:extLst>
              <a:ext uri="{FF2B5EF4-FFF2-40B4-BE49-F238E27FC236}">
                <a16:creationId xmlns:a16="http://schemas.microsoft.com/office/drawing/2014/main" id="{3BEBDFB3-BD8C-AAD2-3CE1-406CD86F3D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368" y="3542204"/>
            <a:ext cx="1619479" cy="53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Loop">
            <a:extLst>
              <a:ext uri="{FF2B5EF4-FFF2-40B4-BE49-F238E27FC236}">
                <a16:creationId xmlns:a16="http://schemas.microsoft.com/office/drawing/2014/main" id="{1F174735-6CE4-3F59-7AF0-BAB68C9978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34" y="2005837"/>
            <a:ext cx="36719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Loop">
            <a:extLst>
              <a:ext uri="{FF2B5EF4-FFF2-40B4-BE49-F238E27FC236}">
                <a16:creationId xmlns:a16="http://schemas.microsoft.com/office/drawing/2014/main" id="{38E534E7-7489-1DBF-EE8C-202F42EE9F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223" y="1555321"/>
            <a:ext cx="1619479" cy="53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B58725B7-8C8A-1D75-4C4F-D4A3C9158BA4}"/>
              </a:ext>
            </a:extLst>
          </p:cNvPr>
          <p:cNvPicPr>
            <a:picLocks noChangeAspect="1"/>
          </p:cNvPicPr>
          <p:nvPr/>
        </p:nvPicPr>
        <p:blipFill>
          <a:blip r:embed="rId7"/>
          <a:stretch>
            <a:fillRect/>
          </a:stretch>
        </p:blipFill>
        <p:spPr>
          <a:xfrm>
            <a:off x="3218830" y="783874"/>
            <a:ext cx="5649748" cy="3425198"/>
          </a:xfrm>
          <a:prstGeom prst="rect">
            <a:avLst/>
          </a:prstGeom>
          <a:effectLst>
            <a:outerShdw blurRad="63500" sx="102000" sy="102000" algn="ctr" rotWithShape="0">
              <a:prstClr val="black">
                <a:alpha val="40000"/>
              </a:prstClr>
            </a:outerShdw>
          </a:effectLst>
        </p:spPr>
      </p:pic>
      <p:sp>
        <p:nvSpPr>
          <p:cNvPr id="15" name="Rectangle 14">
            <a:extLst>
              <a:ext uri="{FF2B5EF4-FFF2-40B4-BE49-F238E27FC236}">
                <a16:creationId xmlns:a16="http://schemas.microsoft.com/office/drawing/2014/main" id="{EAF3A24D-2499-B648-8480-6FAB98F0725A}"/>
              </a:ext>
            </a:extLst>
          </p:cNvPr>
          <p:cNvSpPr/>
          <p:nvPr/>
        </p:nvSpPr>
        <p:spPr>
          <a:xfrm>
            <a:off x="245585" y="4297731"/>
            <a:ext cx="8622993" cy="23081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solidFill>
              </a:rPr>
              <a:t>Task:</a:t>
            </a:r>
          </a:p>
          <a:p>
            <a:pPr marL="342900" indent="-342900">
              <a:buAutoNum type="arabicPeriod"/>
            </a:pPr>
            <a:r>
              <a:rPr lang="en-GB" sz="2400" dirty="0">
                <a:solidFill>
                  <a:schemeClr val="tx1"/>
                </a:solidFill>
              </a:rPr>
              <a:t>Complete post 16 Skills Profile (Career Tools)</a:t>
            </a:r>
          </a:p>
          <a:p>
            <a:pPr marL="342900" indent="-342900">
              <a:buAutoNum type="arabicPeriod"/>
            </a:pPr>
            <a:r>
              <a:rPr lang="en-GB" sz="2400" dirty="0">
                <a:solidFill>
                  <a:schemeClr val="tx1"/>
                </a:solidFill>
              </a:rPr>
              <a:t>Add two of your own examples to your Skills Profile</a:t>
            </a:r>
          </a:p>
          <a:p>
            <a:pPr marL="342900" indent="-342900">
              <a:buAutoNum type="arabicPeriod"/>
            </a:pPr>
            <a:r>
              <a:rPr lang="en-GB" sz="2400" dirty="0">
                <a:solidFill>
                  <a:schemeClr val="tx1"/>
                </a:solidFill>
              </a:rPr>
              <a:t>Go to ‘Use my skills to apply’ – add what are you applying for/ choose what skills would be most useful? </a:t>
            </a:r>
          </a:p>
          <a:p>
            <a:pPr marL="342900" indent="-342900">
              <a:buAutoNum type="arabicPeriod"/>
            </a:pPr>
            <a:r>
              <a:rPr lang="en-GB" sz="2400" dirty="0">
                <a:solidFill>
                  <a:schemeClr val="tx1"/>
                </a:solidFill>
              </a:rPr>
              <a:t>Write your evidence relating it to what you are applying for</a:t>
            </a:r>
          </a:p>
        </p:txBody>
      </p:sp>
      <p:sp>
        <p:nvSpPr>
          <p:cNvPr id="5" name="Star: 32 Points 4">
            <a:extLst>
              <a:ext uri="{FF2B5EF4-FFF2-40B4-BE49-F238E27FC236}">
                <a16:creationId xmlns:a16="http://schemas.microsoft.com/office/drawing/2014/main" id="{4536DC4B-1E0D-E064-127A-9EBE9F43AE8D}"/>
              </a:ext>
            </a:extLst>
          </p:cNvPr>
          <p:cNvSpPr/>
          <p:nvPr/>
        </p:nvSpPr>
        <p:spPr>
          <a:xfrm>
            <a:off x="7070651" y="4720856"/>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15 mins</a:t>
            </a:r>
          </a:p>
        </p:txBody>
      </p:sp>
    </p:spTree>
    <p:custDataLst>
      <p:tags r:id="rId1"/>
    </p:custDataLst>
    <p:extLst>
      <p:ext uri="{BB962C8B-B14F-4D97-AF65-F5344CB8AC3E}">
        <p14:creationId xmlns:p14="http://schemas.microsoft.com/office/powerpoint/2010/main" val="2653448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heel(1)">
                                      <p:cBhvr>
                                        <p:cTn id="3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0831926" y="1612263"/>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69686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1" name="Text Box 22">
            <a:extLst>
              <a:ext uri="{FF2B5EF4-FFF2-40B4-BE49-F238E27FC236}">
                <a16:creationId xmlns:a16="http://schemas.microsoft.com/office/drawing/2014/main" id="{072A63D8-56D1-AF0D-FD75-A44701A086BA}"/>
              </a:ext>
            </a:extLst>
          </p:cNvPr>
          <p:cNvSpPr txBox="1">
            <a:spLocks noChangeArrowheads="1"/>
          </p:cNvSpPr>
          <p:nvPr/>
        </p:nvSpPr>
        <p:spPr bwMode="auto">
          <a:xfrm>
            <a:off x="631371" y="-37875"/>
            <a:ext cx="8266174" cy="646331"/>
          </a:xfrm>
          <a:prstGeom prst="rect">
            <a:avLst/>
          </a:prstGeom>
          <a:noFill/>
          <a:ln w="9525">
            <a:noFill/>
            <a:miter lim="800000"/>
            <a:headEnd/>
            <a:tailEnd/>
          </a:ln>
        </p:spPr>
        <p:txBody>
          <a:bodyPr wrap="square">
            <a:spAutoFit/>
          </a:bodyPr>
          <a:lstStyle/>
          <a:p>
            <a:pPr algn="ctr"/>
            <a:r>
              <a:rPr lang="en-GB" sz="3600" dirty="0">
                <a:solidFill>
                  <a:schemeClr val="bg1"/>
                </a:solidFill>
              </a:rPr>
              <a:t>Writing a CV - What should you include?</a:t>
            </a:r>
          </a:p>
        </p:txBody>
      </p:sp>
      <p:pic>
        <p:nvPicPr>
          <p:cNvPr id="26" name="Graphic 25" descr="Badge 4 with solid fill">
            <a:extLst>
              <a:ext uri="{FF2B5EF4-FFF2-40B4-BE49-F238E27FC236}">
                <a16:creationId xmlns:a16="http://schemas.microsoft.com/office/drawing/2014/main" id="{0441FE3A-88E0-AB50-4C5D-B39E7DF5AE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pic>
        <p:nvPicPr>
          <p:cNvPr id="4" name="Picture 3">
            <a:extLst>
              <a:ext uri="{FF2B5EF4-FFF2-40B4-BE49-F238E27FC236}">
                <a16:creationId xmlns:a16="http://schemas.microsoft.com/office/drawing/2014/main" id="{C26A0AD9-5AF3-FB16-E385-5FC11086AC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372" y="848222"/>
            <a:ext cx="7702589" cy="5795281"/>
          </a:xfrm>
          <a:prstGeom prst="rect">
            <a:avLst/>
          </a:prstGeom>
        </p:spPr>
      </p:pic>
    </p:spTree>
    <p:extLst>
      <p:ext uri="{BB962C8B-B14F-4D97-AF65-F5344CB8AC3E}">
        <p14:creationId xmlns:p14="http://schemas.microsoft.com/office/powerpoint/2010/main" val="31595614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661445"/>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0" y="-37869"/>
            <a:ext cx="9144000" cy="646331"/>
          </a:xfrm>
          <a:prstGeom prst="rect">
            <a:avLst/>
          </a:prstGeom>
          <a:noFill/>
          <a:ln w="9525">
            <a:noFill/>
            <a:miter lim="800000"/>
            <a:headEnd/>
            <a:tailEnd/>
          </a:ln>
        </p:spPr>
        <p:txBody>
          <a:bodyPr wrap="square">
            <a:spAutoFit/>
          </a:bodyPr>
          <a:lstStyle/>
          <a:p>
            <a:pPr algn="ctr"/>
            <a:r>
              <a:rPr lang="en-GB" sz="3600" dirty="0">
                <a:solidFill>
                  <a:schemeClr val="bg1"/>
                </a:solidFill>
              </a:rPr>
              <a:t>  Building your CV</a:t>
            </a:r>
          </a:p>
        </p:txBody>
      </p:sp>
      <p:pic>
        <p:nvPicPr>
          <p:cNvPr id="18" name="Graphic 17" descr="Badge 4 with solid fill">
            <a:extLst>
              <a:ext uri="{FF2B5EF4-FFF2-40B4-BE49-F238E27FC236}">
                <a16:creationId xmlns:a16="http://schemas.microsoft.com/office/drawing/2014/main" id="{882E3E1E-CE79-BB2E-1CD2-E3E58BDF7E1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48029"/>
            <a:ext cx="646331" cy="646331"/>
          </a:xfrm>
          <a:prstGeom prst="rect">
            <a:avLst/>
          </a:prstGeom>
        </p:spPr>
      </p:pic>
      <p:pic>
        <p:nvPicPr>
          <p:cNvPr id="3" name="Picture 2">
            <a:extLst>
              <a:ext uri="{FF2B5EF4-FFF2-40B4-BE49-F238E27FC236}">
                <a16:creationId xmlns:a16="http://schemas.microsoft.com/office/drawing/2014/main" id="{7918A55F-2042-5273-4644-22ED4E9B8C28}"/>
              </a:ext>
            </a:extLst>
          </p:cNvPr>
          <p:cNvPicPr>
            <a:picLocks noChangeAspect="1"/>
          </p:cNvPicPr>
          <p:nvPr/>
        </p:nvPicPr>
        <p:blipFill>
          <a:blip r:embed="rId4"/>
          <a:stretch>
            <a:fillRect/>
          </a:stretch>
        </p:blipFill>
        <p:spPr>
          <a:xfrm>
            <a:off x="305751" y="879013"/>
            <a:ext cx="3571875" cy="1066800"/>
          </a:xfrm>
          <a:prstGeom prst="rect">
            <a:avLst/>
          </a:prstGeom>
          <a:effectLst>
            <a:outerShdw blurRad="63500" sx="102000" sy="102000" algn="ctr" rotWithShape="0">
              <a:prstClr val="black">
                <a:alpha val="40000"/>
              </a:prstClr>
            </a:outerShdw>
          </a:effectLst>
        </p:spPr>
      </p:pic>
      <p:pic>
        <p:nvPicPr>
          <p:cNvPr id="6" name="Picture 10" descr="Loop">
            <a:extLst>
              <a:ext uri="{FF2B5EF4-FFF2-40B4-BE49-F238E27FC236}">
                <a16:creationId xmlns:a16="http://schemas.microsoft.com/office/drawing/2014/main" id="{60CF7718-9AFB-1D1B-9179-8B64BD5877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8926" y="1286874"/>
            <a:ext cx="1171575" cy="58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61BF8025-D26E-C157-2FEB-6E6CC12E9AA7}"/>
              </a:ext>
            </a:extLst>
          </p:cNvPr>
          <p:cNvSpPr/>
          <p:nvPr/>
        </p:nvSpPr>
        <p:spPr>
          <a:xfrm>
            <a:off x="4114942" y="913996"/>
            <a:ext cx="2638425" cy="1066800"/>
          </a:xfrm>
          <a:prstGeom prst="rec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Finding a job/experience</a:t>
            </a:r>
          </a:p>
        </p:txBody>
      </p:sp>
      <p:sp>
        <p:nvSpPr>
          <p:cNvPr id="16" name="Rectangle 15">
            <a:extLst>
              <a:ext uri="{FF2B5EF4-FFF2-40B4-BE49-F238E27FC236}">
                <a16:creationId xmlns:a16="http://schemas.microsoft.com/office/drawing/2014/main" id="{D45A1662-3694-D756-4032-C5EB65E5E160}"/>
              </a:ext>
            </a:extLst>
          </p:cNvPr>
          <p:cNvSpPr/>
          <p:nvPr/>
        </p:nvSpPr>
        <p:spPr>
          <a:xfrm>
            <a:off x="7159069" y="913996"/>
            <a:ext cx="1336116" cy="1066800"/>
          </a:xfrm>
          <a:prstGeom prst="rec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CV</a:t>
            </a:r>
          </a:p>
        </p:txBody>
      </p:sp>
      <p:sp>
        <p:nvSpPr>
          <p:cNvPr id="19" name="Arrow: Right 18">
            <a:extLst>
              <a:ext uri="{FF2B5EF4-FFF2-40B4-BE49-F238E27FC236}">
                <a16:creationId xmlns:a16="http://schemas.microsoft.com/office/drawing/2014/main" id="{A5102488-CC24-6355-9402-A5ABF87BCCE4}"/>
              </a:ext>
            </a:extLst>
          </p:cNvPr>
          <p:cNvSpPr/>
          <p:nvPr/>
        </p:nvSpPr>
        <p:spPr>
          <a:xfrm>
            <a:off x="6688147" y="1163023"/>
            <a:ext cx="385763" cy="523220"/>
          </a:xfrm>
          <a:prstGeom prst="rightArrow">
            <a:avLst/>
          </a:prstGeom>
          <a:solidFill>
            <a:srgbClr val="0F4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6" name="Picture 25">
            <a:extLst>
              <a:ext uri="{FF2B5EF4-FFF2-40B4-BE49-F238E27FC236}">
                <a16:creationId xmlns:a16="http://schemas.microsoft.com/office/drawing/2014/main" id="{B1810496-9469-A9F4-C735-78015AB3EF13}"/>
              </a:ext>
            </a:extLst>
          </p:cNvPr>
          <p:cNvPicPr>
            <a:picLocks noChangeAspect="1"/>
          </p:cNvPicPr>
          <p:nvPr/>
        </p:nvPicPr>
        <p:blipFill>
          <a:blip r:embed="rId6"/>
          <a:stretch>
            <a:fillRect/>
          </a:stretch>
        </p:blipFill>
        <p:spPr>
          <a:xfrm>
            <a:off x="6255987" y="3295122"/>
            <a:ext cx="2239198" cy="3375507"/>
          </a:xfrm>
          <a:prstGeom prst="rect">
            <a:avLst/>
          </a:prstGeom>
          <a:effectLst>
            <a:outerShdw blurRad="63500" sx="102000" sy="102000" algn="ctr" rotWithShape="0">
              <a:prstClr val="black">
                <a:alpha val="40000"/>
              </a:prstClr>
            </a:outerShdw>
          </a:effectLst>
        </p:spPr>
      </p:pic>
      <p:sp>
        <p:nvSpPr>
          <p:cNvPr id="27" name="Rectangle 26">
            <a:extLst>
              <a:ext uri="{FF2B5EF4-FFF2-40B4-BE49-F238E27FC236}">
                <a16:creationId xmlns:a16="http://schemas.microsoft.com/office/drawing/2014/main" id="{959E6266-20F4-3DAB-309A-A89BD3894BF5}"/>
              </a:ext>
            </a:extLst>
          </p:cNvPr>
          <p:cNvSpPr/>
          <p:nvPr/>
        </p:nvSpPr>
        <p:spPr>
          <a:xfrm>
            <a:off x="6062895" y="2488261"/>
            <a:ext cx="2617229" cy="647700"/>
          </a:xfrm>
          <a:prstGeom prst="rect">
            <a:avLst/>
          </a:prstGeom>
          <a:solidFill>
            <a:srgbClr val="0F4C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There are others too</a:t>
            </a:r>
          </a:p>
        </p:txBody>
      </p:sp>
      <p:sp>
        <p:nvSpPr>
          <p:cNvPr id="28" name="Arrow: Right 27">
            <a:extLst>
              <a:ext uri="{FF2B5EF4-FFF2-40B4-BE49-F238E27FC236}">
                <a16:creationId xmlns:a16="http://schemas.microsoft.com/office/drawing/2014/main" id="{0321982A-8015-D2B7-4721-9D419115A903}"/>
              </a:ext>
            </a:extLst>
          </p:cNvPr>
          <p:cNvSpPr/>
          <p:nvPr/>
        </p:nvSpPr>
        <p:spPr>
          <a:xfrm rot="5400000">
            <a:off x="7193753" y="3010784"/>
            <a:ext cx="385763" cy="523220"/>
          </a:xfrm>
          <a:prstGeom prst="rightArrow">
            <a:avLst/>
          </a:prstGeom>
          <a:solidFill>
            <a:srgbClr val="0F4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D70E5663-1318-B797-A60F-6D7FE9B00B83}"/>
              </a:ext>
            </a:extLst>
          </p:cNvPr>
          <p:cNvPicPr>
            <a:picLocks noChangeAspect="1"/>
          </p:cNvPicPr>
          <p:nvPr/>
        </p:nvPicPr>
        <p:blipFill>
          <a:blip r:embed="rId7"/>
          <a:stretch>
            <a:fillRect/>
          </a:stretch>
        </p:blipFill>
        <p:spPr>
          <a:xfrm>
            <a:off x="463876" y="2147655"/>
            <a:ext cx="3225883" cy="4522974"/>
          </a:xfrm>
          <a:prstGeom prst="rect">
            <a:avLst/>
          </a:prstGeom>
          <a:effectLst>
            <a:outerShdw blurRad="63500" sx="102000" sy="102000" algn="ctr" rotWithShape="0">
              <a:prstClr val="black">
                <a:alpha val="40000"/>
              </a:prstClr>
            </a:outerShdw>
          </a:effectLst>
        </p:spPr>
      </p:pic>
      <p:pic>
        <p:nvPicPr>
          <p:cNvPr id="30" name="Picture 29">
            <a:extLst>
              <a:ext uri="{FF2B5EF4-FFF2-40B4-BE49-F238E27FC236}">
                <a16:creationId xmlns:a16="http://schemas.microsoft.com/office/drawing/2014/main" id="{D8ED0483-D0B2-EEDB-E281-F50858903306}"/>
              </a:ext>
            </a:extLst>
          </p:cNvPr>
          <p:cNvPicPr>
            <a:picLocks noChangeAspect="1"/>
          </p:cNvPicPr>
          <p:nvPr/>
        </p:nvPicPr>
        <p:blipFill rotWithShape="1">
          <a:blip r:embed="rId8"/>
          <a:srcRect r="41367"/>
          <a:stretch/>
        </p:blipFill>
        <p:spPr>
          <a:xfrm>
            <a:off x="220280" y="5936737"/>
            <a:ext cx="5037513" cy="723900"/>
          </a:xfrm>
          <a:prstGeom prst="rect">
            <a:avLst/>
          </a:prstGeom>
          <a:effectLst>
            <a:outerShdw blurRad="63500" sx="102000" sy="102000" algn="ctr" rotWithShape="0">
              <a:prstClr val="black">
                <a:alpha val="40000"/>
              </a:prstClr>
            </a:outerShdw>
          </a:effectLst>
        </p:spPr>
      </p:pic>
      <p:sp>
        <p:nvSpPr>
          <p:cNvPr id="31" name="Rectangle 30">
            <a:extLst>
              <a:ext uri="{FF2B5EF4-FFF2-40B4-BE49-F238E27FC236}">
                <a16:creationId xmlns:a16="http://schemas.microsoft.com/office/drawing/2014/main" id="{928421E4-DFD2-8148-0E63-8FF99C005D27}"/>
              </a:ext>
            </a:extLst>
          </p:cNvPr>
          <p:cNvSpPr/>
          <p:nvPr/>
        </p:nvSpPr>
        <p:spPr>
          <a:xfrm>
            <a:off x="642780" y="3920455"/>
            <a:ext cx="2960523" cy="363030"/>
          </a:xfrm>
          <a:prstGeom prst="rect">
            <a:avLst/>
          </a:prstGeom>
          <a:solidFill>
            <a:srgbClr val="933F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Say ‘Pending’</a:t>
            </a:r>
          </a:p>
        </p:txBody>
      </p:sp>
      <p:sp>
        <p:nvSpPr>
          <p:cNvPr id="4" name="Star: 32 Points 3">
            <a:extLst>
              <a:ext uri="{FF2B5EF4-FFF2-40B4-BE49-F238E27FC236}">
                <a16:creationId xmlns:a16="http://schemas.microsoft.com/office/drawing/2014/main" id="{37078DE0-C4A2-4648-B1EA-84F574A58E0A}"/>
              </a:ext>
            </a:extLst>
          </p:cNvPr>
          <p:cNvSpPr/>
          <p:nvPr/>
        </p:nvSpPr>
        <p:spPr>
          <a:xfrm>
            <a:off x="3962103" y="4013408"/>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spTree>
    <p:extLst>
      <p:ext uri="{BB962C8B-B14F-4D97-AF65-F5344CB8AC3E}">
        <p14:creationId xmlns:p14="http://schemas.microsoft.com/office/powerpoint/2010/main" val="232577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ppt_x"/>
                                          </p:val>
                                        </p:tav>
                                        <p:tav tm="100000">
                                          <p:val>
                                            <p:strVal val="#ppt_x"/>
                                          </p:val>
                                        </p:tav>
                                      </p:tavLst>
                                    </p:anim>
                                    <p:anim calcmode="lin" valueType="num">
                                      <p:cBhvr additive="base">
                                        <p:cTn id="1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ppt_x"/>
                                          </p:val>
                                        </p:tav>
                                        <p:tav tm="100000">
                                          <p:val>
                                            <p:strVal val="#ppt_x"/>
                                          </p:val>
                                        </p:tav>
                                      </p:tavLst>
                                    </p:anim>
                                    <p:anim calcmode="lin" valueType="num">
                                      <p:cBhvr additive="base">
                                        <p:cTn id="30" dur="500" fill="hold"/>
                                        <p:tgtEl>
                                          <p:spTgt spid="27"/>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fill="hold"/>
                                        <p:tgtEl>
                                          <p:spTgt spid="28"/>
                                        </p:tgtEl>
                                        <p:attrNameLst>
                                          <p:attrName>ppt_x</p:attrName>
                                        </p:attrNameLst>
                                      </p:cBhvr>
                                      <p:tavLst>
                                        <p:tav tm="0">
                                          <p:val>
                                            <p:strVal val="#ppt_x"/>
                                          </p:val>
                                        </p:tav>
                                        <p:tav tm="100000">
                                          <p:val>
                                            <p:strVal val="#ppt_x"/>
                                          </p:val>
                                        </p:tav>
                                      </p:tavLst>
                                    </p:anim>
                                    <p:anim calcmode="lin" valueType="num">
                                      <p:cBhvr additive="base">
                                        <p:cTn id="3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heel(1)">
                                      <p:cBhvr>
                                        <p:cTn id="3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1" grpId="0" animBg="1"/>
      <p:bldP spid="4"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14780" y="0"/>
            <a:ext cx="9158780" cy="6858000"/>
          </a:xfrm>
          <a:prstGeom prst="rect">
            <a:avLst/>
          </a:prstGeom>
          <a:solidFill>
            <a:srgbClr val="00B050"/>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2292" name="Rectangle 2"/>
          <p:cNvSpPr>
            <a:spLocks noChangeArrowheads="1"/>
          </p:cNvSpPr>
          <p:nvPr/>
        </p:nvSpPr>
        <p:spPr bwMode="auto">
          <a:xfrm>
            <a:off x="-14780" y="0"/>
            <a:ext cx="9158780" cy="646331"/>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dirty="0">
                <a:solidFill>
                  <a:schemeClr val="bg1"/>
                </a:solidFill>
                <a:latin typeface="Calibri" panose="020F0502020204030204" pitchFamily="34" charset="0"/>
              </a:rPr>
              <a:t>Provide feedback to a partner</a:t>
            </a:r>
          </a:p>
        </p:txBody>
      </p:sp>
      <p:sp>
        <p:nvSpPr>
          <p:cNvPr id="3" name="TextBox 2">
            <a:extLst>
              <a:ext uri="{FF2B5EF4-FFF2-40B4-BE49-F238E27FC236}">
                <a16:creationId xmlns:a16="http://schemas.microsoft.com/office/drawing/2014/main" id="{F90434F1-66F3-40DD-94F5-925953437546}"/>
              </a:ext>
            </a:extLst>
          </p:cNvPr>
          <p:cNvSpPr txBox="1"/>
          <p:nvPr/>
        </p:nvSpPr>
        <p:spPr>
          <a:xfrm>
            <a:off x="265450" y="1245935"/>
            <a:ext cx="4972767" cy="4893647"/>
          </a:xfrm>
          <a:prstGeom prst="rect">
            <a:avLst/>
          </a:prstGeom>
          <a:solidFill>
            <a:schemeClr val="bg1"/>
          </a:solidFill>
        </p:spPr>
        <p:txBody>
          <a:bodyPr wrap="square" rtlCol="0">
            <a:spAutoFit/>
          </a:bodyPr>
          <a:lstStyle/>
          <a:p>
            <a:r>
              <a:rPr lang="en-GB" sz="2400" dirty="0"/>
              <a:t>In pairs look at each other’s draft CVs and help each other improve or give constructive feedback. </a:t>
            </a:r>
          </a:p>
          <a:p>
            <a:endParaRPr lang="en-GB" sz="2400" dirty="0"/>
          </a:p>
          <a:p>
            <a:r>
              <a:rPr lang="en-GB" sz="2400" dirty="0"/>
              <a:t>	You may ask questions 	to understand more.</a:t>
            </a:r>
          </a:p>
          <a:p>
            <a:endParaRPr lang="en-GB" sz="2400" dirty="0"/>
          </a:p>
          <a:p>
            <a:r>
              <a:rPr lang="en-GB" sz="2400" dirty="0"/>
              <a:t>	You may use facts and 	examples to support </a:t>
            </a:r>
            <a:r>
              <a:rPr lang="en-GB" sz="2400" dirty="0" err="1"/>
              <a:t>support</a:t>
            </a:r>
            <a:r>
              <a:rPr lang="en-GB" sz="2400" dirty="0"/>
              <a:t> 	your feedback.</a:t>
            </a:r>
          </a:p>
          <a:p>
            <a:endParaRPr lang="en-GB" sz="2400" dirty="0"/>
          </a:p>
          <a:p>
            <a:endParaRPr lang="en-GB" sz="2400" dirty="0"/>
          </a:p>
          <a:p>
            <a:endParaRPr lang="en-GB" sz="2400" dirty="0"/>
          </a:p>
        </p:txBody>
      </p:sp>
      <p:pic>
        <p:nvPicPr>
          <p:cNvPr id="2" name="Graphic 1" descr="Badge 4 with solid fill">
            <a:extLst>
              <a:ext uri="{FF2B5EF4-FFF2-40B4-BE49-F238E27FC236}">
                <a16:creationId xmlns:a16="http://schemas.microsoft.com/office/drawing/2014/main" id="{BFA3070E-5BEC-33A2-EFA0-491914D234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881" y="-12605"/>
            <a:ext cx="646331" cy="646331"/>
          </a:xfrm>
          <a:prstGeom prst="rect">
            <a:avLst/>
          </a:prstGeom>
        </p:spPr>
      </p:pic>
      <p:pic>
        <p:nvPicPr>
          <p:cNvPr id="10" name="Picture 9">
            <a:extLst>
              <a:ext uri="{FF2B5EF4-FFF2-40B4-BE49-F238E27FC236}">
                <a16:creationId xmlns:a16="http://schemas.microsoft.com/office/drawing/2014/main" id="{136C6E4E-F187-F804-F3C8-E64416777F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6798" y="1245935"/>
            <a:ext cx="3504262" cy="4893647"/>
          </a:xfrm>
          <a:prstGeom prst="rect">
            <a:avLst/>
          </a:prstGeom>
          <a:effectLst>
            <a:outerShdw blurRad="63500" sx="102000" sy="102000" algn="ctr" rotWithShape="0">
              <a:prstClr val="black">
                <a:alpha val="40000"/>
              </a:prstClr>
            </a:outerShdw>
          </a:effectLst>
        </p:spPr>
      </p:pic>
      <p:sp>
        <p:nvSpPr>
          <p:cNvPr id="9" name="Star: 32 Points 8">
            <a:extLst>
              <a:ext uri="{FF2B5EF4-FFF2-40B4-BE49-F238E27FC236}">
                <a16:creationId xmlns:a16="http://schemas.microsoft.com/office/drawing/2014/main" id="{46DE5602-FE92-4FA7-8488-F6B93D9B0781}"/>
              </a:ext>
            </a:extLst>
          </p:cNvPr>
          <p:cNvSpPr/>
          <p:nvPr/>
        </p:nvSpPr>
        <p:spPr>
          <a:xfrm>
            <a:off x="7110938" y="4891305"/>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pic>
        <p:nvPicPr>
          <p:cNvPr id="5" name="Picture 4" descr="A pink circle with white text and a black background&#10;&#10;AI-generated content may be incorrect.">
            <a:extLst>
              <a:ext uri="{FF2B5EF4-FFF2-40B4-BE49-F238E27FC236}">
                <a16:creationId xmlns:a16="http://schemas.microsoft.com/office/drawing/2014/main" id="{435761B3-C305-C458-46C9-F0BC6C7553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450" y="2605951"/>
            <a:ext cx="1046263" cy="1046263"/>
          </a:xfrm>
          <a:prstGeom prst="rect">
            <a:avLst/>
          </a:prstGeom>
        </p:spPr>
      </p:pic>
      <p:pic>
        <p:nvPicPr>
          <p:cNvPr id="7" name="Picture 6" descr="A white and red circle with a white speech bubble in the middle&#10;&#10;AI-generated content may be incorrect.">
            <a:extLst>
              <a:ext uri="{FF2B5EF4-FFF2-40B4-BE49-F238E27FC236}">
                <a16:creationId xmlns:a16="http://schemas.microsoft.com/office/drawing/2014/main" id="{AEF473D2-7EC1-D513-BAD7-5628FD867B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299" y="3979087"/>
            <a:ext cx="1046262" cy="1046262"/>
          </a:xfrm>
          <a:prstGeom prst="rect">
            <a:avLst/>
          </a:prstGeom>
        </p:spPr>
      </p:pic>
    </p:spTree>
    <p:extLst>
      <p:ext uri="{BB962C8B-B14F-4D97-AF65-F5344CB8AC3E}">
        <p14:creationId xmlns:p14="http://schemas.microsoft.com/office/powerpoint/2010/main" val="249343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9"/>
                                        </p:tgtEl>
                                        <p:attrNameLst>
                                          <p:attrName>style.color</p:attrName>
                                        </p:attrNameLst>
                                      </p:cBhvr>
                                      <p:to>
                                        <a:schemeClr val="bg1"/>
                                      </p:to>
                                    </p:animClr>
                                    <p:animClr clrSpc="rgb" dir="cw">
                                      <p:cBhvr>
                                        <p:cTn id="12" dur="250" autoRev="1" fill="remove"/>
                                        <p:tgtEl>
                                          <p:spTgt spid="9"/>
                                        </p:tgtEl>
                                        <p:attrNameLst>
                                          <p:attrName>fillcolor</p:attrName>
                                        </p:attrNameLst>
                                      </p:cBhvr>
                                      <p:to>
                                        <a:schemeClr val="bg1"/>
                                      </p:to>
                                    </p:animClr>
                                    <p:set>
                                      <p:cBhvr>
                                        <p:cTn id="13" dur="250" autoRev="1" fill="remove"/>
                                        <p:tgtEl>
                                          <p:spTgt spid="9"/>
                                        </p:tgtEl>
                                        <p:attrNameLst>
                                          <p:attrName>fill.type</p:attrName>
                                        </p:attrNameLst>
                                      </p:cBhvr>
                                      <p:to>
                                        <p:strVal val="solid"/>
                                      </p:to>
                                    </p:set>
                                    <p:set>
                                      <p:cBhvr>
                                        <p:cTn id="14"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1743331" y="866583"/>
            <a:ext cx="1326240" cy="1410059"/>
            <a:chOff x="1917662" y="1051870"/>
            <a:chExt cx="1377950" cy="1510437"/>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0"/>
              <a:ext cx="1377950" cy="1510437"/>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173646" y="877589"/>
            <a:ext cx="1319501" cy="1390417"/>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612583" y="866586"/>
            <a:ext cx="1319501" cy="1373696"/>
            <a:chOff x="1696276" y="2918891"/>
            <a:chExt cx="1377950" cy="1438302"/>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1"/>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043677" y="858355"/>
            <a:ext cx="1319501" cy="1410059"/>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507215" y="845808"/>
            <a:ext cx="1341790" cy="1410059"/>
            <a:chOff x="1967991" y="4944046"/>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67991" y="4944046"/>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509" y="505875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294993" y="877589"/>
            <a:ext cx="1321021" cy="1390417"/>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6" name="Graphic 5" descr="Badge 4 with solid fill">
            <a:extLst>
              <a:ext uri="{FF2B5EF4-FFF2-40B4-BE49-F238E27FC236}">
                <a16:creationId xmlns:a16="http://schemas.microsoft.com/office/drawing/2014/main" id="{832BFD75-9AD8-9950-C0A5-253C15D3B5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8881" y="-12605"/>
            <a:ext cx="646331" cy="646331"/>
          </a:xfrm>
          <a:prstGeom prst="rect">
            <a:avLst/>
          </a:prstGeom>
        </p:spPr>
      </p:pic>
      <p:grpSp>
        <p:nvGrpSpPr>
          <p:cNvPr id="10" name="Group 9">
            <a:extLst>
              <a:ext uri="{FF2B5EF4-FFF2-40B4-BE49-F238E27FC236}">
                <a16:creationId xmlns:a16="http://schemas.microsoft.com/office/drawing/2014/main" id="{FF79EDA1-4491-3FA0-AC07-85DFE4ED0D99}"/>
              </a:ext>
            </a:extLst>
          </p:cNvPr>
          <p:cNvGrpSpPr/>
          <p:nvPr/>
        </p:nvGrpSpPr>
        <p:grpSpPr>
          <a:xfrm>
            <a:off x="1863097" y="3515844"/>
            <a:ext cx="5863006" cy="2985142"/>
            <a:chOff x="242800" y="3287086"/>
            <a:chExt cx="5863006" cy="2985142"/>
          </a:xfrm>
        </p:grpSpPr>
        <p:grpSp>
          <p:nvGrpSpPr>
            <p:cNvPr id="27" name="Group 26">
              <a:extLst>
                <a:ext uri="{FF2B5EF4-FFF2-40B4-BE49-F238E27FC236}">
                  <a16:creationId xmlns:a16="http://schemas.microsoft.com/office/drawing/2014/main" id="{61F179D5-720C-B13B-5A1A-CBAB987B367E}"/>
                </a:ext>
              </a:extLst>
            </p:cNvPr>
            <p:cNvGrpSpPr/>
            <p:nvPr/>
          </p:nvGrpSpPr>
          <p:grpSpPr>
            <a:xfrm>
              <a:off x="254363" y="3287086"/>
              <a:ext cx="5851443" cy="2985142"/>
              <a:chOff x="297841" y="3239928"/>
              <a:chExt cx="5851443" cy="2985142"/>
            </a:xfrm>
          </p:grpSpPr>
          <p:grpSp>
            <p:nvGrpSpPr>
              <p:cNvPr id="9" name="Group 8">
                <a:extLst>
                  <a:ext uri="{FF2B5EF4-FFF2-40B4-BE49-F238E27FC236}">
                    <a16:creationId xmlns:a16="http://schemas.microsoft.com/office/drawing/2014/main" id="{C63C5417-BD79-27CF-7D3A-15CC06F31AE8}"/>
                  </a:ext>
                </a:extLst>
              </p:cNvPr>
              <p:cNvGrpSpPr/>
              <p:nvPr/>
            </p:nvGrpSpPr>
            <p:grpSpPr>
              <a:xfrm>
                <a:off x="1754705" y="3239928"/>
                <a:ext cx="4394579" cy="2958578"/>
                <a:chOff x="1763738" y="3262383"/>
                <a:chExt cx="4394579" cy="2958578"/>
              </a:xfrm>
            </p:grpSpPr>
            <p:sp>
              <p:nvSpPr>
                <p:cNvPr id="7" name="Rectangle 6">
                  <a:extLst>
                    <a:ext uri="{FF2B5EF4-FFF2-40B4-BE49-F238E27FC236}">
                      <a16:creationId xmlns:a16="http://schemas.microsoft.com/office/drawing/2014/main" id="{7485B5F2-A2E5-452B-BB2A-DCB0ED21FF13}"/>
                    </a:ext>
                  </a:extLst>
                </p:cNvPr>
                <p:cNvSpPr/>
                <p:nvPr/>
              </p:nvSpPr>
              <p:spPr>
                <a:xfrm>
                  <a:off x="1763738" y="3262383"/>
                  <a:ext cx="4394579" cy="1390417"/>
                </a:xfrm>
                <a:prstGeom prst="rect">
                  <a:avLst/>
                </a:prstGeom>
                <a:gradFill flip="none" rotWithShape="1">
                  <a:gsLst>
                    <a:gs pos="0">
                      <a:srgbClr val="CC99FF">
                        <a:shade val="30000"/>
                        <a:satMod val="115000"/>
                      </a:srgbClr>
                    </a:gs>
                    <a:gs pos="50000">
                      <a:srgbClr val="CC99FF">
                        <a:shade val="67500"/>
                        <a:satMod val="115000"/>
                      </a:srgbClr>
                    </a:gs>
                    <a:gs pos="100000">
                      <a:srgbClr val="CC99FF">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t>You began to manage your own money and plan finances?</a:t>
                  </a:r>
                </a:p>
              </p:txBody>
            </p:sp>
            <p:sp>
              <p:nvSpPr>
                <p:cNvPr id="40" name="Rectangle 39">
                  <a:extLst>
                    <a:ext uri="{FF2B5EF4-FFF2-40B4-BE49-F238E27FC236}">
                      <a16:creationId xmlns:a16="http://schemas.microsoft.com/office/drawing/2014/main" id="{10035FC8-6561-46E8-82A6-3D2AF85DFD0E}"/>
                    </a:ext>
                  </a:extLst>
                </p:cNvPr>
                <p:cNvSpPr/>
                <p:nvPr/>
              </p:nvSpPr>
              <p:spPr>
                <a:xfrm>
                  <a:off x="1763738" y="4857607"/>
                  <a:ext cx="4369253" cy="1363354"/>
                </a:xfrm>
                <a:prstGeom prst="rect">
                  <a:avLst/>
                </a:prstGeom>
                <a:gradFill flip="none" rotWithShape="1">
                  <a:gsLst>
                    <a:gs pos="0">
                      <a:srgbClr val="FF9966">
                        <a:shade val="30000"/>
                        <a:satMod val="115000"/>
                      </a:srgbClr>
                    </a:gs>
                    <a:gs pos="50000">
                      <a:srgbClr val="FF9966">
                        <a:shade val="67500"/>
                        <a:satMod val="115000"/>
                      </a:srgbClr>
                    </a:gs>
                    <a:gs pos="100000">
                      <a:srgbClr val="FF9966">
                        <a:shade val="100000"/>
                        <a:satMod val="115000"/>
                      </a:srgbClr>
                    </a:gs>
                  </a:gsLst>
                  <a:lin ang="8100000" scaled="1"/>
                  <a:tileRect/>
                </a:gra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solidFill>
                        <a:schemeClr val="bg1"/>
                      </a:solidFill>
                    </a:rPr>
                    <a:t>You started to represent yourself through CVs/applications?</a:t>
                  </a:r>
                </a:p>
              </p:txBody>
            </p:sp>
          </p:grpSp>
          <p:grpSp>
            <p:nvGrpSpPr>
              <p:cNvPr id="50" name="Group 49">
                <a:extLst>
                  <a:ext uri="{FF2B5EF4-FFF2-40B4-BE49-F238E27FC236}">
                    <a16:creationId xmlns:a16="http://schemas.microsoft.com/office/drawing/2014/main" id="{53461091-A0D4-45AB-7CA9-66DBD7A6B2D7}"/>
                  </a:ext>
                </a:extLst>
              </p:cNvPr>
              <p:cNvGrpSpPr/>
              <p:nvPr/>
            </p:nvGrpSpPr>
            <p:grpSpPr>
              <a:xfrm>
                <a:off x="297841" y="4851374"/>
                <a:ext cx="1319501" cy="1373696"/>
                <a:chOff x="1688138" y="2950403"/>
                <a:chExt cx="1377950" cy="1438302"/>
              </a:xfrm>
            </p:grpSpPr>
            <p:sp>
              <p:nvSpPr>
                <p:cNvPr id="51" name="Rectangle 9">
                  <a:extLst>
                    <a:ext uri="{FF2B5EF4-FFF2-40B4-BE49-F238E27FC236}">
                      <a16:creationId xmlns:a16="http://schemas.microsoft.com/office/drawing/2014/main" id="{BCE0BCDD-A0D3-0643-C001-964A28AA15A5}"/>
                    </a:ext>
                  </a:extLst>
                </p:cNvPr>
                <p:cNvSpPr>
                  <a:spLocks noChangeArrowheads="1"/>
                </p:cNvSpPr>
                <p:nvPr/>
              </p:nvSpPr>
              <p:spPr bwMode="auto">
                <a:xfrm>
                  <a:off x="1688138" y="2950403"/>
                  <a:ext cx="1377950" cy="1438302"/>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2" name="Picture 10">
                  <a:extLst>
                    <a:ext uri="{FF2B5EF4-FFF2-40B4-BE49-F238E27FC236}">
                      <a16:creationId xmlns:a16="http://schemas.microsoft.com/office/drawing/2014/main" id="{A7C075CD-9BF2-AAE3-7568-FEDF7F95C9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65536" y="3065509"/>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22" name="Group 21">
              <a:extLst>
                <a:ext uri="{FF2B5EF4-FFF2-40B4-BE49-F238E27FC236}">
                  <a16:creationId xmlns:a16="http://schemas.microsoft.com/office/drawing/2014/main" id="{4C61E327-EF33-9959-D673-A3A5DCB66BEC}"/>
                </a:ext>
              </a:extLst>
            </p:cNvPr>
            <p:cNvGrpSpPr/>
            <p:nvPr/>
          </p:nvGrpSpPr>
          <p:grpSpPr>
            <a:xfrm>
              <a:off x="242800" y="3287086"/>
              <a:ext cx="1319501" cy="1410059"/>
              <a:chOff x="98968" y="4863795"/>
              <a:chExt cx="1377950" cy="1458913"/>
            </a:xfrm>
          </p:grpSpPr>
          <p:sp>
            <p:nvSpPr>
              <p:cNvPr id="24" name="Rectangle 11">
                <a:extLst>
                  <a:ext uri="{FF2B5EF4-FFF2-40B4-BE49-F238E27FC236}">
                    <a16:creationId xmlns:a16="http://schemas.microsoft.com/office/drawing/2014/main" id="{1F2EBA28-3736-27D4-4A40-FD76B6A42C57}"/>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25" name="Picture 13">
                <a:extLst>
                  <a:ext uri="{FF2B5EF4-FFF2-40B4-BE49-F238E27FC236}">
                    <a16:creationId xmlns:a16="http://schemas.microsoft.com/office/drawing/2014/main" id="{32C739AB-3A31-E5B4-AFBA-5092F5B7E4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spTree>
    <p:custDataLst>
      <p:tags r:id="rId1"/>
    </p:custDataLst>
    <p:extLst>
      <p:ext uri="{BB962C8B-B14F-4D97-AF65-F5344CB8AC3E}">
        <p14:creationId xmlns:p14="http://schemas.microsoft.com/office/powerpoint/2010/main" val="39665624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a:blip r:embed="rId3"/>
          <a:stretch>
            <a:fillRect/>
          </a:stretch>
        </p:blipFill>
        <p:spPr>
          <a:xfrm>
            <a:off x="0" y="9850"/>
            <a:ext cx="9459196" cy="4865511"/>
          </a:xfrm>
          <a:prstGeom prst="rect">
            <a:avLst/>
          </a:prstGeom>
        </p:spPr>
      </p:pic>
      <p:pic>
        <p:nvPicPr>
          <p:cNvPr id="6" name="Graphic 5" descr="Badge 1 with solid fill">
            <a:extLst>
              <a:ext uri="{FF2B5EF4-FFF2-40B4-BE49-F238E27FC236}">
                <a16:creationId xmlns:a16="http://schemas.microsoft.com/office/drawing/2014/main" id="{9BA8A916-C92C-45CA-AB8B-C24E8677A8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98060" y="5288340"/>
            <a:ext cx="1349431" cy="1349431"/>
          </a:xfrm>
          <a:prstGeom prst="rect">
            <a:avLst/>
          </a:prstGeom>
        </p:spPr>
      </p:pic>
      <p:sp>
        <p:nvSpPr>
          <p:cNvPr id="3" name="Rectangle 2">
            <a:extLst>
              <a:ext uri="{FF2B5EF4-FFF2-40B4-BE49-F238E27FC236}">
                <a16:creationId xmlns:a16="http://schemas.microsoft.com/office/drawing/2014/main" id="{D1CAEBFA-E4A3-7BA3-44C2-AA3EC56649A4}"/>
              </a:ext>
            </a:extLst>
          </p:cNvPr>
          <p:cNvSpPr/>
          <p:nvPr/>
        </p:nvSpPr>
        <p:spPr>
          <a:xfrm>
            <a:off x="-1" y="4357511"/>
            <a:ext cx="9144001" cy="2500489"/>
          </a:xfrm>
          <a:prstGeom prst="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C848A86D-B5C9-74CC-60C2-6CE1A4E68072}"/>
              </a:ext>
            </a:extLst>
          </p:cNvPr>
          <p:cNvSpPr/>
          <p:nvPr/>
        </p:nvSpPr>
        <p:spPr>
          <a:xfrm>
            <a:off x="435196" y="4981190"/>
            <a:ext cx="8116710"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Preparing for post 18</a:t>
            </a:r>
          </a:p>
          <a:p>
            <a:pPr algn="ctr"/>
            <a:endParaRPr lang="en-GB" altLang="en-US" sz="2400" b="1"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5: Review Career Planning and Reflection</a:t>
            </a:r>
          </a:p>
          <a:p>
            <a:pPr algn="ctr"/>
            <a:endParaRPr lang="en-GB" altLang="en-US" sz="2400" b="1" dirty="0">
              <a:solidFill>
                <a:schemeClr val="bg1"/>
              </a:solidFill>
              <a:latin typeface="Calibri" panose="020F0502020204030204" pitchFamily="34" charset="0"/>
            </a:endParaRPr>
          </a:p>
        </p:txBody>
      </p:sp>
      <p:pic>
        <p:nvPicPr>
          <p:cNvPr id="4" name="Graphic 3" descr="Questions with solid fill">
            <a:extLst>
              <a:ext uri="{FF2B5EF4-FFF2-40B4-BE49-F238E27FC236}">
                <a16:creationId xmlns:a16="http://schemas.microsoft.com/office/drawing/2014/main" id="{247C5099-9D2E-47DB-9912-E8941E857B3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45934" y="4981190"/>
            <a:ext cx="1253130" cy="1253130"/>
          </a:xfrm>
          <a:prstGeom prst="rect">
            <a:avLst/>
          </a:prstGeom>
        </p:spPr>
      </p:pic>
      <p:pic>
        <p:nvPicPr>
          <p:cNvPr id="9" name="Graphic 8" descr="Badge 5 with solid fill">
            <a:extLst>
              <a:ext uri="{FF2B5EF4-FFF2-40B4-BE49-F238E27FC236}">
                <a16:creationId xmlns:a16="http://schemas.microsoft.com/office/drawing/2014/main" id="{6A4E275A-6DFF-BE6C-C3DE-3F8F2BD803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63628" y="5126633"/>
            <a:ext cx="1077539" cy="1077539"/>
          </a:xfrm>
          <a:prstGeom prst="rect">
            <a:avLst/>
          </a:prstGeom>
        </p:spPr>
      </p:pic>
      <p:sp>
        <p:nvSpPr>
          <p:cNvPr id="11" name="Rectangle 10">
            <a:extLst>
              <a:ext uri="{FF2B5EF4-FFF2-40B4-BE49-F238E27FC236}">
                <a16:creationId xmlns:a16="http://schemas.microsoft.com/office/drawing/2014/main" id="{799AB6E7-1157-67AD-0A1F-FE1630B4ABD6}"/>
              </a:ext>
            </a:extLst>
          </p:cNvPr>
          <p:cNvSpPr/>
          <p:nvPr/>
        </p:nvSpPr>
        <p:spPr>
          <a:xfrm>
            <a:off x="-4895" y="891087"/>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4376305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6273"/>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descr="Top view of person leading large crowd">
            <a:extLst>
              <a:ext uri="{FF2B5EF4-FFF2-40B4-BE49-F238E27FC236}">
                <a16:creationId xmlns:a16="http://schemas.microsoft.com/office/drawing/2014/main" id="{E1443A32-9C36-4241-94AF-11F7CE623B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560" t="21065" r="-1" b="21065"/>
          <a:stretch/>
        </p:blipFill>
        <p:spPr>
          <a:xfrm>
            <a:off x="209320" y="731363"/>
            <a:ext cx="8736376" cy="5927786"/>
          </a:xfrm>
          <a:prstGeom prst="rect">
            <a:avLst/>
          </a:prstGeom>
        </p:spPr>
      </p:pic>
      <p:sp>
        <p:nvSpPr>
          <p:cNvPr id="2" name="TextBox 1"/>
          <p:cNvSpPr txBox="1"/>
          <p:nvPr/>
        </p:nvSpPr>
        <p:spPr>
          <a:xfrm>
            <a:off x="1" y="-37145"/>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pic>
        <p:nvPicPr>
          <p:cNvPr id="34" name="Graphic 33" descr="Badge 5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9496" y="-37145"/>
            <a:ext cx="646331" cy="646331"/>
          </a:xfrm>
          <a:prstGeom prst="rect">
            <a:avLst/>
          </a:prstGeom>
        </p:spPr>
      </p:pic>
      <p:sp>
        <p:nvSpPr>
          <p:cNvPr id="9" name="TextBox 8">
            <a:extLst>
              <a:ext uri="{FF2B5EF4-FFF2-40B4-BE49-F238E27FC236}">
                <a16:creationId xmlns:a16="http://schemas.microsoft.com/office/drawing/2014/main" id="{8731C52A-13C9-40D8-A25F-B0A1905CEBB5}"/>
              </a:ext>
            </a:extLst>
          </p:cNvPr>
          <p:cNvSpPr txBox="1"/>
          <p:nvPr/>
        </p:nvSpPr>
        <p:spPr>
          <a:xfrm>
            <a:off x="209320" y="786941"/>
            <a:ext cx="8725359" cy="2585323"/>
          </a:xfrm>
          <a:prstGeom prst="rect">
            <a:avLst/>
          </a:prstGeom>
          <a:solidFill>
            <a:schemeClr val="bg1"/>
          </a:solidFill>
        </p:spPr>
        <p:txBody>
          <a:bodyPr wrap="square" rtlCol="0">
            <a:spAutoFit/>
          </a:bodyPr>
          <a:lstStyle/>
          <a:p>
            <a:pPr algn="ctr"/>
            <a:r>
              <a:rPr lang="en-GB" sz="2400" b="1" dirty="0"/>
              <a:t>In Pairs</a:t>
            </a:r>
          </a:p>
          <a:p>
            <a:r>
              <a:rPr lang="en-GB" sz="2400" dirty="0"/>
              <a:t>What is a career?</a:t>
            </a:r>
          </a:p>
          <a:p>
            <a:r>
              <a:rPr lang="en-GB" sz="2400" dirty="0"/>
              <a:t>What does LMI stand for and why is it useful?</a:t>
            </a:r>
          </a:p>
          <a:p>
            <a:r>
              <a:rPr lang="en-GB" sz="2400" dirty="0"/>
              <a:t>How and why are jobs changing?</a:t>
            </a:r>
          </a:p>
          <a:p>
            <a:r>
              <a:rPr lang="en-GB" sz="2400" dirty="0"/>
              <a:t>What are the main pathway choices at 18?</a:t>
            </a:r>
          </a:p>
          <a:p>
            <a:r>
              <a:rPr lang="en-GB" sz="2400" dirty="0"/>
              <a:t>What level have you achieved when you have a degree?</a:t>
            </a:r>
          </a:p>
          <a:p>
            <a:endParaRPr lang="en-GB" dirty="0"/>
          </a:p>
        </p:txBody>
      </p:sp>
      <p:sp>
        <p:nvSpPr>
          <p:cNvPr id="5" name="Star: 32 Points 4">
            <a:extLst>
              <a:ext uri="{FF2B5EF4-FFF2-40B4-BE49-F238E27FC236}">
                <a16:creationId xmlns:a16="http://schemas.microsoft.com/office/drawing/2014/main" id="{9AEFE393-EA59-D135-75D9-CC4558FEF607}"/>
              </a:ext>
            </a:extLst>
          </p:cNvPr>
          <p:cNvSpPr/>
          <p:nvPr/>
        </p:nvSpPr>
        <p:spPr>
          <a:xfrm>
            <a:off x="7063597" y="4761398"/>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319172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6273"/>
            <a:ext cx="9144000" cy="6858000"/>
          </a:xfrm>
          <a:prstGeom prst="rect">
            <a:avLst/>
          </a:prstGeom>
          <a:solidFill>
            <a:srgbClr val="00AF61">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2">
            <a:extLst>
              <a:ext uri="{FF2B5EF4-FFF2-40B4-BE49-F238E27FC236}">
                <a16:creationId xmlns:a16="http://schemas.microsoft.com/office/drawing/2014/main" id="{AB138FDF-72BD-A165-1989-9F696B2A7C38}"/>
              </a:ext>
            </a:extLst>
          </p:cNvPr>
          <p:cNvSpPr>
            <a:spLocks noChangeArrowheads="1"/>
          </p:cNvSpPr>
          <p:nvPr/>
        </p:nvSpPr>
        <p:spPr bwMode="auto">
          <a:xfrm>
            <a:off x="735827" y="786808"/>
            <a:ext cx="7706424" cy="5752215"/>
          </a:xfrm>
          <a:prstGeom prst="rect">
            <a:avLst/>
          </a:prstGeom>
          <a:solidFill>
            <a:schemeClr val="bg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2" name="TextBox 1"/>
          <p:cNvSpPr txBox="1"/>
          <p:nvPr/>
        </p:nvSpPr>
        <p:spPr>
          <a:xfrm>
            <a:off x="0" y="-37145"/>
            <a:ext cx="9143999" cy="646331"/>
          </a:xfrm>
          <a:prstGeom prst="rect">
            <a:avLst/>
          </a:prstGeom>
          <a:solidFill>
            <a:srgbClr val="002060"/>
          </a:solidFill>
        </p:spPr>
        <p:txBody>
          <a:bodyPr wrap="square" rtlCol="0">
            <a:spAutoFit/>
          </a:bodyPr>
          <a:lstStyle/>
          <a:p>
            <a:pPr algn="ctr"/>
            <a:r>
              <a:rPr lang="en-GB" sz="3600" dirty="0">
                <a:solidFill>
                  <a:schemeClr val="bg1"/>
                </a:solidFill>
              </a:rPr>
              <a:t>What you have learnt over the 5 weeks</a:t>
            </a:r>
          </a:p>
        </p:txBody>
      </p:sp>
      <p:pic>
        <p:nvPicPr>
          <p:cNvPr id="34" name="Graphic 33" descr="Badge 5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9496" y="-37145"/>
            <a:ext cx="646331" cy="646331"/>
          </a:xfrm>
          <a:prstGeom prst="rect">
            <a:avLst/>
          </a:prstGeom>
        </p:spPr>
      </p:pic>
      <p:sp>
        <p:nvSpPr>
          <p:cNvPr id="6" name="Oval 5">
            <a:extLst>
              <a:ext uri="{FF2B5EF4-FFF2-40B4-BE49-F238E27FC236}">
                <a16:creationId xmlns:a16="http://schemas.microsoft.com/office/drawing/2014/main" id="{8CEF9145-AB7D-3E86-F9EA-C2CB30DF2C68}"/>
              </a:ext>
            </a:extLst>
          </p:cNvPr>
          <p:cNvSpPr/>
          <p:nvPr/>
        </p:nvSpPr>
        <p:spPr>
          <a:xfrm>
            <a:off x="3316514" y="2456542"/>
            <a:ext cx="2510971" cy="19449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What I have learnt in the career lessons</a:t>
            </a:r>
          </a:p>
        </p:txBody>
      </p:sp>
      <p:cxnSp>
        <p:nvCxnSpPr>
          <p:cNvPr id="7" name="Straight Connector 6">
            <a:extLst>
              <a:ext uri="{FF2B5EF4-FFF2-40B4-BE49-F238E27FC236}">
                <a16:creationId xmlns:a16="http://schemas.microsoft.com/office/drawing/2014/main" id="{2E236641-20A8-9F59-E3A5-806DDA3B433E}"/>
              </a:ext>
            </a:extLst>
          </p:cNvPr>
          <p:cNvCxnSpPr>
            <a:cxnSpLocks/>
          </p:cNvCxnSpPr>
          <p:nvPr/>
        </p:nvCxnSpPr>
        <p:spPr>
          <a:xfrm flipV="1">
            <a:off x="5486403" y="1907388"/>
            <a:ext cx="2061029" cy="86517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7589AAD-A60C-BF0E-0570-6E70339451D0}"/>
              </a:ext>
            </a:extLst>
          </p:cNvPr>
          <p:cNvCxnSpPr>
            <a:cxnSpLocks/>
          </p:cNvCxnSpPr>
          <p:nvPr/>
        </p:nvCxnSpPr>
        <p:spPr>
          <a:xfrm>
            <a:off x="5464628" y="4111835"/>
            <a:ext cx="1574801" cy="1387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FB06D77-34E4-0ECE-9A62-E26EBB15C8D3}"/>
              </a:ext>
            </a:extLst>
          </p:cNvPr>
          <p:cNvCxnSpPr>
            <a:cxnSpLocks/>
          </p:cNvCxnSpPr>
          <p:nvPr/>
        </p:nvCxnSpPr>
        <p:spPr>
          <a:xfrm>
            <a:off x="1930400" y="1358236"/>
            <a:ext cx="1727199" cy="13879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1892229-9ED1-C007-C261-11B34F7C6156}"/>
              </a:ext>
            </a:extLst>
          </p:cNvPr>
          <p:cNvCxnSpPr>
            <a:cxnSpLocks/>
          </p:cNvCxnSpPr>
          <p:nvPr/>
        </p:nvCxnSpPr>
        <p:spPr>
          <a:xfrm flipV="1">
            <a:off x="1759858" y="3897575"/>
            <a:ext cx="1809595" cy="1472711"/>
          </a:xfrm>
          <a:prstGeom prst="line">
            <a:avLst/>
          </a:prstGeom>
        </p:spPr>
        <p:style>
          <a:lnRef idx="1">
            <a:schemeClr val="accent1"/>
          </a:lnRef>
          <a:fillRef idx="0">
            <a:schemeClr val="accent1"/>
          </a:fillRef>
          <a:effectRef idx="0">
            <a:schemeClr val="accent1"/>
          </a:effectRef>
          <a:fontRef idx="minor">
            <a:schemeClr val="tx1"/>
          </a:fontRef>
        </p:style>
      </p:cxnSp>
      <p:sp>
        <p:nvSpPr>
          <p:cNvPr id="9" name="Star: 32 Points 8">
            <a:extLst>
              <a:ext uri="{FF2B5EF4-FFF2-40B4-BE49-F238E27FC236}">
                <a16:creationId xmlns:a16="http://schemas.microsoft.com/office/drawing/2014/main" id="{70C264AA-1FD0-24A1-79BF-FAA7B3BF863D}"/>
              </a:ext>
            </a:extLst>
          </p:cNvPr>
          <p:cNvSpPr/>
          <p:nvPr/>
        </p:nvSpPr>
        <p:spPr>
          <a:xfrm>
            <a:off x="7039429" y="4805798"/>
            <a:ext cx="1981251" cy="1928623"/>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10 mins</a:t>
            </a:r>
          </a:p>
        </p:txBody>
      </p:sp>
    </p:spTree>
    <p:custDataLst>
      <p:tags r:id="rId1"/>
    </p:custDataLst>
    <p:extLst>
      <p:ext uri="{BB962C8B-B14F-4D97-AF65-F5344CB8AC3E}">
        <p14:creationId xmlns:p14="http://schemas.microsoft.com/office/powerpoint/2010/main" val="2611804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Lst>
</file>

<file path=ppt/tags/tag32.xml><?xml version="1.0" encoding="utf-8"?>
<p:tagLst xmlns:a="http://schemas.openxmlformats.org/drawingml/2006/main" xmlns:r="http://schemas.openxmlformats.org/officeDocument/2006/relationships" xmlns:p="http://schemas.openxmlformats.org/presentationml/2006/main">
  <p:tag name="NOPREFERENCE" val="False"/>
</p:tagLst>
</file>

<file path=ppt/tags/tag33.xml><?xml version="1.0" encoding="utf-8"?>
<p:tagLst xmlns:a="http://schemas.openxmlformats.org/drawingml/2006/main" xmlns:r="http://schemas.openxmlformats.org/officeDocument/2006/relationships" xmlns:p="http://schemas.openxmlformats.org/presentationml/2006/main">
  <p:tag name="NOPREFERENCE" val="False"/>
</p:tagLst>
</file>

<file path=ppt/tags/tag34.xml><?xml version="1.0" encoding="utf-8"?>
<p:tagLst xmlns:a="http://schemas.openxmlformats.org/drawingml/2006/main" xmlns:r="http://schemas.openxmlformats.org/officeDocument/2006/relationships" xmlns:p="http://schemas.openxmlformats.org/presentationml/2006/main">
  <p:tag name="NOPREFERENCE" val="False"/>
</p:tagLst>
</file>

<file path=ppt/tags/tag35.xml><?xml version="1.0" encoding="utf-8"?>
<p:tagLst xmlns:a="http://schemas.openxmlformats.org/drawingml/2006/main" xmlns:r="http://schemas.openxmlformats.org/officeDocument/2006/relationships" xmlns:p="http://schemas.openxmlformats.org/presentationml/2006/main">
  <p:tag name="NOPREFERENCE" val="False"/>
</p:tagLst>
</file>

<file path=ppt/tags/tag36.xml><?xml version="1.0" encoding="utf-8"?>
<p:tagLst xmlns:a="http://schemas.openxmlformats.org/drawingml/2006/main" xmlns:r="http://schemas.openxmlformats.org/officeDocument/2006/relationships" xmlns:p="http://schemas.openxmlformats.org/presentationml/2006/main">
  <p:tag name="NOPREFERENCE" val="False"/>
</p:tagLst>
</file>

<file path=ppt/tags/tag37.xml><?xml version="1.0" encoding="utf-8"?>
<p:tagLst xmlns:a="http://schemas.openxmlformats.org/drawingml/2006/main" xmlns:r="http://schemas.openxmlformats.org/officeDocument/2006/relationships" xmlns:p="http://schemas.openxmlformats.org/presentationml/2006/main">
  <p:tag name="NOPREFERENCE" val="False"/>
</p:tagLst>
</file>

<file path=ppt/tags/tag38.xml><?xml version="1.0" encoding="utf-8"?>
<p:tagLst xmlns:a="http://schemas.openxmlformats.org/drawingml/2006/main" xmlns:r="http://schemas.openxmlformats.org/officeDocument/2006/relationships" xmlns:p="http://schemas.openxmlformats.org/presentationml/2006/main">
  <p:tag name="NOPREFERENCE" val="False"/>
</p:tagLst>
</file>

<file path=ppt/tags/tag39.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40.xml><?xml version="1.0" encoding="utf-8"?>
<p:tagLst xmlns:a="http://schemas.openxmlformats.org/drawingml/2006/main" xmlns:r="http://schemas.openxmlformats.org/officeDocument/2006/relationships" xmlns:p="http://schemas.openxmlformats.org/presentationml/2006/main">
  <p:tag name="NOPREFERENCE" val="False"/>
</p:tagLst>
</file>

<file path=ppt/tags/tag41.xml><?xml version="1.0" encoding="utf-8"?>
<p:tagLst xmlns:a="http://schemas.openxmlformats.org/drawingml/2006/main" xmlns:r="http://schemas.openxmlformats.org/officeDocument/2006/relationships" xmlns:p="http://schemas.openxmlformats.org/presentationml/2006/main">
  <p:tag name="NOPREFERENCE" val="False"/>
</p:tagLst>
</file>

<file path=ppt/tags/tag42.xml><?xml version="1.0" encoding="utf-8"?>
<p:tagLst xmlns:a="http://schemas.openxmlformats.org/drawingml/2006/main" xmlns:r="http://schemas.openxmlformats.org/officeDocument/2006/relationships" xmlns:p="http://schemas.openxmlformats.org/presentationml/2006/main">
  <p:tag name="NOPREFERENCE" val="False"/>
</p:tagLst>
</file>

<file path=ppt/tags/tag43.xml><?xml version="1.0" encoding="utf-8"?>
<p:tagLst xmlns:a="http://schemas.openxmlformats.org/drawingml/2006/main" xmlns:r="http://schemas.openxmlformats.org/officeDocument/2006/relationships" xmlns:p="http://schemas.openxmlformats.org/presentationml/2006/main">
  <p:tag name="NOPREFERENCE" val="False"/>
</p:tagLst>
</file>

<file path=ppt/tags/tag44.xml><?xml version="1.0" encoding="utf-8"?>
<p:tagLst xmlns:a="http://schemas.openxmlformats.org/drawingml/2006/main" xmlns:r="http://schemas.openxmlformats.org/officeDocument/2006/relationships" xmlns:p="http://schemas.openxmlformats.org/presentationml/2006/main">
  <p:tag name="NOPREFERENCE" val="False"/>
</p:tagLst>
</file>

<file path=ppt/tags/tag45.xml><?xml version="1.0" encoding="utf-8"?>
<p:tagLst xmlns:a="http://schemas.openxmlformats.org/drawingml/2006/main" xmlns:r="http://schemas.openxmlformats.org/officeDocument/2006/relationships" xmlns:p="http://schemas.openxmlformats.org/presentationml/2006/main">
  <p:tag name="NOPREFERENCE" val="False"/>
</p:tagLst>
</file>

<file path=ppt/tags/tag46.xml><?xml version="1.0" encoding="utf-8"?>
<p:tagLst xmlns:a="http://schemas.openxmlformats.org/drawingml/2006/main" xmlns:r="http://schemas.openxmlformats.org/officeDocument/2006/relationships" xmlns:p="http://schemas.openxmlformats.org/presentationml/2006/main">
  <p:tag name="NOPREFERENCE" val="False"/>
</p:tagLst>
</file>

<file path=ppt/tags/tag47.xml><?xml version="1.0" encoding="utf-8"?>
<p:tagLst xmlns:a="http://schemas.openxmlformats.org/drawingml/2006/main" xmlns:r="http://schemas.openxmlformats.org/officeDocument/2006/relationships" xmlns:p="http://schemas.openxmlformats.org/presentationml/2006/main">
  <p:tag name="NOPREFERENCE" val="False"/>
</p:tagLst>
</file>

<file path=ppt/tags/tag48.xml><?xml version="1.0" encoding="utf-8"?>
<p:tagLst xmlns:a="http://schemas.openxmlformats.org/drawingml/2006/main" xmlns:r="http://schemas.openxmlformats.org/officeDocument/2006/relationships" xmlns:p="http://schemas.openxmlformats.org/presentationml/2006/main">
  <p:tag name="NOPREFERENCE" val="False"/>
</p:tagLst>
</file>

<file path=ppt/tags/tag49.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50.xml><?xml version="1.0" encoding="utf-8"?>
<p:tagLst xmlns:a="http://schemas.openxmlformats.org/drawingml/2006/main" xmlns:r="http://schemas.openxmlformats.org/officeDocument/2006/relationships" xmlns:p="http://schemas.openxmlformats.org/presentationml/2006/main">
  <p:tag name="NOPREFERENCE" val="False"/>
</p:tagLst>
</file>

<file path=ppt/tags/tag51.xml><?xml version="1.0" encoding="utf-8"?>
<p:tagLst xmlns:a="http://schemas.openxmlformats.org/drawingml/2006/main" xmlns:r="http://schemas.openxmlformats.org/officeDocument/2006/relationships" xmlns:p="http://schemas.openxmlformats.org/presentationml/2006/main">
  <p:tag name="NOPREFERENCE" val="False"/>
</p:tagLst>
</file>

<file path=ppt/tags/tag52.xml><?xml version="1.0" encoding="utf-8"?>
<p:tagLst xmlns:a="http://schemas.openxmlformats.org/drawingml/2006/main" xmlns:r="http://schemas.openxmlformats.org/officeDocument/2006/relationships" xmlns:p="http://schemas.openxmlformats.org/presentationml/2006/main">
  <p:tag name="NOPREFERENCE" val="False"/>
</p:tagLst>
</file>

<file path=ppt/tags/tag53.xml><?xml version="1.0" encoding="utf-8"?>
<p:tagLst xmlns:a="http://schemas.openxmlformats.org/drawingml/2006/main" xmlns:r="http://schemas.openxmlformats.org/officeDocument/2006/relationships" xmlns:p="http://schemas.openxmlformats.org/presentationml/2006/main">
  <p:tag name="NOPREFERENCE" val="False"/>
</p:tagLst>
</file>

<file path=ppt/tags/tag54.xml><?xml version="1.0" encoding="utf-8"?>
<p:tagLst xmlns:a="http://schemas.openxmlformats.org/drawingml/2006/main" xmlns:r="http://schemas.openxmlformats.org/officeDocument/2006/relationships" xmlns:p="http://schemas.openxmlformats.org/presentationml/2006/main">
  <p:tag name="NOPREFERENCE" val="False"/>
</p:tagLst>
</file>

<file path=ppt/tags/tag55.xml><?xml version="1.0" encoding="utf-8"?>
<p:tagLst xmlns:a="http://schemas.openxmlformats.org/drawingml/2006/main" xmlns:r="http://schemas.openxmlformats.org/officeDocument/2006/relationships" xmlns:p="http://schemas.openxmlformats.org/presentationml/2006/main">
  <p:tag name="NOPREFERENCE" val="False"/>
</p:tagLst>
</file>

<file path=ppt/tags/tag56.xml><?xml version="1.0" encoding="utf-8"?>
<p:tagLst xmlns:a="http://schemas.openxmlformats.org/drawingml/2006/main" xmlns:r="http://schemas.openxmlformats.org/officeDocument/2006/relationships" xmlns:p="http://schemas.openxmlformats.org/presentationml/2006/main">
  <p:tag name="NOPREFERENCE" val="False"/>
</p:tagLst>
</file>

<file path=ppt/tags/tag57.xml><?xml version="1.0" encoding="utf-8"?>
<p:tagLst xmlns:a="http://schemas.openxmlformats.org/drawingml/2006/main" xmlns:r="http://schemas.openxmlformats.org/officeDocument/2006/relationships" xmlns:p="http://schemas.openxmlformats.org/presentationml/2006/main">
  <p:tag name="NOPREFERENCE" val="False"/>
</p:tagLst>
</file>

<file path=ppt/tags/tag58.xml><?xml version="1.0" encoding="utf-8"?>
<p:tagLst xmlns:a="http://schemas.openxmlformats.org/drawingml/2006/main" xmlns:r="http://schemas.openxmlformats.org/officeDocument/2006/relationships" xmlns:p="http://schemas.openxmlformats.org/presentationml/2006/main">
  <p:tag name="NOPREFERENCE" val="False"/>
</p:tagLst>
</file>

<file path=ppt/tags/tag59.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60.xml><?xml version="1.0" encoding="utf-8"?>
<p:tagLst xmlns:a="http://schemas.openxmlformats.org/drawingml/2006/main" xmlns:r="http://schemas.openxmlformats.org/officeDocument/2006/relationships" xmlns:p="http://schemas.openxmlformats.org/presentationml/2006/main">
  <p:tag name="NOPREFERENCE" val="False"/>
</p:tagLst>
</file>

<file path=ppt/tags/tag61.xml><?xml version="1.0" encoding="utf-8"?>
<p:tagLst xmlns:a="http://schemas.openxmlformats.org/drawingml/2006/main" xmlns:r="http://schemas.openxmlformats.org/officeDocument/2006/relationships" xmlns:p="http://schemas.openxmlformats.org/presentationml/2006/main">
  <p:tag name="NOPREFERENCE" val="False"/>
</p:tagLst>
</file>

<file path=ppt/tags/tag62.xml><?xml version="1.0" encoding="utf-8"?>
<p:tagLst xmlns:a="http://schemas.openxmlformats.org/drawingml/2006/main" xmlns:r="http://schemas.openxmlformats.org/officeDocument/2006/relationships" xmlns:p="http://schemas.openxmlformats.org/presentationml/2006/main">
  <p:tag name="NOPREFERENCE" val="False"/>
</p:tagLst>
</file>

<file path=ppt/tags/tag63.xml><?xml version="1.0" encoding="utf-8"?>
<p:tagLst xmlns:a="http://schemas.openxmlformats.org/drawingml/2006/main" xmlns:r="http://schemas.openxmlformats.org/officeDocument/2006/relationships" xmlns:p="http://schemas.openxmlformats.org/presentationml/2006/main">
  <p:tag name="NOPREFERENCE" val="False"/>
</p:tagLst>
</file>

<file path=ppt/tags/tag64.xml><?xml version="1.0" encoding="utf-8"?>
<p:tagLst xmlns:a="http://schemas.openxmlformats.org/drawingml/2006/main" xmlns:r="http://schemas.openxmlformats.org/officeDocument/2006/relationships" xmlns:p="http://schemas.openxmlformats.org/presentationml/2006/main">
  <p:tag name="NOPREFERENCE" val="False"/>
</p:tagLst>
</file>

<file path=ppt/tags/tag65.xml><?xml version="1.0" encoding="utf-8"?>
<p:tagLst xmlns:a="http://schemas.openxmlformats.org/drawingml/2006/main" xmlns:r="http://schemas.openxmlformats.org/officeDocument/2006/relationships" xmlns:p="http://schemas.openxmlformats.org/presentationml/2006/main">
  <p:tag name="NOPREFERENCE" val="False"/>
</p:tagLst>
</file>

<file path=ppt/tags/tag66.xml><?xml version="1.0" encoding="utf-8"?>
<p:tagLst xmlns:a="http://schemas.openxmlformats.org/drawingml/2006/main" xmlns:r="http://schemas.openxmlformats.org/officeDocument/2006/relationships" xmlns:p="http://schemas.openxmlformats.org/presentationml/2006/main">
  <p:tag name="NOPREFERENCE" val="False"/>
</p:tagLst>
</file>

<file path=ppt/tags/tag67.xml><?xml version="1.0" encoding="utf-8"?>
<p:tagLst xmlns:a="http://schemas.openxmlformats.org/drawingml/2006/main" xmlns:r="http://schemas.openxmlformats.org/officeDocument/2006/relationships" xmlns:p="http://schemas.openxmlformats.org/presentationml/2006/main">
  <p:tag name="NOPREFERENCE" val="False"/>
</p:tagLst>
</file>

<file path=ppt/tags/tag68.xml><?xml version="1.0" encoding="utf-8"?>
<p:tagLst xmlns:a="http://schemas.openxmlformats.org/drawingml/2006/main" xmlns:r="http://schemas.openxmlformats.org/officeDocument/2006/relationships" xmlns:p="http://schemas.openxmlformats.org/presentationml/2006/main">
  <p:tag name="NOPREFERENCE" val="False"/>
</p:tagLst>
</file>

<file path=ppt/tags/tag69.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70.xml><?xml version="1.0" encoding="utf-8"?>
<p:tagLst xmlns:a="http://schemas.openxmlformats.org/drawingml/2006/main" xmlns:r="http://schemas.openxmlformats.org/officeDocument/2006/relationships" xmlns:p="http://schemas.openxmlformats.org/presentationml/2006/main">
  <p:tag name="NOPREFERENCE" val="False"/>
</p:tagLst>
</file>

<file path=ppt/tags/tag71.xml><?xml version="1.0" encoding="utf-8"?>
<p:tagLst xmlns:a="http://schemas.openxmlformats.org/drawingml/2006/main" xmlns:r="http://schemas.openxmlformats.org/officeDocument/2006/relationships" xmlns:p="http://schemas.openxmlformats.org/presentationml/2006/main">
  <p:tag name="NOPREFERENCE" val="False"/>
</p:tagLst>
</file>

<file path=ppt/tags/tag72.xml><?xml version="1.0" encoding="utf-8"?>
<p:tagLst xmlns:a="http://schemas.openxmlformats.org/drawingml/2006/main" xmlns:r="http://schemas.openxmlformats.org/officeDocument/2006/relationships" xmlns:p="http://schemas.openxmlformats.org/presentationml/2006/main">
  <p:tag name="NOPREFERENCE" val="False"/>
</p:tagLst>
</file>

<file path=ppt/tags/tag73.xml><?xml version="1.0" encoding="utf-8"?>
<p:tagLst xmlns:a="http://schemas.openxmlformats.org/drawingml/2006/main" xmlns:r="http://schemas.openxmlformats.org/officeDocument/2006/relationships" xmlns:p="http://schemas.openxmlformats.org/presentationml/2006/main">
  <p:tag name="NOPREFERENCE" val="False"/>
</p:tagLst>
</file>

<file path=ppt/tags/tag74.xml><?xml version="1.0" encoding="utf-8"?>
<p:tagLst xmlns:a="http://schemas.openxmlformats.org/drawingml/2006/main" xmlns:r="http://schemas.openxmlformats.org/officeDocument/2006/relationships" xmlns:p="http://schemas.openxmlformats.org/presentationml/2006/main">
  <p:tag name="NOPREFERENCE" val="False"/>
</p:tagLst>
</file>

<file path=ppt/tags/tag75.xml><?xml version="1.0" encoding="utf-8"?>
<p:tagLst xmlns:a="http://schemas.openxmlformats.org/drawingml/2006/main" xmlns:r="http://schemas.openxmlformats.org/officeDocument/2006/relationships" xmlns:p="http://schemas.openxmlformats.org/presentationml/2006/main">
  <p:tag name="NOPREFERENCE" val="False"/>
</p:tagLst>
</file>

<file path=ppt/tags/tag76.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12576</TotalTime>
  <Words>8750</Words>
  <Application>Microsoft Office PowerPoint</Application>
  <PresentationFormat>On-screen Show (4:3)</PresentationFormat>
  <Paragraphs>1081</Paragraphs>
  <Slides>102</Slides>
  <Notes>102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102</vt:i4>
      </vt:variant>
    </vt:vector>
  </HeadingPairs>
  <TitlesOfParts>
    <vt:vector size="107" baseType="lpstr">
      <vt:lpstr>Arial</vt:lpstr>
      <vt:lpstr>Calibri</vt:lpstr>
      <vt:lpstr>Calibri Light</vt:lpstr>
      <vt:lpstr>proxima-nova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535</cp:revision>
  <cp:lastPrinted>2017-09-12T16:38:08Z</cp:lastPrinted>
  <dcterms:created xsi:type="dcterms:W3CDTF">2017-03-16T08:26:44Z</dcterms:created>
  <dcterms:modified xsi:type="dcterms:W3CDTF">2026-07-29T15:51:24Z</dcterms:modified>
</cp:coreProperties>
</file>