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0.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1.xml" ContentType="application/vnd.openxmlformats-officedocument.presentationml.tags+xml"/>
  <Override PartName="/ppt/notesSlides/notesSlide26.xml" ContentType="application/vnd.openxmlformats-officedocument.presentationml.notesSlide+xml"/>
  <Override PartName="/ppt/tags/tag12.xml" ContentType="application/vnd.openxmlformats-officedocument.presentationml.tags+xml"/>
  <Override PartName="/ppt/notesSlides/notesSlide27.xml" ContentType="application/vnd.openxmlformats-officedocument.presentationml.notesSlide+xml"/>
  <Override PartName="/ppt/tags/tag13.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4.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655" r:id="rId2"/>
    <p:sldId id="1124" r:id="rId3"/>
    <p:sldId id="913" r:id="rId4"/>
    <p:sldId id="1162" r:id="rId5"/>
    <p:sldId id="661" r:id="rId6"/>
    <p:sldId id="1209" r:id="rId7"/>
    <p:sldId id="649" r:id="rId8"/>
    <p:sldId id="879" r:id="rId9"/>
    <p:sldId id="628" r:id="rId10"/>
    <p:sldId id="630" r:id="rId11"/>
    <p:sldId id="960" r:id="rId12"/>
    <p:sldId id="482" r:id="rId13"/>
    <p:sldId id="1163" r:id="rId14"/>
    <p:sldId id="1044" r:id="rId15"/>
    <p:sldId id="1167" r:id="rId16"/>
    <p:sldId id="475" r:id="rId17"/>
    <p:sldId id="1166" r:id="rId18"/>
    <p:sldId id="1210" r:id="rId19"/>
    <p:sldId id="1164" r:id="rId20"/>
    <p:sldId id="1168" r:id="rId21"/>
    <p:sldId id="969" r:id="rId22"/>
    <p:sldId id="971" r:id="rId23"/>
    <p:sldId id="1169" r:id="rId24"/>
    <p:sldId id="663" r:id="rId25"/>
    <p:sldId id="1205" r:id="rId26"/>
    <p:sldId id="532" r:id="rId27"/>
    <p:sldId id="506" r:id="rId28"/>
    <p:sldId id="523" r:id="rId29"/>
    <p:sldId id="1213" r:id="rId30"/>
    <p:sldId id="659" r:id="rId31"/>
    <p:sldId id="635" r:id="rId32"/>
    <p:sldId id="912" r:id="rId3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22A5E"/>
    <a:srgbClr val="009EDE"/>
    <a:srgbClr val="FF6158"/>
    <a:srgbClr val="5F295F"/>
    <a:srgbClr val="CC3399"/>
    <a:srgbClr val="DBEB45"/>
    <a:srgbClr val="50BDC0"/>
    <a:srgbClr val="7D3FAE"/>
    <a:srgbClr val="FF66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14" autoAdjust="0"/>
    <p:restoredTop sz="70868" autoAdjust="0"/>
  </p:normalViewPr>
  <p:slideViewPr>
    <p:cSldViewPr snapToGrid="0">
      <p:cViewPr varScale="1">
        <p:scale>
          <a:sx n="45" d="100"/>
          <a:sy n="45" d="100"/>
        </p:scale>
        <p:origin x="1692"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18/09/2025</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18/09/2025</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lesson 1 of a series of 5 lessons – it can be shown as a stand-alone.</a:t>
            </a:r>
          </a:p>
          <a:p>
            <a:r>
              <a:rPr lang="en-GB" dirty="0"/>
              <a:t>It has been recorded by a member of the Careerpilot Team delivering the session with directions for the teacher and students in what to do and timings.</a:t>
            </a:r>
          </a:p>
          <a:p>
            <a:r>
              <a:rPr lang="en-GB" dirty="0"/>
              <a:t>If time is short cut back the main 30 minute activity and/or change the ‘wrap-up’ to a whole group activity.</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dirty="0"/>
          </a:p>
        </p:txBody>
      </p:sp>
    </p:spTree>
    <p:extLst>
      <p:ext uri="{BB962C8B-B14F-4D97-AF65-F5344CB8AC3E}">
        <p14:creationId xmlns:p14="http://schemas.microsoft.com/office/powerpoint/2010/main" val="1942982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Careerpilot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11</a:t>
            </a:fld>
            <a:endParaRPr lang="en-GB" dirty="0"/>
          </a:p>
        </p:txBody>
      </p:sp>
    </p:spTree>
    <p:extLst>
      <p:ext uri="{BB962C8B-B14F-4D97-AF65-F5344CB8AC3E}">
        <p14:creationId xmlns:p14="http://schemas.microsoft.com/office/powerpoint/2010/main" val="2177818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 or use forgotten password</a:t>
            </a:r>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dirty="0"/>
          </a:p>
        </p:txBody>
      </p:sp>
    </p:spTree>
    <p:extLst>
      <p:ext uri="{BB962C8B-B14F-4D97-AF65-F5344CB8AC3E}">
        <p14:creationId xmlns:p14="http://schemas.microsoft.com/office/powerpoint/2010/main" val="2857118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‘Start with your personality – Buzz Quiz’. </a:t>
            </a:r>
          </a:p>
        </p:txBody>
      </p:sp>
      <p:sp>
        <p:nvSpPr>
          <p:cNvPr id="4" name="Slide Number Placeholder 3"/>
          <p:cNvSpPr>
            <a:spLocks noGrp="1"/>
          </p:cNvSpPr>
          <p:nvPr>
            <p:ph type="sldNum" sz="quarter" idx="10"/>
          </p:nvPr>
        </p:nvSpPr>
        <p:spPr/>
        <p:txBody>
          <a:bodyPr/>
          <a:lstStyle/>
          <a:p>
            <a:fld id="{E9295430-1DDE-4C21-A1C5-E00DB03C7282}" type="slidenum">
              <a:rPr lang="en-GB" smtClean="0"/>
              <a:t>13</a:t>
            </a:fld>
            <a:endParaRPr lang="en-GB" dirty="0"/>
          </a:p>
        </p:txBody>
      </p:sp>
    </p:spTree>
    <p:extLst>
      <p:ext uri="{BB962C8B-B14F-4D97-AF65-F5344CB8AC3E}">
        <p14:creationId xmlns:p14="http://schemas.microsoft.com/office/powerpoint/2010/main" val="983306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14</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27222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‘Start with your personality – Buzz Quiz’. </a:t>
            </a:r>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dirty="0"/>
          </a:p>
        </p:txBody>
      </p:sp>
    </p:spTree>
    <p:extLst>
      <p:ext uri="{BB962C8B-B14F-4D97-AF65-F5344CB8AC3E}">
        <p14:creationId xmlns:p14="http://schemas.microsoft.com/office/powerpoint/2010/main" val="1978271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explore some of the job sectors the quiz matches them with and drill down to look at job profiles in those sectors</a:t>
            </a:r>
          </a:p>
          <a:p>
            <a:r>
              <a:rPr lang="en-GB" baseline="0" dirty="0"/>
              <a:t>They can also click on ‘View all job sectors’ to explore other job sectors not in their quiz results.</a:t>
            </a:r>
          </a:p>
          <a:p>
            <a:r>
              <a:rPr lang="en-GB" baseline="0" dirty="0"/>
              <a:t>Knowing what sectors they might like will help when planning a WEX</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16</a:t>
            </a:fld>
            <a:endParaRPr lang="en-GB" dirty="0"/>
          </a:p>
        </p:txBody>
      </p:sp>
    </p:spTree>
    <p:extLst>
      <p:ext uri="{BB962C8B-B14F-4D97-AF65-F5344CB8AC3E}">
        <p14:creationId xmlns:p14="http://schemas.microsoft.com/office/powerpoint/2010/main" val="3243780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17</a:t>
            </a:fld>
            <a:endParaRPr lang="en-GB" dirty="0"/>
          </a:p>
        </p:txBody>
      </p:sp>
    </p:spTree>
    <p:extLst>
      <p:ext uri="{BB962C8B-B14F-4D97-AF65-F5344CB8AC3E}">
        <p14:creationId xmlns:p14="http://schemas.microsoft.com/office/powerpoint/2010/main" val="3849709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223EB-F003-A8BC-B2A9-2527217BA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BDD0F-FE14-A892-0534-431ADDB858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D4E70-332F-23E3-0F9F-1BB8FAA447EA}"/>
              </a:ext>
            </a:extLst>
          </p:cNvPr>
          <p:cNvSpPr>
            <a:spLocks noGrp="1"/>
          </p:cNvSpPr>
          <p:nvPr>
            <p:ph type="body" idx="1"/>
          </p:nvPr>
        </p:nvSpPr>
        <p:spPr/>
        <p:txBody>
          <a:bodyPr/>
          <a:lstStyle/>
          <a:p>
            <a:r>
              <a:rPr lang="en-GB" baseline="0" dirty="0"/>
              <a:t>Just a few minutes of feedback, click to show three animals and ask if anybody had those, click to show 6 job sectors and ask if anybody had one of these recommended to explore.</a:t>
            </a:r>
          </a:p>
          <a:p>
            <a:r>
              <a:rPr lang="en-GB" baseline="0" dirty="0"/>
              <a:t>Click to show speech bubble making point that all types of people with all types of job interests are required.</a:t>
            </a:r>
            <a:endParaRPr lang="en-GB" dirty="0"/>
          </a:p>
        </p:txBody>
      </p:sp>
      <p:sp>
        <p:nvSpPr>
          <p:cNvPr id="4" name="Slide Number Placeholder 3">
            <a:extLst>
              <a:ext uri="{FF2B5EF4-FFF2-40B4-BE49-F238E27FC236}">
                <a16:creationId xmlns:a16="http://schemas.microsoft.com/office/drawing/2014/main" id="{CCC4F5D1-C1BD-2391-789E-5E4F097980EC}"/>
              </a:ext>
            </a:extLst>
          </p:cNvPr>
          <p:cNvSpPr>
            <a:spLocks noGrp="1"/>
          </p:cNvSpPr>
          <p:nvPr>
            <p:ph type="sldNum" sz="quarter" idx="10"/>
          </p:nvPr>
        </p:nvSpPr>
        <p:spPr/>
        <p:txBody>
          <a:bodyPr/>
          <a:lstStyle/>
          <a:p>
            <a:fld id="{E9295430-1DDE-4C21-A1C5-E00DB03C7282}" type="slidenum">
              <a:rPr lang="en-GB" smtClean="0"/>
              <a:t>18</a:t>
            </a:fld>
            <a:endParaRPr lang="en-GB" dirty="0"/>
          </a:p>
        </p:txBody>
      </p:sp>
    </p:spTree>
    <p:extLst>
      <p:ext uri="{BB962C8B-B14F-4D97-AF65-F5344CB8AC3E}">
        <p14:creationId xmlns:p14="http://schemas.microsoft.com/office/powerpoint/2010/main" val="122058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19</a:t>
            </a:fld>
            <a:endParaRPr lang="en-GB" dirty="0"/>
          </a:p>
        </p:txBody>
      </p:sp>
    </p:spTree>
    <p:extLst>
      <p:ext uri="{BB962C8B-B14F-4D97-AF65-F5344CB8AC3E}">
        <p14:creationId xmlns:p14="http://schemas.microsoft.com/office/powerpoint/2010/main" val="789036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7005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use their results to start exploring sectors and jobs</a:t>
            </a:r>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20</a:t>
            </a:fld>
            <a:endParaRPr lang="en-GB" dirty="0"/>
          </a:p>
        </p:txBody>
      </p:sp>
    </p:spTree>
    <p:extLst>
      <p:ext uri="{BB962C8B-B14F-4D97-AF65-F5344CB8AC3E}">
        <p14:creationId xmlns:p14="http://schemas.microsoft.com/office/powerpoint/2010/main" val="1928756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21</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are going to use your Buzz Quiz and Job Quiz results to start exploring jobs and finding out how you get into them. You can see detailed job profiles which will also show you pathways into the jobs. Let’s focus on the pathways choices you will have at the end of Y11 and going forward.</a:t>
            </a:r>
          </a:p>
        </p:txBody>
      </p:sp>
    </p:spTree>
    <p:extLst>
      <p:ext uri="{BB962C8B-B14F-4D97-AF65-F5344CB8AC3E}">
        <p14:creationId xmlns:p14="http://schemas.microsoft.com/office/powerpoint/2010/main" val="3855285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students find jobs of interest, encourage them to tag the job sector to add to their Career Tools. </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22</a:t>
            </a:fld>
            <a:endParaRPr lang="en-GB"/>
          </a:p>
        </p:txBody>
      </p:sp>
    </p:spTree>
    <p:extLst>
      <p:ext uri="{BB962C8B-B14F-4D97-AF65-F5344CB8AC3E}">
        <p14:creationId xmlns:p14="http://schemas.microsoft.com/office/powerpoint/2010/main" val="3111511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students find jobs of interest, encourage them to tag the job sector to add to their Career Tools. </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23</a:t>
            </a:fld>
            <a:endParaRPr lang="en-GB"/>
          </a:p>
        </p:txBody>
      </p:sp>
    </p:spTree>
    <p:extLst>
      <p:ext uri="{BB962C8B-B14F-4D97-AF65-F5344CB8AC3E}">
        <p14:creationId xmlns:p14="http://schemas.microsoft.com/office/powerpoint/2010/main" val="2473092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24</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them to say what pathways they can do at 16.</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25</a:t>
            </a:fld>
            <a:endParaRPr lang="en-GB" dirty="0"/>
          </a:p>
        </p:txBody>
      </p:sp>
    </p:spTree>
    <p:extLst>
      <p:ext uri="{BB962C8B-B14F-4D97-AF65-F5344CB8AC3E}">
        <p14:creationId xmlns:p14="http://schemas.microsoft.com/office/powerpoint/2010/main" val="42165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baseline="0" dirty="0">
                <a:latin typeface="Arial" panose="020B0604020202020204" pitchFamily="34" charset="0"/>
              </a:rPr>
              <a:t>Run through the key differences between the different pathways available at 16 </a:t>
            </a:r>
            <a:endParaRPr lang="en-US" altLang="en-US" dirty="0">
              <a:latin typeface="Arial" panose="020B0604020202020204" pitchFamily="34" charset="0"/>
            </a:endParaRPr>
          </a:p>
        </p:txBody>
      </p:sp>
    </p:spTree>
    <p:extLst>
      <p:ext uri="{BB962C8B-B14F-4D97-AF65-F5344CB8AC3E}">
        <p14:creationId xmlns:p14="http://schemas.microsoft.com/office/powerpoint/2010/main" val="787301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27</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that there</a:t>
            </a:r>
            <a:r>
              <a:rPr lang="en-US" altLang="en-US" baseline="0" dirty="0">
                <a:latin typeface="Arial" panose="020B0604020202020204" pitchFamily="34" charset="0"/>
              </a:rPr>
              <a:t> are three pathways but in all pathways there are levels of quals. Level 2 is getting 5 GCSEs grade 4-1.</a:t>
            </a:r>
          </a:p>
          <a:p>
            <a:pPr eaLnBrk="1" hangingPunct="1"/>
            <a:r>
              <a:rPr lang="en-US" altLang="en-US" baseline="0" dirty="0">
                <a:latin typeface="Arial" panose="020B0604020202020204" pitchFamily="34" charset="0"/>
              </a:rPr>
              <a:t>Show them the other levels and make the point that all pathways can lead to a degree.</a:t>
            </a:r>
          </a:p>
          <a:p>
            <a:pPr eaLnBrk="1" hangingPunct="1"/>
            <a:r>
              <a:rPr lang="en-US" altLang="en-US" baseline="0" dirty="0">
                <a:latin typeface="Arial" panose="020B0604020202020204" pitchFamily="34" charset="0"/>
              </a:rPr>
              <a:t>The bit of the qualification ladder we are mainly talking about today is their choices after GCSEs</a:t>
            </a:r>
            <a:endParaRPr lang="en-US" altLang="en-US" dirty="0">
              <a:latin typeface="Arial" panose="020B0604020202020204" pitchFamily="34" charset="0"/>
            </a:endParaRPr>
          </a:p>
        </p:txBody>
      </p:sp>
    </p:spTree>
    <p:extLst>
      <p:ext uri="{BB962C8B-B14F-4D97-AF65-F5344CB8AC3E}">
        <p14:creationId xmlns:p14="http://schemas.microsoft.com/office/powerpoint/2010/main" val="3820646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Now</a:t>
            </a:r>
            <a:r>
              <a:rPr lang="en-US" altLang="en-US" baseline="0" dirty="0">
                <a:latin typeface="Arial" panose="020B0604020202020204" pitchFamily="34" charset="0"/>
              </a:rPr>
              <a:t> move on to Explore your options and these are the sections that would be good for you to look at.</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513868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DD2BE-12D4-C53C-1699-9FD9A563E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16063-0280-0468-7F77-C9376B946B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7E0618-611E-56D3-A7B0-95C6FBCBE11B}"/>
              </a:ext>
            </a:extLst>
          </p:cNvPr>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a:extLst>
              <a:ext uri="{FF2B5EF4-FFF2-40B4-BE49-F238E27FC236}">
                <a16:creationId xmlns:a16="http://schemas.microsoft.com/office/drawing/2014/main" id="{936183E4-5A1F-A686-355E-8FA0862C3CEE}"/>
              </a:ext>
            </a:extLst>
          </p:cNvPr>
          <p:cNvSpPr>
            <a:spLocks noGrp="1"/>
          </p:cNvSpPr>
          <p:nvPr>
            <p:ph type="sldNum" sz="quarter" idx="5"/>
          </p:nvPr>
        </p:nvSpPr>
        <p:spPr/>
        <p:txBody>
          <a:bodyPr/>
          <a:lstStyle/>
          <a:p>
            <a:fld id="{49D8F3F8-784D-4BD0-B132-FF0371917A74}" type="slidenum">
              <a:rPr lang="en-GB" smtClean="0"/>
              <a:t>29</a:t>
            </a:fld>
            <a:endParaRPr lang="en-GB" dirty="0"/>
          </a:p>
        </p:txBody>
      </p:sp>
    </p:spTree>
    <p:extLst>
      <p:ext uri="{BB962C8B-B14F-4D97-AF65-F5344CB8AC3E}">
        <p14:creationId xmlns:p14="http://schemas.microsoft.com/office/powerpoint/2010/main" val="3231379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214724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Ask students to now take it in turns to show and tell a partner about the job sectors they have saved, including about any jobs they viewed that sounded interesting. </a:t>
            </a:r>
          </a:p>
          <a:p>
            <a:r>
              <a:rPr lang="en-GB" altLang="en-US" baseline="0" dirty="0">
                <a:latin typeface="Arial" panose="020B0604020202020204" pitchFamily="34" charset="0"/>
              </a:rPr>
              <a:t>Students can compare the salaries of the jobs they found and talk about what aspects of the day to day tasks they think looked interesting and why.</a:t>
            </a:r>
          </a:p>
          <a:p>
            <a:r>
              <a:rPr lang="en-GB" altLang="en-US" dirty="0">
                <a:latin typeface="Arial" panose="020B0604020202020204" pitchFamily="34" charset="0"/>
              </a:rPr>
              <a:t>Step 8 Listening - </a:t>
            </a:r>
            <a:r>
              <a:rPr lang="en-GB" altLang="en-US" b="1" dirty="0">
                <a:latin typeface="Arial" panose="020B0604020202020204" pitchFamily="34" charset="0"/>
              </a:rPr>
              <a:t>Summarising</a:t>
            </a:r>
            <a:r>
              <a:rPr lang="en-GB" altLang="en-US" dirty="0">
                <a:latin typeface="Arial" panose="020B0604020202020204" pitchFamily="34" charset="0"/>
              </a:rPr>
              <a:t>: I show I am listening by summarising or rephrasing what I have heard</a:t>
            </a:r>
          </a:p>
          <a:p>
            <a:r>
              <a:rPr lang="en-GB" altLang="en-US" dirty="0">
                <a:latin typeface="Arial" panose="020B0604020202020204" pitchFamily="34" charset="0"/>
              </a:rPr>
              <a:t>Step 8 Speaking - </a:t>
            </a:r>
            <a:r>
              <a:rPr lang="en-GB" altLang="en-US" b="1" dirty="0">
                <a:latin typeface="Arial" panose="020B0604020202020204" pitchFamily="34" charset="0"/>
              </a:rPr>
              <a:t>Using facts</a:t>
            </a:r>
            <a:r>
              <a:rPr lang="en-GB" altLang="en-US" dirty="0">
                <a:latin typeface="Arial" panose="020B0604020202020204" pitchFamily="34" charset="0"/>
              </a:rPr>
              <a:t>: I use facts and examples to support my communication</a:t>
            </a:r>
            <a:endParaRPr lang="en-GB" altLang="en-US" baseline="0" dirty="0">
              <a:latin typeface="Arial" panose="020B0604020202020204" pitchFamily="34" charset="0"/>
            </a:endParaRPr>
          </a:p>
          <a:p>
            <a:endParaRPr lang="en-GB" altLang="en-US" baseline="0" dirty="0">
              <a:latin typeface="Arial" panose="020B0604020202020204" pitchFamily="34" charset="0"/>
            </a:endParaRPr>
          </a:p>
          <a:p>
            <a:r>
              <a:rPr lang="en-GB" altLang="en-US" baseline="0" dirty="0">
                <a:latin typeface="Arial" panose="020B0604020202020204" pitchFamily="34" charset="0"/>
              </a:rPr>
              <a:t>If time, ask students to feed back on their partner’s chosen jobs or job sectors to the whole class.</a:t>
            </a:r>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30</a:t>
            </a:fld>
            <a:endParaRPr lang="en-GB" altLang="en-US">
              <a:latin typeface="Arial" panose="020B0604020202020204" pitchFamily="34" charset="0"/>
            </a:endParaRPr>
          </a:p>
        </p:txBody>
      </p:sp>
    </p:spTree>
    <p:extLst>
      <p:ext uri="{BB962C8B-B14F-4D97-AF65-F5344CB8AC3E}">
        <p14:creationId xmlns:p14="http://schemas.microsoft.com/office/powerpoint/2010/main" val="27536574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slide</a:t>
            </a:r>
            <a:r>
              <a:rPr lang="en-GB" baseline="0" dirty="0"/>
              <a:t> to show the report that is created once the career tools have been completed – moves up with them each year in school</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31</a:t>
            </a:fld>
            <a:endParaRPr lang="en-GB"/>
          </a:p>
        </p:txBody>
      </p:sp>
    </p:spTree>
    <p:extLst>
      <p:ext uri="{BB962C8B-B14F-4D97-AF65-F5344CB8AC3E}">
        <p14:creationId xmlns:p14="http://schemas.microsoft.com/office/powerpoint/2010/main" val="24611016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28415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if they know what a career means? </a:t>
            </a:r>
          </a:p>
          <a:p>
            <a:pPr eaLnBrk="1" hangingPunct="1"/>
            <a:r>
              <a:rPr lang="en-US" altLang="en-US" dirty="0">
                <a:latin typeface="Arial" panose="020B0604020202020204" pitchFamily="34" charset="0"/>
              </a:rPr>
              <a:t>Encourage students to explain what is meant by the word career then reveal the answer.</a:t>
            </a:r>
          </a:p>
          <a:p>
            <a:pPr eaLnBrk="1" hangingPunct="1"/>
            <a:r>
              <a:rPr lang="en-US" altLang="en-US" dirty="0">
                <a:latin typeface="Arial" panose="020B0604020202020204" pitchFamily="34" charset="0"/>
              </a:rPr>
              <a:t>Ask students to share it they have any idea about what sort of job or work they might like to do one day?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38021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Summary of the big career things for Y10</a:t>
            </a:r>
          </a:p>
        </p:txBody>
      </p:sp>
    </p:spTree>
    <p:extLst>
      <p:ext uri="{BB962C8B-B14F-4D97-AF65-F5344CB8AC3E}">
        <p14:creationId xmlns:p14="http://schemas.microsoft.com/office/powerpoint/2010/main" val="737650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Lots</a:t>
            </a:r>
            <a:r>
              <a:rPr lang="en-US" altLang="en-US" baseline="0" dirty="0">
                <a:latin typeface="Arial" panose="020B0604020202020204" pitchFamily="34" charset="0"/>
              </a:rPr>
              <a:t> of jobs are changing or disappearing, an example is libraries, which has changed a lot over the last 10 years or postal services where most people send messages now rather than letters.</a:t>
            </a:r>
          </a:p>
          <a:p>
            <a:pPr eaLnBrk="1" hangingPunct="1"/>
            <a:r>
              <a:rPr lang="en-US" altLang="en-US" baseline="0" dirty="0">
                <a:latin typeface="Arial" panose="020B0604020202020204" pitchFamily="34" charset="0"/>
              </a:rPr>
              <a:t>Lots of new jobs are coming on board particularly linked to tech or the environment. </a:t>
            </a:r>
          </a:p>
          <a:p>
            <a:pPr eaLnBrk="1" hangingPunct="1"/>
            <a:r>
              <a:rPr lang="en-US" altLang="en-US" baseline="0" dirty="0">
                <a:latin typeface="Arial" panose="020B0604020202020204" pitchFamily="34" charset="0"/>
              </a:rPr>
              <a:t>Important for young people to keep up with what is happening and how things are changing.</a:t>
            </a:r>
          </a:p>
          <a:p>
            <a:pPr eaLnBrk="1" hangingPunct="1"/>
            <a:r>
              <a:rPr lang="en-US" altLang="en-US" baseline="0" dirty="0">
                <a:latin typeface="Arial" panose="020B0604020202020204" pitchFamily="34" charset="0"/>
              </a:rPr>
              <a:t>Research shows young people born in 2002, are likely to live to 100 and have 1 different jobs!</a:t>
            </a:r>
            <a:endParaRPr lang="en-US" altLang="en-US" dirty="0">
              <a:latin typeface="Arial" panose="020B0604020202020204" pitchFamily="34" charset="0"/>
            </a:endParaRPr>
          </a:p>
        </p:txBody>
      </p:sp>
    </p:spTree>
    <p:extLst>
      <p:ext uri="{BB962C8B-B14F-4D97-AF65-F5344CB8AC3E}">
        <p14:creationId xmlns:p14="http://schemas.microsoft.com/office/powerpoint/2010/main" val="3993474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When they have finished ask for answers to the questions: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Here are a few examples to feed into the discussion:</a:t>
            </a:r>
          </a:p>
          <a:p>
            <a:pPr eaLnBrk="1" hangingPunct="1"/>
            <a:r>
              <a:rPr lang="en-US" altLang="en-US" dirty="0">
                <a:latin typeface="Arial" panose="020B0604020202020204" pitchFamily="34" charset="0"/>
              </a:rPr>
              <a:t>Decline –  carpenters (because things will be cut to size off site by machines), </a:t>
            </a:r>
          </a:p>
          <a:p>
            <a:pPr eaLnBrk="1" hangingPunct="1"/>
            <a:r>
              <a:rPr lang="en-US" altLang="en-US" dirty="0">
                <a:latin typeface="Arial" panose="020B0604020202020204" pitchFamily="34" charset="0"/>
              </a:rPr>
              <a:t>Always needed – nurses, hairdressers, energy engineers, soldiers (through nature of role changing)</a:t>
            </a:r>
          </a:p>
          <a:p>
            <a:pPr eaLnBrk="1" hangingPunct="1"/>
            <a:r>
              <a:rPr lang="en-US" altLang="en-US" dirty="0">
                <a:latin typeface="Arial" panose="020B0604020202020204" pitchFamily="34" charset="0"/>
              </a:rPr>
              <a:t>Replaced by tech – interview selection (algorithms used by some to select for interviews depending on answers) , banking (now online so not people at counters), some farming roles (now using drones to look at crops)</a:t>
            </a:r>
          </a:p>
        </p:txBody>
      </p:sp>
    </p:spTree>
    <p:extLst>
      <p:ext uri="{BB962C8B-B14F-4D97-AF65-F5344CB8AC3E}">
        <p14:creationId xmlns:p14="http://schemas.microsoft.com/office/powerpoint/2010/main" val="1410458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With new technology and science developments there will be a growth in jobs needed in many industry sectors including:</a:t>
            </a:r>
          </a:p>
          <a:p>
            <a:pPr marL="171450" indent="-171450" eaLnBrk="1" hangingPunct="1">
              <a:buFont typeface="Arial" panose="020B0604020202020204" pitchFamily="34" charset="0"/>
              <a:buChar char="•"/>
            </a:pPr>
            <a:r>
              <a:rPr lang="en-US" altLang="en-US" dirty="0">
                <a:latin typeface="Arial" panose="020B0604020202020204" pitchFamily="34" charset="0"/>
              </a:rPr>
              <a:t>Medical and Health – we will continue to need more medical scientists, researchers, doctors, nurses and health care workers</a:t>
            </a:r>
          </a:p>
          <a:p>
            <a:pPr marL="171450" indent="-171450" eaLnBrk="1" hangingPunct="1">
              <a:buFont typeface="Arial" panose="020B0604020202020204" pitchFamily="34" charset="0"/>
              <a:buChar char="•"/>
            </a:pPr>
            <a:r>
              <a:rPr lang="en-US" altLang="en-US" dirty="0">
                <a:latin typeface="Arial" panose="020B0604020202020204" pitchFamily="34" charset="0"/>
              </a:rPr>
              <a:t>IT and Digital – we will need more data analysts, technology researchers and AI developers</a:t>
            </a:r>
          </a:p>
          <a:p>
            <a:pPr marL="171450" indent="-171450" eaLnBrk="1" hangingPunct="1">
              <a:buFont typeface="Arial" panose="020B0604020202020204" pitchFamily="34" charset="0"/>
              <a:buChar char="•"/>
            </a:pPr>
            <a:r>
              <a:rPr lang="en-US" altLang="en-US" dirty="0">
                <a:latin typeface="Arial" panose="020B0604020202020204" pitchFamily="34" charset="0"/>
              </a:rPr>
              <a:t>Engineering and construction - we will need more people to design and build the new buildings of the future – architects, electricians, energy engineers</a:t>
            </a:r>
          </a:p>
          <a:p>
            <a:pPr marL="171450" indent="-171450" eaLnBrk="1" hangingPunct="1">
              <a:buFont typeface="Arial" panose="020B0604020202020204" pitchFamily="34" charset="0"/>
              <a:buChar char="•"/>
            </a:pPr>
            <a:r>
              <a:rPr lang="en-US" altLang="en-US" dirty="0">
                <a:latin typeface="Arial" panose="020B0604020202020204" pitchFamily="34" charset="0"/>
              </a:rPr>
              <a:t>Environmental jobs– we need lot of people to do jobs that help protect our planet like ecologists, foresters and environmental advisers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27333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9</a:t>
            </a:fld>
            <a:endParaRPr lang="en-GB" dirty="0"/>
          </a:p>
        </p:txBody>
      </p:sp>
    </p:spTree>
    <p:extLst>
      <p:ext uri="{BB962C8B-B14F-4D97-AF65-F5344CB8AC3E}">
        <p14:creationId xmlns:p14="http://schemas.microsoft.com/office/powerpoint/2010/main" val="3365749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18/09/2025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18/09/2025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18/09/2025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18/09/2025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10.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9.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sv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14.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sv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2.xml"/><Relationship Id="rId7" Type="http://schemas.openxmlformats.org/officeDocument/2006/relationships/hyperlink" Target="https://eur01.safelinks.protection.outlook.com/?url=https%3A%2F%2Fyoutu.be%2Fo_A4RCrsOVU&amp;data=05%7C02%7Camh227%40bath.ac.uk%7C30a407df9c6e4fb19fe608dccc0c866b%7C377e3d224ea1422db0ad8fcc89406b9e%7C0%7C0%7C638609601358097236%7CUnknown%7CTWFpbGZsb3d8eyJWIjoiMC4wLjAwMDAiLCJQIjoiV2luMzIiLCJBTiI6Ik1haWwiLCJXVCI6Mn0%3D%7C0%7C%7C%7C&amp;sdata=MGNB20NzvrQW8R2kEDXU1whLwNllXVT31qWGL230nus%3D&amp;reserved=0" TargetMode="Externa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youtu.be/O0ETOqVICn4" TargetMode="External"/><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21.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55.png"/><Relationship Id="rId5" Type="http://schemas.openxmlformats.org/officeDocument/2006/relationships/image" Target="../media/image33.png"/><Relationship Id="rId4" Type="http://schemas.openxmlformats.org/officeDocument/2006/relationships/image" Target="../media/image54.png"/><Relationship Id="rId9" Type="http://schemas.openxmlformats.org/officeDocument/2006/relationships/image" Target="../media/image3.sv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3.sv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notesSlide" Target="../notesSlides/notesSlide27.xml"/><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3.svg"/><Relationship Id="rId10" Type="http://schemas.openxmlformats.org/officeDocument/2006/relationships/image" Target="../media/image65.png"/><Relationship Id="rId4" Type="http://schemas.openxmlformats.org/officeDocument/2006/relationships/image" Target="../media/image2.png"/><Relationship Id="rId9" Type="http://schemas.openxmlformats.org/officeDocument/2006/relationships/image" Target="../media/image64.png"/></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28.xml"/><Relationship Id="rId7"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8.png"/><Relationship Id="rId11" Type="http://schemas.openxmlformats.org/officeDocument/2006/relationships/image" Target="../media/image3.svg"/><Relationship Id="rId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3.svg"/></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2.xml"/><Relationship Id="rId7" Type="http://schemas.openxmlformats.org/officeDocument/2006/relationships/image" Target="../media/image9.png"/><Relationship Id="rId12" Type="http://schemas.openxmlformats.org/officeDocument/2006/relationships/image" Target="../media/image75.jpe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8.png"/><Relationship Id="rId11" Type="http://schemas.openxmlformats.org/officeDocument/2006/relationships/image" Target="../media/image3.svg"/><Relationship Id="rId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sv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2.png"/><Relationship Id="rId5" Type="http://schemas.openxmlformats.org/officeDocument/2006/relationships/image" Target="../media/image3.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3.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notesSlide" Target="../notesSlides/notesSlide6.xml"/><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5" Type="http://schemas.openxmlformats.org/officeDocument/2006/relationships/image" Target="../media/image3.sv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7.xml"/><Relationship Id="rId7"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 Id="rId9"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1" y="0"/>
            <a:ext cx="9448801" cy="4876800"/>
          </a:xfrm>
          <a:prstGeom prst="rect">
            <a:avLst/>
          </a:prstGeom>
        </p:spPr>
      </p:pic>
      <p:sp>
        <p:nvSpPr>
          <p:cNvPr id="4" name="Rectangle 3">
            <a:extLst>
              <a:ext uri="{FF2B5EF4-FFF2-40B4-BE49-F238E27FC236}">
                <a16:creationId xmlns:a16="http://schemas.microsoft.com/office/drawing/2014/main" id="{1518AF9F-170F-F3A7-6022-297E6FAF5632}"/>
              </a:ext>
            </a:extLst>
          </p:cNvPr>
          <p:cNvSpPr/>
          <p:nvPr/>
        </p:nvSpPr>
        <p:spPr>
          <a:xfrm>
            <a:off x="-1" y="4013735"/>
            <a:ext cx="9144001" cy="2844265"/>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5" name="Rectangle 4">
            <a:extLst>
              <a:ext uri="{FF2B5EF4-FFF2-40B4-BE49-F238E27FC236}">
                <a16:creationId xmlns:a16="http://schemas.microsoft.com/office/drawing/2014/main" id="{30351931-2FEA-641E-F3EB-7996CF43E687}"/>
              </a:ext>
            </a:extLst>
          </p:cNvPr>
          <p:cNvSpPr/>
          <p:nvPr/>
        </p:nvSpPr>
        <p:spPr>
          <a:xfrm>
            <a:off x="1491031" y="4466371"/>
            <a:ext cx="4413369" cy="1938992"/>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Post 16 options and Work Experience </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Getting ready for post 16 options</a:t>
            </a:r>
          </a:p>
        </p:txBody>
      </p:sp>
      <p:pic>
        <p:nvPicPr>
          <p:cNvPr id="8" name="Graphic 7" descr="Badge 1 with solid fill">
            <a:extLst>
              <a:ext uri="{FF2B5EF4-FFF2-40B4-BE49-F238E27FC236}">
                <a16:creationId xmlns:a16="http://schemas.microsoft.com/office/drawing/2014/main" id="{46AF7359-C6D4-1672-E6BE-496E26C054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41600" y="4470629"/>
            <a:ext cx="1349431" cy="1349431"/>
          </a:xfrm>
          <a:prstGeom prst="rect">
            <a:avLst/>
          </a:prstGeom>
        </p:spPr>
      </p:pic>
      <p:sp>
        <p:nvSpPr>
          <p:cNvPr id="3" name="Rectangle 2">
            <a:extLst>
              <a:ext uri="{FF2B5EF4-FFF2-40B4-BE49-F238E27FC236}">
                <a16:creationId xmlns:a16="http://schemas.microsoft.com/office/drawing/2014/main" id="{FC902A99-FB05-B473-31EF-AE8BC81AB146}"/>
              </a:ext>
            </a:extLst>
          </p:cNvPr>
          <p:cNvSpPr/>
          <p:nvPr/>
        </p:nvSpPr>
        <p:spPr>
          <a:xfrm>
            <a:off x="6530708" y="4495800"/>
            <a:ext cx="2244522" cy="21308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01EAE86-AA87-FBDB-2E0C-4F92DD458FE7}"/>
              </a:ext>
            </a:extLst>
          </p:cNvPr>
          <p:cNvSpPr txBox="1"/>
          <p:nvPr/>
        </p:nvSpPr>
        <p:spPr>
          <a:xfrm>
            <a:off x="6530708" y="4560460"/>
            <a:ext cx="2239650"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10" name="Graphic 9" descr="Vlog with solid fill">
            <a:extLst>
              <a:ext uri="{FF2B5EF4-FFF2-40B4-BE49-F238E27FC236}">
                <a16:creationId xmlns:a16="http://schemas.microsoft.com/office/drawing/2014/main" id="{6C703489-2A77-064E-9ED2-8664C336588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95769" y="5616175"/>
            <a:ext cx="914400" cy="914400"/>
          </a:xfrm>
          <a:prstGeom prst="rect">
            <a:avLst/>
          </a:prstGeom>
        </p:spPr>
      </p:pic>
    </p:spTree>
    <p:extLst>
      <p:ext uri="{BB962C8B-B14F-4D97-AF65-F5344CB8AC3E}">
        <p14:creationId xmlns:p14="http://schemas.microsoft.com/office/powerpoint/2010/main" val="104888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7978" y="1478619"/>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05" y="1084520"/>
            <a:ext cx="4148313" cy="5656791"/>
          </a:xfrm>
          <a:prstGeom prst="rect">
            <a:avLst/>
          </a:prstGeom>
          <a:effectLst>
            <a:outerShdw blurRad="63500" sx="102000" sy="102000" algn="ctr" rotWithShape="0">
              <a:prstClr val="black">
                <a:alpha val="40000"/>
              </a:prstClr>
            </a:outerShdw>
          </a:effectLst>
        </p:spPr>
      </p:pic>
      <p:grpSp>
        <p:nvGrpSpPr>
          <p:cNvPr id="10" name="Group 9">
            <a:extLst>
              <a:ext uri="{FF2B5EF4-FFF2-40B4-BE49-F238E27FC236}">
                <a16:creationId xmlns:a16="http://schemas.microsoft.com/office/drawing/2014/main" id="{17DA0FC5-471E-4D81-9BC3-0F319A3FBC36}"/>
              </a:ext>
            </a:extLst>
          </p:cNvPr>
          <p:cNvGrpSpPr/>
          <p:nvPr/>
        </p:nvGrpSpPr>
        <p:grpSpPr>
          <a:xfrm>
            <a:off x="4670519" y="551933"/>
            <a:ext cx="3857195" cy="1816716"/>
            <a:chOff x="4940293" y="971661"/>
            <a:chExt cx="3924689" cy="1858381"/>
          </a:xfrm>
          <a:solidFill>
            <a:srgbClr val="009EDE"/>
          </a:solidFill>
        </p:grpSpPr>
        <p:sp>
          <p:nvSpPr>
            <p:cNvPr id="3" name="Arrow: Left 2">
              <a:extLst>
                <a:ext uri="{FF2B5EF4-FFF2-40B4-BE49-F238E27FC236}">
                  <a16:creationId xmlns:a16="http://schemas.microsoft.com/office/drawing/2014/main" id="{F77BEE97-FDCB-498C-A128-983BFA09D263}"/>
                </a:ext>
              </a:extLst>
            </p:cNvPr>
            <p:cNvSpPr/>
            <p:nvPr/>
          </p:nvSpPr>
          <p:spPr>
            <a:xfrm>
              <a:off x="4940293" y="971661"/>
              <a:ext cx="3924689" cy="1408458"/>
            </a:xfrm>
            <a:prstGeom prst="lef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Register/sign in   </a:t>
              </a:r>
            </a:p>
            <a:p>
              <a:pPr algn="ctr"/>
              <a:r>
                <a:rPr lang="en-GB" sz="2000" dirty="0"/>
                <a:t>Build your report</a:t>
              </a:r>
            </a:p>
          </p:txBody>
        </p:sp>
        <p:sp>
          <p:nvSpPr>
            <p:cNvPr id="5" name="Arrow: Down 4">
              <a:extLst>
                <a:ext uri="{FF2B5EF4-FFF2-40B4-BE49-F238E27FC236}">
                  <a16:creationId xmlns:a16="http://schemas.microsoft.com/office/drawing/2014/main" id="{AD6F87EF-8556-4039-A1C9-94121F900121}"/>
                </a:ext>
              </a:extLst>
            </p:cNvPr>
            <p:cNvSpPr/>
            <p:nvPr/>
          </p:nvSpPr>
          <p:spPr>
            <a:xfrm>
              <a:off x="7630990" y="1937763"/>
              <a:ext cx="714960" cy="892279"/>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5407" y="6022923"/>
            <a:ext cx="2411081" cy="76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75736775-6193-43AB-B71C-AAF4F60512B8}"/>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Build your report in Career Tools</a:t>
            </a:r>
          </a:p>
        </p:txBody>
      </p:sp>
      <p:pic>
        <p:nvPicPr>
          <p:cNvPr id="12" name="Graphic 11" descr="Badge 1 with solid fill">
            <a:extLst>
              <a:ext uri="{FF2B5EF4-FFF2-40B4-BE49-F238E27FC236}">
                <a16:creationId xmlns:a16="http://schemas.microsoft.com/office/drawing/2014/main" id="{B700616C-0556-4250-84D6-BF708C0358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0"/>
            <a:ext cx="646331" cy="646331"/>
          </a:xfrm>
          <a:prstGeom prst="rect">
            <a:avLst/>
          </a:prstGeom>
        </p:spPr>
      </p:pic>
    </p:spTree>
    <p:custDataLst>
      <p:tags r:id="rId1"/>
    </p:custDataLst>
    <p:extLst>
      <p:ext uri="{BB962C8B-B14F-4D97-AF65-F5344CB8AC3E}">
        <p14:creationId xmlns:p14="http://schemas.microsoft.com/office/powerpoint/2010/main" val="55048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13555"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745F6B8F-A84B-DC4F-ADAE-E48455D522B6}"/>
              </a:ext>
            </a:extLst>
          </p:cNvPr>
          <p:cNvSpPr/>
          <p:nvPr/>
        </p:nvSpPr>
        <p:spPr>
          <a:xfrm>
            <a:off x="267758" y="1522465"/>
            <a:ext cx="7438905"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b="1" dirty="0">
              <a:solidFill>
                <a:srgbClr val="002060"/>
              </a:solidFill>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478224" y="-11430"/>
            <a:ext cx="6160441" cy="646331"/>
          </a:xfrm>
          <a:prstGeom prst="rect">
            <a:avLst/>
          </a:prstGeom>
          <a:noFill/>
          <a:ln w="9525">
            <a:noFill/>
            <a:miter lim="800000"/>
            <a:headEnd/>
            <a:tailEnd/>
          </a:ln>
        </p:spPr>
        <p:txBody>
          <a:bodyPr wrap="square">
            <a:spAutoFit/>
          </a:bodyPr>
          <a:lstStyle/>
          <a:p>
            <a:r>
              <a:rPr lang="en-GB" sz="3600" dirty="0">
                <a:solidFill>
                  <a:schemeClr val="bg1"/>
                </a:solidFill>
              </a:rPr>
              <a:t>Let’s get going… First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3" name="Group 2">
            <a:extLst>
              <a:ext uri="{FF2B5EF4-FFF2-40B4-BE49-F238E27FC236}">
                <a16:creationId xmlns:a16="http://schemas.microsoft.com/office/drawing/2014/main" id="{D6F6B828-B154-9DFA-BE3D-55C314D2642F}"/>
              </a:ext>
            </a:extLst>
          </p:cNvPr>
          <p:cNvGrpSpPr/>
          <p:nvPr/>
        </p:nvGrpSpPr>
        <p:grpSpPr>
          <a:xfrm>
            <a:off x="267758" y="3146406"/>
            <a:ext cx="8413354" cy="1064114"/>
            <a:chOff x="384990" y="2331942"/>
            <a:chExt cx="8413354" cy="1064114"/>
          </a:xfrm>
        </p:grpSpPr>
        <p:sp>
          <p:nvSpPr>
            <p:cNvPr id="5" name="Rectangle 4">
              <a:extLst>
                <a:ext uri="{FF2B5EF4-FFF2-40B4-BE49-F238E27FC236}">
                  <a16:creationId xmlns:a16="http://schemas.microsoft.com/office/drawing/2014/main" id="{D5AAE473-0AD1-BAFD-66B4-71A8A7E74412}"/>
                </a:ext>
              </a:extLst>
            </p:cNvPr>
            <p:cNvSpPr/>
            <p:nvPr/>
          </p:nvSpPr>
          <p:spPr>
            <a:xfrm>
              <a:off x="384990" y="2439994"/>
              <a:ext cx="69302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Complete the Buzz Personality Quiz to discover your personality type. Make a note of your animal.</a:t>
              </a:r>
            </a:p>
          </p:txBody>
        </p:sp>
        <p:pic>
          <p:nvPicPr>
            <p:cNvPr id="12" name="Picture 11">
              <a:extLst>
                <a:ext uri="{FF2B5EF4-FFF2-40B4-BE49-F238E27FC236}">
                  <a16:creationId xmlns:a16="http://schemas.microsoft.com/office/drawing/2014/main" id="{2522A2E2-2680-7B36-3947-A466FC75C957}"/>
                </a:ext>
              </a:extLst>
            </p:cNvPr>
            <p:cNvPicPr>
              <a:picLocks noChangeAspect="1"/>
            </p:cNvPicPr>
            <p:nvPr/>
          </p:nvPicPr>
          <p:blipFill>
            <a:blip r:embed="rId5"/>
            <a:stretch>
              <a:fillRect/>
            </a:stretch>
          </p:blipFill>
          <p:spPr>
            <a:xfrm>
              <a:off x="6987460" y="2331942"/>
              <a:ext cx="1810884" cy="1064114"/>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grpSp>
      <p:grpSp>
        <p:nvGrpSpPr>
          <p:cNvPr id="18" name="Group 17">
            <a:extLst>
              <a:ext uri="{FF2B5EF4-FFF2-40B4-BE49-F238E27FC236}">
                <a16:creationId xmlns:a16="http://schemas.microsoft.com/office/drawing/2014/main" id="{09803392-84FE-5633-ED23-F13C3750FECC}"/>
              </a:ext>
            </a:extLst>
          </p:cNvPr>
          <p:cNvGrpSpPr/>
          <p:nvPr/>
        </p:nvGrpSpPr>
        <p:grpSpPr>
          <a:xfrm>
            <a:off x="267759" y="4724281"/>
            <a:ext cx="8395421" cy="1119151"/>
            <a:chOff x="7775671" y="2268965"/>
            <a:chExt cx="8395421" cy="1119151"/>
          </a:xfrm>
        </p:grpSpPr>
        <p:sp>
          <p:nvSpPr>
            <p:cNvPr id="17" name="Rectangle 16">
              <a:extLst>
                <a:ext uri="{FF2B5EF4-FFF2-40B4-BE49-F238E27FC236}">
                  <a16:creationId xmlns:a16="http://schemas.microsoft.com/office/drawing/2014/main" id="{3BC55CF2-B77A-44AE-992D-229739311946}"/>
                </a:ext>
              </a:extLst>
            </p:cNvPr>
            <p:cNvSpPr/>
            <p:nvPr/>
          </p:nvSpPr>
          <p:spPr>
            <a:xfrm>
              <a:off x="7775671" y="2413043"/>
              <a:ext cx="768508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Job Quiz</a:t>
              </a:r>
            </a:p>
            <a:p>
              <a:endParaRPr lang="en-GB" altLang="en-US" sz="2400" b="1" dirty="0">
                <a:solidFill>
                  <a:srgbClr val="002060"/>
                </a:solidFill>
                <a:latin typeface="Calibri" panose="020F0502020204030204" pitchFamily="34" charset="0"/>
              </a:endParaRP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366109" y="2473594"/>
              <a:ext cx="2366172" cy="601205"/>
            </a:xfrm>
            <a:prstGeom prst="rect">
              <a:avLst/>
            </a:prstGeom>
          </p:spPr>
        </p:pic>
        <p:pic>
          <p:nvPicPr>
            <p:cNvPr id="11" name="Picture 10">
              <a:extLst>
                <a:ext uri="{FF2B5EF4-FFF2-40B4-BE49-F238E27FC236}">
                  <a16:creationId xmlns:a16="http://schemas.microsoft.com/office/drawing/2014/main" id="{FA3C38C2-04AE-40D1-8786-1EA6B56E9F1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5277924" y="2268965"/>
              <a:ext cx="893168" cy="1119151"/>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grpSp>
      <p:pic>
        <p:nvPicPr>
          <p:cNvPr id="4" name="Picture 3" descr="A screenshot of a computer&#10;&#10;Description automatically generated">
            <a:extLst>
              <a:ext uri="{FF2B5EF4-FFF2-40B4-BE49-F238E27FC236}">
                <a16:creationId xmlns:a16="http://schemas.microsoft.com/office/drawing/2014/main" id="{777A10A4-F110-400F-B399-FEC9B0AAFC0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187" t="2521" r="10186" b="4904"/>
          <a:stretch/>
        </p:blipFill>
        <p:spPr>
          <a:xfrm>
            <a:off x="6804121" y="1185118"/>
            <a:ext cx="1943100" cy="1303450"/>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Tree>
    <p:extLst>
      <p:ext uri="{BB962C8B-B14F-4D97-AF65-F5344CB8AC3E}">
        <p14:creationId xmlns:p14="http://schemas.microsoft.com/office/powerpoint/2010/main" val="80807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220892" y="931186"/>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3270" y="4125974"/>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182035" y="2735110"/>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175545" y="1515804"/>
            <a:ext cx="3767655" cy="2438611"/>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5381" y="1226266"/>
            <a:ext cx="1225511" cy="6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296864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231355" y="771155"/>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803129" y="0"/>
            <a:ext cx="8238148" cy="646331"/>
          </a:xfrm>
          <a:prstGeom prst="rect">
            <a:avLst/>
          </a:prstGeom>
          <a:noFill/>
          <a:ln w="9525">
            <a:noFill/>
            <a:miter lim="800000"/>
            <a:headEnd/>
            <a:tailEnd/>
          </a:ln>
        </p:spPr>
        <p:txBody>
          <a:bodyPr wrap="square">
            <a:spAutoFit/>
          </a:bodyPr>
          <a:lstStyle/>
          <a:p>
            <a:pPr algn="ctr"/>
            <a:r>
              <a:rPr lang="en-GB" sz="3600" dirty="0">
                <a:solidFill>
                  <a:schemeClr val="bg1"/>
                </a:solidFill>
              </a:rPr>
              <a:t>Discover your personality type</a:t>
            </a:r>
          </a:p>
        </p:txBody>
      </p:sp>
      <p:sp>
        <p:nvSpPr>
          <p:cNvPr id="12" name="Rectangle 11"/>
          <p:cNvSpPr/>
          <p:nvPr/>
        </p:nvSpPr>
        <p:spPr>
          <a:xfrm>
            <a:off x="231355" y="2095500"/>
            <a:ext cx="1730627" cy="4415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8BEE2173-DA1E-619D-51B0-90E92E2DF32A}"/>
              </a:ext>
            </a:extLst>
          </p:cNvPr>
          <p:cNvPicPr>
            <a:picLocks noChangeAspect="1"/>
          </p:cNvPicPr>
          <p:nvPr/>
        </p:nvPicPr>
        <p:blipFill>
          <a:blip r:embed="rId6"/>
          <a:stretch>
            <a:fillRect/>
          </a:stretch>
        </p:blipFill>
        <p:spPr>
          <a:xfrm>
            <a:off x="2343150" y="2608639"/>
            <a:ext cx="6076950" cy="3735675"/>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5600" y="4562764"/>
            <a:ext cx="1948873" cy="1968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267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21905"/>
            <a:ext cx="9158780" cy="6879905"/>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1" name="TextBox 10">
            <a:extLst>
              <a:ext uri="{FF2B5EF4-FFF2-40B4-BE49-F238E27FC236}">
                <a16:creationId xmlns:a16="http://schemas.microsoft.com/office/drawing/2014/main" id="{188D0034-616B-E6B0-5D0A-8D1F6A13DC3B}"/>
              </a:ext>
            </a:extLst>
          </p:cNvPr>
          <p:cNvSpPr txBox="1"/>
          <p:nvPr/>
        </p:nvSpPr>
        <p:spPr>
          <a:xfrm>
            <a:off x="147292" y="871652"/>
            <a:ext cx="8858826" cy="830997"/>
          </a:xfrm>
          <a:prstGeom prst="rect">
            <a:avLst/>
          </a:prstGeom>
          <a:solidFill>
            <a:schemeClr val="bg1"/>
          </a:solidFill>
        </p:spPr>
        <p:txBody>
          <a:bodyPr wrap="square" rtlCol="0">
            <a:spAutoFit/>
          </a:bodyPr>
          <a:lstStyle/>
          <a:p>
            <a:r>
              <a:rPr lang="en-GB" sz="2400" dirty="0"/>
              <a:t>We all have different types of personality traits, do you know what yours are?</a:t>
            </a:r>
          </a:p>
        </p:txBody>
      </p:sp>
      <p:sp>
        <p:nvSpPr>
          <p:cNvPr id="9" name="Rectangle 8">
            <a:extLst>
              <a:ext uri="{FF2B5EF4-FFF2-40B4-BE49-F238E27FC236}">
                <a16:creationId xmlns:a16="http://schemas.microsoft.com/office/drawing/2014/main" id="{031C8FBA-5F4F-4304-8A08-718BF149297F}"/>
              </a:ext>
            </a:extLst>
          </p:cNvPr>
          <p:cNvSpPr/>
          <p:nvPr/>
        </p:nvSpPr>
        <p:spPr>
          <a:xfrm>
            <a:off x="0" y="-21905"/>
            <a:ext cx="9158780" cy="73547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Buzz Personality Quiz</a:t>
            </a:r>
          </a:p>
        </p:txBody>
      </p:sp>
      <p:pic>
        <p:nvPicPr>
          <p:cNvPr id="2" name="Picture 1">
            <a:extLst>
              <a:ext uri="{FF2B5EF4-FFF2-40B4-BE49-F238E27FC236}">
                <a16:creationId xmlns:a16="http://schemas.microsoft.com/office/drawing/2014/main" id="{CA69BAA5-A838-4FB9-7CB3-652E738333A5}"/>
              </a:ext>
            </a:extLst>
          </p:cNvPr>
          <p:cNvPicPr>
            <a:picLocks noChangeAspect="1"/>
          </p:cNvPicPr>
          <p:nvPr/>
        </p:nvPicPr>
        <p:blipFill>
          <a:blip r:embed="rId4"/>
          <a:stretch>
            <a:fillRect/>
          </a:stretch>
        </p:blipFill>
        <p:spPr>
          <a:xfrm>
            <a:off x="166538" y="1857782"/>
            <a:ext cx="5997066" cy="3571336"/>
          </a:xfrm>
          <a:prstGeom prst="rect">
            <a:avLst/>
          </a:prstGeom>
          <a:ln w="38100">
            <a:noFill/>
          </a:ln>
          <a:effectLst>
            <a:outerShdw blurRad="63500" sx="102000" sy="102000" algn="ctr" rotWithShape="0">
              <a:prstClr val="black">
                <a:alpha val="40000"/>
              </a:prstClr>
            </a:outerShdw>
          </a:effectLst>
        </p:spPr>
      </p:pic>
      <p:sp>
        <p:nvSpPr>
          <p:cNvPr id="4" name="Rectangle: Rounded Corners 3">
            <a:extLst>
              <a:ext uri="{FF2B5EF4-FFF2-40B4-BE49-F238E27FC236}">
                <a16:creationId xmlns:a16="http://schemas.microsoft.com/office/drawing/2014/main" id="{6BC4F4D0-D1A8-F054-2848-A38EE8A65FBC}"/>
              </a:ext>
            </a:extLst>
          </p:cNvPr>
          <p:cNvSpPr/>
          <p:nvPr/>
        </p:nvSpPr>
        <p:spPr>
          <a:xfrm>
            <a:off x="521649" y="3508213"/>
            <a:ext cx="5286843" cy="43823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DFBF942-20DC-FED6-9354-D2CBA27418E0}"/>
              </a:ext>
            </a:extLst>
          </p:cNvPr>
          <p:cNvPicPr>
            <a:picLocks noChangeAspect="1"/>
          </p:cNvPicPr>
          <p:nvPr/>
        </p:nvPicPr>
        <p:blipFill>
          <a:blip r:embed="rId5"/>
          <a:stretch>
            <a:fillRect/>
          </a:stretch>
        </p:blipFill>
        <p:spPr>
          <a:xfrm>
            <a:off x="2137680" y="2338794"/>
            <a:ext cx="5610219" cy="3846632"/>
          </a:xfrm>
          <a:prstGeom prst="rect">
            <a:avLst/>
          </a:prstGeom>
          <a:ln w="28575">
            <a:noFill/>
          </a:ln>
          <a:effectLst>
            <a:outerShdw blurRad="63500" sx="102000" sy="102000" algn="ctr" rotWithShape="0">
              <a:prstClr val="black">
                <a:alpha val="40000"/>
              </a:prstClr>
            </a:outerShdw>
          </a:effectLst>
        </p:spPr>
      </p:pic>
      <p:sp>
        <p:nvSpPr>
          <p:cNvPr id="3" name="Rectangle: Rounded Corners 3">
            <a:extLst>
              <a:ext uri="{FF2B5EF4-FFF2-40B4-BE49-F238E27FC236}">
                <a16:creationId xmlns:a16="http://schemas.microsoft.com/office/drawing/2014/main" id="{50655F77-B62D-1E3B-54DE-F96459B7E1F5}"/>
              </a:ext>
            </a:extLst>
          </p:cNvPr>
          <p:cNvSpPr/>
          <p:nvPr/>
        </p:nvSpPr>
        <p:spPr>
          <a:xfrm>
            <a:off x="3634962" y="2338794"/>
            <a:ext cx="2791418" cy="6828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D315716-CE92-DE4B-BBD2-5215EAB008EF}"/>
              </a:ext>
            </a:extLst>
          </p:cNvPr>
          <p:cNvPicPr>
            <a:picLocks noChangeAspect="1"/>
          </p:cNvPicPr>
          <p:nvPr/>
        </p:nvPicPr>
        <p:blipFill>
          <a:blip r:embed="rId6"/>
          <a:stretch>
            <a:fillRect/>
          </a:stretch>
        </p:blipFill>
        <p:spPr>
          <a:xfrm>
            <a:off x="3964220" y="1398586"/>
            <a:ext cx="5032488" cy="5366623"/>
          </a:xfrm>
          <a:prstGeom prst="rect">
            <a:avLst/>
          </a:prstGeom>
          <a:ln w="38100">
            <a:noFill/>
          </a:ln>
          <a:effectLst>
            <a:outerShdw blurRad="63500" sx="102000" sy="102000" algn="ctr" rotWithShape="0">
              <a:prstClr val="black">
                <a:alpha val="40000"/>
              </a:prstClr>
            </a:outerShdw>
          </a:effectLst>
        </p:spPr>
      </p:pic>
      <p:sp>
        <p:nvSpPr>
          <p:cNvPr id="10" name="Rectangle: Rounded Corners 3">
            <a:extLst>
              <a:ext uri="{FF2B5EF4-FFF2-40B4-BE49-F238E27FC236}">
                <a16:creationId xmlns:a16="http://schemas.microsoft.com/office/drawing/2014/main" id="{35ADD52D-207C-9C67-A339-63779A0FA445}"/>
              </a:ext>
            </a:extLst>
          </p:cNvPr>
          <p:cNvSpPr/>
          <p:nvPr/>
        </p:nvSpPr>
        <p:spPr>
          <a:xfrm>
            <a:off x="4057650" y="5221468"/>
            <a:ext cx="4833422" cy="27538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Badge 1 with solid fill">
            <a:extLst>
              <a:ext uri="{FF2B5EF4-FFF2-40B4-BE49-F238E27FC236}">
                <a16:creationId xmlns:a16="http://schemas.microsoft.com/office/drawing/2014/main" id="{562DBFEB-4AB5-1C68-982A-99FF29EDDD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75545" y="0"/>
            <a:ext cx="646331" cy="646331"/>
          </a:xfrm>
          <a:prstGeom prst="rect">
            <a:avLst/>
          </a:prstGeom>
        </p:spPr>
      </p:pic>
      <p:pic>
        <p:nvPicPr>
          <p:cNvPr id="7" name="Picture 10" descr="Loop">
            <a:extLst>
              <a:ext uri="{FF2B5EF4-FFF2-40B4-BE49-F238E27FC236}">
                <a16:creationId xmlns:a16="http://schemas.microsoft.com/office/drawing/2014/main" id="{F9BD5AB6-E1BD-8A6F-8765-4F0B7F2D7F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52360" y="5288835"/>
            <a:ext cx="1591640" cy="1522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0806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231355" y="771155"/>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821876" y="22837"/>
            <a:ext cx="8146578" cy="646331"/>
          </a:xfrm>
          <a:prstGeom prst="rect">
            <a:avLst/>
          </a:prstGeom>
          <a:noFill/>
          <a:ln w="9525">
            <a:noFill/>
            <a:miter lim="800000"/>
            <a:headEnd/>
            <a:tailEnd/>
          </a:ln>
        </p:spPr>
        <p:txBody>
          <a:bodyPr wrap="square">
            <a:spAutoFit/>
          </a:bodyPr>
          <a:lstStyle/>
          <a:p>
            <a:pPr algn="ctr"/>
            <a:r>
              <a:rPr lang="en-GB" sz="3600" dirty="0">
                <a:solidFill>
                  <a:schemeClr val="bg1"/>
                </a:solidFill>
              </a:rPr>
              <a:t>Explore future jobs</a:t>
            </a:r>
          </a:p>
        </p:txBody>
      </p:sp>
      <p:sp>
        <p:nvSpPr>
          <p:cNvPr id="12" name="Rectangle 11"/>
          <p:cNvSpPr/>
          <p:nvPr/>
        </p:nvSpPr>
        <p:spPr>
          <a:xfrm>
            <a:off x="175545" y="2095500"/>
            <a:ext cx="1786437" cy="4415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8BEE2173-DA1E-619D-51B0-90E92E2DF32A}"/>
              </a:ext>
            </a:extLst>
          </p:cNvPr>
          <p:cNvPicPr>
            <a:picLocks noChangeAspect="1"/>
          </p:cNvPicPr>
          <p:nvPr/>
        </p:nvPicPr>
        <p:blipFill>
          <a:blip r:embed="rId6"/>
          <a:stretch>
            <a:fillRect/>
          </a:stretch>
        </p:blipFill>
        <p:spPr>
          <a:xfrm>
            <a:off x="2343150" y="2608639"/>
            <a:ext cx="6076950" cy="3735675"/>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2884" y="3011433"/>
            <a:ext cx="2192357" cy="175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932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0BDC0"/>
        </a:solidFill>
        <a:effectLst/>
      </p:bgPr>
    </p:bg>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01A4A88-4D82-4FE8-BE2C-53587B2C4B3E}"/>
              </a:ext>
            </a:extLst>
          </p:cNvPr>
          <p:cNvSpPr>
            <a:spLocks noChangeArrowheads="1"/>
          </p:cNvSpPr>
          <p:nvPr/>
        </p:nvSpPr>
        <p:spPr bwMode="auto">
          <a:xfrm>
            <a:off x="-29560" y="-79519"/>
            <a:ext cx="9158780" cy="6921309"/>
          </a:xfrm>
          <a:prstGeom prst="rect">
            <a:avLst/>
          </a:prstGeom>
          <a:solidFill>
            <a:srgbClr val="5F295F"/>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p:cNvSpPr>
            <a:spLocks noChangeArrowheads="1"/>
          </p:cNvSpPr>
          <p:nvPr/>
        </p:nvSpPr>
        <p:spPr bwMode="auto">
          <a:xfrm>
            <a:off x="-22170" y="-7015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3600" dirty="0">
                <a:solidFill>
                  <a:schemeClr val="bg1"/>
                </a:solidFill>
                <a:latin typeface="+mn-lt"/>
                <a:cs typeface="Calibri" panose="020F0502020204030204" pitchFamily="34" charset="0"/>
              </a:rPr>
              <a:t>  Job Sector Quiz</a:t>
            </a:r>
          </a:p>
        </p:txBody>
      </p:sp>
      <p:pic>
        <p:nvPicPr>
          <p:cNvPr id="9" name="Graphic 8" descr="Badge 1 with solid fill">
            <a:extLst>
              <a:ext uri="{FF2B5EF4-FFF2-40B4-BE49-F238E27FC236}">
                <a16:creationId xmlns:a16="http://schemas.microsoft.com/office/drawing/2014/main" id="{5DA299BA-F3C6-4DC9-B9B2-00A6FE3D67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734" y="-85212"/>
            <a:ext cx="646331" cy="646331"/>
          </a:xfrm>
          <a:prstGeom prst="rect">
            <a:avLst/>
          </a:prstGeom>
        </p:spPr>
      </p:pic>
      <p:pic>
        <p:nvPicPr>
          <p:cNvPr id="12" name="Picture 11">
            <a:extLst>
              <a:ext uri="{FF2B5EF4-FFF2-40B4-BE49-F238E27FC236}">
                <a16:creationId xmlns:a16="http://schemas.microsoft.com/office/drawing/2014/main" id="{E0C68F81-106C-0C05-B1CD-717937C6664F}"/>
              </a:ext>
            </a:extLst>
          </p:cNvPr>
          <p:cNvPicPr>
            <a:picLocks noChangeAspect="1"/>
          </p:cNvPicPr>
          <p:nvPr/>
        </p:nvPicPr>
        <p:blipFill>
          <a:blip r:embed="rId5"/>
          <a:stretch>
            <a:fillRect/>
          </a:stretch>
        </p:blipFill>
        <p:spPr>
          <a:xfrm>
            <a:off x="71834" y="2163312"/>
            <a:ext cx="6640117" cy="4452731"/>
          </a:xfrm>
          <a:prstGeom prst="rect">
            <a:avLst/>
          </a:prstGeom>
          <a:ln>
            <a:solidFill>
              <a:schemeClr val="accent5">
                <a:lumMod val="75000"/>
              </a:schemeClr>
            </a:solidFill>
          </a:ln>
          <a:effectLst>
            <a:outerShdw blurRad="63500" sx="102000" sy="102000" algn="ctr" rotWithShape="0">
              <a:prstClr val="black">
                <a:alpha val="40000"/>
              </a:prstClr>
            </a:outerShdw>
          </a:effectLst>
        </p:spPr>
      </p:pic>
      <p:pic>
        <p:nvPicPr>
          <p:cNvPr id="13" name="Picture 2" descr="C:\Users\sl200\AppData\Local\Temp\SNAGHTMLa49d3b.PNG">
            <a:extLst>
              <a:ext uri="{FF2B5EF4-FFF2-40B4-BE49-F238E27FC236}">
                <a16:creationId xmlns:a16="http://schemas.microsoft.com/office/drawing/2014/main" id="{2D62F303-2898-47C5-F31E-C7329B1DF70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1892" y="749674"/>
            <a:ext cx="5434130" cy="4521080"/>
          </a:xfrm>
          <a:prstGeom prst="rect">
            <a:avLst/>
          </a:prstGeom>
          <a:noFill/>
          <a:ln>
            <a:solidFill>
              <a:schemeClr val="accent5">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8E5140B-1904-59F4-EC85-1F5B65AB13F8}"/>
              </a:ext>
            </a:extLst>
          </p:cNvPr>
          <p:cNvPicPr>
            <a:picLocks noChangeAspect="1"/>
          </p:cNvPicPr>
          <p:nvPr/>
        </p:nvPicPr>
        <p:blipFill>
          <a:blip r:embed="rId7"/>
          <a:stretch>
            <a:fillRect/>
          </a:stretch>
        </p:blipFill>
        <p:spPr>
          <a:xfrm>
            <a:off x="71833" y="749674"/>
            <a:ext cx="1309291" cy="1339841"/>
          </a:xfrm>
          <a:prstGeom prst="rect">
            <a:avLst/>
          </a:prstGeom>
        </p:spPr>
      </p:pic>
    </p:spTree>
    <p:extLst>
      <p:ext uri="{BB962C8B-B14F-4D97-AF65-F5344CB8AC3E}">
        <p14:creationId xmlns:p14="http://schemas.microsoft.com/office/powerpoint/2010/main" val="417244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3"/>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745F6B8F-A84B-DC4F-ADAE-E48455D522B6}"/>
              </a:ext>
            </a:extLst>
          </p:cNvPr>
          <p:cNvSpPr/>
          <p:nvPr/>
        </p:nvSpPr>
        <p:spPr>
          <a:xfrm>
            <a:off x="395944" y="1375113"/>
            <a:ext cx="7541456"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b="1" dirty="0">
              <a:solidFill>
                <a:srgbClr val="002060"/>
              </a:solidFill>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Let’s get going… First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3" name="Group 2">
            <a:extLst>
              <a:ext uri="{FF2B5EF4-FFF2-40B4-BE49-F238E27FC236}">
                <a16:creationId xmlns:a16="http://schemas.microsoft.com/office/drawing/2014/main" id="{D6F6B828-B154-9DFA-BE3D-55C314D2642F}"/>
              </a:ext>
            </a:extLst>
          </p:cNvPr>
          <p:cNvGrpSpPr/>
          <p:nvPr/>
        </p:nvGrpSpPr>
        <p:grpSpPr>
          <a:xfrm>
            <a:off x="395944" y="2973601"/>
            <a:ext cx="8413354" cy="1064114"/>
            <a:chOff x="384990" y="2331942"/>
            <a:chExt cx="8413354" cy="1064114"/>
          </a:xfrm>
        </p:grpSpPr>
        <p:sp>
          <p:nvSpPr>
            <p:cNvPr id="5" name="Rectangle 4">
              <a:extLst>
                <a:ext uri="{FF2B5EF4-FFF2-40B4-BE49-F238E27FC236}">
                  <a16:creationId xmlns:a16="http://schemas.microsoft.com/office/drawing/2014/main" id="{D5AAE473-0AD1-BAFD-66B4-71A8A7E74412}"/>
                </a:ext>
              </a:extLst>
            </p:cNvPr>
            <p:cNvSpPr/>
            <p:nvPr/>
          </p:nvSpPr>
          <p:spPr>
            <a:xfrm>
              <a:off x="384990" y="2439994"/>
              <a:ext cx="69302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Complete the Buzz Personality Quiz to discover your personality type. Make a note of your animal.</a:t>
              </a:r>
            </a:p>
          </p:txBody>
        </p:sp>
        <p:pic>
          <p:nvPicPr>
            <p:cNvPr id="12" name="Picture 11">
              <a:extLst>
                <a:ext uri="{FF2B5EF4-FFF2-40B4-BE49-F238E27FC236}">
                  <a16:creationId xmlns:a16="http://schemas.microsoft.com/office/drawing/2014/main" id="{2522A2E2-2680-7B36-3947-A466FC75C957}"/>
                </a:ext>
              </a:extLst>
            </p:cNvPr>
            <p:cNvPicPr>
              <a:picLocks noChangeAspect="1"/>
            </p:cNvPicPr>
            <p:nvPr/>
          </p:nvPicPr>
          <p:blipFill>
            <a:blip r:embed="rId5"/>
            <a:stretch>
              <a:fillRect/>
            </a:stretch>
          </p:blipFill>
          <p:spPr>
            <a:xfrm>
              <a:off x="6987460" y="2331942"/>
              <a:ext cx="1810884" cy="1064114"/>
            </a:xfrm>
            <a:prstGeom prst="rect">
              <a:avLst/>
            </a:prstGeom>
            <a:effectLst>
              <a:glow rad="63500">
                <a:schemeClr val="accent1">
                  <a:satMod val="175000"/>
                  <a:alpha val="40000"/>
                </a:schemeClr>
              </a:glow>
            </a:effectLst>
          </p:spPr>
        </p:pic>
      </p:grpSp>
      <p:grpSp>
        <p:nvGrpSpPr>
          <p:cNvPr id="18" name="Group 17">
            <a:extLst>
              <a:ext uri="{FF2B5EF4-FFF2-40B4-BE49-F238E27FC236}">
                <a16:creationId xmlns:a16="http://schemas.microsoft.com/office/drawing/2014/main" id="{09803392-84FE-5633-ED23-F13C3750FECC}"/>
              </a:ext>
            </a:extLst>
          </p:cNvPr>
          <p:cNvGrpSpPr/>
          <p:nvPr/>
        </p:nvGrpSpPr>
        <p:grpSpPr>
          <a:xfrm>
            <a:off x="395944" y="4568102"/>
            <a:ext cx="8273762" cy="1119151"/>
            <a:chOff x="6385738" y="2127534"/>
            <a:chExt cx="8273762" cy="1119151"/>
          </a:xfrm>
        </p:grpSpPr>
        <p:sp>
          <p:nvSpPr>
            <p:cNvPr id="17" name="Rectangle 16">
              <a:extLst>
                <a:ext uri="{FF2B5EF4-FFF2-40B4-BE49-F238E27FC236}">
                  <a16:creationId xmlns:a16="http://schemas.microsoft.com/office/drawing/2014/main" id="{3BC55CF2-B77A-44AE-992D-229739311946}"/>
                </a:ext>
              </a:extLst>
            </p:cNvPr>
            <p:cNvSpPr/>
            <p:nvPr/>
          </p:nvSpPr>
          <p:spPr>
            <a:xfrm>
              <a:off x="6385738" y="2392172"/>
              <a:ext cx="7797895"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Job Quiz</a:t>
              </a:r>
            </a:p>
            <a:p>
              <a:endParaRPr lang="en-GB" altLang="en-US" sz="2400" b="1" dirty="0">
                <a:solidFill>
                  <a:srgbClr val="002060"/>
                </a:solidFill>
                <a:latin typeface="Calibri" panose="020F0502020204030204" pitchFamily="34" charset="0"/>
              </a:endParaRP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7478" y="2504612"/>
              <a:ext cx="2366172" cy="601205"/>
            </a:xfrm>
            <a:prstGeom prst="rect">
              <a:avLst/>
            </a:prstGeom>
          </p:spPr>
        </p:pic>
        <p:pic>
          <p:nvPicPr>
            <p:cNvPr id="11" name="Picture 10">
              <a:extLst>
                <a:ext uri="{FF2B5EF4-FFF2-40B4-BE49-F238E27FC236}">
                  <a16:creationId xmlns:a16="http://schemas.microsoft.com/office/drawing/2014/main" id="{FA3C38C2-04AE-40D1-8786-1EA6B56E9F1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3766332" y="2127534"/>
              <a:ext cx="893168" cy="1119151"/>
            </a:xfrm>
            <a:prstGeom prst="rect">
              <a:avLst/>
            </a:prstGeom>
            <a:effectLst>
              <a:glow rad="63500">
                <a:schemeClr val="accent1">
                  <a:satMod val="175000"/>
                  <a:alpha val="40000"/>
                </a:schemeClr>
              </a:glow>
            </a:effectLst>
          </p:spPr>
        </p:pic>
      </p:grpSp>
      <p:sp>
        <p:nvSpPr>
          <p:cNvPr id="4" name="Star: 32 Points 3">
            <a:extLst>
              <a:ext uri="{FF2B5EF4-FFF2-40B4-BE49-F238E27FC236}">
                <a16:creationId xmlns:a16="http://schemas.microsoft.com/office/drawing/2014/main" id="{83B38BCA-3630-D6C4-82D8-1ECBF978A93E}"/>
              </a:ext>
            </a:extLst>
          </p:cNvPr>
          <p:cNvSpPr/>
          <p:nvPr/>
        </p:nvSpPr>
        <p:spPr>
          <a:xfrm>
            <a:off x="7317822" y="5027002"/>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9" name="Picture 8" descr="A screenshot of a computer&#10;&#10;Description automatically generated">
            <a:extLst>
              <a:ext uri="{FF2B5EF4-FFF2-40B4-BE49-F238E27FC236}">
                <a16:creationId xmlns:a16="http://schemas.microsoft.com/office/drawing/2014/main" id="{CB694102-1E94-5E02-935D-BE676FF0F4F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187" t="2521" r="10186" b="4904"/>
          <a:stretch/>
        </p:blipFill>
        <p:spPr>
          <a:xfrm>
            <a:off x="6778015" y="1126878"/>
            <a:ext cx="1810884" cy="1214758"/>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85100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mph" presetSubtype="0" fill="remove" grpId="1" nodeType="clickEffect">
                                  <p:stCondLst>
                                    <p:cond delay="0"/>
                                  </p:stCondLst>
                                  <p:childTnLst>
                                    <p:animClr clrSpc="rgb" dir="cw">
                                      <p:cBhvr override="childStyle">
                                        <p:cTn id="23" dur="250" autoRev="1" fill="remove"/>
                                        <p:tgtEl>
                                          <p:spTgt spid="4"/>
                                        </p:tgtEl>
                                        <p:attrNameLst>
                                          <p:attrName>style.color</p:attrName>
                                        </p:attrNameLst>
                                      </p:cBhvr>
                                      <p:to>
                                        <a:schemeClr val="bg1"/>
                                      </p:to>
                                    </p:animClr>
                                    <p:animClr clrSpc="rgb" dir="cw">
                                      <p:cBhvr>
                                        <p:cTn id="24" dur="250" autoRev="1" fill="remove"/>
                                        <p:tgtEl>
                                          <p:spTgt spid="4"/>
                                        </p:tgtEl>
                                        <p:attrNameLst>
                                          <p:attrName>fillcolor</p:attrName>
                                        </p:attrNameLst>
                                      </p:cBhvr>
                                      <p:to>
                                        <a:schemeClr val="bg1"/>
                                      </p:to>
                                    </p:animClr>
                                    <p:set>
                                      <p:cBhvr>
                                        <p:cTn id="25" dur="250" autoRev="1" fill="remove"/>
                                        <p:tgtEl>
                                          <p:spTgt spid="4"/>
                                        </p:tgtEl>
                                        <p:attrNameLst>
                                          <p:attrName>fill.type</p:attrName>
                                        </p:attrNameLst>
                                      </p:cBhvr>
                                      <p:to>
                                        <p:strVal val="solid"/>
                                      </p:to>
                                    </p:set>
                                    <p:set>
                                      <p:cBhvr>
                                        <p:cTn id="26" dur="25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E4E4C-039F-BC66-9511-DE6185168494}"/>
            </a:ext>
          </a:extLst>
        </p:cNvPr>
        <p:cNvGrpSpPr/>
        <p:nvPr/>
      </p:nvGrpSpPr>
      <p:grpSpPr>
        <a:xfrm>
          <a:off x="0" y="0"/>
          <a:ext cx="0" cy="0"/>
          <a:chOff x="0" y="0"/>
          <a:chExt cx="0" cy="0"/>
        </a:xfrm>
      </p:grpSpPr>
      <p:sp>
        <p:nvSpPr>
          <p:cNvPr id="10" name="Rectangle 2">
            <a:extLst>
              <a:ext uri="{FF2B5EF4-FFF2-40B4-BE49-F238E27FC236}">
                <a16:creationId xmlns:a16="http://schemas.microsoft.com/office/drawing/2014/main" id="{035AAAB7-0B03-A538-6F07-5E756BC1ED6C}"/>
              </a:ext>
            </a:extLst>
          </p:cNvPr>
          <p:cNvSpPr>
            <a:spLocks noChangeArrowheads="1"/>
          </p:cNvSpPr>
          <p:nvPr/>
        </p:nvSpPr>
        <p:spPr bwMode="auto">
          <a:xfrm>
            <a:off x="-29560" y="-79519"/>
            <a:ext cx="9158780" cy="6921309"/>
          </a:xfrm>
          <a:prstGeom prst="rect">
            <a:avLst/>
          </a:prstGeom>
          <a:solidFill>
            <a:srgbClr val="5F295F"/>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a:extLst>
              <a:ext uri="{FF2B5EF4-FFF2-40B4-BE49-F238E27FC236}">
                <a16:creationId xmlns:a16="http://schemas.microsoft.com/office/drawing/2014/main" id="{CABC1164-2C7B-7F18-14B3-1B8415C5626D}"/>
              </a:ext>
            </a:extLst>
          </p:cNvPr>
          <p:cNvSpPr>
            <a:spLocks noChangeArrowheads="1"/>
          </p:cNvSpPr>
          <p:nvPr/>
        </p:nvSpPr>
        <p:spPr bwMode="auto">
          <a:xfrm>
            <a:off x="-22170" y="-7015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400" dirty="0">
                <a:solidFill>
                  <a:schemeClr val="bg1"/>
                </a:solidFill>
                <a:latin typeface="+mn-lt"/>
                <a:cs typeface="Calibri" panose="020F0502020204030204" pitchFamily="34" charset="0"/>
              </a:rPr>
              <a:t>Quick Feedback: Who had this animal, any of these job sectors?</a:t>
            </a:r>
          </a:p>
        </p:txBody>
      </p:sp>
      <p:pic>
        <p:nvPicPr>
          <p:cNvPr id="9" name="Graphic 8" descr="Badge 1 with solid fill">
            <a:extLst>
              <a:ext uri="{FF2B5EF4-FFF2-40B4-BE49-F238E27FC236}">
                <a16:creationId xmlns:a16="http://schemas.microsoft.com/office/drawing/2014/main" id="{1E6B3A56-B4AE-9C36-D54B-CBBFE81313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734" y="-85212"/>
            <a:ext cx="646331" cy="646331"/>
          </a:xfrm>
          <a:prstGeom prst="rect">
            <a:avLst/>
          </a:prstGeom>
        </p:spPr>
      </p:pic>
      <p:pic>
        <p:nvPicPr>
          <p:cNvPr id="4" name="Picture 3">
            <a:extLst>
              <a:ext uri="{FF2B5EF4-FFF2-40B4-BE49-F238E27FC236}">
                <a16:creationId xmlns:a16="http://schemas.microsoft.com/office/drawing/2014/main" id="{3DF39C10-6B8C-D293-6540-FB7CCC2510E2}"/>
              </a:ext>
            </a:extLst>
          </p:cNvPr>
          <p:cNvPicPr>
            <a:picLocks noChangeAspect="1"/>
          </p:cNvPicPr>
          <p:nvPr/>
        </p:nvPicPr>
        <p:blipFill>
          <a:blip r:embed="rId5"/>
          <a:srcRect b="14558"/>
          <a:stretch>
            <a:fillRect/>
          </a:stretch>
        </p:blipFill>
        <p:spPr>
          <a:xfrm>
            <a:off x="132838" y="758155"/>
            <a:ext cx="3970421" cy="5859624"/>
          </a:xfrm>
          <a:prstGeom prst="rect">
            <a:avLst/>
          </a:prstGeom>
          <a:ln>
            <a:solidFill>
              <a:schemeClr val="accent5">
                <a:lumMod val="50000"/>
              </a:schemeClr>
            </a:solidFill>
          </a:ln>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E48533BD-19DF-20DA-B6CD-282980342233}"/>
              </a:ext>
            </a:extLst>
          </p:cNvPr>
          <p:cNvPicPr>
            <a:picLocks noChangeAspect="1"/>
          </p:cNvPicPr>
          <p:nvPr/>
        </p:nvPicPr>
        <p:blipFill>
          <a:blip r:embed="rId6"/>
          <a:srcRect r="24960"/>
          <a:stretch>
            <a:fillRect/>
          </a:stretch>
        </p:blipFill>
        <p:spPr>
          <a:xfrm>
            <a:off x="4293180" y="758155"/>
            <a:ext cx="4646119" cy="3014279"/>
          </a:xfrm>
          <a:prstGeom prst="rect">
            <a:avLst/>
          </a:prstGeom>
          <a:effectLst>
            <a:outerShdw blurRad="63500" sx="102000" sy="102000" algn="ctr" rotWithShape="0">
              <a:prstClr val="black">
                <a:alpha val="40000"/>
              </a:prstClr>
            </a:outerShdw>
          </a:effectLst>
        </p:spPr>
      </p:pic>
      <p:pic>
        <p:nvPicPr>
          <p:cNvPr id="6" name="Picture 10" descr="Loop">
            <a:extLst>
              <a:ext uri="{FF2B5EF4-FFF2-40B4-BE49-F238E27FC236}">
                <a16:creationId xmlns:a16="http://schemas.microsoft.com/office/drawing/2014/main" id="{AAF04E02-61B2-69ED-D823-2CA9F2BE0E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5698" y="2104214"/>
            <a:ext cx="1175658"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Loop">
            <a:extLst>
              <a:ext uri="{FF2B5EF4-FFF2-40B4-BE49-F238E27FC236}">
                <a16:creationId xmlns:a16="http://schemas.microsoft.com/office/drawing/2014/main" id="{9F10DAF7-6702-CFCC-14C8-02B0EB01C6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4073" y="3602964"/>
            <a:ext cx="1175658"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3583DCAA-BC52-21EB-F698-5CBD4F585F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32448" y="597462"/>
            <a:ext cx="1175658"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peech Bubble: Rectangle with Corners Rounded 16">
            <a:extLst>
              <a:ext uri="{FF2B5EF4-FFF2-40B4-BE49-F238E27FC236}">
                <a16:creationId xmlns:a16="http://schemas.microsoft.com/office/drawing/2014/main" id="{FFC4BA1C-4F05-8F22-00EC-1789FAB9F792}"/>
              </a:ext>
            </a:extLst>
          </p:cNvPr>
          <p:cNvSpPr/>
          <p:nvPr/>
        </p:nvSpPr>
        <p:spPr>
          <a:xfrm>
            <a:off x="4293180" y="4012163"/>
            <a:ext cx="4646119" cy="2258008"/>
          </a:xfrm>
          <a:prstGeom prst="wedgeRoundRect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Your community/country/the world needs people of all types and people interested in all job sectors.</a:t>
            </a:r>
          </a:p>
        </p:txBody>
      </p:sp>
    </p:spTree>
    <p:extLst>
      <p:ext uri="{BB962C8B-B14F-4D97-AF65-F5344CB8AC3E}">
        <p14:creationId xmlns:p14="http://schemas.microsoft.com/office/powerpoint/2010/main" val="365371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pPr algn="ctr"/>
            <a:r>
              <a:rPr lang="en-GB" sz="3600" dirty="0">
                <a:solidFill>
                  <a:schemeClr val="bg1"/>
                </a:solidFill>
              </a:rPr>
              <a:t>Next task</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26" name="Group 25">
            <a:extLst>
              <a:ext uri="{FF2B5EF4-FFF2-40B4-BE49-F238E27FC236}">
                <a16:creationId xmlns:a16="http://schemas.microsoft.com/office/drawing/2014/main" id="{009D07E3-BE35-9F97-D299-800F0607123D}"/>
              </a:ext>
            </a:extLst>
          </p:cNvPr>
          <p:cNvGrpSpPr/>
          <p:nvPr/>
        </p:nvGrpSpPr>
        <p:grpSpPr>
          <a:xfrm>
            <a:off x="567150" y="4648489"/>
            <a:ext cx="7979216" cy="1155547"/>
            <a:chOff x="7688835" y="5847121"/>
            <a:chExt cx="7979216" cy="1155547"/>
          </a:xfrm>
        </p:grpSpPr>
        <p:sp>
          <p:nvSpPr>
            <p:cNvPr id="21" name="Rectangle 20">
              <a:extLst>
                <a:ext uri="{FF2B5EF4-FFF2-40B4-BE49-F238E27FC236}">
                  <a16:creationId xmlns:a16="http://schemas.microsoft.com/office/drawing/2014/main" id="{41A82D17-01DC-44D1-8999-414A221C7848}"/>
                </a:ext>
              </a:extLst>
            </p:cNvPr>
            <p:cNvSpPr/>
            <p:nvPr/>
          </p:nvSpPr>
          <p:spPr>
            <a:xfrm>
              <a:off x="7688835" y="6009397"/>
              <a:ext cx="752420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Consider routes at 16</a:t>
              </a:r>
            </a:p>
            <a:p>
              <a:r>
                <a:rPr lang="en-GB" altLang="en-US" sz="2400" b="1" dirty="0">
                  <a:solidFill>
                    <a:srgbClr val="002060"/>
                  </a:solidFill>
                  <a:latin typeface="Calibri" panose="020F0502020204030204" pitchFamily="34" charset="0"/>
                </a:rPr>
                <a:t> </a:t>
              </a:r>
            </a:p>
          </p:txBody>
        </p:sp>
        <p:pic>
          <p:nvPicPr>
            <p:cNvPr id="22" name="Picture 21">
              <a:extLst>
                <a:ext uri="{FF2B5EF4-FFF2-40B4-BE49-F238E27FC236}">
                  <a16:creationId xmlns:a16="http://schemas.microsoft.com/office/drawing/2014/main" id="{421951ED-CA5E-44E4-B41A-366EF57EB253}"/>
                </a:ext>
              </a:extLst>
            </p:cNvPr>
            <p:cNvPicPr>
              <a:picLocks noChangeAspect="1"/>
            </p:cNvPicPr>
            <p:nvPr/>
          </p:nvPicPr>
          <p:blipFill>
            <a:blip r:embed="rId5"/>
            <a:stretch>
              <a:fillRect/>
            </a:stretch>
          </p:blipFill>
          <p:spPr>
            <a:xfrm>
              <a:off x="14570281" y="5847121"/>
              <a:ext cx="1097770" cy="1155547"/>
            </a:xfrm>
            <a:prstGeom prst="rect">
              <a:avLst/>
            </a:prstGeom>
            <a:effectLst>
              <a:glow rad="63500">
                <a:schemeClr val="accent1">
                  <a:satMod val="175000"/>
                  <a:alpha val="40000"/>
                </a:schemeClr>
              </a:glow>
            </a:effectLst>
          </p:spPr>
        </p:pic>
      </p:grpSp>
      <p:grpSp>
        <p:nvGrpSpPr>
          <p:cNvPr id="24" name="Group 23">
            <a:extLst>
              <a:ext uri="{FF2B5EF4-FFF2-40B4-BE49-F238E27FC236}">
                <a16:creationId xmlns:a16="http://schemas.microsoft.com/office/drawing/2014/main" id="{F17D6499-007D-F86F-0A96-124EF93535D5}"/>
              </a:ext>
            </a:extLst>
          </p:cNvPr>
          <p:cNvGrpSpPr/>
          <p:nvPr/>
        </p:nvGrpSpPr>
        <p:grpSpPr>
          <a:xfrm>
            <a:off x="567150" y="1299083"/>
            <a:ext cx="8086980" cy="1219266"/>
            <a:chOff x="7977245" y="4330591"/>
            <a:chExt cx="8259785" cy="1147701"/>
          </a:xfrm>
        </p:grpSpPr>
        <p:sp>
          <p:nvSpPr>
            <p:cNvPr id="19" name="Rectangle 18">
              <a:extLst>
                <a:ext uri="{FF2B5EF4-FFF2-40B4-BE49-F238E27FC236}">
                  <a16:creationId xmlns:a16="http://schemas.microsoft.com/office/drawing/2014/main" id="{C243B871-C104-4EC7-9040-E0688A0D4D24}"/>
                </a:ext>
              </a:extLst>
            </p:cNvPr>
            <p:cNvSpPr/>
            <p:nvPr/>
          </p:nvSpPr>
          <p:spPr>
            <a:xfrm>
              <a:off x="7977245" y="4330591"/>
              <a:ext cx="7684984"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Use your results. Look at job profiles and see what jobs are growing/declining and the routes into jobs</a:t>
              </a:r>
            </a:p>
          </p:txBody>
        </p:sp>
        <p:pic>
          <p:nvPicPr>
            <p:cNvPr id="9" name="Picture 8">
              <a:extLst>
                <a:ext uri="{FF2B5EF4-FFF2-40B4-BE49-F238E27FC236}">
                  <a16:creationId xmlns:a16="http://schemas.microsoft.com/office/drawing/2014/main" id="{E9FBF6BD-0B6B-45B2-A0AA-D91F9577032A}"/>
                </a:ext>
              </a:extLst>
            </p:cNvPr>
            <p:cNvPicPr>
              <a:picLocks noChangeAspect="1"/>
            </p:cNvPicPr>
            <p:nvPr/>
          </p:nvPicPr>
          <p:blipFill>
            <a:blip r:embed="rId6"/>
            <a:stretch>
              <a:fillRect/>
            </a:stretch>
          </p:blipFill>
          <p:spPr>
            <a:xfrm>
              <a:off x="14604105" y="4730884"/>
              <a:ext cx="1632925" cy="747408"/>
            </a:xfrm>
            <a:prstGeom prst="rect">
              <a:avLst/>
            </a:prstGeom>
            <a:effectLst>
              <a:glow rad="63500">
                <a:schemeClr val="accent1">
                  <a:satMod val="175000"/>
                  <a:alpha val="40000"/>
                </a:schemeClr>
              </a:glow>
            </a:effectLst>
          </p:spPr>
        </p:pic>
      </p:grpSp>
      <p:sp>
        <p:nvSpPr>
          <p:cNvPr id="4" name="Rectangle 3">
            <a:extLst>
              <a:ext uri="{FF2B5EF4-FFF2-40B4-BE49-F238E27FC236}">
                <a16:creationId xmlns:a16="http://schemas.microsoft.com/office/drawing/2014/main" id="{0B98DFAA-1D54-5584-06DB-445D96BFA515}"/>
              </a:ext>
            </a:extLst>
          </p:cNvPr>
          <p:cNvSpPr/>
          <p:nvPr/>
        </p:nvSpPr>
        <p:spPr>
          <a:xfrm>
            <a:off x="567150" y="3030307"/>
            <a:ext cx="745576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Add jobs you like to My Job Sectors</a:t>
            </a:r>
          </a:p>
          <a:p>
            <a:r>
              <a:rPr lang="en-GB" altLang="en-US" sz="2400" b="1" dirty="0">
                <a:solidFill>
                  <a:srgbClr val="002060"/>
                </a:solidFill>
                <a:latin typeface="Calibri" panose="020F0502020204030204" pitchFamily="34" charset="0"/>
              </a:rPr>
              <a:t> </a:t>
            </a:r>
          </a:p>
        </p:txBody>
      </p:sp>
      <p:pic>
        <p:nvPicPr>
          <p:cNvPr id="11" name="Picture 10">
            <a:extLst>
              <a:ext uri="{FF2B5EF4-FFF2-40B4-BE49-F238E27FC236}">
                <a16:creationId xmlns:a16="http://schemas.microsoft.com/office/drawing/2014/main" id="{E5E70290-6211-3E91-70A7-66885A8F3B2C}"/>
              </a:ext>
            </a:extLst>
          </p:cNvPr>
          <p:cNvPicPr>
            <a:picLocks noChangeAspect="1"/>
          </p:cNvPicPr>
          <p:nvPr/>
        </p:nvPicPr>
        <p:blipFill>
          <a:blip r:embed="rId7"/>
          <a:stretch>
            <a:fillRect/>
          </a:stretch>
        </p:blipFill>
        <p:spPr>
          <a:xfrm>
            <a:off x="6330260" y="3221966"/>
            <a:ext cx="2323870" cy="606516"/>
          </a:xfrm>
          <a:prstGeom prst="rect">
            <a:avLst/>
          </a:prstGeom>
        </p:spPr>
      </p:pic>
    </p:spTree>
    <p:extLst>
      <p:ext uri="{BB962C8B-B14F-4D97-AF65-F5344CB8AC3E}">
        <p14:creationId xmlns:p14="http://schemas.microsoft.com/office/powerpoint/2010/main" val="56356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622A5E">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0"/>
            <a:ext cx="9143999" cy="646331"/>
          </a:xfrm>
          <a:prstGeom prst="rect">
            <a:avLst/>
          </a:prstGeom>
          <a:solidFill>
            <a:srgbClr val="002060"/>
          </a:solidFill>
        </p:spPr>
        <p:txBody>
          <a:bodyPr wrap="square" rtlCol="0">
            <a:spAutoFit/>
          </a:bodyPr>
          <a:lstStyle/>
          <a:p>
            <a:pPr algn="ctr"/>
            <a:r>
              <a:rPr lang="en-GB" sz="3600" dirty="0">
                <a:solidFill>
                  <a:schemeClr val="bg1"/>
                </a:solidFill>
              </a:rPr>
              <a:t>Recorded video of lesson 1</a:t>
            </a:r>
          </a:p>
        </p:txBody>
      </p:sp>
      <p:pic>
        <p:nvPicPr>
          <p:cNvPr id="4" name="Graphic 3" descr="Vlog with solid fill">
            <a:hlinkClick r:id="rId4"/>
            <a:extLst>
              <a:ext uri="{FF2B5EF4-FFF2-40B4-BE49-F238E27FC236}">
                <a16:creationId xmlns:a16="http://schemas.microsoft.com/office/drawing/2014/main" id="{53FC4008-C64F-578B-272D-AD0A50F388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85886" y="897762"/>
            <a:ext cx="3372221" cy="3372221"/>
          </a:xfrm>
          <a:prstGeom prst="rect">
            <a:avLst/>
          </a:prstGeom>
        </p:spPr>
      </p:pic>
      <p:sp>
        <p:nvSpPr>
          <p:cNvPr id="6" name="TextBox 5">
            <a:extLst>
              <a:ext uri="{FF2B5EF4-FFF2-40B4-BE49-F238E27FC236}">
                <a16:creationId xmlns:a16="http://schemas.microsoft.com/office/drawing/2014/main" id="{3DFC4364-D740-ACC6-74C3-C9A0A8824C15}"/>
              </a:ext>
            </a:extLst>
          </p:cNvPr>
          <p:cNvSpPr txBox="1"/>
          <p:nvPr/>
        </p:nvSpPr>
        <p:spPr>
          <a:xfrm>
            <a:off x="812870" y="4884109"/>
            <a:ext cx="7733518" cy="1200329"/>
          </a:xfrm>
          <a:prstGeom prst="rect">
            <a:avLst/>
          </a:prstGeom>
          <a:noFill/>
        </p:spPr>
        <p:txBody>
          <a:bodyPr wrap="square" rtlCol="0">
            <a:spAutoFit/>
          </a:bodyPr>
          <a:lstStyle/>
          <a:p>
            <a:pPr algn="ctr"/>
            <a:r>
              <a:rPr lang="en-GB" sz="2400" dirty="0">
                <a:solidFill>
                  <a:schemeClr val="bg1"/>
                </a:solidFill>
                <a:latin typeface="Aptos" panose="020B0004020202020204" pitchFamily="34" charset="0"/>
                <a:ea typeface="Times New Roman" panose="02020603050405020304" pitchFamily="18" charset="0"/>
              </a:rPr>
              <a:t>Right click to play the video above or copy and paste in a new tab to view: </a:t>
            </a:r>
            <a:endParaRPr lang="en-GB" sz="2400" dirty="0">
              <a:solidFill>
                <a:schemeClr val="bg1"/>
              </a:solidFill>
              <a:latin typeface="Aptos" panose="020B000402020202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endParaRPr>
          </a:p>
          <a:p>
            <a:pPr algn="ctr"/>
            <a:endParaRPr lang="en-GB" sz="2400" dirty="0"/>
          </a:p>
        </p:txBody>
      </p:sp>
      <p:sp>
        <p:nvSpPr>
          <p:cNvPr id="5" name="TextBox 4">
            <a:extLst>
              <a:ext uri="{FF2B5EF4-FFF2-40B4-BE49-F238E27FC236}">
                <a16:creationId xmlns:a16="http://schemas.microsoft.com/office/drawing/2014/main" id="{D9A134F0-3AAD-2245-ABC1-97847BFC8EBA}"/>
              </a:ext>
            </a:extLst>
          </p:cNvPr>
          <p:cNvSpPr txBox="1"/>
          <p:nvPr/>
        </p:nvSpPr>
        <p:spPr>
          <a:xfrm>
            <a:off x="2341418" y="3990109"/>
            <a:ext cx="4488873" cy="830997"/>
          </a:xfrm>
          <a:prstGeom prst="rect">
            <a:avLst/>
          </a:prstGeom>
          <a:noFill/>
        </p:spPr>
        <p:txBody>
          <a:bodyPr wrap="square" rtlCol="0">
            <a:spAutoFit/>
          </a:bodyPr>
          <a:lstStyle/>
          <a:p>
            <a:pPr algn="ctr"/>
            <a:r>
              <a:rPr lang="en-GB" sz="2400" dirty="0">
                <a:solidFill>
                  <a:srgbClr val="FFFF00"/>
                </a:solidFill>
                <a:hlinkClick r:id="rId4">
                  <a:extLst>
                    <a:ext uri="{A12FA001-AC4F-418D-AE19-62706E023703}">
                      <ahyp:hlinkClr xmlns:ahyp="http://schemas.microsoft.com/office/drawing/2018/hyperlinkcolor" val="tx"/>
                    </a:ext>
                  </a:extLst>
                </a:hlinkClick>
              </a:rPr>
              <a:t>https://youtu.be/O0ETOqVICn4</a:t>
            </a:r>
            <a:endParaRPr lang="en-GB" sz="2400" dirty="0">
              <a:solidFill>
                <a:srgbClr val="FFFF00"/>
              </a:solidFill>
            </a:endParaRPr>
          </a:p>
          <a:p>
            <a:pPr algn="ctr"/>
            <a:endParaRPr lang="en-GB" sz="2400" dirty="0">
              <a:solidFill>
                <a:srgbClr val="FFFF00"/>
              </a:solidFill>
            </a:endParaRPr>
          </a:p>
        </p:txBody>
      </p:sp>
      <p:pic>
        <p:nvPicPr>
          <p:cNvPr id="7" name="Graphic 6" descr="Badge 1 with solid fill">
            <a:extLst>
              <a:ext uri="{FF2B5EF4-FFF2-40B4-BE49-F238E27FC236}">
                <a16:creationId xmlns:a16="http://schemas.microsoft.com/office/drawing/2014/main" id="{1D8FB153-F732-979C-87B8-BE90434F089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612490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5F295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2" name="Picture 1">
            <a:extLst>
              <a:ext uri="{FF2B5EF4-FFF2-40B4-BE49-F238E27FC236}">
                <a16:creationId xmlns:a16="http://schemas.microsoft.com/office/drawing/2014/main" id="{1CF68924-C8F4-60F8-8512-F02AFC967165}"/>
              </a:ext>
            </a:extLst>
          </p:cNvPr>
          <p:cNvPicPr>
            <a:picLocks noChangeAspect="1"/>
          </p:cNvPicPr>
          <p:nvPr/>
        </p:nvPicPr>
        <p:blipFill>
          <a:blip r:embed="rId3"/>
          <a:stretch>
            <a:fillRect/>
          </a:stretch>
        </p:blipFill>
        <p:spPr>
          <a:xfrm>
            <a:off x="116392" y="979846"/>
            <a:ext cx="5144808" cy="5486400"/>
          </a:xfrm>
          <a:prstGeom prst="rect">
            <a:avLst/>
          </a:prstGeom>
          <a:ln w="38100">
            <a:solidFill>
              <a:srgbClr val="002060"/>
            </a:solidFill>
          </a:ln>
          <a:effectLst>
            <a:outerShdw blurRad="63500" sx="102000" sy="102000" algn="ctr" rotWithShape="0">
              <a:prstClr val="black">
                <a:alpha val="40000"/>
              </a:prstClr>
            </a:outerShdw>
          </a:effectLst>
        </p:spPr>
      </p:pic>
      <p:pic>
        <p:nvPicPr>
          <p:cNvPr id="8" name="Picture 2" descr="C:\Users\sl200\AppData\Local\Temp\SNAGHTMLa49d3b.PNG">
            <a:extLst>
              <a:ext uri="{FF2B5EF4-FFF2-40B4-BE49-F238E27FC236}">
                <a16:creationId xmlns:a16="http://schemas.microsoft.com/office/drawing/2014/main" id="{CD508EBA-90BC-9532-966D-E12C08B6AB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9609" y="635374"/>
            <a:ext cx="5097999" cy="4241426"/>
          </a:xfrm>
          <a:prstGeom prst="rect">
            <a:avLst/>
          </a:prstGeom>
          <a:noFill/>
          <a:ln>
            <a:solidFill>
              <a:schemeClr val="accent5">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BC255941-9685-F7B2-55AE-E2D8D4C9FE62}"/>
              </a:ext>
            </a:extLst>
          </p:cNvPr>
          <p:cNvSpPr>
            <a:spLocks noChangeArrowheads="1"/>
          </p:cNvSpPr>
          <p:nvPr/>
        </p:nvSpPr>
        <p:spPr bwMode="auto">
          <a:xfrm>
            <a:off x="-22170" y="-7015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3600" dirty="0">
                <a:solidFill>
                  <a:schemeClr val="bg1"/>
                </a:solidFill>
                <a:latin typeface="+mn-lt"/>
                <a:cs typeface="Calibri" panose="020F0502020204030204" pitchFamily="34" charset="0"/>
              </a:rPr>
              <a:t>Use your results to start exploring</a:t>
            </a:r>
          </a:p>
        </p:txBody>
      </p:sp>
      <p:pic>
        <p:nvPicPr>
          <p:cNvPr id="10" name="Graphic 9" descr="Badge 1 with solid fill">
            <a:extLst>
              <a:ext uri="{FF2B5EF4-FFF2-40B4-BE49-F238E27FC236}">
                <a16:creationId xmlns:a16="http://schemas.microsoft.com/office/drawing/2014/main" id="{F3EB7099-FF07-07FA-4EFD-8B08A36B4E7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170" y="-70150"/>
            <a:ext cx="646331" cy="646331"/>
          </a:xfrm>
          <a:prstGeom prst="rect">
            <a:avLst/>
          </a:prstGeom>
        </p:spPr>
      </p:pic>
      <p:pic>
        <p:nvPicPr>
          <p:cNvPr id="15" name="Picture 10" descr="Loop">
            <a:extLst>
              <a:ext uri="{FF2B5EF4-FFF2-40B4-BE49-F238E27FC236}">
                <a16:creationId xmlns:a16="http://schemas.microsoft.com/office/drawing/2014/main" id="{C2507118-AB8A-B707-359F-9B8AF21C13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56764" y="5220278"/>
            <a:ext cx="1430471" cy="62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Loop">
            <a:extLst>
              <a:ext uri="{FF2B5EF4-FFF2-40B4-BE49-F238E27FC236}">
                <a16:creationId xmlns:a16="http://schemas.microsoft.com/office/drawing/2014/main" id="{DBA41E8E-FE3E-E216-7A0B-7704ABA5EB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01989" y="2608467"/>
            <a:ext cx="1430471" cy="62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75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Exploring Jobs</a:t>
            </a:r>
          </a:p>
        </p:txBody>
      </p:sp>
      <p:pic>
        <p:nvPicPr>
          <p:cNvPr id="5" name="Picture 4">
            <a:extLst>
              <a:ext uri="{FF2B5EF4-FFF2-40B4-BE49-F238E27FC236}">
                <a16:creationId xmlns:a16="http://schemas.microsoft.com/office/drawing/2014/main" id="{195B0F69-323B-ABC0-2491-76379C41709B}"/>
              </a:ext>
            </a:extLst>
          </p:cNvPr>
          <p:cNvPicPr>
            <a:picLocks noChangeAspect="1"/>
          </p:cNvPicPr>
          <p:nvPr/>
        </p:nvPicPr>
        <p:blipFill>
          <a:blip r:embed="rId4"/>
          <a:stretch>
            <a:fillRect/>
          </a:stretch>
        </p:blipFill>
        <p:spPr>
          <a:xfrm>
            <a:off x="101458" y="880110"/>
            <a:ext cx="5372084" cy="2993076"/>
          </a:xfrm>
          <a:prstGeom prst="rect">
            <a:avLst/>
          </a:prstGeom>
          <a:ln w="38100">
            <a:noFill/>
          </a:ln>
          <a:effectLst>
            <a:outerShdw blurRad="50800" dist="38100" dir="5400000" algn="t" rotWithShape="0">
              <a:prstClr val="black">
                <a:alpha val="40000"/>
              </a:prstClr>
            </a:outerShdw>
          </a:effectLst>
        </p:spPr>
      </p:pic>
      <p:pic>
        <p:nvPicPr>
          <p:cNvPr id="14" name="Picture 10" descr="Loop">
            <a:extLst>
              <a:ext uri="{FF2B5EF4-FFF2-40B4-BE49-F238E27FC236}">
                <a16:creationId xmlns:a16="http://schemas.microsoft.com/office/drawing/2014/main" id="{4CED688C-68A6-A4AD-0574-1F904C7764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7555" y="3173760"/>
            <a:ext cx="2054300" cy="510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AAE5E12-2246-2DE8-DDC7-25DDEEDA477D}"/>
              </a:ext>
            </a:extLst>
          </p:cNvPr>
          <p:cNvPicPr>
            <a:picLocks noChangeAspect="1"/>
          </p:cNvPicPr>
          <p:nvPr/>
        </p:nvPicPr>
        <p:blipFill>
          <a:blip r:embed="rId6"/>
          <a:stretch>
            <a:fillRect/>
          </a:stretch>
        </p:blipFill>
        <p:spPr>
          <a:xfrm>
            <a:off x="3282615" y="735783"/>
            <a:ext cx="5473542" cy="2656104"/>
          </a:xfrm>
          <a:prstGeom prst="rect">
            <a:avLst/>
          </a:prstGeom>
          <a:ln w="38100">
            <a:noFill/>
          </a:ln>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437090FE-A9ED-336E-687B-70460BE83367}"/>
              </a:ext>
            </a:extLst>
          </p:cNvPr>
          <p:cNvSpPr/>
          <p:nvPr/>
        </p:nvSpPr>
        <p:spPr>
          <a:xfrm>
            <a:off x="6955227" y="1950611"/>
            <a:ext cx="1823078" cy="142674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a:extLst>
              <a:ext uri="{FF2B5EF4-FFF2-40B4-BE49-F238E27FC236}">
                <a16:creationId xmlns:a16="http://schemas.microsoft.com/office/drawing/2014/main" id="{087B3582-A0CA-7E17-181B-8541335EF4DD}"/>
              </a:ext>
            </a:extLst>
          </p:cNvPr>
          <p:cNvPicPr>
            <a:picLocks noChangeAspect="1"/>
          </p:cNvPicPr>
          <p:nvPr/>
        </p:nvPicPr>
        <p:blipFill>
          <a:blip r:embed="rId7"/>
          <a:stretch>
            <a:fillRect/>
          </a:stretch>
        </p:blipFill>
        <p:spPr>
          <a:xfrm>
            <a:off x="182807" y="1196078"/>
            <a:ext cx="8778386" cy="5256787"/>
          </a:xfrm>
          <a:prstGeom prst="rect">
            <a:avLst/>
          </a:prstGeom>
          <a:ln w="38100">
            <a:noFill/>
          </a:ln>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34464691-8F99-8F44-D34F-82F15DE2FC5A}"/>
              </a:ext>
            </a:extLst>
          </p:cNvPr>
          <p:cNvSpPr/>
          <p:nvPr/>
        </p:nvSpPr>
        <p:spPr>
          <a:xfrm>
            <a:off x="182806" y="4186199"/>
            <a:ext cx="2938923" cy="23611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Graphic 6" descr="Badge 1 with solid fill">
            <a:extLst>
              <a:ext uri="{FF2B5EF4-FFF2-40B4-BE49-F238E27FC236}">
                <a16:creationId xmlns:a16="http://schemas.microsoft.com/office/drawing/2014/main" id="{49ED46BA-11EC-59AB-1C1A-1F3AA694FB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0" y="-12505"/>
            <a:ext cx="646331" cy="646331"/>
          </a:xfrm>
          <a:prstGeom prst="rect">
            <a:avLst/>
          </a:prstGeom>
        </p:spPr>
      </p:pic>
    </p:spTree>
    <p:custDataLst>
      <p:tags r:id="rId1"/>
    </p:custDataLst>
    <p:extLst>
      <p:ext uri="{BB962C8B-B14F-4D97-AF65-F5344CB8AC3E}">
        <p14:creationId xmlns:p14="http://schemas.microsoft.com/office/powerpoint/2010/main" val="188045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1" y="0"/>
            <a:ext cx="9158780" cy="6858000"/>
          </a:xfrm>
          <a:prstGeom prst="rect">
            <a:avLst/>
          </a:prstGeom>
          <a:solidFill>
            <a:srgbClr val="5F295F"/>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8" name="Picture 7">
            <a:extLst>
              <a:ext uri="{FF2B5EF4-FFF2-40B4-BE49-F238E27FC236}">
                <a16:creationId xmlns:a16="http://schemas.microsoft.com/office/drawing/2014/main" id="{42272C4F-19AB-A0E8-040C-29125B7568F2}"/>
              </a:ext>
            </a:extLst>
          </p:cNvPr>
          <p:cNvPicPr>
            <a:picLocks noChangeAspect="1"/>
          </p:cNvPicPr>
          <p:nvPr/>
        </p:nvPicPr>
        <p:blipFill>
          <a:blip r:embed="rId3"/>
          <a:srcRect t="-1" b="45307"/>
          <a:stretch>
            <a:fillRect/>
          </a:stretch>
        </p:blipFill>
        <p:spPr>
          <a:xfrm>
            <a:off x="1978466" y="743476"/>
            <a:ext cx="5187068" cy="5988577"/>
          </a:xfrm>
          <a:prstGeom prst="rect">
            <a:avLst/>
          </a:prstGeom>
          <a:ln>
            <a:solidFill>
              <a:schemeClr val="accent5">
                <a:lumMod val="50000"/>
              </a:schemeClr>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69374A8B-B65A-4A7A-9A9B-849903863E51}"/>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Research the Job</a:t>
            </a:r>
          </a:p>
        </p:txBody>
      </p:sp>
      <p:pic>
        <p:nvPicPr>
          <p:cNvPr id="18" name="Picture 10" descr="Loop">
            <a:extLst>
              <a:ext uri="{FF2B5EF4-FFF2-40B4-BE49-F238E27FC236}">
                <a16:creationId xmlns:a16="http://schemas.microsoft.com/office/drawing/2014/main" id="{D9F1AF9D-13C3-161D-C556-37F2F13EA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8129" y="2203056"/>
            <a:ext cx="1750142" cy="76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Loop">
            <a:extLst>
              <a:ext uri="{FF2B5EF4-FFF2-40B4-BE49-F238E27FC236}">
                <a16:creationId xmlns:a16="http://schemas.microsoft.com/office/drawing/2014/main" id="{2D6B0479-B8AB-9CFD-5D4F-6077F62A9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6534" y="2203056"/>
            <a:ext cx="1779000" cy="76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Loop">
            <a:extLst>
              <a:ext uri="{FF2B5EF4-FFF2-40B4-BE49-F238E27FC236}">
                <a16:creationId xmlns:a16="http://schemas.microsoft.com/office/drawing/2014/main" id="{B6A1FDBD-55D0-891E-C501-95B0E265B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155" y="3261851"/>
            <a:ext cx="1750142" cy="33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0" descr="Loop">
            <a:extLst>
              <a:ext uri="{FF2B5EF4-FFF2-40B4-BE49-F238E27FC236}">
                <a16:creationId xmlns:a16="http://schemas.microsoft.com/office/drawing/2014/main" id="{BA6CE997-601A-D500-5536-B6D65B0DD0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719" y="739372"/>
            <a:ext cx="1515151" cy="36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Loop">
            <a:extLst>
              <a:ext uri="{FF2B5EF4-FFF2-40B4-BE49-F238E27FC236}">
                <a16:creationId xmlns:a16="http://schemas.microsoft.com/office/drawing/2014/main" id="{AFB1EB75-FA0A-38BC-CE60-8CB2093C9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155" y="5216179"/>
            <a:ext cx="1750142" cy="33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phic 5" descr="Badge 1 with solid fill">
            <a:extLst>
              <a:ext uri="{FF2B5EF4-FFF2-40B4-BE49-F238E27FC236}">
                <a16:creationId xmlns:a16="http://schemas.microsoft.com/office/drawing/2014/main" id="{B2E1BBE2-C4F5-90F4-7A1B-F0D348DA19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12505"/>
            <a:ext cx="646331" cy="646331"/>
          </a:xfrm>
          <a:prstGeom prst="rect">
            <a:avLst/>
          </a:prstGeom>
        </p:spPr>
      </p:pic>
    </p:spTree>
    <p:extLst>
      <p:ext uri="{BB962C8B-B14F-4D97-AF65-F5344CB8AC3E}">
        <p14:creationId xmlns:p14="http://schemas.microsoft.com/office/powerpoint/2010/main" val="227621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E473CE1-028F-67AF-DE91-FE78C27E3C7C}"/>
              </a:ext>
            </a:extLst>
          </p:cNvPr>
          <p:cNvSpPr/>
          <p:nvPr/>
        </p:nvSpPr>
        <p:spPr>
          <a:xfrm>
            <a:off x="-14780" y="0"/>
            <a:ext cx="9158780" cy="6858000"/>
          </a:xfrm>
          <a:prstGeom prst="rect">
            <a:avLst/>
          </a:prstGeom>
          <a:solidFill>
            <a:srgbClr val="5F29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F5795503-7111-8F0A-1AD5-58CB380835CB}"/>
              </a:ext>
            </a:extLst>
          </p:cNvPr>
          <p:cNvPicPr>
            <a:picLocks noChangeAspect="1"/>
          </p:cNvPicPr>
          <p:nvPr/>
        </p:nvPicPr>
        <p:blipFill>
          <a:blip r:embed="rId3"/>
          <a:srcRect t="969" b="48969"/>
          <a:stretch>
            <a:fillRect/>
          </a:stretch>
        </p:blipFill>
        <p:spPr>
          <a:xfrm>
            <a:off x="3573624" y="725313"/>
            <a:ext cx="4621686" cy="6073216"/>
          </a:xfrm>
          <a:prstGeom prst="rect">
            <a:avLst/>
          </a:prstGeom>
          <a:ln>
            <a:solidFill>
              <a:srgbClr val="002060"/>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69374A8B-B65A-4A7A-9A9B-849903863E51}"/>
              </a:ext>
            </a:extLst>
          </p:cNvPr>
          <p:cNvSpPr txBox="1"/>
          <p:nvPr/>
        </p:nvSpPr>
        <p:spPr>
          <a:xfrm>
            <a:off x="-14780" y="-12505"/>
            <a:ext cx="9158780" cy="646331"/>
          </a:xfrm>
          <a:prstGeom prst="rect">
            <a:avLst/>
          </a:prstGeom>
          <a:solidFill>
            <a:srgbClr val="002060"/>
          </a:solidFill>
        </p:spPr>
        <p:txBody>
          <a:bodyPr wrap="square" rtlCol="0">
            <a:spAutoFit/>
          </a:bodyPr>
          <a:lstStyle/>
          <a:p>
            <a:pPr algn="ctr"/>
            <a:r>
              <a:rPr lang="en-GB" sz="3600" dirty="0">
                <a:solidFill>
                  <a:schemeClr val="bg1"/>
                </a:solidFill>
              </a:rPr>
              <a:t>Research the Job</a:t>
            </a:r>
          </a:p>
        </p:txBody>
      </p:sp>
      <p:sp>
        <p:nvSpPr>
          <p:cNvPr id="2" name="Star: 16 Points 1">
            <a:extLst>
              <a:ext uri="{FF2B5EF4-FFF2-40B4-BE49-F238E27FC236}">
                <a16:creationId xmlns:a16="http://schemas.microsoft.com/office/drawing/2014/main" id="{B4C95473-A31E-1506-7C8D-A20960693390}"/>
              </a:ext>
            </a:extLst>
          </p:cNvPr>
          <p:cNvSpPr/>
          <p:nvPr/>
        </p:nvSpPr>
        <p:spPr>
          <a:xfrm>
            <a:off x="543647" y="2668118"/>
            <a:ext cx="2586962" cy="2182950"/>
          </a:xfrm>
          <a:prstGeom prst="star16">
            <a:avLst/>
          </a:prstGeom>
          <a:solidFill>
            <a:schemeClr val="bg1"/>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Look at 2 jobs</a:t>
            </a:r>
          </a:p>
        </p:txBody>
      </p:sp>
      <p:pic>
        <p:nvPicPr>
          <p:cNvPr id="12" name="Picture 10" descr="Loop">
            <a:extLst>
              <a:ext uri="{FF2B5EF4-FFF2-40B4-BE49-F238E27FC236}">
                <a16:creationId xmlns:a16="http://schemas.microsoft.com/office/drawing/2014/main" id="{3101A5FF-4C14-1B6E-C5D2-0347B93B60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3925" y="1474228"/>
            <a:ext cx="1395140" cy="374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Loop">
            <a:extLst>
              <a:ext uri="{FF2B5EF4-FFF2-40B4-BE49-F238E27FC236}">
                <a16:creationId xmlns:a16="http://schemas.microsoft.com/office/drawing/2014/main" id="{40CF752C-302A-C732-2C0F-0522E3B233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3861" y="3385529"/>
            <a:ext cx="1395140" cy="374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 descr="Loop">
            <a:extLst>
              <a:ext uri="{FF2B5EF4-FFF2-40B4-BE49-F238E27FC236}">
                <a16:creationId xmlns:a16="http://schemas.microsoft.com/office/drawing/2014/main" id="{93F1B917-9599-8CBD-8ECF-2177E4B68A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2255" y="5415525"/>
            <a:ext cx="1395140" cy="374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descr="Badge 1 with solid fill">
            <a:extLst>
              <a:ext uri="{FF2B5EF4-FFF2-40B4-BE49-F238E27FC236}">
                <a16:creationId xmlns:a16="http://schemas.microsoft.com/office/drawing/2014/main" id="{DEC1055D-315F-2A77-D239-712B829B1A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12505"/>
            <a:ext cx="646331" cy="646331"/>
          </a:xfrm>
          <a:prstGeom prst="rect">
            <a:avLst/>
          </a:prstGeom>
        </p:spPr>
      </p:pic>
    </p:spTree>
    <p:extLst>
      <p:ext uri="{BB962C8B-B14F-4D97-AF65-F5344CB8AC3E}">
        <p14:creationId xmlns:p14="http://schemas.microsoft.com/office/powerpoint/2010/main" val="124917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829266" y="20566"/>
            <a:ext cx="7981359" cy="646331"/>
          </a:xfrm>
          <a:prstGeom prst="rect">
            <a:avLst/>
          </a:prstGeom>
          <a:noFill/>
          <a:ln w="9525">
            <a:noFill/>
            <a:miter lim="800000"/>
            <a:headEnd/>
            <a:tailEnd/>
          </a:ln>
        </p:spPr>
        <p:txBody>
          <a:bodyPr wrap="square">
            <a:spAutoFit/>
          </a:bodyPr>
          <a:lstStyle/>
          <a:p>
            <a:pPr algn="ctr"/>
            <a:r>
              <a:rPr lang="en-GB" sz="3600" dirty="0">
                <a:solidFill>
                  <a:schemeClr val="bg1"/>
                </a:solidFill>
              </a:rPr>
              <a:t>Add what you like to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40374" y="914593"/>
            <a:ext cx="3601851" cy="5445136"/>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0" y="716287"/>
            <a:ext cx="2029136" cy="71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pic>
        <p:nvPicPr>
          <p:cNvPr id="11" name="Picture 10" descr="Loop">
            <a:extLst>
              <a:ext uri="{FF2B5EF4-FFF2-40B4-BE49-F238E27FC236}">
                <a16:creationId xmlns:a16="http://schemas.microsoft.com/office/drawing/2014/main" id="{38543858-62C4-85C1-0F83-830DCD1ED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0" y="2391715"/>
            <a:ext cx="2029136" cy="71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C:\Users\sl200\AppData\Local\Temp\SNAGHTML410db7.PNG"/>
          <p:cNvPicPr>
            <a:picLocks noChangeAspect="1" noChangeArrowheads="1"/>
          </p:cNvPicPr>
          <p:nvPr/>
        </p:nvPicPr>
        <p:blipFill rotWithShape="1">
          <a:blip r:embed="rId7">
            <a:extLst>
              <a:ext uri="{28A0092B-C50C-407E-A947-70E740481C1C}">
                <a14:useLocalDpi xmlns:a14="http://schemas.microsoft.com/office/drawing/2010/main" val="0"/>
              </a:ext>
            </a:extLst>
          </a:blip>
          <a:srcRect r="18120" b="40397"/>
          <a:stretch/>
        </p:blipFill>
        <p:spPr bwMode="auto">
          <a:xfrm>
            <a:off x="3267675" y="1579836"/>
            <a:ext cx="5697312" cy="3893678"/>
          </a:xfrm>
          <a:prstGeom prst="rect">
            <a:avLst/>
          </a:prstGeom>
          <a:noFill/>
          <a:ln>
            <a:solidFill>
              <a:schemeClr val="accent5">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55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additive="base">
                                        <p:cTn id="19" dur="500" fill="hold"/>
                                        <p:tgtEl>
                                          <p:spTgt spid="2050"/>
                                        </p:tgtEl>
                                        <p:attrNameLst>
                                          <p:attrName>ppt_x</p:attrName>
                                        </p:attrNameLst>
                                      </p:cBhvr>
                                      <p:tavLst>
                                        <p:tav tm="0">
                                          <p:val>
                                            <p:strVal val="#ppt_x"/>
                                          </p:val>
                                        </p:tav>
                                        <p:tav tm="100000">
                                          <p:val>
                                            <p:strVal val="#ppt_x"/>
                                          </p:val>
                                        </p:tav>
                                      </p:tavLst>
                                    </p:anim>
                                    <p:anim calcmode="lin" valueType="num">
                                      <p:cBhvr additive="base">
                                        <p:cTn id="20"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0"/>
            <a:ext cx="9158780" cy="6858000"/>
          </a:xfrm>
          <a:prstGeom prst="rect">
            <a:avLst/>
          </a:prstGeom>
          <a:solidFill>
            <a:srgbClr val="5F04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11170"/>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47">
            <a:extLst>
              <a:ext uri="{FF2B5EF4-FFF2-40B4-BE49-F238E27FC236}">
                <a16:creationId xmlns:a16="http://schemas.microsoft.com/office/drawing/2014/main" id="{E1F0057E-DDCC-C4FC-691C-C0FB60DC1A3F}"/>
              </a:ext>
            </a:extLst>
          </p:cNvPr>
          <p:cNvSpPr txBox="1"/>
          <p:nvPr/>
        </p:nvSpPr>
        <p:spPr>
          <a:xfrm>
            <a:off x="137159" y="300566"/>
            <a:ext cx="8756469" cy="333489"/>
          </a:xfrm>
          <a:prstGeom prst="rect">
            <a:avLst/>
          </a:prstGeom>
        </p:spPr>
        <p:txBody>
          <a:bodyPr wrap="square" lIns="0" tIns="0" rIns="0" bIns="0" rtlCol="0" anchor="t">
            <a:spAutoFit/>
          </a:bodyPr>
          <a:lstStyle/>
          <a:p>
            <a:pPr algn="ctr">
              <a:lnSpc>
                <a:spcPts val="2239"/>
              </a:lnSpc>
            </a:pPr>
            <a:r>
              <a:rPr lang="en-US" sz="3600" dirty="0">
                <a:solidFill>
                  <a:schemeClr val="bg1"/>
                </a:solidFill>
              </a:rPr>
              <a:t>Explore post 16 pathways</a:t>
            </a:r>
          </a:p>
        </p:txBody>
      </p:sp>
      <p:sp>
        <p:nvSpPr>
          <p:cNvPr id="11" name="Rectangle 10">
            <a:extLst>
              <a:ext uri="{FF2B5EF4-FFF2-40B4-BE49-F238E27FC236}">
                <a16:creationId xmlns:a16="http://schemas.microsoft.com/office/drawing/2014/main" id="{C06F9C3F-82BE-A8A9-D1ED-36C44FFF338A}"/>
              </a:ext>
            </a:extLst>
          </p:cNvPr>
          <p:cNvSpPr/>
          <p:nvPr/>
        </p:nvSpPr>
        <p:spPr>
          <a:xfrm>
            <a:off x="238760" y="1117378"/>
            <a:ext cx="8549640" cy="5448038"/>
          </a:xfrm>
          <a:prstGeom prst="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Speech Bubble: Oval 14">
            <a:extLst>
              <a:ext uri="{FF2B5EF4-FFF2-40B4-BE49-F238E27FC236}">
                <a16:creationId xmlns:a16="http://schemas.microsoft.com/office/drawing/2014/main" id="{F9942A31-1845-A3C1-2ED5-D4214A90342B}"/>
              </a:ext>
            </a:extLst>
          </p:cNvPr>
          <p:cNvSpPr/>
          <p:nvPr/>
        </p:nvSpPr>
        <p:spPr>
          <a:xfrm>
            <a:off x="355600" y="1245871"/>
            <a:ext cx="8308340" cy="1042468"/>
          </a:xfrm>
          <a:prstGeom prst="wedgeEllipseCallout">
            <a:avLst>
              <a:gd name="adj1" fmla="val -49389"/>
              <a:gd name="adj2" fmla="val 56786"/>
            </a:avLst>
          </a:prstGeom>
          <a:solidFill>
            <a:schemeClr val="bg1"/>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2400" dirty="0">
                <a:solidFill>
                  <a:schemeClr val="tx1"/>
                </a:solidFill>
              </a:rPr>
              <a:t>What pathways can I choose at the end of Y11?</a:t>
            </a:r>
          </a:p>
        </p:txBody>
      </p:sp>
      <p:sp>
        <p:nvSpPr>
          <p:cNvPr id="16" name="Rectangle: Rounded Corners 15">
            <a:extLst>
              <a:ext uri="{FF2B5EF4-FFF2-40B4-BE49-F238E27FC236}">
                <a16:creationId xmlns:a16="http://schemas.microsoft.com/office/drawing/2014/main" id="{51B98716-08BC-6279-8209-BF943AAE477E}"/>
              </a:ext>
            </a:extLst>
          </p:cNvPr>
          <p:cNvSpPr/>
          <p:nvPr/>
        </p:nvSpPr>
        <p:spPr>
          <a:xfrm>
            <a:off x="501313" y="2580923"/>
            <a:ext cx="2515276" cy="138176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1" name="Rectangle: Rounded Corners 20">
            <a:extLst>
              <a:ext uri="{FF2B5EF4-FFF2-40B4-BE49-F238E27FC236}">
                <a16:creationId xmlns:a16="http://schemas.microsoft.com/office/drawing/2014/main" id="{443312FF-C722-7C7F-432F-B462253E9A03}"/>
              </a:ext>
            </a:extLst>
          </p:cNvPr>
          <p:cNvSpPr/>
          <p:nvPr/>
        </p:nvSpPr>
        <p:spPr>
          <a:xfrm>
            <a:off x="3264112" y="2580923"/>
            <a:ext cx="2515276" cy="138176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3" name="Rectangle: Rounded Corners 22">
            <a:extLst>
              <a:ext uri="{FF2B5EF4-FFF2-40B4-BE49-F238E27FC236}">
                <a16:creationId xmlns:a16="http://schemas.microsoft.com/office/drawing/2014/main" id="{6DD00553-3246-0134-C63D-4A43A29B900A}"/>
              </a:ext>
            </a:extLst>
          </p:cNvPr>
          <p:cNvSpPr/>
          <p:nvPr/>
        </p:nvSpPr>
        <p:spPr>
          <a:xfrm>
            <a:off x="6026911" y="2580923"/>
            <a:ext cx="2515276" cy="1381760"/>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5" name="Rectangle: Rounded Corners 24">
            <a:extLst>
              <a:ext uri="{FF2B5EF4-FFF2-40B4-BE49-F238E27FC236}">
                <a16:creationId xmlns:a16="http://schemas.microsoft.com/office/drawing/2014/main" id="{D804525D-E701-D7E2-069C-4D458893E371}"/>
              </a:ext>
            </a:extLst>
          </p:cNvPr>
          <p:cNvSpPr/>
          <p:nvPr/>
        </p:nvSpPr>
        <p:spPr>
          <a:xfrm>
            <a:off x="501313" y="2580922"/>
            <a:ext cx="2515276" cy="1381760"/>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Academic</a:t>
            </a:r>
          </a:p>
        </p:txBody>
      </p:sp>
      <p:sp>
        <p:nvSpPr>
          <p:cNvPr id="26" name="Rectangle: Rounded Corners 25">
            <a:extLst>
              <a:ext uri="{FF2B5EF4-FFF2-40B4-BE49-F238E27FC236}">
                <a16:creationId xmlns:a16="http://schemas.microsoft.com/office/drawing/2014/main" id="{ACACECAB-C810-EDD2-9AF4-E34045CBA773}"/>
              </a:ext>
            </a:extLst>
          </p:cNvPr>
          <p:cNvSpPr/>
          <p:nvPr/>
        </p:nvSpPr>
        <p:spPr>
          <a:xfrm>
            <a:off x="3264112" y="2580922"/>
            <a:ext cx="2515276" cy="1381760"/>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Vocational/Technical</a:t>
            </a:r>
          </a:p>
        </p:txBody>
      </p:sp>
      <p:sp>
        <p:nvSpPr>
          <p:cNvPr id="27" name="Rectangle: Rounded Corners 26">
            <a:extLst>
              <a:ext uri="{FF2B5EF4-FFF2-40B4-BE49-F238E27FC236}">
                <a16:creationId xmlns:a16="http://schemas.microsoft.com/office/drawing/2014/main" id="{17DA6358-1E51-2C17-B35E-10F8D61D1421}"/>
              </a:ext>
            </a:extLst>
          </p:cNvPr>
          <p:cNvSpPr/>
          <p:nvPr/>
        </p:nvSpPr>
        <p:spPr>
          <a:xfrm>
            <a:off x="6026911" y="2580922"/>
            <a:ext cx="2515276" cy="1381760"/>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Apprenticeship</a:t>
            </a:r>
          </a:p>
        </p:txBody>
      </p:sp>
      <p:sp>
        <p:nvSpPr>
          <p:cNvPr id="28" name="Callout: Up Arrow 27">
            <a:extLst>
              <a:ext uri="{FF2B5EF4-FFF2-40B4-BE49-F238E27FC236}">
                <a16:creationId xmlns:a16="http://schemas.microsoft.com/office/drawing/2014/main" id="{7C342627-DD2E-310C-BEC8-9C7C380DDF14}"/>
              </a:ext>
            </a:extLst>
          </p:cNvPr>
          <p:cNvSpPr/>
          <p:nvPr/>
        </p:nvSpPr>
        <p:spPr>
          <a:xfrm>
            <a:off x="615729" y="3950009"/>
            <a:ext cx="2286444" cy="2166781"/>
          </a:xfrm>
          <a:prstGeom prst="upArrowCallout">
            <a:avLst/>
          </a:prstGeom>
          <a:solidFill>
            <a:srgbClr val="C0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000" dirty="0"/>
              <a:t>Mostly in a 6</a:t>
            </a:r>
            <a:r>
              <a:rPr lang="en-GB" sz="2000" baseline="30000" dirty="0"/>
              <a:t>th</a:t>
            </a:r>
            <a:r>
              <a:rPr lang="en-GB" sz="2000" dirty="0"/>
              <a:t> Form or 6</a:t>
            </a:r>
            <a:r>
              <a:rPr lang="en-GB" sz="2000" baseline="30000" dirty="0"/>
              <a:t>th</a:t>
            </a:r>
            <a:r>
              <a:rPr lang="en-GB" sz="2000" dirty="0"/>
              <a:t> Form College</a:t>
            </a:r>
          </a:p>
        </p:txBody>
      </p:sp>
      <p:sp>
        <p:nvSpPr>
          <p:cNvPr id="30" name="Callout: Up Arrow 29">
            <a:extLst>
              <a:ext uri="{FF2B5EF4-FFF2-40B4-BE49-F238E27FC236}">
                <a16:creationId xmlns:a16="http://schemas.microsoft.com/office/drawing/2014/main" id="{794E161C-A39F-8DAC-48ED-3E04ECE5F111}"/>
              </a:ext>
            </a:extLst>
          </p:cNvPr>
          <p:cNvSpPr/>
          <p:nvPr/>
        </p:nvSpPr>
        <p:spPr>
          <a:xfrm>
            <a:off x="3378528" y="3962681"/>
            <a:ext cx="2286444" cy="2154109"/>
          </a:xfrm>
          <a:prstGeom prst="upArrowCallout">
            <a:avLst/>
          </a:prstGeom>
          <a:solidFill>
            <a:srgbClr val="00B05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000" dirty="0"/>
              <a:t>Mostly in a </a:t>
            </a:r>
          </a:p>
          <a:p>
            <a:pPr algn="ctr"/>
            <a:r>
              <a:rPr lang="en-GB" sz="2000" dirty="0"/>
              <a:t>local college but some also in schools</a:t>
            </a:r>
          </a:p>
        </p:txBody>
      </p:sp>
      <p:sp>
        <p:nvSpPr>
          <p:cNvPr id="31" name="Callout: Up Arrow 30">
            <a:extLst>
              <a:ext uri="{FF2B5EF4-FFF2-40B4-BE49-F238E27FC236}">
                <a16:creationId xmlns:a16="http://schemas.microsoft.com/office/drawing/2014/main" id="{93A1E944-AE7D-52CE-E845-74EB9B990C06}"/>
              </a:ext>
            </a:extLst>
          </p:cNvPr>
          <p:cNvSpPr/>
          <p:nvPr/>
        </p:nvSpPr>
        <p:spPr>
          <a:xfrm>
            <a:off x="6110847" y="4003039"/>
            <a:ext cx="2286444" cy="2113751"/>
          </a:xfrm>
          <a:prstGeom prst="upArrowCallout">
            <a:avLst/>
          </a:prstGeom>
          <a:solidFill>
            <a:srgbClr val="00206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000" dirty="0"/>
              <a:t>Mostly in a workplace</a:t>
            </a:r>
          </a:p>
        </p:txBody>
      </p:sp>
      <p:pic>
        <p:nvPicPr>
          <p:cNvPr id="2" name="Graphic 1" descr="Badge 1 with solid fill">
            <a:extLst>
              <a:ext uri="{FF2B5EF4-FFF2-40B4-BE49-F238E27FC236}">
                <a16:creationId xmlns:a16="http://schemas.microsoft.com/office/drawing/2014/main" id="{52DD1EB6-5C53-A968-08B9-954C9547F8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36" y="66827"/>
            <a:ext cx="646331" cy="646331"/>
          </a:xfrm>
          <a:prstGeom prst="rect">
            <a:avLst/>
          </a:prstGeom>
        </p:spPr>
      </p:pic>
    </p:spTree>
    <p:extLst>
      <p:ext uri="{BB962C8B-B14F-4D97-AF65-F5344CB8AC3E}">
        <p14:creationId xmlns:p14="http://schemas.microsoft.com/office/powerpoint/2010/main" val="3769565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30"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55" name="Rectangle 54"/>
          <p:cNvSpPr/>
          <p:nvPr/>
        </p:nvSpPr>
        <p:spPr>
          <a:xfrm>
            <a:off x="247631" y="927446"/>
            <a:ext cx="2446865" cy="33417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Academic</a:t>
            </a:r>
          </a:p>
        </p:txBody>
      </p:sp>
      <p:sp>
        <p:nvSpPr>
          <p:cNvPr id="58" name="Rectangle 57"/>
          <p:cNvSpPr/>
          <p:nvPr/>
        </p:nvSpPr>
        <p:spPr>
          <a:xfrm>
            <a:off x="2878223" y="938991"/>
            <a:ext cx="3423054" cy="334179"/>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Technical/Vocational</a:t>
            </a:r>
          </a:p>
        </p:txBody>
      </p:sp>
      <p:sp>
        <p:nvSpPr>
          <p:cNvPr id="59" name="Rectangle 58"/>
          <p:cNvSpPr/>
          <p:nvPr/>
        </p:nvSpPr>
        <p:spPr>
          <a:xfrm>
            <a:off x="6439611" y="948539"/>
            <a:ext cx="2465795" cy="3341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Work-based</a:t>
            </a:r>
          </a:p>
        </p:txBody>
      </p:sp>
      <p:cxnSp>
        <p:nvCxnSpPr>
          <p:cNvPr id="57" name="Straight Connector 56"/>
          <p:cNvCxnSpPr>
            <a:cxnSpLocks/>
          </p:cNvCxnSpPr>
          <p:nvPr/>
        </p:nvCxnSpPr>
        <p:spPr>
          <a:xfrm>
            <a:off x="2774892" y="932174"/>
            <a:ext cx="5362" cy="5669051"/>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cxnSpLocks/>
          </p:cNvCxnSpPr>
          <p:nvPr/>
        </p:nvCxnSpPr>
        <p:spPr>
          <a:xfrm>
            <a:off x="6348362" y="948539"/>
            <a:ext cx="20953" cy="5669051"/>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247631" y="5088327"/>
            <a:ext cx="8684774" cy="1478267"/>
            <a:chOff x="818375" y="5236512"/>
            <a:chExt cx="8684774" cy="1478267"/>
          </a:xfrm>
        </p:grpSpPr>
        <p:sp>
          <p:nvSpPr>
            <p:cNvPr id="56" name="Rectangle 55"/>
            <p:cNvSpPr/>
            <p:nvPr/>
          </p:nvSpPr>
          <p:spPr>
            <a:xfrm>
              <a:off x="818375" y="5236514"/>
              <a:ext cx="2395149" cy="14782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Exam assessment at the end of two years</a:t>
              </a:r>
            </a:p>
            <a:p>
              <a:pPr algn="ctr"/>
              <a:endParaRPr lang="en-GB" dirty="0"/>
            </a:p>
          </p:txBody>
        </p:sp>
        <p:sp>
          <p:nvSpPr>
            <p:cNvPr id="62" name="Rectangle 61"/>
            <p:cNvSpPr/>
            <p:nvPr/>
          </p:nvSpPr>
          <p:spPr>
            <a:xfrm>
              <a:off x="3439899" y="5236513"/>
              <a:ext cx="3362415" cy="1478265"/>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Course work, some final assessment and work placement </a:t>
              </a:r>
            </a:p>
            <a:p>
              <a:pPr algn="ctr"/>
              <a:endParaRPr lang="en-GB" dirty="0"/>
            </a:p>
          </p:txBody>
        </p:sp>
        <p:sp>
          <p:nvSpPr>
            <p:cNvPr id="66" name="Rectangle 65"/>
            <p:cNvSpPr/>
            <p:nvPr/>
          </p:nvSpPr>
          <p:spPr>
            <a:xfrm>
              <a:off x="7051570" y="5236512"/>
              <a:ext cx="2451579" cy="147826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Learning through doing the job, some time learning at a college, some written assessment.</a:t>
              </a:r>
            </a:p>
            <a:p>
              <a:pPr algn="ctr"/>
              <a:endParaRPr lang="en-GB" dirty="0"/>
            </a:p>
          </p:txBody>
        </p:sp>
      </p:grpSp>
      <p:sp>
        <p:nvSpPr>
          <p:cNvPr id="68" name="Rectangle 67"/>
          <p:cNvSpPr/>
          <p:nvPr/>
        </p:nvSpPr>
        <p:spPr>
          <a:xfrm>
            <a:off x="249498" y="1420684"/>
            <a:ext cx="2455098" cy="30303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 levels </a:t>
            </a:r>
          </a:p>
        </p:txBody>
      </p:sp>
      <p:sp>
        <p:nvSpPr>
          <p:cNvPr id="70" name="Rectangle 69"/>
          <p:cNvSpPr/>
          <p:nvPr/>
        </p:nvSpPr>
        <p:spPr>
          <a:xfrm>
            <a:off x="2865531" y="1406664"/>
            <a:ext cx="1618781" cy="30303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General</a:t>
            </a:r>
          </a:p>
        </p:txBody>
      </p:sp>
      <p:sp>
        <p:nvSpPr>
          <p:cNvPr id="71" name="Rectangle 70"/>
          <p:cNvSpPr/>
          <p:nvPr/>
        </p:nvSpPr>
        <p:spPr>
          <a:xfrm>
            <a:off x="6439611" y="1391569"/>
            <a:ext cx="2469913" cy="30303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Apprenticeships</a:t>
            </a:r>
          </a:p>
        </p:txBody>
      </p:sp>
      <p:sp>
        <p:nvSpPr>
          <p:cNvPr id="29" name="Rectangle 28">
            <a:extLst>
              <a:ext uri="{FF2B5EF4-FFF2-40B4-BE49-F238E27FC236}">
                <a16:creationId xmlns:a16="http://schemas.microsoft.com/office/drawing/2014/main" id="{63606ADC-AD39-4F2C-B097-C8048E844274}"/>
              </a:ext>
            </a:extLst>
          </p:cNvPr>
          <p:cNvSpPr/>
          <p:nvPr/>
        </p:nvSpPr>
        <p:spPr>
          <a:xfrm>
            <a:off x="4572000" y="1398321"/>
            <a:ext cx="1685804" cy="30303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 Levels (L 3)</a:t>
            </a:r>
          </a:p>
        </p:txBody>
      </p:sp>
      <p:grpSp>
        <p:nvGrpSpPr>
          <p:cNvPr id="5" name="Group 4">
            <a:extLst>
              <a:ext uri="{FF2B5EF4-FFF2-40B4-BE49-F238E27FC236}">
                <a16:creationId xmlns:a16="http://schemas.microsoft.com/office/drawing/2014/main" id="{F94F548F-844B-6FE4-B739-16CA4AEA684A}"/>
              </a:ext>
            </a:extLst>
          </p:cNvPr>
          <p:cNvGrpSpPr/>
          <p:nvPr/>
        </p:nvGrpSpPr>
        <p:grpSpPr>
          <a:xfrm>
            <a:off x="210489" y="1803452"/>
            <a:ext cx="8693811" cy="1445437"/>
            <a:chOff x="210489" y="1803452"/>
            <a:chExt cx="8693811" cy="1445437"/>
          </a:xfrm>
        </p:grpSpPr>
        <p:grpSp>
          <p:nvGrpSpPr>
            <p:cNvPr id="21" name="Group 20"/>
            <p:cNvGrpSpPr/>
            <p:nvPr/>
          </p:nvGrpSpPr>
          <p:grpSpPr>
            <a:xfrm>
              <a:off x="210489" y="1803452"/>
              <a:ext cx="8693811" cy="1445437"/>
              <a:chOff x="812737" y="1955624"/>
              <a:chExt cx="8693811" cy="1445437"/>
            </a:xfrm>
          </p:grpSpPr>
          <p:sp>
            <p:nvSpPr>
              <p:cNvPr id="53" name="Rectangle 52"/>
              <p:cNvSpPr/>
              <p:nvPr/>
            </p:nvSpPr>
            <p:spPr>
              <a:xfrm>
                <a:off x="812737" y="1978675"/>
                <a:ext cx="2451579" cy="142238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Mostly in school, Sixth Forms and some colleges.</a:t>
                </a:r>
              </a:p>
            </p:txBody>
          </p:sp>
          <p:sp>
            <p:nvSpPr>
              <p:cNvPr id="60" name="Rectangle 59"/>
              <p:cNvSpPr/>
              <p:nvPr/>
            </p:nvSpPr>
            <p:spPr>
              <a:xfrm>
                <a:off x="3439900" y="1978675"/>
                <a:ext cx="1613276" cy="1422386"/>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Lots in college some in school</a:t>
                </a:r>
              </a:p>
            </p:txBody>
          </p:sp>
          <p:sp>
            <p:nvSpPr>
              <p:cNvPr id="63" name="Rectangle 62"/>
              <p:cNvSpPr/>
              <p:nvPr/>
            </p:nvSpPr>
            <p:spPr>
              <a:xfrm>
                <a:off x="7054969" y="1955624"/>
                <a:ext cx="2451579" cy="142238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Trained in the workplace. Will get paid. </a:t>
                </a:r>
              </a:p>
            </p:txBody>
          </p:sp>
        </p:grpSp>
        <p:sp>
          <p:nvSpPr>
            <p:cNvPr id="30" name="Rectangle 29">
              <a:extLst>
                <a:ext uri="{FF2B5EF4-FFF2-40B4-BE49-F238E27FC236}">
                  <a16:creationId xmlns:a16="http://schemas.microsoft.com/office/drawing/2014/main" id="{66614BCB-25D0-49DD-8FCF-EA2705219EF4}"/>
                </a:ext>
              </a:extLst>
            </p:cNvPr>
            <p:cNvSpPr/>
            <p:nvPr/>
          </p:nvSpPr>
          <p:spPr>
            <a:xfrm>
              <a:off x="4567720" y="1826503"/>
              <a:ext cx="1686472" cy="1422386"/>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Mostly in colleges, some in schools</a:t>
              </a:r>
            </a:p>
          </p:txBody>
        </p:sp>
      </p:grpSp>
      <p:grpSp>
        <p:nvGrpSpPr>
          <p:cNvPr id="6" name="Group 5">
            <a:extLst>
              <a:ext uri="{FF2B5EF4-FFF2-40B4-BE49-F238E27FC236}">
                <a16:creationId xmlns:a16="http://schemas.microsoft.com/office/drawing/2014/main" id="{7F094B4F-AC74-EB86-EB53-6FA7D19307C0}"/>
              </a:ext>
            </a:extLst>
          </p:cNvPr>
          <p:cNvGrpSpPr/>
          <p:nvPr/>
        </p:nvGrpSpPr>
        <p:grpSpPr>
          <a:xfrm>
            <a:off x="247631" y="3410187"/>
            <a:ext cx="8665706" cy="1530339"/>
            <a:chOff x="247631" y="3410187"/>
            <a:chExt cx="8665706" cy="1530339"/>
          </a:xfrm>
        </p:grpSpPr>
        <p:grpSp>
          <p:nvGrpSpPr>
            <p:cNvPr id="22" name="Group 21"/>
            <p:cNvGrpSpPr/>
            <p:nvPr/>
          </p:nvGrpSpPr>
          <p:grpSpPr>
            <a:xfrm>
              <a:off x="247631" y="3410187"/>
              <a:ext cx="8665706" cy="1530339"/>
              <a:chOff x="245549" y="3313317"/>
              <a:chExt cx="8665706" cy="1530339"/>
            </a:xfrm>
          </p:grpSpPr>
          <p:sp>
            <p:nvSpPr>
              <p:cNvPr id="54" name="Rectangle 53"/>
              <p:cNvSpPr/>
              <p:nvPr/>
            </p:nvSpPr>
            <p:spPr>
              <a:xfrm>
                <a:off x="245549" y="3351894"/>
                <a:ext cx="2409075" cy="14782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Need to: have enjoyed GCSE subject, </a:t>
                </a:r>
              </a:p>
              <a:p>
                <a:pPr algn="ctr"/>
                <a:r>
                  <a:rPr lang="en-GB" dirty="0"/>
                  <a:t>like independent study, </a:t>
                </a:r>
              </a:p>
            </p:txBody>
          </p:sp>
          <p:sp>
            <p:nvSpPr>
              <p:cNvPr id="61" name="Rectangle 60"/>
              <p:cNvSpPr/>
              <p:nvPr/>
            </p:nvSpPr>
            <p:spPr>
              <a:xfrm>
                <a:off x="2855379" y="3326814"/>
                <a:ext cx="1593467" cy="1516842"/>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Related to a job area </a:t>
                </a:r>
                <a:r>
                  <a:rPr lang="en-GB" dirty="0" err="1"/>
                  <a:t>e.g</a:t>
                </a:r>
                <a:r>
                  <a:rPr lang="en-GB" dirty="0"/>
                  <a:t> health &amp; social care</a:t>
                </a:r>
              </a:p>
            </p:txBody>
          </p:sp>
          <p:sp>
            <p:nvSpPr>
              <p:cNvPr id="65" name="Rectangle 64"/>
              <p:cNvSpPr/>
              <p:nvPr/>
            </p:nvSpPr>
            <p:spPr>
              <a:xfrm>
                <a:off x="6459676" y="3313317"/>
                <a:ext cx="2451579" cy="147826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Trained to do a specific job </a:t>
                </a:r>
                <a:r>
                  <a:rPr lang="en-GB" dirty="0" err="1"/>
                  <a:t>e.g</a:t>
                </a:r>
                <a:r>
                  <a:rPr lang="en-GB" dirty="0"/>
                  <a:t> carpentry, assistant accountant.</a:t>
                </a:r>
              </a:p>
            </p:txBody>
          </p:sp>
        </p:grpSp>
        <p:sp>
          <p:nvSpPr>
            <p:cNvPr id="31" name="Rectangle 30">
              <a:extLst>
                <a:ext uri="{FF2B5EF4-FFF2-40B4-BE49-F238E27FC236}">
                  <a16:creationId xmlns:a16="http://schemas.microsoft.com/office/drawing/2014/main" id="{9CF306E6-92C9-4E01-8549-A7834B4B4AD2}"/>
                </a:ext>
              </a:extLst>
            </p:cNvPr>
            <p:cNvSpPr/>
            <p:nvPr/>
          </p:nvSpPr>
          <p:spPr>
            <a:xfrm>
              <a:off x="4572000" y="3423683"/>
              <a:ext cx="1659570" cy="1498203"/>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Trained to do a named job </a:t>
              </a:r>
              <a:r>
                <a:rPr lang="en-GB" dirty="0" err="1"/>
                <a:t>e.g</a:t>
              </a:r>
              <a:r>
                <a:rPr lang="en-GB" dirty="0"/>
                <a:t> digital design</a:t>
              </a:r>
            </a:p>
          </p:txBody>
        </p:sp>
      </p:grpSp>
      <p:sp>
        <p:nvSpPr>
          <p:cNvPr id="32" name="Rectangle 2">
            <a:extLst>
              <a:ext uri="{FF2B5EF4-FFF2-40B4-BE49-F238E27FC236}">
                <a16:creationId xmlns:a16="http://schemas.microsoft.com/office/drawing/2014/main" id="{2E4CCCF7-0DAF-49C6-9D0B-150F47450908}"/>
              </a:ext>
            </a:extLst>
          </p:cNvPr>
          <p:cNvSpPr>
            <a:spLocks noChangeArrowheads="1"/>
          </p:cNvSpPr>
          <p:nvPr/>
        </p:nvSpPr>
        <p:spPr bwMode="auto">
          <a:xfrm>
            <a:off x="0" y="-27353"/>
            <a:ext cx="9158780" cy="564204"/>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33" name="Graphic 32" descr="Badge 1 with solid fill">
            <a:extLst>
              <a:ext uri="{FF2B5EF4-FFF2-40B4-BE49-F238E27FC236}">
                <a16:creationId xmlns:a16="http://schemas.microsoft.com/office/drawing/2014/main" id="{B3FBACC5-39E2-4CBC-96C6-166612CAAD7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729" y="-68417"/>
            <a:ext cx="646331" cy="646331"/>
          </a:xfrm>
          <a:prstGeom prst="rect">
            <a:avLst/>
          </a:prstGeom>
        </p:spPr>
      </p:pic>
      <p:sp>
        <p:nvSpPr>
          <p:cNvPr id="3" name="TextBox 2">
            <a:extLst>
              <a:ext uri="{FF2B5EF4-FFF2-40B4-BE49-F238E27FC236}">
                <a16:creationId xmlns:a16="http://schemas.microsoft.com/office/drawing/2014/main" id="{68EAB540-E890-4317-9E6F-B429EF8FC80D}"/>
              </a:ext>
            </a:extLst>
          </p:cNvPr>
          <p:cNvSpPr txBox="1"/>
          <p:nvPr/>
        </p:nvSpPr>
        <p:spPr>
          <a:xfrm>
            <a:off x="0" y="-89089"/>
            <a:ext cx="9153418" cy="646331"/>
          </a:xfrm>
          <a:prstGeom prst="rect">
            <a:avLst/>
          </a:prstGeom>
          <a:noFill/>
        </p:spPr>
        <p:txBody>
          <a:bodyPr wrap="square" rtlCol="0">
            <a:spAutoFit/>
          </a:bodyPr>
          <a:lstStyle/>
          <a:p>
            <a:pPr algn="ctr"/>
            <a:r>
              <a:rPr lang="en-GB" sz="3600" dirty="0">
                <a:solidFill>
                  <a:schemeClr val="bg1"/>
                </a:solidFill>
              </a:rPr>
              <a:t>What pathway may suit me?</a:t>
            </a:r>
          </a:p>
        </p:txBody>
      </p:sp>
    </p:spTree>
    <p:custDataLst>
      <p:tags r:id="rId1"/>
    </p:custDataLst>
    <p:extLst>
      <p:ext uri="{BB962C8B-B14F-4D97-AF65-F5344CB8AC3E}">
        <p14:creationId xmlns:p14="http://schemas.microsoft.com/office/powerpoint/2010/main" val="257515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0" y="-68417"/>
            <a:ext cx="9158780" cy="6994539"/>
          </a:xfrm>
          <a:prstGeom prst="rect">
            <a:avLst/>
          </a:prstGeom>
          <a:solidFill>
            <a:srgbClr val="5F04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50" name="Rectangle 2">
            <a:extLst>
              <a:ext uri="{FF2B5EF4-FFF2-40B4-BE49-F238E27FC236}">
                <a16:creationId xmlns:a16="http://schemas.microsoft.com/office/drawing/2014/main" id="{CBAB18C0-E028-01FD-9F15-5C4D6B45A86A}"/>
              </a:ext>
            </a:extLst>
          </p:cNvPr>
          <p:cNvSpPr>
            <a:spLocks noChangeArrowheads="1"/>
          </p:cNvSpPr>
          <p:nvPr/>
        </p:nvSpPr>
        <p:spPr bwMode="auto">
          <a:xfrm>
            <a:off x="0" y="-67274"/>
            <a:ext cx="9158780" cy="604125"/>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2" name="Text Box 22">
            <a:extLst>
              <a:ext uri="{FF2B5EF4-FFF2-40B4-BE49-F238E27FC236}">
                <a16:creationId xmlns:a16="http://schemas.microsoft.com/office/drawing/2014/main" id="{D9B5BFA9-555F-61D1-0BD8-27F7BC160DC6}"/>
              </a:ext>
            </a:extLst>
          </p:cNvPr>
          <p:cNvSpPr txBox="1">
            <a:spLocks noChangeArrowheads="1"/>
          </p:cNvSpPr>
          <p:nvPr/>
        </p:nvSpPr>
        <p:spPr bwMode="auto">
          <a:xfrm>
            <a:off x="2738459" y="-63448"/>
            <a:ext cx="4414922" cy="646331"/>
          </a:xfrm>
          <a:prstGeom prst="rect">
            <a:avLst/>
          </a:prstGeom>
          <a:noFill/>
          <a:ln w="9525">
            <a:noFill/>
            <a:miter lim="800000"/>
            <a:headEnd/>
            <a:tailEnd/>
          </a:ln>
        </p:spPr>
        <p:txBody>
          <a:bodyPr wrap="square">
            <a:spAutoFit/>
          </a:bodyPr>
          <a:lstStyle/>
          <a:p>
            <a:r>
              <a:rPr lang="en-GB" sz="3600" dirty="0">
                <a:solidFill>
                  <a:schemeClr val="bg1"/>
                </a:solidFill>
              </a:rPr>
              <a:t>Qualification choices</a:t>
            </a:r>
          </a:p>
        </p:txBody>
      </p:sp>
      <p:pic>
        <p:nvPicPr>
          <p:cNvPr id="53" name="Graphic 52" descr="Badge 1 with solid fill">
            <a:extLst>
              <a:ext uri="{FF2B5EF4-FFF2-40B4-BE49-F238E27FC236}">
                <a16:creationId xmlns:a16="http://schemas.microsoft.com/office/drawing/2014/main" id="{A9AEC1F9-3C21-1FD9-309C-F3793F52DE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729" y="-88378"/>
            <a:ext cx="646331" cy="646331"/>
          </a:xfrm>
          <a:prstGeom prst="rect">
            <a:avLst/>
          </a:prstGeom>
        </p:spPr>
      </p:pic>
      <p:sp>
        <p:nvSpPr>
          <p:cNvPr id="3" name="Rectangle 2">
            <a:extLst>
              <a:ext uri="{FF2B5EF4-FFF2-40B4-BE49-F238E27FC236}">
                <a16:creationId xmlns:a16="http://schemas.microsoft.com/office/drawing/2014/main" id="{EC36B096-C93A-1C9F-1E69-31512D3DE0CD}"/>
              </a:ext>
            </a:extLst>
          </p:cNvPr>
          <p:cNvSpPr>
            <a:spLocks noChangeArrowheads="1"/>
          </p:cNvSpPr>
          <p:nvPr/>
        </p:nvSpPr>
        <p:spPr bwMode="auto">
          <a:xfrm>
            <a:off x="467710" y="821818"/>
            <a:ext cx="8264810" cy="5889932"/>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4" name="Group 3">
            <a:extLst>
              <a:ext uri="{FF2B5EF4-FFF2-40B4-BE49-F238E27FC236}">
                <a16:creationId xmlns:a16="http://schemas.microsoft.com/office/drawing/2014/main" id="{69037D8A-2057-AEF4-7542-4EE1559F7882}"/>
              </a:ext>
            </a:extLst>
          </p:cNvPr>
          <p:cNvGrpSpPr/>
          <p:nvPr/>
        </p:nvGrpSpPr>
        <p:grpSpPr>
          <a:xfrm>
            <a:off x="649391" y="1372297"/>
            <a:ext cx="718231" cy="5221997"/>
            <a:chOff x="393604" y="944918"/>
            <a:chExt cx="771453" cy="5688973"/>
          </a:xfrm>
        </p:grpSpPr>
        <p:pic>
          <p:nvPicPr>
            <p:cNvPr id="6" name="Picture 5">
              <a:extLst>
                <a:ext uri="{FF2B5EF4-FFF2-40B4-BE49-F238E27FC236}">
                  <a16:creationId xmlns:a16="http://schemas.microsoft.com/office/drawing/2014/main" id="{006625B8-0855-E263-4D39-E44F82F213FB}"/>
                </a:ext>
              </a:extLst>
            </p:cNvPr>
            <p:cNvPicPr>
              <a:picLocks noChangeAspect="1"/>
            </p:cNvPicPr>
            <p:nvPr/>
          </p:nvPicPr>
          <p:blipFill>
            <a:blip r:embed="rId6"/>
            <a:stretch>
              <a:fillRect/>
            </a:stretch>
          </p:blipFill>
          <p:spPr>
            <a:xfrm>
              <a:off x="393604" y="5814843"/>
              <a:ext cx="749467" cy="819048"/>
            </a:xfrm>
            <a:prstGeom prst="rect">
              <a:avLst/>
            </a:prstGeom>
          </p:spPr>
        </p:pic>
        <p:pic>
          <p:nvPicPr>
            <p:cNvPr id="9" name="Picture 8">
              <a:extLst>
                <a:ext uri="{FF2B5EF4-FFF2-40B4-BE49-F238E27FC236}">
                  <a16:creationId xmlns:a16="http://schemas.microsoft.com/office/drawing/2014/main" id="{A6B7A0E3-B330-E46D-7D94-D3ACD524E9F3}"/>
                </a:ext>
              </a:extLst>
            </p:cNvPr>
            <p:cNvPicPr>
              <a:picLocks noChangeAspect="1"/>
            </p:cNvPicPr>
            <p:nvPr/>
          </p:nvPicPr>
          <p:blipFill>
            <a:blip r:embed="rId7"/>
            <a:stretch>
              <a:fillRect/>
            </a:stretch>
          </p:blipFill>
          <p:spPr>
            <a:xfrm>
              <a:off x="396035" y="4866094"/>
              <a:ext cx="747036" cy="839263"/>
            </a:xfrm>
            <a:prstGeom prst="rect">
              <a:avLst/>
            </a:prstGeom>
          </p:spPr>
        </p:pic>
        <p:pic>
          <p:nvPicPr>
            <p:cNvPr id="10" name="Picture 9">
              <a:extLst>
                <a:ext uri="{FF2B5EF4-FFF2-40B4-BE49-F238E27FC236}">
                  <a16:creationId xmlns:a16="http://schemas.microsoft.com/office/drawing/2014/main" id="{834700DF-14D0-C849-E866-84FC0DAD94DB}"/>
                </a:ext>
              </a:extLst>
            </p:cNvPr>
            <p:cNvPicPr>
              <a:picLocks noChangeAspect="1"/>
            </p:cNvPicPr>
            <p:nvPr/>
          </p:nvPicPr>
          <p:blipFill>
            <a:blip r:embed="rId8"/>
            <a:stretch>
              <a:fillRect/>
            </a:stretch>
          </p:blipFill>
          <p:spPr>
            <a:xfrm>
              <a:off x="393604" y="3906959"/>
              <a:ext cx="756281" cy="849649"/>
            </a:xfrm>
            <a:prstGeom prst="rect">
              <a:avLst/>
            </a:prstGeom>
          </p:spPr>
        </p:pic>
        <p:pic>
          <p:nvPicPr>
            <p:cNvPr id="12" name="Picture 11">
              <a:extLst>
                <a:ext uri="{FF2B5EF4-FFF2-40B4-BE49-F238E27FC236}">
                  <a16:creationId xmlns:a16="http://schemas.microsoft.com/office/drawing/2014/main" id="{5B871E57-F8AF-8BB1-8387-4E178D9EC5C5}"/>
                </a:ext>
              </a:extLst>
            </p:cNvPr>
            <p:cNvPicPr>
              <a:picLocks noChangeAspect="1"/>
            </p:cNvPicPr>
            <p:nvPr/>
          </p:nvPicPr>
          <p:blipFill rotWithShape="1">
            <a:blip r:embed="rId9"/>
            <a:srcRect t="10665"/>
            <a:stretch/>
          </p:blipFill>
          <p:spPr>
            <a:xfrm>
              <a:off x="403151" y="2921855"/>
              <a:ext cx="761906" cy="895235"/>
            </a:xfrm>
            <a:prstGeom prst="rect">
              <a:avLst/>
            </a:prstGeom>
          </p:spPr>
        </p:pic>
        <p:pic>
          <p:nvPicPr>
            <p:cNvPr id="15" name="Picture 14">
              <a:extLst>
                <a:ext uri="{FF2B5EF4-FFF2-40B4-BE49-F238E27FC236}">
                  <a16:creationId xmlns:a16="http://schemas.microsoft.com/office/drawing/2014/main" id="{72D3003C-3605-7610-626A-7F1823A5624A}"/>
                </a:ext>
              </a:extLst>
            </p:cNvPr>
            <p:cNvPicPr>
              <a:picLocks noChangeAspect="1"/>
            </p:cNvPicPr>
            <p:nvPr/>
          </p:nvPicPr>
          <p:blipFill>
            <a:blip r:embed="rId10"/>
            <a:stretch>
              <a:fillRect/>
            </a:stretch>
          </p:blipFill>
          <p:spPr>
            <a:xfrm>
              <a:off x="403151" y="1945703"/>
              <a:ext cx="761906" cy="895234"/>
            </a:xfrm>
            <a:prstGeom prst="rect">
              <a:avLst/>
            </a:prstGeom>
          </p:spPr>
        </p:pic>
        <p:pic>
          <p:nvPicPr>
            <p:cNvPr id="16" name="Picture 15">
              <a:extLst>
                <a:ext uri="{FF2B5EF4-FFF2-40B4-BE49-F238E27FC236}">
                  <a16:creationId xmlns:a16="http://schemas.microsoft.com/office/drawing/2014/main" id="{EF4FF7C7-CF19-D3B9-884A-4B6213850D52}"/>
                </a:ext>
              </a:extLst>
            </p:cNvPr>
            <p:cNvPicPr>
              <a:picLocks noChangeAspect="1"/>
            </p:cNvPicPr>
            <p:nvPr/>
          </p:nvPicPr>
          <p:blipFill>
            <a:blip r:embed="rId11"/>
            <a:stretch>
              <a:fillRect/>
            </a:stretch>
          </p:blipFill>
          <p:spPr>
            <a:xfrm>
              <a:off x="403151" y="944918"/>
              <a:ext cx="761906" cy="905155"/>
            </a:xfrm>
            <a:prstGeom prst="rect">
              <a:avLst/>
            </a:prstGeom>
          </p:spPr>
        </p:pic>
      </p:grpSp>
      <p:grpSp>
        <p:nvGrpSpPr>
          <p:cNvPr id="17" name="Group 16">
            <a:extLst>
              <a:ext uri="{FF2B5EF4-FFF2-40B4-BE49-F238E27FC236}">
                <a16:creationId xmlns:a16="http://schemas.microsoft.com/office/drawing/2014/main" id="{D991071D-7F8C-67FA-C017-319315861704}"/>
              </a:ext>
            </a:extLst>
          </p:cNvPr>
          <p:cNvGrpSpPr/>
          <p:nvPr/>
        </p:nvGrpSpPr>
        <p:grpSpPr>
          <a:xfrm>
            <a:off x="1396760" y="4979940"/>
            <a:ext cx="2305980" cy="1614354"/>
            <a:chOff x="1168467" y="4814622"/>
            <a:chExt cx="2476858" cy="1758717"/>
          </a:xfrm>
        </p:grpSpPr>
        <p:sp>
          <p:nvSpPr>
            <p:cNvPr id="20" name="Rectangle 19">
              <a:extLst>
                <a:ext uri="{FF2B5EF4-FFF2-40B4-BE49-F238E27FC236}">
                  <a16:creationId xmlns:a16="http://schemas.microsoft.com/office/drawing/2014/main" id="{E2C30C3B-9BA1-8935-C9B2-11D22F695703}"/>
                </a:ext>
              </a:extLst>
            </p:cNvPr>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21" name="Rectangle 20">
              <a:extLst>
                <a:ext uri="{FF2B5EF4-FFF2-40B4-BE49-F238E27FC236}">
                  <a16:creationId xmlns:a16="http://schemas.microsoft.com/office/drawing/2014/main" id="{702D6AE0-9C09-85DB-EBCF-0D93600362EF}"/>
                </a:ext>
              </a:extLst>
            </p:cNvPr>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22" name="Group 21">
            <a:extLst>
              <a:ext uri="{FF2B5EF4-FFF2-40B4-BE49-F238E27FC236}">
                <a16:creationId xmlns:a16="http://schemas.microsoft.com/office/drawing/2014/main" id="{1C2C588F-3385-1043-43AA-DECEF98123CD}"/>
              </a:ext>
            </a:extLst>
          </p:cNvPr>
          <p:cNvGrpSpPr/>
          <p:nvPr/>
        </p:nvGrpSpPr>
        <p:grpSpPr>
          <a:xfrm>
            <a:off x="1416296" y="4117399"/>
            <a:ext cx="7158036" cy="768329"/>
            <a:chOff x="1259519" y="5731732"/>
            <a:chExt cx="7688460" cy="837038"/>
          </a:xfrm>
          <a:solidFill>
            <a:srgbClr val="50BDC0"/>
          </a:solidFill>
        </p:grpSpPr>
        <p:sp>
          <p:nvSpPr>
            <p:cNvPr id="23" name="Rectangle 22">
              <a:extLst>
                <a:ext uri="{FF2B5EF4-FFF2-40B4-BE49-F238E27FC236}">
                  <a16:creationId xmlns:a16="http://schemas.microsoft.com/office/drawing/2014/main" id="{541DB625-B9D2-11DB-BA0C-08DE53258B40}"/>
                </a:ext>
              </a:extLst>
            </p:cNvPr>
            <p:cNvSpPr/>
            <p:nvPr/>
          </p:nvSpPr>
          <p:spPr>
            <a:xfrm>
              <a:off x="1259519" y="573173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24" name="Rectangle 23">
              <a:extLst>
                <a:ext uri="{FF2B5EF4-FFF2-40B4-BE49-F238E27FC236}">
                  <a16:creationId xmlns:a16="http://schemas.microsoft.com/office/drawing/2014/main" id="{CBBB6D15-68A8-1B08-06B3-2C0A766ED6E0}"/>
                </a:ext>
              </a:extLst>
            </p:cNvPr>
            <p:cNvSpPr/>
            <p:nvPr/>
          </p:nvSpPr>
          <p:spPr>
            <a:xfrm>
              <a:off x="3858893" y="5736890"/>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other Level 3 - BTEC/OCR</a:t>
              </a:r>
            </a:p>
          </p:txBody>
        </p:sp>
        <p:sp>
          <p:nvSpPr>
            <p:cNvPr id="25" name="Rectangle 24">
              <a:extLst>
                <a:ext uri="{FF2B5EF4-FFF2-40B4-BE49-F238E27FC236}">
                  <a16:creationId xmlns:a16="http://schemas.microsoft.com/office/drawing/2014/main" id="{705177DA-96E9-611D-828A-EDBE1E3AD75A}"/>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26" name="Group 25">
            <a:extLst>
              <a:ext uri="{FF2B5EF4-FFF2-40B4-BE49-F238E27FC236}">
                <a16:creationId xmlns:a16="http://schemas.microsoft.com/office/drawing/2014/main" id="{2F70C064-E602-5D2F-C064-B1F50CB538D4}"/>
              </a:ext>
            </a:extLst>
          </p:cNvPr>
          <p:cNvGrpSpPr/>
          <p:nvPr/>
        </p:nvGrpSpPr>
        <p:grpSpPr>
          <a:xfrm>
            <a:off x="1435832" y="3185921"/>
            <a:ext cx="7126832" cy="840001"/>
            <a:chOff x="1303352" y="5740423"/>
            <a:chExt cx="7644627" cy="838712"/>
          </a:xfrm>
          <a:solidFill>
            <a:srgbClr val="FC5C30"/>
          </a:solidFill>
        </p:grpSpPr>
        <p:sp>
          <p:nvSpPr>
            <p:cNvPr id="27" name="Rectangle 26">
              <a:extLst>
                <a:ext uri="{FF2B5EF4-FFF2-40B4-BE49-F238E27FC236}">
                  <a16:creationId xmlns:a16="http://schemas.microsoft.com/office/drawing/2014/main" id="{6ED21EE8-58B9-8C19-0EE3-AA78A82AC017}"/>
                </a:ext>
              </a:extLst>
            </p:cNvPr>
            <p:cNvSpPr/>
            <p:nvPr/>
          </p:nvSpPr>
          <p:spPr>
            <a:xfrm>
              <a:off x="1303352" y="5740423"/>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28" name="Rectangle 27">
              <a:extLst>
                <a:ext uri="{FF2B5EF4-FFF2-40B4-BE49-F238E27FC236}">
                  <a16:creationId xmlns:a16="http://schemas.microsoft.com/office/drawing/2014/main" id="{2AAAC8D7-4C3A-5171-BBD8-FAE7AEA60B62}"/>
                </a:ext>
              </a:extLst>
            </p:cNvPr>
            <p:cNvSpPr/>
            <p:nvPr/>
          </p:nvSpPr>
          <p:spPr>
            <a:xfrm>
              <a:off x="3878267" y="5760087"/>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30" name="Rectangle 29">
              <a:extLst>
                <a:ext uri="{FF2B5EF4-FFF2-40B4-BE49-F238E27FC236}">
                  <a16:creationId xmlns:a16="http://schemas.microsoft.com/office/drawing/2014/main" id="{39503725-7AE2-045C-42E4-EA2FF9709594}"/>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31" name="Group 30">
            <a:extLst>
              <a:ext uri="{FF2B5EF4-FFF2-40B4-BE49-F238E27FC236}">
                <a16:creationId xmlns:a16="http://schemas.microsoft.com/office/drawing/2014/main" id="{E242E632-A05C-E487-6132-6618C5986C1D}"/>
              </a:ext>
            </a:extLst>
          </p:cNvPr>
          <p:cNvGrpSpPr/>
          <p:nvPr/>
        </p:nvGrpSpPr>
        <p:grpSpPr>
          <a:xfrm>
            <a:off x="1421105" y="2287377"/>
            <a:ext cx="7136450" cy="832711"/>
            <a:chOff x="1293035" y="5749722"/>
            <a:chExt cx="7654944" cy="831433"/>
          </a:xfrm>
          <a:solidFill>
            <a:srgbClr val="50BDC0"/>
          </a:solidFill>
        </p:grpSpPr>
        <p:sp>
          <p:nvSpPr>
            <p:cNvPr id="32" name="Rectangle 31">
              <a:extLst>
                <a:ext uri="{FF2B5EF4-FFF2-40B4-BE49-F238E27FC236}">
                  <a16:creationId xmlns:a16="http://schemas.microsoft.com/office/drawing/2014/main" id="{21B8A8C1-0561-2D0A-A739-C7029E9F81EA}"/>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33" name="Rectangle 32">
              <a:extLst>
                <a:ext uri="{FF2B5EF4-FFF2-40B4-BE49-F238E27FC236}">
                  <a16:creationId xmlns:a16="http://schemas.microsoft.com/office/drawing/2014/main" id="{88A47702-FF7C-2DAF-2836-2980C148BB43}"/>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34" name="Rectangle 33">
              <a:extLst>
                <a:ext uri="{FF2B5EF4-FFF2-40B4-BE49-F238E27FC236}">
                  <a16:creationId xmlns:a16="http://schemas.microsoft.com/office/drawing/2014/main" id="{44EAD70F-6B74-5F28-F9F7-54AFBA0F42CB}"/>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4" name="Rectangle 53">
            <a:extLst>
              <a:ext uri="{FF2B5EF4-FFF2-40B4-BE49-F238E27FC236}">
                <a16:creationId xmlns:a16="http://schemas.microsoft.com/office/drawing/2014/main" id="{4842B956-F1B5-1348-D5DF-9B78ED0B7D1D}"/>
              </a:ext>
            </a:extLst>
          </p:cNvPr>
          <p:cNvSpPr/>
          <p:nvPr/>
        </p:nvSpPr>
        <p:spPr>
          <a:xfrm>
            <a:off x="1417718" y="1383797"/>
            <a:ext cx="7125409" cy="820307"/>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grpSp>
        <p:nvGrpSpPr>
          <p:cNvPr id="56" name="Group 55">
            <a:extLst>
              <a:ext uri="{FF2B5EF4-FFF2-40B4-BE49-F238E27FC236}">
                <a16:creationId xmlns:a16="http://schemas.microsoft.com/office/drawing/2014/main" id="{BB1AFA60-CF80-B926-6960-6E5E90D99C94}"/>
              </a:ext>
            </a:extLst>
          </p:cNvPr>
          <p:cNvGrpSpPr/>
          <p:nvPr/>
        </p:nvGrpSpPr>
        <p:grpSpPr>
          <a:xfrm>
            <a:off x="1447156" y="912718"/>
            <a:ext cx="7084648" cy="366936"/>
            <a:chOff x="1447156" y="912718"/>
            <a:chExt cx="7084648" cy="366936"/>
          </a:xfrm>
        </p:grpSpPr>
        <p:sp>
          <p:nvSpPr>
            <p:cNvPr id="60" name="Rectangle 59">
              <a:extLst>
                <a:ext uri="{FF2B5EF4-FFF2-40B4-BE49-F238E27FC236}">
                  <a16:creationId xmlns:a16="http://schemas.microsoft.com/office/drawing/2014/main" id="{4252C144-1418-93A5-9940-78D90283DD31}"/>
                </a:ext>
              </a:extLst>
            </p:cNvPr>
            <p:cNvSpPr/>
            <p:nvPr/>
          </p:nvSpPr>
          <p:spPr>
            <a:xfrm>
              <a:off x="1447156" y="920961"/>
              <a:ext cx="2286444" cy="35869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Academic</a:t>
              </a:r>
            </a:p>
          </p:txBody>
        </p:sp>
        <p:sp>
          <p:nvSpPr>
            <p:cNvPr id="61" name="Rectangle 60">
              <a:extLst>
                <a:ext uri="{FF2B5EF4-FFF2-40B4-BE49-F238E27FC236}">
                  <a16:creationId xmlns:a16="http://schemas.microsoft.com/office/drawing/2014/main" id="{CFF02938-65FA-CF93-15E9-B41DF8AC77EE}"/>
                </a:ext>
              </a:extLst>
            </p:cNvPr>
            <p:cNvSpPr/>
            <p:nvPr/>
          </p:nvSpPr>
          <p:spPr>
            <a:xfrm>
              <a:off x="3844415" y="912718"/>
              <a:ext cx="2311903" cy="35869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Technical/Vocational</a:t>
              </a:r>
            </a:p>
          </p:txBody>
        </p:sp>
        <p:sp>
          <p:nvSpPr>
            <p:cNvPr id="62" name="Rectangle 61">
              <a:extLst>
                <a:ext uri="{FF2B5EF4-FFF2-40B4-BE49-F238E27FC236}">
                  <a16:creationId xmlns:a16="http://schemas.microsoft.com/office/drawing/2014/main" id="{14462BC6-18CA-9F00-2C91-CD6E61AEF945}"/>
                </a:ext>
              </a:extLst>
            </p:cNvPr>
            <p:cNvSpPr/>
            <p:nvPr/>
          </p:nvSpPr>
          <p:spPr>
            <a:xfrm>
              <a:off x="6245360" y="920961"/>
              <a:ext cx="2286444" cy="35869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Apprenticeship</a:t>
              </a:r>
            </a:p>
          </p:txBody>
        </p:sp>
      </p:grpSp>
      <p:grpSp>
        <p:nvGrpSpPr>
          <p:cNvPr id="63" name="Group 62">
            <a:extLst>
              <a:ext uri="{FF2B5EF4-FFF2-40B4-BE49-F238E27FC236}">
                <a16:creationId xmlns:a16="http://schemas.microsoft.com/office/drawing/2014/main" id="{067EB79A-BA79-C550-AB49-8D8AAA4952DE}"/>
              </a:ext>
            </a:extLst>
          </p:cNvPr>
          <p:cNvGrpSpPr/>
          <p:nvPr/>
        </p:nvGrpSpPr>
        <p:grpSpPr>
          <a:xfrm>
            <a:off x="3836340" y="4968574"/>
            <a:ext cx="4716406" cy="751817"/>
            <a:chOff x="3836340" y="4968574"/>
            <a:chExt cx="4716406" cy="751817"/>
          </a:xfrm>
        </p:grpSpPr>
        <p:sp>
          <p:nvSpPr>
            <p:cNvPr id="4100" name="Rectangle 4099">
              <a:extLst>
                <a:ext uri="{FF2B5EF4-FFF2-40B4-BE49-F238E27FC236}">
                  <a16:creationId xmlns:a16="http://schemas.microsoft.com/office/drawing/2014/main" id="{CA6E6465-6F42-C6F4-AFE2-A6D0D1897CEF}"/>
                </a:ext>
              </a:extLst>
            </p:cNvPr>
            <p:cNvSpPr/>
            <p:nvPr/>
          </p:nvSpPr>
          <p:spPr>
            <a:xfrm>
              <a:off x="6246766"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sp>
          <p:nvSpPr>
            <p:cNvPr id="4101" name="Rectangle 4100">
              <a:extLst>
                <a:ext uri="{FF2B5EF4-FFF2-40B4-BE49-F238E27FC236}">
                  <a16:creationId xmlns:a16="http://schemas.microsoft.com/office/drawing/2014/main" id="{C1519111-AB3E-6F44-4EDA-967CBCCE992C}"/>
                </a:ext>
              </a:extLst>
            </p:cNvPr>
            <p:cNvSpPr/>
            <p:nvPr/>
          </p:nvSpPr>
          <p:spPr>
            <a:xfrm>
              <a:off x="3836340"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Foundation and other Level 2</a:t>
              </a:r>
            </a:p>
          </p:txBody>
        </p:sp>
      </p:grpSp>
      <p:sp>
        <p:nvSpPr>
          <p:cNvPr id="4102" name="Rectangle 4101">
            <a:extLst>
              <a:ext uri="{FF2B5EF4-FFF2-40B4-BE49-F238E27FC236}">
                <a16:creationId xmlns:a16="http://schemas.microsoft.com/office/drawing/2014/main" id="{E51058FA-721F-D46C-0972-10EAE08585F4}"/>
              </a:ext>
            </a:extLst>
          </p:cNvPr>
          <p:cNvSpPr/>
          <p:nvPr/>
        </p:nvSpPr>
        <p:spPr>
          <a:xfrm>
            <a:off x="467710" y="4025922"/>
            <a:ext cx="8264810" cy="2685827"/>
          </a:xfrm>
          <a:prstGeom prst="rect">
            <a:avLst/>
          </a:prstGeom>
          <a:noFill/>
          <a:ln w="57150">
            <a:solidFill>
              <a:srgbClr val="2DF3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172188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3"/>
                                        </p:tgtEl>
                                        <p:attrNameLst>
                                          <p:attrName>style.visibility</p:attrName>
                                        </p:attrNameLst>
                                      </p:cBhvr>
                                      <p:to>
                                        <p:strVal val="visible"/>
                                      </p:to>
                                    </p:set>
                                    <p:anim calcmode="lin" valueType="num">
                                      <p:cBhvr additive="base">
                                        <p:cTn id="25" dur="500" fill="hold"/>
                                        <p:tgtEl>
                                          <p:spTgt spid="63"/>
                                        </p:tgtEl>
                                        <p:attrNameLst>
                                          <p:attrName>ppt_x</p:attrName>
                                        </p:attrNameLst>
                                      </p:cBhvr>
                                      <p:tavLst>
                                        <p:tav tm="0">
                                          <p:val>
                                            <p:strVal val="#ppt_x"/>
                                          </p:val>
                                        </p:tav>
                                        <p:tav tm="100000">
                                          <p:val>
                                            <p:strVal val="#ppt_x"/>
                                          </p:val>
                                        </p:tav>
                                      </p:tavLst>
                                    </p:anim>
                                    <p:anim calcmode="lin" valueType="num">
                                      <p:cBhvr additive="base">
                                        <p:cTn id="26"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4"/>
                                        </p:tgtEl>
                                        <p:attrNameLst>
                                          <p:attrName>style.visibility</p:attrName>
                                        </p:attrNameLst>
                                      </p:cBhvr>
                                      <p:to>
                                        <p:strVal val="visible"/>
                                      </p:to>
                                    </p:set>
                                    <p:anim calcmode="lin" valueType="num">
                                      <p:cBhvr additive="base">
                                        <p:cTn id="49" dur="500" fill="hold"/>
                                        <p:tgtEl>
                                          <p:spTgt spid="54"/>
                                        </p:tgtEl>
                                        <p:attrNameLst>
                                          <p:attrName>ppt_x</p:attrName>
                                        </p:attrNameLst>
                                      </p:cBhvr>
                                      <p:tavLst>
                                        <p:tav tm="0">
                                          <p:val>
                                            <p:strVal val="#ppt_x"/>
                                          </p:val>
                                        </p:tav>
                                        <p:tav tm="100000">
                                          <p:val>
                                            <p:strVal val="#ppt_x"/>
                                          </p:val>
                                        </p:tav>
                                      </p:tavLst>
                                    </p:anim>
                                    <p:anim calcmode="lin" valueType="num">
                                      <p:cBhvr additive="base">
                                        <p:cTn id="5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102"/>
                                        </p:tgtEl>
                                        <p:attrNameLst>
                                          <p:attrName>style.visibility</p:attrName>
                                        </p:attrNameLst>
                                      </p:cBhvr>
                                      <p:to>
                                        <p:strVal val="visible"/>
                                      </p:to>
                                    </p:set>
                                    <p:anim calcmode="lin" valueType="num">
                                      <p:cBhvr additive="base">
                                        <p:cTn id="55" dur="500" fill="hold"/>
                                        <p:tgtEl>
                                          <p:spTgt spid="4102"/>
                                        </p:tgtEl>
                                        <p:attrNameLst>
                                          <p:attrName>ppt_x</p:attrName>
                                        </p:attrNameLst>
                                      </p:cBhvr>
                                      <p:tavLst>
                                        <p:tav tm="0">
                                          <p:val>
                                            <p:strVal val="#ppt_x"/>
                                          </p:val>
                                        </p:tav>
                                        <p:tav tm="100000">
                                          <p:val>
                                            <p:strVal val="#ppt_x"/>
                                          </p:val>
                                        </p:tav>
                                      </p:tavLst>
                                    </p:anim>
                                    <p:anim calcmode="lin" valueType="num">
                                      <p:cBhvr additive="base">
                                        <p:cTn id="56" dur="500" fill="hold"/>
                                        <p:tgtEl>
                                          <p:spTgt spid="4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410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803" y="0"/>
            <a:ext cx="9158780" cy="6933084"/>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B443C772-B2E8-4055-81E1-D4057135E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557" y="770535"/>
            <a:ext cx="5249008" cy="2038635"/>
          </a:xfrm>
          <a:prstGeom prst="rect">
            <a:avLst/>
          </a:prstGeom>
          <a:effectLst>
            <a:outerShdw blurRad="63500" sx="102000" sy="102000" algn="ctr" rotWithShape="0">
              <a:prstClr val="black">
                <a:alpha val="40000"/>
              </a:prstClr>
            </a:outerShdw>
          </a:effectLst>
        </p:spPr>
      </p:pic>
      <p:sp>
        <p:nvSpPr>
          <p:cNvPr id="9" name="Rectangle 8"/>
          <p:cNvSpPr/>
          <p:nvPr/>
        </p:nvSpPr>
        <p:spPr>
          <a:xfrm>
            <a:off x="307477" y="1734738"/>
            <a:ext cx="4994195" cy="486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2">
            <a:extLst>
              <a:ext uri="{FF2B5EF4-FFF2-40B4-BE49-F238E27FC236}">
                <a16:creationId xmlns:a16="http://schemas.microsoft.com/office/drawing/2014/main" id="{16BE2782-7696-4A6A-8353-42483325B7B1}"/>
              </a:ext>
            </a:extLst>
          </p:cNvPr>
          <p:cNvSpPr>
            <a:spLocks noChangeArrowheads="1"/>
          </p:cNvSpPr>
          <p:nvPr/>
        </p:nvSpPr>
        <p:spPr bwMode="auto">
          <a:xfrm>
            <a:off x="0" y="-27353"/>
            <a:ext cx="9158780" cy="564204"/>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1" name="Graphic 10" descr="Badge 1 with solid fill">
            <a:extLst>
              <a:ext uri="{FF2B5EF4-FFF2-40B4-BE49-F238E27FC236}">
                <a16:creationId xmlns:a16="http://schemas.microsoft.com/office/drawing/2014/main" id="{3EBA1264-DA4F-44D7-AF25-9FCE7901E5E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729" y="-68417"/>
            <a:ext cx="646331" cy="646331"/>
          </a:xfrm>
          <a:prstGeom prst="rect">
            <a:avLst/>
          </a:prstGeom>
        </p:spPr>
      </p:pic>
      <p:sp>
        <p:nvSpPr>
          <p:cNvPr id="12" name="TextBox 11">
            <a:extLst>
              <a:ext uri="{FF2B5EF4-FFF2-40B4-BE49-F238E27FC236}">
                <a16:creationId xmlns:a16="http://schemas.microsoft.com/office/drawing/2014/main" id="{CFB0240C-8D2C-40B4-BF96-CEFCC5257098}"/>
              </a:ext>
            </a:extLst>
          </p:cNvPr>
          <p:cNvSpPr txBox="1"/>
          <p:nvPr/>
        </p:nvSpPr>
        <p:spPr>
          <a:xfrm>
            <a:off x="0" y="-89089"/>
            <a:ext cx="9158780" cy="646331"/>
          </a:xfrm>
          <a:prstGeom prst="rect">
            <a:avLst/>
          </a:prstGeom>
          <a:noFill/>
          <a:ln>
            <a:noFill/>
          </a:ln>
        </p:spPr>
        <p:txBody>
          <a:bodyPr wrap="square" rtlCol="0">
            <a:spAutoFit/>
          </a:bodyPr>
          <a:lstStyle/>
          <a:p>
            <a:pPr algn="ctr"/>
            <a:r>
              <a:rPr lang="en-GB" sz="3600" dirty="0">
                <a:solidFill>
                  <a:schemeClr val="bg1"/>
                </a:solidFill>
              </a:rPr>
              <a:t>Explore your post 16 options</a:t>
            </a:r>
          </a:p>
        </p:txBody>
      </p:sp>
      <p:pic>
        <p:nvPicPr>
          <p:cNvPr id="3" name="Picture 2"/>
          <p:cNvPicPr>
            <a:picLocks noChangeAspect="1"/>
          </p:cNvPicPr>
          <p:nvPr/>
        </p:nvPicPr>
        <p:blipFill>
          <a:blip r:embed="rId7"/>
          <a:stretch>
            <a:fillRect/>
          </a:stretch>
        </p:blipFill>
        <p:spPr>
          <a:xfrm>
            <a:off x="999161" y="2650809"/>
            <a:ext cx="7492682" cy="3782444"/>
          </a:xfrm>
          <a:prstGeom prst="rect">
            <a:avLst/>
          </a:prstGeom>
          <a:ln>
            <a:solidFill>
              <a:schemeClr val="accent5">
                <a:lumMod val="50000"/>
              </a:schemeClr>
            </a:solidFill>
          </a:ln>
          <a:effectLst>
            <a:outerShdw blurRad="63500" sx="102000" sy="102000" algn="ctr" rotWithShape="0">
              <a:prstClr val="black">
                <a:alpha val="40000"/>
              </a:prstClr>
            </a:outerShdw>
          </a:effectLst>
        </p:spPr>
      </p:pic>
      <p:pic>
        <p:nvPicPr>
          <p:cNvPr id="10" name="Picture 9" descr="Loo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7594" y="4314598"/>
            <a:ext cx="1492210" cy="465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4538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58A85-F130-2A88-D332-00E5611981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E2465FA-5F23-BF46-E6A1-F51F190709DD}"/>
              </a:ext>
            </a:extLst>
          </p:cNvPr>
          <p:cNvSpPr/>
          <p:nvPr/>
        </p:nvSpPr>
        <p:spPr>
          <a:xfrm>
            <a:off x="0" y="-56976"/>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730A409C-3FD3-94DE-BE1D-E96235E22EE8}"/>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B6A29ACD-5A2E-7362-6390-3D016A0F2E9B}"/>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8D79D4C1-7D90-BACE-5848-1A0CEA8283F9}"/>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0B11763C-1204-E05F-EFD9-500B38DD4D5D}"/>
              </a:ext>
            </a:extLst>
          </p:cNvPr>
          <p:cNvSpPr txBox="1">
            <a:spLocks noChangeArrowheads="1"/>
          </p:cNvSpPr>
          <p:nvPr/>
        </p:nvSpPr>
        <p:spPr bwMode="auto">
          <a:xfrm>
            <a:off x="0" y="-6886"/>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Next task</a:t>
            </a:r>
          </a:p>
        </p:txBody>
      </p:sp>
      <p:pic>
        <p:nvPicPr>
          <p:cNvPr id="16" name="Graphic 15" descr="Badge 1 with solid fill">
            <a:extLst>
              <a:ext uri="{FF2B5EF4-FFF2-40B4-BE49-F238E27FC236}">
                <a16:creationId xmlns:a16="http://schemas.microsoft.com/office/drawing/2014/main" id="{D9B0FF3D-CB80-F6B7-9785-1B2E046073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26" name="Group 25">
            <a:extLst>
              <a:ext uri="{FF2B5EF4-FFF2-40B4-BE49-F238E27FC236}">
                <a16:creationId xmlns:a16="http://schemas.microsoft.com/office/drawing/2014/main" id="{4319866A-0FFE-51B1-E784-E502ADC53F89}"/>
              </a:ext>
            </a:extLst>
          </p:cNvPr>
          <p:cNvGrpSpPr/>
          <p:nvPr/>
        </p:nvGrpSpPr>
        <p:grpSpPr>
          <a:xfrm>
            <a:off x="567150" y="3601955"/>
            <a:ext cx="8004651" cy="1155547"/>
            <a:chOff x="7688835" y="5625288"/>
            <a:chExt cx="8004651" cy="1155547"/>
          </a:xfrm>
        </p:grpSpPr>
        <p:sp>
          <p:nvSpPr>
            <p:cNvPr id="21" name="Rectangle 20">
              <a:extLst>
                <a:ext uri="{FF2B5EF4-FFF2-40B4-BE49-F238E27FC236}">
                  <a16:creationId xmlns:a16="http://schemas.microsoft.com/office/drawing/2014/main" id="{59322FF1-8782-E404-D300-A81EB51F3A58}"/>
                </a:ext>
              </a:extLst>
            </p:cNvPr>
            <p:cNvSpPr/>
            <p:nvPr/>
          </p:nvSpPr>
          <p:spPr>
            <a:xfrm>
              <a:off x="7688835" y="5830068"/>
              <a:ext cx="7879618"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Consider post 16 pathways</a:t>
              </a:r>
            </a:p>
            <a:p>
              <a:r>
                <a:rPr lang="en-GB" altLang="en-US" sz="2400" b="1" dirty="0">
                  <a:solidFill>
                    <a:srgbClr val="002060"/>
                  </a:solidFill>
                  <a:latin typeface="Calibri" panose="020F0502020204030204" pitchFamily="34" charset="0"/>
                </a:rPr>
                <a:t> </a:t>
              </a:r>
            </a:p>
          </p:txBody>
        </p:sp>
        <p:pic>
          <p:nvPicPr>
            <p:cNvPr id="22" name="Picture 21">
              <a:extLst>
                <a:ext uri="{FF2B5EF4-FFF2-40B4-BE49-F238E27FC236}">
                  <a16:creationId xmlns:a16="http://schemas.microsoft.com/office/drawing/2014/main" id="{7152A067-0FFB-1628-C5DD-3E8E7FD9E813}"/>
                </a:ext>
              </a:extLst>
            </p:cNvPr>
            <p:cNvPicPr>
              <a:picLocks noChangeAspect="1"/>
            </p:cNvPicPr>
            <p:nvPr/>
          </p:nvPicPr>
          <p:blipFill>
            <a:blip r:embed="rId5"/>
            <a:stretch>
              <a:fillRect/>
            </a:stretch>
          </p:blipFill>
          <p:spPr>
            <a:xfrm>
              <a:off x="14595716" y="5625288"/>
              <a:ext cx="1097770" cy="1155547"/>
            </a:xfrm>
            <a:prstGeom prst="rect">
              <a:avLst/>
            </a:prstGeom>
            <a:effectLst>
              <a:glow rad="63500">
                <a:schemeClr val="accent1">
                  <a:satMod val="175000"/>
                  <a:alpha val="40000"/>
                </a:schemeClr>
              </a:glow>
            </a:effectLst>
          </p:spPr>
        </p:pic>
      </p:grpSp>
      <p:grpSp>
        <p:nvGrpSpPr>
          <p:cNvPr id="24" name="Group 23">
            <a:extLst>
              <a:ext uri="{FF2B5EF4-FFF2-40B4-BE49-F238E27FC236}">
                <a16:creationId xmlns:a16="http://schemas.microsoft.com/office/drawing/2014/main" id="{93AEF3E3-D37E-EFE3-5AF8-E405203B2D2F}"/>
              </a:ext>
            </a:extLst>
          </p:cNvPr>
          <p:cNvGrpSpPr/>
          <p:nvPr/>
        </p:nvGrpSpPr>
        <p:grpSpPr>
          <a:xfrm>
            <a:off x="567151" y="1141388"/>
            <a:ext cx="8086979" cy="1376961"/>
            <a:chOff x="7977246" y="4182152"/>
            <a:chExt cx="8259784" cy="1296140"/>
          </a:xfrm>
        </p:grpSpPr>
        <p:sp>
          <p:nvSpPr>
            <p:cNvPr id="19" name="Rectangle 18">
              <a:extLst>
                <a:ext uri="{FF2B5EF4-FFF2-40B4-BE49-F238E27FC236}">
                  <a16:creationId xmlns:a16="http://schemas.microsoft.com/office/drawing/2014/main" id="{E0CE4B5B-3AFA-A803-32FC-02B1F7A4706B}"/>
                </a:ext>
              </a:extLst>
            </p:cNvPr>
            <p:cNvSpPr/>
            <p:nvPr/>
          </p:nvSpPr>
          <p:spPr>
            <a:xfrm>
              <a:off x="7977246" y="4182152"/>
              <a:ext cx="8047993" cy="782221"/>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Use your results. Look at job profiles and see what jobs are growing/declining and the routes into jobs</a:t>
              </a:r>
            </a:p>
          </p:txBody>
        </p:sp>
        <p:pic>
          <p:nvPicPr>
            <p:cNvPr id="9" name="Picture 8">
              <a:extLst>
                <a:ext uri="{FF2B5EF4-FFF2-40B4-BE49-F238E27FC236}">
                  <a16:creationId xmlns:a16="http://schemas.microsoft.com/office/drawing/2014/main" id="{3AC54BFA-352A-31BC-73F2-7414028DA5DC}"/>
                </a:ext>
              </a:extLst>
            </p:cNvPr>
            <p:cNvPicPr>
              <a:picLocks noChangeAspect="1"/>
            </p:cNvPicPr>
            <p:nvPr/>
          </p:nvPicPr>
          <p:blipFill>
            <a:blip r:embed="rId6"/>
            <a:stretch>
              <a:fillRect/>
            </a:stretch>
          </p:blipFill>
          <p:spPr>
            <a:xfrm>
              <a:off x="14604105" y="4730884"/>
              <a:ext cx="1632925" cy="747408"/>
            </a:xfrm>
            <a:prstGeom prst="rect">
              <a:avLst/>
            </a:prstGeom>
            <a:effectLst>
              <a:glow rad="63500">
                <a:schemeClr val="accent1">
                  <a:satMod val="175000"/>
                  <a:alpha val="40000"/>
                </a:schemeClr>
              </a:glow>
            </a:effectLst>
          </p:spPr>
        </p:pic>
      </p:grpSp>
      <p:sp>
        <p:nvSpPr>
          <p:cNvPr id="4" name="Rectangle 3">
            <a:extLst>
              <a:ext uri="{FF2B5EF4-FFF2-40B4-BE49-F238E27FC236}">
                <a16:creationId xmlns:a16="http://schemas.microsoft.com/office/drawing/2014/main" id="{A2B87FAB-41A1-4EA5-2CD8-1B31B20B4E6C}"/>
              </a:ext>
            </a:extLst>
          </p:cNvPr>
          <p:cNvSpPr/>
          <p:nvPr/>
        </p:nvSpPr>
        <p:spPr>
          <a:xfrm>
            <a:off x="567149" y="2528558"/>
            <a:ext cx="7879619"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Add jobs you like to My Job Sectors</a:t>
            </a:r>
          </a:p>
          <a:p>
            <a:r>
              <a:rPr lang="en-GB" altLang="en-US" sz="2400" b="1" dirty="0">
                <a:solidFill>
                  <a:srgbClr val="002060"/>
                </a:solidFill>
                <a:latin typeface="Calibri" panose="020F0502020204030204" pitchFamily="34" charset="0"/>
              </a:rPr>
              <a:t> </a:t>
            </a:r>
          </a:p>
        </p:txBody>
      </p:sp>
      <p:pic>
        <p:nvPicPr>
          <p:cNvPr id="11" name="Picture 10">
            <a:extLst>
              <a:ext uri="{FF2B5EF4-FFF2-40B4-BE49-F238E27FC236}">
                <a16:creationId xmlns:a16="http://schemas.microsoft.com/office/drawing/2014/main" id="{B338EC19-E6E7-85C6-BE69-DBEEDCF322FB}"/>
              </a:ext>
            </a:extLst>
          </p:cNvPr>
          <p:cNvPicPr>
            <a:picLocks noChangeAspect="1"/>
          </p:cNvPicPr>
          <p:nvPr/>
        </p:nvPicPr>
        <p:blipFill>
          <a:blip r:embed="rId7"/>
          <a:stretch>
            <a:fillRect/>
          </a:stretch>
        </p:blipFill>
        <p:spPr>
          <a:xfrm>
            <a:off x="6330260" y="2608183"/>
            <a:ext cx="2323870" cy="606516"/>
          </a:xfrm>
          <a:prstGeom prst="rect">
            <a:avLst/>
          </a:prstGeom>
        </p:spPr>
      </p:pic>
      <p:sp>
        <p:nvSpPr>
          <p:cNvPr id="5" name="Rectangle: Rounded Corners 4">
            <a:extLst>
              <a:ext uri="{FF2B5EF4-FFF2-40B4-BE49-F238E27FC236}">
                <a16:creationId xmlns:a16="http://schemas.microsoft.com/office/drawing/2014/main" id="{50685567-C35C-9516-0689-FC62217BD90C}"/>
              </a:ext>
            </a:extLst>
          </p:cNvPr>
          <p:cNvSpPr/>
          <p:nvPr/>
        </p:nvSpPr>
        <p:spPr>
          <a:xfrm>
            <a:off x="567150" y="4896571"/>
            <a:ext cx="8086980" cy="624911"/>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Make a few notes about each of the jobs you look at</a:t>
            </a:r>
          </a:p>
        </p:txBody>
      </p:sp>
      <p:sp>
        <p:nvSpPr>
          <p:cNvPr id="3" name="Star: 32 Points 2">
            <a:extLst>
              <a:ext uri="{FF2B5EF4-FFF2-40B4-BE49-F238E27FC236}">
                <a16:creationId xmlns:a16="http://schemas.microsoft.com/office/drawing/2014/main" id="{76273F6A-E5C2-8E4B-76C6-6EF4EC52B363}"/>
              </a:ext>
            </a:extLst>
          </p:cNvPr>
          <p:cNvSpPr/>
          <p:nvPr/>
        </p:nvSpPr>
        <p:spPr>
          <a:xfrm>
            <a:off x="6713705" y="5366249"/>
            <a:ext cx="2314072" cy="1400983"/>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15 - 20 mins</a:t>
            </a:r>
          </a:p>
        </p:txBody>
      </p:sp>
    </p:spTree>
    <p:extLst>
      <p:ext uri="{BB962C8B-B14F-4D97-AF65-F5344CB8AC3E}">
        <p14:creationId xmlns:p14="http://schemas.microsoft.com/office/powerpoint/2010/main" val="2769267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 calcmode="lin" valueType="num">
                                      <p:cBhvr additive="base">
                                        <p:cTn id="1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5">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additive="base">
                                        <p:cTn id="2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heel(1)">
                                      <p:cBhvr>
                                        <p:cTn id="27" dur="2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7" presetClass="emph" presetSubtype="0" fill="remove" grpId="1" nodeType="clickEffect">
                                  <p:stCondLst>
                                    <p:cond delay="0"/>
                                  </p:stCondLst>
                                  <p:childTnLst>
                                    <p:animClr clrSpc="rgb" dir="cw">
                                      <p:cBhvr override="childStyle">
                                        <p:cTn id="31" dur="250" autoRev="1" fill="remove"/>
                                        <p:tgtEl>
                                          <p:spTgt spid="3"/>
                                        </p:tgtEl>
                                        <p:attrNameLst>
                                          <p:attrName>style.color</p:attrName>
                                        </p:attrNameLst>
                                      </p:cBhvr>
                                      <p:to>
                                        <a:schemeClr val="bg1"/>
                                      </p:to>
                                    </p:animClr>
                                    <p:animClr clrSpc="rgb" dir="cw">
                                      <p:cBhvr>
                                        <p:cTn id="32" dur="250" autoRev="1" fill="remove"/>
                                        <p:tgtEl>
                                          <p:spTgt spid="3"/>
                                        </p:tgtEl>
                                        <p:attrNameLst>
                                          <p:attrName>fillcolor</p:attrName>
                                        </p:attrNameLst>
                                      </p:cBhvr>
                                      <p:to>
                                        <a:schemeClr val="bg1"/>
                                      </p:to>
                                    </p:animClr>
                                    <p:set>
                                      <p:cBhvr>
                                        <p:cTn id="33" dur="250" autoRev="1" fill="remove"/>
                                        <p:tgtEl>
                                          <p:spTgt spid="3"/>
                                        </p:tgtEl>
                                        <p:attrNameLst>
                                          <p:attrName>fill.type</p:attrName>
                                        </p:attrNameLst>
                                      </p:cBhvr>
                                      <p:to>
                                        <p:strVal val="solid"/>
                                      </p:to>
                                    </p:set>
                                    <p:set>
                                      <p:cBhvr>
                                        <p:cTn id="34" dur="250" autoRev="1" fill="remove"/>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allAtOnce" animBg="1"/>
      <p:bldP spid="3" grpId="0" animBg="1"/>
      <p:bldP spid="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19676" y="2604342"/>
            <a:ext cx="2805419"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25105" y="4039019"/>
            <a:ext cx="2788868"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35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216188" y="5489602"/>
            <a:ext cx="2805419" cy="77250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5545" y="0"/>
            <a:ext cx="646331" cy="646331"/>
          </a:xfrm>
          <a:prstGeom prst="rect">
            <a:avLst/>
          </a:prstGeom>
        </p:spPr>
      </p:pic>
      <p:grpSp>
        <p:nvGrpSpPr>
          <p:cNvPr id="9" name="Group 8">
            <a:extLst>
              <a:ext uri="{FF2B5EF4-FFF2-40B4-BE49-F238E27FC236}">
                <a16:creationId xmlns:a16="http://schemas.microsoft.com/office/drawing/2014/main" id="{C63C5417-BD79-27CF-7D3A-15CC06F31AE8}"/>
              </a:ext>
            </a:extLst>
          </p:cNvPr>
          <p:cNvGrpSpPr/>
          <p:nvPr/>
        </p:nvGrpSpPr>
        <p:grpSpPr>
          <a:xfrm>
            <a:off x="290105" y="3131081"/>
            <a:ext cx="5812902" cy="3025461"/>
            <a:chOff x="294444" y="3242064"/>
            <a:chExt cx="5812902" cy="3025461"/>
          </a:xfrm>
        </p:grpSpPr>
        <p:sp>
          <p:nvSpPr>
            <p:cNvPr id="7" name="Rectangle 6">
              <a:extLst>
                <a:ext uri="{FF2B5EF4-FFF2-40B4-BE49-F238E27FC236}">
                  <a16:creationId xmlns:a16="http://schemas.microsoft.com/office/drawing/2014/main" id="{7485B5F2-A2E5-452B-BB2A-DCB0ED21FF13}"/>
                </a:ext>
              </a:extLst>
            </p:cNvPr>
            <p:cNvSpPr/>
            <p:nvPr/>
          </p:nvSpPr>
          <p:spPr>
            <a:xfrm>
              <a:off x="1699409" y="3251189"/>
              <a:ext cx="4394579" cy="1390417"/>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solidFill>
                    <a:schemeClr val="tx1"/>
                  </a:solidFill>
                </a:rPr>
                <a:t>You will consider what learning pathways you could take at 16</a:t>
              </a:r>
            </a:p>
          </p:txBody>
        </p:sp>
        <p:sp>
          <p:nvSpPr>
            <p:cNvPr id="40" name="Rectangle 39">
              <a:extLst>
                <a:ext uri="{FF2B5EF4-FFF2-40B4-BE49-F238E27FC236}">
                  <a16:creationId xmlns:a16="http://schemas.microsoft.com/office/drawing/2014/main" id="{10035FC8-6561-46E8-82A6-3D2AF85DFD0E}"/>
                </a:ext>
              </a:extLst>
            </p:cNvPr>
            <p:cNvSpPr/>
            <p:nvPr/>
          </p:nvSpPr>
          <p:spPr>
            <a:xfrm>
              <a:off x="1712767" y="4867183"/>
              <a:ext cx="4394579" cy="1389374"/>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solidFill>
                    <a:schemeClr val="tx1"/>
                  </a:solidFill>
                </a:rPr>
                <a:t>You will research the job market and the education system</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294444" y="3242064"/>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3F499FBE-4752-42CA-8C11-261EDFD7036D}"/>
                </a:ext>
              </a:extLst>
            </p:cNvPr>
            <p:cNvGrpSpPr/>
            <p:nvPr/>
          </p:nvGrpSpPr>
          <p:grpSpPr>
            <a:xfrm>
              <a:off x="305592" y="4857466"/>
              <a:ext cx="1326240" cy="1410059"/>
              <a:chOff x="1917662" y="1051870"/>
              <a:chExt cx="1377950" cy="1510437"/>
            </a:xfrm>
          </p:grpSpPr>
          <p:sp>
            <p:nvSpPr>
              <p:cNvPr id="48" name="Rectangle 6">
                <a:extLst>
                  <a:ext uri="{FF2B5EF4-FFF2-40B4-BE49-F238E27FC236}">
                    <a16:creationId xmlns:a16="http://schemas.microsoft.com/office/drawing/2014/main" id="{1686ACBF-E7DA-400A-94C6-6DE433E06D7D}"/>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9" name="Picture 7">
                <a:extLst>
                  <a:ext uri="{FF2B5EF4-FFF2-40B4-BE49-F238E27FC236}">
                    <a16:creationId xmlns:a16="http://schemas.microsoft.com/office/drawing/2014/main" id="{DDDAAF07-1964-4811-8505-AB2DF638E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338207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What did you find out?</a:t>
            </a:r>
          </a:p>
        </p:txBody>
      </p:sp>
      <p:sp>
        <p:nvSpPr>
          <p:cNvPr id="3" name="TextBox 2">
            <a:extLst>
              <a:ext uri="{FF2B5EF4-FFF2-40B4-BE49-F238E27FC236}">
                <a16:creationId xmlns:a16="http://schemas.microsoft.com/office/drawing/2014/main" id="{F90434F1-66F3-40DD-94F5-925953437546}"/>
              </a:ext>
            </a:extLst>
          </p:cNvPr>
          <p:cNvSpPr txBox="1"/>
          <p:nvPr/>
        </p:nvSpPr>
        <p:spPr>
          <a:xfrm>
            <a:off x="276074" y="795248"/>
            <a:ext cx="8626622" cy="3785652"/>
          </a:xfrm>
          <a:prstGeom prst="rect">
            <a:avLst/>
          </a:prstGeom>
          <a:solidFill>
            <a:schemeClr val="bg1"/>
          </a:solidFill>
        </p:spPr>
        <p:txBody>
          <a:bodyPr wrap="square" rtlCol="0">
            <a:spAutoFit/>
          </a:bodyPr>
          <a:lstStyle/>
          <a:p>
            <a:r>
              <a:rPr lang="en-GB" sz="2400" dirty="0"/>
              <a:t>In pairs discuss which job sectors the quiz matched you to, what animal you came out as. </a:t>
            </a:r>
          </a:p>
          <a:p>
            <a:endParaRPr lang="en-GB" sz="2400" dirty="0"/>
          </a:p>
          <a:p>
            <a:r>
              <a:rPr lang="en-GB" sz="2400" dirty="0"/>
              <a:t>	Tell your partner which jobs you looked at and what 	routes you could take into them e.g. Can you do an 			apprenticeship? Do you need a degree?</a:t>
            </a:r>
          </a:p>
          <a:p>
            <a:endParaRPr lang="en-GB" sz="2400" dirty="0"/>
          </a:p>
          <a:p>
            <a:r>
              <a:rPr lang="en-GB" sz="2400" dirty="0"/>
              <a:t>	Listen carefully while your partner speaks and show 		you are listening by summarising what you heard.</a:t>
            </a:r>
          </a:p>
          <a:p>
            <a:endParaRPr lang="en-GB" sz="2400" dirty="0"/>
          </a:p>
        </p:txBody>
      </p:sp>
      <p:pic>
        <p:nvPicPr>
          <p:cNvPr id="10" name="Graphic 9" descr="Badge 1 with solid fill">
            <a:extLst>
              <a:ext uri="{FF2B5EF4-FFF2-40B4-BE49-F238E27FC236}">
                <a16:creationId xmlns:a16="http://schemas.microsoft.com/office/drawing/2014/main" id="{76A6D18B-4B3C-412A-960B-C5460A375E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11" name="Picture 10">
            <a:extLst>
              <a:ext uri="{FF2B5EF4-FFF2-40B4-BE49-F238E27FC236}">
                <a16:creationId xmlns:a16="http://schemas.microsoft.com/office/drawing/2014/main" id="{749E8B31-602C-11D4-3452-14D3A0070881}"/>
              </a:ext>
            </a:extLst>
          </p:cNvPr>
          <p:cNvPicPr>
            <a:picLocks noChangeAspect="1"/>
          </p:cNvPicPr>
          <p:nvPr/>
        </p:nvPicPr>
        <p:blipFill>
          <a:blip r:embed="rId5"/>
          <a:srcRect t="49761"/>
          <a:stretch/>
        </p:blipFill>
        <p:spPr>
          <a:xfrm>
            <a:off x="276074" y="4957801"/>
            <a:ext cx="6187077" cy="1523295"/>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223121" y="4835467"/>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2" name="Picture 1">
            <a:extLst>
              <a:ext uri="{FF2B5EF4-FFF2-40B4-BE49-F238E27FC236}">
                <a16:creationId xmlns:a16="http://schemas.microsoft.com/office/drawing/2014/main" id="{6C6D5990-F450-D6E8-B2F9-8425BCFE0DF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35777" y="3221696"/>
            <a:ext cx="947170" cy="947170"/>
          </a:xfrm>
          <a:prstGeom prst="rect">
            <a:avLst/>
          </a:prstGeom>
        </p:spPr>
      </p:pic>
      <p:pic>
        <p:nvPicPr>
          <p:cNvPr id="5" name="Picture 4">
            <a:extLst>
              <a:ext uri="{FF2B5EF4-FFF2-40B4-BE49-F238E27FC236}">
                <a16:creationId xmlns:a16="http://schemas.microsoft.com/office/drawing/2014/main" id="{A3162599-FF4D-2B59-CBD0-E29D32059D3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48291" y="2014835"/>
            <a:ext cx="947170" cy="947170"/>
          </a:xfrm>
          <a:prstGeom prst="rect">
            <a:avLst/>
          </a:prstGeom>
        </p:spPr>
      </p:pic>
    </p:spTree>
    <p:extLst>
      <p:ext uri="{BB962C8B-B14F-4D97-AF65-F5344CB8AC3E}">
        <p14:creationId xmlns:p14="http://schemas.microsoft.com/office/powerpoint/2010/main" val="105304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78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58641" y="6262869"/>
            <a:ext cx="4155561" cy="523220"/>
          </a:xfrm>
          <a:prstGeom prst="rect">
            <a:avLst/>
          </a:prstGeom>
          <a:solidFill>
            <a:schemeClr val="accent5">
              <a:lumMod val="50000"/>
            </a:schemeClr>
          </a:solidFill>
        </p:spPr>
        <p:txBody>
          <a:bodyPr wrap="none" rtlCol="0">
            <a:spAutoFit/>
          </a:bodyPr>
          <a:lstStyle/>
          <a:p>
            <a:r>
              <a:rPr lang="en-GB" sz="2800" dirty="0">
                <a:solidFill>
                  <a:schemeClr val="bg1"/>
                </a:solidFill>
              </a:rPr>
              <a:t>Report moves up each year</a:t>
            </a:r>
          </a:p>
        </p:txBody>
      </p:sp>
      <p:pic>
        <p:nvPicPr>
          <p:cNvPr id="11" name="Picture 10">
            <a:extLst>
              <a:ext uri="{FF2B5EF4-FFF2-40B4-BE49-F238E27FC236}">
                <a16:creationId xmlns:a16="http://schemas.microsoft.com/office/drawing/2014/main" id="{C1724973-2E4E-0CD1-6A01-86433D8B6269}"/>
              </a:ext>
            </a:extLst>
          </p:cNvPr>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95650" y="499923"/>
            <a:ext cx="3601851" cy="544513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06226BF-9B6D-4217-9640-6348EA10AF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953" y="163021"/>
            <a:ext cx="3917187" cy="4279410"/>
          </a:xfrm>
          <a:prstGeom prst="rect">
            <a:avLst/>
          </a:prstGeom>
          <a:ln>
            <a:solidFill>
              <a:srgbClr val="5F295F"/>
            </a:solidFill>
          </a:ln>
          <a:effectLst>
            <a:outerShdw blurRad="63500" sx="102000" sy="102000" algn="ctr" rotWithShape="0">
              <a:prstClr val="black">
                <a:alpha val="40000"/>
              </a:prstClr>
            </a:outerShdw>
          </a:effectLst>
        </p:spPr>
      </p:pic>
      <p:grpSp>
        <p:nvGrpSpPr>
          <p:cNvPr id="9" name="Group 8">
            <a:extLst>
              <a:ext uri="{FF2B5EF4-FFF2-40B4-BE49-F238E27FC236}">
                <a16:creationId xmlns:a16="http://schemas.microsoft.com/office/drawing/2014/main" id="{FDB35466-067B-43A6-ACC3-172CD2DAAB51}"/>
              </a:ext>
            </a:extLst>
          </p:cNvPr>
          <p:cNvGrpSpPr/>
          <p:nvPr/>
        </p:nvGrpSpPr>
        <p:grpSpPr>
          <a:xfrm>
            <a:off x="4146051" y="1753525"/>
            <a:ext cx="4939308" cy="4941454"/>
            <a:chOff x="3956077" y="1753525"/>
            <a:chExt cx="4939308" cy="4941454"/>
          </a:xfrm>
          <a:effectLst>
            <a:outerShdw blurRad="63500" sx="102000" sy="102000" algn="ctr" rotWithShape="0">
              <a:prstClr val="black">
                <a:alpha val="40000"/>
              </a:prstClr>
            </a:outerShdw>
          </a:effectLst>
        </p:grpSpPr>
        <p:pic>
          <p:nvPicPr>
            <p:cNvPr id="5122" name="Picture 2" descr="C:\Users\sl200\AppData\Local\Temp\SNAGHTML65455a.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 t="-51" r="-115" b="59423"/>
            <a:stretch/>
          </p:blipFill>
          <p:spPr bwMode="auto">
            <a:xfrm>
              <a:off x="3956077" y="1753525"/>
              <a:ext cx="3061815"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7" name="Picture 2" descr="C:\Users\sl200\AppData\Local\Temp\SNAGHTML65455a.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0358" b="20369"/>
            <a:stretch/>
          </p:blipFill>
          <p:spPr bwMode="auto">
            <a:xfrm>
              <a:off x="5789753" y="2388869"/>
              <a:ext cx="3105632"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grpSp>
      <p:pic>
        <p:nvPicPr>
          <p:cNvPr id="4"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80" y="908158"/>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Loop">
            <a:extLst>
              <a:ext uri="{FF2B5EF4-FFF2-40B4-BE49-F238E27FC236}">
                <a16:creationId xmlns:a16="http://schemas.microsoft.com/office/drawing/2014/main" id="{67D5BE67-C91C-4895-8BAD-D4CB252F3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1536" y="5144429"/>
            <a:ext cx="2526893" cy="8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935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5545" y="0"/>
            <a:ext cx="646331" cy="646331"/>
          </a:xfrm>
          <a:prstGeom prst="rect">
            <a:avLst/>
          </a:prstGeom>
        </p:spPr>
      </p:pic>
      <p:sp>
        <p:nvSpPr>
          <p:cNvPr id="7" name="Rectangle 6">
            <a:extLst>
              <a:ext uri="{FF2B5EF4-FFF2-40B4-BE49-F238E27FC236}">
                <a16:creationId xmlns:a16="http://schemas.microsoft.com/office/drawing/2014/main" id="{7485B5F2-A2E5-452B-BB2A-DCB0ED21FF13}"/>
              </a:ext>
            </a:extLst>
          </p:cNvPr>
          <p:cNvSpPr/>
          <p:nvPr/>
        </p:nvSpPr>
        <p:spPr>
          <a:xfrm>
            <a:off x="2147569" y="2560694"/>
            <a:ext cx="4394579" cy="139041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Consider what learning pathways you could take at 16?</a:t>
            </a:r>
          </a:p>
        </p:txBody>
      </p:sp>
      <p:sp>
        <p:nvSpPr>
          <p:cNvPr id="40" name="Rectangle 39">
            <a:extLst>
              <a:ext uri="{FF2B5EF4-FFF2-40B4-BE49-F238E27FC236}">
                <a16:creationId xmlns:a16="http://schemas.microsoft.com/office/drawing/2014/main" id="{10035FC8-6561-46E8-82A6-3D2AF85DFD0E}"/>
              </a:ext>
            </a:extLst>
          </p:cNvPr>
          <p:cNvSpPr/>
          <p:nvPr/>
        </p:nvSpPr>
        <p:spPr>
          <a:xfrm>
            <a:off x="2147569" y="4176096"/>
            <a:ext cx="4394579" cy="1410058"/>
          </a:xfrm>
          <a:prstGeom prst="rect">
            <a:avLst/>
          </a:prstGeom>
          <a:solidFill>
            <a:srgbClr val="FF9933"/>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Research the job market and the education system</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688083" y="2561983"/>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3F499FBE-4752-42CA-8C11-261EDFD7036D}"/>
              </a:ext>
            </a:extLst>
          </p:cNvPr>
          <p:cNvGrpSpPr/>
          <p:nvPr/>
        </p:nvGrpSpPr>
        <p:grpSpPr>
          <a:xfrm>
            <a:off x="699231" y="4177385"/>
            <a:ext cx="1326240" cy="1410059"/>
            <a:chOff x="1917662" y="1051870"/>
            <a:chExt cx="1377950" cy="1510437"/>
          </a:xfrm>
        </p:grpSpPr>
        <p:sp>
          <p:nvSpPr>
            <p:cNvPr id="48" name="Rectangle 6">
              <a:extLst>
                <a:ext uri="{FF2B5EF4-FFF2-40B4-BE49-F238E27FC236}">
                  <a16:creationId xmlns:a16="http://schemas.microsoft.com/office/drawing/2014/main" id="{1686ACBF-E7DA-400A-94C6-6DE433E06D7D}"/>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7">
              <a:extLst>
                <a:ext uri="{FF2B5EF4-FFF2-40B4-BE49-F238E27FC236}">
                  <a16:creationId xmlns:a16="http://schemas.microsoft.com/office/drawing/2014/main" id="{DDDAAF07-1964-4811-8505-AB2DF638E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9" name="Picture 8">
            <a:extLst>
              <a:ext uri="{FF2B5EF4-FFF2-40B4-BE49-F238E27FC236}">
                <a16:creationId xmlns:a16="http://schemas.microsoft.com/office/drawing/2014/main" id="{B850DC37-44C0-CF8C-3D0F-F36188FCAC7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47992" y="2561737"/>
            <a:ext cx="1631161" cy="1410058"/>
          </a:xfrm>
          <a:prstGeom prst="rect">
            <a:avLst/>
          </a:prstGeom>
        </p:spPr>
      </p:pic>
      <p:pic>
        <p:nvPicPr>
          <p:cNvPr id="35" name="Picture 34">
            <a:extLst>
              <a:ext uri="{FF2B5EF4-FFF2-40B4-BE49-F238E27FC236}">
                <a16:creationId xmlns:a16="http://schemas.microsoft.com/office/drawing/2014/main" id="{895C1464-0857-41FB-50EE-84822B23EA2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59955" y="4193439"/>
            <a:ext cx="1631161" cy="1410058"/>
          </a:xfrm>
          <a:prstGeom prst="rect">
            <a:avLst/>
          </a:prstGeom>
        </p:spPr>
      </p:pic>
      <p:sp>
        <p:nvSpPr>
          <p:cNvPr id="6" name="Rectangle: Rounded Corners 5">
            <a:extLst>
              <a:ext uri="{FF2B5EF4-FFF2-40B4-BE49-F238E27FC236}">
                <a16:creationId xmlns:a16="http://schemas.microsoft.com/office/drawing/2014/main" id="{D70ABADE-CBF6-8558-C34A-292BC11E0997}"/>
              </a:ext>
            </a:extLst>
          </p:cNvPr>
          <p:cNvSpPr/>
          <p:nvPr/>
        </p:nvSpPr>
        <p:spPr>
          <a:xfrm>
            <a:off x="95250" y="6012192"/>
            <a:ext cx="8924925" cy="65530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Next session: Work experience – why do it, what have you got to offer?</a:t>
            </a:r>
          </a:p>
        </p:txBody>
      </p:sp>
    </p:spTree>
    <p:custDataLst>
      <p:tags r:id="rId1"/>
    </p:custDataLst>
    <p:extLst>
      <p:ext uri="{BB962C8B-B14F-4D97-AF65-F5344CB8AC3E}">
        <p14:creationId xmlns:p14="http://schemas.microsoft.com/office/powerpoint/2010/main" val="415618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933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6" name="Rectangle 5">
            <a:extLst>
              <a:ext uri="{FF2B5EF4-FFF2-40B4-BE49-F238E27FC236}">
                <a16:creationId xmlns:a16="http://schemas.microsoft.com/office/drawing/2014/main" id="{F41F3CFD-8929-EDA1-245F-88604E980071}"/>
              </a:ext>
            </a:extLst>
          </p:cNvPr>
          <p:cNvSpPr/>
          <p:nvPr/>
        </p:nvSpPr>
        <p:spPr>
          <a:xfrm>
            <a:off x="197102" y="850788"/>
            <a:ext cx="8749794" cy="577463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3200" b="0" i="0" dirty="0">
              <a:solidFill>
                <a:srgbClr val="202124"/>
              </a:solidFill>
              <a:effectLst/>
            </a:endParaRPr>
          </a:p>
        </p:txBody>
      </p:sp>
      <p:sp>
        <p:nvSpPr>
          <p:cNvPr id="8" name="Freeform 4">
            <a:extLst>
              <a:ext uri="{FF2B5EF4-FFF2-40B4-BE49-F238E27FC236}">
                <a16:creationId xmlns:a16="http://schemas.microsoft.com/office/drawing/2014/main" id="{04C1B458-E128-DED0-C07F-5D97F73F7F07}"/>
              </a:ext>
            </a:extLst>
          </p:cNvPr>
          <p:cNvSpPr/>
          <p:nvPr/>
        </p:nvSpPr>
        <p:spPr>
          <a:xfrm rot="3103024">
            <a:off x="2596491" y="1016174"/>
            <a:ext cx="3907896" cy="6118618"/>
          </a:xfrm>
          <a:custGeom>
            <a:avLst/>
            <a:gdLst/>
            <a:ahLst/>
            <a:cxnLst/>
            <a:rect l="l" t="t" r="r" b="b"/>
            <a:pathLst>
              <a:path w="3024000" h="4107301">
                <a:moveTo>
                  <a:pt x="0" y="0"/>
                </a:moveTo>
                <a:lnTo>
                  <a:pt x="3024000" y="0"/>
                </a:lnTo>
                <a:lnTo>
                  <a:pt x="3024000" y="4107300"/>
                </a:lnTo>
                <a:lnTo>
                  <a:pt x="0" y="41073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9" name="TextBox 8">
            <a:extLst>
              <a:ext uri="{FF2B5EF4-FFF2-40B4-BE49-F238E27FC236}">
                <a16:creationId xmlns:a16="http://schemas.microsoft.com/office/drawing/2014/main" id="{9E932CDC-BD65-F046-2D56-CDCB8D3EBD55}"/>
              </a:ext>
            </a:extLst>
          </p:cNvPr>
          <p:cNvSpPr txBox="1"/>
          <p:nvPr/>
        </p:nvSpPr>
        <p:spPr>
          <a:xfrm>
            <a:off x="326749" y="1055554"/>
            <a:ext cx="8490499" cy="461665"/>
          </a:xfrm>
          <a:prstGeom prst="rect">
            <a:avLst/>
          </a:prstGeom>
          <a:noFill/>
        </p:spPr>
        <p:txBody>
          <a:bodyPr wrap="square" rtlCol="0">
            <a:spAutoFit/>
          </a:bodyPr>
          <a:lstStyle/>
          <a:p>
            <a:pPr algn="ctr"/>
            <a:r>
              <a:rPr lang="en-GB" sz="2400" b="0" i="0" dirty="0">
                <a:effectLst/>
              </a:rPr>
              <a:t>A career is </a:t>
            </a:r>
            <a:r>
              <a:rPr lang="en-GB" sz="2400" b="1" dirty="0"/>
              <a:t>an</a:t>
            </a:r>
            <a:r>
              <a:rPr lang="en-GB" sz="2400" b="1" i="0" dirty="0">
                <a:effectLst/>
              </a:rPr>
              <a:t> individual's journey through life, learning and work</a:t>
            </a:r>
            <a:r>
              <a:rPr lang="en-GB" sz="2400" b="0" i="0" dirty="0">
                <a:effectLst/>
              </a:rPr>
              <a:t>.</a:t>
            </a:r>
          </a:p>
        </p:txBody>
      </p:sp>
      <p:sp>
        <p:nvSpPr>
          <p:cNvPr id="11" name="TextBox 10">
            <a:extLst>
              <a:ext uri="{FF2B5EF4-FFF2-40B4-BE49-F238E27FC236}">
                <a16:creationId xmlns:a16="http://schemas.microsoft.com/office/drawing/2014/main" id="{14A60507-E183-D540-EA7B-E571429A2C56}"/>
              </a:ext>
            </a:extLst>
          </p:cNvPr>
          <p:cNvSpPr txBox="1"/>
          <p:nvPr/>
        </p:nvSpPr>
        <p:spPr>
          <a:xfrm>
            <a:off x="305191" y="5983974"/>
            <a:ext cx="8490499" cy="461665"/>
          </a:xfrm>
          <a:prstGeom prst="rect">
            <a:avLst/>
          </a:prstGeom>
          <a:noFill/>
        </p:spPr>
        <p:txBody>
          <a:bodyPr wrap="square" rtlCol="0">
            <a:spAutoFit/>
          </a:bodyPr>
          <a:lstStyle/>
          <a:p>
            <a:pPr algn="ctr"/>
            <a:r>
              <a:rPr lang="en-GB" sz="2400" dirty="0"/>
              <a:t>Throughout your career you may have many jobs.</a:t>
            </a:r>
            <a:endParaRPr lang="en-GB" sz="2400" i="0" dirty="0">
              <a:effectLst/>
            </a:endParaRPr>
          </a:p>
        </p:txBody>
      </p:sp>
      <p:sp>
        <p:nvSpPr>
          <p:cNvPr id="13" name="Star: 32 Points 12">
            <a:extLst>
              <a:ext uri="{FF2B5EF4-FFF2-40B4-BE49-F238E27FC236}">
                <a16:creationId xmlns:a16="http://schemas.microsoft.com/office/drawing/2014/main" id="{F48CAF2C-1C88-403B-1F6C-74B33E8742F2}"/>
              </a:ext>
            </a:extLst>
          </p:cNvPr>
          <p:cNvSpPr/>
          <p:nvPr/>
        </p:nvSpPr>
        <p:spPr>
          <a:xfrm>
            <a:off x="2056961" y="2056322"/>
            <a:ext cx="4929808" cy="3607624"/>
          </a:xfrm>
          <a:prstGeom prst="star32">
            <a:avLst/>
          </a:prstGeom>
          <a:solidFill>
            <a:srgbClr val="F6D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tx1"/>
                </a:solidFill>
              </a:rPr>
              <a:t>It is all about YOU!</a:t>
            </a:r>
          </a:p>
        </p:txBody>
      </p:sp>
    </p:spTree>
    <p:custDataLst>
      <p:tags r:id="rId1"/>
    </p:custDataLst>
    <p:extLst>
      <p:ext uri="{BB962C8B-B14F-4D97-AF65-F5344CB8AC3E}">
        <p14:creationId xmlns:p14="http://schemas.microsoft.com/office/powerpoint/2010/main" val="110060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Year 10 – the big things for your career</a:t>
            </a: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7" name="Rectangle 6">
            <a:extLst>
              <a:ext uri="{FF2B5EF4-FFF2-40B4-BE49-F238E27FC236}">
                <a16:creationId xmlns:a16="http://schemas.microsoft.com/office/drawing/2014/main" id="{9F710C02-ED27-438F-AE7A-E03B06068E65}"/>
              </a:ext>
            </a:extLst>
          </p:cNvPr>
          <p:cNvSpPr/>
          <p:nvPr/>
        </p:nvSpPr>
        <p:spPr>
          <a:xfrm>
            <a:off x="175545" y="838387"/>
            <a:ext cx="2994660" cy="250048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Start thinking about what you will do at the end of Y11</a:t>
            </a:r>
          </a:p>
        </p:txBody>
      </p:sp>
      <p:sp>
        <p:nvSpPr>
          <p:cNvPr id="10" name="Rectangle 9">
            <a:extLst>
              <a:ext uri="{FF2B5EF4-FFF2-40B4-BE49-F238E27FC236}">
                <a16:creationId xmlns:a16="http://schemas.microsoft.com/office/drawing/2014/main" id="{5E8B3E3A-50D8-4843-A057-D06E39822F0A}"/>
              </a:ext>
            </a:extLst>
          </p:cNvPr>
          <p:cNvSpPr/>
          <p:nvPr/>
        </p:nvSpPr>
        <p:spPr>
          <a:xfrm>
            <a:off x="2979137" y="2280687"/>
            <a:ext cx="2994660" cy="2500489"/>
          </a:xfrm>
          <a:prstGeom prst="rect">
            <a:avLst/>
          </a:prstGeom>
          <a:solidFill>
            <a:srgbClr val="933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Have a chance to try out work experience</a:t>
            </a:r>
          </a:p>
        </p:txBody>
      </p:sp>
      <p:sp>
        <p:nvSpPr>
          <p:cNvPr id="11" name="Rectangle 10">
            <a:extLst>
              <a:ext uri="{FF2B5EF4-FFF2-40B4-BE49-F238E27FC236}">
                <a16:creationId xmlns:a16="http://schemas.microsoft.com/office/drawing/2014/main" id="{E0774583-EEEC-4446-8A80-A80E0F4A13A7}"/>
              </a:ext>
            </a:extLst>
          </p:cNvPr>
          <p:cNvSpPr/>
          <p:nvPr/>
        </p:nvSpPr>
        <p:spPr>
          <a:xfrm>
            <a:off x="5782729" y="3798005"/>
            <a:ext cx="2994660" cy="250048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Get the best GCSEs you can</a:t>
            </a:r>
          </a:p>
        </p:txBody>
      </p:sp>
    </p:spTree>
    <p:custDataLst>
      <p:tags r:id="rId1"/>
    </p:custDataLst>
    <p:extLst>
      <p:ext uri="{BB962C8B-B14F-4D97-AF65-F5344CB8AC3E}">
        <p14:creationId xmlns:p14="http://schemas.microsoft.com/office/powerpoint/2010/main" val="325583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1"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24" name="Group 23"/>
          <p:cNvGrpSpPr/>
          <p:nvPr/>
        </p:nvGrpSpPr>
        <p:grpSpPr>
          <a:xfrm>
            <a:off x="260279" y="1396785"/>
            <a:ext cx="8608659" cy="4710761"/>
            <a:chOff x="155575" y="2694694"/>
            <a:chExt cx="8776723" cy="4006559"/>
          </a:xfrm>
          <a:solidFill>
            <a:srgbClr val="FF6600"/>
          </a:solidFill>
        </p:grpSpPr>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9096" y="2694694"/>
              <a:ext cx="1811697" cy="2474082"/>
            </a:xfrm>
            <a:prstGeom prst="rect">
              <a:avLst/>
            </a:prstGeom>
            <a:grpFill/>
          </p:spPr>
        </p:pic>
        <p:pic>
          <p:nvPicPr>
            <p:cNvPr id="28" name="Picture 27"/>
            <p:cNvPicPr>
              <a:picLocks noChangeAspect="1"/>
            </p:cNvPicPr>
            <p:nvPr/>
          </p:nvPicPr>
          <p:blipFill rotWithShape="1">
            <a:blip r:embed="rId5" cstate="print">
              <a:extLst>
                <a:ext uri="{28A0092B-C50C-407E-A947-70E740481C1C}">
                  <a14:useLocalDpi xmlns:a14="http://schemas.microsoft.com/office/drawing/2010/main" val="0"/>
                </a:ext>
              </a:extLst>
            </a:blip>
            <a:srcRect l="25557" b="959"/>
            <a:stretch/>
          </p:blipFill>
          <p:spPr>
            <a:xfrm>
              <a:off x="155575" y="4347995"/>
              <a:ext cx="1873177" cy="1641117"/>
            </a:xfrm>
            <a:prstGeom prst="rect">
              <a:avLst/>
            </a:prstGeom>
            <a:grpFill/>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4889" y="2694694"/>
              <a:ext cx="3370745" cy="1633961"/>
            </a:xfrm>
            <a:prstGeom prst="rect">
              <a:avLst/>
            </a:prstGeom>
            <a:grpFill/>
          </p:spPr>
        </p:pic>
        <p:pic>
          <p:nvPicPr>
            <p:cNvPr id="31" name="Picture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5049" y="3028165"/>
              <a:ext cx="2213664" cy="1477946"/>
            </a:xfrm>
            <a:prstGeom prst="rect">
              <a:avLst/>
            </a:prstGeom>
            <a:grpFill/>
          </p:spPr>
        </p:pic>
        <p:pic>
          <p:nvPicPr>
            <p:cNvPr id="32" name="Picture 3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63380" y="5351237"/>
              <a:ext cx="2025024" cy="1350016"/>
            </a:xfrm>
            <a:prstGeom prst="rect">
              <a:avLst/>
            </a:prstGeom>
            <a:grpFill/>
          </p:spPr>
        </p:pic>
        <p:pic>
          <p:nvPicPr>
            <p:cNvPr id="33" name="Picture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84327" y="5340530"/>
              <a:ext cx="1982852" cy="1321901"/>
            </a:xfrm>
            <a:prstGeom prst="rect">
              <a:avLst/>
            </a:prstGeom>
            <a:grpFill/>
          </p:spPr>
        </p:pic>
        <p:pic>
          <p:nvPicPr>
            <p:cNvPr id="35" name="Picture 3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75949" y="3393363"/>
              <a:ext cx="2353235" cy="1323694"/>
            </a:xfrm>
            <a:prstGeom prst="rect">
              <a:avLst/>
            </a:prstGeom>
            <a:grpFill/>
          </p:spPr>
        </p:pic>
        <p:pic>
          <p:nvPicPr>
            <p:cNvPr id="38" name="Picture 37"/>
            <p:cNvPicPr>
              <a:picLocks noChangeAspect="1"/>
            </p:cNvPicPr>
            <p:nvPr/>
          </p:nvPicPr>
          <p:blipFill>
            <a:blip r:embed="rId11" cstate="print">
              <a:extLst>
                <a:ext uri="{28A0092B-C50C-407E-A947-70E740481C1C}">
                  <a14:useLocalDpi xmlns:a14="http://schemas.microsoft.com/office/drawing/2010/main" val="0"/>
                </a:ext>
              </a:extLst>
            </a:blip>
            <a:srcRect l="14856"/>
            <a:stretch/>
          </p:blipFill>
          <p:spPr>
            <a:xfrm>
              <a:off x="6579063" y="4786476"/>
              <a:ext cx="2353235" cy="1466602"/>
            </a:xfrm>
            <a:prstGeom prst="rect">
              <a:avLst/>
            </a:prstGeom>
            <a:grpFill/>
          </p:spPr>
        </p:pic>
      </p:grpSp>
      <p:grpSp>
        <p:nvGrpSpPr>
          <p:cNvPr id="39" name="Group 38"/>
          <p:cNvGrpSpPr/>
          <p:nvPr/>
        </p:nvGrpSpPr>
        <p:grpSpPr>
          <a:xfrm>
            <a:off x="2215126" y="4472362"/>
            <a:ext cx="4171774" cy="1667182"/>
            <a:chOff x="2184327" y="5305182"/>
            <a:chExt cx="4174675" cy="1396072"/>
          </a:xfrm>
        </p:grpSpPr>
        <p:sp>
          <p:nvSpPr>
            <p:cNvPr id="40" name="Rectangle 39"/>
            <p:cNvSpPr/>
            <p:nvPr/>
          </p:nvSpPr>
          <p:spPr>
            <a:xfrm>
              <a:off x="2184327" y="5305182"/>
              <a:ext cx="1982852" cy="13960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p:cNvSpPr/>
            <p:nvPr/>
          </p:nvSpPr>
          <p:spPr>
            <a:xfrm>
              <a:off x="4329349" y="5315723"/>
              <a:ext cx="2029653" cy="13855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4" name="Group 43"/>
          <p:cNvGrpSpPr/>
          <p:nvPr/>
        </p:nvGrpSpPr>
        <p:grpSpPr>
          <a:xfrm>
            <a:off x="2213968" y="4485978"/>
            <a:ext cx="4172932" cy="1654593"/>
            <a:chOff x="2167282" y="5586613"/>
            <a:chExt cx="4401237" cy="1688476"/>
          </a:xfrm>
        </p:grpSpPr>
        <p:pic>
          <p:nvPicPr>
            <p:cNvPr id="45" name="Picture 4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67282" y="5586613"/>
              <a:ext cx="2109081" cy="1688476"/>
            </a:xfrm>
            <a:prstGeom prst="rect">
              <a:avLst/>
            </a:prstGeom>
          </p:spPr>
        </p:pic>
        <p:pic>
          <p:nvPicPr>
            <p:cNvPr id="48" name="Picture 4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04440" y="5586613"/>
              <a:ext cx="2164079" cy="1688476"/>
            </a:xfrm>
            <a:prstGeom prst="rect">
              <a:avLst/>
            </a:prstGeom>
          </p:spPr>
        </p:pic>
      </p:grpSp>
      <p:sp>
        <p:nvSpPr>
          <p:cNvPr id="50" name="Explosion 2 49"/>
          <p:cNvSpPr/>
          <p:nvPr/>
        </p:nvSpPr>
        <p:spPr>
          <a:xfrm>
            <a:off x="1242998" y="1626705"/>
            <a:ext cx="6997726" cy="4100392"/>
          </a:xfrm>
          <a:prstGeom prst="irregularSeal2">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You could live until over 100 and have lots of different jobs in your lifetime!</a:t>
            </a:r>
          </a:p>
        </p:txBody>
      </p:sp>
      <p:sp>
        <p:nvSpPr>
          <p:cNvPr id="20" name="TextBox 19">
            <a:extLst>
              <a:ext uri="{FF2B5EF4-FFF2-40B4-BE49-F238E27FC236}">
                <a16:creationId xmlns:a16="http://schemas.microsoft.com/office/drawing/2014/main" id="{DB8315A4-5381-4A6A-A9B6-FD30A2973052}"/>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does the future look like for you?</a:t>
            </a:r>
          </a:p>
        </p:txBody>
      </p:sp>
      <p:pic>
        <p:nvPicPr>
          <p:cNvPr id="21" name="Graphic 20" descr="Badge 1 with solid fill">
            <a:extLst>
              <a:ext uri="{FF2B5EF4-FFF2-40B4-BE49-F238E27FC236}">
                <a16:creationId xmlns:a16="http://schemas.microsoft.com/office/drawing/2014/main" id="{360AB080-A9A1-462A-9F7D-097F894175B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157702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500" fill="hold"/>
                                        <p:tgtEl>
                                          <p:spTgt spid="44"/>
                                        </p:tgtEl>
                                        <p:attrNameLst>
                                          <p:attrName>ppt_x</p:attrName>
                                        </p:attrNameLst>
                                      </p:cBhvr>
                                      <p:tavLst>
                                        <p:tav tm="0">
                                          <p:val>
                                            <p:strVal val="#ppt_x"/>
                                          </p:val>
                                        </p:tav>
                                        <p:tav tm="100000">
                                          <p:val>
                                            <p:strVal val="#ppt_x"/>
                                          </p:val>
                                        </p:tav>
                                      </p:tavLst>
                                    </p:anim>
                                    <p:anim calcmode="lin" valueType="num">
                                      <p:cBhvr additive="base">
                                        <p:cTn id="2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50"/>
                                        </p:tgtEl>
                                        <p:attrNameLst>
                                          <p:attrName>style.visibility</p:attrName>
                                        </p:attrNameLst>
                                      </p:cBhvr>
                                      <p:to>
                                        <p:strVal val="visible"/>
                                      </p:to>
                                    </p:set>
                                    <p:anim calcmode="lin" valueType="num">
                                      <p:cBhvr>
                                        <p:cTn id="25" dur="1000" fill="hold"/>
                                        <p:tgtEl>
                                          <p:spTgt spid="50"/>
                                        </p:tgtEl>
                                        <p:attrNameLst>
                                          <p:attrName>ppt_w</p:attrName>
                                        </p:attrNameLst>
                                      </p:cBhvr>
                                      <p:tavLst>
                                        <p:tav tm="0">
                                          <p:val>
                                            <p:fltVal val="0"/>
                                          </p:val>
                                        </p:tav>
                                        <p:tav tm="100000">
                                          <p:val>
                                            <p:strVal val="#ppt_w"/>
                                          </p:val>
                                        </p:tav>
                                      </p:tavLst>
                                    </p:anim>
                                    <p:anim calcmode="lin" valueType="num">
                                      <p:cBhvr>
                                        <p:cTn id="26" dur="1000" fill="hold"/>
                                        <p:tgtEl>
                                          <p:spTgt spid="50"/>
                                        </p:tgtEl>
                                        <p:attrNameLst>
                                          <p:attrName>ppt_h</p:attrName>
                                        </p:attrNameLst>
                                      </p:cBhvr>
                                      <p:tavLst>
                                        <p:tav tm="0">
                                          <p:val>
                                            <p:fltVal val="0"/>
                                          </p:val>
                                        </p:tav>
                                        <p:tav tm="100000">
                                          <p:val>
                                            <p:strVal val="#ppt_h"/>
                                          </p:val>
                                        </p:tav>
                                      </p:tavLst>
                                    </p:anim>
                                    <p:anim calcmode="lin" valueType="num">
                                      <p:cBhvr>
                                        <p:cTn id="27" dur="1000" fill="hold"/>
                                        <p:tgtEl>
                                          <p:spTgt spid="50"/>
                                        </p:tgtEl>
                                        <p:attrNameLst>
                                          <p:attrName>style.rotation</p:attrName>
                                        </p:attrNameLst>
                                      </p:cBhvr>
                                      <p:tavLst>
                                        <p:tav tm="0">
                                          <p:val>
                                            <p:fltVal val="90"/>
                                          </p:val>
                                        </p:tav>
                                        <p:tav tm="100000">
                                          <p:val>
                                            <p:fltVal val="0"/>
                                          </p:val>
                                        </p:tav>
                                      </p:tavLst>
                                    </p:anim>
                                    <p:animEffect transition="in" filter="fade">
                                      <p:cBhvr>
                                        <p:cTn id="28"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Where are the jobs?</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888119"/>
            <a:ext cx="8681292" cy="1569660"/>
          </a:xfrm>
          <a:prstGeom prst="rect">
            <a:avLst/>
          </a:prstGeom>
          <a:solidFill>
            <a:schemeClr val="bg1"/>
          </a:solidFill>
        </p:spPr>
        <p:txBody>
          <a:bodyPr wrap="square" rtlCol="0">
            <a:spAutoFit/>
          </a:bodyPr>
          <a:lstStyle/>
          <a:p>
            <a:r>
              <a:rPr lang="en-GB" sz="2400" dirty="0"/>
              <a:t>Working in pairs, think of:</a:t>
            </a:r>
          </a:p>
          <a:p>
            <a:r>
              <a:rPr lang="en-GB" sz="2400" dirty="0"/>
              <a:t>2 jobs there might be less of now than 10 years ago,</a:t>
            </a:r>
          </a:p>
          <a:p>
            <a:r>
              <a:rPr lang="en-GB" sz="2400" dirty="0"/>
              <a:t>2 jobs that will always be needed into the future, </a:t>
            </a:r>
          </a:p>
          <a:p>
            <a:r>
              <a:rPr lang="en-GB" sz="2400" dirty="0"/>
              <a:t>2 jobs that have been or are beginning to be replaced by technology.</a:t>
            </a:r>
            <a:endParaRPr lang="en-GB" dirty="0"/>
          </a:p>
        </p:txBody>
      </p:sp>
      <p:pic>
        <p:nvPicPr>
          <p:cNvPr id="11" name="Picture 10" descr="Hairdresser using comb and hair-cutting shears to trim ends of man's hair">
            <a:extLst>
              <a:ext uri="{FF2B5EF4-FFF2-40B4-BE49-F238E27FC236}">
                <a16:creationId xmlns:a16="http://schemas.microsoft.com/office/drawing/2014/main" id="{799494AC-8F14-4D6D-9D2D-7AC2F298E8E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115927" y="4531206"/>
            <a:ext cx="2825099" cy="1886211"/>
          </a:xfrm>
          <a:prstGeom prst="rect">
            <a:avLst/>
          </a:prstGeom>
        </p:spPr>
      </p:pic>
      <p:sp>
        <p:nvSpPr>
          <p:cNvPr id="10" name="Star: 32 Points 9">
            <a:extLst>
              <a:ext uri="{FF2B5EF4-FFF2-40B4-BE49-F238E27FC236}">
                <a16:creationId xmlns:a16="http://schemas.microsoft.com/office/drawing/2014/main" id="{D2F8C665-E619-49E7-B1D6-0134535A2FDB}"/>
              </a:ext>
            </a:extLst>
          </p:cNvPr>
          <p:cNvSpPr/>
          <p:nvPr/>
        </p:nvSpPr>
        <p:spPr>
          <a:xfrm>
            <a:off x="7123814" y="2556931"/>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Graphic 11" descr="Badge 1 with solid fill">
            <a:extLst>
              <a:ext uri="{FF2B5EF4-FFF2-40B4-BE49-F238E27FC236}">
                <a16:creationId xmlns:a16="http://schemas.microsoft.com/office/drawing/2014/main" id="{67C89183-6D21-4F5B-B6E3-2881DDE8B8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pic>
        <p:nvPicPr>
          <p:cNvPr id="6" name="Picture 5" descr="Close up of seedlings in pots">
            <a:extLst>
              <a:ext uri="{FF2B5EF4-FFF2-40B4-BE49-F238E27FC236}">
                <a16:creationId xmlns:a16="http://schemas.microsoft.com/office/drawing/2014/main" id="{84CC51E8-A5E9-4493-BABB-D19F1441D07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09757" y="4531205"/>
            <a:ext cx="2826504" cy="1886211"/>
          </a:xfrm>
          <a:prstGeom prst="rect">
            <a:avLst/>
          </a:prstGeom>
        </p:spPr>
      </p:pic>
      <p:pic>
        <p:nvPicPr>
          <p:cNvPr id="14" name="Picture 13" descr="Close-up of package with blank tag">
            <a:extLst>
              <a:ext uri="{FF2B5EF4-FFF2-40B4-BE49-F238E27FC236}">
                <a16:creationId xmlns:a16="http://schemas.microsoft.com/office/drawing/2014/main" id="{AF8AC77E-096C-4AFC-81D1-F11E5BF8CA8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5545" y="4531205"/>
            <a:ext cx="2764514" cy="1886212"/>
          </a:xfrm>
          <a:prstGeom prst="rect">
            <a:avLst/>
          </a:prstGeom>
        </p:spPr>
      </p:pic>
      <p:sp>
        <p:nvSpPr>
          <p:cNvPr id="17" name="Rectangle: Rounded Corners 16">
            <a:extLst>
              <a:ext uri="{FF2B5EF4-FFF2-40B4-BE49-F238E27FC236}">
                <a16:creationId xmlns:a16="http://schemas.microsoft.com/office/drawing/2014/main" id="{2E55B77E-23DB-498B-8172-72EFB4BA9E58}"/>
              </a:ext>
            </a:extLst>
          </p:cNvPr>
          <p:cNvSpPr/>
          <p:nvPr/>
        </p:nvSpPr>
        <p:spPr>
          <a:xfrm>
            <a:off x="209320" y="2719757"/>
            <a:ext cx="6603805" cy="156966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This is Labour Market Information (LMI)</a:t>
            </a:r>
          </a:p>
          <a:p>
            <a:pPr algn="ctr"/>
            <a:r>
              <a:rPr lang="en-GB" sz="2400" dirty="0"/>
              <a:t>Be in the know, to know where to go</a:t>
            </a:r>
          </a:p>
        </p:txBody>
      </p:sp>
    </p:spTree>
    <p:custDataLst>
      <p:tags r:id="rId1"/>
    </p:custDataLst>
    <p:extLst>
      <p:ext uri="{BB962C8B-B14F-4D97-AF65-F5344CB8AC3E}">
        <p14:creationId xmlns:p14="http://schemas.microsoft.com/office/powerpoint/2010/main" val="42076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670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are future jobs going to be?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p:cNvSpPr txBox="1"/>
          <p:nvPr/>
        </p:nvSpPr>
        <p:spPr>
          <a:xfrm>
            <a:off x="765549" y="909209"/>
            <a:ext cx="3636375" cy="400110"/>
          </a:xfrm>
          <a:prstGeom prst="rect">
            <a:avLst/>
          </a:prstGeom>
          <a:solidFill>
            <a:srgbClr val="00AF61"/>
          </a:solidFill>
        </p:spPr>
        <p:txBody>
          <a:bodyPr wrap="square" lIns="91440" tIns="45720" rIns="91440" bIns="45720" rtlCol="0" anchor="t">
            <a:spAutoFit/>
          </a:bodyPr>
          <a:lstStyle/>
          <a:p>
            <a:pPr algn="ctr"/>
            <a:r>
              <a:rPr lang="en-GB" sz="2000" dirty="0">
                <a:solidFill>
                  <a:schemeClr val="bg1"/>
                </a:solidFill>
              </a:rPr>
              <a:t>Medical, Health Science and Care</a:t>
            </a:r>
            <a:endParaRPr lang="en-GB" dirty="0">
              <a:solidFill>
                <a:schemeClr val="bg1"/>
              </a:solidFill>
            </a:endParaRPr>
          </a:p>
        </p:txBody>
      </p:sp>
      <p:sp>
        <p:nvSpPr>
          <p:cNvPr id="7" name="TextBox 6"/>
          <p:cNvSpPr txBox="1"/>
          <p:nvPr/>
        </p:nvSpPr>
        <p:spPr>
          <a:xfrm>
            <a:off x="4918335" y="3381023"/>
            <a:ext cx="3636376" cy="400110"/>
          </a:xfrm>
          <a:prstGeom prst="rect">
            <a:avLst/>
          </a:prstGeom>
          <a:solidFill>
            <a:srgbClr val="39CC2E"/>
          </a:solidFill>
        </p:spPr>
        <p:txBody>
          <a:bodyPr wrap="square" lIns="91440" tIns="45720" rIns="91440" bIns="45720" rtlCol="0" anchor="t">
            <a:spAutoFit/>
          </a:bodyPr>
          <a:lstStyle/>
          <a:p>
            <a:pPr algn="ctr"/>
            <a:r>
              <a:rPr lang="en-GB" sz="2000" dirty="0">
                <a:solidFill>
                  <a:schemeClr val="bg1"/>
                </a:solidFill>
              </a:rPr>
              <a:t>Environmental (Green Jobs)</a:t>
            </a:r>
            <a:endParaRPr lang="en-GB" sz="2000" dirty="0">
              <a:solidFill>
                <a:schemeClr val="bg1"/>
              </a:solidFill>
              <a:cs typeface="Calibri"/>
            </a:endParaRPr>
          </a:p>
        </p:txBody>
      </p:sp>
      <p:pic>
        <p:nvPicPr>
          <p:cNvPr id="15" name="Picture 14"/>
          <p:cNvPicPr>
            <a:picLocks noChangeAspect="1"/>
          </p:cNvPicPr>
          <p:nvPr/>
        </p:nvPicPr>
        <p:blipFill>
          <a:blip r:embed="rId4"/>
          <a:stretch>
            <a:fillRect/>
          </a:stretch>
        </p:blipFill>
        <p:spPr>
          <a:xfrm>
            <a:off x="765549" y="1420553"/>
            <a:ext cx="3636375" cy="1782714"/>
          </a:xfrm>
          <a:prstGeom prst="rect">
            <a:avLst/>
          </a:prstGeom>
          <a:ln>
            <a:solidFill>
              <a:schemeClr val="bg1"/>
            </a:solidFill>
          </a:ln>
        </p:spPr>
      </p:pic>
      <p:sp>
        <p:nvSpPr>
          <p:cNvPr id="6" name="TextBox 5"/>
          <p:cNvSpPr txBox="1"/>
          <p:nvPr/>
        </p:nvSpPr>
        <p:spPr>
          <a:xfrm>
            <a:off x="765548" y="3377172"/>
            <a:ext cx="3664196" cy="400110"/>
          </a:xfrm>
          <a:prstGeom prst="rect">
            <a:avLst/>
          </a:prstGeom>
          <a:solidFill>
            <a:schemeClr val="accent1">
              <a:lumMod val="50000"/>
            </a:schemeClr>
          </a:solidFill>
        </p:spPr>
        <p:txBody>
          <a:bodyPr wrap="square" lIns="91440" tIns="45720" rIns="91440" bIns="45720" rtlCol="0" anchor="t">
            <a:spAutoFit/>
          </a:bodyPr>
          <a:lstStyle/>
          <a:p>
            <a:pPr algn="ctr"/>
            <a:r>
              <a:rPr lang="en-GB" sz="2000" dirty="0">
                <a:solidFill>
                  <a:schemeClr val="bg1"/>
                </a:solidFill>
              </a:rPr>
              <a:t>Engineering and Construction</a:t>
            </a:r>
            <a:endParaRPr lang="en-GB" dirty="0">
              <a:solidFill>
                <a:schemeClr val="bg1"/>
              </a:solidFill>
            </a:endParaRPr>
          </a:p>
        </p:txBody>
      </p:sp>
      <p:pic>
        <p:nvPicPr>
          <p:cNvPr id="12" name="Picture 11" descr="Safety professional in front of power plant">
            <a:extLst>
              <a:ext uri="{FF2B5EF4-FFF2-40B4-BE49-F238E27FC236}">
                <a16:creationId xmlns:a16="http://schemas.microsoft.com/office/drawing/2014/main" id="{5530F435-D78F-4A09-8B3D-8B1C73948BFB}"/>
              </a:ext>
            </a:extLst>
          </p:cNvPr>
          <p:cNvPicPr>
            <a:picLocks noChangeAspect="1"/>
          </p:cNvPicPr>
          <p:nvPr/>
        </p:nvPicPr>
        <p:blipFill>
          <a:blip r:embed="rId5"/>
          <a:stretch>
            <a:fillRect/>
          </a:stretch>
        </p:blipFill>
        <p:spPr>
          <a:xfrm>
            <a:off x="765549" y="3905081"/>
            <a:ext cx="3664196" cy="1917850"/>
          </a:xfrm>
          <a:prstGeom prst="rect">
            <a:avLst/>
          </a:prstGeom>
          <a:ln>
            <a:solidFill>
              <a:schemeClr val="bg1"/>
            </a:solidFill>
          </a:ln>
        </p:spPr>
      </p:pic>
      <p:sp>
        <p:nvSpPr>
          <p:cNvPr id="18" name="TextBox 17">
            <a:extLst>
              <a:ext uri="{FF2B5EF4-FFF2-40B4-BE49-F238E27FC236}">
                <a16:creationId xmlns:a16="http://schemas.microsoft.com/office/drawing/2014/main" id="{CCBF2D9D-9FDC-41C6-AD9B-9DC111176B67}"/>
              </a:ext>
            </a:extLst>
          </p:cNvPr>
          <p:cNvSpPr txBox="1"/>
          <p:nvPr/>
        </p:nvSpPr>
        <p:spPr>
          <a:xfrm>
            <a:off x="4918336" y="909209"/>
            <a:ext cx="3636375" cy="400110"/>
          </a:xfrm>
          <a:prstGeom prst="rect">
            <a:avLst/>
          </a:prstGeom>
          <a:solidFill>
            <a:schemeClr val="accent1"/>
          </a:solidFill>
        </p:spPr>
        <p:txBody>
          <a:bodyPr wrap="square" lIns="91440" tIns="45720" rIns="91440" bIns="45720" rtlCol="0" anchor="t">
            <a:spAutoFit/>
          </a:bodyPr>
          <a:lstStyle/>
          <a:p>
            <a:pPr algn="ctr"/>
            <a:r>
              <a:rPr lang="en-GB" sz="2000" dirty="0">
                <a:solidFill>
                  <a:schemeClr val="bg1"/>
                </a:solidFill>
              </a:rPr>
              <a:t>IT and Digital Technology</a:t>
            </a:r>
          </a:p>
        </p:txBody>
      </p:sp>
      <p:pic>
        <p:nvPicPr>
          <p:cNvPr id="8" name="Picture 7" descr="Fingerprint scanning machine">
            <a:extLst>
              <a:ext uri="{FF2B5EF4-FFF2-40B4-BE49-F238E27FC236}">
                <a16:creationId xmlns:a16="http://schemas.microsoft.com/office/drawing/2014/main" id="{2FD119A9-37A0-45D3-A3A5-DB0E434333B1}"/>
              </a:ext>
            </a:extLst>
          </p:cNvPr>
          <p:cNvPicPr>
            <a:picLocks noChangeAspect="1"/>
          </p:cNvPicPr>
          <p:nvPr/>
        </p:nvPicPr>
        <p:blipFill>
          <a:blip r:embed="rId6"/>
          <a:stretch>
            <a:fillRect/>
          </a:stretch>
        </p:blipFill>
        <p:spPr>
          <a:xfrm>
            <a:off x="4918337" y="1419326"/>
            <a:ext cx="3636374" cy="1785844"/>
          </a:xfrm>
          <a:prstGeom prst="rect">
            <a:avLst/>
          </a:prstGeom>
          <a:ln>
            <a:solidFill>
              <a:schemeClr val="bg1"/>
            </a:solidFill>
          </a:ln>
        </p:spPr>
      </p:pic>
      <p:pic>
        <p:nvPicPr>
          <p:cNvPr id="16" name="Graphic 15">
            <a:extLst>
              <a:ext uri="{FF2B5EF4-FFF2-40B4-BE49-F238E27FC236}">
                <a16:creationId xmlns:a16="http://schemas.microsoft.com/office/drawing/2014/main" id="{F1622F77-968F-4733-912B-022749CD83C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5575" y="-76715"/>
            <a:ext cx="646331" cy="646331"/>
          </a:xfrm>
          <a:prstGeom prst="rect">
            <a:avLst/>
          </a:prstGeom>
        </p:spPr>
      </p:pic>
      <p:pic>
        <p:nvPicPr>
          <p:cNvPr id="5" name="Picture 4" descr="Vibrant green forest">
            <a:extLst>
              <a:ext uri="{FF2B5EF4-FFF2-40B4-BE49-F238E27FC236}">
                <a16:creationId xmlns:a16="http://schemas.microsoft.com/office/drawing/2014/main" id="{D8286312-8424-5CD6-D8ED-910702FC4EC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918335" y="3905081"/>
            <a:ext cx="3636375" cy="1917850"/>
          </a:xfrm>
          <a:prstGeom prst="rect">
            <a:avLst/>
          </a:prstGeom>
          <a:ln>
            <a:solidFill>
              <a:schemeClr val="bg1"/>
            </a:solidFill>
          </a:ln>
        </p:spPr>
      </p:pic>
      <p:sp>
        <p:nvSpPr>
          <p:cNvPr id="4" name="Rectangle: Rounded Corners 3">
            <a:extLst>
              <a:ext uri="{FF2B5EF4-FFF2-40B4-BE49-F238E27FC236}">
                <a16:creationId xmlns:a16="http://schemas.microsoft.com/office/drawing/2014/main" id="{E242523A-7F16-8F2D-9408-803B0CDBC4F0}"/>
              </a:ext>
            </a:extLst>
          </p:cNvPr>
          <p:cNvSpPr/>
          <p:nvPr/>
        </p:nvSpPr>
        <p:spPr>
          <a:xfrm>
            <a:off x="1815546" y="5968047"/>
            <a:ext cx="5794829" cy="6463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There will be other sectors growing too</a:t>
            </a:r>
          </a:p>
        </p:txBody>
      </p:sp>
    </p:spTree>
    <p:custDataLst>
      <p:tags r:id="rId1"/>
    </p:custDataLst>
    <p:extLst>
      <p:ext uri="{BB962C8B-B14F-4D97-AF65-F5344CB8AC3E}">
        <p14:creationId xmlns:p14="http://schemas.microsoft.com/office/powerpoint/2010/main" val="198810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sp>
        <p:nvSpPr>
          <p:cNvPr id="15" name="TextBox 14">
            <a:extLst>
              <a:ext uri="{FF2B5EF4-FFF2-40B4-BE49-F238E27FC236}">
                <a16:creationId xmlns:a16="http://schemas.microsoft.com/office/drawing/2014/main" id="{F429F7BE-DCF1-43A2-8428-2C4E492E5192}"/>
              </a:ext>
            </a:extLst>
          </p:cNvPr>
          <p:cNvSpPr txBox="1"/>
          <p:nvPr/>
        </p:nvSpPr>
        <p:spPr>
          <a:xfrm>
            <a:off x="5443298" y="6062443"/>
            <a:ext cx="3429479" cy="584775"/>
          </a:xfrm>
          <a:prstGeom prst="rect">
            <a:avLst/>
          </a:prstGeom>
          <a:noFill/>
        </p:spPr>
        <p:txBody>
          <a:bodyPr wrap="square" rtlCol="0">
            <a:spAutoFit/>
          </a:bodyPr>
          <a:lstStyle/>
          <a:p>
            <a:pPr algn="ctr"/>
            <a:r>
              <a:rPr lang="en-GB" sz="32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200" dirty="0">
              <a:solidFill>
                <a:schemeClr val="bg1"/>
              </a:solidFill>
            </a:endParaRPr>
          </a:p>
        </p:txBody>
      </p:sp>
      <p:sp>
        <p:nvSpPr>
          <p:cNvPr id="8" name="Rectangle 7">
            <a:extLst>
              <a:ext uri="{FF2B5EF4-FFF2-40B4-BE49-F238E27FC236}">
                <a16:creationId xmlns:a16="http://schemas.microsoft.com/office/drawing/2014/main" id="{01C16031-72A3-403F-9684-E9B768118AF5}"/>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Careerpilot – all you need in one place</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646331" cy="646331"/>
          </a:xfrm>
          <a:prstGeom prst="rect">
            <a:avLst/>
          </a:prstGeom>
        </p:spPr>
      </p:pic>
      <p:pic>
        <p:nvPicPr>
          <p:cNvPr id="4" name="Picture 3">
            <a:extLst>
              <a:ext uri="{FF2B5EF4-FFF2-40B4-BE49-F238E27FC236}">
                <a16:creationId xmlns:a16="http://schemas.microsoft.com/office/drawing/2014/main" id="{36C69B10-5EAF-115D-F903-D65E5A427F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878" y="775670"/>
            <a:ext cx="4384071" cy="5978279"/>
          </a:xfrm>
          <a:prstGeom prst="rect">
            <a:avLst/>
          </a:prstGeom>
          <a:effectLst>
            <a:outerShdw blurRad="63500" sx="102000" sy="102000" algn="ctr" rotWithShape="0">
              <a:prstClr val="black">
                <a:alpha val="40000"/>
              </a:prstClr>
            </a:outerShdw>
          </a:effectLst>
        </p:spPr>
      </p:pic>
      <p:sp>
        <p:nvSpPr>
          <p:cNvPr id="13" name="Speech Bubble: Rectangle 12">
            <a:extLst>
              <a:ext uri="{FF2B5EF4-FFF2-40B4-BE49-F238E27FC236}">
                <a16:creationId xmlns:a16="http://schemas.microsoft.com/office/drawing/2014/main" id="{F8C06C43-97F5-45BA-82E0-37B59EC461B7}"/>
              </a:ext>
            </a:extLst>
          </p:cNvPr>
          <p:cNvSpPr/>
          <p:nvPr/>
        </p:nvSpPr>
        <p:spPr>
          <a:xfrm>
            <a:off x="5443299" y="4532792"/>
            <a:ext cx="3429478" cy="942975"/>
          </a:xfrm>
          <a:prstGeom prst="wedgeRectCallout">
            <a:avLst>
              <a:gd name="adj1" fmla="val -100959"/>
              <a:gd name="adj2" fmla="val 108043"/>
            </a:avLst>
          </a:prstGeom>
          <a:solidFill>
            <a:schemeClr val="bg1"/>
          </a:solidFill>
          <a:ln>
            <a:solidFill>
              <a:srgbClr val="009E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Future qualifications and pathways</a:t>
            </a:r>
          </a:p>
        </p:txBody>
      </p:sp>
      <p:sp>
        <p:nvSpPr>
          <p:cNvPr id="10" name="Speech Bubble: Rectangle 9">
            <a:extLst>
              <a:ext uri="{FF2B5EF4-FFF2-40B4-BE49-F238E27FC236}">
                <a16:creationId xmlns:a16="http://schemas.microsoft.com/office/drawing/2014/main" id="{A46BC127-356B-48C1-BDC2-059F8CDA46CA}"/>
              </a:ext>
            </a:extLst>
          </p:cNvPr>
          <p:cNvSpPr/>
          <p:nvPr/>
        </p:nvSpPr>
        <p:spPr>
          <a:xfrm>
            <a:off x="5443299" y="1382233"/>
            <a:ext cx="3430173" cy="1369671"/>
          </a:xfrm>
          <a:prstGeom prst="wedgeRectCallout">
            <a:avLst>
              <a:gd name="adj1" fmla="val -122319"/>
              <a:gd name="adj2" fmla="val -772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299" y="3099783"/>
            <a:ext cx="3429478" cy="1222227"/>
          </a:xfrm>
          <a:prstGeom prst="wedgeRectCallout">
            <a:avLst>
              <a:gd name="adj1" fmla="val -105161"/>
              <a:gd name="adj2" fmla="val -126036"/>
            </a:avLst>
          </a:prstGeom>
          <a:solidFill>
            <a:schemeClr val="bg1"/>
          </a:solidFill>
          <a:ln>
            <a:solidFill>
              <a:srgbClr val="009E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Quizzes, tools – 3 stages to help you decide</a:t>
            </a:r>
          </a:p>
        </p:txBody>
      </p:sp>
    </p:spTree>
    <p:extLst>
      <p:ext uri="{BB962C8B-B14F-4D97-AF65-F5344CB8AC3E}">
        <p14:creationId xmlns:p14="http://schemas.microsoft.com/office/powerpoint/2010/main" val="90834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11859</TotalTime>
  <Words>2505</Words>
  <Application>Microsoft Office PowerPoint</Application>
  <PresentationFormat>On-screen Show (4:3)</PresentationFormat>
  <Paragraphs>259</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514</cp:revision>
  <cp:lastPrinted>2017-09-12T16:38:08Z</cp:lastPrinted>
  <dcterms:created xsi:type="dcterms:W3CDTF">2017-03-16T08:26:44Z</dcterms:created>
  <dcterms:modified xsi:type="dcterms:W3CDTF">2025-09-18T14:04:59Z</dcterms:modified>
</cp:coreProperties>
</file>