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18D0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86" d="100"/>
          <a:sy n="86" d="100"/>
        </p:scale>
        <p:origin x="28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D4CB89-C135-4FB5-9E85-388AB7D2F9E2}"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2096689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D4CB89-C135-4FB5-9E85-388AB7D2F9E2}"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211324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D4CB89-C135-4FB5-9E85-388AB7D2F9E2}"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22748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D4CB89-C135-4FB5-9E85-388AB7D2F9E2}"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115847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D4CB89-C135-4FB5-9E85-388AB7D2F9E2}"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345880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D4CB89-C135-4FB5-9E85-388AB7D2F9E2}"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149526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D4CB89-C135-4FB5-9E85-388AB7D2F9E2}" type="datetimeFigureOut">
              <a:rPr lang="en-GB" smtClean="0"/>
              <a:t>20/09/2023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332234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D4CB89-C135-4FB5-9E85-388AB7D2F9E2}" type="datetimeFigureOut">
              <a:rPr lang="en-GB" smtClean="0"/>
              <a:t>20/09/2023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3856132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4CB89-C135-4FB5-9E85-388AB7D2F9E2}" type="datetimeFigureOut">
              <a:rPr lang="en-GB" smtClean="0"/>
              <a:t>20/09/2023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3037915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DD4CB89-C135-4FB5-9E85-388AB7D2F9E2}"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1956974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DD4CB89-C135-4FB5-9E85-388AB7D2F9E2}"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83293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DDD4CB89-C135-4FB5-9E85-388AB7D2F9E2}" type="datetimeFigureOut">
              <a:rPr lang="en-GB" smtClean="0"/>
              <a:t>20/09/2023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91541C2-6C28-4643-856A-DA89CF7F8C8C}" type="slidenum">
              <a:rPr lang="en-GB" smtClean="0"/>
              <a:t>‹#›</a:t>
            </a:fld>
            <a:endParaRPr lang="en-GB"/>
          </a:p>
        </p:txBody>
      </p:sp>
    </p:spTree>
    <p:extLst>
      <p:ext uri="{BB962C8B-B14F-4D97-AF65-F5344CB8AC3E}">
        <p14:creationId xmlns:p14="http://schemas.microsoft.com/office/powerpoint/2010/main" val="21132547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careerpilot.org.uk/adviser-zone/careers-leader-portal" TargetMode="External"/><Relationship Id="rId13" Type="http://schemas.openxmlformats.org/officeDocument/2006/relationships/hyperlink" Target="https://careerpilot.org.uk/courses" TargetMode="External"/><Relationship Id="rId18" Type="http://schemas.openxmlformats.org/officeDocument/2006/relationships/image" Target="../media/image5.PNG"/><Relationship Id="rId26" Type="http://schemas.openxmlformats.org/officeDocument/2006/relationships/image" Target="../media/image12.png"/><Relationship Id="rId3" Type="http://schemas.openxmlformats.org/officeDocument/2006/relationships/image" Target="../media/image2.png"/><Relationship Id="rId21" Type="http://schemas.openxmlformats.org/officeDocument/2006/relationships/image" Target="../media/image7.png"/><Relationship Id="rId7" Type="http://schemas.openxmlformats.org/officeDocument/2006/relationships/hyperlink" Target="https://www.thecdi.net/New-Career-Development-Framework" TargetMode="External"/><Relationship Id="rId12" Type="http://schemas.openxmlformats.org/officeDocument/2006/relationships/hyperlink" Target="https://www.careerpilot.org.uk/information/careerometer" TargetMode="External"/><Relationship Id="rId17" Type="http://schemas.openxmlformats.org/officeDocument/2006/relationships/image" Target="../media/image4.png"/><Relationship Id="rId25" Type="http://schemas.openxmlformats.org/officeDocument/2006/relationships/image" Target="../media/image11.png"/><Relationship Id="rId2" Type="http://schemas.openxmlformats.org/officeDocument/2006/relationships/image" Target="../media/image1.emf"/><Relationship Id="rId16" Type="http://schemas.openxmlformats.org/officeDocument/2006/relationships/hyperlink" Target="https://www.careerpilot.org.uk/adviser-zone/pathway-planner-tool-gatsby-benchmark-8/resources-for-pathway-planner-users/to-use-with-students" TargetMode="External"/><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careerpilot.org.uk/adviser-zone" TargetMode="External"/><Relationship Id="rId11" Type="http://schemas.openxmlformats.org/officeDocument/2006/relationships/hyperlink" Target="https://careerpilot.org.uk/job-sectors" TargetMode="External"/><Relationship Id="rId24" Type="http://schemas.openxmlformats.org/officeDocument/2006/relationships/image" Target="../media/image10.png"/><Relationship Id="rId5" Type="http://schemas.openxmlformats.org/officeDocument/2006/relationships/hyperlink" Target="https://www.careerpilot.org.uk/" TargetMode="External"/><Relationship Id="rId15" Type="http://schemas.openxmlformats.org/officeDocument/2006/relationships/hyperlink" Target="https://www.careerpilot.org.uk/adviser-zone" TargetMode="External"/><Relationship Id="rId23" Type="http://schemas.openxmlformats.org/officeDocument/2006/relationships/image" Target="../media/image9.png"/><Relationship Id="rId10" Type="http://schemas.openxmlformats.org/officeDocument/2006/relationships/hyperlink" Target="https://www.careerpilot.org.uk/adviser-zone/pathway-planner-tool-gatsby-benchmark-8" TargetMode="External"/><Relationship Id="rId19" Type="http://schemas.openxmlformats.org/officeDocument/2006/relationships/hyperlink" Target="https://www.careerpilot.org.uk/adviser-zone/careers-leader-portal/careerpilot-mapped-to-compass-how-you-can-mention-the-site-2021-2022" TargetMode="External"/><Relationship Id="rId4" Type="http://schemas.openxmlformats.org/officeDocument/2006/relationships/image" Target="../media/image3.png"/><Relationship Id="rId9" Type="http://schemas.openxmlformats.org/officeDocument/2006/relationships/hyperlink" Target="https://www.careerpilot.org.uk/parent-zone" TargetMode="External"/><Relationship Id="rId14" Type="http://schemas.openxmlformats.org/officeDocument/2006/relationships/hyperlink" Target="https://www.careerpilot.org.uk/adviser-zone/hot-jobs-resource-free-gatsby-benchmark-2" TargetMode="External"/><Relationship Id="rId22"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hyperlink" Target="https://www.careerpilot.org.uk/adviser-zone/new-for-22-23-five-week-career-lessons-for-every-year-group/five-career-lessons-for-every-year-group/year-10-exploring-post-16-and-securing-work-experience" TargetMode="External"/><Relationship Id="rId13" Type="http://schemas.openxmlformats.org/officeDocument/2006/relationships/hyperlink" Target="https://www.opendays.com/" TargetMode="External"/><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hyperlink" Target="https://careerpilot.org.uk/job-sectors" TargetMode="External"/><Relationship Id="rId21" Type="http://schemas.openxmlformats.org/officeDocument/2006/relationships/image" Target="../media/image17.png"/><Relationship Id="rId7" Type="http://schemas.openxmlformats.org/officeDocument/2006/relationships/hyperlink" Target="https://careerpilot.org.uk/information/a-job-or-career/work-experience-what-s-in-it-for-me" TargetMode="External"/><Relationship Id="rId12" Type="http://schemas.openxmlformats.org/officeDocument/2006/relationships/hyperlink" Target="http://careerpilot.org.uk/providers" TargetMode="External"/><Relationship Id="rId17" Type="http://schemas.openxmlformats.org/officeDocument/2006/relationships/image" Target="../media/image13.png"/><Relationship Id="rId25" Type="http://schemas.openxmlformats.org/officeDocument/2006/relationships/image" Target="../media/image21.png"/><Relationship Id="rId2" Type="http://schemas.openxmlformats.org/officeDocument/2006/relationships/hyperlink" Target="https://careerpilot.org.uk/job-sectors/subjects" TargetMode="External"/><Relationship Id="rId16" Type="http://schemas.openxmlformats.org/officeDocument/2006/relationships/hyperlink" Target="https://www.careerpilot.org.uk/adviser-zone/pathway-planner-tool-gatsby-benchmark-8/resources-for-pathway-planner-users/to-use-with-students" TargetMode="External"/><Relationship Id="rId20" Type="http://schemas.openxmlformats.org/officeDocument/2006/relationships/image" Target="../media/image16.PNG"/><Relationship Id="rId29"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hyperlink" Target="https://careerpilot.org.uk/stories" TargetMode="External"/><Relationship Id="rId11" Type="http://schemas.openxmlformats.org/officeDocument/2006/relationships/hyperlink" Target="https://careerpilot.org.uk/courses" TargetMode="External"/><Relationship Id="rId24" Type="http://schemas.openxmlformats.org/officeDocument/2006/relationships/image" Target="../media/image20.png"/><Relationship Id="rId5" Type="http://schemas.openxmlformats.org/officeDocument/2006/relationships/hyperlink" Target="https://www.careerpilot.org.uk/adviser-zone/resources-for-subject-teachers-gatsby-benchmark-4/free-to-members-23-subject-specific-resources-for-key-stage-5" TargetMode="External"/><Relationship Id="rId15" Type="http://schemas.openxmlformats.org/officeDocument/2006/relationships/hyperlink" Target="https://www.careerpilot.org.uk/adviser-zone" TargetMode="External"/><Relationship Id="rId23" Type="http://schemas.openxmlformats.org/officeDocument/2006/relationships/image" Target="../media/image19.png"/><Relationship Id="rId28" Type="http://schemas.openxmlformats.org/officeDocument/2006/relationships/image" Target="../media/image24.png"/><Relationship Id="rId10" Type="http://schemas.openxmlformats.org/officeDocument/2006/relationships/hyperlink" Target="http://careerpilot.org.uk/qualifications" TargetMode="External"/><Relationship Id="rId19" Type="http://schemas.openxmlformats.org/officeDocument/2006/relationships/image" Target="../media/image15.png"/><Relationship Id="rId4" Type="http://schemas.openxmlformats.org/officeDocument/2006/relationships/hyperlink" Target="https://www.careerpilot.org.uk/adviser-zone/resources-for-subject-teachers-gatsby-benchmark-4/subject-specific-resources-for-subject-staff-to-help-meet-gatsby-4" TargetMode="External"/><Relationship Id="rId9" Type="http://schemas.openxmlformats.org/officeDocument/2006/relationships/hyperlink" Target="https://careerpilot.org.uk/" TargetMode="External"/><Relationship Id="rId14" Type="http://schemas.openxmlformats.org/officeDocument/2006/relationships/hyperlink" Target="https://www.careerpilot.org.uk/adviser-zone/free-encounters-with-universities-gatsby-benchmark-7" TargetMode="External"/><Relationship Id="rId22" Type="http://schemas.openxmlformats.org/officeDocument/2006/relationships/image" Target="../media/image18.png"/><Relationship Id="rId27"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F8CB23-8514-40EB-ABD5-EED6D142207C}"/>
              </a:ext>
            </a:extLst>
          </p:cNvPr>
          <p:cNvSpPr txBox="1"/>
          <p:nvPr/>
        </p:nvSpPr>
        <p:spPr>
          <a:xfrm>
            <a:off x="162543" y="417053"/>
            <a:ext cx="3055749" cy="461665"/>
          </a:xfrm>
          <a:prstGeom prst="rect">
            <a:avLst/>
          </a:prstGeom>
          <a:noFill/>
        </p:spPr>
        <p:txBody>
          <a:bodyPr wrap="square" rtlCol="0">
            <a:spAutoFit/>
          </a:bodyPr>
          <a:lstStyle/>
          <a:p>
            <a:pPr algn="r"/>
            <a:r>
              <a:rPr lang="en-GB" sz="2400" dirty="0">
                <a:solidFill>
                  <a:schemeClr val="bg1"/>
                </a:solidFill>
                <a:latin typeface="Franklin Gothic Heavy" panose="020B0903020102020204" pitchFamily="34" charset="0"/>
              </a:rPr>
              <a:t>Welcome Checklist</a:t>
            </a:r>
          </a:p>
        </p:txBody>
      </p:sp>
      <p:pic>
        <p:nvPicPr>
          <p:cNvPr id="7" name="Picture 6">
            <a:extLst>
              <a:ext uri="{FF2B5EF4-FFF2-40B4-BE49-F238E27FC236}">
                <a16:creationId xmlns:a16="http://schemas.microsoft.com/office/drawing/2014/main" id="{9376E526-43A7-4F08-8AD0-31971697AE4D}"/>
              </a:ext>
            </a:extLst>
          </p:cNvPr>
          <p:cNvPicPr>
            <a:picLocks noChangeAspect="1"/>
          </p:cNvPicPr>
          <p:nvPr/>
        </p:nvPicPr>
        <p:blipFill>
          <a:blip r:embed="rId2"/>
          <a:stretch>
            <a:fillRect/>
          </a:stretch>
        </p:blipFill>
        <p:spPr>
          <a:xfrm>
            <a:off x="162543" y="647886"/>
            <a:ext cx="2903552" cy="504013"/>
          </a:xfrm>
          <a:prstGeom prst="rect">
            <a:avLst/>
          </a:prstGeom>
        </p:spPr>
      </p:pic>
      <p:pic>
        <p:nvPicPr>
          <p:cNvPr id="9" name="Picture 8" descr="cp-logo">
            <a:extLst>
              <a:ext uri="{FF2B5EF4-FFF2-40B4-BE49-F238E27FC236}">
                <a16:creationId xmlns:a16="http://schemas.microsoft.com/office/drawing/2014/main" id="{5E6AB505-4FEA-4283-8A16-1C5038FEFF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103" y="222028"/>
            <a:ext cx="2425065" cy="446405"/>
          </a:xfrm>
          <a:prstGeom prst="rect">
            <a:avLst/>
          </a:prstGeom>
          <a:noFill/>
          <a:ln>
            <a:noFill/>
          </a:ln>
          <a:effectLst/>
        </p:spPr>
      </p:pic>
      <p:sp>
        <p:nvSpPr>
          <p:cNvPr id="10" name="Rectangle 9">
            <a:extLst>
              <a:ext uri="{FF2B5EF4-FFF2-40B4-BE49-F238E27FC236}">
                <a16:creationId xmlns:a16="http://schemas.microsoft.com/office/drawing/2014/main" id="{99D1F24C-87FE-4E9C-B807-F65A85DFD530}"/>
              </a:ext>
            </a:extLst>
          </p:cNvPr>
          <p:cNvSpPr/>
          <p:nvPr/>
        </p:nvSpPr>
        <p:spPr>
          <a:xfrm>
            <a:off x="2856215" y="116885"/>
            <a:ext cx="3839241" cy="65669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Mapped to Gatsby</a:t>
            </a:r>
          </a:p>
        </p:txBody>
      </p:sp>
      <p:pic>
        <p:nvPicPr>
          <p:cNvPr id="12" name="Picture 11">
            <a:extLst>
              <a:ext uri="{FF2B5EF4-FFF2-40B4-BE49-F238E27FC236}">
                <a16:creationId xmlns:a16="http://schemas.microsoft.com/office/drawing/2014/main" id="{552DABF5-9EC6-4CD3-BB61-0DA42D8B10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1726" y="33836"/>
            <a:ext cx="823731" cy="844882"/>
          </a:xfrm>
          <a:prstGeom prst="rect">
            <a:avLst/>
          </a:prstGeom>
        </p:spPr>
      </p:pic>
      <p:sp>
        <p:nvSpPr>
          <p:cNvPr id="14" name="Rectangle: Rounded Corners 13">
            <a:extLst>
              <a:ext uri="{FF2B5EF4-FFF2-40B4-BE49-F238E27FC236}">
                <a16:creationId xmlns:a16="http://schemas.microsoft.com/office/drawing/2014/main" id="{240CA944-B134-4A8F-B91B-5E3E8DD39B31}"/>
              </a:ext>
            </a:extLst>
          </p:cNvPr>
          <p:cNvSpPr/>
          <p:nvPr/>
        </p:nvSpPr>
        <p:spPr>
          <a:xfrm>
            <a:off x="162543" y="841282"/>
            <a:ext cx="2541474" cy="22802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Schools</a:t>
            </a:r>
          </a:p>
        </p:txBody>
      </p:sp>
      <p:sp>
        <p:nvSpPr>
          <p:cNvPr id="15" name="Rectangle: Rounded Corners 14">
            <a:extLst>
              <a:ext uri="{FF2B5EF4-FFF2-40B4-BE49-F238E27FC236}">
                <a16:creationId xmlns:a16="http://schemas.microsoft.com/office/drawing/2014/main" id="{12337D42-4A9E-4DA1-913A-8BFB9E1172B6}"/>
              </a:ext>
            </a:extLst>
          </p:cNvPr>
          <p:cNvSpPr/>
          <p:nvPr/>
        </p:nvSpPr>
        <p:spPr>
          <a:xfrm>
            <a:off x="2856214" y="841282"/>
            <a:ext cx="3839242" cy="22802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2023-24</a:t>
            </a:r>
          </a:p>
        </p:txBody>
      </p:sp>
      <p:graphicFrame>
        <p:nvGraphicFramePr>
          <p:cNvPr id="16" name="Table 16">
            <a:extLst>
              <a:ext uri="{FF2B5EF4-FFF2-40B4-BE49-F238E27FC236}">
                <a16:creationId xmlns:a16="http://schemas.microsoft.com/office/drawing/2014/main" id="{D5A7DABF-1413-40B1-9A32-F4E73C523966}"/>
              </a:ext>
            </a:extLst>
          </p:cNvPr>
          <p:cNvGraphicFramePr>
            <a:graphicFrameLocks noGrp="1"/>
          </p:cNvGraphicFramePr>
          <p:nvPr>
            <p:extLst>
              <p:ext uri="{D42A27DB-BD31-4B8C-83A1-F6EECF244321}">
                <p14:modId xmlns:p14="http://schemas.microsoft.com/office/powerpoint/2010/main" val="2599121983"/>
              </p:ext>
            </p:extLst>
          </p:nvPr>
        </p:nvGraphicFramePr>
        <p:xfrm>
          <a:off x="172718" y="1167307"/>
          <a:ext cx="6512557" cy="7439573"/>
        </p:xfrm>
        <a:graphic>
          <a:graphicData uri="http://schemas.openxmlformats.org/drawingml/2006/table">
            <a:tbl>
              <a:tblPr firstRow="1" bandRow="1">
                <a:tableStyleId>{5C22544A-7EE6-4342-B048-85BDC9FD1C3A}</a:tableStyleId>
              </a:tblPr>
              <a:tblGrid>
                <a:gridCol w="1188322">
                  <a:extLst>
                    <a:ext uri="{9D8B030D-6E8A-4147-A177-3AD203B41FA5}">
                      <a16:colId xmlns:a16="http://schemas.microsoft.com/office/drawing/2014/main" val="2604598067"/>
                    </a:ext>
                  </a:extLst>
                </a:gridCol>
                <a:gridCol w="1530559">
                  <a:extLst>
                    <a:ext uri="{9D8B030D-6E8A-4147-A177-3AD203B41FA5}">
                      <a16:colId xmlns:a16="http://schemas.microsoft.com/office/drawing/2014/main" val="3635281640"/>
                    </a:ext>
                  </a:extLst>
                </a:gridCol>
                <a:gridCol w="3793676">
                  <a:extLst>
                    <a:ext uri="{9D8B030D-6E8A-4147-A177-3AD203B41FA5}">
                      <a16:colId xmlns:a16="http://schemas.microsoft.com/office/drawing/2014/main" val="3191271649"/>
                    </a:ext>
                  </a:extLst>
                </a:gridCol>
              </a:tblGrid>
              <a:tr h="550908">
                <a:tc>
                  <a:txBody>
                    <a:bodyPr/>
                    <a:lstStyle/>
                    <a:p>
                      <a:r>
                        <a:rPr lang="en-GB" sz="1200" dirty="0">
                          <a:solidFill>
                            <a:schemeClr val="accent1"/>
                          </a:solidFill>
                        </a:rPr>
                        <a:t>Gatsby Benchmark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200" dirty="0">
                          <a:solidFill>
                            <a:schemeClr val="accent1"/>
                          </a:solidFill>
                        </a:rPr>
                        <a:t>Careerpilot sections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200" b="1" kern="1200" dirty="0">
                          <a:solidFill>
                            <a:schemeClr val="accent1"/>
                          </a:solidFill>
                          <a:effectLst/>
                          <a:latin typeface="+mn-lt"/>
                          <a:ea typeface="+mn-ea"/>
                          <a:cs typeface="+mn-cs"/>
                        </a:rPr>
                        <a:t>How Careerpilot helps schools meet the Gatsby Benchmarks</a:t>
                      </a:r>
                      <a:endParaRPr lang="en-GB" sz="12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81065084"/>
                  </a:ext>
                </a:extLst>
              </a:tr>
              <a:tr h="1158229">
                <a:tc>
                  <a:txBody>
                    <a:bodyPr/>
                    <a:lstStyle/>
                    <a:p>
                      <a:pPr algn="ctr"/>
                      <a:endParaRPr lang="en-GB" b="1" dirty="0">
                        <a:solidFill>
                          <a:srgbClr val="FF6600"/>
                        </a:solidFill>
                      </a:endParaRPr>
                    </a:p>
                    <a:p>
                      <a:pPr algn="ctr"/>
                      <a:endParaRPr lang="en-GB" b="1" dirty="0">
                        <a:solidFill>
                          <a:srgbClr val="FF6600"/>
                        </a:solidFill>
                      </a:endParaRPr>
                    </a:p>
                    <a:p>
                      <a:pPr algn="ctr"/>
                      <a:r>
                        <a:rPr lang="en-GB" sz="1200" b="1" dirty="0">
                          <a:solidFill>
                            <a:schemeClr val="bg1"/>
                          </a:solidFill>
                        </a:rPr>
                        <a:t>A stable careers 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sz="1000" b="1" kern="1200" dirty="0">
                          <a:solidFill>
                            <a:schemeClr val="dk1"/>
                          </a:solidFill>
                          <a:effectLst/>
                          <a:latin typeface="+mn-lt"/>
                          <a:ea typeface="+mn-ea"/>
                          <a:cs typeface="+mn-cs"/>
                        </a:rPr>
                        <a:t>The</a:t>
                      </a:r>
                      <a:r>
                        <a:rPr lang="en-GB" sz="1000" b="1" u="sng" kern="1200" dirty="0">
                          <a:solidFill>
                            <a:schemeClr val="dk1"/>
                          </a:solidFill>
                          <a:effectLst/>
                          <a:latin typeface="+mn-lt"/>
                          <a:ea typeface="+mn-ea"/>
                          <a:cs typeface="+mn-cs"/>
                          <a:hlinkClick r:id="rId5"/>
                        </a:rPr>
                        <a:t> Careerpilot</a:t>
                      </a:r>
                      <a:r>
                        <a:rPr lang="en-GB" sz="1000" b="1" kern="1200" dirty="0">
                          <a:solidFill>
                            <a:schemeClr val="dk1"/>
                          </a:solidFill>
                          <a:effectLst/>
                          <a:latin typeface="+mn-lt"/>
                          <a:ea typeface="+mn-ea"/>
                          <a:cs typeface="+mn-cs"/>
                        </a:rPr>
                        <a:t> website provides information and advice to young people at KS3-5, written by professional career advisers. The suite of Careerpilot tools can be central to implementing a stable whole school careers programme. </a:t>
                      </a:r>
                    </a:p>
                    <a:p>
                      <a:endParaRPr lang="en-GB" sz="1000" kern="120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000" u="sng" kern="1200" dirty="0">
                          <a:solidFill>
                            <a:schemeClr val="dk1"/>
                          </a:solidFill>
                          <a:effectLst/>
                          <a:latin typeface="+mn-lt"/>
                          <a:ea typeface="+mn-ea"/>
                          <a:cs typeface="+mn-cs"/>
                          <a:hlinkClick r:id="rId6"/>
                        </a:rPr>
                        <a:t>The Adviser Zone</a:t>
                      </a:r>
                      <a:r>
                        <a:rPr lang="en-GB" sz="1000" kern="1200" dirty="0">
                          <a:solidFill>
                            <a:schemeClr val="dk1"/>
                          </a:solidFill>
                          <a:effectLst/>
                          <a:latin typeface="+mn-lt"/>
                          <a:ea typeface="+mn-ea"/>
                          <a:cs typeface="+mn-cs"/>
                        </a:rPr>
                        <a:t> has lesson plans, videos and resources to help schools plan and deliver a progressive programme of careers education including 5 week PSHE programmes for every year group mapped to the </a:t>
                      </a:r>
                      <a:r>
                        <a:rPr lang="en-GB" sz="1000" u="sng" kern="1200" dirty="0">
                          <a:solidFill>
                            <a:schemeClr val="dk1"/>
                          </a:solidFill>
                          <a:effectLst/>
                          <a:latin typeface="+mn-lt"/>
                          <a:ea typeface="+mn-ea"/>
                          <a:cs typeface="+mn-cs"/>
                          <a:hlinkClick r:id="rId7"/>
                        </a:rPr>
                        <a:t>CDI Framework</a:t>
                      </a:r>
                      <a:r>
                        <a:rPr lang="en-GB" sz="1000" kern="1200" dirty="0">
                          <a:solidFill>
                            <a:schemeClr val="dk1"/>
                          </a:solidFill>
                          <a:effectLst/>
                          <a:latin typeface="+mn-lt"/>
                          <a:ea typeface="+mn-ea"/>
                          <a:cs typeface="+mn-cs"/>
                        </a:rPr>
                        <a:t>, 20 minute career activities for tutor time, etc. The </a:t>
                      </a:r>
                      <a:r>
                        <a:rPr lang="en-GB" sz="1000" u="sng" kern="1200" dirty="0">
                          <a:solidFill>
                            <a:schemeClr val="dk1"/>
                          </a:solidFill>
                          <a:effectLst/>
                          <a:latin typeface="+mn-lt"/>
                          <a:ea typeface="+mn-ea"/>
                          <a:cs typeface="+mn-cs"/>
                          <a:hlinkClick r:id="rId8"/>
                        </a:rPr>
                        <a:t>Careers Leader portal</a:t>
                      </a:r>
                      <a:r>
                        <a:rPr lang="en-GB" sz="1000" kern="1200" dirty="0">
                          <a:solidFill>
                            <a:schemeClr val="dk1"/>
                          </a:solidFill>
                          <a:effectLst/>
                          <a:latin typeface="+mn-lt"/>
                          <a:ea typeface="+mn-ea"/>
                          <a:cs typeface="+mn-cs"/>
                        </a:rPr>
                        <a:t> will support Careers Leaders in accessing tools that support them in meeting the Gatsby Benchmarks and the </a:t>
                      </a:r>
                      <a:r>
                        <a:rPr lang="en-GB" sz="1000" u="sng" kern="1200" dirty="0">
                          <a:solidFill>
                            <a:schemeClr val="dk1"/>
                          </a:solidFill>
                          <a:effectLst/>
                          <a:latin typeface="+mn-lt"/>
                          <a:ea typeface="+mn-ea"/>
                          <a:cs typeface="+mn-cs"/>
                          <a:hlinkClick r:id="rId9"/>
                        </a:rPr>
                        <a:t>Parent Zone</a:t>
                      </a:r>
                      <a:r>
                        <a:rPr lang="en-GB" sz="1000" kern="1200" dirty="0">
                          <a:solidFill>
                            <a:schemeClr val="dk1"/>
                          </a:solidFill>
                          <a:effectLst/>
                          <a:latin typeface="+mn-lt"/>
                          <a:ea typeface="+mn-ea"/>
                          <a:cs typeface="+mn-cs"/>
                        </a:rPr>
                        <a:t> helps parents and carers get answers to career-related questions.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mn-lt"/>
                          <a:ea typeface="+mn-ea"/>
                          <a:cs typeface="+mn-cs"/>
                          <a:hlinkClick r:id="rId10"/>
                        </a:rPr>
                        <a:t>The Pathway Planner tool </a:t>
                      </a:r>
                      <a:r>
                        <a:rPr lang="en-GB" sz="1000" kern="1200" dirty="0">
                          <a:solidFill>
                            <a:schemeClr val="dk1"/>
                          </a:solidFill>
                          <a:effectLst/>
                          <a:latin typeface="+mn-lt"/>
                          <a:ea typeface="+mn-ea"/>
                          <a:cs typeface="+mn-cs"/>
                        </a:rPr>
                        <a:t>supports allocation of personal guidance.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2353111"/>
                  </a:ext>
                </a:extLst>
              </a:tr>
              <a:tr h="1221671">
                <a:tc>
                  <a:txBody>
                    <a:bodyPr/>
                    <a:lstStyle/>
                    <a:p>
                      <a:endParaRPr lang="en-GB"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569555691"/>
                  </a:ext>
                </a:extLst>
              </a:tr>
              <a:tr h="995398">
                <a:tc>
                  <a:txBody>
                    <a:bodyPr/>
                    <a:lstStyle/>
                    <a:p>
                      <a:pPr algn="ctr"/>
                      <a:r>
                        <a:rPr lang="en-GB" sz="1200" b="1" dirty="0">
                          <a:solidFill>
                            <a:schemeClr val="bg1"/>
                          </a:solidFill>
                        </a:rPr>
                        <a:t>Learning from career and labour market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sz="1000" kern="1200" dirty="0">
                          <a:solidFill>
                            <a:schemeClr val="dk1"/>
                          </a:solidFill>
                          <a:effectLst/>
                          <a:latin typeface="+mn-lt"/>
                          <a:ea typeface="+mn-ea"/>
                          <a:cs typeface="+mn-cs"/>
                        </a:rPr>
                        <a:t>The Careerpilot site includes non-stereotypical videos and information on </a:t>
                      </a:r>
                      <a:r>
                        <a:rPr lang="en-GB" sz="1000" u="sng" kern="1200" dirty="0">
                          <a:solidFill>
                            <a:schemeClr val="dk1"/>
                          </a:solidFill>
                          <a:effectLst/>
                          <a:latin typeface="+mn-lt"/>
                          <a:ea typeface="+mn-ea"/>
                          <a:cs typeface="+mn-cs"/>
                          <a:hlinkClick r:id="rId11"/>
                        </a:rPr>
                        <a:t>19 job sectors</a:t>
                      </a:r>
                      <a:r>
                        <a:rPr lang="en-GB" sz="1000" u="sng" kern="1200" dirty="0">
                          <a:solidFill>
                            <a:schemeClr val="dk1"/>
                          </a:solidFill>
                          <a:effectLst/>
                          <a:latin typeface="+mn-lt"/>
                          <a:ea typeface="+mn-ea"/>
                          <a:cs typeface="+mn-cs"/>
                        </a:rPr>
                        <a:t> -</a:t>
                      </a:r>
                      <a:r>
                        <a:rPr lang="en-GB" sz="1000" kern="1200" dirty="0">
                          <a:solidFill>
                            <a:schemeClr val="dk1"/>
                          </a:solidFill>
                          <a:effectLst/>
                          <a:latin typeface="+mn-lt"/>
                          <a:ea typeface="+mn-ea"/>
                          <a:cs typeface="+mn-cs"/>
                        </a:rPr>
                        <a:t> with over 800+ job profiles, which include regional and national labour market information. Students can now also search for Green Jobs specifically. The </a:t>
                      </a:r>
                      <a:r>
                        <a:rPr lang="en-GB" sz="1000" u="sng" kern="1200" dirty="0" err="1">
                          <a:solidFill>
                            <a:schemeClr val="dk1"/>
                          </a:solidFill>
                          <a:effectLst/>
                          <a:latin typeface="+mn-lt"/>
                          <a:ea typeface="+mn-ea"/>
                          <a:cs typeface="+mn-cs"/>
                          <a:hlinkClick r:id="rId12"/>
                        </a:rPr>
                        <a:t>Careerometer</a:t>
                      </a:r>
                      <a:r>
                        <a:rPr lang="en-GB" sz="1000" u="sng" kern="1200" dirty="0">
                          <a:solidFill>
                            <a:schemeClr val="dk1"/>
                          </a:solidFill>
                          <a:effectLst/>
                          <a:latin typeface="+mn-lt"/>
                          <a:ea typeface="+mn-ea"/>
                          <a:cs typeface="+mn-cs"/>
                          <a:hlinkClick r:id="rId12"/>
                        </a:rPr>
                        <a:t> Tool</a:t>
                      </a:r>
                      <a:r>
                        <a:rPr lang="en-GB" sz="1000" kern="1200" dirty="0">
                          <a:solidFill>
                            <a:schemeClr val="dk1"/>
                          </a:solidFill>
                          <a:effectLst/>
                          <a:latin typeface="+mn-lt"/>
                          <a:ea typeface="+mn-ea"/>
                          <a:cs typeface="+mn-cs"/>
                        </a:rPr>
                        <a:t> enables young people to compare up to three jobs. </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The </a:t>
                      </a:r>
                      <a:r>
                        <a:rPr lang="en-GB" sz="1000" u="sng" kern="1200" dirty="0">
                          <a:solidFill>
                            <a:schemeClr val="dk1"/>
                          </a:solidFill>
                          <a:effectLst/>
                          <a:latin typeface="+mn-lt"/>
                          <a:ea typeface="+mn-ea"/>
                          <a:cs typeface="+mn-cs"/>
                          <a:hlinkClick r:id="rId13"/>
                        </a:rPr>
                        <a:t>Course Search</a:t>
                      </a:r>
                      <a:r>
                        <a:rPr lang="en-GB" sz="1000" kern="1200" dirty="0">
                          <a:solidFill>
                            <a:schemeClr val="dk1"/>
                          </a:solidFill>
                          <a:effectLst/>
                          <a:latin typeface="+mn-lt"/>
                          <a:ea typeface="+mn-ea"/>
                          <a:cs typeface="+mn-cs"/>
                        </a:rPr>
                        <a:t> provides up to date LMI about degrees. </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The </a:t>
                      </a:r>
                      <a:r>
                        <a:rPr lang="en-GB" sz="1000" u="sng" kern="1200" dirty="0">
                          <a:solidFill>
                            <a:schemeClr val="dk1"/>
                          </a:solidFill>
                          <a:effectLst/>
                          <a:latin typeface="+mn-lt"/>
                          <a:ea typeface="+mn-ea"/>
                          <a:cs typeface="+mn-cs"/>
                          <a:hlinkClick r:id="rId14"/>
                        </a:rPr>
                        <a:t>‘Hot Jobs’</a:t>
                      </a:r>
                      <a:r>
                        <a:rPr lang="en-GB" sz="1000" kern="1200" dirty="0">
                          <a:solidFill>
                            <a:schemeClr val="dk1"/>
                          </a:solidFill>
                          <a:effectLst/>
                          <a:latin typeface="+mn-lt"/>
                          <a:ea typeface="+mn-ea"/>
                          <a:cs typeface="+mn-cs"/>
                        </a:rPr>
                        <a:t> section, in the Adviser Zone, offer posters, images and activities, that you can use to show students and parents the jobs that are predicted to grow, with key data. Retweet our Hot Job of the week every Monday via social media.</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1113829"/>
                  </a:ext>
                </a:extLst>
              </a:tr>
              <a:tr h="113346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91554057"/>
                  </a:ext>
                </a:extLst>
              </a:tr>
              <a:tr h="1189950">
                <a:tc>
                  <a:txBody>
                    <a:bodyPr/>
                    <a:lstStyle/>
                    <a:p>
                      <a:pPr algn="ctr"/>
                      <a:endParaRPr lang="en-GB" b="1" dirty="0">
                        <a:solidFill>
                          <a:schemeClr val="bg1"/>
                        </a:solidFill>
                      </a:endParaRPr>
                    </a:p>
                    <a:p>
                      <a:pPr algn="ctr"/>
                      <a:r>
                        <a:rPr lang="en-GB" sz="1200" b="1" dirty="0">
                          <a:solidFill>
                            <a:schemeClr val="bg1"/>
                          </a:solidFill>
                        </a:rPr>
                        <a:t>Addressing the needs of each pupil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D0D1"/>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sz="1000" kern="1200" dirty="0">
                          <a:solidFill>
                            <a:schemeClr val="dk1"/>
                          </a:solidFill>
                          <a:effectLst/>
                          <a:latin typeface="+mn-lt"/>
                          <a:ea typeface="+mn-ea"/>
                          <a:cs typeface="+mn-cs"/>
                        </a:rPr>
                        <a:t>The </a:t>
                      </a:r>
                      <a:r>
                        <a:rPr lang="en-GB" sz="1000" u="sng" kern="1200" dirty="0">
                          <a:solidFill>
                            <a:schemeClr val="dk1"/>
                          </a:solidFill>
                          <a:effectLst/>
                          <a:latin typeface="+mn-lt"/>
                          <a:ea typeface="+mn-ea"/>
                          <a:cs typeface="+mn-cs"/>
                          <a:hlinkClick r:id="rId15"/>
                        </a:rPr>
                        <a:t>Adviser Zone</a:t>
                      </a:r>
                      <a:r>
                        <a:rPr lang="en-GB" sz="1000" kern="1200" dirty="0">
                          <a:solidFill>
                            <a:schemeClr val="dk1"/>
                          </a:solidFill>
                          <a:effectLst/>
                          <a:latin typeface="+mn-lt"/>
                          <a:ea typeface="+mn-ea"/>
                          <a:cs typeface="+mn-cs"/>
                        </a:rPr>
                        <a:t> includes suggested activities for Years 7-13.</a:t>
                      </a:r>
                    </a:p>
                    <a:p>
                      <a:endParaRPr lang="en-GB" sz="1000" kern="1200" dirty="0">
                        <a:solidFill>
                          <a:schemeClr val="dk1"/>
                        </a:solidFill>
                        <a:effectLst/>
                        <a:latin typeface="+mn-lt"/>
                        <a:ea typeface="+mn-ea"/>
                        <a:cs typeface="+mn-cs"/>
                      </a:endParaRPr>
                    </a:p>
                    <a:p>
                      <a:r>
                        <a:rPr lang="en-GB" sz="1000" b="0" kern="1200" dirty="0">
                          <a:solidFill>
                            <a:schemeClr val="dk1"/>
                          </a:solidFill>
                          <a:effectLst/>
                          <a:latin typeface="+mn-lt"/>
                          <a:ea typeface="+mn-ea"/>
                          <a:cs typeface="+mn-cs"/>
                        </a:rPr>
                        <a:t>Career Tools </a:t>
                      </a:r>
                      <a:r>
                        <a:rPr lang="en-GB" sz="1000" kern="1200" dirty="0">
                          <a:solidFill>
                            <a:schemeClr val="dk1"/>
                          </a:solidFill>
                          <a:effectLst/>
                          <a:latin typeface="+mn-lt"/>
                          <a:ea typeface="+mn-ea"/>
                          <a:cs typeface="+mn-cs"/>
                        </a:rPr>
                        <a:t>enable registered students to manage their own careers and have access to their own records. Students can tag job sectors, qualifications, etc. which create a Career Tools Report. Choices can be viewed by the student and also by school staff through the Reporting Zone, enabling schools to help plan encounters with FE/HE and employers.</a:t>
                      </a:r>
                      <a:endParaRPr lang="en-GB" sz="1000" kern="1200" dirty="0">
                        <a:solidFill>
                          <a:schemeClr val="accent1"/>
                        </a:solidFill>
                        <a:effectLst/>
                        <a:latin typeface="+mn-lt"/>
                        <a:ea typeface="+mn-ea"/>
                        <a:cs typeface="+mn-cs"/>
                      </a:endParaRPr>
                    </a:p>
                    <a:p>
                      <a:endParaRPr lang="en-GB" sz="1000" kern="1200" dirty="0">
                        <a:solidFill>
                          <a:schemeClr val="accent1"/>
                        </a:solidFill>
                        <a:effectLst/>
                        <a:latin typeface="+mn-lt"/>
                        <a:ea typeface="+mn-ea"/>
                        <a:cs typeface="+mn-cs"/>
                      </a:endParaRPr>
                    </a:p>
                    <a:p>
                      <a:r>
                        <a:rPr lang="en-GB" sz="1000" b="0" kern="1200" dirty="0">
                          <a:solidFill>
                            <a:schemeClr val="tx1"/>
                          </a:solidFill>
                          <a:effectLst/>
                          <a:latin typeface="+mn-lt"/>
                          <a:ea typeface="+mn-ea"/>
                          <a:cs typeface="+mn-cs"/>
                        </a:rPr>
                        <a:t>The </a:t>
                      </a:r>
                      <a:r>
                        <a:rPr lang="en-GB" sz="1000" b="0" u="sng" kern="1200" dirty="0">
                          <a:solidFill>
                            <a:schemeClr val="accent1"/>
                          </a:solidFill>
                          <a:effectLst/>
                          <a:latin typeface="+mn-lt"/>
                          <a:ea typeface="+mn-ea"/>
                          <a:cs typeface="+mn-cs"/>
                          <a:hlinkClick r:id="rId16">
                            <a:extLst>
                              <a:ext uri="{A12FA001-AC4F-418D-AE19-62706E023703}">
                                <ahyp:hlinkClr xmlns:ahyp="http://schemas.microsoft.com/office/drawing/2018/hyperlinkcolor" val="tx"/>
                              </a:ext>
                            </a:extLst>
                          </a:hlinkClick>
                        </a:rPr>
                        <a:t>Pathway Planner</a:t>
                      </a:r>
                      <a:r>
                        <a:rPr lang="en-GB" sz="1000" b="0" u="none" kern="1200" dirty="0">
                          <a:solidFill>
                            <a:schemeClr val="accent1"/>
                          </a:solidFill>
                          <a:effectLst/>
                          <a:latin typeface="+mn-lt"/>
                          <a:ea typeface="+mn-ea"/>
                          <a:cs typeface="+mn-cs"/>
                        </a:rPr>
                        <a:t> </a:t>
                      </a:r>
                      <a:r>
                        <a:rPr lang="en-GB" sz="1000" b="0" kern="1200" dirty="0">
                          <a:solidFill>
                            <a:schemeClr val="tx1"/>
                          </a:solidFill>
                          <a:effectLst/>
                          <a:latin typeface="+mn-lt"/>
                          <a:ea typeface="+mn-ea"/>
                          <a:cs typeface="+mn-cs"/>
                        </a:rPr>
                        <a:t>is an electronic triage system which allows you to assess and prioritise individual student’s guidance needs at three levels. Tools enable all guidance to be recorded and provide a summary report showing your interventions and their impact.</a:t>
                      </a:r>
                      <a:endParaRPr lang="en-GB"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455522"/>
                  </a:ext>
                </a:extLst>
              </a:tr>
              <a:tr h="118995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816889590"/>
                  </a:ext>
                </a:extLst>
              </a:tr>
            </a:tbl>
          </a:graphicData>
        </a:graphic>
      </p:graphicFrame>
      <p:pic>
        <p:nvPicPr>
          <p:cNvPr id="22" name="Picture 21">
            <a:extLst>
              <a:ext uri="{FF2B5EF4-FFF2-40B4-BE49-F238E27FC236}">
                <a16:creationId xmlns:a16="http://schemas.microsoft.com/office/drawing/2014/main" id="{B02DFB9F-322D-4274-B224-95A038FFE6E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22305" y="4168348"/>
            <a:ext cx="1459122" cy="990800"/>
          </a:xfrm>
          <a:prstGeom prst="rect">
            <a:avLst/>
          </a:prstGeom>
          <a:ln>
            <a:solidFill>
              <a:schemeClr val="accent1"/>
            </a:solidFill>
          </a:ln>
        </p:spPr>
      </p:pic>
      <p:pic>
        <p:nvPicPr>
          <p:cNvPr id="25" name="Picture 24">
            <a:extLst>
              <a:ext uri="{FF2B5EF4-FFF2-40B4-BE49-F238E27FC236}">
                <a16:creationId xmlns:a16="http://schemas.microsoft.com/office/drawing/2014/main" id="{BCD8EB74-20FF-4526-9BF2-DBA17C6A8DF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51538" y="7200364"/>
            <a:ext cx="1374655" cy="910407"/>
          </a:xfrm>
          <a:prstGeom prst="rect">
            <a:avLst/>
          </a:prstGeom>
        </p:spPr>
      </p:pic>
      <p:sp>
        <p:nvSpPr>
          <p:cNvPr id="18" name="Rectangle: Rounded Corners 17">
            <a:extLst>
              <a:ext uri="{FF2B5EF4-FFF2-40B4-BE49-F238E27FC236}">
                <a16:creationId xmlns:a16="http://schemas.microsoft.com/office/drawing/2014/main" id="{B2D85C60-A886-4A3C-B404-0663E85ACDF7}"/>
              </a:ext>
            </a:extLst>
          </p:cNvPr>
          <p:cNvSpPr/>
          <p:nvPr/>
        </p:nvSpPr>
        <p:spPr>
          <a:xfrm>
            <a:off x="141758" y="8726947"/>
            <a:ext cx="6574479" cy="32786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See other maps: </a:t>
            </a:r>
            <a:r>
              <a:rPr lang="en-GB" sz="1200" dirty="0">
                <a:solidFill>
                  <a:schemeClr val="accent1">
                    <a:lumMod val="20000"/>
                    <a:lumOff val="80000"/>
                  </a:schemeClr>
                </a:solidFill>
                <a:hlinkClick r:id="rId19">
                  <a:extLst>
                    <a:ext uri="{A12FA001-AC4F-418D-AE19-62706E023703}">
                      <ahyp:hlinkClr xmlns:ahyp="http://schemas.microsoft.com/office/drawing/2018/hyperlinkcolor" val="tx"/>
                    </a:ext>
                  </a:extLst>
                </a:hlinkClick>
              </a:rPr>
              <a:t>How Careerpilot can be mentioned for Compass</a:t>
            </a:r>
            <a:endParaRPr lang="en-GB" sz="1200" dirty="0">
              <a:solidFill>
                <a:schemeClr val="accent1">
                  <a:lumMod val="20000"/>
                  <a:lumOff val="80000"/>
                </a:schemeClr>
              </a:solidFill>
            </a:endParaRPr>
          </a:p>
        </p:txBody>
      </p:sp>
      <p:pic>
        <p:nvPicPr>
          <p:cNvPr id="11" name="Picture 10" descr="A circle with white text and orange circle with white text&#10;&#10;Description automatically generated">
            <a:extLst>
              <a:ext uri="{FF2B5EF4-FFF2-40B4-BE49-F238E27FC236}">
                <a16:creationId xmlns:a16="http://schemas.microsoft.com/office/drawing/2014/main" id="{D5404798-D888-F6B5-C65F-A247BC05A48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48244" y="2966750"/>
            <a:ext cx="1035410" cy="1061997"/>
          </a:xfrm>
          <a:prstGeom prst="rect">
            <a:avLst/>
          </a:prstGeom>
        </p:spPr>
      </p:pic>
      <p:pic>
        <p:nvPicPr>
          <p:cNvPr id="24" name="Picture 23" descr="A circular logo with white text&#10;&#10;Description automatically generated">
            <a:extLst>
              <a:ext uri="{FF2B5EF4-FFF2-40B4-BE49-F238E27FC236}">
                <a16:creationId xmlns:a16="http://schemas.microsoft.com/office/drawing/2014/main" id="{A7BB9D0F-66A6-CB31-7B36-18C0682D5E3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48243" y="5115254"/>
            <a:ext cx="1035411" cy="1061998"/>
          </a:xfrm>
          <a:prstGeom prst="rect">
            <a:avLst/>
          </a:prstGeom>
        </p:spPr>
      </p:pic>
      <p:pic>
        <p:nvPicPr>
          <p:cNvPr id="28" name="Picture 27" descr="A blue and white circle with text&#10;&#10;Description automatically generated">
            <a:extLst>
              <a:ext uri="{FF2B5EF4-FFF2-40B4-BE49-F238E27FC236}">
                <a16:creationId xmlns:a16="http://schemas.microsoft.com/office/drawing/2014/main" id="{B1C7AF2B-3CF9-4A3F-2051-2BC610EDB22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84784" y="7434116"/>
            <a:ext cx="1035411" cy="1061998"/>
          </a:xfrm>
          <a:prstGeom prst="rect">
            <a:avLst/>
          </a:prstGeom>
        </p:spPr>
      </p:pic>
      <p:pic>
        <p:nvPicPr>
          <p:cNvPr id="30" name="Picture 29" descr="A screenshot of a computer screen&#10;&#10;Description automatically generated">
            <a:extLst>
              <a:ext uri="{FF2B5EF4-FFF2-40B4-BE49-F238E27FC236}">
                <a16:creationId xmlns:a16="http://schemas.microsoft.com/office/drawing/2014/main" id="{CB62B9FE-37BC-7378-1CDA-180F35128DBF}"/>
              </a:ext>
            </a:extLst>
          </p:cNvPr>
          <p:cNvPicPr>
            <a:picLocks noChangeAspect="1"/>
          </p:cNvPicPr>
          <p:nvPr/>
        </p:nvPicPr>
        <p:blipFill rotWithShape="1">
          <a:blip r:embed="rId23">
            <a:extLst>
              <a:ext uri="{28A0092B-C50C-407E-A947-70E740481C1C}">
                <a14:useLocalDpi xmlns:a14="http://schemas.microsoft.com/office/drawing/2010/main" val="0"/>
              </a:ext>
            </a:extLst>
          </a:blip>
          <a:srcRect l="5972" t="8388" r="45695" b="6070"/>
          <a:stretch/>
        </p:blipFill>
        <p:spPr>
          <a:xfrm>
            <a:off x="1456433" y="1790199"/>
            <a:ext cx="1374436" cy="1368307"/>
          </a:xfrm>
          <a:prstGeom prst="rect">
            <a:avLst/>
          </a:prstGeom>
        </p:spPr>
      </p:pic>
      <p:pic>
        <p:nvPicPr>
          <p:cNvPr id="32" name="Picture 31" descr="A person using a computer&#10;&#10;Description automatically generated">
            <a:extLst>
              <a:ext uri="{FF2B5EF4-FFF2-40B4-BE49-F238E27FC236}">
                <a16:creationId xmlns:a16="http://schemas.microsoft.com/office/drawing/2014/main" id="{2CC1A87C-E3B3-9958-31B2-B04D77BED655}"/>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438395" y="5251484"/>
            <a:ext cx="1387798" cy="780636"/>
          </a:xfrm>
          <a:prstGeom prst="rect">
            <a:avLst/>
          </a:prstGeom>
        </p:spPr>
      </p:pic>
      <p:pic>
        <p:nvPicPr>
          <p:cNvPr id="34" name="Picture 33" descr="A screenshot of a computer&#10;&#10;Description automatically generated">
            <a:extLst>
              <a:ext uri="{FF2B5EF4-FFF2-40B4-BE49-F238E27FC236}">
                <a16:creationId xmlns:a16="http://schemas.microsoft.com/office/drawing/2014/main" id="{515E06E2-3527-229C-444F-57CBDD0381F5}"/>
              </a:ext>
            </a:extLst>
          </p:cNvPr>
          <p:cNvPicPr>
            <a:picLocks noChangeAspect="1"/>
          </p:cNvPicPr>
          <p:nvPr/>
        </p:nvPicPr>
        <p:blipFill rotWithShape="1">
          <a:blip r:embed="rId25">
            <a:extLst>
              <a:ext uri="{28A0092B-C50C-407E-A947-70E740481C1C}">
                <a14:useLocalDpi xmlns:a14="http://schemas.microsoft.com/office/drawing/2010/main" val="0"/>
              </a:ext>
            </a:extLst>
          </a:blip>
          <a:srcRect l="26527" t="51727" r="38195" b="7944"/>
          <a:stretch/>
        </p:blipFill>
        <p:spPr>
          <a:xfrm>
            <a:off x="1438394" y="6262423"/>
            <a:ext cx="1387799" cy="892396"/>
          </a:xfrm>
          <a:prstGeom prst="rect">
            <a:avLst/>
          </a:prstGeom>
          <a:ln>
            <a:solidFill>
              <a:schemeClr val="accent1"/>
            </a:solidFill>
          </a:ln>
        </p:spPr>
      </p:pic>
      <p:pic>
        <p:nvPicPr>
          <p:cNvPr id="36" name="Picture 35">
            <a:extLst>
              <a:ext uri="{FF2B5EF4-FFF2-40B4-BE49-F238E27FC236}">
                <a16:creationId xmlns:a16="http://schemas.microsoft.com/office/drawing/2014/main" id="{41D8D142-1279-3F03-1BE5-1EE9627731F9}"/>
              </a:ext>
            </a:extLst>
          </p:cNvPr>
          <p:cNvPicPr>
            <a:picLocks noChangeAspect="1"/>
          </p:cNvPicPr>
          <p:nvPr/>
        </p:nvPicPr>
        <p:blipFill>
          <a:blip r:embed="rId26"/>
          <a:stretch>
            <a:fillRect/>
          </a:stretch>
        </p:blipFill>
        <p:spPr>
          <a:xfrm>
            <a:off x="1456433" y="3345876"/>
            <a:ext cx="1369760" cy="510812"/>
          </a:xfrm>
          <a:prstGeom prst="rect">
            <a:avLst/>
          </a:prstGeom>
          <a:ln>
            <a:solidFill>
              <a:schemeClr val="accent1"/>
            </a:solidFill>
          </a:ln>
        </p:spPr>
      </p:pic>
      <p:pic>
        <p:nvPicPr>
          <p:cNvPr id="37" name="Picture 36">
            <a:extLst>
              <a:ext uri="{FF2B5EF4-FFF2-40B4-BE49-F238E27FC236}">
                <a16:creationId xmlns:a16="http://schemas.microsoft.com/office/drawing/2014/main" id="{DC028926-AF12-010C-A631-FE99AED265BB}"/>
              </a:ext>
            </a:extLst>
          </p:cNvPr>
          <p:cNvPicPr>
            <a:picLocks noChangeAspect="1"/>
          </p:cNvPicPr>
          <p:nvPr/>
        </p:nvPicPr>
        <p:blipFill>
          <a:blip r:embed="rId26"/>
          <a:stretch>
            <a:fillRect/>
          </a:stretch>
        </p:blipFill>
        <p:spPr>
          <a:xfrm>
            <a:off x="1438394" y="7973228"/>
            <a:ext cx="1387799" cy="517539"/>
          </a:xfrm>
          <a:prstGeom prst="rect">
            <a:avLst/>
          </a:prstGeom>
          <a:ln>
            <a:solidFill>
              <a:schemeClr val="accent1"/>
            </a:solidFill>
          </a:ln>
        </p:spPr>
      </p:pic>
    </p:spTree>
    <p:extLst>
      <p:ext uri="{BB962C8B-B14F-4D97-AF65-F5344CB8AC3E}">
        <p14:creationId xmlns:p14="http://schemas.microsoft.com/office/powerpoint/2010/main" val="296929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6">
            <a:extLst>
              <a:ext uri="{FF2B5EF4-FFF2-40B4-BE49-F238E27FC236}">
                <a16:creationId xmlns:a16="http://schemas.microsoft.com/office/drawing/2014/main" id="{D5A7DABF-1413-40B1-9A32-F4E73C523966}"/>
              </a:ext>
            </a:extLst>
          </p:cNvPr>
          <p:cNvGraphicFramePr>
            <a:graphicFrameLocks noGrp="1"/>
          </p:cNvGraphicFramePr>
          <p:nvPr>
            <p:extLst>
              <p:ext uri="{D42A27DB-BD31-4B8C-83A1-F6EECF244321}">
                <p14:modId xmlns:p14="http://schemas.microsoft.com/office/powerpoint/2010/main" val="3978661477"/>
              </p:ext>
            </p:extLst>
          </p:nvPr>
        </p:nvGraphicFramePr>
        <p:xfrm>
          <a:off x="182220" y="179569"/>
          <a:ext cx="6493560" cy="8872076"/>
        </p:xfrm>
        <a:graphic>
          <a:graphicData uri="http://schemas.openxmlformats.org/drawingml/2006/table">
            <a:tbl>
              <a:tblPr firstRow="1" bandRow="1">
                <a:tableStyleId>{5C22544A-7EE6-4342-B048-85BDC9FD1C3A}</a:tableStyleId>
              </a:tblPr>
              <a:tblGrid>
                <a:gridCol w="1379880">
                  <a:extLst>
                    <a:ext uri="{9D8B030D-6E8A-4147-A177-3AD203B41FA5}">
                      <a16:colId xmlns:a16="http://schemas.microsoft.com/office/drawing/2014/main" val="2604598067"/>
                    </a:ext>
                  </a:extLst>
                </a:gridCol>
                <a:gridCol w="1466850">
                  <a:extLst>
                    <a:ext uri="{9D8B030D-6E8A-4147-A177-3AD203B41FA5}">
                      <a16:colId xmlns:a16="http://schemas.microsoft.com/office/drawing/2014/main" val="3635281640"/>
                    </a:ext>
                  </a:extLst>
                </a:gridCol>
                <a:gridCol w="3646830">
                  <a:extLst>
                    <a:ext uri="{9D8B030D-6E8A-4147-A177-3AD203B41FA5}">
                      <a16:colId xmlns:a16="http://schemas.microsoft.com/office/drawing/2014/main" val="3191271649"/>
                    </a:ext>
                  </a:extLst>
                </a:gridCol>
              </a:tblGrid>
              <a:tr h="505316">
                <a:tc>
                  <a:txBody>
                    <a:bodyPr/>
                    <a:lstStyle/>
                    <a:p>
                      <a:r>
                        <a:rPr lang="en-GB" sz="1200" dirty="0">
                          <a:solidFill>
                            <a:schemeClr val="accent1"/>
                          </a:solidFill>
                        </a:rPr>
                        <a:t>Gatsby Benchmark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200" dirty="0">
                          <a:solidFill>
                            <a:schemeClr val="accent1"/>
                          </a:solidFill>
                        </a:rPr>
                        <a:t>Careerpilot sections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200" b="1" kern="1200" dirty="0">
                          <a:solidFill>
                            <a:schemeClr val="accent1"/>
                          </a:solidFill>
                          <a:effectLst/>
                          <a:latin typeface="+mn-lt"/>
                          <a:ea typeface="+mn-ea"/>
                          <a:cs typeface="+mn-cs"/>
                        </a:rPr>
                        <a:t>How Careerpilot helps schools meet the Gatsby Benchmarks</a:t>
                      </a:r>
                      <a:endParaRPr lang="en-GB" sz="12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81065084"/>
                  </a:ext>
                </a:extLst>
              </a:tr>
              <a:tr h="629565">
                <a:tc>
                  <a:txBody>
                    <a:bodyPr/>
                    <a:lstStyle/>
                    <a:p>
                      <a:pPr algn="ctr"/>
                      <a:r>
                        <a:rPr lang="en-GB" sz="1200" b="1" dirty="0">
                          <a:solidFill>
                            <a:schemeClr val="bg1"/>
                          </a:solidFill>
                        </a:rPr>
                        <a:t>Linking curriculum learning to careers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sz="1000" u="sng" kern="1200" dirty="0">
                          <a:solidFill>
                            <a:schemeClr val="dk1"/>
                          </a:solidFill>
                          <a:effectLst/>
                          <a:latin typeface="+mn-lt"/>
                          <a:ea typeface="+mn-ea"/>
                          <a:cs typeface="+mn-cs"/>
                          <a:hlinkClick r:id="rId2"/>
                        </a:rPr>
                        <a:t>‘Start with a subject’</a:t>
                      </a:r>
                      <a:r>
                        <a:rPr lang="en-GB" sz="1000" kern="1200" dirty="0">
                          <a:solidFill>
                            <a:schemeClr val="dk1"/>
                          </a:solidFill>
                          <a:effectLst/>
                          <a:latin typeface="+mn-lt"/>
                          <a:ea typeface="+mn-ea"/>
                          <a:cs typeface="+mn-cs"/>
                        </a:rPr>
                        <a:t> shows where a favourite subject could lead, giving sample jobs, apprenticeships, college and degree courses. The site has information on </a:t>
                      </a:r>
                      <a:r>
                        <a:rPr lang="en-GB" sz="1000" u="sng" kern="1200" dirty="0">
                          <a:solidFill>
                            <a:schemeClr val="dk1"/>
                          </a:solidFill>
                          <a:effectLst/>
                          <a:latin typeface="+mn-lt"/>
                          <a:ea typeface="+mn-ea"/>
                          <a:cs typeface="+mn-cs"/>
                          <a:hlinkClick r:id="rId3"/>
                        </a:rPr>
                        <a:t>19 job sectors</a:t>
                      </a:r>
                      <a:r>
                        <a:rPr lang="en-GB" sz="1000" kern="1200" dirty="0">
                          <a:solidFill>
                            <a:schemeClr val="dk1"/>
                          </a:solidFill>
                          <a:effectLst/>
                          <a:latin typeface="+mn-lt"/>
                          <a:ea typeface="+mn-ea"/>
                          <a:cs typeface="+mn-cs"/>
                        </a:rPr>
                        <a:t>, 57 sub-sectors and over 800+ job profiles, including a number of Green Jobs. </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There are 1000 videos showing routes into a range of jobs, many which are non-stereotypical and can be searched by subject. </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We also have </a:t>
                      </a:r>
                      <a:r>
                        <a:rPr lang="en-GB" sz="1000" u="sng" kern="1200" dirty="0">
                          <a:solidFill>
                            <a:schemeClr val="dk1"/>
                          </a:solidFill>
                          <a:effectLst/>
                          <a:latin typeface="+mn-lt"/>
                          <a:ea typeface="+mn-ea"/>
                          <a:cs typeface="+mn-cs"/>
                          <a:hlinkClick r:id="rId4"/>
                        </a:rPr>
                        <a:t>23 subject specific resources for Key stage 4</a:t>
                      </a:r>
                      <a:r>
                        <a:rPr lang="en-GB" sz="1000" kern="1200" dirty="0">
                          <a:solidFill>
                            <a:schemeClr val="dk1"/>
                          </a:solidFill>
                          <a:effectLst/>
                          <a:latin typeface="+mn-lt"/>
                          <a:ea typeface="+mn-ea"/>
                          <a:cs typeface="+mn-cs"/>
                        </a:rPr>
                        <a:t> teachers to use and </a:t>
                      </a:r>
                      <a:r>
                        <a:rPr lang="en-GB" sz="1000" u="sng" kern="1200" dirty="0">
                          <a:solidFill>
                            <a:schemeClr val="dk1"/>
                          </a:solidFill>
                          <a:effectLst/>
                          <a:latin typeface="+mn-lt"/>
                          <a:ea typeface="+mn-ea"/>
                          <a:cs typeface="+mn-cs"/>
                          <a:hlinkClick r:id="rId5"/>
                        </a:rPr>
                        <a:t>23 KS5 subject specific resources.</a:t>
                      </a:r>
                      <a:r>
                        <a:rPr lang="en-GB" sz="1000" kern="1200" dirty="0">
                          <a:solidFill>
                            <a:schemeClr val="dk1"/>
                          </a:solidFill>
                          <a:effectLst/>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2353111"/>
                  </a:ext>
                </a:extLst>
              </a:tr>
              <a:tr h="80772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89079640"/>
                  </a:ext>
                </a:extLst>
              </a:tr>
              <a:tr h="655320">
                <a:tc>
                  <a:txBody>
                    <a:bodyPr/>
                    <a:lstStyle/>
                    <a:p>
                      <a:pPr algn="ctr"/>
                      <a:r>
                        <a:rPr lang="en-GB" sz="1200" b="1" dirty="0">
                          <a:solidFill>
                            <a:schemeClr val="bg1"/>
                          </a:solidFill>
                        </a:rPr>
                        <a:t>Learning from encounters with employers and employees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sz="1000" u="none" kern="1200" dirty="0">
                          <a:solidFill>
                            <a:schemeClr val="dk1"/>
                          </a:solidFill>
                          <a:effectLst/>
                          <a:latin typeface="+mn-lt"/>
                          <a:ea typeface="+mn-ea"/>
                          <a:cs typeface="+mn-cs"/>
                        </a:rPr>
                        <a:t>The site has over </a:t>
                      </a:r>
                      <a:r>
                        <a:rPr lang="en-GB" sz="1000" u="sng" kern="1200" dirty="0">
                          <a:solidFill>
                            <a:schemeClr val="dk1"/>
                          </a:solidFill>
                          <a:effectLst/>
                          <a:latin typeface="+mn-lt"/>
                          <a:ea typeface="+mn-ea"/>
                          <a:cs typeface="+mn-cs"/>
                          <a:hlinkClick r:id="rId6"/>
                        </a:rPr>
                        <a:t>1000 video stories</a:t>
                      </a:r>
                      <a:r>
                        <a:rPr lang="en-GB" sz="1000" kern="1200" dirty="0">
                          <a:solidFill>
                            <a:schemeClr val="dk1"/>
                          </a:solidFill>
                          <a:effectLst/>
                          <a:latin typeface="+mn-lt"/>
                          <a:ea typeface="+mn-ea"/>
                          <a:cs typeface="+mn-cs"/>
                        </a:rPr>
                        <a:t> of people talking about their job roles and routes. </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The Skills Profile enables students to record WEX, employer and FE/HE encounters and what skills they have learnt from these activities - which are added to their Skills Profile which they can use when applying or writing personal statements. </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Careers staff can use the Reporting Zone reports to plan encounters to meet students’ needs using information about students’ job sector interests.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1113829"/>
                  </a:ext>
                </a:extLst>
              </a:tr>
              <a:tr h="65532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15097610"/>
                  </a:ext>
                </a:extLst>
              </a:tr>
              <a:tr h="551282">
                <a:tc>
                  <a:txBody>
                    <a:bodyPr/>
                    <a:lstStyle/>
                    <a:p>
                      <a:pPr algn="ctr"/>
                      <a:endParaRPr lang="en-GB" sz="1200" b="1" dirty="0">
                        <a:solidFill>
                          <a:schemeClr val="bg1"/>
                        </a:solidFill>
                      </a:endParaRPr>
                    </a:p>
                    <a:p>
                      <a:pPr algn="ctr"/>
                      <a:r>
                        <a:rPr lang="en-GB" sz="1200" b="1" dirty="0">
                          <a:solidFill>
                            <a:schemeClr val="bg1"/>
                          </a:solidFill>
                        </a:rPr>
                        <a:t>Experiences of work</a:t>
                      </a:r>
                    </a:p>
                    <a:p>
                      <a:pPr algn="ctr"/>
                      <a:endParaRPr lang="en-GB"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D0D1"/>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sz="1000" kern="1200" dirty="0">
                          <a:solidFill>
                            <a:schemeClr val="dk1"/>
                          </a:solidFill>
                          <a:effectLst/>
                          <a:latin typeface="+mn-lt"/>
                          <a:ea typeface="+mn-ea"/>
                          <a:cs typeface="+mn-cs"/>
                        </a:rPr>
                        <a:t>Careerpilot has a section to help students plan for </a:t>
                      </a:r>
                      <a:r>
                        <a:rPr lang="en-GB" sz="1000" u="sng" kern="1200" dirty="0">
                          <a:solidFill>
                            <a:schemeClr val="dk1"/>
                          </a:solidFill>
                          <a:effectLst/>
                          <a:latin typeface="+mn-lt"/>
                          <a:ea typeface="+mn-ea"/>
                          <a:cs typeface="+mn-cs"/>
                          <a:hlinkClick r:id="rId7"/>
                        </a:rPr>
                        <a:t>work experience</a:t>
                      </a:r>
                      <a:r>
                        <a:rPr lang="en-GB" sz="1000" kern="1200" dirty="0">
                          <a:solidFill>
                            <a:schemeClr val="dk1"/>
                          </a:solidFill>
                          <a:effectLst/>
                          <a:latin typeface="+mn-lt"/>
                          <a:ea typeface="+mn-ea"/>
                          <a:cs typeface="+mn-cs"/>
                        </a:rPr>
                        <a:t>, which includes ideas for virtual work experience. There are 800+ job profiles to help students get information about the role, expected skills, entry requirements and LMI. </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Students can complete the Skills Profile as part of planning for work experience so they have a list of their skills they can talk about at interview, and where they can record their experience and skills developed through work placements.</a:t>
                      </a:r>
                    </a:p>
                    <a:p>
                      <a:r>
                        <a:rPr lang="en-GB" sz="1000" kern="1200" dirty="0">
                          <a:solidFill>
                            <a:schemeClr val="dk1"/>
                          </a:solidFill>
                          <a:effectLst/>
                          <a:latin typeface="+mn-lt"/>
                          <a:ea typeface="+mn-ea"/>
                          <a:cs typeface="+mn-cs"/>
                        </a:rPr>
                        <a:t>Access a </a:t>
                      </a:r>
                      <a:r>
                        <a:rPr lang="en-GB" sz="1000" u="sng" kern="1200" dirty="0">
                          <a:solidFill>
                            <a:schemeClr val="dk1"/>
                          </a:solidFill>
                          <a:effectLst/>
                          <a:latin typeface="+mn-lt"/>
                          <a:ea typeface="+mn-ea"/>
                          <a:cs typeface="+mn-cs"/>
                          <a:hlinkClick r:id="rId8"/>
                        </a:rPr>
                        <a:t>recorded video lesson to help Y10 prepare for </a:t>
                      </a:r>
                      <a:r>
                        <a:rPr lang="en-GB" sz="1000" u="sng" kern="1200" dirty="0">
                          <a:solidFill>
                            <a:schemeClr val="dk1"/>
                          </a:solidFill>
                          <a:effectLst/>
                          <a:latin typeface="+mn-lt"/>
                          <a:ea typeface="+mn-ea"/>
                          <a:cs typeface="+mn-cs"/>
                        </a:rPr>
                        <a:t>work experience.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455522"/>
                  </a:ext>
                </a:extLst>
              </a:tr>
              <a:tr h="73152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83701877"/>
                  </a:ext>
                </a:extLst>
              </a:tr>
              <a:tr h="655320">
                <a:tc>
                  <a:txBody>
                    <a:bodyPr/>
                    <a:lstStyle/>
                    <a:p>
                      <a:pPr algn="ctr"/>
                      <a:r>
                        <a:rPr lang="en-GB" sz="1200" b="1" dirty="0">
                          <a:solidFill>
                            <a:schemeClr val="bg1"/>
                          </a:solidFill>
                        </a:rPr>
                        <a:t>Encounters with further and higher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sz="1000" u="sng" kern="1200" dirty="0">
                          <a:solidFill>
                            <a:schemeClr val="dk1"/>
                          </a:solidFill>
                          <a:effectLst/>
                          <a:latin typeface="+mn-lt"/>
                          <a:ea typeface="+mn-ea"/>
                          <a:cs typeface="+mn-cs"/>
                          <a:hlinkClick r:id="rId9"/>
                        </a:rPr>
                        <a:t>Careerpilot</a:t>
                      </a:r>
                      <a:r>
                        <a:rPr lang="en-GB" sz="1000" kern="1200" dirty="0">
                          <a:solidFill>
                            <a:schemeClr val="dk1"/>
                          </a:solidFill>
                          <a:effectLst/>
                          <a:latin typeface="+mn-lt"/>
                          <a:ea typeface="+mn-ea"/>
                          <a:cs typeface="+mn-cs"/>
                        </a:rPr>
                        <a:t> has detailed information about ALL study and training routes at age 13/14, 16 and 18. A </a:t>
                      </a:r>
                      <a:r>
                        <a:rPr lang="en-GB" sz="1000" u="sng" kern="1200" dirty="0">
                          <a:solidFill>
                            <a:schemeClr val="dk1"/>
                          </a:solidFill>
                          <a:effectLst/>
                          <a:latin typeface="+mn-lt"/>
                          <a:ea typeface="+mn-ea"/>
                          <a:cs typeface="+mn-cs"/>
                          <a:hlinkClick r:id="rId10"/>
                        </a:rPr>
                        <a:t>Qualification Planner</a:t>
                      </a:r>
                      <a:r>
                        <a:rPr lang="en-GB" sz="1000" kern="1200" dirty="0">
                          <a:solidFill>
                            <a:schemeClr val="dk1"/>
                          </a:solidFill>
                          <a:effectLst/>
                          <a:latin typeface="+mn-lt"/>
                          <a:ea typeface="+mn-ea"/>
                          <a:cs typeface="+mn-cs"/>
                        </a:rPr>
                        <a:t> helps map a route through the levels. Students can use the </a:t>
                      </a:r>
                      <a:r>
                        <a:rPr lang="en-GB" sz="1000" u="sng" kern="1200" dirty="0">
                          <a:solidFill>
                            <a:schemeClr val="dk1"/>
                          </a:solidFill>
                          <a:effectLst/>
                          <a:latin typeface="+mn-lt"/>
                          <a:ea typeface="+mn-ea"/>
                          <a:cs typeface="+mn-cs"/>
                          <a:hlinkClick r:id="rId11"/>
                        </a:rPr>
                        <a:t>Course Search</a:t>
                      </a:r>
                      <a:r>
                        <a:rPr lang="en-GB" sz="1000" kern="1200" dirty="0">
                          <a:solidFill>
                            <a:schemeClr val="dk1"/>
                          </a:solidFill>
                          <a:effectLst/>
                          <a:latin typeface="+mn-lt"/>
                          <a:ea typeface="+mn-ea"/>
                          <a:cs typeface="+mn-cs"/>
                        </a:rPr>
                        <a:t> to find courses and apprenticeship vacancies and </a:t>
                      </a:r>
                      <a:r>
                        <a:rPr lang="en-GB" sz="1000" u="sng" kern="1200" dirty="0">
                          <a:solidFill>
                            <a:schemeClr val="dk1"/>
                          </a:solidFill>
                          <a:effectLst/>
                          <a:latin typeface="+mn-lt"/>
                          <a:ea typeface="+mn-ea"/>
                          <a:cs typeface="+mn-cs"/>
                          <a:hlinkClick r:id="rId12"/>
                        </a:rPr>
                        <a:t>Find a Provider</a:t>
                      </a:r>
                      <a:r>
                        <a:rPr lang="en-GB" sz="1000" kern="1200" dirty="0">
                          <a:solidFill>
                            <a:schemeClr val="dk1"/>
                          </a:solidFill>
                          <a:effectLst/>
                          <a:latin typeface="+mn-lt"/>
                          <a:ea typeface="+mn-ea"/>
                          <a:cs typeface="+mn-cs"/>
                        </a:rPr>
                        <a:t> has links to schools, colleges, universities and training providers. </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The site has lots of videos from FE/HE students talking about their study and </a:t>
                      </a:r>
                      <a:r>
                        <a:rPr lang="en-GB" sz="1000" u="sng" kern="1200" dirty="0">
                          <a:solidFill>
                            <a:schemeClr val="dk1"/>
                          </a:solidFill>
                          <a:effectLst/>
                          <a:latin typeface="+mn-lt"/>
                          <a:ea typeface="+mn-ea"/>
                          <a:cs typeface="+mn-cs"/>
                          <a:hlinkClick r:id="rId13"/>
                        </a:rPr>
                        <a:t>links to open days</a:t>
                      </a:r>
                      <a:r>
                        <a:rPr lang="en-GB" sz="1000" u="sng" kern="1200" dirty="0">
                          <a:solidFill>
                            <a:schemeClr val="dk1"/>
                          </a:solidFill>
                          <a:effectLst/>
                          <a:latin typeface="+mn-lt"/>
                          <a:ea typeface="+mn-ea"/>
                          <a:cs typeface="+mn-cs"/>
                        </a:rPr>
                        <a:t> </a:t>
                      </a:r>
                      <a:r>
                        <a:rPr lang="en-GB" sz="1000" u="none" kern="1200" dirty="0">
                          <a:solidFill>
                            <a:schemeClr val="dk1"/>
                          </a:solidFill>
                          <a:effectLst/>
                          <a:latin typeface="+mn-lt"/>
                          <a:ea typeface="+mn-ea"/>
                          <a:cs typeface="+mn-cs"/>
                        </a:rPr>
                        <a:t>and our </a:t>
                      </a:r>
                      <a:r>
                        <a:rPr lang="en-GB" sz="1000" kern="1200" dirty="0">
                          <a:solidFill>
                            <a:schemeClr val="dk1"/>
                          </a:solidFill>
                          <a:effectLst/>
                          <a:latin typeface="+mn-lt"/>
                          <a:ea typeface="+mn-ea"/>
                          <a:cs typeface="+mn-cs"/>
                        </a:rPr>
                        <a:t>partner universities post </a:t>
                      </a:r>
                      <a:r>
                        <a:rPr lang="en-GB" sz="1000" u="sng" kern="1200" dirty="0">
                          <a:solidFill>
                            <a:schemeClr val="dk1"/>
                          </a:solidFill>
                          <a:effectLst/>
                          <a:latin typeface="+mn-lt"/>
                          <a:ea typeface="+mn-ea"/>
                          <a:cs typeface="+mn-cs"/>
                          <a:hlinkClick r:id="rId14"/>
                        </a:rPr>
                        <a:t>free opportunities for students</a:t>
                      </a:r>
                      <a:r>
                        <a:rPr lang="en-GB" sz="1000" u="none" kern="1200" dirty="0">
                          <a:solidFill>
                            <a:schemeClr val="dk1"/>
                          </a:solidFill>
                          <a:effectLst/>
                          <a:latin typeface="+mn-lt"/>
                          <a:ea typeface="+mn-ea"/>
                          <a:cs typeface="+mn-cs"/>
                        </a:rPr>
                        <a:t> in the South West.</a:t>
                      </a:r>
                      <a:endParaRPr lang="en-GB" sz="10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6539439"/>
                  </a:ext>
                </a:extLst>
              </a:tr>
              <a:tr h="655320">
                <a:tc>
                  <a:txBody>
                    <a:bodyPr/>
                    <a:lstStyle/>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91492747"/>
                  </a:ext>
                </a:extLst>
              </a:tr>
              <a:tr h="397155">
                <a:tc>
                  <a:txBody>
                    <a:bodyPr/>
                    <a:lstStyle/>
                    <a:p>
                      <a:r>
                        <a:rPr lang="en-GB" sz="1200" dirty="0">
                          <a:solidFill>
                            <a:schemeClr val="bg1"/>
                          </a:solidFill>
                        </a:rPr>
                        <a:t>Personal Guidance</a:t>
                      </a:r>
                    </a:p>
                    <a:p>
                      <a:endParaRPr lang="en-GB"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sz="1000" u="sng" kern="1200" dirty="0">
                          <a:solidFill>
                            <a:schemeClr val="dk1"/>
                          </a:solidFill>
                          <a:effectLst/>
                          <a:latin typeface="+mn-lt"/>
                          <a:ea typeface="+mn-ea"/>
                          <a:cs typeface="+mn-cs"/>
                          <a:hlinkClick r:id="rId9"/>
                        </a:rPr>
                        <a:t>Careerpilot</a:t>
                      </a:r>
                      <a:r>
                        <a:rPr lang="en-GB" sz="1000" kern="1200" dirty="0">
                          <a:solidFill>
                            <a:schemeClr val="dk1"/>
                          </a:solidFill>
                          <a:effectLst/>
                          <a:latin typeface="+mn-lt"/>
                          <a:ea typeface="+mn-ea"/>
                          <a:cs typeface="+mn-cs"/>
                        </a:rPr>
                        <a:t> can help students prepare for guidance. Guidance advisers can use the report to start the session and record reports and actions at the end of the session. The </a:t>
                      </a:r>
                      <a:r>
                        <a:rPr lang="en-GB" sz="1000" u="sng" kern="1200" dirty="0">
                          <a:solidFill>
                            <a:schemeClr val="dk1"/>
                          </a:solidFill>
                          <a:effectLst/>
                          <a:latin typeface="+mn-lt"/>
                          <a:ea typeface="+mn-ea"/>
                          <a:cs typeface="+mn-cs"/>
                          <a:hlinkClick r:id="rId15"/>
                        </a:rPr>
                        <a:t>Adviser Zone</a:t>
                      </a:r>
                      <a:r>
                        <a:rPr lang="en-GB" sz="1000" kern="1200" dirty="0">
                          <a:solidFill>
                            <a:schemeClr val="dk1"/>
                          </a:solidFill>
                          <a:effectLst/>
                          <a:latin typeface="+mn-lt"/>
                          <a:ea typeface="+mn-ea"/>
                          <a:cs typeface="+mn-cs"/>
                        </a:rPr>
                        <a:t> includes suggested pre-guidance activities for different key stages related to age, stage and decision point.  </a:t>
                      </a:r>
                    </a:p>
                    <a:p>
                      <a:endParaRPr lang="en-GB" sz="1000" kern="1200" dirty="0">
                        <a:solidFill>
                          <a:schemeClr val="dk1"/>
                        </a:solidFill>
                        <a:effectLst/>
                        <a:latin typeface="+mn-lt"/>
                        <a:ea typeface="+mn-ea"/>
                        <a:cs typeface="+mn-cs"/>
                      </a:endParaRPr>
                    </a:p>
                    <a:p>
                      <a:r>
                        <a:rPr lang="en-GB" sz="1000" b="0" kern="1200" dirty="0">
                          <a:solidFill>
                            <a:schemeClr val="tx1"/>
                          </a:solidFill>
                          <a:effectLst/>
                          <a:latin typeface="+mn-lt"/>
                          <a:ea typeface="+mn-ea"/>
                          <a:cs typeface="+mn-cs"/>
                        </a:rPr>
                        <a:t>The </a:t>
                      </a:r>
                      <a:r>
                        <a:rPr lang="en-GB" sz="1000" b="0" u="sng" kern="1200" dirty="0">
                          <a:solidFill>
                            <a:schemeClr val="accent1"/>
                          </a:solidFill>
                          <a:effectLst/>
                          <a:latin typeface="+mn-lt"/>
                          <a:ea typeface="+mn-ea"/>
                          <a:cs typeface="+mn-cs"/>
                          <a:hlinkClick r:id="rId16">
                            <a:extLst>
                              <a:ext uri="{A12FA001-AC4F-418D-AE19-62706E023703}">
                                <ahyp:hlinkClr xmlns:ahyp="http://schemas.microsoft.com/office/drawing/2018/hyperlinkcolor" val="tx"/>
                              </a:ext>
                            </a:extLst>
                          </a:hlinkClick>
                        </a:rPr>
                        <a:t>Pathway Planner triage tool</a:t>
                      </a:r>
                      <a:r>
                        <a:rPr lang="en-GB" sz="1000" b="0" kern="1200" dirty="0">
                          <a:solidFill>
                            <a:schemeClr val="accent1"/>
                          </a:solidFill>
                          <a:effectLst/>
                          <a:latin typeface="+mn-lt"/>
                          <a:ea typeface="+mn-ea"/>
                          <a:cs typeface="+mn-cs"/>
                        </a:rPr>
                        <a:t> </a:t>
                      </a:r>
                      <a:r>
                        <a:rPr lang="en-GB" sz="1000" b="0" kern="1200" dirty="0">
                          <a:solidFill>
                            <a:schemeClr val="tx1"/>
                          </a:solidFill>
                          <a:effectLst/>
                          <a:latin typeface="+mn-lt"/>
                          <a:ea typeface="+mn-ea"/>
                          <a:cs typeface="+mn-cs"/>
                        </a:rPr>
                        <a:t>prepares students for their options. Students complete a quiz to assess how ready they are for their chosen pathways. The quiz data can be used by CLs and career advisers to target guidance to meet individual need.</a:t>
                      </a:r>
                      <a:endParaRPr lang="en-GB"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147751"/>
                  </a:ext>
                </a:extLst>
              </a:tr>
              <a:tr h="118872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67798443"/>
                  </a:ext>
                </a:extLst>
              </a:tr>
            </a:tbl>
          </a:graphicData>
        </a:graphic>
      </p:graphicFrame>
      <p:pic>
        <p:nvPicPr>
          <p:cNvPr id="28" name="Picture 27">
            <a:extLst>
              <a:ext uri="{FF2B5EF4-FFF2-40B4-BE49-F238E27FC236}">
                <a16:creationId xmlns:a16="http://schemas.microsoft.com/office/drawing/2014/main" id="{2D08C157-4BBC-4A38-90B1-38A7212975F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91085" y="746207"/>
            <a:ext cx="1386817" cy="1026808"/>
          </a:xfrm>
          <a:prstGeom prst="rect">
            <a:avLst/>
          </a:prstGeom>
          <a:ln>
            <a:solidFill>
              <a:schemeClr val="accent5">
                <a:lumMod val="75000"/>
              </a:schemeClr>
            </a:solidFill>
          </a:ln>
        </p:spPr>
      </p:pic>
      <p:pic>
        <p:nvPicPr>
          <p:cNvPr id="32" name="Picture 31">
            <a:extLst>
              <a:ext uri="{FF2B5EF4-FFF2-40B4-BE49-F238E27FC236}">
                <a16:creationId xmlns:a16="http://schemas.microsoft.com/office/drawing/2014/main" id="{AA20618C-2AE6-4ACE-8883-FF5800D69216}"/>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1598315" y="4280282"/>
            <a:ext cx="1389825" cy="1287093"/>
          </a:xfrm>
          <a:prstGeom prst="rect">
            <a:avLst/>
          </a:prstGeom>
          <a:ln>
            <a:solidFill>
              <a:schemeClr val="accent5">
                <a:lumMod val="75000"/>
              </a:schemeClr>
            </a:solidFill>
          </a:ln>
        </p:spPr>
      </p:pic>
      <p:pic>
        <p:nvPicPr>
          <p:cNvPr id="34" name="Picture 33">
            <a:extLst>
              <a:ext uri="{FF2B5EF4-FFF2-40B4-BE49-F238E27FC236}">
                <a16:creationId xmlns:a16="http://schemas.microsoft.com/office/drawing/2014/main" id="{E4A690EF-29E3-48BE-AE41-A44C9ABE6D36}"/>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600060" y="3202720"/>
            <a:ext cx="1368867" cy="783598"/>
          </a:xfrm>
          <a:prstGeom prst="rect">
            <a:avLst/>
          </a:prstGeom>
          <a:ln>
            <a:solidFill>
              <a:schemeClr val="accent5">
                <a:lumMod val="75000"/>
              </a:schemeClr>
            </a:solidFill>
          </a:ln>
        </p:spPr>
      </p:pic>
      <p:pic>
        <p:nvPicPr>
          <p:cNvPr id="40" name="Picture 39">
            <a:extLst>
              <a:ext uri="{FF2B5EF4-FFF2-40B4-BE49-F238E27FC236}">
                <a16:creationId xmlns:a16="http://schemas.microsoft.com/office/drawing/2014/main" id="{E4C7F9EB-0B5B-4370-91F7-A72205445123}"/>
              </a:ext>
            </a:extLst>
          </p:cNvPr>
          <p:cNvPicPr>
            <a:picLocks noChangeAspect="1"/>
          </p:cNvPicPr>
          <p:nvPr/>
        </p:nvPicPr>
        <p:blipFill rotWithShape="1">
          <a:blip r:embed="rId20"/>
          <a:srcRect b="38420"/>
          <a:stretch/>
        </p:blipFill>
        <p:spPr>
          <a:xfrm>
            <a:off x="1621691" y="7442607"/>
            <a:ext cx="1339902" cy="901410"/>
          </a:xfrm>
          <a:prstGeom prst="rect">
            <a:avLst/>
          </a:prstGeom>
          <a:ln>
            <a:solidFill>
              <a:schemeClr val="accent5">
                <a:lumMod val="75000"/>
              </a:schemeClr>
            </a:solidFill>
          </a:ln>
        </p:spPr>
      </p:pic>
      <p:pic>
        <p:nvPicPr>
          <p:cNvPr id="3" name="Picture 2" descr="A white circle with orange text&#10;&#10;Description automatically generated">
            <a:extLst>
              <a:ext uri="{FF2B5EF4-FFF2-40B4-BE49-F238E27FC236}">
                <a16:creationId xmlns:a16="http://schemas.microsoft.com/office/drawing/2014/main" id="{88F94047-4D7C-0C7D-E7BB-FEE9A3F4DC6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26160" y="1367200"/>
            <a:ext cx="899887" cy="922994"/>
          </a:xfrm>
          <a:prstGeom prst="rect">
            <a:avLst/>
          </a:prstGeom>
        </p:spPr>
      </p:pic>
      <p:pic>
        <p:nvPicPr>
          <p:cNvPr id="5" name="Picture 4" descr="A circular logo with white text&#10;&#10;Description automatically generated">
            <a:extLst>
              <a:ext uri="{FF2B5EF4-FFF2-40B4-BE49-F238E27FC236}">
                <a16:creationId xmlns:a16="http://schemas.microsoft.com/office/drawing/2014/main" id="{AA64251E-9CC1-F797-6A07-3C117EF7E2D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21495" y="3145514"/>
            <a:ext cx="899888" cy="922995"/>
          </a:xfrm>
          <a:prstGeom prst="rect">
            <a:avLst/>
          </a:prstGeom>
        </p:spPr>
      </p:pic>
      <p:pic>
        <p:nvPicPr>
          <p:cNvPr id="7" name="Picture 6" descr="A blue circle with white text&#10;&#10;Description automatically generated">
            <a:extLst>
              <a:ext uri="{FF2B5EF4-FFF2-40B4-BE49-F238E27FC236}">
                <a16:creationId xmlns:a16="http://schemas.microsoft.com/office/drawing/2014/main" id="{7F9E8F86-1652-240D-4DF8-233D10B5A3A8}"/>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21495" y="4923829"/>
            <a:ext cx="899888" cy="922995"/>
          </a:xfrm>
          <a:prstGeom prst="rect">
            <a:avLst/>
          </a:prstGeom>
        </p:spPr>
      </p:pic>
      <p:pic>
        <p:nvPicPr>
          <p:cNvPr id="9" name="Picture 8" descr="A circular logo with white text&#10;&#10;Description automatically generated">
            <a:extLst>
              <a:ext uri="{FF2B5EF4-FFF2-40B4-BE49-F238E27FC236}">
                <a16:creationId xmlns:a16="http://schemas.microsoft.com/office/drawing/2014/main" id="{01EF8B26-3B4A-EE11-4897-6E5BA7B4B662}"/>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32218" y="7998350"/>
            <a:ext cx="899888" cy="922995"/>
          </a:xfrm>
          <a:prstGeom prst="rect">
            <a:avLst/>
          </a:prstGeom>
        </p:spPr>
      </p:pic>
      <p:pic>
        <p:nvPicPr>
          <p:cNvPr id="11" name="Picture 10" descr="A circle with white text and orange circle with white text&#10;&#10;Description automatically generated">
            <a:extLst>
              <a:ext uri="{FF2B5EF4-FFF2-40B4-BE49-F238E27FC236}">
                <a16:creationId xmlns:a16="http://schemas.microsoft.com/office/drawing/2014/main" id="{E603EB2C-6582-3908-6300-F64DDC3C4F6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21495" y="6461089"/>
            <a:ext cx="899888" cy="922995"/>
          </a:xfrm>
          <a:prstGeom prst="rect">
            <a:avLst/>
          </a:prstGeom>
        </p:spPr>
      </p:pic>
      <p:pic>
        <p:nvPicPr>
          <p:cNvPr id="13" name="Picture 12" descr="A group of blue and white papers&#10;&#10;Description automatically generated">
            <a:extLst>
              <a:ext uri="{FF2B5EF4-FFF2-40B4-BE49-F238E27FC236}">
                <a16:creationId xmlns:a16="http://schemas.microsoft.com/office/drawing/2014/main" id="{E41E6EDE-B3A0-5858-C6DE-00465EF151FE}"/>
              </a:ext>
            </a:extLst>
          </p:cNvPr>
          <p:cNvPicPr>
            <a:picLocks noChangeAspect="1"/>
          </p:cNvPicPr>
          <p:nvPr/>
        </p:nvPicPr>
        <p:blipFill rotWithShape="1">
          <a:blip r:embed="rId26">
            <a:extLst>
              <a:ext uri="{28A0092B-C50C-407E-A947-70E740481C1C}">
                <a14:useLocalDpi xmlns:a14="http://schemas.microsoft.com/office/drawing/2010/main" val="0"/>
              </a:ext>
            </a:extLst>
          </a:blip>
          <a:srcRect l="2657" t="24568" r="36111" b="12716"/>
          <a:stretch/>
        </p:blipFill>
        <p:spPr>
          <a:xfrm>
            <a:off x="1590449" y="1389652"/>
            <a:ext cx="1387453" cy="799360"/>
          </a:xfrm>
          <a:prstGeom prst="rect">
            <a:avLst/>
          </a:prstGeom>
          <a:ln>
            <a:solidFill>
              <a:schemeClr val="accent1"/>
            </a:solidFill>
          </a:ln>
        </p:spPr>
      </p:pic>
      <p:pic>
        <p:nvPicPr>
          <p:cNvPr id="15" name="Picture 14">
            <a:extLst>
              <a:ext uri="{FF2B5EF4-FFF2-40B4-BE49-F238E27FC236}">
                <a16:creationId xmlns:a16="http://schemas.microsoft.com/office/drawing/2014/main" id="{5D818852-6959-E4BA-8385-60E9A50C5039}"/>
              </a:ext>
            </a:extLst>
          </p:cNvPr>
          <p:cNvPicPr>
            <a:picLocks noChangeAspect="1"/>
          </p:cNvPicPr>
          <p:nvPr/>
        </p:nvPicPr>
        <p:blipFill>
          <a:blip r:embed="rId27"/>
          <a:stretch>
            <a:fillRect/>
          </a:stretch>
        </p:blipFill>
        <p:spPr>
          <a:xfrm>
            <a:off x="1598315" y="8441777"/>
            <a:ext cx="1371719" cy="512108"/>
          </a:xfrm>
          <a:prstGeom prst="rect">
            <a:avLst/>
          </a:prstGeom>
          <a:ln>
            <a:solidFill>
              <a:schemeClr val="accent1"/>
            </a:solidFill>
          </a:ln>
        </p:spPr>
      </p:pic>
      <p:pic>
        <p:nvPicPr>
          <p:cNvPr id="18" name="Picture 17">
            <a:extLst>
              <a:ext uri="{FF2B5EF4-FFF2-40B4-BE49-F238E27FC236}">
                <a16:creationId xmlns:a16="http://schemas.microsoft.com/office/drawing/2014/main" id="{8C3D0688-90F1-7554-40EF-3BAA0428CA1B}"/>
              </a:ext>
            </a:extLst>
          </p:cNvPr>
          <p:cNvPicPr>
            <a:picLocks noChangeAspect="1"/>
          </p:cNvPicPr>
          <p:nvPr/>
        </p:nvPicPr>
        <p:blipFill>
          <a:blip r:embed="rId28"/>
          <a:stretch>
            <a:fillRect/>
          </a:stretch>
        </p:blipFill>
        <p:spPr>
          <a:xfrm>
            <a:off x="1609035" y="2374961"/>
            <a:ext cx="1368867" cy="729999"/>
          </a:xfrm>
          <a:prstGeom prst="rect">
            <a:avLst/>
          </a:prstGeom>
          <a:ln>
            <a:solidFill>
              <a:schemeClr val="accent1"/>
            </a:solidFill>
          </a:ln>
        </p:spPr>
      </p:pic>
      <p:pic>
        <p:nvPicPr>
          <p:cNvPr id="20" name="Picture 19">
            <a:extLst>
              <a:ext uri="{FF2B5EF4-FFF2-40B4-BE49-F238E27FC236}">
                <a16:creationId xmlns:a16="http://schemas.microsoft.com/office/drawing/2014/main" id="{24E78C3D-B538-2E29-0C84-6025A35B478F}"/>
              </a:ext>
            </a:extLst>
          </p:cNvPr>
          <p:cNvPicPr>
            <a:picLocks noChangeAspect="1"/>
          </p:cNvPicPr>
          <p:nvPr/>
        </p:nvPicPr>
        <p:blipFill>
          <a:blip r:embed="rId29"/>
          <a:stretch>
            <a:fillRect/>
          </a:stretch>
        </p:blipFill>
        <p:spPr>
          <a:xfrm>
            <a:off x="1595470" y="6059713"/>
            <a:ext cx="1392670" cy="1145960"/>
          </a:xfrm>
          <a:prstGeom prst="rect">
            <a:avLst/>
          </a:prstGeom>
          <a:ln>
            <a:solidFill>
              <a:schemeClr val="accent1"/>
            </a:solidFill>
          </a:ln>
        </p:spPr>
      </p:pic>
    </p:spTree>
    <p:extLst>
      <p:ext uri="{BB962C8B-B14F-4D97-AF65-F5344CB8AC3E}">
        <p14:creationId xmlns:p14="http://schemas.microsoft.com/office/powerpoint/2010/main" val="1541441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330</TotalTime>
  <Words>904</Words>
  <Application>Microsoft Office PowerPoint</Application>
  <PresentationFormat>On-screen Show (4:3)</PresentationFormat>
  <Paragraphs>60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Franklin Gothic Heavy</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Lewis</dc:creator>
  <cp:lastModifiedBy>Alice Hossent</cp:lastModifiedBy>
  <cp:revision>8</cp:revision>
  <dcterms:created xsi:type="dcterms:W3CDTF">2022-04-05T10:21:40Z</dcterms:created>
  <dcterms:modified xsi:type="dcterms:W3CDTF">2023-09-20T12:00:05Z</dcterms:modified>
</cp:coreProperties>
</file>