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28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209668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211324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22748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115847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45880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D4CB89-C135-4FB5-9E85-388AB7D2F9E2}"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149526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D4CB89-C135-4FB5-9E85-388AB7D2F9E2}" type="datetimeFigureOut">
              <a:rPr lang="en-GB" smtClean="0"/>
              <a:t>20/09/2023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32234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D4CB89-C135-4FB5-9E85-388AB7D2F9E2}" type="datetimeFigureOut">
              <a:rPr lang="en-GB" smtClean="0"/>
              <a:t>20/09/2023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85613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4CB89-C135-4FB5-9E85-388AB7D2F9E2}" type="datetimeFigureOut">
              <a:rPr lang="en-GB" smtClean="0"/>
              <a:t>20/09/2023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03791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DD4CB89-C135-4FB5-9E85-388AB7D2F9E2}"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195697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DD4CB89-C135-4FB5-9E85-388AB7D2F9E2}"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83293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DD4CB89-C135-4FB5-9E85-388AB7D2F9E2}" type="datetimeFigureOut">
              <a:rPr lang="en-GB" smtClean="0"/>
              <a:t>20/09/2023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91541C2-6C28-4643-856A-DA89CF7F8C8C}" type="slidenum">
              <a:rPr lang="en-GB" smtClean="0"/>
              <a:t>‹#›</a:t>
            </a:fld>
            <a:endParaRPr lang="en-GB"/>
          </a:p>
        </p:txBody>
      </p:sp>
    </p:spTree>
    <p:extLst>
      <p:ext uri="{BB962C8B-B14F-4D97-AF65-F5344CB8AC3E}">
        <p14:creationId xmlns:p14="http://schemas.microsoft.com/office/powerpoint/2010/main" val="2113254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thecdi.net/New-Career-Development-Framework" TargetMode="External"/><Relationship Id="rId13" Type="http://schemas.openxmlformats.org/officeDocument/2006/relationships/hyperlink" Target="https://www.careerpilot.org.uk/adviser-zone" TargetMode="External"/><Relationship Id="rId18" Type="http://schemas.openxmlformats.org/officeDocument/2006/relationships/image" Target="../media/image7.png"/><Relationship Id="rId3" Type="http://schemas.openxmlformats.org/officeDocument/2006/relationships/image" Target="../media/image2.png"/><Relationship Id="rId21" Type="http://schemas.openxmlformats.org/officeDocument/2006/relationships/image" Target="../media/image10.png"/><Relationship Id="rId7" Type="http://schemas.openxmlformats.org/officeDocument/2006/relationships/hyperlink" Target="https://www.careerpilot.org.uk/adviser-zone/careers-leader-portal" TargetMode="External"/><Relationship Id="rId12" Type="http://schemas.openxmlformats.org/officeDocument/2006/relationships/hyperlink" Target="https://careerpilot.org.uk/courses" TargetMode="External"/><Relationship Id="rId17" Type="http://schemas.openxmlformats.org/officeDocument/2006/relationships/image" Target="../media/image6.png"/><Relationship Id="rId2" Type="http://schemas.openxmlformats.org/officeDocument/2006/relationships/image" Target="../media/image1.emf"/><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careerpilot.org.uk/adviser-zone" TargetMode="External"/><Relationship Id="rId11" Type="http://schemas.openxmlformats.org/officeDocument/2006/relationships/hyperlink" Target="https://www.careerpilot.org.uk/information/careerometer" TargetMode="External"/><Relationship Id="rId5" Type="http://schemas.openxmlformats.org/officeDocument/2006/relationships/hyperlink" Target="https://www.careerpilot.org.uk/" TargetMode="External"/><Relationship Id="rId15" Type="http://schemas.openxmlformats.org/officeDocument/2006/relationships/image" Target="../media/image4.png"/><Relationship Id="rId10" Type="http://schemas.openxmlformats.org/officeDocument/2006/relationships/hyperlink" Target="https://careerpilot.org.uk/job-sectors" TargetMode="External"/><Relationship Id="rId19"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hyperlink" Target="https://www.careerpilot.org.uk/parent-zone" TargetMode="External"/><Relationship Id="rId14" Type="http://schemas.openxmlformats.org/officeDocument/2006/relationships/hyperlink" Target="https://www.careerpilot.org.uk/adviser-zone/pathway-planner-tool-gatsby-benchmark-8/resources-for-pathway-planner-users/to-use-with-students" TargetMode="External"/><Relationship Id="rId22" Type="http://schemas.openxmlformats.org/officeDocument/2006/relationships/hyperlink" Target="https://www.careerpilot.org.uk/adviser-zone/careers-leader-portal/careerpilot-mapped-to-compass-how-you-can-mention-the-site-2021-2022"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careerpilot.org.uk/courses" TargetMode="External"/><Relationship Id="rId13" Type="http://schemas.openxmlformats.org/officeDocument/2006/relationships/hyperlink" Target="https://www.careerpilot.org.uk/adviser-zone/pathway-planner-tool-gatsby-benchmark-8/resources-for-pathway-planner-users/to-use-with-students" TargetMode="External"/><Relationship Id="rId18" Type="http://schemas.openxmlformats.org/officeDocument/2006/relationships/image" Target="../media/image15.png"/><Relationship Id="rId3" Type="http://schemas.openxmlformats.org/officeDocument/2006/relationships/hyperlink" Target="https://careerpilot.org.uk/job-sectors" TargetMode="External"/><Relationship Id="rId21" Type="http://schemas.openxmlformats.org/officeDocument/2006/relationships/image" Target="../media/image18.png"/><Relationship Id="rId7" Type="http://schemas.openxmlformats.org/officeDocument/2006/relationships/hyperlink" Target="http://careerpilot.org.uk/qualifications" TargetMode="External"/><Relationship Id="rId12" Type="http://schemas.openxmlformats.org/officeDocument/2006/relationships/hyperlink" Target="https://www.careerpilot.org.uk/adviser-zone" TargetMode="External"/><Relationship Id="rId17" Type="http://schemas.openxmlformats.org/officeDocument/2006/relationships/image" Target="../media/image14.PNG"/><Relationship Id="rId2" Type="http://schemas.openxmlformats.org/officeDocument/2006/relationships/hyperlink" Target="https://careerpilot.org.uk/job-sectors/subjects" TargetMode="Externa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https://careerpilot.org.uk/" TargetMode="External"/><Relationship Id="rId11" Type="http://schemas.openxmlformats.org/officeDocument/2006/relationships/hyperlink" Target="https://www.careerpilot.org.uk/adviser-zone/free-encounters-with-universities-gatsby-benchmark-7" TargetMode="External"/><Relationship Id="rId24" Type="http://schemas.openxmlformats.org/officeDocument/2006/relationships/image" Target="../media/image10.png"/><Relationship Id="rId5" Type="http://schemas.openxmlformats.org/officeDocument/2006/relationships/hyperlink" Target="https://careerpilot.org.uk/information/a-job-or-career/work-experience-what-s-in-it-for-me" TargetMode="External"/><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hyperlink" Target="https://www.opendays.com/" TargetMode="External"/><Relationship Id="rId19" Type="http://schemas.openxmlformats.org/officeDocument/2006/relationships/image" Target="../media/image16.png"/><Relationship Id="rId4" Type="http://schemas.openxmlformats.org/officeDocument/2006/relationships/hyperlink" Target="https://careerpilot.org.uk/stories" TargetMode="External"/><Relationship Id="rId9" Type="http://schemas.openxmlformats.org/officeDocument/2006/relationships/hyperlink" Target="http://careerpilot.org.uk/providers" TargetMode="External"/><Relationship Id="rId14" Type="http://schemas.openxmlformats.org/officeDocument/2006/relationships/image" Target="../media/image11.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F8CB23-8514-40EB-ABD5-EED6D142207C}"/>
              </a:ext>
            </a:extLst>
          </p:cNvPr>
          <p:cNvSpPr txBox="1"/>
          <p:nvPr/>
        </p:nvSpPr>
        <p:spPr>
          <a:xfrm>
            <a:off x="162543" y="417053"/>
            <a:ext cx="3055749" cy="461665"/>
          </a:xfrm>
          <a:prstGeom prst="rect">
            <a:avLst/>
          </a:prstGeom>
          <a:noFill/>
        </p:spPr>
        <p:txBody>
          <a:bodyPr wrap="square" rtlCol="0">
            <a:spAutoFit/>
          </a:bodyPr>
          <a:lstStyle/>
          <a:p>
            <a:pPr algn="r"/>
            <a:r>
              <a:rPr lang="en-GB" sz="2400" dirty="0">
                <a:solidFill>
                  <a:schemeClr val="bg1"/>
                </a:solidFill>
                <a:latin typeface="Franklin Gothic Heavy" panose="020B0903020102020204" pitchFamily="34" charset="0"/>
              </a:rPr>
              <a:t>Welcome Checklist</a:t>
            </a:r>
          </a:p>
        </p:txBody>
      </p:sp>
      <p:pic>
        <p:nvPicPr>
          <p:cNvPr id="7" name="Picture 6">
            <a:extLst>
              <a:ext uri="{FF2B5EF4-FFF2-40B4-BE49-F238E27FC236}">
                <a16:creationId xmlns:a16="http://schemas.microsoft.com/office/drawing/2014/main" id="{9376E526-43A7-4F08-8AD0-31971697AE4D}"/>
              </a:ext>
            </a:extLst>
          </p:cNvPr>
          <p:cNvPicPr>
            <a:picLocks noChangeAspect="1"/>
          </p:cNvPicPr>
          <p:nvPr/>
        </p:nvPicPr>
        <p:blipFill>
          <a:blip r:embed="rId2"/>
          <a:stretch>
            <a:fillRect/>
          </a:stretch>
        </p:blipFill>
        <p:spPr>
          <a:xfrm>
            <a:off x="162543" y="647886"/>
            <a:ext cx="2903552" cy="504013"/>
          </a:xfrm>
          <a:prstGeom prst="rect">
            <a:avLst/>
          </a:prstGeom>
        </p:spPr>
      </p:pic>
      <p:pic>
        <p:nvPicPr>
          <p:cNvPr id="9" name="Picture 8" descr="cp-logo">
            <a:extLst>
              <a:ext uri="{FF2B5EF4-FFF2-40B4-BE49-F238E27FC236}">
                <a16:creationId xmlns:a16="http://schemas.microsoft.com/office/drawing/2014/main" id="{5E6AB505-4FEA-4283-8A16-1C5038FEFF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103" y="222028"/>
            <a:ext cx="2425065" cy="446405"/>
          </a:xfrm>
          <a:prstGeom prst="rect">
            <a:avLst/>
          </a:prstGeom>
          <a:noFill/>
          <a:ln>
            <a:noFill/>
          </a:ln>
          <a:effectLst/>
        </p:spPr>
      </p:pic>
      <p:sp>
        <p:nvSpPr>
          <p:cNvPr id="10" name="Rectangle 9">
            <a:extLst>
              <a:ext uri="{FF2B5EF4-FFF2-40B4-BE49-F238E27FC236}">
                <a16:creationId xmlns:a16="http://schemas.microsoft.com/office/drawing/2014/main" id="{99D1F24C-87FE-4E9C-B807-F65A85DFD530}"/>
              </a:ext>
            </a:extLst>
          </p:cNvPr>
          <p:cNvSpPr/>
          <p:nvPr/>
        </p:nvSpPr>
        <p:spPr>
          <a:xfrm>
            <a:off x="2856215" y="116885"/>
            <a:ext cx="3839241" cy="6566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Mapped to Gatsby</a:t>
            </a:r>
          </a:p>
        </p:txBody>
      </p:sp>
      <p:pic>
        <p:nvPicPr>
          <p:cNvPr id="12" name="Picture 11">
            <a:extLst>
              <a:ext uri="{FF2B5EF4-FFF2-40B4-BE49-F238E27FC236}">
                <a16:creationId xmlns:a16="http://schemas.microsoft.com/office/drawing/2014/main" id="{552DABF5-9EC6-4CD3-BB61-0DA42D8B1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726" y="33836"/>
            <a:ext cx="823731" cy="844882"/>
          </a:xfrm>
          <a:prstGeom prst="rect">
            <a:avLst/>
          </a:prstGeom>
        </p:spPr>
      </p:pic>
      <p:sp>
        <p:nvSpPr>
          <p:cNvPr id="14" name="Rectangle: Rounded Corners 13">
            <a:extLst>
              <a:ext uri="{FF2B5EF4-FFF2-40B4-BE49-F238E27FC236}">
                <a16:creationId xmlns:a16="http://schemas.microsoft.com/office/drawing/2014/main" id="{240CA944-B134-4A8F-B91B-5E3E8DD39B31}"/>
              </a:ext>
            </a:extLst>
          </p:cNvPr>
          <p:cNvSpPr/>
          <p:nvPr/>
        </p:nvSpPr>
        <p:spPr>
          <a:xfrm>
            <a:off x="162543" y="841282"/>
            <a:ext cx="2541474" cy="22802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Colleges</a:t>
            </a:r>
          </a:p>
        </p:txBody>
      </p:sp>
      <p:sp>
        <p:nvSpPr>
          <p:cNvPr id="15" name="Rectangle: Rounded Corners 14">
            <a:extLst>
              <a:ext uri="{FF2B5EF4-FFF2-40B4-BE49-F238E27FC236}">
                <a16:creationId xmlns:a16="http://schemas.microsoft.com/office/drawing/2014/main" id="{12337D42-4A9E-4DA1-913A-8BFB9E1172B6}"/>
              </a:ext>
            </a:extLst>
          </p:cNvPr>
          <p:cNvSpPr/>
          <p:nvPr/>
        </p:nvSpPr>
        <p:spPr>
          <a:xfrm>
            <a:off x="2856214" y="841282"/>
            <a:ext cx="3839242" cy="22802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2023-24</a:t>
            </a:r>
          </a:p>
        </p:txBody>
      </p:sp>
      <p:graphicFrame>
        <p:nvGraphicFramePr>
          <p:cNvPr id="16" name="Table 16">
            <a:extLst>
              <a:ext uri="{FF2B5EF4-FFF2-40B4-BE49-F238E27FC236}">
                <a16:creationId xmlns:a16="http://schemas.microsoft.com/office/drawing/2014/main" id="{D5A7DABF-1413-40B1-9A32-F4E73C523966}"/>
              </a:ext>
            </a:extLst>
          </p:cNvPr>
          <p:cNvGraphicFramePr>
            <a:graphicFrameLocks noGrp="1"/>
          </p:cNvGraphicFramePr>
          <p:nvPr>
            <p:extLst>
              <p:ext uri="{D42A27DB-BD31-4B8C-83A1-F6EECF244321}">
                <p14:modId xmlns:p14="http://schemas.microsoft.com/office/powerpoint/2010/main" val="1954739990"/>
              </p:ext>
            </p:extLst>
          </p:nvPr>
        </p:nvGraphicFramePr>
        <p:xfrm>
          <a:off x="162543" y="1159538"/>
          <a:ext cx="6532915" cy="7020642"/>
        </p:xfrm>
        <a:graphic>
          <a:graphicData uri="http://schemas.openxmlformats.org/drawingml/2006/table">
            <a:tbl>
              <a:tblPr firstRow="1" bandRow="1">
                <a:tableStyleId>{5C22544A-7EE6-4342-B048-85BDC9FD1C3A}</a:tableStyleId>
              </a:tblPr>
              <a:tblGrid>
                <a:gridCol w="1320569">
                  <a:extLst>
                    <a:ext uri="{9D8B030D-6E8A-4147-A177-3AD203B41FA5}">
                      <a16:colId xmlns:a16="http://schemas.microsoft.com/office/drawing/2014/main" val="2604598067"/>
                    </a:ext>
                  </a:extLst>
                </a:gridCol>
                <a:gridCol w="1572322">
                  <a:extLst>
                    <a:ext uri="{9D8B030D-6E8A-4147-A177-3AD203B41FA5}">
                      <a16:colId xmlns:a16="http://schemas.microsoft.com/office/drawing/2014/main" val="3635281640"/>
                    </a:ext>
                  </a:extLst>
                </a:gridCol>
                <a:gridCol w="3640024">
                  <a:extLst>
                    <a:ext uri="{9D8B030D-6E8A-4147-A177-3AD203B41FA5}">
                      <a16:colId xmlns:a16="http://schemas.microsoft.com/office/drawing/2014/main" val="3191271649"/>
                    </a:ext>
                  </a:extLst>
                </a:gridCol>
              </a:tblGrid>
              <a:tr h="802722">
                <a:tc>
                  <a:txBody>
                    <a:bodyPr/>
                    <a:lstStyle/>
                    <a:p>
                      <a:r>
                        <a:rPr lang="en-GB" dirty="0"/>
                        <a:t>Benchmark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en-GB" dirty="0"/>
                        <a:t>Careerpilot sections that map to Gatsby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en-GB" sz="1350" b="1" kern="1200" dirty="0">
                          <a:solidFill>
                            <a:schemeClr val="lt1"/>
                          </a:solidFill>
                          <a:effectLst/>
                          <a:latin typeface="+mn-lt"/>
                          <a:ea typeface="+mn-ea"/>
                          <a:cs typeface="+mn-cs"/>
                        </a:rPr>
                        <a:t>How Careerpilot helps schools meet the Gatsby Benchmarks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281065084"/>
                  </a:ext>
                </a:extLst>
              </a:tr>
              <a:tr h="80272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1" kern="1200" dirty="0">
                          <a:solidFill>
                            <a:schemeClr val="dk1"/>
                          </a:solidFill>
                          <a:effectLst/>
                          <a:latin typeface="+mn-lt"/>
                          <a:ea typeface="+mn-ea"/>
                          <a:cs typeface="+mn-cs"/>
                        </a:rPr>
                        <a:t>The</a:t>
                      </a:r>
                      <a:r>
                        <a:rPr lang="en-GB" sz="1000" b="1" u="sng" kern="1200" dirty="0">
                          <a:solidFill>
                            <a:schemeClr val="dk1"/>
                          </a:solidFill>
                          <a:effectLst/>
                          <a:latin typeface="+mn-lt"/>
                          <a:ea typeface="+mn-ea"/>
                          <a:cs typeface="+mn-cs"/>
                          <a:hlinkClick r:id="rId5"/>
                        </a:rPr>
                        <a:t> Careerpilot</a:t>
                      </a:r>
                      <a:r>
                        <a:rPr lang="en-GB" sz="1000" b="1" kern="1200" dirty="0">
                          <a:solidFill>
                            <a:schemeClr val="dk1"/>
                          </a:solidFill>
                          <a:effectLst/>
                          <a:latin typeface="+mn-lt"/>
                          <a:ea typeface="+mn-ea"/>
                          <a:cs typeface="+mn-cs"/>
                        </a:rPr>
                        <a:t> website provides information and advice to college students, written by professional career advisers. The suite of Careerpilot tools can be central to implementing a stable whole college careers programme. </a:t>
                      </a:r>
                    </a:p>
                    <a:p>
                      <a:endParaRPr lang="en-GB" sz="1000" b="1" kern="1200" dirty="0">
                        <a:solidFill>
                          <a:schemeClr val="dk1"/>
                        </a:solidFill>
                        <a:effectLst/>
                        <a:latin typeface="+mn-lt"/>
                        <a:ea typeface="+mn-ea"/>
                        <a:cs typeface="+mn-cs"/>
                      </a:endParaRPr>
                    </a:p>
                    <a:p>
                      <a:r>
                        <a:rPr lang="en-GB" sz="1000" u="sng" kern="1200" dirty="0">
                          <a:solidFill>
                            <a:schemeClr val="dk1"/>
                          </a:solidFill>
                          <a:effectLst/>
                          <a:latin typeface="+mn-lt"/>
                          <a:ea typeface="+mn-ea"/>
                          <a:cs typeface="+mn-cs"/>
                          <a:hlinkClick r:id="rId6"/>
                        </a:rPr>
                        <a:t>The Adviser Zone</a:t>
                      </a:r>
                      <a:r>
                        <a:rPr lang="en-GB" sz="1000" kern="1200" dirty="0">
                          <a:solidFill>
                            <a:schemeClr val="dk1"/>
                          </a:solidFill>
                          <a:effectLst/>
                          <a:latin typeface="+mn-lt"/>
                          <a:ea typeface="+mn-ea"/>
                          <a:cs typeface="+mn-cs"/>
                        </a:rPr>
                        <a:t> has lesson plans, videos and resources to help schools plan and deliver a progressive programme of careers education including 5 week programmes for post 16 students. The </a:t>
                      </a:r>
                      <a:r>
                        <a:rPr lang="en-GB" sz="1000" u="sng" kern="1200" dirty="0">
                          <a:solidFill>
                            <a:schemeClr val="dk1"/>
                          </a:solidFill>
                          <a:effectLst/>
                          <a:latin typeface="+mn-lt"/>
                          <a:ea typeface="+mn-ea"/>
                          <a:cs typeface="+mn-cs"/>
                          <a:hlinkClick r:id="rId7"/>
                        </a:rPr>
                        <a:t>Careers Leader portal</a:t>
                      </a:r>
                      <a:r>
                        <a:rPr lang="en-GB" sz="1000" kern="1200" dirty="0">
                          <a:solidFill>
                            <a:schemeClr val="dk1"/>
                          </a:solidFill>
                          <a:effectLst/>
                          <a:latin typeface="+mn-lt"/>
                          <a:ea typeface="+mn-ea"/>
                          <a:cs typeface="+mn-cs"/>
                        </a:rPr>
                        <a:t> will support Careers Leaders in accessing tools that support them in meeting the Gatsby Benchmarks and in adopting the new </a:t>
                      </a:r>
                      <a:r>
                        <a:rPr lang="en-GB" sz="1000" u="sng" kern="1200" dirty="0">
                          <a:solidFill>
                            <a:schemeClr val="dk1"/>
                          </a:solidFill>
                          <a:effectLst/>
                          <a:latin typeface="+mn-lt"/>
                          <a:ea typeface="+mn-ea"/>
                          <a:cs typeface="+mn-cs"/>
                          <a:hlinkClick r:id="rId8"/>
                        </a:rPr>
                        <a:t>CDI Framework</a:t>
                      </a:r>
                      <a:r>
                        <a:rPr lang="en-GB" sz="1000" kern="1200" dirty="0">
                          <a:solidFill>
                            <a:schemeClr val="dk1"/>
                          </a:solidFill>
                          <a:effectLst/>
                          <a:latin typeface="+mn-lt"/>
                          <a:ea typeface="+mn-ea"/>
                          <a:cs typeface="+mn-cs"/>
                        </a:rPr>
                        <a:t>.</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Finally, the </a:t>
                      </a:r>
                      <a:r>
                        <a:rPr lang="en-GB" sz="1000" u="sng" kern="1200" dirty="0">
                          <a:solidFill>
                            <a:schemeClr val="dk1"/>
                          </a:solidFill>
                          <a:effectLst/>
                          <a:latin typeface="+mn-lt"/>
                          <a:ea typeface="+mn-ea"/>
                          <a:cs typeface="+mn-cs"/>
                          <a:hlinkClick r:id="rId9"/>
                        </a:rPr>
                        <a:t>Parent Zone</a:t>
                      </a:r>
                      <a:r>
                        <a:rPr lang="en-GB" sz="1000" kern="1200" dirty="0">
                          <a:solidFill>
                            <a:schemeClr val="dk1"/>
                          </a:solidFill>
                          <a:effectLst/>
                          <a:latin typeface="+mn-lt"/>
                          <a:ea typeface="+mn-ea"/>
                          <a:cs typeface="+mn-cs"/>
                        </a:rPr>
                        <a:t> helps parents and carers get answers to career-related questions.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2353111"/>
                  </a:ext>
                </a:extLst>
              </a:tr>
              <a:tr h="80272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kern="1200" dirty="0">
                          <a:solidFill>
                            <a:schemeClr val="dk1"/>
                          </a:solidFill>
                          <a:effectLst/>
                          <a:latin typeface="+mn-lt"/>
                          <a:ea typeface="+mn-ea"/>
                          <a:cs typeface="+mn-cs"/>
                        </a:rPr>
                        <a:t>The Careerpilot site includes non-stereotypical videos and information on </a:t>
                      </a:r>
                      <a:r>
                        <a:rPr lang="en-GB" sz="1000" u="sng" kern="1200" dirty="0">
                          <a:solidFill>
                            <a:schemeClr val="dk1"/>
                          </a:solidFill>
                          <a:effectLst/>
                          <a:latin typeface="+mn-lt"/>
                          <a:ea typeface="+mn-ea"/>
                          <a:cs typeface="+mn-cs"/>
                          <a:hlinkClick r:id="rId10"/>
                        </a:rPr>
                        <a:t>19 job sectors</a:t>
                      </a:r>
                      <a:r>
                        <a:rPr lang="en-GB" sz="1000" u="sng" kern="1200" dirty="0">
                          <a:solidFill>
                            <a:schemeClr val="dk1"/>
                          </a:solidFill>
                          <a:effectLst/>
                          <a:latin typeface="+mn-lt"/>
                          <a:ea typeface="+mn-ea"/>
                          <a:cs typeface="+mn-cs"/>
                        </a:rPr>
                        <a:t> -</a:t>
                      </a:r>
                      <a:r>
                        <a:rPr lang="en-GB" sz="1000" kern="1200" dirty="0">
                          <a:solidFill>
                            <a:schemeClr val="dk1"/>
                          </a:solidFill>
                          <a:effectLst/>
                          <a:latin typeface="+mn-lt"/>
                          <a:ea typeface="+mn-ea"/>
                          <a:cs typeface="+mn-cs"/>
                        </a:rPr>
                        <a:t> linked to 57 sub sectors and over 800+ job profiles, which include labour market information, nationally and locally. Our job profiles also show where the jobs are regionally. Students can now also search for Green Jobs specifically. The </a:t>
                      </a:r>
                      <a:r>
                        <a:rPr lang="en-GB" sz="1000" u="sng" kern="1200" dirty="0" err="1">
                          <a:solidFill>
                            <a:schemeClr val="dk1"/>
                          </a:solidFill>
                          <a:effectLst/>
                          <a:latin typeface="+mn-lt"/>
                          <a:ea typeface="+mn-ea"/>
                          <a:cs typeface="+mn-cs"/>
                          <a:hlinkClick r:id="rId11"/>
                        </a:rPr>
                        <a:t>Careerometer</a:t>
                      </a:r>
                      <a:r>
                        <a:rPr lang="en-GB" sz="1000" u="sng" kern="1200" dirty="0">
                          <a:solidFill>
                            <a:schemeClr val="dk1"/>
                          </a:solidFill>
                          <a:effectLst/>
                          <a:latin typeface="+mn-lt"/>
                          <a:ea typeface="+mn-ea"/>
                          <a:cs typeface="+mn-cs"/>
                          <a:hlinkClick r:id="rId11"/>
                        </a:rPr>
                        <a:t> Tool</a:t>
                      </a:r>
                      <a:r>
                        <a:rPr lang="en-GB" sz="1000" kern="1200" dirty="0">
                          <a:solidFill>
                            <a:schemeClr val="dk1"/>
                          </a:solidFill>
                          <a:effectLst/>
                          <a:latin typeface="+mn-lt"/>
                          <a:ea typeface="+mn-ea"/>
                          <a:cs typeface="+mn-cs"/>
                        </a:rPr>
                        <a:t> enables young people to compare up to three jobs.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The </a:t>
                      </a:r>
                      <a:r>
                        <a:rPr lang="en-GB" sz="1000" u="sng" kern="1200" dirty="0">
                          <a:solidFill>
                            <a:schemeClr val="dk1"/>
                          </a:solidFill>
                          <a:effectLst/>
                          <a:latin typeface="+mn-lt"/>
                          <a:ea typeface="+mn-ea"/>
                          <a:cs typeface="+mn-cs"/>
                          <a:hlinkClick r:id="rId12"/>
                        </a:rPr>
                        <a:t>Course Search</a:t>
                      </a:r>
                      <a:r>
                        <a:rPr lang="en-GB" sz="1000" kern="1200" dirty="0">
                          <a:solidFill>
                            <a:schemeClr val="dk1"/>
                          </a:solidFill>
                          <a:effectLst/>
                          <a:latin typeface="+mn-lt"/>
                          <a:ea typeface="+mn-ea"/>
                          <a:cs typeface="+mn-cs"/>
                        </a:rPr>
                        <a:t> provides up to date LMI about degrees.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1113829"/>
                  </a:ext>
                </a:extLst>
              </a:tr>
              <a:tr h="69268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kern="1200" dirty="0">
                          <a:solidFill>
                            <a:schemeClr val="dk1"/>
                          </a:solidFill>
                          <a:effectLst/>
                          <a:latin typeface="+mn-lt"/>
                          <a:ea typeface="+mn-ea"/>
                          <a:cs typeface="+mn-cs"/>
                        </a:rPr>
                        <a:t>In the </a:t>
                      </a:r>
                      <a:r>
                        <a:rPr lang="en-GB" sz="1000" u="sng" kern="1200" dirty="0">
                          <a:solidFill>
                            <a:schemeClr val="dk1"/>
                          </a:solidFill>
                          <a:effectLst/>
                          <a:latin typeface="+mn-lt"/>
                          <a:ea typeface="+mn-ea"/>
                          <a:cs typeface="+mn-cs"/>
                          <a:hlinkClick r:id="rId13"/>
                        </a:rPr>
                        <a:t>Adviser Zone</a:t>
                      </a:r>
                      <a:r>
                        <a:rPr lang="en-GB" sz="1000" kern="1200" dirty="0">
                          <a:solidFill>
                            <a:schemeClr val="dk1"/>
                          </a:solidFill>
                          <a:effectLst/>
                          <a:latin typeface="+mn-lt"/>
                          <a:ea typeface="+mn-ea"/>
                          <a:cs typeface="+mn-cs"/>
                        </a:rPr>
                        <a:t> you will find suggested activities to do with each year group. Career Tools enable registered students to manage their own careers and have access to their own records. Students can explore and choose job sectors, qualifications, etc. which create a Career Tools Report. Choices can be viewed by the student and also by school staff through the Reporting Zone. Reports can be used to target employer/FE/HE experiences to meet individual needs. Each year the student’s record is saved and moves with them. </a:t>
                      </a:r>
                    </a:p>
                    <a:p>
                      <a:endParaRPr lang="en-GB" sz="1000" kern="1200" dirty="0">
                        <a:solidFill>
                          <a:schemeClr val="dk1"/>
                        </a:solidFill>
                        <a:effectLst/>
                        <a:latin typeface="+mn-lt"/>
                        <a:ea typeface="+mn-ea"/>
                        <a:cs typeface="+mn-cs"/>
                      </a:endParaRPr>
                    </a:p>
                    <a:p>
                      <a:r>
                        <a:rPr lang="en-GB" sz="1000" kern="1200" dirty="0">
                          <a:solidFill>
                            <a:schemeClr val="tx1"/>
                          </a:solidFill>
                          <a:effectLst/>
                          <a:latin typeface="+mn-lt"/>
                          <a:ea typeface="+mn-ea"/>
                          <a:cs typeface="+mn-cs"/>
                        </a:rPr>
                        <a:t>The </a:t>
                      </a:r>
                      <a:r>
                        <a:rPr lang="en-GB" sz="1000" u="sng" kern="1200" dirty="0">
                          <a:solidFill>
                            <a:schemeClr val="tx1"/>
                          </a:solidFill>
                          <a:effectLst/>
                          <a:latin typeface="+mn-lt"/>
                          <a:ea typeface="+mn-ea"/>
                          <a:cs typeface="+mn-cs"/>
                          <a:hlinkClick r:id="rId14">
                            <a:extLst>
                              <a:ext uri="{A12FA001-AC4F-418D-AE19-62706E023703}">
                                <ahyp:hlinkClr xmlns:ahyp="http://schemas.microsoft.com/office/drawing/2018/hyperlinkcolor" val="tx"/>
                              </a:ext>
                            </a:extLst>
                          </a:hlinkClick>
                        </a:rPr>
                        <a:t>Pathway Planner</a:t>
                      </a:r>
                      <a:r>
                        <a:rPr lang="en-GB" sz="1000" u="none" kern="1200" dirty="0">
                          <a:solidFill>
                            <a:schemeClr val="tx1"/>
                          </a:solidFill>
                          <a:effectLst/>
                          <a:latin typeface="+mn-lt"/>
                          <a:ea typeface="+mn-ea"/>
                          <a:cs typeface="+mn-cs"/>
                        </a:rPr>
                        <a:t> can be added to your site (small cost). It </a:t>
                      </a:r>
                      <a:r>
                        <a:rPr lang="en-GB" sz="1000" kern="1200" dirty="0">
                          <a:solidFill>
                            <a:schemeClr val="tx1"/>
                          </a:solidFill>
                          <a:effectLst/>
                          <a:latin typeface="+mn-lt"/>
                          <a:ea typeface="+mn-ea"/>
                          <a:cs typeface="+mn-cs"/>
                        </a:rPr>
                        <a:t>is an electronic triage system which allows you to assess and prioritise individual student’s guidance needs at three levels. Tools enable all guidance to be recorded and provide a summary report showing your interventions and their impact.</a:t>
                      </a:r>
                    </a:p>
                    <a:p>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455522"/>
                  </a:ext>
                </a:extLst>
              </a:tr>
            </a:tbl>
          </a:graphicData>
        </a:graphic>
      </p:graphicFrame>
      <p:pic>
        <p:nvPicPr>
          <p:cNvPr id="17" name="Picture 16" descr="Graphical user interface, application&#10;&#10;Description automatically generated">
            <a:extLst>
              <a:ext uri="{FF2B5EF4-FFF2-40B4-BE49-F238E27FC236}">
                <a16:creationId xmlns:a16="http://schemas.microsoft.com/office/drawing/2014/main" id="{18793DAD-DF24-443F-8A64-44A2229D777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4103" y="2571485"/>
            <a:ext cx="1163478" cy="643125"/>
          </a:xfrm>
          <a:prstGeom prst="rect">
            <a:avLst/>
          </a:prstGeom>
        </p:spPr>
      </p:pic>
      <p:pic>
        <p:nvPicPr>
          <p:cNvPr id="19" name="Picture 2">
            <a:extLst>
              <a:ext uri="{FF2B5EF4-FFF2-40B4-BE49-F238E27FC236}">
                <a16:creationId xmlns:a16="http://schemas.microsoft.com/office/drawing/2014/main" id="{D90E8EF7-DB02-48AC-AA7B-A0E706114CEA}"/>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1012"/>
          <a:stretch/>
        </p:blipFill>
        <p:spPr bwMode="auto">
          <a:xfrm>
            <a:off x="1509141" y="2152838"/>
            <a:ext cx="1452088" cy="8017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2">
            <a:extLst>
              <a:ext uri="{FF2B5EF4-FFF2-40B4-BE49-F238E27FC236}">
                <a16:creationId xmlns:a16="http://schemas.microsoft.com/office/drawing/2014/main" id="{05D52893-7C1A-44B6-93FC-EA28D9C4C77E}"/>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r="48714"/>
          <a:stretch/>
        </p:blipFill>
        <p:spPr bwMode="auto">
          <a:xfrm>
            <a:off x="1509141" y="3044812"/>
            <a:ext cx="1452088" cy="765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 name="Picture 20" descr="Graphical user interface, application&#10;&#10;Description automatically generated">
            <a:extLst>
              <a:ext uri="{FF2B5EF4-FFF2-40B4-BE49-F238E27FC236}">
                <a16:creationId xmlns:a16="http://schemas.microsoft.com/office/drawing/2014/main" id="{81B19626-FAA0-4A39-812E-0FA4886A066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51396" y="4472578"/>
            <a:ext cx="1163478" cy="614961"/>
          </a:xfrm>
          <a:prstGeom prst="rect">
            <a:avLst/>
          </a:prstGeom>
        </p:spPr>
      </p:pic>
      <p:pic>
        <p:nvPicPr>
          <p:cNvPr id="22" name="Picture 21">
            <a:extLst>
              <a:ext uri="{FF2B5EF4-FFF2-40B4-BE49-F238E27FC236}">
                <a16:creationId xmlns:a16="http://schemas.microsoft.com/office/drawing/2014/main" id="{B02DFB9F-322D-4274-B224-95A038FFE6E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03727" y="4360092"/>
            <a:ext cx="1514073" cy="1028114"/>
          </a:xfrm>
          <a:prstGeom prst="rect">
            <a:avLst/>
          </a:prstGeom>
        </p:spPr>
      </p:pic>
      <p:pic>
        <p:nvPicPr>
          <p:cNvPr id="23" name="Picture 22" descr="Graphical user interface, text&#10;&#10;Description automatically generated">
            <a:extLst>
              <a:ext uri="{FF2B5EF4-FFF2-40B4-BE49-F238E27FC236}">
                <a16:creationId xmlns:a16="http://schemas.microsoft.com/office/drawing/2014/main" id="{A7694EE1-A049-46E1-A193-FB15120E9FE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4103" y="6692359"/>
            <a:ext cx="1163478" cy="618342"/>
          </a:xfrm>
          <a:prstGeom prst="rect">
            <a:avLst/>
          </a:prstGeom>
        </p:spPr>
      </p:pic>
      <p:pic>
        <p:nvPicPr>
          <p:cNvPr id="25" name="Picture 24">
            <a:extLst>
              <a:ext uri="{FF2B5EF4-FFF2-40B4-BE49-F238E27FC236}">
                <a16:creationId xmlns:a16="http://schemas.microsoft.com/office/drawing/2014/main" id="{BCD8EB74-20FF-4526-9BF2-DBA17C6A8DF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21758" y="5848206"/>
            <a:ext cx="1496042" cy="990800"/>
          </a:xfrm>
          <a:prstGeom prst="rect">
            <a:avLst/>
          </a:prstGeom>
        </p:spPr>
      </p:pic>
      <p:pic>
        <p:nvPicPr>
          <p:cNvPr id="26" name="Picture 25">
            <a:extLst>
              <a:ext uri="{FF2B5EF4-FFF2-40B4-BE49-F238E27FC236}">
                <a16:creationId xmlns:a16="http://schemas.microsoft.com/office/drawing/2014/main" id="{E05B7CA0-CF74-4C3E-BFA0-E6799CDEA25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10035" y="7119826"/>
            <a:ext cx="1501456" cy="562343"/>
          </a:xfrm>
          <a:prstGeom prst="rect">
            <a:avLst/>
          </a:prstGeom>
        </p:spPr>
      </p:pic>
      <p:sp>
        <p:nvSpPr>
          <p:cNvPr id="18" name="Rectangle: Rounded Corners 17">
            <a:extLst>
              <a:ext uri="{FF2B5EF4-FFF2-40B4-BE49-F238E27FC236}">
                <a16:creationId xmlns:a16="http://schemas.microsoft.com/office/drawing/2014/main" id="{B2D85C60-A886-4A3C-B404-0663E85ACDF7}"/>
              </a:ext>
            </a:extLst>
          </p:cNvPr>
          <p:cNvSpPr/>
          <p:nvPr/>
        </p:nvSpPr>
        <p:spPr>
          <a:xfrm>
            <a:off x="162541" y="8359551"/>
            <a:ext cx="6532915" cy="45841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See other maps: </a:t>
            </a:r>
            <a:r>
              <a:rPr lang="en-GB" sz="1200" dirty="0">
                <a:solidFill>
                  <a:schemeClr val="accent1">
                    <a:lumMod val="20000"/>
                    <a:lumOff val="80000"/>
                  </a:schemeClr>
                </a:solidFill>
                <a:hlinkClick r:id="rId22">
                  <a:extLst>
                    <a:ext uri="{A12FA001-AC4F-418D-AE19-62706E023703}">
                      <ahyp:hlinkClr xmlns:ahyp="http://schemas.microsoft.com/office/drawing/2018/hyperlinkcolor" val="tx"/>
                    </a:ext>
                  </a:extLst>
                </a:hlinkClick>
              </a:rPr>
              <a:t>How Careerpilot can be mentioned for Compass</a:t>
            </a:r>
            <a:endParaRPr lang="en-GB" sz="1200" dirty="0">
              <a:solidFill>
                <a:schemeClr val="accent1">
                  <a:lumMod val="20000"/>
                  <a:lumOff val="80000"/>
                </a:schemeClr>
              </a:solidFill>
            </a:endParaRPr>
          </a:p>
        </p:txBody>
      </p:sp>
    </p:spTree>
    <p:extLst>
      <p:ext uri="{BB962C8B-B14F-4D97-AF65-F5344CB8AC3E}">
        <p14:creationId xmlns:p14="http://schemas.microsoft.com/office/powerpoint/2010/main" val="296929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D5A7DABF-1413-40B1-9A32-F4E73C523966}"/>
              </a:ext>
            </a:extLst>
          </p:cNvPr>
          <p:cNvGraphicFramePr>
            <a:graphicFrameLocks noGrp="1"/>
          </p:cNvGraphicFramePr>
          <p:nvPr>
            <p:extLst>
              <p:ext uri="{D42A27DB-BD31-4B8C-83A1-F6EECF244321}">
                <p14:modId xmlns:p14="http://schemas.microsoft.com/office/powerpoint/2010/main" val="1879527604"/>
              </p:ext>
            </p:extLst>
          </p:nvPr>
        </p:nvGraphicFramePr>
        <p:xfrm>
          <a:off x="156117" y="202607"/>
          <a:ext cx="6493560" cy="8734916"/>
        </p:xfrm>
        <a:graphic>
          <a:graphicData uri="http://schemas.openxmlformats.org/drawingml/2006/table">
            <a:tbl>
              <a:tblPr firstRow="1" bandRow="1">
                <a:tableStyleId>{5C22544A-7EE6-4342-B048-85BDC9FD1C3A}</a:tableStyleId>
              </a:tblPr>
              <a:tblGrid>
                <a:gridCol w="1326995">
                  <a:extLst>
                    <a:ext uri="{9D8B030D-6E8A-4147-A177-3AD203B41FA5}">
                      <a16:colId xmlns:a16="http://schemas.microsoft.com/office/drawing/2014/main" val="2604598067"/>
                    </a:ext>
                  </a:extLst>
                </a:gridCol>
                <a:gridCol w="1583473">
                  <a:extLst>
                    <a:ext uri="{9D8B030D-6E8A-4147-A177-3AD203B41FA5}">
                      <a16:colId xmlns:a16="http://schemas.microsoft.com/office/drawing/2014/main" val="3635281640"/>
                    </a:ext>
                  </a:extLst>
                </a:gridCol>
                <a:gridCol w="3583092">
                  <a:extLst>
                    <a:ext uri="{9D8B030D-6E8A-4147-A177-3AD203B41FA5}">
                      <a16:colId xmlns:a16="http://schemas.microsoft.com/office/drawing/2014/main" val="3191271649"/>
                    </a:ext>
                  </a:extLst>
                </a:gridCol>
              </a:tblGrid>
              <a:tr h="505316">
                <a:tc>
                  <a:txBody>
                    <a:bodyPr/>
                    <a:lstStyle/>
                    <a:p>
                      <a:r>
                        <a:rPr lang="en-GB" sz="1100" dirty="0"/>
                        <a:t>Benchmark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en-GB" sz="1100" dirty="0"/>
                        <a:t>The Careerpilot sections that map to Gatsby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en-GB" sz="1100" b="1" kern="1200" dirty="0">
                          <a:solidFill>
                            <a:schemeClr val="lt1"/>
                          </a:solidFill>
                          <a:effectLst/>
                          <a:latin typeface="+mn-lt"/>
                          <a:ea typeface="+mn-ea"/>
                          <a:cs typeface="+mn-cs"/>
                        </a:rPr>
                        <a:t>How Careerpilot helps schools meet the Gatsby Benchmarks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281065084"/>
                  </a:ext>
                </a:extLst>
              </a:tr>
              <a:tr h="80272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u="sng" kern="1200" dirty="0">
                          <a:solidFill>
                            <a:schemeClr val="dk1"/>
                          </a:solidFill>
                          <a:effectLst/>
                          <a:latin typeface="+mn-lt"/>
                          <a:ea typeface="+mn-ea"/>
                          <a:cs typeface="+mn-cs"/>
                          <a:hlinkClick r:id="rId2"/>
                        </a:rPr>
                        <a:t>‘Start with a subject’</a:t>
                      </a:r>
                      <a:r>
                        <a:rPr lang="en-GB" sz="1000" kern="1200" dirty="0">
                          <a:solidFill>
                            <a:schemeClr val="dk1"/>
                          </a:solidFill>
                          <a:effectLst/>
                          <a:latin typeface="+mn-lt"/>
                          <a:ea typeface="+mn-ea"/>
                          <a:cs typeface="+mn-cs"/>
                        </a:rPr>
                        <a:t> shows where a favourite subject could lead, giving sample jobs, apprenticeships, college and degree courses and useful free online courses. The site has information on </a:t>
                      </a:r>
                      <a:r>
                        <a:rPr lang="en-GB" sz="1000" u="sng" kern="1200" dirty="0">
                          <a:solidFill>
                            <a:schemeClr val="dk1"/>
                          </a:solidFill>
                          <a:effectLst/>
                          <a:latin typeface="+mn-lt"/>
                          <a:ea typeface="+mn-ea"/>
                          <a:cs typeface="+mn-cs"/>
                          <a:hlinkClick r:id="rId3"/>
                        </a:rPr>
                        <a:t>19 job sectors</a:t>
                      </a:r>
                      <a:r>
                        <a:rPr lang="en-GB" sz="1000" kern="1200" dirty="0">
                          <a:solidFill>
                            <a:schemeClr val="dk1"/>
                          </a:solidFill>
                          <a:effectLst/>
                          <a:latin typeface="+mn-lt"/>
                          <a:ea typeface="+mn-ea"/>
                          <a:cs typeface="+mn-cs"/>
                        </a:rPr>
                        <a:t>, 57 sub-sectors (one is STEM) and over 800+ job profiles, including a number of Green Jobs. There is a bank of over 1000 videos showing routes into a range of jobs, many which are non-stereotypical and which can be searched by subject. This section is great for subject teachers to use in class.</a:t>
                      </a:r>
                    </a:p>
                    <a:p>
                      <a:r>
                        <a:rPr lang="en-GB" sz="1000" kern="1200" dirty="0">
                          <a:solidFill>
                            <a:schemeClr val="dk1"/>
                          </a:solidFill>
                          <a:effectLst/>
                          <a:latin typeface="+mn-lt"/>
                          <a:ea typeface="+mn-ea"/>
                          <a:cs typeface="+mn-cs"/>
                        </a:rPr>
                        <a:t>We also have </a:t>
                      </a:r>
                      <a:r>
                        <a:rPr lang="en-GB" sz="1000" u="sng" kern="1200" dirty="0">
                          <a:solidFill>
                            <a:schemeClr val="accent1"/>
                          </a:solidFill>
                          <a:effectLst/>
                          <a:latin typeface="+mn-lt"/>
                          <a:ea typeface="+mn-ea"/>
                          <a:cs typeface="+mn-cs"/>
                        </a:rPr>
                        <a:t>23 KS5 subject specific resources </a:t>
                      </a:r>
                      <a:r>
                        <a:rPr lang="en-GB" sz="1000" u="none" kern="1200" dirty="0">
                          <a:solidFill>
                            <a:schemeClr val="dk1"/>
                          </a:solidFill>
                          <a:effectLst/>
                          <a:latin typeface="+mn-lt"/>
                          <a:ea typeface="+mn-ea"/>
                          <a:cs typeface="+mn-cs"/>
                        </a:rPr>
                        <a:t>for subject teachers to make the link to careers from their subject teaching.</a:t>
                      </a:r>
                      <a:endParaRPr lang="en-GB" sz="10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2353111"/>
                  </a:ext>
                </a:extLst>
              </a:tr>
              <a:tr h="80272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u="none" kern="1200" dirty="0">
                          <a:solidFill>
                            <a:schemeClr val="dk1"/>
                          </a:solidFill>
                          <a:effectLst/>
                          <a:latin typeface="+mn-lt"/>
                          <a:ea typeface="+mn-ea"/>
                          <a:cs typeface="+mn-cs"/>
                        </a:rPr>
                        <a:t>The site has over </a:t>
                      </a:r>
                      <a:r>
                        <a:rPr lang="en-GB" sz="1000" u="sng" kern="1200" dirty="0">
                          <a:solidFill>
                            <a:schemeClr val="dk1"/>
                          </a:solidFill>
                          <a:effectLst/>
                          <a:latin typeface="+mn-lt"/>
                          <a:ea typeface="+mn-ea"/>
                          <a:cs typeface="+mn-cs"/>
                          <a:hlinkClick r:id="rId4"/>
                        </a:rPr>
                        <a:t>1000 video stories</a:t>
                      </a:r>
                      <a:r>
                        <a:rPr lang="en-GB" sz="1000" kern="1200" dirty="0">
                          <a:solidFill>
                            <a:schemeClr val="dk1"/>
                          </a:solidFill>
                          <a:effectLst/>
                          <a:latin typeface="+mn-lt"/>
                          <a:ea typeface="+mn-ea"/>
                          <a:cs typeface="+mn-cs"/>
                        </a:rPr>
                        <a:t> of people talking about their job roles and routes. The Skills Profile enables students to record WEX, employer and FE/HE encounters and what skills they have learnt from these activities - which are added to their Skills Profile which they can use when applying or writing personal statements. Careers staff can use the Reporting Zone reports to plan encounters to meet students’ needs using information about students’ job sector interests.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1113829"/>
                  </a:ext>
                </a:extLst>
              </a:tr>
              <a:tr h="80272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kern="1200" dirty="0">
                          <a:solidFill>
                            <a:schemeClr val="dk1"/>
                          </a:solidFill>
                          <a:effectLst/>
                          <a:latin typeface="+mn-lt"/>
                          <a:ea typeface="+mn-ea"/>
                          <a:cs typeface="+mn-cs"/>
                        </a:rPr>
                        <a:t>Careerpilot has a section to help students plan their </a:t>
                      </a:r>
                      <a:r>
                        <a:rPr lang="en-GB" sz="1000" u="sng" kern="1200" dirty="0">
                          <a:solidFill>
                            <a:schemeClr val="dk1"/>
                          </a:solidFill>
                          <a:effectLst/>
                          <a:latin typeface="+mn-lt"/>
                          <a:ea typeface="+mn-ea"/>
                          <a:cs typeface="+mn-cs"/>
                          <a:hlinkClick r:id="rId5"/>
                        </a:rPr>
                        <a:t>work experience</a:t>
                      </a:r>
                      <a:r>
                        <a:rPr lang="en-GB" sz="1000" kern="1200" dirty="0">
                          <a:solidFill>
                            <a:schemeClr val="dk1"/>
                          </a:solidFill>
                          <a:effectLst/>
                          <a:latin typeface="+mn-lt"/>
                          <a:ea typeface="+mn-ea"/>
                          <a:cs typeface="+mn-cs"/>
                        </a:rPr>
                        <a:t>, which includes ideas for virtual WEX. There are 800+ job profiles to help students get detailed information about the role, expected skills, entry requirements and LMI. They can do the Skills Profile as part of planning for WEX so they have a list of their skills they can talk about at interview, and where they can record their WEX experience and the skills they developed through WEX after it has taken place.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455522"/>
                  </a:ext>
                </a:extLst>
              </a:tr>
              <a:tr h="80272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u="sng" kern="1200" dirty="0">
                          <a:solidFill>
                            <a:schemeClr val="dk1"/>
                          </a:solidFill>
                          <a:effectLst/>
                          <a:latin typeface="+mn-lt"/>
                          <a:ea typeface="+mn-ea"/>
                          <a:cs typeface="+mn-cs"/>
                          <a:hlinkClick r:id="rId6"/>
                        </a:rPr>
                        <a:t>Careerpilot</a:t>
                      </a:r>
                      <a:r>
                        <a:rPr lang="en-GB" sz="1000" kern="1200" dirty="0">
                          <a:solidFill>
                            <a:schemeClr val="dk1"/>
                          </a:solidFill>
                          <a:effectLst/>
                          <a:latin typeface="+mn-lt"/>
                          <a:ea typeface="+mn-ea"/>
                          <a:cs typeface="+mn-cs"/>
                        </a:rPr>
                        <a:t> has detailed information about ALL study and training routes at age 16 and 18. A </a:t>
                      </a:r>
                      <a:r>
                        <a:rPr lang="en-GB" sz="1000" u="sng" kern="1200" dirty="0">
                          <a:solidFill>
                            <a:schemeClr val="dk1"/>
                          </a:solidFill>
                          <a:effectLst/>
                          <a:latin typeface="+mn-lt"/>
                          <a:ea typeface="+mn-ea"/>
                          <a:cs typeface="+mn-cs"/>
                          <a:hlinkClick r:id="rId7"/>
                        </a:rPr>
                        <a:t>Qualification Planner</a:t>
                      </a:r>
                      <a:r>
                        <a:rPr lang="en-GB" sz="1000" kern="1200" dirty="0">
                          <a:solidFill>
                            <a:schemeClr val="dk1"/>
                          </a:solidFill>
                          <a:effectLst/>
                          <a:latin typeface="+mn-lt"/>
                          <a:ea typeface="+mn-ea"/>
                          <a:cs typeface="+mn-cs"/>
                        </a:rPr>
                        <a:t> helps map a route through the levels.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Students can use the </a:t>
                      </a:r>
                      <a:r>
                        <a:rPr lang="en-GB" sz="1000" u="sng" kern="1200" dirty="0">
                          <a:solidFill>
                            <a:schemeClr val="dk1"/>
                          </a:solidFill>
                          <a:effectLst/>
                          <a:latin typeface="+mn-lt"/>
                          <a:ea typeface="+mn-ea"/>
                          <a:cs typeface="+mn-cs"/>
                          <a:hlinkClick r:id="rId8"/>
                        </a:rPr>
                        <a:t>Course Search</a:t>
                      </a:r>
                      <a:r>
                        <a:rPr lang="en-GB" sz="1000" kern="1200" dirty="0">
                          <a:solidFill>
                            <a:schemeClr val="dk1"/>
                          </a:solidFill>
                          <a:effectLst/>
                          <a:latin typeface="+mn-lt"/>
                          <a:ea typeface="+mn-ea"/>
                          <a:cs typeface="+mn-cs"/>
                        </a:rPr>
                        <a:t> to find courses and apprenticeship vacancies and </a:t>
                      </a:r>
                      <a:r>
                        <a:rPr lang="en-GB" sz="1000" u="sng" kern="1200" dirty="0">
                          <a:solidFill>
                            <a:schemeClr val="dk1"/>
                          </a:solidFill>
                          <a:effectLst/>
                          <a:latin typeface="+mn-lt"/>
                          <a:ea typeface="+mn-ea"/>
                          <a:cs typeface="+mn-cs"/>
                          <a:hlinkClick r:id="rId9"/>
                        </a:rPr>
                        <a:t>Find a Provider</a:t>
                      </a:r>
                      <a:r>
                        <a:rPr lang="en-GB" sz="1000" kern="1200" dirty="0">
                          <a:solidFill>
                            <a:schemeClr val="dk1"/>
                          </a:solidFill>
                          <a:effectLst/>
                          <a:latin typeface="+mn-lt"/>
                          <a:ea typeface="+mn-ea"/>
                          <a:cs typeface="+mn-cs"/>
                        </a:rPr>
                        <a:t> has links to colleges, universities and training providers. The site has lots of videos from FE/HE students talking about their study and </a:t>
                      </a:r>
                      <a:r>
                        <a:rPr lang="en-GB" sz="1000" u="sng" kern="1200" dirty="0">
                          <a:solidFill>
                            <a:schemeClr val="dk1"/>
                          </a:solidFill>
                          <a:effectLst/>
                          <a:latin typeface="+mn-lt"/>
                          <a:ea typeface="+mn-ea"/>
                          <a:cs typeface="+mn-cs"/>
                          <a:hlinkClick r:id="rId10"/>
                        </a:rPr>
                        <a:t>links to open days</a:t>
                      </a:r>
                      <a:r>
                        <a:rPr lang="en-GB" sz="1000" kern="1200" dirty="0">
                          <a:solidFill>
                            <a:schemeClr val="dk1"/>
                          </a:solidFill>
                          <a:effectLst/>
                          <a:latin typeface="+mn-lt"/>
                          <a:ea typeface="+mn-ea"/>
                          <a:cs typeface="+mn-cs"/>
                        </a:rPr>
                        <a:t>. Our partner universities post </a:t>
                      </a:r>
                      <a:r>
                        <a:rPr lang="en-GB" sz="1000" u="sng" kern="1200" dirty="0">
                          <a:solidFill>
                            <a:schemeClr val="dk1"/>
                          </a:solidFill>
                          <a:effectLst/>
                          <a:latin typeface="+mn-lt"/>
                          <a:ea typeface="+mn-ea"/>
                          <a:cs typeface="+mn-cs"/>
                          <a:hlinkClick r:id="rId11"/>
                        </a:rPr>
                        <a:t>free opportunities for students</a:t>
                      </a:r>
                      <a:r>
                        <a:rPr lang="en-GB" sz="1000" u="none" kern="1200" dirty="0">
                          <a:solidFill>
                            <a:schemeClr val="dk1"/>
                          </a:solidFill>
                          <a:effectLst/>
                          <a:latin typeface="+mn-lt"/>
                          <a:ea typeface="+mn-ea"/>
                          <a:cs typeface="+mn-cs"/>
                        </a:rPr>
                        <a:t> in the South West.</a:t>
                      </a:r>
                      <a:endParaRPr lang="en-GB" sz="10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539439"/>
                  </a:ext>
                </a:extLst>
              </a:tr>
              <a:tr h="80272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u="sng" kern="1200" dirty="0">
                          <a:solidFill>
                            <a:schemeClr val="dk1"/>
                          </a:solidFill>
                          <a:effectLst/>
                          <a:latin typeface="+mn-lt"/>
                          <a:ea typeface="+mn-ea"/>
                          <a:cs typeface="+mn-cs"/>
                          <a:hlinkClick r:id="rId6"/>
                        </a:rPr>
                        <a:t>Careerpilot</a:t>
                      </a:r>
                      <a:r>
                        <a:rPr lang="en-GB" sz="1000" kern="1200" dirty="0">
                          <a:solidFill>
                            <a:schemeClr val="dk1"/>
                          </a:solidFill>
                          <a:effectLst/>
                          <a:latin typeface="+mn-lt"/>
                          <a:ea typeface="+mn-ea"/>
                          <a:cs typeface="+mn-cs"/>
                        </a:rPr>
                        <a:t> can help students prepare for guidance interviews if they complete the Career Tools. Guidance advisers can use the report to start the session and record reports and actions at the end of the session. The </a:t>
                      </a:r>
                      <a:r>
                        <a:rPr lang="en-GB" sz="1000" u="sng" kern="1200" dirty="0">
                          <a:solidFill>
                            <a:schemeClr val="dk1"/>
                          </a:solidFill>
                          <a:effectLst/>
                          <a:latin typeface="+mn-lt"/>
                          <a:ea typeface="+mn-ea"/>
                          <a:cs typeface="+mn-cs"/>
                          <a:hlinkClick r:id="rId12"/>
                        </a:rPr>
                        <a:t>Adviser Zone</a:t>
                      </a:r>
                      <a:r>
                        <a:rPr lang="en-GB" sz="1000" kern="1200" dirty="0">
                          <a:solidFill>
                            <a:schemeClr val="dk1"/>
                          </a:solidFill>
                          <a:effectLst/>
                          <a:latin typeface="+mn-lt"/>
                          <a:ea typeface="+mn-ea"/>
                          <a:cs typeface="+mn-cs"/>
                        </a:rPr>
                        <a:t> includes suggested pre-guidance activities for different key stages related to age, stage and decision point.  </a:t>
                      </a:r>
                    </a:p>
                    <a:p>
                      <a:endParaRPr lang="en-GB" sz="1000" kern="1200" dirty="0">
                        <a:solidFill>
                          <a:schemeClr val="dk1"/>
                        </a:solidFill>
                        <a:effectLst/>
                        <a:latin typeface="+mn-lt"/>
                        <a:ea typeface="+mn-ea"/>
                        <a:cs typeface="+mn-cs"/>
                      </a:endParaRPr>
                    </a:p>
                    <a:p>
                      <a:r>
                        <a:rPr lang="en-GB" sz="1000" kern="1200" dirty="0">
                          <a:solidFill>
                            <a:schemeClr val="tx1"/>
                          </a:solidFill>
                          <a:effectLst/>
                          <a:latin typeface="+mn-lt"/>
                          <a:ea typeface="+mn-ea"/>
                          <a:cs typeface="+mn-cs"/>
                        </a:rPr>
                        <a:t>The </a:t>
                      </a:r>
                      <a:r>
                        <a:rPr lang="en-GB" sz="1000" u="sng" kern="1200" dirty="0">
                          <a:solidFill>
                            <a:schemeClr val="tx1"/>
                          </a:solidFill>
                          <a:effectLst/>
                          <a:latin typeface="+mn-lt"/>
                          <a:ea typeface="+mn-ea"/>
                          <a:cs typeface="+mn-cs"/>
                          <a:hlinkClick r:id="rId13">
                            <a:extLst>
                              <a:ext uri="{A12FA001-AC4F-418D-AE19-62706E023703}">
                                <ahyp:hlinkClr xmlns:ahyp="http://schemas.microsoft.com/office/drawing/2018/hyperlinkcolor" val="tx"/>
                              </a:ext>
                            </a:extLst>
                          </a:hlinkClick>
                        </a:rPr>
                        <a:t>Pathway Planner triage model and tool</a:t>
                      </a:r>
                      <a:r>
                        <a:rPr lang="en-GB" sz="1000" kern="1200" dirty="0">
                          <a:solidFill>
                            <a:schemeClr val="tx1"/>
                          </a:solidFill>
                          <a:effectLst/>
                          <a:latin typeface="+mn-lt"/>
                          <a:ea typeface="+mn-ea"/>
                          <a:cs typeface="+mn-cs"/>
                        </a:rPr>
                        <a:t> prepares students for their options. Students complete a quiz to assess how ready they are for their chosen pathways. The quiz data can be used by CLs and career advisers to target guidance to meet individual needs at three levels using a RAG rating. You can book appointments, write up guidance sessions, record planned destinations and view a timeline showing how students are progressing towards preparedness for their pathway choices. </a:t>
                      </a: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147751"/>
                  </a:ext>
                </a:extLst>
              </a:tr>
            </a:tbl>
          </a:graphicData>
        </a:graphic>
      </p:graphicFrame>
      <p:pic>
        <p:nvPicPr>
          <p:cNvPr id="27" name="Picture 26" descr="Graphical user interface, application&#10;&#10;Description automatically generated">
            <a:extLst>
              <a:ext uri="{FF2B5EF4-FFF2-40B4-BE49-F238E27FC236}">
                <a16:creationId xmlns:a16="http://schemas.microsoft.com/office/drawing/2014/main" id="{90288B69-1EFD-4EAB-B3DC-1E35CA251FF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8323" y="1207511"/>
            <a:ext cx="1225184" cy="643624"/>
          </a:xfrm>
          <a:prstGeom prst="rect">
            <a:avLst/>
          </a:prstGeom>
        </p:spPr>
      </p:pic>
      <p:pic>
        <p:nvPicPr>
          <p:cNvPr id="28" name="Picture 27">
            <a:extLst>
              <a:ext uri="{FF2B5EF4-FFF2-40B4-BE49-F238E27FC236}">
                <a16:creationId xmlns:a16="http://schemas.microsoft.com/office/drawing/2014/main" id="{2D08C157-4BBC-4A38-90B1-38A7212975F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76851" y="1037063"/>
            <a:ext cx="1386817" cy="1026808"/>
          </a:xfrm>
          <a:prstGeom prst="rect">
            <a:avLst/>
          </a:prstGeom>
          <a:ln>
            <a:solidFill>
              <a:schemeClr val="accent5">
                <a:lumMod val="75000"/>
              </a:schemeClr>
            </a:solidFill>
          </a:ln>
        </p:spPr>
      </p:pic>
      <p:pic>
        <p:nvPicPr>
          <p:cNvPr id="29" name="Picture 28" descr="Graphical user interface, application&#10;&#10;Description automatically generated">
            <a:extLst>
              <a:ext uri="{FF2B5EF4-FFF2-40B4-BE49-F238E27FC236}">
                <a16:creationId xmlns:a16="http://schemas.microsoft.com/office/drawing/2014/main" id="{7039A21F-ADE2-4066-8061-9E27DE5D0CD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6010" y="2602569"/>
            <a:ext cx="1189809" cy="628910"/>
          </a:xfrm>
          <a:prstGeom prst="rect">
            <a:avLst/>
          </a:prstGeom>
        </p:spPr>
      </p:pic>
      <p:pic>
        <p:nvPicPr>
          <p:cNvPr id="32" name="Picture 31">
            <a:extLst>
              <a:ext uri="{FF2B5EF4-FFF2-40B4-BE49-F238E27FC236}">
                <a16:creationId xmlns:a16="http://schemas.microsoft.com/office/drawing/2014/main" id="{AA20618C-2AE6-4ACE-8883-FF5800D692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40315" y="3867967"/>
            <a:ext cx="1490570" cy="922995"/>
          </a:xfrm>
          <a:prstGeom prst="rect">
            <a:avLst/>
          </a:prstGeom>
          <a:ln>
            <a:solidFill>
              <a:schemeClr val="accent5">
                <a:lumMod val="75000"/>
              </a:schemeClr>
            </a:solidFill>
          </a:ln>
        </p:spPr>
      </p:pic>
      <p:pic>
        <p:nvPicPr>
          <p:cNvPr id="33" name="Picture 32" descr="Graphical user interface, text, application&#10;&#10;Description automatically generated">
            <a:extLst>
              <a:ext uri="{FF2B5EF4-FFF2-40B4-BE49-F238E27FC236}">
                <a16:creationId xmlns:a16="http://schemas.microsoft.com/office/drawing/2014/main" id="{99F80D6D-18EB-45EA-B66B-EE6584D1A2E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3268" y="3984695"/>
            <a:ext cx="1183363" cy="628910"/>
          </a:xfrm>
          <a:prstGeom prst="rect">
            <a:avLst/>
          </a:prstGeom>
        </p:spPr>
      </p:pic>
      <p:pic>
        <p:nvPicPr>
          <p:cNvPr id="34" name="Picture 33">
            <a:extLst>
              <a:ext uri="{FF2B5EF4-FFF2-40B4-BE49-F238E27FC236}">
                <a16:creationId xmlns:a16="http://schemas.microsoft.com/office/drawing/2014/main" id="{E4A690EF-29E3-48BE-AE41-A44C9ABE6D3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40315" y="2468201"/>
            <a:ext cx="1499870" cy="990600"/>
          </a:xfrm>
          <a:prstGeom prst="rect">
            <a:avLst/>
          </a:prstGeom>
          <a:ln>
            <a:solidFill>
              <a:schemeClr val="accent5">
                <a:lumMod val="75000"/>
              </a:schemeClr>
            </a:solidFill>
          </a:ln>
        </p:spPr>
      </p:pic>
      <p:pic>
        <p:nvPicPr>
          <p:cNvPr id="35" name="Picture 34" descr="A picture containing diagram&#10;&#10;Description automatically generated">
            <a:extLst>
              <a:ext uri="{FF2B5EF4-FFF2-40B4-BE49-F238E27FC236}">
                <a16:creationId xmlns:a16="http://schemas.microsoft.com/office/drawing/2014/main" id="{0BDCAB5F-49F7-4742-931D-6D5DA9D9DFB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5603" y="5365039"/>
            <a:ext cx="1170621" cy="628910"/>
          </a:xfrm>
          <a:prstGeom prst="rect">
            <a:avLst/>
          </a:prstGeom>
        </p:spPr>
      </p:pic>
      <p:pic>
        <p:nvPicPr>
          <p:cNvPr id="36" name="Picture 35" descr="Graphical user interface, application&#10;&#10;Description automatically generated">
            <a:extLst>
              <a:ext uri="{FF2B5EF4-FFF2-40B4-BE49-F238E27FC236}">
                <a16:creationId xmlns:a16="http://schemas.microsoft.com/office/drawing/2014/main" id="{B88B899C-76DE-4A67-A3DE-4D0E7B3F7F6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05987" y="7080763"/>
            <a:ext cx="1197924" cy="628910"/>
          </a:xfrm>
          <a:prstGeom prst="rect">
            <a:avLst/>
          </a:prstGeom>
        </p:spPr>
      </p:pic>
      <p:pic>
        <p:nvPicPr>
          <p:cNvPr id="37" name="Picture 36">
            <a:extLst>
              <a:ext uri="{FF2B5EF4-FFF2-40B4-BE49-F238E27FC236}">
                <a16:creationId xmlns:a16="http://schemas.microsoft.com/office/drawing/2014/main" id="{6F260E98-2FCA-4373-A3E7-F7EF9BE975E4}"/>
              </a:ext>
            </a:extLst>
          </p:cNvPr>
          <p:cNvPicPr>
            <a:picLocks noChangeAspect="1"/>
          </p:cNvPicPr>
          <p:nvPr/>
        </p:nvPicPr>
        <p:blipFill>
          <a:blip r:embed="rId22"/>
          <a:stretch>
            <a:fillRect/>
          </a:stretch>
        </p:blipFill>
        <p:spPr>
          <a:xfrm>
            <a:off x="1674480" y="5163468"/>
            <a:ext cx="1093998" cy="1139388"/>
          </a:xfrm>
          <a:prstGeom prst="rect">
            <a:avLst/>
          </a:prstGeom>
        </p:spPr>
      </p:pic>
      <p:pic>
        <p:nvPicPr>
          <p:cNvPr id="40" name="Picture 39">
            <a:extLst>
              <a:ext uri="{FF2B5EF4-FFF2-40B4-BE49-F238E27FC236}">
                <a16:creationId xmlns:a16="http://schemas.microsoft.com/office/drawing/2014/main" id="{E4C7F9EB-0B5B-4370-91F7-A72205445123}"/>
              </a:ext>
            </a:extLst>
          </p:cNvPr>
          <p:cNvPicPr>
            <a:picLocks noChangeAspect="1"/>
          </p:cNvPicPr>
          <p:nvPr/>
        </p:nvPicPr>
        <p:blipFill rotWithShape="1">
          <a:blip r:embed="rId23"/>
          <a:srcRect b="38420"/>
          <a:stretch/>
        </p:blipFill>
        <p:spPr>
          <a:xfrm>
            <a:off x="1540315" y="6476381"/>
            <a:ext cx="1420663" cy="955741"/>
          </a:xfrm>
          <a:prstGeom prst="rect">
            <a:avLst/>
          </a:prstGeom>
          <a:ln>
            <a:solidFill>
              <a:schemeClr val="accent5">
                <a:lumMod val="75000"/>
              </a:schemeClr>
            </a:solidFill>
          </a:ln>
        </p:spPr>
      </p:pic>
      <p:pic>
        <p:nvPicPr>
          <p:cNvPr id="14" name="Picture 13">
            <a:extLst>
              <a:ext uri="{FF2B5EF4-FFF2-40B4-BE49-F238E27FC236}">
                <a16:creationId xmlns:a16="http://schemas.microsoft.com/office/drawing/2014/main" id="{D7AA9BBC-9A30-4281-B453-8ADB12F02F6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540315" y="7782322"/>
            <a:ext cx="1501456" cy="562343"/>
          </a:xfrm>
          <a:prstGeom prst="rect">
            <a:avLst/>
          </a:prstGeom>
        </p:spPr>
      </p:pic>
    </p:spTree>
    <p:extLst>
      <p:ext uri="{BB962C8B-B14F-4D97-AF65-F5344CB8AC3E}">
        <p14:creationId xmlns:p14="http://schemas.microsoft.com/office/powerpoint/2010/main" val="154144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TotalTime>
  <Words>913</Words>
  <Application>Microsoft Office PowerPoint</Application>
  <PresentationFormat>On-screen Show (4:3)</PresentationFormat>
  <Paragraphs>32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Franklin Gothic Heavy</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Lewis</dc:creator>
  <cp:lastModifiedBy>Alice Hossent</cp:lastModifiedBy>
  <cp:revision>10</cp:revision>
  <dcterms:created xsi:type="dcterms:W3CDTF">2022-04-05T10:21:40Z</dcterms:created>
  <dcterms:modified xsi:type="dcterms:W3CDTF">2023-09-20T13:27:13Z</dcterms:modified>
</cp:coreProperties>
</file>