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6ECC"/>
    <a:srgbClr val="FF6600"/>
    <a:srgbClr val="00CC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2556"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09668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11324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22748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15847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4CB89-C135-4FB5-9E85-388AB7D2F9E2}" type="datetimeFigureOut">
              <a:rPr lang="en-GB" smtClean="0"/>
              <a:t>20/09/2023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45880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D4CB89-C135-4FB5-9E85-388AB7D2F9E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49526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D4CB89-C135-4FB5-9E85-388AB7D2F9E2}" type="datetimeFigureOut">
              <a:rPr lang="en-GB" smtClean="0"/>
              <a:t>20/09/2023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32234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D4CB89-C135-4FB5-9E85-388AB7D2F9E2}" type="datetimeFigureOut">
              <a:rPr lang="en-GB" smtClean="0"/>
              <a:t>20/09/2023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85613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4CB89-C135-4FB5-9E85-388AB7D2F9E2}" type="datetimeFigureOut">
              <a:rPr lang="en-GB" smtClean="0"/>
              <a:t>20/09/2023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303791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D4CB89-C135-4FB5-9E85-388AB7D2F9E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195697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DD4CB89-C135-4FB5-9E85-388AB7D2F9E2}" type="datetimeFigureOut">
              <a:rPr lang="en-GB" smtClean="0"/>
              <a:t>20/09/2023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1541C2-6C28-4643-856A-DA89CF7F8C8C}" type="slidenum">
              <a:rPr lang="en-GB" smtClean="0"/>
              <a:t>‹#›</a:t>
            </a:fld>
            <a:endParaRPr lang="en-GB"/>
          </a:p>
        </p:txBody>
      </p:sp>
    </p:spTree>
    <p:extLst>
      <p:ext uri="{BB962C8B-B14F-4D97-AF65-F5344CB8AC3E}">
        <p14:creationId xmlns:p14="http://schemas.microsoft.com/office/powerpoint/2010/main" val="83293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DD4CB89-C135-4FB5-9E85-388AB7D2F9E2}" type="datetimeFigureOut">
              <a:rPr lang="en-GB" smtClean="0"/>
              <a:t>20/09/2023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91541C2-6C28-4643-856A-DA89CF7F8C8C}" type="slidenum">
              <a:rPr lang="en-GB" smtClean="0"/>
              <a:t>‹#›</a:t>
            </a:fld>
            <a:endParaRPr lang="en-GB"/>
          </a:p>
        </p:txBody>
      </p:sp>
    </p:spTree>
    <p:extLst>
      <p:ext uri="{BB962C8B-B14F-4D97-AF65-F5344CB8AC3E}">
        <p14:creationId xmlns:p14="http://schemas.microsoft.com/office/powerpoint/2010/main" val="2113254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areerpilot.org.uk/job-sectors" TargetMode="External"/><Relationship Id="rId13" Type="http://schemas.openxmlformats.org/officeDocument/2006/relationships/hyperlink" Target="https://www.careerpilot.org.uk/information/disabilities-support/links-to-local-offers-from-local-authorities-in-the-south-west" TargetMode="External"/><Relationship Id="rId18" Type="http://schemas.openxmlformats.org/officeDocument/2006/relationships/image" Target="../media/image8.png"/><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hyperlink" Target="https://www.careerpilot.org.uk/parent-zone" TargetMode="External"/><Relationship Id="rId12" Type="http://schemas.openxmlformats.org/officeDocument/2006/relationships/hyperlink" Target="https://www.careerpilot.org.uk/job-sectors/strengths-and-values" TargetMode="External"/><Relationship Id="rId17" Type="http://schemas.openxmlformats.org/officeDocument/2006/relationships/image" Target="../media/image7.png"/><Relationship Id="rId2" Type="http://schemas.openxmlformats.org/officeDocument/2006/relationships/image" Target="../media/image1.emf"/><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careerpilot.org.uk/adviser-zone" TargetMode="External"/><Relationship Id="rId11" Type="http://schemas.openxmlformats.org/officeDocument/2006/relationships/hyperlink" Target="https://www.careerpilot.org.uk/adviser-zone/hot-jobs-resource-free-gatsby-benchmark-2" TargetMode="External"/><Relationship Id="rId5" Type="http://schemas.openxmlformats.org/officeDocument/2006/relationships/hyperlink" Target="https://www.careerpilot.org.uk/" TargetMode="External"/><Relationship Id="rId15" Type="http://schemas.openxmlformats.org/officeDocument/2006/relationships/image" Target="../media/image5.png"/><Relationship Id="rId10" Type="http://schemas.openxmlformats.org/officeDocument/2006/relationships/hyperlink" Target="https://careerpilot.org.uk/courses" TargetMode="External"/><Relationship Id="rId19"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hyperlink" Target="https://www.careerpilot.org.uk/information/careerometer" TargetMode="External"/><Relationship Id="rId1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hyperlink" Target="http://careerpilot.org.uk/qualifications" TargetMode="External"/><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hyperlink" Target="https://careerpilot.org.uk/job-sectors/subjects" TargetMode="External"/><Relationship Id="rId21" Type="http://schemas.openxmlformats.org/officeDocument/2006/relationships/image" Target="../media/image22.png"/><Relationship Id="rId7" Type="http://schemas.openxmlformats.org/officeDocument/2006/relationships/hyperlink" Target="https://careerpilot.org.uk/" TargetMode="Externa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hyperlink" Target="https://www.careerpilot.org.uk/" TargetMode="Externa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hyperlink" Target="https://careerpilot.org.uk/information/a-job-or-career/work-experience-what-s-in-it-for-me" TargetMode="External"/><Relationship Id="rId11" Type="http://schemas.openxmlformats.org/officeDocument/2006/relationships/image" Target="../media/image12.png"/><Relationship Id="rId5" Type="http://schemas.openxmlformats.org/officeDocument/2006/relationships/hyperlink" Target="https://careerpilot.org.uk/stories" TargetMode="External"/><Relationship Id="rId15" Type="http://schemas.openxmlformats.org/officeDocument/2006/relationships/image" Target="../media/image16.png"/><Relationship Id="rId10" Type="http://schemas.openxmlformats.org/officeDocument/2006/relationships/hyperlink" Target="http://careerpilot.org.uk/providers" TargetMode="External"/><Relationship Id="rId19" Type="http://schemas.openxmlformats.org/officeDocument/2006/relationships/image" Target="../media/image20.PNG"/><Relationship Id="rId4" Type="http://schemas.openxmlformats.org/officeDocument/2006/relationships/hyperlink" Target="https://careerpilot.org.uk/job-sectors" TargetMode="External"/><Relationship Id="rId9" Type="http://schemas.openxmlformats.org/officeDocument/2006/relationships/hyperlink" Target="https://careerpilot.org.uk/courses" TargetMode="External"/><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F8CB23-8514-40EB-ABD5-EED6D142207C}"/>
              </a:ext>
            </a:extLst>
          </p:cNvPr>
          <p:cNvSpPr txBox="1"/>
          <p:nvPr/>
        </p:nvSpPr>
        <p:spPr>
          <a:xfrm>
            <a:off x="162543" y="417053"/>
            <a:ext cx="3055749" cy="461665"/>
          </a:xfrm>
          <a:prstGeom prst="rect">
            <a:avLst/>
          </a:prstGeom>
          <a:noFill/>
        </p:spPr>
        <p:txBody>
          <a:bodyPr wrap="square" rtlCol="0">
            <a:spAutoFit/>
          </a:bodyPr>
          <a:lstStyle/>
          <a:p>
            <a:pPr algn="r"/>
            <a:r>
              <a:rPr lang="en-GB" sz="2400" dirty="0">
                <a:solidFill>
                  <a:schemeClr val="bg1"/>
                </a:solidFill>
                <a:latin typeface="Franklin Gothic Heavy" panose="020B0903020102020204" pitchFamily="34" charset="0"/>
              </a:rPr>
              <a:t>Welcome Checklist</a:t>
            </a:r>
          </a:p>
        </p:txBody>
      </p:sp>
      <p:pic>
        <p:nvPicPr>
          <p:cNvPr id="7" name="Picture 6">
            <a:extLst>
              <a:ext uri="{FF2B5EF4-FFF2-40B4-BE49-F238E27FC236}">
                <a16:creationId xmlns:a16="http://schemas.microsoft.com/office/drawing/2014/main" id="{9376E526-43A7-4F08-8AD0-31971697AE4D}"/>
              </a:ext>
            </a:extLst>
          </p:cNvPr>
          <p:cNvPicPr>
            <a:picLocks noChangeAspect="1"/>
          </p:cNvPicPr>
          <p:nvPr/>
        </p:nvPicPr>
        <p:blipFill>
          <a:blip r:embed="rId2"/>
          <a:stretch>
            <a:fillRect/>
          </a:stretch>
        </p:blipFill>
        <p:spPr>
          <a:xfrm>
            <a:off x="162543" y="647886"/>
            <a:ext cx="2903552" cy="504013"/>
          </a:xfrm>
          <a:prstGeom prst="rect">
            <a:avLst/>
          </a:prstGeom>
        </p:spPr>
      </p:pic>
      <p:pic>
        <p:nvPicPr>
          <p:cNvPr id="9" name="Picture 8" descr="cp-logo">
            <a:extLst>
              <a:ext uri="{FF2B5EF4-FFF2-40B4-BE49-F238E27FC236}">
                <a16:creationId xmlns:a16="http://schemas.microsoft.com/office/drawing/2014/main" id="{5E6AB505-4FEA-4283-8A16-1C5038FEFF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103" y="222028"/>
            <a:ext cx="2425065" cy="446405"/>
          </a:xfrm>
          <a:prstGeom prst="rect">
            <a:avLst/>
          </a:prstGeom>
          <a:noFill/>
          <a:ln>
            <a:noFill/>
          </a:ln>
          <a:effectLst/>
        </p:spPr>
      </p:pic>
      <p:sp>
        <p:nvSpPr>
          <p:cNvPr id="10" name="Rectangle 9">
            <a:extLst>
              <a:ext uri="{FF2B5EF4-FFF2-40B4-BE49-F238E27FC236}">
                <a16:creationId xmlns:a16="http://schemas.microsoft.com/office/drawing/2014/main" id="{99D1F24C-87FE-4E9C-B807-F65A85DFD530}"/>
              </a:ext>
            </a:extLst>
          </p:cNvPr>
          <p:cNvSpPr/>
          <p:nvPr/>
        </p:nvSpPr>
        <p:spPr>
          <a:xfrm>
            <a:off x="2856215" y="116885"/>
            <a:ext cx="3839241" cy="65669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t>Mapped to Gatsby</a:t>
            </a:r>
          </a:p>
        </p:txBody>
      </p:sp>
      <p:pic>
        <p:nvPicPr>
          <p:cNvPr id="12" name="Picture 11">
            <a:extLst>
              <a:ext uri="{FF2B5EF4-FFF2-40B4-BE49-F238E27FC236}">
                <a16:creationId xmlns:a16="http://schemas.microsoft.com/office/drawing/2014/main" id="{552DABF5-9EC6-4CD3-BB61-0DA42D8B1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726" y="33836"/>
            <a:ext cx="823731" cy="844882"/>
          </a:xfrm>
          <a:prstGeom prst="rect">
            <a:avLst/>
          </a:prstGeom>
        </p:spPr>
      </p:pic>
      <p:sp>
        <p:nvSpPr>
          <p:cNvPr id="14" name="Rectangle: Rounded Corners 13">
            <a:extLst>
              <a:ext uri="{FF2B5EF4-FFF2-40B4-BE49-F238E27FC236}">
                <a16:creationId xmlns:a16="http://schemas.microsoft.com/office/drawing/2014/main" id="{240CA944-B134-4A8F-B91B-5E3E8DD39B31}"/>
              </a:ext>
            </a:extLst>
          </p:cNvPr>
          <p:cNvSpPr/>
          <p:nvPr/>
        </p:nvSpPr>
        <p:spPr>
          <a:xfrm>
            <a:off x="254103" y="830827"/>
            <a:ext cx="2425065" cy="22496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SEND – Group 2</a:t>
            </a:r>
          </a:p>
        </p:txBody>
      </p:sp>
      <p:sp>
        <p:nvSpPr>
          <p:cNvPr id="15" name="Rectangle: Rounded Corners 14">
            <a:extLst>
              <a:ext uri="{FF2B5EF4-FFF2-40B4-BE49-F238E27FC236}">
                <a16:creationId xmlns:a16="http://schemas.microsoft.com/office/drawing/2014/main" id="{12337D42-4A9E-4DA1-913A-8BFB9E1172B6}"/>
              </a:ext>
            </a:extLst>
          </p:cNvPr>
          <p:cNvSpPr/>
          <p:nvPr/>
        </p:nvSpPr>
        <p:spPr>
          <a:xfrm>
            <a:off x="2856214" y="829428"/>
            <a:ext cx="3839242" cy="22496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2023-24</a:t>
            </a:r>
          </a:p>
        </p:txBody>
      </p:sp>
      <p:graphicFrame>
        <p:nvGraphicFramePr>
          <p:cNvPr id="16" name="Table 16">
            <a:extLst>
              <a:ext uri="{FF2B5EF4-FFF2-40B4-BE49-F238E27FC236}">
                <a16:creationId xmlns:a16="http://schemas.microsoft.com/office/drawing/2014/main" id="{D5A7DABF-1413-40B1-9A32-F4E73C523966}"/>
              </a:ext>
            </a:extLst>
          </p:cNvPr>
          <p:cNvGraphicFramePr>
            <a:graphicFrameLocks noGrp="1"/>
          </p:cNvGraphicFramePr>
          <p:nvPr>
            <p:extLst>
              <p:ext uri="{D42A27DB-BD31-4B8C-83A1-F6EECF244321}">
                <p14:modId xmlns:p14="http://schemas.microsoft.com/office/powerpoint/2010/main" val="1979168574"/>
              </p:ext>
            </p:extLst>
          </p:nvPr>
        </p:nvGraphicFramePr>
        <p:xfrm>
          <a:off x="254103" y="1159538"/>
          <a:ext cx="6441354" cy="7782642"/>
        </p:xfrm>
        <a:graphic>
          <a:graphicData uri="http://schemas.openxmlformats.org/drawingml/2006/table">
            <a:tbl>
              <a:tblPr firstRow="1" bandRow="1">
                <a:tableStyleId>{5C22544A-7EE6-4342-B048-85BDC9FD1C3A}</a:tableStyleId>
              </a:tblPr>
              <a:tblGrid>
                <a:gridCol w="1389762">
                  <a:extLst>
                    <a:ext uri="{9D8B030D-6E8A-4147-A177-3AD203B41FA5}">
                      <a16:colId xmlns:a16="http://schemas.microsoft.com/office/drawing/2014/main" val="2604598067"/>
                    </a:ext>
                  </a:extLst>
                </a:gridCol>
                <a:gridCol w="1613043">
                  <a:extLst>
                    <a:ext uri="{9D8B030D-6E8A-4147-A177-3AD203B41FA5}">
                      <a16:colId xmlns:a16="http://schemas.microsoft.com/office/drawing/2014/main" val="3635281640"/>
                    </a:ext>
                  </a:extLst>
                </a:gridCol>
                <a:gridCol w="3438549">
                  <a:extLst>
                    <a:ext uri="{9D8B030D-6E8A-4147-A177-3AD203B41FA5}">
                      <a16:colId xmlns:a16="http://schemas.microsoft.com/office/drawing/2014/main" val="3191271649"/>
                    </a:ext>
                  </a:extLst>
                </a:gridCol>
              </a:tblGrid>
              <a:tr h="802722">
                <a:tc>
                  <a:txBody>
                    <a:bodyPr/>
                    <a:lstStyle/>
                    <a:p>
                      <a:r>
                        <a:rPr lang="en-GB" dirty="0"/>
                        <a:t>Benchmark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396ECC">
                            <a:shade val="30000"/>
                            <a:satMod val="115000"/>
                          </a:srgbClr>
                        </a:gs>
                        <a:gs pos="50000">
                          <a:srgbClr val="396ECC">
                            <a:shade val="67500"/>
                            <a:satMod val="115000"/>
                          </a:srgbClr>
                        </a:gs>
                        <a:gs pos="100000">
                          <a:srgbClr val="396ECC">
                            <a:shade val="100000"/>
                            <a:satMod val="115000"/>
                          </a:srgbClr>
                        </a:gs>
                      </a:gsLst>
                      <a:path path="circle">
                        <a:fillToRect l="100000" t="100000"/>
                      </a:path>
                      <a:tileRect r="-100000" b="-100000"/>
                    </a:gradFill>
                  </a:tcPr>
                </a:tc>
                <a:tc>
                  <a:txBody>
                    <a:bodyPr/>
                    <a:lstStyle/>
                    <a:p>
                      <a:r>
                        <a:rPr lang="en-GB" dirty="0"/>
                        <a:t>The Careerpilot sections that maps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396ECC">
                            <a:shade val="30000"/>
                            <a:satMod val="115000"/>
                          </a:srgbClr>
                        </a:gs>
                        <a:gs pos="50000">
                          <a:srgbClr val="396ECC">
                            <a:shade val="67500"/>
                            <a:satMod val="115000"/>
                          </a:srgbClr>
                        </a:gs>
                        <a:gs pos="100000">
                          <a:srgbClr val="396ECC">
                            <a:shade val="100000"/>
                            <a:satMod val="115000"/>
                          </a:srgbClr>
                        </a:gs>
                      </a:gsLst>
                      <a:path path="circle">
                        <a:fillToRect l="100000" t="100000"/>
                      </a:path>
                      <a:tileRect r="-100000" b="-100000"/>
                    </a:gradFill>
                  </a:tcPr>
                </a:tc>
                <a:tc>
                  <a:txBody>
                    <a:bodyPr/>
                    <a:lstStyle/>
                    <a:p>
                      <a:r>
                        <a:rPr lang="en-GB" sz="1350" b="1" kern="1200" dirty="0">
                          <a:solidFill>
                            <a:schemeClr val="lt1"/>
                          </a:solidFill>
                          <a:effectLst/>
                          <a:latin typeface="+mn-lt"/>
                          <a:ea typeface="+mn-ea"/>
                          <a:cs typeface="+mn-cs"/>
                        </a:rPr>
                        <a:t>How Careerpilot helps schools meet the Gatsby Benchmarks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396ECC">
                            <a:shade val="30000"/>
                            <a:satMod val="115000"/>
                          </a:srgbClr>
                        </a:gs>
                        <a:gs pos="50000">
                          <a:srgbClr val="396ECC">
                            <a:shade val="67500"/>
                            <a:satMod val="115000"/>
                          </a:srgbClr>
                        </a:gs>
                        <a:gs pos="100000">
                          <a:srgbClr val="396ECC">
                            <a:shade val="100000"/>
                            <a:satMod val="115000"/>
                          </a:srgbClr>
                        </a:gs>
                      </a:gsLst>
                      <a:path path="circle">
                        <a:fillToRect l="100000" t="100000"/>
                      </a:path>
                      <a:tileRect r="-100000" b="-100000"/>
                    </a:gradFill>
                  </a:tcPr>
                </a:tc>
                <a:extLst>
                  <a:ext uri="{0D108BD9-81ED-4DB2-BD59-A6C34878D82A}">
                    <a16:rowId xmlns:a16="http://schemas.microsoft.com/office/drawing/2014/main" val="2281065084"/>
                  </a:ext>
                </a:extLst>
              </a:tr>
              <a:tr h="80272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kern="1200" dirty="0">
                          <a:solidFill>
                            <a:schemeClr val="dk1"/>
                          </a:solidFill>
                          <a:effectLst/>
                          <a:latin typeface="+mn-lt"/>
                          <a:ea typeface="+mn-ea"/>
                          <a:cs typeface="+mn-cs"/>
                        </a:rPr>
                        <a:t>The suite of Careerpilot tools can help implement a stable careers programme for SEND students. The</a:t>
                      </a:r>
                      <a:r>
                        <a:rPr lang="en-GB" sz="1000" u="sng" kern="1200" dirty="0">
                          <a:solidFill>
                            <a:schemeClr val="dk1"/>
                          </a:solidFill>
                          <a:effectLst/>
                          <a:latin typeface="+mn-lt"/>
                          <a:ea typeface="+mn-ea"/>
                          <a:cs typeface="+mn-cs"/>
                          <a:hlinkClick r:id="rId5"/>
                        </a:rPr>
                        <a:t> Careerpilot</a:t>
                      </a:r>
                      <a:r>
                        <a:rPr lang="en-GB" sz="1000" kern="1200" dirty="0">
                          <a:solidFill>
                            <a:schemeClr val="dk1"/>
                          </a:solidFill>
                          <a:effectLst/>
                          <a:latin typeface="+mn-lt"/>
                          <a:ea typeface="+mn-ea"/>
                          <a:cs typeface="+mn-cs"/>
                        </a:rPr>
                        <a:t> website provides information and advice to young people about all the different pathways, written by professional career advisers. </a:t>
                      </a:r>
                    </a:p>
                    <a:p>
                      <a:r>
                        <a:rPr lang="en-GB" sz="1000" u="sng" kern="1200" dirty="0">
                          <a:solidFill>
                            <a:schemeClr val="dk1"/>
                          </a:solidFill>
                          <a:effectLst/>
                          <a:latin typeface="+mn-lt"/>
                          <a:ea typeface="+mn-ea"/>
                          <a:cs typeface="+mn-cs"/>
                          <a:hlinkClick r:id="rId6"/>
                        </a:rPr>
                        <a:t>The Adviser Zone</a:t>
                      </a:r>
                      <a:r>
                        <a:rPr lang="en-GB" sz="1000" kern="1200" dirty="0">
                          <a:solidFill>
                            <a:schemeClr val="dk1"/>
                          </a:solidFill>
                          <a:effectLst/>
                          <a:latin typeface="+mn-lt"/>
                          <a:ea typeface="+mn-ea"/>
                          <a:cs typeface="+mn-cs"/>
                        </a:rPr>
                        <a:t> has lesson plans, videos and resources to help schools plan and deliver a programme of careers education including 5 week careers programmes for every year group and 20 minute activities for tutor time. Some may need to be adapted for the SEND audience. </a:t>
                      </a:r>
                    </a:p>
                    <a:p>
                      <a:r>
                        <a:rPr lang="en-GB" sz="1000" kern="1200" dirty="0">
                          <a:solidFill>
                            <a:schemeClr val="dk1"/>
                          </a:solidFill>
                          <a:effectLst/>
                          <a:latin typeface="+mn-lt"/>
                          <a:ea typeface="+mn-ea"/>
                          <a:cs typeface="+mn-cs"/>
                        </a:rPr>
                        <a:t>Many Careerpilot resources are presented visually </a:t>
                      </a:r>
                      <a:r>
                        <a:rPr lang="en-GB" sz="1000" kern="1200" dirty="0" err="1">
                          <a:solidFill>
                            <a:schemeClr val="dk1"/>
                          </a:solidFill>
                          <a:effectLst/>
                          <a:latin typeface="+mn-lt"/>
                          <a:ea typeface="+mn-ea"/>
                          <a:cs typeface="+mn-cs"/>
                        </a:rPr>
                        <a:t>e.g</a:t>
                      </a:r>
                      <a:r>
                        <a:rPr lang="en-GB" sz="1000" kern="1200" dirty="0">
                          <a:solidFill>
                            <a:schemeClr val="dk1"/>
                          </a:solidFill>
                          <a:effectLst/>
                          <a:latin typeface="+mn-lt"/>
                          <a:ea typeface="+mn-ea"/>
                          <a:cs typeface="+mn-cs"/>
                        </a:rPr>
                        <a:t> the job quiz, and there are over 1000 videos about jobs and qualifications.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The </a:t>
                      </a:r>
                      <a:r>
                        <a:rPr lang="en-GB" sz="1000" u="sng" kern="1200" dirty="0">
                          <a:solidFill>
                            <a:schemeClr val="dk1"/>
                          </a:solidFill>
                          <a:effectLst/>
                          <a:latin typeface="+mn-lt"/>
                          <a:ea typeface="+mn-ea"/>
                          <a:cs typeface="+mn-cs"/>
                          <a:hlinkClick r:id="rId7"/>
                        </a:rPr>
                        <a:t>Parent Zone</a:t>
                      </a:r>
                      <a:r>
                        <a:rPr lang="en-GB" sz="1000" kern="1200" dirty="0">
                          <a:solidFill>
                            <a:schemeClr val="dk1"/>
                          </a:solidFill>
                          <a:effectLst/>
                          <a:latin typeface="+mn-lt"/>
                          <a:ea typeface="+mn-ea"/>
                          <a:cs typeface="+mn-cs"/>
                        </a:rPr>
                        <a:t> helps parents and carers get answers to career-related questions.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2353111"/>
                  </a:ext>
                </a:extLst>
              </a:tr>
              <a:tr h="80272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kern="1200" dirty="0">
                          <a:solidFill>
                            <a:schemeClr val="dk1"/>
                          </a:solidFill>
                          <a:effectLst/>
                          <a:latin typeface="+mn-lt"/>
                          <a:ea typeface="+mn-ea"/>
                          <a:cs typeface="+mn-cs"/>
                        </a:rPr>
                        <a:t>The Careerpilot site includes non-stereotypical videos and information on </a:t>
                      </a:r>
                      <a:r>
                        <a:rPr lang="en-GB" sz="1000" u="sng" kern="1200" dirty="0">
                          <a:solidFill>
                            <a:schemeClr val="dk1"/>
                          </a:solidFill>
                          <a:effectLst/>
                          <a:latin typeface="+mn-lt"/>
                          <a:ea typeface="+mn-ea"/>
                          <a:cs typeface="+mn-cs"/>
                          <a:hlinkClick r:id="rId8"/>
                        </a:rPr>
                        <a:t>19 job sectors</a:t>
                      </a:r>
                      <a:r>
                        <a:rPr lang="en-GB" sz="1000" u="sng" kern="1200" dirty="0">
                          <a:solidFill>
                            <a:schemeClr val="dk1"/>
                          </a:solidFill>
                          <a:effectLst/>
                          <a:latin typeface="+mn-lt"/>
                          <a:ea typeface="+mn-ea"/>
                          <a:cs typeface="+mn-cs"/>
                        </a:rPr>
                        <a:t> -</a:t>
                      </a:r>
                      <a:r>
                        <a:rPr lang="en-GB" sz="1000" kern="1200" dirty="0">
                          <a:solidFill>
                            <a:schemeClr val="dk1"/>
                          </a:solidFill>
                          <a:effectLst/>
                          <a:latin typeface="+mn-lt"/>
                          <a:ea typeface="+mn-ea"/>
                          <a:cs typeface="+mn-cs"/>
                        </a:rPr>
                        <a:t> linked to 57 sub sectors and over 800+ job profiles, which include labour market information, nationally and locally. Our job profiles also show where the jobs are regionally. The </a:t>
                      </a:r>
                      <a:r>
                        <a:rPr lang="en-GB" sz="1000" u="sng" kern="1200" dirty="0" err="1">
                          <a:solidFill>
                            <a:schemeClr val="dk1"/>
                          </a:solidFill>
                          <a:effectLst/>
                          <a:latin typeface="+mn-lt"/>
                          <a:ea typeface="+mn-ea"/>
                          <a:cs typeface="+mn-cs"/>
                          <a:hlinkClick r:id="rId9"/>
                        </a:rPr>
                        <a:t>Careerometer</a:t>
                      </a:r>
                      <a:r>
                        <a:rPr lang="en-GB" sz="1000" u="sng" kern="1200" dirty="0">
                          <a:solidFill>
                            <a:schemeClr val="dk1"/>
                          </a:solidFill>
                          <a:effectLst/>
                          <a:latin typeface="+mn-lt"/>
                          <a:ea typeface="+mn-ea"/>
                          <a:cs typeface="+mn-cs"/>
                          <a:hlinkClick r:id="rId9"/>
                        </a:rPr>
                        <a:t> Tool</a:t>
                      </a:r>
                      <a:r>
                        <a:rPr lang="en-GB" sz="1000" kern="1200" dirty="0">
                          <a:solidFill>
                            <a:schemeClr val="dk1"/>
                          </a:solidFill>
                          <a:effectLst/>
                          <a:latin typeface="+mn-lt"/>
                          <a:ea typeface="+mn-ea"/>
                          <a:cs typeface="+mn-cs"/>
                        </a:rPr>
                        <a:t> enables young people to compare up to three jobs. </a:t>
                      </a:r>
                    </a:p>
                    <a:p>
                      <a:r>
                        <a:rPr lang="en-GB" sz="1000" kern="1200" dirty="0">
                          <a:solidFill>
                            <a:schemeClr val="dk1"/>
                          </a:solidFill>
                          <a:effectLst/>
                          <a:latin typeface="+mn-lt"/>
                          <a:ea typeface="+mn-ea"/>
                          <a:cs typeface="+mn-cs"/>
                        </a:rPr>
                        <a:t>The </a:t>
                      </a:r>
                      <a:r>
                        <a:rPr lang="en-GB" sz="1000" u="sng" kern="1200" dirty="0">
                          <a:solidFill>
                            <a:schemeClr val="dk1"/>
                          </a:solidFill>
                          <a:effectLst/>
                          <a:latin typeface="+mn-lt"/>
                          <a:ea typeface="+mn-ea"/>
                          <a:cs typeface="+mn-cs"/>
                          <a:hlinkClick r:id="rId10"/>
                        </a:rPr>
                        <a:t>Course Search</a:t>
                      </a:r>
                      <a:r>
                        <a:rPr lang="en-GB" sz="1000" kern="1200" dirty="0">
                          <a:solidFill>
                            <a:schemeClr val="dk1"/>
                          </a:solidFill>
                          <a:effectLst/>
                          <a:latin typeface="+mn-lt"/>
                          <a:ea typeface="+mn-ea"/>
                          <a:cs typeface="+mn-cs"/>
                        </a:rPr>
                        <a:t> provides up to date access to LMI about degrees and apprenticeship vacancies. </a:t>
                      </a:r>
                    </a:p>
                    <a:p>
                      <a:r>
                        <a:rPr lang="en-GB" sz="1000" kern="1200" dirty="0">
                          <a:solidFill>
                            <a:schemeClr val="dk1"/>
                          </a:solidFill>
                          <a:effectLst/>
                          <a:latin typeface="+mn-lt"/>
                          <a:ea typeface="+mn-ea"/>
                          <a:cs typeface="+mn-cs"/>
                        </a:rPr>
                        <a:t>The </a:t>
                      </a:r>
                      <a:r>
                        <a:rPr lang="en-GB" sz="1000" u="sng" kern="1200" dirty="0">
                          <a:solidFill>
                            <a:schemeClr val="dk1"/>
                          </a:solidFill>
                          <a:effectLst/>
                          <a:latin typeface="+mn-lt"/>
                          <a:ea typeface="+mn-ea"/>
                          <a:cs typeface="+mn-cs"/>
                          <a:hlinkClick r:id="rId11"/>
                        </a:rPr>
                        <a:t>‘Hot Jobs’</a:t>
                      </a:r>
                      <a:r>
                        <a:rPr lang="en-GB" sz="1000" kern="1200" dirty="0">
                          <a:solidFill>
                            <a:schemeClr val="dk1"/>
                          </a:solidFill>
                          <a:effectLst/>
                          <a:latin typeface="+mn-lt"/>
                          <a:ea typeface="+mn-ea"/>
                          <a:cs typeface="+mn-cs"/>
                        </a:rPr>
                        <a:t> in the Adviser Zone, offer sets of posters and images, some with activities, that you can use to show students and parents the jobs that are predicted to grow, with key data. </a:t>
                      </a:r>
                    </a:p>
                    <a:p>
                      <a:r>
                        <a:rPr lang="en-GB" sz="1000" kern="1200" dirty="0">
                          <a:solidFill>
                            <a:schemeClr val="dk1"/>
                          </a:solidFill>
                          <a:effectLst/>
                          <a:latin typeface="+mn-lt"/>
                          <a:ea typeface="+mn-ea"/>
                          <a:cs typeface="+mn-cs"/>
                        </a:rPr>
                        <a:t>Students can start looking for jobs from different starting points, by completing a job quiz, by their strengths and values, or through a subject they love. </a:t>
                      </a:r>
                      <a:r>
                        <a:rPr lang="en-GB" sz="1000" kern="1200" dirty="0">
                          <a:solidFill>
                            <a:schemeClr val="dk1"/>
                          </a:solidFill>
                          <a:effectLst/>
                          <a:latin typeface="+mn-lt"/>
                          <a:ea typeface="+mn-ea"/>
                          <a:cs typeface="+mn-cs"/>
                          <a:hlinkClick r:id="rId12"/>
                        </a:rPr>
                        <a:t>The values section </a:t>
                      </a:r>
                      <a:r>
                        <a:rPr lang="en-GB" sz="1000" kern="1200" dirty="0">
                          <a:solidFill>
                            <a:schemeClr val="dk1"/>
                          </a:solidFill>
                          <a:effectLst/>
                          <a:latin typeface="+mn-lt"/>
                          <a:ea typeface="+mn-ea"/>
                          <a:cs typeface="+mn-cs"/>
                        </a:rPr>
                        <a:t>has entry points for people with some SEND needs showing job sectors and companies which are looking for their specific talents.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1113829"/>
                  </a:ext>
                </a:extLst>
              </a:tr>
              <a:tr h="80272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kern="1200" dirty="0">
                          <a:solidFill>
                            <a:schemeClr val="dk1"/>
                          </a:solidFill>
                          <a:effectLst/>
                          <a:latin typeface="+mn-lt"/>
                          <a:ea typeface="+mn-ea"/>
                          <a:cs typeface="+mn-cs"/>
                        </a:rPr>
                        <a:t>Career Tools enable registered students to complete a range of activities which will help them learn more about themselves and their choices. Students can explore and choose job sectors, qualifications, etc. and create a Career Tools Report, useful preparation for an EHCP meeting, especially at key points of progression.</a:t>
                      </a:r>
                    </a:p>
                    <a:p>
                      <a:r>
                        <a:rPr lang="en-GB" sz="1000" kern="1200" dirty="0">
                          <a:solidFill>
                            <a:schemeClr val="dk1"/>
                          </a:solidFill>
                          <a:effectLst/>
                          <a:latin typeface="+mn-lt"/>
                          <a:ea typeface="+mn-ea"/>
                          <a:cs typeface="+mn-cs"/>
                        </a:rPr>
                        <a:t>The site has links to all </a:t>
                      </a:r>
                      <a:r>
                        <a:rPr lang="en-GB" sz="1000" kern="1200" dirty="0">
                          <a:solidFill>
                            <a:schemeClr val="dk1"/>
                          </a:solidFill>
                          <a:effectLst/>
                          <a:latin typeface="+mn-lt"/>
                          <a:ea typeface="+mn-ea"/>
                          <a:cs typeface="+mn-cs"/>
                          <a:hlinkClick r:id="rId13"/>
                        </a:rPr>
                        <a:t>SEND local offers </a:t>
                      </a:r>
                      <a:r>
                        <a:rPr lang="en-GB" sz="1000" kern="1200" dirty="0">
                          <a:solidFill>
                            <a:schemeClr val="dk1"/>
                          </a:solidFill>
                          <a:effectLst/>
                          <a:latin typeface="+mn-lt"/>
                          <a:ea typeface="+mn-ea"/>
                          <a:cs typeface="+mn-cs"/>
                        </a:rPr>
                        <a:t>in the SW and in some of the SE.</a:t>
                      </a:r>
                    </a:p>
                    <a:p>
                      <a:r>
                        <a:rPr lang="en-GB" sz="1000" kern="1200" dirty="0">
                          <a:solidFill>
                            <a:schemeClr val="dk1"/>
                          </a:solidFill>
                          <a:effectLst/>
                          <a:latin typeface="+mn-lt"/>
                          <a:ea typeface="+mn-ea"/>
                          <a:cs typeface="+mn-cs"/>
                        </a:rPr>
                        <a:t>A section on </a:t>
                      </a:r>
                      <a:r>
                        <a:rPr lang="en-GB" sz="1000" kern="1200" dirty="0">
                          <a:solidFill>
                            <a:schemeClr val="dk1"/>
                          </a:solidFill>
                          <a:effectLst/>
                          <a:latin typeface="+mn-lt"/>
                          <a:ea typeface="+mn-ea"/>
                          <a:cs typeface="+mn-cs"/>
                          <a:hlinkClick r:id="rId13"/>
                        </a:rPr>
                        <a:t>‘Disabilities’ </a:t>
                      </a:r>
                      <a:r>
                        <a:rPr lang="en-GB" sz="1000" kern="1200" dirty="0">
                          <a:solidFill>
                            <a:schemeClr val="dk1"/>
                          </a:solidFill>
                          <a:effectLst/>
                          <a:latin typeface="+mn-lt"/>
                          <a:ea typeface="+mn-ea"/>
                          <a:cs typeface="+mn-cs"/>
                        </a:rPr>
                        <a:t>provides key information about progression for students with a disability moving to college or uni.</a:t>
                      </a:r>
                    </a:p>
                    <a:p>
                      <a:endParaRPr lang="en-GB" sz="10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455522"/>
                  </a:ext>
                </a:extLst>
              </a:tr>
            </a:tbl>
          </a:graphicData>
        </a:graphic>
      </p:graphicFrame>
      <p:pic>
        <p:nvPicPr>
          <p:cNvPr id="17" name="Picture 16" descr="Graphical user interface, application&#10;&#10;Description automatically generated">
            <a:extLst>
              <a:ext uri="{FF2B5EF4-FFF2-40B4-BE49-F238E27FC236}">
                <a16:creationId xmlns:a16="http://schemas.microsoft.com/office/drawing/2014/main" id="{18793DAD-DF24-443F-8A64-44A2229D777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6823" y="2703412"/>
            <a:ext cx="1163478" cy="643125"/>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81B19626-FAA0-4A39-812E-0FA4886A066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6823" y="5278957"/>
            <a:ext cx="1163478" cy="614961"/>
          </a:xfrm>
          <a:prstGeom prst="rect">
            <a:avLst/>
          </a:prstGeom>
        </p:spPr>
      </p:pic>
      <p:pic>
        <p:nvPicPr>
          <p:cNvPr id="22" name="Picture 21">
            <a:extLst>
              <a:ext uri="{FF2B5EF4-FFF2-40B4-BE49-F238E27FC236}">
                <a16:creationId xmlns:a16="http://schemas.microsoft.com/office/drawing/2014/main" id="{B02DFB9F-322D-4274-B224-95A038FFE6E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90417" y="4617216"/>
            <a:ext cx="1514073" cy="1028114"/>
          </a:xfrm>
          <a:prstGeom prst="rect">
            <a:avLst/>
          </a:prstGeom>
          <a:ln>
            <a:solidFill>
              <a:schemeClr val="accent1"/>
            </a:solidFill>
          </a:ln>
        </p:spPr>
      </p:pic>
      <p:pic>
        <p:nvPicPr>
          <p:cNvPr id="23" name="Picture 22" descr="Graphical user interface, text&#10;&#10;Description automatically generated">
            <a:extLst>
              <a:ext uri="{FF2B5EF4-FFF2-40B4-BE49-F238E27FC236}">
                <a16:creationId xmlns:a16="http://schemas.microsoft.com/office/drawing/2014/main" id="{A7694EE1-A049-46E1-A193-FB15120E9FE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6823" y="7331889"/>
            <a:ext cx="1163478" cy="618342"/>
          </a:xfrm>
          <a:prstGeom prst="rect">
            <a:avLst/>
          </a:prstGeom>
        </p:spPr>
      </p:pic>
      <p:pic>
        <p:nvPicPr>
          <p:cNvPr id="2" name="Picture 1" descr="A screenshot of a computer screen&#10;&#10;Description automatically generated">
            <a:extLst>
              <a:ext uri="{FF2B5EF4-FFF2-40B4-BE49-F238E27FC236}">
                <a16:creationId xmlns:a16="http://schemas.microsoft.com/office/drawing/2014/main" id="{B244B141-7755-FAED-F3FA-5919B67AE8AF}"/>
              </a:ext>
            </a:extLst>
          </p:cNvPr>
          <p:cNvPicPr>
            <a:picLocks noChangeAspect="1"/>
          </p:cNvPicPr>
          <p:nvPr/>
        </p:nvPicPr>
        <p:blipFill rotWithShape="1">
          <a:blip r:embed="rId18">
            <a:extLst>
              <a:ext uri="{28A0092B-C50C-407E-A947-70E740481C1C}">
                <a14:useLocalDpi xmlns:a14="http://schemas.microsoft.com/office/drawing/2010/main" val="0"/>
              </a:ext>
            </a:extLst>
          </a:blip>
          <a:srcRect l="5972" t="8388" r="45695" b="6070"/>
          <a:stretch/>
        </p:blipFill>
        <p:spPr>
          <a:xfrm>
            <a:off x="1761779" y="2340820"/>
            <a:ext cx="1374436" cy="1368307"/>
          </a:xfrm>
          <a:prstGeom prst="rect">
            <a:avLst/>
          </a:prstGeom>
        </p:spPr>
      </p:pic>
      <p:pic>
        <p:nvPicPr>
          <p:cNvPr id="5" name="Picture 4">
            <a:extLst>
              <a:ext uri="{FF2B5EF4-FFF2-40B4-BE49-F238E27FC236}">
                <a16:creationId xmlns:a16="http://schemas.microsoft.com/office/drawing/2014/main" id="{F6446C1C-AB26-6440-0AE2-79F95E6D46BC}"/>
              </a:ext>
            </a:extLst>
          </p:cNvPr>
          <p:cNvPicPr>
            <a:picLocks noChangeAspect="1"/>
          </p:cNvPicPr>
          <p:nvPr/>
        </p:nvPicPr>
        <p:blipFill>
          <a:blip r:embed="rId19"/>
          <a:stretch>
            <a:fillRect/>
          </a:stretch>
        </p:blipFill>
        <p:spPr>
          <a:xfrm>
            <a:off x="1694189" y="5750473"/>
            <a:ext cx="1510301" cy="854691"/>
          </a:xfrm>
          <a:prstGeom prst="rect">
            <a:avLst/>
          </a:prstGeom>
          <a:ln>
            <a:solidFill>
              <a:schemeClr val="accent1"/>
            </a:solidFill>
          </a:ln>
        </p:spPr>
      </p:pic>
      <p:pic>
        <p:nvPicPr>
          <p:cNvPr id="11" name="Picture 10">
            <a:extLst>
              <a:ext uri="{FF2B5EF4-FFF2-40B4-BE49-F238E27FC236}">
                <a16:creationId xmlns:a16="http://schemas.microsoft.com/office/drawing/2014/main" id="{A1EE6B07-1523-65A9-22D5-51B785BA4271}"/>
              </a:ext>
            </a:extLst>
          </p:cNvPr>
          <p:cNvPicPr>
            <a:picLocks noChangeAspect="1"/>
          </p:cNvPicPr>
          <p:nvPr/>
        </p:nvPicPr>
        <p:blipFill>
          <a:blip r:embed="rId20"/>
          <a:stretch>
            <a:fillRect/>
          </a:stretch>
        </p:blipFill>
        <p:spPr>
          <a:xfrm>
            <a:off x="1698560" y="7129770"/>
            <a:ext cx="1497786" cy="854692"/>
          </a:xfrm>
          <a:prstGeom prst="rect">
            <a:avLst/>
          </a:prstGeom>
          <a:ln>
            <a:solidFill>
              <a:schemeClr val="accent1"/>
            </a:solidFill>
          </a:ln>
        </p:spPr>
      </p:pic>
      <p:pic>
        <p:nvPicPr>
          <p:cNvPr id="18" name="Picture 17">
            <a:extLst>
              <a:ext uri="{FF2B5EF4-FFF2-40B4-BE49-F238E27FC236}">
                <a16:creationId xmlns:a16="http://schemas.microsoft.com/office/drawing/2014/main" id="{88CDA46D-0C17-4854-ED67-5F5272EB690A}"/>
              </a:ext>
            </a:extLst>
          </p:cNvPr>
          <p:cNvPicPr>
            <a:picLocks noChangeAspect="1"/>
          </p:cNvPicPr>
          <p:nvPr/>
        </p:nvPicPr>
        <p:blipFill>
          <a:blip r:embed="rId21"/>
          <a:stretch>
            <a:fillRect/>
          </a:stretch>
        </p:blipFill>
        <p:spPr>
          <a:xfrm>
            <a:off x="1690417" y="8107096"/>
            <a:ext cx="1498853" cy="692659"/>
          </a:xfrm>
          <a:prstGeom prst="rect">
            <a:avLst/>
          </a:prstGeom>
          <a:ln>
            <a:solidFill>
              <a:schemeClr val="accent1"/>
            </a:solidFill>
          </a:ln>
        </p:spPr>
      </p:pic>
    </p:spTree>
    <p:extLst>
      <p:ext uri="{BB962C8B-B14F-4D97-AF65-F5344CB8AC3E}">
        <p14:creationId xmlns:p14="http://schemas.microsoft.com/office/powerpoint/2010/main" val="296929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D5A7DABF-1413-40B1-9A32-F4E73C523966}"/>
              </a:ext>
            </a:extLst>
          </p:cNvPr>
          <p:cNvGraphicFramePr>
            <a:graphicFrameLocks noGrp="1"/>
          </p:cNvGraphicFramePr>
          <p:nvPr>
            <p:extLst>
              <p:ext uri="{D42A27DB-BD31-4B8C-83A1-F6EECF244321}">
                <p14:modId xmlns:p14="http://schemas.microsoft.com/office/powerpoint/2010/main" val="80913003"/>
              </p:ext>
            </p:extLst>
          </p:nvPr>
        </p:nvGraphicFramePr>
        <p:xfrm>
          <a:off x="208323" y="404625"/>
          <a:ext cx="6441354" cy="7855939"/>
        </p:xfrm>
        <a:graphic>
          <a:graphicData uri="http://schemas.openxmlformats.org/drawingml/2006/table">
            <a:tbl>
              <a:tblPr firstRow="1" bandRow="1">
                <a:tableStyleId>{5C22544A-7EE6-4342-B048-85BDC9FD1C3A}</a:tableStyleId>
              </a:tblPr>
              <a:tblGrid>
                <a:gridCol w="1389762">
                  <a:extLst>
                    <a:ext uri="{9D8B030D-6E8A-4147-A177-3AD203B41FA5}">
                      <a16:colId xmlns:a16="http://schemas.microsoft.com/office/drawing/2014/main" val="2604598067"/>
                    </a:ext>
                  </a:extLst>
                </a:gridCol>
                <a:gridCol w="1613043">
                  <a:extLst>
                    <a:ext uri="{9D8B030D-6E8A-4147-A177-3AD203B41FA5}">
                      <a16:colId xmlns:a16="http://schemas.microsoft.com/office/drawing/2014/main" val="3635281640"/>
                    </a:ext>
                  </a:extLst>
                </a:gridCol>
                <a:gridCol w="3438549">
                  <a:extLst>
                    <a:ext uri="{9D8B030D-6E8A-4147-A177-3AD203B41FA5}">
                      <a16:colId xmlns:a16="http://schemas.microsoft.com/office/drawing/2014/main" val="3191271649"/>
                    </a:ext>
                  </a:extLst>
                </a:gridCol>
              </a:tblGrid>
              <a:tr h="493129">
                <a:tc>
                  <a:txBody>
                    <a:bodyPr/>
                    <a:lstStyle/>
                    <a:p>
                      <a:r>
                        <a:rPr lang="en-GB" dirty="0"/>
                        <a:t>Benchmark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396ECC">
                            <a:shade val="30000"/>
                            <a:satMod val="115000"/>
                          </a:srgbClr>
                        </a:gs>
                        <a:gs pos="50000">
                          <a:srgbClr val="396ECC">
                            <a:shade val="67500"/>
                            <a:satMod val="115000"/>
                          </a:srgbClr>
                        </a:gs>
                        <a:gs pos="100000">
                          <a:srgbClr val="396ECC">
                            <a:shade val="100000"/>
                            <a:satMod val="115000"/>
                          </a:srgbClr>
                        </a:gs>
                      </a:gsLst>
                      <a:path path="circle">
                        <a:fillToRect l="100000" t="100000"/>
                      </a:path>
                      <a:tileRect r="-100000" b="-100000"/>
                    </a:gradFill>
                  </a:tcPr>
                </a:tc>
                <a:tc>
                  <a:txBody>
                    <a:bodyPr/>
                    <a:lstStyle/>
                    <a:p>
                      <a:r>
                        <a:rPr lang="en-GB" dirty="0"/>
                        <a:t>The Careerpilot sections that maps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396ECC">
                            <a:shade val="30000"/>
                            <a:satMod val="115000"/>
                          </a:srgbClr>
                        </a:gs>
                        <a:gs pos="50000">
                          <a:srgbClr val="396ECC">
                            <a:shade val="67500"/>
                            <a:satMod val="115000"/>
                          </a:srgbClr>
                        </a:gs>
                        <a:gs pos="100000">
                          <a:srgbClr val="396ECC">
                            <a:shade val="100000"/>
                            <a:satMod val="115000"/>
                          </a:srgbClr>
                        </a:gs>
                      </a:gsLst>
                      <a:path path="circle">
                        <a:fillToRect l="100000" t="100000"/>
                      </a:path>
                      <a:tileRect r="-100000" b="-100000"/>
                    </a:gradFill>
                  </a:tcPr>
                </a:tc>
                <a:tc>
                  <a:txBody>
                    <a:bodyPr/>
                    <a:lstStyle/>
                    <a:p>
                      <a:r>
                        <a:rPr lang="en-GB" sz="1350" b="1" kern="1200" dirty="0">
                          <a:solidFill>
                            <a:schemeClr val="lt1"/>
                          </a:solidFill>
                          <a:effectLst/>
                          <a:latin typeface="+mn-lt"/>
                          <a:ea typeface="+mn-ea"/>
                          <a:cs typeface="+mn-cs"/>
                        </a:rPr>
                        <a:t>How Careerpilot helps schools meet the Gatsby Benchmarks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396ECC">
                            <a:shade val="30000"/>
                            <a:satMod val="115000"/>
                          </a:srgbClr>
                        </a:gs>
                        <a:gs pos="50000">
                          <a:srgbClr val="396ECC">
                            <a:shade val="67500"/>
                            <a:satMod val="115000"/>
                          </a:srgbClr>
                        </a:gs>
                        <a:gs pos="100000">
                          <a:srgbClr val="396ECC">
                            <a:shade val="100000"/>
                            <a:satMod val="115000"/>
                          </a:srgbClr>
                        </a:gs>
                      </a:gsLst>
                      <a:path path="circle">
                        <a:fillToRect l="100000" t="100000"/>
                      </a:path>
                      <a:tileRect r="-100000" b="-100000"/>
                    </a:gradFill>
                  </a:tcPr>
                </a:tc>
                <a:extLst>
                  <a:ext uri="{0D108BD9-81ED-4DB2-BD59-A6C34878D82A}">
                    <a16:rowId xmlns:a16="http://schemas.microsoft.com/office/drawing/2014/main" val="2281065084"/>
                  </a:ext>
                </a:extLst>
              </a:tr>
              <a:tr h="142775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u="sng" kern="1200" dirty="0">
                          <a:solidFill>
                            <a:schemeClr val="dk1"/>
                          </a:solidFill>
                          <a:effectLst/>
                          <a:latin typeface="+mn-lt"/>
                          <a:ea typeface="+mn-ea"/>
                          <a:cs typeface="+mn-cs"/>
                          <a:hlinkClick r:id="rId2"/>
                        </a:rPr>
                        <a:t>Careerpilot</a:t>
                      </a:r>
                      <a:r>
                        <a:rPr lang="en-GB" sz="1000" kern="1200" dirty="0">
                          <a:solidFill>
                            <a:schemeClr val="dk1"/>
                          </a:solidFill>
                          <a:effectLst/>
                          <a:latin typeface="+mn-lt"/>
                          <a:ea typeface="+mn-ea"/>
                          <a:cs typeface="+mn-cs"/>
                        </a:rPr>
                        <a:t> has a ‘</a:t>
                      </a:r>
                      <a:r>
                        <a:rPr lang="en-GB" sz="1000" u="sng" kern="1200" dirty="0">
                          <a:solidFill>
                            <a:schemeClr val="dk1"/>
                          </a:solidFill>
                          <a:effectLst/>
                          <a:latin typeface="+mn-lt"/>
                          <a:ea typeface="+mn-ea"/>
                          <a:cs typeface="+mn-cs"/>
                          <a:hlinkClick r:id="rId3"/>
                        </a:rPr>
                        <a:t>start with a subject’</a:t>
                      </a:r>
                      <a:r>
                        <a:rPr lang="en-GB" sz="1000" kern="1200" dirty="0">
                          <a:solidFill>
                            <a:schemeClr val="dk1"/>
                          </a:solidFill>
                          <a:effectLst/>
                          <a:latin typeface="+mn-lt"/>
                          <a:ea typeface="+mn-ea"/>
                          <a:cs typeface="+mn-cs"/>
                        </a:rPr>
                        <a:t> tool which shows how each of 21 subjects can lead to sample jobs, apprenticeships, college and degree courses and useful free online courses.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 site has information on </a:t>
                      </a:r>
                      <a:r>
                        <a:rPr lang="en-GB" sz="1000" u="sng" kern="1200" dirty="0">
                          <a:solidFill>
                            <a:schemeClr val="dk1"/>
                          </a:solidFill>
                          <a:effectLst/>
                          <a:latin typeface="+mn-lt"/>
                          <a:ea typeface="+mn-ea"/>
                          <a:cs typeface="+mn-cs"/>
                          <a:hlinkClick r:id="rId4"/>
                        </a:rPr>
                        <a:t>19 job sectors</a:t>
                      </a:r>
                      <a:r>
                        <a:rPr lang="en-GB" sz="1000" kern="1200" dirty="0">
                          <a:solidFill>
                            <a:schemeClr val="dk1"/>
                          </a:solidFill>
                          <a:effectLst/>
                          <a:latin typeface="+mn-lt"/>
                          <a:ea typeface="+mn-ea"/>
                          <a:cs typeface="+mn-cs"/>
                        </a:rPr>
                        <a:t>, 57 sub-sectors and over 800+ job profiles. There are over 1000 video case studies showing routes into a range of jobs, many which are non-stereotypical.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2353111"/>
                  </a:ext>
                </a:extLst>
              </a:tr>
              <a:tr h="109101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u="sng" kern="1200" dirty="0">
                          <a:solidFill>
                            <a:schemeClr val="dk1"/>
                          </a:solidFill>
                          <a:effectLst/>
                          <a:latin typeface="+mn-lt"/>
                          <a:ea typeface="+mn-ea"/>
                          <a:cs typeface="+mn-cs"/>
                          <a:hlinkClick r:id="rId2"/>
                        </a:rPr>
                        <a:t>Careerpilot</a:t>
                      </a:r>
                      <a:r>
                        <a:rPr lang="en-GB" sz="1000" kern="1200" dirty="0">
                          <a:solidFill>
                            <a:schemeClr val="dk1"/>
                          </a:solidFill>
                          <a:effectLst/>
                          <a:latin typeface="+mn-lt"/>
                          <a:ea typeface="+mn-ea"/>
                          <a:cs typeface="+mn-cs"/>
                        </a:rPr>
                        <a:t> has over </a:t>
                      </a:r>
                      <a:r>
                        <a:rPr lang="en-GB" sz="1000" u="sng" kern="1200" dirty="0">
                          <a:solidFill>
                            <a:schemeClr val="dk1"/>
                          </a:solidFill>
                          <a:effectLst/>
                          <a:latin typeface="+mn-lt"/>
                          <a:ea typeface="+mn-ea"/>
                          <a:cs typeface="+mn-cs"/>
                          <a:hlinkClick r:id="rId5"/>
                        </a:rPr>
                        <a:t>1000 video stories</a:t>
                      </a:r>
                      <a:r>
                        <a:rPr lang="en-GB" sz="1000" kern="1200" dirty="0">
                          <a:solidFill>
                            <a:schemeClr val="dk1"/>
                          </a:solidFill>
                          <a:effectLst/>
                          <a:latin typeface="+mn-lt"/>
                          <a:ea typeface="+mn-ea"/>
                          <a:cs typeface="+mn-cs"/>
                        </a:rPr>
                        <a:t> of people talking about their job roles and routes. The Skills Profile enable students to record any work experience, employer and FE/HE encounters they complete and what skills they have learnt from these activities - which are added to their Skills Profile and they can then use them when applying.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1113829"/>
                  </a:ext>
                </a:extLst>
              </a:tr>
              <a:tr h="148993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kern="1200" dirty="0">
                          <a:solidFill>
                            <a:schemeClr val="dk1"/>
                          </a:solidFill>
                          <a:effectLst/>
                          <a:latin typeface="+mn-lt"/>
                          <a:ea typeface="+mn-ea"/>
                          <a:cs typeface="+mn-cs"/>
                        </a:rPr>
                        <a:t>Careerpilot has a section to help students plan their </a:t>
                      </a:r>
                      <a:r>
                        <a:rPr lang="en-GB" sz="1000" u="sng" kern="1200" dirty="0">
                          <a:solidFill>
                            <a:schemeClr val="dk1"/>
                          </a:solidFill>
                          <a:effectLst/>
                          <a:latin typeface="+mn-lt"/>
                          <a:ea typeface="+mn-ea"/>
                          <a:cs typeface="+mn-cs"/>
                          <a:hlinkClick r:id="rId6"/>
                        </a:rPr>
                        <a:t>work experience</a:t>
                      </a:r>
                      <a:r>
                        <a:rPr lang="en-GB" sz="1000" kern="1200" dirty="0">
                          <a:solidFill>
                            <a:schemeClr val="dk1"/>
                          </a:solidFill>
                          <a:effectLst/>
                          <a:latin typeface="+mn-lt"/>
                          <a:ea typeface="+mn-ea"/>
                          <a:cs typeface="+mn-cs"/>
                        </a:rPr>
                        <a:t>, there are 800+ job profiles to help students get detailed information about the role, expected skills, entry requirements and LMI.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Students can do the Skills Profile as part of planning for work experience so they have a list of their skills they can talk about at interview, and where they can record their work experience and the skills they developed after it has taken place.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455522"/>
                  </a:ext>
                </a:extLst>
              </a:tr>
              <a:tr h="142775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u="sng" kern="1200" dirty="0">
                          <a:solidFill>
                            <a:schemeClr val="dk1"/>
                          </a:solidFill>
                          <a:effectLst/>
                          <a:latin typeface="+mn-lt"/>
                          <a:ea typeface="+mn-ea"/>
                          <a:cs typeface="+mn-cs"/>
                          <a:hlinkClick r:id="rId7"/>
                        </a:rPr>
                        <a:t>Careerpilot</a:t>
                      </a:r>
                      <a:r>
                        <a:rPr lang="en-GB" sz="1000" kern="1200" dirty="0">
                          <a:solidFill>
                            <a:schemeClr val="dk1"/>
                          </a:solidFill>
                          <a:effectLst/>
                          <a:latin typeface="+mn-lt"/>
                          <a:ea typeface="+mn-ea"/>
                          <a:cs typeface="+mn-cs"/>
                        </a:rPr>
                        <a:t> has detailed information about ALL the study and training routes at age 13/14, 16 and 18. A </a:t>
                      </a:r>
                      <a:r>
                        <a:rPr lang="en-GB" sz="1000" u="sng" kern="1200" dirty="0">
                          <a:solidFill>
                            <a:schemeClr val="dk1"/>
                          </a:solidFill>
                          <a:effectLst/>
                          <a:latin typeface="+mn-lt"/>
                          <a:ea typeface="+mn-ea"/>
                          <a:cs typeface="+mn-cs"/>
                          <a:hlinkClick r:id="rId8"/>
                        </a:rPr>
                        <a:t>Qualification Planner</a:t>
                      </a:r>
                      <a:r>
                        <a:rPr lang="en-GB" sz="1000" kern="1200" dirty="0">
                          <a:solidFill>
                            <a:schemeClr val="dk1"/>
                          </a:solidFill>
                          <a:effectLst/>
                          <a:latin typeface="+mn-lt"/>
                          <a:ea typeface="+mn-ea"/>
                          <a:cs typeface="+mn-cs"/>
                        </a:rPr>
                        <a:t> helps them map their route through the levels.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Students can use the </a:t>
                      </a:r>
                      <a:r>
                        <a:rPr lang="en-GB" sz="1000" u="sng" kern="1200" dirty="0">
                          <a:solidFill>
                            <a:schemeClr val="dk1"/>
                          </a:solidFill>
                          <a:effectLst/>
                          <a:latin typeface="+mn-lt"/>
                          <a:ea typeface="+mn-ea"/>
                          <a:cs typeface="+mn-cs"/>
                          <a:hlinkClick r:id="rId9"/>
                        </a:rPr>
                        <a:t>Course Search</a:t>
                      </a:r>
                      <a:r>
                        <a:rPr lang="en-GB" sz="1000" kern="1200" dirty="0">
                          <a:solidFill>
                            <a:schemeClr val="dk1"/>
                          </a:solidFill>
                          <a:effectLst/>
                          <a:latin typeface="+mn-lt"/>
                          <a:ea typeface="+mn-ea"/>
                          <a:cs typeface="+mn-cs"/>
                        </a:rPr>
                        <a:t> to find courses and apprenticeship vacancies and </a:t>
                      </a:r>
                      <a:r>
                        <a:rPr lang="en-GB" sz="1000" u="sng" kern="1200" dirty="0">
                          <a:solidFill>
                            <a:schemeClr val="dk1"/>
                          </a:solidFill>
                          <a:effectLst/>
                          <a:latin typeface="+mn-lt"/>
                          <a:ea typeface="+mn-ea"/>
                          <a:cs typeface="+mn-cs"/>
                          <a:hlinkClick r:id="rId10"/>
                        </a:rPr>
                        <a:t>Find a Provider</a:t>
                      </a:r>
                      <a:r>
                        <a:rPr lang="en-GB" sz="1000" kern="1200" dirty="0">
                          <a:solidFill>
                            <a:schemeClr val="dk1"/>
                          </a:solidFill>
                          <a:effectLst/>
                          <a:latin typeface="+mn-lt"/>
                          <a:ea typeface="+mn-ea"/>
                          <a:cs typeface="+mn-cs"/>
                        </a:rPr>
                        <a:t> has links to all schools, colleges, universities and many training providers in the South of England region.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 site has lots of videos from FE/HE students talking about their study.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6539439"/>
                  </a:ext>
                </a:extLst>
              </a:tr>
              <a:tr h="157647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u="sng" kern="1200" dirty="0">
                          <a:solidFill>
                            <a:schemeClr val="dk1"/>
                          </a:solidFill>
                          <a:effectLst/>
                          <a:latin typeface="+mn-lt"/>
                          <a:ea typeface="+mn-ea"/>
                          <a:cs typeface="+mn-cs"/>
                          <a:hlinkClick r:id="rId7"/>
                        </a:rPr>
                        <a:t>Careerpilot</a:t>
                      </a:r>
                      <a:r>
                        <a:rPr lang="en-GB" sz="1000" kern="1200" dirty="0">
                          <a:solidFill>
                            <a:schemeClr val="dk1"/>
                          </a:solidFill>
                          <a:effectLst/>
                          <a:latin typeface="+mn-lt"/>
                          <a:ea typeface="+mn-ea"/>
                          <a:cs typeface="+mn-cs"/>
                        </a:rPr>
                        <a:t> can help students prepare for guidance interviews and for EHCP meetings if they complete the Career Tools. This will create their personalised career report which they can choose to share with parents and other supporting professionals.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Guidance advisers can use the report to learn about the students interests and plans and the adviser can record reports and actions at the end of the session.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147751"/>
                  </a:ext>
                </a:extLst>
              </a:tr>
            </a:tbl>
          </a:graphicData>
        </a:graphic>
      </p:graphicFrame>
      <p:pic>
        <p:nvPicPr>
          <p:cNvPr id="27" name="Picture 26" descr="Graphical user interface, application&#10;&#10;Description automatically generated">
            <a:extLst>
              <a:ext uri="{FF2B5EF4-FFF2-40B4-BE49-F238E27FC236}">
                <a16:creationId xmlns:a16="http://schemas.microsoft.com/office/drawing/2014/main" id="{90288B69-1EFD-4EAB-B3DC-1E35CA251FF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254" y="1313099"/>
            <a:ext cx="1225184" cy="643624"/>
          </a:xfrm>
          <a:prstGeom prst="rect">
            <a:avLst/>
          </a:prstGeom>
        </p:spPr>
      </p:pic>
      <p:pic>
        <p:nvPicPr>
          <p:cNvPr id="28" name="Picture 27">
            <a:extLst>
              <a:ext uri="{FF2B5EF4-FFF2-40B4-BE49-F238E27FC236}">
                <a16:creationId xmlns:a16="http://schemas.microsoft.com/office/drawing/2014/main" id="{2D08C157-4BBC-4A38-90B1-38A7212975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46155" y="1083097"/>
            <a:ext cx="1490571" cy="1103628"/>
          </a:xfrm>
          <a:prstGeom prst="rect">
            <a:avLst/>
          </a:prstGeom>
          <a:ln>
            <a:solidFill>
              <a:schemeClr val="accent5">
                <a:lumMod val="75000"/>
              </a:schemeClr>
            </a:solidFill>
          </a:ln>
        </p:spPr>
      </p:pic>
      <p:pic>
        <p:nvPicPr>
          <p:cNvPr id="29" name="Picture 28" descr="Graphical user interface, application&#10;&#10;Description automatically generated">
            <a:extLst>
              <a:ext uri="{FF2B5EF4-FFF2-40B4-BE49-F238E27FC236}">
                <a16:creationId xmlns:a16="http://schemas.microsoft.com/office/drawing/2014/main" id="{7039A21F-ADE2-4066-8061-9E27DE5D0CD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8254" y="2481480"/>
            <a:ext cx="1189809" cy="628910"/>
          </a:xfrm>
          <a:prstGeom prst="rect">
            <a:avLst/>
          </a:prstGeom>
        </p:spPr>
      </p:pic>
      <p:pic>
        <p:nvPicPr>
          <p:cNvPr id="32" name="Picture 31">
            <a:extLst>
              <a:ext uri="{FF2B5EF4-FFF2-40B4-BE49-F238E27FC236}">
                <a16:creationId xmlns:a16="http://schemas.microsoft.com/office/drawing/2014/main" id="{AA20618C-2AE6-4ACE-8883-FF5800D69216}"/>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649761" y="3461839"/>
            <a:ext cx="1483358" cy="1374665"/>
          </a:xfrm>
          <a:prstGeom prst="rect">
            <a:avLst/>
          </a:prstGeom>
          <a:ln>
            <a:solidFill>
              <a:schemeClr val="accent5">
                <a:lumMod val="75000"/>
              </a:schemeClr>
            </a:solidFill>
          </a:ln>
        </p:spPr>
      </p:pic>
      <p:pic>
        <p:nvPicPr>
          <p:cNvPr id="33" name="Picture 32" descr="Graphical user interface, text, application&#10;&#10;Description automatically generated">
            <a:extLst>
              <a:ext uri="{FF2B5EF4-FFF2-40B4-BE49-F238E27FC236}">
                <a16:creationId xmlns:a16="http://schemas.microsoft.com/office/drawing/2014/main" id="{99F80D6D-18EB-45EA-B66B-EE6584D1A2E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4700" y="3834716"/>
            <a:ext cx="1183363" cy="628910"/>
          </a:xfrm>
          <a:prstGeom prst="rect">
            <a:avLst/>
          </a:prstGeom>
        </p:spPr>
      </p:pic>
      <p:pic>
        <p:nvPicPr>
          <p:cNvPr id="34" name="Picture 33">
            <a:extLst>
              <a:ext uri="{FF2B5EF4-FFF2-40B4-BE49-F238E27FC236}">
                <a16:creationId xmlns:a16="http://schemas.microsoft.com/office/drawing/2014/main" id="{E4A690EF-29E3-48BE-AE41-A44C9ABE6D36}"/>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669880" y="2429645"/>
            <a:ext cx="1499870" cy="871103"/>
          </a:xfrm>
          <a:prstGeom prst="rect">
            <a:avLst/>
          </a:prstGeom>
          <a:ln>
            <a:solidFill>
              <a:schemeClr val="accent5">
                <a:lumMod val="75000"/>
              </a:schemeClr>
            </a:solidFill>
          </a:ln>
        </p:spPr>
      </p:pic>
      <p:pic>
        <p:nvPicPr>
          <p:cNvPr id="35" name="Picture 34" descr="A picture containing diagram&#10;&#10;Description automatically generated">
            <a:extLst>
              <a:ext uri="{FF2B5EF4-FFF2-40B4-BE49-F238E27FC236}">
                <a16:creationId xmlns:a16="http://schemas.microsoft.com/office/drawing/2014/main" id="{0BDCAB5F-49F7-4742-931D-6D5DA9D9DFB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8254" y="5404701"/>
            <a:ext cx="1170621" cy="628910"/>
          </a:xfrm>
          <a:prstGeom prst="rect">
            <a:avLst/>
          </a:prstGeom>
        </p:spPr>
      </p:pic>
      <p:pic>
        <p:nvPicPr>
          <p:cNvPr id="36" name="Picture 35" descr="Graphical user interface, application&#10;&#10;Description automatically generated">
            <a:extLst>
              <a:ext uri="{FF2B5EF4-FFF2-40B4-BE49-F238E27FC236}">
                <a16:creationId xmlns:a16="http://schemas.microsoft.com/office/drawing/2014/main" id="{B88B899C-76DE-4A67-A3DE-4D0E7B3F7F6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2289" y="7085417"/>
            <a:ext cx="1197924" cy="628910"/>
          </a:xfrm>
          <a:prstGeom prst="rect">
            <a:avLst/>
          </a:prstGeom>
        </p:spPr>
      </p:pic>
      <p:pic>
        <p:nvPicPr>
          <p:cNvPr id="40" name="Picture 39">
            <a:extLst>
              <a:ext uri="{FF2B5EF4-FFF2-40B4-BE49-F238E27FC236}">
                <a16:creationId xmlns:a16="http://schemas.microsoft.com/office/drawing/2014/main" id="{E4C7F9EB-0B5B-4370-91F7-A72205445123}"/>
              </a:ext>
            </a:extLst>
          </p:cNvPr>
          <p:cNvPicPr>
            <a:picLocks noChangeAspect="1"/>
          </p:cNvPicPr>
          <p:nvPr/>
        </p:nvPicPr>
        <p:blipFill>
          <a:blip r:embed="rId19"/>
          <a:stretch>
            <a:fillRect/>
          </a:stretch>
        </p:blipFill>
        <p:spPr>
          <a:xfrm>
            <a:off x="1711018" y="6721132"/>
            <a:ext cx="1360843" cy="1486681"/>
          </a:xfrm>
          <a:prstGeom prst="rect">
            <a:avLst/>
          </a:prstGeom>
          <a:ln>
            <a:solidFill>
              <a:schemeClr val="accent5">
                <a:lumMod val="75000"/>
              </a:schemeClr>
            </a:solidFill>
          </a:ln>
        </p:spPr>
      </p:pic>
      <p:pic>
        <p:nvPicPr>
          <p:cNvPr id="42" name="Picture 41">
            <a:extLst>
              <a:ext uri="{FF2B5EF4-FFF2-40B4-BE49-F238E27FC236}">
                <a16:creationId xmlns:a16="http://schemas.microsoft.com/office/drawing/2014/main" id="{0225E944-D930-42BF-876F-7E6E0BEDFA6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98518" y="8350243"/>
            <a:ext cx="3260963" cy="719555"/>
          </a:xfrm>
          <a:prstGeom prst="rect">
            <a:avLst/>
          </a:prstGeom>
        </p:spPr>
      </p:pic>
      <p:pic>
        <p:nvPicPr>
          <p:cNvPr id="3" name="Picture 2">
            <a:extLst>
              <a:ext uri="{FF2B5EF4-FFF2-40B4-BE49-F238E27FC236}">
                <a16:creationId xmlns:a16="http://schemas.microsoft.com/office/drawing/2014/main" id="{5EE557AA-456A-5454-E118-BDB4617F94EE}"/>
              </a:ext>
            </a:extLst>
          </p:cNvPr>
          <p:cNvPicPr>
            <a:picLocks noChangeAspect="1"/>
          </p:cNvPicPr>
          <p:nvPr/>
        </p:nvPicPr>
        <p:blipFill>
          <a:blip r:embed="rId21"/>
          <a:stretch>
            <a:fillRect/>
          </a:stretch>
        </p:blipFill>
        <p:spPr>
          <a:xfrm>
            <a:off x="1649761" y="4983928"/>
            <a:ext cx="1483358" cy="789679"/>
          </a:xfrm>
          <a:prstGeom prst="rect">
            <a:avLst/>
          </a:prstGeom>
          <a:ln>
            <a:solidFill>
              <a:schemeClr val="accent1"/>
            </a:solidFill>
          </a:ln>
        </p:spPr>
      </p:pic>
      <p:pic>
        <p:nvPicPr>
          <p:cNvPr id="5" name="Picture 4">
            <a:extLst>
              <a:ext uri="{FF2B5EF4-FFF2-40B4-BE49-F238E27FC236}">
                <a16:creationId xmlns:a16="http://schemas.microsoft.com/office/drawing/2014/main" id="{501374A5-31C1-655D-F6AA-CF5198C0643D}"/>
              </a:ext>
            </a:extLst>
          </p:cNvPr>
          <p:cNvPicPr>
            <a:picLocks noChangeAspect="1"/>
          </p:cNvPicPr>
          <p:nvPr/>
        </p:nvPicPr>
        <p:blipFill>
          <a:blip r:embed="rId22"/>
          <a:stretch>
            <a:fillRect/>
          </a:stretch>
        </p:blipFill>
        <p:spPr>
          <a:xfrm>
            <a:off x="1646153" y="5821272"/>
            <a:ext cx="1483357" cy="795319"/>
          </a:xfrm>
          <a:prstGeom prst="rect">
            <a:avLst/>
          </a:prstGeom>
          <a:ln>
            <a:solidFill>
              <a:schemeClr val="accent1"/>
            </a:solidFill>
          </a:ln>
        </p:spPr>
      </p:pic>
    </p:spTree>
    <p:extLst>
      <p:ext uri="{BB962C8B-B14F-4D97-AF65-F5344CB8AC3E}">
        <p14:creationId xmlns:p14="http://schemas.microsoft.com/office/powerpoint/2010/main" val="154144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TotalTime>
  <Words>799</Words>
  <Application>Microsoft Office PowerPoint</Application>
  <PresentationFormat>On-screen Show (4:3)</PresentationFormat>
  <Paragraphs>36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Franklin Gothic Heavy</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Lewis</dc:creator>
  <cp:lastModifiedBy>Alice Hossent</cp:lastModifiedBy>
  <cp:revision>10</cp:revision>
  <dcterms:created xsi:type="dcterms:W3CDTF">2022-04-05T10:21:40Z</dcterms:created>
  <dcterms:modified xsi:type="dcterms:W3CDTF">2023-09-20T13:59:28Z</dcterms:modified>
</cp:coreProperties>
</file>