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tags/tag3.xml" ContentType="application/vnd.openxmlformats-officedocument.presentationml.tags+xml"/>
  <Override PartName="/ppt/notesSlides/notesSlide5.xml" ContentType="application/vnd.openxmlformats-officedocument.presentationml.notesSlide+xml"/>
  <Override PartName="/ppt/tags/tag4.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5.xml" ContentType="application/vnd.openxmlformats-officedocument.presentationml.tags+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handoutMasterIdLst>
    <p:handoutMasterId r:id="rId20"/>
  </p:handoutMasterIdLst>
  <p:sldIdLst>
    <p:sldId id="959" r:id="rId2"/>
    <p:sldId id="960" r:id="rId3"/>
    <p:sldId id="648" r:id="rId4"/>
    <p:sldId id="661" r:id="rId5"/>
    <p:sldId id="649" r:id="rId6"/>
    <p:sldId id="660" r:id="rId7"/>
    <p:sldId id="628" r:id="rId8"/>
    <p:sldId id="658" r:id="rId9"/>
    <p:sldId id="482" r:id="rId10"/>
    <p:sldId id="484" r:id="rId11"/>
    <p:sldId id="475" r:id="rId12"/>
    <p:sldId id="435" r:id="rId13"/>
    <p:sldId id="468" r:id="rId14"/>
    <p:sldId id="663" r:id="rId15"/>
    <p:sldId id="1103" r:id="rId16"/>
    <p:sldId id="659" r:id="rId17"/>
    <p:sldId id="636" r:id="rId18"/>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66CCFF"/>
    <a:srgbClr val="F6D000"/>
    <a:srgbClr val="FF6600"/>
    <a:srgbClr val="50BDC0"/>
    <a:srgbClr val="00AF61"/>
    <a:srgbClr val="B779AD"/>
    <a:srgbClr val="0072BA"/>
    <a:srgbClr val="337AB7"/>
    <a:srgbClr val="FC5C30"/>
    <a:srgbClr val="3FD1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014" autoAdjust="0"/>
    <p:restoredTop sz="89123" autoAdjust="0"/>
  </p:normalViewPr>
  <p:slideViewPr>
    <p:cSldViewPr snapToGrid="0">
      <p:cViewPr varScale="1">
        <p:scale>
          <a:sx n="96" d="100"/>
          <a:sy n="96" d="100"/>
        </p:scale>
        <p:origin x="72" y="72"/>
      </p:cViewPr>
      <p:guideLst>
        <p:guide orient="horz" pos="2160"/>
        <p:guide pos="2880"/>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9F8D0E65-E819-4DC9-BA7D-B76510C30413}" type="datetimeFigureOut">
              <a:rPr lang="en-GB" smtClean="0"/>
              <a:t>03/08/2026</a:t>
            </a:fld>
            <a:endParaRPr lang="en-GB"/>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64153E87-001E-4BF5-B64A-317BD5A31B38}" type="slidenum">
              <a:rPr lang="en-GB" smtClean="0"/>
              <a:t>‹#›</a:t>
            </a:fld>
            <a:endParaRPr lang="en-GB"/>
          </a:p>
        </p:txBody>
      </p:sp>
    </p:spTree>
    <p:extLst>
      <p:ext uri="{BB962C8B-B14F-4D97-AF65-F5344CB8AC3E}">
        <p14:creationId xmlns:p14="http://schemas.microsoft.com/office/powerpoint/2010/main" val="25296900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60" cy="498055"/>
          </a:xfrm>
          <a:prstGeom prst="rect">
            <a:avLst/>
          </a:prstGeom>
        </p:spPr>
        <p:txBody>
          <a:bodyPr vert="horz" lIns="91266" tIns="45633" rIns="91266" bIns="45633" rtlCol="0"/>
          <a:lstStyle>
            <a:lvl1pPr algn="l">
              <a:defRPr sz="1200"/>
            </a:lvl1pPr>
          </a:lstStyle>
          <a:p>
            <a:endParaRPr lang="en-GB"/>
          </a:p>
        </p:txBody>
      </p:sp>
      <p:sp>
        <p:nvSpPr>
          <p:cNvPr id="3" name="Date Placeholder 2"/>
          <p:cNvSpPr>
            <a:spLocks noGrp="1"/>
          </p:cNvSpPr>
          <p:nvPr>
            <p:ph type="dt" idx="1"/>
          </p:nvPr>
        </p:nvSpPr>
        <p:spPr>
          <a:xfrm>
            <a:off x="3850443" y="0"/>
            <a:ext cx="2945660" cy="498055"/>
          </a:xfrm>
          <a:prstGeom prst="rect">
            <a:avLst/>
          </a:prstGeom>
        </p:spPr>
        <p:txBody>
          <a:bodyPr vert="horz" lIns="91266" tIns="45633" rIns="91266" bIns="45633" rtlCol="0"/>
          <a:lstStyle>
            <a:lvl1pPr algn="r">
              <a:defRPr sz="1200"/>
            </a:lvl1pPr>
          </a:lstStyle>
          <a:p>
            <a:fld id="{3FD368B5-DC4D-4154-9812-699538F38B4E}" type="datetimeFigureOut">
              <a:rPr lang="en-GB" smtClean="0"/>
              <a:t>03/08/2026</a:t>
            </a:fld>
            <a:endParaRPr lang="en-GB"/>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266" tIns="45633" rIns="91266" bIns="45633" rtlCol="0" anchor="ctr"/>
          <a:lstStyle/>
          <a:p>
            <a:endParaRPr lang="en-GB"/>
          </a:p>
        </p:txBody>
      </p:sp>
      <p:sp>
        <p:nvSpPr>
          <p:cNvPr id="5" name="Notes Placeholder 4"/>
          <p:cNvSpPr>
            <a:spLocks noGrp="1"/>
          </p:cNvSpPr>
          <p:nvPr>
            <p:ph type="body" sz="quarter" idx="3"/>
          </p:nvPr>
        </p:nvSpPr>
        <p:spPr>
          <a:xfrm>
            <a:off x="679768" y="4777195"/>
            <a:ext cx="5438140" cy="3908613"/>
          </a:xfrm>
          <a:prstGeom prst="rect">
            <a:avLst/>
          </a:prstGeom>
        </p:spPr>
        <p:txBody>
          <a:bodyPr vert="horz" lIns="91266" tIns="45633" rIns="91266" bIns="4563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60" cy="498054"/>
          </a:xfrm>
          <a:prstGeom prst="rect">
            <a:avLst/>
          </a:prstGeom>
        </p:spPr>
        <p:txBody>
          <a:bodyPr vert="horz" lIns="91266" tIns="45633" rIns="91266" bIns="45633"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60" cy="498054"/>
          </a:xfrm>
          <a:prstGeom prst="rect">
            <a:avLst/>
          </a:prstGeom>
        </p:spPr>
        <p:txBody>
          <a:bodyPr vert="horz" lIns="91266" tIns="45633" rIns="91266" bIns="45633" rtlCol="0" anchor="b"/>
          <a:lstStyle>
            <a:lvl1pPr algn="r">
              <a:defRPr sz="1200"/>
            </a:lvl1pPr>
          </a:lstStyle>
          <a:p>
            <a:fld id="{E9295430-1DDE-4C21-A1C5-E00DB03C7282}" type="slidenum">
              <a:rPr lang="en-GB" smtClean="0"/>
              <a:t>‹#›</a:t>
            </a:fld>
            <a:endParaRPr lang="en-GB"/>
          </a:p>
        </p:txBody>
      </p:sp>
    </p:spTree>
    <p:extLst>
      <p:ext uri="{BB962C8B-B14F-4D97-AF65-F5344CB8AC3E}">
        <p14:creationId xmlns:p14="http://schemas.microsoft.com/office/powerpoint/2010/main" val="1230395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Lesson 1 – Introducing Year 7 to Careerpilot to explore jobs.</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D8F3F8-784D-4BD0-B132-FF0371917A7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429820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Once registered students need to go to ‘Start with you’ on the home page and click on ‘Quizzes to get started’ then click on the Careerpilot Job Sector Quiz.</a:t>
            </a:r>
          </a:p>
        </p:txBody>
      </p:sp>
      <p:sp>
        <p:nvSpPr>
          <p:cNvPr id="4" name="Slide Number Placeholder 3"/>
          <p:cNvSpPr>
            <a:spLocks noGrp="1"/>
          </p:cNvSpPr>
          <p:nvPr>
            <p:ph type="sldNum" sz="quarter" idx="10"/>
          </p:nvPr>
        </p:nvSpPr>
        <p:spPr/>
        <p:txBody>
          <a:bodyPr/>
          <a:lstStyle/>
          <a:p>
            <a:fld id="{E9295430-1DDE-4C21-A1C5-E00DB03C7282}" type="slidenum">
              <a:rPr lang="en-GB" smtClean="0"/>
              <a:t>10</a:t>
            </a:fld>
            <a:endParaRPr lang="en-GB"/>
          </a:p>
        </p:txBody>
      </p:sp>
    </p:spTree>
    <p:extLst>
      <p:ext uri="{BB962C8B-B14F-4D97-AF65-F5344CB8AC3E}">
        <p14:creationId xmlns:p14="http://schemas.microsoft.com/office/powerpoint/2010/main" val="9833064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Students can explore some of the job sectors the quiz matches them with.</a:t>
            </a:r>
          </a:p>
          <a:p>
            <a:r>
              <a:rPr lang="en-GB" baseline="0" dirty="0"/>
              <a:t>They can also click on ‘View all job sectors’ to explore other job sectors not in their quiz results.</a:t>
            </a:r>
            <a:endParaRPr lang="en-GB" dirty="0"/>
          </a:p>
        </p:txBody>
      </p:sp>
      <p:sp>
        <p:nvSpPr>
          <p:cNvPr id="4" name="Slide Number Placeholder 3"/>
          <p:cNvSpPr>
            <a:spLocks noGrp="1"/>
          </p:cNvSpPr>
          <p:nvPr>
            <p:ph type="sldNum" sz="quarter" idx="10"/>
          </p:nvPr>
        </p:nvSpPr>
        <p:spPr/>
        <p:txBody>
          <a:bodyPr/>
          <a:lstStyle/>
          <a:p>
            <a:fld id="{E9295430-1DDE-4C21-A1C5-E00DB03C7282}" type="slidenum">
              <a:rPr lang="en-GB" smtClean="0"/>
              <a:t>11</a:t>
            </a:fld>
            <a:endParaRPr lang="en-GB"/>
          </a:p>
        </p:txBody>
      </p:sp>
    </p:spTree>
    <p:extLst>
      <p:ext uri="{BB962C8B-B14F-4D97-AF65-F5344CB8AC3E}">
        <p14:creationId xmlns:p14="http://schemas.microsoft.com/office/powerpoint/2010/main" val="32437802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every sector</a:t>
            </a:r>
            <a:r>
              <a:rPr lang="en-GB" baseline="0" dirty="0"/>
              <a:t> students can look at ‘what’s this about’ and also see lots of ‘job profiles’. </a:t>
            </a:r>
          </a:p>
          <a:p>
            <a:r>
              <a:rPr lang="en-GB" baseline="0" dirty="0"/>
              <a:t>Each job profile shows information about the job, including salaries and day to day tasks. </a:t>
            </a:r>
          </a:p>
          <a:p>
            <a:r>
              <a:rPr lang="en-GB" baseline="0" dirty="0"/>
              <a:t>Check understanding about ‘salary’. Explain to students that the annual salary is the amount of money you could earn in a year doing this job if you work full time (5 days a week). Students can compare the job salary to the ‘Average UK Salary’ of approximately £30,000.</a:t>
            </a:r>
          </a:p>
          <a:p>
            <a:r>
              <a:rPr lang="en-GB" baseline="0" dirty="0"/>
              <a:t>Day to day tasks shows what you would actually be doing for this job.</a:t>
            </a:r>
          </a:p>
          <a:p>
            <a:r>
              <a:rPr lang="en-GB" baseline="0" dirty="0"/>
              <a:t>Students should explore some jobs and look at what’s involved, comparing salaries of different jobs.</a:t>
            </a:r>
          </a:p>
          <a:p>
            <a:endParaRPr lang="en-GB" baseline="0" dirty="0"/>
          </a:p>
          <a:p>
            <a:r>
              <a:rPr lang="en-GB" baseline="0" dirty="0"/>
              <a:t>Extension: Students may wish to take notes about any jobs that are of interest, noting salary and day to day tasks.</a:t>
            </a:r>
            <a:endParaRPr lang="en-GB" dirty="0"/>
          </a:p>
        </p:txBody>
      </p:sp>
      <p:sp>
        <p:nvSpPr>
          <p:cNvPr id="4" name="Slide Number Placeholder 3"/>
          <p:cNvSpPr>
            <a:spLocks noGrp="1"/>
          </p:cNvSpPr>
          <p:nvPr>
            <p:ph type="sldNum" sz="quarter" idx="10"/>
          </p:nvPr>
        </p:nvSpPr>
        <p:spPr/>
        <p:txBody>
          <a:bodyPr/>
          <a:lstStyle/>
          <a:p>
            <a:fld id="{E9295430-1DDE-4C21-A1C5-E00DB03C7282}" type="slidenum">
              <a:rPr lang="en-GB" smtClean="0"/>
              <a:t>12</a:t>
            </a:fld>
            <a:endParaRPr lang="en-GB"/>
          </a:p>
        </p:txBody>
      </p:sp>
    </p:spTree>
    <p:extLst>
      <p:ext uri="{BB962C8B-B14F-4D97-AF65-F5344CB8AC3E}">
        <p14:creationId xmlns:p14="http://schemas.microsoft.com/office/powerpoint/2010/main" val="11419876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Their task is to pick two job sectors they are interested in (they can have more) and click ‘Add this to My Job Sectors’ to save in their Career Tools. </a:t>
            </a:r>
          </a:p>
        </p:txBody>
      </p:sp>
      <p:sp>
        <p:nvSpPr>
          <p:cNvPr id="4" name="Slide Number Placeholder 3"/>
          <p:cNvSpPr>
            <a:spLocks noGrp="1"/>
          </p:cNvSpPr>
          <p:nvPr>
            <p:ph type="sldNum" sz="quarter" idx="10"/>
          </p:nvPr>
        </p:nvSpPr>
        <p:spPr/>
        <p:txBody>
          <a:bodyPr/>
          <a:lstStyle/>
          <a:p>
            <a:fld id="{E9295430-1DDE-4C21-A1C5-E00DB03C7282}" type="slidenum">
              <a:rPr lang="en-GB" smtClean="0"/>
              <a:t>13</a:t>
            </a:fld>
            <a:endParaRPr lang="en-GB"/>
          </a:p>
        </p:txBody>
      </p:sp>
    </p:spTree>
    <p:extLst>
      <p:ext uri="{BB962C8B-B14F-4D97-AF65-F5344CB8AC3E}">
        <p14:creationId xmlns:p14="http://schemas.microsoft.com/office/powerpoint/2010/main" val="33628744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Encourage students to go to their Career Tools via the home page and click on My Job Sectors to see their chosen sectors and the job profiles they have viewed.</a:t>
            </a:r>
          </a:p>
          <a:p>
            <a:r>
              <a:rPr lang="en-GB" dirty="0"/>
              <a:t>Explain this will be saved for them to revisit at a later date and they can add more or change their choices as they go through school. </a:t>
            </a:r>
          </a:p>
        </p:txBody>
      </p:sp>
      <p:sp>
        <p:nvSpPr>
          <p:cNvPr id="4" name="Slide Number Placeholder 3"/>
          <p:cNvSpPr>
            <a:spLocks noGrp="1"/>
          </p:cNvSpPr>
          <p:nvPr>
            <p:ph type="sldNum" sz="quarter" idx="10"/>
          </p:nvPr>
        </p:nvSpPr>
        <p:spPr/>
        <p:txBody>
          <a:bodyPr/>
          <a:lstStyle/>
          <a:p>
            <a:fld id="{E9295430-1DDE-4C21-A1C5-E00DB03C7282}" type="slidenum">
              <a:rPr lang="en-GB" smtClean="0"/>
              <a:t>14</a:t>
            </a:fld>
            <a:endParaRPr lang="en-GB"/>
          </a:p>
        </p:txBody>
      </p:sp>
    </p:spTree>
    <p:extLst>
      <p:ext uri="{BB962C8B-B14F-4D97-AF65-F5344CB8AC3E}">
        <p14:creationId xmlns:p14="http://schemas.microsoft.com/office/powerpoint/2010/main" val="17155469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 to students what activities they will be doing shortly on Careerpilot. </a:t>
            </a:r>
          </a:p>
          <a:p>
            <a:r>
              <a:rPr lang="en-GB" dirty="0"/>
              <a:t>Use the following slides 13-19 to explain how to complete these activities before getting started….</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15</a:t>
            </a:fld>
            <a:endParaRPr lang="en-GB"/>
          </a:p>
        </p:txBody>
      </p:sp>
    </p:spTree>
    <p:extLst>
      <p:ext uri="{BB962C8B-B14F-4D97-AF65-F5344CB8AC3E}">
        <p14:creationId xmlns:p14="http://schemas.microsoft.com/office/powerpoint/2010/main" val="19375665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a:ln/>
        </p:spPr>
      </p:sp>
      <p:sp>
        <p:nvSpPr>
          <p:cNvPr id="13315" name="Notes Placeholder 2"/>
          <p:cNvSpPr>
            <a:spLocks noGrp="1"/>
          </p:cNvSpPr>
          <p:nvPr>
            <p:ph type="body" idx="1"/>
          </p:nvPr>
        </p:nvSpPr>
        <p:spPr>
          <a:noFill/>
        </p:spPr>
        <p:txBody>
          <a:bodyPr/>
          <a:lstStyle/>
          <a:p>
            <a:r>
              <a:rPr lang="en-GB" altLang="en-US" dirty="0">
                <a:latin typeface="Arial" panose="020B0604020202020204" pitchFamily="34" charset="0"/>
              </a:rPr>
              <a:t>Ask students to now take it in turns to show and tell a partner about the job sectors they have saved, including about any jobs they viewed that sounded interesting. </a:t>
            </a:r>
            <a:r>
              <a:rPr lang="en-GB" altLang="en-US" baseline="0" dirty="0">
                <a:latin typeface="Arial" panose="020B0604020202020204" pitchFamily="34" charset="0"/>
              </a:rPr>
              <a:t>Students can compare the salaries of the jobs they found and talk about what aspects of the day to day tasks they think looked interesting and why.</a:t>
            </a:r>
          </a:p>
          <a:p>
            <a:endParaRPr lang="en-GB" altLang="en-US" baseline="0" dirty="0">
              <a:latin typeface="Arial" panose="020B0604020202020204" pitchFamily="34" charset="0"/>
            </a:endParaRPr>
          </a:p>
          <a:p>
            <a:r>
              <a:rPr lang="en-GB" altLang="en-US" baseline="0" dirty="0">
                <a:latin typeface="Arial" panose="020B0604020202020204" pitchFamily="34" charset="0"/>
              </a:rPr>
              <a:t>This activity will support students to practice the following essential skills:</a:t>
            </a:r>
          </a:p>
          <a:p>
            <a:r>
              <a:rPr lang="en-GB" altLang="en-US" baseline="0" dirty="0">
                <a:latin typeface="Arial" panose="020B0604020202020204" pitchFamily="34" charset="0"/>
              </a:rPr>
              <a:t>Step 6 Listening: I show I am listening by how I use eye contact and body language</a:t>
            </a:r>
          </a:p>
          <a:p>
            <a:r>
              <a:rPr lang="en-GB" altLang="en-US" baseline="0" dirty="0">
                <a:latin typeface="Arial" panose="020B0604020202020204" pitchFamily="34" charset="0"/>
              </a:rPr>
              <a:t>Step 6 Speaking: I speak effectively by using appropriate tone, expression and gesture</a:t>
            </a:r>
          </a:p>
          <a:p>
            <a:endParaRPr lang="en-GB" altLang="en-US" baseline="0" dirty="0">
              <a:latin typeface="Arial" panose="020B0604020202020204" pitchFamily="34" charset="0"/>
            </a:endParaRPr>
          </a:p>
          <a:p>
            <a:r>
              <a:rPr lang="en-GB" altLang="en-US" baseline="0" dirty="0">
                <a:latin typeface="Arial" panose="020B0604020202020204" pitchFamily="34" charset="0"/>
              </a:rPr>
              <a:t>Reflection questions:</a:t>
            </a:r>
          </a:p>
          <a:p>
            <a:r>
              <a:rPr lang="en-GB" altLang="en-US" baseline="0" dirty="0">
                <a:latin typeface="Arial" panose="020B0604020202020204" pitchFamily="34" charset="0"/>
              </a:rPr>
              <a:t>What is tone, and how can it vary? </a:t>
            </a:r>
          </a:p>
          <a:p>
            <a:r>
              <a:rPr lang="en-GB" altLang="en-US" baseline="0" dirty="0">
                <a:latin typeface="Arial" panose="020B0604020202020204" pitchFamily="34" charset="0"/>
              </a:rPr>
              <a:t>What is meant by your expression and gesture? How can it impact on your communication?</a:t>
            </a:r>
          </a:p>
          <a:p>
            <a:r>
              <a:rPr lang="en-GB" altLang="en-US" baseline="0" dirty="0">
                <a:latin typeface="Arial" panose="020B0604020202020204" pitchFamily="34" charset="0"/>
              </a:rPr>
              <a:t>Why do you think eye contact is important to show you are listening?</a:t>
            </a:r>
          </a:p>
          <a:p>
            <a:r>
              <a:rPr lang="en-GB" altLang="en-US" baseline="0" dirty="0">
                <a:latin typeface="Arial" panose="020B0604020202020204" pitchFamily="34" charset="0"/>
              </a:rPr>
              <a:t>How do you feel when someone is not making eye contact when you are speaking?</a:t>
            </a:r>
          </a:p>
          <a:p>
            <a:r>
              <a:rPr lang="en-GB" altLang="en-US" baseline="0" dirty="0">
                <a:latin typeface="Arial" panose="020B0604020202020204" pitchFamily="34" charset="0"/>
              </a:rPr>
              <a:t>What does positive body language look like?</a:t>
            </a:r>
          </a:p>
          <a:p>
            <a:endParaRPr lang="en-GB" altLang="en-US" baseline="0" dirty="0">
              <a:latin typeface="Arial" panose="020B0604020202020204" pitchFamily="34" charset="0"/>
            </a:endParaRPr>
          </a:p>
          <a:p>
            <a:r>
              <a:rPr lang="en-GB" altLang="en-US" baseline="0" dirty="0">
                <a:latin typeface="Arial" panose="020B0604020202020204" pitchFamily="34" charset="0"/>
              </a:rPr>
              <a:t>Ask students if they feel they have demonstrated these skill steps as part of this activity.</a:t>
            </a:r>
          </a:p>
          <a:p>
            <a:endParaRPr lang="en-GB" altLang="en-US" baseline="0" dirty="0">
              <a:latin typeface="Arial" panose="020B0604020202020204" pitchFamily="34" charset="0"/>
            </a:endParaRPr>
          </a:p>
          <a:p>
            <a:r>
              <a:rPr lang="en-GB" altLang="en-US" baseline="0" dirty="0">
                <a:latin typeface="Arial" panose="020B0604020202020204" pitchFamily="34" charset="0"/>
              </a:rPr>
              <a:t>If time, ask students to feed back on their partner’s chosen jobs or job sectors to the whole class.</a:t>
            </a:r>
            <a:endParaRPr lang="en-GB" altLang="en-US" dirty="0">
              <a:latin typeface="Arial" panose="020B0604020202020204" pitchFamily="34" charset="0"/>
            </a:endParaRPr>
          </a:p>
        </p:txBody>
      </p:sp>
      <p:sp>
        <p:nvSpPr>
          <p:cNvPr id="13316" name="Slide Number Placeholder 3"/>
          <p:cNvSpPr>
            <a:spLocks noGrp="1"/>
          </p:cNvSpPr>
          <p:nvPr>
            <p:ph type="sldNum" sz="quarter" idx="5"/>
          </p:nvPr>
        </p:nvSpPr>
        <p:spPr>
          <a:no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85FCD6D-8D75-4B17-A7B1-081EF3D07222}" type="slidenum">
              <a:rPr lang="en-GB" altLang="en-US" smtClean="0">
                <a:latin typeface="Arial" panose="020B0604020202020204" pitchFamily="34" charset="0"/>
              </a:rPr>
              <a:pPr/>
              <a:t>16</a:t>
            </a:fld>
            <a:endParaRPr lang="en-GB" altLang="en-US">
              <a:latin typeface="Arial" panose="020B0604020202020204" pitchFamily="34" charset="0"/>
            </a:endParaRPr>
          </a:p>
        </p:txBody>
      </p:sp>
    </p:spTree>
    <p:extLst>
      <p:ext uri="{BB962C8B-B14F-4D97-AF65-F5344CB8AC3E}">
        <p14:creationId xmlns:p14="http://schemas.microsoft.com/office/powerpoint/2010/main" val="27536574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17</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b="1" dirty="0">
                <a:latin typeface="Arial" panose="020B0604020202020204" pitchFamily="34" charset="0"/>
              </a:rPr>
              <a:t>LAST SLIDE OF LESSON 1</a:t>
            </a:r>
          </a:p>
          <a:p>
            <a:pPr eaLnBrk="1" hangingPunct="1"/>
            <a:endParaRPr lang="en-US" altLang="en-US" dirty="0">
              <a:latin typeface="Arial" panose="020B0604020202020204" pitchFamily="34" charset="0"/>
            </a:endParaRPr>
          </a:p>
          <a:p>
            <a:pPr eaLnBrk="1" hangingPunct="1"/>
            <a:r>
              <a:rPr lang="en-US" altLang="en-US" dirty="0">
                <a:latin typeface="Arial" panose="020B0604020202020204" pitchFamily="34" charset="0"/>
              </a:rPr>
              <a:t>Reflect on the aims of the session and how they can help students to start to get Career-ready.</a:t>
            </a:r>
          </a:p>
          <a:p>
            <a:pPr eaLnBrk="1" hangingPunct="1"/>
            <a:endParaRPr lang="en-US" altLang="en-US" dirty="0">
              <a:latin typeface="Arial" panose="020B0604020202020204" pitchFamily="34" charset="0"/>
            </a:endParaRPr>
          </a:p>
          <a:p>
            <a:pPr eaLnBrk="1" hangingPunct="1"/>
            <a:r>
              <a:rPr lang="en-US" altLang="en-US" dirty="0">
                <a:latin typeface="Arial" panose="020B0604020202020204" pitchFamily="34" charset="0"/>
              </a:rPr>
              <a:t>Check understanding of what ‘career’ means with class. </a:t>
            </a:r>
          </a:p>
          <a:p>
            <a:pPr eaLnBrk="1" hangingPunct="1"/>
            <a:endParaRPr lang="en-US" altLang="en-US" dirty="0">
              <a:latin typeface="Arial" panose="020B0604020202020204" pitchFamily="34" charset="0"/>
            </a:endParaRPr>
          </a:p>
          <a:p>
            <a:pPr eaLnBrk="1" hangingPunct="1"/>
            <a:r>
              <a:rPr lang="en-US" altLang="en-US" dirty="0">
                <a:latin typeface="Arial" panose="020B0604020202020204" pitchFamily="34" charset="0"/>
              </a:rPr>
              <a:t>Ask for hands up from students if they feel they have started to think about some job sectors they might be interested in.</a:t>
            </a:r>
          </a:p>
        </p:txBody>
      </p:sp>
    </p:spTree>
    <p:extLst>
      <p:ext uri="{BB962C8B-B14F-4D97-AF65-F5344CB8AC3E}">
        <p14:creationId xmlns:p14="http://schemas.microsoft.com/office/powerpoint/2010/main" val="29415904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Lesson 1 – Introducing Year 7 to Careerpilot to explore jobs.</a:t>
            </a:r>
          </a:p>
          <a:p>
            <a:r>
              <a:rPr lang="en-GB" dirty="0"/>
              <a:t>You can deliver this lesson using the following PowerPoint slides or can use this pre-recorded lesson and pause the video when prompted for students </a:t>
            </a:r>
            <a:r>
              <a:rPr lang="en-GB"/>
              <a:t>to complete tasks. </a:t>
            </a:r>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D8F3F8-784D-4BD0-B132-FF0371917A7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55890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3</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The Career Development Institute has developed a careers framework that shows the skills everybody needs to have to manage their future career.</a:t>
            </a:r>
          </a:p>
          <a:p>
            <a:pPr eaLnBrk="1" hangingPunct="1"/>
            <a:r>
              <a:rPr lang="en-US" altLang="en-US" dirty="0">
                <a:latin typeface="Arial" panose="020B0604020202020204" pitchFamily="34" charset="0"/>
              </a:rPr>
              <a:t>This slide shows the students which of the career learning areas (CDI) that this lesson 1 links to. </a:t>
            </a:r>
          </a:p>
          <a:p>
            <a:pPr eaLnBrk="1" hangingPunct="1"/>
            <a:r>
              <a:rPr lang="en-US" altLang="en-US" dirty="0">
                <a:latin typeface="Arial" panose="020B0604020202020204" pitchFamily="34" charset="0"/>
              </a:rPr>
              <a:t>You can also share the structure of the session with students.</a:t>
            </a:r>
          </a:p>
        </p:txBody>
      </p:sp>
    </p:spTree>
    <p:extLst>
      <p:ext uri="{BB962C8B-B14F-4D97-AF65-F5344CB8AC3E}">
        <p14:creationId xmlns:p14="http://schemas.microsoft.com/office/powerpoint/2010/main" val="1020862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4</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Ask students if they know what a career means? </a:t>
            </a:r>
          </a:p>
          <a:p>
            <a:pPr eaLnBrk="1" hangingPunct="1"/>
            <a:r>
              <a:rPr lang="en-US" altLang="en-US" dirty="0">
                <a:latin typeface="Arial" panose="020B0604020202020204" pitchFamily="34" charset="0"/>
              </a:rPr>
              <a:t>Encourage students to explain what is meant by the word career then reveal the answer.</a:t>
            </a:r>
          </a:p>
          <a:p>
            <a:pPr eaLnBrk="1" hangingPunct="1"/>
            <a:r>
              <a:rPr lang="en-US" altLang="en-US" dirty="0">
                <a:latin typeface="Arial" panose="020B0604020202020204" pitchFamily="34" charset="0"/>
              </a:rPr>
              <a:t>Ask students to share if they have any idea about what sort of job they might like to do one day?</a:t>
            </a:r>
          </a:p>
        </p:txBody>
      </p:sp>
    </p:spTree>
    <p:extLst>
      <p:ext uri="{BB962C8B-B14F-4D97-AF65-F5344CB8AC3E}">
        <p14:creationId xmlns:p14="http://schemas.microsoft.com/office/powerpoint/2010/main" val="7376509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5</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Students must work in pairs to write down job titles for each letter of the alphabet. </a:t>
            </a:r>
          </a:p>
          <a:p>
            <a:pPr eaLnBrk="1" hangingPunct="1"/>
            <a:r>
              <a:rPr lang="en-US" altLang="en-US" dirty="0">
                <a:latin typeface="Arial" panose="020B0604020202020204" pitchFamily="34" charset="0"/>
              </a:rPr>
              <a:t>They have 5 minutes to work together.</a:t>
            </a:r>
          </a:p>
          <a:p>
            <a:pPr eaLnBrk="1" hangingPunct="1"/>
            <a:r>
              <a:rPr lang="en-US" altLang="en-US" dirty="0">
                <a:latin typeface="Arial" panose="020B0604020202020204" pitchFamily="34" charset="0"/>
              </a:rPr>
              <a:t>When the time is up, work as a class to quickly go through the letters of the alphabet getting students to contribute ideas for each letter.</a:t>
            </a:r>
          </a:p>
          <a:p>
            <a:pPr eaLnBrk="1" hangingPunct="1"/>
            <a:r>
              <a:rPr lang="en-US" altLang="en-US" dirty="0">
                <a:latin typeface="Arial" panose="020B0604020202020204" pitchFamily="34" charset="0"/>
              </a:rPr>
              <a:t>Use the following slide to help with any letters that are missing.</a:t>
            </a:r>
          </a:p>
          <a:p>
            <a:pPr eaLnBrk="1" hangingPunct="1"/>
            <a:endParaRPr lang="en-US" altLang="en-US" dirty="0">
              <a:latin typeface="Arial" panose="020B0604020202020204" pitchFamily="34" charset="0"/>
            </a:endParaRPr>
          </a:p>
          <a:p>
            <a:pPr eaLnBrk="1" hangingPunct="1"/>
            <a:r>
              <a:rPr lang="en-US" altLang="en-US" dirty="0">
                <a:latin typeface="Arial" panose="020B0604020202020204" pitchFamily="34" charset="0"/>
              </a:rPr>
              <a:t>Students can build their Teamwork skill at Step 4: I</a:t>
            </a:r>
            <a:r>
              <a:rPr lang="en-GB" altLang="en-US" dirty="0">
                <a:latin typeface="Arial" panose="020B0604020202020204" pitchFamily="34" charset="0"/>
              </a:rPr>
              <a:t> work well with others by supporting them if I can do so</a:t>
            </a:r>
            <a:endParaRPr lang="en-US" altLang="en-US" dirty="0">
              <a:latin typeface="Arial" panose="020B0604020202020204" pitchFamily="34" charset="0"/>
            </a:endParaRPr>
          </a:p>
        </p:txBody>
      </p:sp>
    </p:spTree>
    <p:extLst>
      <p:ext uri="{BB962C8B-B14F-4D97-AF65-F5344CB8AC3E}">
        <p14:creationId xmlns:p14="http://schemas.microsoft.com/office/powerpoint/2010/main" val="14104582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6</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Extension: </a:t>
            </a:r>
          </a:p>
          <a:p>
            <a:pPr eaLnBrk="1" hangingPunct="1"/>
            <a:endParaRPr lang="en-US" altLang="en-US" dirty="0">
              <a:latin typeface="Arial" panose="020B0604020202020204" pitchFamily="34" charset="0"/>
            </a:endParaRPr>
          </a:p>
          <a:p>
            <a:pPr eaLnBrk="1" hangingPunct="1"/>
            <a:r>
              <a:rPr lang="en-US" altLang="en-US" dirty="0">
                <a:latin typeface="Arial" panose="020B0604020202020204" pitchFamily="34" charset="0"/>
              </a:rPr>
              <a:t>Class discussion opportunities around what the job title means, what would people do if they did this job? Does anyone know anyone who does the different jobs listed?</a:t>
            </a:r>
          </a:p>
          <a:p>
            <a:pPr eaLnBrk="1" hangingPunct="1"/>
            <a:r>
              <a:rPr lang="en-US" altLang="en-US" dirty="0">
                <a:latin typeface="Arial" panose="020B0604020202020204" pitchFamily="34" charset="0"/>
              </a:rPr>
              <a:t>Use </a:t>
            </a:r>
            <a:r>
              <a:rPr lang="en-US" altLang="en-US" dirty="0" err="1">
                <a:latin typeface="Arial" panose="020B0604020202020204" pitchFamily="34" charset="0"/>
              </a:rPr>
              <a:t>Careerpilot</a:t>
            </a:r>
            <a:r>
              <a:rPr lang="en-US" altLang="en-US" dirty="0">
                <a:latin typeface="Arial" panose="020B0604020202020204" pitchFamily="34" charset="0"/>
              </a:rPr>
              <a:t> to research the jobs further as a class: https://www.careerpilot.org.uk/job-sectors</a:t>
            </a:r>
          </a:p>
        </p:txBody>
      </p:sp>
    </p:spTree>
    <p:extLst>
      <p:ext uri="{BB962C8B-B14F-4D97-AF65-F5344CB8AC3E}">
        <p14:creationId xmlns:p14="http://schemas.microsoft.com/office/powerpoint/2010/main" val="22075634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Careerpilot is a website that you can use for free. It has lots of information and tools to help you to start to think about future career ideas and pathways. </a:t>
            </a:r>
          </a:p>
          <a:p>
            <a:endParaRPr lang="en-GB" dirty="0"/>
          </a:p>
          <a:p>
            <a:r>
              <a:rPr lang="en-GB" dirty="0"/>
              <a:t>The website is built around 3 stages:</a:t>
            </a:r>
          </a:p>
          <a:p>
            <a:pPr marL="228600" indent="-228600">
              <a:buFont typeface="+mj-lt"/>
              <a:buAutoNum type="arabicPeriod"/>
            </a:pPr>
            <a:r>
              <a:rPr lang="en-GB" dirty="0"/>
              <a:t>Start with you – with quizzes to find out more about what might suit you</a:t>
            </a:r>
          </a:p>
          <a:p>
            <a:pPr marL="228600" indent="-228600">
              <a:buFont typeface="+mj-lt"/>
              <a:buAutoNum type="arabicPeriod"/>
            </a:pPr>
            <a:r>
              <a:rPr lang="en-GB" dirty="0"/>
              <a:t>Explore your options – where you can search for courses and jobs</a:t>
            </a:r>
          </a:p>
          <a:p>
            <a:pPr marL="228600" indent="-228600">
              <a:buFont typeface="+mj-lt"/>
              <a:buAutoNum type="arabicPeriod"/>
            </a:pPr>
            <a:r>
              <a:rPr lang="en-GB" dirty="0"/>
              <a:t>Plan your next steps – where you can build a report and plan some actions.</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7</a:t>
            </a:fld>
            <a:endParaRPr lang="en-GB"/>
          </a:p>
        </p:txBody>
      </p:sp>
    </p:spTree>
    <p:extLst>
      <p:ext uri="{BB962C8B-B14F-4D97-AF65-F5344CB8AC3E}">
        <p14:creationId xmlns:p14="http://schemas.microsoft.com/office/powerpoint/2010/main" val="33657498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 to students what activities they will be doing shortly on Careerpilot. </a:t>
            </a:r>
          </a:p>
          <a:p>
            <a:r>
              <a:rPr lang="en-GB" dirty="0"/>
              <a:t>Use the following slides 13-19 to explain how to complete these activities before getting started….</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8</a:t>
            </a:fld>
            <a:endParaRPr lang="en-GB"/>
          </a:p>
        </p:txBody>
      </p:sp>
    </p:spTree>
    <p:extLst>
      <p:ext uri="{BB962C8B-B14F-4D97-AF65-F5344CB8AC3E}">
        <p14:creationId xmlns:p14="http://schemas.microsoft.com/office/powerpoint/2010/main" val="17953969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Show students that if they are new to Careerpilot, they need to register to use the website. </a:t>
            </a:r>
          </a:p>
          <a:p>
            <a:r>
              <a:rPr lang="en-GB" dirty="0"/>
              <a:t>They must click on the ‘Register’ button in the top right corner to open up a short registration form that takes a few minutes to complete. </a:t>
            </a:r>
          </a:p>
          <a:p>
            <a:r>
              <a:rPr lang="en-GB" dirty="0"/>
              <a:t>Remind students to use their school email address to register and to click on your school from the drop down list.</a:t>
            </a:r>
          </a:p>
          <a:p>
            <a:r>
              <a:rPr lang="en-GB" dirty="0"/>
              <a:t>Students that have already registered just need to log in with their email and password. </a:t>
            </a:r>
          </a:p>
        </p:txBody>
      </p:sp>
      <p:sp>
        <p:nvSpPr>
          <p:cNvPr id="4" name="Slide Number Placeholder 3"/>
          <p:cNvSpPr>
            <a:spLocks noGrp="1"/>
          </p:cNvSpPr>
          <p:nvPr>
            <p:ph type="sldNum" sz="quarter" idx="10"/>
          </p:nvPr>
        </p:nvSpPr>
        <p:spPr/>
        <p:txBody>
          <a:bodyPr/>
          <a:lstStyle/>
          <a:p>
            <a:fld id="{E9295430-1DDE-4C21-A1C5-E00DB03C7282}" type="slidenum">
              <a:rPr lang="en-GB" smtClean="0"/>
              <a:t>9</a:t>
            </a:fld>
            <a:endParaRPr lang="en-GB"/>
          </a:p>
        </p:txBody>
      </p:sp>
    </p:spTree>
    <p:extLst>
      <p:ext uri="{BB962C8B-B14F-4D97-AF65-F5344CB8AC3E}">
        <p14:creationId xmlns:p14="http://schemas.microsoft.com/office/powerpoint/2010/main" val="28571180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4A6872B-ED41-4C03-868D-DA07362A119E}" type="datetimeFigureOut">
              <a:rPr lang="en-GB" smtClean="0"/>
              <a:t>03/08/2026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2309225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4A6872B-ED41-4C03-868D-DA07362A119E}" type="datetimeFigureOut">
              <a:rPr lang="en-GB" smtClean="0"/>
              <a:t>03/08/2026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10591255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4A6872B-ED41-4C03-868D-DA07362A119E}" type="datetimeFigureOut">
              <a:rPr lang="en-GB" smtClean="0"/>
              <a:t>03/08/2026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1467679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4A6872B-ED41-4C03-868D-DA07362A119E}" type="datetimeFigureOut">
              <a:rPr lang="en-GB" smtClean="0"/>
              <a:t>03/08/2026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13319598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4A6872B-ED41-4C03-868D-DA07362A119E}" type="datetimeFigureOut">
              <a:rPr lang="en-GB" smtClean="0"/>
              <a:t>03/08/2026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4386451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4A6872B-ED41-4C03-868D-DA07362A119E}" type="datetimeFigureOut">
              <a:rPr lang="en-GB" smtClean="0"/>
              <a:t>03/08/2026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1447209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4A6872B-ED41-4C03-868D-DA07362A119E}" type="datetimeFigureOut">
              <a:rPr lang="en-GB" smtClean="0"/>
              <a:t>03/08/2026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283834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4A6872B-ED41-4C03-868D-DA07362A119E}" type="datetimeFigureOut">
              <a:rPr lang="en-GB" smtClean="0"/>
              <a:t>03/08/2026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16324351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A6872B-ED41-4C03-868D-DA07362A119E}" type="datetimeFigureOut">
              <a:rPr lang="en-GB" smtClean="0"/>
              <a:t>03/08/2026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2575208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4A6872B-ED41-4C03-868D-DA07362A119E}" type="datetimeFigureOut">
              <a:rPr lang="en-GB" smtClean="0"/>
              <a:t>03/08/2026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4989483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4A6872B-ED41-4C03-868D-DA07362A119E}" type="datetimeFigureOut">
              <a:rPr lang="en-GB" smtClean="0"/>
              <a:t>03/08/2026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38235693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A6872B-ED41-4C03-868D-DA07362A119E}" type="datetimeFigureOut">
              <a:rPr lang="en-GB" smtClean="0"/>
              <a:t>03/08/2026</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E3B874-40D0-4054-9EDF-B7C9956244E2}" type="slidenum">
              <a:rPr lang="en-GB" smtClean="0"/>
              <a:t>‹#›</a:t>
            </a:fld>
            <a:endParaRPr lang="en-GB"/>
          </a:p>
        </p:txBody>
      </p:sp>
    </p:spTree>
    <p:extLst>
      <p:ext uri="{BB962C8B-B14F-4D97-AF65-F5344CB8AC3E}">
        <p14:creationId xmlns:p14="http://schemas.microsoft.com/office/powerpoint/2010/main" val="24109644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svg"/><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5.png"/><Relationship Id="rId4" Type="http://schemas.openxmlformats.org/officeDocument/2006/relationships/image" Target="../media/image2.svg"/></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svg"/><Relationship Id="rId5" Type="http://schemas.openxmlformats.org/officeDocument/2006/relationships/image" Target="../media/image22.png"/><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2.svg"/><Relationship Id="rId5" Type="http://schemas.openxmlformats.org/officeDocument/2006/relationships/image" Target="../media/image22.png"/><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17.png"/><Relationship Id="rId7"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2.svg"/><Relationship Id="rId9" Type="http://schemas.openxmlformats.org/officeDocument/2006/relationships/image" Target="../media/image34.svg"/></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2.svg"/><Relationship Id="rId5" Type="http://schemas.openxmlformats.org/officeDocument/2006/relationships/image" Target="../media/image37.png"/><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17.xml"/><Relationship Id="rId7"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tags" Target="../tags/tag5.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2.svg"/><Relationship Id="rId4" Type="http://schemas.openxmlformats.org/officeDocument/2006/relationships/image" Target="../media/image4.png"/><Relationship Id="rId9"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hyperlink" Target="https://youtu.be/LBUZpqQf4-Y"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svg"/><Relationship Id="rId4" Type="http://schemas.openxmlformats.org/officeDocument/2006/relationships/image" Target="../media/image2.svg"/></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3.xml"/><Relationship Id="rId7"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2.svg"/><Relationship Id="rId4" Type="http://schemas.openxmlformats.org/officeDocument/2006/relationships/image" Target="../media/image4.png"/><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2.xml"/><Relationship Id="rId5" Type="http://schemas.openxmlformats.org/officeDocument/2006/relationships/image" Target="../media/image2.svg"/><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notesSlide" Target="../notesSlides/notesSlide5.xml"/><Relationship Id="rId7" Type="http://schemas.openxmlformats.org/officeDocument/2006/relationships/image" Target="../media/image13.jpeg"/><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12.jpeg"/><Relationship Id="rId5" Type="http://schemas.openxmlformats.org/officeDocument/2006/relationships/image" Target="../media/image11.png"/><Relationship Id="rId4" Type="http://schemas.openxmlformats.org/officeDocument/2006/relationships/image" Target="../media/image2.sv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tags" Target="../tags/tag4.xml"/><Relationship Id="rId5" Type="http://schemas.openxmlformats.org/officeDocument/2006/relationships/image" Target="../media/image2.svg"/><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hyperlink" Target="http://www.careerpilot.org.uk/" TargetMode="Externa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svg"/><Relationship Id="rId5" Type="http://schemas.openxmlformats.org/officeDocument/2006/relationships/image" Target="../media/image16.png"/><Relationship Id="rId4" Type="http://schemas.openxmlformats.org/officeDocument/2006/relationships/image" Target="../media/image15.sv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2.sv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svg"/><Relationship Id="rId5" Type="http://schemas.openxmlformats.org/officeDocument/2006/relationships/image" Target="../media/image23.pn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003775E-89F3-0BA4-44C9-27FE10AF6660}"/>
              </a:ext>
            </a:extLst>
          </p:cNvPr>
          <p:cNvSpPr/>
          <p:nvPr/>
        </p:nvSpPr>
        <p:spPr>
          <a:xfrm>
            <a:off x="0" y="0"/>
            <a:ext cx="9144000" cy="6858000"/>
          </a:xfrm>
          <a:prstGeom prst="rect">
            <a:avLst/>
          </a:prstGeom>
          <a:solidFill>
            <a:srgbClr val="FF660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350887"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8464CE28-3C89-4653-8FF8-2134A6F79AAA}"/>
              </a:ext>
            </a:extLst>
          </p:cNvPr>
          <p:cNvSpPr/>
          <p:nvPr/>
        </p:nvSpPr>
        <p:spPr>
          <a:xfrm>
            <a:off x="1585265" y="5042555"/>
            <a:ext cx="4962113" cy="156966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mn-cs"/>
              </a:rPr>
              <a:t>Year 7 - Exploring Jobs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altLang="en-US" sz="2400" b="0" i="0" u="none" strike="noStrike" kern="1200" cap="none" spc="0" normalizeH="0" baseline="0" noProof="0" dirty="0">
              <a:ln>
                <a:noFill/>
              </a:ln>
              <a:solidFill>
                <a:srgbClr val="002060"/>
              </a:solidFill>
              <a:effectLst/>
              <a:uLnTx/>
              <a:uFillTx/>
              <a:latin typeface="Calibri" panose="020F050202020403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2400" b="0" i="0" u="none" strike="noStrike" kern="1200" cap="none" spc="0" normalizeH="0" baseline="0" noProof="0" dirty="0">
                <a:ln>
                  <a:noFill/>
                </a:ln>
                <a:solidFill>
                  <a:srgbClr val="002060"/>
                </a:solidFill>
                <a:effectLst/>
                <a:uLnTx/>
                <a:uFillTx/>
                <a:latin typeface="Calibri" panose="020F0502020204030204" pitchFamily="34" charset="0"/>
                <a:ea typeface="+mn-ea"/>
                <a:cs typeface="+mn-cs"/>
              </a:rPr>
              <a:t>Lesson 1: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2400" b="0" i="0" u="none" strike="noStrike" kern="1200" cap="none" spc="0" normalizeH="0" baseline="0" noProof="0" dirty="0">
                <a:ln>
                  <a:noFill/>
                </a:ln>
                <a:solidFill>
                  <a:srgbClr val="002060"/>
                </a:solidFill>
                <a:effectLst/>
                <a:uLnTx/>
                <a:uFillTx/>
                <a:latin typeface="Calibri" panose="020F0502020204030204" pitchFamily="34" charset="0"/>
                <a:ea typeface="+mn-ea"/>
                <a:cs typeface="+mn-cs"/>
              </a:rPr>
              <a:t>Introducing Careerpilot</a:t>
            </a:r>
          </a:p>
        </p:txBody>
      </p:sp>
      <p:pic>
        <p:nvPicPr>
          <p:cNvPr id="2" name="Picture 1">
            <a:extLst>
              <a:ext uri="{FF2B5EF4-FFF2-40B4-BE49-F238E27FC236}">
                <a16:creationId xmlns:a16="http://schemas.microsoft.com/office/drawing/2014/main" id="{5EE2CDAE-34D2-4E84-94E9-3A7F84D261ED}"/>
              </a:ext>
            </a:extLst>
          </p:cNvPr>
          <p:cNvPicPr>
            <a:picLocks noChangeAspect="1"/>
          </p:cNvPicPr>
          <p:nvPr/>
        </p:nvPicPr>
        <p:blipFill>
          <a:blip r:embed="rId3"/>
          <a:stretch>
            <a:fillRect/>
          </a:stretch>
        </p:blipFill>
        <p:spPr>
          <a:xfrm>
            <a:off x="0" y="0"/>
            <a:ext cx="9459196" cy="4865511"/>
          </a:xfrm>
          <a:prstGeom prst="rect">
            <a:avLst/>
          </a:prstGeom>
        </p:spPr>
      </p:pic>
      <p:pic>
        <p:nvPicPr>
          <p:cNvPr id="6" name="Graphic 5" descr="Badge 1 with solid fill">
            <a:extLst>
              <a:ext uri="{FF2B5EF4-FFF2-40B4-BE49-F238E27FC236}">
                <a16:creationId xmlns:a16="http://schemas.microsoft.com/office/drawing/2014/main" id="{9BA8A916-C92C-45CA-AB8B-C24E8677A8A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226606" y="5187040"/>
            <a:ext cx="1349431" cy="1349431"/>
          </a:xfrm>
          <a:prstGeom prst="rect">
            <a:avLst/>
          </a:prstGeom>
        </p:spPr>
      </p:pic>
      <p:grpSp>
        <p:nvGrpSpPr>
          <p:cNvPr id="3" name="Group 2">
            <a:extLst>
              <a:ext uri="{FF2B5EF4-FFF2-40B4-BE49-F238E27FC236}">
                <a16:creationId xmlns:a16="http://schemas.microsoft.com/office/drawing/2014/main" id="{DAC99133-479A-4430-B58D-78D96555C78D}"/>
              </a:ext>
            </a:extLst>
          </p:cNvPr>
          <p:cNvGrpSpPr/>
          <p:nvPr/>
        </p:nvGrpSpPr>
        <p:grpSpPr>
          <a:xfrm>
            <a:off x="6739610" y="4982198"/>
            <a:ext cx="2262790" cy="1740792"/>
            <a:chOff x="6739610" y="4982198"/>
            <a:chExt cx="2262790" cy="1740792"/>
          </a:xfrm>
        </p:grpSpPr>
        <p:sp>
          <p:nvSpPr>
            <p:cNvPr id="9" name="Rectangle 8">
              <a:extLst>
                <a:ext uri="{FF2B5EF4-FFF2-40B4-BE49-F238E27FC236}">
                  <a16:creationId xmlns:a16="http://schemas.microsoft.com/office/drawing/2014/main" id="{DD7B0BF7-B696-46DA-98B9-C9B3568698BD}"/>
                </a:ext>
              </a:extLst>
            </p:cNvPr>
            <p:cNvSpPr/>
            <p:nvPr/>
          </p:nvSpPr>
          <p:spPr>
            <a:xfrm>
              <a:off x="6739610" y="4982198"/>
              <a:ext cx="2253562" cy="174079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CE7D7505-4199-4F92-A1C6-44F14A9D67EF}"/>
                </a:ext>
              </a:extLst>
            </p:cNvPr>
            <p:cNvSpPr txBox="1"/>
            <p:nvPr/>
          </p:nvSpPr>
          <p:spPr>
            <a:xfrm>
              <a:off x="6748838" y="4982198"/>
              <a:ext cx="2253562" cy="738664"/>
            </a:xfrm>
            <a:prstGeom prst="rect">
              <a:avLst/>
            </a:prstGeom>
            <a:noFill/>
            <a:ln>
              <a:noFill/>
            </a:ln>
          </p:spPr>
          <p:txBody>
            <a:bodyPr wrap="square" rtlCol="0">
              <a:spAutoFit/>
            </a:bodyPr>
            <a:lstStyle/>
            <a:p>
              <a:pPr algn="ctr"/>
              <a:r>
                <a:rPr lang="en-GB" sz="1400" dirty="0">
                  <a:solidFill>
                    <a:schemeClr val="bg1"/>
                  </a:solidFill>
                </a:rPr>
                <a:t>This lesson can be delivered through a video recording – see next slide for link</a:t>
              </a:r>
            </a:p>
          </p:txBody>
        </p:sp>
      </p:grpSp>
      <p:pic>
        <p:nvPicPr>
          <p:cNvPr id="13" name="Graphic 12" descr="Vlog with solid fill">
            <a:extLst>
              <a:ext uri="{FF2B5EF4-FFF2-40B4-BE49-F238E27FC236}">
                <a16:creationId xmlns:a16="http://schemas.microsoft.com/office/drawing/2014/main" id="{F3521078-AD40-CF42-C68E-D228D9CD1E9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418419" y="5697815"/>
            <a:ext cx="914400" cy="914400"/>
          </a:xfrm>
          <a:prstGeom prst="rect">
            <a:avLst/>
          </a:prstGeom>
        </p:spPr>
      </p:pic>
      <p:sp>
        <p:nvSpPr>
          <p:cNvPr id="11" name="Rectangle 10">
            <a:extLst>
              <a:ext uri="{FF2B5EF4-FFF2-40B4-BE49-F238E27FC236}">
                <a16:creationId xmlns:a16="http://schemas.microsoft.com/office/drawing/2014/main" id="{C93292E0-A4A6-2B51-0AC5-1A3A0B32D5FA}"/>
              </a:ext>
            </a:extLst>
          </p:cNvPr>
          <p:cNvSpPr/>
          <p:nvPr/>
        </p:nvSpPr>
        <p:spPr>
          <a:xfrm>
            <a:off x="1" y="839858"/>
            <a:ext cx="9143999" cy="44832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GB" dirty="0">
                <a:solidFill>
                  <a:srgbClr val="002060"/>
                </a:solidFill>
              </a:rPr>
              <a:t>Careerpilot is closing. This resource is only available to use until 23</a:t>
            </a:r>
            <a:r>
              <a:rPr lang="en-GB" baseline="30000" dirty="0">
                <a:solidFill>
                  <a:srgbClr val="002060"/>
                </a:solidFill>
              </a:rPr>
              <a:t>rd</a:t>
            </a:r>
            <a:r>
              <a:rPr lang="en-GB" dirty="0">
                <a:solidFill>
                  <a:srgbClr val="002060"/>
                </a:solidFill>
              </a:rPr>
              <a:t> October 2026.</a:t>
            </a:r>
          </a:p>
        </p:txBody>
      </p:sp>
    </p:spTree>
    <p:extLst>
      <p:ext uri="{BB962C8B-B14F-4D97-AF65-F5344CB8AC3E}">
        <p14:creationId xmlns:p14="http://schemas.microsoft.com/office/powerpoint/2010/main" val="34504081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4780" y="0"/>
            <a:ext cx="9158780" cy="6858000"/>
          </a:xfrm>
          <a:prstGeom prst="rect">
            <a:avLst/>
          </a:prstGeom>
          <a:solidFill>
            <a:srgbClr val="FF6600"/>
          </a:solidFill>
          <a:ln w="9525">
            <a:solidFill>
              <a:srgbClr val="FF66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8" name="Rectangle 2"/>
          <p:cNvSpPr>
            <a:spLocks noChangeArrowheads="1"/>
          </p:cNvSpPr>
          <p:nvPr/>
        </p:nvSpPr>
        <p:spPr bwMode="auto">
          <a:xfrm>
            <a:off x="-14780" y="-35409"/>
            <a:ext cx="9158780" cy="731213"/>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3600" dirty="0">
              <a:latin typeface="Calibri" panose="020F0502020204030204" pitchFamily="34" charset="0"/>
            </a:endParaRPr>
          </a:p>
        </p:txBody>
      </p:sp>
      <p:sp>
        <p:nvSpPr>
          <p:cNvPr id="11" name="Text Box 22"/>
          <p:cNvSpPr txBox="1">
            <a:spLocks noChangeArrowheads="1"/>
          </p:cNvSpPr>
          <p:nvPr/>
        </p:nvSpPr>
        <p:spPr bwMode="auto">
          <a:xfrm>
            <a:off x="1545552" y="-1"/>
            <a:ext cx="6874772" cy="646331"/>
          </a:xfrm>
          <a:prstGeom prst="rect">
            <a:avLst/>
          </a:prstGeom>
          <a:noFill/>
          <a:ln w="9525">
            <a:noFill/>
            <a:miter lim="800000"/>
            <a:headEnd/>
            <a:tailEnd/>
          </a:ln>
        </p:spPr>
        <p:txBody>
          <a:bodyPr wrap="square">
            <a:spAutoFit/>
          </a:bodyPr>
          <a:lstStyle/>
          <a:p>
            <a:r>
              <a:rPr lang="en-GB" sz="3600" dirty="0">
                <a:solidFill>
                  <a:schemeClr val="bg1"/>
                </a:solidFill>
              </a:rPr>
              <a:t>Complete the Job Sector Quiz.  </a:t>
            </a:r>
          </a:p>
        </p:txBody>
      </p:sp>
      <p:pic>
        <p:nvPicPr>
          <p:cNvPr id="13" name="Picture 12" descr="A screenshot of a computer&#10;&#10;Description automatically generated">
            <a:extLst>
              <a:ext uri="{FF2B5EF4-FFF2-40B4-BE49-F238E27FC236}">
                <a16:creationId xmlns:a16="http://schemas.microsoft.com/office/drawing/2014/main" id="{A843E0A7-D13C-1B26-A87E-8187AE9A9E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545" y="937656"/>
            <a:ext cx="7321924" cy="4721999"/>
          </a:xfrm>
          <a:prstGeom prst="rect">
            <a:avLst/>
          </a:prstGeom>
          <a:effectLst>
            <a:outerShdw blurRad="63500" sx="102000" sy="102000" algn="ctr" rotWithShape="0">
              <a:prstClr val="black">
                <a:alpha val="40000"/>
              </a:prstClr>
            </a:outerShdw>
          </a:effectLst>
        </p:spPr>
      </p:pic>
      <p:pic>
        <p:nvPicPr>
          <p:cNvPr id="10" name="Graphic 9" descr="Badge 1 with solid fill">
            <a:extLst>
              <a:ext uri="{FF2B5EF4-FFF2-40B4-BE49-F238E27FC236}">
                <a16:creationId xmlns:a16="http://schemas.microsoft.com/office/drawing/2014/main" id="{4C59FA7A-7925-4019-847C-56B01F73338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5545" y="0"/>
            <a:ext cx="646331" cy="646331"/>
          </a:xfrm>
          <a:prstGeom prst="rect">
            <a:avLst/>
          </a:prstGeom>
        </p:spPr>
      </p:pic>
      <p:sp>
        <p:nvSpPr>
          <p:cNvPr id="12" name="Rectangle 11"/>
          <p:cNvSpPr/>
          <p:nvPr/>
        </p:nvSpPr>
        <p:spPr>
          <a:xfrm>
            <a:off x="332321" y="3542098"/>
            <a:ext cx="4821529" cy="64537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6CA1398A-5D20-4F79-87DB-B28016E0E57C}"/>
              </a:ext>
            </a:extLst>
          </p:cNvPr>
          <p:cNvPicPr>
            <a:picLocks noChangeAspect="1"/>
          </p:cNvPicPr>
          <p:nvPr/>
        </p:nvPicPr>
        <p:blipFill rotWithShape="1">
          <a:blip r:embed="rId5"/>
          <a:srcRect b="14756"/>
          <a:stretch/>
        </p:blipFill>
        <p:spPr>
          <a:xfrm>
            <a:off x="2883857" y="4277808"/>
            <a:ext cx="6084598" cy="2489859"/>
          </a:xfrm>
          <a:prstGeom prst="rect">
            <a:avLst/>
          </a:prstGeom>
          <a:effectLst>
            <a:outerShdw blurRad="63500" sx="102000" sy="102000" algn="ctr" rotWithShape="0">
              <a:prstClr val="black">
                <a:alpha val="40000"/>
              </a:prstClr>
            </a:outerShdw>
          </a:effectLst>
        </p:spPr>
      </p:pic>
      <p:pic>
        <p:nvPicPr>
          <p:cNvPr id="7" name="Picture 10" descr="Loop"/>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78190" y="4824298"/>
            <a:ext cx="1719279" cy="18513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30899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50BDC0"/>
        </a:solidFill>
        <a:effectLst/>
      </p:bgPr>
    </p:bg>
    <p:spTree>
      <p:nvGrpSpPr>
        <p:cNvPr id="1" name=""/>
        <p:cNvGrpSpPr/>
        <p:nvPr/>
      </p:nvGrpSpPr>
      <p:grpSpPr>
        <a:xfrm>
          <a:off x="0" y="0"/>
          <a:ext cx="0" cy="0"/>
          <a:chOff x="0" y="0"/>
          <a:chExt cx="0" cy="0"/>
        </a:xfrm>
      </p:grpSpPr>
      <p:sp>
        <p:nvSpPr>
          <p:cNvPr id="10" name="Rectangle 2">
            <a:extLst>
              <a:ext uri="{FF2B5EF4-FFF2-40B4-BE49-F238E27FC236}">
                <a16:creationId xmlns:a16="http://schemas.microsoft.com/office/drawing/2014/main" id="{A01A4A88-4D82-4FE8-BE2C-53587B2C4B3E}"/>
              </a:ext>
            </a:extLst>
          </p:cNvPr>
          <p:cNvSpPr>
            <a:spLocks noChangeArrowheads="1"/>
          </p:cNvSpPr>
          <p:nvPr/>
        </p:nvSpPr>
        <p:spPr bwMode="auto">
          <a:xfrm>
            <a:off x="-14780" y="0"/>
            <a:ext cx="9158780" cy="6921309"/>
          </a:xfrm>
          <a:prstGeom prst="rect">
            <a:avLst/>
          </a:prstGeom>
          <a:solidFill>
            <a:srgbClr val="FF6600"/>
          </a:solidFill>
          <a:ln w="9525">
            <a:solidFill>
              <a:schemeClr val="accent5">
                <a:lumMod val="50000"/>
              </a:schemeClr>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7" name="Rectangle 2"/>
          <p:cNvSpPr>
            <a:spLocks noChangeArrowheads="1"/>
          </p:cNvSpPr>
          <p:nvPr/>
        </p:nvSpPr>
        <p:spPr bwMode="auto">
          <a:xfrm>
            <a:off x="-14780" y="0"/>
            <a:ext cx="9144000" cy="658243"/>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600" dirty="0">
                <a:solidFill>
                  <a:schemeClr val="bg1"/>
                </a:solidFill>
                <a:latin typeface="+mn-lt"/>
                <a:cs typeface="Calibri" panose="020F0502020204030204" pitchFamily="34" charset="0"/>
              </a:rPr>
              <a:t> </a:t>
            </a:r>
            <a:r>
              <a:rPr lang="en-GB" altLang="en-US" sz="3600" dirty="0">
                <a:solidFill>
                  <a:schemeClr val="bg1"/>
                </a:solidFill>
                <a:latin typeface="+mn-lt"/>
                <a:cs typeface="Calibri" panose="020F0502020204030204" pitchFamily="34" charset="0"/>
              </a:rPr>
              <a:t>Explore Job Sectors and Job Profiles</a:t>
            </a:r>
          </a:p>
        </p:txBody>
      </p:sp>
      <p:grpSp>
        <p:nvGrpSpPr>
          <p:cNvPr id="8" name="Group 7">
            <a:extLst>
              <a:ext uri="{FF2B5EF4-FFF2-40B4-BE49-F238E27FC236}">
                <a16:creationId xmlns:a16="http://schemas.microsoft.com/office/drawing/2014/main" id="{05369F16-B5FF-484A-BA1D-FD6E55F887F5}"/>
              </a:ext>
            </a:extLst>
          </p:cNvPr>
          <p:cNvGrpSpPr/>
          <p:nvPr/>
        </p:nvGrpSpPr>
        <p:grpSpPr>
          <a:xfrm>
            <a:off x="1598489" y="874571"/>
            <a:ext cx="5761822" cy="5618654"/>
            <a:chOff x="242371" y="1101634"/>
            <a:chExt cx="5112360" cy="5027737"/>
          </a:xfrm>
          <a:effectLst>
            <a:glow rad="63500">
              <a:schemeClr val="accent1">
                <a:satMod val="175000"/>
                <a:alpha val="40000"/>
              </a:schemeClr>
            </a:glow>
            <a:outerShdw blurRad="63500" sx="102000" sy="102000" algn="ctr" rotWithShape="0">
              <a:prstClr val="black">
                <a:alpha val="40000"/>
              </a:prstClr>
            </a:outerShdw>
          </a:effectLst>
        </p:grpSpPr>
        <p:pic>
          <p:nvPicPr>
            <p:cNvPr id="4" name="Picture 3">
              <a:extLst>
                <a:ext uri="{FF2B5EF4-FFF2-40B4-BE49-F238E27FC236}">
                  <a16:creationId xmlns:a16="http://schemas.microsoft.com/office/drawing/2014/main" id="{CBF22D6A-975A-43AE-B098-66B8046BC164}"/>
                </a:ext>
              </a:extLst>
            </p:cNvPr>
            <p:cNvPicPr>
              <a:picLocks noChangeAspect="1"/>
            </p:cNvPicPr>
            <p:nvPr/>
          </p:nvPicPr>
          <p:blipFill>
            <a:blip r:embed="rId3"/>
            <a:stretch>
              <a:fillRect/>
            </a:stretch>
          </p:blipFill>
          <p:spPr>
            <a:xfrm>
              <a:off x="242371" y="1101634"/>
              <a:ext cx="5112360" cy="2996641"/>
            </a:xfrm>
            <a:prstGeom prst="rect">
              <a:avLst/>
            </a:prstGeom>
          </p:spPr>
        </p:pic>
        <p:pic>
          <p:nvPicPr>
            <p:cNvPr id="6" name="Picture 5">
              <a:extLst>
                <a:ext uri="{FF2B5EF4-FFF2-40B4-BE49-F238E27FC236}">
                  <a16:creationId xmlns:a16="http://schemas.microsoft.com/office/drawing/2014/main" id="{A93F8535-A58F-4EDE-BB24-D4407C0345DC}"/>
                </a:ext>
              </a:extLst>
            </p:cNvPr>
            <p:cNvPicPr>
              <a:picLocks noChangeAspect="1"/>
            </p:cNvPicPr>
            <p:nvPr/>
          </p:nvPicPr>
          <p:blipFill>
            <a:blip r:embed="rId4"/>
            <a:stretch>
              <a:fillRect/>
            </a:stretch>
          </p:blipFill>
          <p:spPr>
            <a:xfrm>
              <a:off x="242371" y="4098275"/>
              <a:ext cx="5112360" cy="2031096"/>
            </a:xfrm>
            <a:prstGeom prst="rect">
              <a:avLst/>
            </a:prstGeom>
          </p:spPr>
        </p:pic>
      </p:grpSp>
      <p:pic>
        <p:nvPicPr>
          <p:cNvPr id="15" name="Picture 10" descr="Loop">
            <a:extLst>
              <a:ext uri="{FF2B5EF4-FFF2-40B4-BE49-F238E27FC236}">
                <a16:creationId xmlns:a16="http://schemas.microsoft.com/office/drawing/2014/main" id="{1A9A8ADF-1ED7-49ED-9812-961DB3D2CA8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68737" y="3330257"/>
            <a:ext cx="1740534" cy="738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0" descr="Loop">
            <a:extLst>
              <a:ext uri="{FF2B5EF4-FFF2-40B4-BE49-F238E27FC236}">
                <a16:creationId xmlns:a16="http://schemas.microsoft.com/office/drawing/2014/main" id="{1FAC6856-F165-4002-8B31-1A3AF907AB0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71113" y="4137519"/>
            <a:ext cx="1136167" cy="481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raphic 8" descr="Badge 1 with solid fill">
            <a:extLst>
              <a:ext uri="{FF2B5EF4-FFF2-40B4-BE49-F238E27FC236}">
                <a16:creationId xmlns:a16="http://schemas.microsoft.com/office/drawing/2014/main" id="{5DA299BA-F3C6-4DC9-B9B2-00A6FE3D676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75545" y="0"/>
            <a:ext cx="646331" cy="646331"/>
          </a:xfrm>
          <a:prstGeom prst="rect">
            <a:avLst/>
          </a:prstGeom>
        </p:spPr>
      </p:pic>
    </p:spTree>
    <p:extLst>
      <p:ext uri="{BB962C8B-B14F-4D97-AF65-F5344CB8AC3E}">
        <p14:creationId xmlns:p14="http://schemas.microsoft.com/office/powerpoint/2010/main" val="4172441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50BDC0"/>
        </a:solidFill>
        <a:effectLst/>
      </p:bgPr>
    </p:bg>
    <p:spTree>
      <p:nvGrpSpPr>
        <p:cNvPr id="1" name=""/>
        <p:cNvGrpSpPr/>
        <p:nvPr/>
      </p:nvGrpSpPr>
      <p:grpSpPr>
        <a:xfrm>
          <a:off x="0" y="0"/>
          <a:ext cx="0" cy="0"/>
          <a:chOff x="0" y="0"/>
          <a:chExt cx="0" cy="0"/>
        </a:xfrm>
      </p:grpSpPr>
      <p:sp>
        <p:nvSpPr>
          <p:cNvPr id="5" name="Rectangle 2"/>
          <p:cNvSpPr>
            <a:spLocks noChangeArrowheads="1"/>
          </p:cNvSpPr>
          <p:nvPr/>
        </p:nvSpPr>
        <p:spPr bwMode="auto">
          <a:xfrm>
            <a:off x="-14780" y="0"/>
            <a:ext cx="9158780" cy="6858000"/>
          </a:xfrm>
          <a:prstGeom prst="rect">
            <a:avLst/>
          </a:prstGeom>
          <a:solidFill>
            <a:srgbClr val="FF6600"/>
          </a:solidFill>
          <a:ln w="9525">
            <a:solidFill>
              <a:srgbClr val="FF66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pic>
        <p:nvPicPr>
          <p:cNvPr id="7" name="Picture 6">
            <a:extLst>
              <a:ext uri="{FF2B5EF4-FFF2-40B4-BE49-F238E27FC236}">
                <a16:creationId xmlns:a16="http://schemas.microsoft.com/office/drawing/2014/main" id="{F3DD3BAB-A202-4240-AEC3-446B46EED2A2}"/>
              </a:ext>
            </a:extLst>
          </p:cNvPr>
          <p:cNvPicPr>
            <a:picLocks noChangeAspect="1"/>
          </p:cNvPicPr>
          <p:nvPr/>
        </p:nvPicPr>
        <p:blipFill>
          <a:blip r:embed="rId3"/>
          <a:stretch>
            <a:fillRect/>
          </a:stretch>
        </p:blipFill>
        <p:spPr>
          <a:xfrm>
            <a:off x="129185" y="128000"/>
            <a:ext cx="6827440" cy="3979395"/>
          </a:xfrm>
          <a:prstGeom prst="rect">
            <a:avLst/>
          </a:prstGeom>
          <a:effectLst>
            <a:glow rad="63500">
              <a:schemeClr val="accent1">
                <a:satMod val="175000"/>
                <a:alpha val="40000"/>
              </a:schemeClr>
            </a:glow>
            <a:outerShdw blurRad="63500" sx="102000" sy="102000" algn="ctr" rotWithShape="0">
              <a:prstClr val="black">
                <a:alpha val="40000"/>
              </a:prstClr>
            </a:outerShdw>
          </a:effectLst>
        </p:spPr>
      </p:pic>
      <p:sp>
        <p:nvSpPr>
          <p:cNvPr id="4" name="Rectangle 3"/>
          <p:cNvSpPr/>
          <p:nvPr/>
        </p:nvSpPr>
        <p:spPr>
          <a:xfrm>
            <a:off x="4824756" y="1652530"/>
            <a:ext cx="1983668" cy="1678976"/>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a:extLst>
              <a:ext uri="{FF2B5EF4-FFF2-40B4-BE49-F238E27FC236}">
                <a16:creationId xmlns:a16="http://schemas.microsoft.com/office/drawing/2014/main" id="{28D11B93-A8CE-4CCC-8266-7216A37CA580}"/>
              </a:ext>
            </a:extLst>
          </p:cNvPr>
          <p:cNvPicPr>
            <a:picLocks noChangeAspect="1"/>
          </p:cNvPicPr>
          <p:nvPr/>
        </p:nvPicPr>
        <p:blipFill>
          <a:blip r:embed="rId4"/>
          <a:stretch>
            <a:fillRect/>
          </a:stretch>
        </p:blipFill>
        <p:spPr>
          <a:xfrm>
            <a:off x="2985569" y="3425047"/>
            <a:ext cx="5744993" cy="3432953"/>
          </a:xfrm>
          <a:prstGeom prst="rect">
            <a:avLst/>
          </a:prstGeom>
          <a:effectLst>
            <a:glow rad="63500">
              <a:schemeClr val="accent1">
                <a:satMod val="175000"/>
                <a:alpha val="40000"/>
              </a:schemeClr>
            </a:glow>
            <a:outerShdw blurRad="63500" sx="102000" sy="102000" algn="ctr" rotWithShape="0">
              <a:prstClr val="black">
                <a:alpha val="40000"/>
              </a:prstClr>
            </a:outerShdw>
          </a:effectLst>
        </p:spPr>
      </p:pic>
      <p:sp>
        <p:nvSpPr>
          <p:cNvPr id="12" name="Rectangle 11">
            <a:extLst>
              <a:ext uri="{FF2B5EF4-FFF2-40B4-BE49-F238E27FC236}">
                <a16:creationId xmlns:a16="http://schemas.microsoft.com/office/drawing/2014/main" id="{490AE2D2-CAB2-40D2-9D4F-9D220D7E7FE3}"/>
              </a:ext>
            </a:extLst>
          </p:cNvPr>
          <p:cNvSpPr/>
          <p:nvPr/>
        </p:nvSpPr>
        <p:spPr>
          <a:xfrm>
            <a:off x="3062688" y="3933022"/>
            <a:ext cx="1883885" cy="793214"/>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E17B2B1F-C956-49F6-82DC-DF46ECA9D700}"/>
              </a:ext>
            </a:extLst>
          </p:cNvPr>
          <p:cNvSpPr/>
          <p:nvPr/>
        </p:nvSpPr>
        <p:spPr>
          <a:xfrm>
            <a:off x="3542905" y="5095716"/>
            <a:ext cx="2769760" cy="1762284"/>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80631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2" grpId="0" animBg="1"/>
      <p:bldP spid="1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14780" y="-45826"/>
            <a:ext cx="9158780" cy="6903826"/>
          </a:xfrm>
          <a:prstGeom prst="rect">
            <a:avLst/>
          </a:prstGeom>
          <a:solidFill>
            <a:srgbClr val="FF6600"/>
          </a:solidFill>
          <a:ln w="9525">
            <a:solidFill>
              <a:srgbClr val="FF66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5" name="Rectangle 2"/>
          <p:cNvSpPr>
            <a:spLocks noChangeArrowheads="1"/>
          </p:cNvSpPr>
          <p:nvPr/>
        </p:nvSpPr>
        <p:spPr bwMode="auto">
          <a:xfrm>
            <a:off x="0" y="-48784"/>
            <a:ext cx="9144000" cy="757647"/>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6" name="Text Box 22"/>
          <p:cNvSpPr txBox="1">
            <a:spLocks noChangeArrowheads="1"/>
          </p:cNvSpPr>
          <p:nvPr/>
        </p:nvSpPr>
        <p:spPr bwMode="auto">
          <a:xfrm>
            <a:off x="1401996" y="38066"/>
            <a:ext cx="6340007" cy="584775"/>
          </a:xfrm>
          <a:prstGeom prst="rect">
            <a:avLst/>
          </a:prstGeom>
          <a:noFill/>
          <a:ln w="9525">
            <a:noFill/>
            <a:miter lim="800000"/>
            <a:headEnd/>
            <a:tailEnd/>
          </a:ln>
        </p:spPr>
        <p:txBody>
          <a:bodyPr wrap="square">
            <a:spAutoFit/>
          </a:bodyPr>
          <a:lstStyle/>
          <a:p>
            <a:r>
              <a:rPr lang="en-GB" sz="3200" dirty="0">
                <a:solidFill>
                  <a:schemeClr val="bg1"/>
                </a:solidFill>
              </a:rPr>
              <a:t>Tag 2 job sectors you’re interested in</a:t>
            </a:r>
          </a:p>
        </p:txBody>
      </p:sp>
      <p:pic>
        <p:nvPicPr>
          <p:cNvPr id="7" name="Graphic 6" descr="Badge 1 with solid fill">
            <a:extLst>
              <a:ext uri="{FF2B5EF4-FFF2-40B4-BE49-F238E27FC236}">
                <a16:creationId xmlns:a16="http://schemas.microsoft.com/office/drawing/2014/main" id="{D6E13F6F-852F-47D3-8A01-97EA880B798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75545" y="0"/>
            <a:ext cx="646331" cy="646331"/>
          </a:xfrm>
          <a:prstGeom prst="rect">
            <a:avLst/>
          </a:prstGeom>
        </p:spPr>
      </p:pic>
      <p:pic>
        <p:nvPicPr>
          <p:cNvPr id="9" name="Picture 8">
            <a:extLst>
              <a:ext uri="{FF2B5EF4-FFF2-40B4-BE49-F238E27FC236}">
                <a16:creationId xmlns:a16="http://schemas.microsoft.com/office/drawing/2014/main" id="{BA31A66A-C202-B4FD-6CBA-EB6B8140438B}"/>
              </a:ext>
            </a:extLst>
          </p:cNvPr>
          <p:cNvPicPr>
            <a:picLocks noChangeAspect="1"/>
          </p:cNvPicPr>
          <p:nvPr/>
        </p:nvPicPr>
        <p:blipFill>
          <a:blip r:embed="rId4"/>
          <a:stretch>
            <a:fillRect/>
          </a:stretch>
        </p:blipFill>
        <p:spPr>
          <a:xfrm>
            <a:off x="418641" y="1546038"/>
            <a:ext cx="8306718" cy="4604624"/>
          </a:xfrm>
          <a:prstGeom prst="rect">
            <a:avLst/>
          </a:prstGeom>
          <a:effectLst>
            <a:glow rad="63500">
              <a:schemeClr val="accent1">
                <a:satMod val="175000"/>
                <a:alpha val="40000"/>
              </a:schemeClr>
            </a:glow>
            <a:outerShdw blurRad="63500" sx="102000" sy="102000" algn="ctr" rotWithShape="0">
              <a:prstClr val="black">
                <a:alpha val="40000"/>
              </a:prstClr>
            </a:outerShdw>
          </a:effectLst>
        </p:spPr>
      </p:pic>
      <p:pic>
        <p:nvPicPr>
          <p:cNvPr id="11" name="Picture 10" descr="Loop">
            <a:extLst>
              <a:ext uri="{FF2B5EF4-FFF2-40B4-BE49-F238E27FC236}">
                <a16:creationId xmlns:a16="http://schemas.microsoft.com/office/drawing/2014/main" id="{C2FCB8B0-98DA-4A6A-FCE9-D9D8BCED793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91058" y="2419630"/>
            <a:ext cx="3043621" cy="841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79338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14780" y="-45826"/>
            <a:ext cx="9158780" cy="6858000"/>
          </a:xfrm>
          <a:prstGeom prst="rect">
            <a:avLst/>
          </a:prstGeom>
          <a:solidFill>
            <a:srgbClr val="FF6600"/>
          </a:solidFill>
          <a:ln w="9525">
            <a:solidFill>
              <a:srgbClr val="FF66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pic>
        <p:nvPicPr>
          <p:cNvPr id="2050" name="Picture 2" descr="C:\Users\sl200\AppData\Local\Temp\SNAGHTML410db7.PNG"/>
          <p:cNvPicPr>
            <a:picLocks noChangeAspect="1" noChangeArrowheads="1"/>
          </p:cNvPicPr>
          <p:nvPr/>
        </p:nvPicPr>
        <p:blipFill rotWithShape="1">
          <a:blip r:embed="rId3">
            <a:extLst>
              <a:ext uri="{28A0092B-C50C-407E-A947-70E740481C1C}">
                <a14:useLocalDpi xmlns:a14="http://schemas.microsoft.com/office/drawing/2010/main" val="0"/>
              </a:ext>
            </a:extLst>
          </a:blip>
          <a:srcRect r="18120" b="40397"/>
          <a:stretch/>
        </p:blipFill>
        <p:spPr bwMode="auto">
          <a:xfrm>
            <a:off x="3069942" y="2816999"/>
            <a:ext cx="5697312" cy="3893678"/>
          </a:xfrm>
          <a:prstGeom prst="rect">
            <a:avLst/>
          </a:prstGeom>
          <a:noFill/>
          <a:ln>
            <a:solidFill>
              <a:schemeClr val="accent5">
                <a:lumMod val="75000"/>
              </a:schemeClr>
            </a:solidFill>
          </a:ln>
          <a:effectLst>
            <a:glow rad="63500">
              <a:schemeClr val="accent1">
                <a:satMod val="175000"/>
                <a:alpha val="40000"/>
              </a:schemeClr>
            </a:glow>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5" name="Rectangle 2"/>
          <p:cNvSpPr>
            <a:spLocks noChangeArrowheads="1"/>
          </p:cNvSpPr>
          <p:nvPr/>
        </p:nvSpPr>
        <p:spPr bwMode="auto">
          <a:xfrm>
            <a:off x="-7390" y="-45825"/>
            <a:ext cx="9144000" cy="71755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6" name="Text Box 22"/>
          <p:cNvSpPr txBox="1">
            <a:spLocks noChangeArrowheads="1"/>
          </p:cNvSpPr>
          <p:nvPr/>
        </p:nvSpPr>
        <p:spPr bwMode="auto">
          <a:xfrm>
            <a:off x="2364539" y="20566"/>
            <a:ext cx="4414922" cy="584775"/>
          </a:xfrm>
          <a:prstGeom prst="rect">
            <a:avLst/>
          </a:prstGeom>
          <a:noFill/>
          <a:ln w="9525">
            <a:noFill/>
            <a:miter lim="800000"/>
            <a:headEnd/>
            <a:tailEnd/>
          </a:ln>
        </p:spPr>
        <p:txBody>
          <a:bodyPr wrap="square">
            <a:spAutoFit/>
          </a:bodyPr>
          <a:lstStyle/>
          <a:p>
            <a:r>
              <a:rPr lang="en-GB" sz="3200" dirty="0">
                <a:solidFill>
                  <a:schemeClr val="bg1"/>
                </a:solidFill>
              </a:rPr>
              <a:t>Using your Career Tools</a:t>
            </a:r>
          </a:p>
        </p:txBody>
      </p:sp>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b="32395"/>
          <a:stretch/>
        </p:blipFill>
        <p:spPr>
          <a:xfrm>
            <a:off x="362197" y="2816999"/>
            <a:ext cx="2584953" cy="3907830"/>
          </a:xfrm>
          <a:prstGeom prst="rect">
            <a:avLst/>
          </a:prstGeom>
          <a:effectLst>
            <a:glow rad="63500">
              <a:schemeClr val="accent1">
                <a:satMod val="175000"/>
                <a:alpha val="40000"/>
              </a:schemeClr>
            </a:glow>
            <a:outerShdw blurRad="63500" sx="102000" sy="102000" algn="ctr" rotWithShape="0">
              <a:prstClr val="black">
                <a:alpha val="40000"/>
              </a:prstClr>
            </a:outerShdw>
          </a:effectLst>
        </p:spPr>
      </p:pic>
      <p:sp>
        <p:nvSpPr>
          <p:cNvPr id="13" name="TextBox 12">
            <a:extLst>
              <a:ext uri="{FF2B5EF4-FFF2-40B4-BE49-F238E27FC236}">
                <a16:creationId xmlns:a16="http://schemas.microsoft.com/office/drawing/2014/main" id="{6801038B-4675-48E9-9FF8-6BC92B314C4A}"/>
              </a:ext>
            </a:extLst>
          </p:cNvPr>
          <p:cNvSpPr txBox="1"/>
          <p:nvPr/>
        </p:nvSpPr>
        <p:spPr>
          <a:xfrm>
            <a:off x="362197" y="1064361"/>
            <a:ext cx="8404825" cy="1569660"/>
          </a:xfrm>
          <a:prstGeom prst="rect">
            <a:avLst/>
          </a:prstGeom>
          <a:solidFill>
            <a:schemeClr val="bg1"/>
          </a:solidFill>
        </p:spPr>
        <p:txBody>
          <a:bodyPr wrap="square" rtlCol="0">
            <a:spAutoFit/>
          </a:bodyPr>
          <a:lstStyle/>
          <a:p>
            <a:pPr marL="285750" indent="-285750">
              <a:buFont typeface="Arial" panose="020B0604020202020204" pitchFamily="34" charset="0"/>
              <a:buChar char="•"/>
            </a:pPr>
            <a:r>
              <a:rPr lang="en-GB" sz="2400" dirty="0"/>
              <a:t>Go to the home page and select Career Tools at top right of home page. </a:t>
            </a:r>
          </a:p>
          <a:p>
            <a:pPr marL="285750" indent="-285750">
              <a:buFont typeface="Arial" panose="020B0604020202020204" pitchFamily="34" charset="0"/>
              <a:buChar char="•"/>
            </a:pPr>
            <a:r>
              <a:rPr lang="en-GB" sz="2400" dirty="0"/>
              <a:t>Click on My Job Sectors to see those you tagged and job profiles you viewed.</a:t>
            </a:r>
          </a:p>
        </p:txBody>
      </p:sp>
      <p:pic>
        <p:nvPicPr>
          <p:cNvPr id="10" name="Picture 10" descr="Loop"/>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9405" y="3789803"/>
            <a:ext cx="1576591" cy="676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raphic 8" descr="Badge 1 with solid fill">
            <a:extLst>
              <a:ext uri="{FF2B5EF4-FFF2-40B4-BE49-F238E27FC236}">
                <a16:creationId xmlns:a16="http://schemas.microsoft.com/office/drawing/2014/main" id="{87A7F1F6-209F-472A-A91B-C379BE2857E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75545" y="0"/>
            <a:ext cx="646331" cy="646331"/>
          </a:xfrm>
          <a:prstGeom prst="rect">
            <a:avLst/>
          </a:prstGeom>
        </p:spPr>
      </p:pic>
    </p:spTree>
    <p:extLst>
      <p:ext uri="{BB962C8B-B14F-4D97-AF65-F5344CB8AC3E}">
        <p14:creationId xmlns:p14="http://schemas.microsoft.com/office/powerpoint/2010/main" val="1557552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2050"/>
                                        </p:tgtEl>
                                        <p:attrNameLst>
                                          <p:attrName>style.visibility</p:attrName>
                                        </p:attrNameLst>
                                      </p:cBhvr>
                                      <p:to>
                                        <p:strVal val="visible"/>
                                      </p:to>
                                    </p:set>
                                    <p:animEffect transition="in" filter="fade">
                                      <p:cBhvr>
                                        <p:cTn id="13" dur="1000"/>
                                        <p:tgtEl>
                                          <p:spTgt spid="2050"/>
                                        </p:tgtEl>
                                      </p:cBhvr>
                                    </p:animEffect>
                                    <p:anim calcmode="lin" valueType="num">
                                      <p:cBhvr>
                                        <p:cTn id="14" dur="1000" fill="hold"/>
                                        <p:tgtEl>
                                          <p:spTgt spid="2050"/>
                                        </p:tgtEl>
                                        <p:attrNameLst>
                                          <p:attrName>ppt_x</p:attrName>
                                        </p:attrNameLst>
                                      </p:cBhvr>
                                      <p:tavLst>
                                        <p:tav tm="0">
                                          <p:val>
                                            <p:strVal val="#ppt_x"/>
                                          </p:val>
                                        </p:tav>
                                        <p:tav tm="100000">
                                          <p:val>
                                            <p:strVal val="#ppt_x"/>
                                          </p:val>
                                        </p:tav>
                                      </p:tavLst>
                                    </p:anim>
                                    <p:anim calcmode="lin" valueType="num">
                                      <p:cBhvr>
                                        <p:cTn id="15"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0" y="-63144"/>
            <a:ext cx="9144000" cy="6921144"/>
          </a:xfrm>
          <a:prstGeom prst="rect">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745F6B8F-A84B-DC4F-ADAE-E48455D522B6}"/>
              </a:ext>
            </a:extLst>
          </p:cNvPr>
          <p:cNvSpPr/>
          <p:nvPr/>
        </p:nvSpPr>
        <p:spPr>
          <a:xfrm>
            <a:off x="384989" y="1289059"/>
            <a:ext cx="3861333" cy="461665"/>
          </a:xfrm>
          <a:prstGeom prst="rect">
            <a:avLst/>
          </a:prstGeom>
          <a:solidFill>
            <a:schemeClr val="bg1"/>
          </a:solidFill>
        </p:spPr>
        <p:txBody>
          <a:bodyPr wrap="square">
            <a:spAutoFit/>
          </a:bodyPr>
          <a:lstStyle/>
          <a:p>
            <a:pPr marL="457200" indent="-457200">
              <a:buFont typeface="+mj-lt"/>
              <a:buAutoNum type="arabicPeriod"/>
            </a:pPr>
            <a:r>
              <a:rPr lang="en-GB" altLang="en-US" sz="2400" b="1" dirty="0">
                <a:solidFill>
                  <a:srgbClr val="002060"/>
                </a:solidFill>
                <a:latin typeface="Calibri" panose="020F0502020204030204" pitchFamily="34" charset="0"/>
              </a:rPr>
              <a:t>Register on Careerpilot</a:t>
            </a:r>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22562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3"/>
            <a:ext cx="9144000" cy="74740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grpSp>
        <p:nvGrpSpPr>
          <p:cNvPr id="5" name="Group 4">
            <a:extLst>
              <a:ext uri="{FF2B5EF4-FFF2-40B4-BE49-F238E27FC236}">
                <a16:creationId xmlns:a16="http://schemas.microsoft.com/office/drawing/2014/main" id="{42F3DEAD-B109-B401-8D96-4D14D6E3F430}"/>
              </a:ext>
            </a:extLst>
          </p:cNvPr>
          <p:cNvGrpSpPr/>
          <p:nvPr/>
        </p:nvGrpSpPr>
        <p:grpSpPr>
          <a:xfrm>
            <a:off x="384989" y="3766548"/>
            <a:ext cx="8333125" cy="1157113"/>
            <a:chOff x="384989" y="3688642"/>
            <a:chExt cx="8333125" cy="1157113"/>
          </a:xfrm>
        </p:grpSpPr>
        <p:sp>
          <p:nvSpPr>
            <p:cNvPr id="19" name="Rectangle 18">
              <a:extLst>
                <a:ext uri="{FF2B5EF4-FFF2-40B4-BE49-F238E27FC236}">
                  <a16:creationId xmlns:a16="http://schemas.microsoft.com/office/drawing/2014/main" id="{C243B871-C104-4EC7-9040-E0688A0D4D24}"/>
                </a:ext>
              </a:extLst>
            </p:cNvPr>
            <p:cNvSpPr/>
            <p:nvPr/>
          </p:nvSpPr>
          <p:spPr>
            <a:xfrm>
              <a:off x="384989" y="4036367"/>
              <a:ext cx="7907240" cy="461665"/>
            </a:xfrm>
            <a:prstGeom prst="rect">
              <a:avLst/>
            </a:prstGeom>
            <a:solidFill>
              <a:schemeClr val="bg1"/>
            </a:solidFill>
          </p:spPr>
          <p:txBody>
            <a:bodyPr wrap="square">
              <a:spAutoFit/>
            </a:bodyPr>
            <a:lstStyle/>
            <a:p>
              <a:r>
                <a:rPr lang="en-GB" altLang="en-US" sz="2400" b="1" dirty="0">
                  <a:solidFill>
                    <a:srgbClr val="002060"/>
                  </a:solidFill>
                  <a:latin typeface="Calibri" panose="020F0502020204030204" pitchFamily="34" charset="0"/>
                </a:rPr>
                <a:t>3. Explore some Job Sectors and look at job profiles</a:t>
              </a:r>
            </a:p>
          </p:txBody>
        </p:sp>
        <p:pic>
          <p:nvPicPr>
            <p:cNvPr id="10" name="Picture 9">
              <a:extLst>
                <a:ext uri="{FF2B5EF4-FFF2-40B4-BE49-F238E27FC236}">
                  <a16:creationId xmlns:a16="http://schemas.microsoft.com/office/drawing/2014/main" id="{444FB331-B128-48F2-8E3F-A2F32E3F79E2}"/>
                </a:ext>
              </a:extLst>
            </p:cNvPr>
            <p:cNvPicPr>
              <a:picLocks noChangeAspect="1"/>
            </p:cNvPicPr>
            <p:nvPr/>
          </p:nvPicPr>
          <p:blipFill>
            <a:blip r:embed="rId3"/>
            <a:stretch>
              <a:fillRect/>
            </a:stretch>
          </p:blipFill>
          <p:spPr>
            <a:xfrm>
              <a:off x="7356549" y="3688642"/>
              <a:ext cx="1361565" cy="1157113"/>
            </a:xfrm>
            <a:prstGeom prst="rect">
              <a:avLst/>
            </a:prstGeom>
            <a:effectLst>
              <a:glow rad="63500">
                <a:schemeClr val="accent1">
                  <a:satMod val="175000"/>
                  <a:alpha val="40000"/>
                </a:schemeClr>
              </a:glow>
            </a:effectLst>
          </p:spPr>
        </p:pic>
      </p:grpSp>
      <p:sp>
        <p:nvSpPr>
          <p:cNvPr id="20" name="Rectangle 19">
            <a:extLst>
              <a:ext uri="{FF2B5EF4-FFF2-40B4-BE49-F238E27FC236}">
                <a16:creationId xmlns:a16="http://schemas.microsoft.com/office/drawing/2014/main" id="{FCED8037-A006-4A81-9DFF-CACF2E4DCA16}"/>
              </a:ext>
            </a:extLst>
          </p:cNvPr>
          <p:cNvSpPr/>
          <p:nvPr/>
        </p:nvSpPr>
        <p:spPr>
          <a:xfrm>
            <a:off x="384989" y="5515294"/>
            <a:ext cx="6015811" cy="461665"/>
          </a:xfrm>
          <a:prstGeom prst="rect">
            <a:avLst/>
          </a:prstGeom>
          <a:solidFill>
            <a:schemeClr val="bg1"/>
          </a:solidFill>
        </p:spPr>
        <p:txBody>
          <a:bodyPr wrap="square">
            <a:spAutoFit/>
          </a:bodyPr>
          <a:lstStyle/>
          <a:p>
            <a:r>
              <a:rPr lang="en-GB" altLang="en-US" sz="2400" b="1" dirty="0">
                <a:solidFill>
                  <a:srgbClr val="002060"/>
                </a:solidFill>
                <a:latin typeface="Calibri" panose="020F0502020204030204" pitchFamily="34" charset="0"/>
              </a:rPr>
              <a:t>4. Tag 2 Job Sectors you are interested in</a:t>
            </a:r>
          </a:p>
        </p:txBody>
      </p:sp>
      <p:pic>
        <p:nvPicPr>
          <p:cNvPr id="16" name="Graphic 15" descr="Badge 1 with solid fill">
            <a:extLst>
              <a:ext uri="{FF2B5EF4-FFF2-40B4-BE49-F238E27FC236}">
                <a16:creationId xmlns:a16="http://schemas.microsoft.com/office/drawing/2014/main" id="{B7D9B244-47E7-4538-817C-6BF834F949D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5545" y="0"/>
            <a:ext cx="646331" cy="646331"/>
          </a:xfrm>
          <a:prstGeom prst="rect">
            <a:avLst/>
          </a:prstGeom>
        </p:spPr>
      </p:pic>
      <p:grpSp>
        <p:nvGrpSpPr>
          <p:cNvPr id="3" name="Group 2">
            <a:extLst>
              <a:ext uri="{FF2B5EF4-FFF2-40B4-BE49-F238E27FC236}">
                <a16:creationId xmlns:a16="http://schemas.microsoft.com/office/drawing/2014/main" id="{433F4B78-CDA3-006A-0910-6F568D4F56B0}"/>
              </a:ext>
            </a:extLst>
          </p:cNvPr>
          <p:cNvGrpSpPr/>
          <p:nvPr/>
        </p:nvGrpSpPr>
        <p:grpSpPr>
          <a:xfrm>
            <a:off x="384989" y="2328888"/>
            <a:ext cx="7401717" cy="1234589"/>
            <a:chOff x="410044" y="2301905"/>
            <a:chExt cx="7307459" cy="1234589"/>
          </a:xfrm>
        </p:grpSpPr>
        <p:sp>
          <p:nvSpPr>
            <p:cNvPr id="17" name="Rectangle 16">
              <a:extLst>
                <a:ext uri="{FF2B5EF4-FFF2-40B4-BE49-F238E27FC236}">
                  <a16:creationId xmlns:a16="http://schemas.microsoft.com/office/drawing/2014/main" id="{3BC55CF2-B77A-44AE-992D-229739311946}"/>
                </a:ext>
              </a:extLst>
            </p:cNvPr>
            <p:cNvSpPr/>
            <p:nvPr/>
          </p:nvSpPr>
          <p:spPr>
            <a:xfrm>
              <a:off x="410044" y="2690861"/>
              <a:ext cx="4487635" cy="461665"/>
            </a:xfrm>
            <a:prstGeom prst="rect">
              <a:avLst/>
            </a:prstGeom>
            <a:solidFill>
              <a:schemeClr val="bg1"/>
            </a:solidFill>
          </p:spPr>
          <p:txBody>
            <a:bodyPr wrap="square">
              <a:spAutoFit/>
            </a:bodyPr>
            <a:lstStyle/>
            <a:p>
              <a:r>
                <a:rPr lang="en-GB" altLang="en-US" sz="2400" b="1" dirty="0">
                  <a:solidFill>
                    <a:srgbClr val="002060"/>
                  </a:solidFill>
                  <a:latin typeface="Calibri" panose="020F0502020204030204" pitchFamily="34" charset="0"/>
                </a:rPr>
                <a:t>2.  Complete the Job Sector Quiz</a:t>
              </a:r>
            </a:p>
          </p:txBody>
        </p:sp>
        <p:pic>
          <p:nvPicPr>
            <p:cNvPr id="4" name="Picture 3">
              <a:extLst>
                <a:ext uri="{FF2B5EF4-FFF2-40B4-BE49-F238E27FC236}">
                  <a16:creationId xmlns:a16="http://schemas.microsoft.com/office/drawing/2014/main" id="{53013E86-0636-4CB8-BB89-F8189F3217A0}"/>
                </a:ext>
              </a:extLst>
            </p:cNvPr>
            <p:cNvPicPr>
              <a:picLocks noChangeAspect="1"/>
            </p:cNvPicPr>
            <p:nvPr/>
          </p:nvPicPr>
          <p:blipFill rotWithShape="1">
            <a:blip r:embed="rId5"/>
            <a:srcRect b="8789"/>
            <a:stretch/>
          </p:blipFill>
          <p:spPr>
            <a:xfrm>
              <a:off x="6640446" y="2301905"/>
              <a:ext cx="1077057" cy="1234589"/>
            </a:xfrm>
            <a:prstGeom prst="rect">
              <a:avLst/>
            </a:prstGeom>
            <a:effectLst>
              <a:glow rad="63500">
                <a:schemeClr val="accent1">
                  <a:satMod val="175000"/>
                  <a:alpha val="40000"/>
                </a:schemeClr>
              </a:glow>
            </a:effectLst>
          </p:spPr>
        </p:pic>
      </p:grpSp>
      <p:pic>
        <p:nvPicPr>
          <p:cNvPr id="18" name="Picture 17" descr="A screenshot of a computer&#10;&#10;Description automatically generated">
            <a:extLst>
              <a:ext uri="{FF2B5EF4-FFF2-40B4-BE49-F238E27FC236}">
                <a16:creationId xmlns:a16="http://schemas.microsoft.com/office/drawing/2014/main" id="{7FB5FC52-8C20-19A0-B694-FCE906005319}"/>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1852" t="3187" r="11306" b="4904"/>
          <a:stretch/>
        </p:blipFill>
        <p:spPr>
          <a:xfrm>
            <a:off x="4042984" y="944860"/>
            <a:ext cx="1709387" cy="1150062"/>
          </a:xfrm>
          <a:prstGeom prst="rect">
            <a:avLst/>
          </a:prstGeom>
        </p:spPr>
      </p:pic>
      <p:pic>
        <p:nvPicPr>
          <p:cNvPr id="22" name="Picture 21" descr="A screenshot of a computer&#10;&#10;Description automatically generated">
            <a:extLst>
              <a:ext uri="{FF2B5EF4-FFF2-40B4-BE49-F238E27FC236}">
                <a16:creationId xmlns:a16="http://schemas.microsoft.com/office/drawing/2014/main" id="{37506FD9-1EAC-61EE-F413-FE4D34D4B48A}"/>
              </a:ext>
            </a:extLst>
          </p:cNvPr>
          <p:cNvPicPr>
            <a:picLocks noChangeAspect="1"/>
          </p:cNvPicPr>
          <p:nvPr/>
        </p:nvPicPr>
        <p:blipFill rotWithShape="1">
          <a:blip r:embed="rId7">
            <a:extLst>
              <a:ext uri="{28A0092B-C50C-407E-A947-70E740481C1C}">
                <a14:useLocalDpi xmlns:a14="http://schemas.microsoft.com/office/drawing/2010/main" val="0"/>
              </a:ext>
            </a:extLst>
          </a:blip>
          <a:srcRect l="59949" t="1274" r="15601" b="84195"/>
          <a:stretch/>
        </p:blipFill>
        <p:spPr>
          <a:xfrm>
            <a:off x="5949681" y="5366574"/>
            <a:ext cx="2342548" cy="783117"/>
          </a:xfrm>
          <a:prstGeom prst="rect">
            <a:avLst/>
          </a:prstGeom>
          <a:effectLst>
            <a:glow rad="63500">
              <a:schemeClr val="accent1">
                <a:satMod val="175000"/>
                <a:alpha val="40000"/>
              </a:schemeClr>
            </a:glow>
          </a:effectLst>
        </p:spPr>
      </p:pic>
      <p:sp>
        <p:nvSpPr>
          <p:cNvPr id="9" name="Text Box 22">
            <a:extLst>
              <a:ext uri="{FF2B5EF4-FFF2-40B4-BE49-F238E27FC236}">
                <a16:creationId xmlns:a16="http://schemas.microsoft.com/office/drawing/2014/main" id="{B263BFF7-0591-4E94-9C37-BACF27476DA7}"/>
              </a:ext>
            </a:extLst>
          </p:cNvPr>
          <p:cNvSpPr txBox="1">
            <a:spLocks noChangeArrowheads="1"/>
          </p:cNvSpPr>
          <p:nvPr/>
        </p:nvSpPr>
        <p:spPr bwMode="auto">
          <a:xfrm>
            <a:off x="2912312" y="-26545"/>
            <a:ext cx="3343051" cy="646331"/>
          </a:xfrm>
          <a:prstGeom prst="rect">
            <a:avLst/>
          </a:prstGeom>
          <a:noFill/>
          <a:ln w="9525">
            <a:noFill/>
            <a:miter lim="800000"/>
            <a:headEnd/>
            <a:tailEnd/>
          </a:ln>
        </p:spPr>
        <p:txBody>
          <a:bodyPr wrap="square">
            <a:spAutoFit/>
          </a:bodyPr>
          <a:lstStyle/>
          <a:p>
            <a:r>
              <a:rPr lang="en-GB" sz="3600" dirty="0">
                <a:solidFill>
                  <a:schemeClr val="bg1"/>
                </a:solidFill>
              </a:rPr>
              <a:t>Careerpilot Task </a:t>
            </a:r>
          </a:p>
        </p:txBody>
      </p:sp>
      <p:pic>
        <p:nvPicPr>
          <p:cNvPr id="15" name="Picture 14">
            <a:extLst>
              <a:ext uri="{FF2B5EF4-FFF2-40B4-BE49-F238E27FC236}">
                <a16:creationId xmlns:a16="http://schemas.microsoft.com/office/drawing/2014/main" id="{C7D2A835-BBF5-E656-A8E0-2EA3860599D7}"/>
              </a:ext>
            </a:extLst>
          </p:cNvPr>
          <p:cNvPicPr>
            <a:picLocks noChangeAspect="1"/>
          </p:cNvPicPr>
          <p:nvPr/>
        </p:nvPicPr>
        <p:blipFill>
          <a:blip r:embed="rId8"/>
          <a:stretch>
            <a:fillRect/>
          </a:stretch>
        </p:blipFill>
        <p:spPr>
          <a:xfrm>
            <a:off x="4665809" y="2676626"/>
            <a:ext cx="2080084" cy="539115"/>
          </a:xfrm>
          <a:prstGeom prst="rect">
            <a:avLst/>
          </a:prstGeom>
        </p:spPr>
      </p:pic>
      <p:pic>
        <p:nvPicPr>
          <p:cNvPr id="11" name="Graphic 10" descr="Monitor with solid fill">
            <a:extLst>
              <a:ext uri="{FF2B5EF4-FFF2-40B4-BE49-F238E27FC236}">
                <a16:creationId xmlns:a16="http://schemas.microsoft.com/office/drawing/2014/main" id="{D3556399-6966-5D33-260E-9014D0E5E34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065290" y="921"/>
            <a:ext cx="644487" cy="644487"/>
          </a:xfrm>
          <a:prstGeom prst="rect">
            <a:avLst/>
          </a:prstGeom>
        </p:spPr>
      </p:pic>
      <p:sp>
        <p:nvSpPr>
          <p:cNvPr id="12" name="Star: 32 Points 11">
            <a:extLst>
              <a:ext uri="{FF2B5EF4-FFF2-40B4-BE49-F238E27FC236}">
                <a16:creationId xmlns:a16="http://schemas.microsoft.com/office/drawing/2014/main" id="{7CABC865-D548-E740-55CD-908D4C627615}"/>
              </a:ext>
            </a:extLst>
          </p:cNvPr>
          <p:cNvSpPr/>
          <p:nvPr/>
        </p:nvSpPr>
        <p:spPr>
          <a:xfrm>
            <a:off x="7289859" y="837626"/>
            <a:ext cx="1767612" cy="1767965"/>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20 mins</a:t>
            </a:r>
          </a:p>
        </p:txBody>
      </p:sp>
    </p:spTree>
    <p:extLst>
      <p:ext uri="{BB962C8B-B14F-4D97-AF65-F5344CB8AC3E}">
        <p14:creationId xmlns:p14="http://schemas.microsoft.com/office/powerpoint/2010/main" val="1460700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1000"/>
                                        <p:tgtEl>
                                          <p:spTgt spid="18"/>
                                        </p:tgtEl>
                                      </p:cBhvr>
                                    </p:animEffect>
                                    <p:anim calcmode="lin" valueType="num">
                                      <p:cBhvr>
                                        <p:cTn id="13" dur="1000" fill="hold"/>
                                        <p:tgtEl>
                                          <p:spTgt spid="18"/>
                                        </p:tgtEl>
                                        <p:attrNameLst>
                                          <p:attrName>ppt_x</p:attrName>
                                        </p:attrNameLst>
                                      </p:cBhvr>
                                      <p:tavLst>
                                        <p:tav tm="0">
                                          <p:val>
                                            <p:strVal val="#ppt_x"/>
                                          </p:val>
                                        </p:tav>
                                        <p:tav tm="100000">
                                          <p:val>
                                            <p:strVal val="#ppt_x"/>
                                          </p:val>
                                        </p:tav>
                                      </p:tavLst>
                                    </p:anim>
                                    <p:anim calcmode="lin" valueType="num">
                                      <p:cBhvr>
                                        <p:cTn id="14"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1000"/>
                                        <p:tgtEl>
                                          <p:spTgt spid="15"/>
                                        </p:tgtEl>
                                      </p:cBhvr>
                                    </p:animEffect>
                                    <p:anim calcmode="lin" valueType="num">
                                      <p:cBhvr>
                                        <p:cTn id="25" dur="1000" fill="hold"/>
                                        <p:tgtEl>
                                          <p:spTgt spid="15"/>
                                        </p:tgtEl>
                                        <p:attrNameLst>
                                          <p:attrName>ppt_x</p:attrName>
                                        </p:attrNameLst>
                                      </p:cBhvr>
                                      <p:tavLst>
                                        <p:tav tm="0">
                                          <p:val>
                                            <p:strVal val="#ppt_x"/>
                                          </p:val>
                                        </p:tav>
                                        <p:tav tm="100000">
                                          <p:val>
                                            <p:strVal val="#ppt_x"/>
                                          </p:val>
                                        </p:tav>
                                      </p:tavLst>
                                    </p:anim>
                                    <p:anim calcmode="lin" valueType="num">
                                      <p:cBhvr>
                                        <p:cTn id="2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1000"/>
                                        <p:tgtEl>
                                          <p:spTgt spid="5"/>
                                        </p:tgtEl>
                                      </p:cBhvr>
                                    </p:animEffect>
                                    <p:anim calcmode="lin" valueType="num">
                                      <p:cBhvr>
                                        <p:cTn id="32" dur="1000" fill="hold"/>
                                        <p:tgtEl>
                                          <p:spTgt spid="5"/>
                                        </p:tgtEl>
                                        <p:attrNameLst>
                                          <p:attrName>ppt_x</p:attrName>
                                        </p:attrNameLst>
                                      </p:cBhvr>
                                      <p:tavLst>
                                        <p:tav tm="0">
                                          <p:val>
                                            <p:strVal val="#ppt_x"/>
                                          </p:val>
                                        </p:tav>
                                        <p:tav tm="100000">
                                          <p:val>
                                            <p:strVal val="#ppt_x"/>
                                          </p:val>
                                        </p:tav>
                                      </p:tavLst>
                                    </p:anim>
                                    <p:anim calcmode="lin" valueType="num">
                                      <p:cBhvr>
                                        <p:cTn id="3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fade">
                                      <p:cBhvr>
                                        <p:cTn id="38" dur="1000"/>
                                        <p:tgtEl>
                                          <p:spTgt spid="20"/>
                                        </p:tgtEl>
                                      </p:cBhvr>
                                    </p:animEffect>
                                    <p:anim calcmode="lin" valueType="num">
                                      <p:cBhvr>
                                        <p:cTn id="39" dur="1000" fill="hold"/>
                                        <p:tgtEl>
                                          <p:spTgt spid="20"/>
                                        </p:tgtEl>
                                        <p:attrNameLst>
                                          <p:attrName>ppt_x</p:attrName>
                                        </p:attrNameLst>
                                      </p:cBhvr>
                                      <p:tavLst>
                                        <p:tav tm="0">
                                          <p:val>
                                            <p:strVal val="#ppt_x"/>
                                          </p:val>
                                        </p:tav>
                                        <p:tav tm="100000">
                                          <p:val>
                                            <p:strVal val="#ppt_x"/>
                                          </p:val>
                                        </p:tav>
                                      </p:tavLst>
                                    </p:anim>
                                    <p:anim calcmode="lin" valueType="num">
                                      <p:cBhvr>
                                        <p:cTn id="40" dur="1000" fill="hold"/>
                                        <p:tgtEl>
                                          <p:spTgt spid="20"/>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fade">
                                      <p:cBhvr>
                                        <p:cTn id="43" dur="1000"/>
                                        <p:tgtEl>
                                          <p:spTgt spid="22"/>
                                        </p:tgtEl>
                                      </p:cBhvr>
                                    </p:animEffect>
                                    <p:anim calcmode="lin" valueType="num">
                                      <p:cBhvr>
                                        <p:cTn id="44" dur="1000" fill="hold"/>
                                        <p:tgtEl>
                                          <p:spTgt spid="22"/>
                                        </p:tgtEl>
                                        <p:attrNameLst>
                                          <p:attrName>ppt_x</p:attrName>
                                        </p:attrNameLst>
                                      </p:cBhvr>
                                      <p:tavLst>
                                        <p:tav tm="0">
                                          <p:val>
                                            <p:strVal val="#ppt_x"/>
                                          </p:val>
                                        </p:tav>
                                        <p:tav tm="100000">
                                          <p:val>
                                            <p:strVal val="#ppt_x"/>
                                          </p:val>
                                        </p:tav>
                                      </p:tavLst>
                                    </p:anim>
                                    <p:anim calcmode="lin" valueType="num">
                                      <p:cBhvr>
                                        <p:cTn id="45"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1" presetClass="entr" presetSubtype="1" fill="hold" grpId="0" nodeType="clickEffect">
                                  <p:stCondLst>
                                    <p:cond delay="0"/>
                                  </p:stCondLst>
                                  <p:childTnLst>
                                    <p:set>
                                      <p:cBhvr>
                                        <p:cTn id="49" dur="1" fill="hold">
                                          <p:stCondLst>
                                            <p:cond delay="0"/>
                                          </p:stCondLst>
                                        </p:cTn>
                                        <p:tgtEl>
                                          <p:spTgt spid="12"/>
                                        </p:tgtEl>
                                        <p:attrNameLst>
                                          <p:attrName>style.visibility</p:attrName>
                                        </p:attrNameLst>
                                      </p:cBhvr>
                                      <p:to>
                                        <p:strVal val="visible"/>
                                      </p:to>
                                    </p:set>
                                    <p:animEffect transition="in" filter="wheel(1)">
                                      <p:cBhvr>
                                        <p:cTn id="50"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0" grpId="0" animBg="1"/>
      <p:bldP spid="1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
          <p:cNvSpPr>
            <a:spLocks noChangeArrowheads="1"/>
          </p:cNvSpPr>
          <p:nvPr/>
        </p:nvSpPr>
        <p:spPr bwMode="auto">
          <a:xfrm>
            <a:off x="-14780" y="0"/>
            <a:ext cx="9158780" cy="6858000"/>
          </a:xfrm>
          <a:prstGeom prst="rect">
            <a:avLst/>
          </a:prstGeom>
          <a:solidFill>
            <a:srgbClr val="FF6600"/>
          </a:solidFill>
          <a:ln w="9525">
            <a:solidFill>
              <a:srgbClr val="FF66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12292" name="Rectangle 2"/>
          <p:cNvSpPr>
            <a:spLocks noChangeArrowheads="1"/>
          </p:cNvSpPr>
          <p:nvPr/>
        </p:nvSpPr>
        <p:spPr bwMode="auto">
          <a:xfrm>
            <a:off x="-14780" y="0"/>
            <a:ext cx="9158780" cy="646331"/>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600" dirty="0">
                <a:solidFill>
                  <a:schemeClr val="bg1"/>
                </a:solidFill>
                <a:latin typeface="Calibri" panose="020F0502020204030204" pitchFamily="34" charset="0"/>
              </a:rPr>
              <a:t>  Sharing what you found out</a:t>
            </a:r>
          </a:p>
        </p:txBody>
      </p:sp>
      <p:pic>
        <p:nvPicPr>
          <p:cNvPr id="8" name="Picture 7">
            <a:extLst>
              <a:ext uri="{FF2B5EF4-FFF2-40B4-BE49-F238E27FC236}">
                <a16:creationId xmlns:a16="http://schemas.microsoft.com/office/drawing/2014/main" id="{A794B98B-DB1E-4BA7-BED7-21CACBA6F965}"/>
              </a:ext>
            </a:extLst>
          </p:cNvPr>
          <p:cNvPicPr>
            <a:picLocks noChangeAspect="1"/>
          </p:cNvPicPr>
          <p:nvPr/>
        </p:nvPicPr>
        <p:blipFill>
          <a:blip r:embed="rId3"/>
          <a:stretch>
            <a:fillRect/>
          </a:stretch>
        </p:blipFill>
        <p:spPr>
          <a:xfrm>
            <a:off x="2966296" y="4387184"/>
            <a:ext cx="3211407" cy="2247365"/>
          </a:xfrm>
          <a:prstGeom prst="rect">
            <a:avLst/>
          </a:prstGeom>
          <a:ln>
            <a:solidFill>
              <a:schemeClr val="accent5">
                <a:lumMod val="75000"/>
              </a:schemeClr>
            </a:solidFill>
          </a:ln>
          <a:effectLst>
            <a:outerShdw blurRad="63500" sx="102000" sy="102000" algn="ctr" rotWithShape="0">
              <a:prstClr val="black">
                <a:alpha val="40000"/>
              </a:prstClr>
            </a:outerShdw>
          </a:effectLst>
        </p:spPr>
      </p:pic>
      <p:sp>
        <p:nvSpPr>
          <p:cNvPr id="3" name="TextBox 2">
            <a:extLst>
              <a:ext uri="{FF2B5EF4-FFF2-40B4-BE49-F238E27FC236}">
                <a16:creationId xmlns:a16="http://schemas.microsoft.com/office/drawing/2014/main" id="{F90434F1-66F3-40DD-94F5-925953437546}"/>
              </a:ext>
            </a:extLst>
          </p:cNvPr>
          <p:cNvSpPr txBox="1"/>
          <p:nvPr/>
        </p:nvSpPr>
        <p:spPr>
          <a:xfrm>
            <a:off x="369518" y="839375"/>
            <a:ext cx="8404964" cy="3354765"/>
          </a:xfrm>
          <a:prstGeom prst="rect">
            <a:avLst/>
          </a:prstGeom>
          <a:solidFill>
            <a:schemeClr val="bg1"/>
          </a:solidFill>
        </p:spPr>
        <p:txBody>
          <a:bodyPr wrap="square" rtlCol="0">
            <a:spAutoFit/>
          </a:bodyPr>
          <a:lstStyle/>
          <a:p>
            <a:r>
              <a:rPr lang="en-GB" sz="2400" dirty="0"/>
              <a:t>Take it in turns to tell each other about the Job Sectors you explored and any Job Profiles you found that interest you and why.</a:t>
            </a:r>
          </a:p>
          <a:p>
            <a:endParaRPr lang="en-GB" sz="2400" dirty="0"/>
          </a:p>
          <a:p>
            <a:r>
              <a:rPr lang="en-GB" sz="2400" dirty="0"/>
              <a:t>When you speak, talk clearly so everyone can hear you. When listening to someone else is talking, show you are listening by looking at them. </a:t>
            </a:r>
          </a:p>
          <a:p>
            <a:endParaRPr lang="en-GB" sz="2400" dirty="0"/>
          </a:p>
          <a:p>
            <a:r>
              <a:rPr lang="en-GB" sz="2400" dirty="0"/>
              <a:t>	</a:t>
            </a:r>
            <a:r>
              <a:rPr lang="en-GB" sz="2000" dirty="0"/>
              <a:t>	</a:t>
            </a:r>
          </a:p>
          <a:p>
            <a:r>
              <a:rPr lang="en-GB" sz="2000" dirty="0"/>
              <a:t>	</a:t>
            </a:r>
          </a:p>
        </p:txBody>
      </p:sp>
      <p:pic>
        <p:nvPicPr>
          <p:cNvPr id="4" name="Picture 3" descr="Logo&#10;&#10;Description automatically generated">
            <a:extLst>
              <a:ext uri="{FF2B5EF4-FFF2-40B4-BE49-F238E27FC236}">
                <a16:creationId xmlns:a16="http://schemas.microsoft.com/office/drawing/2014/main" id="{A083AD03-DB84-4266-B287-66F6D3C5E65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0425" y="2844218"/>
            <a:ext cx="1332891" cy="1332891"/>
          </a:xfrm>
          <a:prstGeom prst="rect">
            <a:avLst/>
          </a:prstGeom>
        </p:spPr>
      </p:pic>
      <p:pic>
        <p:nvPicPr>
          <p:cNvPr id="6" name="Picture 5" descr="Icon&#10;&#10;Description automatically generated with low confidence">
            <a:extLst>
              <a:ext uri="{FF2B5EF4-FFF2-40B4-BE49-F238E27FC236}">
                <a16:creationId xmlns:a16="http://schemas.microsoft.com/office/drawing/2014/main" id="{4B45A75A-FBC7-48D8-8B3A-0B9B1B91D1A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18670" y="2839189"/>
            <a:ext cx="1332891" cy="1337920"/>
          </a:xfrm>
          <a:prstGeom prst="rect">
            <a:avLst/>
          </a:prstGeom>
        </p:spPr>
      </p:pic>
      <p:sp>
        <p:nvSpPr>
          <p:cNvPr id="9" name="Star: 32 Points 8">
            <a:extLst>
              <a:ext uri="{FF2B5EF4-FFF2-40B4-BE49-F238E27FC236}">
                <a16:creationId xmlns:a16="http://schemas.microsoft.com/office/drawing/2014/main" id="{46DE5602-FE92-4FA7-8488-F6B93D9B0781}"/>
              </a:ext>
            </a:extLst>
          </p:cNvPr>
          <p:cNvSpPr/>
          <p:nvPr/>
        </p:nvSpPr>
        <p:spPr>
          <a:xfrm>
            <a:off x="7151825" y="4677136"/>
            <a:ext cx="1767612" cy="1767965"/>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5 mins</a:t>
            </a:r>
          </a:p>
        </p:txBody>
      </p:sp>
      <p:pic>
        <p:nvPicPr>
          <p:cNvPr id="10" name="Graphic 9" descr="Badge 1 with solid fill">
            <a:extLst>
              <a:ext uri="{FF2B5EF4-FFF2-40B4-BE49-F238E27FC236}">
                <a16:creationId xmlns:a16="http://schemas.microsoft.com/office/drawing/2014/main" id="{76A6D18B-4B3C-412A-960B-C5460A375EB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75545" y="0"/>
            <a:ext cx="646331" cy="646331"/>
          </a:xfrm>
          <a:prstGeom prst="rect">
            <a:avLst/>
          </a:prstGeom>
        </p:spPr>
      </p:pic>
    </p:spTree>
    <p:extLst>
      <p:ext uri="{BB962C8B-B14F-4D97-AF65-F5344CB8AC3E}">
        <p14:creationId xmlns:p14="http://schemas.microsoft.com/office/powerpoint/2010/main" val="1053046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FF660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1" y="-42454"/>
            <a:ext cx="9143999" cy="646331"/>
          </a:xfrm>
          <a:prstGeom prst="rect">
            <a:avLst/>
          </a:prstGeom>
          <a:solidFill>
            <a:srgbClr val="002060"/>
          </a:solidFill>
        </p:spPr>
        <p:txBody>
          <a:bodyPr wrap="square" rtlCol="0">
            <a:spAutoFit/>
          </a:bodyPr>
          <a:lstStyle/>
          <a:p>
            <a:pPr algn="ctr"/>
            <a:r>
              <a:rPr lang="en-GB" sz="3600" dirty="0">
                <a:solidFill>
                  <a:schemeClr val="bg1"/>
                </a:solidFill>
              </a:rPr>
              <a:t>Getting Career-ready</a:t>
            </a:r>
          </a:p>
        </p:txBody>
      </p:sp>
      <p:grpSp>
        <p:nvGrpSpPr>
          <p:cNvPr id="21" name="Group 20">
            <a:extLst>
              <a:ext uri="{FF2B5EF4-FFF2-40B4-BE49-F238E27FC236}">
                <a16:creationId xmlns:a16="http://schemas.microsoft.com/office/drawing/2014/main" id="{B082C3E6-9599-48DB-971B-B16174261EFF}"/>
              </a:ext>
            </a:extLst>
          </p:cNvPr>
          <p:cNvGrpSpPr/>
          <p:nvPr/>
        </p:nvGrpSpPr>
        <p:grpSpPr>
          <a:xfrm>
            <a:off x="1674520" y="692243"/>
            <a:ext cx="1384987" cy="1488616"/>
            <a:chOff x="1917662" y="1051871"/>
            <a:chExt cx="1377950" cy="1503362"/>
          </a:xfrm>
        </p:grpSpPr>
        <p:sp>
          <p:nvSpPr>
            <p:cNvPr id="13" name="Rectangle 6">
              <a:extLst>
                <a:ext uri="{FF2B5EF4-FFF2-40B4-BE49-F238E27FC236}">
                  <a16:creationId xmlns:a16="http://schemas.microsoft.com/office/drawing/2014/main" id="{49967FFA-62A5-48EE-A789-31D2AB2AE12B}"/>
                </a:ext>
              </a:extLst>
            </p:cNvPr>
            <p:cNvSpPr>
              <a:spLocks noChangeArrowheads="1"/>
            </p:cNvSpPr>
            <p:nvPr/>
          </p:nvSpPr>
          <p:spPr bwMode="auto">
            <a:xfrm>
              <a:off x="1917662" y="1051871"/>
              <a:ext cx="1377950" cy="1503362"/>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1" name="Picture 7">
              <a:extLst>
                <a:ext uri="{FF2B5EF4-FFF2-40B4-BE49-F238E27FC236}">
                  <a16:creationId xmlns:a16="http://schemas.microsoft.com/office/drawing/2014/main" id="{19AC55A3-6A4F-4F75-830F-F479872E06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19" name="Group 18">
            <a:extLst>
              <a:ext uri="{FF2B5EF4-FFF2-40B4-BE49-F238E27FC236}">
                <a16:creationId xmlns:a16="http://schemas.microsoft.com/office/drawing/2014/main" id="{7F0D6DC1-9617-4EB1-9D8C-107BDC5CFC69}"/>
              </a:ext>
            </a:extLst>
          </p:cNvPr>
          <p:cNvGrpSpPr/>
          <p:nvPr/>
        </p:nvGrpSpPr>
        <p:grpSpPr>
          <a:xfrm>
            <a:off x="3179229" y="703916"/>
            <a:ext cx="1377950" cy="1474788"/>
            <a:chOff x="235706" y="2981002"/>
            <a:chExt cx="1377950" cy="1474788"/>
          </a:xfrm>
        </p:grpSpPr>
        <p:sp>
          <p:nvSpPr>
            <p:cNvPr id="12" name="Rectangle 5">
              <a:extLst>
                <a:ext uri="{FF2B5EF4-FFF2-40B4-BE49-F238E27FC236}">
                  <a16:creationId xmlns:a16="http://schemas.microsoft.com/office/drawing/2014/main" id="{5B696DC4-A3EF-45D1-AD9F-726334961111}"/>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2" name="Picture 8">
              <a:extLst>
                <a:ext uri="{FF2B5EF4-FFF2-40B4-BE49-F238E27FC236}">
                  <a16:creationId xmlns:a16="http://schemas.microsoft.com/office/drawing/2014/main" id="{12CD790F-7CEF-4ED1-B185-5EA17FCCDD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 name="Group 3">
            <a:extLst>
              <a:ext uri="{FF2B5EF4-FFF2-40B4-BE49-F238E27FC236}">
                <a16:creationId xmlns:a16="http://schemas.microsoft.com/office/drawing/2014/main" id="{790B33B4-B03B-445E-911C-DBD6B1E98AA5}"/>
              </a:ext>
            </a:extLst>
          </p:cNvPr>
          <p:cNvGrpSpPr/>
          <p:nvPr/>
        </p:nvGrpSpPr>
        <p:grpSpPr>
          <a:xfrm>
            <a:off x="4681905" y="692244"/>
            <a:ext cx="1377950" cy="1495622"/>
            <a:chOff x="1696276" y="2918890"/>
            <a:chExt cx="1377950" cy="1476375"/>
          </a:xfrm>
        </p:grpSpPr>
        <p:sp>
          <p:nvSpPr>
            <p:cNvPr id="15" name="Rectangle 9">
              <a:extLst>
                <a:ext uri="{FF2B5EF4-FFF2-40B4-BE49-F238E27FC236}">
                  <a16:creationId xmlns:a16="http://schemas.microsoft.com/office/drawing/2014/main" id="{967E811A-1D73-4F7E-9DFF-60D7A59A8B75}"/>
                </a:ext>
              </a:extLst>
            </p:cNvPr>
            <p:cNvSpPr>
              <a:spLocks noChangeArrowheads="1"/>
            </p:cNvSpPr>
            <p:nvPr/>
          </p:nvSpPr>
          <p:spPr bwMode="auto">
            <a:xfrm>
              <a:off x="1696276" y="2918890"/>
              <a:ext cx="1377950" cy="1476375"/>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4" name="Picture 10">
              <a:extLst>
                <a:ext uri="{FF2B5EF4-FFF2-40B4-BE49-F238E27FC236}">
                  <a16:creationId xmlns:a16="http://schemas.microsoft.com/office/drawing/2014/main" id="{1B647160-F88F-4BC2-AEC7-D17731461A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65" y="3053034"/>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5" name="Group 4">
            <a:extLst>
              <a:ext uri="{FF2B5EF4-FFF2-40B4-BE49-F238E27FC236}">
                <a16:creationId xmlns:a16="http://schemas.microsoft.com/office/drawing/2014/main" id="{377E83FC-53BF-4BF9-B2F2-45FECAE09BCE}"/>
              </a:ext>
            </a:extLst>
          </p:cNvPr>
          <p:cNvGrpSpPr/>
          <p:nvPr/>
        </p:nvGrpSpPr>
        <p:grpSpPr>
          <a:xfrm>
            <a:off x="6176391" y="683515"/>
            <a:ext cx="1377950" cy="1495622"/>
            <a:chOff x="98968" y="4863795"/>
            <a:chExt cx="1377950" cy="1458913"/>
          </a:xfrm>
        </p:grpSpPr>
        <p:sp>
          <p:nvSpPr>
            <p:cNvPr id="17" name="Rectangle 11">
              <a:extLst>
                <a:ext uri="{FF2B5EF4-FFF2-40B4-BE49-F238E27FC236}">
                  <a16:creationId xmlns:a16="http://schemas.microsoft.com/office/drawing/2014/main" id="{8AF65423-8562-421A-AA2F-5436CFCA4ACC}"/>
                </a:ext>
              </a:extLst>
            </p:cNvPr>
            <p:cNvSpPr>
              <a:spLocks noChangeArrowheads="1"/>
            </p:cNvSpPr>
            <p:nvPr/>
          </p:nvSpPr>
          <p:spPr bwMode="auto">
            <a:xfrm>
              <a:off x="98968" y="4863795"/>
              <a:ext cx="1377950" cy="1458913"/>
            </a:xfrm>
            <a:prstGeom prst="rect">
              <a:avLst/>
            </a:prstGeom>
            <a:solidFill>
              <a:srgbClr val="652D91"/>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7" name="Picture 13">
              <a:extLst>
                <a:ext uri="{FF2B5EF4-FFF2-40B4-BE49-F238E27FC236}">
                  <a16:creationId xmlns:a16="http://schemas.microsoft.com/office/drawing/2014/main" id="{F6019517-565D-42C8-9411-192FBB24B6B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763" y="4974596"/>
              <a:ext cx="993775" cy="12192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20" name="Group 19">
            <a:extLst>
              <a:ext uri="{FF2B5EF4-FFF2-40B4-BE49-F238E27FC236}">
                <a16:creationId xmlns:a16="http://schemas.microsoft.com/office/drawing/2014/main" id="{3CF3D5CF-F324-48B4-8DE5-24105849D485}"/>
              </a:ext>
            </a:extLst>
          </p:cNvPr>
          <p:cNvGrpSpPr/>
          <p:nvPr/>
        </p:nvGrpSpPr>
        <p:grpSpPr>
          <a:xfrm>
            <a:off x="7653580" y="683514"/>
            <a:ext cx="1401226" cy="1495622"/>
            <a:chOff x="1917662" y="4958708"/>
            <a:chExt cx="1377950" cy="1458913"/>
          </a:xfrm>
        </p:grpSpPr>
        <p:sp>
          <p:nvSpPr>
            <p:cNvPr id="18" name="Rectangle 12">
              <a:extLst>
                <a:ext uri="{FF2B5EF4-FFF2-40B4-BE49-F238E27FC236}">
                  <a16:creationId xmlns:a16="http://schemas.microsoft.com/office/drawing/2014/main" id="{99D5AA2C-67C7-45DA-9855-30DA225DF8A4}"/>
                </a:ext>
              </a:extLst>
            </p:cNvPr>
            <p:cNvSpPr>
              <a:spLocks noChangeArrowheads="1"/>
            </p:cNvSpPr>
            <p:nvPr/>
          </p:nvSpPr>
          <p:spPr bwMode="auto">
            <a:xfrm>
              <a:off x="1917662" y="4958708"/>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8" name="Picture 14">
              <a:extLst>
                <a:ext uri="{FF2B5EF4-FFF2-40B4-BE49-F238E27FC236}">
                  <a16:creationId xmlns:a16="http://schemas.microsoft.com/office/drawing/2014/main" id="{E706C17A-1449-43B5-AAC6-3B5C377B5EC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92287" y="502379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22" name="Rectangle 21">
            <a:extLst>
              <a:ext uri="{FF2B5EF4-FFF2-40B4-BE49-F238E27FC236}">
                <a16:creationId xmlns:a16="http://schemas.microsoft.com/office/drawing/2014/main" id="{1378B12F-1BE8-4FC0-B470-06DA72D75F48}"/>
              </a:ext>
            </a:extLst>
          </p:cNvPr>
          <p:cNvSpPr/>
          <p:nvPr/>
        </p:nvSpPr>
        <p:spPr>
          <a:xfrm>
            <a:off x="4391214" y="3022944"/>
            <a:ext cx="4375383" cy="1495623"/>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You understand that a career is a journey and have started to look towards what you might like to do in the future. </a:t>
            </a:r>
          </a:p>
          <a:p>
            <a:pPr algn="ctr"/>
            <a:endParaRPr lang="en-GB" dirty="0">
              <a:solidFill>
                <a:srgbClr val="002060"/>
              </a:solidFill>
            </a:endParaRPr>
          </a:p>
        </p:txBody>
      </p:sp>
      <p:sp>
        <p:nvSpPr>
          <p:cNvPr id="42" name="Rectangle 41">
            <a:extLst>
              <a:ext uri="{FF2B5EF4-FFF2-40B4-BE49-F238E27FC236}">
                <a16:creationId xmlns:a16="http://schemas.microsoft.com/office/drawing/2014/main" id="{B62C6213-2278-4E21-8662-B5D9C22B8911}"/>
              </a:ext>
            </a:extLst>
          </p:cNvPr>
          <p:cNvSpPr/>
          <p:nvPr/>
        </p:nvSpPr>
        <p:spPr>
          <a:xfrm>
            <a:off x="4391214" y="4710385"/>
            <a:ext cx="4375383" cy="1495623"/>
          </a:xfrm>
          <a:prstGeom prst="rect">
            <a:avLst/>
          </a:prstGeom>
          <a:gradFill flip="none" rotWithShape="1">
            <a:gsLst>
              <a:gs pos="0">
                <a:srgbClr val="FF9933">
                  <a:tint val="66000"/>
                  <a:satMod val="160000"/>
                </a:srgbClr>
              </a:gs>
              <a:gs pos="50000">
                <a:srgbClr val="FF9933">
                  <a:tint val="44500"/>
                  <a:satMod val="160000"/>
                </a:srgbClr>
              </a:gs>
              <a:gs pos="100000">
                <a:srgbClr val="FF9933">
                  <a:tint val="23500"/>
                  <a:satMod val="160000"/>
                </a:srgbClr>
              </a:gs>
            </a:gsLst>
            <a:path path="circle">
              <a:fillToRect t="100000" r="100000"/>
            </a:path>
            <a:tileRect l="-100000" b="-10000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You explored different job sectors and started to think about what aspects of a job you might be interested in.</a:t>
            </a:r>
          </a:p>
        </p:txBody>
      </p:sp>
      <p:grpSp>
        <p:nvGrpSpPr>
          <p:cNvPr id="39" name="Group 38">
            <a:extLst>
              <a:ext uri="{FF2B5EF4-FFF2-40B4-BE49-F238E27FC236}">
                <a16:creationId xmlns:a16="http://schemas.microsoft.com/office/drawing/2014/main" id="{B38FE3A2-1CD1-4833-B782-302D30F503A6}"/>
              </a:ext>
            </a:extLst>
          </p:cNvPr>
          <p:cNvGrpSpPr/>
          <p:nvPr/>
        </p:nvGrpSpPr>
        <p:grpSpPr>
          <a:xfrm>
            <a:off x="180895" y="699157"/>
            <a:ext cx="1379537" cy="1474788"/>
            <a:chOff x="192050" y="1029646"/>
            <a:chExt cx="1379537" cy="1525587"/>
          </a:xfrm>
        </p:grpSpPr>
        <p:sp>
          <p:nvSpPr>
            <p:cNvPr id="41" name="Rectangle 2">
              <a:extLst>
                <a:ext uri="{FF2B5EF4-FFF2-40B4-BE49-F238E27FC236}">
                  <a16:creationId xmlns:a16="http://schemas.microsoft.com/office/drawing/2014/main" id="{87128038-23E7-436A-9C29-524D993AC322}"/>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4" name="Picture 4">
              <a:extLst>
                <a:ext uri="{FF2B5EF4-FFF2-40B4-BE49-F238E27FC236}">
                  <a16:creationId xmlns:a16="http://schemas.microsoft.com/office/drawing/2014/main" id="{7A6947E1-3E69-443D-AF80-5B36762ABC9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8" name="Explosion: 14 Points 7">
            <a:extLst>
              <a:ext uri="{FF2B5EF4-FFF2-40B4-BE49-F238E27FC236}">
                <a16:creationId xmlns:a16="http://schemas.microsoft.com/office/drawing/2014/main" id="{B5E550D8-B4F6-4EA3-BBB6-93C152CE5F99}"/>
              </a:ext>
            </a:extLst>
          </p:cNvPr>
          <p:cNvSpPr/>
          <p:nvPr/>
        </p:nvSpPr>
        <p:spPr>
          <a:xfrm>
            <a:off x="135032" y="2362147"/>
            <a:ext cx="2743200" cy="2060154"/>
          </a:xfrm>
          <a:prstGeom prst="irregularSeal2">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TODAY</a:t>
            </a:r>
          </a:p>
        </p:txBody>
      </p:sp>
      <p:grpSp>
        <p:nvGrpSpPr>
          <p:cNvPr id="36" name="Group 35">
            <a:extLst>
              <a:ext uri="{FF2B5EF4-FFF2-40B4-BE49-F238E27FC236}">
                <a16:creationId xmlns:a16="http://schemas.microsoft.com/office/drawing/2014/main" id="{8B70454F-158C-4C15-B794-72D43714A316}"/>
              </a:ext>
            </a:extLst>
          </p:cNvPr>
          <p:cNvGrpSpPr/>
          <p:nvPr/>
        </p:nvGrpSpPr>
        <p:grpSpPr>
          <a:xfrm>
            <a:off x="3013264" y="4723490"/>
            <a:ext cx="1377950" cy="1483436"/>
            <a:chOff x="1949558" y="1069747"/>
            <a:chExt cx="1346053" cy="1456912"/>
          </a:xfrm>
        </p:grpSpPr>
        <p:sp>
          <p:nvSpPr>
            <p:cNvPr id="37" name="Rectangle 6">
              <a:extLst>
                <a:ext uri="{FF2B5EF4-FFF2-40B4-BE49-F238E27FC236}">
                  <a16:creationId xmlns:a16="http://schemas.microsoft.com/office/drawing/2014/main" id="{93B24200-1524-4890-B4EB-3EE7F704377C}"/>
                </a:ext>
              </a:extLst>
            </p:cNvPr>
            <p:cNvSpPr>
              <a:spLocks noChangeArrowheads="1"/>
            </p:cNvSpPr>
            <p:nvPr/>
          </p:nvSpPr>
          <p:spPr bwMode="auto">
            <a:xfrm>
              <a:off x="1949558" y="1069747"/>
              <a:ext cx="1346053" cy="1456912"/>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38" name="Picture 7">
              <a:extLst>
                <a:ext uri="{FF2B5EF4-FFF2-40B4-BE49-F238E27FC236}">
                  <a16:creationId xmlns:a16="http://schemas.microsoft.com/office/drawing/2014/main" id="{F3897E36-082A-48BF-AC0D-036C85FE15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4" name="Group 33">
            <a:extLst>
              <a:ext uri="{FF2B5EF4-FFF2-40B4-BE49-F238E27FC236}">
                <a16:creationId xmlns:a16="http://schemas.microsoft.com/office/drawing/2014/main" id="{F2F79B6D-E50F-4B6E-B8B5-EBFFF40EA422}"/>
              </a:ext>
            </a:extLst>
          </p:cNvPr>
          <p:cNvGrpSpPr/>
          <p:nvPr/>
        </p:nvGrpSpPr>
        <p:grpSpPr>
          <a:xfrm>
            <a:off x="3013264" y="3022944"/>
            <a:ext cx="1377950" cy="1495623"/>
            <a:chOff x="235706" y="2981002"/>
            <a:chExt cx="1377950" cy="1474788"/>
          </a:xfrm>
        </p:grpSpPr>
        <p:sp>
          <p:nvSpPr>
            <p:cNvPr id="35" name="Rectangle 5">
              <a:extLst>
                <a:ext uri="{FF2B5EF4-FFF2-40B4-BE49-F238E27FC236}">
                  <a16:creationId xmlns:a16="http://schemas.microsoft.com/office/drawing/2014/main" id="{C5115499-05D0-4EC8-BC6A-CEB364461E24}"/>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0" name="Picture 8">
              <a:extLst>
                <a:ext uri="{FF2B5EF4-FFF2-40B4-BE49-F238E27FC236}">
                  <a16:creationId xmlns:a16="http://schemas.microsoft.com/office/drawing/2014/main" id="{E7555E58-6594-4507-9D65-78A6702F200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pic>
        <p:nvPicPr>
          <p:cNvPr id="31" name="Graphic 30" descr="Badge 1 with solid fill">
            <a:extLst>
              <a:ext uri="{FF2B5EF4-FFF2-40B4-BE49-F238E27FC236}">
                <a16:creationId xmlns:a16="http://schemas.microsoft.com/office/drawing/2014/main" id="{601086EC-AFF5-48A9-B3F9-AA611FDC27A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80895" y="-42881"/>
            <a:ext cx="646331" cy="646331"/>
          </a:xfrm>
          <a:prstGeom prst="rect">
            <a:avLst/>
          </a:prstGeom>
        </p:spPr>
      </p:pic>
    </p:spTree>
    <p:custDataLst>
      <p:tags r:id="rId1"/>
    </p:custDataLst>
    <p:extLst>
      <p:ext uri="{BB962C8B-B14F-4D97-AF65-F5344CB8AC3E}">
        <p14:creationId xmlns:p14="http://schemas.microsoft.com/office/powerpoint/2010/main" val="1254763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4"/>
                                        </p:tgtEl>
                                        <p:attrNameLst>
                                          <p:attrName>style.visibility</p:attrName>
                                        </p:attrNameLst>
                                      </p:cBhvr>
                                      <p:to>
                                        <p:strVal val="visible"/>
                                      </p:to>
                                    </p:set>
                                    <p:animEffect transition="in" filter="fade">
                                      <p:cBhvr>
                                        <p:cTn id="14" dur="1000"/>
                                        <p:tgtEl>
                                          <p:spTgt spid="34"/>
                                        </p:tgtEl>
                                      </p:cBhvr>
                                    </p:animEffect>
                                    <p:anim calcmode="lin" valueType="num">
                                      <p:cBhvr>
                                        <p:cTn id="15" dur="1000" fill="hold"/>
                                        <p:tgtEl>
                                          <p:spTgt spid="34"/>
                                        </p:tgtEl>
                                        <p:attrNameLst>
                                          <p:attrName>ppt_x</p:attrName>
                                        </p:attrNameLst>
                                      </p:cBhvr>
                                      <p:tavLst>
                                        <p:tav tm="0">
                                          <p:val>
                                            <p:strVal val="#ppt_x"/>
                                          </p:val>
                                        </p:tav>
                                        <p:tav tm="100000">
                                          <p:val>
                                            <p:strVal val="#ppt_x"/>
                                          </p:val>
                                        </p:tav>
                                      </p:tavLst>
                                    </p:anim>
                                    <p:anim calcmode="lin" valueType="num">
                                      <p:cBhvr>
                                        <p:cTn id="16" dur="1000" fill="hold"/>
                                        <p:tgtEl>
                                          <p:spTgt spid="34"/>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1000"/>
                                        <p:tgtEl>
                                          <p:spTgt spid="22"/>
                                        </p:tgtEl>
                                      </p:cBhvr>
                                    </p:animEffect>
                                    <p:anim calcmode="lin" valueType="num">
                                      <p:cBhvr>
                                        <p:cTn id="20" dur="1000" fill="hold"/>
                                        <p:tgtEl>
                                          <p:spTgt spid="22"/>
                                        </p:tgtEl>
                                        <p:attrNameLst>
                                          <p:attrName>ppt_x</p:attrName>
                                        </p:attrNameLst>
                                      </p:cBhvr>
                                      <p:tavLst>
                                        <p:tav tm="0">
                                          <p:val>
                                            <p:strVal val="#ppt_x"/>
                                          </p:val>
                                        </p:tav>
                                        <p:tav tm="100000">
                                          <p:val>
                                            <p:strVal val="#ppt_x"/>
                                          </p:val>
                                        </p:tav>
                                      </p:tavLst>
                                    </p:anim>
                                    <p:anim calcmode="lin" valueType="num">
                                      <p:cBhvr>
                                        <p:cTn id="2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6"/>
                                        </p:tgtEl>
                                        <p:attrNameLst>
                                          <p:attrName>style.visibility</p:attrName>
                                        </p:attrNameLst>
                                      </p:cBhvr>
                                      <p:to>
                                        <p:strVal val="visible"/>
                                      </p:to>
                                    </p:set>
                                    <p:animEffect transition="in" filter="fade">
                                      <p:cBhvr>
                                        <p:cTn id="26" dur="1000"/>
                                        <p:tgtEl>
                                          <p:spTgt spid="36"/>
                                        </p:tgtEl>
                                      </p:cBhvr>
                                    </p:animEffect>
                                    <p:anim calcmode="lin" valueType="num">
                                      <p:cBhvr>
                                        <p:cTn id="27" dur="1000" fill="hold"/>
                                        <p:tgtEl>
                                          <p:spTgt spid="36"/>
                                        </p:tgtEl>
                                        <p:attrNameLst>
                                          <p:attrName>ppt_x</p:attrName>
                                        </p:attrNameLst>
                                      </p:cBhvr>
                                      <p:tavLst>
                                        <p:tav tm="0">
                                          <p:val>
                                            <p:strVal val="#ppt_x"/>
                                          </p:val>
                                        </p:tav>
                                        <p:tav tm="100000">
                                          <p:val>
                                            <p:strVal val="#ppt_x"/>
                                          </p:val>
                                        </p:tav>
                                      </p:tavLst>
                                    </p:anim>
                                    <p:anim calcmode="lin" valueType="num">
                                      <p:cBhvr>
                                        <p:cTn id="28" dur="1000" fill="hold"/>
                                        <p:tgtEl>
                                          <p:spTgt spid="36"/>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42"/>
                                        </p:tgtEl>
                                        <p:attrNameLst>
                                          <p:attrName>style.visibility</p:attrName>
                                        </p:attrNameLst>
                                      </p:cBhvr>
                                      <p:to>
                                        <p:strVal val="visible"/>
                                      </p:to>
                                    </p:set>
                                    <p:animEffect transition="in" filter="fade">
                                      <p:cBhvr>
                                        <p:cTn id="31" dur="1000"/>
                                        <p:tgtEl>
                                          <p:spTgt spid="42"/>
                                        </p:tgtEl>
                                      </p:cBhvr>
                                    </p:animEffect>
                                    <p:anim calcmode="lin" valueType="num">
                                      <p:cBhvr>
                                        <p:cTn id="32" dur="1000" fill="hold"/>
                                        <p:tgtEl>
                                          <p:spTgt spid="42"/>
                                        </p:tgtEl>
                                        <p:attrNameLst>
                                          <p:attrName>ppt_x</p:attrName>
                                        </p:attrNameLst>
                                      </p:cBhvr>
                                      <p:tavLst>
                                        <p:tav tm="0">
                                          <p:val>
                                            <p:strVal val="#ppt_x"/>
                                          </p:val>
                                        </p:tav>
                                        <p:tav tm="100000">
                                          <p:val>
                                            <p:strVal val="#ppt_x"/>
                                          </p:val>
                                        </p:tav>
                                      </p:tavLst>
                                    </p:anim>
                                    <p:anim calcmode="lin" valueType="num">
                                      <p:cBhvr>
                                        <p:cTn id="33"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42" grpId="0" animBg="1"/>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24A6C64-23F5-F077-5B09-1B43536A6652}"/>
              </a:ext>
            </a:extLst>
          </p:cNvPr>
          <p:cNvSpPr/>
          <p:nvPr/>
        </p:nvSpPr>
        <p:spPr>
          <a:xfrm>
            <a:off x="-9788" y="0"/>
            <a:ext cx="9144000" cy="6858000"/>
          </a:xfrm>
          <a:prstGeom prst="rect">
            <a:avLst/>
          </a:prstGeom>
          <a:solidFill>
            <a:srgbClr val="FF660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350887"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68D39A28-26B6-E47F-70F9-527FF1735270}"/>
              </a:ext>
            </a:extLst>
          </p:cNvPr>
          <p:cNvSpPr txBox="1"/>
          <p:nvPr/>
        </p:nvSpPr>
        <p:spPr>
          <a:xfrm>
            <a:off x="1479776" y="4166627"/>
            <a:ext cx="6184445" cy="1569660"/>
          </a:xfrm>
          <a:prstGeom prst="rect">
            <a:avLst/>
          </a:prstGeom>
          <a:noFill/>
        </p:spPr>
        <p:txBody>
          <a:bodyPr wrap="square" rtlCol="0">
            <a:spAutoFit/>
          </a:bodyPr>
          <a:lstStyle/>
          <a:p>
            <a:pPr algn="ctr"/>
            <a:r>
              <a:rPr lang="en-GB" sz="2400" b="1" dirty="0"/>
              <a:t>Right click on the image above, or copy and paste the link below to open the video recording in a new tab:</a:t>
            </a:r>
          </a:p>
          <a:p>
            <a:pPr algn="ctr"/>
            <a:r>
              <a:rPr lang="en-GB" sz="2400" dirty="0"/>
              <a:t> </a:t>
            </a:r>
            <a:r>
              <a:rPr lang="en-GB" sz="2400" dirty="0">
                <a:hlinkClick r:id="rId3"/>
              </a:rPr>
              <a:t>https://youtu.be/LBUZpqQf4-Y</a:t>
            </a:r>
            <a:endParaRPr lang="en-GB" sz="2400" dirty="0"/>
          </a:p>
        </p:txBody>
      </p:sp>
      <p:sp>
        <p:nvSpPr>
          <p:cNvPr id="4" name="TextBox 3">
            <a:extLst>
              <a:ext uri="{FF2B5EF4-FFF2-40B4-BE49-F238E27FC236}">
                <a16:creationId xmlns:a16="http://schemas.microsoft.com/office/drawing/2014/main" id="{949582BB-721A-39CF-D7D4-1485D3886590}"/>
              </a:ext>
            </a:extLst>
          </p:cNvPr>
          <p:cNvSpPr txBox="1"/>
          <p:nvPr/>
        </p:nvSpPr>
        <p:spPr>
          <a:xfrm>
            <a:off x="-9787" y="-1"/>
            <a:ext cx="9143999" cy="646331"/>
          </a:xfrm>
          <a:prstGeom prst="rect">
            <a:avLst/>
          </a:prstGeom>
          <a:solidFill>
            <a:srgbClr val="00206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prstClr val="white"/>
                </a:solidFill>
                <a:effectLst/>
                <a:uLnTx/>
                <a:uFillTx/>
                <a:latin typeface="Calibri" panose="020F0502020204030204"/>
                <a:ea typeface="+mn-ea"/>
                <a:cs typeface="+mn-cs"/>
              </a:rPr>
              <a:t>Play video lesson or use link</a:t>
            </a:r>
          </a:p>
        </p:txBody>
      </p:sp>
      <p:pic>
        <p:nvPicPr>
          <p:cNvPr id="9" name="Graphic 8" descr="Badge 1 with solid fill">
            <a:extLst>
              <a:ext uri="{FF2B5EF4-FFF2-40B4-BE49-F238E27FC236}">
                <a16:creationId xmlns:a16="http://schemas.microsoft.com/office/drawing/2014/main" id="{FDE654A0-6C52-B1A8-4CFE-8FEDE44CF27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5545" y="0"/>
            <a:ext cx="646331" cy="646331"/>
          </a:xfrm>
          <a:prstGeom prst="rect">
            <a:avLst/>
          </a:prstGeom>
        </p:spPr>
      </p:pic>
      <p:pic>
        <p:nvPicPr>
          <p:cNvPr id="2" name="Graphic 1" descr="Vlog with solid fill">
            <a:hlinkClick r:id="rId3"/>
            <a:extLst>
              <a:ext uri="{FF2B5EF4-FFF2-40B4-BE49-F238E27FC236}">
                <a16:creationId xmlns:a16="http://schemas.microsoft.com/office/drawing/2014/main" id="{24872A3D-87BE-0FBA-F869-BA6C4465E3F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103691" y="1230014"/>
            <a:ext cx="2936613" cy="2936613"/>
          </a:xfrm>
          <a:prstGeom prst="rect">
            <a:avLst/>
          </a:prstGeom>
        </p:spPr>
      </p:pic>
    </p:spTree>
    <p:extLst>
      <p:ext uri="{BB962C8B-B14F-4D97-AF65-F5344CB8AC3E}">
        <p14:creationId xmlns:p14="http://schemas.microsoft.com/office/powerpoint/2010/main" val="1317538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FF660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0" y="6273"/>
            <a:ext cx="9143999" cy="646331"/>
          </a:xfrm>
          <a:prstGeom prst="rect">
            <a:avLst/>
          </a:prstGeom>
          <a:solidFill>
            <a:srgbClr val="002060"/>
          </a:solidFill>
        </p:spPr>
        <p:txBody>
          <a:bodyPr wrap="square" rtlCol="0">
            <a:spAutoFit/>
          </a:bodyPr>
          <a:lstStyle/>
          <a:p>
            <a:pPr algn="ctr"/>
            <a:r>
              <a:rPr lang="en-GB" sz="3600" dirty="0">
                <a:solidFill>
                  <a:schemeClr val="bg1"/>
                </a:solidFill>
              </a:rPr>
              <a:t>Getting Career-ready</a:t>
            </a:r>
          </a:p>
        </p:txBody>
      </p:sp>
      <p:sp>
        <p:nvSpPr>
          <p:cNvPr id="22" name="Rectangle 21">
            <a:extLst>
              <a:ext uri="{FF2B5EF4-FFF2-40B4-BE49-F238E27FC236}">
                <a16:creationId xmlns:a16="http://schemas.microsoft.com/office/drawing/2014/main" id="{1378B12F-1BE8-4FC0-B470-06DA72D75F48}"/>
              </a:ext>
            </a:extLst>
          </p:cNvPr>
          <p:cNvSpPr/>
          <p:nvPr/>
        </p:nvSpPr>
        <p:spPr>
          <a:xfrm>
            <a:off x="1624999" y="3013584"/>
            <a:ext cx="4375383" cy="1483436"/>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You will understand that a career is a journey and will start looking towards what you might like to do in the future. </a:t>
            </a:r>
          </a:p>
        </p:txBody>
      </p:sp>
      <p:sp>
        <p:nvSpPr>
          <p:cNvPr id="42" name="Rectangle 41">
            <a:extLst>
              <a:ext uri="{FF2B5EF4-FFF2-40B4-BE49-F238E27FC236}">
                <a16:creationId xmlns:a16="http://schemas.microsoft.com/office/drawing/2014/main" id="{B62C6213-2278-4E21-8662-B5D9C22B8911}"/>
              </a:ext>
            </a:extLst>
          </p:cNvPr>
          <p:cNvSpPr/>
          <p:nvPr/>
        </p:nvSpPr>
        <p:spPr>
          <a:xfrm>
            <a:off x="1620343" y="4657339"/>
            <a:ext cx="4375383" cy="1495623"/>
          </a:xfrm>
          <a:prstGeom prst="rect">
            <a:avLst/>
          </a:prstGeom>
          <a:gradFill flip="none" rotWithShape="1">
            <a:gsLst>
              <a:gs pos="0">
                <a:srgbClr val="FF9933">
                  <a:tint val="66000"/>
                  <a:satMod val="160000"/>
                </a:srgbClr>
              </a:gs>
              <a:gs pos="50000">
                <a:srgbClr val="FF9933">
                  <a:tint val="44500"/>
                  <a:satMod val="160000"/>
                </a:srgbClr>
              </a:gs>
              <a:gs pos="100000">
                <a:srgbClr val="FF9933">
                  <a:tint val="23500"/>
                  <a:satMod val="160000"/>
                </a:srgbClr>
              </a:gs>
            </a:gsLst>
            <a:path path="circle">
              <a:fillToRect t="100000" r="100000"/>
            </a:path>
            <a:tileRect l="-100000" b="-10000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You will explore different job sectors and start to think about what aspects of a job you might be interested in.</a:t>
            </a:r>
          </a:p>
        </p:txBody>
      </p:sp>
      <p:grpSp>
        <p:nvGrpSpPr>
          <p:cNvPr id="6" name="Group 5">
            <a:extLst>
              <a:ext uri="{FF2B5EF4-FFF2-40B4-BE49-F238E27FC236}">
                <a16:creationId xmlns:a16="http://schemas.microsoft.com/office/drawing/2014/main" id="{94F77BDE-369B-4A2A-B0B4-0724F9D31A60}"/>
              </a:ext>
            </a:extLst>
          </p:cNvPr>
          <p:cNvGrpSpPr/>
          <p:nvPr/>
        </p:nvGrpSpPr>
        <p:grpSpPr>
          <a:xfrm>
            <a:off x="821876" y="907724"/>
            <a:ext cx="7868648" cy="1406602"/>
            <a:chOff x="173062" y="681791"/>
            <a:chExt cx="8881744" cy="1504351"/>
          </a:xfrm>
        </p:grpSpPr>
        <p:grpSp>
          <p:nvGrpSpPr>
            <p:cNvPr id="21" name="Group 20">
              <a:extLst>
                <a:ext uri="{FF2B5EF4-FFF2-40B4-BE49-F238E27FC236}">
                  <a16:creationId xmlns:a16="http://schemas.microsoft.com/office/drawing/2014/main" id="{B082C3E6-9599-48DB-971B-B16174261EFF}"/>
                </a:ext>
              </a:extLst>
            </p:cNvPr>
            <p:cNvGrpSpPr/>
            <p:nvPr/>
          </p:nvGrpSpPr>
          <p:grpSpPr>
            <a:xfrm>
              <a:off x="1685556" y="690520"/>
              <a:ext cx="1384987" cy="1488616"/>
              <a:chOff x="1917662" y="1051871"/>
              <a:chExt cx="1377950" cy="1503362"/>
            </a:xfrm>
          </p:grpSpPr>
          <p:sp>
            <p:nvSpPr>
              <p:cNvPr id="13" name="Rectangle 6">
                <a:extLst>
                  <a:ext uri="{FF2B5EF4-FFF2-40B4-BE49-F238E27FC236}">
                    <a16:creationId xmlns:a16="http://schemas.microsoft.com/office/drawing/2014/main" id="{49967FFA-62A5-48EE-A789-31D2AB2AE12B}"/>
                  </a:ext>
                </a:extLst>
              </p:cNvPr>
              <p:cNvSpPr>
                <a:spLocks noChangeArrowheads="1"/>
              </p:cNvSpPr>
              <p:nvPr/>
            </p:nvSpPr>
            <p:spPr bwMode="auto">
              <a:xfrm>
                <a:off x="1917662" y="1051871"/>
                <a:ext cx="1377950" cy="1503362"/>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1" name="Picture 7">
                <a:extLst>
                  <a:ext uri="{FF2B5EF4-FFF2-40B4-BE49-F238E27FC236}">
                    <a16:creationId xmlns:a16="http://schemas.microsoft.com/office/drawing/2014/main" id="{19AC55A3-6A4F-4F75-830F-F479872E06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19" name="Group 18">
              <a:extLst>
                <a:ext uri="{FF2B5EF4-FFF2-40B4-BE49-F238E27FC236}">
                  <a16:creationId xmlns:a16="http://schemas.microsoft.com/office/drawing/2014/main" id="{7F0D6DC1-9617-4EB1-9D8C-107BDC5CFC69}"/>
                </a:ext>
              </a:extLst>
            </p:cNvPr>
            <p:cNvGrpSpPr/>
            <p:nvPr/>
          </p:nvGrpSpPr>
          <p:grpSpPr>
            <a:xfrm>
              <a:off x="3179229" y="702192"/>
              <a:ext cx="1377950" cy="1474788"/>
              <a:chOff x="235706" y="2981002"/>
              <a:chExt cx="1377950" cy="1474788"/>
            </a:xfrm>
          </p:grpSpPr>
          <p:sp>
            <p:nvSpPr>
              <p:cNvPr id="12" name="Rectangle 5">
                <a:extLst>
                  <a:ext uri="{FF2B5EF4-FFF2-40B4-BE49-F238E27FC236}">
                    <a16:creationId xmlns:a16="http://schemas.microsoft.com/office/drawing/2014/main" id="{5B696DC4-A3EF-45D1-AD9F-726334961111}"/>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2" name="Picture 8">
                <a:extLst>
                  <a:ext uri="{FF2B5EF4-FFF2-40B4-BE49-F238E27FC236}">
                    <a16:creationId xmlns:a16="http://schemas.microsoft.com/office/drawing/2014/main" id="{12CD790F-7CEF-4ED1-B185-5EA17FCCDD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 name="Group 3">
              <a:extLst>
                <a:ext uri="{FF2B5EF4-FFF2-40B4-BE49-F238E27FC236}">
                  <a16:creationId xmlns:a16="http://schemas.microsoft.com/office/drawing/2014/main" id="{790B33B4-B03B-445E-911C-DBD6B1E98AA5}"/>
                </a:ext>
              </a:extLst>
            </p:cNvPr>
            <p:cNvGrpSpPr/>
            <p:nvPr/>
          </p:nvGrpSpPr>
          <p:grpSpPr>
            <a:xfrm>
              <a:off x="4681905" y="690520"/>
              <a:ext cx="1377950" cy="1495622"/>
              <a:chOff x="1696276" y="2918890"/>
              <a:chExt cx="1377950" cy="1476375"/>
            </a:xfrm>
          </p:grpSpPr>
          <p:sp>
            <p:nvSpPr>
              <p:cNvPr id="15" name="Rectangle 9">
                <a:extLst>
                  <a:ext uri="{FF2B5EF4-FFF2-40B4-BE49-F238E27FC236}">
                    <a16:creationId xmlns:a16="http://schemas.microsoft.com/office/drawing/2014/main" id="{967E811A-1D73-4F7E-9DFF-60D7A59A8B75}"/>
                  </a:ext>
                </a:extLst>
              </p:cNvPr>
              <p:cNvSpPr>
                <a:spLocks noChangeArrowheads="1"/>
              </p:cNvSpPr>
              <p:nvPr/>
            </p:nvSpPr>
            <p:spPr bwMode="auto">
              <a:xfrm>
                <a:off x="1696276" y="2918890"/>
                <a:ext cx="1377950" cy="1476375"/>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4" name="Picture 10">
                <a:extLst>
                  <a:ext uri="{FF2B5EF4-FFF2-40B4-BE49-F238E27FC236}">
                    <a16:creationId xmlns:a16="http://schemas.microsoft.com/office/drawing/2014/main" id="{1B647160-F88F-4BC2-AEC7-D17731461A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65" y="3053034"/>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5" name="Group 4">
              <a:extLst>
                <a:ext uri="{FF2B5EF4-FFF2-40B4-BE49-F238E27FC236}">
                  <a16:creationId xmlns:a16="http://schemas.microsoft.com/office/drawing/2014/main" id="{377E83FC-53BF-4BF9-B2F2-45FECAE09BCE}"/>
                </a:ext>
              </a:extLst>
            </p:cNvPr>
            <p:cNvGrpSpPr/>
            <p:nvPr/>
          </p:nvGrpSpPr>
          <p:grpSpPr>
            <a:xfrm>
              <a:off x="6176391" y="681791"/>
              <a:ext cx="1377950" cy="1495622"/>
              <a:chOff x="98968" y="4863795"/>
              <a:chExt cx="1377950" cy="1458913"/>
            </a:xfrm>
          </p:grpSpPr>
          <p:sp>
            <p:nvSpPr>
              <p:cNvPr id="17" name="Rectangle 11">
                <a:extLst>
                  <a:ext uri="{FF2B5EF4-FFF2-40B4-BE49-F238E27FC236}">
                    <a16:creationId xmlns:a16="http://schemas.microsoft.com/office/drawing/2014/main" id="{8AF65423-8562-421A-AA2F-5436CFCA4ACC}"/>
                  </a:ext>
                </a:extLst>
              </p:cNvPr>
              <p:cNvSpPr>
                <a:spLocks noChangeArrowheads="1"/>
              </p:cNvSpPr>
              <p:nvPr/>
            </p:nvSpPr>
            <p:spPr bwMode="auto">
              <a:xfrm>
                <a:off x="98968" y="4863795"/>
                <a:ext cx="1377950" cy="1458913"/>
              </a:xfrm>
              <a:prstGeom prst="rect">
                <a:avLst/>
              </a:prstGeom>
              <a:solidFill>
                <a:srgbClr val="652D91"/>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7" name="Picture 13">
                <a:extLst>
                  <a:ext uri="{FF2B5EF4-FFF2-40B4-BE49-F238E27FC236}">
                    <a16:creationId xmlns:a16="http://schemas.microsoft.com/office/drawing/2014/main" id="{F6019517-565D-42C8-9411-192FBB24B6B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763" y="4974596"/>
                <a:ext cx="993775" cy="12192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20" name="Group 19">
              <a:extLst>
                <a:ext uri="{FF2B5EF4-FFF2-40B4-BE49-F238E27FC236}">
                  <a16:creationId xmlns:a16="http://schemas.microsoft.com/office/drawing/2014/main" id="{3CF3D5CF-F324-48B4-8DE5-24105849D485}"/>
                </a:ext>
              </a:extLst>
            </p:cNvPr>
            <p:cNvGrpSpPr/>
            <p:nvPr/>
          </p:nvGrpSpPr>
          <p:grpSpPr>
            <a:xfrm>
              <a:off x="7653580" y="683514"/>
              <a:ext cx="1401226" cy="1495622"/>
              <a:chOff x="1917662" y="4958708"/>
              <a:chExt cx="1377950" cy="1458913"/>
            </a:xfrm>
          </p:grpSpPr>
          <p:sp>
            <p:nvSpPr>
              <p:cNvPr id="18" name="Rectangle 12">
                <a:extLst>
                  <a:ext uri="{FF2B5EF4-FFF2-40B4-BE49-F238E27FC236}">
                    <a16:creationId xmlns:a16="http://schemas.microsoft.com/office/drawing/2014/main" id="{99D5AA2C-67C7-45DA-9855-30DA225DF8A4}"/>
                  </a:ext>
                </a:extLst>
              </p:cNvPr>
              <p:cNvSpPr>
                <a:spLocks noChangeArrowheads="1"/>
              </p:cNvSpPr>
              <p:nvPr/>
            </p:nvSpPr>
            <p:spPr bwMode="auto">
              <a:xfrm>
                <a:off x="1917662" y="4958708"/>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8" name="Picture 14">
                <a:extLst>
                  <a:ext uri="{FF2B5EF4-FFF2-40B4-BE49-F238E27FC236}">
                    <a16:creationId xmlns:a16="http://schemas.microsoft.com/office/drawing/2014/main" id="{E706C17A-1449-43B5-AAC6-3B5C377B5EC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92287" y="502379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9" name="Group 38">
              <a:extLst>
                <a:ext uri="{FF2B5EF4-FFF2-40B4-BE49-F238E27FC236}">
                  <a16:creationId xmlns:a16="http://schemas.microsoft.com/office/drawing/2014/main" id="{B38FE3A2-1CD1-4833-B782-302D30F503A6}"/>
                </a:ext>
              </a:extLst>
            </p:cNvPr>
            <p:cNvGrpSpPr/>
            <p:nvPr/>
          </p:nvGrpSpPr>
          <p:grpSpPr>
            <a:xfrm>
              <a:off x="173062" y="702192"/>
              <a:ext cx="1379537" cy="1474788"/>
              <a:chOff x="192050" y="1029646"/>
              <a:chExt cx="1379537" cy="1525587"/>
            </a:xfrm>
          </p:grpSpPr>
          <p:sp>
            <p:nvSpPr>
              <p:cNvPr id="41" name="Rectangle 2">
                <a:extLst>
                  <a:ext uri="{FF2B5EF4-FFF2-40B4-BE49-F238E27FC236}">
                    <a16:creationId xmlns:a16="http://schemas.microsoft.com/office/drawing/2014/main" id="{87128038-23E7-436A-9C29-524D993AC322}"/>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4" name="Picture 4">
                <a:extLst>
                  <a:ext uri="{FF2B5EF4-FFF2-40B4-BE49-F238E27FC236}">
                    <a16:creationId xmlns:a16="http://schemas.microsoft.com/office/drawing/2014/main" id="{7A6947E1-3E69-443D-AF80-5B36762ABC9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grpSp>
        <p:nvGrpSpPr>
          <p:cNvPr id="36" name="Group 35">
            <a:extLst>
              <a:ext uri="{FF2B5EF4-FFF2-40B4-BE49-F238E27FC236}">
                <a16:creationId xmlns:a16="http://schemas.microsoft.com/office/drawing/2014/main" id="{8B70454F-158C-4C15-B794-72D43714A316}"/>
              </a:ext>
            </a:extLst>
          </p:cNvPr>
          <p:cNvGrpSpPr/>
          <p:nvPr/>
        </p:nvGrpSpPr>
        <p:grpSpPr>
          <a:xfrm>
            <a:off x="247049" y="4674239"/>
            <a:ext cx="1377950" cy="1483436"/>
            <a:chOff x="1949558" y="1069747"/>
            <a:chExt cx="1346053" cy="1456912"/>
          </a:xfrm>
        </p:grpSpPr>
        <p:sp>
          <p:nvSpPr>
            <p:cNvPr id="37" name="Rectangle 6">
              <a:extLst>
                <a:ext uri="{FF2B5EF4-FFF2-40B4-BE49-F238E27FC236}">
                  <a16:creationId xmlns:a16="http://schemas.microsoft.com/office/drawing/2014/main" id="{93B24200-1524-4890-B4EB-3EE7F704377C}"/>
                </a:ext>
              </a:extLst>
            </p:cNvPr>
            <p:cNvSpPr>
              <a:spLocks noChangeArrowheads="1"/>
            </p:cNvSpPr>
            <p:nvPr/>
          </p:nvSpPr>
          <p:spPr bwMode="auto">
            <a:xfrm>
              <a:off x="1949558" y="1069747"/>
              <a:ext cx="1346053" cy="1456912"/>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38" name="Picture 7">
              <a:extLst>
                <a:ext uri="{FF2B5EF4-FFF2-40B4-BE49-F238E27FC236}">
                  <a16:creationId xmlns:a16="http://schemas.microsoft.com/office/drawing/2014/main" id="{F3897E36-082A-48BF-AC0D-036C85FE15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28" name="Group 27">
            <a:extLst>
              <a:ext uri="{FF2B5EF4-FFF2-40B4-BE49-F238E27FC236}">
                <a16:creationId xmlns:a16="http://schemas.microsoft.com/office/drawing/2014/main" id="{C060F11A-D2E5-44AE-8EFB-FE138CCFCB7B}"/>
              </a:ext>
            </a:extLst>
          </p:cNvPr>
          <p:cNvGrpSpPr/>
          <p:nvPr/>
        </p:nvGrpSpPr>
        <p:grpSpPr>
          <a:xfrm>
            <a:off x="247049" y="3013584"/>
            <a:ext cx="1377950" cy="1483436"/>
            <a:chOff x="235706" y="2981002"/>
            <a:chExt cx="1377950" cy="1474788"/>
          </a:xfrm>
        </p:grpSpPr>
        <p:sp>
          <p:nvSpPr>
            <p:cNvPr id="29" name="Rectangle 5">
              <a:extLst>
                <a:ext uri="{FF2B5EF4-FFF2-40B4-BE49-F238E27FC236}">
                  <a16:creationId xmlns:a16="http://schemas.microsoft.com/office/drawing/2014/main" id="{BC16B23D-8EFE-4642-88C7-96A7C3070CEA}"/>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30" name="Picture 8">
              <a:extLst>
                <a:ext uri="{FF2B5EF4-FFF2-40B4-BE49-F238E27FC236}">
                  <a16:creationId xmlns:a16="http://schemas.microsoft.com/office/drawing/2014/main" id="{9E83F0EA-C625-4BB2-8B28-FBA193AC649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31" name="Rectangle 30">
            <a:extLst>
              <a:ext uri="{FF2B5EF4-FFF2-40B4-BE49-F238E27FC236}">
                <a16:creationId xmlns:a16="http://schemas.microsoft.com/office/drawing/2014/main" id="{09697799-CA7B-4D56-AE06-F422DCADF612}"/>
              </a:ext>
            </a:extLst>
          </p:cNvPr>
          <p:cNvSpPr/>
          <p:nvPr/>
        </p:nvSpPr>
        <p:spPr>
          <a:xfrm>
            <a:off x="6359638" y="2740995"/>
            <a:ext cx="2587883" cy="1229479"/>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Introduction and warm up activity – 10-15 mins</a:t>
            </a:r>
          </a:p>
        </p:txBody>
      </p:sp>
      <p:sp>
        <p:nvSpPr>
          <p:cNvPr id="32" name="Rectangle 31">
            <a:extLst>
              <a:ext uri="{FF2B5EF4-FFF2-40B4-BE49-F238E27FC236}">
                <a16:creationId xmlns:a16="http://schemas.microsoft.com/office/drawing/2014/main" id="{E465D578-2D43-4CE2-AF8B-991764D345FC}"/>
              </a:ext>
            </a:extLst>
          </p:cNvPr>
          <p:cNvSpPr/>
          <p:nvPr/>
        </p:nvSpPr>
        <p:spPr>
          <a:xfrm>
            <a:off x="6363783" y="4175672"/>
            <a:ext cx="2572616" cy="1229479"/>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Careerpilot  Activities                          20-30 mins</a:t>
            </a:r>
          </a:p>
        </p:txBody>
      </p:sp>
      <p:sp>
        <p:nvSpPr>
          <p:cNvPr id="33" name="Rectangle 32">
            <a:extLst>
              <a:ext uri="{FF2B5EF4-FFF2-40B4-BE49-F238E27FC236}">
                <a16:creationId xmlns:a16="http://schemas.microsoft.com/office/drawing/2014/main" id="{A6C1F02F-F41A-420C-878D-BD0D5554813D}"/>
              </a:ext>
            </a:extLst>
          </p:cNvPr>
          <p:cNvSpPr/>
          <p:nvPr/>
        </p:nvSpPr>
        <p:spPr>
          <a:xfrm>
            <a:off x="6356150" y="5641667"/>
            <a:ext cx="2587883" cy="80135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Presentations</a:t>
            </a:r>
          </a:p>
          <a:p>
            <a:pPr algn="ctr"/>
            <a:r>
              <a:rPr lang="en-GB" sz="2400" dirty="0"/>
              <a:t> 10-15  mins</a:t>
            </a:r>
          </a:p>
        </p:txBody>
      </p:sp>
      <p:pic>
        <p:nvPicPr>
          <p:cNvPr id="34" name="Graphic 33" descr="Badge 1 with solid fill">
            <a:extLst>
              <a:ext uri="{FF2B5EF4-FFF2-40B4-BE49-F238E27FC236}">
                <a16:creationId xmlns:a16="http://schemas.microsoft.com/office/drawing/2014/main" id="{6E697896-5193-4C65-9EC8-BDF74C2C6C6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5545" y="0"/>
            <a:ext cx="646331" cy="646331"/>
          </a:xfrm>
          <a:prstGeom prst="rect">
            <a:avLst/>
          </a:prstGeom>
        </p:spPr>
      </p:pic>
    </p:spTree>
    <p:custDataLst>
      <p:tags r:id="rId1"/>
    </p:custDataLst>
    <p:extLst>
      <p:ext uri="{BB962C8B-B14F-4D97-AF65-F5344CB8AC3E}">
        <p14:creationId xmlns:p14="http://schemas.microsoft.com/office/powerpoint/2010/main" val="3504415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500" fill="hold"/>
                                        <p:tgtEl>
                                          <p:spTgt spid="28"/>
                                        </p:tgtEl>
                                        <p:attrNameLst>
                                          <p:attrName>ppt_x</p:attrName>
                                        </p:attrNameLst>
                                      </p:cBhvr>
                                      <p:tavLst>
                                        <p:tav tm="0">
                                          <p:val>
                                            <p:strVal val="#ppt_x"/>
                                          </p:val>
                                        </p:tav>
                                        <p:tav tm="100000">
                                          <p:val>
                                            <p:strVal val="#ppt_x"/>
                                          </p:val>
                                        </p:tav>
                                      </p:tavLst>
                                    </p:anim>
                                    <p:anim calcmode="lin" valueType="num">
                                      <p:cBhvr additive="base">
                                        <p:cTn id="8" dur="500" fill="hold"/>
                                        <p:tgtEl>
                                          <p:spTgt spid="2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500" fill="hold"/>
                                        <p:tgtEl>
                                          <p:spTgt spid="22"/>
                                        </p:tgtEl>
                                        <p:attrNameLst>
                                          <p:attrName>ppt_x</p:attrName>
                                        </p:attrNameLst>
                                      </p:cBhvr>
                                      <p:tavLst>
                                        <p:tav tm="0">
                                          <p:val>
                                            <p:strVal val="#ppt_x"/>
                                          </p:val>
                                        </p:tav>
                                        <p:tav tm="100000">
                                          <p:val>
                                            <p:strVal val="#ppt_x"/>
                                          </p:val>
                                        </p:tav>
                                      </p:tavLst>
                                    </p:anim>
                                    <p:anim calcmode="lin" valueType="num">
                                      <p:cBhvr additive="base">
                                        <p:cTn id="12" dur="500" fill="hold"/>
                                        <p:tgtEl>
                                          <p:spTgt spid="22"/>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6"/>
                                        </p:tgtEl>
                                        <p:attrNameLst>
                                          <p:attrName>style.visibility</p:attrName>
                                        </p:attrNameLst>
                                      </p:cBhvr>
                                      <p:to>
                                        <p:strVal val="visible"/>
                                      </p:to>
                                    </p:set>
                                    <p:anim calcmode="lin" valueType="num">
                                      <p:cBhvr additive="base">
                                        <p:cTn id="15" dur="500" fill="hold"/>
                                        <p:tgtEl>
                                          <p:spTgt spid="36"/>
                                        </p:tgtEl>
                                        <p:attrNameLst>
                                          <p:attrName>ppt_x</p:attrName>
                                        </p:attrNameLst>
                                      </p:cBhvr>
                                      <p:tavLst>
                                        <p:tav tm="0">
                                          <p:val>
                                            <p:strVal val="#ppt_x"/>
                                          </p:val>
                                        </p:tav>
                                        <p:tav tm="100000">
                                          <p:val>
                                            <p:strVal val="#ppt_x"/>
                                          </p:val>
                                        </p:tav>
                                      </p:tavLst>
                                    </p:anim>
                                    <p:anim calcmode="lin" valueType="num">
                                      <p:cBhvr additive="base">
                                        <p:cTn id="16" dur="500" fill="hold"/>
                                        <p:tgtEl>
                                          <p:spTgt spid="3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42"/>
                                        </p:tgtEl>
                                        <p:attrNameLst>
                                          <p:attrName>style.visibility</p:attrName>
                                        </p:attrNameLst>
                                      </p:cBhvr>
                                      <p:to>
                                        <p:strVal val="visible"/>
                                      </p:to>
                                    </p:set>
                                    <p:anim calcmode="lin" valueType="num">
                                      <p:cBhvr additive="base">
                                        <p:cTn id="19" dur="500" fill="hold"/>
                                        <p:tgtEl>
                                          <p:spTgt spid="42"/>
                                        </p:tgtEl>
                                        <p:attrNameLst>
                                          <p:attrName>ppt_x</p:attrName>
                                        </p:attrNameLst>
                                      </p:cBhvr>
                                      <p:tavLst>
                                        <p:tav tm="0">
                                          <p:val>
                                            <p:strVal val="#ppt_x"/>
                                          </p:val>
                                        </p:tav>
                                        <p:tav tm="100000">
                                          <p:val>
                                            <p:strVal val="#ppt_x"/>
                                          </p:val>
                                        </p:tav>
                                      </p:tavLst>
                                    </p:anim>
                                    <p:anim calcmode="lin" valueType="num">
                                      <p:cBhvr additive="base">
                                        <p:cTn id="20"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1"/>
                                        </p:tgtEl>
                                        <p:attrNameLst>
                                          <p:attrName>style.visibility</p:attrName>
                                        </p:attrNameLst>
                                      </p:cBhvr>
                                      <p:to>
                                        <p:strVal val="visible"/>
                                      </p:to>
                                    </p:set>
                                    <p:anim calcmode="lin" valueType="num">
                                      <p:cBhvr additive="base">
                                        <p:cTn id="25" dur="500" fill="hold"/>
                                        <p:tgtEl>
                                          <p:spTgt spid="31"/>
                                        </p:tgtEl>
                                        <p:attrNameLst>
                                          <p:attrName>ppt_x</p:attrName>
                                        </p:attrNameLst>
                                      </p:cBhvr>
                                      <p:tavLst>
                                        <p:tav tm="0">
                                          <p:val>
                                            <p:strVal val="#ppt_x"/>
                                          </p:val>
                                        </p:tav>
                                        <p:tav tm="100000">
                                          <p:val>
                                            <p:strVal val="#ppt_x"/>
                                          </p:val>
                                        </p:tav>
                                      </p:tavLst>
                                    </p:anim>
                                    <p:anim calcmode="lin" valueType="num">
                                      <p:cBhvr additive="base">
                                        <p:cTn id="26" dur="500" fill="hold"/>
                                        <p:tgtEl>
                                          <p:spTgt spid="31"/>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2"/>
                                        </p:tgtEl>
                                        <p:attrNameLst>
                                          <p:attrName>style.visibility</p:attrName>
                                        </p:attrNameLst>
                                      </p:cBhvr>
                                      <p:to>
                                        <p:strVal val="visible"/>
                                      </p:to>
                                    </p:set>
                                    <p:anim calcmode="lin" valueType="num">
                                      <p:cBhvr additive="base">
                                        <p:cTn id="29" dur="500" fill="hold"/>
                                        <p:tgtEl>
                                          <p:spTgt spid="32"/>
                                        </p:tgtEl>
                                        <p:attrNameLst>
                                          <p:attrName>ppt_x</p:attrName>
                                        </p:attrNameLst>
                                      </p:cBhvr>
                                      <p:tavLst>
                                        <p:tav tm="0">
                                          <p:val>
                                            <p:strVal val="#ppt_x"/>
                                          </p:val>
                                        </p:tav>
                                        <p:tav tm="100000">
                                          <p:val>
                                            <p:strVal val="#ppt_x"/>
                                          </p:val>
                                        </p:tav>
                                      </p:tavLst>
                                    </p:anim>
                                    <p:anim calcmode="lin" valueType="num">
                                      <p:cBhvr additive="base">
                                        <p:cTn id="30" dur="500" fill="hold"/>
                                        <p:tgtEl>
                                          <p:spTgt spid="32"/>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33"/>
                                        </p:tgtEl>
                                        <p:attrNameLst>
                                          <p:attrName>style.visibility</p:attrName>
                                        </p:attrNameLst>
                                      </p:cBhvr>
                                      <p:to>
                                        <p:strVal val="visible"/>
                                      </p:to>
                                    </p:set>
                                    <p:anim calcmode="lin" valueType="num">
                                      <p:cBhvr additive="base">
                                        <p:cTn id="33" dur="500" fill="hold"/>
                                        <p:tgtEl>
                                          <p:spTgt spid="33"/>
                                        </p:tgtEl>
                                        <p:attrNameLst>
                                          <p:attrName>ppt_x</p:attrName>
                                        </p:attrNameLst>
                                      </p:cBhvr>
                                      <p:tavLst>
                                        <p:tav tm="0">
                                          <p:val>
                                            <p:strVal val="#ppt_x"/>
                                          </p:val>
                                        </p:tav>
                                        <p:tav tm="100000">
                                          <p:val>
                                            <p:strVal val="#ppt_x"/>
                                          </p:val>
                                        </p:tav>
                                      </p:tavLst>
                                    </p:anim>
                                    <p:anim calcmode="lin" valueType="num">
                                      <p:cBhvr additive="base">
                                        <p:cTn id="34"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42" grpId="0" animBg="1"/>
      <p:bldP spid="31" grpId="0" animBg="1"/>
      <p:bldP spid="32" grpId="0" animBg="1"/>
      <p:bldP spid="3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FF660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1" y="0"/>
            <a:ext cx="9143999" cy="646331"/>
          </a:xfrm>
          <a:prstGeom prst="rect">
            <a:avLst/>
          </a:prstGeom>
          <a:solidFill>
            <a:srgbClr val="002060"/>
          </a:solidFill>
        </p:spPr>
        <p:txBody>
          <a:bodyPr wrap="square" rtlCol="0">
            <a:spAutoFit/>
          </a:bodyPr>
          <a:lstStyle/>
          <a:p>
            <a:pPr algn="ctr"/>
            <a:r>
              <a:rPr lang="en-GB" sz="3600" dirty="0">
                <a:solidFill>
                  <a:schemeClr val="bg1"/>
                </a:solidFill>
              </a:rPr>
              <a:t>What is a career?</a:t>
            </a:r>
          </a:p>
        </p:txBody>
      </p:sp>
      <p:pic>
        <p:nvPicPr>
          <p:cNvPr id="12" name="Picture 11" descr="Top view of person leading large crowd">
            <a:extLst>
              <a:ext uri="{FF2B5EF4-FFF2-40B4-BE49-F238E27FC236}">
                <a16:creationId xmlns:a16="http://schemas.microsoft.com/office/drawing/2014/main" id="{78AC1816-4AE5-4A5A-8283-B4C51A450D0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1560" t="21065" r="-1" b="21065"/>
          <a:stretch/>
        </p:blipFill>
        <p:spPr>
          <a:xfrm>
            <a:off x="198304" y="793214"/>
            <a:ext cx="8736376" cy="5927786"/>
          </a:xfrm>
          <a:prstGeom prst="rect">
            <a:avLst/>
          </a:prstGeom>
        </p:spPr>
      </p:pic>
      <p:sp>
        <p:nvSpPr>
          <p:cNvPr id="4" name="TextBox 3">
            <a:extLst>
              <a:ext uri="{FF2B5EF4-FFF2-40B4-BE49-F238E27FC236}">
                <a16:creationId xmlns:a16="http://schemas.microsoft.com/office/drawing/2014/main" id="{D1D311D0-0227-489A-B7F0-1B34F71F7743}"/>
              </a:ext>
            </a:extLst>
          </p:cNvPr>
          <p:cNvSpPr txBox="1"/>
          <p:nvPr/>
        </p:nvSpPr>
        <p:spPr>
          <a:xfrm>
            <a:off x="286439" y="894931"/>
            <a:ext cx="8494004" cy="1938992"/>
          </a:xfrm>
          <a:prstGeom prst="rect">
            <a:avLst/>
          </a:prstGeom>
          <a:noFill/>
        </p:spPr>
        <p:txBody>
          <a:bodyPr wrap="square" rtlCol="0">
            <a:spAutoFit/>
          </a:bodyPr>
          <a:lstStyle/>
          <a:p>
            <a:r>
              <a:rPr lang="en-GB" sz="2400" b="0" i="0" dirty="0">
                <a:solidFill>
                  <a:srgbClr val="202124"/>
                </a:solidFill>
                <a:effectLst/>
              </a:rPr>
              <a:t>A career is </a:t>
            </a:r>
            <a:r>
              <a:rPr lang="en-GB" sz="2400" b="1" dirty="0">
                <a:solidFill>
                  <a:srgbClr val="202124"/>
                </a:solidFill>
              </a:rPr>
              <a:t>an</a:t>
            </a:r>
            <a:r>
              <a:rPr lang="en-GB" sz="2400" b="1" i="0" dirty="0">
                <a:solidFill>
                  <a:srgbClr val="202124"/>
                </a:solidFill>
                <a:effectLst/>
              </a:rPr>
              <a:t> individual's journey through life, learning and work</a:t>
            </a:r>
            <a:r>
              <a:rPr lang="en-GB" sz="2400" b="0" i="0" dirty="0">
                <a:solidFill>
                  <a:srgbClr val="202124"/>
                </a:solidFill>
                <a:effectLst/>
              </a:rPr>
              <a:t>.</a:t>
            </a:r>
          </a:p>
          <a:p>
            <a:endParaRPr lang="en-GB" sz="2400" b="0" i="0" dirty="0">
              <a:solidFill>
                <a:srgbClr val="202124"/>
              </a:solidFill>
              <a:effectLst/>
            </a:endParaRPr>
          </a:p>
          <a:p>
            <a:r>
              <a:rPr lang="en-GB" sz="2400" dirty="0">
                <a:solidFill>
                  <a:srgbClr val="202124"/>
                </a:solidFill>
              </a:rPr>
              <a:t>A job is something you might do to earn money as part of your career journey. There are lots of different job sectors you could work in, from finance, to art and design, to working with animals. </a:t>
            </a:r>
            <a:endParaRPr lang="en-GB" sz="2400" b="0" i="0" dirty="0">
              <a:solidFill>
                <a:srgbClr val="202124"/>
              </a:solidFill>
              <a:effectLst/>
            </a:endParaRPr>
          </a:p>
        </p:txBody>
      </p:sp>
      <p:pic>
        <p:nvPicPr>
          <p:cNvPr id="6" name="Graphic 5" descr="Badge 1 with solid fill">
            <a:extLst>
              <a:ext uri="{FF2B5EF4-FFF2-40B4-BE49-F238E27FC236}">
                <a16:creationId xmlns:a16="http://schemas.microsoft.com/office/drawing/2014/main" id="{A9AD44D3-B565-4EF9-9C5C-D529517FAFD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75545" y="0"/>
            <a:ext cx="646331" cy="646331"/>
          </a:xfrm>
          <a:prstGeom prst="rect">
            <a:avLst/>
          </a:prstGeom>
        </p:spPr>
      </p:pic>
    </p:spTree>
    <p:custDataLst>
      <p:tags r:id="rId1"/>
    </p:custDataLst>
    <p:extLst>
      <p:ext uri="{BB962C8B-B14F-4D97-AF65-F5344CB8AC3E}">
        <p14:creationId xmlns:p14="http://schemas.microsoft.com/office/powerpoint/2010/main" val="325583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FF660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1" y="0"/>
            <a:ext cx="9143999" cy="646331"/>
          </a:xfrm>
          <a:prstGeom prst="rect">
            <a:avLst/>
          </a:prstGeom>
          <a:solidFill>
            <a:srgbClr val="002060"/>
          </a:solidFill>
        </p:spPr>
        <p:txBody>
          <a:bodyPr wrap="square" rtlCol="0">
            <a:spAutoFit/>
          </a:bodyPr>
          <a:lstStyle/>
          <a:p>
            <a:pPr algn="ctr"/>
            <a:r>
              <a:rPr lang="en-GB" sz="3600" dirty="0">
                <a:solidFill>
                  <a:schemeClr val="bg1"/>
                </a:solidFill>
              </a:rPr>
              <a:t>Exploring jobs</a:t>
            </a:r>
          </a:p>
        </p:txBody>
      </p:sp>
      <p:sp>
        <p:nvSpPr>
          <p:cNvPr id="7" name="TextBox 6">
            <a:extLst>
              <a:ext uri="{FF2B5EF4-FFF2-40B4-BE49-F238E27FC236}">
                <a16:creationId xmlns:a16="http://schemas.microsoft.com/office/drawing/2014/main" id="{EA1861FD-4F58-419A-B1DA-0E786DB8C38C}"/>
              </a:ext>
            </a:extLst>
          </p:cNvPr>
          <p:cNvSpPr txBox="1"/>
          <p:nvPr/>
        </p:nvSpPr>
        <p:spPr>
          <a:xfrm>
            <a:off x="209320" y="888119"/>
            <a:ext cx="8681292" cy="2954655"/>
          </a:xfrm>
          <a:prstGeom prst="rect">
            <a:avLst/>
          </a:prstGeom>
          <a:solidFill>
            <a:schemeClr val="bg1"/>
          </a:solidFill>
        </p:spPr>
        <p:txBody>
          <a:bodyPr wrap="square" rtlCol="0">
            <a:spAutoFit/>
          </a:bodyPr>
          <a:lstStyle/>
          <a:p>
            <a:r>
              <a:rPr lang="en-GB" sz="2400" dirty="0"/>
              <a:t>	Working in groups or pairs, you have 5 minutes to try to think 	of a different job for every letter of the alphabet. </a:t>
            </a:r>
          </a:p>
          <a:p>
            <a:endParaRPr lang="en-GB" sz="2400" dirty="0"/>
          </a:p>
          <a:p>
            <a:r>
              <a:rPr lang="en-GB" sz="2400" dirty="0"/>
              <a:t>Write the job titles down in order... </a:t>
            </a:r>
          </a:p>
          <a:p>
            <a:r>
              <a:rPr lang="en-GB" sz="2400" dirty="0"/>
              <a:t>A – Actor</a:t>
            </a:r>
          </a:p>
          <a:p>
            <a:r>
              <a:rPr lang="en-GB" sz="2400" dirty="0"/>
              <a:t>B – Banker</a:t>
            </a:r>
          </a:p>
          <a:p>
            <a:r>
              <a:rPr lang="en-GB" sz="2400" dirty="0"/>
              <a:t>C – Chef</a:t>
            </a:r>
          </a:p>
          <a:p>
            <a:endParaRPr lang="en-GB" dirty="0"/>
          </a:p>
        </p:txBody>
      </p:sp>
      <p:sp>
        <p:nvSpPr>
          <p:cNvPr id="10" name="Star: 32 Points 9">
            <a:extLst>
              <a:ext uri="{FF2B5EF4-FFF2-40B4-BE49-F238E27FC236}">
                <a16:creationId xmlns:a16="http://schemas.microsoft.com/office/drawing/2014/main" id="{D2F8C665-E619-49E7-B1D6-0134535A2FDB}"/>
              </a:ext>
            </a:extLst>
          </p:cNvPr>
          <p:cNvSpPr/>
          <p:nvPr/>
        </p:nvSpPr>
        <p:spPr>
          <a:xfrm>
            <a:off x="6981415" y="2116949"/>
            <a:ext cx="1684612" cy="1533691"/>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5 mins</a:t>
            </a:r>
          </a:p>
        </p:txBody>
      </p:sp>
      <p:pic>
        <p:nvPicPr>
          <p:cNvPr id="12" name="Graphic 11" descr="Badge 1 with solid fill">
            <a:extLst>
              <a:ext uri="{FF2B5EF4-FFF2-40B4-BE49-F238E27FC236}">
                <a16:creationId xmlns:a16="http://schemas.microsoft.com/office/drawing/2014/main" id="{67C89183-6D21-4F5B-B6E3-2881DDE8B80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5545" y="0"/>
            <a:ext cx="646331" cy="646331"/>
          </a:xfrm>
          <a:prstGeom prst="rect">
            <a:avLst/>
          </a:prstGeom>
        </p:spPr>
      </p:pic>
      <p:pic>
        <p:nvPicPr>
          <p:cNvPr id="6" name="Picture 5" descr="Icon&#10;&#10;Description automatically generated with medium confidence">
            <a:extLst>
              <a:ext uri="{FF2B5EF4-FFF2-40B4-BE49-F238E27FC236}">
                <a16:creationId xmlns:a16="http://schemas.microsoft.com/office/drawing/2014/main" id="{7E281B66-26AF-4561-BAE2-0158FC7B26C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9319" y="888119"/>
            <a:ext cx="1057621" cy="1057621"/>
          </a:xfrm>
          <a:prstGeom prst="rect">
            <a:avLst/>
          </a:prstGeom>
        </p:spPr>
      </p:pic>
      <p:grpSp>
        <p:nvGrpSpPr>
          <p:cNvPr id="4" name="Group 3">
            <a:extLst>
              <a:ext uri="{FF2B5EF4-FFF2-40B4-BE49-F238E27FC236}">
                <a16:creationId xmlns:a16="http://schemas.microsoft.com/office/drawing/2014/main" id="{28241DFA-339F-D5C6-D84E-F93ED943BA29}"/>
              </a:ext>
            </a:extLst>
          </p:cNvPr>
          <p:cNvGrpSpPr/>
          <p:nvPr/>
        </p:nvGrpSpPr>
        <p:grpSpPr>
          <a:xfrm>
            <a:off x="209319" y="4398594"/>
            <a:ext cx="8681293" cy="1891233"/>
            <a:chOff x="209319" y="4398594"/>
            <a:chExt cx="8681293" cy="1891233"/>
          </a:xfrm>
        </p:grpSpPr>
        <p:pic>
          <p:nvPicPr>
            <p:cNvPr id="9" name="Picture 8" descr="Worker with protective gear looking up at construction site">
              <a:extLst>
                <a:ext uri="{FF2B5EF4-FFF2-40B4-BE49-F238E27FC236}">
                  <a16:creationId xmlns:a16="http://schemas.microsoft.com/office/drawing/2014/main" id="{BDECD4F7-4745-44C5-A2D5-3BC39CF5F1F6}"/>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209319" y="4399055"/>
              <a:ext cx="3026415" cy="1885750"/>
            </a:xfrm>
            <a:prstGeom prst="rect">
              <a:avLst/>
            </a:prstGeom>
            <a:ln>
              <a:solidFill>
                <a:schemeClr val="bg1"/>
              </a:solidFill>
            </a:ln>
          </p:spPr>
        </p:pic>
        <p:pic>
          <p:nvPicPr>
            <p:cNvPr id="16" name="Picture 15" descr="Hand holding pan">
              <a:extLst>
                <a:ext uri="{FF2B5EF4-FFF2-40B4-BE49-F238E27FC236}">
                  <a16:creationId xmlns:a16="http://schemas.microsoft.com/office/drawing/2014/main" id="{5F73169F-67E0-41F8-88F8-E2B8B59693A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738486" y="4403616"/>
              <a:ext cx="3152126" cy="1886211"/>
            </a:xfrm>
            <a:prstGeom prst="rect">
              <a:avLst/>
            </a:prstGeom>
            <a:ln>
              <a:solidFill>
                <a:schemeClr val="bg1"/>
              </a:solidFill>
            </a:ln>
          </p:spPr>
        </p:pic>
        <p:pic>
          <p:nvPicPr>
            <p:cNvPr id="11" name="Picture 10" descr="Hairdresser using comb and hair-cutting shears to trim ends of man's hair">
              <a:extLst>
                <a:ext uri="{FF2B5EF4-FFF2-40B4-BE49-F238E27FC236}">
                  <a16:creationId xmlns:a16="http://schemas.microsoft.com/office/drawing/2014/main" id="{799494AC-8F14-4D6D-9D2D-7AC2F298E8E2}"/>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3140661" y="4398594"/>
              <a:ext cx="2825099" cy="1886211"/>
            </a:xfrm>
            <a:prstGeom prst="rect">
              <a:avLst/>
            </a:prstGeom>
            <a:ln>
              <a:solidFill>
                <a:schemeClr val="bg1"/>
              </a:solidFill>
            </a:ln>
          </p:spPr>
        </p:pic>
      </p:grpSp>
    </p:spTree>
    <p:custDataLst>
      <p:tags r:id="rId1"/>
    </p:custDataLst>
    <p:extLst>
      <p:ext uri="{BB962C8B-B14F-4D97-AF65-F5344CB8AC3E}">
        <p14:creationId xmlns:p14="http://schemas.microsoft.com/office/powerpoint/2010/main" val="420769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heel(1)">
                                      <p:cBhvr>
                                        <p:cTn id="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FF660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1" y="0"/>
            <a:ext cx="9143999" cy="646331"/>
          </a:xfrm>
          <a:prstGeom prst="rect">
            <a:avLst/>
          </a:prstGeom>
          <a:solidFill>
            <a:srgbClr val="002060"/>
          </a:solidFill>
        </p:spPr>
        <p:txBody>
          <a:bodyPr wrap="square" rtlCol="0">
            <a:spAutoFit/>
          </a:bodyPr>
          <a:lstStyle/>
          <a:p>
            <a:pPr algn="ctr"/>
            <a:r>
              <a:rPr lang="en-GB" sz="3600" dirty="0">
                <a:solidFill>
                  <a:schemeClr val="bg1"/>
                </a:solidFill>
              </a:rPr>
              <a:t>Jobs you might have picked….</a:t>
            </a:r>
          </a:p>
        </p:txBody>
      </p:sp>
      <p:pic>
        <p:nvPicPr>
          <p:cNvPr id="12" name="Picture 11" descr="Top view of person leading large crowd">
            <a:extLst>
              <a:ext uri="{FF2B5EF4-FFF2-40B4-BE49-F238E27FC236}">
                <a16:creationId xmlns:a16="http://schemas.microsoft.com/office/drawing/2014/main" id="{78AC1816-4AE5-4A5A-8283-B4C51A450D0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8941" t="21065" b="21065"/>
          <a:stretch/>
        </p:blipFill>
        <p:spPr>
          <a:xfrm>
            <a:off x="363558" y="797510"/>
            <a:ext cx="8560106" cy="5909310"/>
          </a:xfrm>
          <a:prstGeom prst="rect">
            <a:avLst/>
          </a:prstGeom>
        </p:spPr>
      </p:pic>
      <p:sp>
        <p:nvSpPr>
          <p:cNvPr id="7" name="TextBox 6">
            <a:extLst>
              <a:ext uri="{FF2B5EF4-FFF2-40B4-BE49-F238E27FC236}">
                <a16:creationId xmlns:a16="http://schemas.microsoft.com/office/drawing/2014/main" id="{EA1861FD-4F58-419A-B1DA-0E786DB8C38C}"/>
              </a:ext>
            </a:extLst>
          </p:cNvPr>
          <p:cNvSpPr txBox="1"/>
          <p:nvPr/>
        </p:nvSpPr>
        <p:spPr>
          <a:xfrm>
            <a:off x="3401441" y="797510"/>
            <a:ext cx="2341117" cy="5909310"/>
          </a:xfrm>
          <a:prstGeom prst="rect">
            <a:avLst/>
          </a:prstGeom>
          <a:solidFill>
            <a:schemeClr val="bg1"/>
          </a:solidFill>
        </p:spPr>
        <p:txBody>
          <a:bodyPr wrap="square" rtlCol="0">
            <a:spAutoFit/>
          </a:bodyPr>
          <a:lstStyle/>
          <a:p>
            <a:pPr algn="just"/>
            <a:r>
              <a:rPr lang="en-GB" sz="1400" dirty="0"/>
              <a:t>A - Actor</a:t>
            </a:r>
          </a:p>
          <a:p>
            <a:pPr algn="just"/>
            <a:r>
              <a:rPr lang="en-GB" sz="1400" dirty="0"/>
              <a:t>B - Baker</a:t>
            </a:r>
          </a:p>
          <a:p>
            <a:pPr algn="just"/>
            <a:r>
              <a:rPr lang="en-GB" sz="1400" dirty="0"/>
              <a:t>C - Chef</a:t>
            </a:r>
          </a:p>
          <a:p>
            <a:pPr algn="just"/>
            <a:r>
              <a:rPr lang="en-GB" sz="1400" dirty="0"/>
              <a:t>D - Dancer</a:t>
            </a:r>
          </a:p>
          <a:p>
            <a:pPr algn="just"/>
            <a:r>
              <a:rPr lang="en-GB" sz="1400" dirty="0"/>
              <a:t>E - Electrician</a:t>
            </a:r>
          </a:p>
          <a:p>
            <a:pPr algn="just"/>
            <a:r>
              <a:rPr lang="en-GB" sz="1400" dirty="0"/>
              <a:t>F - Farmer</a:t>
            </a:r>
          </a:p>
          <a:p>
            <a:pPr algn="just"/>
            <a:r>
              <a:rPr lang="en-GB" sz="1400" dirty="0"/>
              <a:t>G - Gardener</a:t>
            </a:r>
          </a:p>
          <a:p>
            <a:pPr algn="just"/>
            <a:r>
              <a:rPr lang="en-GB" sz="1400" dirty="0"/>
              <a:t>H - Hotel Manager</a:t>
            </a:r>
          </a:p>
          <a:p>
            <a:pPr algn="just"/>
            <a:r>
              <a:rPr lang="en-GB" sz="1400" dirty="0"/>
              <a:t>I - Insurance Salesperson</a:t>
            </a:r>
          </a:p>
          <a:p>
            <a:pPr algn="just"/>
            <a:r>
              <a:rPr lang="en-GB" sz="1400" dirty="0"/>
              <a:t>J - Jewellery Designer-Maker</a:t>
            </a:r>
          </a:p>
          <a:p>
            <a:pPr algn="just"/>
            <a:r>
              <a:rPr lang="en-GB" sz="1400" dirty="0"/>
              <a:t>K - Kitchen Fitter</a:t>
            </a:r>
          </a:p>
          <a:p>
            <a:pPr algn="just"/>
            <a:r>
              <a:rPr lang="en-GB" sz="1400" dirty="0"/>
              <a:t>L - Librarian</a:t>
            </a:r>
          </a:p>
          <a:p>
            <a:pPr algn="just"/>
            <a:r>
              <a:rPr lang="en-GB" sz="1400" dirty="0"/>
              <a:t>M - Musician</a:t>
            </a:r>
          </a:p>
          <a:p>
            <a:pPr algn="just"/>
            <a:r>
              <a:rPr lang="en-GB" sz="1400" dirty="0"/>
              <a:t>N - Nurse</a:t>
            </a:r>
          </a:p>
          <a:p>
            <a:pPr algn="just"/>
            <a:r>
              <a:rPr lang="en-GB" sz="1400" dirty="0"/>
              <a:t>O - Optician</a:t>
            </a:r>
          </a:p>
          <a:p>
            <a:pPr algn="just"/>
            <a:r>
              <a:rPr lang="en-GB" sz="1400" dirty="0"/>
              <a:t>P - Paramedic</a:t>
            </a:r>
          </a:p>
          <a:p>
            <a:pPr algn="just"/>
            <a:r>
              <a:rPr lang="en-GB" sz="1400" dirty="0"/>
              <a:t>Q - Quantity Surveyor</a:t>
            </a:r>
          </a:p>
          <a:p>
            <a:pPr algn="just"/>
            <a:r>
              <a:rPr lang="en-GB" sz="1400" dirty="0"/>
              <a:t>R – Recycled Metals Worker</a:t>
            </a:r>
          </a:p>
          <a:p>
            <a:pPr algn="just"/>
            <a:r>
              <a:rPr lang="en-GB" sz="1400" dirty="0"/>
              <a:t>S – Sports Coach</a:t>
            </a:r>
          </a:p>
          <a:p>
            <a:pPr algn="just"/>
            <a:r>
              <a:rPr lang="en-GB" sz="1400" dirty="0"/>
              <a:t>T - Teacher</a:t>
            </a:r>
          </a:p>
          <a:p>
            <a:pPr algn="just"/>
            <a:r>
              <a:rPr lang="en-GB" sz="1400" dirty="0"/>
              <a:t>U – User Researcher</a:t>
            </a:r>
          </a:p>
          <a:p>
            <a:pPr algn="just"/>
            <a:r>
              <a:rPr lang="en-GB" sz="1400" dirty="0"/>
              <a:t>V - Vlogger</a:t>
            </a:r>
          </a:p>
          <a:p>
            <a:pPr algn="just"/>
            <a:r>
              <a:rPr lang="en-GB" sz="1400" dirty="0"/>
              <a:t>W – Web designer</a:t>
            </a:r>
          </a:p>
          <a:p>
            <a:pPr algn="just"/>
            <a:r>
              <a:rPr lang="en-GB" sz="1400" dirty="0"/>
              <a:t>X - X-Ray Technician</a:t>
            </a:r>
          </a:p>
          <a:p>
            <a:pPr algn="just"/>
            <a:r>
              <a:rPr lang="en-GB" sz="1400" dirty="0"/>
              <a:t>Y - Youth Worker</a:t>
            </a:r>
          </a:p>
          <a:p>
            <a:pPr algn="just"/>
            <a:r>
              <a:rPr lang="en-GB" sz="1400" dirty="0"/>
              <a:t>Z - Zookeeper</a:t>
            </a:r>
          </a:p>
        </p:txBody>
      </p:sp>
      <p:pic>
        <p:nvPicPr>
          <p:cNvPr id="6" name="Graphic 5" descr="Badge 1 with solid fill">
            <a:extLst>
              <a:ext uri="{FF2B5EF4-FFF2-40B4-BE49-F238E27FC236}">
                <a16:creationId xmlns:a16="http://schemas.microsoft.com/office/drawing/2014/main" id="{87769867-6258-43F0-A4FE-6C46187B3C6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75545" y="0"/>
            <a:ext cx="646331" cy="646331"/>
          </a:xfrm>
          <a:prstGeom prst="rect">
            <a:avLst/>
          </a:prstGeom>
        </p:spPr>
      </p:pic>
    </p:spTree>
    <p:custDataLst>
      <p:tags r:id="rId1"/>
    </p:custDataLst>
    <p:extLst>
      <p:ext uri="{BB962C8B-B14F-4D97-AF65-F5344CB8AC3E}">
        <p14:creationId xmlns:p14="http://schemas.microsoft.com/office/powerpoint/2010/main" val="3617863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7">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7">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7">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7">
                                            <p:txEl>
                                              <p:pRg st="12" end="1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7">
                                            <p:txEl>
                                              <p:pRg st="13" end="13"/>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7">
                                            <p:txEl>
                                              <p:pRg st="14" end="14"/>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7">
                                            <p:txEl>
                                              <p:pRg st="15" end="15"/>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7">
                                            <p:txEl>
                                              <p:pRg st="16" end="16"/>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7">
                                            <p:txEl>
                                              <p:pRg st="17" end="17"/>
                                            </p:txEl>
                                          </p:spTgt>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7">
                                            <p:txEl>
                                              <p:pRg st="18" end="18"/>
                                            </p:txEl>
                                          </p:spTgt>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7">
                                            <p:txEl>
                                              <p:pRg st="19" end="19"/>
                                            </p:txEl>
                                          </p:spTgt>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7">
                                            <p:txEl>
                                              <p:pRg st="20" end="20"/>
                                            </p:txEl>
                                          </p:spTgt>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nodeType="clickEffect">
                                  <p:stCondLst>
                                    <p:cond delay="0"/>
                                  </p:stCondLst>
                                  <p:childTnLst>
                                    <p:set>
                                      <p:cBhvr>
                                        <p:cTn id="90" dur="1" fill="hold">
                                          <p:stCondLst>
                                            <p:cond delay="0"/>
                                          </p:stCondLst>
                                        </p:cTn>
                                        <p:tgtEl>
                                          <p:spTgt spid="7">
                                            <p:txEl>
                                              <p:pRg st="21" end="21"/>
                                            </p:txEl>
                                          </p:spTgt>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nodeType="clickEffect">
                                  <p:stCondLst>
                                    <p:cond delay="0"/>
                                  </p:stCondLst>
                                  <p:childTnLst>
                                    <p:set>
                                      <p:cBhvr>
                                        <p:cTn id="94" dur="1" fill="hold">
                                          <p:stCondLst>
                                            <p:cond delay="0"/>
                                          </p:stCondLst>
                                        </p:cTn>
                                        <p:tgtEl>
                                          <p:spTgt spid="7">
                                            <p:txEl>
                                              <p:pRg st="22" end="22"/>
                                            </p:txEl>
                                          </p:spTgt>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nodeType="clickEffect">
                                  <p:stCondLst>
                                    <p:cond delay="0"/>
                                  </p:stCondLst>
                                  <p:childTnLst>
                                    <p:set>
                                      <p:cBhvr>
                                        <p:cTn id="98" dur="1" fill="hold">
                                          <p:stCondLst>
                                            <p:cond delay="0"/>
                                          </p:stCondLst>
                                        </p:cTn>
                                        <p:tgtEl>
                                          <p:spTgt spid="7">
                                            <p:txEl>
                                              <p:pRg st="23" end="23"/>
                                            </p:txEl>
                                          </p:spTgt>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nodeType="clickEffect">
                                  <p:stCondLst>
                                    <p:cond delay="0"/>
                                  </p:stCondLst>
                                  <p:childTnLst>
                                    <p:set>
                                      <p:cBhvr>
                                        <p:cTn id="102" dur="1" fill="hold">
                                          <p:stCondLst>
                                            <p:cond delay="0"/>
                                          </p:stCondLst>
                                        </p:cTn>
                                        <p:tgtEl>
                                          <p:spTgt spid="7">
                                            <p:txEl>
                                              <p:pRg st="24" end="24"/>
                                            </p:txEl>
                                          </p:spTgt>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nodeType="clickEffect">
                                  <p:stCondLst>
                                    <p:cond delay="0"/>
                                  </p:stCondLst>
                                  <p:childTnLst>
                                    <p:set>
                                      <p:cBhvr>
                                        <p:cTn id="106" dur="1" fill="hold">
                                          <p:stCondLst>
                                            <p:cond delay="0"/>
                                          </p:stCondLst>
                                        </p:cTn>
                                        <p:tgtEl>
                                          <p:spTgt spid="7">
                                            <p:txEl>
                                              <p:pRg st="25" end="2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E6D08CD-8AC4-4DE3-9C33-9D5972FD73C3}"/>
              </a:ext>
            </a:extLst>
          </p:cNvPr>
          <p:cNvSpPr/>
          <p:nvPr/>
        </p:nvSpPr>
        <p:spPr>
          <a:xfrm>
            <a:off x="0" y="0"/>
            <a:ext cx="9144000" cy="6858000"/>
          </a:xfrm>
          <a:prstGeom prst="rect">
            <a:avLst/>
          </a:prstGeom>
          <a:solidFill>
            <a:srgbClr val="FF6600"/>
          </a:solidFill>
          <a:ln>
            <a:solidFill>
              <a:srgbClr val="50BD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sp>
        <p:nvSpPr>
          <p:cNvPr id="15" name="TextBox 14">
            <a:extLst>
              <a:ext uri="{FF2B5EF4-FFF2-40B4-BE49-F238E27FC236}">
                <a16:creationId xmlns:a16="http://schemas.microsoft.com/office/drawing/2014/main" id="{F429F7BE-DCF1-43A2-8428-2C4E492E5192}"/>
              </a:ext>
            </a:extLst>
          </p:cNvPr>
          <p:cNvSpPr txBox="1"/>
          <p:nvPr/>
        </p:nvSpPr>
        <p:spPr>
          <a:xfrm>
            <a:off x="4429782" y="5791901"/>
            <a:ext cx="5198939" cy="646331"/>
          </a:xfrm>
          <a:prstGeom prst="rect">
            <a:avLst/>
          </a:prstGeom>
          <a:noFill/>
        </p:spPr>
        <p:txBody>
          <a:bodyPr wrap="square" rtlCol="0">
            <a:spAutoFit/>
          </a:bodyPr>
          <a:lstStyle/>
          <a:p>
            <a:pPr algn="ctr"/>
            <a:r>
              <a:rPr lang="en-GB" sz="3600" dirty="0">
                <a:solidFill>
                  <a:srgbClr val="002060"/>
                </a:solidFill>
                <a:hlinkClick r:id="rId3">
                  <a:extLst>
                    <a:ext uri="{A12FA001-AC4F-418D-AE19-62706E023703}">
                      <ahyp:hlinkClr xmlns:ahyp="http://schemas.microsoft.com/office/drawing/2018/hyperlinkcolor" val="tx"/>
                    </a:ext>
                  </a:extLst>
                </a:hlinkClick>
              </a:rPr>
              <a:t>careerpilot.org.uk</a:t>
            </a:r>
            <a:endParaRPr lang="en-GB" sz="3600" dirty="0">
              <a:solidFill>
                <a:srgbClr val="002060"/>
              </a:solidFill>
            </a:endParaRPr>
          </a:p>
        </p:txBody>
      </p:sp>
      <p:pic>
        <p:nvPicPr>
          <p:cNvPr id="7" name="Picture 6">
            <a:extLst>
              <a:ext uri="{FF2B5EF4-FFF2-40B4-BE49-F238E27FC236}">
                <a16:creationId xmlns:a16="http://schemas.microsoft.com/office/drawing/2014/main" id="{3ACE59B0-570D-4251-BDF1-5CF5C26BD6AE}"/>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t="4177" b="4177"/>
          <a:stretch/>
        </p:blipFill>
        <p:spPr>
          <a:xfrm>
            <a:off x="224210" y="1348716"/>
            <a:ext cx="4828352" cy="5010151"/>
          </a:xfrm>
          <a:prstGeom prst="rect">
            <a:avLst/>
          </a:prstGeom>
        </p:spPr>
      </p:pic>
      <p:sp>
        <p:nvSpPr>
          <p:cNvPr id="8" name="Rectangle 7">
            <a:extLst>
              <a:ext uri="{FF2B5EF4-FFF2-40B4-BE49-F238E27FC236}">
                <a16:creationId xmlns:a16="http://schemas.microsoft.com/office/drawing/2014/main" id="{01C16031-72A3-403F-9684-E9B768118AF5}"/>
              </a:ext>
            </a:extLst>
          </p:cNvPr>
          <p:cNvSpPr/>
          <p:nvPr/>
        </p:nvSpPr>
        <p:spPr>
          <a:xfrm>
            <a:off x="0" y="0"/>
            <a:ext cx="9144000" cy="696910"/>
          </a:xfrm>
          <a:prstGeom prst="rect">
            <a:avLst/>
          </a:prstGeom>
          <a:solidFill>
            <a:srgbClr val="002060"/>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dirty="0"/>
              <a:t>Introducing Careerpilot</a:t>
            </a:r>
          </a:p>
        </p:txBody>
      </p:sp>
      <p:sp>
        <p:nvSpPr>
          <p:cNvPr id="13" name="Speech Bubble: Rectangle 12">
            <a:extLst>
              <a:ext uri="{FF2B5EF4-FFF2-40B4-BE49-F238E27FC236}">
                <a16:creationId xmlns:a16="http://schemas.microsoft.com/office/drawing/2014/main" id="{F8C06C43-97F5-45BA-82E0-37B59EC461B7}"/>
              </a:ext>
            </a:extLst>
          </p:cNvPr>
          <p:cNvSpPr/>
          <p:nvPr/>
        </p:nvSpPr>
        <p:spPr>
          <a:xfrm>
            <a:off x="5391150" y="4247326"/>
            <a:ext cx="3481627" cy="942975"/>
          </a:xfrm>
          <a:prstGeom prst="wedgeRectCallout">
            <a:avLst>
              <a:gd name="adj1" fmla="val -100959"/>
              <a:gd name="adj2" fmla="val 108043"/>
            </a:avLst>
          </a:prstGeom>
          <a:solidFill>
            <a:srgbClr val="66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Future qualifications and pathways</a:t>
            </a:r>
          </a:p>
        </p:txBody>
      </p:sp>
      <p:pic>
        <p:nvPicPr>
          <p:cNvPr id="3" name="Picture 2">
            <a:extLst>
              <a:ext uri="{FF2B5EF4-FFF2-40B4-BE49-F238E27FC236}">
                <a16:creationId xmlns:a16="http://schemas.microsoft.com/office/drawing/2014/main" id="{DD42557F-EBBA-49A6-827C-3419558AB08C}"/>
              </a:ext>
            </a:extLst>
          </p:cNvPr>
          <p:cNvPicPr>
            <a:picLocks noChangeAspect="1"/>
          </p:cNvPicPr>
          <p:nvPr/>
        </p:nvPicPr>
        <p:blipFill rotWithShape="1">
          <a:blip r:embed="rId5"/>
          <a:srcRect l="50000" t="6215" r="11924" b="6433"/>
          <a:stretch/>
        </p:blipFill>
        <p:spPr>
          <a:xfrm>
            <a:off x="224211" y="1042898"/>
            <a:ext cx="4828352" cy="3151263"/>
          </a:xfrm>
          <a:prstGeom prst="rect">
            <a:avLst/>
          </a:prstGeom>
        </p:spPr>
      </p:pic>
      <p:sp>
        <p:nvSpPr>
          <p:cNvPr id="10" name="Speech Bubble: Rectangle 9">
            <a:extLst>
              <a:ext uri="{FF2B5EF4-FFF2-40B4-BE49-F238E27FC236}">
                <a16:creationId xmlns:a16="http://schemas.microsoft.com/office/drawing/2014/main" id="{A46BC127-356B-48C1-BDC2-059F8CDA46CA}"/>
              </a:ext>
            </a:extLst>
          </p:cNvPr>
          <p:cNvSpPr/>
          <p:nvPr/>
        </p:nvSpPr>
        <p:spPr>
          <a:xfrm>
            <a:off x="5443299" y="1508889"/>
            <a:ext cx="3430173" cy="1243015"/>
          </a:xfrm>
          <a:prstGeom prst="wedgeRectCallout">
            <a:avLst>
              <a:gd name="adj1" fmla="val -115190"/>
              <a:gd name="adj2" fmla="val -65623"/>
            </a:avLst>
          </a:prstGeom>
          <a:solidFill>
            <a:srgbClr val="66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Jobs, courses, qualification planner, videos</a:t>
            </a:r>
          </a:p>
        </p:txBody>
      </p:sp>
      <p:sp>
        <p:nvSpPr>
          <p:cNvPr id="12" name="Speech Bubble: Rectangle 11">
            <a:extLst>
              <a:ext uri="{FF2B5EF4-FFF2-40B4-BE49-F238E27FC236}">
                <a16:creationId xmlns:a16="http://schemas.microsoft.com/office/drawing/2014/main" id="{4ED29590-DD8A-466B-ABB3-6D4EC5DA6434}"/>
              </a:ext>
            </a:extLst>
          </p:cNvPr>
          <p:cNvSpPr/>
          <p:nvPr/>
        </p:nvSpPr>
        <p:spPr>
          <a:xfrm>
            <a:off x="5443300" y="2927307"/>
            <a:ext cx="3429478" cy="942975"/>
          </a:xfrm>
          <a:prstGeom prst="wedgeRectCallout">
            <a:avLst>
              <a:gd name="adj1" fmla="val -92139"/>
              <a:gd name="adj2" fmla="val -53872"/>
            </a:avLst>
          </a:prstGeom>
          <a:solidFill>
            <a:srgbClr val="66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Quizzes, tools</a:t>
            </a:r>
          </a:p>
        </p:txBody>
      </p:sp>
      <p:pic>
        <p:nvPicPr>
          <p:cNvPr id="11" name="Graphic 10" descr="Badge 1 with solid fill">
            <a:extLst>
              <a:ext uri="{FF2B5EF4-FFF2-40B4-BE49-F238E27FC236}">
                <a16:creationId xmlns:a16="http://schemas.microsoft.com/office/drawing/2014/main" id="{6D8E1251-9345-45C5-82B5-1A44EDBEDA3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75545" y="0"/>
            <a:ext cx="646331" cy="646331"/>
          </a:xfrm>
          <a:prstGeom prst="rect">
            <a:avLst/>
          </a:prstGeom>
        </p:spPr>
      </p:pic>
    </p:spTree>
    <p:extLst>
      <p:ext uri="{BB962C8B-B14F-4D97-AF65-F5344CB8AC3E}">
        <p14:creationId xmlns:p14="http://schemas.microsoft.com/office/powerpoint/2010/main" val="908349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animBg="1"/>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0" y="-63144"/>
            <a:ext cx="9144000" cy="6921144"/>
          </a:xfrm>
          <a:prstGeom prst="rect">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745F6B8F-A84B-DC4F-ADAE-E48455D522B6}"/>
              </a:ext>
            </a:extLst>
          </p:cNvPr>
          <p:cNvSpPr/>
          <p:nvPr/>
        </p:nvSpPr>
        <p:spPr>
          <a:xfrm>
            <a:off x="384989" y="1289059"/>
            <a:ext cx="3861333" cy="461665"/>
          </a:xfrm>
          <a:prstGeom prst="rect">
            <a:avLst/>
          </a:prstGeom>
          <a:solidFill>
            <a:schemeClr val="bg1"/>
          </a:solidFill>
        </p:spPr>
        <p:txBody>
          <a:bodyPr wrap="square">
            <a:spAutoFit/>
          </a:bodyPr>
          <a:lstStyle/>
          <a:p>
            <a:pPr marL="457200" indent="-457200">
              <a:buFont typeface="+mj-lt"/>
              <a:buAutoNum type="arabicPeriod"/>
            </a:pPr>
            <a:r>
              <a:rPr lang="en-GB" altLang="en-US" sz="2400" b="1" dirty="0">
                <a:solidFill>
                  <a:srgbClr val="002060"/>
                </a:solidFill>
                <a:latin typeface="Calibri" panose="020F0502020204030204" pitchFamily="34" charset="0"/>
              </a:rPr>
              <a:t>Register on Careerpilot</a:t>
            </a:r>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22562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3"/>
            <a:ext cx="9144000" cy="74740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4" name="Text Box 22">
            <a:extLst>
              <a:ext uri="{FF2B5EF4-FFF2-40B4-BE49-F238E27FC236}">
                <a16:creationId xmlns:a16="http://schemas.microsoft.com/office/drawing/2014/main" id="{B2EBF197-1B50-41AF-BA3E-C1D09331AB5D}"/>
              </a:ext>
            </a:extLst>
          </p:cNvPr>
          <p:cNvSpPr txBox="1">
            <a:spLocks noChangeArrowheads="1"/>
          </p:cNvSpPr>
          <p:nvPr/>
        </p:nvSpPr>
        <p:spPr bwMode="auto">
          <a:xfrm>
            <a:off x="1792404" y="-6886"/>
            <a:ext cx="6160441" cy="646331"/>
          </a:xfrm>
          <a:prstGeom prst="rect">
            <a:avLst/>
          </a:prstGeom>
          <a:noFill/>
          <a:ln w="9525">
            <a:noFill/>
            <a:miter lim="800000"/>
            <a:headEnd/>
            <a:tailEnd/>
          </a:ln>
        </p:spPr>
        <p:txBody>
          <a:bodyPr wrap="square">
            <a:spAutoFit/>
          </a:bodyPr>
          <a:lstStyle/>
          <a:p>
            <a:r>
              <a:rPr lang="en-GB" sz="3600" dirty="0">
                <a:solidFill>
                  <a:schemeClr val="bg1"/>
                </a:solidFill>
              </a:rPr>
              <a:t>In today’s lesson you will…</a:t>
            </a:r>
          </a:p>
        </p:txBody>
      </p:sp>
      <p:grpSp>
        <p:nvGrpSpPr>
          <p:cNvPr id="5" name="Group 4">
            <a:extLst>
              <a:ext uri="{FF2B5EF4-FFF2-40B4-BE49-F238E27FC236}">
                <a16:creationId xmlns:a16="http://schemas.microsoft.com/office/drawing/2014/main" id="{42F3DEAD-B109-B401-8D96-4D14D6E3F430}"/>
              </a:ext>
            </a:extLst>
          </p:cNvPr>
          <p:cNvGrpSpPr/>
          <p:nvPr/>
        </p:nvGrpSpPr>
        <p:grpSpPr>
          <a:xfrm>
            <a:off x="384989" y="3766548"/>
            <a:ext cx="8333125" cy="1157113"/>
            <a:chOff x="384989" y="3688642"/>
            <a:chExt cx="8333125" cy="1157113"/>
          </a:xfrm>
        </p:grpSpPr>
        <p:sp>
          <p:nvSpPr>
            <p:cNvPr id="19" name="Rectangle 18">
              <a:extLst>
                <a:ext uri="{FF2B5EF4-FFF2-40B4-BE49-F238E27FC236}">
                  <a16:creationId xmlns:a16="http://schemas.microsoft.com/office/drawing/2014/main" id="{C243B871-C104-4EC7-9040-E0688A0D4D24}"/>
                </a:ext>
              </a:extLst>
            </p:cNvPr>
            <p:cNvSpPr/>
            <p:nvPr/>
          </p:nvSpPr>
          <p:spPr>
            <a:xfrm>
              <a:off x="384989" y="4036367"/>
              <a:ext cx="7907240" cy="461665"/>
            </a:xfrm>
            <a:prstGeom prst="rect">
              <a:avLst/>
            </a:prstGeom>
            <a:solidFill>
              <a:schemeClr val="bg1"/>
            </a:solidFill>
          </p:spPr>
          <p:txBody>
            <a:bodyPr wrap="square">
              <a:spAutoFit/>
            </a:bodyPr>
            <a:lstStyle/>
            <a:p>
              <a:r>
                <a:rPr lang="en-GB" altLang="en-US" sz="2400" b="1" dirty="0">
                  <a:solidFill>
                    <a:srgbClr val="002060"/>
                  </a:solidFill>
                  <a:latin typeface="Calibri" panose="020F0502020204030204" pitchFamily="34" charset="0"/>
                </a:rPr>
                <a:t>3. Explore some Job Sectors and look at job profiles</a:t>
              </a:r>
            </a:p>
          </p:txBody>
        </p:sp>
        <p:pic>
          <p:nvPicPr>
            <p:cNvPr id="10" name="Picture 9">
              <a:extLst>
                <a:ext uri="{FF2B5EF4-FFF2-40B4-BE49-F238E27FC236}">
                  <a16:creationId xmlns:a16="http://schemas.microsoft.com/office/drawing/2014/main" id="{444FB331-B128-48F2-8E3F-A2F32E3F79E2}"/>
                </a:ext>
              </a:extLst>
            </p:cNvPr>
            <p:cNvPicPr>
              <a:picLocks noChangeAspect="1"/>
            </p:cNvPicPr>
            <p:nvPr/>
          </p:nvPicPr>
          <p:blipFill>
            <a:blip r:embed="rId3"/>
            <a:stretch>
              <a:fillRect/>
            </a:stretch>
          </p:blipFill>
          <p:spPr>
            <a:xfrm>
              <a:off x="7356549" y="3688642"/>
              <a:ext cx="1361565" cy="1157113"/>
            </a:xfrm>
            <a:prstGeom prst="rect">
              <a:avLst/>
            </a:prstGeom>
            <a:effectLst>
              <a:glow rad="63500">
                <a:schemeClr val="accent1">
                  <a:satMod val="175000"/>
                  <a:alpha val="40000"/>
                </a:schemeClr>
              </a:glow>
            </a:effectLst>
          </p:spPr>
        </p:pic>
      </p:grpSp>
      <p:sp>
        <p:nvSpPr>
          <p:cNvPr id="20" name="Rectangle 19">
            <a:extLst>
              <a:ext uri="{FF2B5EF4-FFF2-40B4-BE49-F238E27FC236}">
                <a16:creationId xmlns:a16="http://schemas.microsoft.com/office/drawing/2014/main" id="{FCED8037-A006-4A81-9DFF-CACF2E4DCA16}"/>
              </a:ext>
            </a:extLst>
          </p:cNvPr>
          <p:cNvSpPr/>
          <p:nvPr/>
        </p:nvSpPr>
        <p:spPr>
          <a:xfrm>
            <a:off x="384989" y="5515294"/>
            <a:ext cx="6015811" cy="461665"/>
          </a:xfrm>
          <a:prstGeom prst="rect">
            <a:avLst/>
          </a:prstGeom>
          <a:solidFill>
            <a:schemeClr val="bg1"/>
          </a:solidFill>
        </p:spPr>
        <p:txBody>
          <a:bodyPr wrap="square">
            <a:spAutoFit/>
          </a:bodyPr>
          <a:lstStyle/>
          <a:p>
            <a:r>
              <a:rPr lang="en-GB" altLang="en-US" sz="2400" b="1" dirty="0">
                <a:solidFill>
                  <a:srgbClr val="002060"/>
                </a:solidFill>
                <a:latin typeface="Calibri" panose="020F0502020204030204" pitchFamily="34" charset="0"/>
              </a:rPr>
              <a:t>4. Tag 2 Job Sectors you are interested in</a:t>
            </a:r>
          </a:p>
        </p:txBody>
      </p:sp>
      <p:pic>
        <p:nvPicPr>
          <p:cNvPr id="16" name="Graphic 15" descr="Badge 1 with solid fill">
            <a:extLst>
              <a:ext uri="{FF2B5EF4-FFF2-40B4-BE49-F238E27FC236}">
                <a16:creationId xmlns:a16="http://schemas.microsoft.com/office/drawing/2014/main" id="{B7D9B244-47E7-4538-817C-6BF834F949D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5545" y="0"/>
            <a:ext cx="646331" cy="646331"/>
          </a:xfrm>
          <a:prstGeom prst="rect">
            <a:avLst/>
          </a:prstGeom>
        </p:spPr>
      </p:pic>
      <p:grpSp>
        <p:nvGrpSpPr>
          <p:cNvPr id="3" name="Group 2">
            <a:extLst>
              <a:ext uri="{FF2B5EF4-FFF2-40B4-BE49-F238E27FC236}">
                <a16:creationId xmlns:a16="http://schemas.microsoft.com/office/drawing/2014/main" id="{433F4B78-CDA3-006A-0910-6F568D4F56B0}"/>
              </a:ext>
            </a:extLst>
          </p:cNvPr>
          <p:cNvGrpSpPr/>
          <p:nvPr/>
        </p:nvGrpSpPr>
        <p:grpSpPr>
          <a:xfrm>
            <a:off x="410043" y="2274890"/>
            <a:ext cx="5539638" cy="1234589"/>
            <a:chOff x="410044" y="2273066"/>
            <a:chExt cx="5539638" cy="1234589"/>
          </a:xfrm>
        </p:grpSpPr>
        <p:sp>
          <p:nvSpPr>
            <p:cNvPr id="17" name="Rectangle 16">
              <a:extLst>
                <a:ext uri="{FF2B5EF4-FFF2-40B4-BE49-F238E27FC236}">
                  <a16:creationId xmlns:a16="http://schemas.microsoft.com/office/drawing/2014/main" id="{3BC55CF2-B77A-44AE-992D-229739311946}"/>
                </a:ext>
              </a:extLst>
            </p:cNvPr>
            <p:cNvSpPr/>
            <p:nvPr/>
          </p:nvSpPr>
          <p:spPr>
            <a:xfrm>
              <a:off x="410044" y="2690861"/>
              <a:ext cx="4487635" cy="461665"/>
            </a:xfrm>
            <a:prstGeom prst="rect">
              <a:avLst/>
            </a:prstGeom>
            <a:solidFill>
              <a:schemeClr val="bg1"/>
            </a:solidFill>
          </p:spPr>
          <p:txBody>
            <a:bodyPr wrap="square">
              <a:spAutoFit/>
            </a:bodyPr>
            <a:lstStyle/>
            <a:p>
              <a:r>
                <a:rPr lang="en-GB" altLang="en-US" sz="2400" b="1" dirty="0">
                  <a:solidFill>
                    <a:srgbClr val="002060"/>
                  </a:solidFill>
                  <a:latin typeface="Calibri" panose="020F0502020204030204" pitchFamily="34" charset="0"/>
                </a:rPr>
                <a:t>2.  Complete the Job Sector Quiz</a:t>
              </a:r>
            </a:p>
          </p:txBody>
        </p:sp>
        <p:pic>
          <p:nvPicPr>
            <p:cNvPr id="4" name="Picture 3">
              <a:extLst>
                <a:ext uri="{FF2B5EF4-FFF2-40B4-BE49-F238E27FC236}">
                  <a16:creationId xmlns:a16="http://schemas.microsoft.com/office/drawing/2014/main" id="{53013E86-0636-4CB8-BB89-F8189F3217A0}"/>
                </a:ext>
              </a:extLst>
            </p:cNvPr>
            <p:cNvPicPr>
              <a:picLocks noChangeAspect="1"/>
            </p:cNvPicPr>
            <p:nvPr/>
          </p:nvPicPr>
          <p:blipFill rotWithShape="1">
            <a:blip r:embed="rId5"/>
            <a:srcRect b="8789"/>
            <a:stretch/>
          </p:blipFill>
          <p:spPr>
            <a:xfrm>
              <a:off x="4872625" y="2273066"/>
              <a:ext cx="1077057" cy="1234589"/>
            </a:xfrm>
            <a:prstGeom prst="rect">
              <a:avLst/>
            </a:prstGeom>
            <a:effectLst>
              <a:glow rad="63500">
                <a:schemeClr val="accent1">
                  <a:satMod val="175000"/>
                  <a:alpha val="40000"/>
                </a:schemeClr>
              </a:glow>
            </a:effectLst>
          </p:spPr>
        </p:pic>
      </p:grpSp>
      <p:pic>
        <p:nvPicPr>
          <p:cNvPr id="18" name="Picture 17" descr="A screenshot of a computer&#10;&#10;Description automatically generated">
            <a:extLst>
              <a:ext uri="{FF2B5EF4-FFF2-40B4-BE49-F238E27FC236}">
                <a16:creationId xmlns:a16="http://schemas.microsoft.com/office/drawing/2014/main" id="{7FB5FC52-8C20-19A0-B694-FCE906005319}"/>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1852" t="3187" r="11306" b="4904"/>
          <a:stretch/>
        </p:blipFill>
        <p:spPr>
          <a:xfrm>
            <a:off x="4042984" y="944860"/>
            <a:ext cx="1709387" cy="1150062"/>
          </a:xfrm>
          <a:prstGeom prst="rect">
            <a:avLst/>
          </a:prstGeom>
        </p:spPr>
      </p:pic>
      <p:pic>
        <p:nvPicPr>
          <p:cNvPr id="22" name="Picture 21" descr="A screenshot of a computer&#10;&#10;Description automatically generated">
            <a:extLst>
              <a:ext uri="{FF2B5EF4-FFF2-40B4-BE49-F238E27FC236}">
                <a16:creationId xmlns:a16="http://schemas.microsoft.com/office/drawing/2014/main" id="{37506FD9-1EAC-61EE-F413-FE4D34D4B48A}"/>
              </a:ext>
            </a:extLst>
          </p:cNvPr>
          <p:cNvPicPr>
            <a:picLocks noChangeAspect="1"/>
          </p:cNvPicPr>
          <p:nvPr/>
        </p:nvPicPr>
        <p:blipFill rotWithShape="1">
          <a:blip r:embed="rId7">
            <a:extLst>
              <a:ext uri="{28A0092B-C50C-407E-A947-70E740481C1C}">
                <a14:useLocalDpi xmlns:a14="http://schemas.microsoft.com/office/drawing/2010/main" val="0"/>
              </a:ext>
            </a:extLst>
          </a:blip>
          <a:srcRect l="59949" t="1274" r="15601" b="84195"/>
          <a:stretch/>
        </p:blipFill>
        <p:spPr>
          <a:xfrm>
            <a:off x="5949681" y="5366574"/>
            <a:ext cx="2342548" cy="783117"/>
          </a:xfrm>
          <a:prstGeom prst="rect">
            <a:avLst/>
          </a:prstGeom>
          <a:effectLst>
            <a:glow rad="63500">
              <a:schemeClr val="accent1">
                <a:satMod val="175000"/>
                <a:alpha val="40000"/>
              </a:schemeClr>
            </a:glow>
          </a:effectLst>
        </p:spPr>
      </p:pic>
    </p:spTree>
    <p:extLst>
      <p:ext uri="{BB962C8B-B14F-4D97-AF65-F5344CB8AC3E}">
        <p14:creationId xmlns:p14="http://schemas.microsoft.com/office/powerpoint/2010/main" val="2968476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1000"/>
                                        <p:tgtEl>
                                          <p:spTgt spid="18"/>
                                        </p:tgtEl>
                                      </p:cBhvr>
                                    </p:animEffect>
                                    <p:anim calcmode="lin" valueType="num">
                                      <p:cBhvr>
                                        <p:cTn id="13" dur="1000" fill="hold"/>
                                        <p:tgtEl>
                                          <p:spTgt spid="18"/>
                                        </p:tgtEl>
                                        <p:attrNameLst>
                                          <p:attrName>ppt_x</p:attrName>
                                        </p:attrNameLst>
                                      </p:cBhvr>
                                      <p:tavLst>
                                        <p:tav tm="0">
                                          <p:val>
                                            <p:strVal val="#ppt_x"/>
                                          </p:val>
                                        </p:tav>
                                        <p:tav tm="100000">
                                          <p:val>
                                            <p:strVal val="#ppt_x"/>
                                          </p:val>
                                        </p:tav>
                                      </p:tavLst>
                                    </p:anim>
                                    <p:anim calcmode="lin" valueType="num">
                                      <p:cBhvr>
                                        <p:cTn id="14"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1000"/>
                                        <p:tgtEl>
                                          <p:spTgt spid="5"/>
                                        </p:tgtEl>
                                      </p:cBhvr>
                                    </p:animEffect>
                                    <p:anim calcmode="lin" valueType="num">
                                      <p:cBhvr>
                                        <p:cTn id="27" dur="1000" fill="hold"/>
                                        <p:tgtEl>
                                          <p:spTgt spid="5"/>
                                        </p:tgtEl>
                                        <p:attrNameLst>
                                          <p:attrName>ppt_x</p:attrName>
                                        </p:attrNameLst>
                                      </p:cBhvr>
                                      <p:tavLst>
                                        <p:tav tm="0">
                                          <p:val>
                                            <p:strVal val="#ppt_x"/>
                                          </p:val>
                                        </p:tav>
                                        <p:tav tm="100000">
                                          <p:val>
                                            <p:strVal val="#ppt_x"/>
                                          </p:val>
                                        </p:tav>
                                      </p:tavLst>
                                    </p:anim>
                                    <p:anim calcmode="lin" valueType="num">
                                      <p:cBhvr>
                                        <p:cTn id="28"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fade">
                                      <p:cBhvr>
                                        <p:cTn id="33" dur="1000"/>
                                        <p:tgtEl>
                                          <p:spTgt spid="20"/>
                                        </p:tgtEl>
                                      </p:cBhvr>
                                    </p:animEffect>
                                    <p:anim calcmode="lin" valueType="num">
                                      <p:cBhvr>
                                        <p:cTn id="34" dur="1000" fill="hold"/>
                                        <p:tgtEl>
                                          <p:spTgt spid="20"/>
                                        </p:tgtEl>
                                        <p:attrNameLst>
                                          <p:attrName>ppt_x</p:attrName>
                                        </p:attrNameLst>
                                      </p:cBhvr>
                                      <p:tavLst>
                                        <p:tav tm="0">
                                          <p:val>
                                            <p:strVal val="#ppt_x"/>
                                          </p:val>
                                        </p:tav>
                                        <p:tav tm="100000">
                                          <p:val>
                                            <p:strVal val="#ppt_x"/>
                                          </p:val>
                                        </p:tav>
                                      </p:tavLst>
                                    </p:anim>
                                    <p:anim calcmode="lin" valueType="num">
                                      <p:cBhvr>
                                        <p:cTn id="35" dur="1000" fill="hold"/>
                                        <p:tgtEl>
                                          <p:spTgt spid="20"/>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fade">
                                      <p:cBhvr>
                                        <p:cTn id="38" dur="1000"/>
                                        <p:tgtEl>
                                          <p:spTgt spid="22"/>
                                        </p:tgtEl>
                                      </p:cBhvr>
                                    </p:animEffect>
                                    <p:anim calcmode="lin" valueType="num">
                                      <p:cBhvr>
                                        <p:cTn id="39" dur="1000" fill="hold"/>
                                        <p:tgtEl>
                                          <p:spTgt spid="22"/>
                                        </p:tgtEl>
                                        <p:attrNameLst>
                                          <p:attrName>ppt_x</p:attrName>
                                        </p:attrNameLst>
                                      </p:cBhvr>
                                      <p:tavLst>
                                        <p:tav tm="0">
                                          <p:val>
                                            <p:strVal val="#ppt_x"/>
                                          </p:val>
                                        </p:tav>
                                        <p:tav tm="100000">
                                          <p:val>
                                            <p:strVal val="#ppt_x"/>
                                          </p:val>
                                        </p:tav>
                                      </p:tavLst>
                                    </p:anim>
                                    <p:anim calcmode="lin" valueType="num">
                                      <p:cBhvr>
                                        <p:cTn id="40"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7390" y="0"/>
            <a:ext cx="9158780" cy="6858000"/>
          </a:xfrm>
          <a:prstGeom prst="rect">
            <a:avLst/>
          </a:prstGeom>
          <a:solidFill>
            <a:srgbClr val="FF6600"/>
          </a:solidFill>
          <a:ln w="9525">
            <a:solidFill>
              <a:srgbClr val="FF66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5" name="Rectangle 2"/>
          <p:cNvSpPr>
            <a:spLocks noChangeArrowheads="1"/>
          </p:cNvSpPr>
          <p:nvPr/>
        </p:nvSpPr>
        <p:spPr bwMode="auto">
          <a:xfrm>
            <a:off x="0" y="1"/>
            <a:ext cx="9144000" cy="757646"/>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6" name="Text Box 22"/>
          <p:cNvSpPr txBox="1">
            <a:spLocks noChangeArrowheads="1"/>
          </p:cNvSpPr>
          <p:nvPr/>
        </p:nvSpPr>
        <p:spPr bwMode="auto">
          <a:xfrm>
            <a:off x="1439631" y="36987"/>
            <a:ext cx="7396794" cy="646331"/>
          </a:xfrm>
          <a:prstGeom prst="rect">
            <a:avLst/>
          </a:prstGeom>
          <a:noFill/>
          <a:ln w="9525">
            <a:noFill/>
            <a:miter lim="800000"/>
            <a:headEnd/>
            <a:tailEnd/>
          </a:ln>
        </p:spPr>
        <p:txBody>
          <a:bodyPr wrap="square">
            <a:spAutoFit/>
          </a:bodyPr>
          <a:lstStyle/>
          <a:p>
            <a:r>
              <a:rPr lang="en-GB" sz="3600" dirty="0">
                <a:solidFill>
                  <a:schemeClr val="bg1"/>
                </a:solidFill>
              </a:rPr>
              <a:t>Register or sign in to Careerpilot</a:t>
            </a:r>
          </a:p>
        </p:txBody>
      </p:sp>
      <p:pic>
        <p:nvPicPr>
          <p:cNvPr id="16" name="Picture 15"/>
          <p:cNvPicPr>
            <a:picLocks noChangeAspect="1"/>
          </p:cNvPicPr>
          <p:nvPr/>
        </p:nvPicPr>
        <p:blipFill>
          <a:blip r:embed="rId3"/>
          <a:stretch>
            <a:fillRect/>
          </a:stretch>
        </p:blipFill>
        <p:spPr>
          <a:xfrm>
            <a:off x="4315650" y="989694"/>
            <a:ext cx="4677275" cy="5613923"/>
          </a:xfrm>
          <a:prstGeom prst="rect">
            <a:avLst/>
          </a:prstGeom>
          <a:effectLst>
            <a:outerShdw blurRad="63500" sx="102000" sy="102000" algn="ctr" rotWithShape="0">
              <a:prstClr val="black">
                <a:alpha val="40000"/>
              </a:prstClr>
            </a:outerShdw>
          </a:effectLst>
        </p:spPr>
      </p:pic>
      <p:pic>
        <p:nvPicPr>
          <p:cNvPr id="18" name="Picture 10" descr="Loo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38028" y="4184482"/>
            <a:ext cx="2391229" cy="757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Explosion 2 20"/>
          <p:cNvSpPr/>
          <p:nvPr/>
        </p:nvSpPr>
        <p:spPr>
          <a:xfrm>
            <a:off x="3276793" y="2793618"/>
            <a:ext cx="5716132" cy="3949350"/>
          </a:xfrm>
          <a:prstGeom prst="irregularSeal2">
            <a:avLst/>
          </a:prstGeom>
          <a:solidFill>
            <a:srgbClr val="002060"/>
          </a:solidFill>
          <a:ln w="57150">
            <a:solidFill>
              <a:srgbClr val="337A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If you have registered before – sign in</a:t>
            </a:r>
          </a:p>
        </p:txBody>
      </p:sp>
      <p:pic>
        <p:nvPicPr>
          <p:cNvPr id="2" name="Picture 1">
            <a:extLst>
              <a:ext uri="{FF2B5EF4-FFF2-40B4-BE49-F238E27FC236}">
                <a16:creationId xmlns:a16="http://schemas.microsoft.com/office/drawing/2014/main" id="{15AFAB0E-BC0C-4192-B976-E21C2912C8C8}"/>
              </a:ext>
            </a:extLst>
          </p:cNvPr>
          <p:cNvPicPr>
            <a:picLocks noChangeAspect="1"/>
          </p:cNvPicPr>
          <p:nvPr/>
        </p:nvPicPr>
        <p:blipFill>
          <a:blip r:embed="rId5"/>
          <a:stretch>
            <a:fillRect/>
          </a:stretch>
        </p:blipFill>
        <p:spPr>
          <a:xfrm>
            <a:off x="270303" y="1574312"/>
            <a:ext cx="3767655" cy="2438611"/>
          </a:xfrm>
          <a:prstGeom prst="rect">
            <a:avLst/>
          </a:prstGeom>
          <a:effectLst>
            <a:outerShdw blurRad="63500" sx="102000" sy="102000" algn="ctr" rotWithShape="0">
              <a:prstClr val="black">
                <a:alpha val="40000"/>
              </a:prstClr>
            </a:outerShdw>
          </a:effectLst>
        </p:spPr>
      </p:pic>
      <p:pic>
        <p:nvPicPr>
          <p:cNvPr id="10" name="Picture 10" descr="Loo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10749" y="1369494"/>
            <a:ext cx="1204901" cy="6074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raphic 10" descr="Badge 1 with solid fill">
            <a:extLst>
              <a:ext uri="{FF2B5EF4-FFF2-40B4-BE49-F238E27FC236}">
                <a16:creationId xmlns:a16="http://schemas.microsoft.com/office/drawing/2014/main" id="{68858650-3864-4E08-AD7C-554BD543AC2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75545" y="0"/>
            <a:ext cx="646331" cy="646331"/>
          </a:xfrm>
          <a:prstGeom prst="rect">
            <a:avLst/>
          </a:prstGeom>
        </p:spPr>
      </p:pic>
    </p:spTree>
    <p:extLst>
      <p:ext uri="{BB962C8B-B14F-4D97-AF65-F5344CB8AC3E}">
        <p14:creationId xmlns:p14="http://schemas.microsoft.com/office/powerpoint/2010/main" val="2968643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p:cTn id="25" dur="500" fill="hold"/>
                                        <p:tgtEl>
                                          <p:spTgt spid="21"/>
                                        </p:tgtEl>
                                        <p:attrNameLst>
                                          <p:attrName>ppt_w</p:attrName>
                                        </p:attrNameLst>
                                      </p:cBhvr>
                                      <p:tavLst>
                                        <p:tav tm="0">
                                          <p:val>
                                            <p:fltVal val="0"/>
                                          </p:val>
                                        </p:tav>
                                        <p:tav tm="100000">
                                          <p:val>
                                            <p:strVal val="#ppt_w"/>
                                          </p:val>
                                        </p:tav>
                                      </p:tavLst>
                                    </p:anim>
                                    <p:anim calcmode="lin" valueType="num">
                                      <p:cBhvr>
                                        <p:cTn id="26" dur="500" fill="hold"/>
                                        <p:tgtEl>
                                          <p:spTgt spid="21"/>
                                        </p:tgtEl>
                                        <p:attrNameLst>
                                          <p:attrName>ppt_h</p:attrName>
                                        </p:attrNameLst>
                                      </p:cBhvr>
                                      <p:tavLst>
                                        <p:tav tm="0">
                                          <p:val>
                                            <p:fltVal val="0"/>
                                          </p:val>
                                        </p:tav>
                                        <p:tav tm="100000">
                                          <p:val>
                                            <p:strVal val="#ppt_h"/>
                                          </p:val>
                                        </p:tav>
                                      </p:tavLst>
                                    </p:anim>
                                    <p:animEffect transition="in" filter="fade">
                                      <p:cBhvr>
                                        <p:cTn id="2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NOPREFERENCE" val="False"/>
</p:tagLst>
</file>

<file path=ppt/tags/tag2.xml><?xml version="1.0" encoding="utf-8"?>
<p:tagLst xmlns:a="http://schemas.openxmlformats.org/drawingml/2006/main" xmlns:r="http://schemas.openxmlformats.org/officeDocument/2006/relationships" xmlns:p="http://schemas.openxmlformats.org/presentationml/2006/main">
  <p:tag name="NOPREFERENCE" val="False"/>
</p:tagLst>
</file>

<file path=ppt/tags/tag3.xml><?xml version="1.0" encoding="utf-8"?>
<p:tagLst xmlns:a="http://schemas.openxmlformats.org/drawingml/2006/main" xmlns:r="http://schemas.openxmlformats.org/officeDocument/2006/relationships" xmlns:p="http://schemas.openxmlformats.org/presentationml/2006/main">
  <p:tag name="NOPREFERENCE" val="False"/>
</p:tagLst>
</file>

<file path=ppt/tags/tag4.xml><?xml version="1.0" encoding="utf-8"?>
<p:tagLst xmlns:a="http://schemas.openxmlformats.org/drawingml/2006/main" xmlns:r="http://schemas.openxmlformats.org/officeDocument/2006/relationships" xmlns:p="http://schemas.openxmlformats.org/presentationml/2006/main">
  <p:tag name="NOPREFERENCE" val="False"/>
</p:tagLst>
</file>

<file path=ppt/tags/tag5.xml><?xml version="1.0" encoding="utf-8"?>
<p:tagLst xmlns:a="http://schemas.openxmlformats.org/drawingml/2006/main" xmlns:r="http://schemas.openxmlformats.org/officeDocument/2006/relationships" xmlns:p="http://schemas.openxmlformats.org/presentationml/2006/main">
  <p:tag name="NOPREFERENCE" val="False"/>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11342</TotalTime>
  <Words>1753</Words>
  <Application>Microsoft Office PowerPoint</Application>
  <PresentationFormat>On-screen Show (4:3)</PresentationFormat>
  <Paragraphs>177</Paragraphs>
  <Slides>17</Slides>
  <Notes>17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Bath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New Profile</dc:title>
  <dc:creator>Sue Lewis</dc:creator>
  <cp:lastModifiedBy>Alice Hossent</cp:lastModifiedBy>
  <cp:revision>501</cp:revision>
  <cp:lastPrinted>2017-09-12T16:38:08Z</cp:lastPrinted>
  <dcterms:created xsi:type="dcterms:W3CDTF">2017-03-16T08:26:44Z</dcterms:created>
  <dcterms:modified xsi:type="dcterms:W3CDTF">2026-08-03T07:18:32Z</dcterms:modified>
</cp:coreProperties>
</file>