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18D0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100" d="100"/>
          <a:sy n="100" d="100"/>
        </p:scale>
        <p:origin x="96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D4CB89-C135-4FB5-9E85-388AB7D2F9E2}"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209668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D4CB89-C135-4FB5-9E85-388AB7D2F9E2}"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211324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D4CB89-C135-4FB5-9E85-388AB7D2F9E2}"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22748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D4CB89-C135-4FB5-9E85-388AB7D2F9E2}"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115847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D4CB89-C135-4FB5-9E85-388AB7D2F9E2}"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345880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D4CB89-C135-4FB5-9E85-388AB7D2F9E2}" type="datetimeFigureOut">
              <a:rPr lang="en-GB" smtClean="0"/>
              <a:t>23/09/2025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149526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D4CB89-C135-4FB5-9E85-388AB7D2F9E2}" type="datetimeFigureOut">
              <a:rPr lang="en-GB" smtClean="0"/>
              <a:t>23/09/2025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332234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D4CB89-C135-4FB5-9E85-388AB7D2F9E2}" type="datetimeFigureOut">
              <a:rPr lang="en-GB" smtClean="0"/>
              <a:t>23/09/2025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385613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4CB89-C135-4FB5-9E85-388AB7D2F9E2}" type="datetimeFigureOut">
              <a:rPr lang="en-GB" smtClean="0"/>
              <a:t>23/09/2025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3037915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DD4CB89-C135-4FB5-9E85-388AB7D2F9E2}" type="datetimeFigureOut">
              <a:rPr lang="en-GB" smtClean="0"/>
              <a:t>23/09/2025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1956974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DD4CB89-C135-4FB5-9E85-388AB7D2F9E2}" type="datetimeFigureOut">
              <a:rPr lang="en-GB" smtClean="0"/>
              <a:t>23/09/2025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83293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DD4CB89-C135-4FB5-9E85-388AB7D2F9E2}" type="datetimeFigureOut">
              <a:rPr lang="en-GB" smtClean="0"/>
              <a:t>23/09/2025</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91541C2-6C28-4643-856A-DA89CF7F8C8C}" type="slidenum">
              <a:rPr lang="en-GB" smtClean="0"/>
              <a:t>‹#›</a:t>
            </a:fld>
            <a:endParaRPr lang="en-GB"/>
          </a:p>
        </p:txBody>
      </p:sp>
    </p:spTree>
    <p:extLst>
      <p:ext uri="{BB962C8B-B14F-4D97-AF65-F5344CB8AC3E}">
        <p14:creationId xmlns:p14="http://schemas.microsoft.com/office/powerpoint/2010/main" val="21132547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areerpilot.org.uk/job-sectors" TargetMode="External"/><Relationship Id="rId13" Type="http://schemas.openxmlformats.org/officeDocument/2006/relationships/image" Target="../media/image3.png"/><Relationship Id="rId18" Type="http://schemas.openxmlformats.org/officeDocument/2006/relationships/image" Target="../media/image7.png"/><Relationship Id="rId3" Type="http://schemas.openxmlformats.org/officeDocument/2006/relationships/image" Target="../media/image2.png"/><Relationship Id="rId21" Type="http://schemas.openxmlformats.org/officeDocument/2006/relationships/image" Target="../media/image10.png"/><Relationship Id="rId7" Type="http://schemas.openxmlformats.org/officeDocument/2006/relationships/hyperlink" Target="https://www.careerpilot.org.uk/job-sectors/strengths-and-values" TargetMode="External"/><Relationship Id="rId12" Type="http://schemas.openxmlformats.org/officeDocument/2006/relationships/hyperlink" Target="https://www.careerpilot.org.uk/information/disabilities-support" TargetMode="External"/><Relationship Id="rId17" Type="http://schemas.openxmlformats.org/officeDocument/2006/relationships/image" Target="../media/image6.png"/><Relationship Id="rId2" Type="http://schemas.openxmlformats.org/officeDocument/2006/relationships/image" Target="../media/image1.emf"/><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www.careerpilot.org.uk/parent-zone" TargetMode="External"/><Relationship Id="rId11" Type="http://schemas.openxmlformats.org/officeDocument/2006/relationships/hyperlink" Target="https://www.careerpilot.org.uk/information/disabilities-support/links-to-local-offers-from-local-authorities-in-the-south-west" TargetMode="External"/><Relationship Id="rId5" Type="http://schemas.openxmlformats.org/officeDocument/2006/relationships/hyperlink" Target="http://careerpilot.org.uk/adviser-zone" TargetMode="External"/><Relationship Id="rId15" Type="http://schemas.openxmlformats.org/officeDocument/2006/relationships/image" Target="../media/image4.png"/><Relationship Id="rId23" Type="http://schemas.openxmlformats.org/officeDocument/2006/relationships/image" Target="../media/image12.png"/><Relationship Id="rId10" Type="http://schemas.openxmlformats.org/officeDocument/2006/relationships/hyperlink" Target="https://www.careerpilot.org.uk/adviser-zone" TargetMode="External"/><Relationship Id="rId19" Type="http://schemas.openxmlformats.org/officeDocument/2006/relationships/image" Target="../media/image8.png"/><Relationship Id="rId4" Type="http://schemas.openxmlformats.org/officeDocument/2006/relationships/hyperlink" Target="https://www.careerpilot.org.uk/" TargetMode="External"/><Relationship Id="rId9" Type="http://schemas.openxmlformats.org/officeDocument/2006/relationships/hyperlink" Target="https://careerpilot.org.uk/courses" TargetMode="External"/><Relationship Id="rId14" Type="http://schemas.openxmlformats.org/officeDocument/2006/relationships/hyperlink" Target="https://www.careerpilot.org.uk/adviser-zone/maps-to-gatsby/careerpilot-mapped-to-compass-how-you-can-mention-the-site" TargetMode="External"/><Relationship Id="rId22"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hyperlink" Target="https://www.careerpilot.org.uk/stories/work-experience-why-do-it-what-to-think-about-and-how-to-find-one?get-career-ready=1" TargetMode="External"/><Relationship Id="rId13" Type="http://schemas.openxmlformats.org/officeDocument/2006/relationships/hyperlink" Target="https://careerpilot.org.uk/" TargetMode="External"/><Relationship Id="rId18" Type="http://schemas.openxmlformats.org/officeDocument/2006/relationships/image" Target="../media/image17.png"/><Relationship Id="rId3" Type="http://schemas.openxmlformats.org/officeDocument/2006/relationships/hyperlink" Target="https://careerpilot.org.uk/job-sectors" TargetMode="External"/><Relationship Id="rId21" Type="http://schemas.openxmlformats.org/officeDocument/2006/relationships/image" Target="../media/image20.png"/><Relationship Id="rId7" Type="http://schemas.openxmlformats.org/officeDocument/2006/relationships/hyperlink" Target="https://careerpilot.org.uk/information/a-job-or-career/work-experience-what-s-in-it-for-me" TargetMode="External"/><Relationship Id="rId12" Type="http://schemas.openxmlformats.org/officeDocument/2006/relationships/hyperlink" Target="https://www.careerpilot.org.uk/adviser-zone/free-encounters-with-universities-gatsby-benchmark-7" TargetMode="External"/><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hyperlink" Target="https://careerpilot.org.uk/job-sectors/subjects" TargetMode="Externa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hyperlink" Target="https://www.careerpilot.org.uk/skills-profile" TargetMode="External"/><Relationship Id="rId11" Type="http://schemas.openxmlformats.org/officeDocument/2006/relationships/hyperlink" Target="http://careerpilot.org.uk/providers" TargetMode="External"/><Relationship Id="rId24" Type="http://schemas.openxmlformats.org/officeDocument/2006/relationships/image" Target="../media/image23.png"/><Relationship Id="rId5" Type="http://schemas.openxmlformats.org/officeDocument/2006/relationships/hyperlink" Target="https://careerpilot.org.uk/stories" TargetMode="External"/><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hyperlink" Target="https://careerpilot.org.uk/courses" TargetMode="External"/><Relationship Id="rId19" Type="http://schemas.openxmlformats.org/officeDocument/2006/relationships/image" Target="../media/image18.png"/><Relationship Id="rId4" Type="http://schemas.openxmlformats.org/officeDocument/2006/relationships/hyperlink" Target="https://www.careerpilot.org.uk/adviser-zone" TargetMode="External"/><Relationship Id="rId9" Type="http://schemas.openxmlformats.org/officeDocument/2006/relationships/hyperlink" Target="http://careerpilot.org.uk/qualifications" TargetMode="External"/><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F8CB23-8514-40EB-ABD5-EED6D142207C}"/>
              </a:ext>
            </a:extLst>
          </p:cNvPr>
          <p:cNvSpPr txBox="1"/>
          <p:nvPr/>
        </p:nvSpPr>
        <p:spPr>
          <a:xfrm>
            <a:off x="162543" y="417053"/>
            <a:ext cx="3055749" cy="461665"/>
          </a:xfrm>
          <a:prstGeom prst="rect">
            <a:avLst/>
          </a:prstGeom>
          <a:noFill/>
        </p:spPr>
        <p:txBody>
          <a:bodyPr wrap="square" rtlCol="0">
            <a:spAutoFit/>
          </a:bodyPr>
          <a:lstStyle/>
          <a:p>
            <a:pPr algn="r"/>
            <a:r>
              <a:rPr lang="en-GB" sz="2400" dirty="0">
                <a:solidFill>
                  <a:schemeClr val="bg1"/>
                </a:solidFill>
                <a:latin typeface="Franklin Gothic Heavy" panose="020B0903020102020204" pitchFamily="34" charset="0"/>
              </a:rPr>
              <a:t>Welcome Checklist</a:t>
            </a:r>
          </a:p>
        </p:txBody>
      </p:sp>
      <p:pic>
        <p:nvPicPr>
          <p:cNvPr id="7" name="Picture 6">
            <a:extLst>
              <a:ext uri="{FF2B5EF4-FFF2-40B4-BE49-F238E27FC236}">
                <a16:creationId xmlns:a16="http://schemas.microsoft.com/office/drawing/2014/main" id="{9376E526-43A7-4F08-8AD0-31971697AE4D}"/>
              </a:ext>
            </a:extLst>
          </p:cNvPr>
          <p:cNvPicPr>
            <a:picLocks noChangeAspect="1"/>
          </p:cNvPicPr>
          <p:nvPr/>
        </p:nvPicPr>
        <p:blipFill>
          <a:blip r:embed="rId2"/>
          <a:stretch>
            <a:fillRect/>
          </a:stretch>
        </p:blipFill>
        <p:spPr>
          <a:xfrm>
            <a:off x="162543" y="647886"/>
            <a:ext cx="2903552" cy="504013"/>
          </a:xfrm>
          <a:prstGeom prst="rect">
            <a:avLst/>
          </a:prstGeom>
        </p:spPr>
      </p:pic>
      <p:pic>
        <p:nvPicPr>
          <p:cNvPr id="9" name="Picture 8" descr="cp-logo">
            <a:extLst>
              <a:ext uri="{FF2B5EF4-FFF2-40B4-BE49-F238E27FC236}">
                <a16:creationId xmlns:a16="http://schemas.microsoft.com/office/drawing/2014/main" id="{5E6AB505-4FEA-4283-8A16-1C5038FEFF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103" y="222028"/>
            <a:ext cx="2425065" cy="446405"/>
          </a:xfrm>
          <a:prstGeom prst="rect">
            <a:avLst/>
          </a:prstGeom>
          <a:noFill/>
          <a:ln>
            <a:noFill/>
          </a:ln>
          <a:effectLst/>
        </p:spPr>
      </p:pic>
      <p:sp>
        <p:nvSpPr>
          <p:cNvPr id="10" name="Rectangle 9">
            <a:extLst>
              <a:ext uri="{FF2B5EF4-FFF2-40B4-BE49-F238E27FC236}">
                <a16:creationId xmlns:a16="http://schemas.microsoft.com/office/drawing/2014/main" id="{99D1F24C-87FE-4E9C-B807-F65A85DFD530}"/>
              </a:ext>
            </a:extLst>
          </p:cNvPr>
          <p:cNvSpPr/>
          <p:nvPr/>
        </p:nvSpPr>
        <p:spPr>
          <a:xfrm>
            <a:off x="2856215" y="116885"/>
            <a:ext cx="3839242" cy="6566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Mapped to Gatsby</a:t>
            </a:r>
          </a:p>
        </p:txBody>
      </p:sp>
      <p:sp>
        <p:nvSpPr>
          <p:cNvPr id="14" name="Rectangle: Rounded Corners 13">
            <a:extLst>
              <a:ext uri="{FF2B5EF4-FFF2-40B4-BE49-F238E27FC236}">
                <a16:creationId xmlns:a16="http://schemas.microsoft.com/office/drawing/2014/main" id="{240CA944-B134-4A8F-B91B-5E3E8DD39B31}"/>
              </a:ext>
            </a:extLst>
          </p:cNvPr>
          <p:cNvSpPr/>
          <p:nvPr/>
        </p:nvSpPr>
        <p:spPr>
          <a:xfrm>
            <a:off x="162543" y="841282"/>
            <a:ext cx="2541474" cy="2280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SEND Schools</a:t>
            </a:r>
          </a:p>
        </p:txBody>
      </p:sp>
      <p:sp>
        <p:nvSpPr>
          <p:cNvPr id="15" name="Rectangle: Rounded Corners 14">
            <a:extLst>
              <a:ext uri="{FF2B5EF4-FFF2-40B4-BE49-F238E27FC236}">
                <a16:creationId xmlns:a16="http://schemas.microsoft.com/office/drawing/2014/main" id="{12337D42-4A9E-4DA1-913A-8BFB9E1172B6}"/>
              </a:ext>
            </a:extLst>
          </p:cNvPr>
          <p:cNvSpPr/>
          <p:nvPr/>
        </p:nvSpPr>
        <p:spPr>
          <a:xfrm>
            <a:off x="2856214" y="841282"/>
            <a:ext cx="3839242" cy="2280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2024-25</a:t>
            </a:r>
          </a:p>
        </p:txBody>
      </p:sp>
      <p:graphicFrame>
        <p:nvGraphicFramePr>
          <p:cNvPr id="16" name="Table 16">
            <a:extLst>
              <a:ext uri="{FF2B5EF4-FFF2-40B4-BE49-F238E27FC236}">
                <a16:creationId xmlns:a16="http://schemas.microsoft.com/office/drawing/2014/main" id="{D5A7DABF-1413-40B1-9A32-F4E73C523966}"/>
              </a:ext>
            </a:extLst>
          </p:cNvPr>
          <p:cNvGraphicFramePr>
            <a:graphicFrameLocks noGrp="1"/>
          </p:cNvGraphicFramePr>
          <p:nvPr>
            <p:extLst>
              <p:ext uri="{D42A27DB-BD31-4B8C-83A1-F6EECF244321}">
                <p14:modId xmlns:p14="http://schemas.microsoft.com/office/powerpoint/2010/main" val="739533734"/>
              </p:ext>
            </p:extLst>
          </p:nvPr>
        </p:nvGraphicFramePr>
        <p:xfrm>
          <a:off x="162543" y="1248200"/>
          <a:ext cx="6512557" cy="7479974"/>
        </p:xfrm>
        <a:graphic>
          <a:graphicData uri="http://schemas.openxmlformats.org/drawingml/2006/table">
            <a:tbl>
              <a:tblPr firstRow="1" bandRow="1">
                <a:tableStyleId>{5C22544A-7EE6-4342-B048-85BDC9FD1C3A}</a:tableStyleId>
              </a:tblPr>
              <a:tblGrid>
                <a:gridCol w="1188322">
                  <a:extLst>
                    <a:ext uri="{9D8B030D-6E8A-4147-A177-3AD203B41FA5}">
                      <a16:colId xmlns:a16="http://schemas.microsoft.com/office/drawing/2014/main" val="2604598067"/>
                    </a:ext>
                  </a:extLst>
                </a:gridCol>
                <a:gridCol w="1530559">
                  <a:extLst>
                    <a:ext uri="{9D8B030D-6E8A-4147-A177-3AD203B41FA5}">
                      <a16:colId xmlns:a16="http://schemas.microsoft.com/office/drawing/2014/main" val="3635281640"/>
                    </a:ext>
                  </a:extLst>
                </a:gridCol>
                <a:gridCol w="3793676">
                  <a:extLst>
                    <a:ext uri="{9D8B030D-6E8A-4147-A177-3AD203B41FA5}">
                      <a16:colId xmlns:a16="http://schemas.microsoft.com/office/drawing/2014/main" val="3191271649"/>
                    </a:ext>
                  </a:extLst>
                </a:gridCol>
              </a:tblGrid>
              <a:tr h="550908">
                <a:tc>
                  <a:txBody>
                    <a:bodyPr/>
                    <a:lstStyle/>
                    <a:p>
                      <a:r>
                        <a:rPr lang="en-GB" sz="1200" dirty="0">
                          <a:solidFill>
                            <a:schemeClr val="accent1"/>
                          </a:solidFill>
                        </a:rPr>
                        <a:t>Gatsby Benchmark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200" dirty="0">
                          <a:solidFill>
                            <a:schemeClr val="accent1"/>
                          </a:solidFill>
                        </a:rPr>
                        <a:t>Careerpilot sections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200" b="1" kern="1200" dirty="0">
                          <a:solidFill>
                            <a:schemeClr val="accent1"/>
                          </a:solidFill>
                          <a:effectLst/>
                          <a:latin typeface="+mn-lt"/>
                          <a:ea typeface="+mn-ea"/>
                          <a:cs typeface="+mn-cs"/>
                        </a:rPr>
                        <a:t>How Careerpilot </a:t>
                      </a:r>
                      <a:r>
                        <a:rPr lang="en-GB" sz="1200" b="1" kern="1200">
                          <a:solidFill>
                            <a:schemeClr val="accent1"/>
                          </a:solidFill>
                          <a:effectLst/>
                          <a:latin typeface="+mn-lt"/>
                          <a:ea typeface="+mn-ea"/>
                          <a:cs typeface="+mn-cs"/>
                        </a:rPr>
                        <a:t>helps SEND schools </a:t>
                      </a:r>
                      <a:r>
                        <a:rPr lang="en-GB" sz="1200" b="1" kern="1200" dirty="0">
                          <a:solidFill>
                            <a:schemeClr val="accent1"/>
                          </a:solidFill>
                          <a:effectLst/>
                          <a:latin typeface="+mn-lt"/>
                          <a:ea typeface="+mn-ea"/>
                          <a:cs typeface="+mn-cs"/>
                        </a:rPr>
                        <a:t>meet the Gatsby Benchmarks</a:t>
                      </a:r>
                      <a:endParaRPr lang="en-GB" sz="12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81065084"/>
                  </a:ext>
                </a:extLst>
              </a:tr>
              <a:tr h="1158229">
                <a:tc>
                  <a:txBody>
                    <a:bodyPr/>
                    <a:lstStyle/>
                    <a:p>
                      <a:pPr algn="ctr"/>
                      <a:endParaRPr lang="en-GB" b="1" dirty="0">
                        <a:solidFill>
                          <a:srgbClr val="FF6600"/>
                        </a:solidFill>
                      </a:endParaRPr>
                    </a:p>
                    <a:p>
                      <a:pPr algn="ctr"/>
                      <a:endParaRPr lang="en-GB" b="1" dirty="0">
                        <a:solidFill>
                          <a:srgbClr val="FF6600"/>
                        </a:solidFill>
                      </a:endParaRPr>
                    </a:p>
                    <a:p>
                      <a:pPr algn="ctr"/>
                      <a:r>
                        <a:rPr lang="en-GB" sz="1200" b="1" dirty="0">
                          <a:solidFill>
                            <a:schemeClr val="bg1"/>
                          </a:solidFill>
                        </a:rPr>
                        <a:t>A stable careers 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sz="1000" kern="1200" dirty="0">
                          <a:solidFill>
                            <a:schemeClr val="dk1"/>
                          </a:solidFill>
                          <a:effectLst/>
                          <a:latin typeface="+mn-lt"/>
                          <a:ea typeface="+mn-ea"/>
                          <a:cs typeface="+mn-cs"/>
                        </a:rPr>
                        <a:t>The suite of Careerpilot tools can help implement a stable careers programme for SEND students. The</a:t>
                      </a:r>
                      <a:r>
                        <a:rPr lang="en-GB" sz="1000" u="sng" kern="1200" dirty="0">
                          <a:solidFill>
                            <a:schemeClr val="dk1"/>
                          </a:solidFill>
                          <a:effectLst/>
                          <a:latin typeface="+mn-lt"/>
                          <a:ea typeface="+mn-ea"/>
                          <a:cs typeface="+mn-cs"/>
                          <a:hlinkClick r:id="rId4"/>
                        </a:rPr>
                        <a:t> Careerpilot</a:t>
                      </a:r>
                      <a:r>
                        <a:rPr lang="en-GB" sz="1000" kern="1200" dirty="0">
                          <a:solidFill>
                            <a:schemeClr val="dk1"/>
                          </a:solidFill>
                          <a:effectLst/>
                          <a:latin typeface="+mn-lt"/>
                          <a:ea typeface="+mn-ea"/>
                          <a:cs typeface="+mn-cs"/>
                        </a:rPr>
                        <a:t> website provides information and advice to young people about all the different pathways, written by professional career advisers. </a:t>
                      </a:r>
                    </a:p>
                    <a:p>
                      <a:endParaRPr lang="en-GB" sz="1000" kern="1200" dirty="0">
                        <a:solidFill>
                          <a:schemeClr val="dk1"/>
                        </a:solidFill>
                        <a:effectLst/>
                        <a:latin typeface="+mn-lt"/>
                        <a:ea typeface="+mn-ea"/>
                        <a:cs typeface="+mn-cs"/>
                      </a:endParaRPr>
                    </a:p>
                    <a:p>
                      <a:r>
                        <a:rPr lang="en-GB" sz="1000" u="sng" kern="1200" dirty="0">
                          <a:solidFill>
                            <a:schemeClr val="dk1"/>
                          </a:solidFill>
                          <a:effectLst/>
                          <a:latin typeface="+mn-lt"/>
                          <a:ea typeface="+mn-ea"/>
                          <a:cs typeface="+mn-cs"/>
                          <a:hlinkClick r:id="rId5"/>
                        </a:rPr>
                        <a:t>The Adviser Zone</a:t>
                      </a:r>
                      <a:r>
                        <a:rPr lang="en-GB" sz="1000" kern="1200" dirty="0">
                          <a:solidFill>
                            <a:schemeClr val="dk1"/>
                          </a:solidFill>
                          <a:effectLst/>
                          <a:latin typeface="+mn-lt"/>
                          <a:ea typeface="+mn-ea"/>
                          <a:cs typeface="+mn-cs"/>
                        </a:rPr>
                        <a:t> has lesson plans, videos and resources to help schools plan and deliver a programme of careers education including 5 week careers programmes for every year group and 20 minute activities for tutor time. Some may need to be adapted for the SEND audience. Many Careerpilot resources are presented visually </a:t>
                      </a:r>
                      <a:r>
                        <a:rPr lang="en-GB" sz="1000" kern="1200" dirty="0" err="1">
                          <a:solidFill>
                            <a:schemeClr val="dk1"/>
                          </a:solidFill>
                          <a:effectLst/>
                          <a:latin typeface="+mn-lt"/>
                          <a:ea typeface="+mn-ea"/>
                          <a:cs typeface="+mn-cs"/>
                        </a:rPr>
                        <a:t>e.g</a:t>
                      </a:r>
                      <a:r>
                        <a:rPr lang="en-GB" sz="1000" kern="1200" dirty="0">
                          <a:solidFill>
                            <a:schemeClr val="dk1"/>
                          </a:solidFill>
                          <a:effectLst/>
                          <a:latin typeface="+mn-lt"/>
                          <a:ea typeface="+mn-ea"/>
                          <a:cs typeface="+mn-cs"/>
                        </a:rPr>
                        <a:t> the job quiz, and there are over 1000 videos about jobs and qualifications.</a:t>
                      </a:r>
                    </a:p>
                    <a:p>
                      <a:endParaRPr lang="en-GB" sz="1000" kern="120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mn-lt"/>
                          <a:ea typeface="+mn-ea"/>
                          <a:cs typeface="+mn-cs"/>
                        </a:rPr>
                        <a:t>The </a:t>
                      </a:r>
                      <a:r>
                        <a:rPr lang="en-GB" sz="1000" u="sng" kern="1200" dirty="0">
                          <a:solidFill>
                            <a:schemeClr val="dk1"/>
                          </a:solidFill>
                          <a:effectLst/>
                          <a:latin typeface="+mn-lt"/>
                          <a:ea typeface="+mn-ea"/>
                          <a:cs typeface="+mn-cs"/>
                          <a:hlinkClick r:id="rId6"/>
                        </a:rPr>
                        <a:t>Parent Zone</a:t>
                      </a:r>
                      <a:r>
                        <a:rPr lang="en-GB" sz="1000" kern="1200" dirty="0">
                          <a:solidFill>
                            <a:schemeClr val="dk1"/>
                          </a:solidFill>
                          <a:effectLst/>
                          <a:latin typeface="+mn-lt"/>
                          <a:ea typeface="+mn-ea"/>
                          <a:cs typeface="+mn-cs"/>
                        </a:rPr>
                        <a:t> helps parents and carers get answers to career-related questions.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2353111"/>
                  </a:ext>
                </a:extLst>
              </a:tr>
              <a:tr h="1221671">
                <a:tc>
                  <a:txBody>
                    <a:bodyPr/>
                    <a:lstStyle/>
                    <a:p>
                      <a:endParaRPr lang="en-GB"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569555691"/>
                  </a:ext>
                </a:extLst>
              </a:tr>
              <a:tr h="995398">
                <a:tc>
                  <a:txBody>
                    <a:bodyPr/>
                    <a:lstStyle/>
                    <a:p>
                      <a:pPr algn="ctr"/>
                      <a:r>
                        <a:rPr lang="en-GB" sz="1200" b="1" dirty="0">
                          <a:solidFill>
                            <a:schemeClr val="bg1"/>
                          </a:solidFill>
                        </a:rPr>
                        <a:t>Learning from career and labour market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mn-lt"/>
                          <a:ea typeface="+mn-ea"/>
                          <a:cs typeface="+mn-cs"/>
                        </a:rPr>
                        <a:t>Students can start looking for jobs from different starting points, by completing a job quiz, the Buzz personality quiz, by their strengths and values, or through a subject they love. </a:t>
                      </a:r>
                      <a:r>
                        <a:rPr lang="en-GB" sz="1000" kern="1200" dirty="0">
                          <a:solidFill>
                            <a:schemeClr val="dk1"/>
                          </a:solidFill>
                          <a:effectLst/>
                          <a:latin typeface="+mn-lt"/>
                          <a:ea typeface="+mn-ea"/>
                          <a:cs typeface="+mn-cs"/>
                          <a:hlinkClick r:id="rId7"/>
                        </a:rPr>
                        <a:t>The values section </a:t>
                      </a:r>
                      <a:r>
                        <a:rPr lang="en-GB" sz="1000" kern="1200" dirty="0">
                          <a:solidFill>
                            <a:schemeClr val="dk1"/>
                          </a:solidFill>
                          <a:effectLst/>
                          <a:latin typeface="+mn-lt"/>
                          <a:ea typeface="+mn-ea"/>
                          <a:cs typeface="+mn-cs"/>
                        </a:rPr>
                        <a:t>has entry points for people with some SEND needs showing job sectors and companies which are looking for their specific talents.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0" dirty="0"/>
                    </a:p>
                    <a:p>
                      <a:r>
                        <a:rPr lang="en-GB" sz="1000" kern="1200" dirty="0">
                          <a:solidFill>
                            <a:schemeClr val="dk1"/>
                          </a:solidFill>
                          <a:effectLst/>
                          <a:latin typeface="+mn-lt"/>
                          <a:ea typeface="+mn-ea"/>
                          <a:cs typeface="+mn-cs"/>
                        </a:rPr>
                        <a:t>The Careerpilot site includes non-stereotypical videos and information on </a:t>
                      </a:r>
                      <a:r>
                        <a:rPr lang="en-GB" sz="1000" u="sng" kern="1200" dirty="0">
                          <a:solidFill>
                            <a:schemeClr val="dk1"/>
                          </a:solidFill>
                          <a:effectLst/>
                          <a:latin typeface="+mn-lt"/>
                          <a:ea typeface="+mn-ea"/>
                          <a:cs typeface="+mn-cs"/>
                          <a:hlinkClick r:id="rId8"/>
                        </a:rPr>
                        <a:t>19 job sectors</a:t>
                      </a:r>
                      <a:r>
                        <a:rPr lang="en-GB" sz="1000" u="none" kern="1200" dirty="0">
                          <a:solidFill>
                            <a:schemeClr val="dk1"/>
                          </a:solidFill>
                          <a:effectLst/>
                          <a:latin typeface="+mn-lt"/>
                          <a:ea typeface="+mn-ea"/>
                          <a:cs typeface="+mn-cs"/>
                        </a:rPr>
                        <a:t> with </a:t>
                      </a:r>
                      <a:r>
                        <a:rPr lang="en-GB" sz="1000" kern="1200" dirty="0">
                          <a:solidFill>
                            <a:schemeClr val="dk1"/>
                          </a:solidFill>
                          <a:effectLst/>
                          <a:latin typeface="+mn-lt"/>
                          <a:ea typeface="+mn-ea"/>
                          <a:cs typeface="+mn-cs"/>
                        </a:rPr>
                        <a:t>over 800+ job profiles, which include national and regional labour market information. The </a:t>
                      </a:r>
                      <a:r>
                        <a:rPr lang="en-GB" sz="1000" u="sng" kern="1200" dirty="0">
                          <a:solidFill>
                            <a:schemeClr val="dk1"/>
                          </a:solidFill>
                          <a:effectLst/>
                          <a:latin typeface="+mn-lt"/>
                          <a:ea typeface="+mn-ea"/>
                          <a:cs typeface="+mn-cs"/>
                          <a:hlinkClick r:id="rId9"/>
                        </a:rPr>
                        <a:t>Course Search</a:t>
                      </a:r>
                      <a:r>
                        <a:rPr lang="en-GB" sz="1000" kern="1200" dirty="0">
                          <a:solidFill>
                            <a:schemeClr val="dk1"/>
                          </a:solidFill>
                          <a:effectLst/>
                          <a:latin typeface="+mn-lt"/>
                          <a:ea typeface="+mn-ea"/>
                          <a:cs typeface="+mn-cs"/>
                        </a:rPr>
                        <a:t> provides up to date access to LMI about degrees and apprenticeship vacancies. </a:t>
                      </a:r>
                    </a:p>
                    <a:p>
                      <a:endParaRPr lang="en-GB" sz="1000" kern="1200" dirty="0">
                        <a:solidFill>
                          <a:schemeClr val="dk1"/>
                        </a:solidFill>
                        <a:effectLst/>
                        <a:latin typeface="+mn-lt"/>
                        <a:ea typeface="+mn-ea"/>
                        <a:cs typeface="+mn-cs"/>
                      </a:endParaRPr>
                    </a:p>
                    <a:p>
                      <a:r>
                        <a:rPr lang="en-GB" sz="1000" b="0" u="none" kern="1200" dirty="0">
                          <a:solidFill>
                            <a:schemeClr val="dk1"/>
                          </a:solidFill>
                          <a:effectLst/>
                          <a:latin typeface="+mn-lt"/>
                          <a:ea typeface="+mn-ea"/>
                          <a:cs typeface="+mn-cs"/>
                        </a:rPr>
                        <a:t>The Careerpilot Hot Jobs section, in the </a:t>
                      </a:r>
                      <a:r>
                        <a:rPr lang="en-GB" sz="1000" b="0" u="none" kern="1200" dirty="0">
                          <a:solidFill>
                            <a:schemeClr val="dk1"/>
                          </a:solidFill>
                          <a:effectLst/>
                          <a:latin typeface="+mn-lt"/>
                          <a:ea typeface="+mn-ea"/>
                          <a:cs typeface="+mn-cs"/>
                          <a:hlinkClick r:id="rId10"/>
                        </a:rPr>
                        <a:t>Adviser Zone</a:t>
                      </a:r>
                      <a:r>
                        <a:rPr lang="en-GB" sz="1000" b="0" u="none" kern="1200" dirty="0">
                          <a:solidFill>
                            <a:schemeClr val="dk1"/>
                          </a:solidFill>
                          <a:effectLst/>
                          <a:latin typeface="+mn-lt"/>
                          <a:ea typeface="+mn-ea"/>
                          <a:cs typeface="+mn-cs"/>
                        </a:rPr>
                        <a:t>, offers posters, images and activities, that you can use to show students and parents the jobs that are predicted to grow, with key data. </a:t>
                      </a:r>
                      <a:endParaRPr lang="en-GB" sz="1000" b="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1113829"/>
                  </a:ext>
                </a:extLst>
              </a:tr>
              <a:tr h="100123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91554057"/>
                  </a:ext>
                </a:extLst>
              </a:tr>
              <a:tr h="981776">
                <a:tc>
                  <a:txBody>
                    <a:bodyPr/>
                    <a:lstStyle/>
                    <a:p>
                      <a:pPr algn="ctr"/>
                      <a:endParaRPr lang="en-GB" b="1" dirty="0">
                        <a:solidFill>
                          <a:schemeClr val="bg1"/>
                        </a:solidFill>
                      </a:endParaRPr>
                    </a:p>
                    <a:p>
                      <a:pPr algn="ctr"/>
                      <a:r>
                        <a:rPr lang="en-GB" sz="1200" b="1" dirty="0">
                          <a:solidFill>
                            <a:schemeClr val="bg1"/>
                          </a:solidFill>
                        </a:rPr>
                        <a:t>Addressing the needs of each pupil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D0D1"/>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sz="1000" kern="1200" dirty="0">
                          <a:solidFill>
                            <a:schemeClr val="dk1"/>
                          </a:solidFill>
                          <a:effectLst/>
                          <a:latin typeface="+mn-lt"/>
                          <a:ea typeface="+mn-ea"/>
                          <a:cs typeface="+mn-cs"/>
                        </a:rPr>
                        <a:t>Career Tools enable registered students to complete a range of activities which will help them learn more about themselves and their choices. Students can explore and choose job sectors, qualifications, etc. and create a Career Tools Report, useful preparation for an EHCP meeting, especially at key points of progression.</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The site has links to all </a:t>
                      </a:r>
                      <a:r>
                        <a:rPr lang="en-GB" sz="1000" kern="1200" dirty="0">
                          <a:solidFill>
                            <a:schemeClr val="dk1"/>
                          </a:solidFill>
                          <a:effectLst/>
                          <a:latin typeface="+mn-lt"/>
                          <a:ea typeface="+mn-ea"/>
                          <a:cs typeface="+mn-cs"/>
                          <a:hlinkClick r:id="rId11"/>
                        </a:rPr>
                        <a:t>SEND local offers </a:t>
                      </a:r>
                      <a:r>
                        <a:rPr lang="en-GB" sz="1000" kern="1200" dirty="0">
                          <a:solidFill>
                            <a:schemeClr val="dk1"/>
                          </a:solidFill>
                          <a:effectLst/>
                          <a:latin typeface="+mn-lt"/>
                          <a:ea typeface="+mn-ea"/>
                          <a:cs typeface="+mn-cs"/>
                        </a:rPr>
                        <a:t>in the Southwest and in some of the Southeast.</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A section on ‘</a:t>
                      </a:r>
                      <a:r>
                        <a:rPr lang="en-GB" sz="1000" kern="1200" dirty="0">
                          <a:solidFill>
                            <a:schemeClr val="dk1"/>
                          </a:solidFill>
                          <a:effectLst/>
                          <a:latin typeface="+mn-lt"/>
                          <a:ea typeface="+mn-ea"/>
                          <a:cs typeface="+mn-cs"/>
                          <a:hlinkClick r:id="rId12"/>
                        </a:rPr>
                        <a:t>SEND</a:t>
                      </a:r>
                      <a:r>
                        <a:rPr lang="en-GB" sz="1000" kern="1200" dirty="0">
                          <a:solidFill>
                            <a:schemeClr val="dk1"/>
                          </a:solidFill>
                          <a:effectLst/>
                          <a:latin typeface="+mn-lt"/>
                          <a:ea typeface="+mn-ea"/>
                          <a:cs typeface="+mn-cs"/>
                        </a:rPr>
                        <a:t>’ provides key information about progression for students with a disability moving to college or uni.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455522"/>
                  </a:ext>
                </a:extLst>
              </a:tr>
              <a:tr h="118995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816889590"/>
                  </a:ext>
                </a:extLst>
              </a:tr>
            </a:tbl>
          </a:graphicData>
        </a:graphic>
      </p:graphicFrame>
      <p:pic>
        <p:nvPicPr>
          <p:cNvPr id="22" name="Picture 21">
            <a:extLst>
              <a:ext uri="{FF2B5EF4-FFF2-40B4-BE49-F238E27FC236}">
                <a16:creationId xmlns:a16="http://schemas.microsoft.com/office/drawing/2014/main" id="{B02DFB9F-322D-4274-B224-95A038FFE6E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12436" y="4407397"/>
            <a:ext cx="1394480" cy="946906"/>
          </a:xfrm>
          <a:prstGeom prst="rect">
            <a:avLst/>
          </a:prstGeom>
          <a:ln>
            <a:noFill/>
          </a:ln>
          <a:effectLst>
            <a:outerShdw blurRad="63500" sx="102000" sy="102000" algn="ctr" rotWithShape="0">
              <a:prstClr val="black">
                <a:alpha val="40000"/>
              </a:prstClr>
            </a:outerShdw>
          </a:effectLst>
        </p:spPr>
      </p:pic>
      <p:sp>
        <p:nvSpPr>
          <p:cNvPr id="18" name="Rectangle: Rounded Corners 17">
            <a:extLst>
              <a:ext uri="{FF2B5EF4-FFF2-40B4-BE49-F238E27FC236}">
                <a16:creationId xmlns:a16="http://schemas.microsoft.com/office/drawing/2014/main" id="{B2D85C60-A886-4A3C-B404-0663E85ACDF7}"/>
              </a:ext>
            </a:extLst>
          </p:cNvPr>
          <p:cNvSpPr/>
          <p:nvPr/>
        </p:nvSpPr>
        <p:spPr>
          <a:xfrm>
            <a:off x="141758" y="8726947"/>
            <a:ext cx="6574479" cy="32786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See other maps: </a:t>
            </a:r>
            <a:r>
              <a:rPr lang="en-GB" sz="1200" dirty="0">
                <a:solidFill>
                  <a:schemeClr val="accent1">
                    <a:lumMod val="20000"/>
                    <a:lumOff val="80000"/>
                  </a:schemeClr>
                </a:solidFill>
                <a:hlinkClick r:id="rId14">
                  <a:extLst>
                    <a:ext uri="{A12FA001-AC4F-418D-AE19-62706E023703}">
                      <ahyp:hlinkClr xmlns:ahyp="http://schemas.microsoft.com/office/drawing/2018/hyperlinkcolor" val="tx"/>
                    </a:ext>
                  </a:extLst>
                </a:hlinkClick>
              </a:rPr>
              <a:t>How Careerpilot can be mentioned for Compass</a:t>
            </a:r>
            <a:endParaRPr lang="en-GB" sz="1200" dirty="0">
              <a:solidFill>
                <a:schemeClr val="accent1">
                  <a:lumMod val="20000"/>
                  <a:lumOff val="80000"/>
                </a:schemeClr>
              </a:solidFill>
            </a:endParaRPr>
          </a:p>
        </p:txBody>
      </p:sp>
      <p:pic>
        <p:nvPicPr>
          <p:cNvPr id="11" name="Picture 10" descr="A circle with white text and orange circle with white text&#10;&#10;Description automatically generated">
            <a:extLst>
              <a:ext uri="{FF2B5EF4-FFF2-40B4-BE49-F238E27FC236}">
                <a16:creationId xmlns:a16="http://schemas.microsoft.com/office/drawing/2014/main" id="{D5404798-D888-F6B5-C65F-A247BC05A48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6393" y="3033732"/>
            <a:ext cx="1035410" cy="1061997"/>
          </a:xfrm>
          <a:prstGeom prst="rect">
            <a:avLst/>
          </a:prstGeom>
        </p:spPr>
      </p:pic>
      <p:pic>
        <p:nvPicPr>
          <p:cNvPr id="24" name="Picture 23" descr="A circular logo with white text&#10;&#10;Description automatically generated">
            <a:extLst>
              <a:ext uri="{FF2B5EF4-FFF2-40B4-BE49-F238E27FC236}">
                <a16:creationId xmlns:a16="http://schemas.microsoft.com/office/drawing/2014/main" id="{A7BB9D0F-66A6-CB31-7B36-18C0682D5E3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6393" y="5312961"/>
            <a:ext cx="1035411" cy="1061998"/>
          </a:xfrm>
          <a:prstGeom prst="rect">
            <a:avLst/>
          </a:prstGeom>
        </p:spPr>
      </p:pic>
      <p:pic>
        <p:nvPicPr>
          <p:cNvPr id="28" name="Picture 27" descr="A blue and white circle with text&#10;&#10;Description automatically generated">
            <a:extLst>
              <a:ext uri="{FF2B5EF4-FFF2-40B4-BE49-F238E27FC236}">
                <a16:creationId xmlns:a16="http://schemas.microsoft.com/office/drawing/2014/main" id="{B1C7AF2B-3CF9-4A3F-2051-2BC610EDB22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5170" y="7590676"/>
            <a:ext cx="1035411" cy="1061998"/>
          </a:xfrm>
          <a:prstGeom prst="rect">
            <a:avLst/>
          </a:prstGeom>
        </p:spPr>
      </p:pic>
      <p:pic>
        <p:nvPicPr>
          <p:cNvPr id="30" name="Picture 29" descr="A screenshot of a computer screen&#10;&#10;Description automatically generated">
            <a:extLst>
              <a:ext uri="{FF2B5EF4-FFF2-40B4-BE49-F238E27FC236}">
                <a16:creationId xmlns:a16="http://schemas.microsoft.com/office/drawing/2014/main" id="{CB62B9FE-37BC-7378-1CDA-180F35128DBF}"/>
              </a:ext>
            </a:extLst>
          </p:cNvPr>
          <p:cNvPicPr>
            <a:picLocks noChangeAspect="1"/>
          </p:cNvPicPr>
          <p:nvPr/>
        </p:nvPicPr>
        <p:blipFill rotWithShape="1">
          <a:blip r:embed="rId18">
            <a:extLst>
              <a:ext uri="{28A0092B-C50C-407E-A947-70E740481C1C}">
                <a14:useLocalDpi xmlns:a14="http://schemas.microsoft.com/office/drawing/2010/main" val="0"/>
              </a:ext>
            </a:extLst>
          </a:blip>
          <a:srcRect l="5972" t="8388" r="45695" b="6070"/>
          <a:stretch/>
        </p:blipFill>
        <p:spPr>
          <a:xfrm>
            <a:off x="1432480" y="2781897"/>
            <a:ext cx="1374436" cy="1368307"/>
          </a:xfrm>
          <a:prstGeom prst="rect">
            <a:avLst/>
          </a:prstGeom>
        </p:spPr>
      </p:pic>
      <p:pic>
        <p:nvPicPr>
          <p:cNvPr id="32" name="Picture 31" descr="A person using a computer&#10;&#10;Description automatically generated">
            <a:extLst>
              <a:ext uri="{FF2B5EF4-FFF2-40B4-BE49-F238E27FC236}">
                <a16:creationId xmlns:a16="http://schemas.microsoft.com/office/drawing/2014/main" id="{2CC1A87C-E3B3-9958-31B2-B04D77BED65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412436" y="5450882"/>
            <a:ext cx="1387798" cy="780636"/>
          </a:xfrm>
          <a:prstGeom prst="rect">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552DABF5-9EC6-4CD3-BB61-0DA42D8B101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939753" y="86257"/>
            <a:ext cx="699973" cy="717946"/>
          </a:xfrm>
          <a:prstGeom prst="rect">
            <a:avLst/>
          </a:prstGeom>
          <a:ln>
            <a:noFill/>
          </a:ln>
        </p:spPr>
      </p:pic>
      <p:pic>
        <p:nvPicPr>
          <p:cNvPr id="5" name="Picture 4" descr="A screenshot of a computer&#10;&#10;Description automatically generated">
            <a:extLst>
              <a:ext uri="{FF2B5EF4-FFF2-40B4-BE49-F238E27FC236}">
                <a16:creationId xmlns:a16="http://schemas.microsoft.com/office/drawing/2014/main" id="{0C69FC15-1C4E-7568-5688-AA732104A02B}"/>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480369" y="1885364"/>
            <a:ext cx="1291581" cy="832957"/>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2D319F7E-F99E-0CC2-9E88-94501A54D211}"/>
              </a:ext>
            </a:extLst>
          </p:cNvPr>
          <p:cNvPicPr>
            <a:picLocks noChangeAspect="1"/>
          </p:cNvPicPr>
          <p:nvPr/>
        </p:nvPicPr>
        <p:blipFill>
          <a:blip r:embed="rId22"/>
          <a:stretch>
            <a:fillRect/>
          </a:stretch>
        </p:blipFill>
        <p:spPr>
          <a:xfrm>
            <a:off x="1412436" y="6825829"/>
            <a:ext cx="1399189" cy="798429"/>
          </a:xfrm>
          <a:prstGeom prst="rect">
            <a:avLst/>
          </a:prstGeom>
          <a:ln>
            <a:noFill/>
          </a:ln>
          <a:effectLst>
            <a:outerShdw blurRad="63500" sx="102000" sy="102000" algn="ctr" rotWithShape="0">
              <a:prstClr val="black">
                <a:alpha val="40000"/>
              </a:prstClr>
            </a:outerShdw>
          </a:effectLst>
        </p:spPr>
      </p:pic>
      <p:pic>
        <p:nvPicPr>
          <p:cNvPr id="13" name="Picture 12">
            <a:extLst>
              <a:ext uri="{FF2B5EF4-FFF2-40B4-BE49-F238E27FC236}">
                <a16:creationId xmlns:a16="http://schemas.microsoft.com/office/drawing/2014/main" id="{21996A39-FC1E-A0B8-EB1A-8CA5E82D4495}"/>
              </a:ext>
            </a:extLst>
          </p:cNvPr>
          <p:cNvPicPr>
            <a:picLocks noChangeAspect="1"/>
          </p:cNvPicPr>
          <p:nvPr/>
        </p:nvPicPr>
        <p:blipFill>
          <a:blip r:embed="rId23"/>
          <a:stretch>
            <a:fillRect/>
          </a:stretch>
        </p:blipFill>
        <p:spPr>
          <a:xfrm>
            <a:off x="1404293" y="7803156"/>
            <a:ext cx="1407860" cy="650609"/>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6929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6">
            <a:extLst>
              <a:ext uri="{FF2B5EF4-FFF2-40B4-BE49-F238E27FC236}">
                <a16:creationId xmlns:a16="http://schemas.microsoft.com/office/drawing/2014/main" id="{D5A7DABF-1413-40B1-9A32-F4E73C523966}"/>
              </a:ext>
            </a:extLst>
          </p:cNvPr>
          <p:cNvGraphicFramePr>
            <a:graphicFrameLocks noGrp="1"/>
          </p:cNvGraphicFramePr>
          <p:nvPr>
            <p:extLst>
              <p:ext uri="{D42A27DB-BD31-4B8C-83A1-F6EECF244321}">
                <p14:modId xmlns:p14="http://schemas.microsoft.com/office/powerpoint/2010/main" val="1328668478"/>
              </p:ext>
            </p:extLst>
          </p:nvPr>
        </p:nvGraphicFramePr>
        <p:xfrm>
          <a:off x="182220" y="179569"/>
          <a:ext cx="6493560" cy="8872076"/>
        </p:xfrm>
        <a:graphic>
          <a:graphicData uri="http://schemas.openxmlformats.org/drawingml/2006/table">
            <a:tbl>
              <a:tblPr firstRow="1" bandRow="1">
                <a:tableStyleId>{5C22544A-7EE6-4342-B048-85BDC9FD1C3A}</a:tableStyleId>
              </a:tblPr>
              <a:tblGrid>
                <a:gridCol w="1379880">
                  <a:extLst>
                    <a:ext uri="{9D8B030D-6E8A-4147-A177-3AD203B41FA5}">
                      <a16:colId xmlns:a16="http://schemas.microsoft.com/office/drawing/2014/main" val="2604598067"/>
                    </a:ext>
                  </a:extLst>
                </a:gridCol>
                <a:gridCol w="1466850">
                  <a:extLst>
                    <a:ext uri="{9D8B030D-6E8A-4147-A177-3AD203B41FA5}">
                      <a16:colId xmlns:a16="http://schemas.microsoft.com/office/drawing/2014/main" val="3635281640"/>
                    </a:ext>
                  </a:extLst>
                </a:gridCol>
                <a:gridCol w="3646830">
                  <a:extLst>
                    <a:ext uri="{9D8B030D-6E8A-4147-A177-3AD203B41FA5}">
                      <a16:colId xmlns:a16="http://schemas.microsoft.com/office/drawing/2014/main" val="3191271649"/>
                    </a:ext>
                  </a:extLst>
                </a:gridCol>
              </a:tblGrid>
              <a:tr h="505316">
                <a:tc>
                  <a:txBody>
                    <a:bodyPr/>
                    <a:lstStyle/>
                    <a:p>
                      <a:r>
                        <a:rPr lang="en-GB" sz="1200" dirty="0">
                          <a:solidFill>
                            <a:schemeClr val="accent1"/>
                          </a:solidFill>
                        </a:rPr>
                        <a:t>Gatsby Benchmark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200" dirty="0">
                          <a:solidFill>
                            <a:schemeClr val="accent1"/>
                          </a:solidFill>
                        </a:rPr>
                        <a:t>Careerpilot sections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200" b="1" kern="1200" dirty="0">
                          <a:solidFill>
                            <a:schemeClr val="accent1"/>
                          </a:solidFill>
                          <a:effectLst/>
                          <a:latin typeface="+mn-lt"/>
                          <a:ea typeface="+mn-ea"/>
                          <a:cs typeface="+mn-cs"/>
                        </a:rPr>
                        <a:t>How Careerpilot helps schools meet the Gatsby Benchmarks</a:t>
                      </a:r>
                      <a:endParaRPr lang="en-GB" sz="12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81065084"/>
                  </a:ext>
                </a:extLst>
              </a:tr>
              <a:tr h="629565">
                <a:tc>
                  <a:txBody>
                    <a:bodyPr/>
                    <a:lstStyle/>
                    <a:p>
                      <a:pPr algn="ctr"/>
                      <a:r>
                        <a:rPr lang="en-GB" sz="1200" b="1" dirty="0">
                          <a:solidFill>
                            <a:schemeClr val="bg1"/>
                          </a:solidFill>
                        </a:rPr>
                        <a:t>Linking curriculum learning to careers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sz="1000" u="sng" kern="1200" dirty="0">
                          <a:solidFill>
                            <a:schemeClr val="dk1"/>
                          </a:solidFill>
                          <a:effectLst/>
                          <a:latin typeface="+mn-lt"/>
                          <a:ea typeface="+mn-ea"/>
                          <a:cs typeface="+mn-cs"/>
                          <a:hlinkClick r:id="rId2"/>
                        </a:rPr>
                        <a:t>‘Start with a subject’</a:t>
                      </a:r>
                      <a:r>
                        <a:rPr lang="en-GB" sz="1000" kern="1200" dirty="0">
                          <a:solidFill>
                            <a:schemeClr val="dk1"/>
                          </a:solidFill>
                          <a:effectLst/>
                          <a:latin typeface="+mn-lt"/>
                          <a:ea typeface="+mn-ea"/>
                          <a:cs typeface="+mn-cs"/>
                        </a:rPr>
                        <a:t> shows where a favourite subject could lead, giving sample jobs, apprenticeships, college and degree courses. The site has information on </a:t>
                      </a:r>
                      <a:r>
                        <a:rPr lang="en-GB" sz="1000" u="sng" kern="1200" dirty="0">
                          <a:solidFill>
                            <a:schemeClr val="dk1"/>
                          </a:solidFill>
                          <a:effectLst/>
                          <a:latin typeface="+mn-lt"/>
                          <a:ea typeface="+mn-ea"/>
                          <a:cs typeface="+mn-cs"/>
                          <a:hlinkClick r:id="rId3"/>
                        </a:rPr>
                        <a:t>19 job sectors</a:t>
                      </a:r>
                      <a:r>
                        <a:rPr lang="en-GB" sz="1000" kern="1200" dirty="0">
                          <a:solidFill>
                            <a:schemeClr val="dk1"/>
                          </a:solidFill>
                          <a:effectLst/>
                          <a:latin typeface="+mn-lt"/>
                          <a:ea typeface="+mn-ea"/>
                          <a:cs typeface="+mn-cs"/>
                        </a:rPr>
                        <a:t>, 57 sub-sectors and over 800+ job profiles, including Green Jobs. </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There are video stories showing routes into a range of jobs, many of which are non-stereotypical and can be searched by subject. </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We also have </a:t>
                      </a:r>
                      <a:r>
                        <a:rPr lang="en-GB" sz="1000" b="0" kern="1200" dirty="0">
                          <a:solidFill>
                            <a:schemeClr val="dk1"/>
                          </a:solidFill>
                          <a:effectLst/>
                          <a:latin typeface="+mn-lt"/>
                          <a:ea typeface="+mn-ea"/>
                          <a:cs typeface="+mn-cs"/>
                        </a:rPr>
                        <a:t>Resources for Subject Teachers </a:t>
                      </a:r>
                      <a:r>
                        <a:rPr lang="en-GB" sz="1000" kern="1200" dirty="0">
                          <a:solidFill>
                            <a:schemeClr val="dk1"/>
                          </a:solidFill>
                          <a:effectLst/>
                          <a:latin typeface="+mn-lt"/>
                          <a:ea typeface="+mn-ea"/>
                          <a:cs typeface="+mn-cs"/>
                        </a:rPr>
                        <a:t>in the </a:t>
                      </a:r>
                      <a:r>
                        <a:rPr lang="en-GB" sz="1000" kern="1200" dirty="0">
                          <a:solidFill>
                            <a:schemeClr val="dk1"/>
                          </a:solidFill>
                          <a:effectLst/>
                          <a:latin typeface="+mn-lt"/>
                          <a:ea typeface="+mn-ea"/>
                          <a:cs typeface="+mn-cs"/>
                          <a:hlinkClick r:id="rId4"/>
                        </a:rPr>
                        <a:t>Adviser Zone</a:t>
                      </a:r>
                      <a:r>
                        <a:rPr lang="en-GB" sz="1000" kern="1200" dirty="0">
                          <a:solidFill>
                            <a:schemeClr val="dk1"/>
                          </a:solidFill>
                          <a:effectLst/>
                          <a:latin typeface="+mn-lt"/>
                          <a:ea typeface="+mn-ea"/>
                          <a:cs typeface="+mn-cs"/>
                        </a:rPr>
                        <a:t> including subject posters and top tips for linking to careers.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2353111"/>
                  </a:ext>
                </a:extLst>
              </a:tr>
              <a:tr h="80772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89079640"/>
                  </a:ext>
                </a:extLst>
              </a:tr>
              <a:tr h="655320">
                <a:tc>
                  <a:txBody>
                    <a:bodyPr/>
                    <a:lstStyle/>
                    <a:p>
                      <a:pPr algn="ctr"/>
                      <a:r>
                        <a:rPr lang="en-GB" sz="1200" b="1" dirty="0">
                          <a:solidFill>
                            <a:schemeClr val="bg1"/>
                          </a:solidFill>
                        </a:rPr>
                        <a:t>Learning from encounters with employers and employees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sz="1000" u="none" kern="1200" dirty="0">
                          <a:solidFill>
                            <a:schemeClr val="dk1"/>
                          </a:solidFill>
                          <a:effectLst/>
                          <a:latin typeface="+mn-lt"/>
                          <a:ea typeface="+mn-ea"/>
                          <a:cs typeface="+mn-cs"/>
                        </a:rPr>
                        <a:t>The site has over </a:t>
                      </a:r>
                      <a:r>
                        <a:rPr lang="en-GB" sz="1000" u="sng" kern="1200" dirty="0">
                          <a:solidFill>
                            <a:schemeClr val="dk1"/>
                          </a:solidFill>
                          <a:effectLst/>
                          <a:latin typeface="+mn-lt"/>
                          <a:ea typeface="+mn-ea"/>
                          <a:cs typeface="+mn-cs"/>
                          <a:hlinkClick r:id="rId5"/>
                        </a:rPr>
                        <a:t>1000 video stories</a:t>
                      </a:r>
                      <a:r>
                        <a:rPr lang="en-GB" sz="1000" kern="1200" dirty="0">
                          <a:solidFill>
                            <a:schemeClr val="dk1"/>
                          </a:solidFill>
                          <a:effectLst/>
                          <a:latin typeface="+mn-lt"/>
                          <a:ea typeface="+mn-ea"/>
                          <a:cs typeface="+mn-cs"/>
                        </a:rPr>
                        <a:t> of people talking about their job roles and routes. </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hlinkClick r:id="rId6"/>
                        </a:rPr>
                        <a:t>The Skills Profile </a:t>
                      </a:r>
                      <a:r>
                        <a:rPr lang="en-GB" sz="1000" kern="1200" dirty="0">
                          <a:solidFill>
                            <a:schemeClr val="dk1"/>
                          </a:solidFill>
                          <a:effectLst/>
                          <a:latin typeface="+mn-lt"/>
                          <a:ea typeface="+mn-ea"/>
                          <a:cs typeface="+mn-cs"/>
                        </a:rPr>
                        <a:t>enables students to record WEX, employer and FE/HE encounters and what skills they have learnt from these activities - which are added to their Skills Profile which they can use when applying or writing personal statements. </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Careers staff can use the Reporting Zone reports to plan encounters to meet students’ needs using information about students’ job sector interests.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1113829"/>
                  </a:ext>
                </a:extLst>
              </a:tr>
              <a:tr h="65532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15097610"/>
                  </a:ext>
                </a:extLst>
              </a:tr>
              <a:tr h="551282">
                <a:tc>
                  <a:txBody>
                    <a:bodyPr/>
                    <a:lstStyle/>
                    <a:p>
                      <a:pPr algn="ctr"/>
                      <a:endParaRPr lang="en-GB" sz="1200" b="1" dirty="0">
                        <a:solidFill>
                          <a:schemeClr val="bg1"/>
                        </a:solidFill>
                      </a:endParaRPr>
                    </a:p>
                    <a:p>
                      <a:pPr algn="ctr"/>
                      <a:r>
                        <a:rPr lang="en-GB" sz="1200" b="1" dirty="0">
                          <a:solidFill>
                            <a:schemeClr val="bg1"/>
                          </a:solidFill>
                        </a:rPr>
                        <a:t>Experiences of work</a:t>
                      </a:r>
                    </a:p>
                    <a:p>
                      <a:pPr algn="ctr"/>
                      <a:endParaRPr lang="en-GB"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D0D1"/>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sz="1000" kern="1200" dirty="0">
                          <a:solidFill>
                            <a:schemeClr val="dk1"/>
                          </a:solidFill>
                          <a:effectLst/>
                          <a:latin typeface="+mn-lt"/>
                          <a:ea typeface="+mn-ea"/>
                          <a:cs typeface="+mn-cs"/>
                        </a:rPr>
                        <a:t>Careerpilot has a section to help students plan for </a:t>
                      </a:r>
                      <a:r>
                        <a:rPr lang="en-GB" sz="1000" u="sng" kern="1200" dirty="0">
                          <a:solidFill>
                            <a:schemeClr val="dk1"/>
                          </a:solidFill>
                          <a:effectLst/>
                          <a:latin typeface="+mn-lt"/>
                          <a:ea typeface="+mn-ea"/>
                          <a:cs typeface="+mn-cs"/>
                          <a:hlinkClick r:id="rId7"/>
                        </a:rPr>
                        <a:t>work experience</a:t>
                      </a:r>
                      <a:r>
                        <a:rPr lang="en-GB" sz="1000" kern="1200" dirty="0">
                          <a:solidFill>
                            <a:schemeClr val="dk1"/>
                          </a:solidFill>
                          <a:effectLst/>
                          <a:latin typeface="+mn-lt"/>
                          <a:ea typeface="+mn-ea"/>
                          <a:cs typeface="+mn-cs"/>
                        </a:rPr>
                        <a:t>, which includes ideas for virtual work experience. There are 800+ job profiles to help students get information about the role, expected skills, entry requirements and LMI. </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Students can complete the </a:t>
                      </a:r>
                      <a:r>
                        <a:rPr lang="en-GB" sz="1000" kern="1200" dirty="0">
                          <a:solidFill>
                            <a:schemeClr val="dk1"/>
                          </a:solidFill>
                          <a:effectLst/>
                          <a:latin typeface="+mn-lt"/>
                          <a:ea typeface="+mn-ea"/>
                          <a:cs typeface="+mn-cs"/>
                          <a:hlinkClick r:id="rId6"/>
                        </a:rPr>
                        <a:t>Skills Profile </a:t>
                      </a:r>
                      <a:r>
                        <a:rPr lang="en-GB" sz="1000" kern="1200" dirty="0">
                          <a:solidFill>
                            <a:schemeClr val="dk1"/>
                          </a:solidFill>
                          <a:effectLst/>
                          <a:latin typeface="+mn-lt"/>
                          <a:ea typeface="+mn-ea"/>
                          <a:cs typeface="+mn-cs"/>
                        </a:rPr>
                        <a:t>as part of planning for work experience so they have a list of their skills they can talk about at interview, and where they can record their experience and skills developed through work placements.</a:t>
                      </a:r>
                    </a:p>
                    <a:p>
                      <a:r>
                        <a:rPr lang="en-GB" sz="1000" kern="1200" dirty="0">
                          <a:solidFill>
                            <a:schemeClr val="dk1"/>
                          </a:solidFill>
                          <a:effectLst/>
                          <a:latin typeface="+mn-lt"/>
                          <a:ea typeface="+mn-ea"/>
                          <a:cs typeface="+mn-cs"/>
                        </a:rPr>
                        <a:t>Access a </a:t>
                      </a:r>
                      <a:r>
                        <a:rPr lang="en-GB" sz="1000" u="sng" kern="1200" dirty="0">
                          <a:solidFill>
                            <a:schemeClr val="dk1"/>
                          </a:solidFill>
                          <a:effectLst/>
                          <a:latin typeface="+mn-lt"/>
                          <a:ea typeface="+mn-ea"/>
                          <a:cs typeface="+mn-cs"/>
                          <a:hlinkClick r:id="rId8"/>
                        </a:rPr>
                        <a:t>recorded video lesson to help Y10 </a:t>
                      </a:r>
                      <a:r>
                        <a:rPr lang="en-GB" sz="1000" u="none" kern="1200" dirty="0">
                          <a:solidFill>
                            <a:schemeClr val="dk1"/>
                          </a:solidFill>
                          <a:effectLst/>
                          <a:latin typeface="+mn-lt"/>
                          <a:ea typeface="+mn-ea"/>
                          <a:cs typeface="+mn-cs"/>
                        </a:rPr>
                        <a:t>prepare for work experience.</a:t>
                      </a:r>
                      <a:endParaRPr lang="en-GB" sz="10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455522"/>
                  </a:ext>
                </a:extLst>
              </a:tr>
              <a:tr h="73152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83701877"/>
                  </a:ext>
                </a:extLst>
              </a:tr>
              <a:tr h="655320">
                <a:tc>
                  <a:txBody>
                    <a:bodyPr/>
                    <a:lstStyle/>
                    <a:p>
                      <a:pPr algn="ctr"/>
                      <a:r>
                        <a:rPr lang="en-GB" sz="1200" b="1" dirty="0">
                          <a:solidFill>
                            <a:schemeClr val="bg1"/>
                          </a:solidFill>
                        </a:rPr>
                        <a:t>Encounters with further and higher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sz="1000" u="none" kern="1200" dirty="0">
                          <a:solidFill>
                            <a:schemeClr val="dk1"/>
                          </a:solidFill>
                          <a:effectLst/>
                          <a:latin typeface="+mn-lt"/>
                          <a:ea typeface="+mn-ea"/>
                          <a:cs typeface="+mn-cs"/>
                        </a:rPr>
                        <a:t>Careerpilot </a:t>
                      </a:r>
                      <a:r>
                        <a:rPr lang="en-GB" sz="1000" kern="1200" dirty="0">
                          <a:solidFill>
                            <a:schemeClr val="dk1"/>
                          </a:solidFill>
                          <a:effectLst/>
                          <a:latin typeface="+mn-lt"/>
                          <a:ea typeface="+mn-ea"/>
                          <a:cs typeface="+mn-cs"/>
                        </a:rPr>
                        <a:t>has detailed information about ALL study and training routes at age 13/14, 16 and 18. A </a:t>
                      </a:r>
                      <a:r>
                        <a:rPr lang="en-GB" sz="1000" u="sng" kern="1200" dirty="0">
                          <a:solidFill>
                            <a:schemeClr val="dk1"/>
                          </a:solidFill>
                          <a:effectLst/>
                          <a:latin typeface="+mn-lt"/>
                          <a:ea typeface="+mn-ea"/>
                          <a:cs typeface="+mn-cs"/>
                          <a:hlinkClick r:id="rId9"/>
                        </a:rPr>
                        <a:t>Qualification Planner</a:t>
                      </a:r>
                      <a:r>
                        <a:rPr lang="en-GB" sz="1000" kern="1200" dirty="0">
                          <a:solidFill>
                            <a:schemeClr val="dk1"/>
                          </a:solidFill>
                          <a:effectLst/>
                          <a:latin typeface="+mn-lt"/>
                          <a:ea typeface="+mn-ea"/>
                          <a:cs typeface="+mn-cs"/>
                        </a:rPr>
                        <a:t> helps map a route through the levels. Students can use the </a:t>
                      </a:r>
                      <a:r>
                        <a:rPr lang="en-GB" sz="1000" u="sng" kern="1200" dirty="0">
                          <a:solidFill>
                            <a:schemeClr val="dk1"/>
                          </a:solidFill>
                          <a:effectLst/>
                          <a:latin typeface="+mn-lt"/>
                          <a:ea typeface="+mn-ea"/>
                          <a:cs typeface="+mn-cs"/>
                          <a:hlinkClick r:id="rId10"/>
                        </a:rPr>
                        <a:t>Course Search</a:t>
                      </a:r>
                      <a:r>
                        <a:rPr lang="en-GB" sz="1000" kern="1200" dirty="0">
                          <a:solidFill>
                            <a:schemeClr val="dk1"/>
                          </a:solidFill>
                          <a:effectLst/>
                          <a:latin typeface="+mn-lt"/>
                          <a:ea typeface="+mn-ea"/>
                          <a:cs typeface="+mn-cs"/>
                        </a:rPr>
                        <a:t> to find courses and apprenticeship vacancies and </a:t>
                      </a:r>
                      <a:r>
                        <a:rPr lang="en-GB" sz="1000" u="sng" kern="1200" dirty="0">
                          <a:solidFill>
                            <a:schemeClr val="dk1"/>
                          </a:solidFill>
                          <a:effectLst/>
                          <a:latin typeface="+mn-lt"/>
                          <a:ea typeface="+mn-ea"/>
                          <a:cs typeface="+mn-cs"/>
                          <a:hlinkClick r:id="rId11"/>
                        </a:rPr>
                        <a:t>Find a Provider</a:t>
                      </a:r>
                      <a:r>
                        <a:rPr lang="en-GB" sz="1000" kern="1200" dirty="0">
                          <a:solidFill>
                            <a:schemeClr val="dk1"/>
                          </a:solidFill>
                          <a:effectLst/>
                          <a:latin typeface="+mn-lt"/>
                          <a:ea typeface="+mn-ea"/>
                          <a:cs typeface="+mn-cs"/>
                        </a:rPr>
                        <a:t> has links to schools, colleges, universities and training providers. </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The site has lots of videos from FE/HE students talking about their study </a:t>
                      </a:r>
                      <a:r>
                        <a:rPr lang="en-GB" sz="1000" u="none" kern="1200" dirty="0">
                          <a:solidFill>
                            <a:schemeClr val="dk1"/>
                          </a:solidFill>
                          <a:effectLst/>
                          <a:latin typeface="+mn-lt"/>
                          <a:ea typeface="+mn-ea"/>
                          <a:cs typeface="+mn-cs"/>
                        </a:rPr>
                        <a:t>and our </a:t>
                      </a:r>
                      <a:r>
                        <a:rPr lang="en-GB" sz="1000" kern="1200" dirty="0">
                          <a:solidFill>
                            <a:schemeClr val="dk1"/>
                          </a:solidFill>
                          <a:effectLst/>
                          <a:latin typeface="+mn-lt"/>
                          <a:ea typeface="+mn-ea"/>
                          <a:cs typeface="+mn-cs"/>
                        </a:rPr>
                        <a:t>partner universities post </a:t>
                      </a:r>
                      <a:r>
                        <a:rPr lang="en-GB" sz="1000" u="sng" kern="1200" dirty="0">
                          <a:solidFill>
                            <a:schemeClr val="dk1"/>
                          </a:solidFill>
                          <a:effectLst/>
                          <a:latin typeface="+mn-lt"/>
                          <a:ea typeface="+mn-ea"/>
                          <a:cs typeface="+mn-cs"/>
                          <a:hlinkClick r:id="rId12"/>
                        </a:rPr>
                        <a:t>free opportunities for students</a:t>
                      </a:r>
                      <a:r>
                        <a:rPr lang="en-GB" sz="1000" u="none" kern="1200" dirty="0">
                          <a:solidFill>
                            <a:schemeClr val="dk1"/>
                          </a:solidFill>
                          <a:effectLst/>
                          <a:latin typeface="+mn-lt"/>
                          <a:ea typeface="+mn-ea"/>
                          <a:cs typeface="+mn-cs"/>
                        </a:rPr>
                        <a:t> in the South West.</a:t>
                      </a:r>
                      <a:endParaRPr lang="en-GB" sz="10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6539439"/>
                  </a:ext>
                </a:extLst>
              </a:tr>
              <a:tr h="655320">
                <a:tc>
                  <a:txBody>
                    <a:bodyPr/>
                    <a:lstStyle/>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91492747"/>
                  </a:ext>
                </a:extLst>
              </a:tr>
              <a:tr h="397155">
                <a:tc>
                  <a:txBody>
                    <a:bodyPr/>
                    <a:lstStyle/>
                    <a:p>
                      <a:r>
                        <a:rPr lang="en-GB" sz="1200" dirty="0">
                          <a:solidFill>
                            <a:schemeClr val="bg1"/>
                          </a:solidFill>
                        </a:rPr>
                        <a:t>Personal Guidance</a:t>
                      </a:r>
                    </a:p>
                    <a:p>
                      <a:endParaRPr lang="en-GB"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sz="1000" u="sng" kern="1200" dirty="0">
                          <a:solidFill>
                            <a:schemeClr val="dk1"/>
                          </a:solidFill>
                          <a:effectLst/>
                          <a:latin typeface="+mn-lt"/>
                          <a:ea typeface="+mn-ea"/>
                          <a:cs typeface="+mn-cs"/>
                          <a:hlinkClick r:id="rId13"/>
                        </a:rPr>
                        <a:t>Careerpilot</a:t>
                      </a:r>
                      <a:r>
                        <a:rPr lang="en-GB" sz="1000" kern="1200" dirty="0">
                          <a:solidFill>
                            <a:schemeClr val="dk1"/>
                          </a:solidFill>
                          <a:effectLst/>
                          <a:latin typeface="+mn-lt"/>
                          <a:ea typeface="+mn-ea"/>
                          <a:cs typeface="+mn-cs"/>
                        </a:rPr>
                        <a:t> can help students prepare for guidance interviews and for EHCP meetings if they complete the Career Tools. This will create their personalised career report which they can choose to share with parents and other supporting professionals. </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Guidance advisers can use the report to learn about the students interests and plans and the adviser can record reports and actions at the end of the session. </a:t>
                      </a:r>
                    </a:p>
                    <a:p>
                      <a:endParaRPr lang="en-GB"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147751"/>
                  </a:ext>
                </a:extLst>
              </a:tr>
              <a:tr h="118872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67798443"/>
                  </a:ext>
                </a:extLst>
              </a:tr>
            </a:tbl>
          </a:graphicData>
        </a:graphic>
      </p:graphicFrame>
      <p:pic>
        <p:nvPicPr>
          <p:cNvPr id="28" name="Picture 27">
            <a:extLst>
              <a:ext uri="{FF2B5EF4-FFF2-40B4-BE49-F238E27FC236}">
                <a16:creationId xmlns:a16="http://schemas.microsoft.com/office/drawing/2014/main" id="{2D08C157-4BBC-4A38-90B1-38A7212975F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91085" y="733804"/>
            <a:ext cx="1386817" cy="1026808"/>
          </a:xfrm>
          <a:prstGeom prst="rect">
            <a:avLst/>
          </a:prstGeom>
          <a:ln>
            <a:noFill/>
          </a:ln>
          <a:effectLst>
            <a:outerShdw blurRad="63500" sx="102000" sy="102000" algn="ctr" rotWithShape="0">
              <a:prstClr val="black">
                <a:alpha val="40000"/>
              </a:prstClr>
            </a:outerShdw>
          </a:effectLst>
        </p:spPr>
      </p:pic>
      <p:pic>
        <p:nvPicPr>
          <p:cNvPr id="32" name="Picture 31">
            <a:extLst>
              <a:ext uri="{FF2B5EF4-FFF2-40B4-BE49-F238E27FC236}">
                <a16:creationId xmlns:a16="http://schemas.microsoft.com/office/drawing/2014/main" id="{AA20618C-2AE6-4ACE-8883-FF5800D69216}"/>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1598315" y="4280282"/>
            <a:ext cx="1389825" cy="1287093"/>
          </a:xfrm>
          <a:prstGeom prst="rect">
            <a:avLst/>
          </a:prstGeom>
          <a:ln>
            <a:noFill/>
          </a:ln>
          <a:effectLst>
            <a:outerShdw blurRad="63500" sx="102000" sy="102000" algn="ctr" rotWithShape="0">
              <a:prstClr val="black">
                <a:alpha val="40000"/>
              </a:prstClr>
            </a:outerShdw>
          </a:effectLst>
        </p:spPr>
      </p:pic>
      <p:pic>
        <p:nvPicPr>
          <p:cNvPr id="34" name="Picture 33">
            <a:extLst>
              <a:ext uri="{FF2B5EF4-FFF2-40B4-BE49-F238E27FC236}">
                <a16:creationId xmlns:a16="http://schemas.microsoft.com/office/drawing/2014/main" id="{E4A690EF-29E3-48BE-AE41-A44C9ABE6D36}"/>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600060" y="3202720"/>
            <a:ext cx="1368867" cy="783598"/>
          </a:xfrm>
          <a:prstGeom prst="rect">
            <a:avLst/>
          </a:prstGeom>
          <a:ln>
            <a:noFill/>
          </a:ln>
          <a:effectLst>
            <a:outerShdw blurRad="63500" sx="102000" sy="102000" algn="ctr" rotWithShape="0">
              <a:prstClr val="black">
                <a:alpha val="40000"/>
              </a:prstClr>
            </a:outerShdw>
          </a:effectLst>
        </p:spPr>
      </p:pic>
      <p:pic>
        <p:nvPicPr>
          <p:cNvPr id="40" name="Picture 39">
            <a:extLst>
              <a:ext uri="{FF2B5EF4-FFF2-40B4-BE49-F238E27FC236}">
                <a16:creationId xmlns:a16="http://schemas.microsoft.com/office/drawing/2014/main" id="{E4C7F9EB-0B5B-4370-91F7-A72205445123}"/>
              </a:ext>
            </a:extLst>
          </p:cNvPr>
          <p:cNvPicPr>
            <a:picLocks noChangeAspect="1"/>
          </p:cNvPicPr>
          <p:nvPr/>
        </p:nvPicPr>
        <p:blipFill rotWithShape="1">
          <a:blip r:embed="rId17"/>
          <a:srcRect b="38420"/>
          <a:stretch/>
        </p:blipFill>
        <p:spPr>
          <a:xfrm>
            <a:off x="1610403" y="7508785"/>
            <a:ext cx="1339902" cy="901410"/>
          </a:xfrm>
          <a:prstGeom prst="rect">
            <a:avLst/>
          </a:prstGeom>
          <a:ln>
            <a:noFill/>
          </a:ln>
          <a:effectLst>
            <a:outerShdw blurRad="63500" sx="102000" sy="102000" algn="ctr" rotWithShape="0">
              <a:prstClr val="black">
                <a:alpha val="40000"/>
              </a:prstClr>
            </a:outerShdw>
          </a:effectLst>
        </p:spPr>
      </p:pic>
      <p:pic>
        <p:nvPicPr>
          <p:cNvPr id="3" name="Picture 2" descr="A white circle with orange text&#10;&#10;Description automatically generated">
            <a:extLst>
              <a:ext uri="{FF2B5EF4-FFF2-40B4-BE49-F238E27FC236}">
                <a16:creationId xmlns:a16="http://schemas.microsoft.com/office/drawing/2014/main" id="{88F94047-4D7C-0C7D-E7BB-FEE9A3F4DC6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26160" y="1367200"/>
            <a:ext cx="899887" cy="922994"/>
          </a:xfrm>
          <a:prstGeom prst="rect">
            <a:avLst/>
          </a:prstGeom>
        </p:spPr>
      </p:pic>
      <p:pic>
        <p:nvPicPr>
          <p:cNvPr id="5" name="Picture 4" descr="A circular logo with white text&#10;&#10;Description automatically generated">
            <a:extLst>
              <a:ext uri="{FF2B5EF4-FFF2-40B4-BE49-F238E27FC236}">
                <a16:creationId xmlns:a16="http://schemas.microsoft.com/office/drawing/2014/main" id="{AA64251E-9CC1-F797-6A07-3C117EF7E2D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21495" y="3145514"/>
            <a:ext cx="899888" cy="922995"/>
          </a:xfrm>
          <a:prstGeom prst="rect">
            <a:avLst/>
          </a:prstGeom>
        </p:spPr>
      </p:pic>
      <p:pic>
        <p:nvPicPr>
          <p:cNvPr id="7" name="Picture 6" descr="A blue circle with white text&#10;&#10;Description automatically generated">
            <a:extLst>
              <a:ext uri="{FF2B5EF4-FFF2-40B4-BE49-F238E27FC236}">
                <a16:creationId xmlns:a16="http://schemas.microsoft.com/office/drawing/2014/main" id="{7F9E8F86-1652-240D-4DF8-233D10B5A3A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21495" y="4923829"/>
            <a:ext cx="899888" cy="922995"/>
          </a:xfrm>
          <a:prstGeom prst="rect">
            <a:avLst/>
          </a:prstGeom>
        </p:spPr>
      </p:pic>
      <p:pic>
        <p:nvPicPr>
          <p:cNvPr id="9" name="Picture 8" descr="A circular logo with white text&#10;&#10;Description automatically generated">
            <a:extLst>
              <a:ext uri="{FF2B5EF4-FFF2-40B4-BE49-F238E27FC236}">
                <a16:creationId xmlns:a16="http://schemas.microsoft.com/office/drawing/2014/main" id="{01EF8B26-3B4A-EE11-4897-6E5BA7B4B66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32218" y="7998350"/>
            <a:ext cx="899888" cy="922995"/>
          </a:xfrm>
          <a:prstGeom prst="rect">
            <a:avLst/>
          </a:prstGeom>
        </p:spPr>
      </p:pic>
      <p:pic>
        <p:nvPicPr>
          <p:cNvPr id="11" name="Picture 10" descr="A circle with white text and orange circle with white text&#10;&#10;Description automatically generated">
            <a:extLst>
              <a:ext uri="{FF2B5EF4-FFF2-40B4-BE49-F238E27FC236}">
                <a16:creationId xmlns:a16="http://schemas.microsoft.com/office/drawing/2014/main" id="{E603EB2C-6582-3908-6300-F64DDC3C4F6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21495" y="6461089"/>
            <a:ext cx="899888" cy="922995"/>
          </a:xfrm>
          <a:prstGeom prst="rect">
            <a:avLst/>
          </a:prstGeom>
        </p:spPr>
      </p:pic>
      <p:pic>
        <p:nvPicPr>
          <p:cNvPr id="13" name="Picture 12">
            <a:extLst>
              <a:ext uri="{FF2B5EF4-FFF2-40B4-BE49-F238E27FC236}">
                <a16:creationId xmlns:a16="http://schemas.microsoft.com/office/drawing/2014/main" id="{E41E6EDE-B3A0-5858-C6DE-00465EF151FE}"/>
              </a:ext>
            </a:extLst>
          </p:cNvPr>
          <p:cNvPicPr>
            <a:picLocks noChangeAspect="1"/>
          </p:cNvPicPr>
          <p:nvPr/>
        </p:nvPicPr>
        <p:blipFill>
          <a:blip r:embed="rId23">
            <a:extLst>
              <a:ext uri="{28A0092B-C50C-407E-A947-70E740481C1C}">
                <a14:useLocalDpi xmlns:a14="http://schemas.microsoft.com/office/drawing/2010/main" val="0"/>
              </a:ext>
            </a:extLst>
          </a:blip>
          <a:srcRect l="1183" r="1183"/>
          <a:stretch/>
        </p:blipFill>
        <p:spPr>
          <a:xfrm>
            <a:off x="1600058" y="1356748"/>
            <a:ext cx="1388081" cy="799722"/>
          </a:xfrm>
          <a:prstGeom prst="rect">
            <a:avLst/>
          </a:prstGeom>
          <a:ln>
            <a:solidFill>
              <a:schemeClr val="accent1"/>
            </a:solidFill>
          </a:ln>
        </p:spPr>
      </p:pic>
      <p:pic>
        <p:nvPicPr>
          <p:cNvPr id="18" name="Picture 17">
            <a:extLst>
              <a:ext uri="{FF2B5EF4-FFF2-40B4-BE49-F238E27FC236}">
                <a16:creationId xmlns:a16="http://schemas.microsoft.com/office/drawing/2014/main" id="{8C3D0688-90F1-7554-40EF-3BAA0428CA1B}"/>
              </a:ext>
            </a:extLst>
          </p:cNvPr>
          <p:cNvPicPr>
            <a:picLocks noChangeAspect="1"/>
          </p:cNvPicPr>
          <p:nvPr/>
        </p:nvPicPr>
        <p:blipFill>
          <a:blip r:embed="rId24"/>
          <a:stretch>
            <a:fillRect/>
          </a:stretch>
        </p:blipFill>
        <p:spPr>
          <a:xfrm>
            <a:off x="1609035" y="2374961"/>
            <a:ext cx="1368867" cy="729999"/>
          </a:xfrm>
          <a:prstGeom prst="rect">
            <a:avLst/>
          </a:prstGeom>
          <a:ln>
            <a:noFill/>
          </a:ln>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24E78C3D-B538-2E29-0C84-6025A35B478F}"/>
              </a:ext>
            </a:extLst>
          </p:cNvPr>
          <p:cNvPicPr>
            <a:picLocks noChangeAspect="1"/>
          </p:cNvPicPr>
          <p:nvPr/>
        </p:nvPicPr>
        <p:blipFill>
          <a:blip r:embed="rId25"/>
          <a:stretch>
            <a:fillRect/>
          </a:stretch>
        </p:blipFill>
        <p:spPr>
          <a:xfrm>
            <a:off x="1595470" y="6059713"/>
            <a:ext cx="1392670" cy="1145960"/>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41441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410</TotalTime>
  <Words>879</Words>
  <Application>Microsoft Office PowerPoint</Application>
  <PresentationFormat>On-screen Show (4:3)</PresentationFormat>
  <Paragraphs>60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Franklin Gothic Heavy</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Lewis</dc:creator>
  <cp:lastModifiedBy>Ruth Thomas</cp:lastModifiedBy>
  <cp:revision>13</cp:revision>
  <dcterms:created xsi:type="dcterms:W3CDTF">2022-04-05T10:21:40Z</dcterms:created>
  <dcterms:modified xsi:type="dcterms:W3CDTF">2025-09-23T12:16:09Z</dcterms:modified>
</cp:coreProperties>
</file>