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7.xml" ContentType="application/vnd.openxmlformats-officedocument.presentationml.tags+xml"/>
  <Override PartName="/ppt/notesSlides/notesSlide21.xml" ContentType="application/vnd.openxmlformats-officedocument.presentationml.notesSlide+xml"/>
  <Override PartName="/ppt/tags/tag18.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tags/tag20.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1.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1239" r:id="rId2"/>
    <p:sldId id="1212" r:id="rId3"/>
    <p:sldId id="1213" r:id="rId4"/>
    <p:sldId id="1214" r:id="rId5"/>
    <p:sldId id="1215" r:id="rId6"/>
    <p:sldId id="1216" r:id="rId7"/>
    <p:sldId id="1217" r:id="rId8"/>
    <p:sldId id="879" r:id="rId9"/>
    <p:sldId id="1218" r:id="rId10"/>
    <p:sldId id="1219" r:id="rId11"/>
    <p:sldId id="1220" r:id="rId12"/>
    <p:sldId id="1221" r:id="rId13"/>
    <p:sldId id="1222" r:id="rId14"/>
    <p:sldId id="1223" r:id="rId15"/>
    <p:sldId id="1224" r:id="rId16"/>
    <p:sldId id="1225" r:id="rId17"/>
    <p:sldId id="1226" r:id="rId18"/>
    <p:sldId id="1227" r:id="rId19"/>
    <p:sldId id="1228" r:id="rId20"/>
    <p:sldId id="1229" r:id="rId21"/>
    <p:sldId id="1230" r:id="rId22"/>
    <p:sldId id="1231" r:id="rId23"/>
    <p:sldId id="1232" r:id="rId24"/>
    <p:sldId id="1233" r:id="rId25"/>
    <p:sldId id="1234" r:id="rId26"/>
    <p:sldId id="1235" r:id="rId27"/>
    <p:sldId id="1236" r:id="rId28"/>
    <p:sldId id="1237" r:id="rId29"/>
    <p:sldId id="1238" r:id="rId3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F295F"/>
    <a:srgbClr val="C25C8F"/>
    <a:srgbClr val="0F4CA0"/>
    <a:srgbClr val="FF7C80"/>
    <a:srgbClr val="FFD1DD"/>
    <a:srgbClr val="FF66CC"/>
    <a:srgbClr val="ED0373"/>
    <a:srgbClr val="933F93"/>
    <a:srgbClr val="C00000"/>
    <a:srgbClr val="EF3E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4" autoAdjust="0"/>
    <p:restoredTop sz="94854" autoAdjust="0"/>
  </p:normalViewPr>
  <p:slideViewPr>
    <p:cSldViewPr snapToGrid="0">
      <p:cViewPr varScale="1">
        <p:scale>
          <a:sx n="101" d="100"/>
          <a:sy n="101" d="100"/>
        </p:scale>
        <p:origin x="160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29/07/2026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29/07/2026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skillsbuilder.org/universal-framework-steps/speaking-step-12-adaptive-communicatin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1942982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what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10</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In this session you will be using ‘Start with you’ to get ideas of what jobs might suit you in the future</a:t>
            </a:r>
            <a:endParaRPr lang="en-US" altLang="en-US" dirty="0">
              <a:latin typeface="Arial" panose="020B0604020202020204" pitchFamily="34" charset="0"/>
            </a:endParaRPr>
          </a:p>
          <a:p>
            <a:pPr eaLnBrk="1" hangingPunct="1"/>
            <a:endParaRPr lang="en-US" altLang="en-US" baseline="0" dirty="0">
              <a:latin typeface="Arial" panose="020B0604020202020204" pitchFamily="34" charset="0"/>
            </a:endParaRPr>
          </a:p>
        </p:txBody>
      </p:sp>
    </p:spTree>
    <p:extLst>
      <p:ext uri="{BB962C8B-B14F-4D97-AF65-F5344CB8AC3E}">
        <p14:creationId xmlns:p14="http://schemas.microsoft.com/office/powerpoint/2010/main" val="2831022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Yes your number 1 priority</a:t>
            </a:r>
            <a:r>
              <a:rPr lang="en-US" altLang="en-US" baseline="0" dirty="0">
                <a:latin typeface="Arial" panose="020B0604020202020204" pitchFamily="34" charset="0"/>
              </a:rPr>
              <a:t> needs to be your GCSE but don’t give up anything that will be useful for a future job/course/CV. </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20666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Today focused on your options.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2043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When they are back as a group. Talk about supporters and see if they can</a:t>
            </a:r>
            <a:r>
              <a:rPr lang="en-US" altLang="en-US" baseline="0" dirty="0">
                <a:latin typeface="Arial" panose="020B0604020202020204" pitchFamily="34" charset="0"/>
              </a:rPr>
              <a:t> suggest any others. Tell them the name of the school careers adviser.</a:t>
            </a:r>
            <a:endParaRPr lang="en-US" altLang="en-US" dirty="0">
              <a:latin typeface="Arial" panose="020B0604020202020204" pitchFamily="34" charset="0"/>
            </a:endParaRPr>
          </a:p>
        </p:txBody>
      </p:sp>
    </p:spTree>
    <p:extLst>
      <p:ext uri="{BB962C8B-B14F-4D97-AF65-F5344CB8AC3E}">
        <p14:creationId xmlns:p14="http://schemas.microsoft.com/office/powerpoint/2010/main" val="3984199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them to say what pathways they can do at 16.</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15</a:t>
            </a:fld>
            <a:endParaRPr lang="en-GB"/>
          </a:p>
        </p:txBody>
      </p:sp>
    </p:spTree>
    <p:extLst>
      <p:ext uri="{BB962C8B-B14F-4D97-AF65-F5344CB8AC3E}">
        <p14:creationId xmlns:p14="http://schemas.microsoft.com/office/powerpoint/2010/main" val="2973227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that there</a:t>
            </a:r>
            <a:r>
              <a:rPr lang="en-US" altLang="en-US" baseline="0" dirty="0">
                <a:latin typeface="Arial" panose="020B0604020202020204" pitchFamily="34" charset="0"/>
              </a:rPr>
              <a:t> are three pathways but in all pathways there are levels of quals. Level 2 is getting 5 GCSEs grade 4-1.</a:t>
            </a:r>
          </a:p>
          <a:p>
            <a:pPr eaLnBrk="1" hangingPunct="1"/>
            <a:r>
              <a:rPr lang="en-US" altLang="en-US" baseline="0" dirty="0">
                <a:latin typeface="Arial" panose="020B0604020202020204" pitchFamily="34" charset="0"/>
              </a:rPr>
              <a:t>Show them the other levels and make the point that all pathways can lead to a degree.</a:t>
            </a:r>
          </a:p>
          <a:p>
            <a:pPr eaLnBrk="1" hangingPunct="1"/>
            <a:r>
              <a:rPr lang="en-US" altLang="en-US" baseline="0" dirty="0">
                <a:latin typeface="Arial" panose="020B0604020202020204" pitchFamily="34" charset="0"/>
              </a:rPr>
              <a:t>The bit of the qualification ladder we are mainly talking about today is their choices after GCSEs</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There are many ways to achieve the same</a:t>
            </a:r>
            <a:r>
              <a:rPr lang="en-US" altLang="en-US" baseline="0" dirty="0">
                <a:latin typeface="Arial" panose="020B0604020202020204" pitchFamily="34" charset="0"/>
              </a:rPr>
              <a:t> careers (although for some there are very set routes, like doctor, vet, etc. so they need to check)</a:t>
            </a:r>
          </a:p>
          <a:p>
            <a:pPr eaLnBrk="1" hangingPunct="1"/>
            <a:r>
              <a:rPr lang="en-US" altLang="en-US" baseline="0" dirty="0">
                <a:latin typeface="Arial" panose="020B0604020202020204" pitchFamily="34" charset="0"/>
              </a:rPr>
              <a:t>Both Lucy and Leon are nurses</a:t>
            </a:r>
          </a:p>
          <a:p>
            <a:pPr eaLnBrk="1" hangingPunct="1"/>
            <a:r>
              <a:rPr lang="en-US" altLang="en-US" baseline="0" dirty="0">
                <a:latin typeface="Arial" panose="020B0604020202020204" pitchFamily="34" charset="0"/>
              </a:rPr>
              <a:t>Lucy did a BTEC in health and Social Care after GCSEs and then did a degree.</a:t>
            </a:r>
          </a:p>
          <a:p>
            <a:pPr eaLnBrk="1" hangingPunct="1"/>
            <a:r>
              <a:rPr lang="en-US" altLang="en-US" baseline="0" dirty="0">
                <a:latin typeface="Arial" panose="020B0604020202020204" pitchFamily="34" charset="0"/>
              </a:rPr>
              <a:t>Leon did A levels and then started work in a hospital as a porter. He was offered a health care apprenticeship and achieved his degree through this route.</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A common pathway into nursing and paramedic is through working in a hospital and then being given the opportunity for further training. </a:t>
            </a:r>
            <a:endParaRPr lang="en-US" altLang="en-US" dirty="0">
              <a:latin typeface="Arial" panose="020B0604020202020204" pitchFamily="34" charset="0"/>
            </a:endParaRPr>
          </a:p>
        </p:txBody>
      </p:sp>
    </p:spTree>
    <p:extLst>
      <p:ext uri="{BB962C8B-B14F-4D97-AF65-F5344CB8AC3E}">
        <p14:creationId xmlns:p14="http://schemas.microsoft.com/office/powerpoint/2010/main" val="4139524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What you need to think about</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95560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Key facts about vocational:</a:t>
            </a:r>
          </a:p>
          <a:p>
            <a:pPr eaLnBrk="1" hangingPunct="1"/>
            <a:r>
              <a:rPr lang="en-US" altLang="en-US" dirty="0">
                <a:latin typeface="Arial" panose="020B0604020202020204" pitchFamily="34" charset="0"/>
              </a:rPr>
              <a:t>Colleges</a:t>
            </a:r>
            <a:r>
              <a:rPr lang="en-US" altLang="en-US" baseline="0" dirty="0">
                <a:latin typeface="Arial" panose="020B0604020202020204" pitchFamily="34" charset="0"/>
              </a:rPr>
              <a:t> offer lots of vocational courses, some offer quite specialist courses like boat building, agriculture. Most do not offer GCSE </a:t>
            </a:r>
            <a:r>
              <a:rPr lang="en-US" altLang="en-US" baseline="0" dirty="0" err="1">
                <a:latin typeface="Arial" panose="020B0604020202020204" pitchFamily="34" charset="0"/>
              </a:rPr>
              <a:t>resits</a:t>
            </a:r>
            <a:r>
              <a:rPr lang="en-US" altLang="en-US" baseline="0" dirty="0">
                <a:latin typeface="Arial" panose="020B0604020202020204" pitchFamily="34" charset="0"/>
              </a:rPr>
              <a:t>, GCSEs or A Levels. However, in some areas of the South of England schools do not have 6th Forms and colleges are the providers for A levels (you might want to adapt this slide to suit your area). All colleges offer support for students who do not get Grade 4 or above in </a:t>
            </a:r>
            <a:r>
              <a:rPr lang="en-US" altLang="en-US" baseline="0" dirty="0" err="1">
                <a:latin typeface="Arial" panose="020B0604020202020204" pitchFamily="34" charset="0"/>
              </a:rPr>
              <a:t>maths</a:t>
            </a:r>
            <a:r>
              <a:rPr lang="en-US" altLang="en-US" baseline="0" dirty="0">
                <a:latin typeface="Arial" panose="020B0604020202020204" pitchFamily="34" charset="0"/>
              </a:rPr>
              <a:t> and English at GCSE.</a:t>
            </a:r>
            <a:endParaRPr lang="en-US" altLang="en-US" dirty="0">
              <a:latin typeface="Arial" panose="020B0604020202020204" pitchFamily="34" charset="0"/>
            </a:endParaRPr>
          </a:p>
        </p:txBody>
      </p:sp>
    </p:spTree>
    <p:extLst>
      <p:ext uri="{BB962C8B-B14F-4D97-AF65-F5344CB8AC3E}">
        <p14:creationId xmlns:p14="http://schemas.microsoft.com/office/powerpoint/2010/main" val="1986229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 Levels are fairly new and are offered in colleges.</a:t>
            </a:r>
          </a:p>
          <a:p>
            <a:pPr eaLnBrk="1" hangingPunct="1"/>
            <a:r>
              <a:rPr lang="en-US" altLang="en-US" dirty="0">
                <a:latin typeface="Arial" panose="020B0604020202020204" pitchFamily="34" charset="0"/>
              </a:rPr>
              <a:t>They are equivalent to 3 A Levels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005487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07005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will be looking at how to find an apprenticeship later in session</a:t>
            </a:r>
          </a:p>
        </p:txBody>
      </p:sp>
      <p:sp>
        <p:nvSpPr>
          <p:cNvPr id="4" name="Slide Number Placeholder 3"/>
          <p:cNvSpPr>
            <a:spLocks noGrp="1"/>
          </p:cNvSpPr>
          <p:nvPr>
            <p:ph type="sldNum" sz="quarter" idx="10"/>
          </p:nvPr>
        </p:nvSpPr>
        <p:spPr/>
        <p:txBody>
          <a:bodyPr/>
          <a:lstStyle/>
          <a:p>
            <a:fld id="{E9295430-1DDE-4C21-A1C5-E00DB03C7282}" type="slidenum">
              <a:rPr lang="en-GB" smtClean="0"/>
              <a:t>20</a:t>
            </a:fld>
            <a:endParaRPr lang="en-GB"/>
          </a:p>
        </p:txBody>
      </p:sp>
    </p:spTree>
    <p:extLst>
      <p:ext uri="{BB962C8B-B14F-4D97-AF65-F5344CB8AC3E}">
        <p14:creationId xmlns:p14="http://schemas.microsoft.com/office/powerpoint/2010/main" val="53706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 Levels – Key facts</a:t>
            </a:r>
          </a:p>
        </p:txBody>
      </p:sp>
    </p:spTree>
    <p:extLst>
      <p:ext uri="{BB962C8B-B14F-4D97-AF65-F5344CB8AC3E}">
        <p14:creationId xmlns:p14="http://schemas.microsoft.com/office/powerpoint/2010/main" val="3465303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using </a:t>
            </a:r>
            <a:r>
              <a:rPr lang="en-US" altLang="en-US" dirty="0" err="1">
                <a:latin typeface="Arial" panose="020B0604020202020204" pitchFamily="34" charset="0"/>
              </a:rPr>
              <a:t>Careerpilot</a:t>
            </a:r>
            <a:r>
              <a:rPr lang="en-US" altLang="en-US" dirty="0">
                <a:latin typeface="Arial" panose="020B0604020202020204" pitchFamily="34" charset="0"/>
              </a:rPr>
              <a: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18435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23</a:t>
            </a:fld>
            <a:endParaRPr lang="en-GB"/>
          </a:p>
        </p:txBody>
      </p:sp>
    </p:spTree>
    <p:extLst>
      <p:ext uri="{BB962C8B-B14F-4D97-AF65-F5344CB8AC3E}">
        <p14:creationId xmlns:p14="http://schemas.microsoft.com/office/powerpoint/2010/main" val="3890660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Then</a:t>
            </a:r>
            <a:r>
              <a:rPr lang="en-GB" baseline="0" dirty="0"/>
              <a:t> they can add the qualifications they might be thinking of doing to the Qualifications planner. When they have added some on the ladder, in My Quals they can add their subjects and predicted grades. It is important to know grades as this might affect your choices at 16 but the good news is you have a whole year to make them even better!</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24</a:t>
            </a:fld>
            <a:endParaRPr lang="en-GB"/>
          </a:p>
        </p:txBody>
      </p:sp>
    </p:spTree>
    <p:extLst>
      <p:ext uri="{BB962C8B-B14F-4D97-AF65-F5344CB8AC3E}">
        <p14:creationId xmlns:p14="http://schemas.microsoft.com/office/powerpoint/2010/main" val="58188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get started on the activities shown – flex the time to allow for the wrap up.</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25</a:t>
            </a:fld>
            <a:endParaRPr lang="en-GB"/>
          </a:p>
        </p:txBody>
      </p:sp>
    </p:spTree>
    <p:extLst>
      <p:ext uri="{BB962C8B-B14F-4D97-AF65-F5344CB8AC3E}">
        <p14:creationId xmlns:p14="http://schemas.microsoft.com/office/powerpoint/2010/main" val="2662167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Who is thinking about XX as first choice, second choice?</a:t>
            </a:r>
          </a:p>
          <a:p>
            <a:pPr eaLnBrk="1" hangingPunct="1"/>
            <a:endParaRPr lang="en-US" altLang="en-US" dirty="0">
              <a:latin typeface="Arial" panose="020B0604020202020204" pitchFamily="34" charset="0"/>
            </a:endParaRPr>
          </a:p>
          <a:p>
            <a:r>
              <a:rPr lang="en-US" altLang="en-US" dirty="0">
                <a:latin typeface="Arial" panose="020B0604020202020204" pitchFamily="34" charset="0"/>
              </a:rPr>
              <a:t>Speaking Step 11 - </a:t>
            </a:r>
            <a:r>
              <a:rPr lang="en-GB" altLang="en-US" b="1" dirty="0">
                <a:latin typeface="Arial" panose="020B0604020202020204" pitchFamily="34" charset="0"/>
              </a:rPr>
              <a:t>Speaking engagingly</a:t>
            </a:r>
            <a:r>
              <a:rPr lang="en-GB" altLang="en-US" dirty="0">
                <a:latin typeface="Arial" panose="020B0604020202020204" pitchFamily="34" charset="0"/>
              </a:rPr>
              <a:t>: I communicate in a way that is engaging for my audience</a:t>
            </a:r>
          </a:p>
          <a:p>
            <a:r>
              <a:rPr lang="en-GB" altLang="en-US" dirty="0">
                <a:latin typeface="Arial" panose="020B0604020202020204" pitchFamily="34" charset="0"/>
              </a:rPr>
              <a:t>Listening Step 8 – </a:t>
            </a:r>
            <a:r>
              <a:rPr lang="en-GB" altLang="en-US" b="1" dirty="0">
                <a:latin typeface="Arial" panose="020B0604020202020204" pitchFamily="34" charset="0"/>
              </a:rPr>
              <a:t>Questioning</a:t>
            </a:r>
            <a:r>
              <a:rPr lang="en-GB" altLang="en-US" dirty="0">
                <a:latin typeface="Arial" panose="020B0604020202020204" pitchFamily="34" charset="0"/>
              </a:rPr>
              <a:t>: I ask open questions to understand more</a:t>
            </a:r>
          </a:p>
          <a:p>
            <a:br>
              <a:rPr lang="en-GB" sz="1200" b="1" i="0" u="none" strike="noStrike" kern="1200" dirty="0">
                <a:solidFill>
                  <a:schemeClr val="tx1"/>
                </a:solidFill>
                <a:effectLst/>
                <a:latin typeface="+mn-lt"/>
                <a:ea typeface="+mn-ea"/>
                <a:cs typeface="+mn-cs"/>
                <a:hlinkClick r:id="rId3"/>
              </a:rPr>
            </a:br>
            <a:endParaRPr lang="en-US" altLang="en-US" dirty="0">
              <a:latin typeface="Arial" panose="020B0604020202020204" pitchFamily="34" charset="0"/>
            </a:endParaRPr>
          </a:p>
        </p:txBody>
      </p:sp>
    </p:spTree>
    <p:extLst>
      <p:ext uri="{BB962C8B-B14F-4D97-AF65-F5344CB8AC3E}">
        <p14:creationId xmlns:p14="http://schemas.microsoft.com/office/powerpoint/2010/main" val="19269067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They</a:t>
            </a:r>
            <a:r>
              <a:rPr lang="en-US" altLang="en-US" baseline="0" dirty="0">
                <a:latin typeface="Arial" panose="020B0604020202020204" pitchFamily="34" charset="0"/>
              </a:rPr>
              <a:t> could, in their own time go back to Careerpilot and do any other activities, including setting an action point of something they could be doing to help them plan for the end of Y11.</a:t>
            </a:r>
            <a:endParaRPr lang="en-US" altLang="en-US" dirty="0">
              <a:latin typeface="Arial" panose="020B0604020202020204" pitchFamily="34" charset="0"/>
            </a:endParaRPr>
          </a:p>
        </p:txBody>
      </p:sp>
    </p:spTree>
    <p:extLst>
      <p:ext uri="{BB962C8B-B14F-4D97-AF65-F5344CB8AC3E}">
        <p14:creationId xmlns:p14="http://schemas.microsoft.com/office/powerpoint/2010/main" val="36878195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slide</a:t>
            </a:r>
            <a:r>
              <a:rPr lang="en-GB" baseline="0" dirty="0"/>
              <a:t> to show the report that is created once the career tools have been completed – moves up with them each year in school</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28</a:t>
            </a:fld>
            <a:endParaRPr lang="en-GB"/>
          </a:p>
        </p:txBody>
      </p:sp>
    </p:spTree>
    <p:extLst>
      <p:ext uri="{BB962C8B-B14F-4D97-AF65-F5344CB8AC3E}">
        <p14:creationId xmlns:p14="http://schemas.microsoft.com/office/powerpoint/2010/main" val="24611016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883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214724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993474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Think </a:t>
            </a:r>
            <a:r>
              <a:rPr lang="en-US" altLang="en-US" baseline="0" dirty="0">
                <a:latin typeface="Arial" panose="020B0604020202020204" pitchFamily="34" charset="0"/>
              </a:rPr>
              <a:t>which one they want as their prize, they don’t have to say</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53834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Knowing</a:t>
            </a:r>
            <a:r>
              <a:rPr lang="en-US" altLang="en-US" baseline="0" dirty="0">
                <a:latin typeface="Arial" panose="020B0604020202020204" pitchFamily="34" charset="0"/>
              </a:rPr>
              <a:t> the detail can make all the difference and that’s the same with choosing your career options, you need to know the detail, not just ‘I am going to go to college/sixth form’ but which course, where will it take you, etc.</a:t>
            </a:r>
            <a:endParaRPr lang="en-US" altLang="en-US" dirty="0">
              <a:latin typeface="Arial" panose="020B0604020202020204" pitchFamily="34" charset="0"/>
            </a:endParaRPr>
          </a:p>
        </p:txBody>
      </p:sp>
    </p:spTree>
    <p:extLst>
      <p:ext uri="{BB962C8B-B14F-4D97-AF65-F5344CB8AC3E}">
        <p14:creationId xmlns:p14="http://schemas.microsoft.com/office/powerpoint/2010/main" val="3527643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what a career is and that jobs are part of their career journey (and they might have lots of them)</a:t>
            </a:r>
          </a:p>
          <a:p>
            <a:pPr eaLnBrk="1" hangingPunct="1"/>
            <a:r>
              <a:rPr lang="en-US" altLang="en-US" dirty="0">
                <a:latin typeface="Arial" panose="020B0604020202020204" pitchFamily="34" charset="0"/>
              </a:rPr>
              <a:t>The key things related to careers that Y10 will be focusing on</a:t>
            </a:r>
          </a:p>
        </p:txBody>
      </p:sp>
    </p:spTree>
    <p:extLst>
      <p:ext uri="{BB962C8B-B14F-4D97-AF65-F5344CB8AC3E}">
        <p14:creationId xmlns:p14="http://schemas.microsoft.com/office/powerpoint/2010/main" val="737650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With new technology and science developments there will be a growth in jobs needed in many industry sectors including:</a:t>
            </a:r>
          </a:p>
          <a:p>
            <a:pPr marL="171450" indent="-171450" eaLnBrk="1" hangingPunct="1">
              <a:buFont typeface="Arial" panose="020B0604020202020204" pitchFamily="34" charset="0"/>
              <a:buChar char="•"/>
            </a:pPr>
            <a:r>
              <a:rPr lang="en-US" altLang="en-US" dirty="0">
                <a:latin typeface="Arial" panose="020B0604020202020204" pitchFamily="34" charset="0"/>
              </a:rPr>
              <a:t>Medical and Health – we will continue to need more medical scientists, researchers, doctors, nurses and health care workers</a:t>
            </a:r>
          </a:p>
          <a:p>
            <a:pPr marL="171450" indent="-171450" eaLnBrk="1" hangingPunct="1">
              <a:buFont typeface="Arial" panose="020B0604020202020204" pitchFamily="34" charset="0"/>
              <a:buChar char="•"/>
            </a:pPr>
            <a:r>
              <a:rPr lang="en-US" altLang="en-US" dirty="0">
                <a:latin typeface="Arial" panose="020B0604020202020204" pitchFamily="34" charset="0"/>
              </a:rPr>
              <a:t>IT and Digital – we will need more data analysts, technology researchers and AI developers</a:t>
            </a:r>
          </a:p>
          <a:p>
            <a:pPr marL="171450" indent="-171450" eaLnBrk="1" hangingPunct="1">
              <a:buFont typeface="Arial" panose="020B0604020202020204" pitchFamily="34" charset="0"/>
              <a:buChar char="•"/>
            </a:pPr>
            <a:r>
              <a:rPr lang="en-US" altLang="en-US" dirty="0">
                <a:latin typeface="Arial" panose="020B0604020202020204" pitchFamily="34" charset="0"/>
              </a:rPr>
              <a:t>Engineering and construction - we will need more people to design and build the new buildings of the future – architects, electricians, energy engineers</a:t>
            </a:r>
          </a:p>
          <a:p>
            <a:pPr marL="171450" indent="-171450" eaLnBrk="1" hangingPunct="1">
              <a:buFont typeface="Arial" panose="020B0604020202020204" pitchFamily="34" charset="0"/>
              <a:buChar char="•"/>
            </a:pPr>
            <a:r>
              <a:rPr lang="en-US" altLang="en-US" dirty="0">
                <a:latin typeface="Arial" panose="020B0604020202020204" pitchFamily="34" charset="0"/>
              </a:rPr>
              <a:t>Environmental jobs– we need lot of people to do jobs that help protect our planet like ecologists, foresters and environmental advisers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327333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Why is careers important and what can you do NOW!</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Show video</a:t>
            </a:r>
          </a:p>
        </p:txBody>
      </p:sp>
    </p:spTree>
    <p:extLst>
      <p:ext uri="{BB962C8B-B14F-4D97-AF65-F5344CB8AC3E}">
        <p14:creationId xmlns:p14="http://schemas.microsoft.com/office/powerpoint/2010/main" val="4276541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29/07/2026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2.svg"/><Relationship Id="rId5" Type="http://schemas.openxmlformats.org/officeDocument/2006/relationships/image" Target="../media/image24.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2.sv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8.png"/><Relationship Id="rId5" Type="http://schemas.openxmlformats.org/officeDocument/2006/relationships/image" Target="../media/image2.sv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2.svg"/><Relationship Id="rId5" Type="http://schemas.openxmlformats.org/officeDocument/2006/relationships/image" Target="../media/image30.jp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16.xml"/><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2.svg"/><Relationship Id="rId9"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2.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2.sv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2.svg"/><Relationship Id="rId5" Type="http://schemas.openxmlformats.org/officeDocument/2006/relationships/image" Target="../media/image3.svg"/><Relationship Id="rId4" Type="http://schemas.openxmlformats.org/officeDocument/2006/relationships/hyperlink" Target="https://youtu.be/0-0BcwweIQM"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1.jpe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2.svg"/><Relationship Id="rId5" Type="http://schemas.openxmlformats.org/officeDocument/2006/relationships/image" Target="../media/image43.jpeg"/><Relationship Id="rId10" Type="http://schemas.openxmlformats.org/officeDocument/2006/relationships/image" Target="../media/image36.png"/><Relationship Id="rId4" Type="http://schemas.openxmlformats.org/officeDocument/2006/relationships/image" Target="../media/image42.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44.png"/><Relationship Id="rId5" Type="http://schemas.openxmlformats.org/officeDocument/2006/relationships/image" Target="../media/image33.png"/><Relationship Id="rId4" Type="http://schemas.openxmlformats.org/officeDocument/2006/relationships/image" Target="../media/image2.sv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46.png"/><Relationship Id="rId5" Type="http://schemas.openxmlformats.org/officeDocument/2006/relationships/image" Target="../media/image22.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6.png"/><Relationship Id="rId4" Type="http://schemas.openxmlformats.org/officeDocument/2006/relationships/image" Target="../media/image2.sv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45.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1.png"/><Relationship Id="rId7"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52.png"/><Relationship Id="rId4" Type="http://schemas.openxmlformats.org/officeDocument/2006/relationships/image" Target="../media/image2.svg"/><Relationship Id="rId9" Type="http://schemas.openxmlformats.org/officeDocument/2006/relationships/hyperlink" Target="http://www.careerpilot.org.uk/"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19.xml"/><Relationship Id="rId5" Type="http://schemas.openxmlformats.org/officeDocument/2006/relationships/image" Target="../media/image54.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46.png"/><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7.png"/><Relationship Id="rId7"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9.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6.png"/><Relationship Id="rId11" Type="http://schemas.openxmlformats.org/officeDocument/2006/relationships/image" Target="../media/image60.jpeg"/><Relationship Id="rId5" Type="http://schemas.openxmlformats.org/officeDocument/2006/relationships/image" Target="../media/image5.png"/><Relationship Id="rId10" Type="http://schemas.openxmlformats.org/officeDocument/2006/relationships/image" Target="../media/image2.sv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3.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2.sv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2.sv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2.sv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notesSlide" Target="../notesSlides/notesSlide8.xml"/><Relationship Id="rId7"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7.xml"/><Relationship Id="rId7" Type="http://schemas.openxmlformats.org/officeDocument/2006/relationships/image" Target="../media/image18.jpeg"/><Relationship Id="rId2" Type="http://schemas.openxmlformats.org/officeDocument/2006/relationships/video" Target="https://www.youtube.com/embed/OWZxyyK6OuA?feature=oembed" TargetMode="External"/><Relationship Id="rId1" Type="http://schemas.openxmlformats.org/officeDocument/2006/relationships/tags" Target="../tags/tag8.xml"/><Relationship Id="rId6" Type="http://schemas.openxmlformats.org/officeDocument/2006/relationships/image" Target="../media/image17.jpeg"/><Relationship Id="rId11" Type="http://schemas.openxmlformats.org/officeDocument/2006/relationships/image" Target="../media/image2.svg"/><Relationship Id="rId5" Type="http://schemas.openxmlformats.org/officeDocument/2006/relationships/hyperlink" Target="https://www.youtube.com/watch?v=OWZxyyK6OuA" TargetMode="External"/><Relationship Id="rId10" Type="http://schemas.openxmlformats.org/officeDocument/2006/relationships/image" Target="../media/image21.jpeg"/><Relationship Id="rId4" Type="http://schemas.openxmlformats.org/officeDocument/2006/relationships/notesSlide" Target="../notesSlides/notesSlide9.xml"/><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1" y="0"/>
            <a:ext cx="9448801" cy="4876800"/>
          </a:xfrm>
          <a:prstGeom prst="rect">
            <a:avLst/>
          </a:prstGeom>
        </p:spPr>
      </p:pic>
      <p:sp>
        <p:nvSpPr>
          <p:cNvPr id="9" name="Rectangle 8">
            <a:extLst>
              <a:ext uri="{FF2B5EF4-FFF2-40B4-BE49-F238E27FC236}">
                <a16:creationId xmlns:a16="http://schemas.microsoft.com/office/drawing/2014/main" id="{54D10591-C3D9-47DA-B5A7-65321DDB25EF}"/>
              </a:ext>
            </a:extLst>
          </p:cNvPr>
          <p:cNvSpPr/>
          <p:nvPr/>
        </p:nvSpPr>
        <p:spPr>
          <a:xfrm>
            <a:off x="1689" y="4286250"/>
            <a:ext cx="9142311" cy="2599019"/>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77533EE-F7E9-48C5-B9F5-6E3E6D8612C7}"/>
              </a:ext>
            </a:extLst>
          </p:cNvPr>
          <p:cNvSpPr/>
          <p:nvPr/>
        </p:nvSpPr>
        <p:spPr>
          <a:xfrm>
            <a:off x="1258165" y="4597799"/>
            <a:ext cx="5480037" cy="1938992"/>
          </a:xfrm>
          <a:prstGeom prst="rect">
            <a:avLst/>
          </a:prstGeom>
        </p:spPr>
        <p:txBody>
          <a:bodyPr wrap="square">
            <a:spAutoFit/>
          </a:bodyPr>
          <a:lstStyle/>
          <a:p>
            <a:pPr algn="ctr"/>
            <a:endParaRPr lang="en-GB" altLang="en-US" sz="2400" dirty="0">
              <a:solidFill>
                <a:schemeClr val="bg1"/>
              </a:solidFill>
              <a:latin typeface="Calibri" panose="020F0502020204030204" pitchFamily="34" charset="0"/>
            </a:endParaRPr>
          </a:p>
          <a:p>
            <a:pPr algn="ctr"/>
            <a:r>
              <a:rPr lang="en-GB" altLang="en-US" sz="2400" b="1" dirty="0">
                <a:solidFill>
                  <a:schemeClr val="bg1"/>
                </a:solidFill>
                <a:latin typeface="Calibri" panose="020F0502020204030204" pitchFamily="34" charset="0"/>
              </a:rPr>
              <a:t>Preparing for Post 16</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1: Getting ready for post 16 options</a:t>
            </a:r>
            <a:endParaRPr lang="en-GB" altLang="en-US" sz="3600" b="1" dirty="0">
              <a:solidFill>
                <a:schemeClr val="bg1"/>
              </a:solidFill>
              <a:latin typeface="Calibri" panose="020F0502020204030204" pitchFamily="34" charset="0"/>
            </a:endParaRPr>
          </a:p>
        </p:txBody>
      </p:sp>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35855" y="4855239"/>
            <a:ext cx="1349431" cy="1349431"/>
          </a:xfrm>
          <a:prstGeom prst="rect">
            <a:avLst/>
          </a:prstGeom>
        </p:spPr>
      </p:pic>
      <p:sp>
        <p:nvSpPr>
          <p:cNvPr id="5" name="Rectangle 4">
            <a:extLst>
              <a:ext uri="{FF2B5EF4-FFF2-40B4-BE49-F238E27FC236}">
                <a16:creationId xmlns:a16="http://schemas.microsoft.com/office/drawing/2014/main" id="{DF1DD795-0057-C7CC-F815-3A92E91BB2AB}"/>
              </a:ext>
            </a:extLst>
          </p:cNvPr>
          <p:cNvSpPr/>
          <p:nvPr/>
        </p:nvSpPr>
        <p:spPr>
          <a:xfrm>
            <a:off x="6762750" y="4495800"/>
            <a:ext cx="2244522" cy="21308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6372748-45FF-DE30-A71F-179B5D000A25}"/>
              </a:ext>
            </a:extLst>
          </p:cNvPr>
          <p:cNvSpPr txBox="1"/>
          <p:nvPr/>
        </p:nvSpPr>
        <p:spPr>
          <a:xfrm>
            <a:off x="6474698" y="4586259"/>
            <a:ext cx="2822274" cy="1015663"/>
          </a:xfrm>
          <a:prstGeom prst="rect">
            <a:avLst/>
          </a:prstGeom>
          <a:noFill/>
        </p:spPr>
        <p:txBody>
          <a:bodyPr wrap="square" rtlCol="0">
            <a:spAutoFit/>
          </a:bodyPr>
          <a:lstStyle/>
          <a:p>
            <a:pPr algn="ctr"/>
            <a:r>
              <a:rPr lang="en-GB" sz="2000" dirty="0">
                <a:solidFill>
                  <a:schemeClr val="bg1"/>
                </a:solidFill>
              </a:rPr>
              <a:t>This lesson can be delivered through a video recording</a:t>
            </a:r>
          </a:p>
        </p:txBody>
      </p:sp>
      <p:pic>
        <p:nvPicPr>
          <p:cNvPr id="3" name="Graphic 2" descr="Vlog with solid fill">
            <a:extLst>
              <a:ext uri="{FF2B5EF4-FFF2-40B4-BE49-F238E27FC236}">
                <a16:creationId xmlns:a16="http://schemas.microsoft.com/office/drawing/2014/main" id="{A647EFA1-9390-0A39-A3E0-4BDBA6B24C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27811" y="5616175"/>
            <a:ext cx="914400" cy="914400"/>
          </a:xfrm>
          <a:prstGeom prst="rect">
            <a:avLst/>
          </a:prstGeom>
        </p:spPr>
      </p:pic>
      <p:sp>
        <p:nvSpPr>
          <p:cNvPr id="11" name="Rectangle 10">
            <a:extLst>
              <a:ext uri="{FF2B5EF4-FFF2-40B4-BE49-F238E27FC236}">
                <a16:creationId xmlns:a16="http://schemas.microsoft.com/office/drawing/2014/main" id="{2B5F2E02-A01E-1BF1-224C-BA887CFCF014}"/>
              </a:ext>
            </a:extLst>
          </p:cNvPr>
          <p:cNvSpPr/>
          <p:nvPr/>
        </p:nvSpPr>
        <p:spPr>
          <a:xfrm>
            <a:off x="-9788" y="83355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393394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C25C8F"/>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5052563" y="5791901"/>
            <a:ext cx="3988568" cy="646331"/>
          </a:xfrm>
          <a:prstGeom prst="rect">
            <a:avLst/>
          </a:prstGeom>
          <a:noFill/>
        </p:spPr>
        <p:txBody>
          <a:bodyPr wrap="square" rtlCol="0">
            <a:spAutoFit/>
          </a:bodyPr>
          <a:lstStyle/>
          <a:p>
            <a:pPr algn="ctr"/>
            <a:r>
              <a:rPr lang="en-GB" sz="3600" dirty="0">
                <a:solidFill>
                  <a:schemeClr val="bg1"/>
                </a:solidFill>
                <a:hlinkClick r:id="rId3">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sp>
        <p:nvSpPr>
          <p:cNvPr id="8" name="Rectangle 7">
            <a:extLst>
              <a:ext uri="{FF2B5EF4-FFF2-40B4-BE49-F238E27FC236}">
                <a16:creationId xmlns:a16="http://schemas.microsoft.com/office/drawing/2014/main" id="{01C16031-72A3-403F-9684-E9B768118AF5}"/>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    Introducing Careerpilot </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8878" y="0"/>
            <a:ext cx="646331" cy="646331"/>
          </a:xfrm>
          <a:prstGeom prst="rect">
            <a:avLst/>
          </a:prstGeom>
        </p:spPr>
      </p:pic>
      <p:pic>
        <p:nvPicPr>
          <p:cNvPr id="4" name="Picture 3">
            <a:extLst>
              <a:ext uri="{FF2B5EF4-FFF2-40B4-BE49-F238E27FC236}">
                <a16:creationId xmlns:a16="http://schemas.microsoft.com/office/drawing/2014/main" id="{36C69B10-5EAF-115D-F903-D65E5A427F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878" y="775670"/>
            <a:ext cx="4384071" cy="5978279"/>
          </a:xfrm>
          <a:prstGeom prst="rect">
            <a:avLst/>
          </a:prstGeom>
        </p:spPr>
      </p:pic>
      <p:sp>
        <p:nvSpPr>
          <p:cNvPr id="13" name="Speech Bubble: Rectangle 12">
            <a:extLst>
              <a:ext uri="{FF2B5EF4-FFF2-40B4-BE49-F238E27FC236}">
                <a16:creationId xmlns:a16="http://schemas.microsoft.com/office/drawing/2014/main" id="{F8C06C43-97F5-45BA-82E0-37B59EC461B7}"/>
              </a:ext>
            </a:extLst>
          </p:cNvPr>
          <p:cNvSpPr/>
          <p:nvPr/>
        </p:nvSpPr>
        <p:spPr>
          <a:xfrm>
            <a:off x="5443300" y="4429158"/>
            <a:ext cx="3429478" cy="942975"/>
          </a:xfrm>
          <a:prstGeom prst="wedgeRectCallout">
            <a:avLst>
              <a:gd name="adj1" fmla="val -85768"/>
              <a:gd name="adj2" fmla="val 135104"/>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Future qualifications and pathways</a:t>
            </a:r>
          </a:p>
        </p:txBody>
      </p:sp>
      <p:sp>
        <p:nvSpPr>
          <p:cNvPr id="10" name="Speech Bubble: Rectangle 9">
            <a:extLst>
              <a:ext uri="{FF2B5EF4-FFF2-40B4-BE49-F238E27FC236}">
                <a16:creationId xmlns:a16="http://schemas.microsoft.com/office/drawing/2014/main" id="{A46BC127-356B-48C1-BDC2-059F8CDA46CA}"/>
              </a:ext>
            </a:extLst>
          </p:cNvPr>
          <p:cNvSpPr/>
          <p:nvPr/>
        </p:nvSpPr>
        <p:spPr>
          <a:xfrm>
            <a:off x="5443299" y="1382233"/>
            <a:ext cx="3430173" cy="1369671"/>
          </a:xfrm>
          <a:prstGeom prst="wedgeRectCallout">
            <a:avLst>
              <a:gd name="adj1" fmla="val -122319"/>
              <a:gd name="adj2" fmla="val -7726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299" y="3099783"/>
            <a:ext cx="3429478" cy="1187081"/>
          </a:xfrm>
          <a:prstGeom prst="wedgeRectCallout">
            <a:avLst>
              <a:gd name="adj1" fmla="val -105161"/>
              <a:gd name="adj2" fmla="val -12603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Quizzes, tools – 3 stages to help you decide</a:t>
            </a:r>
          </a:p>
        </p:txBody>
      </p:sp>
    </p:spTree>
    <p:extLst>
      <p:ext uri="{BB962C8B-B14F-4D97-AF65-F5344CB8AC3E}">
        <p14:creationId xmlns:p14="http://schemas.microsoft.com/office/powerpoint/2010/main" val="2243948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5" name="Picture 4">
            <a:extLst>
              <a:ext uri="{FF2B5EF4-FFF2-40B4-BE49-F238E27FC236}">
                <a16:creationId xmlns:a16="http://schemas.microsoft.com/office/drawing/2014/main" id="{44067419-498E-4C55-A37B-9EE1537297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165" y="802267"/>
            <a:ext cx="2308926" cy="1298771"/>
          </a:xfrm>
          <a:prstGeom prst="rect">
            <a:avLst/>
          </a:prstGeom>
          <a:ln w="57150">
            <a:solidFill>
              <a:schemeClr val="bg1"/>
            </a:solidFill>
          </a:ln>
        </p:spPr>
      </p:pic>
      <p:pic>
        <p:nvPicPr>
          <p:cNvPr id="3" name="Picture 2">
            <a:extLst>
              <a:ext uri="{FF2B5EF4-FFF2-40B4-BE49-F238E27FC236}">
                <a16:creationId xmlns:a16="http://schemas.microsoft.com/office/drawing/2014/main" id="{2731D12B-40D3-BF26-A35A-588BEDC5EA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1653" y="716139"/>
            <a:ext cx="5249008" cy="2038635"/>
          </a:xfrm>
          <a:prstGeom prst="rect">
            <a:avLst/>
          </a:prstGeom>
          <a:effectLst>
            <a:outerShdw blurRad="63500" sx="102000" sy="102000" algn="ctr" rotWithShape="0">
              <a:prstClr val="black">
                <a:alpha val="40000"/>
              </a:prstClr>
            </a:outerShdw>
          </a:effectLst>
        </p:spPr>
      </p:pic>
      <p:sp>
        <p:nvSpPr>
          <p:cNvPr id="13" name="Rectangle 12"/>
          <p:cNvSpPr/>
          <p:nvPr/>
        </p:nvSpPr>
        <p:spPr>
          <a:xfrm>
            <a:off x="3342416" y="1140200"/>
            <a:ext cx="2911775" cy="5446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Box 14">
            <a:extLst>
              <a:ext uri="{FF2B5EF4-FFF2-40B4-BE49-F238E27FC236}">
                <a16:creationId xmlns:a16="http://schemas.microsoft.com/office/drawing/2014/main" id="{2EDD66EA-8236-491D-BA5C-EBC7E04F14A2}"/>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Get Ready For Your Future Career </a:t>
            </a:r>
          </a:p>
        </p:txBody>
      </p:sp>
      <p:pic>
        <p:nvPicPr>
          <p:cNvPr id="15" name="Graphic 14" descr="Badge 1 with solid fill">
            <a:extLst>
              <a:ext uri="{FF2B5EF4-FFF2-40B4-BE49-F238E27FC236}">
                <a16:creationId xmlns:a16="http://schemas.microsoft.com/office/drawing/2014/main" id="{CEC41DA3-01C7-431F-92B2-E8A48114EE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57699"/>
            <a:ext cx="646331" cy="646331"/>
          </a:xfrm>
          <a:prstGeom prst="rect">
            <a:avLst/>
          </a:prstGeom>
        </p:spPr>
      </p:pic>
      <p:pic>
        <p:nvPicPr>
          <p:cNvPr id="8" name="Picture 7">
            <a:extLst>
              <a:ext uri="{FF2B5EF4-FFF2-40B4-BE49-F238E27FC236}">
                <a16:creationId xmlns:a16="http://schemas.microsoft.com/office/drawing/2014/main" id="{769AE7BF-2845-ECE6-911F-7DF049FC5848}"/>
              </a:ext>
            </a:extLst>
          </p:cNvPr>
          <p:cNvPicPr>
            <a:picLocks noChangeAspect="1"/>
          </p:cNvPicPr>
          <p:nvPr/>
        </p:nvPicPr>
        <p:blipFill>
          <a:blip r:embed="rId7"/>
          <a:stretch>
            <a:fillRect/>
          </a:stretch>
        </p:blipFill>
        <p:spPr>
          <a:xfrm>
            <a:off x="1226933" y="2202951"/>
            <a:ext cx="7373728" cy="4532842"/>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92196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7" name="Picture 6">
            <a:extLst>
              <a:ext uri="{FF2B5EF4-FFF2-40B4-BE49-F238E27FC236}">
                <a16:creationId xmlns:a16="http://schemas.microsoft.com/office/drawing/2014/main" id="{DD365BA1-E3DE-442E-B860-F601723982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464" y="882245"/>
            <a:ext cx="3088253" cy="1736925"/>
          </a:xfrm>
          <a:prstGeom prst="rect">
            <a:avLst/>
          </a:prstGeom>
          <a:ln w="57150">
            <a:solidFill>
              <a:schemeClr val="bg1"/>
            </a:solidFill>
          </a:ln>
        </p:spPr>
      </p:pic>
      <p:sp>
        <p:nvSpPr>
          <p:cNvPr id="13" name="Text Box 14">
            <a:extLst>
              <a:ext uri="{FF2B5EF4-FFF2-40B4-BE49-F238E27FC236}">
                <a16:creationId xmlns:a16="http://schemas.microsoft.com/office/drawing/2014/main" id="{EB51F299-F906-4FAA-8410-E9B4BE2BCDB0}"/>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Get Ready For Your Future Career </a:t>
            </a:r>
          </a:p>
        </p:txBody>
      </p:sp>
      <p:pic>
        <p:nvPicPr>
          <p:cNvPr id="15" name="Graphic 14" descr="Badge 1 with solid fill">
            <a:extLst>
              <a:ext uri="{FF2B5EF4-FFF2-40B4-BE49-F238E27FC236}">
                <a16:creationId xmlns:a16="http://schemas.microsoft.com/office/drawing/2014/main" id="{01051023-033E-45F3-BCE9-03EC01E6D6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57699"/>
            <a:ext cx="646331" cy="646331"/>
          </a:xfrm>
          <a:prstGeom prst="rect">
            <a:avLst/>
          </a:prstGeom>
        </p:spPr>
      </p:pic>
      <p:sp>
        <p:nvSpPr>
          <p:cNvPr id="3" name="TextBox 2">
            <a:extLst>
              <a:ext uri="{FF2B5EF4-FFF2-40B4-BE49-F238E27FC236}">
                <a16:creationId xmlns:a16="http://schemas.microsoft.com/office/drawing/2014/main" id="{F64DFE99-A9BE-EE8D-94D5-4294052527C0}"/>
              </a:ext>
            </a:extLst>
          </p:cNvPr>
          <p:cNvSpPr txBox="1"/>
          <p:nvPr/>
        </p:nvSpPr>
        <p:spPr>
          <a:xfrm>
            <a:off x="4571997" y="801982"/>
            <a:ext cx="4190859" cy="646331"/>
          </a:xfrm>
          <a:prstGeom prst="rect">
            <a:avLst/>
          </a:prstGeom>
          <a:solidFill>
            <a:schemeClr val="bg1"/>
          </a:solidFill>
        </p:spPr>
        <p:txBody>
          <a:bodyPr wrap="square" rtlCol="0">
            <a:spAutoFit/>
          </a:bodyPr>
          <a:lstStyle/>
          <a:p>
            <a:pPr algn="ctr"/>
            <a:r>
              <a:rPr lang="en-GB" sz="3600" dirty="0"/>
              <a:t>Volunteering</a:t>
            </a:r>
          </a:p>
        </p:txBody>
      </p:sp>
      <p:sp>
        <p:nvSpPr>
          <p:cNvPr id="4" name="TextBox 3">
            <a:extLst>
              <a:ext uri="{FF2B5EF4-FFF2-40B4-BE49-F238E27FC236}">
                <a16:creationId xmlns:a16="http://schemas.microsoft.com/office/drawing/2014/main" id="{AC74CDE3-29AB-303C-99F2-163345D92C9E}"/>
              </a:ext>
            </a:extLst>
          </p:cNvPr>
          <p:cNvSpPr txBox="1"/>
          <p:nvPr/>
        </p:nvSpPr>
        <p:spPr>
          <a:xfrm>
            <a:off x="4571997" y="1747443"/>
            <a:ext cx="4190859" cy="646331"/>
          </a:xfrm>
          <a:prstGeom prst="rect">
            <a:avLst/>
          </a:prstGeom>
          <a:solidFill>
            <a:schemeClr val="bg1"/>
          </a:solidFill>
        </p:spPr>
        <p:txBody>
          <a:bodyPr wrap="square" rtlCol="0">
            <a:spAutoFit/>
          </a:bodyPr>
          <a:lstStyle/>
          <a:p>
            <a:pPr algn="ctr"/>
            <a:r>
              <a:rPr lang="en-GB" sz="3600" dirty="0"/>
              <a:t>Cadets</a:t>
            </a:r>
          </a:p>
        </p:txBody>
      </p:sp>
      <p:sp>
        <p:nvSpPr>
          <p:cNvPr id="5" name="TextBox 4">
            <a:extLst>
              <a:ext uri="{FF2B5EF4-FFF2-40B4-BE49-F238E27FC236}">
                <a16:creationId xmlns:a16="http://schemas.microsoft.com/office/drawing/2014/main" id="{0F4B8806-3D91-3B27-85CB-755BB50FDD3C}"/>
              </a:ext>
            </a:extLst>
          </p:cNvPr>
          <p:cNvSpPr txBox="1"/>
          <p:nvPr/>
        </p:nvSpPr>
        <p:spPr>
          <a:xfrm>
            <a:off x="4588626" y="2726135"/>
            <a:ext cx="4190859" cy="646331"/>
          </a:xfrm>
          <a:prstGeom prst="rect">
            <a:avLst/>
          </a:prstGeom>
          <a:solidFill>
            <a:schemeClr val="bg1"/>
          </a:solidFill>
        </p:spPr>
        <p:txBody>
          <a:bodyPr wrap="square" rtlCol="0">
            <a:spAutoFit/>
          </a:bodyPr>
          <a:lstStyle/>
          <a:p>
            <a:pPr algn="ctr"/>
            <a:r>
              <a:rPr lang="en-GB" sz="3600" dirty="0"/>
              <a:t>Duke of Edinburgh</a:t>
            </a:r>
          </a:p>
        </p:txBody>
      </p:sp>
      <p:sp>
        <p:nvSpPr>
          <p:cNvPr id="8" name="TextBox 7">
            <a:extLst>
              <a:ext uri="{FF2B5EF4-FFF2-40B4-BE49-F238E27FC236}">
                <a16:creationId xmlns:a16="http://schemas.microsoft.com/office/drawing/2014/main" id="{92D2B152-807E-84A6-A82A-E199F657B5E6}"/>
              </a:ext>
            </a:extLst>
          </p:cNvPr>
          <p:cNvSpPr txBox="1"/>
          <p:nvPr/>
        </p:nvSpPr>
        <p:spPr>
          <a:xfrm>
            <a:off x="4571998" y="3689575"/>
            <a:ext cx="4190859" cy="646331"/>
          </a:xfrm>
          <a:prstGeom prst="rect">
            <a:avLst/>
          </a:prstGeom>
          <a:solidFill>
            <a:schemeClr val="bg1"/>
          </a:solidFill>
        </p:spPr>
        <p:txBody>
          <a:bodyPr wrap="square" rtlCol="0">
            <a:spAutoFit/>
          </a:bodyPr>
          <a:lstStyle/>
          <a:p>
            <a:pPr algn="ctr"/>
            <a:r>
              <a:rPr lang="en-GB" sz="3600" dirty="0"/>
              <a:t>Youth Groups</a:t>
            </a:r>
          </a:p>
        </p:txBody>
      </p:sp>
      <p:sp>
        <p:nvSpPr>
          <p:cNvPr id="9" name="TextBox 8">
            <a:extLst>
              <a:ext uri="{FF2B5EF4-FFF2-40B4-BE49-F238E27FC236}">
                <a16:creationId xmlns:a16="http://schemas.microsoft.com/office/drawing/2014/main" id="{23AAD787-A13C-E522-0C6F-3217C8F2761E}"/>
              </a:ext>
            </a:extLst>
          </p:cNvPr>
          <p:cNvSpPr txBox="1"/>
          <p:nvPr/>
        </p:nvSpPr>
        <p:spPr>
          <a:xfrm>
            <a:off x="4579388" y="4668267"/>
            <a:ext cx="4190859" cy="646331"/>
          </a:xfrm>
          <a:prstGeom prst="rect">
            <a:avLst/>
          </a:prstGeom>
          <a:solidFill>
            <a:schemeClr val="bg1"/>
          </a:solidFill>
        </p:spPr>
        <p:txBody>
          <a:bodyPr wrap="square" rtlCol="0">
            <a:spAutoFit/>
          </a:bodyPr>
          <a:lstStyle/>
          <a:p>
            <a:pPr algn="ctr"/>
            <a:r>
              <a:rPr lang="en-GB" sz="3600" dirty="0"/>
              <a:t>Sports Teams</a:t>
            </a:r>
          </a:p>
        </p:txBody>
      </p:sp>
      <p:sp>
        <p:nvSpPr>
          <p:cNvPr id="10" name="TextBox 9">
            <a:extLst>
              <a:ext uri="{FF2B5EF4-FFF2-40B4-BE49-F238E27FC236}">
                <a16:creationId xmlns:a16="http://schemas.microsoft.com/office/drawing/2014/main" id="{0534FF72-37B5-9EA5-E10E-D7AA26E94D4B}"/>
              </a:ext>
            </a:extLst>
          </p:cNvPr>
          <p:cNvSpPr txBox="1"/>
          <p:nvPr/>
        </p:nvSpPr>
        <p:spPr>
          <a:xfrm>
            <a:off x="4571998" y="5570848"/>
            <a:ext cx="4190859" cy="646331"/>
          </a:xfrm>
          <a:prstGeom prst="rect">
            <a:avLst/>
          </a:prstGeom>
          <a:solidFill>
            <a:schemeClr val="bg1"/>
          </a:solidFill>
        </p:spPr>
        <p:txBody>
          <a:bodyPr wrap="square" rtlCol="0">
            <a:spAutoFit/>
          </a:bodyPr>
          <a:lstStyle/>
          <a:p>
            <a:pPr algn="ctr"/>
            <a:r>
              <a:rPr lang="en-GB" sz="3600" dirty="0"/>
              <a:t>Performing Arts</a:t>
            </a:r>
          </a:p>
        </p:txBody>
      </p:sp>
      <p:sp>
        <p:nvSpPr>
          <p:cNvPr id="12" name="Explosion 2 11"/>
          <p:cNvSpPr/>
          <p:nvPr/>
        </p:nvSpPr>
        <p:spPr>
          <a:xfrm>
            <a:off x="276876" y="4226312"/>
            <a:ext cx="5859977" cy="2551268"/>
          </a:xfrm>
          <a:prstGeom prst="irregularSeal2">
            <a:avLst/>
          </a:prstGeom>
          <a:solidFill>
            <a:srgbClr val="002060"/>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Don’t drop them!</a:t>
            </a:r>
          </a:p>
          <a:p>
            <a:pPr algn="ctr"/>
            <a:r>
              <a:rPr lang="en-GB" sz="2400" dirty="0"/>
              <a:t>Great for your CV</a:t>
            </a:r>
          </a:p>
        </p:txBody>
      </p:sp>
      <p:sp>
        <p:nvSpPr>
          <p:cNvPr id="11" name="Rectangle: Rounded Corners 10">
            <a:extLst>
              <a:ext uri="{FF2B5EF4-FFF2-40B4-BE49-F238E27FC236}">
                <a16:creationId xmlns:a16="http://schemas.microsoft.com/office/drawing/2014/main" id="{6677BAEF-0A58-4535-A639-B6C24062110C}"/>
              </a:ext>
            </a:extLst>
          </p:cNvPr>
          <p:cNvSpPr/>
          <p:nvPr/>
        </p:nvSpPr>
        <p:spPr>
          <a:xfrm>
            <a:off x="478465" y="2942376"/>
            <a:ext cx="3088252" cy="1296455"/>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t>GCSEs</a:t>
            </a:r>
          </a:p>
        </p:txBody>
      </p:sp>
    </p:spTree>
    <p:custDataLst>
      <p:tags r:id="rId1"/>
    </p:custDataLst>
    <p:extLst>
      <p:ext uri="{BB962C8B-B14F-4D97-AF65-F5344CB8AC3E}">
        <p14:creationId xmlns:p14="http://schemas.microsoft.com/office/powerpoint/2010/main" val="89765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0"/>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6" name="Picture 5">
            <a:extLst>
              <a:ext uri="{FF2B5EF4-FFF2-40B4-BE49-F238E27FC236}">
                <a16:creationId xmlns:a16="http://schemas.microsoft.com/office/drawing/2014/main" id="{828CC414-4C6E-480D-A36C-AE376B8F38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813" y="928244"/>
            <a:ext cx="3152199" cy="1773112"/>
          </a:xfrm>
          <a:prstGeom prst="rect">
            <a:avLst/>
          </a:prstGeom>
          <a:ln w="57150">
            <a:solidFill>
              <a:schemeClr val="bg1"/>
            </a:solidFill>
          </a:ln>
        </p:spPr>
      </p:pic>
      <p:sp>
        <p:nvSpPr>
          <p:cNvPr id="12" name="Explosion 2 11"/>
          <p:cNvSpPr/>
          <p:nvPr/>
        </p:nvSpPr>
        <p:spPr>
          <a:xfrm>
            <a:off x="4123287" y="771181"/>
            <a:ext cx="4752833" cy="2190444"/>
          </a:xfrm>
          <a:prstGeom prst="irregularSeal2">
            <a:avLst/>
          </a:prstGeom>
          <a:solidFill>
            <a:srgbClr val="002060"/>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Today</a:t>
            </a:r>
          </a:p>
        </p:txBody>
      </p:sp>
      <p:sp>
        <p:nvSpPr>
          <p:cNvPr id="7" name="Text Box 14">
            <a:extLst>
              <a:ext uri="{FF2B5EF4-FFF2-40B4-BE49-F238E27FC236}">
                <a16:creationId xmlns:a16="http://schemas.microsoft.com/office/drawing/2014/main" id="{B1596A46-A9AD-4EEA-BFA6-705E8CCB886A}"/>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Get Ready For Your Future Career </a:t>
            </a:r>
          </a:p>
        </p:txBody>
      </p:sp>
      <p:pic>
        <p:nvPicPr>
          <p:cNvPr id="8" name="Graphic 7" descr="Badge 1 with solid fill">
            <a:extLst>
              <a:ext uri="{FF2B5EF4-FFF2-40B4-BE49-F238E27FC236}">
                <a16:creationId xmlns:a16="http://schemas.microsoft.com/office/drawing/2014/main" id="{A9D33AC5-4B3E-4B3D-AF74-338CA55A7C0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699" y="0"/>
            <a:ext cx="588632" cy="588632"/>
          </a:xfrm>
          <a:prstGeom prst="rect">
            <a:avLst/>
          </a:prstGeom>
        </p:spPr>
      </p:pic>
      <p:pic>
        <p:nvPicPr>
          <p:cNvPr id="3" name="Picture 2">
            <a:extLst>
              <a:ext uri="{FF2B5EF4-FFF2-40B4-BE49-F238E27FC236}">
                <a16:creationId xmlns:a16="http://schemas.microsoft.com/office/drawing/2014/main" id="{E167E105-33EA-0ED8-1D2A-51299E2F20A4}"/>
              </a:ext>
            </a:extLst>
          </p:cNvPr>
          <p:cNvPicPr>
            <a:picLocks noChangeAspect="1"/>
          </p:cNvPicPr>
          <p:nvPr/>
        </p:nvPicPr>
        <p:blipFill>
          <a:blip r:embed="rId6"/>
          <a:stretch>
            <a:fillRect/>
          </a:stretch>
        </p:blipFill>
        <p:spPr>
          <a:xfrm>
            <a:off x="1871577" y="3176387"/>
            <a:ext cx="7004543" cy="3536022"/>
          </a:xfrm>
          <a:prstGeom prst="rect">
            <a:avLst/>
          </a:prstGeom>
          <a:ln>
            <a:solidFill>
              <a:schemeClr val="accent5">
                <a:lumMod val="50000"/>
              </a:schemeClr>
            </a:solidFill>
          </a:ln>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54543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3011"/>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5" name="Picture 4">
            <a:extLst>
              <a:ext uri="{FF2B5EF4-FFF2-40B4-BE49-F238E27FC236}">
                <a16:creationId xmlns:a16="http://schemas.microsoft.com/office/drawing/2014/main" id="{2A3253F2-9516-48BD-A3E0-A9B9CF23F5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785" y="855819"/>
            <a:ext cx="3160062" cy="1777313"/>
          </a:xfrm>
          <a:prstGeom prst="rect">
            <a:avLst/>
          </a:prstGeom>
          <a:ln w="57150">
            <a:solidFill>
              <a:schemeClr val="bg1"/>
            </a:solidFill>
          </a:ln>
        </p:spPr>
      </p:pic>
      <p:pic>
        <p:nvPicPr>
          <p:cNvPr id="12" name="Picture 11">
            <a:extLst>
              <a:ext uri="{FF2B5EF4-FFF2-40B4-BE49-F238E27FC236}">
                <a16:creationId xmlns:a16="http://schemas.microsoft.com/office/drawing/2014/main" id="{5A0E0354-05F2-450C-B60B-2D6179BAC595}"/>
              </a:ext>
            </a:extLst>
          </p:cNvPr>
          <p:cNvPicPr>
            <a:picLocks noChangeAspect="1"/>
          </p:cNvPicPr>
          <p:nvPr/>
        </p:nvPicPr>
        <p:blipFill rotWithShape="1">
          <a:blip r:embed="rId5">
            <a:extLst>
              <a:ext uri="{28A0092B-C50C-407E-A947-70E740481C1C}">
                <a14:useLocalDpi xmlns:a14="http://schemas.microsoft.com/office/drawing/2010/main" val="0"/>
              </a:ext>
            </a:extLst>
          </a:blip>
          <a:srcRect t="26263"/>
          <a:stretch/>
        </p:blipFill>
        <p:spPr>
          <a:xfrm>
            <a:off x="327554" y="2968073"/>
            <a:ext cx="8488892" cy="3503997"/>
          </a:xfrm>
          <a:prstGeom prst="rect">
            <a:avLst/>
          </a:prstGeom>
        </p:spPr>
      </p:pic>
      <p:sp>
        <p:nvSpPr>
          <p:cNvPr id="8" name="Rounded Rectangle 7"/>
          <p:cNvSpPr/>
          <p:nvPr/>
        </p:nvSpPr>
        <p:spPr>
          <a:xfrm>
            <a:off x="435917" y="3046444"/>
            <a:ext cx="2740083" cy="9667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Parents/family</a:t>
            </a:r>
          </a:p>
        </p:txBody>
      </p:sp>
      <p:sp>
        <p:nvSpPr>
          <p:cNvPr id="9" name="Rounded Rectangle 8"/>
          <p:cNvSpPr/>
          <p:nvPr/>
        </p:nvSpPr>
        <p:spPr>
          <a:xfrm>
            <a:off x="2745903" y="3792501"/>
            <a:ext cx="1919230" cy="9667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Teachers</a:t>
            </a:r>
          </a:p>
        </p:txBody>
      </p:sp>
      <p:sp>
        <p:nvSpPr>
          <p:cNvPr id="11" name="Rounded Rectangle 10"/>
          <p:cNvSpPr/>
          <p:nvPr/>
        </p:nvSpPr>
        <p:spPr>
          <a:xfrm>
            <a:off x="6445559" y="3694792"/>
            <a:ext cx="2166573" cy="9667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Careerpilot</a:t>
            </a:r>
          </a:p>
        </p:txBody>
      </p:sp>
      <p:sp>
        <p:nvSpPr>
          <p:cNvPr id="13" name="Rectangle: Rounded Corners 12">
            <a:extLst>
              <a:ext uri="{FF2B5EF4-FFF2-40B4-BE49-F238E27FC236}">
                <a16:creationId xmlns:a16="http://schemas.microsoft.com/office/drawing/2014/main" id="{B93D5737-90D5-4EB3-AEC9-F1648767D96F}"/>
              </a:ext>
            </a:extLst>
          </p:cNvPr>
          <p:cNvSpPr/>
          <p:nvPr/>
        </p:nvSpPr>
        <p:spPr>
          <a:xfrm>
            <a:off x="4539651" y="3098800"/>
            <a:ext cx="203139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Career advisers</a:t>
            </a:r>
          </a:p>
        </p:txBody>
      </p:sp>
      <p:sp>
        <p:nvSpPr>
          <p:cNvPr id="10" name="Text Box 14">
            <a:extLst>
              <a:ext uri="{FF2B5EF4-FFF2-40B4-BE49-F238E27FC236}">
                <a16:creationId xmlns:a16="http://schemas.microsoft.com/office/drawing/2014/main" id="{5AECDF9D-ACFF-458B-9FFB-151890D143C4}"/>
              </a:ext>
            </a:extLst>
          </p:cNvPr>
          <p:cNvSpPr txBox="1">
            <a:spLocks noChangeArrowheads="1"/>
          </p:cNvSpPr>
          <p:nvPr/>
        </p:nvSpPr>
        <p:spPr bwMode="auto">
          <a:xfrm>
            <a:off x="-14780" y="-38927"/>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Get Ready For Your Future Career </a:t>
            </a:r>
          </a:p>
        </p:txBody>
      </p:sp>
      <p:pic>
        <p:nvPicPr>
          <p:cNvPr id="15" name="Graphic 14" descr="Badge 1 with solid fill">
            <a:extLst>
              <a:ext uri="{FF2B5EF4-FFF2-40B4-BE49-F238E27FC236}">
                <a16:creationId xmlns:a16="http://schemas.microsoft.com/office/drawing/2014/main" id="{384700BF-DD9C-4F0D-9972-A4FEFD0F9E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6" y="1"/>
            <a:ext cx="587574" cy="587574"/>
          </a:xfrm>
          <a:prstGeom prst="rect">
            <a:avLst/>
          </a:prstGeom>
        </p:spPr>
      </p:pic>
    </p:spTree>
    <p:custDataLst>
      <p:tags r:id="rId1"/>
    </p:custDataLst>
    <p:extLst>
      <p:ext uri="{BB962C8B-B14F-4D97-AF65-F5344CB8AC3E}">
        <p14:creationId xmlns:p14="http://schemas.microsoft.com/office/powerpoint/2010/main" val="385450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0"/>
            <a:ext cx="9158780" cy="6858000"/>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14780" y="-10043"/>
            <a:ext cx="9158780" cy="6548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0" name="TextBox 47">
            <a:extLst>
              <a:ext uri="{FF2B5EF4-FFF2-40B4-BE49-F238E27FC236}">
                <a16:creationId xmlns:a16="http://schemas.microsoft.com/office/drawing/2014/main" id="{E1F0057E-DDCC-C4FC-691C-C0FB60DC1A3F}"/>
              </a:ext>
            </a:extLst>
          </p:cNvPr>
          <p:cNvSpPr txBox="1"/>
          <p:nvPr/>
        </p:nvSpPr>
        <p:spPr>
          <a:xfrm>
            <a:off x="238760" y="222613"/>
            <a:ext cx="8756469" cy="333489"/>
          </a:xfrm>
          <a:prstGeom prst="rect">
            <a:avLst/>
          </a:prstGeom>
        </p:spPr>
        <p:txBody>
          <a:bodyPr wrap="square" lIns="0" tIns="0" rIns="0" bIns="0" rtlCol="0" anchor="t">
            <a:spAutoFit/>
          </a:bodyPr>
          <a:lstStyle/>
          <a:p>
            <a:pPr algn="ctr">
              <a:lnSpc>
                <a:spcPts val="2239"/>
              </a:lnSpc>
            </a:pPr>
            <a:r>
              <a:rPr lang="en-US" sz="3600" dirty="0">
                <a:solidFill>
                  <a:schemeClr val="bg1"/>
                </a:solidFill>
              </a:rPr>
              <a:t>Pathways after Y11</a:t>
            </a:r>
          </a:p>
        </p:txBody>
      </p:sp>
      <p:sp>
        <p:nvSpPr>
          <p:cNvPr id="15" name="Speech Bubble: Oval 14">
            <a:extLst>
              <a:ext uri="{FF2B5EF4-FFF2-40B4-BE49-F238E27FC236}">
                <a16:creationId xmlns:a16="http://schemas.microsoft.com/office/drawing/2014/main" id="{F9942A31-1845-A3C1-2ED5-D4214A90342B}"/>
              </a:ext>
            </a:extLst>
          </p:cNvPr>
          <p:cNvSpPr/>
          <p:nvPr/>
        </p:nvSpPr>
        <p:spPr>
          <a:xfrm>
            <a:off x="105254" y="596458"/>
            <a:ext cx="3273273" cy="1778000"/>
          </a:xfrm>
          <a:prstGeom prst="wedgeEllipseCallout">
            <a:avLst>
              <a:gd name="adj1" fmla="val -49389"/>
              <a:gd name="adj2" fmla="val 56786"/>
            </a:avLst>
          </a:prstGeom>
          <a:solidFill>
            <a:schemeClr val="bg1"/>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2000" dirty="0">
                <a:solidFill>
                  <a:schemeClr val="tx1"/>
                </a:solidFill>
              </a:rPr>
              <a:t>What pathways can I choose at the end of Y11?</a:t>
            </a:r>
          </a:p>
        </p:txBody>
      </p:sp>
      <p:sp>
        <p:nvSpPr>
          <p:cNvPr id="16" name="Rectangle: Rounded Corners 15">
            <a:extLst>
              <a:ext uri="{FF2B5EF4-FFF2-40B4-BE49-F238E27FC236}">
                <a16:creationId xmlns:a16="http://schemas.microsoft.com/office/drawing/2014/main" id="{51B98716-08BC-6279-8209-BF943AAE477E}"/>
              </a:ext>
            </a:extLst>
          </p:cNvPr>
          <p:cNvSpPr/>
          <p:nvPr/>
        </p:nvSpPr>
        <p:spPr>
          <a:xfrm>
            <a:off x="501313" y="2580923"/>
            <a:ext cx="2515276" cy="1381760"/>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1" name="Rectangle: Rounded Corners 20">
            <a:extLst>
              <a:ext uri="{FF2B5EF4-FFF2-40B4-BE49-F238E27FC236}">
                <a16:creationId xmlns:a16="http://schemas.microsoft.com/office/drawing/2014/main" id="{443312FF-C722-7C7F-432F-B462253E9A03}"/>
              </a:ext>
            </a:extLst>
          </p:cNvPr>
          <p:cNvSpPr/>
          <p:nvPr/>
        </p:nvSpPr>
        <p:spPr>
          <a:xfrm>
            <a:off x="3264112" y="2580923"/>
            <a:ext cx="2515276" cy="138176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3" name="Rectangle: Rounded Corners 22">
            <a:extLst>
              <a:ext uri="{FF2B5EF4-FFF2-40B4-BE49-F238E27FC236}">
                <a16:creationId xmlns:a16="http://schemas.microsoft.com/office/drawing/2014/main" id="{6DD00553-3246-0134-C63D-4A43A29B900A}"/>
              </a:ext>
            </a:extLst>
          </p:cNvPr>
          <p:cNvSpPr/>
          <p:nvPr/>
        </p:nvSpPr>
        <p:spPr>
          <a:xfrm>
            <a:off x="6026911" y="2580923"/>
            <a:ext cx="2515276" cy="1381760"/>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25" name="Rectangle: Rounded Corners 24">
            <a:extLst>
              <a:ext uri="{FF2B5EF4-FFF2-40B4-BE49-F238E27FC236}">
                <a16:creationId xmlns:a16="http://schemas.microsoft.com/office/drawing/2014/main" id="{D804525D-E701-D7E2-069C-4D458893E371}"/>
              </a:ext>
            </a:extLst>
          </p:cNvPr>
          <p:cNvSpPr/>
          <p:nvPr/>
        </p:nvSpPr>
        <p:spPr>
          <a:xfrm>
            <a:off x="501313" y="2580922"/>
            <a:ext cx="2515276" cy="1381760"/>
          </a:xfrm>
          <a:prstGeom prst="roundRect">
            <a:avLst/>
          </a:prstGeom>
          <a:solidFill>
            <a:srgbClr val="5F29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Academic</a:t>
            </a:r>
          </a:p>
        </p:txBody>
      </p:sp>
      <p:sp>
        <p:nvSpPr>
          <p:cNvPr id="26" name="Rectangle: Rounded Corners 25">
            <a:extLst>
              <a:ext uri="{FF2B5EF4-FFF2-40B4-BE49-F238E27FC236}">
                <a16:creationId xmlns:a16="http://schemas.microsoft.com/office/drawing/2014/main" id="{ACACECAB-C810-EDD2-9AF4-E34045CBA773}"/>
              </a:ext>
            </a:extLst>
          </p:cNvPr>
          <p:cNvSpPr/>
          <p:nvPr/>
        </p:nvSpPr>
        <p:spPr>
          <a:xfrm>
            <a:off x="3264112" y="2580922"/>
            <a:ext cx="2515276" cy="138176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Vocational/Technical</a:t>
            </a:r>
          </a:p>
        </p:txBody>
      </p:sp>
      <p:sp>
        <p:nvSpPr>
          <p:cNvPr id="27" name="Rectangle: Rounded Corners 26">
            <a:extLst>
              <a:ext uri="{FF2B5EF4-FFF2-40B4-BE49-F238E27FC236}">
                <a16:creationId xmlns:a16="http://schemas.microsoft.com/office/drawing/2014/main" id="{17DA6358-1E51-2C17-B35E-10F8D61D1421}"/>
              </a:ext>
            </a:extLst>
          </p:cNvPr>
          <p:cNvSpPr/>
          <p:nvPr/>
        </p:nvSpPr>
        <p:spPr>
          <a:xfrm>
            <a:off x="6026911" y="2580922"/>
            <a:ext cx="2515276" cy="1381760"/>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Work-based - Apprenticeship</a:t>
            </a:r>
          </a:p>
        </p:txBody>
      </p:sp>
      <p:sp>
        <p:nvSpPr>
          <p:cNvPr id="28" name="Callout: Up Arrow 27">
            <a:extLst>
              <a:ext uri="{FF2B5EF4-FFF2-40B4-BE49-F238E27FC236}">
                <a16:creationId xmlns:a16="http://schemas.microsoft.com/office/drawing/2014/main" id="{7C342627-DD2E-310C-BEC8-9C7C380DDF14}"/>
              </a:ext>
            </a:extLst>
          </p:cNvPr>
          <p:cNvSpPr/>
          <p:nvPr/>
        </p:nvSpPr>
        <p:spPr>
          <a:xfrm>
            <a:off x="615729" y="3950009"/>
            <a:ext cx="2286444" cy="2166781"/>
          </a:xfrm>
          <a:prstGeom prst="upArrowCallout">
            <a:avLst/>
          </a:prstGeom>
          <a:solidFill>
            <a:srgbClr val="00206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800" dirty="0"/>
              <a:t>Mostly in a 6</a:t>
            </a:r>
            <a:r>
              <a:rPr lang="en-GB" sz="2800" baseline="30000" dirty="0"/>
              <a:t>th</a:t>
            </a:r>
            <a:r>
              <a:rPr lang="en-GB" sz="2800" dirty="0"/>
              <a:t> Form or 6</a:t>
            </a:r>
            <a:r>
              <a:rPr lang="en-GB" sz="2800" baseline="30000" dirty="0"/>
              <a:t>th</a:t>
            </a:r>
            <a:r>
              <a:rPr lang="en-GB" sz="2800" dirty="0"/>
              <a:t> Form College</a:t>
            </a:r>
          </a:p>
        </p:txBody>
      </p:sp>
      <p:sp>
        <p:nvSpPr>
          <p:cNvPr id="30" name="Callout: Up Arrow 29">
            <a:extLst>
              <a:ext uri="{FF2B5EF4-FFF2-40B4-BE49-F238E27FC236}">
                <a16:creationId xmlns:a16="http://schemas.microsoft.com/office/drawing/2014/main" id="{794E161C-A39F-8DAC-48ED-3E04ECE5F111}"/>
              </a:ext>
            </a:extLst>
          </p:cNvPr>
          <p:cNvSpPr/>
          <p:nvPr/>
        </p:nvSpPr>
        <p:spPr>
          <a:xfrm>
            <a:off x="3378528" y="3962681"/>
            <a:ext cx="2286444" cy="2154109"/>
          </a:xfrm>
          <a:prstGeom prst="upArrowCallout">
            <a:avLst/>
          </a:prstGeom>
          <a:solidFill>
            <a:srgbClr val="00206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800" dirty="0"/>
              <a:t>Mostly in a </a:t>
            </a:r>
          </a:p>
          <a:p>
            <a:pPr algn="ctr"/>
            <a:r>
              <a:rPr lang="en-GB" sz="2800" dirty="0"/>
              <a:t>local college</a:t>
            </a:r>
          </a:p>
        </p:txBody>
      </p:sp>
      <p:sp>
        <p:nvSpPr>
          <p:cNvPr id="31" name="Callout: Up Arrow 30">
            <a:extLst>
              <a:ext uri="{FF2B5EF4-FFF2-40B4-BE49-F238E27FC236}">
                <a16:creationId xmlns:a16="http://schemas.microsoft.com/office/drawing/2014/main" id="{93A1E944-AE7D-52CE-E845-74EB9B990C06}"/>
              </a:ext>
            </a:extLst>
          </p:cNvPr>
          <p:cNvSpPr/>
          <p:nvPr/>
        </p:nvSpPr>
        <p:spPr>
          <a:xfrm>
            <a:off x="6110847" y="4003039"/>
            <a:ext cx="2286444" cy="2113751"/>
          </a:xfrm>
          <a:prstGeom prst="upArrowCallout">
            <a:avLst/>
          </a:prstGeom>
          <a:solidFill>
            <a:srgbClr val="00206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800" dirty="0"/>
              <a:t>Mostly in a workplace</a:t>
            </a:r>
          </a:p>
        </p:txBody>
      </p:sp>
      <p:pic>
        <p:nvPicPr>
          <p:cNvPr id="2" name="Graphic 1" descr="Badge 1 with solid fill">
            <a:extLst>
              <a:ext uri="{FF2B5EF4-FFF2-40B4-BE49-F238E27FC236}">
                <a16:creationId xmlns:a16="http://schemas.microsoft.com/office/drawing/2014/main" id="{5136E8D6-5004-24D4-76B2-3550404FCAD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8771" y="8883"/>
            <a:ext cx="587574" cy="587574"/>
          </a:xfrm>
          <a:prstGeom prst="rect">
            <a:avLst/>
          </a:prstGeom>
        </p:spPr>
      </p:pic>
    </p:spTree>
    <p:extLst>
      <p:ext uri="{BB962C8B-B14F-4D97-AF65-F5344CB8AC3E}">
        <p14:creationId xmlns:p14="http://schemas.microsoft.com/office/powerpoint/2010/main" val="387493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ppt_x"/>
                                          </p:val>
                                        </p:tav>
                                        <p:tav tm="100000">
                                          <p:val>
                                            <p:strVal val="#ppt_x"/>
                                          </p:val>
                                        </p:tav>
                                      </p:tavLst>
                                    </p:anim>
                                    <p:anim calcmode="lin" valueType="num">
                                      <p:cBhvr additive="base">
                                        <p:cTn id="3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30"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0" name="Text Box 14">
            <a:extLst>
              <a:ext uri="{FF2B5EF4-FFF2-40B4-BE49-F238E27FC236}">
                <a16:creationId xmlns:a16="http://schemas.microsoft.com/office/drawing/2014/main" id="{BE216DA5-43D0-4311-B06A-EC00B40CBFFA}"/>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Different routes in </a:t>
            </a:r>
          </a:p>
        </p:txBody>
      </p:sp>
      <p:pic>
        <p:nvPicPr>
          <p:cNvPr id="62" name="Graphic 61" descr="Badge 1 with solid fill">
            <a:extLst>
              <a:ext uri="{FF2B5EF4-FFF2-40B4-BE49-F238E27FC236}">
                <a16:creationId xmlns:a16="http://schemas.microsoft.com/office/drawing/2014/main" id="{A54AB65D-4016-4317-BDF1-6E2178E66A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57699"/>
            <a:ext cx="646331" cy="646331"/>
          </a:xfrm>
          <a:prstGeom prst="rect">
            <a:avLst/>
          </a:prstGeom>
        </p:spPr>
      </p:pic>
      <p:grpSp>
        <p:nvGrpSpPr>
          <p:cNvPr id="4" name="Group 3">
            <a:extLst>
              <a:ext uri="{FF2B5EF4-FFF2-40B4-BE49-F238E27FC236}">
                <a16:creationId xmlns:a16="http://schemas.microsoft.com/office/drawing/2014/main" id="{E3B8D2E8-C657-A34F-E47E-C97849793EE9}"/>
              </a:ext>
            </a:extLst>
          </p:cNvPr>
          <p:cNvGrpSpPr/>
          <p:nvPr/>
        </p:nvGrpSpPr>
        <p:grpSpPr>
          <a:xfrm>
            <a:off x="649391" y="1372297"/>
            <a:ext cx="718231" cy="5221997"/>
            <a:chOff x="393604" y="944918"/>
            <a:chExt cx="771453" cy="5688973"/>
          </a:xfrm>
        </p:grpSpPr>
        <p:pic>
          <p:nvPicPr>
            <p:cNvPr id="6" name="Picture 5">
              <a:extLst>
                <a:ext uri="{FF2B5EF4-FFF2-40B4-BE49-F238E27FC236}">
                  <a16:creationId xmlns:a16="http://schemas.microsoft.com/office/drawing/2014/main" id="{298FA644-A2F0-CDB6-97E7-7C0AC382BA3E}"/>
                </a:ext>
              </a:extLst>
            </p:cNvPr>
            <p:cNvPicPr>
              <a:picLocks noChangeAspect="1"/>
            </p:cNvPicPr>
            <p:nvPr/>
          </p:nvPicPr>
          <p:blipFill>
            <a:blip r:embed="rId5"/>
            <a:stretch>
              <a:fillRect/>
            </a:stretch>
          </p:blipFill>
          <p:spPr>
            <a:xfrm>
              <a:off x="393604" y="5814843"/>
              <a:ext cx="749467" cy="819048"/>
            </a:xfrm>
            <a:prstGeom prst="rect">
              <a:avLst/>
            </a:prstGeom>
          </p:spPr>
        </p:pic>
        <p:pic>
          <p:nvPicPr>
            <p:cNvPr id="9" name="Picture 8">
              <a:extLst>
                <a:ext uri="{FF2B5EF4-FFF2-40B4-BE49-F238E27FC236}">
                  <a16:creationId xmlns:a16="http://schemas.microsoft.com/office/drawing/2014/main" id="{191BEABA-997C-25AF-B498-F86F50C9989D}"/>
                </a:ext>
              </a:extLst>
            </p:cNvPr>
            <p:cNvPicPr>
              <a:picLocks noChangeAspect="1"/>
            </p:cNvPicPr>
            <p:nvPr/>
          </p:nvPicPr>
          <p:blipFill>
            <a:blip r:embed="rId6"/>
            <a:stretch>
              <a:fillRect/>
            </a:stretch>
          </p:blipFill>
          <p:spPr>
            <a:xfrm>
              <a:off x="396035" y="4866094"/>
              <a:ext cx="747036" cy="839263"/>
            </a:xfrm>
            <a:prstGeom prst="rect">
              <a:avLst/>
            </a:prstGeom>
          </p:spPr>
        </p:pic>
        <p:pic>
          <p:nvPicPr>
            <p:cNvPr id="10" name="Picture 9">
              <a:extLst>
                <a:ext uri="{FF2B5EF4-FFF2-40B4-BE49-F238E27FC236}">
                  <a16:creationId xmlns:a16="http://schemas.microsoft.com/office/drawing/2014/main" id="{A15D7D4C-33F2-CF1A-B758-4B7470929381}"/>
                </a:ext>
              </a:extLst>
            </p:cNvPr>
            <p:cNvPicPr>
              <a:picLocks noChangeAspect="1"/>
            </p:cNvPicPr>
            <p:nvPr/>
          </p:nvPicPr>
          <p:blipFill>
            <a:blip r:embed="rId7"/>
            <a:stretch>
              <a:fillRect/>
            </a:stretch>
          </p:blipFill>
          <p:spPr>
            <a:xfrm>
              <a:off x="393604" y="3906959"/>
              <a:ext cx="756281" cy="849649"/>
            </a:xfrm>
            <a:prstGeom prst="rect">
              <a:avLst/>
            </a:prstGeom>
          </p:spPr>
        </p:pic>
        <p:pic>
          <p:nvPicPr>
            <p:cNvPr id="12" name="Picture 11">
              <a:extLst>
                <a:ext uri="{FF2B5EF4-FFF2-40B4-BE49-F238E27FC236}">
                  <a16:creationId xmlns:a16="http://schemas.microsoft.com/office/drawing/2014/main" id="{B9D8BED9-BF96-91FD-B2B3-4FD6B0D23818}"/>
                </a:ext>
              </a:extLst>
            </p:cNvPr>
            <p:cNvPicPr>
              <a:picLocks noChangeAspect="1"/>
            </p:cNvPicPr>
            <p:nvPr/>
          </p:nvPicPr>
          <p:blipFill rotWithShape="1">
            <a:blip r:embed="rId8"/>
            <a:srcRect t="10665"/>
            <a:stretch/>
          </p:blipFill>
          <p:spPr>
            <a:xfrm>
              <a:off x="403151" y="2921855"/>
              <a:ext cx="761906" cy="895235"/>
            </a:xfrm>
            <a:prstGeom prst="rect">
              <a:avLst/>
            </a:prstGeom>
          </p:spPr>
        </p:pic>
        <p:pic>
          <p:nvPicPr>
            <p:cNvPr id="15" name="Picture 14">
              <a:extLst>
                <a:ext uri="{FF2B5EF4-FFF2-40B4-BE49-F238E27FC236}">
                  <a16:creationId xmlns:a16="http://schemas.microsoft.com/office/drawing/2014/main" id="{47C202F5-4A6D-DFE0-B380-9D2A064F47EB}"/>
                </a:ext>
              </a:extLst>
            </p:cNvPr>
            <p:cNvPicPr>
              <a:picLocks noChangeAspect="1"/>
            </p:cNvPicPr>
            <p:nvPr/>
          </p:nvPicPr>
          <p:blipFill>
            <a:blip r:embed="rId9"/>
            <a:stretch>
              <a:fillRect/>
            </a:stretch>
          </p:blipFill>
          <p:spPr>
            <a:xfrm>
              <a:off x="403151" y="1945703"/>
              <a:ext cx="761906" cy="895234"/>
            </a:xfrm>
            <a:prstGeom prst="rect">
              <a:avLst/>
            </a:prstGeom>
          </p:spPr>
        </p:pic>
        <p:pic>
          <p:nvPicPr>
            <p:cNvPr id="16" name="Picture 15">
              <a:extLst>
                <a:ext uri="{FF2B5EF4-FFF2-40B4-BE49-F238E27FC236}">
                  <a16:creationId xmlns:a16="http://schemas.microsoft.com/office/drawing/2014/main" id="{8CA9409E-B564-291E-D06B-786F26DDE2AD}"/>
                </a:ext>
              </a:extLst>
            </p:cNvPr>
            <p:cNvPicPr>
              <a:picLocks noChangeAspect="1"/>
            </p:cNvPicPr>
            <p:nvPr/>
          </p:nvPicPr>
          <p:blipFill>
            <a:blip r:embed="rId10"/>
            <a:stretch>
              <a:fillRect/>
            </a:stretch>
          </p:blipFill>
          <p:spPr>
            <a:xfrm>
              <a:off x="403151" y="944918"/>
              <a:ext cx="761906" cy="905155"/>
            </a:xfrm>
            <a:prstGeom prst="rect">
              <a:avLst/>
            </a:prstGeom>
          </p:spPr>
        </p:pic>
      </p:grpSp>
      <p:grpSp>
        <p:nvGrpSpPr>
          <p:cNvPr id="17" name="Group 16">
            <a:extLst>
              <a:ext uri="{FF2B5EF4-FFF2-40B4-BE49-F238E27FC236}">
                <a16:creationId xmlns:a16="http://schemas.microsoft.com/office/drawing/2014/main" id="{7E48F5CD-9983-C20E-DB1E-BD55FDBBE00C}"/>
              </a:ext>
            </a:extLst>
          </p:cNvPr>
          <p:cNvGrpSpPr/>
          <p:nvPr/>
        </p:nvGrpSpPr>
        <p:grpSpPr>
          <a:xfrm>
            <a:off x="1396760" y="4979940"/>
            <a:ext cx="2305980" cy="1614354"/>
            <a:chOff x="1168467" y="4814622"/>
            <a:chExt cx="2476858" cy="1758717"/>
          </a:xfrm>
        </p:grpSpPr>
        <p:sp>
          <p:nvSpPr>
            <p:cNvPr id="20" name="Rectangle 19">
              <a:extLst>
                <a:ext uri="{FF2B5EF4-FFF2-40B4-BE49-F238E27FC236}">
                  <a16:creationId xmlns:a16="http://schemas.microsoft.com/office/drawing/2014/main" id="{090886C6-1DD5-AF4C-1C70-F9ED41C7DEE8}"/>
                </a:ext>
              </a:extLst>
            </p:cNvPr>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21" name="Rectangle 20">
              <a:extLst>
                <a:ext uri="{FF2B5EF4-FFF2-40B4-BE49-F238E27FC236}">
                  <a16:creationId xmlns:a16="http://schemas.microsoft.com/office/drawing/2014/main" id="{D03550B6-DF15-31E7-E1A4-716EDAA4EE42}"/>
                </a:ext>
              </a:extLst>
            </p:cNvPr>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22" name="Group 21">
            <a:extLst>
              <a:ext uri="{FF2B5EF4-FFF2-40B4-BE49-F238E27FC236}">
                <a16:creationId xmlns:a16="http://schemas.microsoft.com/office/drawing/2014/main" id="{7CDD511A-C2B3-64E9-6EE4-E458596EF81A}"/>
              </a:ext>
            </a:extLst>
          </p:cNvPr>
          <p:cNvGrpSpPr/>
          <p:nvPr/>
        </p:nvGrpSpPr>
        <p:grpSpPr>
          <a:xfrm>
            <a:off x="1416296" y="4117399"/>
            <a:ext cx="7158036" cy="768329"/>
            <a:chOff x="1259519" y="5731732"/>
            <a:chExt cx="7688460" cy="837038"/>
          </a:xfrm>
          <a:solidFill>
            <a:srgbClr val="50BDC0"/>
          </a:solidFill>
        </p:grpSpPr>
        <p:sp>
          <p:nvSpPr>
            <p:cNvPr id="23" name="Rectangle 22">
              <a:extLst>
                <a:ext uri="{FF2B5EF4-FFF2-40B4-BE49-F238E27FC236}">
                  <a16:creationId xmlns:a16="http://schemas.microsoft.com/office/drawing/2014/main" id="{E8933DAE-3298-529F-991B-AAA94C9219E4}"/>
                </a:ext>
              </a:extLst>
            </p:cNvPr>
            <p:cNvSpPr/>
            <p:nvPr/>
          </p:nvSpPr>
          <p:spPr>
            <a:xfrm>
              <a:off x="1259519" y="573173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24" name="Rectangle 23">
              <a:extLst>
                <a:ext uri="{FF2B5EF4-FFF2-40B4-BE49-F238E27FC236}">
                  <a16:creationId xmlns:a16="http://schemas.microsoft.com/office/drawing/2014/main" id="{3D2C703D-A7AB-4897-ECD4-89FCDAF01120}"/>
                </a:ext>
              </a:extLst>
            </p:cNvPr>
            <p:cNvSpPr/>
            <p:nvPr/>
          </p:nvSpPr>
          <p:spPr>
            <a:xfrm>
              <a:off x="3858893" y="5736890"/>
              <a:ext cx="2476857"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 LEVEL other Level 3 - BTEC/OCR</a:t>
              </a:r>
            </a:p>
          </p:txBody>
        </p:sp>
        <p:sp>
          <p:nvSpPr>
            <p:cNvPr id="25" name="Rectangle 24">
              <a:extLst>
                <a:ext uri="{FF2B5EF4-FFF2-40B4-BE49-F238E27FC236}">
                  <a16:creationId xmlns:a16="http://schemas.microsoft.com/office/drawing/2014/main" id="{3BF77EAA-BF40-8F4D-05BB-6FAAEBA6061F}"/>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26" name="Group 25">
            <a:extLst>
              <a:ext uri="{FF2B5EF4-FFF2-40B4-BE49-F238E27FC236}">
                <a16:creationId xmlns:a16="http://schemas.microsoft.com/office/drawing/2014/main" id="{04B613B1-9163-EF63-B2CB-3F98EE26056F}"/>
              </a:ext>
            </a:extLst>
          </p:cNvPr>
          <p:cNvGrpSpPr/>
          <p:nvPr/>
        </p:nvGrpSpPr>
        <p:grpSpPr>
          <a:xfrm>
            <a:off x="1435832" y="3185921"/>
            <a:ext cx="7126832" cy="840001"/>
            <a:chOff x="1303352" y="5740423"/>
            <a:chExt cx="7644627" cy="838712"/>
          </a:xfrm>
          <a:solidFill>
            <a:srgbClr val="FC5C30"/>
          </a:solidFill>
        </p:grpSpPr>
        <p:sp>
          <p:nvSpPr>
            <p:cNvPr id="27" name="Rectangle 26">
              <a:extLst>
                <a:ext uri="{FF2B5EF4-FFF2-40B4-BE49-F238E27FC236}">
                  <a16:creationId xmlns:a16="http://schemas.microsoft.com/office/drawing/2014/main" id="{C84B8990-B627-155D-093C-39AD508CCFF0}"/>
                </a:ext>
              </a:extLst>
            </p:cNvPr>
            <p:cNvSpPr/>
            <p:nvPr/>
          </p:nvSpPr>
          <p:spPr>
            <a:xfrm>
              <a:off x="1303352" y="5740423"/>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28" name="Rectangle 27">
              <a:extLst>
                <a:ext uri="{FF2B5EF4-FFF2-40B4-BE49-F238E27FC236}">
                  <a16:creationId xmlns:a16="http://schemas.microsoft.com/office/drawing/2014/main" id="{61C860D1-586D-2A90-ED3E-EBE194667808}"/>
                </a:ext>
              </a:extLst>
            </p:cNvPr>
            <p:cNvSpPr/>
            <p:nvPr/>
          </p:nvSpPr>
          <p:spPr>
            <a:xfrm>
              <a:off x="3878267" y="5760087"/>
              <a:ext cx="2476857"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30" name="Rectangle 29">
              <a:extLst>
                <a:ext uri="{FF2B5EF4-FFF2-40B4-BE49-F238E27FC236}">
                  <a16:creationId xmlns:a16="http://schemas.microsoft.com/office/drawing/2014/main" id="{4923E73E-F9DB-52AE-A0DA-39AF168A43C9}"/>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31" name="Group 30">
            <a:extLst>
              <a:ext uri="{FF2B5EF4-FFF2-40B4-BE49-F238E27FC236}">
                <a16:creationId xmlns:a16="http://schemas.microsoft.com/office/drawing/2014/main" id="{97CF45DE-2116-27C7-DAD1-ACD4222484F1}"/>
              </a:ext>
            </a:extLst>
          </p:cNvPr>
          <p:cNvGrpSpPr/>
          <p:nvPr/>
        </p:nvGrpSpPr>
        <p:grpSpPr>
          <a:xfrm>
            <a:off x="1421105" y="2287377"/>
            <a:ext cx="7136450" cy="832711"/>
            <a:chOff x="1293035" y="5749722"/>
            <a:chExt cx="7654944" cy="831433"/>
          </a:xfrm>
          <a:solidFill>
            <a:srgbClr val="50BDC0"/>
          </a:solidFill>
        </p:grpSpPr>
        <p:sp>
          <p:nvSpPr>
            <p:cNvPr id="32" name="Rectangle 31">
              <a:extLst>
                <a:ext uri="{FF2B5EF4-FFF2-40B4-BE49-F238E27FC236}">
                  <a16:creationId xmlns:a16="http://schemas.microsoft.com/office/drawing/2014/main" id="{B80D1E6C-FA54-8437-CB27-1AA1787ED0AB}"/>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33" name="Rectangle 32">
              <a:extLst>
                <a:ext uri="{FF2B5EF4-FFF2-40B4-BE49-F238E27FC236}">
                  <a16:creationId xmlns:a16="http://schemas.microsoft.com/office/drawing/2014/main" id="{AE4F202C-1F62-3673-B17D-7214AE4B9046}"/>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50" name="Rectangle 49">
              <a:extLst>
                <a:ext uri="{FF2B5EF4-FFF2-40B4-BE49-F238E27FC236}">
                  <a16:creationId xmlns:a16="http://schemas.microsoft.com/office/drawing/2014/main" id="{8E0D8B20-3AA9-E5AF-5F4D-58E0B1CF7328}"/>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2" name="Rectangle 51">
            <a:extLst>
              <a:ext uri="{FF2B5EF4-FFF2-40B4-BE49-F238E27FC236}">
                <a16:creationId xmlns:a16="http://schemas.microsoft.com/office/drawing/2014/main" id="{04CDF201-ED77-0CD9-28AD-CB9C8314DC5B}"/>
              </a:ext>
            </a:extLst>
          </p:cNvPr>
          <p:cNvSpPr/>
          <p:nvPr/>
        </p:nvSpPr>
        <p:spPr>
          <a:xfrm>
            <a:off x="1417718" y="1383797"/>
            <a:ext cx="7125409" cy="82030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rPr>
              <a:t>Degree Achieved</a:t>
            </a:r>
          </a:p>
        </p:txBody>
      </p:sp>
      <p:grpSp>
        <p:nvGrpSpPr>
          <p:cNvPr id="53" name="Group 52">
            <a:extLst>
              <a:ext uri="{FF2B5EF4-FFF2-40B4-BE49-F238E27FC236}">
                <a16:creationId xmlns:a16="http://schemas.microsoft.com/office/drawing/2014/main" id="{A711F936-ADDD-9BD5-1DCC-13350E9D3E5C}"/>
              </a:ext>
            </a:extLst>
          </p:cNvPr>
          <p:cNvGrpSpPr/>
          <p:nvPr/>
        </p:nvGrpSpPr>
        <p:grpSpPr>
          <a:xfrm>
            <a:off x="1435832" y="912718"/>
            <a:ext cx="7095972" cy="366936"/>
            <a:chOff x="1435832" y="912718"/>
            <a:chExt cx="7095972" cy="366936"/>
          </a:xfrm>
        </p:grpSpPr>
        <p:sp>
          <p:nvSpPr>
            <p:cNvPr id="54" name="Rectangle 53">
              <a:extLst>
                <a:ext uri="{FF2B5EF4-FFF2-40B4-BE49-F238E27FC236}">
                  <a16:creationId xmlns:a16="http://schemas.microsoft.com/office/drawing/2014/main" id="{363526A3-D07A-0382-C734-65F10A610616}"/>
                </a:ext>
              </a:extLst>
            </p:cNvPr>
            <p:cNvSpPr/>
            <p:nvPr/>
          </p:nvSpPr>
          <p:spPr>
            <a:xfrm>
              <a:off x="1435832" y="920960"/>
              <a:ext cx="2286444" cy="358693"/>
            </a:xfrm>
            <a:prstGeom prst="rect">
              <a:avLst/>
            </a:prstGeom>
            <a:solidFill>
              <a:srgbClr val="5F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Academic</a:t>
              </a:r>
            </a:p>
          </p:txBody>
        </p:sp>
        <p:sp>
          <p:nvSpPr>
            <p:cNvPr id="56" name="Rectangle 55">
              <a:extLst>
                <a:ext uri="{FF2B5EF4-FFF2-40B4-BE49-F238E27FC236}">
                  <a16:creationId xmlns:a16="http://schemas.microsoft.com/office/drawing/2014/main" id="{6118B7E5-0BE1-C4D3-E60B-BF1E3118BE78}"/>
                </a:ext>
              </a:extLst>
            </p:cNvPr>
            <p:cNvSpPr/>
            <p:nvPr/>
          </p:nvSpPr>
          <p:spPr>
            <a:xfrm>
              <a:off x="3844415" y="912718"/>
              <a:ext cx="2311903" cy="35869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Technical/Vocational</a:t>
              </a:r>
            </a:p>
          </p:txBody>
        </p:sp>
        <p:sp>
          <p:nvSpPr>
            <p:cNvPr id="61" name="Rectangle 60">
              <a:extLst>
                <a:ext uri="{FF2B5EF4-FFF2-40B4-BE49-F238E27FC236}">
                  <a16:creationId xmlns:a16="http://schemas.microsoft.com/office/drawing/2014/main" id="{084F7C0A-028C-7648-ACCE-80D826D64E7E}"/>
                </a:ext>
              </a:extLst>
            </p:cNvPr>
            <p:cNvSpPr/>
            <p:nvPr/>
          </p:nvSpPr>
          <p:spPr>
            <a:xfrm>
              <a:off x="6245360" y="920961"/>
              <a:ext cx="2286444" cy="35869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Apprenticeship</a:t>
              </a:r>
            </a:p>
          </p:txBody>
        </p:sp>
      </p:grpSp>
      <p:grpSp>
        <p:nvGrpSpPr>
          <p:cNvPr id="63" name="Group 62">
            <a:extLst>
              <a:ext uri="{FF2B5EF4-FFF2-40B4-BE49-F238E27FC236}">
                <a16:creationId xmlns:a16="http://schemas.microsoft.com/office/drawing/2014/main" id="{387CC1A9-BC3F-ED0B-E600-77350C0C1D5D}"/>
              </a:ext>
            </a:extLst>
          </p:cNvPr>
          <p:cNvGrpSpPr/>
          <p:nvPr/>
        </p:nvGrpSpPr>
        <p:grpSpPr>
          <a:xfrm>
            <a:off x="3836340" y="4968574"/>
            <a:ext cx="4716406" cy="751817"/>
            <a:chOff x="3836340" y="4968574"/>
            <a:chExt cx="4716406" cy="751817"/>
          </a:xfrm>
        </p:grpSpPr>
        <p:sp>
          <p:nvSpPr>
            <p:cNvPr id="4096" name="Rectangle 4095">
              <a:extLst>
                <a:ext uri="{FF2B5EF4-FFF2-40B4-BE49-F238E27FC236}">
                  <a16:creationId xmlns:a16="http://schemas.microsoft.com/office/drawing/2014/main" id="{D7CBA2E9-A9A3-9EB7-CEFA-13589CD248B7}"/>
                </a:ext>
              </a:extLst>
            </p:cNvPr>
            <p:cNvSpPr/>
            <p:nvPr/>
          </p:nvSpPr>
          <p:spPr>
            <a:xfrm>
              <a:off x="6246766" y="4968574"/>
              <a:ext cx="2305980" cy="75181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sp>
          <p:nvSpPr>
            <p:cNvPr id="4097" name="Rectangle 4096">
              <a:extLst>
                <a:ext uri="{FF2B5EF4-FFF2-40B4-BE49-F238E27FC236}">
                  <a16:creationId xmlns:a16="http://schemas.microsoft.com/office/drawing/2014/main" id="{8B11EC4F-B120-00A8-41DF-3708F1E7B197}"/>
                </a:ext>
              </a:extLst>
            </p:cNvPr>
            <p:cNvSpPr/>
            <p:nvPr/>
          </p:nvSpPr>
          <p:spPr>
            <a:xfrm>
              <a:off x="3836340" y="4968574"/>
              <a:ext cx="2305980" cy="75181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 Level Foundation and other Level 2</a:t>
              </a:r>
            </a:p>
          </p:txBody>
        </p:sp>
      </p:grpSp>
      <p:sp>
        <p:nvSpPr>
          <p:cNvPr id="4098" name="Rectangle 4097">
            <a:extLst>
              <a:ext uri="{FF2B5EF4-FFF2-40B4-BE49-F238E27FC236}">
                <a16:creationId xmlns:a16="http://schemas.microsoft.com/office/drawing/2014/main" id="{7DDDEA3A-BC55-8FFE-962C-E959FAD93472}"/>
              </a:ext>
            </a:extLst>
          </p:cNvPr>
          <p:cNvSpPr/>
          <p:nvPr/>
        </p:nvSpPr>
        <p:spPr>
          <a:xfrm>
            <a:off x="467710" y="4066278"/>
            <a:ext cx="8264810" cy="2645471"/>
          </a:xfrm>
          <a:prstGeom prst="rect">
            <a:avLst/>
          </a:prstGeom>
          <a:noFill/>
          <a:ln w="57150">
            <a:solidFill>
              <a:srgbClr val="2DF3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98198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3"/>
                                        </p:tgtEl>
                                        <p:attrNameLst>
                                          <p:attrName>style.visibility</p:attrName>
                                        </p:attrNameLst>
                                      </p:cBhvr>
                                      <p:to>
                                        <p:strVal val="visible"/>
                                      </p:to>
                                    </p:set>
                                    <p:anim calcmode="lin" valueType="num">
                                      <p:cBhvr additive="base">
                                        <p:cTn id="25" dur="500" fill="hold"/>
                                        <p:tgtEl>
                                          <p:spTgt spid="63"/>
                                        </p:tgtEl>
                                        <p:attrNameLst>
                                          <p:attrName>ppt_x</p:attrName>
                                        </p:attrNameLst>
                                      </p:cBhvr>
                                      <p:tavLst>
                                        <p:tav tm="0">
                                          <p:val>
                                            <p:strVal val="#ppt_x"/>
                                          </p:val>
                                        </p:tav>
                                        <p:tav tm="100000">
                                          <p:val>
                                            <p:strVal val="#ppt_x"/>
                                          </p:val>
                                        </p:tav>
                                      </p:tavLst>
                                    </p:anim>
                                    <p:anim calcmode="lin" valueType="num">
                                      <p:cBhvr additive="base">
                                        <p:cTn id="26"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2"/>
                                        </p:tgtEl>
                                        <p:attrNameLst>
                                          <p:attrName>style.visibility</p:attrName>
                                        </p:attrNameLst>
                                      </p:cBhvr>
                                      <p:to>
                                        <p:strVal val="visible"/>
                                      </p:to>
                                    </p:set>
                                    <p:anim calcmode="lin" valueType="num">
                                      <p:cBhvr additive="base">
                                        <p:cTn id="49" dur="500" fill="hold"/>
                                        <p:tgtEl>
                                          <p:spTgt spid="52"/>
                                        </p:tgtEl>
                                        <p:attrNameLst>
                                          <p:attrName>ppt_x</p:attrName>
                                        </p:attrNameLst>
                                      </p:cBhvr>
                                      <p:tavLst>
                                        <p:tav tm="0">
                                          <p:val>
                                            <p:strVal val="#ppt_x"/>
                                          </p:val>
                                        </p:tav>
                                        <p:tav tm="100000">
                                          <p:val>
                                            <p:strVal val="#ppt_x"/>
                                          </p:val>
                                        </p:tav>
                                      </p:tavLst>
                                    </p:anim>
                                    <p:anim calcmode="lin" valueType="num">
                                      <p:cBhvr additive="base">
                                        <p:cTn id="5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098"/>
                                        </p:tgtEl>
                                        <p:attrNameLst>
                                          <p:attrName>style.visibility</p:attrName>
                                        </p:attrNameLst>
                                      </p:cBhvr>
                                      <p:to>
                                        <p:strVal val="visible"/>
                                      </p:to>
                                    </p:set>
                                    <p:anim calcmode="lin" valueType="num">
                                      <p:cBhvr additive="base">
                                        <p:cTn id="55" dur="500" fill="hold"/>
                                        <p:tgtEl>
                                          <p:spTgt spid="4098"/>
                                        </p:tgtEl>
                                        <p:attrNameLst>
                                          <p:attrName>ppt_x</p:attrName>
                                        </p:attrNameLst>
                                      </p:cBhvr>
                                      <p:tavLst>
                                        <p:tav tm="0">
                                          <p:val>
                                            <p:strVal val="#ppt_x"/>
                                          </p:val>
                                        </p:tav>
                                        <p:tav tm="100000">
                                          <p:val>
                                            <p:strVal val="#ppt_x"/>
                                          </p:val>
                                        </p:tav>
                                      </p:tavLst>
                                    </p:anim>
                                    <p:anim calcmode="lin" valueType="num">
                                      <p:cBhvr additive="base">
                                        <p:cTn id="56"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409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0"/>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grpSp>
        <p:nvGrpSpPr>
          <p:cNvPr id="4" name="Group 3"/>
          <p:cNvGrpSpPr/>
          <p:nvPr/>
        </p:nvGrpSpPr>
        <p:grpSpPr>
          <a:xfrm>
            <a:off x="379759" y="3097656"/>
            <a:ext cx="8399260" cy="2517419"/>
            <a:chOff x="379759" y="3097656"/>
            <a:chExt cx="8399260" cy="2517419"/>
          </a:xfrm>
        </p:grpSpPr>
        <p:sp>
          <p:nvSpPr>
            <p:cNvPr id="10" name="TextBox 9"/>
            <p:cNvSpPr txBox="1"/>
            <p:nvPr/>
          </p:nvSpPr>
          <p:spPr>
            <a:xfrm>
              <a:off x="379760" y="3097656"/>
              <a:ext cx="8399259" cy="1384995"/>
            </a:xfrm>
            <a:prstGeom prst="rect">
              <a:avLst/>
            </a:prstGeom>
            <a:solidFill>
              <a:schemeClr val="bg1"/>
            </a:solidFill>
          </p:spPr>
          <p:txBody>
            <a:bodyPr wrap="square" rtlCol="0">
              <a:spAutoFit/>
            </a:bodyPr>
            <a:lstStyle/>
            <a:p>
              <a:r>
                <a:rPr lang="en-GB" sz="2800" dirty="0"/>
                <a:t>Some people start with what they want to do in the future (course/job) and look at what they need to do to get there.</a:t>
              </a:r>
            </a:p>
          </p:txBody>
        </p:sp>
        <p:sp>
          <p:nvSpPr>
            <p:cNvPr id="12" name="TextBox 11"/>
            <p:cNvSpPr txBox="1"/>
            <p:nvPr/>
          </p:nvSpPr>
          <p:spPr>
            <a:xfrm>
              <a:off x="379759" y="4660968"/>
              <a:ext cx="8399259" cy="954107"/>
            </a:xfrm>
            <a:prstGeom prst="rect">
              <a:avLst/>
            </a:prstGeom>
            <a:solidFill>
              <a:schemeClr val="bg1"/>
            </a:solidFill>
            <a:ln>
              <a:solidFill>
                <a:srgbClr val="3B69A4"/>
              </a:solidFill>
            </a:ln>
          </p:spPr>
          <p:txBody>
            <a:bodyPr wrap="square" rtlCol="0">
              <a:spAutoFit/>
            </a:bodyPr>
            <a:lstStyle/>
            <a:p>
              <a:r>
                <a:rPr lang="en-GB" sz="2800" dirty="0"/>
                <a:t>Some people start with a subject they like and focus in later.</a:t>
              </a:r>
            </a:p>
          </p:txBody>
        </p:sp>
      </p:grpSp>
      <p:sp>
        <p:nvSpPr>
          <p:cNvPr id="16" name="TextBox 15"/>
          <p:cNvSpPr txBox="1"/>
          <p:nvPr/>
        </p:nvSpPr>
        <p:spPr>
          <a:xfrm>
            <a:off x="379758" y="5806334"/>
            <a:ext cx="8399259" cy="523220"/>
          </a:xfrm>
          <a:prstGeom prst="rect">
            <a:avLst/>
          </a:prstGeom>
          <a:solidFill>
            <a:schemeClr val="bg1"/>
          </a:solidFill>
        </p:spPr>
        <p:txBody>
          <a:bodyPr wrap="square" rtlCol="0">
            <a:spAutoFit/>
          </a:bodyPr>
          <a:lstStyle/>
          <a:p>
            <a:r>
              <a:rPr lang="en-GB" sz="2800" dirty="0"/>
              <a:t>There are lots of ways of getting to the same future job.</a:t>
            </a:r>
          </a:p>
        </p:txBody>
      </p:sp>
      <p:grpSp>
        <p:nvGrpSpPr>
          <p:cNvPr id="3" name="Group 2"/>
          <p:cNvGrpSpPr/>
          <p:nvPr/>
        </p:nvGrpSpPr>
        <p:grpSpPr>
          <a:xfrm>
            <a:off x="379758" y="1338214"/>
            <a:ext cx="8399261" cy="1618384"/>
            <a:chOff x="379758" y="1338214"/>
            <a:chExt cx="8399261" cy="1618384"/>
          </a:xfrm>
        </p:grpSpPr>
        <p:sp>
          <p:nvSpPr>
            <p:cNvPr id="9" name="TextBox 8"/>
            <p:cNvSpPr txBox="1"/>
            <p:nvPr/>
          </p:nvSpPr>
          <p:spPr>
            <a:xfrm>
              <a:off x="379760" y="1338214"/>
              <a:ext cx="8399259" cy="954107"/>
            </a:xfrm>
            <a:prstGeom prst="rect">
              <a:avLst/>
            </a:prstGeom>
            <a:solidFill>
              <a:schemeClr val="bg1"/>
            </a:solidFill>
          </p:spPr>
          <p:txBody>
            <a:bodyPr wrap="square" rtlCol="0">
              <a:spAutoFit/>
            </a:bodyPr>
            <a:lstStyle/>
            <a:p>
              <a:r>
                <a:rPr lang="en-GB" sz="2800" dirty="0"/>
                <a:t>What grades are you likely to get at GCSE (esp. English and maths)? </a:t>
              </a:r>
            </a:p>
          </p:txBody>
        </p:sp>
        <p:sp>
          <p:nvSpPr>
            <p:cNvPr id="17" name="TextBox 16"/>
            <p:cNvSpPr txBox="1"/>
            <p:nvPr/>
          </p:nvSpPr>
          <p:spPr>
            <a:xfrm>
              <a:off x="379758" y="2433378"/>
              <a:ext cx="8399259" cy="523220"/>
            </a:xfrm>
            <a:prstGeom prst="rect">
              <a:avLst/>
            </a:prstGeom>
            <a:solidFill>
              <a:schemeClr val="bg1"/>
            </a:solidFill>
          </p:spPr>
          <p:txBody>
            <a:bodyPr wrap="square" rtlCol="0">
              <a:spAutoFit/>
            </a:bodyPr>
            <a:lstStyle/>
            <a:p>
              <a:r>
                <a:rPr lang="en-GB" sz="2800" dirty="0"/>
                <a:t>How do you like to learn e.g. by doing, by studying?</a:t>
              </a:r>
            </a:p>
          </p:txBody>
        </p:sp>
      </p:grpSp>
      <p:sp>
        <p:nvSpPr>
          <p:cNvPr id="13" name="Text Box 14">
            <a:extLst>
              <a:ext uri="{FF2B5EF4-FFF2-40B4-BE49-F238E27FC236}">
                <a16:creationId xmlns:a16="http://schemas.microsoft.com/office/drawing/2014/main" id="{F323C390-5ACE-4470-A6BE-29DFE1ED2F76}"/>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Choosing options – what to think about</a:t>
            </a:r>
          </a:p>
        </p:txBody>
      </p:sp>
      <p:pic>
        <p:nvPicPr>
          <p:cNvPr id="15" name="Graphic 14" descr="Badge 1 with solid fill">
            <a:extLst>
              <a:ext uri="{FF2B5EF4-FFF2-40B4-BE49-F238E27FC236}">
                <a16:creationId xmlns:a16="http://schemas.microsoft.com/office/drawing/2014/main" id="{B842333E-82B9-4C32-AE38-5CD0B46F08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57699"/>
            <a:ext cx="646331" cy="646331"/>
          </a:xfrm>
          <a:prstGeom prst="rect">
            <a:avLst/>
          </a:prstGeom>
        </p:spPr>
      </p:pic>
    </p:spTree>
    <p:custDataLst>
      <p:tags r:id="rId1"/>
    </p:custDataLst>
    <p:extLst>
      <p:ext uri="{BB962C8B-B14F-4D97-AF65-F5344CB8AC3E}">
        <p14:creationId xmlns:p14="http://schemas.microsoft.com/office/powerpoint/2010/main" val="346497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1" y="-75084"/>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323476" y="727343"/>
            <a:ext cx="8497047" cy="954107"/>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2800" dirty="0">
                <a:latin typeface="Calibri" panose="020F0502020204030204" pitchFamily="34" charset="0"/>
              </a:rPr>
              <a:t>Vocational courses are about a job area </a:t>
            </a:r>
          </a:p>
          <a:p>
            <a:pPr algn="ctr" eaLnBrk="1" hangingPunct="1">
              <a:spcBef>
                <a:spcPct val="0"/>
              </a:spcBef>
              <a:buNone/>
            </a:pPr>
            <a:r>
              <a:rPr lang="en-GB" altLang="en-US" sz="2800" dirty="0" err="1">
                <a:latin typeface="Calibri" panose="020F0502020204030204" pitchFamily="34" charset="0"/>
              </a:rPr>
              <a:t>e.g</a:t>
            </a:r>
            <a:r>
              <a:rPr lang="en-GB" altLang="en-US" sz="2800" dirty="0">
                <a:latin typeface="Calibri" panose="020F0502020204030204" pitchFamily="34" charset="0"/>
              </a:rPr>
              <a:t> General – </a:t>
            </a:r>
            <a:r>
              <a:rPr lang="en-GB" altLang="en-US" sz="2800" dirty="0" err="1">
                <a:latin typeface="Calibri" panose="020F0502020204030204" pitchFamily="34" charset="0"/>
              </a:rPr>
              <a:t>Btec</a:t>
            </a:r>
            <a:r>
              <a:rPr lang="en-GB" altLang="en-US" sz="2800" dirty="0">
                <a:latin typeface="Calibri" panose="020F0502020204030204" pitchFamily="34" charset="0"/>
              </a:rPr>
              <a:t>/OCR, Specific - Tech Levels</a:t>
            </a:r>
          </a:p>
        </p:txBody>
      </p:sp>
      <p:pic>
        <p:nvPicPr>
          <p:cNvPr id="3" name="Picture 2"/>
          <p:cNvPicPr>
            <a:picLocks noChangeAspect="1"/>
          </p:cNvPicPr>
          <p:nvPr/>
        </p:nvPicPr>
        <p:blipFill>
          <a:blip r:embed="rId4"/>
          <a:srcRect r="27698"/>
          <a:stretch/>
        </p:blipFill>
        <p:spPr>
          <a:xfrm>
            <a:off x="323475" y="1936474"/>
            <a:ext cx="3464175" cy="2985051"/>
          </a:xfrm>
          <a:prstGeom prst="rect">
            <a:avLst/>
          </a:prstGeom>
          <a:ln>
            <a:solidFill>
              <a:srgbClr val="002060"/>
            </a:solidFill>
          </a:ln>
        </p:spPr>
      </p:pic>
      <p:sp>
        <p:nvSpPr>
          <p:cNvPr id="9" name="Rectangle 8"/>
          <p:cNvSpPr/>
          <p:nvPr/>
        </p:nvSpPr>
        <p:spPr>
          <a:xfrm>
            <a:off x="3875126" y="1736886"/>
            <a:ext cx="4921891" cy="76554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Colleges offer lots of vocational courses at lots of levels. Schools offer some too.</a:t>
            </a:r>
          </a:p>
        </p:txBody>
      </p:sp>
      <p:sp>
        <p:nvSpPr>
          <p:cNvPr id="10" name="Rectangle 9"/>
          <p:cNvSpPr/>
          <p:nvPr/>
        </p:nvSpPr>
        <p:spPr>
          <a:xfrm>
            <a:off x="3875126" y="2611044"/>
            <a:ext cx="4945397" cy="89118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Some colleges offer A levels, some don’t. Students can resit their Maths &amp; English GCSEs at college.</a:t>
            </a:r>
            <a:endParaRPr lang="en-GB" dirty="0"/>
          </a:p>
        </p:txBody>
      </p:sp>
      <p:sp>
        <p:nvSpPr>
          <p:cNvPr id="11" name="Rectangle 10"/>
          <p:cNvSpPr/>
          <p:nvPr/>
        </p:nvSpPr>
        <p:spPr>
          <a:xfrm>
            <a:off x="3875126" y="3597855"/>
            <a:ext cx="4945397" cy="7630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Many Level 3 vocational courses require 4 x GCSEs at Level 4+ (check this).</a:t>
            </a:r>
          </a:p>
        </p:txBody>
      </p:sp>
      <p:sp>
        <p:nvSpPr>
          <p:cNvPr id="12" name="TextBox 11">
            <a:extLst>
              <a:ext uri="{FF2B5EF4-FFF2-40B4-BE49-F238E27FC236}">
                <a16:creationId xmlns:a16="http://schemas.microsoft.com/office/drawing/2014/main" id="{E5804E25-4443-4AB7-8153-8515F4DCAD0B}"/>
              </a:ext>
            </a:extLst>
          </p:cNvPr>
          <p:cNvSpPr txBox="1"/>
          <p:nvPr/>
        </p:nvSpPr>
        <p:spPr>
          <a:xfrm>
            <a:off x="3898631" y="4479363"/>
            <a:ext cx="4921891" cy="2139047"/>
          </a:xfrm>
          <a:prstGeom prst="rect">
            <a:avLst/>
          </a:prstGeom>
          <a:solidFill>
            <a:srgbClr val="337AB7"/>
          </a:solidFill>
        </p:spPr>
        <p:txBody>
          <a:bodyPr wrap="square" rtlCol="0">
            <a:spAutoFit/>
          </a:bodyPr>
          <a:lstStyle/>
          <a:p>
            <a:r>
              <a:rPr lang="en-GB" sz="1900" dirty="0">
                <a:solidFill>
                  <a:schemeClr val="bg1"/>
                </a:solidFill>
              </a:rPr>
              <a:t>Example courses:</a:t>
            </a:r>
          </a:p>
          <a:p>
            <a:r>
              <a:rPr lang="en-GB" sz="1900" dirty="0">
                <a:solidFill>
                  <a:schemeClr val="bg1"/>
                </a:solidFill>
              </a:rPr>
              <a:t>Level 2 - Accounts</a:t>
            </a:r>
          </a:p>
          <a:p>
            <a:r>
              <a:rPr lang="en-GB" sz="1900" dirty="0">
                <a:solidFill>
                  <a:schemeClr val="bg1"/>
                </a:solidFill>
              </a:rPr>
              <a:t>Level 1 and 2 - Animal care and management</a:t>
            </a:r>
          </a:p>
          <a:p>
            <a:r>
              <a:rPr lang="en-GB" sz="1900" dirty="0">
                <a:solidFill>
                  <a:schemeClr val="bg1"/>
                </a:solidFill>
              </a:rPr>
              <a:t>Level 1 and 2 – Health and Social Care </a:t>
            </a:r>
          </a:p>
          <a:p>
            <a:r>
              <a:rPr lang="en-GB" sz="1900" dirty="0">
                <a:solidFill>
                  <a:schemeClr val="bg1"/>
                </a:solidFill>
              </a:rPr>
              <a:t>Level 1,2 and 3 – Plumbing</a:t>
            </a:r>
          </a:p>
          <a:p>
            <a:r>
              <a:rPr lang="en-GB" sz="1900" dirty="0">
                <a:solidFill>
                  <a:schemeClr val="bg1"/>
                </a:solidFill>
              </a:rPr>
              <a:t>Level 3 T Level – Digital design</a:t>
            </a:r>
          </a:p>
          <a:p>
            <a:r>
              <a:rPr lang="en-GB" sz="1900" dirty="0">
                <a:solidFill>
                  <a:schemeClr val="bg1"/>
                </a:solidFill>
              </a:rPr>
              <a:t>Level 1, 2 and 3 - Sports</a:t>
            </a:r>
          </a:p>
        </p:txBody>
      </p:sp>
      <p:sp>
        <p:nvSpPr>
          <p:cNvPr id="13" name="Text Box 14">
            <a:extLst>
              <a:ext uri="{FF2B5EF4-FFF2-40B4-BE49-F238E27FC236}">
                <a16:creationId xmlns:a16="http://schemas.microsoft.com/office/drawing/2014/main" id="{B7DB1C05-C0AA-4A56-AB70-BB9EB36AB223}"/>
              </a:ext>
            </a:extLst>
          </p:cNvPr>
          <p:cNvSpPr txBox="1">
            <a:spLocks noChangeArrowheads="1"/>
          </p:cNvSpPr>
          <p:nvPr/>
        </p:nvSpPr>
        <p:spPr bwMode="auto">
          <a:xfrm>
            <a:off x="0" y="-75084"/>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Vocational Pathway </a:t>
            </a:r>
          </a:p>
        </p:txBody>
      </p:sp>
      <p:pic>
        <p:nvPicPr>
          <p:cNvPr id="15" name="Graphic 14" descr="Badge 1 with solid fill">
            <a:extLst>
              <a:ext uri="{FF2B5EF4-FFF2-40B4-BE49-F238E27FC236}">
                <a16:creationId xmlns:a16="http://schemas.microsoft.com/office/drawing/2014/main" id="{EBAB9136-16D5-419E-8C5D-0EDC5B13F6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 y="-89998"/>
            <a:ext cx="646331" cy="646331"/>
          </a:xfrm>
          <a:prstGeom prst="rect">
            <a:avLst/>
          </a:prstGeom>
        </p:spPr>
      </p:pic>
      <p:sp>
        <p:nvSpPr>
          <p:cNvPr id="5" name="Rectangle: Rounded Corners 4">
            <a:extLst>
              <a:ext uri="{FF2B5EF4-FFF2-40B4-BE49-F238E27FC236}">
                <a16:creationId xmlns:a16="http://schemas.microsoft.com/office/drawing/2014/main" id="{4AEDA4FC-D16A-58E8-CD86-DC621EAC4C1D}"/>
              </a:ext>
            </a:extLst>
          </p:cNvPr>
          <p:cNvSpPr/>
          <p:nvPr/>
        </p:nvSpPr>
        <p:spPr>
          <a:xfrm>
            <a:off x="323475" y="5113778"/>
            <a:ext cx="3247696" cy="14036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85000"/>
                    <a:lumOff val="15000"/>
                  </a:schemeClr>
                </a:solidFill>
              </a:rPr>
              <a:t>Get UCAS points for each, which can get you onto a higher level course</a:t>
            </a:r>
          </a:p>
        </p:txBody>
      </p:sp>
    </p:spTree>
    <p:custDataLst>
      <p:tags r:id="rId1"/>
    </p:custDataLst>
    <p:extLst>
      <p:ext uri="{BB962C8B-B14F-4D97-AF65-F5344CB8AC3E}">
        <p14:creationId xmlns:p14="http://schemas.microsoft.com/office/powerpoint/2010/main" val="363339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ppt_x"/>
                                          </p:val>
                                        </p:tav>
                                        <p:tav tm="100000">
                                          <p:val>
                                            <p:strVal val="#ppt_x"/>
                                          </p:val>
                                        </p:tav>
                                      </p:tavLst>
                                    </p:anim>
                                    <p:anim calcmode="lin" valueType="num">
                                      <p:cBhvr additive="base">
                                        <p:cTn id="3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additive="base">
                                        <p:cTn id="44" dur="500" fill="hold"/>
                                        <p:tgtEl>
                                          <p:spTgt spid="5"/>
                                        </p:tgtEl>
                                        <p:attrNameLst>
                                          <p:attrName>ppt_x</p:attrName>
                                        </p:attrNameLst>
                                      </p:cBhvr>
                                      <p:tavLst>
                                        <p:tav tm="0">
                                          <p:val>
                                            <p:strVal val="#ppt_x"/>
                                          </p:val>
                                        </p:tav>
                                        <p:tav tm="100000">
                                          <p:val>
                                            <p:strVal val="#ppt_x"/>
                                          </p:val>
                                        </p:tav>
                                      </p:tavLst>
                                    </p:anim>
                                    <p:anim calcmode="lin" valueType="num">
                                      <p:cBhvr additive="base">
                                        <p:cTn id="4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9" grpId="0" animBg="1"/>
      <p:bldP spid="10" grpId="0" animBg="1"/>
      <p:bldP spid="11" grpId="0" animBg="1"/>
      <p:bldP spid="12"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grpSp>
        <p:nvGrpSpPr>
          <p:cNvPr id="15" name="Group 14">
            <a:extLst>
              <a:ext uri="{FF2B5EF4-FFF2-40B4-BE49-F238E27FC236}">
                <a16:creationId xmlns:a16="http://schemas.microsoft.com/office/drawing/2014/main" id="{3ED1C095-68EB-4E1A-9CDB-EE34BB763239}"/>
              </a:ext>
            </a:extLst>
          </p:cNvPr>
          <p:cNvGrpSpPr/>
          <p:nvPr/>
        </p:nvGrpSpPr>
        <p:grpSpPr>
          <a:xfrm>
            <a:off x="164008" y="869095"/>
            <a:ext cx="3247696" cy="4591526"/>
            <a:chOff x="2760635" y="1366098"/>
            <a:chExt cx="3217580" cy="4595658"/>
          </a:xfrm>
        </p:grpSpPr>
        <p:pic>
          <p:nvPicPr>
            <p:cNvPr id="6" name="Picture 5">
              <a:extLst>
                <a:ext uri="{FF2B5EF4-FFF2-40B4-BE49-F238E27FC236}">
                  <a16:creationId xmlns:a16="http://schemas.microsoft.com/office/drawing/2014/main" id="{07E731EB-A605-4F4B-9BD5-42C456018AA1}"/>
                </a:ext>
              </a:extLst>
            </p:cNvPr>
            <p:cNvPicPr>
              <a:picLocks noChangeAspect="1"/>
            </p:cNvPicPr>
            <p:nvPr/>
          </p:nvPicPr>
          <p:blipFill>
            <a:blip r:embed="rId4"/>
            <a:stretch>
              <a:fillRect/>
            </a:stretch>
          </p:blipFill>
          <p:spPr>
            <a:xfrm>
              <a:off x="2760635" y="1366098"/>
              <a:ext cx="3217580" cy="1100580"/>
            </a:xfrm>
            <a:prstGeom prst="rect">
              <a:avLst/>
            </a:prstGeom>
          </p:spPr>
        </p:pic>
        <p:pic>
          <p:nvPicPr>
            <p:cNvPr id="13" name="Picture 12">
              <a:extLst>
                <a:ext uri="{FF2B5EF4-FFF2-40B4-BE49-F238E27FC236}">
                  <a16:creationId xmlns:a16="http://schemas.microsoft.com/office/drawing/2014/main" id="{3ED94EB4-6EC0-485C-A786-8F1DCF8206FA}"/>
                </a:ext>
              </a:extLst>
            </p:cNvPr>
            <p:cNvPicPr>
              <a:picLocks noChangeAspect="1"/>
            </p:cNvPicPr>
            <p:nvPr/>
          </p:nvPicPr>
          <p:blipFill>
            <a:blip r:embed="rId5"/>
            <a:stretch>
              <a:fillRect/>
            </a:stretch>
          </p:blipFill>
          <p:spPr>
            <a:xfrm>
              <a:off x="2765299" y="2556494"/>
              <a:ext cx="3212913" cy="3405262"/>
            </a:xfrm>
            <a:prstGeom prst="rect">
              <a:avLst/>
            </a:prstGeom>
          </p:spPr>
        </p:pic>
      </p:grpSp>
      <p:sp>
        <p:nvSpPr>
          <p:cNvPr id="5" name="Rectangle 4">
            <a:extLst>
              <a:ext uri="{FF2B5EF4-FFF2-40B4-BE49-F238E27FC236}">
                <a16:creationId xmlns:a16="http://schemas.microsoft.com/office/drawing/2014/main" id="{9E64EF0A-BA96-47AE-9274-82ABA10FAF2F}"/>
              </a:ext>
            </a:extLst>
          </p:cNvPr>
          <p:cNvSpPr/>
          <p:nvPr/>
        </p:nvSpPr>
        <p:spPr>
          <a:xfrm>
            <a:off x="3673185" y="869414"/>
            <a:ext cx="5224113" cy="71195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Will train you to do a specific job</a:t>
            </a:r>
          </a:p>
        </p:txBody>
      </p:sp>
      <p:pic>
        <p:nvPicPr>
          <p:cNvPr id="20" name="Picture 19">
            <a:extLst>
              <a:ext uri="{FF2B5EF4-FFF2-40B4-BE49-F238E27FC236}">
                <a16:creationId xmlns:a16="http://schemas.microsoft.com/office/drawing/2014/main" id="{D6B47858-F5DC-4298-A425-F988BE2CEC09}"/>
              </a:ext>
            </a:extLst>
          </p:cNvPr>
          <p:cNvPicPr>
            <a:picLocks noChangeAspect="1"/>
          </p:cNvPicPr>
          <p:nvPr/>
        </p:nvPicPr>
        <p:blipFill rotWithShape="1">
          <a:blip r:embed="rId6"/>
          <a:srcRect b="9273"/>
          <a:stretch/>
        </p:blipFill>
        <p:spPr>
          <a:xfrm>
            <a:off x="3673184" y="3599829"/>
            <a:ext cx="5186844" cy="2485699"/>
          </a:xfrm>
          <a:prstGeom prst="rect">
            <a:avLst/>
          </a:prstGeom>
        </p:spPr>
      </p:pic>
      <p:sp>
        <p:nvSpPr>
          <p:cNvPr id="16" name="Text Box 14">
            <a:extLst>
              <a:ext uri="{FF2B5EF4-FFF2-40B4-BE49-F238E27FC236}">
                <a16:creationId xmlns:a16="http://schemas.microsoft.com/office/drawing/2014/main" id="{4E50B49A-E5E2-41EF-9CB2-EF77BED6FD9F}"/>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Vocational Pathway: T Levels </a:t>
            </a:r>
          </a:p>
        </p:txBody>
      </p:sp>
      <p:pic>
        <p:nvPicPr>
          <p:cNvPr id="17" name="Graphic 16" descr="Badge 1 with solid fill">
            <a:extLst>
              <a:ext uri="{FF2B5EF4-FFF2-40B4-BE49-F238E27FC236}">
                <a16:creationId xmlns:a16="http://schemas.microsoft.com/office/drawing/2014/main" id="{23C82653-9EBD-4F86-BCD1-6DCB08199B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8067" y="-32469"/>
            <a:ext cx="646331" cy="646331"/>
          </a:xfrm>
          <a:prstGeom prst="rect">
            <a:avLst/>
          </a:prstGeom>
        </p:spPr>
      </p:pic>
      <p:sp>
        <p:nvSpPr>
          <p:cNvPr id="25" name="Rectangle: Rounded Corners 24">
            <a:extLst>
              <a:ext uri="{FF2B5EF4-FFF2-40B4-BE49-F238E27FC236}">
                <a16:creationId xmlns:a16="http://schemas.microsoft.com/office/drawing/2014/main" id="{BE9A7E39-1904-3782-E0F6-4A2351A4FDBB}"/>
              </a:ext>
            </a:extLst>
          </p:cNvPr>
          <p:cNvSpPr/>
          <p:nvPr/>
        </p:nvSpPr>
        <p:spPr>
          <a:xfrm>
            <a:off x="164008" y="5550356"/>
            <a:ext cx="3242985" cy="1203529"/>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85000"/>
                    <a:lumOff val="15000"/>
                  </a:schemeClr>
                </a:solidFill>
              </a:rPr>
              <a:t>Get UCAS points which can get you onto a higher-level course</a:t>
            </a:r>
          </a:p>
        </p:txBody>
      </p:sp>
      <p:sp>
        <p:nvSpPr>
          <p:cNvPr id="7" name="Rectangle 6">
            <a:extLst>
              <a:ext uri="{FF2B5EF4-FFF2-40B4-BE49-F238E27FC236}">
                <a16:creationId xmlns:a16="http://schemas.microsoft.com/office/drawing/2014/main" id="{A33C128A-3AEF-315D-9203-F3F424F227DA}"/>
              </a:ext>
            </a:extLst>
          </p:cNvPr>
          <p:cNvSpPr/>
          <p:nvPr/>
        </p:nvSpPr>
        <p:spPr>
          <a:xfrm>
            <a:off x="3673184" y="1807145"/>
            <a:ext cx="5224113" cy="58543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Mostly in colleges</a:t>
            </a:r>
          </a:p>
        </p:txBody>
      </p:sp>
      <p:sp>
        <p:nvSpPr>
          <p:cNvPr id="8" name="Rectangle 7">
            <a:extLst>
              <a:ext uri="{FF2B5EF4-FFF2-40B4-BE49-F238E27FC236}">
                <a16:creationId xmlns:a16="http://schemas.microsoft.com/office/drawing/2014/main" id="{19E76C84-1C16-E59D-9C66-B1DD29ECB43D}"/>
              </a:ext>
            </a:extLst>
          </p:cNvPr>
          <p:cNvSpPr/>
          <p:nvPr/>
        </p:nvSpPr>
        <p:spPr>
          <a:xfrm>
            <a:off x="3673184" y="2618351"/>
            <a:ext cx="5186844" cy="655308"/>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1 T-Level equivalent to 3 A Levels</a:t>
            </a:r>
          </a:p>
        </p:txBody>
      </p:sp>
    </p:spTree>
    <p:custDataLst>
      <p:tags r:id="rId1"/>
    </p:custDataLst>
    <p:extLst>
      <p:ext uri="{BB962C8B-B14F-4D97-AF65-F5344CB8AC3E}">
        <p14:creationId xmlns:p14="http://schemas.microsoft.com/office/powerpoint/2010/main" val="17435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5"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4733"/>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523220"/>
          </a:xfrm>
          <a:prstGeom prst="rect">
            <a:avLst/>
          </a:prstGeom>
          <a:solidFill>
            <a:srgbClr val="002060"/>
          </a:solidFill>
        </p:spPr>
        <p:txBody>
          <a:bodyPr wrap="square" rtlCol="0">
            <a:spAutoFit/>
          </a:bodyPr>
          <a:lstStyle/>
          <a:p>
            <a:pPr algn="ctr"/>
            <a:r>
              <a:rPr lang="en-GB" sz="2800" dirty="0">
                <a:solidFill>
                  <a:schemeClr val="bg1"/>
                </a:solidFill>
              </a:rPr>
              <a:t>Recorded video of lesson 1</a:t>
            </a:r>
          </a:p>
        </p:txBody>
      </p:sp>
      <p:sp>
        <p:nvSpPr>
          <p:cNvPr id="10" name="TextBox 9">
            <a:extLst>
              <a:ext uri="{FF2B5EF4-FFF2-40B4-BE49-F238E27FC236}">
                <a16:creationId xmlns:a16="http://schemas.microsoft.com/office/drawing/2014/main" id="{71994742-AE47-FFE8-76A9-5074C81A68C3}"/>
              </a:ext>
            </a:extLst>
          </p:cNvPr>
          <p:cNvSpPr txBox="1"/>
          <p:nvPr/>
        </p:nvSpPr>
        <p:spPr>
          <a:xfrm>
            <a:off x="928651" y="4224625"/>
            <a:ext cx="7286698" cy="1938992"/>
          </a:xfrm>
          <a:prstGeom prst="rect">
            <a:avLst/>
          </a:prstGeom>
          <a:noFill/>
        </p:spPr>
        <p:txBody>
          <a:bodyPr wrap="square" rtlCol="0">
            <a:spAutoFit/>
          </a:bodyPr>
          <a:lstStyle/>
          <a:p>
            <a:pPr algn="ctr"/>
            <a:r>
              <a:rPr lang="en-GB" sz="2400">
                <a:solidFill>
                  <a:schemeClr val="bg1"/>
                </a:solidFill>
                <a:latin typeface="Aptos" panose="020B0004020202020204" pitchFamily="34" charset="0"/>
                <a:ea typeface="Times New Roman" panose="02020603050405020304" pitchFamily="18" charset="0"/>
              </a:rPr>
              <a:t>Right click to play the video icon above or copy and paste the link below in a new tab to view: </a:t>
            </a:r>
          </a:p>
          <a:p>
            <a:pPr algn="ctr"/>
            <a:endParaRPr lang="en-GB" sz="2400" dirty="0">
              <a:solidFill>
                <a:schemeClr val="bg1"/>
              </a:solidFill>
              <a:latin typeface="Aptos" panose="020B0004020202020204" pitchFamily="34" charset="0"/>
              <a:ea typeface="Times New Roman" panose="02020603050405020304" pitchFamily="18" charset="0"/>
            </a:endParaRPr>
          </a:p>
          <a:p>
            <a:pPr algn="ctr"/>
            <a:r>
              <a:rPr lang="en-GB" sz="2400" dirty="0">
                <a:hlinkClick r:id="rId4"/>
              </a:rPr>
              <a:t>https://youtu.be/0-0BcwweIQM</a:t>
            </a:r>
            <a:endParaRPr lang="en-GB" sz="2400" dirty="0"/>
          </a:p>
          <a:p>
            <a:pPr algn="ctr"/>
            <a:endParaRPr lang="en-GB" sz="2400" dirty="0"/>
          </a:p>
        </p:txBody>
      </p:sp>
      <p:pic>
        <p:nvPicPr>
          <p:cNvPr id="4" name="Graphic 3" descr="Vlog with solid fill">
            <a:hlinkClick r:id="rId4"/>
            <a:extLst>
              <a:ext uri="{FF2B5EF4-FFF2-40B4-BE49-F238E27FC236}">
                <a16:creationId xmlns:a16="http://schemas.microsoft.com/office/drawing/2014/main" id="{0E5E625F-D384-697F-1BA1-E9BB81725A0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55927" y="805459"/>
            <a:ext cx="3437768" cy="3437768"/>
          </a:xfrm>
          <a:prstGeom prst="rect">
            <a:avLst/>
          </a:prstGeom>
        </p:spPr>
      </p:pic>
      <p:pic>
        <p:nvPicPr>
          <p:cNvPr id="7" name="Graphic 6" descr="Badge 1 with solid fill">
            <a:extLst>
              <a:ext uri="{FF2B5EF4-FFF2-40B4-BE49-F238E27FC236}">
                <a16:creationId xmlns:a16="http://schemas.microsoft.com/office/drawing/2014/main" id="{65B93FC4-20CA-E05C-65EF-8C962C30537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7952" y="1"/>
            <a:ext cx="518486" cy="518486"/>
          </a:xfrm>
          <a:prstGeom prst="rect">
            <a:avLst/>
          </a:prstGeom>
        </p:spPr>
      </p:pic>
    </p:spTree>
    <p:custDataLst>
      <p:tags r:id="rId1"/>
    </p:custDataLst>
    <p:extLst>
      <p:ext uri="{BB962C8B-B14F-4D97-AF65-F5344CB8AC3E}">
        <p14:creationId xmlns:p14="http://schemas.microsoft.com/office/powerpoint/2010/main" val="1073444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0"/>
            <a:ext cx="9158780" cy="6858000"/>
          </a:xfrm>
          <a:prstGeom prst="rect">
            <a:avLst/>
          </a:prstGeom>
          <a:solidFill>
            <a:srgbClr val="C25C8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3" name="Group 2">
            <a:extLst>
              <a:ext uri="{FF2B5EF4-FFF2-40B4-BE49-F238E27FC236}">
                <a16:creationId xmlns:a16="http://schemas.microsoft.com/office/drawing/2014/main" id="{986A65DE-83E1-3057-9EA1-6465D57EEA49}"/>
              </a:ext>
            </a:extLst>
          </p:cNvPr>
          <p:cNvGrpSpPr/>
          <p:nvPr/>
        </p:nvGrpSpPr>
        <p:grpSpPr>
          <a:xfrm>
            <a:off x="3619211" y="1247673"/>
            <a:ext cx="5148080" cy="1138107"/>
            <a:chOff x="326766" y="1152606"/>
            <a:chExt cx="6119245" cy="1347576"/>
          </a:xfrm>
        </p:grpSpPr>
        <p:sp>
          <p:nvSpPr>
            <p:cNvPr id="4" name="Rectangle 3">
              <a:extLst>
                <a:ext uri="{FF2B5EF4-FFF2-40B4-BE49-F238E27FC236}">
                  <a16:creationId xmlns:a16="http://schemas.microsoft.com/office/drawing/2014/main" id="{5AF40692-C30A-3A2C-1626-FED318D1B4C2}"/>
                </a:ext>
              </a:extLst>
            </p:cNvPr>
            <p:cNvSpPr/>
            <p:nvPr/>
          </p:nvSpPr>
          <p:spPr>
            <a:xfrm>
              <a:off x="2443338" y="1152606"/>
              <a:ext cx="4002673" cy="13475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£6.40 per hour – (but some employers pay more)</a:t>
              </a:r>
            </a:p>
          </p:txBody>
        </p:sp>
        <p:pic>
          <p:nvPicPr>
            <p:cNvPr id="6" name="Picture 5">
              <a:extLst>
                <a:ext uri="{FF2B5EF4-FFF2-40B4-BE49-F238E27FC236}">
                  <a16:creationId xmlns:a16="http://schemas.microsoft.com/office/drawing/2014/main" id="{905F7D68-1D75-89F2-0AD2-E83A79AABE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766" y="1159359"/>
              <a:ext cx="1899714" cy="1266103"/>
            </a:xfrm>
            <a:prstGeom prst="rect">
              <a:avLst/>
            </a:prstGeom>
          </p:spPr>
        </p:pic>
      </p:grpSp>
      <p:grpSp>
        <p:nvGrpSpPr>
          <p:cNvPr id="7" name="Group 6">
            <a:extLst>
              <a:ext uri="{FF2B5EF4-FFF2-40B4-BE49-F238E27FC236}">
                <a16:creationId xmlns:a16="http://schemas.microsoft.com/office/drawing/2014/main" id="{8DA0DFFC-FF6F-1482-43D7-95E352157E90}"/>
              </a:ext>
            </a:extLst>
          </p:cNvPr>
          <p:cNvGrpSpPr/>
          <p:nvPr/>
        </p:nvGrpSpPr>
        <p:grpSpPr>
          <a:xfrm>
            <a:off x="3621254" y="4573229"/>
            <a:ext cx="5146037" cy="1383134"/>
            <a:chOff x="252066" y="4085494"/>
            <a:chExt cx="6116817" cy="1637701"/>
          </a:xfrm>
        </p:grpSpPr>
        <p:sp>
          <p:nvSpPr>
            <p:cNvPr id="8" name="Rectangle 7">
              <a:extLst>
                <a:ext uri="{FF2B5EF4-FFF2-40B4-BE49-F238E27FC236}">
                  <a16:creationId xmlns:a16="http://schemas.microsoft.com/office/drawing/2014/main" id="{540EDF92-F23B-7062-74B0-49E034FED803}"/>
                </a:ext>
              </a:extLst>
            </p:cNvPr>
            <p:cNvSpPr/>
            <p:nvPr/>
          </p:nvSpPr>
          <p:spPr>
            <a:xfrm>
              <a:off x="2443338" y="4155485"/>
              <a:ext cx="3925545" cy="13475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Need to find one like finding a job</a:t>
              </a:r>
            </a:p>
          </p:txBody>
        </p:sp>
        <p:pic>
          <p:nvPicPr>
            <p:cNvPr id="9" name="Picture 8">
              <a:extLst>
                <a:ext uri="{FF2B5EF4-FFF2-40B4-BE49-F238E27FC236}">
                  <a16:creationId xmlns:a16="http://schemas.microsoft.com/office/drawing/2014/main" id="{26310477-9AAF-0902-CCDF-16F90D3FC9B8}"/>
                </a:ext>
              </a:extLst>
            </p:cNvPr>
            <p:cNvPicPr>
              <a:picLocks noChangeAspect="1"/>
            </p:cNvPicPr>
            <p:nvPr/>
          </p:nvPicPr>
          <p:blipFill>
            <a:blip r:embed="rId4"/>
            <a:stretch>
              <a:fillRect/>
            </a:stretch>
          </p:blipFill>
          <p:spPr>
            <a:xfrm>
              <a:off x="252066" y="4085494"/>
              <a:ext cx="1878413" cy="1637701"/>
            </a:xfrm>
            <a:prstGeom prst="rect">
              <a:avLst/>
            </a:prstGeom>
          </p:spPr>
        </p:pic>
      </p:grpSp>
      <p:grpSp>
        <p:nvGrpSpPr>
          <p:cNvPr id="11" name="Group 10">
            <a:extLst>
              <a:ext uri="{FF2B5EF4-FFF2-40B4-BE49-F238E27FC236}">
                <a16:creationId xmlns:a16="http://schemas.microsoft.com/office/drawing/2014/main" id="{979D5717-3554-CA9F-9E68-97A2CE11BE0E}"/>
              </a:ext>
            </a:extLst>
          </p:cNvPr>
          <p:cNvGrpSpPr/>
          <p:nvPr/>
        </p:nvGrpSpPr>
        <p:grpSpPr>
          <a:xfrm>
            <a:off x="3640856" y="2919766"/>
            <a:ext cx="5126435" cy="1138107"/>
            <a:chOff x="326766" y="2646920"/>
            <a:chExt cx="6343364" cy="1347576"/>
          </a:xfrm>
        </p:grpSpPr>
        <p:sp>
          <p:nvSpPr>
            <p:cNvPr id="13" name="Rectangle 12">
              <a:extLst>
                <a:ext uri="{FF2B5EF4-FFF2-40B4-BE49-F238E27FC236}">
                  <a16:creationId xmlns:a16="http://schemas.microsoft.com/office/drawing/2014/main" id="{E673FBD1-7787-9049-D3F0-F4472903EE77}"/>
                </a:ext>
              </a:extLst>
            </p:cNvPr>
            <p:cNvSpPr/>
            <p:nvPr/>
          </p:nvSpPr>
          <p:spPr>
            <a:xfrm>
              <a:off x="2443338" y="2646920"/>
              <a:ext cx="4226792" cy="13475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Learn by doing the job, in the workplace</a:t>
              </a:r>
            </a:p>
          </p:txBody>
        </p:sp>
        <p:pic>
          <p:nvPicPr>
            <p:cNvPr id="15" name="Picture 14">
              <a:extLst>
                <a:ext uri="{FF2B5EF4-FFF2-40B4-BE49-F238E27FC236}">
                  <a16:creationId xmlns:a16="http://schemas.microsoft.com/office/drawing/2014/main" id="{E0E7C511-3B0D-61FA-B066-966C9CC557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766" y="2694330"/>
              <a:ext cx="1950824" cy="1300166"/>
            </a:xfrm>
            <a:prstGeom prst="rect">
              <a:avLst/>
            </a:prstGeom>
          </p:spPr>
        </p:pic>
      </p:grpSp>
      <p:grpSp>
        <p:nvGrpSpPr>
          <p:cNvPr id="16" name="Group 15">
            <a:extLst>
              <a:ext uri="{FF2B5EF4-FFF2-40B4-BE49-F238E27FC236}">
                <a16:creationId xmlns:a16="http://schemas.microsoft.com/office/drawing/2014/main" id="{FB398606-077E-9B22-3A5B-F8F7CBF6F798}"/>
              </a:ext>
            </a:extLst>
          </p:cNvPr>
          <p:cNvGrpSpPr/>
          <p:nvPr/>
        </p:nvGrpSpPr>
        <p:grpSpPr>
          <a:xfrm>
            <a:off x="241030" y="1195925"/>
            <a:ext cx="3088893" cy="4760439"/>
            <a:chOff x="319286" y="1452355"/>
            <a:chExt cx="3347023" cy="4760439"/>
          </a:xfrm>
        </p:grpSpPr>
        <p:pic>
          <p:nvPicPr>
            <p:cNvPr id="17" name="Picture 16">
              <a:extLst>
                <a:ext uri="{FF2B5EF4-FFF2-40B4-BE49-F238E27FC236}">
                  <a16:creationId xmlns:a16="http://schemas.microsoft.com/office/drawing/2014/main" id="{A61799F4-55AB-2201-89CB-76F5B2202687}"/>
                </a:ext>
              </a:extLst>
            </p:cNvPr>
            <p:cNvPicPr>
              <a:picLocks noChangeAspect="1"/>
            </p:cNvPicPr>
            <p:nvPr/>
          </p:nvPicPr>
          <p:blipFill>
            <a:blip r:embed="rId6"/>
            <a:stretch>
              <a:fillRect/>
            </a:stretch>
          </p:blipFill>
          <p:spPr>
            <a:xfrm>
              <a:off x="321717" y="5373531"/>
              <a:ext cx="747036" cy="839263"/>
            </a:xfrm>
            <a:prstGeom prst="rect">
              <a:avLst/>
            </a:prstGeom>
          </p:spPr>
        </p:pic>
        <p:pic>
          <p:nvPicPr>
            <p:cNvPr id="18" name="Picture 17">
              <a:extLst>
                <a:ext uri="{FF2B5EF4-FFF2-40B4-BE49-F238E27FC236}">
                  <a16:creationId xmlns:a16="http://schemas.microsoft.com/office/drawing/2014/main" id="{0F4015C4-9A1B-95C1-1A4E-32C55190BF26}"/>
                </a:ext>
              </a:extLst>
            </p:cNvPr>
            <p:cNvPicPr>
              <a:picLocks noChangeAspect="1"/>
            </p:cNvPicPr>
            <p:nvPr/>
          </p:nvPicPr>
          <p:blipFill>
            <a:blip r:embed="rId7"/>
            <a:stretch>
              <a:fillRect/>
            </a:stretch>
          </p:blipFill>
          <p:spPr>
            <a:xfrm>
              <a:off x="319286" y="4414396"/>
              <a:ext cx="756281" cy="849649"/>
            </a:xfrm>
            <a:prstGeom prst="rect">
              <a:avLst/>
            </a:prstGeom>
          </p:spPr>
        </p:pic>
        <p:pic>
          <p:nvPicPr>
            <p:cNvPr id="19" name="Picture 18">
              <a:extLst>
                <a:ext uri="{FF2B5EF4-FFF2-40B4-BE49-F238E27FC236}">
                  <a16:creationId xmlns:a16="http://schemas.microsoft.com/office/drawing/2014/main" id="{143E8E21-A560-21E0-D738-B95FA15C2BA1}"/>
                </a:ext>
              </a:extLst>
            </p:cNvPr>
            <p:cNvPicPr>
              <a:picLocks noChangeAspect="1"/>
            </p:cNvPicPr>
            <p:nvPr/>
          </p:nvPicPr>
          <p:blipFill rotWithShape="1">
            <a:blip r:embed="rId8"/>
            <a:srcRect t="10665"/>
            <a:stretch/>
          </p:blipFill>
          <p:spPr>
            <a:xfrm>
              <a:off x="328833" y="3429292"/>
              <a:ext cx="761906" cy="895235"/>
            </a:xfrm>
            <a:prstGeom prst="rect">
              <a:avLst/>
            </a:prstGeom>
          </p:spPr>
        </p:pic>
        <p:pic>
          <p:nvPicPr>
            <p:cNvPr id="20" name="Picture 19">
              <a:extLst>
                <a:ext uri="{FF2B5EF4-FFF2-40B4-BE49-F238E27FC236}">
                  <a16:creationId xmlns:a16="http://schemas.microsoft.com/office/drawing/2014/main" id="{C3A133CB-FFD9-5E86-FAD2-24A2D0B9FC6F}"/>
                </a:ext>
              </a:extLst>
            </p:cNvPr>
            <p:cNvPicPr>
              <a:picLocks noChangeAspect="1"/>
            </p:cNvPicPr>
            <p:nvPr/>
          </p:nvPicPr>
          <p:blipFill>
            <a:blip r:embed="rId9"/>
            <a:stretch>
              <a:fillRect/>
            </a:stretch>
          </p:blipFill>
          <p:spPr>
            <a:xfrm>
              <a:off x="328833" y="2453140"/>
              <a:ext cx="761906" cy="895234"/>
            </a:xfrm>
            <a:prstGeom prst="rect">
              <a:avLst/>
            </a:prstGeom>
          </p:spPr>
        </p:pic>
        <p:pic>
          <p:nvPicPr>
            <p:cNvPr id="21" name="Picture 20">
              <a:extLst>
                <a:ext uri="{FF2B5EF4-FFF2-40B4-BE49-F238E27FC236}">
                  <a16:creationId xmlns:a16="http://schemas.microsoft.com/office/drawing/2014/main" id="{FF487D9C-0F3F-9F25-E9A9-843032D3F6B4}"/>
                </a:ext>
              </a:extLst>
            </p:cNvPr>
            <p:cNvPicPr>
              <a:picLocks noChangeAspect="1"/>
            </p:cNvPicPr>
            <p:nvPr/>
          </p:nvPicPr>
          <p:blipFill>
            <a:blip r:embed="rId10"/>
            <a:stretch>
              <a:fillRect/>
            </a:stretch>
          </p:blipFill>
          <p:spPr>
            <a:xfrm>
              <a:off x="328833" y="1452355"/>
              <a:ext cx="761906" cy="905155"/>
            </a:xfrm>
            <a:prstGeom prst="rect">
              <a:avLst/>
            </a:prstGeom>
          </p:spPr>
        </p:pic>
        <p:sp>
          <p:nvSpPr>
            <p:cNvPr id="22" name="Rectangle 21">
              <a:extLst>
                <a:ext uri="{FF2B5EF4-FFF2-40B4-BE49-F238E27FC236}">
                  <a16:creationId xmlns:a16="http://schemas.microsoft.com/office/drawing/2014/main" id="{EED2C37E-9390-BFB6-E3C6-5D96A7C9567F}"/>
                </a:ext>
              </a:extLst>
            </p:cNvPr>
            <p:cNvSpPr/>
            <p:nvPr/>
          </p:nvSpPr>
          <p:spPr>
            <a:xfrm>
              <a:off x="1189451" y="5373531"/>
              <a:ext cx="2476858" cy="839262"/>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Intermediate Apprenticeship</a:t>
              </a:r>
            </a:p>
          </p:txBody>
        </p:sp>
        <p:sp>
          <p:nvSpPr>
            <p:cNvPr id="23" name="Rectangle 22">
              <a:extLst>
                <a:ext uri="{FF2B5EF4-FFF2-40B4-BE49-F238E27FC236}">
                  <a16:creationId xmlns:a16="http://schemas.microsoft.com/office/drawing/2014/main" id="{EA342971-FB95-B04B-1EC4-2D8BAD42CB9B}"/>
                </a:ext>
              </a:extLst>
            </p:cNvPr>
            <p:cNvSpPr/>
            <p:nvPr/>
          </p:nvSpPr>
          <p:spPr>
            <a:xfrm>
              <a:off x="1189451" y="4412539"/>
              <a:ext cx="2476858" cy="851506"/>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Advanced Apprenticeship</a:t>
              </a:r>
            </a:p>
          </p:txBody>
        </p:sp>
        <p:sp>
          <p:nvSpPr>
            <p:cNvPr id="24" name="Rectangle 23">
              <a:extLst>
                <a:ext uri="{FF2B5EF4-FFF2-40B4-BE49-F238E27FC236}">
                  <a16:creationId xmlns:a16="http://schemas.microsoft.com/office/drawing/2014/main" id="{D4407CAE-8836-EF61-FDE4-07B8431DBC21}"/>
                </a:ext>
              </a:extLst>
            </p:cNvPr>
            <p:cNvSpPr/>
            <p:nvPr/>
          </p:nvSpPr>
          <p:spPr>
            <a:xfrm>
              <a:off x="1186108" y="3428999"/>
              <a:ext cx="2480201" cy="89366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Higher/Degree Apprenticeship</a:t>
              </a:r>
            </a:p>
          </p:txBody>
        </p:sp>
        <p:sp>
          <p:nvSpPr>
            <p:cNvPr id="25" name="Rectangle 24">
              <a:extLst>
                <a:ext uri="{FF2B5EF4-FFF2-40B4-BE49-F238E27FC236}">
                  <a16:creationId xmlns:a16="http://schemas.microsoft.com/office/drawing/2014/main" id="{1130A40D-3EE1-5551-C6D7-FA0DF0B20D3F}"/>
                </a:ext>
              </a:extLst>
            </p:cNvPr>
            <p:cNvSpPr/>
            <p:nvPr/>
          </p:nvSpPr>
          <p:spPr>
            <a:xfrm>
              <a:off x="1186107" y="2445459"/>
              <a:ext cx="2480201" cy="893663"/>
            </a:xfrm>
            <a:prstGeom prst="rect">
              <a:avLst/>
            </a:prstGeom>
            <a:solidFill>
              <a:srgbClr val="33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Higher/Degree Apprenticeship</a:t>
              </a:r>
            </a:p>
          </p:txBody>
        </p:sp>
        <p:sp>
          <p:nvSpPr>
            <p:cNvPr id="26" name="Rectangle 25">
              <a:extLst>
                <a:ext uri="{FF2B5EF4-FFF2-40B4-BE49-F238E27FC236}">
                  <a16:creationId xmlns:a16="http://schemas.microsoft.com/office/drawing/2014/main" id="{B8DDF331-58CD-740C-A4F5-8305C85BC88F}"/>
                </a:ext>
              </a:extLst>
            </p:cNvPr>
            <p:cNvSpPr/>
            <p:nvPr/>
          </p:nvSpPr>
          <p:spPr>
            <a:xfrm>
              <a:off x="1186107" y="1452355"/>
              <a:ext cx="2480201" cy="893663"/>
            </a:xfrm>
            <a:prstGeom prst="rect">
              <a:avLst/>
            </a:prstGeom>
            <a:solidFill>
              <a:srgbClr val="33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grpSp>
      <p:sp>
        <p:nvSpPr>
          <p:cNvPr id="28" name="Rectangle 27">
            <a:extLst>
              <a:ext uri="{FF2B5EF4-FFF2-40B4-BE49-F238E27FC236}">
                <a16:creationId xmlns:a16="http://schemas.microsoft.com/office/drawing/2014/main" id="{F3E70EE8-C7DA-64E3-F940-E4A0B8C8BC62}"/>
              </a:ext>
            </a:extLst>
          </p:cNvPr>
          <p:cNvSpPr/>
          <p:nvPr/>
        </p:nvSpPr>
        <p:spPr>
          <a:xfrm>
            <a:off x="137160" y="4006228"/>
            <a:ext cx="3303246" cy="2122074"/>
          </a:xfrm>
          <a:prstGeom prst="rect">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 Box 14">
            <a:extLst>
              <a:ext uri="{FF2B5EF4-FFF2-40B4-BE49-F238E27FC236}">
                <a16:creationId xmlns:a16="http://schemas.microsoft.com/office/drawing/2014/main" id="{011B6200-7A30-2D0B-A364-6B89C505887A}"/>
              </a:ext>
            </a:extLst>
          </p:cNvPr>
          <p:cNvSpPr txBox="1">
            <a:spLocks noChangeArrowheads="1"/>
          </p:cNvSpPr>
          <p:nvPr/>
        </p:nvSpPr>
        <p:spPr bwMode="auto">
          <a:xfrm>
            <a:off x="-7390" y="-17406"/>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Work-based Pathway – Apprenticeships</a:t>
            </a:r>
          </a:p>
        </p:txBody>
      </p:sp>
      <p:pic>
        <p:nvPicPr>
          <p:cNvPr id="30" name="Graphic 29" descr="Badge 1 with solid fill">
            <a:extLst>
              <a:ext uri="{FF2B5EF4-FFF2-40B4-BE49-F238E27FC236}">
                <a16:creationId xmlns:a16="http://schemas.microsoft.com/office/drawing/2014/main" id="{BD4FAD71-FBCA-1EB8-275C-707D424404F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0" y="-57699"/>
            <a:ext cx="646331" cy="646331"/>
          </a:xfrm>
          <a:prstGeom prst="rect">
            <a:avLst/>
          </a:prstGeom>
        </p:spPr>
      </p:pic>
    </p:spTree>
    <p:extLst>
      <p:ext uri="{BB962C8B-B14F-4D97-AF65-F5344CB8AC3E}">
        <p14:creationId xmlns:p14="http://schemas.microsoft.com/office/powerpoint/2010/main" val="258991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12" name="Text Box 14">
            <a:extLst>
              <a:ext uri="{FF2B5EF4-FFF2-40B4-BE49-F238E27FC236}">
                <a16:creationId xmlns:a16="http://schemas.microsoft.com/office/drawing/2014/main" id="{3974FB25-413E-44EC-8749-D0F27C96A5B9}"/>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Academic Pathway – A-levels</a:t>
            </a:r>
          </a:p>
        </p:txBody>
      </p:sp>
      <p:pic>
        <p:nvPicPr>
          <p:cNvPr id="13" name="Graphic 12" descr="Badge 1 with solid fill">
            <a:extLst>
              <a:ext uri="{FF2B5EF4-FFF2-40B4-BE49-F238E27FC236}">
                <a16:creationId xmlns:a16="http://schemas.microsoft.com/office/drawing/2014/main" id="{0D7F5B03-2EE7-4272-99BD-E72219D3D3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57699"/>
            <a:ext cx="646331" cy="646331"/>
          </a:xfrm>
          <a:prstGeom prst="rect">
            <a:avLst/>
          </a:prstGeom>
        </p:spPr>
      </p:pic>
      <p:sp>
        <p:nvSpPr>
          <p:cNvPr id="4" name="Rectangle 3">
            <a:extLst>
              <a:ext uri="{FF2B5EF4-FFF2-40B4-BE49-F238E27FC236}">
                <a16:creationId xmlns:a16="http://schemas.microsoft.com/office/drawing/2014/main" id="{2CFB9BC5-152A-A1CB-E843-B71B927BAC98}"/>
              </a:ext>
            </a:extLst>
          </p:cNvPr>
          <p:cNvSpPr/>
          <p:nvPr/>
        </p:nvSpPr>
        <p:spPr>
          <a:xfrm>
            <a:off x="2407031" y="2200081"/>
            <a:ext cx="2798064" cy="73806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Usually take 3 or 4</a:t>
            </a:r>
          </a:p>
        </p:txBody>
      </p:sp>
      <p:sp>
        <p:nvSpPr>
          <p:cNvPr id="5" name="Rectangle 4">
            <a:extLst>
              <a:ext uri="{FF2B5EF4-FFF2-40B4-BE49-F238E27FC236}">
                <a16:creationId xmlns:a16="http://schemas.microsoft.com/office/drawing/2014/main" id="{F178E9D2-792E-4737-8520-BC24FE105E2B}"/>
              </a:ext>
            </a:extLst>
          </p:cNvPr>
          <p:cNvSpPr/>
          <p:nvPr/>
        </p:nvSpPr>
        <p:spPr>
          <a:xfrm>
            <a:off x="2395592" y="3115722"/>
            <a:ext cx="2798064" cy="738067"/>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AS levels – in some schools</a:t>
            </a:r>
          </a:p>
        </p:txBody>
      </p:sp>
      <p:grpSp>
        <p:nvGrpSpPr>
          <p:cNvPr id="6" name="Group 5">
            <a:extLst>
              <a:ext uri="{FF2B5EF4-FFF2-40B4-BE49-F238E27FC236}">
                <a16:creationId xmlns:a16="http://schemas.microsoft.com/office/drawing/2014/main" id="{6688165F-DFC4-2A5D-47C8-0A118531F8E0}"/>
              </a:ext>
            </a:extLst>
          </p:cNvPr>
          <p:cNvGrpSpPr/>
          <p:nvPr/>
        </p:nvGrpSpPr>
        <p:grpSpPr>
          <a:xfrm>
            <a:off x="2407031" y="4043526"/>
            <a:ext cx="2840790" cy="1700786"/>
            <a:chOff x="3095755" y="3896119"/>
            <a:chExt cx="2840790" cy="1700786"/>
          </a:xfrm>
        </p:grpSpPr>
        <p:sp>
          <p:nvSpPr>
            <p:cNvPr id="7" name="Rectangle 6">
              <a:extLst>
                <a:ext uri="{FF2B5EF4-FFF2-40B4-BE49-F238E27FC236}">
                  <a16:creationId xmlns:a16="http://schemas.microsoft.com/office/drawing/2014/main" id="{CF6021BD-73D3-76B0-48FB-47E6EB86CB78}"/>
                </a:ext>
              </a:extLst>
            </p:cNvPr>
            <p:cNvSpPr/>
            <p:nvPr/>
          </p:nvSpPr>
          <p:spPr>
            <a:xfrm>
              <a:off x="3095755" y="3896119"/>
              <a:ext cx="2819427" cy="73806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Extended Project Qualification</a:t>
              </a:r>
            </a:p>
          </p:txBody>
        </p:sp>
        <p:sp>
          <p:nvSpPr>
            <p:cNvPr id="8" name="Rectangle 7">
              <a:extLst>
                <a:ext uri="{FF2B5EF4-FFF2-40B4-BE49-F238E27FC236}">
                  <a16:creationId xmlns:a16="http://schemas.microsoft.com/office/drawing/2014/main" id="{523532DD-8C0A-8918-EE5D-20BB0E63CBBC}"/>
                </a:ext>
              </a:extLst>
            </p:cNvPr>
            <p:cNvSpPr/>
            <p:nvPr/>
          </p:nvSpPr>
          <p:spPr>
            <a:xfrm>
              <a:off x="3095755" y="4858838"/>
              <a:ext cx="2840790" cy="73806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L3 Core Maths</a:t>
              </a:r>
            </a:p>
          </p:txBody>
        </p:sp>
      </p:grpSp>
      <p:sp>
        <p:nvSpPr>
          <p:cNvPr id="9" name="TextBox 8">
            <a:extLst>
              <a:ext uri="{FF2B5EF4-FFF2-40B4-BE49-F238E27FC236}">
                <a16:creationId xmlns:a16="http://schemas.microsoft.com/office/drawing/2014/main" id="{5541AB0D-BA8A-6DCE-1ACB-67AD52BE7369}"/>
              </a:ext>
            </a:extLst>
          </p:cNvPr>
          <p:cNvSpPr txBox="1"/>
          <p:nvPr/>
        </p:nvSpPr>
        <p:spPr>
          <a:xfrm>
            <a:off x="2395592" y="1156842"/>
            <a:ext cx="2807988" cy="830997"/>
          </a:xfrm>
          <a:prstGeom prst="rect">
            <a:avLst/>
          </a:prstGeom>
          <a:solidFill>
            <a:srgbClr val="002060"/>
          </a:solidFill>
        </p:spPr>
        <p:txBody>
          <a:bodyPr wrap="square" rtlCol="0" anchor="ctr">
            <a:spAutoFit/>
          </a:bodyPr>
          <a:lstStyle/>
          <a:p>
            <a:pPr algn="ctr"/>
            <a:r>
              <a:rPr lang="en-GB" sz="2400" b="1" dirty="0">
                <a:solidFill>
                  <a:schemeClr val="bg1"/>
                </a:solidFill>
              </a:rPr>
              <a:t>A Levels</a:t>
            </a:r>
          </a:p>
          <a:p>
            <a:pPr algn="ctr"/>
            <a:endParaRPr lang="en-GB" sz="2400" b="1" dirty="0">
              <a:solidFill>
                <a:schemeClr val="bg1"/>
              </a:solidFill>
            </a:endParaRPr>
          </a:p>
        </p:txBody>
      </p:sp>
      <p:grpSp>
        <p:nvGrpSpPr>
          <p:cNvPr id="15" name="Group 14">
            <a:extLst>
              <a:ext uri="{FF2B5EF4-FFF2-40B4-BE49-F238E27FC236}">
                <a16:creationId xmlns:a16="http://schemas.microsoft.com/office/drawing/2014/main" id="{E29C092D-2BCB-C1A5-FFE0-7EDE39984908}"/>
              </a:ext>
            </a:extLst>
          </p:cNvPr>
          <p:cNvGrpSpPr/>
          <p:nvPr/>
        </p:nvGrpSpPr>
        <p:grpSpPr>
          <a:xfrm>
            <a:off x="5895107" y="2150654"/>
            <a:ext cx="2722102" cy="2569349"/>
            <a:chOff x="6262663" y="2040931"/>
            <a:chExt cx="2722102" cy="2569349"/>
          </a:xfrm>
        </p:grpSpPr>
        <p:sp>
          <p:nvSpPr>
            <p:cNvPr id="18" name="Rectangle 17">
              <a:extLst>
                <a:ext uri="{FF2B5EF4-FFF2-40B4-BE49-F238E27FC236}">
                  <a16:creationId xmlns:a16="http://schemas.microsoft.com/office/drawing/2014/main" id="{34D57AFA-E169-ECE4-96C8-547B3E3C8A66}"/>
                </a:ext>
              </a:extLst>
            </p:cNvPr>
            <p:cNvSpPr/>
            <p:nvPr/>
          </p:nvSpPr>
          <p:spPr>
            <a:xfrm>
              <a:off x="6274102" y="2040931"/>
              <a:ext cx="2710663" cy="7380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Related to a job area</a:t>
              </a:r>
            </a:p>
          </p:txBody>
        </p:sp>
        <p:sp>
          <p:nvSpPr>
            <p:cNvPr id="19" name="Rectangle 18">
              <a:extLst>
                <a:ext uri="{FF2B5EF4-FFF2-40B4-BE49-F238E27FC236}">
                  <a16:creationId xmlns:a16="http://schemas.microsoft.com/office/drawing/2014/main" id="{62928CF7-3C9A-379B-1422-756718C42BB0}"/>
                </a:ext>
              </a:extLst>
            </p:cNvPr>
            <p:cNvSpPr/>
            <p:nvPr/>
          </p:nvSpPr>
          <p:spPr>
            <a:xfrm>
              <a:off x="6274101" y="3872213"/>
              <a:ext cx="2710663" cy="7380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Large (=2 or 3 A Levels)</a:t>
              </a:r>
            </a:p>
          </p:txBody>
        </p:sp>
        <p:sp>
          <p:nvSpPr>
            <p:cNvPr id="20" name="Rectangle 19">
              <a:extLst>
                <a:ext uri="{FF2B5EF4-FFF2-40B4-BE49-F238E27FC236}">
                  <a16:creationId xmlns:a16="http://schemas.microsoft.com/office/drawing/2014/main" id="{4DD41EC8-9126-6B89-37C0-C86A48007F13}"/>
                </a:ext>
              </a:extLst>
            </p:cNvPr>
            <p:cNvSpPr/>
            <p:nvPr/>
          </p:nvSpPr>
          <p:spPr>
            <a:xfrm>
              <a:off x="6262663" y="2956572"/>
              <a:ext cx="2710663" cy="73806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Small (=1 A Level)</a:t>
              </a:r>
            </a:p>
          </p:txBody>
        </p:sp>
      </p:grpSp>
      <p:sp>
        <p:nvSpPr>
          <p:cNvPr id="21" name="TextBox 20">
            <a:extLst>
              <a:ext uri="{FF2B5EF4-FFF2-40B4-BE49-F238E27FC236}">
                <a16:creationId xmlns:a16="http://schemas.microsoft.com/office/drawing/2014/main" id="{07B06F82-37A5-AFDC-0CCF-A1CABEC7C183}"/>
              </a:ext>
            </a:extLst>
          </p:cNvPr>
          <p:cNvSpPr txBox="1"/>
          <p:nvPr/>
        </p:nvSpPr>
        <p:spPr>
          <a:xfrm>
            <a:off x="5905031" y="1117927"/>
            <a:ext cx="2710664" cy="830997"/>
          </a:xfrm>
          <a:prstGeom prst="rect">
            <a:avLst/>
          </a:prstGeom>
          <a:solidFill>
            <a:srgbClr val="002060"/>
          </a:solidFill>
        </p:spPr>
        <p:txBody>
          <a:bodyPr wrap="square" rtlCol="0">
            <a:spAutoFit/>
          </a:bodyPr>
          <a:lstStyle/>
          <a:p>
            <a:pPr algn="ctr"/>
            <a:r>
              <a:rPr lang="en-GB" sz="2400" b="1" dirty="0">
                <a:solidFill>
                  <a:schemeClr val="bg1"/>
                </a:solidFill>
              </a:rPr>
              <a:t>Other </a:t>
            </a:r>
            <a:r>
              <a:rPr lang="en-GB" sz="2400" b="1" dirty="0" err="1">
                <a:solidFill>
                  <a:schemeClr val="bg1"/>
                </a:solidFill>
              </a:rPr>
              <a:t>Voc</a:t>
            </a:r>
            <a:r>
              <a:rPr lang="en-GB" sz="2400" b="1" dirty="0">
                <a:solidFill>
                  <a:schemeClr val="bg1"/>
                </a:solidFill>
              </a:rPr>
              <a:t> Quals</a:t>
            </a:r>
          </a:p>
          <a:p>
            <a:pPr algn="ctr"/>
            <a:endParaRPr lang="en-GB" sz="2400" b="1" dirty="0">
              <a:solidFill>
                <a:schemeClr val="bg1"/>
              </a:solidFill>
            </a:endParaRPr>
          </a:p>
        </p:txBody>
      </p:sp>
      <p:pic>
        <p:nvPicPr>
          <p:cNvPr id="22" name="Picture 21">
            <a:extLst>
              <a:ext uri="{FF2B5EF4-FFF2-40B4-BE49-F238E27FC236}">
                <a16:creationId xmlns:a16="http://schemas.microsoft.com/office/drawing/2014/main" id="{118551BA-4121-C4A3-5A81-A3C470ABCE5E}"/>
              </a:ext>
            </a:extLst>
          </p:cNvPr>
          <p:cNvPicPr>
            <a:picLocks noChangeAspect="1"/>
          </p:cNvPicPr>
          <p:nvPr/>
        </p:nvPicPr>
        <p:blipFill>
          <a:blip r:embed="rId5"/>
          <a:stretch>
            <a:fillRect/>
          </a:stretch>
        </p:blipFill>
        <p:spPr>
          <a:xfrm>
            <a:off x="632805" y="1163886"/>
            <a:ext cx="1124545" cy="1245607"/>
          </a:xfrm>
          <a:prstGeom prst="rect">
            <a:avLst/>
          </a:prstGeom>
        </p:spPr>
      </p:pic>
      <p:pic>
        <p:nvPicPr>
          <p:cNvPr id="23" name="Picture 22" descr="Young girl finger on mouth">
            <a:extLst>
              <a:ext uri="{FF2B5EF4-FFF2-40B4-BE49-F238E27FC236}">
                <a16:creationId xmlns:a16="http://schemas.microsoft.com/office/drawing/2014/main" id="{A7802710-C780-90A6-8E6F-58F5FA14AB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310" y="2547389"/>
            <a:ext cx="1209533" cy="3862456"/>
          </a:xfrm>
          <a:prstGeom prst="rect">
            <a:avLst/>
          </a:prstGeom>
        </p:spPr>
      </p:pic>
      <p:sp>
        <p:nvSpPr>
          <p:cNvPr id="24" name="Rectangle: Rounded Corners 23">
            <a:extLst>
              <a:ext uri="{FF2B5EF4-FFF2-40B4-BE49-F238E27FC236}">
                <a16:creationId xmlns:a16="http://schemas.microsoft.com/office/drawing/2014/main" id="{6F6BAA0E-191E-017F-CC8A-4EFE10392B2D}"/>
              </a:ext>
            </a:extLst>
          </p:cNvPr>
          <p:cNvSpPr/>
          <p:nvPr/>
        </p:nvSpPr>
        <p:spPr>
          <a:xfrm>
            <a:off x="5507421" y="5006245"/>
            <a:ext cx="3247696" cy="14036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85000"/>
                    <a:lumOff val="15000"/>
                  </a:schemeClr>
                </a:solidFill>
              </a:rPr>
              <a:t>Get UCAS points for each, which can get you onto a higher level course</a:t>
            </a:r>
          </a:p>
        </p:txBody>
      </p:sp>
    </p:spTree>
    <p:custDataLst>
      <p:tags r:id="rId1"/>
    </p:custDataLst>
    <p:extLst>
      <p:ext uri="{BB962C8B-B14F-4D97-AF65-F5344CB8AC3E}">
        <p14:creationId xmlns:p14="http://schemas.microsoft.com/office/powerpoint/2010/main" val="51359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21"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6" name="Picture 5">
            <a:extLst>
              <a:ext uri="{FF2B5EF4-FFF2-40B4-BE49-F238E27FC236}">
                <a16:creationId xmlns:a16="http://schemas.microsoft.com/office/drawing/2014/main" id="{AC3D86A7-6209-0219-91C3-2D78AD3D0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7809" y="1450871"/>
            <a:ext cx="3145941" cy="529044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805" y="1024771"/>
            <a:ext cx="4192129" cy="5716540"/>
          </a:xfrm>
          <a:prstGeom prst="rect">
            <a:avLst/>
          </a:prstGeom>
          <a:effectLst>
            <a:outerShdw blurRad="63500" sx="102000" sy="102000" algn="ctr" rotWithShape="0">
              <a:prstClr val="black">
                <a:alpha val="40000"/>
              </a:prstClr>
            </a:outerShdw>
          </a:effectLst>
        </p:spPr>
      </p:pic>
      <p:grpSp>
        <p:nvGrpSpPr>
          <p:cNvPr id="10" name="Group 9">
            <a:extLst>
              <a:ext uri="{FF2B5EF4-FFF2-40B4-BE49-F238E27FC236}">
                <a16:creationId xmlns:a16="http://schemas.microsoft.com/office/drawing/2014/main" id="{17DA0FC5-471E-4D81-9BC3-0F319A3FBC36}"/>
              </a:ext>
            </a:extLst>
          </p:cNvPr>
          <p:cNvGrpSpPr/>
          <p:nvPr/>
        </p:nvGrpSpPr>
        <p:grpSpPr>
          <a:xfrm>
            <a:off x="4698315" y="483969"/>
            <a:ext cx="3924689" cy="1399138"/>
            <a:chOff x="4768281" y="679997"/>
            <a:chExt cx="3924689" cy="1399138"/>
          </a:xfrm>
          <a:solidFill>
            <a:srgbClr val="FFC000"/>
          </a:solidFill>
        </p:grpSpPr>
        <p:sp>
          <p:nvSpPr>
            <p:cNvPr id="3" name="Arrow: Left 2">
              <a:extLst>
                <a:ext uri="{FF2B5EF4-FFF2-40B4-BE49-F238E27FC236}">
                  <a16:creationId xmlns:a16="http://schemas.microsoft.com/office/drawing/2014/main" id="{F77BEE97-FDCB-498C-A128-983BFA09D263}"/>
                </a:ext>
              </a:extLst>
            </p:cNvPr>
            <p:cNvSpPr/>
            <p:nvPr/>
          </p:nvSpPr>
          <p:spPr>
            <a:xfrm>
              <a:off x="4768281" y="679997"/>
              <a:ext cx="3924689" cy="1230936"/>
            </a:xfrm>
            <a:prstGeom prst="lef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buAutoNum type="arabicPeriod"/>
              </a:pPr>
              <a:r>
                <a:rPr lang="en-GB" sz="2000" dirty="0">
                  <a:solidFill>
                    <a:schemeClr val="tx1"/>
                  </a:solidFill>
                </a:rPr>
                <a:t>Register/sign in  </a:t>
              </a:r>
            </a:p>
            <a:p>
              <a:pPr marL="457200" indent="-457200" algn="ctr">
                <a:buAutoNum type="arabicPeriod"/>
              </a:pPr>
              <a:r>
                <a:rPr lang="en-GB" sz="2000" dirty="0">
                  <a:solidFill>
                    <a:schemeClr val="tx1"/>
                  </a:solidFill>
                </a:rPr>
                <a:t>Build your report</a:t>
              </a:r>
            </a:p>
          </p:txBody>
        </p:sp>
        <p:sp>
          <p:nvSpPr>
            <p:cNvPr id="5" name="Arrow: Down 4">
              <a:extLst>
                <a:ext uri="{FF2B5EF4-FFF2-40B4-BE49-F238E27FC236}">
                  <a16:creationId xmlns:a16="http://schemas.microsoft.com/office/drawing/2014/main" id="{AD6F87EF-8556-4039-A1C9-94121F900121}"/>
                </a:ext>
              </a:extLst>
            </p:cNvPr>
            <p:cNvSpPr/>
            <p:nvPr/>
          </p:nvSpPr>
          <p:spPr>
            <a:xfrm>
              <a:off x="7191799" y="1578694"/>
              <a:ext cx="620064" cy="500441"/>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26" name="Picture 10" descr="Loop">
            <a:extLst>
              <a:ext uri="{FF2B5EF4-FFF2-40B4-BE49-F238E27FC236}">
                <a16:creationId xmlns:a16="http://schemas.microsoft.com/office/drawing/2014/main" id="{BE83B4A7-35F9-449C-947A-C5116B393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6500" y="5968316"/>
            <a:ext cx="2411081" cy="764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25BF627A-D2F4-497F-8933-AC724921C4DE}"/>
              </a:ext>
            </a:extLst>
          </p:cNvPr>
          <p:cNvSpPr/>
          <p:nvPr/>
        </p:nvSpPr>
        <p:spPr>
          <a:xfrm>
            <a:off x="14780" y="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    </a:t>
            </a:r>
            <a:r>
              <a:rPr lang="en-GB" sz="3600" dirty="0"/>
              <a:t>Now build your report in Career Tools</a:t>
            </a:r>
          </a:p>
        </p:txBody>
      </p:sp>
      <p:pic>
        <p:nvPicPr>
          <p:cNvPr id="12" name="Graphic 11" descr="Badge 1 with solid fill">
            <a:extLst>
              <a:ext uri="{FF2B5EF4-FFF2-40B4-BE49-F238E27FC236}">
                <a16:creationId xmlns:a16="http://schemas.microsoft.com/office/drawing/2014/main" id="{CBFC0DEF-DB67-4FA3-A1AE-AA890293BC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8878" y="0"/>
            <a:ext cx="646331" cy="646331"/>
          </a:xfrm>
          <a:prstGeom prst="rect">
            <a:avLst/>
          </a:prstGeom>
        </p:spPr>
      </p:pic>
      <p:sp>
        <p:nvSpPr>
          <p:cNvPr id="4" name="Star: 12 Points 3">
            <a:extLst>
              <a:ext uri="{FF2B5EF4-FFF2-40B4-BE49-F238E27FC236}">
                <a16:creationId xmlns:a16="http://schemas.microsoft.com/office/drawing/2014/main" id="{CF27B4F9-BA19-F079-3766-6E8DD00B55E2}"/>
              </a:ext>
            </a:extLst>
          </p:cNvPr>
          <p:cNvSpPr/>
          <p:nvPr/>
        </p:nvSpPr>
        <p:spPr>
          <a:xfrm>
            <a:off x="5813945" y="1783110"/>
            <a:ext cx="3327094" cy="2423711"/>
          </a:xfrm>
          <a:prstGeom prst="star12">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If you have registered before then sign in</a:t>
            </a:r>
          </a:p>
        </p:txBody>
      </p:sp>
    </p:spTree>
    <p:custDataLst>
      <p:tags r:id="rId1"/>
    </p:custDataLst>
    <p:extLst>
      <p:ext uri="{BB962C8B-B14F-4D97-AF65-F5344CB8AC3E}">
        <p14:creationId xmlns:p14="http://schemas.microsoft.com/office/powerpoint/2010/main" val="159279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1764"/>
            <a:ext cx="9158780" cy="6858000"/>
          </a:xfrm>
          <a:prstGeom prst="rect">
            <a:avLst/>
          </a:prstGeom>
          <a:solidFill>
            <a:srgbClr val="C25C8F"/>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20566"/>
            <a:ext cx="4414922" cy="584775"/>
          </a:xfrm>
          <a:prstGeom prst="rect">
            <a:avLst/>
          </a:prstGeom>
          <a:noFill/>
          <a:ln w="9525">
            <a:noFill/>
            <a:miter lim="800000"/>
            <a:headEnd/>
            <a:tailEnd/>
          </a:ln>
        </p:spPr>
        <p:txBody>
          <a:bodyPr wrap="square">
            <a:spAutoFit/>
          </a:bodyPr>
          <a:lstStyle/>
          <a:p>
            <a:r>
              <a:rPr lang="en-GB" sz="3200" dirty="0">
                <a:solidFill>
                  <a:schemeClr val="bg1"/>
                </a:solidFill>
              </a:rPr>
              <a:t>Use your Career Tools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140374" y="914593"/>
            <a:ext cx="3601851" cy="5680296"/>
          </a:xfrm>
          <a:prstGeom prst="rect">
            <a:avLst/>
          </a:prstGeom>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11" name="Picture 10" descr="Loop">
            <a:extLst>
              <a:ext uri="{FF2B5EF4-FFF2-40B4-BE49-F238E27FC236}">
                <a16:creationId xmlns:a16="http://schemas.microsoft.com/office/drawing/2014/main" id="{38543858-62C4-85C1-0F83-830DCD1ED3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80" y="2391715"/>
            <a:ext cx="2029136" cy="71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C:\Users\sl200\AppData\Local\Temp\SNAGHTML410db7.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8120" b="40397"/>
          <a:stretch/>
        </p:blipFill>
        <p:spPr bwMode="auto">
          <a:xfrm>
            <a:off x="3849019" y="3573867"/>
            <a:ext cx="5051141" cy="302102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BA02861-4DCA-BF0D-29D1-014810E5B658}"/>
              </a:ext>
            </a:extLst>
          </p:cNvPr>
          <p:cNvPicPr>
            <a:picLocks noChangeAspect="1"/>
          </p:cNvPicPr>
          <p:nvPr/>
        </p:nvPicPr>
        <p:blipFill>
          <a:blip r:embed="rId7"/>
          <a:stretch>
            <a:fillRect/>
          </a:stretch>
        </p:blipFill>
        <p:spPr>
          <a:xfrm>
            <a:off x="3833253" y="930410"/>
            <a:ext cx="5066908" cy="2498590"/>
          </a:xfrm>
          <a:prstGeom prst="rect">
            <a:avLst/>
          </a:prstGeom>
          <a:ln>
            <a:solidFill>
              <a:schemeClr val="accent5">
                <a:lumMod val="75000"/>
              </a:schemeClr>
            </a:solidFill>
          </a:ln>
        </p:spPr>
      </p:pic>
      <p:pic>
        <p:nvPicPr>
          <p:cNvPr id="4" name="Picture 3" descr="Loop">
            <a:extLst>
              <a:ext uri="{FF2B5EF4-FFF2-40B4-BE49-F238E27FC236}">
                <a16:creationId xmlns:a16="http://schemas.microsoft.com/office/drawing/2014/main" id="{266C63C7-81B8-EEB2-9F67-B5911BD9C1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6194" y="785543"/>
            <a:ext cx="15719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197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anim calcmode="lin" valueType="num">
                                      <p:cBhvr additive="base">
                                        <p:cTn id="31" dur="500" fill="hold"/>
                                        <p:tgtEl>
                                          <p:spTgt spid="2050"/>
                                        </p:tgtEl>
                                        <p:attrNameLst>
                                          <p:attrName>ppt_x</p:attrName>
                                        </p:attrNameLst>
                                      </p:cBhvr>
                                      <p:tavLst>
                                        <p:tav tm="0">
                                          <p:val>
                                            <p:strVal val="#ppt_x"/>
                                          </p:val>
                                        </p:tav>
                                        <p:tav tm="100000">
                                          <p:val>
                                            <p:strVal val="#ppt_x"/>
                                          </p:val>
                                        </p:tav>
                                      </p:tavLst>
                                    </p:anim>
                                    <p:anim calcmode="lin" valueType="num">
                                      <p:cBhvr additive="base">
                                        <p:cTn id="3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58780" cy="6858000"/>
          </a:xfrm>
          <a:prstGeom prst="rect">
            <a:avLst/>
          </a:prstGeom>
          <a:solidFill>
            <a:srgbClr val="C25C8F"/>
          </a:solidFill>
          <a:ln w="9525">
            <a:solidFill>
              <a:srgbClr val="933F93"/>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026" name="Picture 2" descr="SNAGHTML188089f"/>
          <p:cNvPicPr>
            <a:picLocks noChangeAspect="1" noChangeArrowheads="1"/>
          </p:cNvPicPr>
          <p:nvPr/>
        </p:nvPicPr>
        <p:blipFill>
          <a:blip r:embed="rId3">
            <a:extLst>
              <a:ext uri="{28A0092B-C50C-407E-A947-70E740481C1C}">
                <a14:useLocalDpi xmlns:a14="http://schemas.microsoft.com/office/drawing/2010/main" val="0"/>
              </a:ext>
            </a:extLst>
          </a:blip>
          <a:srcRect b="21992"/>
          <a:stretch>
            <a:fillRect/>
          </a:stretch>
        </p:blipFill>
        <p:spPr bwMode="auto">
          <a:xfrm>
            <a:off x="105727" y="418434"/>
            <a:ext cx="5975403" cy="6295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pic>
        <p:nvPicPr>
          <p:cNvPr id="21" name="Picture 2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5673" y="5241286"/>
            <a:ext cx="665896" cy="65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1142" y="4115627"/>
            <a:ext cx="665896" cy="65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1142" y="4825895"/>
            <a:ext cx="665896" cy="65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28D229DA-644F-CDAD-099E-FECD218176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9331" y="1731767"/>
            <a:ext cx="2962688" cy="4982270"/>
          </a:xfrm>
          <a:prstGeom prst="rect">
            <a:avLst/>
          </a:prstGeom>
        </p:spPr>
      </p:pic>
      <p:pic>
        <p:nvPicPr>
          <p:cNvPr id="17"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847" y="3815596"/>
            <a:ext cx="2229807" cy="6012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8" name="Down Arrow Callout 7"/>
          <p:cNvSpPr/>
          <p:nvPr/>
        </p:nvSpPr>
        <p:spPr>
          <a:xfrm>
            <a:off x="7093480" y="1397780"/>
            <a:ext cx="1615448" cy="2417816"/>
          </a:xfrm>
          <a:prstGeom prst="downArrowCallo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Add/update your subjects and  predicted grades</a:t>
            </a:r>
          </a:p>
        </p:txBody>
      </p:sp>
      <p:sp>
        <p:nvSpPr>
          <p:cNvPr id="12" name="Rectangle 2">
            <a:extLst>
              <a:ext uri="{FF2B5EF4-FFF2-40B4-BE49-F238E27FC236}">
                <a16:creationId xmlns:a16="http://schemas.microsoft.com/office/drawing/2014/main" id="{8D004730-A844-9D64-D1D9-60FAE6482736}"/>
              </a:ext>
            </a:extLst>
          </p:cNvPr>
          <p:cNvSpPr>
            <a:spLocks noChangeArrowheads="1"/>
          </p:cNvSpPr>
          <p:nvPr/>
        </p:nvSpPr>
        <p:spPr bwMode="auto">
          <a:xfrm>
            <a:off x="14780" y="-2913"/>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3" name="Text Box 22">
            <a:extLst>
              <a:ext uri="{FF2B5EF4-FFF2-40B4-BE49-F238E27FC236}">
                <a16:creationId xmlns:a16="http://schemas.microsoft.com/office/drawing/2014/main" id="{AF71470F-08AF-5A6B-5F15-E4BD1600BDB4}"/>
              </a:ext>
            </a:extLst>
          </p:cNvPr>
          <p:cNvSpPr txBox="1">
            <a:spLocks noChangeArrowheads="1"/>
          </p:cNvSpPr>
          <p:nvPr/>
        </p:nvSpPr>
        <p:spPr bwMode="auto">
          <a:xfrm>
            <a:off x="891694" y="13475"/>
            <a:ext cx="8110304" cy="646331"/>
          </a:xfrm>
          <a:prstGeom prst="rect">
            <a:avLst/>
          </a:prstGeom>
          <a:noFill/>
          <a:ln w="9525">
            <a:noFill/>
            <a:miter lim="800000"/>
            <a:headEnd/>
            <a:tailEnd/>
          </a:ln>
        </p:spPr>
        <p:txBody>
          <a:bodyPr wrap="square">
            <a:spAutoFit/>
          </a:bodyPr>
          <a:lstStyle/>
          <a:p>
            <a:r>
              <a:rPr lang="en-GB" sz="3600" dirty="0">
                <a:solidFill>
                  <a:schemeClr val="bg1"/>
                </a:solidFill>
              </a:rPr>
              <a:t>Add your present and future qualifications</a:t>
            </a:r>
          </a:p>
        </p:txBody>
      </p:sp>
      <p:pic>
        <p:nvPicPr>
          <p:cNvPr id="14" name="Graphic 13" descr="Badge 1 with solid fill">
            <a:extLst>
              <a:ext uri="{FF2B5EF4-FFF2-40B4-BE49-F238E27FC236}">
                <a16:creationId xmlns:a16="http://schemas.microsoft.com/office/drawing/2014/main" id="{77CC78F3-5F25-16D1-56D4-0529EEC586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
        <p:nvSpPr>
          <p:cNvPr id="15" name="Rectangle: Rounded Corners 14">
            <a:extLst>
              <a:ext uri="{FF2B5EF4-FFF2-40B4-BE49-F238E27FC236}">
                <a16:creationId xmlns:a16="http://schemas.microsoft.com/office/drawing/2014/main" id="{76710ED2-343F-B2DF-7184-B74D4F3AF3A2}"/>
              </a:ext>
            </a:extLst>
          </p:cNvPr>
          <p:cNvSpPr/>
          <p:nvPr/>
        </p:nvSpPr>
        <p:spPr>
          <a:xfrm>
            <a:off x="175545" y="5460220"/>
            <a:ext cx="8826453" cy="128694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It is important to know your grades as this might affect your choices at 16 - but the good news is you have time to make them even better!</a:t>
            </a:r>
          </a:p>
        </p:txBody>
      </p:sp>
    </p:spTree>
    <p:extLst>
      <p:ext uri="{BB962C8B-B14F-4D97-AF65-F5344CB8AC3E}">
        <p14:creationId xmlns:p14="http://schemas.microsoft.com/office/powerpoint/2010/main" val="4035130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3859" y="-63144"/>
            <a:ext cx="9144000" cy="6921144"/>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233967" y="1019022"/>
            <a:ext cx="8056038"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2970292" y="1110683"/>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4712210" y="966660"/>
            <a:ext cx="1918882" cy="567716"/>
          </a:xfrm>
          <a:prstGeom prst="rect">
            <a:avLst/>
          </a:prstGeom>
        </p:spPr>
      </p:pic>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18" name="Group 17">
            <a:extLst>
              <a:ext uri="{FF2B5EF4-FFF2-40B4-BE49-F238E27FC236}">
                <a16:creationId xmlns:a16="http://schemas.microsoft.com/office/drawing/2014/main" id="{4C1B4590-A6B2-298E-73FA-8ED7CF054EF4}"/>
              </a:ext>
            </a:extLst>
          </p:cNvPr>
          <p:cNvGrpSpPr/>
          <p:nvPr/>
        </p:nvGrpSpPr>
        <p:grpSpPr>
          <a:xfrm>
            <a:off x="263809" y="3535340"/>
            <a:ext cx="8026196" cy="1058706"/>
            <a:chOff x="306636" y="3401202"/>
            <a:chExt cx="7059117" cy="952428"/>
          </a:xfrm>
        </p:grpSpPr>
        <p:sp>
          <p:nvSpPr>
            <p:cNvPr id="20" name="Rectangle 19">
              <a:extLst>
                <a:ext uri="{FF2B5EF4-FFF2-40B4-BE49-F238E27FC236}">
                  <a16:creationId xmlns:a16="http://schemas.microsoft.com/office/drawing/2014/main" id="{FCED8037-A006-4A81-9DFF-CACF2E4DCA16}"/>
                </a:ext>
              </a:extLst>
            </p:cNvPr>
            <p:cNvSpPr/>
            <p:nvPr/>
          </p:nvSpPr>
          <p:spPr>
            <a:xfrm>
              <a:off x="306636" y="3436046"/>
              <a:ext cx="7059116" cy="747578"/>
            </a:xfrm>
            <a:prstGeom prst="rect">
              <a:avLst/>
            </a:prstGeom>
            <a:solidFill>
              <a:schemeClr val="bg1"/>
            </a:solidFill>
          </p:spPr>
          <p:txBody>
            <a:bodyPr wrap="square">
              <a:spAutoFit/>
            </a:bodyPr>
            <a:lstStyle/>
            <a:p>
              <a:r>
                <a:rPr lang="en-GB" altLang="en-US" sz="2400" dirty="0">
                  <a:latin typeface="Calibri" panose="020F0502020204030204" pitchFamily="34" charset="0"/>
                </a:rPr>
                <a:t>3. Add/update your qualifications to ‘My qualifications’</a:t>
              </a:r>
            </a:p>
            <a:p>
              <a:endParaRPr lang="en-GB" altLang="en-US" sz="2400" dirty="0">
                <a:latin typeface="Calibri" panose="020F0502020204030204" pitchFamily="34" charset="0"/>
              </a:endParaRPr>
            </a:p>
          </p:txBody>
        </p:sp>
        <p:pic>
          <p:nvPicPr>
            <p:cNvPr id="23" name="Picture 2" descr="SNAGHTML188089f">
              <a:extLst>
                <a:ext uri="{FF2B5EF4-FFF2-40B4-BE49-F238E27FC236}">
                  <a16:creationId xmlns:a16="http://schemas.microsoft.com/office/drawing/2014/main" id="{1873B00A-0B63-40AF-AB67-AB8B0F43FF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b="21992"/>
            <a:stretch>
              <a:fillRect/>
            </a:stretch>
          </p:blipFill>
          <p:spPr bwMode="auto">
            <a:xfrm>
              <a:off x="6461766" y="3401202"/>
              <a:ext cx="903987" cy="952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grpSp>
      <p:grpSp>
        <p:nvGrpSpPr>
          <p:cNvPr id="37" name="Group 36">
            <a:extLst>
              <a:ext uri="{FF2B5EF4-FFF2-40B4-BE49-F238E27FC236}">
                <a16:creationId xmlns:a16="http://schemas.microsoft.com/office/drawing/2014/main" id="{C8626F1D-2148-CCE2-BC58-83EB87D2E48D}"/>
              </a:ext>
            </a:extLst>
          </p:cNvPr>
          <p:cNvGrpSpPr/>
          <p:nvPr/>
        </p:nvGrpSpPr>
        <p:grpSpPr>
          <a:xfrm>
            <a:off x="263809" y="4765133"/>
            <a:ext cx="8726535" cy="1488898"/>
            <a:chOff x="170727" y="3947790"/>
            <a:chExt cx="8510279" cy="1371661"/>
          </a:xfrm>
        </p:grpSpPr>
        <p:sp>
          <p:nvSpPr>
            <p:cNvPr id="21" name="Rectangle 20">
              <a:extLst>
                <a:ext uri="{FF2B5EF4-FFF2-40B4-BE49-F238E27FC236}">
                  <a16:creationId xmlns:a16="http://schemas.microsoft.com/office/drawing/2014/main" id="{41A82D17-01DC-44D1-8999-414A221C7848}"/>
                </a:ext>
              </a:extLst>
            </p:cNvPr>
            <p:cNvSpPr/>
            <p:nvPr/>
          </p:nvSpPr>
          <p:spPr>
            <a:xfrm>
              <a:off x="170727" y="4075197"/>
              <a:ext cx="7827295" cy="765564"/>
            </a:xfrm>
            <a:prstGeom prst="rect">
              <a:avLst/>
            </a:prstGeom>
            <a:solidFill>
              <a:schemeClr val="bg1"/>
            </a:solidFill>
          </p:spPr>
          <p:txBody>
            <a:bodyPr wrap="square">
              <a:spAutoFit/>
            </a:bodyPr>
            <a:lstStyle/>
            <a:p>
              <a:r>
                <a:rPr lang="en-GB" altLang="en-US" sz="2400" dirty="0">
                  <a:latin typeface="Calibri" panose="020F0502020204030204" pitchFamily="34" charset="0"/>
                </a:rPr>
                <a:t>4. Consider routes at 16 and explore options</a:t>
              </a:r>
            </a:p>
            <a:p>
              <a:r>
                <a:rPr lang="en-GB" altLang="en-US" sz="2400" dirty="0">
                  <a:latin typeface="Calibri" panose="020F0502020204030204" pitchFamily="34" charset="0"/>
                </a:rPr>
                <a:t> </a:t>
              </a:r>
            </a:p>
          </p:txBody>
        </p:sp>
        <p:grpSp>
          <p:nvGrpSpPr>
            <p:cNvPr id="29" name="Group 28">
              <a:extLst>
                <a:ext uri="{FF2B5EF4-FFF2-40B4-BE49-F238E27FC236}">
                  <a16:creationId xmlns:a16="http://schemas.microsoft.com/office/drawing/2014/main" id="{9EC6C39F-5762-A9A0-B8AF-CD212F8A155A}"/>
                </a:ext>
              </a:extLst>
            </p:cNvPr>
            <p:cNvGrpSpPr/>
            <p:nvPr/>
          </p:nvGrpSpPr>
          <p:grpSpPr>
            <a:xfrm>
              <a:off x="6264625" y="3947790"/>
              <a:ext cx="2416381" cy="1371661"/>
              <a:chOff x="4421248" y="2377253"/>
              <a:chExt cx="3984355" cy="2011376"/>
            </a:xfrm>
          </p:grpSpPr>
          <p:pic>
            <p:nvPicPr>
              <p:cNvPr id="30" name="Picture 29">
                <a:extLst>
                  <a:ext uri="{FF2B5EF4-FFF2-40B4-BE49-F238E27FC236}">
                    <a16:creationId xmlns:a16="http://schemas.microsoft.com/office/drawing/2014/main" id="{746D5B0E-6C25-7D94-BEC2-B19D6BC73561}"/>
                  </a:ext>
                </a:extLst>
              </p:cNvPr>
              <p:cNvPicPr>
                <a:picLocks noChangeAspect="1"/>
              </p:cNvPicPr>
              <p:nvPr/>
            </p:nvPicPr>
            <p:blipFill>
              <a:blip r:embed="rId6"/>
              <a:stretch>
                <a:fillRect/>
              </a:stretch>
            </p:blipFill>
            <p:spPr>
              <a:xfrm>
                <a:off x="4421248" y="2377253"/>
                <a:ext cx="3984355" cy="2011376"/>
              </a:xfrm>
              <a:prstGeom prst="rect">
                <a:avLst/>
              </a:prstGeom>
              <a:ln>
                <a:solidFill>
                  <a:schemeClr val="accent5">
                    <a:lumMod val="50000"/>
                  </a:schemeClr>
                </a:solidFill>
              </a:ln>
            </p:spPr>
          </p:pic>
          <p:pic>
            <p:nvPicPr>
              <p:cNvPr id="31" name="Picture 30" descr="Loop">
                <a:extLst>
                  <a:ext uri="{FF2B5EF4-FFF2-40B4-BE49-F238E27FC236}">
                    <a16:creationId xmlns:a16="http://schemas.microsoft.com/office/drawing/2014/main" id="{5DB9E47B-BC68-DDFE-DBF9-345D6B5547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1852" y="2535022"/>
                <a:ext cx="1619608" cy="142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5" name="Star: 32 Points 4">
            <a:extLst>
              <a:ext uri="{FF2B5EF4-FFF2-40B4-BE49-F238E27FC236}">
                <a16:creationId xmlns:a16="http://schemas.microsoft.com/office/drawing/2014/main" id="{2F0D1862-DDBB-AA26-2477-F57792C4C273}"/>
              </a:ext>
            </a:extLst>
          </p:cNvPr>
          <p:cNvSpPr/>
          <p:nvPr/>
        </p:nvSpPr>
        <p:spPr>
          <a:xfrm>
            <a:off x="7037848" y="-6419"/>
            <a:ext cx="1767612" cy="1767965"/>
          </a:xfrm>
          <a:prstGeom prst="star3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25 mins</a:t>
            </a:r>
          </a:p>
        </p:txBody>
      </p:sp>
      <p:grpSp>
        <p:nvGrpSpPr>
          <p:cNvPr id="10" name="Group 9">
            <a:extLst>
              <a:ext uri="{FF2B5EF4-FFF2-40B4-BE49-F238E27FC236}">
                <a16:creationId xmlns:a16="http://schemas.microsoft.com/office/drawing/2014/main" id="{A19BBD5B-B7C3-880E-0C2A-67D04B156DE5}"/>
              </a:ext>
            </a:extLst>
          </p:cNvPr>
          <p:cNvGrpSpPr/>
          <p:nvPr/>
        </p:nvGrpSpPr>
        <p:grpSpPr>
          <a:xfrm>
            <a:off x="252867" y="1913205"/>
            <a:ext cx="8681731" cy="1488897"/>
            <a:chOff x="252867" y="1913205"/>
            <a:chExt cx="8681731" cy="1488897"/>
          </a:xfrm>
        </p:grpSpPr>
        <p:sp>
          <p:nvSpPr>
            <p:cNvPr id="19" name="Rectangle 18">
              <a:extLst>
                <a:ext uri="{FF2B5EF4-FFF2-40B4-BE49-F238E27FC236}">
                  <a16:creationId xmlns:a16="http://schemas.microsoft.com/office/drawing/2014/main" id="{C243B871-C104-4EC7-9040-E0688A0D4D24}"/>
                </a:ext>
              </a:extLst>
            </p:cNvPr>
            <p:cNvSpPr/>
            <p:nvPr/>
          </p:nvSpPr>
          <p:spPr>
            <a:xfrm>
              <a:off x="252867" y="2237766"/>
              <a:ext cx="8037138"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Know yourself use ‘Start with you’</a:t>
              </a:r>
            </a:p>
            <a:p>
              <a:endParaRPr lang="en-GB" altLang="en-US" sz="2400" dirty="0">
                <a:latin typeface="Calibri" panose="020F0502020204030204" pitchFamily="34" charset="0"/>
              </a:endParaRPr>
            </a:p>
          </p:txBody>
        </p:sp>
        <p:pic>
          <p:nvPicPr>
            <p:cNvPr id="9" name="Picture 8">
              <a:extLst>
                <a:ext uri="{FF2B5EF4-FFF2-40B4-BE49-F238E27FC236}">
                  <a16:creationId xmlns:a16="http://schemas.microsoft.com/office/drawing/2014/main" id="{D27D776A-A185-6F3E-7B6C-407BAD646621}"/>
                </a:ext>
              </a:extLst>
            </p:cNvPr>
            <p:cNvPicPr>
              <a:picLocks noChangeAspect="1"/>
            </p:cNvPicPr>
            <p:nvPr/>
          </p:nvPicPr>
          <p:blipFill>
            <a:blip r:embed="rId8"/>
            <a:stretch>
              <a:fillRect/>
            </a:stretch>
          </p:blipFill>
          <p:spPr>
            <a:xfrm>
              <a:off x="6512559" y="1913205"/>
              <a:ext cx="2422039" cy="1488897"/>
            </a:xfrm>
            <a:prstGeom prst="rect">
              <a:avLst/>
            </a:prstGeom>
          </p:spPr>
        </p:pic>
      </p:grpSp>
      <p:sp>
        <p:nvSpPr>
          <p:cNvPr id="8" name="TextBox 7">
            <a:extLst>
              <a:ext uri="{FF2B5EF4-FFF2-40B4-BE49-F238E27FC236}">
                <a16:creationId xmlns:a16="http://schemas.microsoft.com/office/drawing/2014/main" id="{3C954FDE-5AB3-C175-478E-3634769F963F}"/>
              </a:ext>
            </a:extLst>
          </p:cNvPr>
          <p:cNvSpPr txBox="1"/>
          <p:nvPr/>
        </p:nvSpPr>
        <p:spPr>
          <a:xfrm>
            <a:off x="233967" y="5968216"/>
            <a:ext cx="3690980" cy="646331"/>
          </a:xfrm>
          <a:prstGeom prst="rect">
            <a:avLst/>
          </a:prstGeom>
          <a:noFill/>
        </p:spPr>
        <p:txBody>
          <a:bodyPr wrap="square" rtlCol="0">
            <a:spAutoFit/>
          </a:bodyPr>
          <a:lstStyle/>
          <a:p>
            <a:pPr algn="ctr"/>
            <a:r>
              <a:rPr lang="en-GB" sz="3600" dirty="0">
                <a:solidFill>
                  <a:schemeClr val="bg1"/>
                </a:solidFill>
                <a:hlinkClick r:id="rId9">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spTree>
    <p:extLst>
      <p:ext uri="{BB962C8B-B14F-4D97-AF65-F5344CB8AC3E}">
        <p14:creationId xmlns:p14="http://schemas.microsoft.com/office/powerpoint/2010/main" val="107528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2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mph" presetSubtype="0" fill="remove" grpId="1" nodeType="clickEffect">
                                  <p:stCondLst>
                                    <p:cond delay="0"/>
                                  </p:stCondLst>
                                  <p:childTnLst>
                                    <p:animClr clrSpc="rgb" dir="cw">
                                      <p:cBhvr override="childStyle">
                                        <p:cTn id="29" dur="250" autoRev="1" fill="remove"/>
                                        <p:tgtEl>
                                          <p:spTgt spid="5"/>
                                        </p:tgtEl>
                                        <p:attrNameLst>
                                          <p:attrName>style.color</p:attrName>
                                        </p:attrNameLst>
                                      </p:cBhvr>
                                      <p:to>
                                        <a:schemeClr val="bg1"/>
                                      </p:to>
                                    </p:animClr>
                                    <p:animClr clrSpc="rgb" dir="cw">
                                      <p:cBhvr>
                                        <p:cTn id="30" dur="250" autoRev="1" fill="remove"/>
                                        <p:tgtEl>
                                          <p:spTgt spid="5"/>
                                        </p:tgtEl>
                                        <p:attrNameLst>
                                          <p:attrName>fillcolor</p:attrName>
                                        </p:attrNameLst>
                                      </p:cBhvr>
                                      <p:to>
                                        <a:schemeClr val="bg1"/>
                                      </p:to>
                                    </p:animClr>
                                    <p:set>
                                      <p:cBhvr>
                                        <p:cTn id="31" dur="250" autoRev="1" fill="remove"/>
                                        <p:tgtEl>
                                          <p:spTgt spid="5"/>
                                        </p:tgtEl>
                                        <p:attrNameLst>
                                          <p:attrName>fill.type</p:attrName>
                                        </p:attrNameLst>
                                      </p:cBhvr>
                                      <p:to>
                                        <p:strVal val="solid"/>
                                      </p:to>
                                    </p:set>
                                    <p:set>
                                      <p:cBhvr>
                                        <p:cTn id="32"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75084"/>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Rectangle 1">
            <a:extLst>
              <a:ext uri="{FF2B5EF4-FFF2-40B4-BE49-F238E27FC236}">
                <a16:creationId xmlns:a16="http://schemas.microsoft.com/office/drawing/2014/main" id="{35477225-92E0-77C8-B1F6-41BC5043C5C0}"/>
              </a:ext>
            </a:extLst>
          </p:cNvPr>
          <p:cNvSpPr/>
          <p:nvPr/>
        </p:nvSpPr>
        <p:spPr>
          <a:xfrm>
            <a:off x="206887" y="3449515"/>
            <a:ext cx="8693813" cy="323576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 Box 14"/>
          <p:cNvSpPr txBox="1">
            <a:spLocks noChangeArrowheads="1"/>
          </p:cNvSpPr>
          <p:nvPr/>
        </p:nvSpPr>
        <p:spPr bwMode="auto">
          <a:xfrm>
            <a:off x="14780" y="-69813"/>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Pathways at 16: Which are you interested in?</a:t>
            </a:r>
          </a:p>
        </p:txBody>
      </p:sp>
      <p:sp>
        <p:nvSpPr>
          <p:cNvPr id="3" name="Rectangle 2">
            <a:extLst>
              <a:ext uri="{FF2B5EF4-FFF2-40B4-BE49-F238E27FC236}">
                <a16:creationId xmlns:a16="http://schemas.microsoft.com/office/drawing/2014/main" id="{6E2421A6-7BF1-9AD2-689D-8AAD2101E833}"/>
              </a:ext>
            </a:extLst>
          </p:cNvPr>
          <p:cNvSpPr/>
          <p:nvPr/>
        </p:nvSpPr>
        <p:spPr>
          <a:xfrm>
            <a:off x="244031" y="999882"/>
            <a:ext cx="2446865" cy="334179"/>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Academic</a:t>
            </a:r>
          </a:p>
        </p:txBody>
      </p:sp>
      <p:sp>
        <p:nvSpPr>
          <p:cNvPr id="4" name="Rectangle 3">
            <a:extLst>
              <a:ext uri="{FF2B5EF4-FFF2-40B4-BE49-F238E27FC236}">
                <a16:creationId xmlns:a16="http://schemas.microsoft.com/office/drawing/2014/main" id="{5606C037-B5EE-A8EA-DD0D-CE7FA55F53EA}"/>
              </a:ext>
            </a:extLst>
          </p:cNvPr>
          <p:cNvSpPr/>
          <p:nvPr/>
        </p:nvSpPr>
        <p:spPr>
          <a:xfrm>
            <a:off x="2841760" y="1010535"/>
            <a:ext cx="3423054" cy="33417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Technical/Vocational</a:t>
            </a:r>
          </a:p>
        </p:txBody>
      </p:sp>
      <p:sp>
        <p:nvSpPr>
          <p:cNvPr id="6" name="Rectangle 5">
            <a:extLst>
              <a:ext uri="{FF2B5EF4-FFF2-40B4-BE49-F238E27FC236}">
                <a16:creationId xmlns:a16="http://schemas.microsoft.com/office/drawing/2014/main" id="{8ACD8CF3-EF2B-2059-B46A-F85537F49303}"/>
              </a:ext>
            </a:extLst>
          </p:cNvPr>
          <p:cNvSpPr/>
          <p:nvPr/>
        </p:nvSpPr>
        <p:spPr>
          <a:xfrm>
            <a:off x="6436011" y="1020975"/>
            <a:ext cx="2465795" cy="33417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Work-based</a:t>
            </a:r>
          </a:p>
        </p:txBody>
      </p:sp>
      <p:sp>
        <p:nvSpPr>
          <p:cNvPr id="7" name="Rectangle 6">
            <a:extLst>
              <a:ext uri="{FF2B5EF4-FFF2-40B4-BE49-F238E27FC236}">
                <a16:creationId xmlns:a16="http://schemas.microsoft.com/office/drawing/2014/main" id="{EB9AC14E-C000-21A5-CD3E-6C1687FAF0B8}"/>
              </a:ext>
            </a:extLst>
          </p:cNvPr>
          <p:cNvSpPr/>
          <p:nvPr/>
        </p:nvSpPr>
        <p:spPr>
          <a:xfrm>
            <a:off x="245898" y="1493120"/>
            <a:ext cx="2455098" cy="303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 levels </a:t>
            </a:r>
          </a:p>
        </p:txBody>
      </p:sp>
      <p:sp>
        <p:nvSpPr>
          <p:cNvPr id="8" name="Rectangle 7">
            <a:extLst>
              <a:ext uri="{FF2B5EF4-FFF2-40B4-BE49-F238E27FC236}">
                <a16:creationId xmlns:a16="http://schemas.microsoft.com/office/drawing/2014/main" id="{E3FF3237-FB16-3AA7-D1F9-BE37B90F74F3}"/>
              </a:ext>
            </a:extLst>
          </p:cNvPr>
          <p:cNvSpPr/>
          <p:nvPr/>
        </p:nvSpPr>
        <p:spPr>
          <a:xfrm>
            <a:off x="2861931" y="1479100"/>
            <a:ext cx="1618781" cy="303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General</a:t>
            </a:r>
          </a:p>
        </p:txBody>
      </p:sp>
      <p:sp>
        <p:nvSpPr>
          <p:cNvPr id="9" name="Rectangle 8">
            <a:extLst>
              <a:ext uri="{FF2B5EF4-FFF2-40B4-BE49-F238E27FC236}">
                <a16:creationId xmlns:a16="http://schemas.microsoft.com/office/drawing/2014/main" id="{CC09DF6A-E73C-EA87-3695-8180A24C34F8}"/>
              </a:ext>
            </a:extLst>
          </p:cNvPr>
          <p:cNvSpPr/>
          <p:nvPr/>
        </p:nvSpPr>
        <p:spPr>
          <a:xfrm>
            <a:off x="6436011" y="1464005"/>
            <a:ext cx="2469913" cy="303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Apprenticeships</a:t>
            </a:r>
          </a:p>
        </p:txBody>
      </p:sp>
      <p:sp>
        <p:nvSpPr>
          <p:cNvPr id="10" name="Rectangle 9">
            <a:extLst>
              <a:ext uri="{FF2B5EF4-FFF2-40B4-BE49-F238E27FC236}">
                <a16:creationId xmlns:a16="http://schemas.microsoft.com/office/drawing/2014/main" id="{3EF4D7EC-B611-BFC3-6C40-0D1DDBB730F3}"/>
              </a:ext>
            </a:extLst>
          </p:cNvPr>
          <p:cNvSpPr/>
          <p:nvPr/>
        </p:nvSpPr>
        <p:spPr>
          <a:xfrm>
            <a:off x="4568400" y="1470757"/>
            <a:ext cx="1685804" cy="303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 Levels (L 3)</a:t>
            </a:r>
          </a:p>
        </p:txBody>
      </p:sp>
      <p:grpSp>
        <p:nvGrpSpPr>
          <p:cNvPr id="11" name="Group 10">
            <a:extLst>
              <a:ext uri="{FF2B5EF4-FFF2-40B4-BE49-F238E27FC236}">
                <a16:creationId xmlns:a16="http://schemas.microsoft.com/office/drawing/2014/main" id="{3142AAA5-BC8C-3C1C-4AA9-5274F421C180}"/>
              </a:ext>
            </a:extLst>
          </p:cNvPr>
          <p:cNvGrpSpPr/>
          <p:nvPr/>
        </p:nvGrpSpPr>
        <p:grpSpPr>
          <a:xfrm>
            <a:off x="206889" y="1875888"/>
            <a:ext cx="8693811" cy="1445437"/>
            <a:chOff x="210489" y="1803452"/>
            <a:chExt cx="8693811" cy="1445437"/>
          </a:xfrm>
          <a:solidFill>
            <a:srgbClr val="002060"/>
          </a:solidFill>
        </p:grpSpPr>
        <p:grpSp>
          <p:nvGrpSpPr>
            <p:cNvPr id="12" name="Group 11">
              <a:extLst>
                <a:ext uri="{FF2B5EF4-FFF2-40B4-BE49-F238E27FC236}">
                  <a16:creationId xmlns:a16="http://schemas.microsoft.com/office/drawing/2014/main" id="{332530AF-DAC6-E0BA-BE0B-7E846A46E60F}"/>
                </a:ext>
              </a:extLst>
            </p:cNvPr>
            <p:cNvGrpSpPr/>
            <p:nvPr/>
          </p:nvGrpSpPr>
          <p:grpSpPr>
            <a:xfrm>
              <a:off x="210489" y="1803452"/>
              <a:ext cx="8693811" cy="1445437"/>
              <a:chOff x="812737" y="1955624"/>
              <a:chExt cx="8693811" cy="1445437"/>
            </a:xfrm>
            <a:grpFill/>
          </p:grpSpPr>
          <p:sp>
            <p:nvSpPr>
              <p:cNvPr id="15" name="Rectangle 14">
                <a:extLst>
                  <a:ext uri="{FF2B5EF4-FFF2-40B4-BE49-F238E27FC236}">
                    <a16:creationId xmlns:a16="http://schemas.microsoft.com/office/drawing/2014/main" id="{E24B4E9C-6378-44A8-6BFF-782783CEBF47}"/>
                  </a:ext>
                </a:extLst>
              </p:cNvPr>
              <p:cNvSpPr/>
              <p:nvPr/>
            </p:nvSpPr>
            <p:spPr>
              <a:xfrm>
                <a:off x="812737" y="1978675"/>
                <a:ext cx="2451579" cy="142238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Studying subjects in detail</a:t>
                </a:r>
              </a:p>
            </p:txBody>
          </p:sp>
          <p:sp>
            <p:nvSpPr>
              <p:cNvPr id="16" name="Rectangle 15">
                <a:extLst>
                  <a:ext uri="{FF2B5EF4-FFF2-40B4-BE49-F238E27FC236}">
                    <a16:creationId xmlns:a16="http://schemas.microsoft.com/office/drawing/2014/main" id="{2F2C5630-BACE-7E6E-3E8C-E392E9DA113C}"/>
                  </a:ext>
                </a:extLst>
              </p:cNvPr>
              <p:cNvSpPr/>
              <p:nvPr/>
            </p:nvSpPr>
            <p:spPr>
              <a:xfrm>
                <a:off x="3439900" y="1978675"/>
                <a:ext cx="1613276" cy="142238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General about a sector e.g. Health and social care</a:t>
                </a:r>
              </a:p>
            </p:txBody>
          </p:sp>
          <p:sp>
            <p:nvSpPr>
              <p:cNvPr id="17" name="Rectangle 16">
                <a:extLst>
                  <a:ext uri="{FF2B5EF4-FFF2-40B4-BE49-F238E27FC236}">
                    <a16:creationId xmlns:a16="http://schemas.microsoft.com/office/drawing/2014/main" id="{0AA89E96-FCC9-0F79-1FEC-91222F68834E}"/>
                  </a:ext>
                </a:extLst>
              </p:cNvPr>
              <p:cNvSpPr/>
              <p:nvPr/>
            </p:nvSpPr>
            <p:spPr>
              <a:xfrm>
                <a:off x="7054969" y="1955624"/>
                <a:ext cx="2451579" cy="142238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Trained to do a job in the workplace. Will get paid. </a:t>
                </a:r>
              </a:p>
            </p:txBody>
          </p:sp>
        </p:grpSp>
        <p:sp>
          <p:nvSpPr>
            <p:cNvPr id="13" name="Rectangle 12">
              <a:extLst>
                <a:ext uri="{FF2B5EF4-FFF2-40B4-BE49-F238E27FC236}">
                  <a16:creationId xmlns:a16="http://schemas.microsoft.com/office/drawing/2014/main" id="{95D66B73-4BD5-2AB4-6D3A-2EB829631630}"/>
                </a:ext>
              </a:extLst>
            </p:cNvPr>
            <p:cNvSpPr/>
            <p:nvPr/>
          </p:nvSpPr>
          <p:spPr>
            <a:xfrm>
              <a:off x="4567720" y="1826503"/>
              <a:ext cx="1686472" cy="142238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Trained to do a job e.g. digital design</a:t>
              </a:r>
            </a:p>
          </p:txBody>
        </p:sp>
      </p:grpSp>
      <p:sp>
        <p:nvSpPr>
          <p:cNvPr id="20" name="TextBox 19">
            <a:extLst>
              <a:ext uri="{FF2B5EF4-FFF2-40B4-BE49-F238E27FC236}">
                <a16:creationId xmlns:a16="http://schemas.microsoft.com/office/drawing/2014/main" id="{CCF2B7C9-7186-9F7F-F43F-02F1873CF9F4}"/>
              </a:ext>
            </a:extLst>
          </p:cNvPr>
          <p:cNvSpPr txBox="1"/>
          <p:nvPr/>
        </p:nvSpPr>
        <p:spPr>
          <a:xfrm>
            <a:off x="296156" y="3543903"/>
            <a:ext cx="8471924" cy="3046988"/>
          </a:xfrm>
          <a:prstGeom prst="rect">
            <a:avLst/>
          </a:prstGeom>
          <a:noFill/>
        </p:spPr>
        <p:txBody>
          <a:bodyPr wrap="square" rtlCol="0">
            <a:spAutoFit/>
          </a:bodyPr>
          <a:lstStyle/>
          <a:p>
            <a:r>
              <a:rPr lang="en-GB" sz="2400" dirty="0"/>
              <a:t>TASK: Working in pairs, discuss the pathways you are interested in and why you think they will suit you.</a:t>
            </a:r>
          </a:p>
          <a:p>
            <a:endParaRPr lang="en-GB" sz="2400" dirty="0"/>
          </a:p>
          <a:p>
            <a:r>
              <a:rPr lang="en-GB" sz="2400" dirty="0"/>
              <a:t>	Speak clearly and in a way that is engaging for your 	audience</a:t>
            </a:r>
          </a:p>
          <a:p>
            <a:endParaRPr lang="en-GB" sz="2400" dirty="0"/>
          </a:p>
          <a:p>
            <a:r>
              <a:rPr lang="en-GB" sz="2400" dirty="0"/>
              <a:t>	Listen carefully while your partner is talking </a:t>
            </a:r>
            <a:br>
              <a:rPr lang="en-GB" sz="2400" dirty="0"/>
            </a:br>
            <a:r>
              <a:rPr lang="en-GB" sz="2400" dirty="0"/>
              <a:t>	and ask questions to find out 	more</a:t>
            </a:r>
          </a:p>
        </p:txBody>
      </p:sp>
      <p:pic>
        <p:nvPicPr>
          <p:cNvPr id="22" name="Picture 21" descr="A pink circle with white text and a black background&#10;&#10;AI-generated content may be incorrect.">
            <a:extLst>
              <a:ext uri="{FF2B5EF4-FFF2-40B4-BE49-F238E27FC236}">
                <a16:creationId xmlns:a16="http://schemas.microsoft.com/office/drawing/2014/main" id="{52E718F8-CFB1-9BF1-DE16-8040CC673C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299" y="5614772"/>
            <a:ext cx="1046263" cy="1046263"/>
          </a:xfrm>
          <a:prstGeom prst="rect">
            <a:avLst/>
          </a:prstGeom>
        </p:spPr>
      </p:pic>
      <p:pic>
        <p:nvPicPr>
          <p:cNvPr id="24" name="Picture 23" descr="A white and red circle with a white speech bubble in the middle&#10;&#10;AI-generated content may be incorrect.">
            <a:extLst>
              <a:ext uri="{FF2B5EF4-FFF2-40B4-BE49-F238E27FC236}">
                <a16:creationId xmlns:a16="http://schemas.microsoft.com/office/drawing/2014/main" id="{169F92A0-CF99-559F-7420-E359648AB4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300" y="4544266"/>
            <a:ext cx="1046262" cy="1046262"/>
          </a:xfrm>
          <a:prstGeom prst="rect">
            <a:avLst/>
          </a:prstGeom>
        </p:spPr>
      </p:pic>
      <p:sp>
        <p:nvSpPr>
          <p:cNvPr id="18" name="Star: 32 Points 17">
            <a:extLst>
              <a:ext uri="{FF2B5EF4-FFF2-40B4-BE49-F238E27FC236}">
                <a16:creationId xmlns:a16="http://schemas.microsoft.com/office/drawing/2014/main" id="{86081345-0780-E904-DFC9-77565C755D72}"/>
              </a:ext>
            </a:extLst>
          </p:cNvPr>
          <p:cNvSpPr/>
          <p:nvPr/>
        </p:nvSpPr>
        <p:spPr>
          <a:xfrm>
            <a:off x="6952480" y="4675105"/>
            <a:ext cx="1815600" cy="1950858"/>
          </a:xfrm>
          <a:prstGeom prst="star32">
            <a:avLst>
              <a:gd name="adj" fmla="val 34727"/>
            </a:avLst>
          </a:prstGeom>
          <a:solidFill>
            <a:schemeClr val="accent4"/>
          </a:solidFill>
          <a:ln>
            <a:solidFill>
              <a:srgbClr val="0F4C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429177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heel(1)">
                                      <p:cBhvr>
                                        <p:cTn id="13" dur="20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27" presetClass="emph" presetSubtype="0" fill="remove" grpId="1" nodeType="clickEffect">
                                  <p:stCondLst>
                                    <p:cond delay="0"/>
                                  </p:stCondLst>
                                  <p:childTnLst>
                                    <p:animClr clrSpc="rgb" dir="cw">
                                      <p:cBhvr override="childStyle">
                                        <p:cTn id="17" dur="250" autoRev="1" fill="remove"/>
                                        <p:tgtEl>
                                          <p:spTgt spid="18"/>
                                        </p:tgtEl>
                                        <p:attrNameLst>
                                          <p:attrName>style.color</p:attrName>
                                        </p:attrNameLst>
                                      </p:cBhvr>
                                      <p:to>
                                        <a:schemeClr val="bg1"/>
                                      </p:to>
                                    </p:animClr>
                                    <p:animClr clrSpc="rgb" dir="cw">
                                      <p:cBhvr>
                                        <p:cTn id="18" dur="250" autoRev="1" fill="remove"/>
                                        <p:tgtEl>
                                          <p:spTgt spid="18"/>
                                        </p:tgtEl>
                                        <p:attrNameLst>
                                          <p:attrName>fillcolor</p:attrName>
                                        </p:attrNameLst>
                                      </p:cBhvr>
                                      <p:to>
                                        <a:schemeClr val="bg1"/>
                                      </p:to>
                                    </p:animClr>
                                    <p:set>
                                      <p:cBhvr>
                                        <p:cTn id="19" dur="250" autoRev="1" fill="remove"/>
                                        <p:tgtEl>
                                          <p:spTgt spid="18"/>
                                        </p:tgtEl>
                                        <p:attrNameLst>
                                          <p:attrName>fill.type</p:attrName>
                                        </p:attrNameLst>
                                      </p:cBhvr>
                                      <p:to>
                                        <p:strVal val="solid"/>
                                      </p:to>
                                    </p:set>
                                    <p:set>
                                      <p:cBhvr>
                                        <p:cTn id="20"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6" name="Picture 5">
            <a:extLst>
              <a:ext uri="{FF2B5EF4-FFF2-40B4-BE49-F238E27FC236}">
                <a16:creationId xmlns:a16="http://schemas.microsoft.com/office/drawing/2014/main" id="{5380A150-AADD-405D-B67F-B70E66BE0D30}"/>
              </a:ext>
            </a:extLst>
          </p:cNvPr>
          <p:cNvPicPr>
            <a:picLocks noChangeAspect="1"/>
          </p:cNvPicPr>
          <p:nvPr/>
        </p:nvPicPr>
        <p:blipFill>
          <a:blip r:embed="rId4"/>
          <a:stretch>
            <a:fillRect/>
          </a:stretch>
        </p:blipFill>
        <p:spPr>
          <a:xfrm>
            <a:off x="314669" y="4534016"/>
            <a:ext cx="8529441" cy="1878950"/>
          </a:xfrm>
          <a:prstGeom prst="rect">
            <a:avLst/>
          </a:prstGeom>
          <a:ln>
            <a:solidFill>
              <a:schemeClr val="accent5">
                <a:lumMod val="75000"/>
              </a:schemeClr>
            </a:solidFill>
          </a:ln>
        </p:spPr>
      </p:pic>
      <p:pic>
        <p:nvPicPr>
          <p:cNvPr id="3" name="Picture 2">
            <a:extLst>
              <a:ext uri="{FF2B5EF4-FFF2-40B4-BE49-F238E27FC236}">
                <a16:creationId xmlns:a16="http://schemas.microsoft.com/office/drawing/2014/main" id="{F8F39296-25B8-439C-AAB2-DF99FD7B55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669" y="1159131"/>
            <a:ext cx="8601547" cy="3190752"/>
          </a:xfrm>
          <a:prstGeom prst="rect">
            <a:avLst/>
          </a:prstGeom>
        </p:spPr>
      </p:pic>
      <p:pic>
        <p:nvPicPr>
          <p:cNvPr id="16" name="Picture 15"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7586" y="2163978"/>
            <a:ext cx="2306524" cy="2277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4">
            <a:extLst>
              <a:ext uri="{FF2B5EF4-FFF2-40B4-BE49-F238E27FC236}">
                <a16:creationId xmlns:a16="http://schemas.microsoft.com/office/drawing/2014/main" id="{FB2C5E9B-9B60-7070-3D42-109BCB73420A}"/>
              </a:ext>
            </a:extLst>
          </p:cNvPr>
          <p:cNvSpPr txBox="1">
            <a:spLocks noChangeArrowheads="1"/>
          </p:cNvSpPr>
          <p:nvPr/>
        </p:nvSpPr>
        <p:spPr bwMode="auto">
          <a:xfrm>
            <a:off x="14780" y="-69813"/>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Plan your next steps</a:t>
            </a:r>
          </a:p>
        </p:txBody>
      </p:sp>
    </p:spTree>
    <p:custDataLst>
      <p:tags r:id="rId1"/>
    </p:custDataLst>
    <p:extLst>
      <p:ext uri="{BB962C8B-B14F-4D97-AF65-F5344CB8AC3E}">
        <p14:creationId xmlns:p14="http://schemas.microsoft.com/office/powerpoint/2010/main" val="159854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4780" y="0"/>
            <a:ext cx="9158780" cy="6858000"/>
          </a:xfrm>
          <a:prstGeom prst="rect">
            <a:avLst/>
          </a:prstGeom>
          <a:solidFill>
            <a:srgbClr val="C25C8F"/>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58641" y="6262869"/>
            <a:ext cx="4155561" cy="523220"/>
          </a:xfrm>
          <a:prstGeom prst="rect">
            <a:avLst/>
          </a:prstGeom>
          <a:solidFill>
            <a:schemeClr val="accent5">
              <a:lumMod val="50000"/>
            </a:schemeClr>
          </a:solidFill>
        </p:spPr>
        <p:txBody>
          <a:bodyPr wrap="none" rtlCol="0">
            <a:spAutoFit/>
          </a:bodyPr>
          <a:lstStyle/>
          <a:p>
            <a:r>
              <a:rPr lang="en-GB" sz="2800" dirty="0">
                <a:solidFill>
                  <a:schemeClr val="bg1"/>
                </a:solidFill>
              </a:rPr>
              <a:t>Report moves up each year</a:t>
            </a:r>
          </a:p>
        </p:txBody>
      </p:sp>
      <p:pic>
        <p:nvPicPr>
          <p:cNvPr id="11" name="Picture 10">
            <a:extLst>
              <a:ext uri="{FF2B5EF4-FFF2-40B4-BE49-F238E27FC236}">
                <a16:creationId xmlns:a16="http://schemas.microsoft.com/office/drawing/2014/main" id="{C1724973-2E4E-0CD1-6A01-86433D8B6269}"/>
              </a:ext>
            </a:extLst>
          </p:cNvPr>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120057" y="706432"/>
            <a:ext cx="3601851" cy="5445136"/>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706226BF-9B6D-4217-9640-6348EA10AF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2224" y="789025"/>
            <a:ext cx="3917187" cy="4279410"/>
          </a:xfrm>
          <a:prstGeom prst="rect">
            <a:avLst/>
          </a:prstGeom>
          <a:ln>
            <a:solidFill>
              <a:srgbClr val="5F295F"/>
            </a:solidFill>
          </a:ln>
          <a:effectLst>
            <a:outerShdw blurRad="63500" sx="102000" sy="102000" algn="ctr" rotWithShape="0">
              <a:prstClr val="black">
                <a:alpha val="40000"/>
              </a:prstClr>
            </a:outerShdw>
          </a:effectLst>
        </p:spPr>
      </p:pic>
      <p:grpSp>
        <p:nvGrpSpPr>
          <p:cNvPr id="9" name="Group 8">
            <a:extLst>
              <a:ext uri="{FF2B5EF4-FFF2-40B4-BE49-F238E27FC236}">
                <a16:creationId xmlns:a16="http://schemas.microsoft.com/office/drawing/2014/main" id="{FDB35466-067B-43A6-ACC3-172CD2DAAB51}"/>
              </a:ext>
            </a:extLst>
          </p:cNvPr>
          <p:cNvGrpSpPr/>
          <p:nvPr/>
        </p:nvGrpSpPr>
        <p:grpSpPr>
          <a:xfrm>
            <a:off x="4146051" y="1753525"/>
            <a:ext cx="4939308" cy="4941454"/>
            <a:chOff x="3956077" y="1753525"/>
            <a:chExt cx="4939308" cy="4941454"/>
          </a:xfrm>
          <a:effectLst>
            <a:outerShdw blurRad="63500" sx="102000" sy="102000" algn="ctr" rotWithShape="0">
              <a:prstClr val="black">
                <a:alpha val="40000"/>
              </a:prstClr>
            </a:outerShdw>
          </a:effectLst>
        </p:grpSpPr>
        <p:pic>
          <p:nvPicPr>
            <p:cNvPr id="5122" name="Picture 2" descr="C:\Users\sl200\AppData\Local\Temp\SNAGHTML65455a.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5" t="-51" r="-115" b="59423"/>
            <a:stretch/>
          </p:blipFill>
          <p:spPr bwMode="auto">
            <a:xfrm>
              <a:off x="3956077" y="1753525"/>
              <a:ext cx="3061815"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7" name="Picture 2" descr="C:\Users\sl200\AppData\Local\Temp\SNAGHTML65455a.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0358" b="20369"/>
            <a:stretch/>
          </p:blipFill>
          <p:spPr bwMode="auto">
            <a:xfrm>
              <a:off x="5789753" y="2388869"/>
              <a:ext cx="3105632"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grpSp>
      <p:pic>
        <p:nvPicPr>
          <p:cNvPr id="4" name="Picture 10" descr="Loo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80" y="1113835"/>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Loop">
            <a:extLst>
              <a:ext uri="{FF2B5EF4-FFF2-40B4-BE49-F238E27FC236}">
                <a16:creationId xmlns:a16="http://schemas.microsoft.com/office/drawing/2014/main" id="{67D5BE67-C91C-4895-8BAD-D4CB252F3D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6395" y="5350589"/>
            <a:ext cx="2526893" cy="80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B53ADF1F-E8DC-B112-E81C-9F89DD908D81}"/>
              </a:ext>
            </a:extLst>
          </p:cNvPr>
          <p:cNvGrpSpPr/>
          <p:nvPr/>
        </p:nvGrpSpPr>
        <p:grpSpPr>
          <a:xfrm>
            <a:off x="7507215" y="845808"/>
            <a:ext cx="1341790" cy="1410059"/>
            <a:chOff x="1967991" y="4944046"/>
            <a:chExt cx="1377950" cy="1458913"/>
          </a:xfrm>
        </p:grpSpPr>
        <p:sp>
          <p:nvSpPr>
            <p:cNvPr id="5" name="Rectangle 12">
              <a:extLst>
                <a:ext uri="{FF2B5EF4-FFF2-40B4-BE49-F238E27FC236}">
                  <a16:creationId xmlns:a16="http://schemas.microsoft.com/office/drawing/2014/main" id="{007C65A5-E785-212D-7735-8E421F8BAD77}"/>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6" name="Picture 14">
              <a:extLst>
                <a:ext uri="{FF2B5EF4-FFF2-40B4-BE49-F238E27FC236}">
                  <a16:creationId xmlns:a16="http://schemas.microsoft.com/office/drawing/2014/main" id="{EA58C5F1-8F20-0D40-7AD0-FD1ADF8DF1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13" name="Text Box 14">
            <a:extLst>
              <a:ext uri="{FF2B5EF4-FFF2-40B4-BE49-F238E27FC236}">
                <a16:creationId xmlns:a16="http://schemas.microsoft.com/office/drawing/2014/main" id="{2B2D2E26-0B7E-657D-417C-E9E2DD6A8F32}"/>
              </a:ext>
            </a:extLst>
          </p:cNvPr>
          <p:cNvSpPr txBox="1">
            <a:spLocks noChangeArrowheads="1"/>
          </p:cNvSpPr>
          <p:nvPr/>
        </p:nvSpPr>
        <p:spPr bwMode="auto">
          <a:xfrm>
            <a:off x="14780" y="-69813"/>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View your report</a:t>
            </a:r>
          </a:p>
        </p:txBody>
      </p:sp>
    </p:spTree>
    <p:extLst>
      <p:ext uri="{BB962C8B-B14F-4D97-AF65-F5344CB8AC3E}">
        <p14:creationId xmlns:p14="http://schemas.microsoft.com/office/powerpoint/2010/main" val="107404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11" name="Group 10">
            <a:extLst>
              <a:ext uri="{FF2B5EF4-FFF2-40B4-BE49-F238E27FC236}">
                <a16:creationId xmlns:a16="http://schemas.microsoft.com/office/drawing/2014/main" id="{910923B9-12E6-718A-8A56-96764C1559A0}"/>
              </a:ext>
            </a:extLst>
          </p:cNvPr>
          <p:cNvGrpSpPr/>
          <p:nvPr/>
        </p:nvGrpSpPr>
        <p:grpSpPr>
          <a:xfrm>
            <a:off x="609738" y="3179078"/>
            <a:ext cx="5854065" cy="3015641"/>
            <a:chOff x="201988" y="3108093"/>
            <a:chExt cx="5854065" cy="3015641"/>
          </a:xfrm>
        </p:grpSpPr>
        <p:grpSp>
          <p:nvGrpSpPr>
            <p:cNvPr id="24" name="Group 23">
              <a:extLst>
                <a:ext uri="{FF2B5EF4-FFF2-40B4-BE49-F238E27FC236}">
                  <a16:creationId xmlns:a16="http://schemas.microsoft.com/office/drawing/2014/main" id="{7E4AF27D-9684-0EF3-0308-179D350E7B8B}"/>
                </a:ext>
              </a:extLst>
            </p:cNvPr>
            <p:cNvGrpSpPr/>
            <p:nvPr/>
          </p:nvGrpSpPr>
          <p:grpSpPr>
            <a:xfrm>
              <a:off x="201988" y="3117915"/>
              <a:ext cx="5854065" cy="3005819"/>
              <a:chOff x="201988" y="3117915"/>
              <a:chExt cx="5854065" cy="3005819"/>
            </a:xfrm>
          </p:grpSpPr>
          <p:sp>
            <p:nvSpPr>
              <p:cNvPr id="7" name="Rectangle 6">
                <a:extLst>
                  <a:ext uri="{FF2B5EF4-FFF2-40B4-BE49-F238E27FC236}">
                    <a16:creationId xmlns:a16="http://schemas.microsoft.com/office/drawing/2014/main" id="{7485B5F2-A2E5-452B-BB2A-DCB0ED21FF13}"/>
                  </a:ext>
                </a:extLst>
              </p:cNvPr>
              <p:cNvSpPr/>
              <p:nvPr/>
            </p:nvSpPr>
            <p:spPr>
              <a:xfrm>
                <a:off x="1661474" y="3117915"/>
                <a:ext cx="4394579" cy="1390417"/>
              </a:xfrm>
              <a:prstGeom prst="rect">
                <a:avLst/>
              </a:prstGeom>
              <a:solidFill>
                <a:srgbClr val="FF66CC"/>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saw how your post 16 choices fit with future jobs and you career</a:t>
                </a:r>
              </a:p>
            </p:txBody>
          </p:sp>
          <p:sp>
            <p:nvSpPr>
              <p:cNvPr id="40" name="Rectangle 39">
                <a:extLst>
                  <a:ext uri="{FF2B5EF4-FFF2-40B4-BE49-F238E27FC236}">
                    <a16:creationId xmlns:a16="http://schemas.microsoft.com/office/drawing/2014/main" id="{10035FC8-6561-46E8-82A6-3D2AF85DFD0E}"/>
                  </a:ext>
                </a:extLst>
              </p:cNvPr>
              <p:cNvSpPr/>
              <p:nvPr/>
            </p:nvSpPr>
            <p:spPr>
              <a:xfrm>
                <a:off x="1661474" y="4733317"/>
                <a:ext cx="4394579" cy="1389374"/>
              </a:xfrm>
              <a:prstGeom prst="rect">
                <a:avLst/>
              </a:prstGeom>
              <a:solidFill>
                <a:schemeClr val="accent5">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started to make a plan and develop a pathway into your future</a:t>
                </a:r>
              </a:p>
            </p:txBody>
          </p:sp>
          <p:sp>
            <p:nvSpPr>
              <p:cNvPr id="22" name="Rectangle 5">
                <a:extLst>
                  <a:ext uri="{FF2B5EF4-FFF2-40B4-BE49-F238E27FC236}">
                    <a16:creationId xmlns:a16="http://schemas.microsoft.com/office/drawing/2014/main" id="{E4C40943-6DCF-0008-EA74-61474B3D2980}"/>
                  </a:ext>
                </a:extLst>
              </p:cNvPr>
              <p:cNvSpPr>
                <a:spLocks noChangeArrowheads="1"/>
              </p:cNvSpPr>
              <p:nvPr/>
            </p:nvSpPr>
            <p:spPr bwMode="auto">
              <a:xfrm>
                <a:off x="201988" y="4733317"/>
                <a:ext cx="1319501" cy="1390417"/>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8">
                <a:extLst>
                  <a:ext uri="{FF2B5EF4-FFF2-40B4-BE49-F238E27FC236}">
                    <a16:creationId xmlns:a16="http://schemas.microsoft.com/office/drawing/2014/main" id="{021BA657-9D45-F472-C832-494789E42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34" y="4783903"/>
                <a:ext cx="837609" cy="12407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15B01466-BFF4-981E-173C-90A00A253399}"/>
                </a:ext>
              </a:extLst>
            </p:cNvPr>
            <p:cNvGrpSpPr/>
            <p:nvPr/>
          </p:nvGrpSpPr>
          <p:grpSpPr>
            <a:xfrm>
              <a:off x="201988" y="3108093"/>
              <a:ext cx="1341790" cy="1410059"/>
              <a:chOff x="1967991" y="4944046"/>
              <a:chExt cx="1377950" cy="1458913"/>
            </a:xfrm>
          </p:grpSpPr>
          <p:sp>
            <p:nvSpPr>
              <p:cNvPr id="9" name="Rectangle 12">
                <a:extLst>
                  <a:ext uri="{FF2B5EF4-FFF2-40B4-BE49-F238E27FC236}">
                    <a16:creationId xmlns:a16="http://schemas.microsoft.com/office/drawing/2014/main" id="{68BCDF9D-8B88-7707-32E6-D868B5B192F8}"/>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 name="Picture 14">
                <a:extLst>
                  <a:ext uri="{FF2B5EF4-FFF2-40B4-BE49-F238E27FC236}">
                    <a16:creationId xmlns:a16="http://schemas.microsoft.com/office/drawing/2014/main" id="{27C0CECB-1880-25D9-8718-9FFD9AE0B8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pic>
        <p:nvPicPr>
          <p:cNvPr id="16" name="Picture 15">
            <a:extLst>
              <a:ext uri="{FF2B5EF4-FFF2-40B4-BE49-F238E27FC236}">
                <a16:creationId xmlns:a16="http://schemas.microsoft.com/office/drawing/2014/main" id="{7068D4BC-A1A6-21C2-3503-90F56727B51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63467" y="3185767"/>
            <a:ext cx="1631161" cy="1410058"/>
          </a:xfrm>
          <a:prstGeom prst="rect">
            <a:avLst/>
          </a:prstGeom>
        </p:spPr>
      </p:pic>
      <p:pic>
        <p:nvPicPr>
          <p:cNvPr id="25" name="Picture 24">
            <a:extLst>
              <a:ext uri="{FF2B5EF4-FFF2-40B4-BE49-F238E27FC236}">
                <a16:creationId xmlns:a16="http://schemas.microsoft.com/office/drawing/2014/main" id="{34EB6808-062B-7F56-DE6C-1C9045A5DD3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75430" y="4817469"/>
            <a:ext cx="1631161" cy="1410058"/>
          </a:xfrm>
          <a:prstGeom prst="rect">
            <a:avLst/>
          </a:prstGeom>
        </p:spPr>
      </p:pic>
    </p:spTree>
    <p:custDataLst>
      <p:tags r:id="rId1"/>
    </p:custDataLst>
    <p:extLst>
      <p:ext uri="{BB962C8B-B14F-4D97-AF65-F5344CB8AC3E}">
        <p14:creationId xmlns:p14="http://schemas.microsoft.com/office/powerpoint/2010/main" val="103997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169992" y="2603276"/>
            <a:ext cx="2753118"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20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175420" y="4037953"/>
            <a:ext cx="2736876"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66504" y="5488536"/>
            <a:ext cx="2753118" cy="77250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27" name="Group 26">
            <a:extLst>
              <a:ext uri="{FF2B5EF4-FFF2-40B4-BE49-F238E27FC236}">
                <a16:creationId xmlns:a16="http://schemas.microsoft.com/office/drawing/2014/main" id="{FFDD56B8-2B9E-865F-BC55-38B93E19C024}"/>
              </a:ext>
            </a:extLst>
          </p:cNvPr>
          <p:cNvGrpSpPr/>
          <p:nvPr/>
        </p:nvGrpSpPr>
        <p:grpSpPr>
          <a:xfrm>
            <a:off x="201988" y="3108093"/>
            <a:ext cx="5854065" cy="3015641"/>
            <a:chOff x="201988" y="3108093"/>
            <a:chExt cx="5854065" cy="3015641"/>
          </a:xfrm>
        </p:grpSpPr>
        <p:grpSp>
          <p:nvGrpSpPr>
            <p:cNvPr id="11" name="Group 10">
              <a:extLst>
                <a:ext uri="{FF2B5EF4-FFF2-40B4-BE49-F238E27FC236}">
                  <a16:creationId xmlns:a16="http://schemas.microsoft.com/office/drawing/2014/main" id="{910923B9-12E6-718A-8A56-96764C1559A0}"/>
                </a:ext>
              </a:extLst>
            </p:cNvPr>
            <p:cNvGrpSpPr/>
            <p:nvPr/>
          </p:nvGrpSpPr>
          <p:grpSpPr>
            <a:xfrm>
              <a:off x="201988" y="3108093"/>
              <a:ext cx="1341790" cy="3015641"/>
              <a:chOff x="201988" y="3108093"/>
              <a:chExt cx="1341790" cy="3015641"/>
            </a:xfrm>
          </p:grpSpPr>
          <p:grpSp>
            <p:nvGrpSpPr>
              <p:cNvPr id="24" name="Group 23">
                <a:extLst>
                  <a:ext uri="{FF2B5EF4-FFF2-40B4-BE49-F238E27FC236}">
                    <a16:creationId xmlns:a16="http://schemas.microsoft.com/office/drawing/2014/main" id="{7E4AF27D-9684-0EF3-0308-179D350E7B8B}"/>
                  </a:ext>
                </a:extLst>
              </p:cNvPr>
              <p:cNvGrpSpPr/>
              <p:nvPr/>
            </p:nvGrpSpPr>
            <p:grpSpPr>
              <a:xfrm>
                <a:off x="201988" y="4733317"/>
                <a:ext cx="1319501" cy="1390417"/>
                <a:chOff x="201988" y="4733317"/>
                <a:chExt cx="1319501" cy="1390417"/>
              </a:xfrm>
            </p:grpSpPr>
            <p:sp>
              <p:nvSpPr>
                <p:cNvPr id="22" name="Rectangle 5">
                  <a:extLst>
                    <a:ext uri="{FF2B5EF4-FFF2-40B4-BE49-F238E27FC236}">
                      <a16:creationId xmlns:a16="http://schemas.microsoft.com/office/drawing/2014/main" id="{E4C40943-6DCF-0008-EA74-61474B3D2980}"/>
                    </a:ext>
                  </a:extLst>
                </p:cNvPr>
                <p:cNvSpPr>
                  <a:spLocks noChangeArrowheads="1"/>
                </p:cNvSpPr>
                <p:nvPr/>
              </p:nvSpPr>
              <p:spPr bwMode="auto">
                <a:xfrm>
                  <a:off x="201988" y="4733317"/>
                  <a:ext cx="1319501" cy="1390417"/>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8">
                  <a:extLst>
                    <a:ext uri="{FF2B5EF4-FFF2-40B4-BE49-F238E27FC236}">
                      <a16:creationId xmlns:a16="http://schemas.microsoft.com/office/drawing/2014/main" id="{021BA657-9D45-F472-C832-494789E42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34" y="4783903"/>
                  <a:ext cx="837609" cy="12407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15B01466-BFF4-981E-173C-90A00A253399}"/>
                  </a:ext>
                </a:extLst>
              </p:cNvPr>
              <p:cNvGrpSpPr/>
              <p:nvPr/>
            </p:nvGrpSpPr>
            <p:grpSpPr>
              <a:xfrm>
                <a:off x="201988" y="3108093"/>
                <a:ext cx="1341790" cy="1410059"/>
                <a:chOff x="1967991" y="4944046"/>
                <a:chExt cx="1377950" cy="1458913"/>
              </a:xfrm>
            </p:grpSpPr>
            <p:sp>
              <p:nvSpPr>
                <p:cNvPr id="9" name="Rectangle 12">
                  <a:extLst>
                    <a:ext uri="{FF2B5EF4-FFF2-40B4-BE49-F238E27FC236}">
                      <a16:creationId xmlns:a16="http://schemas.microsoft.com/office/drawing/2014/main" id="{68BCDF9D-8B88-7707-32E6-D868B5B192F8}"/>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 name="Picture 14">
                  <a:extLst>
                    <a:ext uri="{FF2B5EF4-FFF2-40B4-BE49-F238E27FC236}">
                      <a16:creationId xmlns:a16="http://schemas.microsoft.com/office/drawing/2014/main" id="{27C0CECB-1880-25D9-8718-9FFD9AE0B8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16" name="Rectangle 15">
              <a:extLst>
                <a:ext uri="{FF2B5EF4-FFF2-40B4-BE49-F238E27FC236}">
                  <a16:creationId xmlns:a16="http://schemas.microsoft.com/office/drawing/2014/main" id="{2D5CA168-A2CB-247D-2558-D74B61993397}"/>
                </a:ext>
              </a:extLst>
            </p:cNvPr>
            <p:cNvSpPr/>
            <p:nvPr/>
          </p:nvSpPr>
          <p:spPr>
            <a:xfrm>
              <a:off x="1661474" y="3117915"/>
              <a:ext cx="4394579" cy="1390417"/>
            </a:xfrm>
            <a:prstGeom prst="rect">
              <a:avLst/>
            </a:prstGeom>
            <a:gradFill flip="none" rotWithShape="1">
              <a:gsLst>
                <a:gs pos="0">
                  <a:srgbClr val="FF66CC">
                    <a:tint val="66000"/>
                    <a:satMod val="160000"/>
                  </a:srgbClr>
                </a:gs>
                <a:gs pos="50000">
                  <a:srgbClr val="FF66CC">
                    <a:tint val="44500"/>
                    <a:satMod val="160000"/>
                  </a:srgbClr>
                </a:gs>
                <a:gs pos="100000">
                  <a:srgbClr val="FF66CC">
                    <a:tint val="23500"/>
                    <a:satMod val="160000"/>
                  </a:srgbClr>
                </a:gs>
              </a:gsLst>
              <a:path path="circle">
                <a:fillToRect t="100000" r="100000"/>
              </a:path>
              <a:tileRect l="-100000" b="-100000"/>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see how your post 16 choices fit with future jobs and you career</a:t>
              </a:r>
            </a:p>
          </p:txBody>
        </p:sp>
        <p:sp>
          <p:nvSpPr>
            <p:cNvPr id="26" name="Rectangle 25">
              <a:extLst>
                <a:ext uri="{FF2B5EF4-FFF2-40B4-BE49-F238E27FC236}">
                  <a16:creationId xmlns:a16="http://schemas.microsoft.com/office/drawing/2014/main" id="{77D729FA-D9B7-A457-D1D0-01B64785AF3B}"/>
                </a:ext>
              </a:extLst>
            </p:cNvPr>
            <p:cNvSpPr/>
            <p:nvPr/>
          </p:nvSpPr>
          <p:spPr>
            <a:xfrm>
              <a:off x="1661474" y="4733317"/>
              <a:ext cx="4394579" cy="1389374"/>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path path="circle">
                <a:fillToRect t="100000" r="100000"/>
              </a:path>
              <a:tileRect l="-100000" b="-100000"/>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You will make a plan and develop a pathway into your future</a:t>
              </a:r>
            </a:p>
          </p:txBody>
        </p:sp>
      </p:grpSp>
    </p:spTree>
    <p:custDataLst>
      <p:tags r:id="rId1"/>
    </p:custDataLst>
    <p:extLst>
      <p:ext uri="{BB962C8B-B14F-4D97-AF65-F5344CB8AC3E}">
        <p14:creationId xmlns:p14="http://schemas.microsoft.com/office/powerpoint/2010/main" val="237744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460375" y="1605904"/>
            <a:ext cx="8350898" cy="923330"/>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5400" dirty="0">
                <a:latin typeface="Calibri" panose="020F0502020204030204" pitchFamily="34" charset="0"/>
              </a:rPr>
              <a:t>You have won the lottery!</a:t>
            </a:r>
          </a:p>
        </p:txBody>
      </p:sp>
      <p:sp>
        <p:nvSpPr>
          <p:cNvPr id="2" name="AutoShape 2" descr="Image result for lottery ball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a:blip r:embed="rId4"/>
          <a:stretch>
            <a:fillRect/>
          </a:stretch>
        </p:blipFill>
        <p:spPr>
          <a:xfrm>
            <a:off x="460375" y="2744250"/>
            <a:ext cx="3967169" cy="2668823"/>
          </a:xfrm>
          <a:prstGeom prst="rect">
            <a:avLst/>
          </a:prstGeom>
        </p:spPr>
      </p:pic>
      <p:sp>
        <p:nvSpPr>
          <p:cNvPr id="4" name="Rectangle 3"/>
          <p:cNvSpPr/>
          <p:nvPr/>
        </p:nvSpPr>
        <p:spPr>
          <a:xfrm>
            <a:off x="4665306" y="2744249"/>
            <a:ext cx="4089533" cy="266882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t>The prize is….</a:t>
            </a:r>
          </a:p>
        </p:txBody>
      </p:sp>
      <p:sp>
        <p:nvSpPr>
          <p:cNvPr id="7" name="Rectangle 2">
            <a:extLst>
              <a:ext uri="{FF2B5EF4-FFF2-40B4-BE49-F238E27FC236}">
                <a16:creationId xmlns:a16="http://schemas.microsoft.com/office/drawing/2014/main" id="{62CBA8D0-8AAD-4646-8A39-7A7EBAC02AF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Warm up activity</a:t>
            </a:r>
          </a:p>
        </p:txBody>
      </p:sp>
      <p:pic>
        <p:nvPicPr>
          <p:cNvPr id="8" name="Graphic 7" descr="Badge 1 with solid fill">
            <a:extLst>
              <a:ext uri="{FF2B5EF4-FFF2-40B4-BE49-F238E27FC236}">
                <a16:creationId xmlns:a16="http://schemas.microsoft.com/office/drawing/2014/main" id="{49FD3D64-FF94-49AF-9B00-9AD576EACE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239989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370444" y="863112"/>
            <a:ext cx="8379910" cy="646331"/>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latin typeface="Calibri" panose="020F0502020204030204" pitchFamily="34" charset="0"/>
              </a:rPr>
              <a:t>A holiday in one of these places</a:t>
            </a:r>
          </a:p>
        </p:txBody>
      </p:sp>
      <p:sp>
        <p:nvSpPr>
          <p:cNvPr id="2" name="AutoShape 2" descr="Image result for lottery ball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p:cNvSpPr txBox="1"/>
          <p:nvPr/>
        </p:nvSpPr>
        <p:spPr>
          <a:xfrm>
            <a:off x="363959" y="1671197"/>
            <a:ext cx="2476393" cy="646331"/>
          </a:xfrm>
          <a:prstGeom prst="rect">
            <a:avLst/>
          </a:prstGeom>
          <a:solidFill>
            <a:srgbClr val="002060"/>
          </a:solidFill>
        </p:spPr>
        <p:txBody>
          <a:bodyPr wrap="square" rtlCol="0">
            <a:spAutoFit/>
          </a:bodyPr>
          <a:lstStyle/>
          <a:p>
            <a:r>
              <a:rPr lang="en-GB" sz="3600" dirty="0">
                <a:solidFill>
                  <a:schemeClr val="bg1"/>
                </a:solidFill>
              </a:rPr>
              <a:t>Barbados</a:t>
            </a:r>
          </a:p>
        </p:txBody>
      </p:sp>
      <p:sp>
        <p:nvSpPr>
          <p:cNvPr id="10" name="TextBox 9"/>
          <p:cNvSpPr txBox="1"/>
          <p:nvPr/>
        </p:nvSpPr>
        <p:spPr>
          <a:xfrm>
            <a:off x="363958" y="2563831"/>
            <a:ext cx="2476394" cy="646331"/>
          </a:xfrm>
          <a:prstGeom prst="rect">
            <a:avLst/>
          </a:prstGeom>
          <a:solidFill>
            <a:srgbClr val="002060"/>
          </a:solidFill>
        </p:spPr>
        <p:txBody>
          <a:bodyPr wrap="square" rtlCol="0">
            <a:spAutoFit/>
          </a:bodyPr>
          <a:lstStyle/>
          <a:p>
            <a:r>
              <a:rPr lang="en-GB" sz="3600" dirty="0">
                <a:solidFill>
                  <a:schemeClr val="bg1"/>
                </a:solidFill>
              </a:rPr>
              <a:t>Australia</a:t>
            </a:r>
          </a:p>
        </p:txBody>
      </p:sp>
      <p:sp>
        <p:nvSpPr>
          <p:cNvPr id="11" name="TextBox 10"/>
          <p:cNvSpPr txBox="1"/>
          <p:nvPr/>
        </p:nvSpPr>
        <p:spPr>
          <a:xfrm>
            <a:off x="370445" y="3456465"/>
            <a:ext cx="2469907" cy="646331"/>
          </a:xfrm>
          <a:prstGeom prst="rect">
            <a:avLst/>
          </a:prstGeom>
          <a:solidFill>
            <a:srgbClr val="002060"/>
          </a:solidFill>
        </p:spPr>
        <p:txBody>
          <a:bodyPr wrap="none" rtlCol="0">
            <a:spAutoFit/>
          </a:bodyPr>
          <a:lstStyle/>
          <a:p>
            <a:r>
              <a:rPr lang="en-GB" sz="3600" dirty="0">
                <a:solidFill>
                  <a:schemeClr val="bg1"/>
                </a:solidFill>
              </a:rPr>
              <a:t>South Africa</a:t>
            </a:r>
          </a:p>
        </p:txBody>
      </p:sp>
      <p:sp>
        <p:nvSpPr>
          <p:cNvPr id="12" name="TextBox 11"/>
          <p:cNvSpPr txBox="1"/>
          <p:nvPr/>
        </p:nvSpPr>
        <p:spPr>
          <a:xfrm>
            <a:off x="370444" y="4343999"/>
            <a:ext cx="2469907" cy="646331"/>
          </a:xfrm>
          <a:prstGeom prst="rect">
            <a:avLst/>
          </a:prstGeom>
          <a:solidFill>
            <a:srgbClr val="002060"/>
          </a:solidFill>
        </p:spPr>
        <p:txBody>
          <a:bodyPr wrap="square" rtlCol="0">
            <a:spAutoFit/>
          </a:bodyPr>
          <a:lstStyle/>
          <a:p>
            <a:r>
              <a:rPr lang="en-GB" sz="3600" dirty="0">
                <a:solidFill>
                  <a:schemeClr val="bg1"/>
                </a:solidFill>
              </a:rPr>
              <a:t>Belgium</a:t>
            </a:r>
          </a:p>
        </p:txBody>
      </p:sp>
      <p:sp>
        <p:nvSpPr>
          <p:cNvPr id="13" name="TextBox 12"/>
          <p:cNvSpPr txBox="1"/>
          <p:nvPr/>
        </p:nvSpPr>
        <p:spPr>
          <a:xfrm>
            <a:off x="370444" y="5262041"/>
            <a:ext cx="2469907" cy="646331"/>
          </a:xfrm>
          <a:prstGeom prst="rect">
            <a:avLst/>
          </a:prstGeom>
          <a:solidFill>
            <a:srgbClr val="002060"/>
          </a:solidFill>
        </p:spPr>
        <p:txBody>
          <a:bodyPr wrap="square" rtlCol="0">
            <a:spAutoFit/>
          </a:bodyPr>
          <a:lstStyle/>
          <a:p>
            <a:r>
              <a:rPr lang="en-GB" sz="3600" dirty="0">
                <a:solidFill>
                  <a:schemeClr val="bg1"/>
                </a:solidFill>
              </a:rPr>
              <a:t>England</a:t>
            </a:r>
          </a:p>
        </p:txBody>
      </p:sp>
      <p:grpSp>
        <p:nvGrpSpPr>
          <p:cNvPr id="15" name="Group 14"/>
          <p:cNvGrpSpPr/>
          <p:nvPr/>
        </p:nvGrpSpPr>
        <p:grpSpPr>
          <a:xfrm>
            <a:off x="3085503" y="1671196"/>
            <a:ext cx="5664851" cy="4237175"/>
            <a:chOff x="4639191" y="3456465"/>
            <a:chExt cx="3340768" cy="1365591"/>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9191" y="3456465"/>
              <a:ext cx="3340768" cy="1365591"/>
            </a:xfrm>
            <a:prstGeom prst="rect">
              <a:avLst/>
            </a:prstGeom>
          </p:spPr>
        </p:pic>
        <p:sp>
          <p:nvSpPr>
            <p:cNvPr id="9" name="Rectangle 8"/>
            <p:cNvSpPr/>
            <p:nvPr/>
          </p:nvSpPr>
          <p:spPr>
            <a:xfrm>
              <a:off x="5118261" y="3818138"/>
              <a:ext cx="2382626" cy="6422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tx1"/>
                  </a:solidFill>
                </a:rPr>
                <a:t>Which one will you choose?</a:t>
              </a:r>
            </a:p>
          </p:txBody>
        </p:sp>
      </p:grpSp>
    </p:spTree>
    <p:custDataLst>
      <p:tags r:id="rId1"/>
    </p:custDataLst>
    <p:extLst>
      <p:ext uri="{BB962C8B-B14F-4D97-AF65-F5344CB8AC3E}">
        <p14:creationId xmlns:p14="http://schemas.microsoft.com/office/powerpoint/2010/main" val="422128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242596" y="350823"/>
            <a:ext cx="8630816"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Just found out more detail…</a:t>
            </a:r>
          </a:p>
        </p:txBody>
      </p:sp>
      <p:sp>
        <p:nvSpPr>
          <p:cNvPr id="2" name="AutoShape 2" descr="Image result for lottery ball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p:cNvSpPr txBox="1"/>
          <p:nvPr/>
        </p:nvSpPr>
        <p:spPr>
          <a:xfrm>
            <a:off x="242596" y="1392417"/>
            <a:ext cx="2476393" cy="646331"/>
          </a:xfrm>
          <a:prstGeom prst="rect">
            <a:avLst/>
          </a:prstGeom>
          <a:solidFill>
            <a:srgbClr val="002060"/>
          </a:solidFill>
        </p:spPr>
        <p:txBody>
          <a:bodyPr wrap="square" rtlCol="0">
            <a:spAutoFit/>
          </a:bodyPr>
          <a:lstStyle/>
          <a:p>
            <a:r>
              <a:rPr lang="en-GB" sz="3600" dirty="0">
                <a:solidFill>
                  <a:schemeClr val="bg1"/>
                </a:solidFill>
              </a:rPr>
              <a:t>Barbados</a:t>
            </a:r>
          </a:p>
        </p:txBody>
      </p:sp>
      <p:sp>
        <p:nvSpPr>
          <p:cNvPr id="10" name="TextBox 9"/>
          <p:cNvSpPr txBox="1"/>
          <p:nvPr/>
        </p:nvSpPr>
        <p:spPr>
          <a:xfrm>
            <a:off x="242595" y="2285051"/>
            <a:ext cx="2476394" cy="646331"/>
          </a:xfrm>
          <a:prstGeom prst="rect">
            <a:avLst/>
          </a:prstGeom>
          <a:solidFill>
            <a:srgbClr val="002060"/>
          </a:solidFill>
        </p:spPr>
        <p:txBody>
          <a:bodyPr wrap="square" rtlCol="0">
            <a:spAutoFit/>
          </a:bodyPr>
          <a:lstStyle/>
          <a:p>
            <a:r>
              <a:rPr lang="en-GB" sz="3600" dirty="0">
                <a:solidFill>
                  <a:schemeClr val="bg1"/>
                </a:solidFill>
              </a:rPr>
              <a:t>Australia</a:t>
            </a:r>
          </a:p>
        </p:txBody>
      </p:sp>
      <p:sp>
        <p:nvSpPr>
          <p:cNvPr id="11" name="TextBox 10"/>
          <p:cNvSpPr txBox="1"/>
          <p:nvPr/>
        </p:nvSpPr>
        <p:spPr>
          <a:xfrm>
            <a:off x="249082" y="3177685"/>
            <a:ext cx="2469907" cy="646331"/>
          </a:xfrm>
          <a:prstGeom prst="rect">
            <a:avLst/>
          </a:prstGeom>
          <a:solidFill>
            <a:srgbClr val="002060"/>
          </a:solidFill>
        </p:spPr>
        <p:txBody>
          <a:bodyPr wrap="none" rtlCol="0">
            <a:spAutoFit/>
          </a:bodyPr>
          <a:lstStyle/>
          <a:p>
            <a:r>
              <a:rPr lang="en-GB" sz="3600" dirty="0">
                <a:solidFill>
                  <a:schemeClr val="bg1"/>
                </a:solidFill>
              </a:rPr>
              <a:t>South Africa</a:t>
            </a:r>
          </a:p>
        </p:txBody>
      </p:sp>
      <p:sp>
        <p:nvSpPr>
          <p:cNvPr id="12" name="TextBox 11"/>
          <p:cNvSpPr txBox="1"/>
          <p:nvPr/>
        </p:nvSpPr>
        <p:spPr>
          <a:xfrm>
            <a:off x="249081" y="4065219"/>
            <a:ext cx="2469907" cy="646331"/>
          </a:xfrm>
          <a:prstGeom prst="rect">
            <a:avLst/>
          </a:prstGeom>
          <a:solidFill>
            <a:srgbClr val="002060"/>
          </a:solidFill>
        </p:spPr>
        <p:txBody>
          <a:bodyPr wrap="square" rtlCol="0">
            <a:spAutoFit/>
          </a:bodyPr>
          <a:lstStyle/>
          <a:p>
            <a:r>
              <a:rPr lang="en-GB" sz="3600" dirty="0">
                <a:solidFill>
                  <a:schemeClr val="bg1"/>
                </a:solidFill>
              </a:rPr>
              <a:t>Belgium</a:t>
            </a:r>
          </a:p>
        </p:txBody>
      </p:sp>
      <p:sp>
        <p:nvSpPr>
          <p:cNvPr id="13" name="TextBox 12"/>
          <p:cNvSpPr txBox="1"/>
          <p:nvPr/>
        </p:nvSpPr>
        <p:spPr>
          <a:xfrm>
            <a:off x="249081" y="4983261"/>
            <a:ext cx="2469907" cy="646331"/>
          </a:xfrm>
          <a:prstGeom prst="rect">
            <a:avLst/>
          </a:prstGeom>
          <a:solidFill>
            <a:srgbClr val="002060"/>
          </a:solidFill>
        </p:spPr>
        <p:txBody>
          <a:bodyPr wrap="square" rtlCol="0">
            <a:spAutoFit/>
          </a:bodyPr>
          <a:lstStyle/>
          <a:p>
            <a:r>
              <a:rPr lang="en-GB" sz="3600" dirty="0">
                <a:solidFill>
                  <a:schemeClr val="bg1"/>
                </a:solidFill>
              </a:rPr>
              <a:t>England</a:t>
            </a:r>
          </a:p>
        </p:txBody>
      </p:sp>
      <p:sp>
        <p:nvSpPr>
          <p:cNvPr id="16" name="TextBox 15"/>
          <p:cNvSpPr txBox="1"/>
          <p:nvPr/>
        </p:nvSpPr>
        <p:spPr>
          <a:xfrm>
            <a:off x="2851851" y="1392417"/>
            <a:ext cx="4071463" cy="646331"/>
          </a:xfrm>
          <a:prstGeom prst="rect">
            <a:avLst/>
          </a:prstGeom>
          <a:solidFill>
            <a:srgbClr val="50BDC0"/>
          </a:solidFill>
        </p:spPr>
        <p:txBody>
          <a:bodyPr wrap="square" rtlCol="0">
            <a:spAutoFit/>
          </a:bodyPr>
          <a:lstStyle/>
          <a:p>
            <a:r>
              <a:rPr lang="en-GB" sz="3600" dirty="0"/>
              <a:t>Beach ranger</a:t>
            </a:r>
          </a:p>
        </p:txBody>
      </p:sp>
      <p:sp>
        <p:nvSpPr>
          <p:cNvPr id="17" name="TextBox 16"/>
          <p:cNvSpPr txBox="1"/>
          <p:nvPr/>
        </p:nvSpPr>
        <p:spPr>
          <a:xfrm>
            <a:off x="2851851" y="2275559"/>
            <a:ext cx="4071463" cy="646331"/>
          </a:xfrm>
          <a:prstGeom prst="rect">
            <a:avLst/>
          </a:prstGeom>
          <a:solidFill>
            <a:srgbClr val="50BDC0"/>
          </a:solidFill>
        </p:spPr>
        <p:txBody>
          <a:bodyPr wrap="square" rtlCol="0">
            <a:spAutoFit/>
          </a:bodyPr>
          <a:lstStyle/>
          <a:p>
            <a:r>
              <a:rPr lang="en-GB" sz="3600" dirty="0"/>
              <a:t>Sheep-shearing</a:t>
            </a:r>
          </a:p>
        </p:txBody>
      </p:sp>
      <p:sp>
        <p:nvSpPr>
          <p:cNvPr id="18" name="TextBox 17"/>
          <p:cNvSpPr txBox="1"/>
          <p:nvPr/>
        </p:nvSpPr>
        <p:spPr>
          <a:xfrm>
            <a:off x="2851851" y="3177685"/>
            <a:ext cx="4071463" cy="646331"/>
          </a:xfrm>
          <a:prstGeom prst="rect">
            <a:avLst/>
          </a:prstGeom>
          <a:solidFill>
            <a:srgbClr val="50BDC0"/>
          </a:solidFill>
        </p:spPr>
        <p:txBody>
          <a:bodyPr wrap="square" rtlCol="0">
            <a:spAutoFit/>
          </a:bodyPr>
          <a:lstStyle/>
          <a:p>
            <a:r>
              <a:rPr lang="en-GB" sz="3600" dirty="0"/>
              <a:t>Picking grapes</a:t>
            </a:r>
          </a:p>
        </p:txBody>
      </p:sp>
      <p:sp>
        <p:nvSpPr>
          <p:cNvPr id="19" name="TextBox 18"/>
          <p:cNvSpPr txBox="1"/>
          <p:nvPr/>
        </p:nvSpPr>
        <p:spPr>
          <a:xfrm>
            <a:off x="2851851" y="4065218"/>
            <a:ext cx="4071463" cy="646331"/>
          </a:xfrm>
          <a:prstGeom prst="rect">
            <a:avLst/>
          </a:prstGeom>
          <a:solidFill>
            <a:srgbClr val="50BDC0"/>
          </a:solidFill>
        </p:spPr>
        <p:txBody>
          <a:bodyPr wrap="square" rtlCol="0">
            <a:spAutoFit/>
          </a:bodyPr>
          <a:lstStyle/>
          <a:p>
            <a:r>
              <a:rPr lang="en-GB" sz="3600" dirty="0"/>
              <a:t>Testing chocolate</a:t>
            </a:r>
          </a:p>
        </p:txBody>
      </p:sp>
      <p:sp>
        <p:nvSpPr>
          <p:cNvPr id="20" name="TextBox 19"/>
          <p:cNvSpPr txBox="1"/>
          <p:nvPr/>
        </p:nvSpPr>
        <p:spPr>
          <a:xfrm>
            <a:off x="2851851" y="4983260"/>
            <a:ext cx="4071463" cy="646331"/>
          </a:xfrm>
          <a:prstGeom prst="rect">
            <a:avLst/>
          </a:prstGeom>
          <a:solidFill>
            <a:srgbClr val="50BDC0"/>
          </a:solidFill>
        </p:spPr>
        <p:txBody>
          <a:bodyPr wrap="square" rtlCol="0">
            <a:spAutoFit/>
          </a:bodyPr>
          <a:lstStyle/>
          <a:p>
            <a:r>
              <a:rPr lang="en-GB" sz="3600" dirty="0"/>
              <a:t>Glastonbury tickets</a:t>
            </a:r>
          </a:p>
        </p:txBody>
      </p:sp>
      <p:sp>
        <p:nvSpPr>
          <p:cNvPr id="4" name="Oval Callout 3"/>
          <p:cNvSpPr/>
          <p:nvPr/>
        </p:nvSpPr>
        <p:spPr>
          <a:xfrm>
            <a:off x="4893906" y="3158701"/>
            <a:ext cx="4058816" cy="3021375"/>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solidFill>
                  <a:schemeClr val="tx1"/>
                </a:solidFill>
              </a:rPr>
              <a:t>Which place do you want to go now?</a:t>
            </a:r>
          </a:p>
        </p:txBody>
      </p:sp>
      <p:sp>
        <p:nvSpPr>
          <p:cNvPr id="22" name="Explosion 2 21"/>
          <p:cNvSpPr/>
          <p:nvPr/>
        </p:nvSpPr>
        <p:spPr>
          <a:xfrm>
            <a:off x="921790" y="1294903"/>
            <a:ext cx="7315200" cy="4884592"/>
          </a:xfrm>
          <a:prstGeom prst="irregularSeal2">
            <a:avLst/>
          </a:prstGeom>
          <a:solidFill>
            <a:srgbClr val="0072BA"/>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p>
          <a:p>
            <a:pPr algn="ctr"/>
            <a:endParaRPr lang="en-GB" sz="3200" dirty="0"/>
          </a:p>
          <a:p>
            <a:pPr algn="ctr"/>
            <a:r>
              <a:rPr lang="en-GB" sz="3200" dirty="0"/>
              <a:t>Explore ALL the information before you decide</a:t>
            </a:r>
          </a:p>
          <a:p>
            <a:pPr algn="ctr"/>
            <a:endParaRPr lang="en-GB" sz="3200" dirty="0"/>
          </a:p>
          <a:p>
            <a:pPr algn="ctr"/>
            <a:endParaRPr lang="en-GB" sz="3200" dirty="0"/>
          </a:p>
        </p:txBody>
      </p:sp>
    </p:spTree>
    <p:custDataLst>
      <p:tags r:id="rId1"/>
    </p:custDataLst>
    <p:extLst>
      <p:ext uri="{BB962C8B-B14F-4D97-AF65-F5344CB8AC3E}">
        <p14:creationId xmlns:p14="http://schemas.microsoft.com/office/powerpoint/2010/main" val="1321102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4"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C25C8F">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203811" y="793214"/>
            <a:ext cx="8736376" cy="4970949"/>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286439" y="894931"/>
            <a:ext cx="8494004" cy="1938992"/>
          </a:xfrm>
          <a:prstGeom prst="rect">
            <a:avLst/>
          </a:prstGeom>
          <a:noFill/>
        </p:spPr>
        <p:txBody>
          <a:bodyPr wrap="square" rtlCol="0">
            <a:spAutoFit/>
          </a:bodyPr>
          <a:lstStyle/>
          <a:p>
            <a:r>
              <a:rPr lang="en-GB" sz="2400" b="0" i="0" dirty="0">
                <a:solidFill>
                  <a:srgbClr val="202124"/>
                </a:solidFill>
                <a:effectLst/>
              </a:rPr>
              <a:t>A career is </a:t>
            </a:r>
            <a:r>
              <a:rPr lang="en-GB" sz="2400" b="1" dirty="0">
                <a:solidFill>
                  <a:srgbClr val="202124"/>
                </a:solidFill>
              </a:rPr>
              <a:t>an</a:t>
            </a:r>
            <a:r>
              <a:rPr lang="en-GB" sz="2400" b="1" i="0" dirty="0">
                <a:solidFill>
                  <a:srgbClr val="202124"/>
                </a:solidFill>
                <a:effectLst/>
              </a:rPr>
              <a:t> individual's journey through life, learning and work</a:t>
            </a:r>
            <a:r>
              <a:rPr lang="en-GB" sz="2400" b="0" i="0" dirty="0">
                <a:solidFill>
                  <a:srgbClr val="202124"/>
                </a:solidFill>
                <a:effectLst/>
              </a:rPr>
              <a:t>.</a:t>
            </a:r>
          </a:p>
          <a:p>
            <a:endParaRPr lang="en-GB" sz="2400" b="0" i="0" dirty="0">
              <a:solidFill>
                <a:srgbClr val="202124"/>
              </a:solidFill>
              <a:effectLst/>
            </a:endParaRPr>
          </a:p>
          <a:p>
            <a:r>
              <a:rPr lang="en-GB" sz="2400" dirty="0">
                <a:solidFill>
                  <a:srgbClr val="202124"/>
                </a:solidFill>
              </a:rPr>
              <a:t>A job is something you might do to earn money as part of your career journey. There are lots of different job sectors you could work in, from finance, to art and design, to working with animals. </a:t>
            </a:r>
            <a:endParaRPr lang="en-GB" sz="2400" b="0" i="0" dirty="0">
              <a:solidFill>
                <a:srgbClr val="202124"/>
              </a:solidFill>
              <a:effectLst/>
            </a:endParaRP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
        <p:nvSpPr>
          <p:cNvPr id="7" name="Rectangle 6">
            <a:extLst>
              <a:ext uri="{FF2B5EF4-FFF2-40B4-BE49-F238E27FC236}">
                <a16:creationId xmlns:a16="http://schemas.microsoft.com/office/drawing/2014/main" id="{9F710C02-ED27-438F-AE7A-E03B06068E65}"/>
              </a:ext>
            </a:extLst>
          </p:cNvPr>
          <p:cNvSpPr/>
          <p:nvPr/>
        </p:nvSpPr>
        <p:spPr>
          <a:xfrm>
            <a:off x="0" y="4354844"/>
            <a:ext cx="4572000" cy="2505824"/>
          </a:xfrm>
          <a:prstGeom prst="rect">
            <a:avLst/>
          </a:prstGeom>
          <a:solidFill>
            <a:srgbClr val="C25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Explore all options and firm up what you will do at the end of Y11</a:t>
            </a:r>
          </a:p>
        </p:txBody>
      </p:sp>
      <p:sp>
        <p:nvSpPr>
          <p:cNvPr id="11" name="Rectangle 10">
            <a:extLst>
              <a:ext uri="{FF2B5EF4-FFF2-40B4-BE49-F238E27FC236}">
                <a16:creationId xmlns:a16="http://schemas.microsoft.com/office/drawing/2014/main" id="{E0774583-EEEC-4446-8A80-A80E0F4A13A7}"/>
              </a:ext>
            </a:extLst>
          </p:cNvPr>
          <p:cNvSpPr/>
          <p:nvPr/>
        </p:nvSpPr>
        <p:spPr>
          <a:xfrm>
            <a:off x="4572000" y="4357510"/>
            <a:ext cx="4572001" cy="2500489"/>
          </a:xfrm>
          <a:prstGeom prst="rect">
            <a:avLst/>
          </a:prstGeom>
          <a:solidFill>
            <a:srgbClr val="5F2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Get the best GCSEs you can</a:t>
            </a:r>
          </a:p>
        </p:txBody>
      </p:sp>
      <p:sp>
        <p:nvSpPr>
          <p:cNvPr id="13" name="Rectangle 12">
            <a:extLst>
              <a:ext uri="{FF2B5EF4-FFF2-40B4-BE49-F238E27FC236}">
                <a16:creationId xmlns:a16="http://schemas.microsoft.com/office/drawing/2014/main" id="{A5C1F01B-B519-4120-8752-FC1A1D2DB34C}"/>
              </a:ext>
            </a:extLst>
          </p:cNvPr>
          <p:cNvSpPr/>
          <p:nvPr/>
        </p:nvSpPr>
        <p:spPr>
          <a:xfrm>
            <a:off x="0" y="3411437"/>
            <a:ext cx="9143999" cy="94340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Y11 – the big things</a:t>
            </a:r>
          </a:p>
        </p:txBody>
      </p:sp>
    </p:spTree>
    <p:custDataLst>
      <p:tags r:id="rId1"/>
    </p:custDataLst>
    <p:extLst>
      <p:ext uri="{BB962C8B-B14F-4D97-AF65-F5344CB8AC3E}">
        <p14:creationId xmlns:p14="http://schemas.microsoft.com/office/powerpoint/2010/main" val="69225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6706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Where are future jobs going to be?</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p:cNvSpPr txBox="1"/>
          <p:nvPr/>
        </p:nvSpPr>
        <p:spPr>
          <a:xfrm>
            <a:off x="765549" y="909209"/>
            <a:ext cx="3636375" cy="400110"/>
          </a:xfrm>
          <a:prstGeom prst="rect">
            <a:avLst/>
          </a:prstGeom>
          <a:solidFill>
            <a:srgbClr val="00AF61"/>
          </a:solidFill>
        </p:spPr>
        <p:txBody>
          <a:bodyPr wrap="square" lIns="91440" tIns="45720" rIns="91440" bIns="45720" rtlCol="0" anchor="t">
            <a:spAutoFit/>
          </a:bodyPr>
          <a:lstStyle/>
          <a:p>
            <a:pPr algn="ctr"/>
            <a:r>
              <a:rPr lang="en-GB" sz="2000" dirty="0">
                <a:solidFill>
                  <a:schemeClr val="bg1"/>
                </a:solidFill>
              </a:rPr>
              <a:t>Medical, Health Science and Care</a:t>
            </a:r>
            <a:endParaRPr lang="en-GB" dirty="0">
              <a:solidFill>
                <a:schemeClr val="bg1"/>
              </a:solidFill>
            </a:endParaRPr>
          </a:p>
        </p:txBody>
      </p:sp>
      <p:sp>
        <p:nvSpPr>
          <p:cNvPr id="7" name="TextBox 6"/>
          <p:cNvSpPr txBox="1"/>
          <p:nvPr/>
        </p:nvSpPr>
        <p:spPr>
          <a:xfrm>
            <a:off x="4918336" y="3732068"/>
            <a:ext cx="3636376" cy="400110"/>
          </a:xfrm>
          <a:prstGeom prst="rect">
            <a:avLst/>
          </a:prstGeom>
          <a:solidFill>
            <a:srgbClr val="39CC2E"/>
          </a:solidFill>
        </p:spPr>
        <p:txBody>
          <a:bodyPr wrap="square" lIns="91440" tIns="45720" rIns="91440" bIns="45720" rtlCol="0" anchor="t">
            <a:spAutoFit/>
          </a:bodyPr>
          <a:lstStyle/>
          <a:p>
            <a:pPr algn="ctr"/>
            <a:r>
              <a:rPr lang="en-GB" sz="2000" dirty="0">
                <a:solidFill>
                  <a:schemeClr val="bg1"/>
                </a:solidFill>
              </a:rPr>
              <a:t>Environmental (Green Jobs)</a:t>
            </a:r>
            <a:endParaRPr lang="en-GB" sz="2000" dirty="0">
              <a:solidFill>
                <a:schemeClr val="bg1"/>
              </a:solidFill>
              <a:cs typeface="Calibri"/>
            </a:endParaRPr>
          </a:p>
        </p:txBody>
      </p:sp>
      <p:pic>
        <p:nvPicPr>
          <p:cNvPr id="15" name="Picture 14"/>
          <p:cNvPicPr>
            <a:picLocks noChangeAspect="1"/>
          </p:cNvPicPr>
          <p:nvPr/>
        </p:nvPicPr>
        <p:blipFill>
          <a:blip r:embed="rId4"/>
          <a:stretch>
            <a:fillRect/>
          </a:stretch>
        </p:blipFill>
        <p:spPr>
          <a:xfrm>
            <a:off x="765549" y="1420553"/>
            <a:ext cx="3636375" cy="1782714"/>
          </a:xfrm>
          <a:prstGeom prst="rect">
            <a:avLst/>
          </a:prstGeom>
          <a:ln>
            <a:solidFill>
              <a:schemeClr val="bg1"/>
            </a:solidFill>
          </a:ln>
        </p:spPr>
      </p:pic>
      <p:sp>
        <p:nvSpPr>
          <p:cNvPr id="6" name="TextBox 5"/>
          <p:cNvSpPr txBox="1"/>
          <p:nvPr/>
        </p:nvSpPr>
        <p:spPr>
          <a:xfrm>
            <a:off x="765549" y="3728217"/>
            <a:ext cx="3664196" cy="400110"/>
          </a:xfrm>
          <a:prstGeom prst="rect">
            <a:avLst/>
          </a:prstGeom>
          <a:solidFill>
            <a:schemeClr val="accent1">
              <a:lumMod val="50000"/>
            </a:schemeClr>
          </a:solidFill>
        </p:spPr>
        <p:txBody>
          <a:bodyPr wrap="square" lIns="91440" tIns="45720" rIns="91440" bIns="45720" rtlCol="0" anchor="t">
            <a:spAutoFit/>
          </a:bodyPr>
          <a:lstStyle/>
          <a:p>
            <a:pPr algn="ctr"/>
            <a:r>
              <a:rPr lang="en-GB" sz="2000" dirty="0">
                <a:solidFill>
                  <a:schemeClr val="bg1"/>
                </a:solidFill>
              </a:rPr>
              <a:t>Engineering and Construction</a:t>
            </a:r>
            <a:endParaRPr lang="en-GB" dirty="0">
              <a:solidFill>
                <a:schemeClr val="bg1"/>
              </a:solidFill>
            </a:endParaRPr>
          </a:p>
        </p:txBody>
      </p:sp>
      <p:pic>
        <p:nvPicPr>
          <p:cNvPr id="12" name="Picture 11" descr="Safety professional in front of power plant">
            <a:extLst>
              <a:ext uri="{FF2B5EF4-FFF2-40B4-BE49-F238E27FC236}">
                <a16:creationId xmlns:a16="http://schemas.microsoft.com/office/drawing/2014/main" id="{5530F435-D78F-4A09-8B3D-8B1C73948BFB}"/>
              </a:ext>
            </a:extLst>
          </p:cNvPr>
          <p:cNvPicPr>
            <a:picLocks noChangeAspect="1"/>
          </p:cNvPicPr>
          <p:nvPr/>
        </p:nvPicPr>
        <p:blipFill>
          <a:blip r:embed="rId5"/>
          <a:stretch>
            <a:fillRect/>
          </a:stretch>
        </p:blipFill>
        <p:spPr>
          <a:xfrm>
            <a:off x="765550" y="4256126"/>
            <a:ext cx="3664196" cy="1917850"/>
          </a:xfrm>
          <a:prstGeom prst="rect">
            <a:avLst/>
          </a:prstGeom>
          <a:ln>
            <a:solidFill>
              <a:schemeClr val="bg1"/>
            </a:solidFill>
          </a:ln>
        </p:spPr>
      </p:pic>
      <p:sp>
        <p:nvSpPr>
          <p:cNvPr id="18" name="TextBox 17">
            <a:extLst>
              <a:ext uri="{FF2B5EF4-FFF2-40B4-BE49-F238E27FC236}">
                <a16:creationId xmlns:a16="http://schemas.microsoft.com/office/drawing/2014/main" id="{CCBF2D9D-9FDC-41C6-AD9B-9DC111176B67}"/>
              </a:ext>
            </a:extLst>
          </p:cNvPr>
          <p:cNvSpPr txBox="1"/>
          <p:nvPr/>
        </p:nvSpPr>
        <p:spPr>
          <a:xfrm>
            <a:off x="4918336" y="909209"/>
            <a:ext cx="3636375" cy="400110"/>
          </a:xfrm>
          <a:prstGeom prst="rect">
            <a:avLst/>
          </a:prstGeom>
          <a:solidFill>
            <a:schemeClr val="accent1"/>
          </a:solidFill>
        </p:spPr>
        <p:txBody>
          <a:bodyPr wrap="square" lIns="91440" tIns="45720" rIns="91440" bIns="45720" rtlCol="0" anchor="t">
            <a:spAutoFit/>
          </a:bodyPr>
          <a:lstStyle/>
          <a:p>
            <a:pPr algn="ctr"/>
            <a:r>
              <a:rPr lang="en-GB" sz="2000" dirty="0">
                <a:solidFill>
                  <a:schemeClr val="bg1"/>
                </a:solidFill>
              </a:rPr>
              <a:t>IT and Digital Technology</a:t>
            </a:r>
          </a:p>
        </p:txBody>
      </p:sp>
      <p:pic>
        <p:nvPicPr>
          <p:cNvPr id="8" name="Picture 7" descr="Fingerprint scanning machine">
            <a:extLst>
              <a:ext uri="{FF2B5EF4-FFF2-40B4-BE49-F238E27FC236}">
                <a16:creationId xmlns:a16="http://schemas.microsoft.com/office/drawing/2014/main" id="{2FD119A9-37A0-45D3-A3A5-DB0E434333B1}"/>
              </a:ext>
            </a:extLst>
          </p:cNvPr>
          <p:cNvPicPr>
            <a:picLocks noChangeAspect="1"/>
          </p:cNvPicPr>
          <p:nvPr/>
        </p:nvPicPr>
        <p:blipFill>
          <a:blip r:embed="rId6"/>
          <a:stretch>
            <a:fillRect/>
          </a:stretch>
        </p:blipFill>
        <p:spPr>
          <a:xfrm>
            <a:off x="4918337" y="1419326"/>
            <a:ext cx="3636374" cy="1785844"/>
          </a:xfrm>
          <a:prstGeom prst="rect">
            <a:avLst/>
          </a:prstGeom>
          <a:ln>
            <a:solidFill>
              <a:schemeClr val="bg1"/>
            </a:solidFill>
          </a:ln>
        </p:spPr>
      </p:pic>
      <p:pic>
        <p:nvPicPr>
          <p:cNvPr id="16" name="Graphic 15">
            <a:extLst>
              <a:ext uri="{FF2B5EF4-FFF2-40B4-BE49-F238E27FC236}">
                <a16:creationId xmlns:a16="http://schemas.microsoft.com/office/drawing/2014/main" id="{F1622F77-968F-4733-912B-022749CD83CD}"/>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55575" y="-76715"/>
            <a:ext cx="646331" cy="646331"/>
          </a:xfrm>
          <a:prstGeom prst="rect">
            <a:avLst/>
          </a:prstGeom>
        </p:spPr>
      </p:pic>
      <p:pic>
        <p:nvPicPr>
          <p:cNvPr id="5" name="Picture 4" descr="Vibrant green forest">
            <a:extLst>
              <a:ext uri="{FF2B5EF4-FFF2-40B4-BE49-F238E27FC236}">
                <a16:creationId xmlns:a16="http://schemas.microsoft.com/office/drawing/2014/main" id="{D8286312-8424-5CD6-D8ED-910702FC4EC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918336" y="4256126"/>
            <a:ext cx="3636375" cy="1917850"/>
          </a:xfrm>
          <a:prstGeom prst="rect">
            <a:avLst/>
          </a:prstGeom>
          <a:ln>
            <a:solidFill>
              <a:schemeClr val="bg1"/>
            </a:solidFill>
          </a:ln>
        </p:spPr>
      </p:pic>
      <p:sp>
        <p:nvSpPr>
          <p:cNvPr id="4" name="Rectangle: Rounded Corners 3">
            <a:extLst>
              <a:ext uri="{FF2B5EF4-FFF2-40B4-BE49-F238E27FC236}">
                <a16:creationId xmlns:a16="http://schemas.microsoft.com/office/drawing/2014/main" id="{E242523A-7F16-8F2D-9408-803B0CDBC4F0}"/>
              </a:ext>
            </a:extLst>
          </p:cNvPr>
          <p:cNvSpPr/>
          <p:nvPr/>
        </p:nvSpPr>
        <p:spPr>
          <a:xfrm>
            <a:off x="175545" y="5437446"/>
            <a:ext cx="8756699" cy="1159827"/>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This is Labour Market Information (LMI)</a:t>
            </a:r>
          </a:p>
          <a:p>
            <a:pPr algn="ctr"/>
            <a:r>
              <a:rPr lang="en-GB" sz="3200" dirty="0"/>
              <a:t>Be in the know to know where to go</a:t>
            </a:r>
          </a:p>
        </p:txBody>
      </p:sp>
    </p:spTree>
    <p:custDataLst>
      <p:tags r:id="rId1"/>
    </p:custDataLst>
    <p:extLst>
      <p:ext uri="{BB962C8B-B14F-4D97-AF65-F5344CB8AC3E}">
        <p14:creationId xmlns:p14="http://schemas.microsoft.com/office/powerpoint/2010/main" val="198810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0BD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30410" y="0"/>
            <a:ext cx="9174410" cy="6933084"/>
          </a:xfrm>
          <a:prstGeom prst="rect">
            <a:avLst/>
          </a:prstGeom>
          <a:solidFill>
            <a:srgbClr val="C25C8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4" name="Rectangle 3">
            <a:extLst>
              <a:ext uri="{FF2B5EF4-FFF2-40B4-BE49-F238E27FC236}">
                <a16:creationId xmlns:a16="http://schemas.microsoft.com/office/drawing/2014/main" id="{E04AE939-5778-418B-B533-A872ECB51293}"/>
              </a:ext>
            </a:extLst>
          </p:cNvPr>
          <p:cNvSpPr/>
          <p:nvPr/>
        </p:nvSpPr>
        <p:spPr>
          <a:xfrm>
            <a:off x="628328" y="6369810"/>
            <a:ext cx="8013525" cy="523220"/>
          </a:xfrm>
          <a:prstGeom prst="rect">
            <a:avLst/>
          </a:prstGeom>
        </p:spPr>
        <p:txBody>
          <a:bodyPr wrap="square">
            <a:spAutoFit/>
          </a:bodyPr>
          <a:lstStyle/>
          <a:p>
            <a:r>
              <a:rPr lang="en-GB" sz="2800" u="sng"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https://www.youtube.com/watch?v=OWZxyyK6OuA</a:t>
            </a:r>
            <a:r>
              <a:rPr lang="en-GB" sz="28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GB" sz="2800" dirty="0">
              <a:solidFill>
                <a:schemeClr val="bg1"/>
              </a:solidFill>
            </a:endParaRPr>
          </a:p>
        </p:txBody>
      </p:sp>
      <p:pic>
        <p:nvPicPr>
          <p:cNvPr id="3" name="Online Media 2" title="Get Ready for Your Career">
            <a:hlinkClick r:id="" action="ppaction://media"/>
            <a:extLst>
              <a:ext uri="{FF2B5EF4-FFF2-40B4-BE49-F238E27FC236}">
                <a16:creationId xmlns:a16="http://schemas.microsoft.com/office/drawing/2014/main" id="{60CD7A1A-2172-41AE-852D-DF4B1A71DC9F}"/>
              </a:ext>
            </a:extLst>
          </p:cNvPr>
          <p:cNvPicPr>
            <a:picLocks noRot="1" noChangeAspect="1"/>
          </p:cNvPicPr>
          <p:nvPr>
            <a:videoFile r:link="rId2"/>
          </p:nvPr>
        </p:nvPicPr>
        <p:blipFill>
          <a:blip r:embed="rId6"/>
          <a:stretch>
            <a:fillRect/>
          </a:stretch>
        </p:blipFill>
        <p:spPr>
          <a:xfrm>
            <a:off x="1121816" y="756056"/>
            <a:ext cx="7026548" cy="3970000"/>
          </a:xfrm>
          <a:prstGeom prst="rect">
            <a:avLst/>
          </a:prstGeom>
        </p:spPr>
      </p:pic>
      <p:grpSp>
        <p:nvGrpSpPr>
          <p:cNvPr id="12" name="Group 11">
            <a:extLst>
              <a:ext uri="{FF2B5EF4-FFF2-40B4-BE49-F238E27FC236}">
                <a16:creationId xmlns:a16="http://schemas.microsoft.com/office/drawing/2014/main" id="{F83A7829-83BE-4D1B-B324-2F43ABBDFCDA}"/>
              </a:ext>
            </a:extLst>
          </p:cNvPr>
          <p:cNvGrpSpPr/>
          <p:nvPr/>
        </p:nvGrpSpPr>
        <p:grpSpPr>
          <a:xfrm>
            <a:off x="108818" y="4129051"/>
            <a:ext cx="8915439" cy="2366410"/>
            <a:chOff x="108818" y="4129051"/>
            <a:chExt cx="8915439" cy="2366410"/>
          </a:xfrm>
        </p:grpSpPr>
        <p:pic>
          <p:nvPicPr>
            <p:cNvPr id="9" name="Picture 8">
              <a:extLst>
                <a:ext uri="{FF2B5EF4-FFF2-40B4-BE49-F238E27FC236}">
                  <a16:creationId xmlns:a16="http://schemas.microsoft.com/office/drawing/2014/main" id="{D569D9DF-7DF0-4772-A052-3172F1323C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8195" y="4129051"/>
              <a:ext cx="2438500" cy="1423198"/>
            </a:xfrm>
            <a:prstGeom prst="rect">
              <a:avLst/>
            </a:prstGeom>
            <a:ln w="57150">
              <a:solidFill>
                <a:schemeClr val="bg1"/>
              </a:solidFill>
            </a:ln>
          </p:spPr>
        </p:pic>
        <p:grpSp>
          <p:nvGrpSpPr>
            <p:cNvPr id="6" name="Group 5">
              <a:extLst>
                <a:ext uri="{FF2B5EF4-FFF2-40B4-BE49-F238E27FC236}">
                  <a16:creationId xmlns:a16="http://schemas.microsoft.com/office/drawing/2014/main" id="{B08C3371-35F5-4BF8-BDE1-3B7A740514BF}"/>
                </a:ext>
              </a:extLst>
            </p:cNvPr>
            <p:cNvGrpSpPr/>
            <p:nvPr/>
          </p:nvGrpSpPr>
          <p:grpSpPr>
            <a:xfrm>
              <a:off x="108818" y="4380235"/>
              <a:ext cx="8915439" cy="2017078"/>
              <a:chOff x="108818" y="4380235"/>
              <a:chExt cx="8915439" cy="2017078"/>
            </a:xfrm>
          </p:grpSpPr>
          <p:pic>
            <p:nvPicPr>
              <p:cNvPr id="7" name="Picture 6">
                <a:extLst>
                  <a:ext uri="{FF2B5EF4-FFF2-40B4-BE49-F238E27FC236}">
                    <a16:creationId xmlns:a16="http://schemas.microsoft.com/office/drawing/2014/main" id="{2AE40DD5-15B5-40B8-9E74-F144B200666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818" y="4380235"/>
                <a:ext cx="2413115" cy="1417264"/>
              </a:xfrm>
              <a:prstGeom prst="rect">
                <a:avLst/>
              </a:prstGeom>
              <a:ln w="57150">
                <a:solidFill>
                  <a:schemeClr val="bg1"/>
                </a:solidFill>
              </a:ln>
            </p:spPr>
          </p:pic>
          <p:pic>
            <p:nvPicPr>
              <p:cNvPr id="8" name="Picture 7">
                <a:extLst>
                  <a:ext uri="{FF2B5EF4-FFF2-40B4-BE49-F238E27FC236}">
                    <a16:creationId xmlns:a16="http://schemas.microsoft.com/office/drawing/2014/main" id="{7E282AF7-344A-4981-9EA7-6FF75C5E5E4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73660" y="4846583"/>
                <a:ext cx="2477360" cy="1417265"/>
              </a:xfrm>
              <a:prstGeom prst="rect">
                <a:avLst/>
              </a:prstGeom>
              <a:ln w="57150">
                <a:solidFill>
                  <a:schemeClr val="bg1"/>
                </a:solidFill>
              </a:ln>
            </p:spPr>
          </p:pic>
          <p:pic>
            <p:nvPicPr>
              <p:cNvPr id="10" name="Picture 9">
                <a:extLst>
                  <a:ext uri="{FF2B5EF4-FFF2-40B4-BE49-F238E27FC236}">
                    <a16:creationId xmlns:a16="http://schemas.microsoft.com/office/drawing/2014/main" id="{0E326197-11CD-4414-B518-8EB454181F2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85756" y="4980048"/>
                <a:ext cx="2438501" cy="1417265"/>
              </a:xfrm>
              <a:prstGeom prst="rect">
                <a:avLst/>
              </a:prstGeom>
              <a:ln w="57150">
                <a:solidFill>
                  <a:schemeClr val="bg1"/>
                </a:solidFill>
              </a:ln>
            </p:spPr>
          </p:pic>
        </p:grpSp>
        <p:cxnSp>
          <p:nvCxnSpPr>
            <p:cNvPr id="11" name="Straight Connector 10">
              <a:extLst>
                <a:ext uri="{FF2B5EF4-FFF2-40B4-BE49-F238E27FC236}">
                  <a16:creationId xmlns:a16="http://schemas.microsoft.com/office/drawing/2014/main" id="{11431836-E919-4E1D-99E8-4DB5B3D98482}"/>
                </a:ext>
              </a:extLst>
            </p:cNvPr>
            <p:cNvCxnSpPr>
              <a:cxnSpLocks/>
            </p:cNvCxnSpPr>
            <p:nvPr/>
          </p:nvCxnSpPr>
          <p:spPr>
            <a:xfrm>
              <a:off x="108818" y="6477753"/>
              <a:ext cx="8851824" cy="1770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15" name="Rectangle 2">
            <a:extLst>
              <a:ext uri="{FF2B5EF4-FFF2-40B4-BE49-F238E27FC236}">
                <a16:creationId xmlns:a16="http://schemas.microsoft.com/office/drawing/2014/main" id="{6A8B3C10-324B-4E31-A67A-D99CE1DD47A8}"/>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Get ready for your future career</a:t>
            </a:r>
          </a:p>
        </p:txBody>
      </p:sp>
      <p:pic>
        <p:nvPicPr>
          <p:cNvPr id="16" name="Graphic 15" descr="Badge 1 with solid fill">
            <a:extLst>
              <a:ext uri="{FF2B5EF4-FFF2-40B4-BE49-F238E27FC236}">
                <a16:creationId xmlns:a16="http://schemas.microsoft.com/office/drawing/2014/main" id="{2827F6DA-CEA4-497F-BF95-C12ECC8E23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60045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11814</TotalTime>
  <Words>2427</Words>
  <Application>Microsoft Office PowerPoint</Application>
  <PresentationFormat>On-screen Show (4:3)</PresentationFormat>
  <Paragraphs>295</Paragraphs>
  <Slides>29</Slides>
  <Notes>29</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Aptos</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524</cp:revision>
  <cp:lastPrinted>2017-09-12T16:38:08Z</cp:lastPrinted>
  <dcterms:created xsi:type="dcterms:W3CDTF">2017-03-16T08:26:44Z</dcterms:created>
  <dcterms:modified xsi:type="dcterms:W3CDTF">2026-07-29T15:48:05Z</dcterms:modified>
</cp:coreProperties>
</file>