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notesSlides/notesSlide28.xml" ContentType="application/vnd.openxmlformats-officedocument.presentationml.notesSlide+xml"/>
  <Override PartName="/ppt/tags/tag24.xml" ContentType="application/vnd.openxmlformats-officedocument.presentationml.tags+xml"/>
  <Override PartName="/ppt/notesSlides/notesSlide29.xml" ContentType="application/vnd.openxmlformats-officedocument.presentationml.notesSlide+xml"/>
  <Override PartName="/ppt/tags/tag25.xml" ContentType="application/vnd.openxmlformats-officedocument.presentationml.tags+xml"/>
  <Override PartName="/ppt/notesSlides/notesSlide30.xml" ContentType="application/vnd.openxmlformats-officedocument.presentationml.notesSlide+xml"/>
  <Override PartName="/ppt/tags/tag26.xml" ContentType="application/vnd.openxmlformats-officedocument.presentationml.tags+xml"/>
  <Override PartName="/ppt/notesSlides/notesSlide31.xml" ContentType="application/vnd.openxmlformats-officedocument.presentationml.notesSlide+xml"/>
  <Override PartName="/ppt/tags/tag27.xml" ContentType="application/vnd.openxmlformats-officedocument.presentationml.tags+xml"/>
  <Override PartName="/ppt/notesSlides/notesSlide32.xml" ContentType="application/vnd.openxmlformats-officedocument.presentationml.notesSlide+xml"/>
  <Override PartName="/ppt/tags/tag28.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1254" r:id="rId2"/>
    <p:sldId id="1212" r:id="rId3"/>
    <p:sldId id="1224" r:id="rId4"/>
    <p:sldId id="1225" r:id="rId5"/>
    <p:sldId id="1226" r:id="rId6"/>
    <p:sldId id="1227" r:id="rId7"/>
    <p:sldId id="1228" r:id="rId8"/>
    <p:sldId id="1229" r:id="rId9"/>
    <p:sldId id="1230" r:id="rId10"/>
    <p:sldId id="1231" r:id="rId11"/>
    <p:sldId id="1232" r:id="rId12"/>
    <p:sldId id="1233" r:id="rId13"/>
    <p:sldId id="1234" r:id="rId14"/>
    <p:sldId id="1235" r:id="rId15"/>
    <p:sldId id="1236" r:id="rId16"/>
    <p:sldId id="1237" r:id="rId17"/>
    <p:sldId id="1238" r:id="rId18"/>
    <p:sldId id="1239" r:id="rId19"/>
    <p:sldId id="1240" r:id="rId20"/>
    <p:sldId id="1241" r:id="rId21"/>
    <p:sldId id="1242" r:id="rId22"/>
    <p:sldId id="1243" r:id="rId23"/>
    <p:sldId id="1244" r:id="rId24"/>
    <p:sldId id="1245" r:id="rId25"/>
    <p:sldId id="1246" r:id="rId26"/>
    <p:sldId id="1247" r:id="rId27"/>
    <p:sldId id="1248" r:id="rId28"/>
    <p:sldId id="1249" r:id="rId29"/>
    <p:sldId id="1250" r:id="rId30"/>
    <p:sldId id="974" r:id="rId31"/>
    <p:sldId id="1251" r:id="rId32"/>
    <p:sldId id="1252" r:id="rId33"/>
    <p:sldId id="1253" r:id="rId3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0373"/>
    <a:srgbClr val="00AF61"/>
    <a:srgbClr val="F58520"/>
    <a:srgbClr val="652D91"/>
    <a:srgbClr val="FF6699"/>
    <a:srgbClr val="EF3E22"/>
    <a:srgbClr val="0F4CA0"/>
    <a:srgbClr val="FF66CC"/>
    <a:srgbClr val="CC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79064" autoAdjust="0"/>
  </p:normalViewPr>
  <p:slideViewPr>
    <p:cSldViewPr snapToGrid="0">
      <p:cViewPr varScale="1">
        <p:scale>
          <a:sx n="84" d="100"/>
          <a:sy n="84" d="100"/>
        </p:scale>
        <p:origin x="2088" y="108"/>
      </p:cViewPr>
      <p:guideLst>
        <p:guide orient="horz" pos="2160"/>
        <p:guide pos="2880"/>
      </p:guideLst>
    </p:cSldViewPr>
  </p:slideViewPr>
  <p:notesTextViewPr>
    <p:cViewPr>
      <p:scale>
        <a:sx n="1" d="1"/>
        <a:sy n="1" d="1"/>
      </p:scale>
      <p:origin x="0" y="0"/>
    </p:cViewPr>
  </p:notesTextViewPr>
  <p:sorterViewPr>
    <p:cViewPr>
      <p:scale>
        <a:sx n="100" d="100"/>
        <a:sy n="100" d="100"/>
      </p:scale>
      <p:origin x="0" y="-28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video recording of this lesson is available to play from the front with prompts to pause for students to complete activities. See next slide for link. </a:t>
            </a:r>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a:p>
            <a:r>
              <a:rPr lang="en-GB" dirty="0"/>
              <a:t>They might well have used it before in KS3 and 4</a:t>
            </a:r>
          </a:p>
        </p:txBody>
      </p:sp>
      <p:sp>
        <p:nvSpPr>
          <p:cNvPr id="4" name="Slide Number Placeholder 3"/>
          <p:cNvSpPr>
            <a:spLocks noGrp="1"/>
          </p:cNvSpPr>
          <p:nvPr>
            <p:ph type="sldNum" sz="quarter" idx="5"/>
          </p:nvPr>
        </p:nvSpPr>
        <p:spPr/>
        <p:txBody>
          <a:bodyPr/>
          <a:lstStyle/>
          <a:p>
            <a:fld id="{49D8F3F8-784D-4BD0-B132-FF0371917A74}" type="slidenum">
              <a:rPr lang="en-GB" smtClean="0"/>
              <a:t>10</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be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p>
          <a:p>
            <a:r>
              <a:rPr lang="en-GB" baseline="0" dirty="0"/>
              <a:t>Students can access their report until they are 20</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3871547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Start by exploring ‘Start with you’ or redoing things you did previously to see what has changed.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You will add you post Y12 subjects to ‘My quals’ and make sure you added your GCSE actual results.</a:t>
            </a:r>
          </a:p>
        </p:txBody>
      </p:sp>
    </p:spTree>
    <p:extLst>
      <p:ext uri="{BB962C8B-B14F-4D97-AF65-F5344CB8AC3E}">
        <p14:creationId xmlns:p14="http://schemas.microsoft.com/office/powerpoint/2010/main" val="2831022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It is important to tie career decisions into what you want from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Students draw the 3 circles as above and then write in their thought to date about each one. The last box is about what’s important to them – Kids, having a house, preventing climate change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68596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Yes your number 1 priority</a:t>
            </a:r>
            <a:r>
              <a:rPr lang="en-US" altLang="en-US" baseline="0" dirty="0">
                <a:latin typeface="Arial" panose="020B0604020202020204" pitchFamily="34" charset="0"/>
              </a:rPr>
              <a:t> needs to be you’re A Levels or other Level 3 Qualification but don’t give up anything that will be useful for a future job/course/CV. </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20666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Today focused on your options.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2043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If you know what job you want to do in the future you can see what routes you can take into it.</a:t>
            </a:r>
          </a:p>
          <a:p>
            <a:pPr eaLnBrk="1" hangingPunct="1"/>
            <a:r>
              <a:rPr lang="en-US" altLang="en-US" dirty="0">
                <a:latin typeface="Arial" panose="020B0604020202020204" pitchFamily="34" charset="0"/>
              </a:rPr>
              <a:t>Choose a job</a:t>
            </a:r>
          </a:p>
        </p:txBody>
      </p:sp>
    </p:spTree>
    <p:extLst>
      <p:ext uri="{BB962C8B-B14F-4D97-AF65-F5344CB8AC3E}">
        <p14:creationId xmlns:p14="http://schemas.microsoft.com/office/powerpoint/2010/main" val="2802647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Every profile has lots of details about the job – LMI and what routes can be taken.</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2818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Need also to consider the next qual you will do.</a:t>
            </a:r>
          </a:p>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a:t>
            </a:r>
          </a:p>
          <a:p>
            <a:pPr eaLnBrk="1" hangingPunct="1"/>
            <a:r>
              <a:rPr lang="en-US" altLang="en-US" baseline="0" dirty="0">
                <a:latin typeface="Arial" panose="020B0604020202020204" pitchFamily="34" charset="0"/>
              </a:rPr>
              <a:t>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Level 2 or 3</a:t>
            </a:r>
            <a:endParaRPr lang="en-US" altLang="en-US" dirty="0">
              <a:latin typeface="Arial" panose="020B0604020202020204" pitchFamily="34" charset="0"/>
            </a:endParaRPr>
          </a:p>
        </p:txBody>
      </p:sp>
    </p:spTree>
    <p:extLst>
      <p:ext uri="{BB962C8B-B14F-4D97-AF65-F5344CB8AC3E}">
        <p14:creationId xmlns:p14="http://schemas.microsoft.com/office/powerpoint/2010/main" val="267265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07005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what qualification do they need to become….</a:t>
            </a:r>
          </a:p>
          <a:p>
            <a:endParaRPr lang="en-GB" dirty="0"/>
          </a:p>
          <a:p>
            <a:r>
              <a:rPr lang="en-GB" dirty="0"/>
              <a:t>Is it a degree, apprenticeship or both?</a:t>
            </a:r>
          </a:p>
          <a:p>
            <a:endParaRPr lang="en-GB" dirty="0"/>
          </a:p>
          <a:p>
            <a:r>
              <a:rPr lang="en-GB" dirty="0"/>
              <a:t>See answers. The Medical doctor is a bit of a trick question as this will be a new apprenticeship in 2023.</a:t>
            </a:r>
          </a:p>
          <a:p>
            <a:endParaRPr lang="en-GB" dirty="0"/>
          </a:p>
          <a:p>
            <a:r>
              <a:rPr lang="en-GB" dirty="0"/>
              <a:t>Can see an A-Z of available apprenticeships on Careerpilot – in the ‘finding an apprenticeship’ section. Make the point that even if one exists they still have to find a vacancy. Careerpilot has links to vacancy sites too.</a:t>
            </a:r>
          </a:p>
        </p:txBody>
      </p:sp>
      <p:sp>
        <p:nvSpPr>
          <p:cNvPr id="4" name="Slide Number Placeholder 3"/>
          <p:cNvSpPr>
            <a:spLocks noGrp="1"/>
          </p:cNvSpPr>
          <p:nvPr>
            <p:ph type="sldNum" sz="quarter" idx="10"/>
          </p:nvPr>
        </p:nvSpPr>
        <p:spPr/>
        <p:txBody>
          <a:bodyPr/>
          <a:lstStyle/>
          <a:p>
            <a:fld id="{E9295430-1DDE-4C21-A1C5-E00DB03C7282}" type="slidenum">
              <a:rPr lang="en-GB" smtClean="0"/>
              <a:t>20</a:t>
            </a:fld>
            <a:endParaRPr lang="en-GB"/>
          </a:p>
        </p:txBody>
      </p:sp>
    </p:spTree>
    <p:extLst>
      <p:ext uri="{BB962C8B-B14F-4D97-AF65-F5344CB8AC3E}">
        <p14:creationId xmlns:p14="http://schemas.microsoft.com/office/powerpoint/2010/main" val="1127317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Make point that Higher and Degree apps are great but they are competitive. Need sometimes to start at level lower than you have. There are other places to look, like Not Going to Uni.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are a lot more Advanced Apps available</a:t>
            </a:r>
          </a:p>
          <a:p>
            <a:pPr eaLnBrk="1" hangingPunct="1"/>
            <a:r>
              <a:rPr lang="en-US" altLang="en-US" dirty="0">
                <a:latin typeface="Arial" panose="020B0604020202020204" pitchFamily="34" charset="0"/>
              </a:rPr>
              <a:t>Search for vacancies on </a:t>
            </a:r>
            <a:r>
              <a:rPr lang="en-US" altLang="en-US" dirty="0" err="1">
                <a:latin typeface="Arial" panose="020B0604020202020204" pitchFamily="34" charset="0"/>
              </a:rPr>
              <a:t>Careerpilot</a:t>
            </a:r>
            <a:endParaRPr lang="en-US" altLang="en-US" dirty="0">
              <a:latin typeface="Arial" panose="020B0604020202020204" pitchFamily="34" charset="0"/>
            </a:endParaRPr>
          </a:p>
        </p:txBody>
      </p:sp>
    </p:spTree>
    <p:extLst>
      <p:ext uri="{BB962C8B-B14F-4D97-AF65-F5344CB8AC3E}">
        <p14:creationId xmlns:p14="http://schemas.microsoft.com/office/powerpoint/2010/main" val="24929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are also employers who will sponsor you as you do your degree.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01541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Another</a:t>
            </a:r>
            <a:r>
              <a:rPr lang="en-US" altLang="en-US" baseline="0" dirty="0">
                <a:latin typeface="Arial" panose="020B0604020202020204" pitchFamily="34" charset="0"/>
              </a:rPr>
              <a:t> option you can consider is to do higher level qualifications through your local college.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offer a range of qualifications at level 4 and above depending on the college and the courses will vary depending on their specialisms and the local demand.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either offer HNC/HNDs – which are higher level BTEC courses or Foundation degrees which combine academic and vocational qualifications.</a:t>
            </a:r>
          </a:p>
          <a:p>
            <a:pPr eaLnBrk="1" hangingPunct="1"/>
            <a:r>
              <a:rPr lang="en-US" altLang="en-US" baseline="0" dirty="0">
                <a:latin typeface="Arial" panose="020B0604020202020204" pitchFamily="34" charset="0"/>
              </a:rPr>
              <a:t> It is possible after a level 5 to top up one of these qualifications to get a full degree either at college or a university. All of the courses that are offered by a college are vocational – so job related.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 fees can be less than university and the course may suit you if you know what you want to do and would like to stay close to home.</a:t>
            </a:r>
          </a:p>
          <a:p>
            <a:pPr eaLnBrk="1" hangingPunct="1"/>
            <a:endParaRPr lang="en-US" altLang="en-US" baseline="0"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Some HNC/Ds and FD are now also badged as Higher Technical Quals, providing good progression routes from T Levels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87631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Who is thinking about </a:t>
            </a:r>
            <a:r>
              <a:rPr lang="en-US" altLang="en-US" dirty="0" err="1">
                <a:latin typeface="Arial" panose="020B0604020202020204" pitchFamily="34" charset="0"/>
              </a:rPr>
              <a:t>uni</a:t>
            </a:r>
            <a:r>
              <a:rPr lang="en-US" altLang="en-US" dirty="0">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Here are a few key things when deciding.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Can start with a job or start with a subject as employers are keen for people with any sort of degree subject.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27625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Ask students to write down what they think the average rent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Put hands up if think: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Under £500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Over £500</a:t>
            </a:r>
            <a:endParaRPr lang="en-US" altLang="en-US" i="1"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Need to know more than just about the course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Rent varies across the UK with London being the most expensive region (though maintenance loans are higher in London)</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19800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err="1">
                <a:latin typeface="Arial" panose="020B0604020202020204" pitchFamily="34" charset="0"/>
              </a:rPr>
              <a:t>Careerpilot</a:t>
            </a:r>
            <a:r>
              <a:rPr lang="en-US" altLang="en-US" dirty="0">
                <a:latin typeface="Arial" panose="020B0604020202020204" pitchFamily="34" charset="0"/>
              </a:rPr>
              <a:t> has info on  these pathways and every job sector has links to employer websites to find out more and also to search vacancies.</a:t>
            </a:r>
          </a:p>
        </p:txBody>
      </p:sp>
    </p:spTree>
    <p:extLst>
      <p:ext uri="{BB962C8B-B14F-4D97-AF65-F5344CB8AC3E}">
        <p14:creationId xmlns:p14="http://schemas.microsoft.com/office/powerpoint/2010/main" val="13990374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They can always decline their </a:t>
            </a:r>
            <a:r>
              <a:rPr lang="en-US" altLang="en-US" dirty="0" err="1">
                <a:latin typeface="Arial" panose="020B0604020202020204" pitchFamily="34" charset="0"/>
              </a:rPr>
              <a:t>uni</a:t>
            </a:r>
            <a:r>
              <a:rPr lang="en-US" altLang="en-US" dirty="0">
                <a:latin typeface="Arial" panose="020B0604020202020204" pitchFamily="34" charset="0"/>
              </a:rPr>
              <a:t> place later if they get a great apprenticeship opportunity.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352408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err="1">
                <a:latin typeface="Arial" panose="020B0604020202020204" pitchFamily="34" charset="0"/>
              </a:rPr>
              <a:t>Careerpilot</a:t>
            </a:r>
            <a:r>
              <a:rPr lang="en-US" altLang="en-US" dirty="0">
                <a:latin typeface="Arial" panose="020B0604020202020204" pitchFamily="34" charset="0"/>
              </a:rPr>
              <a:t> has lots of information about options, including links to other sites which offer good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MOOC – Massive Open Online Courses are free and are a short, online intro to subjects – looks great on your CV or personal statement but also great way to find out more about a subject.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110644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Give the students 20 – 25 minutes exploring </a:t>
            </a:r>
            <a:r>
              <a:rPr lang="en-US" altLang="en-US" dirty="0" err="1">
                <a:latin typeface="Arial" panose="020B0604020202020204" pitchFamily="34" charset="0"/>
              </a:rPr>
              <a:t>Careerpilot</a:t>
            </a:r>
            <a:r>
              <a:rPr lang="en-US" altLang="en-US" dirty="0">
                <a:latin typeface="Arial" panose="020B0604020202020204" pitchFamily="34" charset="0"/>
              </a:rPr>
              <a:t> after explaining task. Make sure they sign into </a:t>
            </a:r>
            <a:r>
              <a:rPr lang="en-US" altLang="en-US" dirty="0" err="1">
                <a:latin typeface="Arial" panose="020B0604020202020204" pitchFamily="34" charset="0"/>
              </a:rPr>
              <a:t>Careerpilot</a:t>
            </a:r>
            <a:r>
              <a:rPr lang="en-US" altLang="en-US" dirty="0">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These are the sections we will be focusing on today.</a:t>
            </a:r>
            <a:r>
              <a:rPr lang="en-US" altLang="en-US" baseline="0" dirty="0">
                <a:latin typeface="Arial" panose="020B0604020202020204" pitchFamily="34" charset="0"/>
              </a:rPr>
              <a:t> Use any of these sections to help you get an idea of yourself and your options and to help you think about what you will do after Y13 and into the future. Remember to tag things you like as you find them.</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06017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are back as a group. Talk about supporters and see if they can</a:t>
            </a:r>
            <a:r>
              <a:rPr lang="en-US" altLang="en-US" baseline="0" dirty="0">
                <a:latin typeface="Arial" panose="020B0604020202020204" pitchFamily="34" charset="0"/>
              </a:rPr>
              <a:t> suggest any others. Tell them the name of the school careers adviser.</a:t>
            </a:r>
            <a:endParaRPr lang="en-US" altLang="en-US" dirty="0">
              <a:latin typeface="Arial" panose="020B0604020202020204" pitchFamily="34" charset="0"/>
            </a:endParaRPr>
          </a:p>
        </p:txBody>
      </p:sp>
    </p:spTree>
    <p:extLst>
      <p:ext uri="{BB962C8B-B14F-4D97-AF65-F5344CB8AC3E}">
        <p14:creationId xmlns:p14="http://schemas.microsoft.com/office/powerpoint/2010/main" val="39841998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They should write one or two action points of things they will do now to move on their career.</a:t>
            </a:r>
          </a:p>
        </p:txBody>
      </p:sp>
    </p:spTree>
    <p:extLst>
      <p:ext uri="{BB962C8B-B14F-4D97-AF65-F5344CB8AC3E}">
        <p14:creationId xmlns:p14="http://schemas.microsoft.com/office/powerpoint/2010/main" val="3430966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eaLnBrk="1" hangingPunct="1"/>
            <a:r>
              <a:rPr lang="en-US" altLang="en-US" dirty="0">
                <a:latin typeface="Arial" panose="020B0604020202020204" pitchFamily="34" charset="0"/>
              </a:rPr>
              <a:t>Ask who is interested in Academic, </a:t>
            </a:r>
            <a:r>
              <a:rPr lang="en-US" altLang="en-US" dirty="0" err="1">
                <a:latin typeface="Arial" panose="020B0604020202020204" pitchFamily="34" charset="0"/>
              </a:rPr>
              <a:t>Voc</a:t>
            </a:r>
            <a:r>
              <a:rPr lang="en-US" altLang="en-US" dirty="0">
                <a:latin typeface="Arial" panose="020B0604020202020204" pitchFamily="34" charset="0"/>
              </a:rPr>
              <a:t>, work based.</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Get students to write down their chosen pathways as A, B C</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who wants to stay in the area, who wants to go further</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In pairs share what they looked at and what they are thinking of </a:t>
            </a:r>
          </a:p>
        </p:txBody>
      </p:sp>
    </p:spTree>
    <p:extLst>
      <p:ext uri="{BB962C8B-B14F-4D97-AF65-F5344CB8AC3E}">
        <p14:creationId xmlns:p14="http://schemas.microsoft.com/office/powerpoint/2010/main" val="3668570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78802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what a career is and that jobs are part of their career journey (and they might have lots of them).</a:t>
            </a:r>
          </a:p>
          <a:p>
            <a:pPr eaLnBrk="1" hangingPunct="1"/>
            <a:r>
              <a:rPr lang="en-US" altLang="en-US" dirty="0">
                <a:latin typeface="Arial" panose="020B0604020202020204" pitchFamily="34" charset="0"/>
              </a:rPr>
              <a:t>Emphasis the big career things that Y12/13 will need to be considering</a:t>
            </a:r>
          </a:p>
        </p:txBody>
      </p:sp>
    </p:spTree>
    <p:extLst>
      <p:ext uri="{BB962C8B-B14F-4D97-AF65-F5344CB8AC3E}">
        <p14:creationId xmlns:p14="http://schemas.microsoft.com/office/powerpoint/2010/main" val="737650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 can write down their top three (recognize it is sometimes hard to have just three). They don’t need to tell you what they have chosen but make the point that what drives you (your values) can help you look for courses and careers.</a:t>
            </a:r>
          </a:p>
        </p:txBody>
      </p:sp>
    </p:spTree>
    <p:extLst>
      <p:ext uri="{BB962C8B-B14F-4D97-AF65-F5344CB8AC3E}">
        <p14:creationId xmlns:p14="http://schemas.microsoft.com/office/powerpoint/2010/main" val="214831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the past there was more of a staircase approach to jobs, start at one step and move up. Now careers are ‘squiggly’ as we don’t know for sure where jobs will be as tech advances and people might have to retrain, etc.</a:t>
            </a:r>
          </a:p>
        </p:txBody>
      </p:sp>
    </p:spTree>
    <p:extLst>
      <p:ext uri="{BB962C8B-B14F-4D97-AF65-F5344CB8AC3E}">
        <p14:creationId xmlns:p14="http://schemas.microsoft.com/office/powerpoint/2010/main" val="3993474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lots of brand-new jobs for people to do and a growth in jobs in many industry sectors including these sectors.</a:t>
            </a:r>
          </a:p>
        </p:txBody>
      </p:sp>
    </p:spTree>
    <p:extLst>
      <p:ext uri="{BB962C8B-B14F-4D97-AF65-F5344CB8AC3E}">
        <p14:creationId xmlns:p14="http://schemas.microsoft.com/office/powerpoint/2010/main" val="2035125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8</a:t>
            </a:fld>
            <a:endParaRPr lang="en-GB"/>
          </a:p>
        </p:txBody>
      </p:sp>
    </p:spTree>
    <p:extLst>
      <p:ext uri="{BB962C8B-B14F-4D97-AF65-F5344CB8AC3E}">
        <p14:creationId xmlns:p14="http://schemas.microsoft.com/office/powerpoint/2010/main" val="179539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Show the video (3 mins). If they have seen it before set them a challenge to remember the 4 thing the video recommends they can do now to manage their career</a:t>
            </a:r>
          </a:p>
        </p:txBody>
      </p:sp>
    </p:spTree>
    <p:extLst>
      <p:ext uri="{BB962C8B-B14F-4D97-AF65-F5344CB8AC3E}">
        <p14:creationId xmlns:p14="http://schemas.microsoft.com/office/powerpoint/2010/main" val="4276541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9.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31.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5.jpeg"/><Relationship Id="rId5" Type="http://schemas.openxmlformats.org/officeDocument/2006/relationships/image" Target="../media/image22.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3.sv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1.pn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svg"/><Relationship Id="rId5" Type="http://schemas.openxmlformats.org/officeDocument/2006/relationships/image" Target="../media/image22.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18.xml"/><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2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9.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svg"/><Relationship Id="rId5" Type="http://schemas.openxmlformats.org/officeDocument/2006/relationships/image" Target="../media/image4.svg"/><Relationship Id="rId4" Type="http://schemas.openxmlformats.org/officeDocument/2006/relationships/hyperlink" Target="https://youtu.be/ZY3MIBfgQF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4.PNG"/><Relationship Id="rId3" Type="http://schemas.openxmlformats.org/officeDocument/2006/relationships/notesSlide" Target="../notesSlides/notesSlide21.xml"/><Relationship Id="rId7" Type="http://schemas.openxmlformats.org/officeDocument/2006/relationships/image" Target="../media/image47.png"/><Relationship Id="rId12"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46.png"/><Relationship Id="rId11" Type="http://schemas.openxmlformats.org/officeDocument/2006/relationships/image" Target="../media/image52.png"/><Relationship Id="rId5" Type="http://schemas.openxmlformats.org/officeDocument/2006/relationships/image" Target="../media/image45.png"/><Relationship Id="rId15" Type="http://schemas.openxmlformats.org/officeDocument/2006/relationships/image" Target="../media/image3.svg"/><Relationship Id="rId10" Type="http://schemas.openxmlformats.org/officeDocument/2006/relationships/image" Target="../media/image51.png"/><Relationship Id="rId4" Type="http://schemas.openxmlformats.org/officeDocument/2006/relationships/image" Target="../media/image44.png"/><Relationship Id="rId9" Type="http://schemas.openxmlformats.org/officeDocument/2006/relationships/image" Target="../media/image50.png"/><Relationship Id="rId1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3.svg"/><Relationship Id="rId5" Type="http://schemas.openxmlformats.org/officeDocument/2006/relationships/image" Target="../media/image57.pn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3.sv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3.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64.png"/><Relationship Id="rId5" Type="http://schemas.openxmlformats.org/officeDocument/2006/relationships/image" Target="../media/image3.sv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3.svg"/><Relationship Id="rId5" Type="http://schemas.openxmlformats.org/officeDocument/2006/relationships/image" Target="../media/image22.pn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3.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svg"/><Relationship Id="rId5" Type="http://schemas.openxmlformats.org/officeDocument/2006/relationships/image" Target="../media/image22.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29.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22.png"/><Relationship Id="rId5" Type="http://schemas.openxmlformats.org/officeDocument/2006/relationships/image" Target="../media/image67.png"/><Relationship Id="rId4" Type="http://schemas.openxmlformats.org/officeDocument/2006/relationships/hyperlink" Target="http://www.careerpilot.org.uk/" TargetMode="External"/><Relationship Id="rId9"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sv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3.svg"/><Relationship Id="rId5" Type="http://schemas.openxmlformats.org/officeDocument/2006/relationships/image" Target="../media/image69.jpg"/><Relationship Id="rId4" Type="http://schemas.openxmlformats.org/officeDocument/2006/relationships/image" Target="../media/image68.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sv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22.png"/><Relationship Id="rId5" Type="http://schemas.openxmlformats.org/officeDocument/2006/relationships/image" Target="../media/image71.PN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sv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3.sv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4.sv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7.xml"/><Relationship Id="rId7"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7.xml"/><Relationship Id="rId7" Type="http://schemas.openxmlformats.org/officeDocument/2006/relationships/image" Target="../media/image25.jpeg"/><Relationship Id="rId2" Type="http://schemas.openxmlformats.org/officeDocument/2006/relationships/video" Target="https://www.youtube.com/embed/OWZxyyK6OuA?feature=oembed" TargetMode="External"/><Relationship Id="rId1" Type="http://schemas.openxmlformats.org/officeDocument/2006/relationships/tags" Target="../tags/tag7.xml"/><Relationship Id="rId6" Type="http://schemas.openxmlformats.org/officeDocument/2006/relationships/image" Target="../media/image24.jpeg"/><Relationship Id="rId11" Type="http://schemas.openxmlformats.org/officeDocument/2006/relationships/image" Target="../media/image3.svg"/><Relationship Id="rId5" Type="http://schemas.openxmlformats.org/officeDocument/2006/relationships/hyperlink" Target="https://www.youtube.com/watch?v=OWZxyyK6OuA" TargetMode="External"/><Relationship Id="rId10" Type="http://schemas.openxmlformats.org/officeDocument/2006/relationships/image" Target="../media/image28.jpeg"/><Relationship Id="rId4" Type="http://schemas.openxmlformats.org/officeDocument/2006/relationships/notesSlide" Target="../notesSlides/notesSlide9.xml"/><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31" name="Rectangle 30">
            <a:extLst>
              <a:ext uri="{FF2B5EF4-FFF2-40B4-BE49-F238E27FC236}">
                <a16:creationId xmlns:a16="http://schemas.microsoft.com/office/drawing/2014/main" id="{BCB18957-AF61-4A6D-8B10-AC7A42A658A7}"/>
              </a:ext>
            </a:extLst>
          </p:cNvPr>
          <p:cNvSpPr/>
          <p:nvPr/>
        </p:nvSpPr>
        <p:spPr>
          <a:xfrm>
            <a:off x="-1" y="0"/>
            <a:ext cx="9144000" cy="9193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a:extLst>
              <a:ext uri="{FF2B5EF4-FFF2-40B4-BE49-F238E27FC236}">
                <a16:creationId xmlns:a16="http://schemas.microsoft.com/office/drawing/2014/main" id="{6269D6E8-C3FA-4232-827D-3C249B373292}"/>
              </a:ext>
            </a:extLst>
          </p:cNvPr>
          <p:cNvPicPr>
            <a:picLocks noChangeAspect="1"/>
          </p:cNvPicPr>
          <p:nvPr/>
        </p:nvPicPr>
        <p:blipFill>
          <a:blip r:embed="rId3">
            <a:extLst>
              <a:ext uri="{28A0092B-C50C-407E-A947-70E740481C1C}">
                <a14:useLocalDpi xmlns:a14="http://schemas.microsoft.com/office/drawing/2010/main" val="0"/>
              </a:ext>
            </a:extLst>
          </a:blip>
          <a:srcRect t="16542" b="16542"/>
          <a:stretch/>
        </p:blipFill>
        <p:spPr>
          <a:xfrm>
            <a:off x="-2" y="861565"/>
            <a:ext cx="9144001" cy="3438140"/>
          </a:xfrm>
          <a:prstGeom prst="rect">
            <a:avLst/>
          </a:prstGeom>
          <a:ln>
            <a:solidFill>
              <a:srgbClr val="002060"/>
            </a:solidFill>
          </a:ln>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Control 1">
            <a:extLst>
              <a:ext uri="{FF2B5EF4-FFF2-40B4-BE49-F238E27FC236}">
                <a16:creationId xmlns:a16="http://schemas.microsoft.com/office/drawing/2014/main" id="{350DF2E0-ABC5-4DED-B640-2ADEFEFCE2BB}"/>
              </a:ext>
            </a:extLst>
          </p:cNvPr>
          <p:cNvSpPr>
            <a:spLocks noChangeArrowheads="1" noChangeShapeType="1"/>
          </p:cNvSpPr>
          <p:nvPr/>
        </p:nvSpPr>
        <p:spPr bwMode="auto">
          <a:xfrm>
            <a:off x="8924925" y="643876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4" name="Rectangle 3">
            <a:extLst>
              <a:ext uri="{FF2B5EF4-FFF2-40B4-BE49-F238E27FC236}">
                <a16:creationId xmlns:a16="http://schemas.microsoft.com/office/drawing/2014/main" id="{C55940EE-59E1-40C2-B371-6E2EE99E2B1E}"/>
              </a:ext>
            </a:extLst>
          </p:cNvPr>
          <p:cNvSpPr/>
          <p:nvPr/>
        </p:nvSpPr>
        <p:spPr>
          <a:xfrm>
            <a:off x="-9789" y="3954780"/>
            <a:ext cx="9163575" cy="2903220"/>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8464CE28-3C89-4653-8FF8-2134A6F79AAA}"/>
              </a:ext>
            </a:extLst>
          </p:cNvPr>
          <p:cNvSpPr/>
          <p:nvPr/>
        </p:nvSpPr>
        <p:spPr>
          <a:xfrm>
            <a:off x="1354667" y="4621559"/>
            <a:ext cx="5312764"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18 options</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18 options</a:t>
            </a:r>
          </a:p>
        </p:txBody>
      </p:sp>
      <p:pic>
        <p:nvPicPr>
          <p:cNvPr id="5" name="Graphic 4" descr="Badge 1 with solid fill">
            <a:extLst>
              <a:ext uri="{FF2B5EF4-FFF2-40B4-BE49-F238E27FC236}">
                <a16:creationId xmlns:a16="http://schemas.microsoft.com/office/drawing/2014/main" id="{8D3233FB-03F5-EBDE-648B-BDB5709CCB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712" y="4731674"/>
            <a:ext cx="1349431" cy="1349431"/>
          </a:xfrm>
          <a:prstGeom prst="rect">
            <a:avLst/>
          </a:prstGeom>
        </p:spPr>
      </p:pic>
      <p:sp>
        <p:nvSpPr>
          <p:cNvPr id="6" name="Rectangle 5">
            <a:extLst>
              <a:ext uri="{FF2B5EF4-FFF2-40B4-BE49-F238E27FC236}">
                <a16:creationId xmlns:a16="http://schemas.microsoft.com/office/drawing/2014/main" id="{5D016F4E-2AF8-D156-93AF-52B3E5D2100C}"/>
              </a:ext>
            </a:extLst>
          </p:cNvPr>
          <p:cNvSpPr/>
          <p:nvPr/>
        </p:nvSpPr>
        <p:spPr>
          <a:xfrm>
            <a:off x="6647820" y="4119266"/>
            <a:ext cx="2314748" cy="2574246"/>
          </a:xfrm>
          <a:prstGeom prst="rect">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C6138EC-0F3E-60C1-B6BF-442E2EA8E614}"/>
              </a:ext>
            </a:extLst>
          </p:cNvPr>
          <p:cNvSpPr txBox="1"/>
          <p:nvPr/>
        </p:nvSpPr>
        <p:spPr>
          <a:xfrm>
            <a:off x="6725955" y="4390726"/>
            <a:ext cx="2178089"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1" name="Graphic 10" descr="Vlog with solid fill">
            <a:extLst>
              <a:ext uri="{FF2B5EF4-FFF2-40B4-BE49-F238E27FC236}">
                <a16:creationId xmlns:a16="http://schemas.microsoft.com/office/drawing/2014/main" id="{BCD6FA7A-3603-7DE3-9E0D-A560B1BA4C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17576" y="5378891"/>
            <a:ext cx="1175235" cy="1175235"/>
          </a:xfrm>
          <a:prstGeom prst="rect">
            <a:avLst/>
          </a:prstGeom>
        </p:spPr>
      </p:pic>
      <p:sp>
        <p:nvSpPr>
          <p:cNvPr id="2" name="Rectangle 1">
            <a:extLst>
              <a:ext uri="{FF2B5EF4-FFF2-40B4-BE49-F238E27FC236}">
                <a16:creationId xmlns:a16="http://schemas.microsoft.com/office/drawing/2014/main" id="{A03462C6-EF85-3DD6-C52B-F6358496B91B}"/>
              </a:ext>
            </a:extLst>
          </p:cNvPr>
          <p:cNvSpPr/>
          <p:nvPr/>
        </p:nvSpPr>
        <p:spPr>
          <a:xfrm>
            <a:off x="-9789" y="853130"/>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565929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00AF61"/>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5052563" y="5791901"/>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    </a:t>
            </a:r>
            <a:r>
              <a:rPr lang="en-GB" sz="3600" dirty="0"/>
              <a:t>Careerpilot – all you need in one place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165" y="775670"/>
            <a:ext cx="4384071" cy="5978279"/>
          </a:xfrm>
          <a:prstGeom prst="rect">
            <a:avLst/>
          </a:prstGeom>
          <a:effectLst>
            <a:outerShdw blurRad="63500" sx="102000" sy="102000" algn="ctr" rotWithShape="0">
              <a:prstClr val="black">
                <a:alpha val="40000"/>
              </a:prstClr>
            </a:outerShdw>
          </a:effectLst>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300" y="4429158"/>
            <a:ext cx="3429478" cy="942975"/>
          </a:xfrm>
          <a:prstGeom prst="wedgeRectCallout">
            <a:avLst>
              <a:gd name="adj1" fmla="val -100959"/>
              <a:gd name="adj2" fmla="val 108043"/>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187081"/>
          </a:xfrm>
          <a:prstGeom prst="wedgeRectCallout">
            <a:avLst>
              <a:gd name="adj1" fmla="val -105161"/>
              <a:gd name="adj2" fmla="val -12603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 – 3 stages to help you decide</a:t>
            </a:r>
          </a:p>
        </p:txBody>
      </p:sp>
    </p:spTree>
    <p:extLst>
      <p:ext uri="{BB962C8B-B14F-4D97-AF65-F5344CB8AC3E}">
        <p14:creationId xmlns:p14="http://schemas.microsoft.com/office/powerpoint/2010/main" val="194530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67" name="Text Box 14"/>
          <p:cNvSpPr txBox="1">
            <a:spLocks noChangeArrowheads="1"/>
          </p:cNvSpPr>
          <p:nvPr/>
        </p:nvSpPr>
        <p:spPr bwMode="auto">
          <a:xfrm>
            <a:off x="-14779" y="-44837"/>
            <a:ext cx="917355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Build your report in the Career Tools</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3637" y="1484926"/>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869" y="797087"/>
            <a:ext cx="4384071" cy="5978279"/>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868436" y="312372"/>
            <a:ext cx="3924689" cy="1272589"/>
            <a:chOff x="4949034" y="594085"/>
            <a:chExt cx="3924689" cy="1272589"/>
          </a:xfrm>
          <a:solidFill>
            <a:srgbClr val="FF9900"/>
          </a:solidFill>
        </p:grpSpPr>
        <p:sp>
          <p:nvSpPr>
            <p:cNvPr id="3" name="Arrow: Left 2">
              <a:extLst>
                <a:ext uri="{FF2B5EF4-FFF2-40B4-BE49-F238E27FC236}">
                  <a16:creationId xmlns:a16="http://schemas.microsoft.com/office/drawing/2014/main" id="{F77BEE97-FDCB-498C-A128-983BFA09D263}"/>
                </a:ext>
              </a:extLst>
            </p:cNvPr>
            <p:cNvSpPr/>
            <p:nvPr/>
          </p:nvSpPr>
          <p:spPr>
            <a:xfrm>
              <a:off x="4949034" y="594085"/>
              <a:ext cx="3924689" cy="1060725"/>
            </a:xfrm>
            <a:prstGeom prst="leftArrow">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1. Register/sign in  2. Build you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036505" y="1366233"/>
              <a:ext cx="620064" cy="500441"/>
            </a:xfrm>
            <a:prstGeom prst="downArrow">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00" y="5968316"/>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3" descr="Badge 1 with solid fill">
            <a:extLst>
              <a:ext uri="{FF2B5EF4-FFF2-40B4-BE49-F238E27FC236}">
                <a16:creationId xmlns:a16="http://schemas.microsoft.com/office/drawing/2014/main" id="{CF3AD9F6-2373-FE4F-54C5-F442EF583A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709" y="-44838"/>
            <a:ext cx="646331" cy="646331"/>
          </a:xfrm>
          <a:prstGeom prst="rect">
            <a:avLst/>
          </a:prstGeom>
        </p:spPr>
      </p:pic>
    </p:spTree>
    <p:custDataLst>
      <p:tags r:id="rId1"/>
    </p:custDataLst>
    <p:extLst>
      <p:ext uri="{BB962C8B-B14F-4D97-AF65-F5344CB8AC3E}">
        <p14:creationId xmlns:p14="http://schemas.microsoft.com/office/powerpoint/2010/main" val="134392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20057" y="809352"/>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2384" y="809352"/>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87" y="1136097"/>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7535" y="5480836"/>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4780" y="0"/>
            <a:ext cx="9158780" cy="646331"/>
          </a:xfrm>
          <a:prstGeom prst="rect">
            <a:avLst/>
          </a:prstGeom>
          <a:solidFill>
            <a:srgbClr val="002060"/>
          </a:solidFill>
        </p:spPr>
        <p:txBody>
          <a:bodyPr wrap="square" rtlCol="0">
            <a:spAutoFit/>
          </a:bodyPr>
          <a:lstStyle/>
          <a:p>
            <a:pPr algn="ctr"/>
            <a:r>
              <a:rPr lang="en-GB" sz="3600" dirty="0">
                <a:solidFill>
                  <a:schemeClr val="bg1"/>
                </a:solidFill>
              </a:rPr>
              <a:t>Report moves up each year</a:t>
            </a:r>
          </a:p>
        </p:txBody>
      </p:sp>
      <p:pic>
        <p:nvPicPr>
          <p:cNvPr id="3" name="Graphic 2" descr="Badge 1 with solid fill">
            <a:extLst>
              <a:ext uri="{FF2B5EF4-FFF2-40B4-BE49-F238E27FC236}">
                <a16:creationId xmlns:a16="http://schemas.microsoft.com/office/drawing/2014/main" id="{74278701-595C-45DB-C28A-0428C96F0A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6963"/>
            <a:ext cx="646331" cy="646331"/>
          </a:xfrm>
          <a:prstGeom prst="rect">
            <a:avLst/>
          </a:prstGeom>
        </p:spPr>
      </p:pic>
    </p:spTree>
    <p:extLst>
      <p:ext uri="{BB962C8B-B14F-4D97-AF65-F5344CB8AC3E}">
        <p14:creationId xmlns:p14="http://schemas.microsoft.com/office/powerpoint/2010/main" val="104958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2" name="Picture 11">
            <a:extLst>
              <a:ext uri="{FF2B5EF4-FFF2-40B4-BE49-F238E27FC236}">
                <a16:creationId xmlns:a16="http://schemas.microsoft.com/office/drawing/2014/main" id="{F7289E58-F1C5-6005-E266-B13B9245141F}"/>
              </a:ext>
            </a:extLst>
          </p:cNvPr>
          <p:cNvPicPr>
            <a:picLocks noChangeAspect="1"/>
          </p:cNvPicPr>
          <p:nvPr/>
        </p:nvPicPr>
        <p:blipFill>
          <a:blip r:embed="rId4"/>
          <a:stretch>
            <a:fillRect/>
          </a:stretch>
        </p:blipFill>
        <p:spPr>
          <a:xfrm>
            <a:off x="901763" y="2202952"/>
            <a:ext cx="7373728" cy="4532842"/>
          </a:xfrm>
          <a:prstGeom prst="rect">
            <a:avLst/>
          </a:prstGeom>
          <a:effectLst>
            <a:outerShdw blurRad="63500" sx="102000" sy="102000" algn="ctr" rotWithShape="0">
              <a:prstClr val="black">
                <a:alpha val="40000"/>
              </a:prstClr>
            </a:outerShdw>
          </a:effectLst>
        </p:spPr>
      </p:pic>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16" name="Picture 15"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5116" y="2757568"/>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4067419-498E-4C55-A37B-9EE1537297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436" y="296351"/>
            <a:ext cx="3051153" cy="1716273"/>
          </a:xfrm>
          <a:prstGeom prst="rect">
            <a:avLst/>
          </a:prstGeom>
          <a:ln w="57150">
            <a:solidFill>
              <a:schemeClr val="bg1"/>
            </a:solidFill>
          </a:ln>
        </p:spPr>
      </p:pic>
      <p:pic>
        <p:nvPicPr>
          <p:cNvPr id="10" name="Picture 9" descr="Loop">
            <a:extLst>
              <a:ext uri="{FF2B5EF4-FFF2-40B4-BE49-F238E27FC236}">
                <a16:creationId xmlns:a16="http://schemas.microsoft.com/office/drawing/2014/main" id="{C0C676AA-64F5-4C07-BC99-043D0093E7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8513" y="2751054"/>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731D12B-40D3-BF26-A35A-588BEDC5EA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6254" y="232076"/>
            <a:ext cx="5249008" cy="2038635"/>
          </a:xfrm>
          <a:prstGeom prst="rect">
            <a:avLst/>
          </a:prstGeom>
          <a:effectLst>
            <a:outerShdw blurRad="63500" sx="102000" sy="102000" algn="ctr" rotWithShape="0">
              <a:prstClr val="black">
                <a:alpha val="40000"/>
              </a:prstClr>
            </a:outerShdw>
          </a:effectLst>
        </p:spPr>
      </p:pic>
      <p:sp>
        <p:nvSpPr>
          <p:cNvPr id="13" name="Rectangle 12"/>
          <p:cNvSpPr/>
          <p:nvPr/>
        </p:nvSpPr>
        <p:spPr>
          <a:xfrm>
            <a:off x="3744431" y="623978"/>
            <a:ext cx="2911775" cy="5446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Loop">
            <a:extLst>
              <a:ext uri="{FF2B5EF4-FFF2-40B4-BE49-F238E27FC236}">
                <a16:creationId xmlns:a16="http://schemas.microsoft.com/office/drawing/2014/main" id="{DE80A398-0DFB-D170-31E0-AFE6D84D0F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510" y="4567796"/>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0DE0D431-5E18-6D1A-0D2D-DCB0F17335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968" y="4525393"/>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Loop">
            <a:extLst>
              <a:ext uri="{FF2B5EF4-FFF2-40B4-BE49-F238E27FC236}">
                <a16:creationId xmlns:a16="http://schemas.microsoft.com/office/drawing/2014/main" id="{6B187EF4-06D9-4443-1DC4-6BE61B56B2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2145" y="4584618"/>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08171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1" y="-75084"/>
            <a:ext cx="9158780" cy="6933084"/>
          </a:xfrm>
          <a:prstGeom prst="rect">
            <a:avLst/>
          </a:prstGeom>
          <a:solidFill>
            <a:srgbClr val="00B05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1" y="-81598"/>
            <a:ext cx="918099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Future Planning</a:t>
            </a:r>
          </a:p>
        </p:txBody>
      </p:sp>
      <p:pic>
        <p:nvPicPr>
          <p:cNvPr id="22" name="Graphic 21" descr="Badge 1 with solid fill">
            <a:extLst>
              <a:ext uri="{FF2B5EF4-FFF2-40B4-BE49-F238E27FC236}">
                <a16:creationId xmlns:a16="http://schemas.microsoft.com/office/drawing/2014/main" id="{5863DDC1-6787-BE31-F136-B6951CE095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01" y="-81599"/>
            <a:ext cx="646331" cy="646331"/>
          </a:xfrm>
          <a:prstGeom prst="rect">
            <a:avLst/>
          </a:prstGeom>
        </p:spPr>
      </p:pic>
      <p:sp>
        <p:nvSpPr>
          <p:cNvPr id="3" name="Rectangle 2">
            <a:extLst>
              <a:ext uri="{FF2B5EF4-FFF2-40B4-BE49-F238E27FC236}">
                <a16:creationId xmlns:a16="http://schemas.microsoft.com/office/drawing/2014/main" id="{085585F7-9AD1-BB1C-1E42-BBE6A8C97B40}"/>
              </a:ext>
            </a:extLst>
          </p:cNvPr>
          <p:cNvSpPr/>
          <p:nvPr/>
        </p:nvSpPr>
        <p:spPr>
          <a:xfrm>
            <a:off x="1248060" y="3496136"/>
            <a:ext cx="1880926" cy="3083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C2D7C20-A71B-6AC6-115A-C124D4558390}"/>
              </a:ext>
            </a:extLst>
          </p:cNvPr>
          <p:cNvSpPr/>
          <p:nvPr/>
        </p:nvSpPr>
        <p:spPr>
          <a:xfrm>
            <a:off x="3537053" y="3740093"/>
            <a:ext cx="1880926" cy="28396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0289B58-B11A-5087-C0E5-2AABBBC61468}"/>
              </a:ext>
            </a:extLst>
          </p:cNvPr>
          <p:cNvSpPr/>
          <p:nvPr/>
        </p:nvSpPr>
        <p:spPr>
          <a:xfrm>
            <a:off x="5762656" y="2872568"/>
            <a:ext cx="1880926" cy="37071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8BF82F57-1831-A2DF-3CC4-92156EFB73D2}"/>
              </a:ext>
            </a:extLst>
          </p:cNvPr>
          <p:cNvGrpSpPr/>
          <p:nvPr/>
        </p:nvGrpSpPr>
        <p:grpSpPr>
          <a:xfrm>
            <a:off x="4786713" y="886609"/>
            <a:ext cx="2856869" cy="1863305"/>
            <a:chOff x="5987649" y="1121491"/>
            <a:chExt cx="2856869" cy="1863305"/>
          </a:xfrm>
        </p:grpSpPr>
        <p:sp>
          <p:nvSpPr>
            <p:cNvPr id="12" name="Oval 11">
              <a:extLst>
                <a:ext uri="{FF2B5EF4-FFF2-40B4-BE49-F238E27FC236}">
                  <a16:creationId xmlns:a16="http://schemas.microsoft.com/office/drawing/2014/main" id="{8332EF7E-7B00-8EB9-23B8-C99C50C015D5}"/>
                </a:ext>
              </a:extLst>
            </p:cNvPr>
            <p:cNvSpPr/>
            <p:nvPr/>
          </p:nvSpPr>
          <p:spPr>
            <a:xfrm>
              <a:off x="6929454" y="1121491"/>
              <a:ext cx="1915064" cy="186330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want from life</a:t>
              </a:r>
            </a:p>
          </p:txBody>
        </p:sp>
        <p:sp>
          <p:nvSpPr>
            <p:cNvPr id="16" name="Arrow: Curved Down 15">
              <a:extLst>
                <a:ext uri="{FF2B5EF4-FFF2-40B4-BE49-F238E27FC236}">
                  <a16:creationId xmlns:a16="http://schemas.microsoft.com/office/drawing/2014/main" id="{E737CBA8-6437-C324-9D83-8812F53709BD}"/>
                </a:ext>
              </a:extLst>
            </p:cNvPr>
            <p:cNvSpPr/>
            <p:nvPr/>
          </p:nvSpPr>
          <p:spPr>
            <a:xfrm rot="20223138">
              <a:off x="5987649" y="1390482"/>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9" name="Group 18">
            <a:extLst>
              <a:ext uri="{FF2B5EF4-FFF2-40B4-BE49-F238E27FC236}">
                <a16:creationId xmlns:a16="http://schemas.microsoft.com/office/drawing/2014/main" id="{84E0C7E1-D354-A526-05B7-2DCD7E3886AB}"/>
              </a:ext>
            </a:extLst>
          </p:cNvPr>
          <p:cNvGrpSpPr/>
          <p:nvPr/>
        </p:nvGrpSpPr>
        <p:grpSpPr>
          <a:xfrm>
            <a:off x="2836493" y="1544782"/>
            <a:ext cx="2581486" cy="2072657"/>
            <a:chOff x="4054498" y="1745070"/>
            <a:chExt cx="2581486" cy="2072657"/>
          </a:xfrm>
        </p:grpSpPr>
        <p:sp>
          <p:nvSpPr>
            <p:cNvPr id="23" name="Oval 22">
              <a:extLst>
                <a:ext uri="{FF2B5EF4-FFF2-40B4-BE49-F238E27FC236}">
                  <a16:creationId xmlns:a16="http://schemas.microsoft.com/office/drawing/2014/main" id="{6ED86E85-AC6F-D3C6-8C04-D8003A0F90E7}"/>
                </a:ext>
              </a:extLst>
            </p:cNvPr>
            <p:cNvSpPr/>
            <p:nvPr/>
          </p:nvSpPr>
          <p:spPr>
            <a:xfrm>
              <a:off x="4720920" y="1954422"/>
              <a:ext cx="1915064" cy="186330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I would like</a:t>
              </a:r>
            </a:p>
          </p:txBody>
        </p:sp>
        <p:sp>
          <p:nvSpPr>
            <p:cNvPr id="24" name="Arrow: Curved Down 23">
              <a:extLst>
                <a:ext uri="{FF2B5EF4-FFF2-40B4-BE49-F238E27FC236}">
                  <a16:creationId xmlns:a16="http://schemas.microsoft.com/office/drawing/2014/main" id="{BD7B708B-7852-86F5-4BD6-2F1507978BA4}"/>
                </a:ext>
              </a:extLst>
            </p:cNvPr>
            <p:cNvSpPr/>
            <p:nvPr/>
          </p:nvSpPr>
          <p:spPr>
            <a:xfrm rot="332675">
              <a:off x="4054498" y="1745070"/>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6" name="Oval 25">
            <a:extLst>
              <a:ext uri="{FF2B5EF4-FFF2-40B4-BE49-F238E27FC236}">
                <a16:creationId xmlns:a16="http://schemas.microsoft.com/office/drawing/2014/main" id="{7CB7116C-88C4-4B09-5478-5E68D12A4771}"/>
              </a:ext>
            </a:extLst>
          </p:cNvPr>
          <p:cNvSpPr/>
          <p:nvPr/>
        </p:nvSpPr>
        <p:spPr>
          <a:xfrm>
            <a:off x="1189451" y="1571504"/>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18 – </a:t>
            </a:r>
            <a:r>
              <a:rPr lang="en-GB" dirty="0"/>
              <a:t>After Y13/college</a:t>
            </a:r>
          </a:p>
        </p:txBody>
      </p:sp>
      <p:sp>
        <p:nvSpPr>
          <p:cNvPr id="6" name="Star: 32 Points 5">
            <a:extLst>
              <a:ext uri="{FF2B5EF4-FFF2-40B4-BE49-F238E27FC236}">
                <a16:creationId xmlns:a16="http://schemas.microsoft.com/office/drawing/2014/main" id="{C8768A3C-EA57-0FB5-4FE8-1B2C0B2C8CD8}"/>
              </a:ext>
            </a:extLst>
          </p:cNvPr>
          <p:cNvSpPr/>
          <p:nvPr/>
        </p:nvSpPr>
        <p:spPr>
          <a:xfrm>
            <a:off x="7367290" y="5115787"/>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58352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7" name="Picture 6">
            <a:extLst>
              <a:ext uri="{FF2B5EF4-FFF2-40B4-BE49-F238E27FC236}">
                <a16:creationId xmlns:a16="http://schemas.microsoft.com/office/drawing/2014/main" id="{DD365BA1-E3DE-442E-B860-F601723982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464" y="882245"/>
            <a:ext cx="3088253" cy="1736925"/>
          </a:xfrm>
          <a:prstGeom prst="rect">
            <a:avLst/>
          </a:prstGeom>
          <a:ln w="57150">
            <a:solidFill>
              <a:schemeClr val="bg1"/>
            </a:solidFill>
          </a:ln>
        </p:spPr>
      </p:pic>
      <p:sp>
        <p:nvSpPr>
          <p:cNvPr id="13" name="Text Box 14">
            <a:extLst>
              <a:ext uri="{FF2B5EF4-FFF2-40B4-BE49-F238E27FC236}">
                <a16:creationId xmlns:a16="http://schemas.microsoft.com/office/drawing/2014/main" id="{EB51F299-F906-4FAA-8410-E9B4BE2BCDB0}"/>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01051023-033E-45F3-BCE9-03EC01E6D6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57699"/>
            <a:ext cx="646331" cy="646331"/>
          </a:xfrm>
          <a:prstGeom prst="rect">
            <a:avLst/>
          </a:prstGeom>
        </p:spPr>
      </p:pic>
      <p:sp>
        <p:nvSpPr>
          <p:cNvPr id="3" name="TextBox 2">
            <a:extLst>
              <a:ext uri="{FF2B5EF4-FFF2-40B4-BE49-F238E27FC236}">
                <a16:creationId xmlns:a16="http://schemas.microsoft.com/office/drawing/2014/main" id="{F64DFE99-A9BE-EE8D-94D5-4294052527C0}"/>
              </a:ext>
            </a:extLst>
          </p:cNvPr>
          <p:cNvSpPr txBox="1"/>
          <p:nvPr/>
        </p:nvSpPr>
        <p:spPr>
          <a:xfrm>
            <a:off x="4571997" y="801982"/>
            <a:ext cx="4190859" cy="646331"/>
          </a:xfrm>
          <a:prstGeom prst="rect">
            <a:avLst/>
          </a:prstGeom>
          <a:solidFill>
            <a:schemeClr val="bg1"/>
          </a:solidFill>
        </p:spPr>
        <p:txBody>
          <a:bodyPr wrap="square" rtlCol="0">
            <a:spAutoFit/>
          </a:bodyPr>
          <a:lstStyle/>
          <a:p>
            <a:pPr algn="ctr"/>
            <a:r>
              <a:rPr lang="en-GB" sz="3600" dirty="0"/>
              <a:t>Work Experience</a:t>
            </a:r>
          </a:p>
        </p:txBody>
      </p:sp>
      <p:sp>
        <p:nvSpPr>
          <p:cNvPr id="4" name="TextBox 3">
            <a:extLst>
              <a:ext uri="{FF2B5EF4-FFF2-40B4-BE49-F238E27FC236}">
                <a16:creationId xmlns:a16="http://schemas.microsoft.com/office/drawing/2014/main" id="{AC74CDE3-29AB-303C-99F2-163345D92C9E}"/>
              </a:ext>
            </a:extLst>
          </p:cNvPr>
          <p:cNvSpPr txBox="1"/>
          <p:nvPr/>
        </p:nvSpPr>
        <p:spPr>
          <a:xfrm>
            <a:off x="4571997" y="1747443"/>
            <a:ext cx="4190859" cy="646331"/>
          </a:xfrm>
          <a:prstGeom prst="rect">
            <a:avLst/>
          </a:prstGeom>
          <a:solidFill>
            <a:schemeClr val="bg1"/>
          </a:solidFill>
        </p:spPr>
        <p:txBody>
          <a:bodyPr wrap="square" rtlCol="0">
            <a:spAutoFit/>
          </a:bodyPr>
          <a:lstStyle/>
          <a:p>
            <a:pPr algn="ctr"/>
            <a:r>
              <a:rPr lang="en-GB" sz="3600" dirty="0"/>
              <a:t>Cadets</a:t>
            </a:r>
          </a:p>
        </p:txBody>
      </p:sp>
      <p:sp>
        <p:nvSpPr>
          <p:cNvPr id="5" name="TextBox 4">
            <a:extLst>
              <a:ext uri="{FF2B5EF4-FFF2-40B4-BE49-F238E27FC236}">
                <a16:creationId xmlns:a16="http://schemas.microsoft.com/office/drawing/2014/main" id="{0F4B8806-3D91-3B27-85CB-755BB50FDD3C}"/>
              </a:ext>
            </a:extLst>
          </p:cNvPr>
          <p:cNvSpPr txBox="1"/>
          <p:nvPr/>
        </p:nvSpPr>
        <p:spPr>
          <a:xfrm>
            <a:off x="4588626" y="2726135"/>
            <a:ext cx="4190859" cy="646331"/>
          </a:xfrm>
          <a:prstGeom prst="rect">
            <a:avLst/>
          </a:prstGeom>
          <a:solidFill>
            <a:schemeClr val="bg1"/>
          </a:solidFill>
        </p:spPr>
        <p:txBody>
          <a:bodyPr wrap="square" rtlCol="0">
            <a:spAutoFit/>
          </a:bodyPr>
          <a:lstStyle/>
          <a:p>
            <a:pPr algn="ctr"/>
            <a:r>
              <a:rPr lang="en-GB" sz="3600" dirty="0"/>
              <a:t>Duke of Edinburgh</a:t>
            </a:r>
          </a:p>
        </p:txBody>
      </p:sp>
      <p:sp>
        <p:nvSpPr>
          <p:cNvPr id="8" name="TextBox 7">
            <a:extLst>
              <a:ext uri="{FF2B5EF4-FFF2-40B4-BE49-F238E27FC236}">
                <a16:creationId xmlns:a16="http://schemas.microsoft.com/office/drawing/2014/main" id="{92D2B152-807E-84A6-A82A-E199F657B5E6}"/>
              </a:ext>
            </a:extLst>
          </p:cNvPr>
          <p:cNvSpPr txBox="1"/>
          <p:nvPr/>
        </p:nvSpPr>
        <p:spPr>
          <a:xfrm>
            <a:off x="4571998" y="3689575"/>
            <a:ext cx="4190859" cy="646331"/>
          </a:xfrm>
          <a:prstGeom prst="rect">
            <a:avLst/>
          </a:prstGeom>
          <a:solidFill>
            <a:schemeClr val="bg1"/>
          </a:solidFill>
        </p:spPr>
        <p:txBody>
          <a:bodyPr wrap="square" rtlCol="0">
            <a:spAutoFit/>
          </a:bodyPr>
          <a:lstStyle/>
          <a:p>
            <a:pPr algn="ctr"/>
            <a:r>
              <a:rPr lang="en-GB" sz="3600" dirty="0"/>
              <a:t>Youth Groups</a:t>
            </a:r>
          </a:p>
        </p:txBody>
      </p:sp>
      <p:sp>
        <p:nvSpPr>
          <p:cNvPr id="9" name="TextBox 8">
            <a:extLst>
              <a:ext uri="{FF2B5EF4-FFF2-40B4-BE49-F238E27FC236}">
                <a16:creationId xmlns:a16="http://schemas.microsoft.com/office/drawing/2014/main" id="{23AAD787-A13C-E522-0C6F-3217C8F2761E}"/>
              </a:ext>
            </a:extLst>
          </p:cNvPr>
          <p:cNvSpPr txBox="1"/>
          <p:nvPr/>
        </p:nvSpPr>
        <p:spPr>
          <a:xfrm>
            <a:off x="4579388" y="4668267"/>
            <a:ext cx="4190859" cy="646331"/>
          </a:xfrm>
          <a:prstGeom prst="rect">
            <a:avLst/>
          </a:prstGeom>
          <a:solidFill>
            <a:schemeClr val="bg1"/>
          </a:solidFill>
        </p:spPr>
        <p:txBody>
          <a:bodyPr wrap="square" rtlCol="0">
            <a:spAutoFit/>
          </a:bodyPr>
          <a:lstStyle/>
          <a:p>
            <a:pPr algn="ctr"/>
            <a:r>
              <a:rPr lang="en-GB" sz="3600" dirty="0"/>
              <a:t>Sports Teams</a:t>
            </a:r>
          </a:p>
        </p:txBody>
      </p:sp>
      <p:sp>
        <p:nvSpPr>
          <p:cNvPr id="10" name="TextBox 9">
            <a:extLst>
              <a:ext uri="{FF2B5EF4-FFF2-40B4-BE49-F238E27FC236}">
                <a16:creationId xmlns:a16="http://schemas.microsoft.com/office/drawing/2014/main" id="{0534FF72-37B5-9EA5-E10E-D7AA26E94D4B}"/>
              </a:ext>
            </a:extLst>
          </p:cNvPr>
          <p:cNvSpPr txBox="1"/>
          <p:nvPr/>
        </p:nvSpPr>
        <p:spPr>
          <a:xfrm>
            <a:off x="4571998" y="5570848"/>
            <a:ext cx="4190859" cy="646331"/>
          </a:xfrm>
          <a:prstGeom prst="rect">
            <a:avLst/>
          </a:prstGeom>
          <a:solidFill>
            <a:schemeClr val="bg1"/>
          </a:solidFill>
        </p:spPr>
        <p:txBody>
          <a:bodyPr wrap="square" rtlCol="0">
            <a:spAutoFit/>
          </a:bodyPr>
          <a:lstStyle/>
          <a:p>
            <a:pPr algn="ctr"/>
            <a:r>
              <a:rPr lang="en-GB" sz="3600" dirty="0"/>
              <a:t>Performing Arts</a:t>
            </a:r>
          </a:p>
        </p:txBody>
      </p:sp>
      <p:sp>
        <p:nvSpPr>
          <p:cNvPr id="12" name="Explosion 2 11"/>
          <p:cNvSpPr/>
          <p:nvPr/>
        </p:nvSpPr>
        <p:spPr>
          <a:xfrm>
            <a:off x="276876" y="4226312"/>
            <a:ext cx="5859977" cy="2551268"/>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Don’t drop them!</a:t>
            </a:r>
          </a:p>
          <a:p>
            <a:pPr algn="ctr"/>
            <a:r>
              <a:rPr lang="en-GB" sz="2400" dirty="0"/>
              <a:t>Great for your CV</a:t>
            </a:r>
          </a:p>
        </p:txBody>
      </p:sp>
      <p:sp>
        <p:nvSpPr>
          <p:cNvPr id="11" name="Rectangle: Rounded Corners 10">
            <a:extLst>
              <a:ext uri="{FF2B5EF4-FFF2-40B4-BE49-F238E27FC236}">
                <a16:creationId xmlns:a16="http://schemas.microsoft.com/office/drawing/2014/main" id="{6677BAEF-0A58-4535-A639-B6C24062110C}"/>
              </a:ext>
            </a:extLst>
          </p:cNvPr>
          <p:cNvSpPr/>
          <p:nvPr/>
        </p:nvSpPr>
        <p:spPr>
          <a:xfrm>
            <a:off x="478465" y="2942376"/>
            <a:ext cx="3088252" cy="1296455"/>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A Levels/</a:t>
            </a:r>
            <a:br>
              <a:rPr lang="en-GB" sz="3600" dirty="0"/>
            </a:br>
            <a:r>
              <a:rPr lang="en-GB" sz="3600" dirty="0"/>
              <a:t>T Levels/BTECs</a:t>
            </a:r>
          </a:p>
        </p:txBody>
      </p:sp>
    </p:spTree>
    <p:custDataLst>
      <p:tags r:id="rId1"/>
    </p:custDataLst>
    <p:extLst>
      <p:ext uri="{BB962C8B-B14F-4D97-AF65-F5344CB8AC3E}">
        <p14:creationId xmlns:p14="http://schemas.microsoft.com/office/powerpoint/2010/main" val="16955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6" name="Picture 5">
            <a:extLst>
              <a:ext uri="{FF2B5EF4-FFF2-40B4-BE49-F238E27FC236}">
                <a16:creationId xmlns:a16="http://schemas.microsoft.com/office/drawing/2014/main" id="{828CC414-4C6E-480D-A36C-AE376B8F38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202" y="349250"/>
            <a:ext cx="3520520" cy="1980293"/>
          </a:xfrm>
          <a:prstGeom prst="rect">
            <a:avLst/>
          </a:prstGeom>
          <a:ln w="57150">
            <a:solidFill>
              <a:schemeClr val="bg1"/>
            </a:solidFill>
          </a:ln>
        </p:spPr>
      </p:pic>
      <p:sp>
        <p:nvSpPr>
          <p:cNvPr id="12" name="Explosion 2 11"/>
          <p:cNvSpPr/>
          <p:nvPr/>
        </p:nvSpPr>
        <p:spPr>
          <a:xfrm>
            <a:off x="4267200" y="349250"/>
            <a:ext cx="4546598" cy="1980294"/>
          </a:xfrm>
          <a:prstGeom prst="irregularSeal2">
            <a:avLst/>
          </a:prstGeom>
          <a:solidFill>
            <a:srgbClr val="0F4CA0"/>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Today</a:t>
            </a:r>
          </a:p>
        </p:txBody>
      </p:sp>
      <p:pic>
        <p:nvPicPr>
          <p:cNvPr id="2" name="Picture 1">
            <a:extLst>
              <a:ext uri="{FF2B5EF4-FFF2-40B4-BE49-F238E27FC236}">
                <a16:creationId xmlns:a16="http://schemas.microsoft.com/office/drawing/2014/main" id="{BC9960AC-1370-4116-1746-D40C21EE9F32}"/>
              </a:ext>
            </a:extLst>
          </p:cNvPr>
          <p:cNvPicPr>
            <a:picLocks noChangeAspect="1"/>
          </p:cNvPicPr>
          <p:nvPr/>
        </p:nvPicPr>
        <p:blipFill>
          <a:blip r:embed="rId5"/>
          <a:stretch>
            <a:fillRect/>
          </a:stretch>
        </p:blipFill>
        <p:spPr>
          <a:xfrm>
            <a:off x="1077118" y="2859821"/>
            <a:ext cx="7004543" cy="3536022"/>
          </a:xfrm>
          <a:prstGeom prst="rect">
            <a:avLst/>
          </a:prstGeom>
          <a:ln>
            <a:solidFill>
              <a:schemeClr val="accent5">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91989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0" y="-6964"/>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What will get you to where you want to go?</a:t>
            </a:r>
          </a:p>
        </p:txBody>
      </p:sp>
      <p:pic>
        <p:nvPicPr>
          <p:cNvPr id="3" name="Picture 2">
            <a:extLst>
              <a:ext uri="{FF2B5EF4-FFF2-40B4-BE49-F238E27FC236}">
                <a16:creationId xmlns:a16="http://schemas.microsoft.com/office/drawing/2014/main" id="{AC9051CB-9C9D-FDFB-32E4-6D86C389436B}"/>
              </a:ext>
            </a:extLst>
          </p:cNvPr>
          <p:cNvPicPr>
            <a:picLocks noChangeAspect="1"/>
          </p:cNvPicPr>
          <p:nvPr/>
        </p:nvPicPr>
        <p:blipFill>
          <a:blip r:embed="rId4"/>
          <a:stretch>
            <a:fillRect/>
          </a:stretch>
        </p:blipFill>
        <p:spPr>
          <a:xfrm>
            <a:off x="490050" y="1242529"/>
            <a:ext cx="8301060" cy="5055789"/>
          </a:xfrm>
          <a:prstGeom prst="rect">
            <a:avLst/>
          </a:prstGeom>
          <a:effectLst>
            <a:outerShdw blurRad="63500" sx="102000" sy="102000" algn="ctr" rotWithShape="0">
              <a:prstClr val="black">
                <a:alpha val="40000"/>
              </a:prstClr>
            </a:outerShdw>
          </a:effectLst>
        </p:spPr>
      </p:pic>
      <p:pic>
        <p:nvPicPr>
          <p:cNvPr id="4" name="Picture 10" descr="Loop">
            <a:extLst>
              <a:ext uri="{FF2B5EF4-FFF2-40B4-BE49-F238E27FC236}">
                <a16:creationId xmlns:a16="http://schemas.microsoft.com/office/drawing/2014/main" id="{A4A38E37-C338-666F-12DC-A6610E9ACA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401" y="1535898"/>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Loop">
            <a:extLst>
              <a:ext uri="{FF2B5EF4-FFF2-40B4-BE49-F238E27FC236}">
                <a16:creationId xmlns:a16="http://schemas.microsoft.com/office/drawing/2014/main" id="{3DE1D0E3-F150-5414-E420-4E870C1D34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988" y="3917108"/>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9277A77E-31DC-E0A8-0CF9-4364BCEDB8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890" y="5622623"/>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raphic 22" descr="Badge 1 with solid fill">
            <a:extLst>
              <a:ext uri="{FF2B5EF4-FFF2-40B4-BE49-F238E27FC236}">
                <a16:creationId xmlns:a16="http://schemas.microsoft.com/office/drawing/2014/main" id="{7F67927D-3F4D-F37D-199C-DBA39F6D3E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291723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9794" y="0"/>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9794" y="23554"/>
            <a:ext cx="9158780" cy="646331"/>
          </a:xfrm>
          <a:prstGeom prst="rect">
            <a:avLst/>
          </a:prstGeom>
          <a:solidFill>
            <a:srgbClr val="002060"/>
          </a:solidFill>
          <a:ln w="19050">
            <a:solidFill>
              <a:schemeClr val="accent5">
                <a:lumMod val="75000"/>
              </a:schemeClr>
            </a:solid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What will get you to where you want to go?</a:t>
            </a:r>
          </a:p>
        </p:txBody>
      </p:sp>
      <p:pic>
        <p:nvPicPr>
          <p:cNvPr id="18" name="Picture 17">
            <a:extLst>
              <a:ext uri="{FF2B5EF4-FFF2-40B4-BE49-F238E27FC236}">
                <a16:creationId xmlns:a16="http://schemas.microsoft.com/office/drawing/2014/main" id="{DF7A2891-CCBE-5175-B495-90767FA56BAC}"/>
              </a:ext>
            </a:extLst>
          </p:cNvPr>
          <p:cNvPicPr>
            <a:picLocks noChangeAspect="1"/>
          </p:cNvPicPr>
          <p:nvPr/>
        </p:nvPicPr>
        <p:blipFill>
          <a:blip r:embed="rId4"/>
          <a:stretch>
            <a:fillRect/>
          </a:stretch>
        </p:blipFill>
        <p:spPr>
          <a:xfrm>
            <a:off x="411480" y="900213"/>
            <a:ext cx="8321040" cy="2208747"/>
          </a:xfrm>
          <a:prstGeom prst="rect">
            <a:avLst/>
          </a:prstGeom>
        </p:spPr>
      </p:pic>
      <p:sp>
        <p:nvSpPr>
          <p:cNvPr id="5" name="Rectangle 4">
            <a:extLst>
              <a:ext uri="{FF2B5EF4-FFF2-40B4-BE49-F238E27FC236}">
                <a16:creationId xmlns:a16="http://schemas.microsoft.com/office/drawing/2014/main" id="{CE236D77-3F49-9441-9338-49086567B537}"/>
              </a:ext>
            </a:extLst>
          </p:cNvPr>
          <p:cNvSpPr/>
          <p:nvPr/>
        </p:nvSpPr>
        <p:spPr>
          <a:xfrm>
            <a:off x="266918" y="1863508"/>
            <a:ext cx="8624944" cy="13030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9CE86BE4-6D23-7BA1-119A-61B54B0AD1A5}"/>
              </a:ext>
            </a:extLst>
          </p:cNvPr>
          <p:cNvPicPr>
            <a:picLocks noChangeAspect="1"/>
          </p:cNvPicPr>
          <p:nvPr/>
        </p:nvPicPr>
        <p:blipFill>
          <a:blip r:embed="rId5"/>
          <a:stretch>
            <a:fillRect/>
          </a:stretch>
        </p:blipFill>
        <p:spPr>
          <a:xfrm>
            <a:off x="124272" y="900213"/>
            <a:ext cx="8791584" cy="4461981"/>
          </a:xfrm>
          <a:prstGeom prst="rect">
            <a:avLst/>
          </a:prstGeom>
          <a:effectLst>
            <a:outerShdw blurRad="63500" sx="102000" sy="102000" algn="ctr" rotWithShape="0">
              <a:prstClr val="black">
                <a:alpha val="40000"/>
              </a:prstClr>
            </a:outerShdw>
          </a:effectLst>
        </p:spPr>
      </p:pic>
      <p:sp>
        <p:nvSpPr>
          <p:cNvPr id="10" name="Rectangle 9">
            <a:extLst>
              <a:ext uri="{FF2B5EF4-FFF2-40B4-BE49-F238E27FC236}">
                <a16:creationId xmlns:a16="http://schemas.microsoft.com/office/drawing/2014/main" id="{F5A0666B-3669-81D2-1099-22B30A569D45}"/>
              </a:ext>
            </a:extLst>
          </p:cNvPr>
          <p:cNvSpPr/>
          <p:nvPr/>
        </p:nvSpPr>
        <p:spPr>
          <a:xfrm>
            <a:off x="163046" y="2447276"/>
            <a:ext cx="8752810" cy="13446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0" descr="Loop">
            <a:extLst>
              <a:ext uri="{FF2B5EF4-FFF2-40B4-BE49-F238E27FC236}">
                <a16:creationId xmlns:a16="http://schemas.microsoft.com/office/drawing/2014/main" id="{3DE1D0E3-F150-5414-E420-4E870C1D34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250" y="1747455"/>
            <a:ext cx="3692380"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A3A6C48A-5D3B-0431-C847-AD8388247136}"/>
              </a:ext>
            </a:extLst>
          </p:cNvPr>
          <p:cNvPicPr>
            <a:picLocks noChangeAspect="1"/>
          </p:cNvPicPr>
          <p:nvPr/>
        </p:nvPicPr>
        <p:blipFill>
          <a:blip r:embed="rId7"/>
          <a:stretch>
            <a:fillRect/>
          </a:stretch>
        </p:blipFill>
        <p:spPr>
          <a:xfrm>
            <a:off x="718633" y="800253"/>
            <a:ext cx="7741102" cy="6933084"/>
          </a:xfrm>
          <a:prstGeom prst="rect">
            <a:avLst/>
          </a:prstGeom>
          <a:effectLst>
            <a:outerShdw blurRad="63500" sx="102000" sy="102000" algn="ctr" rotWithShape="0">
              <a:prstClr val="black">
                <a:alpha val="40000"/>
              </a:prstClr>
            </a:outerShdw>
          </a:effectLst>
        </p:spPr>
      </p:pic>
      <p:pic>
        <p:nvPicPr>
          <p:cNvPr id="24" name="Graphic 23" descr="Badge 1 with solid fill">
            <a:extLst>
              <a:ext uri="{FF2B5EF4-FFF2-40B4-BE49-F238E27FC236}">
                <a16:creationId xmlns:a16="http://schemas.microsoft.com/office/drawing/2014/main" id="{C6C76A16-F27D-F408-DDD4-8FD3109BDF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236359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148067" y="153717"/>
            <a:ext cx="8862646" cy="655056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29" name="Group 28"/>
          <p:cNvGrpSpPr/>
          <p:nvPr/>
        </p:nvGrpSpPr>
        <p:grpSpPr>
          <a:xfrm>
            <a:off x="365717" y="8843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68467" y="48146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78959" y="3860169"/>
            <a:ext cx="7665436" cy="840997"/>
            <a:chOff x="1282543" y="5740158"/>
            <a:chExt cx="7665436" cy="840997"/>
          </a:xfrm>
          <a:solidFill>
            <a:srgbClr val="50BDC0"/>
          </a:solidFill>
        </p:grpSpPr>
        <p:sp>
          <p:nvSpPr>
            <p:cNvPr id="39" name="Rectangle 38"/>
            <p:cNvSpPr/>
            <p:nvPr/>
          </p:nvSpPr>
          <p:spPr>
            <a:xfrm>
              <a:off x="1282543" y="5740158"/>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General or T Level</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5" name="Rectangle 54"/>
          <p:cNvSpPr/>
          <p:nvPr/>
        </p:nvSpPr>
        <p:spPr>
          <a:xfrm>
            <a:off x="1168467" y="461787"/>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63400" y="454164"/>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58950" y="45338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sp>
        <p:nvSpPr>
          <p:cNvPr id="4096" name="Rectangle 4095"/>
          <p:cNvSpPr/>
          <p:nvPr/>
        </p:nvSpPr>
        <p:spPr>
          <a:xfrm>
            <a:off x="284109" y="1797725"/>
            <a:ext cx="8666433" cy="2920141"/>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D47E7BF-2AAF-5B9B-8661-D3D1A084EC6B}"/>
              </a:ext>
            </a:extLst>
          </p:cNvPr>
          <p:cNvSpPr/>
          <p:nvPr/>
        </p:nvSpPr>
        <p:spPr>
          <a:xfrm>
            <a:off x="1168467" y="43476"/>
            <a:ext cx="2455874" cy="39076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Gap Year</a:t>
            </a:r>
          </a:p>
        </p:txBody>
      </p:sp>
      <p:sp>
        <p:nvSpPr>
          <p:cNvPr id="4" name="Rectangle 3">
            <a:extLst>
              <a:ext uri="{FF2B5EF4-FFF2-40B4-BE49-F238E27FC236}">
                <a16:creationId xmlns:a16="http://schemas.microsoft.com/office/drawing/2014/main" id="{62BFF610-CBAA-36A3-BE9D-5E62D81A8342}"/>
              </a:ext>
            </a:extLst>
          </p:cNvPr>
          <p:cNvSpPr/>
          <p:nvPr/>
        </p:nvSpPr>
        <p:spPr>
          <a:xfrm>
            <a:off x="3757525" y="27838"/>
            <a:ext cx="2455874" cy="39076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Get a job</a:t>
            </a:r>
          </a:p>
        </p:txBody>
      </p:sp>
    </p:spTree>
    <p:custDataLst>
      <p:tags r:id="rId1"/>
    </p:custDataLst>
    <p:extLst>
      <p:ext uri="{BB962C8B-B14F-4D97-AF65-F5344CB8AC3E}">
        <p14:creationId xmlns:p14="http://schemas.microsoft.com/office/powerpoint/2010/main" val="347724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097"/>
                                        </p:tgtEl>
                                        <p:attrNameLst>
                                          <p:attrName>style.visibility</p:attrName>
                                        </p:attrNameLst>
                                      </p:cBhvr>
                                      <p:to>
                                        <p:strVal val="visible"/>
                                      </p:to>
                                    </p:set>
                                    <p:anim calcmode="lin" valueType="num">
                                      <p:cBhvr additive="base">
                                        <p:cTn id="23" dur="500" fill="hold"/>
                                        <p:tgtEl>
                                          <p:spTgt spid="4097"/>
                                        </p:tgtEl>
                                        <p:attrNameLst>
                                          <p:attrName>ppt_x</p:attrName>
                                        </p:attrNameLst>
                                      </p:cBhvr>
                                      <p:tavLst>
                                        <p:tav tm="0">
                                          <p:val>
                                            <p:strVal val="#ppt_x"/>
                                          </p:val>
                                        </p:tav>
                                        <p:tav tm="100000">
                                          <p:val>
                                            <p:strVal val="#ppt_x"/>
                                          </p:val>
                                        </p:tav>
                                      </p:tavLst>
                                    </p:anim>
                                    <p:anim calcmode="lin" valueType="num">
                                      <p:cBhvr additive="base">
                                        <p:cTn id="24" dur="500" fill="hold"/>
                                        <p:tgtEl>
                                          <p:spTgt spid="409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098"/>
                                        </p:tgtEl>
                                        <p:attrNameLst>
                                          <p:attrName>style.visibility</p:attrName>
                                        </p:attrNameLst>
                                      </p:cBhvr>
                                      <p:to>
                                        <p:strVal val="visible"/>
                                      </p:to>
                                    </p:set>
                                    <p:anim calcmode="lin" valueType="num">
                                      <p:cBhvr additive="base">
                                        <p:cTn id="29" dur="500" fill="hold"/>
                                        <p:tgtEl>
                                          <p:spTgt spid="4098"/>
                                        </p:tgtEl>
                                        <p:attrNameLst>
                                          <p:attrName>ppt_x</p:attrName>
                                        </p:attrNameLst>
                                      </p:cBhvr>
                                      <p:tavLst>
                                        <p:tav tm="0">
                                          <p:val>
                                            <p:strVal val="#ppt_x"/>
                                          </p:val>
                                        </p:tav>
                                        <p:tav tm="100000">
                                          <p:val>
                                            <p:strVal val="#ppt_x"/>
                                          </p:val>
                                        </p:tav>
                                      </p:tavLst>
                                    </p:anim>
                                    <p:anim calcmode="lin" valueType="num">
                                      <p:cBhvr additive="base">
                                        <p:cTn id="30"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additive="base">
                                        <p:cTn id="41" dur="500" fill="hold"/>
                                        <p:tgtEl>
                                          <p:spTgt spid="42"/>
                                        </p:tgtEl>
                                        <p:attrNameLst>
                                          <p:attrName>ppt_x</p:attrName>
                                        </p:attrNameLst>
                                      </p:cBhvr>
                                      <p:tavLst>
                                        <p:tav tm="0">
                                          <p:val>
                                            <p:strVal val="#ppt_x"/>
                                          </p:val>
                                        </p:tav>
                                        <p:tav tm="100000">
                                          <p:val>
                                            <p:strVal val="#ppt_x"/>
                                          </p:val>
                                        </p:tav>
                                      </p:tavLst>
                                    </p:anim>
                                    <p:anim calcmode="lin" valueType="num">
                                      <p:cBhvr additive="base">
                                        <p:cTn id="4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additive="base">
                                        <p:cTn id="47" dur="500" fill="hold"/>
                                        <p:tgtEl>
                                          <p:spTgt spid="46"/>
                                        </p:tgtEl>
                                        <p:attrNameLst>
                                          <p:attrName>ppt_x</p:attrName>
                                        </p:attrNameLst>
                                      </p:cBhvr>
                                      <p:tavLst>
                                        <p:tav tm="0">
                                          <p:val>
                                            <p:strVal val="#ppt_x"/>
                                          </p:val>
                                        </p:tav>
                                        <p:tav tm="100000">
                                          <p:val>
                                            <p:strVal val="#ppt_x"/>
                                          </p:val>
                                        </p:tav>
                                      </p:tavLst>
                                    </p:anim>
                                    <p:anim calcmode="lin" valueType="num">
                                      <p:cBhvr additive="base">
                                        <p:cTn id="4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1"/>
                                        </p:tgtEl>
                                        <p:attrNameLst>
                                          <p:attrName>style.visibility</p:attrName>
                                        </p:attrNameLst>
                                      </p:cBhvr>
                                      <p:to>
                                        <p:strVal val="visible"/>
                                      </p:to>
                                    </p:set>
                                    <p:anim calcmode="lin" valueType="num">
                                      <p:cBhvr additive="base">
                                        <p:cTn id="53" dur="500" fill="hold"/>
                                        <p:tgtEl>
                                          <p:spTgt spid="51"/>
                                        </p:tgtEl>
                                        <p:attrNameLst>
                                          <p:attrName>ppt_x</p:attrName>
                                        </p:attrNameLst>
                                      </p:cBhvr>
                                      <p:tavLst>
                                        <p:tav tm="0">
                                          <p:val>
                                            <p:strVal val="#ppt_x"/>
                                          </p:val>
                                        </p:tav>
                                        <p:tav tm="100000">
                                          <p:val>
                                            <p:strVal val="#ppt_x"/>
                                          </p:val>
                                        </p:tav>
                                      </p:tavLst>
                                    </p:anim>
                                    <p:anim calcmode="lin" valueType="num">
                                      <p:cBhvr additive="base">
                                        <p:cTn id="5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096"/>
                                        </p:tgtEl>
                                        <p:attrNameLst>
                                          <p:attrName>style.visibility</p:attrName>
                                        </p:attrNameLst>
                                      </p:cBhvr>
                                      <p:to>
                                        <p:strVal val="visible"/>
                                      </p:to>
                                    </p:set>
                                    <p:anim calcmode="lin" valueType="num">
                                      <p:cBhvr additive="base">
                                        <p:cTn id="59" dur="500" fill="hold"/>
                                        <p:tgtEl>
                                          <p:spTgt spid="4096"/>
                                        </p:tgtEl>
                                        <p:attrNameLst>
                                          <p:attrName>ppt_x</p:attrName>
                                        </p:attrNameLst>
                                      </p:cBhvr>
                                      <p:tavLst>
                                        <p:tav tm="0">
                                          <p:val>
                                            <p:strVal val="#ppt_x"/>
                                          </p:val>
                                        </p:tav>
                                        <p:tav tm="100000">
                                          <p:val>
                                            <p:strVal val="#ppt_x"/>
                                          </p:val>
                                        </p:tav>
                                      </p:tavLst>
                                    </p:anim>
                                    <p:anim calcmode="lin" valueType="num">
                                      <p:cBhvr additive="base">
                                        <p:cTn id="60" dur="500" fill="hold"/>
                                        <p:tgtEl>
                                          <p:spTgt spid="40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096"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4"/>
            <a:extLst>
              <a:ext uri="{FF2B5EF4-FFF2-40B4-BE49-F238E27FC236}">
                <a16:creationId xmlns:a16="http://schemas.microsoft.com/office/drawing/2014/main" id="{296FBBCD-12FE-4C51-93CA-60C261572318}"/>
              </a:ext>
            </a:extLst>
          </p:cNvPr>
          <p:cNvSpPr/>
          <p:nvPr/>
        </p:nvSpPr>
        <p:spPr>
          <a:xfrm>
            <a:off x="0" y="-4733"/>
            <a:ext cx="9144000" cy="6858000"/>
          </a:xfrm>
          <a:prstGeom prst="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523220"/>
          </a:xfrm>
          <a:prstGeom prst="rect">
            <a:avLst/>
          </a:prstGeom>
          <a:solidFill>
            <a:srgbClr val="002060"/>
          </a:solidFill>
        </p:spPr>
        <p:txBody>
          <a:bodyPr wrap="square" rtlCol="0">
            <a:spAutoFit/>
          </a:bodyPr>
          <a:lstStyle/>
          <a:p>
            <a:pPr algn="ctr"/>
            <a:r>
              <a:rPr lang="en-GB" sz="2800" dirty="0">
                <a:solidFill>
                  <a:schemeClr val="bg1"/>
                </a:solidFill>
              </a:rPr>
              <a:t>Recorded video of lesson 1</a:t>
            </a:r>
          </a:p>
        </p:txBody>
      </p:sp>
      <p:sp>
        <p:nvSpPr>
          <p:cNvPr id="10" name="TextBox 9">
            <a:extLst>
              <a:ext uri="{FF2B5EF4-FFF2-40B4-BE49-F238E27FC236}">
                <a16:creationId xmlns:a16="http://schemas.microsoft.com/office/drawing/2014/main" id="{71994742-AE47-FFE8-76A9-5074C81A68C3}"/>
              </a:ext>
            </a:extLst>
          </p:cNvPr>
          <p:cNvSpPr txBox="1"/>
          <p:nvPr/>
        </p:nvSpPr>
        <p:spPr>
          <a:xfrm>
            <a:off x="928651" y="4224625"/>
            <a:ext cx="7286698" cy="2677656"/>
          </a:xfrm>
          <a:prstGeom prst="rect">
            <a:avLst/>
          </a:prstGeom>
          <a:noFill/>
        </p:spPr>
        <p:txBody>
          <a:bodyPr wrap="square" rtlCol="0">
            <a:spAutoFit/>
          </a:bodyPr>
          <a:lstStyle/>
          <a:p>
            <a:pPr algn="ctr"/>
            <a:r>
              <a:rPr lang="en-GB" sz="2400" dirty="0">
                <a:solidFill>
                  <a:schemeClr val="bg1"/>
                </a:solidFill>
                <a:latin typeface="Aptos" panose="020B0004020202020204" pitchFamily="34" charset="0"/>
                <a:ea typeface="Times New Roman" panose="02020603050405020304" pitchFamily="18" charset="0"/>
              </a:rPr>
              <a:t>Right click to play the video icon above or copy and paste the link below in a new tab to view: </a:t>
            </a:r>
          </a:p>
          <a:p>
            <a:pPr algn="ctr"/>
            <a:endParaRPr lang="en-GB" sz="2400" dirty="0">
              <a:solidFill>
                <a:schemeClr val="bg1"/>
              </a:solidFill>
              <a:latin typeface="Aptos" panose="020B0004020202020204" pitchFamily="34" charset="0"/>
              <a:hlinkClick r:id="rId4"/>
            </a:endParaRPr>
          </a:p>
          <a:p>
            <a:pPr algn="ctr"/>
            <a:r>
              <a:rPr lang="en-GB" sz="2400" dirty="0">
                <a:solidFill>
                  <a:schemeClr val="bg1"/>
                </a:solidFill>
                <a:hlinkClick r:id="rId4"/>
              </a:rPr>
              <a:t>https://youtu.be/ZY3MIBfgQFs</a:t>
            </a: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p>
        </p:txBody>
      </p:sp>
      <p:pic>
        <p:nvPicPr>
          <p:cNvPr id="4" name="Graphic 3" descr="Vlog with solid fill">
            <a:hlinkClick r:id="rId4"/>
            <a:extLst>
              <a:ext uri="{FF2B5EF4-FFF2-40B4-BE49-F238E27FC236}">
                <a16:creationId xmlns:a16="http://schemas.microsoft.com/office/drawing/2014/main" id="{0E5E625F-D384-697F-1BA1-E9BB81725A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55927" y="805459"/>
            <a:ext cx="3437768" cy="3437768"/>
          </a:xfrm>
          <a:prstGeom prst="rect">
            <a:avLst/>
          </a:prstGeom>
        </p:spPr>
      </p:pic>
      <p:pic>
        <p:nvPicPr>
          <p:cNvPr id="7" name="Graphic 6" descr="Badge 1 with solid fill">
            <a:extLst>
              <a:ext uri="{FF2B5EF4-FFF2-40B4-BE49-F238E27FC236}">
                <a16:creationId xmlns:a16="http://schemas.microsoft.com/office/drawing/2014/main" id="{65B93FC4-20CA-E05C-65EF-8C962C3053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7952" y="1"/>
            <a:ext cx="518486" cy="518486"/>
          </a:xfrm>
          <a:prstGeom prst="rect">
            <a:avLst/>
          </a:prstGeom>
        </p:spPr>
      </p:pic>
    </p:spTree>
    <p:custDataLst>
      <p:tags r:id="rId1"/>
    </p:custDataLst>
    <p:extLst>
      <p:ext uri="{BB962C8B-B14F-4D97-AF65-F5344CB8AC3E}">
        <p14:creationId xmlns:p14="http://schemas.microsoft.com/office/powerpoint/2010/main" val="1073444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0" y="-5866"/>
            <a:ext cx="9158780" cy="6858000"/>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Down Arrow Callout 1"/>
          <p:cNvSpPr/>
          <p:nvPr/>
        </p:nvSpPr>
        <p:spPr>
          <a:xfrm>
            <a:off x="59473"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Nurse</a:t>
            </a:r>
          </a:p>
        </p:txBody>
      </p:sp>
      <p:sp>
        <p:nvSpPr>
          <p:cNvPr id="21" name="Down Arrow Callout 20"/>
          <p:cNvSpPr/>
          <p:nvPr/>
        </p:nvSpPr>
        <p:spPr>
          <a:xfrm>
            <a:off x="3118579"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Dentist</a:t>
            </a:r>
          </a:p>
        </p:txBody>
      </p:sp>
      <p:sp>
        <p:nvSpPr>
          <p:cNvPr id="24" name="Down Arrow Callout 23"/>
          <p:cNvSpPr/>
          <p:nvPr/>
        </p:nvSpPr>
        <p:spPr>
          <a:xfrm>
            <a:off x="6177685"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Medical Doctor</a:t>
            </a:r>
          </a:p>
        </p:txBody>
      </p:sp>
      <p:grpSp>
        <p:nvGrpSpPr>
          <p:cNvPr id="4" name="Group 3"/>
          <p:cNvGrpSpPr/>
          <p:nvPr/>
        </p:nvGrpSpPr>
        <p:grpSpPr>
          <a:xfrm>
            <a:off x="59472" y="3358128"/>
            <a:ext cx="2899318" cy="1172218"/>
            <a:chOff x="59472" y="4483979"/>
            <a:chExt cx="2899318" cy="1172218"/>
          </a:xfrm>
        </p:grpSpPr>
        <p:sp>
          <p:nvSpPr>
            <p:cNvPr id="3" name="Rectangle 2"/>
            <p:cNvSpPr/>
            <p:nvPr/>
          </p:nvSpPr>
          <p:spPr>
            <a:xfrm>
              <a:off x="59473" y="4483979"/>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5" name="Rectangle 24"/>
            <p:cNvSpPr/>
            <p:nvPr/>
          </p:nvSpPr>
          <p:spPr>
            <a:xfrm>
              <a:off x="59472" y="5070088"/>
              <a:ext cx="2899317" cy="586109"/>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Apprenticeship</a:t>
              </a:r>
            </a:p>
          </p:txBody>
        </p:sp>
      </p:grpSp>
      <p:grpSp>
        <p:nvGrpSpPr>
          <p:cNvPr id="5" name="Group 4"/>
          <p:cNvGrpSpPr/>
          <p:nvPr/>
        </p:nvGrpSpPr>
        <p:grpSpPr>
          <a:xfrm>
            <a:off x="6177684" y="3372920"/>
            <a:ext cx="2899318" cy="1564840"/>
            <a:chOff x="6177684" y="4498771"/>
            <a:chExt cx="2899318" cy="1564840"/>
          </a:xfrm>
        </p:grpSpPr>
        <p:sp>
          <p:nvSpPr>
            <p:cNvPr id="26" name="Rectangle 25"/>
            <p:cNvSpPr/>
            <p:nvPr/>
          </p:nvSpPr>
          <p:spPr>
            <a:xfrm>
              <a:off x="6177685" y="4498771"/>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7" name="Rectangle 26"/>
            <p:cNvSpPr/>
            <p:nvPr/>
          </p:nvSpPr>
          <p:spPr>
            <a:xfrm>
              <a:off x="6177684" y="5084880"/>
              <a:ext cx="2899317" cy="978731"/>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Apprenticeship – new 2023</a:t>
              </a:r>
            </a:p>
          </p:txBody>
        </p:sp>
      </p:grpSp>
      <p:sp>
        <p:nvSpPr>
          <p:cNvPr id="28" name="Rectangle 27"/>
          <p:cNvSpPr/>
          <p:nvPr/>
        </p:nvSpPr>
        <p:spPr>
          <a:xfrm>
            <a:off x="3118579" y="3372920"/>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13" name="Rectangle 12"/>
          <p:cNvSpPr/>
          <p:nvPr/>
        </p:nvSpPr>
        <p:spPr>
          <a:xfrm>
            <a:off x="-7391" y="0"/>
            <a:ext cx="9158782" cy="70532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Degree or apprenticeship?</a:t>
            </a:r>
          </a:p>
        </p:txBody>
      </p:sp>
      <p:pic>
        <p:nvPicPr>
          <p:cNvPr id="8" name="Picture 7">
            <a:extLst>
              <a:ext uri="{FF2B5EF4-FFF2-40B4-BE49-F238E27FC236}">
                <a16:creationId xmlns:a16="http://schemas.microsoft.com/office/drawing/2014/main" id="{57B74ACE-A840-478F-BA02-BB06FC80D6E2}"/>
              </a:ext>
            </a:extLst>
          </p:cNvPr>
          <p:cNvPicPr>
            <a:picLocks noChangeAspect="1"/>
          </p:cNvPicPr>
          <p:nvPr/>
        </p:nvPicPr>
        <p:blipFill>
          <a:blip r:embed="rId3"/>
          <a:stretch>
            <a:fillRect/>
          </a:stretch>
        </p:blipFill>
        <p:spPr>
          <a:xfrm>
            <a:off x="94434" y="3135635"/>
            <a:ext cx="8947606" cy="3422845"/>
          </a:xfrm>
          <a:prstGeom prst="rect">
            <a:avLst/>
          </a:prstGeom>
          <a:effectLst>
            <a:outerShdw blurRad="63500" sx="102000" sy="102000" algn="ctr" rotWithShape="0">
              <a:prstClr val="black">
                <a:alpha val="40000"/>
              </a:prstClr>
            </a:outerShdw>
          </a:effectLst>
        </p:spPr>
      </p:pic>
      <p:sp>
        <p:nvSpPr>
          <p:cNvPr id="9" name="Explosion 2 8"/>
          <p:cNvSpPr/>
          <p:nvPr/>
        </p:nvSpPr>
        <p:spPr>
          <a:xfrm>
            <a:off x="646331" y="1844748"/>
            <a:ext cx="8000305" cy="4713732"/>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 Can be competitive –as anyone of any age can apply for an apprenticeship</a:t>
            </a:r>
          </a:p>
        </p:txBody>
      </p:sp>
      <p:pic>
        <p:nvPicPr>
          <p:cNvPr id="7" name="Graphic 6" descr="Badge 1 with solid fill">
            <a:extLst>
              <a:ext uri="{FF2B5EF4-FFF2-40B4-BE49-F238E27FC236}">
                <a16:creationId xmlns:a16="http://schemas.microsoft.com/office/drawing/2014/main" id="{D3CBCCAF-BF52-55C3-A7F8-EF1FE7536D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6963"/>
            <a:ext cx="646331" cy="646331"/>
          </a:xfrm>
          <a:prstGeom prst="rect">
            <a:avLst/>
          </a:prstGeom>
        </p:spPr>
      </p:pic>
    </p:spTree>
    <p:extLst>
      <p:ext uri="{BB962C8B-B14F-4D97-AF65-F5344CB8AC3E}">
        <p14:creationId xmlns:p14="http://schemas.microsoft.com/office/powerpoint/2010/main" val="353621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24" grpId="0" animBg="1"/>
      <p:bldP spid="28" grpId="0" animBg="1"/>
      <p:bldP spid="13"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208274" y="1326216"/>
            <a:ext cx="3557524" cy="5042686"/>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357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Interested in apprenticeships?</a:t>
            </a:r>
          </a:p>
        </p:txBody>
      </p:sp>
      <p:grpSp>
        <p:nvGrpSpPr>
          <p:cNvPr id="5" name="Group 4">
            <a:extLst>
              <a:ext uri="{FF2B5EF4-FFF2-40B4-BE49-F238E27FC236}">
                <a16:creationId xmlns:a16="http://schemas.microsoft.com/office/drawing/2014/main" id="{BFA5EA49-ADD6-4F86-9823-E58CAB64E54C}"/>
              </a:ext>
            </a:extLst>
          </p:cNvPr>
          <p:cNvGrpSpPr/>
          <p:nvPr/>
        </p:nvGrpSpPr>
        <p:grpSpPr>
          <a:xfrm>
            <a:off x="319286" y="1474898"/>
            <a:ext cx="3347023" cy="4760439"/>
            <a:chOff x="319286" y="1452355"/>
            <a:chExt cx="3347023" cy="4760439"/>
          </a:xfrm>
        </p:grpSpPr>
        <p:pic>
          <p:nvPicPr>
            <p:cNvPr id="20" name="Picture 19">
              <a:extLst>
                <a:ext uri="{FF2B5EF4-FFF2-40B4-BE49-F238E27FC236}">
                  <a16:creationId xmlns:a16="http://schemas.microsoft.com/office/drawing/2014/main" id="{2919ED85-1973-4044-9210-B1E85B8E5A3C}"/>
                </a:ext>
              </a:extLst>
            </p:cNvPr>
            <p:cNvPicPr>
              <a:picLocks noChangeAspect="1"/>
            </p:cNvPicPr>
            <p:nvPr/>
          </p:nvPicPr>
          <p:blipFill>
            <a:blip r:embed="rId4"/>
            <a:stretch>
              <a:fillRect/>
            </a:stretch>
          </p:blipFill>
          <p:spPr>
            <a:xfrm>
              <a:off x="321717" y="5373531"/>
              <a:ext cx="747036" cy="839263"/>
            </a:xfrm>
            <a:prstGeom prst="rect">
              <a:avLst/>
            </a:prstGeom>
          </p:spPr>
        </p:pic>
        <p:pic>
          <p:nvPicPr>
            <p:cNvPr id="21" name="Picture 20">
              <a:extLst>
                <a:ext uri="{FF2B5EF4-FFF2-40B4-BE49-F238E27FC236}">
                  <a16:creationId xmlns:a16="http://schemas.microsoft.com/office/drawing/2014/main" id="{58935D4C-530E-42E6-A0E8-3E2907FEE3A9}"/>
                </a:ext>
              </a:extLst>
            </p:cNvPr>
            <p:cNvPicPr>
              <a:picLocks noChangeAspect="1"/>
            </p:cNvPicPr>
            <p:nvPr/>
          </p:nvPicPr>
          <p:blipFill>
            <a:blip r:embed="rId5"/>
            <a:stretch>
              <a:fillRect/>
            </a:stretch>
          </p:blipFill>
          <p:spPr>
            <a:xfrm>
              <a:off x="319286" y="4414396"/>
              <a:ext cx="756281" cy="849649"/>
            </a:xfrm>
            <a:prstGeom prst="rect">
              <a:avLst/>
            </a:prstGeom>
          </p:spPr>
        </p:pic>
        <p:pic>
          <p:nvPicPr>
            <p:cNvPr id="22" name="Picture 21">
              <a:extLst>
                <a:ext uri="{FF2B5EF4-FFF2-40B4-BE49-F238E27FC236}">
                  <a16:creationId xmlns:a16="http://schemas.microsoft.com/office/drawing/2014/main" id="{5B327860-931F-4C5F-93A9-6862E6CD1A97}"/>
                </a:ext>
              </a:extLst>
            </p:cNvPr>
            <p:cNvPicPr>
              <a:picLocks noChangeAspect="1"/>
            </p:cNvPicPr>
            <p:nvPr/>
          </p:nvPicPr>
          <p:blipFill rotWithShape="1">
            <a:blip r:embed="rId6"/>
            <a:srcRect t="10665"/>
            <a:stretch/>
          </p:blipFill>
          <p:spPr>
            <a:xfrm>
              <a:off x="328833" y="3429292"/>
              <a:ext cx="761906" cy="895235"/>
            </a:xfrm>
            <a:prstGeom prst="rect">
              <a:avLst/>
            </a:prstGeom>
          </p:spPr>
        </p:pic>
        <p:pic>
          <p:nvPicPr>
            <p:cNvPr id="23" name="Picture 22">
              <a:extLst>
                <a:ext uri="{FF2B5EF4-FFF2-40B4-BE49-F238E27FC236}">
                  <a16:creationId xmlns:a16="http://schemas.microsoft.com/office/drawing/2014/main" id="{F423794D-B663-4705-B8C2-23FECC799C90}"/>
                </a:ext>
              </a:extLst>
            </p:cNvPr>
            <p:cNvPicPr>
              <a:picLocks noChangeAspect="1"/>
            </p:cNvPicPr>
            <p:nvPr/>
          </p:nvPicPr>
          <p:blipFill>
            <a:blip r:embed="rId7"/>
            <a:stretch>
              <a:fillRect/>
            </a:stretch>
          </p:blipFill>
          <p:spPr>
            <a:xfrm>
              <a:off x="328833" y="2453140"/>
              <a:ext cx="761906" cy="895234"/>
            </a:xfrm>
            <a:prstGeom prst="rect">
              <a:avLst/>
            </a:prstGeom>
          </p:spPr>
        </p:pic>
        <p:pic>
          <p:nvPicPr>
            <p:cNvPr id="24" name="Picture 23">
              <a:extLst>
                <a:ext uri="{FF2B5EF4-FFF2-40B4-BE49-F238E27FC236}">
                  <a16:creationId xmlns:a16="http://schemas.microsoft.com/office/drawing/2014/main" id="{41889E81-0396-4846-824F-1DA298D6D924}"/>
                </a:ext>
              </a:extLst>
            </p:cNvPr>
            <p:cNvPicPr>
              <a:picLocks noChangeAspect="1"/>
            </p:cNvPicPr>
            <p:nvPr/>
          </p:nvPicPr>
          <p:blipFill>
            <a:blip r:embed="rId8"/>
            <a:stretch>
              <a:fillRect/>
            </a:stretch>
          </p:blipFill>
          <p:spPr>
            <a:xfrm>
              <a:off x="328833" y="1452355"/>
              <a:ext cx="761906" cy="905155"/>
            </a:xfrm>
            <a:prstGeom prst="rect">
              <a:avLst/>
            </a:prstGeom>
          </p:spPr>
        </p:pic>
        <p:sp>
          <p:nvSpPr>
            <p:cNvPr id="25" name="Rectangle 24">
              <a:extLst>
                <a:ext uri="{FF2B5EF4-FFF2-40B4-BE49-F238E27FC236}">
                  <a16:creationId xmlns:a16="http://schemas.microsoft.com/office/drawing/2014/main" id="{919F06DE-D144-4FC7-AE49-CDE2B7100200}"/>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26" name="Rectangle 25">
              <a:extLst>
                <a:ext uri="{FF2B5EF4-FFF2-40B4-BE49-F238E27FC236}">
                  <a16:creationId xmlns:a16="http://schemas.microsoft.com/office/drawing/2014/main" id="{2C1AFDE5-7A0F-4BB5-8EA6-BAC65A722DFF}"/>
                </a:ext>
              </a:extLst>
            </p:cNvPr>
            <p:cNvSpPr/>
            <p:nvPr/>
          </p:nvSpPr>
          <p:spPr>
            <a:xfrm>
              <a:off x="1189451" y="4412539"/>
              <a:ext cx="2476858" cy="851506"/>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sp>
          <p:nvSpPr>
            <p:cNvPr id="27" name="Rectangle 26">
              <a:extLst>
                <a:ext uri="{FF2B5EF4-FFF2-40B4-BE49-F238E27FC236}">
                  <a16:creationId xmlns:a16="http://schemas.microsoft.com/office/drawing/2014/main" id="{AB1870E4-7E39-45E1-AAC8-1E46FF36ACFF}"/>
                </a:ext>
              </a:extLst>
            </p:cNvPr>
            <p:cNvSpPr/>
            <p:nvPr/>
          </p:nvSpPr>
          <p:spPr>
            <a:xfrm>
              <a:off x="1186108" y="3428999"/>
              <a:ext cx="2480201" cy="893663"/>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28" name="Rectangle 27">
              <a:extLst>
                <a:ext uri="{FF2B5EF4-FFF2-40B4-BE49-F238E27FC236}">
                  <a16:creationId xmlns:a16="http://schemas.microsoft.com/office/drawing/2014/main" id="{EA65E212-B0C1-4290-AA17-F32489AA1093}"/>
                </a:ext>
              </a:extLst>
            </p:cNvPr>
            <p:cNvSpPr/>
            <p:nvPr/>
          </p:nvSpPr>
          <p:spPr>
            <a:xfrm>
              <a:off x="1186107" y="2445459"/>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32" name="Rectangle 31">
              <a:extLst>
                <a:ext uri="{FF2B5EF4-FFF2-40B4-BE49-F238E27FC236}">
                  <a16:creationId xmlns:a16="http://schemas.microsoft.com/office/drawing/2014/main" id="{D648FBD3-1634-4447-9C20-C28991114F2B}"/>
                </a:ext>
              </a:extLst>
            </p:cNvPr>
            <p:cNvSpPr/>
            <p:nvPr/>
          </p:nvSpPr>
          <p:spPr>
            <a:xfrm>
              <a:off x="1186107" y="1452355"/>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grpSp>
      <p:pic>
        <p:nvPicPr>
          <p:cNvPr id="12" name="Picture 11">
            <a:extLst>
              <a:ext uri="{FF2B5EF4-FFF2-40B4-BE49-F238E27FC236}">
                <a16:creationId xmlns:a16="http://schemas.microsoft.com/office/drawing/2014/main" id="{8CECD345-7261-468A-9104-A6FAAA59B11C}"/>
              </a:ext>
            </a:extLst>
          </p:cNvPr>
          <p:cNvPicPr>
            <a:picLocks noChangeAspect="1"/>
          </p:cNvPicPr>
          <p:nvPr/>
        </p:nvPicPr>
        <p:blipFill>
          <a:blip r:embed="rId9"/>
          <a:stretch>
            <a:fillRect/>
          </a:stretch>
        </p:blipFill>
        <p:spPr>
          <a:xfrm>
            <a:off x="6084238" y="1326216"/>
            <a:ext cx="2480201" cy="710702"/>
          </a:xfrm>
          <a:prstGeom prst="rect">
            <a:avLst/>
          </a:prstGeom>
        </p:spPr>
      </p:pic>
      <p:pic>
        <p:nvPicPr>
          <p:cNvPr id="30" name="Picture 29">
            <a:extLst>
              <a:ext uri="{FF2B5EF4-FFF2-40B4-BE49-F238E27FC236}">
                <a16:creationId xmlns:a16="http://schemas.microsoft.com/office/drawing/2014/main" id="{FA17980D-47B7-4F2C-853A-950CBC4203E5}"/>
              </a:ext>
            </a:extLst>
          </p:cNvPr>
          <p:cNvPicPr>
            <a:picLocks noChangeAspect="1"/>
          </p:cNvPicPr>
          <p:nvPr/>
        </p:nvPicPr>
        <p:blipFill>
          <a:blip r:embed="rId10"/>
          <a:stretch>
            <a:fillRect/>
          </a:stretch>
        </p:blipFill>
        <p:spPr>
          <a:xfrm>
            <a:off x="3883011" y="849744"/>
            <a:ext cx="1982335" cy="1728305"/>
          </a:xfrm>
          <a:prstGeom prst="rect">
            <a:avLst/>
          </a:prstGeom>
        </p:spPr>
      </p:pic>
      <p:grpSp>
        <p:nvGrpSpPr>
          <p:cNvPr id="8" name="Group 7">
            <a:extLst>
              <a:ext uri="{FF2B5EF4-FFF2-40B4-BE49-F238E27FC236}">
                <a16:creationId xmlns:a16="http://schemas.microsoft.com/office/drawing/2014/main" id="{67B3F550-3B60-9732-E676-92C9C5922EDC}"/>
              </a:ext>
            </a:extLst>
          </p:cNvPr>
          <p:cNvGrpSpPr/>
          <p:nvPr/>
        </p:nvGrpSpPr>
        <p:grpSpPr>
          <a:xfrm>
            <a:off x="4370596" y="2197597"/>
            <a:ext cx="4489321" cy="2784282"/>
            <a:chOff x="4383746" y="2392115"/>
            <a:chExt cx="4489321" cy="2784282"/>
          </a:xfrm>
          <a:effectLst>
            <a:outerShdw blurRad="63500" sx="102000" sy="102000" algn="ctr" rotWithShape="0">
              <a:prstClr val="black">
                <a:alpha val="40000"/>
              </a:prstClr>
            </a:outerShdw>
          </a:effectLst>
        </p:grpSpPr>
        <p:pic>
          <p:nvPicPr>
            <p:cNvPr id="10" name="Picture 9">
              <a:extLst>
                <a:ext uri="{FF2B5EF4-FFF2-40B4-BE49-F238E27FC236}">
                  <a16:creationId xmlns:a16="http://schemas.microsoft.com/office/drawing/2014/main" id="{D4C935F0-0571-48AA-A52D-7502D7C23800}"/>
                </a:ext>
              </a:extLst>
            </p:cNvPr>
            <p:cNvPicPr>
              <a:picLocks noChangeAspect="1"/>
            </p:cNvPicPr>
            <p:nvPr/>
          </p:nvPicPr>
          <p:blipFill>
            <a:blip r:embed="rId11"/>
            <a:stretch>
              <a:fillRect/>
            </a:stretch>
          </p:blipFill>
          <p:spPr>
            <a:xfrm>
              <a:off x="4383746" y="2401251"/>
              <a:ext cx="1576014" cy="807836"/>
            </a:xfrm>
            <a:prstGeom prst="rect">
              <a:avLst/>
            </a:prstGeom>
          </p:spPr>
        </p:pic>
        <p:pic>
          <p:nvPicPr>
            <p:cNvPr id="6" name="Picture 5">
              <a:extLst>
                <a:ext uri="{FF2B5EF4-FFF2-40B4-BE49-F238E27FC236}">
                  <a16:creationId xmlns:a16="http://schemas.microsoft.com/office/drawing/2014/main" id="{9EA75D62-CC51-EC1C-DB79-1A721B6F61F4}"/>
                </a:ext>
              </a:extLst>
            </p:cNvPr>
            <p:cNvPicPr>
              <a:picLocks noChangeAspect="1"/>
            </p:cNvPicPr>
            <p:nvPr/>
          </p:nvPicPr>
          <p:blipFill>
            <a:blip r:embed="rId12"/>
            <a:stretch>
              <a:fillRect/>
            </a:stretch>
          </p:blipFill>
          <p:spPr>
            <a:xfrm>
              <a:off x="5980024" y="2392115"/>
              <a:ext cx="2893043" cy="2784282"/>
            </a:xfrm>
            <a:prstGeom prst="rect">
              <a:avLst/>
            </a:prstGeom>
          </p:spPr>
        </p:pic>
      </p:grpSp>
      <p:grpSp>
        <p:nvGrpSpPr>
          <p:cNvPr id="19" name="Group 18">
            <a:extLst>
              <a:ext uri="{FF2B5EF4-FFF2-40B4-BE49-F238E27FC236}">
                <a16:creationId xmlns:a16="http://schemas.microsoft.com/office/drawing/2014/main" id="{914D2547-ABB3-44F1-BEE5-B5E124720128}"/>
              </a:ext>
            </a:extLst>
          </p:cNvPr>
          <p:cNvGrpSpPr/>
          <p:nvPr/>
        </p:nvGrpSpPr>
        <p:grpSpPr>
          <a:xfrm>
            <a:off x="3797616" y="3425519"/>
            <a:ext cx="5283435" cy="3223929"/>
            <a:chOff x="3806077" y="3634071"/>
            <a:chExt cx="5283435" cy="3223929"/>
          </a:xfrm>
          <a:effectLst>
            <a:outerShdw blurRad="63500" sx="102000" sy="102000" algn="ctr" rotWithShape="0">
              <a:prstClr val="black">
                <a:alpha val="40000"/>
              </a:prstClr>
            </a:outerShdw>
          </a:effectLst>
        </p:grpSpPr>
        <p:pic>
          <p:nvPicPr>
            <p:cNvPr id="16" name="Picture 15">
              <a:extLst>
                <a:ext uri="{FF2B5EF4-FFF2-40B4-BE49-F238E27FC236}">
                  <a16:creationId xmlns:a16="http://schemas.microsoft.com/office/drawing/2014/main" id="{3CE392B5-4EC6-4113-AA44-DFB06C2B8D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06077" y="3634071"/>
              <a:ext cx="1762371" cy="1286054"/>
            </a:xfrm>
            <a:prstGeom prst="rect">
              <a:avLst/>
            </a:prstGeom>
          </p:spPr>
        </p:pic>
        <p:pic>
          <p:nvPicPr>
            <p:cNvPr id="18" name="Picture 17">
              <a:extLst>
                <a:ext uri="{FF2B5EF4-FFF2-40B4-BE49-F238E27FC236}">
                  <a16:creationId xmlns:a16="http://schemas.microsoft.com/office/drawing/2014/main" id="{FECD77F2-B47E-4917-89C8-769F4302EEAF}"/>
                </a:ext>
              </a:extLst>
            </p:cNvPr>
            <p:cNvPicPr>
              <a:picLocks noChangeAspect="1"/>
            </p:cNvPicPr>
            <p:nvPr/>
          </p:nvPicPr>
          <p:blipFill>
            <a:blip r:embed="rId14"/>
            <a:stretch>
              <a:fillRect/>
            </a:stretch>
          </p:blipFill>
          <p:spPr>
            <a:xfrm>
              <a:off x="4734153" y="4721899"/>
              <a:ext cx="4355359" cy="2136101"/>
            </a:xfrm>
            <a:prstGeom prst="rect">
              <a:avLst/>
            </a:prstGeom>
          </p:spPr>
        </p:pic>
      </p:grpSp>
      <p:sp>
        <p:nvSpPr>
          <p:cNvPr id="29" name="Explosion 2 8">
            <a:extLst>
              <a:ext uri="{FF2B5EF4-FFF2-40B4-BE49-F238E27FC236}">
                <a16:creationId xmlns:a16="http://schemas.microsoft.com/office/drawing/2014/main" id="{D46C5041-FBD5-4BF5-A57F-CFF305286804}"/>
              </a:ext>
            </a:extLst>
          </p:cNvPr>
          <p:cNvSpPr/>
          <p:nvPr/>
        </p:nvSpPr>
        <p:spPr>
          <a:xfrm>
            <a:off x="1189522" y="1498929"/>
            <a:ext cx="6978558" cy="4757335"/>
          </a:xfrm>
          <a:prstGeom prst="irregularSeal2">
            <a:avLst/>
          </a:prstGeom>
          <a:solidFill>
            <a:srgbClr val="0072BA"/>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You might have to start at a lower level or go sideways</a:t>
            </a:r>
          </a:p>
        </p:txBody>
      </p:sp>
      <p:pic>
        <p:nvPicPr>
          <p:cNvPr id="3" name="Graphic 2" descr="Badge 1 with solid fill">
            <a:extLst>
              <a:ext uri="{FF2B5EF4-FFF2-40B4-BE49-F238E27FC236}">
                <a16:creationId xmlns:a16="http://schemas.microsoft.com/office/drawing/2014/main" id="{8FC5BEED-F44E-9DD2-1B7A-513708882E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27654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11866"/>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Interested in employer sponsored degree?</a:t>
            </a:r>
          </a:p>
        </p:txBody>
      </p:sp>
      <p:pic>
        <p:nvPicPr>
          <p:cNvPr id="3" name="Picture 2">
            <a:extLst>
              <a:ext uri="{FF2B5EF4-FFF2-40B4-BE49-F238E27FC236}">
                <a16:creationId xmlns:a16="http://schemas.microsoft.com/office/drawing/2014/main" id="{996BF20C-6EB5-494F-BAC6-18E68535606A}"/>
              </a:ext>
            </a:extLst>
          </p:cNvPr>
          <p:cNvPicPr>
            <a:picLocks noChangeAspect="1"/>
          </p:cNvPicPr>
          <p:nvPr/>
        </p:nvPicPr>
        <p:blipFill rotWithShape="1">
          <a:blip r:embed="rId4"/>
          <a:srcRect t="51865"/>
          <a:stretch/>
        </p:blipFill>
        <p:spPr>
          <a:xfrm>
            <a:off x="339194" y="951871"/>
            <a:ext cx="7754832" cy="2516297"/>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21FC01F3-BB82-4FA0-ACC0-E3DD781B35BE}"/>
              </a:ext>
            </a:extLst>
          </p:cNvPr>
          <p:cNvPicPr>
            <a:picLocks noChangeAspect="1"/>
          </p:cNvPicPr>
          <p:nvPr/>
        </p:nvPicPr>
        <p:blipFill>
          <a:blip r:embed="rId5"/>
          <a:stretch>
            <a:fillRect/>
          </a:stretch>
        </p:blipFill>
        <p:spPr>
          <a:xfrm>
            <a:off x="694584" y="2210019"/>
            <a:ext cx="7754832" cy="2383721"/>
          </a:xfrm>
          <a:prstGeom prst="rect">
            <a:avLst/>
          </a:prstGeom>
          <a:effectLst>
            <a:outerShdw blurRad="63500" sx="102000" sy="102000" algn="ctr" rotWithShape="0">
              <a:prstClr val="black">
                <a:alpha val="40000"/>
              </a:prstClr>
            </a:outerShdw>
          </a:effectLst>
        </p:spPr>
      </p:pic>
      <p:pic>
        <p:nvPicPr>
          <p:cNvPr id="5" name="Graphic 4" descr="Badge 1 with solid fill">
            <a:extLst>
              <a:ext uri="{FF2B5EF4-FFF2-40B4-BE49-F238E27FC236}">
                <a16:creationId xmlns:a16="http://schemas.microsoft.com/office/drawing/2014/main" id="{7910CA3D-45C7-C95A-07D5-F6341FB0F0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pic>
        <p:nvPicPr>
          <p:cNvPr id="8" name="Picture 7">
            <a:extLst>
              <a:ext uri="{FF2B5EF4-FFF2-40B4-BE49-F238E27FC236}">
                <a16:creationId xmlns:a16="http://schemas.microsoft.com/office/drawing/2014/main" id="{8F981981-6F1D-5C3B-F6DD-AFBCE0B9AFAD}"/>
              </a:ext>
            </a:extLst>
          </p:cNvPr>
          <p:cNvPicPr>
            <a:picLocks noChangeAspect="1"/>
          </p:cNvPicPr>
          <p:nvPr/>
        </p:nvPicPr>
        <p:blipFill>
          <a:blip r:embed="rId7"/>
          <a:stretch>
            <a:fillRect/>
          </a:stretch>
        </p:blipFill>
        <p:spPr>
          <a:xfrm>
            <a:off x="2261511" y="3860821"/>
            <a:ext cx="6642554" cy="2735461"/>
          </a:xfrm>
          <a:prstGeom prst="rect">
            <a:avLst/>
          </a:prstGeom>
          <a:effectLst>
            <a:outerShdw blurRad="63500" sx="102000" sy="102000" algn="ctr" rotWithShape="0">
              <a:prstClr val="black">
                <a:alpha val="40000"/>
              </a:prstClr>
            </a:outerShdw>
          </a:effectLst>
        </p:spPr>
      </p:pic>
      <p:sp>
        <p:nvSpPr>
          <p:cNvPr id="18" name="Explosion 2 8">
            <a:extLst>
              <a:ext uri="{FF2B5EF4-FFF2-40B4-BE49-F238E27FC236}">
                <a16:creationId xmlns:a16="http://schemas.microsoft.com/office/drawing/2014/main" id="{D14FEB2E-704B-4B06-A187-C6919B3117B8}"/>
              </a:ext>
            </a:extLst>
          </p:cNvPr>
          <p:cNvSpPr/>
          <p:nvPr/>
        </p:nvSpPr>
        <p:spPr>
          <a:xfrm>
            <a:off x="1098325" y="1575207"/>
            <a:ext cx="6995701" cy="4011867"/>
          </a:xfrm>
          <a:prstGeom prst="irregularSeal2">
            <a:avLst/>
          </a:prstGeom>
          <a:solidFill>
            <a:srgbClr val="0070C0"/>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Check the small print and what you are committing to! </a:t>
            </a:r>
          </a:p>
        </p:txBody>
      </p:sp>
    </p:spTree>
    <p:custDataLst>
      <p:tags r:id="rId1"/>
    </p:custDataLst>
    <p:extLst>
      <p:ext uri="{BB962C8B-B14F-4D97-AF65-F5344CB8AC3E}">
        <p14:creationId xmlns:p14="http://schemas.microsoft.com/office/powerpoint/2010/main" val="2338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 name="Rectangle 2">
            <a:extLst>
              <a:ext uri="{FF2B5EF4-FFF2-40B4-BE49-F238E27FC236}">
                <a16:creationId xmlns:a16="http://schemas.microsoft.com/office/drawing/2014/main" id="{232834BA-1EE3-6376-B332-34030DDE4702}"/>
              </a:ext>
            </a:extLst>
          </p:cNvPr>
          <p:cNvSpPr>
            <a:spLocks noChangeArrowheads="1"/>
          </p:cNvSpPr>
          <p:nvPr/>
        </p:nvSpPr>
        <p:spPr bwMode="auto">
          <a:xfrm>
            <a:off x="184002" y="794682"/>
            <a:ext cx="3983961" cy="3398533"/>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0076" y="-22723"/>
            <a:ext cx="913392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a:t>
            </a:r>
            <a:r>
              <a:rPr lang="en-GB" altLang="en-US" sz="3600"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Interested in Higher Education in a college?</a:t>
            </a:r>
          </a:p>
        </p:txBody>
      </p:sp>
      <p:pic>
        <p:nvPicPr>
          <p:cNvPr id="5" name="Picture 4">
            <a:extLst>
              <a:ext uri="{FF2B5EF4-FFF2-40B4-BE49-F238E27FC236}">
                <a16:creationId xmlns:a16="http://schemas.microsoft.com/office/drawing/2014/main" id="{5DE6925E-B6C8-4FAF-8C9F-410C0ADB312A}"/>
              </a:ext>
            </a:extLst>
          </p:cNvPr>
          <p:cNvPicPr>
            <a:picLocks noChangeAspect="1"/>
          </p:cNvPicPr>
          <p:nvPr/>
        </p:nvPicPr>
        <p:blipFill>
          <a:blip r:embed="rId4"/>
          <a:stretch>
            <a:fillRect/>
          </a:stretch>
        </p:blipFill>
        <p:spPr>
          <a:xfrm>
            <a:off x="184002" y="812263"/>
            <a:ext cx="1123506" cy="3380952"/>
          </a:xfrm>
          <a:prstGeom prst="rect">
            <a:avLst/>
          </a:prstGeom>
        </p:spPr>
      </p:pic>
      <p:sp>
        <p:nvSpPr>
          <p:cNvPr id="8" name="Rectangle 7">
            <a:extLst>
              <a:ext uri="{FF2B5EF4-FFF2-40B4-BE49-F238E27FC236}">
                <a16:creationId xmlns:a16="http://schemas.microsoft.com/office/drawing/2014/main" id="{8235BAA8-EB79-4465-BDCB-BB04782BE565}"/>
              </a:ext>
            </a:extLst>
          </p:cNvPr>
          <p:cNvSpPr/>
          <p:nvPr/>
        </p:nvSpPr>
        <p:spPr>
          <a:xfrm>
            <a:off x="1307508" y="873566"/>
            <a:ext cx="2756295" cy="1053146"/>
          </a:xfrm>
          <a:prstGeom prst="rect">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Degree in 3</a:t>
            </a:r>
            <a:r>
              <a:rPr lang="en-GB" sz="2400" baseline="30000" dirty="0"/>
              <a:t>rd</a:t>
            </a:r>
            <a:r>
              <a:rPr lang="en-GB" sz="2400" dirty="0"/>
              <a:t> year</a:t>
            </a:r>
          </a:p>
        </p:txBody>
      </p:sp>
      <p:sp>
        <p:nvSpPr>
          <p:cNvPr id="11" name="TextBox 10">
            <a:extLst>
              <a:ext uri="{FF2B5EF4-FFF2-40B4-BE49-F238E27FC236}">
                <a16:creationId xmlns:a16="http://schemas.microsoft.com/office/drawing/2014/main" id="{81A43BBE-913C-4A56-A978-20907B4C48F2}"/>
              </a:ext>
            </a:extLst>
          </p:cNvPr>
          <p:cNvSpPr txBox="1"/>
          <p:nvPr/>
        </p:nvSpPr>
        <p:spPr>
          <a:xfrm>
            <a:off x="184002" y="4343430"/>
            <a:ext cx="6120522" cy="707886"/>
          </a:xfrm>
          <a:prstGeom prst="rect">
            <a:avLst/>
          </a:prstGeom>
          <a:solidFill>
            <a:srgbClr val="0072BA"/>
          </a:solidFill>
        </p:spPr>
        <p:txBody>
          <a:bodyPr wrap="square" rtlCol="0">
            <a:spAutoFit/>
          </a:bodyPr>
          <a:lstStyle/>
          <a:p>
            <a:r>
              <a:rPr lang="en-GB" sz="2000" dirty="0">
                <a:solidFill>
                  <a:schemeClr val="bg1"/>
                </a:solidFill>
              </a:rPr>
              <a:t>A Foundation Degree is a degree combining both academic and vocational qualifications.</a:t>
            </a:r>
          </a:p>
        </p:txBody>
      </p:sp>
      <p:sp>
        <p:nvSpPr>
          <p:cNvPr id="4" name="Rectangle 3">
            <a:extLst>
              <a:ext uri="{FF2B5EF4-FFF2-40B4-BE49-F238E27FC236}">
                <a16:creationId xmlns:a16="http://schemas.microsoft.com/office/drawing/2014/main" id="{6723E428-4A87-4289-811A-B420F567C9BF}"/>
              </a:ext>
            </a:extLst>
          </p:cNvPr>
          <p:cNvSpPr/>
          <p:nvPr/>
        </p:nvSpPr>
        <p:spPr>
          <a:xfrm>
            <a:off x="6428995" y="812263"/>
            <a:ext cx="2528843" cy="571562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Business </a:t>
            </a:r>
          </a:p>
          <a:p>
            <a:r>
              <a:rPr lang="en-GB" sz="2400" dirty="0"/>
              <a:t>Computing</a:t>
            </a:r>
          </a:p>
          <a:p>
            <a:r>
              <a:rPr lang="en-GB" sz="2400" dirty="0"/>
              <a:t>Design</a:t>
            </a:r>
          </a:p>
          <a:p>
            <a:r>
              <a:rPr lang="en-GB" sz="2400" dirty="0"/>
              <a:t>Education</a:t>
            </a:r>
          </a:p>
          <a:p>
            <a:r>
              <a:rPr lang="en-GB" sz="2400" dirty="0"/>
              <a:t>Engineering</a:t>
            </a:r>
          </a:p>
          <a:p>
            <a:r>
              <a:rPr lang="en-GB" sz="2400" dirty="0"/>
              <a:t>Environment</a:t>
            </a:r>
          </a:p>
          <a:p>
            <a:r>
              <a:rPr lang="en-GB" sz="2400" dirty="0"/>
              <a:t>Social care</a:t>
            </a:r>
          </a:p>
          <a:p>
            <a:r>
              <a:rPr lang="en-GB" sz="2400" dirty="0"/>
              <a:t>Construction</a:t>
            </a:r>
          </a:p>
          <a:p>
            <a:r>
              <a:rPr lang="en-GB" sz="2400" dirty="0"/>
              <a:t>Law</a:t>
            </a:r>
          </a:p>
          <a:p>
            <a:r>
              <a:rPr lang="en-GB" sz="2400" dirty="0"/>
              <a:t>Media</a:t>
            </a:r>
          </a:p>
          <a:p>
            <a:r>
              <a:rPr lang="en-GB" sz="2400" dirty="0"/>
              <a:t>Finance</a:t>
            </a:r>
          </a:p>
          <a:p>
            <a:r>
              <a:rPr lang="en-GB" sz="2400" dirty="0"/>
              <a:t>Psychology</a:t>
            </a:r>
          </a:p>
          <a:p>
            <a:r>
              <a:rPr lang="en-GB" sz="2400" dirty="0"/>
              <a:t>Science</a:t>
            </a:r>
          </a:p>
          <a:p>
            <a:r>
              <a:rPr lang="en-GB" sz="2400" dirty="0"/>
              <a:t>Social Sciences</a:t>
            </a:r>
          </a:p>
        </p:txBody>
      </p:sp>
      <p:sp>
        <p:nvSpPr>
          <p:cNvPr id="6" name="Rectangle 5">
            <a:extLst>
              <a:ext uri="{FF2B5EF4-FFF2-40B4-BE49-F238E27FC236}">
                <a16:creationId xmlns:a16="http://schemas.microsoft.com/office/drawing/2014/main" id="{52E68B02-7E2D-B652-FE7B-66B30511C732}"/>
              </a:ext>
            </a:extLst>
          </p:cNvPr>
          <p:cNvSpPr/>
          <p:nvPr/>
        </p:nvSpPr>
        <p:spPr>
          <a:xfrm>
            <a:off x="1310146" y="3076640"/>
            <a:ext cx="2763088" cy="1053146"/>
          </a:xfrm>
          <a:prstGeom prst="rect">
            <a:avLst/>
          </a:prstGeom>
          <a:solidFill>
            <a:srgbClr val="FF99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HNC</a:t>
            </a:r>
          </a:p>
          <a:p>
            <a:pPr algn="ctr"/>
            <a:r>
              <a:rPr lang="en-GB" sz="2400" dirty="0"/>
              <a:t>Foundation Degree Y1</a:t>
            </a:r>
          </a:p>
        </p:txBody>
      </p:sp>
      <p:sp>
        <p:nvSpPr>
          <p:cNvPr id="9" name="Rectangle 8">
            <a:extLst>
              <a:ext uri="{FF2B5EF4-FFF2-40B4-BE49-F238E27FC236}">
                <a16:creationId xmlns:a16="http://schemas.microsoft.com/office/drawing/2014/main" id="{AA6E93C0-89B7-4F6F-DFF3-A432431ECB7D}"/>
              </a:ext>
            </a:extLst>
          </p:cNvPr>
          <p:cNvSpPr/>
          <p:nvPr/>
        </p:nvSpPr>
        <p:spPr>
          <a:xfrm>
            <a:off x="1310146" y="1950755"/>
            <a:ext cx="2763088" cy="1103967"/>
          </a:xfrm>
          <a:prstGeom prst="rect">
            <a:avLst/>
          </a:prstGeom>
          <a:solidFill>
            <a:srgbClr val="33CCCC"/>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HND</a:t>
            </a:r>
          </a:p>
          <a:p>
            <a:pPr algn="ctr"/>
            <a:r>
              <a:rPr lang="en-GB" sz="2400" dirty="0"/>
              <a:t>Foundation Degree Y2</a:t>
            </a:r>
          </a:p>
        </p:txBody>
      </p:sp>
      <p:sp>
        <p:nvSpPr>
          <p:cNvPr id="13" name="Explosion 2 8">
            <a:extLst>
              <a:ext uri="{FF2B5EF4-FFF2-40B4-BE49-F238E27FC236}">
                <a16:creationId xmlns:a16="http://schemas.microsoft.com/office/drawing/2014/main" id="{17336186-9E96-44B5-823A-122BDD267008}"/>
              </a:ext>
            </a:extLst>
          </p:cNvPr>
          <p:cNvSpPr/>
          <p:nvPr/>
        </p:nvSpPr>
        <p:spPr>
          <a:xfrm>
            <a:off x="3270829" y="737738"/>
            <a:ext cx="5568659" cy="2766498"/>
          </a:xfrm>
          <a:prstGeom prst="irregularSeal2">
            <a:avLst/>
          </a:prstGeom>
          <a:solidFill>
            <a:srgbClr val="00B0F0"/>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Often lower grades needed.</a:t>
            </a:r>
          </a:p>
        </p:txBody>
      </p:sp>
      <p:pic>
        <p:nvPicPr>
          <p:cNvPr id="10" name="Picture 9">
            <a:extLst>
              <a:ext uri="{FF2B5EF4-FFF2-40B4-BE49-F238E27FC236}">
                <a16:creationId xmlns:a16="http://schemas.microsoft.com/office/drawing/2014/main" id="{2B69EC8D-6C38-008C-E734-FAFFEEFFDAE6}"/>
              </a:ext>
            </a:extLst>
          </p:cNvPr>
          <p:cNvPicPr>
            <a:picLocks noChangeAspect="1"/>
          </p:cNvPicPr>
          <p:nvPr/>
        </p:nvPicPr>
        <p:blipFill>
          <a:blip r:embed="rId5"/>
          <a:stretch>
            <a:fillRect/>
          </a:stretch>
        </p:blipFill>
        <p:spPr>
          <a:xfrm>
            <a:off x="184002" y="5253136"/>
            <a:ext cx="4279512" cy="1274748"/>
          </a:xfrm>
          <a:prstGeom prst="rect">
            <a:avLst/>
          </a:prstGeom>
        </p:spPr>
      </p:pic>
      <p:sp>
        <p:nvSpPr>
          <p:cNvPr id="15" name="Explosion 2 8">
            <a:extLst>
              <a:ext uri="{FF2B5EF4-FFF2-40B4-BE49-F238E27FC236}">
                <a16:creationId xmlns:a16="http://schemas.microsoft.com/office/drawing/2014/main" id="{343FC656-BC31-41AE-A31E-AE07B64B0F7B}"/>
              </a:ext>
            </a:extLst>
          </p:cNvPr>
          <p:cNvSpPr/>
          <p:nvPr/>
        </p:nvSpPr>
        <p:spPr>
          <a:xfrm>
            <a:off x="3097180" y="3488648"/>
            <a:ext cx="4863272" cy="2971801"/>
          </a:xfrm>
          <a:prstGeom prst="irregularSeal2">
            <a:avLst/>
          </a:prstGeom>
          <a:solidFill>
            <a:schemeClr val="accent4"/>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2060"/>
                </a:solidFill>
              </a:rPr>
              <a:t>Often lower fees than a university.</a:t>
            </a:r>
          </a:p>
        </p:txBody>
      </p:sp>
      <p:pic>
        <p:nvPicPr>
          <p:cNvPr id="3" name="Graphic 2" descr="Badge 1 with solid fill">
            <a:extLst>
              <a:ext uri="{FF2B5EF4-FFF2-40B4-BE49-F238E27FC236}">
                <a16:creationId xmlns:a16="http://schemas.microsoft.com/office/drawing/2014/main" id="{B4AF2A10-A898-595F-07FD-E7638E1327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76" y="-47992"/>
            <a:ext cx="646331" cy="646331"/>
          </a:xfrm>
          <a:prstGeom prst="rect">
            <a:avLst/>
          </a:prstGeom>
        </p:spPr>
      </p:pic>
    </p:spTree>
    <p:custDataLst>
      <p:tags r:id="rId1"/>
    </p:custDataLst>
    <p:extLst>
      <p:ext uri="{BB962C8B-B14F-4D97-AF65-F5344CB8AC3E}">
        <p14:creationId xmlns:p14="http://schemas.microsoft.com/office/powerpoint/2010/main" val="255372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13"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8134" y="4684"/>
            <a:ext cx="915877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Thinking Uni? 1000s of courses, 130 unis</a:t>
            </a:r>
          </a:p>
        </p:txBody>
      </p:sp>
      <p:pic>
        <p:nvPicPr>
          <p:cNvPr id="18" name="Graphic 17" descr="Badge 1 with solid fill">
            <a:extLst>
              <a:ext uri="{FF2B5EF4-FFF2-40B4-BE49-F238E27FC236}">
                <a16:creationId xmlns:a16="http://schemas.microsoft.com/office/drawing/2014/main" id="{DC16477B-221A-1D55-30C1-B5872AB0EC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6963"/>
            <a:ext cx="646331" cy="646331"/>
          </a:xfrm>
          <a:prstGeom prst="rect">
            <a:avLst/>
          </a:prstGeom>
        </p:spPr>
      </p:pic>
      <p:grpSp>
        <p:nvGrpSpPr>
          <p:cNvPr id="10" name="Group 9">
            <a:extLst>
              <a:ext uri="{FF2B5EF4-FFF2-40B4-BE49-F238E27FC236}">
                <a16:creationId xmlns:a16="http://schemas.microsoft.com/office/drawing/2014/main" id="{4B60DB10-E92D-098C-29D1-0632015CAA3D}"/>
              </a:ext>
            </a:extLst>
          </p:cNvPr>
          <p:cNvGrpSpPr/>
          <p:nvPr/>
        </p:nvGrpSpPr>
        <p:grpSpPr>
          <a:xfrm>
            <a:off x="342611" y="849669"/>
            <a:ext cx="8536258" cy="1285382"/>
            <a:chOff x="295110" y="1070640"/>
            <a:chExt cx="8536258" cy="1285382"/>
          </a:xfrm>
        </p:grpSpPr>
        <p:sp>
          <p:nvSpPr>
            <p:cNvPr id="11" name="Rectangle 10">
              <a:extLst>
                <a:ext uri="{FF2B5EF4-FFF2-40B4-BE49-F238E27FC236}">
                  <a16:creationId xmlns:a16="http://schemas.microsoft.com/office/drawing/2014/main" id="{4CECED91-80E9-695C-20BB-D921BA1EF64C}"/>
                </a:ext>
              </a:extLst>
            </p:cNvPr>
            <p:cNvSpPr/>
            <p:nvPr/>
          </p:nvSpPr>
          <p:spPr>
            <a:xfrm>
              <a:off x="295110" y="1086098"/>
              <a:ext cx="4224588" cy="12699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1. Decide which  course</a:t>
              </a:r>
            </a:p>
          </p:txBody>
        </p:sp>
        <p:sp>
          <p:nvSpPr>
            <p:cNvPr id="20" name="Rectangle 19">
              <a:extLst>
                <a:ext uri="{FF2B5EF4-FFF2-40B4-BE49-F238E27FC236}">
                  <a16:creationId xmlns:a16="http://schemas.microsoft.com/office/drawing/2014/main" id="{7B1E0578-EF25-55BE-1F8F-6A991E369A53}"/>
                </a:ext>
              </a:extLst>
            </p:cNvPr>
            <p:cNvSpPr/>
            <p:nvPr/>
          </p:nvSpPr>
          <p:spPr>
            <a:xfrm>
              <a:off x="4617836" y="1070640"/>
              <a:ext cx="4213532" cy="12699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2. Find and compare</a:t>
              </a:r>
            </a:p>
          </p:txBody>
        </p:sp>
      </p:grpSp>
      <p:sp>
        <p:nvSpPr>
          <p:cNvPr id="21" name="Rectangle 20">
            <a:extLst>
              <a:ext uri="{FF2B5EF4-FFF2-40B4-BE49-F238E27FC236}">
                <a16:creationId xmlns:a16="http://schemas.microsoft.com/office/drawing/2014/main" id="{49FE6C7B-7FF3-AC42-B40B-EDF6F34F927B}"/>
              </a:ext>
            </a:extLst>
          </p:cNvPr>
          <p:cNvSpPr/>
          <p:nvPr/>
        </p:nvSpPr>
        <p:spPr>
          <a:xfrm>
            <a:off x="350000" y="2230165"/>
            <a:ext cx="4237524" cy="94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Values/interests can help you choose</a:t>
            </a:r>
          </a:p>
        </p:txBody>
      </p:sp>
      <p:sp>
        <p:nvSpPr>
          <p:cNvPr id="22" name="Rectangle 21">
            <a:extLst>
              <a:ext uri="{FF2B5EF4-FFF2-40B4-BE49-F238E27FC236}">
                <a16:creationId xmlns:a16="http://schemas.microsoft.com/office/drawing/2014/main" id="{CD84DEDA-41F4-B6ED-055D-C327CBFE4D07}"/>
              </a:ext>
            </a:extLst>
          </p:cNvPr>
          <p:cNvSpPr/>
          <p:nvPr/>
        </p:nvSpPr>
        <p:spPr>
          <a:xfrm>
            <a:off x="357389" y="3301860"/>
            <a:ext cx="4237524" cy="94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Start with a job and work back</a:t>
            </a:r>
          </a:p>
        </p:txBody>
      </p:sp>
      <p:pic>
        <p:nvPicPr>
          <p:cNvPr id="23" name="Picture 22">
            <a:extLst>
              <a:ext uri="{FF2B5EF4-FFF2-40B4-BE49-F238E27FC236}">
                <a16:creationId xmlns:a16="http://schemas.microsoft.com/office/drawing/2014/main" id="{34E9290B-6406-07B3-1D34-04A6C0EF9519}"/>
              </a:ext>
            </a:extLst>
          </p:cNvPr>
          <p:cNvPicPr>
            <a:picLocks noChangeAspect="1"/>
          </p:cNvPicPr>
          <p:nvPr/>
        </p:nvPicPr>
        <p:blipFill>
          <a:blip r:embed="rId5"/>
          <a:stretch>
            <a:fillRect/>
          </a:stretch>
        </p:blipFill>
        <p:spPr>
          <a:xfrm>
            <a:off x="357389" y="4373555"/>
            <a:ext cx="4217199" cy="1798631"/>
          </a:xfrm>
          <a:prstGeom prst="rect">
            <a:avLst/>
          </a:prstGeom>
          <a:solidFill>
            <a:srgbClr val="FF6600"/>
          </a:solidFill>
        </p:spPr>
      </p:pic>
      <p:sp>
        <p:nvSpPr>
          <p:cNvPr id="24" name="Rectangle 23">
            <a:extLst>
              <a:ext uri="{FF2B5EF4-FFF2-40B4-BE49-F238E27FC236}">
                <a16:creationId xmlns:a16="http://schemas.microsoft.com/office/drawing/2014/main" id="{0607F1AA-4027-8DA9-8378-ADAB31018F82}"/>
              </a:ext>
            </a:extLst>
          </p:cNvPr>
          <p:cNvSpPr/>
          <p:nvPr/>
        </p:nvSpPr>
        <p:spPr>
          <a:xfrm>
            <a:off x="4666257" y="2211705"/>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Courses with the same name can be quite different</a:t>
            </a:r>
          </a:p>
        </p:txBody>
      </p:sp>
      <p:sp>
        <p:nvSpPr>
          <p:cNvPr id="25" name="Rectangle 24">
            <a:extLst>
              <a:ext uri="{FF2B5EF4-FFF2-40B4-BE49-F238E27FC236}">
                <a16:creationId xmlns:a16="http://schemas.microsoft.com/office/drawing/2014/main" id="{6B0F71A1-1A26-63E2-267A-F3B2AFA90D49}"/>
              </a:ext>
            </a:extLst>
          </p:cNvPr>
          <p:cNvSpPr/>
          <p:nvPr/>
        </p:nvSpPr>
        <p:spPr>
          <a:xfrm>
            <a:off x="4666257" y="3301860"/>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UCAS tariff points will you have? (56 = A*, 48 =A, B =40)</a:t>
            </a:r>
          </a:p>
        </p:txBody>
      </p:sp>
      <p:sp>
        <p:nvSpPr>
          <p:cNvPr id="26" name="Rectangle 25">
            <a:extLst>
              <a:ext uri="{FF2B5EF4-FFF2-40B4-BE49-F238E27FC236}">
                <a16:creationId xmlns:a16="http://schemas.microsoft.com/office/drawing/2014/main" id="{2458FC84-3652-1E4E-B3E3-F9343C6DE54D}"/>
              </a:ext>
            </a:extLst>
          </p:cNvPr>
          <p:cNvSpPr/>
          <p:nvPr/>
        </p:nvSpPr>
        <p:spPr>
          <a:xfrm>
            <a:off x="4666257" y="4373555"/>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Accommodation costs, student satisfaction, etc.</a:t>
            </a:r>
          </a:p>
        </p:txBody>
      </p:sp>
      <p:sp>
        <p:nvSpPr>
          <p:cNvPr id="27" name="Rectangle 26">
            <a:extLst>
              <a:ext uri="{FF2B5EF4-FFF2-40B4-BE49-F238E27FC236}">
                <a16:creationId xmlns:a16="http://schemas.microsoft.com/office/drawing/2014/main" id="{AE22FC52-ACE2-C54C-E9C7-E688E8FDE407}"/>
              </a:ext>
            </a:extLst>
          </p:cNvPr>
          <p:cNvSpPr/>
          <p:nvPr/>
        </p:nvSpPr>
        <p:spPr>
          <a:xfrm>
            <a:off x="4691425" y="5404617"/>
            <a:ext cx="4237524" cy="104068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Go to a local Uni and save costs or consider college/ Open University.</a:t>
            </a:r>
          </a:p>
        </p:txBody>
      </p:sp>
      <p:pic>
        <p:nvPicPr>
          <p:cNvPr id="16" name="Picture 15">
            <a:extLst>
              <a:ext uri="{FF2B5EF4-FFF2-40B4-BE49-F238E27FC236}">
                <a16:creationId xmlns:a16="http://schemas.microsoft.com/office/drawing/2014/main" id="{E5DA3E37-5AD0-23D4-1CBD-45DBA0FCD386}"/>
              </a:ext>
            </a:extLst>
          </p:cNvPr>
          <p:cNvPicPr>
            <a:picLocks noChangeAspect="1"/>
          </p:cNvPicPr>
          <p:nvPr/>
        </p:nvPicPr>
        <p:blipFill>
          <a:blip r:embed="rId6"/>
          <a:stretch>
            <a:fillRect/>
          </a:stretch>
        </p:blipFill>
        <p:spPr>
          <a:xfrm>
            <a:off x="1873253" y="3556844"/>
            <a:ext cx="2701335" cy="3022345"/>
          </a:xfrm>
          <a:prstGeom prst="rect">
            <a:avLst/>
          </a:prstGeom>
        </p:spPr>
      </p:pic>
    </p:spTree>
    <p:custDataLst>
      <p:tags r:id="rId1"/>
    </p:custDataLst>
    <p:extLst>
      <p:ext uri="{BB962C8B-B14F-4D97-AF65-F5344CB8AC3E}">
        <p14:creationId xmlns:p14="http://schemas.microsoft.com/office/powerpoint/2010/main" val="322565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ppt_x"/>
                                          </p:val>
                                        </p:tav>
                                        <p:tav tm="100000">
                                          <p:val>
                                            <p:strVal val="#ppt_x"/>
                                          </p:val>
                                        </p:tav>
                                      </p:tavLst>
                                    </p:anim>
                                    <p:anim calcmode="lin" valueType="num">
                                      <p:cBhvr additive="base">
                                        <p:cTn id="30" dur="500" fill="hold"/>
                                        <p:tgtEl>
                                          <p:spTgt spid="2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ppt_x"/>
                                          </p:val>
                                        </p:tav>
                                        <p:tav tm="100000">
                                          <p:val>
                                            <p:strVal val="#ppt_x"/>
                                          </p:val>
                                        </p:tav>
                                      </p:tavLst>
                                    </p:anim>
                                    <p:anim calcmode="lin" valueType="num">
                                      <p:cBhvr additive="base">
                                        <p:cTn id="34" dur="500" fill="hold"/>
                                        <p:tgtEl>
                                          <p:spTgt spid="2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25" grpId="0" animBg="1"/>
      <p:bldP spid="26" grpId="0" animBg="1"/>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18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Explore the details</a:t>
            </a:r>
          </a:p>
        </p:txBody>
      </p:sp>
      <p:sp>
        <p:nvSpPr>
          <p:cNvPr id="16" name="TextBox 14">
            <a:extLst>
              <a:ext uri="{FF2B5EF4-FFF2-40B4-BE49-F238E27FC236}">
                <a16:creationId xmlns:a16="http://schemas.microsoft.com/office/drawing/2014/main" id="{C53FB155-A90A-4A2E-A9AC-291B9B7A3E24}"/>
              </a:ext>
            </a:extLst>
          </p:cNvPr>
          <p:cNvSpPr txBox="1">
            <a:spLocks noChangeArrowheads="1"/>
          </p:cNvSpPr>
          <p:nvPr/>
        </p:nvSpPr>
        <p:spPr bwMode="auto">
          <a:xfrm>
            <a:off x="519691" y="1117687"/>
            <a:ext cx="3500647" cy="738664"/>
          </a:xfrm>
          <a:prstGeom prst="rect">
            <a:avLst/>
          </a:prstGeom>
          <a:solidFill>
            <a:schemeClr val="bg1"/>
          </a:solidFill>
          <a:ln w="9525">
            <a:noFill/>
            <a:miter lim="800000"/>
            <a:headEnd/>
            <a:tailEnd/>
          </a:ln>
        </p:spPr>
        <p:txBody>
          <a:bodyPr wrap="square" lIns="0" tIns="0" rIns="0" bIns="0">
            <a:spAutoFit/>
          </a:bodyPr>
          <a:lstStyle/>
          <a:p>
            <a:pPr algn="ctr">
              <a:spcAft>
                <a:spcPts val="600"/>
              </a:spcAft>
            </a:pPr>
            <a:r>
              <a:rPr lang="en-GB" sz="2400" dirty="0">
                <a:latin typeface="Calibri" panose="020F0502020204030204" pitchFamily="34" charset="0"/>
                <a:cs typeface="Calibri" panose="020F0502020204030204" pitchFamily="34" charset="0"/>
              </a:rPr>
              <a:t>What is the average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student rent?</a:t>
            </a:r>
          </a:p>
        </p:txBody>
      </p:sp>
      <p:sp>
        <p:nvSpPr>
          <p:cNvPr id="3" name="Speech Bubble: Rectangle with Corners Rounded 2">
            <a:extLst>
              <a:ext uri="{FF2B5EF4-FFF2-40B4-BE49-F238E27FC236}">
                <a16:creationId xmlns:a16="http://schemas.microsoft.com/office/drawing/2014/main" id="{6A9D65A8-CB1C-4459-95AB-6DEAF27FD511}"/>
              </a:ext>
            </a:extLst>
          </p:cNvPr>
          <p:cNvSpPr/>
          <p:nvPr/>
        </p:nvSpPr>
        <p:spPr>
          <a:xfrm>
            <a:off x="354187" y="4500069"/>
            <a:ext cx="3791152" cy="1944201"/>
          </a:xfrm>
          <a:prstGeom prst="wedgeRoundRectCallout">
            <a:avLst>
              <a:gd name="adj1" fmla="val -2201"/>
              <a:gd name="adj2" fmla="val 58473"/>
              <a:gd name="adj3" fmla="val 16667"/>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solidFill>
                  <a:schemeClr val="tx1"/>
                </a:solidFill>
              </a:rPr>
              <a:t>Does the rent include bills, WIFI?</a:t>
            </a:r>
          </a:p>
        </p:txBody>
      </p:sp>
      <p:pic>
        <p:nvPicPr>
          <p:cNvPr id="5" name="Picture 4">
            <a:extLst>
              <a:ext uri="{FF2B5EF4-FFF2-40B4-BE49-F238E27FC236}">
                <a16:creationId xmlns:a16="http://schemas.microsoft.com/office/drawing/2014/main" id="{9634DD7F-1E6F-67F3-CFE9-B49BB00386C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9428" y="2124681"/>
            <a:ext cx="3470910" cy="1799281"/>
          </a:xfrm>
          <a:prstGeom prst="rect">
            <a:avLst/>
          </a:prstGeom>
        </p:spPr>
      </p:pic>
      <p:pic>
        <p:nvPicPr>
          <p:cNvPr id="4" name="Graphic 3" descr="Badge 1 with solid fill">
            <a:extLst>
              <a:ext uri="{FF2B5EF4-FFF2-40B4-BE49-F238E27FC236}">
                <a16:creationId xmlns:a16="http://schemas.microsoft.com/office/drawing/2014/main" id="{84473EBC-4EC4-3AF0-6B89-4BC38F25E4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24" y="-29971"/>
            <a:ext cx="646331" cy="646331"/>
          </a:xfrm>
          <a:prstGeom prst="rect">
            <a:avLst/>
          </a:prstGeom>
        </p:spPr>
      </p:pic>
      <p:grpSp>
        <p:nvGrpSpPr>
          <p:cNvPr id="10" name="Group 9">
            <a:extLst>
              <a:ext uri="{FF2B5EF4-FFF2-40B4-BE49-F238E27FC236}">
                <a16:creationId xmlns:a16="http://schemas.microsoft.com/office/drawing/2014/main" id="{3BC2F2AF-E8A8-FB11-F2FE-C4B46F9EBA32}"/>
              </a:ext>
            </a:extLst>
          </p:cNvPr>
          <p:cNvGrpSpPr/>
          <p:nvPr/>
        </p:nvGrpSpPr>
        <p:grpSpPr>
          <a:xfrm>
            <a:off x="4680041" y="954709"/>
            <a:ext cx="3851186" cy="5689895"/>
            <a:chOff x="4694767" y="927046"/>
            <a:chExt cx="3851186" cy="5689895"/>
          </a:xfrm>
        </p:grpSpPr>
        <p:pic>
          <p:nvPicPr>
            <p:cNvPr id="8" name="Picture 7">
              <a:extLst>
                <a:ext uri="{FF2B5EF4-FFF2-40B4-BE49-F238E27FC236}">
                  <a16:creationId xmlns:a16="http://schemas.microsoft.com/office/drawing/2014/main" id="{58C72C98-5882-2A24-7144-40ED7364C10D}"/>
                </a:ext>
              </a:extLst>
            </p:cNvPr>
            <p:cNvPicPr>
              <a:picLocks noChangeAspect="1"/>
            </p:cNvPicPr>
            <p:nvPr/>
          </p:nvPicPr>
          <p:blipFill rotWithShape="1">
            <a:blip r:embed="rId6">
              <a:extLst>
                <a:ext uri="{28A0092B-C50C-407E-A947-70E740481C1C}">
                  <a14:useLocalDpi xmlns:a14="http://schemas.microsoft.com/office/drawing/2010/main" val="0"/>
                </a:ext>
              </a:extLst>
            </a:blip>
            <a:srcRect l="13269" t="5738" r="13269"/>
            <a:stretch/>
          </p:blipFill>
          <p:spPr>
            <a:xfrm>
              <a:off x="4694767" y="1175656"/>
              <a:ext cx="3851186" cy="5441285"/>
            </a:xfrm>
            <a:prstGeom prst="rect">
              <a:avLst/>
            </a:prstGeom>
          </p:spPr>
        </p:pic>
        <p:sp>
          <p:nvSpPr>
            <p:cNvPr id="6" name="Rectangle 5">
              <a:extLst>
                <a:ext uri="{FF2B5EF4-FFF2-40B4-BE49-F238E27FC236}">
                  <a16:creationId xmlns:a16="http://schemas.microsoft.com/office/drawing/2014/main" id="{0070E5C4-FE59-758A-125C-8BB205AE9FD9}"/>
                </a:ext>
              </a:extLst>
            </p:cNvPr>
            <p:cNvSpPr/>
            <p:nvPr/>
          </p:nvSpPr>
          <p:spPr>
            <a:xfrm>
              <a:off x="4694767" y="927046"/>
              <a:ext cx="3851186" cy="8617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Average student rent across the UK</a:t>
              </a:r>
            </a:p>
          </p:txBody>
        </p:sp>
      </p:grpSp>
    </p:spTree>
    <p:custDataLst>
      <p:tags r:id="rId1"/>
    </p:custDataLst>
    <p:extLst>
      <p:ext uri="{BB962C8B-B14F-4D97-AF65-F5344CB8AC3E}">
        <p14:creationId xmlns:p14="http://schemas.microsoft.com/office/powerpoint/2010/main" val="271692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1" y="-6964"/>
            <a:ext cx="914399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Thinking about work and training?</a:t>
            </a:r>
          </a:p>
        </p:txBody>
      </p:sp>
      <p:pic>
        <p:nvPicPr>
          <p:cNvPr id="22" name="Picture 21">
            <a:extLst>
              <a:ext uri="{FF2B5EF4-FFF2-40B4-BE49-F238E27FC236}">
                <a16:creationId xmlns:a16="http://schemas.microsoft.com/office/drawing/2014/main" id="{1CBE5580-EED7-4E68-A68D-401B3826C0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3562" y="1206410"/>
            <a:ext cx="7489532" cy="4737615"/>
          </a:xfrm>
          <a:prstGeom prst="rect">
            <a:avLst/>
          </a:prstGeom>
          <a:ln>
            <a:noFill/>
          </a:ln>
          <a:effectLst>
            <a:outerShdw blurRad="63500" sx="102000" sy="102000" algn="ctr" rotWithShape="0">
              <a:prstClr val="black">
                <a:alpha val="40000"/>
              </a:prstClr>
            </a:outerShdw>
          </a:effectLst>
        </p:spPr>
      </p:pic>
      <p:pic>
        <p:nvPicPr>
          <p:cNvPr id="24" name="Picture 23" descr="Loop">
            <a:extLst>
              <a:ext uri="{FF2B5EF4-FFF2-40B4-BE49-F238E27FC236}">
                <a16:creationId xmlns:a16="http://schemas.microsoft.com/office/drawing/2014/main" id="{520A7E2C-831A-4E02-A6A0-5B7003170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284" y="4005942"/>
            <a:ext cx="1959429" cy="217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Badge 1 with solid fill">
            <a:extLst>
              <a:ext uri="{FF2B5EF4-FFF2-40B4-BE49-F238E27FC236}">
                <a16:creationId xmlns:a16="http://schemas.microsoft.com/office/drawing/2014/main" id="{2696C736-FFC0-8920-476F-E1A21E8090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97010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7390" y="2949"/>
            <a:ext cx="915139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Top Tips</a:t>
            </a:r>
          </a:p>
        </p:txBody>
      </p:sp>
      <p:sp>
        <p:nvSpPr>
          <p:cNvPr id="5" name="Rectangle 4">
            <a:extLst>
              <a:ext uri="{FF2B5EF4-FFF2-40B4-BE49-F238E27FC236}">
                <a16:creationId xmlns:a16="http://schemas.microsoft.com/office/drawing/2014/main" id="{46995D89-1871-4E16-A3D9-35410D31B5AF}"/>
              </a:ext>
            </a:extLst>
          </p:cNvPr>
          <p:cNvSpPr/>
          <p:nvPr/>
        </p:nvSpPr>
        <p:spPr>
          <a:xfrm>
            <a:off x="533400" y="2507385"/>
            <a:ext cx="3655630" cy="403789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Plan A</a:t>
            </a:r>
          </a:p>
          <a:p>
            <a:pPr algn="ctr"/>
            <a:endParaRPr lang="en-GB" sz="2400" b="1" dirty="0"/>
          </a:p>
          <a:p>
            <a:pPr algn="ctr"/>
            <a:r>
              <a:rPr lang="en-GB" sz="2400" dirty="0"/>
              <a:t>Apply for Uni by January</a:t>
            </a:r>
          </a:p>
        </p:txBody>
      </p:sp>
      <p:sp>
        <p:nvSpPr>
          <p:cNvPr id="15" name="Rectangle 14">
            <a:extLst>
              <a:ext uri="{FF2B5EF4-FFF2-40B4-BE49-F238E27FC236}">
                <a16:creationId xmlns:a16="http://schemas.microsoft.com/office/drawing/2014/main" id="{1F55B20B-04C3-4A02-8EE5-F615CF3DE76A}"/>
              </a:ext>
            </a:extLst>
          </p:cNvPr>
          <p:cNvSpPr/>
          <p:nvPr/>
        </p:nvSpPr>
        <p:spPr>
          <a:xfrm>
            <a:off x="5130965" y="2518053"/>
            <a:ext cx="3655630" cy="4075474"/>
          </a:xfrm>
          <a:prstGeom prst="rect">
            <a:avLst/>
          </a:prstGeom>
          <a:solidFill>
            <a:srgbClr val="F585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Plan B</a:t>
            </a:r>
          </a:p>
          <a:p>
            <a:pPr algn="ctr"/>
            <a:endParaRPr lang="en-GB" sz="2400" dirty="0"/>
          </a:p>
          <a:p>
            <a:pPr algn="ctr"/>
            <a:r>
              <a:rPr lang="en-GB" sz="2400" dirty="0"/>
              <a:t>Look for an apprenticeship as vacancies for September often come out after January</a:t>
            </a:r>
          </a:p>
        </p:txBody>
      </p:sp>
      <p:pic>
        <p:nvPicPr>
          <p:cNvPr id="3" name="Graphic 2" descr="Badge 1 with solid fill">
            <a:extLst>
              <a:ext uri="{FF2B5EF4-FFF2-40B4-BE49-F238E27FC236}">
                <a16:creationId xmlns:a16="http://schemas.microsoft.com/office/drawing/2014/main" id="{3B27B1E7-3871-C33D-EB7E-398C372516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72" y="2949"/>
            <a:ext cx="646331" cy="646331"/>
          </a:xfrm>
          <a:prstGeom prst="rect">
            <a:avLst/>
          </a:prstGeom>
        </p:spPr>
      </p:pic>
      <p:sp>
        <p:nvSpPr>
          <p:cNvPr id="6" name="TextBox 5">
            <a:extLst>
              <a:ext uri="{FF2B5EF4-FFF2-40B4-BE49-F238E27FC236}">
                <a16:creationId xmlns:a16="http://schemas.microsoft.com/office/drawing/2014/main" id="{48AFF108-C8E1-4418-A667-C9B237972C4A}"/>
              </a:ext>
            </a:extLst>
          </p:cNvPr>
          <p:cNvSpPr txBox="1"/>
          <p:nvPr/>
        </p:nvSpPr>
        <p:spPr>
          <a:xfrm>
            <a:off x="533400" y="978168"/>
            <a:ext cx="8253195" cy="1200329"/>
          </a:xfrm>
          <a:prstGeom prst="rect">
            <a:avLst/>
          </a:prstGeom>
          <a:solidFill>
            <a:schemeClr val="bg1"/>
          </a:solidFill>
        </p:spPr>
        <p:txBody>
          <a:bodyPr wrap="square" rtlCol="0">
            <a:spAutoFit/>
          </a:bodyPr>
          <a:lstStyle/>
          <a:p>
            <a:pPr algn="ctr"/>
            <a:endParaRPr lang="en-GB" sz="2400" dirty="0"/>
          </a:p>
          <a:p>
            <a:pPr algn="ctr"/>
            <a:r>
              <a:rPr lang="en-GB" sz="2400" dirty="0"/>
              <a:t>If you are thinking of applying for an apprenticeship:</a:t>
            </a:r>
          </a:p>
          <a:p>
            <a:pPr algn="ctr"/>
            <a:endParaRPr lang="en-GB" sz="2400" dirty="0"/>
          </a:p>
        </p:txBody>
      </p:sp>
    </p:spTree>
    <p:custDataLst>
      <p:tags r:id="rId1"/>
    </p:custDataLst>
    <p:extLst>
      <p:ext uri="{BB962C8B-B14F-4D97-AF65-F5344CB8AC3E}">
        <p14:creationId xmlns:p14="http://schemas.microsoft.com/office/powerpoint/2010/main" val="44472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err="1">
                <a:solidFill>
                  <a:schemeClr val="bg1"/>
                </a:solidFill>
                <a:latin typeface="Calibri" panose="020F0502020204030204" pitchFamily="34" charset="0"/>
              </a:rPr>
              <a:t>Careerpilot</a:t>
            </a:r>
            <a:r>
              <a:rPr lang="en-GB" altLang="en-US" sz="3600" dirty="0">
                <a:solidFill>
                  <a:schemeClr val="bg1"/>
                </a:solidFill>
                <a:latin typeface="Calibri" panose="020F0502020204030204" pitchFamily="34" charset="0"/>
              </a:rPr>
              <a:t> has all the information </a:t>
            </a:r>
          </a:p>
        </p:txBody>
      </p:sp>
      <p:pic>
        <p:nvPicPr>
          <p:cNvPr id="3" name="Picture 2">
            <a:extLst>
              <a:ext uri="{FF2B5EF4-FFF2-40B4-BE49-F238E27FC236}">
                <a16:creationId xmlns:a16="http://schemas.microsoft.com/office/drawing/2014/main" id="{5F09FA47-4D4B-439E-A96F-625CD741CD91}"/>
              </a:ext>
            </a:extLst>
          </p:cNvPr>
          <p:cNvPicPr>
            <a:picLocks noChangeAspect="1"/>
          </p:cNvPicPr>
          <p:nvPr/>
        </p:nvPicPr>
        <p:blipFill>
          <a:blip r:embed="rId4"/>
          <a:stretch>
            <a:fillRect/>
          </a:stretch>
        </p:blipFill>
        <p:spPr>
          <a:xfrm>
            <a:off x="302499" y="1090612"/>
            <a:ext cx="8553781" cy="5260084"/>
          </a:xfrm>
          <a:prstGeom prst="rect">
            <a:avLst/>
          </a:prstGeom>
          <a:ln>
            <a:solidFill>
              <a:srgbClr val="002060"/>
            </a:solidFill>
          </a:ln>
          <a:effectLst>
            <a:outerShdw blurRad="63500" sx="102000" sy="102000" algn="ctr" rotWithShape="0">
              <a:prstClr val="black">
                <a:alpha val="40000"/>
              </a:prstClr>
            </a:outerShdw>
          </a:effectLst>
        </p:spPr>
      </p:pic>
      <p:pic>
        <p:nvPicPr>
          <p:cNvPr id="15" name="Picture 14" descr="Loop">
            <a:extLst>
              <a:ext uri="{FF2B5EF4-FFF2-40B4-BE49-F238E27FC236}">
                <a16:creationId xmlns:a16="http://schemas.microsoft.com/office/drawing/2014/main" id="{23FBC676-9045-42B5-84AB-C292D1F0E3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59" y="854017"/>
            <a:ext cx="3318148" cy="101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Loop">
            <a:extLst>
              <a:ext uri="{FF2B5EF4-FFF2-40B4-BE49-F238E27FC236}">
                <a16:creationId xmlns:a16="http://schemas.microsoft.com/office/drawing/2014/main" id="{DEAF2088-6D1B-4204-91D1-FAF8D2B148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59" y="4606580"/>
            <a:ext cx="3318148" cy="174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3" descr="Badge 1 with solid fill">
            <a:extLst>
              <a:ext uri="{FF2B5EF4-FFF2-40B4-BE49-F238E27FC236}">
                <a16:creationId xmlns:a16="http://schemas.microsoft.com/office/drawing/2014/main" id="{EF2556A4-2293-C576-CEBA-D02A8B40D7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259" y="-14455"/>
            <a:ext cx="646331" cy="646331"/>
          </a:xfrm>
          <a:prstGeom prst="rect">
            <a:avLst/>
          </a:prstGeom>
        </p:spPr>
      </p:pic>
    </p:spTree>
    <p:custDataLst>
      <p:tags r:id="rId1"/>
    </p:custDataLst>
    <p:extLst>
      <p:ext uri="{BB962C8B-B14F-4D97-AF65-F5344CB8AC3E}">
        <p14:creationId xmlns:p14="http://schemas.microsoft.com/office/powerpoint/2010/main" val="257365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10461"/>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Now it about you – explore your options</a:t>
            </a:r>
          </a:p>
        </p:txBody>
      </p:sp>
      <p:grpSp>
        <p:nvGrpSpPr>
          <p:cNvPr id="35" name="Group 34">
            <a:extLst>
              <a:ext uri="{FF2B5EF4-FFF2-40B4-BE49-F238E27FC236}">
                <a16:creationId xmlns:a16="http://schemas.microsoft.com/office/drawing/2014/main" id="{389C49ED-6B16-4D33-8679-53981A99C9CB}"/>
              </a:ext>
            </a:extLst>
          </p:cNvPr>
          <p:cNvGrpSpPr/>
          <p:nvPr/>
        </p:nvGrpSpPr>
        <p:grpSpPr>
          <a:xfrm>
            <a:off x="245638" y="793220"/>
            <a:ext cx="3689194" cy="821760"/>
            <a:chOff x="259395" y="818743"/>
            <a:chExt cx="3689194" cy="821760"/>
          </a:xfrm>
        </p:grpSpPr>
        <p:sp>
          <p:nvSpPr>
            <p:cNvPr id="24" name="TextBox 23">
              <a:extLst>
                <a:ext uri="{FF2B5EF4-FFF2-40B4-BE49-F238E27FC236}">
                  <a16:creationId xmlns:a16="http://schemas.microsoft.com/office/drawing/2014/main" id="{8F23A5C0-BEC6-4F87-B447-A438BA631F70}"/>
                </a:ext>
              </a:extLst>
            </p:cNvPr>
            <p:cNvSpPr txBox="1"/>
            <p:nvPr/>
          </p:nvSpPr>
          <p:spPr>
            <a:xfrm>
              <a:off x="307763" y="994172"/>
              <a:ext cx="3640826" cy="646331"/>
            </a:xfrm>
            <a:prstGeom prst="rect">
              <a:avLst/>
            </a:prstGeom>
            <a:noFill/>
          </p:spPr>
          <p:txBody>
            <a:bodyPr wrap="square" rtlCol="0">
              <a:spAutoFit/>
            </a:bodyPr>
            <a:lstStyle/>
            <a:p>
              <a:pPr algn="ctr"/>
              <a:r>
                <a:rPr lang="en-GB" sz="3600" dirty="0">
                  <a:hlinkClick r:id="rId4">
                    <a:extLst>
                      <a:ext uri="{A12FA001-AC4F-418D-AE19-62706E023703}">
                        <ahyp:hlinkClr xmlns:ahyp="http://schemas.microsoft.com/office/drawing/2018/hyperlinkcolor" val="tx"/>
                      </a:ext>
                    </a:extLst>
                  </a:hlinkClick>
                </a:rPr>
                <a:t>careerpilot.org.uk</a:t>
              </a:r>
              <a:endParaRPr lang="en-GB" sz="3600" dirty="0"/>
            </a:p>
          </p:txBody>
        </p:sp>
        <p:sp>
          <p:nvSpPr>
            <p:cNvPr id="34" name="Oval 33">
              <a:extLst>
                <a:ext uri="{FF2B5EF4-FFF2-40B4-BE49-F238E27FC236}">
                  <a16:creationId xmlns:a16="http://schemas.microsoft.com/office/drawing/2014/main" id="{A11E815B-419A-4182-B259-77232C6F0662}"/>
                </a:ext>
              </a:extLst>
            </p:cNvPr>
            <p:cNvSpPr/>
            <p:nvPr/>
          </p:nvSpPr>
          <p:spPr>
            <a:xfrm>
              <a:off x="259395" y="818743"/>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1</a:t>
              </a:r>
            </a:p>
          </p:txBody>
        </p:sp>
      </p:grpSp>
      <p:grpSp>
        <p:nvGrpSpPr>
          <p:cNvPr id="42" name="Group 41">
            <a:extLst>
              <a:ext uri="{FF2B5EF4-FFF2-40B4-BE49-F238E27FC236}">
                <a16:creationId xmlns:a16="http://schemas.microsoft.com/office/drawing/2014/main" id="{DC48DFD9-413D-4E05-8372-EE3E83BCCCB3}"/>
              </a:ext>
            </a:extLst>
          </p:cNvPr>
          <p:cNvGrpSpPr/>
          <p:nvPr/>
        </p:nvGrpSpPr>
        <p:grpSpPr>
          <a:xfrm>
            <a:off x="259023" y="1666093"/>
            <a:ext cx="3898171" cy="2016705"/>
            <a:chOff x="222886" y="1419219"/>
            <a:chExt cx="3898171" cy="2016705"/>
          </a:xfrm>
          <a:effectLst>
            <a:outerShdw blurRad="63500" sx="102000" sy="102000" algn="ctr" rotWithShape="0">
              <a:prstClr val="black">
                <a:alpha val="40000"/>
              </a:prstClr>
            </a:outerShdw>
          </a:effectLst>
        </p:grpSpPr>
        <p:grpSp>
          <p:nvGrpSpPr>
            <p:cNvPr id="39" name="Group 38">
              <a:extLst>
                <a:ext uri="{FF2B5EF4-FFF2-40B4-BE49-F238E27FC236}">
                  <a16:creationId xmlns:a16="http://schemas.microsoft.com/office/drawing/2014/main" id="{85149F86-6ADD-4B4F-A8B3-4713326B374F}"/>
                </a:ext>
              </a:extLst>
            </p:cNvPr>
            <p:cNvGrpSpPr/>
            <p:nvPr/>
          </p:nvGrpSpPr>
          <p:grpSpPr>
            <a:xfrm>
              <a:off x="222886" y="1489211"/>
              <a:ext cx="3643269" cy="1946713"/>
              <a:chOff x="222886" y="1489211"/>
              <a:chExt cx="3643269" cy="1946713"/>
            </a:xfrm>
          </p:grpSpPr>
          <p:pic>
            <p:nvPicPr>
              <p:cNvPr id="8" name="Picture 7"/>
              <p:cNvPicPr>
                <a:picLocks noChangeAspect="1"/>
              </p:cNvPicPr>
              <p:nvPr/>
            </p:nvPicPr>
            <p:blipFill>
              <a:blip r:embed="rId5"/>
              <a:stretch>
                <a:fillRect/>
              </a:stretch>
            </p:blipFill>
            <p:spPr>
              <a:xfrm>
                <a:off x="277624" y="1641658"/>
                <a:ext cx="3588531" cy="1794266"/>
              </a:xfrm>
              <a:prstGeom prst="rect">
                <a:avLst/>
              </a:prstGeom>
              <a:ln>
                <a:solidFill>
                  <a:srgbClr val="00AF61"/>
                </a:solidFill>
              </a:ln>
            </p:spPr>
          </p:pic>
          <p:sp>
            <p:nvSpPr>
              <p:cNvPr id="9" name="Rectangle 8"/>
              <p:cNvSpPr/>
              <p:nvPr/>
            </p:nvSpPr>
            <p:spPr>
              <a:xfrm>
                <a:off x="313689" y="2602689"/>
                <a:ext cx="3529186" cy="6161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0DB0BA8C-953E-4A71-A39E-3BC270AA8FD7}"/>
                  </a:ext>
                </a:extLst>
              </p:cNvPr>
              <p:cNvSpPr/>
              <p:nvPr/>
            </p:nvSpPr>
            <p:spPr>
              <a:xfrm>
                <a:off x="222886" y="1489211"/>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2</a:t>
                </a:r>
              </a:p>
            </p:txBody>
          </p:sp>
        </p:grpSp>
        <p:pic>
          <p:nvPicPr>
            <p:cNvPr id="26" name="Picture 25" descr="Loop">
              <a:extLst>
                <a:ext uri="{FF2B5EF4-FFF2-40B4-BE49-F238E27FC236}">
                  <a16:creationId xmlns:a16="http://schemas.microsoft.com/office/drawing/2014/main" id="{38581514-CF56-4F32-AEE8-CEE66E56D1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7093" y="1419219"/>
              <a:ext cx="1143964" cy="53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70127148-CA4A-C515-C6AE-DF2F2788EB74}"/>
              </a:ext>
            </a:extLst>
          </p:cNvPr>
          <p:cNvGrpSpPr/>
          <p:nvPr/>
        </p:nvGrpSpPr>
        <p:grpSpPr>
          <a:xfrm>
            <a:off x="153856" y="3762927"/>
            <a:ext cx="5451349" cy="2800908"/>
            <a:chOff x="153855" y="3608502"/>
            <a:chExt cx="5451349" cy="2800908"/>
          </a:xfrm>
          <a:effectLst>
            <a:outerShdw blurRad="63500" sx="102000" sy="102000" algn="ctr" rotWithShape="0">
              <a:prstClr val="black">
                <a:alpha val="40000"/>
              </a:prstClr>
            </a:outerShdw>
          </a:effectLst>
        </p:grpSpPr>
        <p:pic>
          <p:nvPicPr>
            <p:cNvPr id="3" name="Picture 2"/>
            <p:cNvPicPr>
              <a:picLocks noChangeAspect="1"/>
            </p:cNvPicPr>
            <p:nvPr/>
          </p:nvPicPr>
          <p:blipFill>
            <a:blip r:embed="rId7"/>
            <a:stretch>
              <a:fillRect/>
            </a:stretch>
          </p:blipFill>
          <p:spPr>
            <a:xfrm>
              <a:off x="245637" y="3703802"/>
              <a:ext cx="5359567" cy="2705608"/>
            </a:xfrm>
            <a:prstGeom prst="rect">
              <a:avLst/>
            </a:prstGeom>
            <a:ln>
              <a:solidFill>
                <a:schemeClr val="accent5">
                  <a:lumMod val="50000"/>
                </a:schemeClr>
              </a:solidFill>
            </a:ln>
          </p:spPr>
        </p:pic>
        <p:sp>
          <p:nvSpPr>
            <p:cNvPr id="36" name="Oval 35">
              <a:extLst>
                <a:ext uri="{FF2B5EF4-FFF2-40B4-BE49-F238E27FC236}">
                  <a16:creationId xmlns:a16="http://schemas.microsoft.com/office/drawing/2014/main" id="{960F55CC-3185-4F75-90D6-8B73BEDE1101}"/>
                </a:ext>
              </a:extLst>
            </p:cNvPr>
            <p:cNvSpPr/>
            <p:nvPr/>
          </p:nvSpPr>
          <p:spPr>
            <a:xfrm>
              <a:off x="153855" y="3608502"/>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4</a:t>
              </a:r>
            </a:p>
          </p:txBody>
        </p:sp>
      </p:grpSp>
      <p:grpSp>
        <p:nvGrpSpPr>
          <p:cNvPr id="5" name="Group 4">
            <a:extLst>
              <a:ext uri="{FF2B5EF4-FFF2-40B4-BE49-F238E27FC236}">
                <a16:creationId xmlns:a16="http://schemas.microsoft.com/office/drawing/2014/main" id="{1C38C3BC-6EB0-C4F4-E1A4-19C1EED198BE}"/>
              </a:ext>
            </a:extLst>
          </p:cNvPr>
          <p:cNvGrpSpPr/>
          <p:nvPr/>
        </p:nvGrpSpPr>
        <p:grpSpPr>
          <a:xfrm>
            <a:off x="4100395" y="811299"/>
            <a:ext cx="4729844" cy="2813879"/>
            <a:chOff x="3951855" y="965720"/>
            <a:chExt cx="4729844" cy="2813879"/>
          </a:xfrm>
          <a:effectLst>
            <a:outerShdw blurRad="63500" sx="102000" sy="102000" algn="ctr" rotWithShape="0">
              <a:prstClr val="black">
                <a:alpha val="40000"/>
              </a:prstClr>
            </a:outerShdw>
          </a:effectLst>
        </p:grpSpPr>
        <p:sp>
          <p:nvSpPr>
            <p:cNvPr id="6" name="Oval 5">
              <a:extLst>
                <a:ext uri="{FF2B5EF4-FFF2-40B4-BE49-F238E27FC236}">
                  <a16:creationId xmlns:a16="http://schemas.microsoft.com/office/drawing/2014/main" id="{57DDD387-089E-BFA7-67D7-5477E86BD1A4}"/>
                </a:ext>
              </a:extLst>
            </p:cNvPr>
            <p:cNvSpPr/>
            <p:nvPr/>
          </p:nvSpPr>
          <p:spPr>
            <a:xfrm>
              <a:off x="3951855" y="965720"/>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3</a:t>
              </a:r>
            </a:p>
          </p:txBody>
        </p:sp>
        <p:pic>
          <p:nvPicPr>
            <p:cNvPr id="2" name="Picture 1">
              <a:extLst>
                <a:ext uri="{FF2B5EF4-FFF2-40B4-BE49-F238E27FC236}">
                  <a16:creationId xmlns:a16="http://schemas.microsoft.com/office/drawing/2014/main" id="{C65A8C80-32FD-39F6-12D0-A0F4CD3C1382}"/>
                </a:ext>
              </a:extLst>
            </p:cNvPr>
            <p:cNvPicPr>
              <a:picLocks noChangeAspect="1"/>
            </p:cNvPicPr>
            <p:nvPr/>
          </p:nvPicPr>
          <p:blipFill>
            <a:blip r:embed="rId8"/>
            <a:stretch>
              <a:fillRect/>
            </a:stretch>
          </p:blipFill>
          <p:spPr>
            <a:xfrm>
              <a:off x="4347107" y="1115001"/>
              <a:ext cx="4334592" cy="2664598"/>
            </a:xfrm>
            <a:prstGeom prst="rect">
              <a:avLst/>
            </a:prstGeom>
          </p:spPr>
        </p:pic>
      </p:grpSp>
      <p:sp>
        <p:nvSpPr>
          <p:cNvPr id="4" name="Star: 32 Points 3">
            <a:extLst>
              <a:ext uri="{FF2B5EF4-FFF2-40B4-BE49-F238E27FC236}">
                <a16:creationId xmlns:a16="http://schemas.microsoft.com/office/drawing/2014/main" id="{A813BB88-6A3E-5860-EDBD-885592C8F114}"/>
              </a:ext>
            </a:extLst>
          </p:cNvPr>
          <p:cNvSpPr/>
          <p:nvPr/>
        </p:nvSpPr>
        <p:spPr>
          <a:xfrm>
            <a:off x="6613451" y="4124853"/>
            <a:ext cx="2438451" cy="2524626"/>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7" name="Graphic 6" descr="Badge 1 with solid fill">
            <a:extLst>
              <a:ext uri="{FF2B5EF4-FFF2-40B4-BE49-F238E27FC236}">
                <a16:creationId xmlns:a16="http://schemas.microsoft.com/office/drawing/2014/main" id="{AA3E5134-F0DC-17C6-29C3-1398A2E657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259" y="-14455"/>
            <a:ext cx="646331" cy="646331"/>
          </a:xfrm>
          <a:prstGeom prst="rect">
            <a:avLst/>
          </a:prstGeom>
        </p:spPr>
      </p:pic>
    </p:spTree>
    <p:custDataLst>
      <p:tags r:id="rId1"/>
    </p:custDataLst>
    <p:extLst>
      <p:ext uri="{BB962C8B-B14F-4D97-AF65-F5344CB8AC3E}">
        <p14:creationId xmlns:p14="http://schemas.microsoft.com/office/powerpoint/2010/main" val="366554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69992" y="2603276"/>
            <a:ext cx="275311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t>
            </a:r>
          </a:p>
          <a:p>
            <a:pPr algn="ctr"/>
            <a:r>
              <a:rPr lang="en-GB" sz="2400" dirty="0"/>
              <a:t>25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66504" y="3915188"/>
            <a:ext cx="2736876"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66504" y="5304062"/>
            <a:ext cx="2756606" cy="118521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 up</a:t>
            </a:r>
          </a:p>
          <a:p>
            <a:pPr algn="ctr"/>
            <a:r>
              <a:rPr lang="en-GB" sz="2400" dirty="0"/>
              <a:t>10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201988" y="3108093"/>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gradFill flip="none" rotWithShape="1">
                <a:gsLst>
                  <a:gs pos="0">
                    <a:srgbClr val="FF66CC">
                      <a:shade val="30000"/>
                      <a:satMod val="115000"/>
                    </a:srgbClr>
                  </a:gs>
                  <a:gs pos="50000">
                    <a:srgbClr val="FF66CC">
                      <a:shade val="67500"/>
                      <a:satMod val="115000"/>
                    </a:srgbClr>
                  </a:gs>
                  <a:gs pos="100000">
                    <a:srgbClr val="FF66CC">
                      <a:shade val="100000"/>
                      <a:satMod val="115000"/>
                    </a:srgbClr>
                  </a:gs>
                </a:gsLst>
                <a:lin ang="27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see how your post 18 choices fit with future jobs and your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actively be planning, prioritising and setting targets for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80521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3011"/>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2A3253F2-9516-48BD-A3E0-A9B9CF23F5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85" y="855819"/>
            <a:ext cx="3160062" cy="1777313"/>
          </a:xfrm>
          <a:prstGeom prst="rect">
            <a:avLst/>
          </a:prstGeom>
          <a:ln w="57150">
            <a:solidFill>
              <a:schemeClr val="bg1"/>
            </a:solidFill>
          </a:ln>
        </p:spPr>
      </p:pic>
      <p:pic>
        <p:nvPicPr>
          <p:cNvPr id="12" name="Picture 11">
            <a:extLst>
              <a:ext uri="{FF2B5EF4-FFF2-40B4-BE49-F238E27FC236}">
                <a16:creationId xmlns:a16="http://schemas.microsoft.com/office/drawing/2014/main" id="{5A0E0354-05F2-450C-B60B-2D6179BAC595}"/>
              </a:ext>
            </a:extLst>
          </p:cNvPr>
          <p:cNvPicPr>
            <a:picLocks noChangeAspect="1"/>
          </p:cNvPicPr>
          <p:nvPr/>
        </p:nvPicPr>
        <p:blipFill rotWithShape="1">
          <a:blip r:embed="rId5">
            <a:extLst>
              <a:ext uri="{28A0092B-C50C-407E-A947-70E740481C1C}">
                <a14:useLocalDpi xmlns:a14="http://schemas.microsoft.com/office/drawing/2010/main" val="0"/>
              </a:ext>
            </a:extLst>
          </a:blip>
          <a:srcRect t="26263"/>
          <a:stretch/>
        </p:blipFill>
        <p:spPr>
          <a:xfrm>
            <a:off x="327554" y="2968073"/>
            <a:ext cx="8488892" cy="3503997"/>
          </a:xfrm>
          <a:prstGeom prst="rect">
            <a:avLst/>
          </a:prstGeom>
        </p:spPr>
      </p:pic>
      <p:sp>
        <p:nvSpPr>
          <p:cNvPr id="8" name="Rounded Rectangle 7"/>
          <p:cNvSpPr/>
          <p:nvPr/>
        </p:nvSpPr>
        <p:spPr>
          <a:xfrm>
            <a:off x="435917" y="3046444"/>
            <a:ext cx="274008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Parents/family</a:t>
            </a:r>
          </a:p>
        </p:txBody>
      </p:sp>
      <p:sp>
        <p:nvSpPr>
          <p:cNvPr id="9" name="Rounded Rectangle 8"/>
          <p:cNvSpPr/>
          <p:nvPr/>
        </p:nvSpPr>
        <p:spPr>
          <a:xfrm>
            <a:off x="2745903" y="3792500"/>
            <a:ext cx="1919230" cy="14652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Teachers Head of 6</a:t>
            </a:r>
            <a:r>
              <a:rPr lang="en-GB" sz="2400" baseline="30000" dirty="0"/>
              <a:t>th</a:t>
            </a:r>
            <a:r>
              <a:rPr lang="en-GB" sz="2400" dirty="0"/>
              <a:t> Form</a:t>
            </a:r>
          </a:p>
        </p:txBody>
      </p:sp>
      <p:sp>
        <p:nvSpPr>
          <p:cNvPr id="11" name="Rounded Rectangle 10"/>
          <p:cNvSpPr/>
          <p:nvPr/>
        </p:nvSpPr>
        <p:spPr>
          <a:xfrm>
            <a:off x="6445560" y="3694791"/>
            <a:ext cx="2262524" cy="14652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a:t>
            </a:r>
          </a:p>
        </p:txBody>
      </p:sp>
      <p:sp>
        <p:nvSpPr>
          <p:cNvPr id="13" name="Rectangle: Rounded Corners 12">
            <a:extLst>
              <a:ext uri="{FF2B5EF4-FFF2-40B4-BE49-F238E27FC236}">
                <a16:creationId xmlns:a16="http://schemas.microsoft.com/office/drawing/2014/main" id="{B93D5737-90D5-4EB3-AEC9-F1648767D96F}"/>
              </a:ext>
            </a:extLst>
          </p:cNvPr>
          <p:cNvSpPr/>
          <p:nvPr/>
        </p:nvSpPr>
        <p:spPr>
          <a:xfrm>
            <a:off x="4539651" y="3098800"/>
            <a:ext cx="203139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 advisers</a:t>
            </a:r>
          </a:p>
        </p:txBody>
      </p:sp>
      <p:sp>
        <p:nvSpPr>
          <p:cNvPr id="10" name="Text Box 14">
            <a:extLst>
              <a:ext uri="{FF2B5EF4-FFF2-40B4-BE49-F238E27FC236}">
                <a16:creationId xmlns:a16="http://schemas.microsoft.com/office/drawing/2014/main" id="{5AECDF9D-ACFF-458B-9FFB-151890D143C4}"/>
              </a:ext>
            </a:extLst>
          </p:cNvPr>
          <p:cNvSpPr txBox="1">
            <a:spLocks noChangeArrowheads="1"/>
          </p:cNvSpPr>
          <p:nvPr/>
        </p:nvSpPr>
        <p:spPr bwMode="auto">
          <a:xfrm>
            <a:off x="-14780" y="-3892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384700BF-DD9C-4F0D-9972-A4FEFD0F9E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202104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14780" y="-37542"/>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Write an action point</a:t>
            </a:r>
          </a:p>
        </p:txBody>
      </p:sp>
      <p:pic>
        <p:nvPicPr>
          <p:cNvPr id="3" name="Picture 2">
            <a:extLst>
              <a:ext uri="{FF2B5EF4-FFF2-40B4-BE49-F238E27FC236}">
                <a16:creationId xmlns:a16="http://schemas.microsoft.com/office/drawing/2014/main" id="{0C10102C-8354-9629-614C-53428DBE18A3}"/>
              </a:ext>
            </a:extLst>
          </p:cNvPr>
          <p:cNvPicPr>
            <a:picLocks noChangeAspect="1"/>
          </p:cNvPicPr>
          <p:nvPr/>
        </p:nvPicPr>
        <p:blipFill>
          <a:blip r:embed="rId4"/>
          <a:stretch>
            <a:fillRect/>
          </a:stretch>
        </p:blipFill>
        <p:spPr>
          <a:xfrm>
            <a:off x="271226" y="4574188"/>
            <a:ext cx="8529441" cy="1878950"/>
          </a:xfrm>
          <a:prstGeom prst="rect">
            <a:avLst/>
          </a:prstGeom>
          <a:ln>
            <a:solidFill>
              <a:schemeClr val="accent5">
                <a:lumMod val="75000"/>
              </a:schemeClr>
            </a:solidFill>
          </a:ln>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518AB8CC-069C-9232-A64E-32BCE3182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226" y="1001549"/>
            <a:ext cx="8601547" cy="3190752"/>
          </a:xfrm>
          <a:prstGeom prst="rect">
            <a:avLst/>
          </a:prstGeom>
          <a:effectLst>
            <a:outerShdw blurRad="63500" sx="102000" sy="102000" algn="ctr" rotWithShape="0">
              <a:prstClr val="black">
                <a:alpha val="40000"/>
              </a:prstClr>
            </a:outerShdw>
          </a:effectLst>
        </p:spPr>
      </p:pic>
      <p:pic>
        <p:nvPicPr>
          <p:cNvPr id="5" name="Picture 4" descr="Loop">
            <a:extLst>
              <a:ext uri="{FF2B5EF4-FFF2-40B4-BE49-F238E27FC236}">
                <a16:creationId xmlns:a16="http://schemas.microsoft.com/office/drawing/2014/main" id="{29F56719-74E6-9E41-607D-58794613FC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4143" y="1914329"/>
            <a:ext cx="2306524" cy="2277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tar: 32 Points 1">
            <a:extLst>
              <a:ext uri="{FF2B5EF4-FFF2-40B4-BE49-F238E27FC236}">
                <a16:creationId xmlns:a16="http://schemas.microsoft.com/office/drawing/2014/main" id="{3A4494B4-7AB8-0C58-FA8A-C40035398192}"/>
              </a:ext>
            </a:extLst>
          </p:cNvPr>
          <p:cNvSpPr/>
          <p:nvPr/>
        </p:nvSpPr>
        <p:spPr>
          <a:xfrm>
            <a:off x="7113181" y="4688959"/>
            <a:ext cx="1938721" cy="196052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6" name="Graphic 5" descr="Badge 1 with solid fill">
            <a:extLst>
              <a:ext uri="{FF2B5EF4-FFF2-40B4-BE49-F238E27FC236}">
                <a16:creationId xmlns:a16="http://schemas.microsoft.com/office/drawing/2014/main" id="{23F39137-6A71-5443-A8F1-FB0D16E692A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281221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14780" y="-5202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Wrap-up – In pairs</a:t>
            </a:r>
          </a:p>
        </p:txBody>
      </p:sp>
      <p:sp>
        <p:nvSpPr>
          <p:cNvPr id="2" name="Text Box 14">
            <a:extLst>
              <a:ext uri="{FF2B5EF4-FFF2-40B4-BE49-F238E27FC236}">
                <a16:creationId xmlns:a16="http://schemas.microsoft.com/office/drawing/2014/main" id="{CD2A5F84-9A96-FD22-5C76-7C0C3832BC14}"/>
              </a:ext>
            </a:extLst>
          </p:cNvPr>
          <p:cNvSpPr txBox="1">
            <a:spLocks noChangeArrowheads="1"/>
          </p:cNvSpPr>
          <p:nvPr/>
        </p:nvSpPr>
        <p:spPr bwMode="auto">
          <a:xfrm>
            <a:off x="330245" y="957551"/>
            <a:ext cx="8528346" cy="461665"/>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latin typeface="Calibri" panose="020F0502020204030204" pitchFamily="34" charset="0"/>
              </a:rPr>
              <a:t>Pathways at 18: Which are you interested in?</a:t>
            </a:r>
          </a:p>
        </p:txBody>
      </p:sp>
      <p:pic>
        <p:nvPicPr>
          <p:cNvPr id="6" name="Picture 5">
            <a:extLst>
              <a:ext uri="{FF2B5EF4-FFF2-40B4-BE49-F238E27FC236}">
                <a16:creationId xmlns:a16="http://schemas.microsoft.com/office/drawing/2014/main" id="{44DC6748-E116-F45B-0766-0F989BDD2130}"/>
              </a:ext>
            </a:extLst>
          </p:cNvPr>
          <p:cNvPicPr>
            <a:picLocks noChangeAspect="1"/>
          </p:cNvPicPr>
          <p:nvPr/>
        </p:nvPicPr>
        <p:blipFill>
          <a:blip r:embed="rId4"/>
          <a:stretch>
            <a:fillRect/>
          </a:stretch>
        </p:blipFill>
        <p:spPr>
          <a:xfrm>
            <a:off x="300437" y="1681072"/>
            <a:ext cx="8528345" cy="4295481"/>
          </a:xfrm>
          <a:prstGeom prst="rect">
            <a:avLst/>
          </a:prstGeom>
        </p:spPr>
      </p:pic>
      <p:sp>
        <p:nvSpPr>
          <p:cNvPr id="3" name="Star: 32 Points 2">
            <a:extLst>
              <a:ext uri="{FF2B5EF4-FFF2-40B4-BE49-F238E27FC236}">
                <a16:creationId xmlns:a16="http://schemas.microsoft.com/office/drawing/2014/main" id="{43E24B33-989A-0CC0-FBCA-B6415BAEE570}"/>
              </a:ext>
            </a:extLst>
          </p:cNvPr>
          <p:cNvSpPr/>
          <p:nvPr/>
        </p:nvSpPr>
        <p:spPr>
          <a:xfrm>
            <a:off x="7230140" y="4954773"/>
            <a:ext cx="1821762" cy="1694706"/>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182806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1734913" y="3460201"/>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gradFill flip="none" rotWithShape="1">
                <a:gsLst>
                  <a:gs pos="0">
                    <a:srgbClr val="FF66CC">
                      <a:shade val="30000"/>
                      <a:satMod val="115000"/>
                    </a:srgbClr>
                  </a:gs>
                  <a:gs pos="50000">
                    <a:srgbClr val="FF66CC">
                      <a:shade val="67500"/>
                      <a:satMod val="115000"/>
                    </a:srgbClr>
                  </a:gs>
                  <a:gs pos="100000">
                    <a:srgbClr val="FF66CC">
                      <a:shade val="100000"/>
                      <a:satMod val="115000"/>
                    </a:srgbClr>
                  </a:gs>
                </a:gsLst>
                <a:path path="circle">
                  <a:fillToRect l="100000" t="100000"/>
                </a:path>
                <a:tileRect r="-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Seen how your post 18 choices fit with future jobs and your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Started to make a plan and develop a pathway for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17810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98304" y="793214"/>
            <a:ext cx="8736376" cy="4670326"/>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13" name="Rectangle 12">
            <a:extLst>
              <a:ext uri="{FF2B5EF4-FFF2-40B4-BE49-F238E27FC236}">
                <a16:creationId xmlns:a16="http://schemas.microsoft.com/office/drawing/2014/main" id="{A5C1F01B-B519-4120-8752-FC1A1D2DB34C}"/>
              </a:ext>
            </a:extLst>
          </p:cNvPr>
          <p:cNvSpPr/>
          <p:nvPr/>
        </p:nvSpPr>
        <p:spPr>
          <a:xfrm>
            <a:off x="0" y="3411437"/>
            <a:ext cx="9143999" cy="94340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Y12/13 – the big things</a:t>
            </a:r>
          </a:p>
        </p:txBody>
      </p:sp>
      <p:grpSp>
        <p:nvGrpSpPr>
          <p:cNvPr id="8" name="Group 7">
            <a:extLst>
              <a:ext uri="{FF2B5EF4-FFF2-40B4-BE49-F238E27FC236}">
                <a16:creationId xmlns:a16="http://schemas.microsoft.com/office/drawing/2014/main" id="{35D4EE90-5F43-CE62-123C-5B596C535E02}"/>
              </a:ext>
            </a:extLst>
          </p:cNvPr>
          <p:cNvGrpSpPr/>
          <p:nvPr/>
        </p:nvGrpSpPr>
        <p:grpSpPr>
          <a:xfrm>
            <a:off x="0" y="4357510"/>
            <a:ext cx="9144001" cy="2503157"/>
            <a:chOff x="0" y="4357510"/>
            <a:chExt cx="9144001" cy="2503157"/>
          </a:xfrm>
        </p:grpSpPr>
        <p:sp>
          <p:nvSpPr>
            <p:cNvPr id="7" name="Rectangle 6">
              <a:extLst>
                <a:ext uri="{FF2B5EF4-FFF2-40B4-BE49-F238E27FC236}">
                  <a16:creationId xmlns:a16="http://schemas.microsoft.com/office/drawing/2014/main" id="{9F710C02-ED27-438F-AE7A-E03B06068E65}"/>
                </a:ext>
              </a:extLst>
            </p:cNvPr>
            <p:cNvSpPr/>
            <p:nvPr/>
          </p:nvSpPr>
          <p:spPr>
            <a:xfrm>
              <a:off x="0" y="4360178"/>
              <a:ext cx="2817290" cy="250048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Explore all post 18 options in detail</a:t>
              </a:r>
            </a:p>
          </p:txBody>
        </p:sp>
        <p:sp>
          <p:nvSpPr>
            <p:cNvPr id="11" name="Rectangle 10">
              <a:extLst>
                <a:ext uri="{FF2B5EF4-FFF2-40B4-BE49-F238E27FC236}">
                  <a16:creationId xmlns:a16="http://schemas.microsoft.com/office/drawing/2014/main" id="{E0774583-EEEC-4446-8A80-A80E0F4A13A7}"/>
                </a:ext>
              </a:extLst>
            </p:cNvPr>
            <p:cNvSpPr/>
            <p:nvPr/>
          </p:nvSpPr>
          <p:spPr>
            <a:xfrm>
              <a:off x="5897880" y="4357510"/>
              <a:ext cx="3246121" cy="250048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Get the best qualifications you can</a:t>
              </a:r>
            </a:p>
          </p:txBody>
        </p:sp>
        <p:sp>
          <p:nvSpPr>
            <p:cNvPr id="5" name="Rectangle 4">
              <a:extLst>
                <a:ext uri="{FF2B5EF4-FFF2-40B4-BE49-F238E27FC236}">
                  <a16:creationId xmlns:a16="http://schemas.microsoft.com/office/drawing/2014/main" id="{5465816A-E554-3CF0-39FA-686A4A936743}"/>
                </a:ext>
              </a:extLst>
            </p:cNvPr>
            <p:cNvSpPr/>
            <p:nvPr/>
          </p:nvSpPr>
          <p:spPr>
            <a:xfrm>
              <a:off x="2817291" y="4357511"/>
              <a:ext cx="3080588" cy="2500489"/>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See what options align with your future plans</a:t>
              </a:r>
            </a:p>
          </p:txBody>
        </p:sp>
      </p:grpSp>
    </p:spTree>
    <p:custDataLst>
      <p:tags r:id="rId1"/>
    </p:custDataLst>
    <p:extLst>
      <p:ext uri="{BB962C8B-B14F-4D97-AF65-F5344CB8AC3E}">
        <p14:creationId xmlns:p14="http://schemas.microsoft.com/office/powerpoint/2010/main" val="126458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2">
            <a:extLst>
              <a:ext uri="{FF2B5EF4-FFF2-40B4-BE49-F238E27FC236}">
                <a16:creationId xmlns:a16="http://schemas.microsoft.com/office/drawing/2014/main" id="{D0C22E99-7E24-97EA-4DC6-858DD9328D1F}"/>
              </a:ext>
            </a:extLst>
          </p:cNvPr>
          <p:cNvPicPr>
            <a:picLocks noChangeAspect="1"/>
          </p:cNvPicPr>
          <p:nvPr/>
        </p:nvPicPr>
        <p:blipFill rotWithShape="1">
          <a:blip r:embed="rId4"/>
          <a:srcRect t="6035" b="37670"/>
          <a:stretch/>
        </p:blipFill>
        <p:spPr>
          <a:xfrm>
            <a:off x="298267" y="1156710"/>
            <a:ext cx="8562703" cy="8462758"/>
          </a:xfrm>
          <a:prstGeom prst="rect">
            <a:avLst/>
          </a:prstGeom>
        </p:spPr>
      </p:pic>
      <p:sp>
        <p:nvSpPr>
          <p:cNvPr id="4" name="Rectangle 3">
            <a:extLst>
              <a:ext uri="{FF2B5EF4-FFF2-40B4-BE49-F238E27FC236}">
                <a16:creationId xmlns:a16="http://schemas.microsoft.com/office/drawing/2014/main" id="{630C37E8-7E24-5420-2A26-9DFC80E39B48}"/>
              </a:ext>
            </a:extLst>
          </p:cNvPr>
          <p:cNvSpPr/>
          <p:nvPr/>
        </p:nvSpPr>
        <p:spPr>
          <a:xfrm>
            <a:off x="0" y="-6962"/>
            <a:ext cx="9144000" cy="71465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3" name="Text Box 14"/>
          <p:cNvSpPr txBox="1">
            <a:spLocks noChangeArrowheads="1"/>
          </p:cNvSpPr>
          <p:nvPr/>
        </p:nvSpPr>
        <p:spPr bwMode="auto">
          <a:xfrm>
            <a:off x="307975" y="942751"/>
            <a:ext cx="8552996" cy="1200329"/>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latin typeface="Calibri" panose="020F0502020204030204" pitchFamily="34" charset="0"/>
              </a:rPr>
              <a:t>What do you want from a future job?</a:t>
            </a:r>
          </a:p>
          <a:p>
            <a:pPr algn="ctr" eaLnBrk="1" hangingPunct="1">
              <a:spcBef>
                <a:spcPct val="0"/>
              </a:spcBef>
              <a:buNone/>
            </a:pPr>
            <a:r>
              <a:rPr lang="en-GB" altLang="en-US" sz="2400" dirty="0">
                <a:latin typeface="Calibri" panose="020F0502020204030204" pitchFamily="34" charset="0"/>
              </a:rPr>
              <a:t> What drives you?</a:t>
            </a:r>
          </a:p>
          <a:p>
            <a:pPr algn="ctr" eaLnBrk="1" hangingPunct="1">
              <a:spcBef>
                <a:spcPct val="0"/>
              </a:spcBef>
              <a:buNone/>
            </a:pPr>
            <a:r>
              <a:rPr lang="en-GB" altLang="en-US" sz="2400" dirty="0">
                <a:latin typeface="Calibri" panose="020F0502020204030204" pitchFamily="34" charset="0"/>
              </a:rPr>
              <a:t>Write down your top 3, here are a few ideas or use your own</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 name="Explosion 2 21">
            <a:extLst>
              <a:ext uri="{FF2B5EF4-FFF2-40B4-BE49-F238E27FC236}">
                <a16:creationId xmlns:a16="http://schemas.microsoft.com/office/drawing/2014/main" id="{4B210D7F-3DDF-4BFA-B271-65489857BD1B}"/>
              </a:ext>
            </a:extLst>
          </p:cNvPr>
          <p:cNvSpPr/>
          <p:nvPr/>
        </p:nvSpPr>
        <p:spPr>
          <a:xfrm>
            <a:off x="1730649" y="2514600"/>
            <a:ext cx="5682702" cy="4033415"/>
          </a:xfrm>
          <a:prstGeom prst="irregularSeal2">
            <a:avLst/>
          </a:prstGeom>
          <a:solidFill>
            <a:srgbClr val="0072BA"/>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a:p>
            <a:pPr algn="ctr"/>
            <a:r>
              <a:rPr lang="en-GB" sz="2400" dirty="0"/>
              <a:t>You can use what drives you (your values) to help you find a course/career.</a:t>
            </a:r>
          </a:p>
          <a:p>
            <a:pPr algn="ctr"/>
            <a:endParaRPr lang="en-GB" sz="3200" dirty="0"/>
          </a:p>
        </p:txBody>
      </p:sp>
      <p:sp>
        <p:nvSpPr>
          <p:cNvPr id="5" name="TextBox 4">
            <a:extLst>
              <a:ext uri="{FF2B5EF4-FFF2-40B4-BE49-F238E27FC236}">
                <a16:creationId xmlns:a16="http://schemas.microsoft.com/office/drawing/2014/main" id="{E60B33D4-E89B-A92D-8ABE-374713C4EDA2}"/>
              </a:ext>
            </a:extLst>
          </p:cNvPr>
          <p:cNvSpPr txBox="1"/>
          <p:nvPr/>
        </p:nvSpPr>
        <p:spPr>
          <a:xfrm>
            <a:off x="0" y="1264"/>
            <a:ext cx="9158780" cy="646331"/>
          </a:xfrm>
          <a:prstGeom prst="rect">
            <a:avLst/>
          </a:prstGeom>
          <a:noFill/>
        </p:spPr>
        <p:txBody>
          <a:bodyPr wrap="square" rtlCol="0">
            <a:spAutoFit/>
          </a:bodyPr>
          <a:lstStyle/>
          <a:p>
            <a:pPr algn="ctr"/>
            <a:r>
              <a:rPr lang="en-GB" sz="3600" dirty="0">
                <a:solidFill>
                  <a:schemeClr val="bg1"/>
                </a:solidFill>
              </a:rPr>
              <a:t>Exploring motivations</a:t>
            </a:r>
          </a:p>
        </p:txBody>
      </p:sp>
      <p:pic>
        <p:nvPicPr>
          <p:cNvPr id="6" name="Graphic 5" descr="Badge 1 with solid fill">
            <a:extLst>
              <a:ext uri="{FF2B5EF4-FFF2-40B4-BE49-F238E27FC236}">
                <a16:creationId xmlns:a16="http://schemas.microsoft.com/office/drawing/2014/main" id="{3636A394-D2B0-8949-EBB0-8F314CD88A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147446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4"/>
                                        </p:tgtEl>
                                        <p:attrNameLst>
                                          <p:attrName>style.visibility</p:attrName>
                                        </p:attrNameLst>
                                      </p:cBhvr>
                                      <p:to>
                                        <p:strVal val="visible"/>
                                      </p:to>
                                    </p:set>
                                    <p:anim calcmode="lin" valueType="num">
                                      <p:cBhvr additive="base">
                                        <p:cTn id="14" dur="500" fill="hold"/>
                                        <p:tgtEl>
                                          <p:spTgt spid="54"/>
                                        </p:tgtEl>
                                        <p:attrNameLst>
                                          <p:attrName>ppt_x</p:attrName>
                                        </p:attrNameLst>
                                      </p:cBhvr>
                                      <p:tavLst>
                                        <p:tav tm="0">
                                          <p:val>
                                            <p:strVal val="#ppt_x"/>
                                          </p:val>
                                        </p:tav>
                                        <p:tav tm="100000">
                                          <p:val>
                                            <p:strVal val="#ppt_x"/>
                                          </p:val>
                                        </p:tav>
                                      </p:tavLst>
                                    </p:anim>
                                    <p:anim calcmode="lin" valueType="num">
                                      <p:cBhvr additive="base">
                                        <p:cTn id="15"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8467"/>
            <a:ext cx="9158780" cy="6866467"/>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103" name="Text Box 14"/>
          <p:cNvSpPr txBox="1">
            <a:spLocks noChangeArrowheads="1"/>
          </p:cNvSpPr>
          <p:nvPr/>
        </p:nvSpPr>
        <p:spPr bwMode="auto">
          <a:xfrm>
            <a:off x="-7390" y="-27505"/>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Career planning is changing</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630728" y="1355196"/>
            <a:ext cx="3227229" cy="1200329"/>
          </a:xfrm>
          <a:prstGeom prst="rect">
            <a:avLst/>
          </a:prstGeom>
          <a:solidFill>
            <a:srgbClr val="0F4CA0"/>
          </a:solidFill>
        </p:spPr>
        <p:txBody>
          <a:bodyPr wrap="square" rtlCol="0">
            <a:spAutoFit/>
          </a:bodyPr>
          <a:lstStyle/>
          <a:p>
            <a:pPr algn="ctr"/>
            <a:r>
              <a:rPr lang="en-GB" sz="3600" dirty="0">
                <a:solidFill>
                  <a:schemeClr val="bg1"/>
                </a:solidFill>
              </a:rPr>
              <a:t>Careers in the past </a:t>
            </a:r>
          </a:p>
        </p:txBody>
      </p:sp>
      <p:sp>
        <p:nvSpPr>
          <p:cNvPr id="26" name="TextBox 25"/>
          <p:cNvSpPr txBox="1"/>
          <p:nvPr/>
        </p:nvSpPr>
        <p:spPr>
          <a:xfrm>
            <a:off x="5286042" y="1355196"/>
            <a:ext cx="3227229" cy="1200329"/>
          </a:xfrm>
          <a:prstGeom prst="rect">
            <a:avLst/>
          </a:prstGeom>
          <a:solidFill>
            <a:srgbClr val="0F4CA0"/>
          </a:solidFill>
        </p:spPr>
        <p:txBody>
          <a:bodyPr wrap="square" rtlCol="0">
            <a:spAutoFit/>
          </a:bodyPr>
          <a:lstStyle/>
          <a:p>
            <a:pPr algn="ctr"/>
            <a:r>
              <a:rPr lang="en-GB" sz="3600" dirty="0">
                <a:solidFill>
                  <a:schemeClr val="bg1"/>
                </a:solidFill>
              </a:rPr>
              <a:t>Careers in the future? </a:t>
            </a:r>
          </a:p>
        </p:txBody>
      </p:sp>
      <p:pic>
        <p:nvPicPr>
          <p:cNvPr id="6" name="Graphic 5" descr="Upstairs with solid fill">
            <a:extLst>
              <a:ext uri="{FF2B5EF4-FFF2-40B4-BE49-F238E27FC236}">
                <a16:creationId xmlns:a16="http://schemas.microsoft.com/office/drawing/2014/main" id="{520B4C79-BA84-9CEE-8BCC-31A2D8D46A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729" y="2687945"/>
            <a:ext cx="3186261" cy="3186261"/>
          </a:xfrm>
          <a:prstGeom prst="rect">
            <a:avLst/>
          </a:prstGeom>
        </p:spPr>
      </p:pic>
      <p:pic>
        <p:nvPicPr>
          <p:cNvPr id="7" name="Graphic 6" descr="Lost with solid fill">
            <a:extLst>
              <a:ext uri="{FF2B5EF4-FFF2-40B4-BE49-F238E27FC236}">
                <a16:creationId xmlns:a16="http://schemas.microsoft.com/office/drawing/2014/main" id="{28F318C0-3E48-088A-5FFE-AC2CAB22B3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61732" y="2687945"/>
            <a:ext cx="2875848" cy="2875848"/>
          </a:xfrm>
          <a:prstGeom prst="rect">
            <a:avLst/>
          </a:prstGeom>
        </p:spPr>
      </p:pic>
    </p:spTree>
    <p:custDataLst>
      <p:tags r:id="rId1"/>
    </p:custDataLst>
    <p:extLst>
      <p:ext uri="{BB962C8B-B14F-4D97-AF65-F5344CB8AC3E}">
        <p14:creationId xmlns:p14="http://schemas.microsoft.com/office/powerpoint/2010/main" val="374888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276345" y="724403"/>
            <a:ext cx="4153038" cy="2646878"/>
          </a:xfrm>
          <a:prstGeom prst="rect">
            <a:avLst/>
          </a:prstGeom>
          <a:solidFill>
            <a:srgbClr val="FFC000"/>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Medical, Health Science and Care</a:t>
            </a:r>
            <a:endParaRPr lang="en-GB" dirty="0">
              <a:solidFill>
                <a:schemeClr val="bg1"/>
              </a:solidFill>
            </a:endParaRPr>
          </a:p>
          <a:p>
            <a:endParaRPr lang="en-GB" dirty="0">
              <a:solidFill>
                <a:srgbClr val="000000"/>
              </a:solidFill>
              <a:cs typeface="Calibri"/>
            </a:endParaRPr>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4692769" y="3528160"/>
            <a:ext cx="4174523" cy="2923877"/>
          </a:xfrm>
          <a:prstGeom prst="rect">
            <a:avLst/>
          </a:prstGeom>
          <a:solidFill>
            <a:srgbClr val="39CC2E"/>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Environmental (Green Jobs)</a:t>
            </a:r>
            <a:endParaRPr lang="en-GB" sz="2000" dirty="0">
              <a:solidFill>
                <a:schemeClr val="bg1"/>
              </a:solidFill>
              <a:cs typeface="Calibri"/>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p:txBody>
      </p:sp>
      <p:pic>
        <p:nvPicPr>
          <p:cNvPr id="9" name="Picture 8" descr="Windmill and Solar Panels"/>
          <p:cNvPicPr>
            <a:picLocks noChangeAspect="1"/>
          </p:cNvPicPr>
          <p:nvPr/>
        </p:nvPicPr>
        <p:blipFill>
          <a:blip r:embed="rId4" cstate="print">
            <a:extLst>
              <a:ext uri="{28A0092B-C50C-407E-A947-70E740481C1C}">
                <a14:useLocalDpi xmlns:a14="http://schemas.microsoft.com/office/drawing/2010/main" val="0"/>
              </a:ext>
            </a:extLst>
          </a:blip>
          <a:srcRect t="7101" b="7101"/>
          <a:stretch/>
        </p:blipFill>
        <p:spPr>
          <a:xfrm>
            <a:off x="5209836" y="4254664"/>
            <a:ext cx="3140388" cy="1854353"/>
          </a:xfrm>
          <a:prstGeom prst="rect">
            <a:avLst/>
          </a:prstGeom>
        </p:spPr>
      </p:pic>
      <p:pic>
        <p:nvPicPr>
          <p:cNvPr id="15" name="Picture 14"/>
          <p:cNvPicPr>
            <a:picLocks noChangeAspect="1"/>
          </p:cNvPicPr>
          <p:nvPr/>
        </p:nvPicPr>
        <p:blipFill>
          <a:blip r:embed="rId5"/>
          <a:stretch>
            <a:fillRect/>
          </a:stretch>
        </p:blipFill>
        <p:spPr>
          <a:xfrm>
            <a:off x="765550" y="1420553"/>
            <a:ext cx="3172806" cy="1782714"/>
          </a:xfrm>
          <a:prstGeom prst="rect">
            <a:avLst/>
          </a:prstGeom>
        </p:spPr>
      </p:pic>
      <p:sp>
        <p:nvSpPr>
          <p:cNvPr id="6" name="TextBox 5"/>
          <p:cNvSpPr txBox="1"/>
          <p:nvPr/>
        </p:nvSpPr>
        <p:spPr>
          <a:xfrm>
            <a:off x="276343" y="3526068"/>
            <a:ext cx="4153039" cy="2923877"/>
          </a:xfrm>
          <a:prstGeom prst="rect">
            <a:avLst/>
          </a:prstGeom>
          <a:solidFill>
            <a:schemeClr val="accent1">
              <a:lumMod val="50000"/>
            </a:schemeClr>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Engineering and Construction</a:t>
            </a:r>
            <a:endParaRPr lang="en-GB"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6"/>
          <a:stretch>
            <a:fillRect/>
          </a:stretch>
        </p:blipFill>
        <p:spPr>
          <a:xfrm>
            <a:off x="768100" y="4256126"/>
            <a:ext cx="3175273" cy="1917850"/>
          </a:xfrm>
          <a:prstGeom prst="rect">
            <a:avLst/>
          </a:prstGeom>
        </p:spPr>
      </p:pic>
      <p:sp>
        <p:nvSpPr>
          <p:cNvPr id="17" name="Rectangle 16">
            <a:extLst>
              <a:ext uri="{FF2B5EF4-FFF2-40B4-BE49-F238E27FC236}">
                <a16:creationId xmlns:a16="http://schemas.microsoft.com/office/drawing/2014/main" id="{3F697EAB-38D5-4970-8E29-323073740971}"/>
              </a:ext>
            </a:extLst>
          </p:cNvPr>
          <p:cNvSpPr/>
          <p:nvPr/>
        </p:nvSpPr>
        <p:spPr>
          <a:xfrm>
            <a:off x="4696258" y="722741"/>
            <a:ext cx="4183704" cy="264358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CBF2D9D-9FDC-41C6-AD9B-9DC111176B67}"/>
              </a:ext>
            </a:extLst>
          </p:cNvPr>
          <p:cNvSpPr txBox="1"/>
          <p:nvPr/>
        </p:nvSpPr>
        <p:spPr>
          <a:xfrm>
            <a:off x="4852027" y="1026694"/>
            <a:ext cx="3976777" cy="400110"/>
          </a:xfrm>
          <a:prstGeom prst="rect">
            <a:avLst/>
          </a:prstGeom>
          <a:no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7"/>
          <a:stretch>
            <a:fillRect/>
          </a:stretch>
        </p:blipFill>
        <p:spPr>
          <a:xfrm>
            <a:off x="5211895" y="1419326"/>
            <a:ext cx="3151575" cy="1785844"/>
          </a:xfrm>
          <a:prstGeom prst="rect">
            <a:avLst/>
          </a:prstGeom>
        </p:spPr>
      </p:pic>
      <p:pic>
        <p:nvPicPr>
          <p:cNvPr id="19" name="Graphic 18" descr="Badge 1 with solid fill">
            <a:extLst>
              <a:ext uri="{FF2B5EF4-FFF2-40B4-BE49-F238E27FC236}">
                <a16:creationId xmlns:a16="http://schemas.microsoft.com/office/drawing/2014/main" id="{D9F5ADB7-2CBC-49F3-B4D6-10574198D6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59052"/>
            <a:ext cx="646331" cy="646331"/>
          </a:xfrm>
          <a:prstGeom prst="rect">
            <a:avLst/>
          </a:prstGeom>
        </p:spPr>
      </p:pic>
      <p:sp>
        <p:nvSpPr>
          <p:cNvPr id="4" name="Rectangle: Rounded Corners 3">
            <a:extLst>
              <a:ext uri="{FF2B5EF4-FFF2-40B4-BE49-F238E27FC236}">
                <a16:creationId xmlns:a16="http://schemas.microsoft.com/office/drawing/2014/main" id="{BBD77C9B-8A56-6024-BE28-D2B58A36CA00}"/>
              </a:ext>
            </a:extLst>
          </p:cNvPr>
          <p:cNvSpPr/>
          <p:nvPr/>
        </p:nvSpPr>
        <p:spPr>
          <a:xfrm>
            <a:off x="155575" y="5529942"/>
            <a:ext cx="8756699" cy="1175483"/>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This is Labour Market Information (LMI)</a:t>
            </a:r>
          </a:p>
          <a:p>
            <a:pPr algn="ctr"/>
            <a:r>
              <a:rPr lang="en-GB" sz="2400" dirty="0"/>
              <a:t>Be in the know to know where to go</a:t>
            </a:r>
          </a:p>
        </p:txBody>
      </p:sp>
    </p:spTree>
    <p:custDataLst>
      <p:tags r:id="rId1"/>
    </p:custDataLst>
    <p:extLst>
      <p:ext uri="{BB962C8B-B14F-4D97-AF65-F5344CB8AC3E}">
        <p14:creationId xmlns:p14="http://schemas.microsoft.com/office/powerpoint/2010/main" val="250628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3859" y="-63144"/>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67759" y="1096504"/>
            <a:ext cx="7685086"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2970292" y="1110683"/>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552708" y="1010229"/>
            <a:ext cx="1918882" cy="567716"/>
          </a:xfrm>
          <a:prstGeom prst="rect">
            <a:avLst/>
          </a:prstGeom>
          <a:effectLst>
            <a:outerShdw blurRad="63500" sx="102000" sy="102000" algn="ctr" rotWithShape="0">
              <a:prstClr val="black">
                <a:alpha val="40000"/>
              </a:prstClr>
            </a:outerShdw>
          </a:effectLst>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8" name="Group 17">
            <a:extLst>
              <a:ext uri="{FF2B5EF4-FFF2-40B4-BE49-F238E27FC236}">
                <a16:creationId xmlns:a16="http://schemas.microsoft.com/office/drawing/2014/main" id="{4C1B4590-A6B2-298E-73FA-8ED7CF054EF4}"/>
              </a:ext>
            </a:extLst>
          </p:cNvPr>
          <p:cNvGrpSpPr/>
          <p:nvPr/>
        </p:nvGrpSpPr>
        <p:grpSpPr>
          <a:xfrm>
            <a:off x="267759" y="3660908"/>
            <a:ext cx="8110154" cy="1416440"/>
            <a:chOff x="413397" y="3500793"/>
            <a:chExt cx="8110154" cy="1416440"/>
          </a:xfrm>
        </p:grpSpPr>
        <p:sp>
          <p:nvSpPr>
            <p:cNvPr id="20" name="Rectangle 19">
              <a:extLst>
                <a:ext uri="{FF2B5EF4-FFF2-40B4-BE49-F238E27FC236}">
                  <a16:creationId xmlns:a16="http://schemas.microsoft.com/office/drawing/2014/main" id="{FCED8037-A006-4A81-9DFF-CACF2E4DCA16}"/>
                </a:ext>
              </a:extLst>
            </p:cNvPr>
            <p:cNvSpPr/>
            <p:nvPr/>
          </p:nvSpPr>
          <p:spPr>
            <a:xfrm>
              <a:off x="413397" y="3794886"/>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Add your qualifications to ‘My qualifications’</a:t>
              </a:r>
            </a:p>
            <a:p>
              <a:endParaRPr lang="en-GB" altLang="en-US" sz="2400" dirty="0">
                <a:latin typeface="Calibri" panose="020F0502020204030204" pitchFamily="34" charset="0"/>
              </a:endParaRPr>
            </a:p>
          </p:txBody>
        </p:sp>
        <p:pic>
          <p:nvPicPr>
            <p:cNvPr id="23" name="Picture 2" descr="SNAGHTML188089f">
              <a:extLst>
                <a:ext uri="{FF2B5EF4-FFF2-40B4-BE49-F238E27FC236}">
                  <a16:creationId xmlns:a16="http://schemas.microsoft.com/office/drawing/2014/main" id="{1873B00A-0B63-40AF-AB67-AB8B0F43FF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b="21992"/>
            <a:stretch>
              <a:fillRect/>
            </a:stretch>
          </p:blipFill>
          <p:spPr bwMode="auto">
            <a:xfrm>
              <a:off x="7179152" y="3500793"/>
              <a:ext cx="1344399" cy="141644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grpSp>
      <p:grpSp>
        <p:nvGrpSpPr>
          <p:cNvPr id="37" name="Group 36">
            <a:extLst>
              <a:ext uri="{FF2B5EF4-FFF2-40B4-BE49-F238E27FC236}">
                <a16:creationId xmlns:a16="http://schemas.microsoft.com/office/drawing/2014/main" id="{C8626F1D-2148-CCE2-BC58-83EB87D2E48D}"/>
              </a:ext>
            </a:extLst>
          </p:cNvPr>
          <p:cNvGrpSpPr/>
          <p:nvPr/>
        </p:nvGrpSpPr>
        <p:grpSpPr>
          <a:xfrm>
            <a:off x="267759" y="5242659"/>
            <a:ext cx="8696588" cy="1662238"/>
            <a:chOff x="323736" y="4445399"/>
            <a:chExt cx="8696588" cy="1662238"/>
          </a:xfrm>
        </p:grpSpPr>
        <p:sp>
          <p:nvSpPr>
            <p:cNvPr id="21" name="Rectangle 20">
              <a:extLst>
                <a:ext uri="{FF2B5EF4-FFF2-40B4-BE49-F238E27FC236}">
                  <a16:creationId xmlns:a16="http://schemas.microsoft.com/office/drawing/2014/main" id="{41A82D17-01DC-44D1-8999-414A221C7848}"/>
                </a:ext>
              </a:extLst>
            </p:cNvPr>
            <p:cNvSpPr/>
            <p:nvPr/>
          </p:nvSpPr>
          <p:spPr>
            <a:xfrm>
              <a:off x="323736" y="4576824"/>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Consider routes at 18 and explore options</a:t>
              </a:r>
            </a:p>
            <a:p>
              <a:r>
                <a:rPr lang="en-GB" altLang="en-US" sz="2400" dirty="0">
                  <a:latin typeface="Calibri" panose="020F0502020204030204" pitchFamily="34" charset="0"/>
                </a:rPr>
                <a:t> </a:t>
              </a:r>
            </a:p>
          </p:txBody>
        </p:sp>
        <p:grpSp>
          <p:nvGrpSpPr>
            <p:cNvPr id="29" name="Group 28">
              <a:extLst>
                <a:ext uri="{FF2B5EF4-FFF2-40B4-BE49-F238E27FC236}">
                  <a16:creationId xmlns:a16="http://schemas.microsoft.com/office/drawing/2014/main" id="{9EC6C39F-5762-A9A0-B8AF-CD212F8A155A}"/>
                </a:ext>
              </a:extLst>
            </p:cNvPr>
            <p:cNvGrpSpPr/>
            <p:nvPr/>
          </p:nvGrpSpPr>
          <p:grpSpPr>
            <a:xfrm>
              <a:off x="6345540" y="4445399"/>
              <a:ext cx="2674784" cy="1662238"/>
              <a:chOff x="4554670" y="3106937"/>
              <a:chExt cx="4410433" cy="2437471"/>
            </a:xfrm>
          </p:grpSpPr>
          <p:pic>
            <p:nvPicPr>
              <p:cNvPr id="30" name="Picture 29">
                <a:extLst>
                  <a:ext uri="{FF2B5EF4-FFF2-40B4-BE49-F238E27FC236}">
                    <a16:creationId xmlns:a16="http://schemas.microsoft.com/office/drawing/2014/main" id="{746D5B0E-6C25-7D94-BEC2-B19D6BC73561}"/>
                  </a:ext>
                </a:extLst>
              </p:cNvPr>
              <p:cNvPicPr>
                <a:picLocks noChangeAspect="1"/>
              </p:cNvPicPr>
              <p:nvPr/>
            </p:nvPicPr>
            <p:blipFill>
              <a:blip r:embed="rId6"/>
              <a:stretch>
                <a:fillRect/>
              </a:stretch>
            </p:blipFill>
            <p:spPr>
              <a:xfrm>
                <a:off x="4703024" y="3136914"/>
                <a:ext cx="4262079" cy="2151576"/>
              </a:xfrm>
              <a:prstGeom prst="rect">
                <a:avLst/>
              </a:prstGeom>
              <a:ln>
                <a:noFill/>
              </a:ln>
              <a:effectLst>
                <a:outerShdw blurRad="63500" sx="102000" sy="102000" algn="ctr" rotWithShape="0">
                  <a:prstClr val="black">
                    <a:alpha val="40000"/>
                  </a:prstClr>
                </a:outerShdw>
              </a:effectLst>
            </p:spPr>
          </p:pic>
          <p:pic>
            <p:nvPicPr>
              <p:cNvPr id="31" name="Picture 30" descr="Loop">
                <a:extLst>
                  <a:ext uri="{FF2B5EF4-FFF2-40B4-BE49-F238E27FC236}">
                    <a16:creationId xmlns:a16="http://schemas.microsoft.com/office/drawing/2014/main" id="{5DB9E47B-BC68-DDFE-DBF9-345D6B5547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3968" y="3106937"/>
                <a:ext cx="1415174" cy="13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Loop">
                <a:extLst>
                  <a:ext uri="{FF2B5EF4-FFF2-40B4-BE49-F238E27FC236}">
                    <a16:creationId xmlns:a16="http://schemas.microsoft.com/office/drawing/2014/main" id="{20F4C565-E48C-6C29-C4B5-217CEC4408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4670" y="4107389"/>
                <a:ext cx="1455030" cy="1437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4" name="Group 3">
            <a:extLst>
              <a:ext uri="{FF2B5EF4-FFF2-40B4-BE49-F238E27FC236}">
                <a16:creationId xmlns:a16="http://schemas.microsoft.com/office/drawing/2014/main" id="{1D559098-614C-7B7F-78B9-4A56909DD067}"/>
              </a:ext>
            </a:extLst>
          </p:cNvPr>
          <p:cNvGrpSpPr/>
          <p:nvPr/>
        </p:nvGrpSpPr>
        <p:grpSpPr>
          <a:xfrm>
            <a:off x="267759" y="1846596"/>
            <a:ext cx="8696588" cy="1588957"/>
            <a:chOff x="267759" y="1365769"/>
            <a:chExt cx="8696588" cy="1588957"/>
          </a:xfrm>
        </p:grpSpPr>
        <p:sp>
          <p:nvSpPr>
            <p:cNvPr id="19" name="Rectangle 18">
              <a:extLst>
                <a:ext uri="{FF2B5EF4-FFF2-40B4-BE49-F238E27FC236}">
                  <a16:creationId xmlns:a16="http://schemas.microsoft.com/office/drawing/2014/main" id="{C243B871-C104-4EC7-9040-E0688A0D4D24}"/>
                </a:ext>
              </a:extLst>
            </p:cNvPr>
            <p:cNvSpPr/>
            <p:nvPr/>
          </p:nvSpPr>
          <p:spPr>
            <a:xfrm>
              <a:off x="267759" y="2076043"/>
              <a:ext cx="790724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Confirm what drives you ‘Start with you’</a:t>
              </a:r>
            </a:p>
            <a:p>
              <a:endParaRPr lang="en-GB" altLang="en-US" sz="2400" dirty="0">
                <a:latin typeface="Calibri" panose="020F0502020204030204" pitchFamily="34" charset="0"/>
              </a:endParaRPr>
            </a:p>
          </p:txBody>
        </p:sp>
        <p:pic>
          <p:nvPicPr>
            <p:cNvPr id="3" name="Picture 2">
              <a:extLst>
                <a:ext uri="{FF2B5EF4-FFF2-40B4-BE49-F238E27FC236}">
                  <a16:creationId xmlns:a16="http://schemas.microsoft.com/office/drawing/2014/main" id="{E0296B8D-C8CF-CD52-C20D-9A54974628CD}"/>
                </a:ext>
              </a:extLst>
            </p:cNvPr>
            <p:cNvPicPr>
              <a:picLocks noChangeAspect="1"/>
            </p:cNvPicPr>
            <p:nvPr/>
          </p:nvPicPr>
          <p:blipFill>
            <a:blip r:embed="rId8"/>
            <a:stretch>
              <a:fillRect/>
            </a:stretch>
          </p:blipFill>
          <p:spPr>
            <a:xfrm>
              <a:off x="6379535" y="1365769"/>
              <a:ext cx="2584812" cy="1588957"/>
            </a:xfrm>
            <a:prstGeom prst="rect">
              <a:avLst/>
            </a:prstGeom>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val="311967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30410" y="0"/>
            <a:ext cx="917441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103" name="Text Box 14"/>
          <p:cNvSpPr txBox="1">
            <a:spLocks noChangeArrowheads="1"/>
          </p:cNvSpPr>
          <p:nvPr/>
        </p:nvSpPr>
        <p:spPr bwMode="auto">
          <a:xfrm>
            <a:off x="-22595" y="-17722"/>
            <a:ext cx="918919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a:t>
            </a:r>
          </a:p>
        </p:txBody>
      </p:sp>
      <p:sp>
        <p:nvSpPr>
          <p:cNvPr id="4" name="Rectangle 3">
            <a:extLst>
              <a:ext uri="{FF2B5EF4-FFF2-40B4-BE49-F238E27FC236}">
                <a16:creationId xmlns:a16="http://schemas.microsoft.com/office/drawing/2014/main" id="{E04AE939-5778-418B-B533-A872ECB51293}"/>
              </a:ext>
            </a:extLst>
          </p:cNvPr>
          <p:cNvSpPr/>
          <p:nvPr/>
        </p:nvSpPr>
        <p:spPr>
          <a:xfrm>
            <a:off x="628326" y="6379257"/>
            <a:ext cx="8013525" cy="523220"/>
          </a:xfrm>
          <a:prstGeom prst="rect">
            <a:avLst/>
          </a:prstGeom>
        </p:spPr>
        <p:txBody>
          <a:bodyPr wrap="square">
            <a:spAutoFit/>
          </a:bodyPr>
          <a:lstStyle/>
          <a:p>
            <a:r>
              <a:rPr lang="en-GB" sz="2800"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https://www.youtube.com/watch?v=OWZxyyK6OuA</a:t>
            </a:r>
            <a:r>
              <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2800" dirty="0">
              <a:solidFill>
                <a:schemeClr val="bg1"/>
              </a:solidFill>
            </a:endParaRPr>
          </a:p>
        </p:txBody>
      </p:sp>
      <p:pic>
        <p:nvPicPr>
          <p:cNvPr id="3" name="Online Media 2" title="Get Ready for Your Career">
            <a:hlinkClick r:id="" action="ppaction://media"/>
            <a:extLst>
              <a:ext uri="{FF2B5EF4-FFF2-40B4-BE49-F238E27FC236}">
                <a16:creationId xmlns:a16="http://schemas.microsoft.com/office/drawing/2014/main" id="{60CD7A1A-2172-41AE-852D-DF4B1A71DC9F}"/>
              </a:ext>
            </a:extLst>
          </p:cNvPr>
          <p:cNvPicPr>
            <a:picLocks noRot="1" noChangeAspect="1"/>
          </p:cNvPicPr>
          <p:nvPr>
            <a:videoFile r:link="rId2"/>
          </p:nvPr>
        </p:nvPicPr>
        <p:blipFill>
          <a:blip r:embed="rId6"/>
          <a:stretch>
            <a:fillRect/>
          </a:stretch>
        </p:blipFill>
        <p:spPr>
          <a:xfrm>
            <a:off x="1121815" y="1213289"/>
            <a:ext cx="7026548" cy="3970000"/>
          </a:xfrm>
          <a:prstGeom prst="rect">
            <a:avLst/>
          </a:prstGeom>
          <a:effectLst>
            <a:outerShdw blurRad="63500" sx="102000" sy="102000" algn="ctr" rotWithShape="0">
              <a:prstClr val="black">
                <a:alpha val="40000"/>
              </a:prstClr>
            </a:outerShdw>
          </a:effectLst>
        </p:spPr>
      </p:pic>
      <p:grpSp>
        <p:nvGrpSpPr>
          <p:cNvPr id="12" name="Group 11">
            <a:extLst>
              <a:ext uri="{FF2B5EF4-FFF2-40B4-BE49-F238E27FC236}">
                <a16:creationId xmlns:a16="http://schemas.microsoft.com/office/drawing/2014/main" id="{F83A7829-83BE-4D1B-B324-2F43ABBDFCDA}"/>
              </a:ext>
            </a:extLst>
          </p:cNvPr>
          <p:cNvGrpSpPr/>
          <p:nvPr/>
        </p:nvGrpSpPr>
        <p:grpSpPr>
          <a:xfrm>
            <a:off x="175545" y="5073047"/>
            <a:ext cx="8812959" cy="1407759"/>
            <a:chOff x="-98410" y="4605480"/>
            <a:chExt cx="9346110" cy="1709535"/>
          </a:xfrm>
        </p:grpSpPr>
        <p:pic>
          <p:nvPicPr>
            <p:cNvPr id="9" name="Picture 8">
              <a:extLst>
                <a:ext uri="{FF2B5EF4-FFF2-40B4-BE49-F238E27FC236}">
                  <a16:creationId xmlns:a16="http://schemas.microsoft.com/office/drawing/2014/main" id="{D569D9DF-7DF0-4772-A052-3172F1323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731" y="4605480"/>
              <a:ext cx="2438500" cy="1423199"/>
            </a:xfrm>
            <a:prstGeom prst="rect">
              <a:avLst/>
            </a:prstGeom>
            <a:ln w="57150">
              <a:solidFill>
                <a:schemeClr val="bg1"/>
              </a:solidFill>
            </a:ln>
          </p:spPr>
        </p:pic>
        <p:grpSp>
          <p:nvGrpSpPr>
            <p:cNvPr id="6" name="Group 5">
              <a:extLst>
                <a:ext uri="{FF2B5EF4-FFF2-40B4-BE49-F238E27FC236}">
                  <a16:creationId xmlns:a16="http://schemas.microsoft.com/office/drawing/2014/main" id="{B08C3371-35F5-4BF8-BDE1-3B7A740514BF}"/>
                </a:ext>
              </a:extLst>
            </p:cNvPr>
            <p:cNvGrpSpPr/>
            <p:nvPr/>
          </p:nvGrpSpPr>
          <p:grpSpPr>
            <a:xfrm>
              <a:off x="-98410" y="4641130"/>
              <a:ext cx="9346110" cy="1673885"/>
              <a:chOff x="-98410" y="4641130"/>
              <a:chExt cx="9346110" cy="1673885"/>
            </a:xfrm>
          </p:grpSpPr>
          <p:pic>
            <p:nvPicPr>
              <p:cNvPr id="7" name="Picture 6">
                <a:extLst>
                  <a:ext uri="{FF2B5EF4-FFF2-40B4-BE49-F238E27FC236}">
                    <a16:creationId xmlns:a16="http://schemas.microsoft.com/office/drawing/2014/main" id="{2AE40DD5-15B5-40B8-9E74-F144B2006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410" y="4641130"/>
                <a:ext cx="2413115" cy="1417264"/>
              </a:xfrm>
              <a:prstGeom prst="rect">
                <a:avLst/>
              </a:prstGeom>
              <a:ln w="57150">
                <a:solidFill>
                  <a:schemeClr val="bg1"/>
                </a:solidFill>
              </a:ln>
            </p:spPr>
          </p:pic>
          <p:pic>
            <p:nvPicPr>
              <p:cNvPr id="8" name="Picture 7">
                <a:extLst>
                  <a:ext uri="{FF2B5EF4-FFF2-40B4-BE49-F238E27FC236}">
                    <a16:creationId xmlns:a16="http://schemas.microsoft.com/office/drawing/2014/main" id="{7E282AF7-344A-4981-9EA7-6FF75C5E5E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90569" y="4897750"/>
                <a:ext cx="2477359" cy="1417265"/>
              </a:xfrm>
              <a:prstGeom prst="rect">
                <a:avLst/>
              </a:prstGeom>
              <a:ln w="57150">
                <a:solidFill>
                  <a:schemeClr val="bg1"/>
                </a:solidFill>
              </a:ln>
            </p:spPr>
          </p:pic>
          <p:pic>
            <p:nvPicPr>
              <p:cNvPr id="10" name="Picture 9">
                <a:extLst>
                  <a:ext uri="{FF2B5EF4-FFF2-40B4-BE49-F238E27FC236}">
                    <a16:creationId xmlns:a16="http://schemas.microsoft.com/office/drawing/2014/main" id="{0E326197-11CD-4414-B518-8EB454181F2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09199" y="4888427"/>
                <a:ext cx="2438501" cy="1417265"/>
              </a:xfrm>
              <a:prstGeom prst="rect">
                <a:avLst/>
              </a:prstGeom>
              <a:ln w="57150">
                <a:solidFill>
                  <a:schemeClr val="bg1"/>
                </a:solidFill>
              </a:ln>
            </p:spPr>
          </p:pic>
        </p:grpSp>
      </p:grpSp>
      <p:pic>
        <p:nvPicPr>
          <p:cNvPr id="5" name="Graphic 4" descr="Badge 1 with solid fill">
            <a:extLst>
              <a:ext uri="{FF2B5EF4-FFF2-40B4-BE49-F238E27FC236}">
                <a16:creationId xmlns:a16="http://schemas.microsoft.com/office/drawing/2014/main" id="{F03C7C1C-29B3-3815-CA1F-8C1C5CB712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158002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12291</TotalTime>
  <Words>2582</Words>
  <Application>Microsoft Office PowerPoint</Application>
  <PresentationFormat>On-screen Show (4:3)</PresentationFormat>
  <Paragraphs>339</Paragraphs>
  <Slides>33</Slides>
  <Notes>33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532</cp:revision>
  <cp:lastPrinted>2017-09-12T16:38:08Z</cp:lastPrinted>
  <dcterms:created xsi:type="dcterms:W3CDTF">2017-03-16T08:26:44Z</dcterms:created>
  <dcterms:modified xsi:type="dcterms:W3CDTF">2026-07-29T15:54:46Z</dcterms:modified>
</cp:coreProperties>
</file>