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243" r:id="rId2"/>
    <p:sldId id="257" r:id="rId3"/>
    <p:sldId id="1209" r:id="rId4"/>
    <p:sldId id="258" r:id="rId5"/>
    <p:sldId id="259" r:id="rId6"/>
    <p:sldId id="1163" r:id="rId7"/>
    <p:sldId id="1169" r:id="rId8"/>
    <p:sldId id="1268" r:id="rId9"/>
    <p:sldId id="1165" r:id="rId10"/>
    <p:sldId id="1167" r:id="rId11"/>
    <p:sldId id="1216" r:id="rId12"/>
    <p:sldId id="1175" r:id="rId13"/>
    <p:sldId id="1185" r:id="rId14"/>
    <p:sldId id="1264" r:id="rId15"/>
    <p:sldId id="1164" r:id="rId16"/>
    <p:sldId id="1220" r:id="rId17"/>
    <p:sldId id="1266" r:id="rId18"/>
    <p:sldId id="1191" r:id="rId19"/>
    <p:sldId id="1193" r:id="rId20"/>
    <p:sldId id="1192" r:id="rId21"/>
    <p:sldId id="1244" r:id="rId22"/>
    <p:sldId id="1267" r:id="rId23"/>
    <p:sldId id="1265" r:id="rId24"/>
    <p:sldId id="1182" r:id="rId25"/>
    <p:sldId id="1245" r:id="rId26"/>
    <p:sldId id="1178" r:id="rId27"/>
    <p:sldId id="1177" r:id="rId28"/>
    <p:sldId id="1241" r:id="rId29"/>
    <p:sldId id="1166" r:id="rId30"/>
    <p:sldId id="1168" r:id="rId31"/>
  </p:sldIdLst>
  <p:sldSz cx="12192000" cy="6858000"/>
  <p:notesSz cx="6877050" cy="96567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0616C"/>
    <a:srgbClr val="1EAAE2"/>
    <a:srgbClr val="FBC7B8"/>
    <a:srgbClr val="2DBFCB"/>
    <a:srgbClr val="29629C"/>
    <a:srgbClr val="FFFDEC"/>
    <a:srgbClr val="EDECDA"/>
    <a:srgbClr val="E9EA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751" autoAdjust="0"/>
  </p:normalViewPr>
  <p:slideViewPr>
    <p:cSldViewPr snapToGrid="0">
      <p:cViewPr varScale="1">
        <p:scale>
          <a:sx n="89" d="100"/>
          <a:sy n="89" d="100"/>
        </p:scale>
        <p:origin x="114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0055" cy="484515"/>
          </a:xfrm>
          <a:prstGeom prst="rect">
            <a:avLst/>
          </a:prstGeom>
        </p:spPr>
        <p:txBody>
          <a:bodyPr vert="horz" lIns="94467" tIns="47233" rIns="94467" bIns="47233" rtlCol="0"/>
          <a:lstStyle>
            <a:lvl1pPr algn="l">
              <a:defRPr sz="1200"/>
            </a:lvl1pPr>
          </a:lstStyle>
          <a:p>
            <a:endParaRPr lang="en-GB"/>
          </a:p>
        </p:txBody>
      </p:sp>
      <p:sp>
        <p:nvSpPr>
          <p:cNvPr id="3" name="Date Placeholder 2"/>
          <p:cNvSpPr>
            <a:spLocks noGrp="1"/>
          </p:cNvSpPr>
          <p:nvPr>
            <p:ph type="dt" idx="1"/>
          </p:nvPr>
        </p:nvSpPr>
        <p:spPr>
          <a:xfrm>
            <a:off x="3895404" y="1"/>
            <a:ext cx="2980055" cy="484515"/>
          </a:xfrm>
          <a:prstGeom prst="rect">
            <a:avLst/>
          </a:prstGeom>
        </p:spPr>
        <p:txBody>
          <a:bodyPr vert="horz" lIns="94467" tIns="47233" rIns="94467" bIns="47233" rtlCol="0"/>
          <a:lstStyle>
            <a:lvl1pPr algn="r">
              <a:defRPr sz="1200"/>
            </a:lvl1pPr>
          </a:lstStyle>
          <a:p>
            <a:fld id="{0D2ADD09-F619-4CCA-8773-A413301AFCF8}" type="datetimeFigureOut">
              <a:rPr lang="en-GB" smtClean="0"/>
              <a:t>19/05/2026</a:t>
            </a:fld>
            <a:endParaRPr lang="en-GB"/>
          </a:p>
        </p:txBody>
      </p:sp>
      <p:sp>
        <p:nvSpPr>
          <p:cNvPr id="4" name="Slide Image Placeholder 3"/>
          <p:cNvSpPr>
            <a:spLocks noGrp="1" noRot="1" noChangeAspect="1"/>
          </p:cNvSpPr>
          <p:nvPr>
            <p:ph type="sldImg" idx="2"/>
          </p:nvPr>
        </p:nvSpPr>
        <p:spPr>
          <a:xfrm>
            <a:off x="541338" y="1206500"/>
            <a:ext cx="5794375" cy="3259138"/>
          </a:xfrm>
          <a:prstGeom prst="rect">
            <a:avLst/>
          </a:prstGeom>
          <a:noFill/>
          <a:ln w="12700">
            <a:solidFill>
              <a:prstClr val="black"/>
            </a:solidFill>
          </a:ln>
        </p:spPr>
        <p:txBody>
          <a:bodyPr vert="horz" lIns="94467" tIns="47233" rIns="94467" bIns="47233" rtlCol="0" anchor="ctr"/>
          <a:lstStyle/>
          <a:p>
            <a:endParaRPr lang="en-GB"/>
          </a:p>
        </p:txBody>
      </p:sp>
      <p:sp>
        <p:nvSpPr>
          <p:cNvPr id="5" name="Notes Placeholder 4"/>
          <p:cNvSpPr>
            <a:spLocks noGrp="1"/>
          </p:cNvSpPr>
          <p:nvPr>
            <p:ph type="body" sz="quarter" idx="3"/>
          </p:nvPr>
        </p:nvSpPr>
        <p:spPr>
          <a:xfrm>
            <a:off x="687706" y="4647317"/>
            <a:ext cx="5501640" cy="3802350"/>
          </a:xfrm>
          <a:prstGeom prst="rect">
            <a:avLst/>
          </a:prstGeom>
        </p:spPr>
        <p:txBody>
          <a:bodyPr vert="horz" lIns="94467" tIns="47233" rIns="94467" bIns="472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72249"/>
            <a:ext cx="2980055" cy="484514"/>
          </a:xfrm>
          <a:prstGeom prst="rect">
            <a:avLst/>
          </a:prstGeom>
        </p:spPr>
        <p:txBody>
          <a:bodyPr vert="horz" lIns="94467" tIns="47233" rIns="94467" bIns="47233" rtlCol="0" anchor="b"/>
          <a:lstStyle>
            <a:lvl1pPr algn="l">
              <a:defRPr sz="1200"/>
            </a:lvl1pPr>
          </a:lstStyle>
          <a:p>
            <a:endParaRPr lang="en-GB"/>
          </a:p>
        </p:txBody>
      </p:sp>
      <p:sp>
        <p:nvSpPr>
          <p:cNvPr id="7" name="Slide Number Placeholder 6"/>
          <p:cNvSpPr>
            <a:spLocks noGrp="1"/>
          </p:cNvSpPr>
          <p:nvPr>
            <p:ph type="sldNum" sz="quarter" idx="5"/>
          </p:nvPr>
        </p:nvSpPr>
        <p:spPr>
          <a:xfrm>
            <a:off x="3895404" y="9172249"/>
            <a:ext cx="2980055" cy="484514"/>
          </a:xfrm>
          <a:prstGeom prst="rect">
            <a:avLst/>
          </a:prstGeom>
        </p:spPr>
        <p:txBody>
          <a:bodyPr vert="horz" lIns="94467" tIns="47233" rIns="94467" bIns="47233" rtlCol="0" anchor="b"/>
          <a:lstStyle>
            <a:lvl1pPr algn="r">
              <a:defRPr sz="1200"/>
            </a:lvl1pPr>
          </a:lstStyle>
          <a:p>
            <a:fld id="{92D21567-5B62-4645-8657-F572BD1CB592}" type="slidenum">
              <a:rPr lang="en-GB" smtClean="0"/>
              <a:t>‹#›</a:t>
            </a:fld>
            <a:endParaRPr lang="en-GB"/>
          </a:p>
        </p:txBody>
      </p:sp>
    </p:spTree>
    <p:extLst>
      <p:ext uri="{BB962C8B-B14F-4D97-AF65-F5344CB8AC3E}">
        <p14:creationId xmlns:p14="http://schemas.microsoft.com/office/powerpoint/2010/main" val="286135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A47DA-4141-919F-DFE8-E08C4A457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43EFF-9833-ED17-58B7-1B92DCD59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4FB0B-DDF1-AE55-E192-F7685DBE4FA2}"/>
              </a:ext>
            </a:extLst>
          </p:cNvPr>
          <p:cNvSpPr>
            <a:spLocks noGrp="1"/>
          </p:cNvSpPr>
          <p:nvPr>
            <p:ph type="body" idx="1"/>
          </p:nvPr>
        </p:nvSpPr>
        <p:spPr/>
        <p:txBody>
          <a:bodyPr/>
          <a:lstStyle/>
          <a:p>
            <a:r>
              <a:rPr lang="en-GB" dirty="0"/>
              <a:t>                       </a:t>
            </a:r>
          </a:p>
        </p:txBody>
      </p:sp>
      <p:sp>
        <p:nvSpPr>
          <p:cNvPr id="4" name="Slide Number Placeholder 3">
            <a:extLst>
              <a:ext uri="{FF2B5EF4-FFF2-40B4-BE49-F238E27FC236}">
                <a16:creationId xmlns:a16="http://schemas.microsoft.com/office/drawing/2014/main" id="{461EA3AA-81E0-DF25-2EED-0AA9835D8047}"/>
              </a:ext>
            </a:extLst>
          </p:cNvPr>
          <p:cNvSpPr>
            <a:spLocks noGrp="1"/>
          </p:cNvSpPr>
          <p:nvPr>
            <p:ph type="sldNum" sz="quarter" idx="5"/>
          </p:nvPr>
        </p:nvSpPr>
        <p:spPr/>
        <p:txBody>
          <a:bodyPr/>
          <a:lstStyle/>
          <a:p>
            <a:fld id="{92D21567-5B62-4645-8657-F572BD1CB592}" type="slidenum">
              <a:rPr lang="en-GB" smtClean="0"/>
              <a:t>1</a:t>
            </a:fld>
            <a:endParaRPr lang="en-GB"/>
          </a:p>
        </p:txBody>
      </p:sp>
    </p:spTree>
    <p:extLst>
      <p:ext uri="{BB962C8B-B14F-4D97-AF65-F5344CB8AC3E}">
        <p14:creationId xmlns:p14="http://schemas.microsoft.com/office/powerpoint/2010/main" val="52832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10</a:t>
            </a:fld>
            <a:endParaRPr lang="en-GB"/>
          </a:p>
        </p:txBody>
      </p:sp>
    </p:spTree>
    <p:extLst>
      <p:ext uri="{BB962C8B-B14F-4D97-AF65-F5344CB8AC3E}">
        <p14:creationId xmlns:p14="http://schemas.microsoft.com/office/powerpoint/2010/main" val="297265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11</a:t>
            </a:fld>
            <a:endParaRPr lang="en-GB"/>
          </a:p>
        </p:txBody>
      </p:sp>
    </p:spTree>
    <p:extLst>
      <p:ext uri="{BB962C8B-B14F-4D97-AF65-F5344CB8AC3E}">
        <p14:creationId xmlns:p14="http://schemas.microsoft.com/office/powerpoint/2010/main" val="74003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ask a few people to put up hands if they were this animal, were recommended this job sector.</a:t>
            </a:r>
          </a:p>
          <a:p>
            <a:endParaRPr lang="en-GB" dirty="0"/>
          </a:p>
          <a:p>
            <a:r>
              <a:rPr lang="en-GB" dirty="0"/>
              <a:t>Mention that they are building skills as they go through the lessons.</a:t>
            </a:r>
          </a:p>
        </p:txBody>
      </p:sp>
      <p:sp>
        <p:nvSpPr>
          <p:cNvPr id="4" name="Slide Number Placeholder 3"/>
          <p:cNvSpPr>
            <a:spLocks noGrp="1"/>
          </p:cNvSpPr>
          <p:nvPr>
            <p:ph type="sldNum" sz="quarter" idx="5"/>
          </p:nvPr>
        </p:nvSpPr>
        <p:spPr/>
        <p:txBody>
          <a:bodyPr/>
          <a:lstStyle/>
          <a:p>
            <a:fld id="{92D21567-5B62-4645-8657-F572BD1CB592}" type="slidenum">
              <a:rPr lang="en-GB" smtClean="0"/>
              <a:t>12</a:t>
            </a:fld>
            <a:endParaRPr lang="en-GB"/>
          </a:p>
        </p:txBody>
      </p:sp>
    </p:spTree>
    <p:extLst>
      <p:ext uri="{BB962C8B-B14F-4D97-AF65-F5344CB8AC3E}">
        <p14:creationId xmlns:p14="http://schemas.microsoft.com/office/powerpoint/2010/main" val="56217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if they know who they are and what they did as a first job. </a:t>
            </a:r>
          </a:p>
        </p:txBody>
      </p:sp>
      <p:sp>
        <p:nvSpPr>
          <p:cNvPr id="4" name="Slide Number Placeholder 3"/>
          <p:cNvSpPr>
            <a:spLocks noGrp="1"/>
          </p:cNvSpPr>
          <p:nvPr>
            <p:ph type="sldNum" sz="quarter" idx="5"/>
          </p:nvPr>
        </p:nvSpPr>
        <p:spPr/>
        <p:txBody>
          <a:bodyPr/>
          <a:lstStyle/>
          <a:p>
            <a:fld id="{92D21567-5B62-4645-8657-F572BD1CB592}" type="slidenum">
              <a:rPr lang="en-GB" smtClean="0"/>
              <a:t>13</a:t>
            </a:fld>
            <a:endParaRPr lang="en-GB"/>
          </a:p>
        </p:txBody>
      </p:sp>
    </p:spTree>
    <p:extLst>
      <p:ext uri="{BB962C8B-B14F-4D97-AF65-F5344CB8AC3E}">
        <p14:creationId xmlns:p14="http://schemas.microsoft.com/office/powerpoint/2010/main" val="3967032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show video here (as on last slide)</a:t>
            </a:r>
          </a:p>
          <a:p>
            <a:r>
              <a:rPr lang="en-GB" dirty="0"/>
              <a:t>Can ask them for ideas but to be quick just go through them in overview</a:t>
            </a:r>
          </a:p>
        </p:txBody>
      </p:sp>
      <p:sp>
        <p:nvSpPr>
          <p:cNvPr id="4" name="Slide Number Placeholder 3"/>
          <p:cNvSpPr>
            <a:spLocks noGrp="1"/>
          </p:cNvSpPr>
          <p:nvPr>
            <p:ph type="sldNum" sz="quarter" idx="5"/>
          </p:nvPr>
        </p:nvSpPr>
        <p:spPr/>
        <p:txBody>
          <a:bodyPr/>
          <a:lstStyle/>
          <a:p>
            <a:fld id="{92D21567-5B62-4645-8657-F572BD1CB592}" type="slidenum">
              <a:rPr lang="en-GB" smtClean="0"/>
              <a:t>14</a:t>
            </a:fld>
            <a:endParaRPr lang="en-GB"/>
          </a:p>
        </p:txBody>
      </p:sp>
    </p:spTree>
    <p:extLst>
      <p:ext uri="{BB962C8B-B14F-4D97-AF65-F5344CB8AC3E}">
        <p14:creationId xmlns:p14="http://schemas.microsoft.com/office/powerpoint/2010/main" val="327347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 be diving into more detail about WEX in session 2 but in summary WEX can help you with future choices about qualifications as well as jobs.</a:t>
            </a:r>
          </a:p>
        </p:txBody>
      </p:sp>
      <p:sp>
        <p:nvSpPr>
          <p:cNvPr id="4" name="Slide Number Placeholder 3"/>
          <p:cNvSpPr>
            <a:spLocks noGrp="1"/>
          </p:cNvSpPr>
          <p:nvPr>
            <p:ph type="sldNum" sz="quarter" idx="5"/>
          </p:nvPr>
        </p:nvSpPr>
        <p:spPr/>
        <p:txBody>
          <a:bodyPr/>
          <a:lstStyle/>
          <a:p>
            <a:fld id="{92D21567-5B62-4645-8657-F572BD1CB592}" type="slidenum">
              <a:rPr lang="en-GB" smtClean="0"/>
              <a:t>15</a:t>
            </a:fld>
            <a:endParaRPr lang="en-GB"/>
          </a:p>
        </p:txBody>
      </p:sp>
    </p:spTree>
    <p:extLst>
      <p:ext uri="{BB962C8B-B14F-4D97-AF65-F5344CB8AC3E}">
        <p14:creationId xmlns:p14="http://schemas.microsoft.com/office/powerpoint/2010/main" val="2753195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workbook – what do they want to get from WEX. Tick as many as they want. Add a sector and even a job they are thinking of for WEX.</a:t>
            </a:r>
          </a:p>
        </p:txBody>
      </p:sp>
      <p:sp>
        <p:nvSpPr>
          <p:cNvPr id="4" name="Slide Number Placeholder 3"/>
          <p:cNvSpPr>
            <a:spLocks noGrp="1"/>
          </p:cNvSpPr>
          <p:nvPr>
            <p:ph type="sldNum" sz="quarter" idx="5"/>
          </p:nvPr>
        </p:nvSpPr>
        <p:spPr/>
        <p:txBody>
          <a:bodyPr/>
          <a:lstStyle/>
          <a:p>
            <a:fld id="{92D21567-5B62-4645-8657-F572BD1CB592}" type="slidenum">
              <a:rPr lang="en-GB" smtClean="0"/>
              <a:t>16</a:t>
            </a:fld>
            <a:endParaRPr lang="en-GB"/>
          </a:p>
        </p:txBody>
      </p:sp>
    </p:spTree>
    <p:extLst>
      <p:ext uri="{BB962C8B-B14F-4D97-AF65-F5344CB8AC3E}">
        <p14:creationId xmlns:p14="http://schemas.microsoft.com/office/powerpoint/2010/main" val="1587470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7E59-6D90-7DAD-23C3-1C517987B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A81F1-C431-3C86-593B-C7CEDB864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4C8D9-210B-C679-AC56-FA2E20A77E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FCA8037-88FC-DDB4-3051-EE73FC74261F}"/>
              </a:ext>
            </a:extLst>
          </p:cNvPr>
          <p:cNvSpPr>
            <a:spLocks noGrp="1"/>
          </p:cNvSpPr>
          <p:nvPr>
            <p:ph type="sldNum" sz="quarter" idx="5"/>
          </p:nvPr>
        </p:nvSpPr>
        <p:spPr/>
        <p:txBody>
          <a:bodyPr/>
          <a:lstStyle/>
          <a:p>
            <a:fld id="{92D21567-5B62-4645-8657-F572BD1CB592}" type="slidenum">
              <a:rPr lang="en-GB" smtClean="0"/>
              <a:t>17</a:t>
            </a:fld>
            <a:endParaRPr lang="en-GB"/>
          </a:p>
        </p:txBody>
      </p:sp>
    </p:spTree>
    <p:extLst>
      <p:ext uri="{BB962C8B-B14F-4D97-AF65-F5344CB8AC3E}">
        <p14:creationId xmlns:p14="http://schemas.microsoft.com/office/powerpoint/2010/main" val="3213047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8 essential skills.</a:t>
            </a:r>
          </a:p>
          <a:p>
            <a:r>
              <a:rPr lang="en-GB" dirty="0"/>
              <a:t>Mention that some jobs also require additional tech skills.</a:t>
            </a:r>
          </a:p>
          <a:p>
            <a:r>
              <a:rPr lang="en-GB" dirty="0"/>
              <a:t>The 8 are the ones we are focusing on.</a:t>
            </a:r>
          </a:p>
        </p:txBody>
      </p:sp>
      <p:sp>
        <p:nvSpPr>
          <p:cNvPr id="4" name="Slide Number Placeholder 3"/>
          <p:cNvSpPr>
            <a:spLocks noGrp="1"/>
          </p:cNvSpPr>
          <p:nvPr>
            <p:ph type="sldNum" sz="quarter" idx="5"/>
          </p:nvPr>
        </p:nvSpPr>
        <p:spPr/>
        <p:txBody>
          <a:bodyPr/>
          <a:lstStyle/>
          <a:p>
            <a:fld id="{92D21567-5B62-4645-8657-F572BD1CB592}" type="slidenum">
              <a:rPr lang="en-GB" smtClean="0"/>
              <a:t>18</a:t>
            </a:fld>
            <a:endParaRPr lang="en-GB"/>
          </a:p>
        </p:txBody>
      </p:sp>
    </p:spTree>
    <p:extLst>
      <p:ext uri="{BB962C8B-B14F-4D97-AF65-F5344CB8AC3E}">
        <p14:creationId xmlns:p14="http://schemas.microsoft.com/office/powerpoint/2010/main" val="1382631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if done before want them to do this again so the list is up to date.</a:t>
            </a:r>
          </a:p>
        </p:txBody>
      </p:sp>
      <p:sp>
        <p:nvSpPr>
          <p:cNvPr id="4" name="Slide Number Placeholder 3"/>
          <p:cNvSpPr>
            <a:spLocks noGrp="1"/>
          </p:cNvSpPr>
          <p:nvPr>
            <p:ph type="sldNum" sz="quarter" idx="5"/>
          </p:nvPr>
        </p:nvSpPr>
        <p:spPr/>
        <p:txBody>
          <a:bodyPr/>
          <a:lstStyle/>
          <a:p>
            <a:fld id="{92D21567-5B62-4645-8657-F572BD1CB592}" type="slidenum">
              <a:rPr lang="en-GB" smtClean="0"/>
              <a:t>19</a:t>
            </a:fld>
            <a:endParaRPr lang="en-GB"/>
          </a:p>
        </p:txBody>
      </p:sp>
    </p:spTree>
    <p:extLst>
      <p:ext uri="{BB962C8B-B14F-4D97-AF65-F5344CB8AC3E}">
        <p14:creationId xmlns:p14="http://schemas.microsoft.com/office/powerpoint/2010/main" val="382530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D21567-5B62-4645-8657-F572BD1CB592}" type="slidenum">
              <a:rPr lang="en-GB" smtClean="0"/>
              <a:t>2</a:t>
            </a:fld>
            <a:endParaRPr lang="en-GB"/>
          </a:p>
        </p:txBody>
      </p:sp>
    </p:spTree>
    <p:extLst>
      <p:ext uri="{BB962C8B-B14F-4D97-AF65-F5344CB8AC3E}">
        <p14:creationId xmlns:p14="http://schemas.microsoft.com/office/powerpoint/2010/main" val="2676645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D21567-5B62-4645-8657-F572BD1CB592}" type="slidenum">
              <a:rPr lang="en-GB" smtClean="0"/>
              <a:t>20</a:t>
            </a:fld>
            <a:endParaRPr lang="en-GB"/>
          </a:p>
        </p:txBody>
      </p:sp>
    </p:spTree>
    <p:extLst>
      <p:ext uri="{BB962C8B-B14F-4D97-AF65-F5344CB8AC3E}">
        <p14:creationId xmlns:p14="http://schemas.microsoft.com/office/powerpoint/2010/main" val="252602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8B44A-A5C9-8A71-C375-6D8B3EA3C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8FF73-5931-0846-A4F1-FD72596EE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44038-0B16-7FC8-42F6-3240E924ACFB}"/>
              </a:ext>
            </a:extLst>
          </p:cNvPr>
          <p:cNvSpPr>
            <a:spLocks noGrp="1"/>
          </p:cNvSpPr>
          <p:nvPr>
            <p:ph type="body" idx="1"/>
          </p:nvPr>
        </p:nvSpPr>
        <p:spPr/>
        <p:txBody>
          <a:bodyPr/>
          <a:lstStyle/>
          <a:p>
            <a:r>
              <a:rPr lang="en-GB" dirty="0"/>
              <a:t>Student puts in nearest job role that matches with their WEX. When they open job profile on pink bit will show skills job requires alongside their own. The language employers use might be a bit different so need to make that point </a:t>
            </a:r>
            <a:r>
              <a:rPr lang="en-GB" dirty="0" err="1"/>
              <a:t>e.g</a:t>
            </a:r>
            <a:r>
              <a:rPr lang="en-GB" dirty="0"/>
              <a:t> communication rather than speaking and listening.</a:t>
            </a:r>
          </a:p>
          <a:p>
            <a:r>
              <a:rPr lang="en-GB" dirty="0"/>
              <a:t>In workbook write down three or four skills they have and the job wants.</a:t>
            </a:r>
          </a:p>
        </p:txBody>
      </p:sp>
      <p:sp>
        <p:nvSpPr>
          <p:cNvPr id="4" name="Slide Number Placeholder 3">
            <a:extLst>
              <a:ext uri="{FF2B5EF4-FFF2-40B4-BE49-F238E27FC236}">
                <a16:creationId xmlns:a16="http://schemas.microsoft.com/office/drawing/2014/main" id="{91F5ACE7-15C3-76EF-D6B4-D14BBA06C091}"/>
              </a:ext>
            </a:extLst>
          </p:cNvPr>
          <p:cNvSpPr>
            <a:spLocks noGrp="1"/>
          </p:cNvSpPr>
          <p:nvPr>
            <p:ph type="sldNum" sz="quarter" idx="5"/>
          </p:nvPr>
        </p:nvSpPr>
        <p:spPr/>
        <p:txBody>
          <a:bodyPr/>
          <a:lstStyle/>
          <a:p>
            <a:fld id="{92D21567-5B62-4645-8657-F572BD1CB592}" type="slidenum">
              <a:rPr lang="en-GB" smtClean="0"/>
              <a:t>21</a:t>
            </a:fld>
            <a:endParaRPr lang="en-GB"/>
          </a:p>
        </p:txBody>
      </p:sp>
    </p:spTree>
    <p:extLst>
      <p:ext uri="{BB962C8B-B14F-4D97-AF65-F5344CB8AC3E}">
        <p14:creationId xmlns:p14="http://schemas.microsoft.com/office/powerpoint/2010/main" val="424756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 of the task, </a:t>
            </a:r>
          </a:p>
        </p:txBody>
      </p:sp>
      <p:sp>
        <p:nvSpPr>
          <p:cNvPr id="4" name="Slide Number Placeholder 3"/>
          <p:cNvSpPr>
            <a:spLocks noGrp="1"/>
          </p:cNvSpPr>
          <p:nvPr>
            <p:ph type="sldNum" sz="quarter" idx="5"/>
          </p:nvPr>
        </p:nvSpPr>
        <p:spPr/>
        <p:txBody>
          <a:bodyPr/>
          <a:lstStyle/>
          <a:p>
            <a:fld id="{92D21567-5B62-4645-8657-F572BD1CB592}" type="slidenum">
              <a:rPr lang="en-GB" smtClean="0"/>
              <a:t>22</a:t>
            </a:fld>
            <a:endParaRPr lang="en-GB"/>
          </a:p>
        </p:txBody>
      </p:sp>
    </p:spTree>
    <p:extLst>
      <p:ext uri="{BB962C8B-B14F-4D97-AF65-F5344CB8AC3E}">
        <p14:creationId xmlns:p14="http://schemas.microsoft.com/office/powerpoint/2010/main" val="928710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DBEF-E06A-4F0C-1623-FB9019EE6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3A291-B27C-C3BA-1674-201B20D35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BB80C-D984-D9E7-2B38-03262D6FD5F8}"/>
              </a:ext>
            </a:extLst>
          </p:cNvPr>
          <p:cNvSpPr>
            <a:spLocks noGrp="1"/>
          </p:cNvSpPr>
          <p:nvPr>
            <p:ph type="body" idx="1"/>
          </p:nvPr>
        </p:nvSpPr>
        <p:spPr/>
        <p:txBody>
          <a:bodyPr/>
          <a:lstStyle/>
          <a:p>
            <a:r>
              <a:rPr lang="en-GB" dirty="0"/>
              <a:t>Three key things to be covered in this session </a:t>
            </a:r>
          </a:p>
        </p:txBody>
      </p:sp>
      <p:sp>
        <p:nvSpPr>
          <p:cNvPr id="4" name="Slide Number Placeholder 3">
            <a:extLst>
              <a:ext uri="{FF2B5EF4-FFF2-40B4-BE49-F238E27FC236}">
                <a16:creationId xmlns:a16="http://schemas.microsoft.com/office/drawing/2014/main" id="{C8865222-A233-51DE-B84F-77DE44931C07}"/>
              </a:ext>
            </a:extLst>
          </p:cNvPr>
          <p:cNvSpPr>
            <a:spLocks noGrp="1"/>
          </p:cNvSpPr>
          <p:nvPr>
            <p:ph type="sldNum" sz="quarter" idx="5"/>
          </p:nvPr>
        </p:nvSpPr>
        <p:spPr/>
        <p:txBody>
          <a:bodyPr/>
          <a:lstStyle/>
          <a:p>
            <a:fld id="{92D21567-5B62-4645-8657-F572BD1CB592}" type="slidenum">
              <a:rPr lang="en-GB" smtClean="0"/>
              <a:t>23</a:t>
            </a:fld>
            <a:endParaRPr lang="en-GB"/>
          </a:p>
        </p:txBody>
      </p:sp>
    </p:spTree>
    <p:extLst>
      <p:ext uri="{BB962C8B-B14F-4D97-AF65-F5344CB8AC3E}">
        <p14:creationId xmlns:p14="http://schemas.microsoft.com/office/powerpoint/2010/main" val="34975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how there will be lots of jobs, some they will know a bit about but some might be completely new.</a:t>
            </a:r>
          </a:p>
        </p:txBody>
      </p:sp>
      <p:sp>
        <p:nvSpPr>
          <p:cNvPr id="4" name="Slide Number Placeholder 3"/>
          <p:cNvSpPr>
            <a:spLocks noGrp="1"/>
          </p:cNvSpPr>
          <p:nvPr>
            <p:ph type="sldNum" sz="quarter" idx="5"/>
          </p:nvPr>
        </p:nvSpPr>
        <p:spPr/>
        <p:txBody>
          <a:bodyPr/>
          <a:lstStyle/>
          <a:p>
            <a:fld id="{92D21567-5B62-4645-8657-F572BD1CB592}" type="slidenum">
              <a:rPr lang="en-GB" smtClean="0"/>
              <a:t>24</a:t>
            </a:fld>
            <a:endParaRPr lang="en-GB"/>
          </a:p>
        </p:txBody>
      </p:sp>
    </p:spTree>
    <p:extLst>
      <p:ext uri="{BB962C8B-B14F-4D97-AF65-F5344CB8AC3E}">
        <p14:creationId xmlns:p14="http://schemas.microsoft.com/office/powerpoint/2010/main" val="2095132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349AE-F446-6388-B29C-E5889EB12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95BA2-CEE4-3390-BF82-BECF8AAB4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0C774-2252-F736-D828-97FF70516662}"/>
              </a:ext>
            </a:extLst>
          </p:cNvPr>
          <p:cNvSpPr>
            <a:spLocks noGrp="1"/>
          </p:cNvSpPr>
          <p:nvPr>
            <p:ph type="body" idx="1"/>
          </p:nvPr>
        </p:nvSpPr>
        <p:spPr/>
        <p:txBody>
          <a:bodyPr/>
          <a:lstStyle/>
          <a:p>
            <a:r>
              <a:rPr lang="en-GB" dirty="0"/>
              <a:t>Show how there will be lots of jobs, some they will know a bit about but some might be completely new.</a:t>
            </a:r>
          </a:p>
        </p:txBody>
      </p:sp>
      <p:sp>
        <p:nvSpPr>
          <p:cNvPr id="4" name="Slide Number Placeholder 3">
            <a:extLst>
              <a:ext uri="{FF2B5EF4-FFF2-40B4-BE49-F238E27FC236}">
                <a16:creationId xmlns:a16="http://schemas.microsoft.com/office/drawing/2014/main" id="{6B5DDB1F-44A5-5238-A95B-A7A73256C669}"/>
              </a:ext>
            </a:extLst>
          </p:cNvPr>
          <p:cNvSpPr>
            <a:spLocks noGrp="1"/>
          </p:cNvSpPr>
          <p:nvPr>
            <p:ph type="sldNum" sz="quarter" idx="5"/>
          </p:nvPr>
        </p:nvSpPr>
        <p:spPr/>
        <p:txBody>
          <a:bodyPr/>
          <a:lstStyle/>
          <a:p>
            <a:fld id="{92D21567-5B62-4645-8657-F572BD1CB592}" type="slidenum">
              <a:rPr lang="en-GB" smtClean="0"/>
              <a:t>25</a:t>
            </a:fld>
            <a:endParaRPr lang="en-GB"/>
          </a:p>
        </p:txBody>
      </p:sp>
    </p:spTree>
    <p:extLst>
      <p:ext uri="{BB962C8B-B14F-4D97-AF65-F5344CB8AC3E}">
        <p14:creationId xmlns:p14="http://schemas.microsoft.com/office/powerpoint/2010/main" val="970593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job profile, salary, grow by, pathways, </a:t>
            </a:r>
            <a:r>
              <a:rPr lang="en-GB"/>
              <a:t>and further </a:t>
            </a:r>
            <a:r>
              <a:rPr lang="en-GB" dirty="0"/>
              <a:t>down on pink background, skills</a:t>
            </a:r>
          </a:p>
        </p:txBody>
      </p:sp>
      <p:sp>
        <p:nvSpPr>
          <p:cNvPr id="4" name="Slide Number Placeholder 3"/>
          <p:cNvSpPr>
            <a:spLocks noGrp="1"/>
          </p:cNvSpPr>
          <p:nvPr>
            <p:ph type="sldNum" sz="quarter" idx="5"/>
          </p:nvPr>
        </p:nvSpPr>
        <p:spPr/>
        <p:txBody>
          <a:bodyPr/>
          <a:lstStyle/>
          <a:p>
            <a:fld id="{92D21567-5B62-4645-8657-F572BD1CB592}" type="slidenum">
              <a:rPr lang="en-GB" smtClean="0"/>
              <a:t>26</a:t>
            </a:fld>
            <a:endParaRPr lang="en-GB"/>
          </a:p>
        </p:txBody>
      </p:sp>
    </p:spTree>
    <p:extLst>
      <p:ext uri="{BB962C8B-B14F-4D97-AF65-F5344CB8AC3E}">
        <p14:creationId xmlns:p14="http://schemas.microsoft.com/office/powerpoint/2010/main" val="1028003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D21567-5B62-4645-8657-F572BD1CB592}" type="slidenum">
              <a:rPr lang="en-GB" smtClean="0"/>
              <a:t>27</a:t>
            </a:fld>
            <a:endParaRPr lang="en-GB"/>
          </a:p>
        </p:txBody>
      </p:sp>
    </p:spTree>
    <p:extLst>
      <p:ext uri="{BB962C8B-B14F-4D97-AF65-F5344CB8AC3E}">
        <p14:creationId xmlns:p14="http://schemas.microsoft.com/office/powerpoint/2010/main" val="1694890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212B5-EFB3-4406-A553-18655EC06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C8691-0455-2615-CEAF-D499DE8E7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EF34E-D477-A4BD-1127-A7DBD54C594B}"/>
              </a:ext>
            </a:extLst>
          </p:cNvPr>
          <p:cNvSpPr>
            <a:spLocks noGrp="1"/>
          </p:cNvSpPr>
          <p:nvPr>
            <p:ph type="body" idx="1"/>
          </p:nvPr>
        </p:nvSpPr>
        <p:spPr/>
        <p:txBody>
          <a:bodyPr/>
          <a:lstStyle/>
          <a:p>
            <a:r>
              <a:rPr lang="en-GB" dirty="0"/>
              <a:t>Please send digital postcard to main link teacher and ask them to send to the students</a:t>
            </a:r>
          </a:p>
        </p:txBody>
      </p:sp>
      <p:sp>
        <p:nvSpPr>
          <p:cNvPr id="4" name="Slide Number Placeholder 3">
            <a:extLst>
              <a:ext uri="{FF2B5EF4-FFF2-40B4-BE49-F238E27FC236}">
                <a16:creationId xmlns:a16="http://schemas.microsoft.com/office/drawing/2014/main" id="{105FC896-F856-F116-47D9-5DADA501D540}"/>
              </a:ext>
            </a:extLst>
          </p:cNvPr>
          <p:cNvSpPr>
            <a:spLocks noGrp="1"/>
          </p:cNvSpPr>
          <p:nvPr>
            <p:ph type="sldNum" sz="quarter" idx="5"/>
          </p:nvPr>
        </p:nvSpPr>
        <p:spPr/>
        <p:txBody>
          <a:bodyPr/>
          <a:lstStyle/>
          <a:p>
            <a:fld id="{92D21567-5B62-4645-8657-F572BD1CB592}" type="slidenum">
              <a:rPr lang="en-GB" smtClean="0"/>
              <a:t>28</a:t>
            </a:fld>
            <a:endParaRPr lang="en-GB"/>
          </a:p>
        </p:txBody>
      </p:sp>
    </p:spTree>
    <p:extLst>
      <p:ext uri="{BB962C8B-B14F-4D97-AF65-F5344CB8AC3E}">
        <p14:creationId xmlns:p14="http://schemas.microsoft.com/office/powerpoint/2010/main" val="2050145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29</a:t>
            </a:fld>
            <a:endParaRPr lang="en-GB"/>
          </a:p>
        </p:txBody>
      </p:sp>
    </p:spTree>
    <p:extLst>
      <p:ext uri="{BB962C8B-B14F-4D97-AF65-F5344CB8AC3E}">
        <p14:creationId xmlns:p14="http://schemas.microsoft.com/office/powerpoint/2010/main" val="23850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key things to be covered in this session </a:t>
            </a:r>
          </a:p>
        </p:txBody>
      </p:sp>
      <p:sp>
        <p:nvSpPr>
          <p:cNvPr id="4" name="Slide Number Placeholder 3"/>
          <p:cNvSpPr>
            <a:spLocks noGrp="1"/>
          </p:cNvSpPr>
          <p:nvPr>
            <p:ph type="sldNum" sz="quarter" idx="5"/>
          </p:nvPr>
        </p:nvSpPr>
        <p:spPr/>
        <p:txBody>
          <a:bodyPr/>
          <a:lstStyle/>
          <a:p>
            <a:fld id="{92D21567-5B62-4645-8657-F572BD1CB592}" type="slidenum">
              <a:rPr lang="en-GB" smtClean="0"/>
              <a:t>3</a:t>
            </a:fld>
            <a:endParaRPr lang="en-GB"/>
          </a:p>
        </p:txBody>
      </p:sp>
    </p:spTree>
    <p:extLst>
      <p:ext uri="{BB962C8B-B14F-4D97-AF65-F5344CB8AC3E}">
        <p14:creationId xmlns:p14="http://schemas.microsoft.com/office/powerpoint/2010/main" val="3287259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30</a:t>
            </a:fld>
            <a:endParaRPr lang="en-GB"/>
          </a:p>
        </p:txBody>
      </p:sp>
    </p:spTree>
    <p:extLst>
      <p:ext uri="{BB962C8B-B14F-4D97-AF65-F5344CB8AC3E}">
        <p14:creationId xmlns:p14="http://schemas.microsoft.com/office/powerpoint/2010/main" val="259100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say ‘Have you thought about what you want to get from future life?’ they don’t have to say but just making point that we all have ambitions.</a:t>
            </a:r>
          </a:p>
        </p:txBody>
      </p:sp>
      <p:sp>
        <p:nvSpPr>
          <p:cNvPr id="4" name="Slide Number Placeholder 3"/>
          <p:cNvSpPr>
            <a:spLocks noGrp="1"/>
          </p:cNvSpPr>
          <p:nvPr>
            <p:ph type="sldNum" sz="quarter" idx="5"/>
          </p:nvPr>
        </p:nvSpPr>
        <p:spPr/>
        <p:txBody>
          <a:bodyPr/>
          <a:lstStyle/>
          <a:p>
            <a:fld id="{92D21567-5B62-4645-8657-F572BD1CB592}" type="slidenum">
              <a:rPr lang="en-GB" smtClean="0"/>
              <a:t>4</a:t>
            </a:fld>
            <a:endParaRPr lang="en-GB"/>
          </a:p>
        </p:txBody>
      </p:sp>
    </p:spTree>
    <p:extLst>
      <p:ext uri="{BB962C8B-B14F-4D97-AF65-F5344CB8AC3E}">
        <p14:creationId xmlns:p14="http://schemas.microsoft.com/office/powerpoint/2010/main" val="149926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what we all need to be able to do the things we want is usually funds, and we get them from having a job. Loads of different types of jobs. But that is not the only thing we get from working. See if they can come up with some ideas like:</a:t>
            </a:r>
          </a:p>
          <a:p>
            <a:r>
              <a:rPr lang="en-GB" dirty="0"/>
              <a:t>Job satisfaction</a:t>
            </a:r>
          </a:p>
          <a:p>
            <a:r>
              <a:rPr lang="en-GB" dirty="0"/>
              <a:t>Meet new people</a:t>
            </a:r>
          </a:p>
          <a:p>
            <a:r>
              <a:rPr lang="en-GB" dirty="0"/>
              <a:t>Learn new things</a:t>
            </a:r>
          </a:p>
          <a:p>
            <a:r>
              <a:rPr lang="en-GB" dirty="0"/>
              <a:t>Gives us purpose</a:t>
            </a:r>
          </a:p>
          <a:p>
            <a:r>
              <a:rPr lang="en-GB" dirty="0"/>
              <a:t>Enjoy leisure time more as have contrast.</a:t>
            </a:r>
          </a:p>
          <a:p>
            <a:endParaRPr lang="en-GB" dirty="0"/>
          </a:p>
        </p:txBody>
      </p:sp>
      <p:sp>
        <p:nvSpPr>
          <p:cNvPr id="4" name="Slide Number Placeholder 3"/>
          <p:cNvSpPr>
            <a:spLocks noGrp="1"/>
          </p:cNvSpPr>
          <p:nvPr>
            <p:ph type="sldNum" sz="quarter" idx="5"/>
          </p:nvPr>
        </p:nvSpPr>
        <p:spPr/>
        <p:txBody>
          <a:bodyPr/>
          <a:lstStyle/>
          <a:p>
            <a:fld id="{92D21567-5B62-4645-8657-F572BD1CB592}" type="slidenum">
              <a:rPr lang="en-GB" smtClean="0"/>
              <a:t>5</a:t>
            </a:fld>
            <a:endParaRPr lang="en-GB"/>
          </a:p>
        </p:txBody>
      </p:sp>
    </p:spTree>
    <p:extLst>
      <p:ext uri="{BB962C8B-B14F-4D97-AF65-F5344CB8AC3E}">
        <p14:creationId xmlns:p14="http://schemas.microsoft.com/office/powerpoint/2010/main" val="7269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WEX first stage on career journey</a:t>
            </a:r>
          </a:p>
        </p:txBody>
      </p:sp>
      <p:sp>
        <p:nvSpPr>
          <p:cNvPr id="4" name="Slide Number Placeholder 3"/>
          <p:cNvSpPr>
            <a:spLocks noGrp="1"/>
          </p:cNvSpPr>
          <p:nvPr>
            <p:ph type="sldNum" sz="quarter" idx="5"/>
          </p:nvPr>
        </p:nvSpPr>
        <p:spPr/>
        <p:txBody>
          <a:bodyPr/>
          <a:lstStyle/>
          <a:p>
            <a:fld id="{92D21567-5B62-4645-8657-F572BD1CB592}" type="slidenum">
              <a:rPr lang="en-GB" smtClean="0"/>
              <a:t>6</a:t>
            </a:fld>
            <a:endParaRPr lang="en-GB"/>
          </a:p>
        </p:txBody>
      </p:sp>
    </p:spTree>
    <p:extLst>
      <p:ext uri="{BB962C8B-B14F-4D97-AF65-F5344CB8AC3E}">
        <p14:creationId xmlns:p14="http://schemas.microsoft.com/office/powerpoint/2010/main" val="198549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should only set up new account of they do not have one already, otherwise they should ‘sign in’. They can do ‘forgotten password’ from the sign in screen. They must use the same email they used to register and go to that email address to pick up the new password link.</a:t>
            </a:r>
          </a:p>
        </p:txBody>
      </p:sp>
      <p:sp>
        <p:nvSpPr>
          <p:cNvPr id="4" name="Slide Number Placeholder 3"/>
          <p:cNvSpPr>
            <a:spLocks noGrp="1"/>
          </p:cNvSpPr>
          <p:nvPr>
            <p:ph type="sldNum" sz="quarter" idx="5"/>
          </p:nvPr>
        </p:nvSpPr>
        <p:spPr/>
        <p:txBody>
          <a:bodyPr/>
          <a:lstStyle/>
          <a:p>
            <a:fld id="{92D21567-5B62-4645-8657-F572BD1CB592}" type="slidenum">
              <a:rPr lang="en-GB" smtClean="0"/>
              <a:t>7</a:t>
            </a:fld>
            <a:endParaRPr lang="en-GB"/>
          </a:p>
        </p:txBody>
      </p:sp>
    </p:spTree>
    <p:extLst>
      <p:ext uri="{BB962C8B-B14F-4D97-AF65-F5344CB8AC3E}">
        <p14:creationId xmlns:p14="http://schemas.microsoft.com/office/powerpoint/2010/main" val="3182821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82288-B740-BDC7-A1C6-C6BCA20D6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A6537-4A92-A47D-60C6-C489DE7CA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0C382-5750-7217-6C90-5BE6D374C2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B43952-4E8F-2648-B86D-03A6ED00F481}"/>
              </a:ext>
            </a:extLst>
          </p:cNvPr>
          <p:cNvSpPr>
            <a:spLocks noGrp="1"/>
          </p:cNvSpPr>
          <p:nvPr>
            <p:ph type="sldNum" sz="quarter" idx="5"/>
          </p:nvPr>
        </p:nvSpPr>
        <p:spPr/>
        <p:txBody>
          <a:bodyPr/>
          <a:lstStyle/>
          <a:p>
            <a:fld id="{92D21567-5B62-4645-8657-F572BD1CB592}" type="slidenum">
              <a:rPr lang="en-GB" smtClean="0"/>
              <a:t>8</a:t>
            </a:fld>
            <a:endParaRPr lang="en-GB"/>
          </a:p>
        </p:txBody>
      </p:sp>
    </p:spTree>
    <p:extLst>
      <p:ext uri="{BB962C8B-B14F-4D97-AF65-F5344CB8AC3E}">
        <p14:creationId xmlns:p14="http://schemas.microsoft.com/office/powerpoint/2010/main" val="3734836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21567-5B62-4645-8657-F572BD1CB592}" type="slidenum">
              <a:rPr lang="en-GB" smtClean="0"/>
              <a:t>9</a:t>
            </a:fld>
            <a:endParaRPr lang="en-GB"/>
          </a:p>
        </p:txBody>
      </p:sp>
    </p:spTree>
    <p:extLst>
      <p:ext uri="{BB962C8B-B14F-4D97-AF65-F5344CB8AC3E}">
        <p14:creationId xmlns:p14="http://schemas.microsoft.com/office/powerpoint/2010/main" val="350652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A282-B394-F7FD-EED1-1D9DA1663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800A1B-DB30-CE24-269D-A57E9EE7F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7E8572-F01B-0BCC-100B-19EFF73A98C5}"/>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5" name="Footer Placeholder 4">
            <a:extLst>
              <a:ext uri="{FF2B5EF4-FFF2-40B4-BE49-F238E27FC236}">
                <a16:creationId xmlns:a16="http://schemas.microsoft.com/office/drawing/2014/main" id="{58D30990-5465-36CE-8E74-0959977808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DAA2E3-B3C7-F4D0-501D-6AC89E154076}"/>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214596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C12C-7445-1C83-CFAA-B80EC8102F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B5DA22-C3FF-219A-8211-23BF50631D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E0B977-4CAD-7EB7-1184-BF68D09CE96E}"/>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5" name="Footer Placeholder 4">
            <a:extLst>
              <a:ext uri="{FF2B5EF4-FFF2-40B4-BE49-F238E27FC236}">
                <a16:creationId xmlns:a16="http://schemas.microsoft.com/office/drawing/2014/main" id="{954D47ED-4FC6-9126-A755-7FB18B130C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8BDFB4-CCB2-B266-902A-A6CB2E74BE41}"/>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112892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364EF-8108-C9D6-9364-EE679091DB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9DCCE8-6C4E-0CF6-696D-23C2077327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6A8148-FC94-6BA5-3D0B-1A99780A9556}"/>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5" name="Footer Placeholder 4">
            <a:extLst>
              <a:ext uri="{FF2B5EF4-FFF2-40B4-BE49-F238E27FC236}">
                <a16:creationId xmlns:a16="http://schemas.microsoft.com/office/drawing/2014/main" id="{F9442800-59EE-8A00-E4F9-352834DABD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E3DFD2-AA8F-5382-BC6B-FE0A8D1C9028}"/>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67066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C25A-75BD-2B87-8106-9E66B4FFC8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6C5A61-50A3-DBA0-942F-5F9F4A0E7E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586D22-5517-0D1C-AF17-BF3A2A46F015}"/>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5" name="Footer Placeholder 4">
            <a:extLst>
              <a:ext uri="{FF2B5EF4-FFF2-40B4-BE49-F238E27FC236}">
                <a16:creationId xmlns:a16="http://schemas.microsoft.com/office/drawing/2014/main" id="{A9BB4A65-30F6-39C5-FACC-E7906AC80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5B3329-D670-D4A9-5B53-676CD86F396E}"/>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76187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B49C-0A6C-7E10-C674-67EC1AA47B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EA4450-DE69-0C83-A763-CD12118333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71BC41-6963-1261-CE52-95A74ECF75B9}"/>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5" name="Footer Placeholder 4">
            <a:extLst>
              <a:ext uri="{FF2B5EF4-FFF2-40B4-BE49-F238E27FC236}">
                <a16:creationId xmlns:a16="http://schemas.microsoft.com/office/drawing/2014/main" id="{C92BA369-6CC6-4BA6-9C0B-8558955080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6C46FA-5BD0-EE81-0E43-1BA430C83EB5}"/>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218445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5C9B-EACF-33EB-2E3B-CEB032D887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40444-FC31-4DB0-E628-6AF52DE65C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1DCC6C-970C-993E-5A35-A5192CD484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FC935F-B973-8D30-E54B-45850865EDD8}"/>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6" name="Footer Placeholder 5">
            <a:extLst>
              <a:ext uri="{FF2B5EF4-FFF2-40B4-BE49-F238E27FC236}">
                <a16:creationId xmlns:a16="http://schemas.microsoft.com/office/drawing/2014/main" id="{7738B408-CAED-641D-342D-3D63F84547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3F52F6-9884-53BE-2B4E-5FB69E3AFDF7}"/>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75133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6B47-45FC-68A8-2717-ED84A27E27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E6B09E-72BC-FD49-D5A7-90B912F5F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FFDDEE-D63B-50BF-0CDB-6DBFA86C7D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28579B-AD2A-F643-098D-C66068EE7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1115C-46C1-DFE1-9FFE-8F596950E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AB53ED9-21BF-B26E-FA48-C94DCF3539F1}"/>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8" name="Footer Placeholder 7">
            <a:extLst>
              <a:ext uri="{FF2B5EF4-FFF2-40B4-BE49-F238E27FC236}">
                <a16:creationId xmlns:a16="http://schemas.microsoft.com/office/drawing/2014/main" id="{CA3793B1-C8C8-8907-3D3A-ED0355C683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E9C70E-E814-B8FA-5355-6529C575DA77}"/>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228003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3E5B-8B66-8FD2-2721-B9EE3BAE8C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5FFE03-8BCE-7D0D-EF24-96B0ADD84C83}"/>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4" name="Footer Placeholder 3">
            <a:extLst>
              <a:ext uri="{FF2B5EF4-FFF2-40B4-BE49-F238E27FC236}">
                <a16:creationId xmlns:a16="http://schemas.microsoft.com/office/drawing/2014/main" id="{A7FA8928-4700-DC73-5456-BB7A94F5B3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691F06-BD04-8D83-C258-49030E671451}"/>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401451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73D76-56A8-1909-17C3-29ECC15227C6}"/>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3" name="Footer Placeholder 2">
            <a:extLst>
              <a:ext uri="{FF2B5EF4-FFF2-40B4-BE49-F238E27FC236}">
                <a16:creationId xmlns:a16="http://schemas.microsoft.com/office/drawing/2014/main" id="{BBE13BE7-8BD7-62C1-FE85-FD411EE0C4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17E96-2E17-BDAD-A878-23F920DFEB83}"/>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168444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72E5-0021-2595-2403-8F492D9B2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C0C192-8703-2119-DE6A-C1F0C0EC97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397376-6A1A-72ED-F5F1-FB2C5A1E9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A75F9C-92D2-55E8-21D8-FFB028E05021}"/>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6" name="Footer Placeholder 5">
            <a:extLst>
              <a:ext uri="{FF2B5EF4-FFF2-40B4-BE49-F238E27FC236}">
                <a16:creationId xmlns:a16="http://schemas.microsoft.com/office/drawing/2014/main" id="{916E0CE8-05D5-C82C-8448-7FC920FD0F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C20C6-DEE4-A414-B56C-DAB49D7AE59A}"/>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717449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0D58-B49C-69D2-AC86-C4E5A5375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0E44CBA-BFE8-18C1-55E0-3A5F239145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921DAF-AA2E-C2AA-BBF7-0957D7C48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E1472-2204-E164-D604-93CE2CCFCC30}"/>
              </a:ext>
            </a:extLst>
          </p:cNvPr>
          <p:cNvSpPr>
            <a:spLocks noGrp="1"/>
          </p:cNvSpPr>
          <p:nvPr>
            <p:ph type="dt" sz="half" idx="10"/>
          </p:nvPr>
        </p:nvSpPr>
        <p:spPr/>
        <p:txBody>
          <a:bodyPr/>
          <a:lstStyle/>
          <a:p>
            <a:fld id="{E687E92F-0674-4674-8C34-5EE43FAF96D4}" type="datetimeFigureOut">
              <a:rPr lang="en-GB" smtClean="0"/>
              <a:t>19/05/2026</a:t>
            </a:fld>
            <a:endParaRPr lang="en-GB"/>
          </a:p>
        </p:txBody>
      </p:sp>
      <p:sp>
        <p:nvSpPr>
          <p:cNvPr id="6" name="Footer Placeholder 5">
            <a:extLst>
              <a:ext uri="{FF2B5EF4-FFF2-40B4-BE49-F238E27FC236}">
                <a16:creationId xmlns:a16="http://schemas.microsoft.com/office/drawing/2014/main" id="{F33923CA-67BD-9230-646B-018E5358BF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F56D24-CE11-08F6-AF9B-DCCF3FF31ECD}"/>
              </a:ext>
            </a:extLst>
          </p:cNvPr>
          <p:cNvSpPr>
            <a:spLocks noGrp="1"/>
          </p:cNvSpPr>
          <p:nvPr>
            <p:ph type="sldNum" sz="quarter" idx="12"/>
          </p:nvPr>
        </p:nvSpPr>
        <p:spPr/>
        <p:txBody>
          <a:bodyPr/>
          <a:lstStyle/>
          <a:p>
            <a:fld id="{B94DD78C-50B0-45AF-BB04-D5B2765D6205}" type="slidenum">
              <a:rPr lang="en-GB" smtClean="0"/>
              <a:t>‹#›</a:t>
            </a:fld>
            <a:endParaRPr lang="en-GB"/>
          </a:p>
        </p:txBody>
      </p:sp>
    </p:spTree>
    <p:extLst>
      <p:ext uri="{BB962C8B-B14F-4D97-AF65-F5344CB8AC3E}">
        <p14:creationId xmlns:p14="http://schemas.microsoft.com/office/powerpoint/2010/main" val="4062832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91024C-57A1-E902-E499-9954EF572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2C35FA-45FE-DE94-A89E-FA44FECF7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6939E8-94BA-3F49-6FCE-A414F6382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7E92F-0674-4674-8C34-5EE43FAF96D4}" type="datetimeFigureOut">
              <a:rPr lang="en-GB" smtClean="0"/>
              <a:t>19/05/2026</a:t>
            </a:fld>
            <a:endParaRPr lang="en-GB"/>
          </a:p>
        </p:txBody>
      </p:sp>
      <p:sp>
        <p:nvSpPr>
          <p:cNvPr id="5" name="Footer Placeholder 4">
            <a:extLst>
              <a:ext uri="{FF2B5EF4-FFF2-40B4-BE49-F238E27FC236}">
                <a16:creationId xmlns:a16="http://schemas.microsoft.com/office/drawing/2014/main" id="{0B16778A-83E4-5BCB-E579-57284A6972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9C3457-FE3E-D3F8-CE79-1A166F3773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DD78C-50B0-45AF-BB04-D5B2765D6205}" type="slidenum">
              <a:rPr lang="en-GB" smtClean="0"/>
              <a:t>‹#›</a:t>
            </a:fld>
            <a:endParaRPr lang="en-GB"/>
          </a:p>
        </p:txBody>
      </p:sp>
    </p:spTree>
    <p:extLst>
      <p:ext uri="{BB962C8B-B14F-4D97-AF65-F5344CB8AC3E}">
        <p14:creationId xmlns:p14="http://schemas.microsoft.com/office/powerpoint/2010/main" val="175862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png"/><Relationship Id="rId4" Type="http://schemas.openxmlformats.org/officeDocument/2006/relationships/image" Target="../media/image33.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3.svg"/><Relationship Id="rId5" Type="http://schemas.openxmlformats.org/officeDocument/2006/relationships/image" Target="../media/image47.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7.png"/><Relationship Id="rId10" Type="http://schemas.openxmlformats.org/officeDocument/2006/relationships/image" Target="../media/image13.svg"/><Relationship Id="rId4" Type="http://schemas.openxmlformats.org/officeDocument/2006/relationships/image" Target="../media/image56.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13.svg"/><Relationship Id="rId4" Type="http://schemas.openxmlformats.org/officeDocument/2006/relationships/image" Target="../media/image28.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8.png"/><Relationship Id="rId4" Type="http://schemas.openxmlformats.org/officeDocument/2006/relationships/image" Target="../media/image60.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13.svg"/><Relationship Id="rId4" Type="http://schemas.openxmlformats.org/officeDocument/2006/relationships/image" Target="../media/image62.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hyperlink" Target="http://www.careerpilot.org.uk/" TargetMode="External"/><Relationship Id="rId9"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9.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28.png"/><Relationship Id="rId10" Type="http://schemas.openxmlformats.org/officeDocument/2006/relationships/image" Target="../media/image3.png"/><Relationship Id="rId4" Type="http://schemas.openxmlformats.org/officeDocument/2006/relationships/image" Target="../media/image70.pn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6.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hyperlink" Target="http://www.careerpilot.org.uk/" TargetMode="Externa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77.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hyperlink" Target="http://www.careerpilot.org.uk/" TargetMode="External"/><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28F25-5AE2-1D03-FA9C-865FA841B5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8E57EC6-7E86-AAC4-1BCD-841B50849C93}"/>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771E77D0-6963-3E1E-CB22-C43C9BE3B2B2}"/>
              </a:ext>
            </a:extLst>
          </p:cNvPr>
          <p:cNvSpPr/>
          <p:nvPr/>
        </p:nvSpPr>
        <p:spPr>
          <a:xfrm>
            <a:off x="182531" y="6460690"/>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32C3856E-6C98-8289-50BB-E2D22A6E6CC2}"/>
              </a:ext>
            </a:extLst>
          </p:cNvPr>
          <p:cNvSpPr/>
          <p:nvPr/>
        </p:nvSpPr>
        <p:spPr>
          <a:xfrm>
            <a:off x="182531" y="150831"/>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F9E4EE8-C543-6D0B-ACFC-0CB673E94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05" y="221091"/>
            <a:ext cx="886349" cy="886349"/>
          </a:xfrm>
          <a:prstGeom prst="rect">
            <a:avLst/>
          </a:prstGeom>
          <a:ln w="28575">
            <a:solidFill>
              <a:srgbClr val="57DDDD"/>
            </a:solidFill>
          </a:ln>
        </p:spPr>
      </p:pic>
      <p:pic>
        <p:nvPicPr>
          <p:cNvPr id="30" name="Picture 29" descr="A blue text on a black background&#10;&#10;AI-generated content may be incorrect.">
            <a:extLst>
              <a:ext uri="{FF2B5EF4-FFF2-40B4-BE49-F238E27FC236}">
                <a16:creationId xmlns:a16="http://schemas.microsoft.com/office/drawing/2014/main" id="{64B23FDB-3960-D4CE-D534-D348A35D58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
        <p:nvSpPr>
          <p:cNvPr id="42" name="Rectangle 41">
            <a:extLst>
              <a:ext uri="{FF2B5EF4-FFF2-40B4-BE49-F238E27FC236}">
                <a16:creationId xmlns:a16="http://schemas.microsoft.com/office/drawing/2014/main" id="{13D3A8F7-C8D7-DEA8-5FAA-10AFD69E56CC}"/>
              </a:ext>
            </a:extLst>
          </p:cNvPr>
          <p:cNvSpPr/>
          <p:nvPr/>
        </p:nvSpPr>
        <p:spPr>
          <a:xfrm>
            <a:off x="7162800" y="221091"/>
            <a:ext cx="4741195" cy="886349"/>
          </a:xfrm>
          <a:prstGeom prst="rect">
            <a:avLst/>
          </a:prstGeom>
          <a:solidFill>
            <a:srgbClr val="1EAA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Delivery Notes</a:t>
            </a:r>
          </a:p>
        </p:txBody>
      </p:sp>
      <p:graphicFrame>
        <p:nvGraphicFramePr>
          <p:cNvPr id="44" name="Table 43">
            <a:extLst>
              <a:ext uri="{FF2B5EF4-FFF2-40B4-BE49-F238E27FC236}">
                <a16:creationId xmlns:a16="http://schemas.microsoft.com/office/drawing/2014/main" id="{C06F0879-9C4C-82A0-2C73-979A04E3AFC4}"/>
              </a:ext>
            </a:extLst>
          </p:cNvPr>
          <p:cNvGraphicFramePr>
            <a:graphicFrameLocks noGrp="1"/>
          </p:cNvGraphicFramePr>
          <p:nvPr>
            <p:extLst>
              <p:ext uri="{D42A27DB-BD31-4B8C-83A1-F6EECF244321}">
                <p14:modId xmlns:p14="http://schemas.microsoft.com/office/powerpoint/2010/main" val="302525240"/>
              </p:ext>
            </p:extLst>
          </p:nvPr>
        </p:nvGraphicFramePr>
        <p:xfrm>
          <a:off x="374572" y="2293082"/>
          <a:ext cx="11413475" cy="2862905"/>
        </p:xfrm>
        <a:graphic>
          <a:graphicData uri="http://schemas.openxmlformats.org/drawingml/2006/table">
            <a:tbl>
              <a:tblPr firstRow="1" bandRow="1">
                <a:tableStyleId>{5C22544A-7EE6-4342-B048-85BDC9FD1C3A}</a:tableStyleId>
              </a:tblPr>
              <a:tblGrid>
                <a:gridCol w="1436079">
                  <a:extLst>
                    <a:ext uri="{9D8B030D-6E8A-4147-A177-3AD203B41FA5}">
                      <a16:colId xmlns:a16="http://schemas.microsoft.com/office/drawing/2014/main" val="1713712011"/>
                    </a:ext>
                  </a:extLst>
                </a:gridCol>
                <a:gridCol w="1449542">
                  <a:extLst>
                    <a:ext uri="{9D8B030D-6E8A-4147-A177-3AD203B41FA5}">
                      <a16:colId xmlns:a16="http://schemas.microsoft.com/office/drawing/2014/main" val="2083162537"/>
                    </a:ext>
                  </a:extLst>
                </a:gridCol>
                <a:gridCol w="5531267">
                  <a:extLst>
                    <a:ext uri="{9D8B030D-6E8A-4147-A177-3AD203B41FA5}">
                      <a16:colId xmlns:a16="http://schemas.microsoft.com/office/drawing/2014/main" val="3642786991"/>
                    </a:ext>
                  </a:extLst>
                </a:gridCol>
                <a:gridCol w="1641513">
                  <a:extLst>
                    <a:ext uri="{9D8B030D-6E8A-4147-A177-3AD203B41FA5}">
                      <a16:colId xmlns:a16="http://schemas.microsoft.com/office/drawing/2014/main" val="3789936262"/>
                    </a:ext>
                  </a:extLst>
                </a:gridCol>
                <a:gridCol w="1355074">
                  <a:extLst>
                    <a:ext uri="{9D8B030D-6E8A-4147-A177-3AD203B41FA5}">
                      <a16:colId xmlns:a16="http://schemas.microsoft.com/office/drawing/2014/main" val="4151357495"/>
                    </a:ext>
                  </a:extLst>
                </a:gridCol>
              </a:tblGrid>
              <a:tr h="572581">
                <a:tc>
                  <a:txBody>
                    <a:bodyPr/>
                    <a:lstStyle/>
                    <a:p>
                      <a:r>
                        <a:rPr lang="en-GB" dirty="0"/>
                        <a:t>Timings</a:t>
                      </a:r>
                    </a:p>
                  </a:txBody>
                  <a:tcPr>
                    <a:solidFill>
                      <a:srgbClr val="29629C"/>
                    </a:solidFill>
                  </a:tcPr>
                </a:tc>
                <a:tc>
                  <a:txBody>
                    <a:bodyPr/>
                    <a:lstStyle/>
                    <a:p>
                      <a:r>
                        <a:rPr lang="en-GB" dirty="0"/>
                        <a:t>Slides</a:t>
                      </a:r>
                    </a:p>
                  </a:txBody>
                  <a:tcPr>
                    <a:solidFill>
                      <a:srgbClr val="29629C"/>
                    </a:solidFill>
                  </a:tcPr>
                </a:tc>
                <a:tc>
                  <a:txBody>
                    <a:bodyPr/>
                    <a:lstStyle/>
                    <a:p>
                      <a:r>
                        <a:rPr lang="en-GB" dirty="0"/>
                        <a:t>Activity</a:t>
                      </a:r>
                    </a:p>
                  </a:txBody>
                  <a:tcPr>
                    <a:solidFill>
                      <a:srgbClr val="29629C"/>
                    </a:solidFill>
                  </a:tcPr>
                </a:tc>
                <a:tc>
                  <a:txBody>
                    <a:bodyPr/>
                    <a:lstStyle/>
                    <a:p>
                      <a:r>
                        <a:rPr lang="en-GB" dirty="0"/>
                        <a:t>Notes</a:t>
                      </a:r>
                    </a:p>
                  </a:txBody>
                  <a:tcPr>
                    <a:solidFill>
                      <a:srgbClr val="29629C"/>
                    </a:solidFill>
                  </a:tcPr>
                </a:tc>
                <a:tc>
                  <a:txBody>
                    <a:bodyPr/>
                    <a:lstStyle/>
                    <a:p>
                      <a:r>
                        <a:rPr lang="en-GB" dirty="0"/>
                        <a:t>Key tasks</a:t>
                      </a:r>
                    </a:p>
                  </a:txBody>
                  <a:tcPr>
                    <a:solidFill>
                      <a:srgbClr val="29629C"/>
                    </a:solidFill>
                  </a:tcPr>
                </a:tc>
                <a:extLst>
                  <a:ext uri="{0D108BD9-81ED-4DB2-BD59-A6C34878D82A}">
                    <a16:rowId xmlns:a16="http://schemas.microsoft.com/office/drawing/2014/main" val="215290139"/>
                  </a:ext>
                </a:extLst>
              </a:tr>
              <a:tr h="572581">
                <a:tc>
                  <a:txBody>
                    <a:bodyPr/>
                    <a:lstStyle/>
                    <a:p>
                      <a:r>
                        <a:rPr lang="en-GB" dirty="0"/>
                        <a:t>20 mins</a:t>
                      </a:r>
                    </a:p>
                  </a:txBody>
                  <a:tcPr/>
                </a:tc>
                <a:tc>
                  <a:txBody>
                    <a:bodyPr/>
                    <a:lstStyle/>
                    <a:p>
                      <a:r>
                        <a:rPr lang="en-GB" dirty="0"/>
                        <a:t>1 - 11</a:t>
                      </a:r>
                    </a:p>
                  </a:txBody>
                  <a:tcPr/>
                </a:tc>
                <a:tc>
                  <a:txBody>
                    <a:bodyPr/>
                    <a:lstStyle/>
                    <a:p>
                      <a:r>
                        <a:rPr lang="en-GB" dirty="0"/>
                        <a:t>Setting the scene </a:t>
                      </a:r>
                    </a:p>
                  </a:txBody>
                  <a:tcPr/>
                </a:tc>
                <a:tc>
                  <a:txBody>
                    <a:bodyPr/>
                    <a:lstStyle/>
                    <a:p>
                      <a:endParaRPr lang="en-GB" dirty="0"/>
                    </a:p>
                  </a:txBody>
                  <a:tcPr/>
                </a:tc>
                <a:tc>
                  <a:txBody>
                    <a:bodyPr/>
                    <a:lstStyle/>
                    <a:p>
                      <a:r>
                        <a:rPr lang="en-GB" b="1" dirty="0">
                          <a:solidFill>
                            <a:srgbClr val="F0616C"/>
                          </a:solidFill>
                        </a:rPr>
                        <a:t>Yes</a:t>
                      </a:r>
                    </a:p>
                  </a:txBody>
                  <a:tcPr/>
                </a:tc>
                <a:extLst>
                  <a:ext uri="{0D108BD9-81ED-4DB2-BD59-A6C34878D82A}">
                    <a16:rowId xmlns:a16="http://schemas.microsoft.com/office/drawing/2014/main" val="778723276"/>
                  </a:ext>
                </a:extLst>
              </a:tr>
              <a:tr h="572581">
                <a:tc>
                  <a:txBody>
                    <a:bodyPr/>
                    <a:lstStyle/>
                    <a:p>
                      <a:r>
                        <a:rPr lang="en-GB" dirty="0"/>
                        <a:t>20 mins</a:t>
                      </a:r>
                    </a:p>
                  </a:txBody>
                  <a:tcPr/>
                </a:tc>
                <a:tc>
                  <a:txBody>
                    <a:bodyPr/>
                    <a:lstStyle/>
                    <a:p>
                      <a:r>
                        <a:rPr lang="en-GB" dirty="0"/>
                        <a:t>12 - 16</a:t>
                      </a:r>
                    </a:p>
                  </a:txBody>
                  <a:tcPr/>
                </a:tc>
                <a:tc>
                  <a:txBody>
                    <a:bodyPr/>
                    <a:lstStyle/>
                    <a:p>
                      <a:r>
                        <a:rPr lang="en-GB" dirty="0"/>
                        <a:t>Thinking about WEX and finding one to apply to </a:t>
                      </a:r>
                    </a:p>
                  </a:txBody>
                  <a:tcPr/>
                </a:tc>
                <a:tc>
                  <a:txBody>
                    <a:bodyPr/>
                    <a:lstStyle/>
                    <a:p>
                      <a:r>
                        <a:rPr lang="en-GB" dirty="0"/>
                        <a:t>Workbook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616C"/>
                          </a:solidFill>
                          <a:effectLst/>
                          <a:uLnTx/>
                          <a:uFillTx/>
                          <a:latin typeface="Calibri" panose="020F0502020204030204"/>
                          <a:ea typeface="+mn-ea"/>
                          <a:cs typeface="+mn-cs"/>
                        </a:rPr>
                        <a:t>Yes</a:t>
                      </a:r>
                    </a:p>
                  </a:txBody>
                  <a:tcPr/>
                </a:tc>
                <a:extLst>
                  <a:ext uri="{0D108BD9-81ED-4DB2-BD59-A6C34878D82A}">
                    <a16:rowId xmlns:a16="http://schemas.microsoft.com/office/drawing/2014/main" val="729904762"/>
                  </a:ext>
                </a:extLst>
              </a:tr>
              <a:tr h="572581">
                <a:tc>
                  <a:txBody>
                    <a:bodyPr/>
                    <a:lstStyle/>
                    <a:p>
                      <a:r>
                        <a:rPr lang="en-GB" dirty="0"/>
                        <a:t>15 mins</a:t>
                      </a:r>
                    </a:p>
                  </a:txBody>
                  <a:tcPr/>
                </a:tc>
                <a:tc>
                  <a:txBody>
                    <a:bodyPr/>
                    <a:lstStyle/>
                    <a:p>
                      <a:r>
                        <a:rPr lang="en-GB" dirty="0"/>
                        <a:t>17 - 21</a:t>
                      </a:r>
                    </a:p>
                  </a:txBody>
                  <a:tcPr/>
                </a:tc>
                <a:tc>
                  <a:txBody>
                    <a:bodyPr/>
                    <a:lstStyle/>
                    <a:p>
                      <a:r>
                        <a:rPr lang="en-GB" dirty="0"/>
                        <a:t>Exploring your skills and matching to a job</a:t>
                      </a:r>
                    </a:p>
                  </a:txBody>
                  <a:tcPr/>
                </a:tc>
                <a:tc>
                  <a:txBody>
                    <a:bodyPr/>
                    <a:lstStyle/>
                    <a:p>
                      <a:r>
                        <a:rPr lang="en-GB" dirty="0"/>
                        <a:t>Workbook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616C"/>
                          </a:solidFill>
                          <a:effectLst/>
                          <a:uLnTx/>
                          <a:uFillTx/>
                          <a:latin typeface="Calibri" panose="020F0502020204030204"/>
                          <a:ea typeface="+mn-ea"/>
                          <a:cs typeface="+mn-cs"/>
                        </a:rPr>
                        <a:t>Yes</a:t>
                      </a:r>
                    </a:p>
                  </a:txBody>
                  <a:tcPr/>
                </a:tc>
                <a:extLst>
                  <a:ext uri="{0D108BD9-81ED-4DB2-BD59-A6C34878D82A}">
                    <a16:rowId xmlns:a16="http://schemas.microsoft.com/office/drawing/2014/main" val="2594997991"/>
                  </a:ext>
                </a:extLst>
              </a:tr>
              <a:tr h="572581">
                <a:tc>
                  <a:txBody>
                    <a:bodyPr/>
                    <a:lstStyle/>
                    <a:p>
                      <a:r>
                        <a:rPr lang="en-GB" dirty="0"/>
                        <a:t>5 mins</a:t>
                      </a:r>
                    </a:p>
                  </a:txBody>
                  <a:tcPr/>
                </a:tc>
                <a:tc>
                  <a:txBody>
                    <a:bodyPr/>
                    <a:lstStyle/>
                    <a:p>
                      <a:r>
                        <a:rPr lang="en-GB" dirty="0"/>
                        <a:t>22 - 24</a:t>
                      </a:r>
                    </a:p>
                  </a:txBody>
                  <a:tcPr/>
                </a:tc>
                <a:tc>
                  <a:txBody>
                    <a:bodyPr/>
                    <a:lstStyle/>
                    <a:p>
                      <a:r>
                        <a:rPr lang="en-GB" dirty="0"/>
                        <a:t>Wrap-up</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38130153"/>
                  </a:ext>
                </a:extLst>
              </a:tr>
            </a:tbl>
          </a:graphicData>
        </a:graphic>
      </p:graphicFrame>
      <p:sp>
        <p:nvSpPr>
          <p:cNvPr id="45" name="TextBox 44">
            <a:extLst>
              <a:ext uri="{FF2B5EF4-FFF2-40B4-BE49-F238E27FC236}">
                <a16:creationId xmlns:a16="http://schemas.microsoft.com/office/drawing/2014/main" id="{3A765CA7-E559-79EF-5FA6-064CA5CC58BA}"/>
              </a:ext>
            </a:extLst>
          </p:cNvPr>
          <p:cNvSpPr txBox="1"/>
          <p:nvPr/>
        </p:nvSpPr>
        <p:spPr>
          <a:xfrm>
            <a:off x="288005" y="1232496"/>
            <a:ext cx="11615990" cy="923330"/>
          </a:xfrm>
          <a:prstGeom prst="rect">
            <a:avLst/>
          </a:prstGeom>
          <a:noFill/>
        </p:spPr>
        <p:txBody>
          <a:bodyPr wrap="square" rtlCol="0">
            <a:spAutoFit/>
          </a:bodyPr>
          <a:lstStyle/>
          <a:p>
            <a:r>
              <a:rPr lang="en-GB" dirty="0"/>
              <a:t>Before session 1, ask school to ‘whitelist’ careerpilot.org.uk </a:t>
            </a:r>
          </a:p>
          <a:p>
            <a:r>
              <a:rPr lang="en-GB" dirty="0"/>
              <a:t>All students to have own computer with Internet access.</a:t>
            </a:r>
          </a:p>
          <a:p>
            <a:r>
              <a:rPr lang="en-GB" dirty="0"/>
              <a:t>Deliverer to have whiteboard for presentation.</a:t>
            </a:r>
          </a:p>
        </p:txBody>
      </p:sp>
      <p:sp>
        <p:nvSpPr>
          <p:cNvPr id="46" name="TextBox 45">
            <a:extLst>
              <a:ext uri="{FF2B5EF4-FFF2-40B4-BE49-F238E27FC236}">
                <a16:creationId xmlns:a16="http://schemas.microsoft.com/office/drawing/2014/main" id="{DDF8DAF0-2E67-A9C4-098A-843288DA3EB8}"/>
              </a:ext>
            </a:extLst>
          </p:cNvPr>
          <p:cNvSpPr txBox="1"/>
          <p:nvPr/>
        </p:nvSpPr>
        <p:spPr>
          <a:xfrm>
            <a:off x="288005" y="5326200"/>
            <a:ext cx="11615990" cy="646331"/>
          </a:xfrm>
          <a:prstGeom prst="rect">
            <a:avLst/>
          </a:prstGeom>
          <a:noFill/>
        </p:spPr>
        <p:txBody>
          <a:bodyPr wrap="square" rtlCol="0">
            <a:spAutoFit/>
          </a:bodyPr>
          <a:lstStyle/>
          <a:p>
            <a:r>
              <a:rPr lang="en-GB" dirty="0"/>
              <a:t>After session 1, send school summary of what covered and Digital Postcard for session 1 to send to each student. Remind the school of what you need for session 2 – each student to be able to download template</a:t>
            </a:r>
          </a:p>
        </p:txBody>
      </p:sp>
      <p:pic>
        <p:nvPicPr>
          <p:cNvPr id="3" name="Picture 2">
            <a:extLst>
              <a:ext uri="{FF2B5EF4-FFF2-40B4-BE49-F238E27FC236}">
                <a16:creationId xmlns:a16="http://schemas.microsoft.com/office/drawing/2014/main" id="{D62B7DAB-20DA-94FE-5DF3-43DED781C0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067" y="245166"/>
            <a:ext cx="5695893" cy="966312"/>
          </a:xfrm>
          <a:prstGeom prst="rect">
            <a:avLst/>
          </a:prstGeom>
        </p:spPr>
      </p:pic>
    </p:spTree>
    <p:extLst>
      <p:ext uri="{BB962C8B-B14F-4D97-AF65-F5344CB8AC3E}">
        <p14:creationId xmlns:p14="http://schemas.microsoft.com/office/powerpoint/2010/main" val="3779637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40A8C-5B10-0ABE-5E57-6D15C2EB97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522E16-0CB5-4F5C-52F4-CC535C941D40}"/>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49F9C873-2A77-5055-888F-C9C86EC5E26A}"/>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1B36F673-F778-A77F-4AD2-2F7AF4FB59A3}"/>
              </a:ext>
            </a:extLst>
          </p:cNvPr>
          <p:cNvSpPr/>
          <p:nvPr/>
        </p:nvSpPr>
        <p:spPr>
          <a:xfrm>
            <a:off x="175686" y="210327"/>
            <a:ext cx="11826938" cy="59499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8840524-278F-2D5F-1D76-DAAC03D19071}"/>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We all have different types of personality traits, what are yours?</a:t>
            </a:r>
          </a:p>
        </p:txBody>
      </p:sp>
      <p:sp>
        <p:nvSpPr>
          <p:cNvPr id="41" name="Rectangle 1">
            <a:extLst>
              <a:ext uri="{FF2B5EF4-FFF2-40B4-BE49-F238E27FC236}">
                <a16:creationId xmlns:a16="http://schemas.microsoft.com/office/drawing/2014/main" id="{6CF51B59-32D6-A337-D11F-BED508D72B5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15">
            <a:extLst>
              <a:ext uri="{FF2B5EF4-FFF2-40B4-BE49-F238E27FC236}">
                <a16:creationId xmlns:a16="http://schemas.microsoft.com/office/drawing/2014/main" id="{B3171C92-92FC-57CC-886E-C5CD3F62EBC8}"/>
              </a:ext>
            </a:extLst>
          </p:cNvPr>
          <p:cNvPicPr>
            <a:picLocks noChangeAspect="1"/>
          </p:cNvPicPr>
          <p:nvPr/>
        </p:nvPicPr>
        <p:blipFill>
          <a:blip r:embed="rId4"/>
          <a:stretch>
            <a:fillRect/>
          </a:stretch>
        </p:blipFill>
        <p:spPr>
          <a:xfrm>
            <a:off x="308964" y="952351"/>
            <a:ext cx="5164088" cy="2828043"/>
          </a:xfrm>
          <a:prstGeom prst="rect">
            <a:avLst/>
          </a:prstGeom>
          <a:ln w="38100">
            <a:noFill/>
          </a:ln>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824811B5-891E-1BDE-3BF3-E6FE5B5DB101}"/>
              </a:ext>
            </a:extLst>
          </p:cNvPr>
          <p:cNvSpPr/>
          <p:nvPr/>
        </p:nvSpPr>
        <p:spPr>
          <a:xfrm>
            <a:off x="271221" y="2199192"/>
            <a:ext cx="5286843" cy="4382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B5299CE-36DD-1AFC-28C0-964BD5790903}"/>
              </a:ext>
            </a:extLst>
          </p:cNvPr>
          <p:cNvPicPr>
            <a:picLocks noChangeAspect="1"/>
          </p:cNvPicPr>
          <p:nvPr/>
        </p:nvPicPr>
        <p:blipFill>
          <a:blip r:embed="rId5"/>
          <a:stretch>
            <a:fillRect/>
          </a:stretch>
        </p:blipFill>
        <p:spPr>
          <a:xfrm>
            <a:off x="1944817" y="2199191"/>
            <a:ext cx="5610219" cy="3846632"/>
          </a:xfrm>
          <a:prstGeom prst="rect">
            <a:avLst/>
          </a:prstGeom>
          <a:ln w="28575">
            <a:noFill/>
          </a:ln>
          <a:effectLst>
            <a:outerShdw blurRad="63500" sx="102000" sy="102000" algn="ctr" rotWithShape="0">
              <a:prstClr val="black">
                <a:alpha val="40000"/>
              </a:prstClr>
            </a:outerShdw>
          </a:effectLst>
        </p:spPr>
      </p:pic>
      <p:sp>
        <p:nvSpPr>
          <p:cNvPr id="12" name="Rectangle: Rounded Corners 3">
            <a:extLst>
              <a:ext uri="{FF2B5EF4-FFF2-40B4-BE49-F238E27FC236}">
                <a16:creationId xmlns:a16="http://schemas.microsoft.com/office/drawing/2014/main" id="{428C8CAB-0EB8-8ECB-70EB-C1EE7B026C39}"/>
              </a:ext>
            </a:extLst>
          </p:cNvPr>
          <p:cNvSpPr/>
          <p:nvPr/>
        </p:nvSpPr>
        <p:spPr>
          <a:xfrm>
            <a:off x="3371332" y="2174506"/>
            <a:ext cx="2791418" cy="682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E1F06A3-F141-A049-7917-1217BE34E3A7}"/>
              </a:ext>
            </a:extLst>
          </p:cNvPr>
          <p:cNvPicPr>
            <a:picLocks noChangeAspect="1"/>
          </p:cNvPicPr>
          <p:nvPr/>
        </p:nvPicPr>
        <p:blipFill>
          <a:blip r:embed="rId6"/>
          <a:stretch>
            <a:fillRect/>
          </a:stretch>
        </p:blipFill>
        <p:spPr>
          <a:xfrm>
            <a:off x="7678552" y="863001"/>
            <a:ext cx="4204484" cy="5217202"/>
          </a:xfrm>
          <a:prstGeom prst="rect">
            <a:avLst/>
          </a:prstGeom>
          <a:ln w="38100">
            <a:noFill/>
          </a:ln>
          <a:effectLst>
            <a:outerShdw blurRad="63500" sx="102000" sy="102000" algn="ctr" rotWithShape="0">
              <a:prstClr val="black">
                <a:alpha val="40000"/>
              </a:prstClr>
            </a:outerShdw>
          </a:effectLst>
        </p:spPr>
      </p:pic>
      <p:pic>
        <p:nvPicPr>
          <p:cNvPr id="15" name="Picture 10" descr="Loop">
            <a:extLst>
              <a:ext uri="{FF2B5EF4-FFF2-40B4-BE49-F238E27FC236}">
                <a16:creationId xmlns:a16="http://schemas.microsoft.com/office/drawing/2014/main" id="{8F55201F-098E-CFBD-C29A-0F7238329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4992" y="4124555"/>
            <a:ext cx="1472051" cy="130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3">
            <a:extLst>
              <a:ext uri="{FF2B5EF4-FFF2-40B4-BE49-F238E27FC236}">
                <a16:creationId xmlns:a16="http://schemas.microsoft.com/office/drawing/2014/main" id="{03A5DC68-7655-55D6-4A25-248DFF979749}"/>
              </a:ext>
            </a:extLst>
          </p:cNvPr>
          <p:cNvSpPr/>
          <p:nvPr/>
        </p:nvSpPr>
        <p:spPr>
          <a:xfrm>
            <a:off x="7678552" y="3970255"/>
            <a:ext cx="4376241" cy="2753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Badge 1 with solid fill">
            <a:extLst>
              <a:ext uri="{FF2B5EF4-FFF2-40B4-BE49-F238E27FC236}">
                <a16:creationId xmlns:a16="http://schemas.microsoft.com/office/drawing/2014/main" id="{E7E99331-C8D1-E5B5-3A5B-42CCE51901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91" y="6503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ABCB4AAB-FD15-FB33-37D0-022ABF208A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7795" y="6240704"/>
            <a:ext cx="1737360" cy="662533"/>
          </a:xfrm>
          <a:prstGeom prst="rect">
            <a:avLst/>
          </a:prstGeom>
        </p:spPr>
      </p:pic>
      <p:sp>
        <p:nvSpPr>
          <p:cNvPr id="3" name="Rectangle: Rounded Corners 3">
            <a:extLst>
              <a:ext uri="{FF2B5EF4-FFF2-40B4-BE49-F238E27FC236}">
                <a16:creationId xmlns:a16="http://schemas.microsoft.com/office/drawing/2014/main" id="{890489B1-726B-EACA-10E4-EEE688B53D0B}"/>
              </a:ext>
            </a:extLst>
          </p:cNvPr>
          <p:cNvSpPr/>
          <p:nvPr/>
        </p:nvSpPr>
        <p:spPr>
          <a:xfrm>
            <a:off x="1937971" y="3287528"/>
            <a:ext cx="5610219" cy="3217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3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CFFF-E366-1E7D-4E2A-4E6EAB1C00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560D29-C328-B504-F574-90C428F5650A}"/>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ADAF08D8-87A2-77AE-3D62-98E5CFAEA2E7}"/>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764DE49B-07F6-18C4-CD08-4DE7A5039ABA}"/>
              </a:ext>
            </a:extLst>
          </p:cNvPr>
          <p:cNvSpPr/>
          <p:nvPr/>
        </p:nvSpPr>
        <p:spPr>
          <a:xfrm>
            <a:off x="175686" y="16052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A8A85-E938-71BF-B4E4-565477FA977D}"/>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Workbook</a:t>
            </a:r>
          </a:p>
        </p:txBody>
      </p:sp>
      <p:sp>
        <p:nvSpPr>
          <p:cNvPr id="41" name="Rectangle 1">
            <a:extLst>
              <a:ext uri="{FF2B5EF4-FFF2-40B4-BE49-F238E27FC236}">
                <a16:creationId xmlns:a16="http://schemas.microsoft.com/office/drawing/2014/main" id="{1F831A55-AD57-514C-CDB8-F92BFE66CAE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Graphic 11" descr="Badge 1 with solid fill">
            <a:extLst>
              <a:ext uri="{FF2B5EF4-FFF2-40B4-BE49-F238E27FC236}">
                <a16:creationId xmlns:a16="http://schemas.microsoft.com/office/drawing/2014/main" id="{99C97B4A-3DC4-53CB-B616-0FE1CDACA2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91" y="65030"/>
            <a:ext cx="646331" cy="646331"/>
          </a:xfrm>
          <a:prstGeom prst="rect">
            <a:avLst/>
          </a:prstGeom>
        </p:spPr>
      </p:pic>
      <p:pic>
        <p:nvPicPr>
          <p:cNvPr id="23" name="Picture 22">
            <a:extLst>
              <a:ext uri="{FF2B5EF4-FFF2-40B4-BE49-F238E27FC236}">
                <a16:creationId xmlns:a16="http://schemas.microsoft.com/office/drawing/2014/main" id="{F5425F47-85AC-3D11-88B7-1CD466097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689" y="913024"/>
            <a:ext cx="1342557" cy="1448747"/>
          </a:xfrm>
          <a:prstGeom prst="rect">
            <a:avLst/>
          </a:prstGeom>
        </p:spPr>
      </p:pic>
      <p:pic>
        <p:nvPicPr>
          <p:cNvPr id="7" name="Picture 6" descr="A blue text on a black background&#10;&#10;AI-generated content may be incorrect.">
            <a:extLst>
              <a:ext uri="{FF2B5EF4-FFF2-40B4-BE49-F238E27FC236}">
                <a16:creationId xmlns:a16="http://schemas.microsoft.com/office/drawing/2014/main" id="{0EE0131E-031E-9D30-6F97-D5B492B9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0949" y="6217269"/>
            <a:ext cx="1737360" cy="662533"/>
          </a:xfrm>
          <a:prstGeom prst="rect">
            <a:avLst/>
          </a:prstGeom>
        </p:spPr>
      </p:pic>
      <p:pic>
        <p:nvPicPr>
          <p:cNvPr id="9" name="Picture 8">
            <a:extLst>
              <a:ext uri="{FF2B5EF4-FFF2-40B4-BE49-F238E27FC236}">
                <a16:creationId xmlns:a16="http://schemas.microsoft.com/office/drawing/2014/main" id="{5D6E9910-0B24-65D9-FAD2-E14816E13E6F}"/>
              </a:ext>
            </a:extLst>
          </p:cNvPr>
          <p:cNvPicPr>
            <a:picLocks noChangeAspect="1"/>
          </p:cNvPicPr>
          <p:nvPr/>
        </p:nvPicPr>
        <p:blipFill>
          <a:blip r:embed="rId8"/>
          <a:stretch>
            <a:fillRect/>
          </a:stretch>
        </p:blipFill>
        <p:spPr>
          <a:xfrm>
            <a:off x="1602504" y="898499"/>
            <a:ext cx="3898453" cy="5186397"/>
          </a:xfrm>
          <a:prstGeom prst="rect">
            <a:avLst/>
          </a:prstGeom>
          <a:ln>
            <a:solidFill>
              <a:srgbClr val="29629C"/>
            </a:solidFill>
          </a:ln>
        </p:spPr>
      </p:pic>
      <p:sp>
        <p:nvSpPr>
          <p:cNvPr id="24" name="Rectangle 23">
            <a:extLst>
              <a:ext uri="{FF2B5EF4-FFF2-40B4-BE49-F238E27FC236}">
                <a16:creationId xmlns:a16="http://schemas.microsoft.com/office/drawing/2014/main" id="{340F4F85-758F-184F-FBC8-AD063FB1E11C}"/>
              </a:ext>
            </a:extLst>
          </p:cNvPr>
          <p:cNvSpPr/>
          <p:nvPr/>
        </p:nvSpPr>
        <p:spPr>
          <a:xfrm>
            <a:off x="2706455" y="941282"/>
            <a:ext cx="2794502" cy="1771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987AB5AA-380D-FAEB-D805-2123C1143D20}"/>
              </a:ext>
            </a:extLst>
          </p:cNvPr>
          <p:cNvPicPr>
            <a:picLocks noChangeAspect="1"/>
          </p:cNvPicPr>
          <p:nvPr/>
        </p:nvPicPr>
        <p:blipFill>
          <a:blip r:embed="rId9"/>
          <a:stretch>
            <a:fillRect/>
          </a:stretch>
        </p:blipFill>
        <p:spPr>
          <a:xfrm>
            <a:off x="6046080" y="898500"/>
            <a:ext cx="3907339" cy="5212099"/>
          </a:xfrm>
          <a:prstGeom prst="rect">
            <a:avLst/>
          </a:prstGeom>
        </p:spPr>
      </p:pic>
      <p:sp>
        <p:nvSpPr>
          <p:cNvPr id="25" name="Rectangle 24">
            <a:extLst>
              <a:ext uri="{FF2B5EF4-FFF2-40B4-BE49-F238E27FC236}">
                <a16:creationId xmlns:a16="http://schemas.microsoft.com/office/drawing/2014/main" id="{D9F559DC-DDB5-B5F3-F8AD-34C6E32A9D85}"/>
              </a:ext>
            </a:extLst>
          </p:cNvPr>
          <p:cNvSpPr/>
          <p:nvPr/>
        </p:nvSpPr>
        <p:spPr>
          <a:xfrm>
            <a:off x="6024227" y="898499"/>
            <a:ext cx="3898453" cy="32109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085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B5289-8BFA-FFD8-C8A8-314089A8BE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9E9A05-5B5E-BC0E-7D1E-91351B47A6B9}"/>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3E982B1D-1FD5-4BFE-1599-148D54D8C324}"/>
              </a:ext>
            </a:extLst>
          </p:cNvPr>
          <p:cNvSpPr/>
          <p:nvPr/>
        </p:nvSpPr>
        <p:spPr>
          <a:xfrm>
            <a:off x="369844" y="6435333"/>
            <a:ext cx="1087598" cy="193027"/>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F952C564-1C1C-7348-A160-AD7B5947B848}"/>
              </a:ext>
            </a:extLst>
          </p:cNvPr>
          <p:cNvSpPr/>
          <p:nvPr/>
        </p:nvSpPr>
        <p:spPr>
          <a:xfrm>
            <a:off x="168840" y="161768"/>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B527C9A-2D94-6F1C-7D3C-ECEE20147B49}"/>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Feedback on your results</a:t>
            </a:r>
          </a:p>
        </p:txBody>
      </p:sp>
      <p:sp>
        <p:nvSpPr>
          <p:cNvPr id="41" name="Rectangle 1">
            <a:extLst>
              <a:ext uri="{FF2B5EF4-FFF2-40B4-BE49-F238E27FC236}">
                <a16:creationId xmlns:a16="http://schemas.microsoft.com/office/drawing/2014/main" id="{3105EAA5-FCF5-E577-3440-8EB301F5CC6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11">
            <a:extLst>
              <a:ext uri="{FF2B5EF4-FFF2-40B4-BE49-F238E27FC236}">
                <a16:creationId xmlns:a16="http://schemas.microsoft.com/office/drawing/2014/main" id="{D4F618A1-24A3-F991-1100-FAF0CDF5247D}"/>
              </a:ext>
            </a:extLst>
          </p:cNvPr>
          <p:cNvPicPr>
            <a:picLocks noChangeAspect="1"/>
          </p:cNvPicPr>
          <p:nvPr/>
        </p:nvPicPr>
        <p:blipFill>
          <a:blip r:embed="rId4"/>
          <a:srcRect b="14558"/>
          <a:stretch>
            <a:fillRect/>
          </a:stretch>
        </p:blipFill>
        <p:spPr>
          <a:xfrm>
            <a:off x="340820" y="909166"/>
            <a:ext cx="3524761" cy="5201910"/>
          </a:xfrm>
          <a:prstGeom prst="rect">
            <a:avLst/>
          </a:prstGeom>
          <a:ln>
            <a:solidFill>
              <a:schemeClr val="accent5">
                <a:lumMod val="50000"/>
              </a:schemeClr>
            </a:solidFill>
          </a:ln>
          <a:effectLst>
            <a:outerShdw blurRad="63500" sx="102000" sy="102000" algn="ctr" rotWithShape="0">
              <a:prstClr val="black">
                <a:alpha val="40000"/>
              </a:prstClr>
            </a:outerShdw>
          </a:effectLst>
        </p:spPr>
      </p:pic>
      <p:sp>
        <p:nvSpPr>
          <p:cNvPr id="21" name="Speech Bubble: Rectangle with Corners Rounded 20">
            <a:extLst>
              <a:ext uri="{FF2B5EF4-FFF2-40B4-BE49-F238E27FC236}">
                <a16:creationId xmlns:a16="http://schemas.microsoft.com/office/drawing/2014/main" id="{8D22E174-3A86-6308-8710-6F3D1C0D1446}"/>
              </a:ext>
            </a:extLst>
          </p:cNvPr>
          <p:cNvSpPr/>
          <p:nvPr/>
        </p:nvSpPr>
        <p:spPr>
          <a:xfrm>
            <a:off x="4360668" y="4236155"/>
            <a:ext cx="7351041" cy="1668248"/>
          </a:xfrm>
          <a:prstGeom prst="wedgeRoundRectCallout">
            <a:avLst>
              <a:gd name="adj1" fmla="val -5127"/>
              <a:gd name="adj2" fmla="val 59732"/>
              <a:gd name="adj3" fmla="val 16667"/>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Your community/country/the world needs people of all types and people interested in all job sectors.</a:t>
            </a:r>
          </a:p>
        </p:txBody>
      </p:sp>
      <p:pic>
        <p:nvPicPr>
          <p:cNvPr id="7" name="Graphic 6" descr="Badge 1 with solid fill">
            <a:extLst>
              <a:ext uri="{FF2B5EF4-FFF2-40B4-BE49-F238E27FC236}">
                <a16:creationId xmlns:a16="http://schemas.microsoft.com/office/drawing/2014/main" id="{602A5992-6617-BF7A-201E-D521F4D31B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91" y="65030"/>
            <a:ext cx="646331" cy="646331"/>
          </a:xfrm>
          <a:prstGeom prst="rect">
            <a:avLst/>
          </a:prstGeom>
        </p:spPr>
      </p:pic>
      <p:pic>
        <p:nvPicPr>
          <p:cNvPr id="9" name="Picture 8">
            <a:extLst>
              <a:ext uri="{FF2B5EF4-FFF2-40B4-BE49-F238E27FC236}">
                <a16:creationId xmlns:a16="http://schemas.microsoft.com/office/drawing/2014/main" id="{92EE7C1D-3693-BFF3-B396-B0151E4253F7}"/>
              </a:ext>
            </a:extLst>
          </p:cNvPr>
          <p:cNvPicPr>
            <a:picLocks noChangeAspect="1"/>
          </p:cNvPicPr>
          <p:nvPr/>
        </p:nvPicPr>
        <p:blipFill>
          <a:blip r:embed="rId7"/>
          <a:stretch>
            <a:fillRect/>
          </a:stretch>
        </p:blipFill>
        <p:spPr>
          <a:xfrm>
            <a:off x="5232401" y="1564636"/>
            <a:ext cx="3888800" cy="1987228"/>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CD9EC464-9DFE-3CD2-1602-3D179CDEB8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4640" y="6238380"/>
            <a:ext cx="1737360" cy="662533"/>
          </a:xfrm>
          <a:prstGeom prst="rect">
            <a:avLst/>
          </a:prstGeom>
        </p:spPr>
      </p:pic>
    </p:spTree>
    <p:extLst>
      <p:ext uri="{BB962C8B-B14F-4D97-AF65-F5344CB8AC3E}">
        <p14:creationId xmlns:p14="http://schemas.microsoft.com/office/powerpoint/2010/main" val="32473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8B64-E8FF-FEAB-56B6-550A439A7B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E3E9E8-C0AA-B16F-E3D0-12A382133C84}"/>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92A0BD12-10F9-6E02-F7B9-BF322CA3ABB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47CC41D3-E1F6-E607-E76A-889298F8C5CC}"/>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52839C2-6B32-1EDE-277A-C72429C2AE39}"/>
              </a:ext>
            </a:extLst>
          </p:cNvPr>
          <p:cNvSpPr/>
          <p:nvPr/>
        </p:nvSpPr>
        <p:spPr>
          <a:xfrm>
            <a:off x="-13690" y="-1"/>
            <a:ext cx="12205690" cy="700073"/>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was their first job?</a:t>
            </a:r>
          </a:p>
        </p:txBody>
      </p:sp>
      <p:sp>
        <p:nvSpPr>
          <p:cNvPr id="41" name="Rectangle 1">
            <a:extLst>
              <a:ext uri="{FF2B5EF4-FFF2-40B4-BE49-F238E27FC236}">
                <a16:creationId xmlns:a16="http://schemas.microsoft.com/office/drawing/2014/main" id="{F910968D-FCD5-9AAF-AEB2-4947E57B9EE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Rounded Corners 7">
            <a:extLst>
              <a:ext uri="{FF2B5EF4-FFF2-40B4-BE49-F238E27FC236}">
                <a16:creationId xmlns:a16="http://schemas.microsoft.com/office/drawing/2014/main" id="{0D7A2092-54E5-75AD-7D66-E77D82B6E99A}"/>
              </a:ext>
            </a:extLst>
          </p:cNvPr>
          <p:cNvSpPr/>
          <p:nvPr/>
        </p:nvSpPr>
        <p:spPr>
          <a:xfrm>
            <a:off x="1699320" y="5381223"/>
            <a:ext cx="8706478" cy="646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Where you start your working life is not always where you end up!</a:t>
            </a:r>
          </a:p>
        </p:txBody>
      </p:sp>
      <p:pic>
        <p:nvPicPr>
          <p:cNvPr id="10" name="Picture 2" descr="How well does Taylor Swift play the guitar? - Quora">
            <a:extLst>
              <a:ext uri="{FF2B5EF4-FFF2-40B4-BE49-F238E27FC236}">
                <a16:creationId xmlns:a16="http://schemas.microsoft.com/office/drawing/2014/main" id="{43343308-7BC0-E2AA-DE09-13CBCC2DF5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6064"/>
          <a:stretch/>
        </p:blipFill>
        <p:spPr bwMode="auto">
          <a:xfrm>
            <a:off x="768951" y="854795"/>
            <a:ext cx="2480487" cy="24643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D4F93FB-1B2E-5E13-01A6-144DB50F059A}"/>
              </a:ext>
            </a:extLst>
          </p:cNvPr>
          <p:cNvPicPr>
            <a:picLocks noChangeAspect="1"/>
          </p:cNvPicPr>
          <p:nvPr/>
        </p:nvPicPr>
        <p:blipFill>
          <a:blip r:embed="rId5"/>
          <a:srcRect l="18793" t="1128" r="13620" b="28149"/>
          <a:stretch>
            <a:fillRect/>
          </a:stretch>
        </p:blipFill>
        <p:spPr>
          <a:xfrm>
            <a:off x="4748631" y="846743"/>
            <a:ext cx="2480487" cy="2450504"/>
          </a:xfrm>
          <a:prstGeom prst="rect">
            <a:avLst/>
          </a:prstGeom>
        </p:spPr>
      </p:pic>
      <p:sp>
        <p:nvSpPr>
          <p:cNvPr id="12" name="TextBox 11">
            <a:extLst>
              <a:ext uri="{FF2B5EF4-FFF2-40B4-BE49-F238E27FC236}">
                <a16:creationId xmlns:a16="http://schemas.microsoft.com/office/drawing/2014/main" id="{541B7C44-0C9F-BE4D-64CA-81F03F4E5815}"/>
              </a:ext>
            </a:extLst>
          </p:cNvPr>
          <p:cNvSpPr txBox="1"/>
          <p:nvPr/>
        </p:nvSpPr>
        <p:spPr>
          <a:xfrm>
            <a:off x="4748630" y="3114834"/>
            <a:ext cx="2480487" cy="1200329"/>
          </a:xfrm>
          <a:prstGeom prst="rect">
            <a:avLst/>
          </a:prstGeom>
          <a:solidFill>
            <a:srgbClr val="FF6600"/>
          </a:solidFill>
        </p:spPr>
        <p:txBody>
          <a:bodyPr wrap="square" rtlCol="0">
            <a:spAutoFit/>
          </a:bodyPr>
          <a:lstStyle/>
          <a:p>
            <a:pPr algn="ctr"/>
            <a:r>
              <a:rPr lang="en-GB" sz="2400" dirty="0"/>
              <a:t>Beyonce – American singer</a:t>
            </a:r>
          </a:p>
          <a:p>
            <a:pPr algn="ctr"/>
            <a:endParaRPr lang="en-GB" sz="2400" dirty="0"/>
          </a:p>
        </p:txBody>
      </p:sp>
      <p:sp>
        <p:nvSpPr>
          <p:cNvPr id="13" name="Explosion: 14 Points 12">
            <a:extLst>
              <a:ext uri="{FF2B5EF4-FFF2-40B4-BE49-F238E27FC236}">
                <a16:creationId xmlns:a16="http://schemas.microsoft.com/office/drawing/2014/main" id="{AE6B663D-243D-68BB-B502-F0F4D18D0D9B}"/>
              </a:ext>
            </a:extLst>
          </p:cNvPr>
          <p:cNvSpPr/>
          <p:nvPr/>
        </p:nvSpPr>
        <p:spPr>
          <a:xfrm>
            <a:off x="4265782" y="3562059"/>
            <a:ext cx="4197592" cy="2086608"/>
          </a:xfrm>
          <a:prstGeom prst="irregularSeal2">
            <a:avLst/>
          </a:prstGeom>
          <a:solidFill>
            <a:srgbClr val="3B92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Hair salon floor sweeper</a:t>
            </a:r>
          </a:p>
        </p:txBody>
      </p:sp>
      <p:pic>
        <p:nvPicPr>
          <p:cNvPr id="14" name="Picture 13">
            <a:extLst>
              <a:ext uri="{FF2B5EF4-FFF2-40B4-BE49-F238E27FC236}">
                <a16:creationId xmlns:a16="http://schemas.microsoft.com/office/drawing/2014/main" id="{A93FF79A-ED58-BE55-8976-CE6297C6987E}"/>
              </a:ext>
            </a:extLst>
          </p:cNvPr>
          <p:cNvPicPr>
            <a:picLocks noChangeAspect="1"/>
          </p:cNvPicPr>
          <p:nvPr/>
        </p:nvPicPr>
        <p:blipFill>
          <a:blip r:embed="rId6"/>
          <a:srcRect l="-1" t="-5718" r="-5718" b="-1"/>
          <a:stretch>
            <a:fillRect/>
          </a:stretch>
        </p:blipFill>
        <p:spPr>
          <a:xfrm>
            <a:off x="8796191" y="758532"/>
            <a:ext cx="2773950" cy="2560568"/>
          </a:xfrm>
          <a:prstGeom prst="rect">
            <a:avLst/>
          </a:prstGeom>
        </p:spPr>
      </p:pic>
      <p:sp>
        <p:nvSpPr>
          <p:cNvPr id="15" name="TextBox 14">
            <a:extLst>
              <a:ext uri="{FF2B5EF4-FFF2-40B4-BE49-F238E27FC236}">
                <a16:creationId xmlns:a16="http://schemas.microsoft.com/office/drawing/2014/main" id="{752628BC-5441-4196-3402-88872F1D8E5D}"/>
              </a:ext>
            </a:extLst>
          </p:cNvPr>
          <p:cNvSpPr txBox="1"/>
          <p:nvPr/>
        </p:nvSpPr>
        <p:spPr>
          <a:xfrm>
            <a:off x="8782500" y="3108555"/>
            <a:ext cx="2656131" cy="1200329"/>
          </a:xfrm>
          <a:prstGeom prst="rect">
            <a:avLst/>
          </a:prstGeom>
          <a:solidFill>
            <a:srgbClr val="FF6600"/>
          </a:solidFill>
        </p:spPr>
        <p:txBody>
          <a:bodyPr wrap="square" rtlCol="0">
            <a:spAutoFit/>
          </a:bodyPr>
          <a:lstStyle/>
          <a:p>
            <a:pPr algn="ctr"/>
            <a:r>
              <a:rPr lang="en-GB" sz="2400" dirty="0"/>
              <a:t>Harry Styles – Singer</a:t>
            </a:r>
          </a:p>
          <a:p>
            <a:pPr algn="ctr"/>
            <a:endParaRPr lang="en-GB" sz="2400" dirty="0"/>
          </a:p>
        </p:txBody>
      </p:sp>
      <p:sp>
        <p:nvSpPr>
          <p:cNvPr id="16" name="Explosion: 14 Points 15">
            <a:extLst>
              <a:ext uri="{FF2B5EF4-FFF2-40B4-BE49-F238E27FC236}">
                <a16:creationId xmlns:a16="http://schemas.microsoft.com/office/drawing/2014/main" id="{92DD0D77-2713-6038-C691-FA4D2431FBA9}"/>
              </a:ext>
            </a:extLst>
          </p:cNvPr>
          <p:cNvSpPr/>
          <p:nvPr/>
        </p:nvSpPr>
        <p:spPr>
          <a:xfrm>
            <a:off x="8594884" y="3581184"/>
            <a:ext cx="3435254" cy="2030643"/>
          </a:xfrm>
          <a:prstGeom prst="irregularSeal2">
            <a:avLst/>
          </a:prstGeom>
          <a:solidFill>
            <a:srgbClr val="3B92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Worked in a bakery</a:t>
            </a:r>
          </a:p>
        </p:txBody>
      </p:sp>
      <p:sp>
        <p:nvSpPr>
          <p:cNvPr id="17" name="TextBox 16">
            <a:extLst>
              <a:ext uri="{FF2B5EF4-FFF2-40B4-BE49-F238E27FC236}">
                <a16:creationId xmlns:a16="http://schemas.microsoft.com/office/drawing/2014/main" id="{0276DC63-10E4-B25F-3709-D280ADAED7DA}"/>
              </a:ext>
            </a:extLst>
          </p:cNvPr>
          <p:cNvSpPr txBox="1"/>
          <p:nvPr/>
        </p:nvSpPr>
        <p:spPr>
          <a:xfrm>
            <a:off x="784524" y="3081465"/>
            <a:ext cx="2480487" cy="1200329"/>
          </a:xfrm>
          <a:prstGeom prst="rect">
            <a:avLst/>
          </a:prstGeom>
          <a:solidFill>
            <a:srgbClr val="FF6600"/>
          </a:solidFill>
        </p:spPr>
        <p:txBody>
          <a:bodyPr wrap="square" rtlCol="0">
            <a:spAutoFit/>
          </a:bodyPr>
          <a:lstStyle/>
          <a:p>
            <a:pPr algn="ctr"/>
            <a:r>
              <a:rPr lang="en-GB" sz="2400" dirty="0"/>
              <a:t>Taylor Swift: Singer, songwriter, musician</a:t>
            </a:r>
          </a:p>
        </p:txBody>
      </p:sp>
      <p:sp>
        <p:nvSpPr>
          <p:cNvPr id="18" name="Explosion: 14 Points 17">
            <a:extLst>
              <a:ext uri="{FF2B5EF4-FFF2-40B4-BE49-F238E27FC236}">
                <a16:creationId xmlns:a16="http://schemas.microsoft.com/office/drawing/2014/main" id="{94D1C90E-9189-90C5-98AC-54333B92E36D}"/>
              </a:ext>
            </a:extLst>
          </p:cNvPr>
          <p:cNvSpPr/>
          <p:nvPr/>
        </p:nvSpPr>
        <p:spPr>
          <a:xfrm>
            <a:off x="203200" y="3713637"/>
            <a:ext cx="3581043" cy="1935030"/>
          </a:xfrm>
          <a:prstGeom prst="irregularSeal2">
            <a:avLst/>
          </a:prstGeom>
          <a:solidFill>
            <a:srgbClr val="3B92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Christmas Tree Farm</a:t>
            </a:r>
          </a:p>
        </p:txBody>
      </p:sp>
      <p:pic>
        <p:nvPicPr>
          <p:cNvPr id="7" name="Graphic 6">
            <a:extLst>
              <a:ext uri="{FF2B5EF4-FFF2-40B4-BE49-F238E27FC236}">
                <a16:creationId xmlns:a16="http://schemas.microsoft.com/office/drawing/2014/main" id="{4FE8A99C-6AE9-155B-A3EC-CF01CF836B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3691" y="16830"/>
            <a:ext cx="646331" cy="646331"/>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50D7D20A-60F7-3461-E1B4-56C05FB06E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311899"/>
            <a:ext cx="1737360" cy="662533"/>
          </a:xfrm>
          <a:prstGeom prst="rect">
            <a:avLst/>
          </a:prstGeom>
        </p:spPr>
      </p:pic>
    </p:spTree>
    <p:extLst>
      <p:ext uri="{BB962C8B-B14F-4D97-AF65-F5344CB8AC3E}">
        <p14:creationId xmlns:p14="http://schemas.microsoft.com/office/powerpoint/2010/main" val="38434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295F-0C4A-6936-432F-14B5DF0D66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53E436-FE3D-903B-2039-927E9E509F2E}"/>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CDB2299C-3F1A-738C-10C5-933388D9432B}"/>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4"/>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FCBC0C6D-919B-D7C3-F03F-4775FC8A8452}"/>
              </a:ext>
            </a:extLst>
          </p:cNvPr>
          <p:cNvSpPr/>
          <p:nvPr/>
        </p:nvSpPr>
        <p:spPr>
          <a:xfrm>
            <a:off x="161862" y="113399"/>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7D6BC0A-175A-7DED-2F38-FFB531462BED}"/>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Why do work experience?</a:t>
            </a:r>
          </a:p>
        </p:txBody>
      </p:sp>
      <p:sp>
        <p:nvSpPr>
          <p:cNvPr id="41" name="Rectangle 1">
            <a:extLst>
              <a:ext uri="{FF2B5EF4-FFF2-40B4-BE49-F238E27FC236}">
                <a16:creationId xmlns:a16="http://schemas.microsoft.com/office/drawing/2014/main" id="{38393CEA-CC9E-3264-9623-15319E8D4B6E}"/>
              </a:ext>
            </a:extLst>
          </p:cNvPr>
          <p:cNvSpPr>
            <a:spLocks noChangeArrowheads="1"/>
          </p:cNvSpPr>
          <p:nvPr/>
        </p:nvSpPr>
        <p:spPr bwMode="auto">
          <a:xfrm>
            <a:off x="0" y="0"/>
            <a:ext cx="12192000" cy="0"/>
          </a:xfrm>
          <a:prstGeom prst="rect">
            <a:avLst/>
          </a:prstGeom>
          <a:solidFill>
            <a:srgbClr val="F0616C"/>
          </a:solidFill>
          <a:ln>
            <a:noFill/>
          </a:ln>
          <a:effec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a:extLst>
              <a:ext uri="{FF2B5EF4-FFF2-40B4-BE49-F238E27FC236}">
                <a16:creationId xmlns:a16="http://schemas.microsoft.com/office/drawing/2014/main" id="{4F540D4A-C4C5-33E9-CAD3-E25C3F6F2162}"/>
              </a:ext>
            </a:extLst>
          </p:cNvPr>
          <p:cNvSpPr/>
          <p:nvPr/>
        </p:nvSpPr>
        <p:spPr>
          <a:xfrm>
            <a:off x="395335" y="1131848"/>
            <a:ext cx="2743200" cy="15441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To find out about a company</a:t>
            </a:r>
          </a:p>
        </p:txBody>
      </p:sp>
      <p:sp>
        <p:nvSpPr>
          <p:cNvPr id="8" name="Rectangle 7">
            <a:extLst>
              <a:ext uri="{FF2B5EF4-FFF2-40B4-BE49-F238E27FC236}">
                <a16:creationId xmlns:a16="http://schemas.microsoft.com/office/drawing/2014/main" id="{D2E6E5B4-B9B8-EBB3-F89B-25AE3463350C}"/>
              </a:ext>
            </a:extLst>
          </p:cNvPr>
          <p:cNvSpPr/>
          <p:nvPr/>
        </p:nvSpPr>
        <p:spPr>
          <a:xfrm>
            <a:off x="3256166" y="1131847"/>
            <a:ext cx="2743200" cy="154412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solidFill>
                  <a:schemeClr val="tx1"/>
                </a:solidFill>
              </a:rPr>
              <a:t>To learn/practice skills</a:t>
            </a:r>
          </a:p>
        </p:txBody>
      </p:sp>
      <p:sp>
        <p:nvSpPr>
          <p:cNvPr id="10" name="Rectangle 9">
            <a:extLst>
              <a:ext uri="{FF2B5EF4-FFF2-40B4-BE49-F238E27FC236}">
                <a16:creationId xmlns:a16="http://schemas.microsoft.com/office/drawing/2014/main" id="{AFFBFB94-1D1C-8243-94D7-F866111A2AF1}"/>
              </a:ext>
            </a:extLst>
          </p:cNvPr>
          <p:cNvSpPr/>
          <p:nvPr/>
        </p:nvSpPr>
        <p:spPr>
          <a:xfrm>
            <a:off x="6116997" y="1131847"/>
            <a:ext cx="2743200" cy="154412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solidFill>
                  <a:schemeClr val="tx1"/>
                </a:solidFill>
              </a:rPr>
              <a:t>To try out a job role </a:t>
            </a:r>
          </a:p>
        </p:txBody>
      </p:sp>
      <p:sp>
        <p:nvSpPr>
          <p:cNvPr id="11" name="Rectangle 10">
            <a:extLst>
              <a:ext uri="{FF2B5EF4-FFF2-40B4-BE49-F238E27FC236}">
                <a16:creationId xmlns:a16="http://schemas.microsoft.com/office/drawing/2014/main" id="{3697E399-9F8F-283F-72E4-F07B760918D3}"/>
              </a:ext>
            </a:extLst>
          </p:cNvPr>
          <p:cNvSpPr/>
          <p:nvPr/>
        </p:nvSpPr>
        <p:spPr>
          <a:xfrm>
            <a:off x="9035749" y="1131847"/>
            <a:ext cx="2743200" cy="154412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dirty="0">
                <a:solidFill>
                  <a:schemeClr val="tx1"/>
                </a:solidFill>
              </a:rPr>
              <a:t>To be seen as a future worker</a:t>
            </a:r>
          </a:p>
        </p:txBody>
      </p:sp>
      <p:sp>
        <p:nvSpPr>
          <p:cNvPr id="9" name="Oval 8">
            <a:extLst>
              <a:ext uri="{FF2B5EF4-FFF2-40B4-BE49-F238E27FC236}">
                <a16:creationId xmlns:a16="http://schemas.microsoft.com/office/drawing/2014/main" id="{2F243D6F-1FE8-71CC-A401-08A15723F6D9}"/>
              </a:ext>
            </a:extLst>
          </p:cNvPr>
          <p:cNvSpPr/>
          <p:nvPr/>
        </p:nvSpPr>
        <p:spPr>
          <a:xfrm>
            <a:off x="1804547" y="3276959"/>
            <a:ext cx="2667976" cy="239962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Is this the sort of job I like?</a:t>
            </a:r>
          </a:p>
        </p:txBody>
      </p:sp>
      <p:sp>
        <p:nvSpPr>
          <p:cNvPr id="12" name="Oval 11">
            <a:extLst>
              <a:ext uri="{FF2B5EF4-FFF2-40B4-BE49-F238E27FC236}">
                <a16:creationId xmlns:a16="http://schemas.microsoft.com/office/drawing/2014/main" id="{22F1E734-1E1F-646A-C709-20BB92E795E0}"/>
              </a:ext>
            </a:extLst>
          </p:cNvPr>
          <p:cNvSpPr/>
          <p:nvPr/>
        </p:nvSpPr>
        <p:spPr>
          <a:xfrm>
            <a:off x="4793993" y="3276958"/>
            <a:ext cx="2667976" cy="2399625"/>
          </a:xfrm>
          <a:prstGeom prst="ellipse">
            <a:avLst/>
          </a:prstGeom>
          <a:solidFill>
            <a:srgbClr val="F6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What skills will I need to do it?</a:t>
            </a:r>
          </a:p>
        </p:txBody>
      </p:sp>
      <p:sp>
        <p:nvSpPr>
          <p:cNvPr id="13" name="Oval 12">
            <a:extLst>
              <a:ext uri="{FF2B5EF4-FFF2-40B4-BE49-F238E27FC236}">
                <a16:creationId xmlns:a16="http://schemas.microsoft.com/office/drawing/2014/main" id="{21DDA8BD-337B-BA6C-A351-019DD610F35B}"/>
              </a:ext>
            </a:extLst>
          </p:cNvPr>
          <p:cNvSpPr/>
          <p:nvPr/>
        </p:nvSpPr>
        <p:spPr>
          <a:xfrm>
            <a:off x="7783439" y="3276957"/>
            <a:ext cx="2667976" cy="2399625"/>
          </a:xfrm>
          <a:prstGeom prst="ellipse">
            <a:avLst/>
          </a:prstGeom>
          <a:solidFill>
            <a:srgbClr val="00A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What is the best way to talk to a boss?</a:t>
            </a:r>
          </a:p>
        </p:txBody>
      </p:sp>
      <p:pic>
        <p:nvPicPr>
          <p:cNvPr id="14" name="Picture 13" descr="A blue text on a black background&#10;&#10;AI-generated content may be incorrect.">
            <a:extLst>
              <a:ext uri="{FF2B5EF4-FFF2-40B4-BE49-F238E27FC236}">
                <a16:creationId xmlns:a16="http://schemas.microsoft.com/office/drawing/2014/main" id="{84609480-E4A8-F329-249E-F0E21125B4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3" name="Graphic 2" descr="Badge 1 with solid fill">
            <a:extLst>
              <a:ext uri="{FF2B5EF4-FFF2-40B4-BE49-F238E27FC236}">
                <a16:creationId xmlns:a16="http://schemas.microsoft.com/office/drawing/2014/main" id="{A2D7F5AB-89DF-5177-53E6-2B39C25002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spTree>
    <p:custDataLst>
      <p:tags r:id="rId1"/>
    </p:custDataLst>
    <p:extLst>
      <p:ext uri="{BB962C8B-B14F-4D97-AF65-F5344CB8AC3E}">
        <p14:creationId xmlns:p14="http://schemas.microsoft.com/office/powerpoint/2010/main" val="1886853038"/>
      </p:ext>
    </p:extLst>
  </p:cSld>
  <p:clrMapOvr>
    <a:masterClrMapping/>
  </p:clrMapOvr>
  <mc:AlternateContent xmlns:mc="http://schemas.openxmlformats.org/markup-compatibility/2006" xmlns:p14="http://schemas.microsoft.com/office/powerpoint/2010/main">
    <mc:Choice Requires="p14">
      <p:transition spd="slow" p14:dur="2000" advTm="45912"/>
    </mc:Choice>
    <mc:Fallback xmlns="">
      <p:transition spd="slow" advTm="459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9"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34B8F-B529-1C0E-9196-352CED1475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28EC83-055B-DD68-7582-1D05E8DAA7A3}"/>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pic>
        <p:nvPicPr>
          <p:cNvPr id="3" name="Picture 2">
            <a:extLst>
              <a:ext uri="{FF2B5EF4-FFF2-40B4-BE49-F238E27FC236}">
                <a16:creationId xmlns:a16="http://schemas.microsoft.com/office/drawing/2014/main" id="{CC57B151-D9C9-4B2E-4318-6811CF40E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7349" y="6152621"/>
            <a:ext cx="1744709" cy="791830"/>
          </a:xfrm>
          <a:prstGeom prst="rect">
            <a:avLst/>
          </a:prstGeom>
        </p:spPr>
      </p:pic>
      <p:sp>
        <p:nvSpPr>
          <p:cNvPr id="4" name="Freeform 13">
            <a:extLst>
              <a:ext uri="{FF2B5EF4-FFF2-40B4-BE49-F238E27FC236}">
                <a16:creationId xmlns:a16="http://schemas.microsoft.com/office/drawing/2014/main" id="{D2899383-49A5-2556-E39F-79BA1E7EBFCF}"/>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4"/>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B9E5483F-8C54-30DC-B812-3145283CAA78}"/>
              </a:ext>
            </a:extLst>
          </p:cNvPr>
          <p:cNvSpPr/>
          <p:nvPr/>
        </p:nvSpPr>
        <p:spPr>
          <a:xfrm>
            <a:off x="175686" y="186224"/>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52CC2BF-9E5B-01A2-D9FC-EC3EF6C2BBDC}"/>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Work experience can help with your career choices</a:t>
            </a:r>
          </a:p>
        </p:txBody>
      </p:sp>
      <p:sp>
        <p:nvSpPr>
          <p:cNvPr id="41" name="Rectangle 1">
            <a:extLst>
              <a:ext uri="{FF2B5EF4-FFF2-40B4-BE49-F238E27FC236}">
                <a16:creationId xmlns:a16="http://schemas.microsoft.com/office/drawing/2014/main" id="{4DE7540E-E410-2CA0-905D-4EEAB6F157D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1" name="Group 20">
            <a:extLst>
              <a:ext uri="{FF2B5EF4-FFF2-40B4-BE49-F238E27FC236}">
                <a16:creationId xmlns:a16="http://schemas.microsoft.com/office/drawing/2014/main" id="{7777C95F-7651-D35D-4B4D-12D7106C8BEB}"/>
              </a:ext>
            </a:extLst>
          </p:cNvPr>
          <p:cNvGrpSpPr/>
          <p:nvPr/>
        </p:nvGrpSpPr>
        <p:grpSpPr>
          <a:xfrm>
            <a:off x="7322142" y="2003873"/>
            <a:ext cx="4262387" cy="2909817"/>
            <a:chOff x="7322142" y="2003873"/>
            <a:chExt cx="4262387" cy="2909817"/>
          </a:xfrm>
        </p:grpSpPr>
        <p:pic>
          <p:nvPicPr>
            <p:cNvPr id="8" name="Picture 7">
              <a:extLst>
                <a:ext uri="{FF2B5EF4-FFF2-40B4-BE49-F238E27FC236}">
                  <a16:creationId xmlns:a16="http://schemas.microsoft.com/office/drawing/2014/main" id="{177286E6-0DEC-1163-6053-66787256B2F1}"/>
                </a:ext>
              </a:extLst>
            </p:cNvPr>
            <p:cNvPicPr>
              <a:picLocks noChangeAspect="1"/>
            </p:cNvPicPr>
            <p:nvPr/>
          </p:nvPicPr>
          <p:blipFill>
            <a:blip r:embed="rId5"/>
            <a:stretch>
              <a:fillRect/>
            </a:stretch>
          </p:blipFill>
          <p:spPr>
            <a:xfrm>
              <a:off x="7322142" y="3586027"/>
              <a:ext cx="2052495" cy="1327663"/>
            </a:xfrm>
            <a:prstGeom prst="rect">
              <a:avLst/>
            </a:prstGeom>
            <a:ln>
              <a:solidFill>
                <a:srgbClr val="FF6600"/>
              </a:solidFill>
            </a:ln>
          </p:spPr>
        </p:pic>
        <p:pic>
          <p:nvPicPr>
            <p:cNvPr id="10" name="Picture 9">
              <a:extLst>
                <a:ext uri="{FF2B5EF4-FFF2-40B4-BE49-F238E27FC236}">
                  <a16:creationId xmlns:a16="http://schemas.microsoft.com/office/drawing/2014/main" id="{A1CEE59E-59E1-9970-6B62-D23CC4A94EF2}"/>
                </a:ext>
              </a:extLst>
            </p:cNvPr>
            <p:cNvPicPr>
              <a:picLocks noChangeAspect="1"/>
            </p:cNvPicPr>
            <p:nvPr/>
          </p:nvPicPr>
          <p:blipFill>
            <a:blip r:embed="rId6"/>
            <a:stretch>
              <a:fillRect/>
            </a:stretch>
          </p:blipFill>
          <p:spPr>
            <a:xfrm>
              <a:off x="9544822" y="2035676"/>
              <a:ext cx="2039707" cy="1327663"/>
            </a:xfrm>
            <a:prstGeom prst="rect">
              <a:avLst/>
            </a:prstGeom>
            <a:ln>
              <a:solidFill>
                <a:srgbClr val="FF6600"/>
              </a:solidFill>
            </a:ln>
          </p:spPr>
        </p:pic>
        <p:pic>
          <p:nvPicPr>
            <p:cNvPr id="11" name="Picture 10">
              <a:extLst>
                <a:ext uri="{FF2B5EF4-FFF2-40B4-BE49-F238E27FC236}">
                  <a16:creationId xmlns:a16="http://schemas.microsoft.com/office/drawing/2014/main" id="{3771D6D3-64C9-EC74-FA15-A4DD5588CF8D}"/>
                </a:ext>
              </a:extLst>
            </p:cNvPr>
            <p:cNvPicPr>
              <a:picLocks noChangeAspect="1"/>
            </p:cNvPicPr>
            <p:nvPr/>
          </p:nvPicPr>
          <p:blipFill>
            <a:blip r:embed="rId7"/>
            <a:stretch>
              <a:fillRect/>
            </a:stretch>
          </p:blipFill>
          <p:spPr>
            <a:xfrm>
              <a:off x="7338148" y="2003873"/>
              <a:ext cx="2052495" cy="1363546"/>
            </a:xfrm>
            <a:prstGeom prst="rect">
              <a:avLst/>
            </a:prstGeom>
            <a:ln>
              <a:solidFill>
                <a:srgbClr val="FF6600"/>
              </a:solidFill>
            </a:ln>
          </p:spPr>
        </p:pic>
        <p:pic>
          <p:nvPicPr>
            <p:cNvPr id="12" name="Picture 11">
              <a:extLst>
                <a:ext uri="{FF2B5EF4-FFF2-40B4-BE49-F238E27FC236}">
                  <a16:creationId xmlns:a16="http://schemas.microsoft.com/office/drawing/2014/main" id="{C7A8B6F1-D411-5AA8-46EC-6AD41F2A4461}"/>
                </a:ext>
              </a:extLst>
            </p:cNvPr>
            <p:cNvPicPr>
              <a:picLocks noChangeAspect="1"/>
            </p:cNvPicPr>
            <p:nvPr/>
          </p:nvPicPr>
          <p:blipFill>
            <a:blip r:embed="rId8"/>
            <a:stretch>
              <a:fillRect/>
            </a:stretch>
          </p:blipFill>
          <p:spPr>
            <a:xfrm>
              <a:off x="9544822" y="3586026"/>
              <a:ext cx="2039707" cy="1327664"/>
            </a:xfrm>
            <a:prstGeom prst="rect">
              <a:avLst/>
            </a:prstGeom>
            <a:ln>
              <a:solidFill>
                <a:srgbClr val="FF6600"/>
              </a:solidFill>
            </a:ln>
          </p:spPr>
        </p:pic>
      </p:grpSp>
      <p:sp>
        <p:nvSpPr>
          <p:cNvPr id="13" name="Arrow: Curved Down 12">
            <a:extLst>
              <a:ext uri="{FF2B5EF4-FFF2-40B4-BE49-F238E27FC236}">
                <a16:creationId xmlns:a16="http://schemas.microsoft.com/office/drawing/2014/main" id="{9A0448F5-8BC3-71CE-4436-1E9B84911D24}"/>
              </a:ext>
            </a:extLst>
          </p:cNvPr>
          <p:cNvSpPr/>
          <p:nvPr/>
        </p:nvSpPr>
        <p:spPr>
          <a:xfrm rot="21114485">
            <a:off x="2073582" y="1850991"/>
            <a:ext cx="1685620" cy="85749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4" name="Group 13">
            <a:extLst>
              <a:ext uri="{FF2B5EF4-FFF2-40B4-BE49-F238E27FC236}">
                <a16:creationId xmlns:a16="http://schemas.microsoft.com/office/drawing/2014/main" id="{62A36012-0233-F094-F22C-22BD07C8307E}"/>
              </a:ext>
            </a:extLst>
          </p:cNvPr>
          <p:cNvGrpSpPr/>
          <p:nvPr/>
        </p:nvGrpSpPr>
        <p:grpSpPr>
          <a:xfrm>
            <a:off x="288387" y="1004451"/>
            <a:ext cx="2079926" cy="1910861"/>
            <a:chOff x="171569" y="357886"/>
            <a:chExt cx="2079926" cy="1910861"/>
          </a:xfrm>
        </p:grpSpPr>
        <p:pic>
          <p:nvPicPr>
            <p:cNvPr id="15" name="Picture 6" descr="🔥 Dúné: We Are In There You Are Out Here - Music Streaming ...">
              <a:extLst>
                <a:ext uri="{FF2B5EF4-FFF2-40B4-BE49-F238E27FC236}">
                  <a16:creationId xmlns:a16="http://schemas.microsoft.com/office/drawing/2014/main" id="{A346C1E4-01EC-C3FB-7992-04AF152526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569" y="357886"/>
              <a:ext cx="2079925" cy="11699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A01B3B0-4971-131B-E492-591403F38B5C}"/>
                </a:ext>
              </a:extLst>
            </p:cNvPr>
            <p:cNvSpPr/>
            <p:nvPr/>
          </p:nvSpPr>
          <p:spPr>
            <a:xfrm>
              <a:off x="171569" y="1509623"/>
              <a:ext cx="2079926" cy="75912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Y10 Work Experience</a:t>
              </a:r>
            </a:p>
          </p:txBody>
        </p:sp>
      </p:grpSp>
      <p:sp>
        <p:nvSpPr>
          <p:cNvPr id="17" name="Arrow: Curved Down 16">
            <a:extLst>
              <a:ext uri="{FF2B5EF4-FFF2-40B4-BE49-F238E27FC236}">
                <a16:creationId xmlns:a16="http://schemas.microsoft.com/office/drawing/2014/main" id="{89CB9962-0F18-0CEA-E941-19DF6E5EB57C}"/>
              </a:ext>
            </a:extLst>
          </p:cNvPr>
          <p:cNvSpPr/>
          <p:nvPr/>
        </p:nvSpPr>
        <p:spPr>
          <a:xfrm rot="18587555">
            <a:off x="5648419" y="3137958"/>
            <a:ext cx="1430899" cy="82161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1E474F27-66DF-8AF7-99BB-0591DCF1301E}"/>
              </a:ext>
            </a:extLst>
          </p:cNvPr>
          <p:cNvSpPr/>
          <p:nvPr/>
        </p:nvSpPr>
        <p:spPr>
          <a:xfrm>
            <a:off x="4750338" y="3812829"/>
            <a:ext cx="1915064" cy="1863305"/>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Choosing post 18</a:t>
            </a:r>
          </a:p>
        </p:txBody>
      </p:sp>
      <p:sp>
        <p:nvSpPr>
          <p:cNvPr id="19" name="Arrow: Curved Down 18">
            <a:extLst>
              <a:ext uri="{FF2B5EF4-FFF2-40B4-BE49-F238E27FC236}">
                <a16:creationId xmlns:a16="http://schemas.microsoft.com/office/drawing/2014/main" id="{BC17C5CE-6E49-D1D6-E379-5129CCDAD80D}"/>
              </a:ext>
            </a:extLst>
          </p:cNvPr>
          <p:cNvSpPr/>
          <p:nvPr/>
        </p:nvSpPr>
        <p:spPr>
          <a:xfrm rot="1195749">
            <a:off x="3901812" y="2583916"/>
            <a:ext cx="1919416" cy="93259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Oval 19">
            <a:extLst>
              <a:ext uri="{FF2B5EF4-FFF2-40B4-BE49-F238E27FC236}">
                <a16:creationId xmlns:a16="http://schemas.microsoft.com/office/drawing/2014/main" id="{ABFE97B1-9B7A-BD3B-BD03-844BCDB9165C}"/>
              </a:ext>
            </a:extLst>
          </p:cNvPr>
          <p:cNvSpPr/>
          <p:nvPr/>
        </p:nvSpPr>
        <p:spPr>
          <a:xfrm>
            <a:off x="2450778" y="2617113"/>
            <a:ext cx="1915064" cy="1863305"/>
          </a:xfrm>
          <a:prstGeom prst="ellipse">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Choosing post 16</a:t>
            </a:r>
          </a:p>
        </p:txBody>
      </p:sp>
      <p:pic>
        <p:nvPicPr>
          <p:cNvPr id="7" name="Graphic 6" descr="Badge 1 with solid fill">
            <a:extLst>
              <a:ext uri="{FF2B5EF4-FFF2-40B4-BE49-F238E27FC236}">
                <a16:creationId xmlns:a16="http://schemas.microsoft.com/office/drawing/2014/main" id="{76BBD15E-7DDE-82D0-1594-AC11DB82C6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91" y="65030"/>
            <a:ext cx="646331" cy="646331"/>
          </a:xfrm>
          <a:prstGeom prst="rect">
            <a:avLst/>
          </a:prstGeom>
        </p:spPr>
      </p:pic>
    </p:spTree>
    <p:extLst>
      <p:ext uri="{BB962C8B-B14F-4D97-AF65-F5344CB8AC3E}">
        <p14:creationId xmlns:p14="http://schemas.microsoft.com/office/powerpoint/2010/main" val="23176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45AFC-EB09-B017-1A77-CD023EA4B7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03DBA0-5028-4A84-E6C1-7A4DBEE7C471}"/>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775A686D-B4E4-EA67-375B-478AD9FF3790}"/>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BF289B8F-4BE9-A81A-E857-B1983D4B6974}"/>
              </a:ext>
            </a:extLst>
          </p:cNvPr>
          <p:cNvSpPr/>
          <p:nvPr/>
        </p:nvSpPr>
        <p:spPr>
          <a:xfrm>
            <a:off x="158505" y="192211"/>
            <a:ext cx="11847607" cy="59486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9D3AA016-8766-B221-41D5-3DDB68C45748}"/>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     Which sectors/jobs are you interested in for work experience?</a:t>
            </a:r>
          </a:p>
        </p:txBody>
      </p:sp>
      <p:sp>
        <p:nvSpPr>
          <p:cNvPr id="41" name="Rectangle 1">
            <a:extLst>
              <a:ext uri="{FF2B5EF4-FFF2-40B4-BE49-F238E27FC236}">
                <a16:creationId xmlns:a16="http://schemas.microsoft.com/office/drawing/2014/main" id="{90C6D04E-9F11-57C2-9598-620A279689F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a:extLst>
              <a:ext uri="{FF2B5EF4-FFF2-40B4-BE49-F238E27FC236}">
                <a16:creationId xmlns:a16="http://schemas.microsoft.com/office/drawing/2014/main" id="{5A2AE7D5-E6F5-EA12-5D53-A9D054CBF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258" y="924992"/>
            <a:ext cx="4006945" cy="5151786"/>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F9EB65DF-ABCA-3BF8-E5F7-907D1C8EE786}"/>
              </a:ext>
            </a:extLst>
          </p:cNvPr>
          <p:cNvGrpSpPr/>
          <p:nvPr/>
        </p:nvGrpSpPr>
        <p:grpSpPr>
          <a:xfrm>
            <a:off x="320897" y="877830"/>
            <a:ext cx="7126746" cy="5185873"/>
            <a:chOff x="4651597" y="879289"/>
            <a:chExt cx="7126746" cy="5185873"/>
          </a:xfrm>
        </p:grpSpPr>
        <p:sp>
          <p:nvSpPr>
            <p:cNvPr id="23" name="Rectangle: Rounded Corners 22">
              <a:extLst>
                <a:ext uri="{FF2B5EF4-FFF2-40B4-BE49-F238E27FC236}">
                  <a16:creationId xmlns:a16="http://schemas.microsoft.com/office/drawing/2014/main" id="{9F52438F-0D63-BAAA-0A1D-CC73FA603B26}"/>
                </a:ext>
              </a:extLst>
            </p:cNvPr>
            <p:cNvSpPr/>
            <p:nvPr/>
          </p:nvSpPr>
          <p:spPr>
            <a:xfrm>
              <a:off x="4651597" y="879289"/>
              <a:ext cx="7126746" cy="518587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2243BB6-A5FB-D245-4FA8-281BA13650A1}"/>
                </a:ext>
              </a:extLst>
            </p:cNvPr>
            <p:cNvSpPr txBox="1"/>
            <p:nvPr/>
          </p:nvSpPr>
          <p:spPr>
            <a:xfrm>
              <a:off x="5074440" y="995816"/>
              <a:ext cx="6281057" cy="1231106"/>
            </a:xfrm>
            <a:prstGeom prst="rect">
              <a:avLst/>
            </a:prstGeom>
            <a:noFill/>
          </p:spPr>
          <p:txBody>
            <a:bodyPr wrap="square" rtlCol="0">
              <a:spAutoFit/>
            </a:bodyPr>
            <a:lstStyle/>
            <a:p>
              <a:r>
                <a:rPr lang="en-GB" sz="2800" dirty="0"/>
                <a:t>Write down a few things you want to get from YOUR work experience</a:t>
              </a:r>
            </a:p>
            <a:p>
              <a:endParaRPr lang="en-GB" dirty="0"/>
            </a:p>
          </p:txBody>
        </p:sp>
        <p:sp>
          <p:nvSpPr>
            <p:cNvPr id="15" name="TextBox 14">
              <a:extLst>
                <a:ext uri="{FF2B5EF4-FFF2-40B4-BE49-F238E27FC236}">
                  <a16:creationId xmlns:a16="http://schemas.microsoft.com/office/drawing/2014/main" id="{1AA4C379-1C23-EA23-D535-89725AF53D91}"/>
                </a:ext>
              </a:extLst>
            </p:cNvPr>
            <p:cNvSpPr txBox="1"/>
            <p:nvPr/>
          </p:nvSpPr>
          <p:spPr>
            <a:xfrm>
              <a:off x="5074440" y="1815355"/>
              <a:ext cx="6281057" cy="1231106"/>
            </a:xfrm>
            <a:prstGeom prst="rect">
              <a:avLst/>
            </a:prstGeom>
            <a:noFill/>
          </p:spPr>
          <p:txBody>
            <a:bodyPr wrap="square" rtlCol="0">
              <a:spAutoFit/>
            </a:bodyPr>
            <a:lstStyle/>
            <a:p>
              <a:r>
                <a:rPr lang="en-GB" sz="2800" dirty="0"/>
                <a:t>And which job sectors and jobs you are interested in for work experience</a:t>
              </a:r>
            </a:p>
            <a:p>
              <a:endParaRPr lang="en-GB" dirty="0"/>
            </a:p>
          </p:txBody>
        </p:sp>
        <p:pic>
          <p:nvPicPr>
            <p:cNvPr id="17" name="Picture 16">
              <a:extLst>
                <a:ext uri="{FF2B5EF4-FFF2-40B4-BE49-F238E27FC236}">
                  <a16:creationId xmlns:a16="http://schemas.microsoft.com/office/drawing/2014/main" id="{9E6BD5B4-48F4-08FE-4650-A1D76D631C7C}"/>
                </a:ext>
              </a:extLst>
            </p:cNvPr>
            <p:cNvPicPr>
              <a:picLocks noChangeAspect="1"/>
            </p:cNvPicPr>
            <p:nvPr/>
          </p:nvPicPr>
          <p:blipFill>
            <a:blip r:embed="rId5"/>
            <a:stretch>
              <a:fillRect/>
            </a:stretch>
          </p:blipFill>
          <p:spPr>
            <a:xfrm>
              <a:off x="5362287" y="2816368"/>
              <a:ext cx="5705364" cy="2997014"/>
            </a:xfrm>
            <a:prstGeom prst="rect">
              <a:avLst/>
            </a:prstGeom>
          </p:spPr>
        </p:pic>
      </p:grpSp>
      <p:pic>
        <p:nvPicPr>
          <p:cNvPr id="7" name="Picture 6">
            <a:extLst>
              <a:ext uri="{FF2B5EF4-FFF2-40B4-BE49-F238E27FC236}">
                <a16:creationId xmlns:a16="http://schemas.microsoft.com/office/drawing/2014/main" id="{7A84BCEA-7831-8BED-D31C-94F29C88AA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9375" y="4812815"/>
            <a:ext cx="1112688" cy="1164437"/>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810773FC-621F-B4A1-A74E-7178D81D47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4640" y="6311899"/>
            <a:ext cx="1737360" cy="662533"/>
          </a:xfrm>
          <a:prstGeom prst="rect">
            <a:avLst/>
          </a:prstGeom>
        </p:spPr>
      </p:pic>
      <p:pic>
        <p:nvPicPr>
          <p:cNvPr id="3" name="Graphic 2" descr="Badge 1 with solid fill">
            <a:extLst>
              <a:ext uri="{FF2B5EF4-FFF2-40B4-BE49-F238E27FC236}">
                <a16:creationId xmlns:a16="http://schemas.microsoft.com/office/drawing/2014/main" id="{5E629886-061A-AB02-622E-8708BDB6D8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92" y="98544"/>
            <a:ext cx="646331" cy="646331"/>
          </a:xfrm>
          <a:prstGeom prst="rect">
            <a:avLst/>
          </a:prstGeom>
        </p:spPr>
      </p:pic>
    </p:spTree>
    <p:extLst>
      <p:ext uri="{BB962C8B-B14F-4D97-AF65-F5344CB8AC3E}">
        <p14:creationId xmlns:p14="http://schemas.microsoft.com/office/powerpoint/2010/main" val="200864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FAA68-357E-6D9A-0062-55CB2A3110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BC0636-A217-1197-F80B-C41804EF19DC}"/>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5" name="Rectangle 4">
            <a:extLst>
              <a:ext uri="{FF2B5EF4-FFF2-40B4-BE49-F238E27FC236}">
                <a16:creationId xmlns:a16="http://schemas.microsoft.com/office/drawing/2014/main" id="{355ADB60-5904-1C55-BCE9-628B66244166}"/>
              </a:ext>
            </a:extLst>
          </p:cNvPr>
          <p:cNvSpPr/>
          <p:nvPr/>
        </p:nvSpPr>
        <p:spPr>
          <a:xfrm>
            <a:off x="168840" y="16052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FB8710A-C532-F530-AFFC-CFCBDE7260B5}"/>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Use the school list of possible placements</a:t>
            </a:r>
          </a:p>
        </p:txBody>
      </p:sp>
      <p:sp>
        <p:nvSpPr>
          <p:cNvPr id="41" name="Rectangle 1">
            <a:extLst>
              <a:ext uri="{FF2B5EF4-FFF2-40B4-BE49-F238E27FC236}">
                <a16:creationId xmlns:a16="http://schemas.microsoft.com/office/drawing/2014/main" id="{E5ADF6E2-2562-01E8-0AE4-2952DB73C0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descr="A blue text on a black background&#10;&#10;AI-generated content may be incorrect.">
            <a:extLst>
              <a:ext uri="{FF2B5EF4-FFF2-40B4-BE49-F238E27FC236}">
                <a16:creationId xmlns:a16="http://schemas.microsoft.com/office/drawing/2014/main" id="{C7995945-C781-7693-71B5-0F241EBF0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
        <p:nvSpPr>
          <p:cNvPr id="3" name="Freeform 13">
            <a:extLst>
              <a:ext uri="{FF2B5EF4-FFF2-40B4-BE49-F238E27FC236}">
                <a16:creationId xmlns:a16="http://schemas.microsoft.com/office/drawing/2014/main" id="{454F1769-F84A-47B3-CC76-A8442BB2CF50}"/>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4"/>
            <a:stretch>
              <a:fillRect/>
            </a:stretch>
          </a:blipFill>
        </p:spPr>
        <p:txBody>
          <a:bodyPr/>
          <a:lstStyle/>
          <a:p>
            <a:endParaRPr lang="en-GB" sz="1154" dirty="0"/>
          </a:p>
        </p:txBody>
      </p:sp>
      <p:pic>
        <p:nvPicPr>
          <p:cNvPr id="12" name="Picture 11">
            <a:extLst>
              <a:ext uri="{FF2B5EF4-FFF2-40B4-BE49-F238E27FC236}">
                <a16:creationId xmlns:a16="http://schemas.microsoft.com/office/drawing/2014/main" id="{F34DB565-8693-6D52-81F1-B26AF0ACB91D}"/>
              </a:ext>
            </a:extLst>
          </p:cNvPr>
          <p:cNvPicPr>
            <a:picLocks noChangeAspect="1"/>
          </p:cNvPicPr>
          <p:nvPr/>
        </p:nvPicPr>
        <p:blipFill>
          <a:blip r:embed="rId5"/>
          <a:stretch>
            <a:fillRect/>
          </a:stretch>
        </p:blipFill>
        <p:spPr>
          <a:xfrm>
            <a:off x="2455176" y="2162235"/>
            <a:ext cx="7501992" cy="3832539"/>
          </a:xfrm>
          <a:prstGeom prst="rect">
            <a:avLst/>
          </a:prstGeom>
        </p:spPr>
      </p:pic>
      <p:sp>
        <p:nvSpPr>
          <p:cNvPr id="13" name="Rectangle: Rounded Corners 12">
            <a:extLst>
              <a:ext uri="{FF2B5EF4-FFF2-40B4-BE49-F238E27FC236}">
                <a16:creationId xmlns:a16="http://schemas.microsoft.com/office/drawing/2014/main" id="{E976834C-F687-6E7D-E391-AB5B6EB1869B}"/>
              </a:ext>
            </a:extLst>
          </p:cNvPr>
          <p:cNvSpPr/>
          <p:nvPr/>
        </p:nvSpPr>
        <p:spPr>
          <a:xfrm>
            <a:off x="465994" y="991321"/>
            <a:ext cx="11232630" cy="1010393"/>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Choose one to apply to and write down the details in your workbook</a:t>
            </a:r>
          </a:p>
        </p:txBody>
      </p:sp>
      <p:sp>
        <p:nvSpPr>
          <p:cNvPr id="16" name="Star: 32 Points 15">
            <a:extLst>
              <a:ext uri="{FF2B5EF4-FFF2-40B4-BE49-F238E27FC236}">
                <a16:creationId xmlns:a16="http://schemas.microsoft.com/office/drawing/2014/main" id="{D5ED31B0-B118-20F0-2A6A-730C814EBA74}"/>
              </a:ext>
            </a:extLst>
          </p:cNvPr>
          <p:cNvSpPr/>
          <p:nvPr/>
        </p:nvSpPr>
        <p:spPr>
          <a:xfrm>
            <a:off x="10325100" y="4445001"/>
            <a:ext cx="1445495" cy="1435604"/>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10 mins</a:t>
            </a:r>
          </a:p>
        </p:txBody>
      </p:sp>
      <p:pic>
        <p:nvPicPr>
          <p:cNvPr id="17" name="Graphic 16" descr="Badge 1 with solid fill">
            <a:extLst>
              <a:ext uri="{FF2B5EF4-FFF2-40B4-BE49-F238E27FC236}">
                <a16:creationId xmlns:a16="http://schemas.microsoft.com/office/drawing/2014/main" id="{7993D609-7521-5FC3-57AB-23236A8972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2" y="98544"/>
            <a:ext cx="646331" cy="646331"/>
          </a:xfrm>
          <a:prstGeom prst="rect">
            <a:avLst/>
          </a:prstGeom>
        </p:spPr>
      </p:pic>
    </p:spTree>
    <p:extLst>
      <p:ext uri="{BB962C8B-B14F-4D97-AF65-F5344CB8AC3E}">
        <p14:creationId xmlns:p14="http://schemas.microsoft.com/office/powerpoint/2010/main" val="17896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16"/>
                                        </p:tgtEl>
                                        <p:attrNameLst>
                                          <p:attrName>style.color</p:attrName>
                                        </p:attrNameLst>
                                      </p:cBhvr>
                                      <p:to>
                                        <a:schemeClr val="bg1"/>
                                      </p:to>
                                    </p:animClr>
                                    <p:animClr clrSpc="rgb" dir="cw">
                                      <p:cBhvr>
                                        <p:cTn id="12" dur="250" autoRev="1" fill="remove"/>
                                        <p:tgtEl>
                                          <p:spTgt spid="16"/>
                                        </p:tgtEl>
                                        <p:attrNameLst>
                                          <p:attrName>fillcolor</p:attrName>
                                        </p:attrNameLst>
                                      </p:cBhvr>
                                      <p:to>
                                        <a:schemeClr val="bg1"/>
                                      </p:to>
                                    </p:animClr>
                                    <p:set>
                                      <p:cBhvr>
                                        <p:cTn id="13" dur="250" autoRev="1" fill="remove"/>
                                        <p:tgtEl>
                                          <p:spTgt spid="16"/>
                                        </p:tgtEl>
                                        <p:attrNameLst>
                                          <p:attrName>fill.type</p:attrName>
                                        </p:attrNameLst>
                                      </p:cBhvr>
                                      <p:to>
                                        <p:strVal val="solid"/>
                                      </p:to>
                                    </p:set>
                                    <p:set>
                                      <p:cBhvr>
                                        <p:cTn id="14" dur="250" autoRev="1" fill="remove"/>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B28B2-D065-7042-35C1-9D12F79A3D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23B2CB-D227-486D-9DB5-6AEC3A8281ED}"/>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A02E20E2-DC51-F059-A1FD-0D91D2F7A29B}"/>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863BA95C-0F79-C959-8F79-C519ECF0CFC9}"/>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EA406E7-66DC-60B4-09C7-38B47CF6217C}"/>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Focus on skills and what you have to offer</a:t>
            </a:r>
          </a:p>
        </p:txBody>
      </p:sp>
      <p:sp>
        <p:nvSpPr>
          <p:cNvPr id="41" name="Rectangle 1">
            <a:extLst>
              <a:ext uri="{FF2B5EF4-FFF2-40B4-BE49-F238E27FC236}">
                <a16:creationId xmlns:a16="http://schemas.microsoft.com/office/drawing/2014/main" id="{92516E85-9E19-7B81-E381-AD3B5F2805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TextBox 8">
            <a:extLst>
              <a:ext uri="{FF2B5EF4-FFF2-40B4-BE49-F238E27FC236}">
                <a16:creationId xmlns:a16="http://schemas.microsoft.com/office/drawing/2014/main" id="{562987B4-C521-3079-033A-188EEBC23EC4}"/>
              </a:ext>
            </a:extLst>
          </p:cNvPr>
          <p:cNvSpPr txBox="1"/>
          <p:nvPr/>
        </p:nvSpPr>
        <p:spPr>
          <a:xfrm>
            <a:off x="161862" y="978718"/>
            <a:ext cx="11826938" cy="646331"/>
          </a:xfrm>
          <a:prstGeom prst="rect">
            <a:avLst/>
          </a:prstGeom>
          <a:solidFill>
            <a:srgbClr val="3B92CA"/>
          </a:solidFill>
        </p:spPr>
        <p:txBody>
          <a:bodyPr wrap="square" rtlCol="0">
            <a:spAutoFit/>
          </a:bodyPr>
          <a:lstStyle/>
          <a:p>
            <a:pPr algn="ctr"/>
            <a:r>
              <a:rPr lang="en-GB" sz="3600" dirty="0">
                <a:solidFill>
                  <a:schemeClr val="bg1"/>
                </a:solidFill>
              </a:rPr>
              <a:t>Essential in ANY job</a:t>
            </a:r>
          </a:p>
        </p:txBody>
      </p:sp>
      <p:sp>
        <p:nvSpPr>
          <p:cNvPr id="11" name="Oval 10">
            <a:extLst>
              <a:ext uri="{FF2B5EF4-FFF2-40B4-BE49-F238E27FC236}">
                <a16:creationId xmlns:a16="http://schemas.microsoft.com/office/drawing/2014/main" id="{7775D9BE-A51B-544E-A064-884DF4E87F5F}"/>
              </a:ext>
            </a:extLst>
          </p:cNvPr>
          <p:cNvSpPr/>
          <p:nvPr/>
        </p:nvSpPr>
        <p:spPr>
          <a:xfrm>
            <a:off x="1660424" y="4452510"/>
            <a:ext cx="2065867" cy="1569156"/>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IT Skills</a:t>
            </a:r>
          </a:p>
        </p:txBody>
      </p:sp>
      <p:sp>
        <p:nvSpPr>
          <p:cNvPr id="12" name="Oval 11">
            <a:extLst>
              <a:ext uri="{FF2B5EF4-FFF2-40B4-BE49-F238E27FC236}">
                <a16:creationId xmlns:a16="http://schemas.microsoft.com/office/drawing/2014/main" id="{B72DA483-FF63-8B24-4849-69BE1C2AB480}"/>
              </a:ext>
            </a:extLst>
          </p:cNvPr>
          <p:cNvSpPr/>
          <p:nvPr/>
        </p:nvSpPr>
        <p:spPr>
          <a:xfrm>
            <a:off x="3901843" y="4421092"/>
            <a:ext cx="2065867" cy="15691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Practical </a:t>
            </a:r>
          </a:p>
        </p:txBody>
      </p:sp>
      <p:sp>
        <p:nvSpPr>
          <p:cNvPr id="13" name="Oval 12">
            <a:extLst>
              <a:ext uri="{FF2B5EF4-FFF2-40B4-BE49-F238E27FC236}">
                <a16:creationId xmlns:a16="http://schemas.microsoft.com/office/drawing/2014/main" id="{3BBC31CE-7E86-8636-1417-DC63F9BB7C75}"/>
              </a:ext>
            </a:extLst>
          </p:cNvPr>
          <p:cNvSpPr/>
          <p:nvPr/>
        </p:nvSpPr>
        <p:spPr>
          <a:xfrm>
            <a:off x="6100070" y="4445558"/>
            <a:ext cx="2065867" cy="1569156"/>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Scientific </a:t>
            </a:r>
          </a:p>
        </p:txBody>
      </p:sp>
      <p:sp>
        <p:nvSpPr>
          <p:cNvPr id="14" name="Oval 13">
            <a:extLst>
              <a:ext uri="{FF2B5EF4-FFF2-40B4-BE49-F238E27FC236}">
                <a16:creationId xmlns:a16="http://schemas.microsoft.com/office/drawing/2014/main" id="{421474C9-2EC5-D50E-3974-71A282718180}"/>
              </a:ext>
            </a:extLst>
          </p:cNvPr>
          <p:cNvSpPr/>
          <p:nvPr/>
        </p:nvSpPr>
        <p:spPr>
          <a:xfrm>
            <a:off x="8341482" y="4421092"/>
            <a:ext cx="2065867" cy="1569156"/>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Physical </a:t>
            </a:r>
          </a:p>
        </p:txBody>
      </p:sp>
      <p:pic>
        <p:nvPicPr>
          <p:cNvPr id="15" name="Picture 14">
            <a:extLst>
              <a:ext uri="{FF2B5EF4-FFF2-40B4-BE49-F238E27FC236}">
                <a16:creationId xmlns:a16="http://schemas.microsoft.com/office/drawing/2014/main" id="{5C3AC94F-1C3A-7791-83CA-A1660F383A37}"/>
              </a:ext>
            </a:extLst>
          </p:cNvPr>
          <p:cNvPicPr>
            <a:picLocks noChangeAspect="1"/>
          </p:cNvPicPr>
          <p:nvPr/>
        </p:nvPicPr>
        <p:blipFill>
          <a:blip r:embed="rId4">
            <a:extLst>
              <a:ext uri="{28A0092B-C50C-407E-A947-70E740481C1C}">
                <a14:useLocalDpi xmlns:a14="http://schemas.microsoft.com/office/drawing/2010/main" val="0"/>
              </a:ext>
            </a:extLst>
          </a:blip>
          <a:srcRect l="49750" t="-5883"/>
          <a:stretch/>
        </p:blipFill>
        <p:spPr>
          <a:xfrm>
            <a:off x="5997620" y="1811937"/>
            <a:ext cx="5991180" cy="1490343"/>
          </a:xfrm>
          <a:prstGeom prst="rect">
            <a:avLst/>
          </a:prstGeom>
        </p:spPr>
      </p:pic>
      <p:pic>
        <p:nvPicPr>
          <p:cNvPr id="16" name="Picture 15">
            <a:extLst>
              <a:ext uri="{FF2B5EF4-FFF2-40B4-BE49-F238E27FC236}">
                <a16:creationId xmlns:a16="http://schemas.microsoft.com/office/drawing/2014/main" id="{7C706139-44BE-CBE1-58DB-54BB9E5B8E62}"/>
              </a:ext>
            </a:extLst>
          </p:cNvPr>
          <p:cNvPicPr>
            <a:picLocks noChangeAspect="1"/>
          </p:cNvPicPr>
          <p:nvPr/>
        </p:nvPicPr>
        <p:blipFill>
          <a:blip r:embed="rId4">
            <a:extLst>
              <a:ext uri="{28A0092B-C50C-407E-A947-70E740481C1C}">
                <a14:useLocalDpi xmlns:a14="http://schemas.microsoft.com/office/drawing/2010/main" val="0"/>
              </a:ext>
            </a:extLst>
          </a:blip>
          <a:srcRect l="1" r="50444"/>
          <a:stretch/>
        </p:blipFill>
        <p:spPr>
          <a:xfrm>
            <a:off x="161862" y="1926151"/>
            <a:ext cx="5885656" cy="1407547"/>
          </a:xfrm>
          <a:prstGeom prst="rect">
            <a:avLst/>
          </a:prstGeom>
        </p:spPr>
      </p:pic>
      <p:sp>
        <p:nvSpPr>
          <p:cNvPr id="17" name="TextBox 16">
            <a:extLst>
              <a:ext uri="{FF2B5EF4-FFF2-40B4-BE49-F238E27FC236}">
                <a16:creationId xmlns:a16="http://schemas.microsoft.com/office/drawing/2014/main" id="{67CDC675-CE7C-A4A3-DBD2-FD1BB7144C25}"/>
              </a:ext>
            </a:extLst>
          </p:cNvPr>
          <p:cNvSpPr txBox="1"/>
          <p:nvPr/>
        </p:nvSpPr>
        <p:spPr>
          <a:xfrm>
            <a:off x="168708" y="3688261"/>
            <a:ext cx="11826938" cy="646331"/>
          </a:xfrm>
          <a:prstGeom prst="rect">
            <a:avLst/>
          </a:prstGeom>
          <a:solidFill>
            <a:srgbClr val="3B92CA"/>
          </a:solidFill>
        </p:spPr>
        <p:txBody>
          <a:bodyPr wrap="square" rtlCol="0">
            <a:spAutoFit/>
          </a:bodyPr>
          <a:lstStyle/>
          <a:p>
            <a:pPr algn="ctr"/>
            <a:r>
              <a:rPr lang="en-GB" sz="3600" dirty="0">
                <a:solidFill>
                  <a:schemeClr val="bg1"/>
                </a:solidFill>
              </a:rPr>
              <a:t>Some jobs need other technical skills</a:t>
            </a:r>
          </a:p>
        </p:txBody>
      </p:sp>
      <p:pic>
        <p:nvPicPr>
          <p:cNvPr id="8" name="Picture 7" descr="A blue text on a black background&#10;&#10;AI-generated content may be incorrect.">
            <a:extLst>
              <a:ext uri="{FF2B5EF4-FFF2-40B4-BE49-F238E27FC236}">
                <a16:creationId xmlns:a16="http://schemas.microsoft.com/office/drawing/2014/main" id="{C91BBFB2-C6D3-F6EE-C780-387EF68247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3" name="Graphic 2" descr="Badge 1 with solid fill">
            <a:extLst>
              <a:ext uri="{FF2B5EF4-FFF2-40B4-BE49-F238E27FC236}">
                <a16:creationId xmlns:a16="http://schemas.microsoft.com/office/drawing/2014/main" id="{845B7B75-5FFA-2A50-4F20-6EF7714D99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spTree>
    <p:extLst>
      <p:ext uri="{BB962C8B-B14F-4D97-AF65-F5344CB8AC3E}">
        <p14:creationId xmlns:p14="http://schemas.microsoft.com/office/powerpoint/2010/main" val="2436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E9981-3FD7-01BB-E2EC-BBC75E7E95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28DAD6-D19A-3BED-6530-0B1E955FB09E}"/>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723C517D-D72F-0AFB-7273-F70EEFBEB276}"/>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7174F8E1-E503-C88B-694E-BC757E04F7CF}"/>
              </a:ext>
            </a:extLst>
          </p:cNvPr>
          <p:cNvSpPr/>
          <p:nvPr/>
        </p:nvSpPr>
        <p:spPr>
          <a:xfrm>
            <a:off x="182531" y="186224"/>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7A7B219-FB6C-A6EC-B472-77FCD2C41CBC}"/>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skills do you have already?</a:t>
            </a:r>
          </a:p>
        </p:txBody>
      </p:sp>
      <p:sp>
        <p:nvSpPr>
          <p:cNvPr id="41" name="Rectangle 1">
            <a:extLst>
              <a:ext uri="{FF2B5EF4-FFF2-40B4-BE49-F238E27FC236}">
                <a16:creationId xmlns:a16="http://schemas.microsoft.com/office/drawing/2014/main" id="{C9492652-F62E-CAA1-8E98-5B886CD096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9" name="Group 8">
            <a:extLst>
              <a:ext uri="{FF2B5EF4-FFF2-40B4-BE49-F238E27FC236}">
                <a16:creationId xmlns:a16="http://schemas.microsoft.com/office/drawing/2014/main" id="{24224949-2A79-90A6-6EA8-0FC3D4652422}"/>
              </a:ext>
            </a:extLst>
          </p:cNvPr>
          <p:cNvGrpSpPr/>
          <p:nvPr/>
        </p:nvGrpSpPr>
        <p:grpSpPr>
          <a:xfrm>
            <a:off x="3478420" y="855234"/>
            <a:ext cx="5989754" cy="3909489"/>
            <a:chOff x="2062406" y="1561768"/>
            <a:chExt cx="6949131" cy="3734464"/>
          </a:xfrm>
        </p:grpSpPr>
        <p:pic>
          <p:nvPicPr>
            <p:cNvPr id="11" name="Picture 10">
              <a:extLst>
                <a:ext uri="{FF2B5EF4-FFF2-40B4-BE49-F238E27FC236}">
                  <a16:creationId xmlns:a16="http://schemas.microsoft.com/office/drawing/2014/main" id="{9A03F790-3BFB-F629-EA62-93E534CF418C}"/>
                </a:ext>
              </a:extLst>
            </p:cNvPr>
            <p:cNvPicPr>
              <a:picLocks noChangeAspect="1"/>
            </p:cNvPicPr>
            <p:nvPr/>
          </p:nvPicPr>
          <p:blipFill>
            <a:blip r:embed="rId4"/>
            <a:stretch>
              <a:fillRect/>
            </a:stretch>
          </p:blipFill>
          <p:spPr>
            <a:xfrm>
              <a:off x="2062406" y="1561768"/>
              <a:ext cx="6949131" cy="3734464"/>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5CF9BD5C-9C8F-34EE-1319-B79A6707FEC1}"/>
                </a:ext>
              </a:extLst>
            </p:cNvPr>
            <p:cNvSpPr/>
            <p:nvPr/>
          </p:nvSpPr>
          <p:spPr>
            <a:xfrm>
              <a:off x="2206784" y="2538602"/>
              <a:ext cx="3299950" cy="6042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pic>
        <p:nvPicPr>
          <p:cNvPr id="13" name="Picture 12">
            <a:extLst>
              <a:ext uri="{FF2B5EF4-FFF2-40B4-BE49-F238E27FC236}">
                <a16:creationId xmlns:a16="http://schemas.microsoft.com/office/drawing/2014/main" id="{9AF3A4DB-F224-B08E-39E1-71EE00570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023" y="878755"/>
            <a:ext cx="2962688" cy="4982270"/>
          </a:xfrm>
          <a:prstGeom prst="rect">
            <a:avLst/>
          </a:prstGeom>
          <a:effectLst>
            <a:outerShdw blurRad="63500" sx="102000" sy="102000" algn="ctr" rotWithShape="0">
              <a:prstClr val="black">
                <a:alpha val="40000"/>
              </a:prstClr>
            </a:outerShdw>
          </a:effectLst>
        </p:spPr>
      </p:pic>
      <p:pic>
        <p:nvPicPr>
          <p:cNvPr id="14" name="Picture 10" descr="Loop">
            <a:extLst>
              <a:ext uri="{FF2B5EF4-FFF2-40B4-BE49-F238E27FC236}">
                <a16:creationId xmlns:a16="http://schemas.microsoft.com/office/drawing/2014/main" id="{FB20FD7E-28D5-C504-C82A-5B709795F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34" y="1630621"/>
            <a:ext cx="2194440" cy="56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605B250-3F22-0740-758F-757D9615F462}"/>
              </a:ext>
            </a:extLst>
          </p:cNvPr>
          <p:cNvPicPr>
            <a:picLocks noChangeAspect="1"/>
          </p:cNvPicPr>
          <p:nvPr/>
        </p:nvPicPr>
        <p:blipFill>
          <a:blip r:embed="rId7"/>
          <a:stretch>
            <a:fillRect/>
          </a:stretch>
        </p:blipFill>
        <p:spPr>
          <a:xfrm>
            <a:off x="5904856" y="4293957"/>
            <a:ext cx="5893676" cy="1624892"/>
          </a:xfrm>
          <a:prstGeom prst="rect">
            <a:avLst/>
          </a:prstGeom>
          <a:effectLst>
            <a:outerShdw blurRad="63500" sx="102000" sy="102000" algn="ctr" rotWithShape="0">
              <a:prstClr val="black">
                <a:alpha val="40000"/>
              </a:prstClr>
            </a:outerShdw>
          </a:effectLst>
        </p:spPr>
      </p:pic>
      <p:pic>
        <p:nvPicPr>
          <p:cNvPr id="8" name="Picture 7" descr="A blue text on a black background&#10;&#10;AI-generated content may be incorrect.">
            <a:extLst>
              <a:ext uri="{FF2B5EF4-FFF2-40B4-BE49-F238E27FC236}">
                <a16:creationId xmlns:a16="http://schemas.microsoft.com/office/drawing/2014/main" id="{F8976EC0-B599-08D3-866B-6CF5DAB41D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3" name="Graphic 2" descr="Badge 1 with solid fill">
            <a:extLst>
              <a:ext uri="{FF2B5EF4-FFF2-40B4-BE49-F238E27FC236}">
                <a16:creationId xmlns:a16="http://schemas.microsoft.com/office/drawing/2014/main" id="{2DB89A01-4138-F773-B97A-9107662F99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91" y="65030"/>
            <a:ext cx="646331" cy="646331"/>
          </a:xfrm>
          <a:prstGeom prst="rect">
            <a:avLst/>
          </a:prstGeom>
        </p:spPr>
      </p:pic>
    </p:spTree>
    <p:extLst>
      <p:ext uri="{BB962C8B-B14F-4D97-AF65-F5344CB8AC3E}">
        <p14:creationId xmlns:p14="http://schemas.microsoft.com/office/powerpoint/2010/main" val="4801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77585A-D4F1-C700-2AE3-D322F3506F76}"/>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D782C8BD-6350-0AD5-1DEE-CDD54FE24D59}"/>
              </a:ext>
            </a:extLst>
          </p:cNvPr>
          <p:cNvSpPr/>
          <p:nvPr/>
        </p:nvSpPr>
        <p:spPr>
          <a:xfrm>
            <a:off x="182531" y="6460690"/>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E9AB809E-4020-9CC6-3101-6EC3BA0162E2}"/>
              </a:ext>
            </a:extLst>
          </p:cNvPr>
          <p:cNvSpPr/>
          <p:nvPr/>
        </p:nvSpPr>
        <p:spPr>
          <a:xfrm>
            <a:off x="182531" y="138663"/>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2F25E31-5B6E-9C90-22EC-72923D8F6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85" y="346409"/>
            <a:ext cx="1366293" cy="1366293"/>
          </a:xfrm>
          <a:prstGeom prst="rect">
            <a:avLst/>
          </a:prstGeom>
          <a:ln w="28575">
            <a:solidFill>
              <a:srgbClr val="57DDDD"/>
            </a:solidFill>
          </a:ln>
        </p:spPr>
      </p:pic>
      <p:grpSp>
        <p:nvGrpSpPr>
          <p:cNvPr id="41" name="Group 40">
            <a:extLst>
              <a:ext uri="{FF2B5EF4-FFF2-40B4-BE49-F238E27FC236}">
                <a16:creationId xmlns:a16="http://schemas.microsoft.com/office/drawing/2014/main" id="{EA9B3526-1182-00ED-460D-86002C884564}"/>
              </a:ext>
            </a:extLst>
          </p:cNvPr>
          <p:cNvGrpSpPr/>
          <p:nvPr/>
        </p:nvGrpSpPr>
        <p:grpSpPr>
          <a:xfrm>
            <a:off x="1941022" y="346409"/>
            <a:ext cx="9887993" cy="1152306"/>
            <a:chOff x="1930400" y="419636"/>
            <a:chExt cx="9887993" cy="1152306"/>
          </a:xfrm>
        </p:grpSpPr>
        <p:sp>
          <p:nvSpPr>
            <p:cNvPr id="12" name="TextBox 8">
              <a:extLst>
                <a:ext uri="{FF2B5EF4-FFF2-40B4-BE49-F238E27FC236}">
                  <a16:creationId xmlns:a16="http://schemas.microsoft.com/office/drawing/2014/main" id="{DBF0DCDD-9C35-1FA5-1E13-9532504D892F}"/>
                </a:ext>
              </a:extLst>
            </p:cNvPr>
            <p:cNvSpPr txBox="1"/>
            <p:nvPr/>
          </p:nvSpPr>
          <p:spPr>
            <a:xfrm>
              <a:off x="2019399" y="560904"/>
              <a:ext cx="9709993" cy="861774"/>
            </a:xfrm>
            <a:prstGeom prst="rect">
              <a:avLst/>
            </a:prstGeom>
          </p:spPr>
          <p:txBody>
            <a:bodyPr wrap="square" lIns="0" tIns="0" rIns="0" bIns="0" rtlCol="0" anchor="t">
              <a:spAutoFit/>
            </a:bodyPr>
            <a:lstStyle/>
            <a:p>
              <a:pPr algn="ctr"/>
              <a:r>
                <a:rPr lang="en-US" sz="2800" b="1" dirty="0"/>
                <a:t>Specially designed to help you develop your skills and explore and plan your future work experience placement</a:t>
              </a:r>
            </a:p>
          </p:txBody>
        </p:sp>
        <p:sp>
          <p:nvSpPr>
            <p:cNvPr id="38" name="Rectangle: Rounded Corners 37">
              <a:extLst>
                <a:ext uri="{FF2B5EF4-FFF2-40B4-BE49-F238E27FC236}">
                  <a16:creationId xmlns:a16="http://schemas.microsoft.com/office/drawing/2014/main" id="{84FD799B-B66A-62F1-0A03-E3DD869B0DE7}"/>
                </a:ext>
              </a:extLst>
            </p:cNvPr>
            <p:cNvSpPr/>
            <p:nvPr/>
          </p:nvSpPr>
          <p:spPr>
            <a:xfrm>
              <a:off x="1930400" y="419636"/>
              <a:ext cx="9887993" cy="1152306"/>
            </a:xfrm>
            <a:prstGeom prst="round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627AEC26-45B6-9B31-95F1-C42FE38ECA8A}"/>
              </a:ext>
            </a:extLst>
          </p:cNvPr>
          <p:cNvGrpSpPr/>
          <p:nvPr/>
        </p:nvGrpSpPr>
        <p:grpSpPr>
          <a:xfrm>
            <a:off x="3037562" y="2155498"/>
            <a:ext cx="7656836" cy="1402673"/>
            <a:chOff x="3069835" y="3134090"/>
            <a:chExt cx="7656836" cy="1402673"/>
          </a:xfrm>
        </p:grpSpPr>
        <p:sp>
          <p:nvSpPr>
            <p:cNvPr id="10" name="Rectangle: Rounded Corners 9">
              <a:extLst>
                <a:ext uri="{FF2B5EF4-FFF2-40B4-BE49-F238E27FC236}">
                  <a16:creationId xmlns:a16="http://schemas.microsoft.com/office/drawing/2014/main" id="{7F804004-77FA-4575-99AD-4E4497051AB5}"/>
                </a:ext>
              </a:extLst>
            </p:cNvPr>
            <p:cNvSpPr/>
            <p:nvPr/>
          </p:nvSpPr>
          <p:spPr>
            <a:xfrm>
              <a:off x="3069835" y="3138220"/>
              <a:ext cx="2247900" cy="132831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59335BA8-8ADF-8D0C-8763-6CCE407F337A}"/>
                </a:ext>
              </a:extLst>
            </p:cNvPr>
            <p:cNvSpPr txBox="1"/>
            <p:nvPr/>
          </p:nvSpPr>
          <p:spPr>
            <a:xfrm>
              <a:off x="3139479" y="3443227"/>
              <a:ext cx="1333936" cy="646331"/>
            </a:xfrm>
            <a:prstGeom prst="rect">
              <a:avLst/>
            </a:prstGeom>
            <a:noFill/>
          </p:spPr>
          <p:txBody>
            <a:bodyPr wrap="square" rtlCol="0">
              <a:spAutoFit/>
            </a:bodyPr>
            <a:lstStyle/>
            <a:p>
              <a:pPr algn="ctr"/>
              <a:r>
                <a:rPr lang="en-GB" dirty="0"/>
                <a:t>Investigate and Explore</a:t>
              </a:r>
            </a:p>
          </p:txBody>
        </p:sp>
        <p:grpSp>
          <p:nvGrpSpPr>
            <p:cNvPr id="39" name="Group 38">
              <a:extLst>
                <a:ext uri="{FF2B5EF4-FFF2-40B4-BE49-F238E27FC236}">
                  <a16:creationId xmlns:a16="http://schemas.microsoft.com/office/drawing/2014/main" id="{95321B3C-6647-00F0-0BB1-240DE61026CC}"/>
                </a:ext>
              </a:extLst>
            </p:cNvPr>
            <p:cNvGrpSpPr/>
            <p:nvPr/>
          </p:nvGrpSpPr>
          <p:grpSpPr>
            <a:xfrm>
              <a:off x="4585289" y="3134090"/>
              <a:ext cx="6141382" cy="1402673"/>
              <a:chOff x="3515748" y="3220037"/>
              <a:chExt cx="6962938" cy="1392156"/>
            </a:xfrm>
          </p:grpSpPr>
          <p:sp>
            <p:nvSpPr>
              <p:cNvPr id="34" name="Rectangle: Rounded Corners 33">
                <a:extLst>
                  <a:ext uri="{FF2B5EF4-FFF2-40B4-BE49-F238E27FC236}">
                    <a16:creationId xmlns:a16="http://schemas.microsoft.com/office/drawing/2014/main" id="{E72E5075-081D-E229-441B-E8C035F8C0AB}"/>
                  </a:ext>
                </a:extLst>
              </p:cNvPr>
              <p:cNvSpPr/>
              <p:nvPr/>
            </p:nvSpPr>
            <p:spPr>
              <a:xfrm>
                <a:off x="3515748" y="3220037"/>
                <a:ext cx="6962938" cy="1332866"/>
              </a:xfrm>
              <a:prstGeom prst="roundRect">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73C588E2-A7FC-C0B3-10E5-80DD77D9408A}"/>
                  </a:ext>
                </a:extLst>
              </p:cNvPr>
              <p:cNvGrpSpPr/>
              <p:nvPr/>
            </p:nvGrpSpPr>
            <p:grpSpPr>
              <a:xfrm>
                <a:off x="3726586" y="3370490"/>
                <a:ext cx="970214" cy="999126"/>
                <a:chOff x="274537" y="5932920"/>
                <a:chExt cx="1243963" cy="1237893"/>
              </a:xfrm>
            </p:grpSpPr>
            <p:sp>
              <p:nvSpPr>
                <p:cNvPr id="19" name="Oval 18">
                  <a:extLst>
                    <a:ext uri="{FF2B5EF4-FFF2-40B4-BE49-F238E27FC236}">
                      <a16:creationId xmlns:a16="http://schemas.microsoft.com/office/drawing/2014/main" id="{601A8011-18EA-37AF-AAF5-8AD4C6D5758D}"/>
                    </a:ext>
                  </a:extLst>
                </p:cNvPr>
                <p:cNvSpPr/>
                <p:nvPr/>
              </p:nvSpPr>
              <p:spPr>
                <a:xfrm>
                  <a:off x="274537" y="5932920"/>
                  <a:ext cx="1243963" cy="1237893"/>
                </a:xfrm>
                <a:prstGeom prst="ellipse">
                  <a:avLst/>
                </a:prstGeom>
                <a:gradFill flip="none" rotWithShape="1">
                  <a:gsLst>
                    <a:gs pos="0">
                      <a:srgbClr val="086E94">
                        <a:tint val="66000"/>
                        <a:satMod val="160000"/>
                      </a:srgbClr>
                    </a:gs>
                    <a:gs pos="50000">
                      <a:srgbClr val="086E94">
                        <a:tint val="44500"/>
                        <a:satMod val="160000"/>
                      </a:srgbClr>
                    </a:gs>
                    <a:gs pos="100000">
                      <a:srgbClr val="086E94">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20" name="Freeform 48">
                  <a:extLst>
                    <a:ext uri="{FF2B5EF4-FFF2-40B4-BE49-F238E27FC236}">
                      <a16:creationId xmlns:a16="http://schemas.microsoft.com/office/drawing/2014/main" id="{8C045246-BF72-AF1A-FBC9-565944513D49}"/>
                    </a:ext>
                  </a:extLst>
                </p:cNvPr>
                <p:cNvSpPr/>
                <p:nvPr/>
              </p:nvSpPr>
              <p:spPr>
                <a:xfrm>
                  <a:off x="509187" y="6207919"/>
                  <a:ext cx="802029" cy="833682"/>
                </a:xfrm>
                <a:custGeom>
                  <a:avLst/>
                  <a:gdLst/>
                  <a:ahLst/>
                  <a:cxnLst/>
                  <a:rect l="l" t="t" r="r" b="b"/>
                  <a:pathLst>
                    <a:path w="8553600" h="8683858">
                      <a:moveTo>
                        <a:pt x="0" y="0"/>
                      </a:moveTo>
                      <a:lnTo>
                        <a:pt x="8553600" y="0"/>
                      </a:lnTo>
                      <a:lnTo>
                        <a:pt x="8553600" y="8683858"/>
                      </a:lnTo>
                      <a:lnTo>
                        <a:pt x="0" y="86838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154" dirty="0"/>
                </a:p>
              </p:txBody>
            </p:sp>
          </p:grpSp>
          <p:sp>
            <p:nvSpPr>
              <p:cNvPr id="36" name="TextBox 35">
                <a:extLst>
                  <a:ext uri="{FF2B5EF4-FFF2-40B4-BE49-F238E27FC236}">
                    <a16:creationId xmlns:a16="http://schemas.microsoft.com/office/drawing/2014/main" id="{CB0B6542-E10C-0871-B00F-A2AAA1F5633B}"/>
                  </a:ext>
                </a:extLst>
              </p:cNvPr>
              <p:cNvSpPr txBox="1"/>
              <p:nvPr/>
            </p:nvSpPr>
            <p:spPr>
              <a:xfrm>
                <a:off x="4919270" y="3237582"/>
                <a:ext cx="5559413" cy="1374611"/>
              </a:xfrm>
              <a:prstGeom prst="rect">
                <a:avLst/>
              </a:prstGeom>
              <a:noFill/>
            </p:spPr>
            <p:txBody>
              <a:bodyPr wrap="square" rtlCol="0">
                <a:spAutoFit/>
              </a:bodyPr>
              <a:lstStyle/>
              <a:p>
                <a:r>
                  <a:rPr lang="en-GB" sz="2800" dirty="0"/>
                  <a:t>Exploring YOU and work experience opportunities and YOUR skills.</a:t>
                </a:r>
              </a:p>
            </p:txBody>
          </p:sp>
        </p:grpSp>
      </p:grpSp>
      <p:grpSp>
        <p:nvGrpSpPr>
          <p:cNvPr id="29" name="Group 28">
            <a:extLst>
              <a:ext uri="{FF2B5EF4-FFF2-40B4-BE49-F238E27FC236}">
                <a16:creationId xmlns:a16="http://schemas.microsoft.com/office/drawing/2014/main" id="{678BE961-E825-6200-BC44-C840B227BB15}"/>
              </a:ext>
            </a:extLst>
          </p:cNvPr>
          <p:cNvGrpSpPr/>
          <p:nvPr/>
        </p:nvGrpSpPr>
        <p:grpSpPr>
          <a:xfrm>
            <a:off x="3072188" y="3897607"/>
            <a:ext cx="7622210" cy="1405935"/>
            <a:chOff x="3112065" y="4596500"/>
            <a:chExt cx="7622210" cy="1405935"/>
          </a:xfrm>
        </p:grpSpPr>
        <p:sp>
          <p:nvSpPr>
            <p:cNvPr id="13" name="Rectangle: Rounded Corners 12">
              <a:extLst>
                <a:ext uri="{FF2B5EF4-FFF2-40B4-BE49-F238E27FC236}">
                  <a16:creationId xmlns:a16="http://schemas.microsoft.com/office/drawing/2014/main" id="{BF9A3D8A-C669-E3F9-5734-ED5CF295CF5B}"/>
                </a:ext>
              </a:extLst>
            </p:cNvPr>
            <p:cNvSpPr/>
            <p:nvPr/>
          </p:nvSpPr>
          <p:spPr>
            <a:xfrm>
              <a:off x="3112065" y="4601050"/>
              <a:ext cx="2247900" cy="1328317"/>
            </a:xfrm>
            <a:prstGeom prst="roundRect">
              <a:avLst/>
            </a:prstGeom>
            <a:solidFill>
              <a:srgbClr val="FFFD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13F5441-31F7-0796-82DF-6B1C35B6D967}"/>
                </a:ext>
              </a:extLst>
            </p:cNvPr>
            <p:cNvSpPr txBox="1"/>
            <p:nvPr/>
          </p:nvSpPr>
          <p:spPr>
            <a:xfrm>
              <a:off x="3112065" y="4783975"/>
              <a:ext cx="1473224" cy="923330"/>
            </a:xfrm>
            <a:prstGeom prst="rect">
              <a:avLst/>
            </a:prstGeom>
            <a:noFill/>
          </p:spPr>
          <p:txBody>
            <a:bodyPr wrap="square" rtlCol="0">
              <a:spAutoFit/>
            </a:bodyPr>
            <a:lstStyle/>
            <a:p>
              <a:pPr algn="ctr"/>
              <a:r>
                <a:rPr lang="en-GB" dirty="0"/>
                <a:t>Apply </a:t>
              </a:r>
            </a:p>
            <a:p>
              <a:pPr algn="ctr"/>
              <a:r>
                <a:rPr lang="en-GB" dirty="0"/>
                <a:t>and Demonstrate</a:t>
              </a:r>
            </a:p>
          </p:txBody>
        </p:sp>
        <p:grpSp>
          <p:nvGrpSpPr>
            <p:cNvPr id="40" name="Group 39">
              <a:extLst>
                <a:ext uri="{FF2B5EF4-FFF2-40B4-BE49-F238E27FC236}">
                  <a16:creationId xmlns:a16="http://schemas.microsoft.com/office/drawing/2014/main" id="{56773FDE-CD7A-4487-8A7F-5AD106523C64}"/>
                </a:ext>
              </a:extLst>
            </p:cNvPr>
            <p:cNvGrpSpPr/>
            <p:nvPr/>
          </p:nvGrpSpPr>
          <p:grpSpPr>
            <a:xfrm>
              <a:off x="4592893" y="4596500"/>
              <a:ext cx="6141382" cy="1405935"/>
              <a:chOff x="3515748" y="4703356"/>
              <a:chExt cx="6962938" cy="1395394"/>
            </a:xfrm>
          </p:grpSpPr>
          <p:sp>
            <p:nvSpPr>
              <p:cNvPr id="35" name="Rectangle: Rounded Corners 34">
                <a:extLst>
                  <a:ext uri="{FF2B5EF4-FFF2-40B4-BE49-F238E27FC236}">
                    <a16:creationId xmlns:a16="http://schemas.microsoft.com/office/drawing/2014/main" id="{D2A6B609-36FB-4E55-9780-EE0EBD916ABA}"/>
                  </a:ext>
                </a:extLst>
              </p:cNvPr>
              <p:cNvSpPr/>
              <p:nvPr/>
            </p:nvSpPr>
            <p:spPr>
              <a:xfrm>
                <a:off x="3515748" y="4703356"/>
                <a:ext cx="6962938" cy="1332866"/>
              </a:xfrm>
              <a:prstGeom prst="roundRect">
                <a:avLst/>
              </a:prstGeom>
              <a:solidFill>
                <a:srgbClr val="FBC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C08266B7-DA98-325E-06D8-CBA562842B55}"/>
                  </a:ext>
                </a:extLst>
              </p:cNvPr>
              <p:cNvGrpSpPr/>
              <p:nvPr/>
            </p:nvGrpSpPr>
            <p:grpSpPr>
              <a:xfrm>
                <a:off x="3725079" y="4861163"/>
                <a:ext cx="946876" cy="978000"/>
                <a:chOff x="300786" y="7691061"/>
                <a:chExt cx="1243963" cy="1237893"/>
              </a:xfrm>
            </p:grpSpPr>
            <p:grpSp>
              <p:nvGrpSpPr>
                <p:cNvPr id="22" name="Group 21">
                  <a:extLst>
                    <a:ext uri="{FF2B5EF4-FFF2-40B4-BE49-F238E27FC236}">
                      <a16:creationId xmlns:a16="http://schemas.microsoft.com/office/drawing/2014/main" id="{5936CE21-2C4C-E636-4B24-1D7C4B73DE69}"/>
                    </a:ext>
                  </a:extLst>
                </p:cNvPr>
                <p:cNvGrpSpPr/>
                <p:nvPr/>
              </p:nvGrpSpPr>
              <p:grpSpPr>
                <a:xfrm>
                  <a:off x="300786" y="7691061"/>
                  <a:ext cx="1243963" cy="1237893"/>
                  <a:chOff x="9721850" y="7099300"/>
                  <a:chExt cx="1460180" cy="1531369"/>
                </a:xfrm>
                <a:gradFill flip="none" rotWithShape="1">
                  <a:gsLst>
                    <a:gs pos="0">
                      <a:srgbClr val="003300">
                        <a:tint val="66000"/>
                        <a:satMod val="160000"/>
                      </a:srgbClr>
                    </a:gs>
                    <a:gs pos="50000">
                      <a:srgbClr val="003300">
                        <a:tint val="44500"/>
                        <a:satMod val="160000"/>
                      </a:srgbClr>
                    </a:gs>
                    <a:gs pos="100000">
                      <a:srgbClr val="003300">
                        <a:tint val="23500"/>
                        <a:satMod val="160000"/>
                      </a:srgbClr>
                    </a:gs>
                  </a:gsLst>
                  <a:lin ang="8100000" scaled="1"/>
                  <a:tileRect/>
                </a:gradFill>
              </p:grpSpPr>
              <p:sp>
                <p:nvSpPr>
                  <p:cNvPr id="24" name="Oval 23">
                    <a:extLst>
                      <a:ext uri="{FF2B5EF4-FFF2-40B4-BE49-F238E27FC236}">
                        <a16:creationId xmlns:a16="http://schemas.microsoft.com/office/drawing/2014/main" id="{C93B1662-41CF-0A9D-4D72-7869D0F4E8C0}"/>
                      </a:ext>
                    </a:extLst>
                  </p:cNvPr>
                  <p:cNvSpPr/>
                  <p:nvPr/>
                </p:nvSpPr>
                <p:spPr>
                  <a:xfrm>
                    <a:off x="9721850" y="7099300"/>
                    <a:ext cx="1460180" cy="153136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25" name="Freeform 47">
                    <a:extLst>
                      <a:ext uri="{FF2B5EF4-FFF2-40B4-BE49-F238E27FC236}">
                        <a16:creationId xmlns:a16="http://schemas.microsoft.com/office/drawing/2014/main" id="{19D9FE03-8323-306D-19EE-4570659CB122}"/>
                      </a:ext>
                    </a:extLst>
                  </p:cNvPr>
                  <p:cNvSpPr/>
                  <p:nvPr/>
                </p:nvSpPr>
                <p:spPr>
                  <a:xfrm>
                    <a:off x="10086733" y="7343176"/>
                    <a:ext cx="730414" cy="931379"/>
                  </a:xfrm>
                  <a:custGeom>
                    <a:avLst/>
                    <a:gdLst/>
                    <a:ahLst/>
                    <a:cxnLst/>
                    <a:rect l="l" t="t" r="r" b="b"/>
                    <a:pathLst>
                      <a:path w="8553600" h="9902865">
                        <a:moveTo>
                          <a:pt x="0" y="0"/>
                        </a:moveTo>
                        <a:lnTo>
                          <a:pt x="8553600" y="0"/>
                        </a:lnTo>
                        <a:lnTo>
                          <a:pt x="8553600" y="9902866"/>
                        </a:lnTo>
                        <a:lnTo>
                          <a:pt x="0" y="9902866"/>
                        </a:lnTo>
                        <a:lnTo>
                          <a:pt x="0" y="0"/>
                        </a:lnTo>
                        <a:close/>
                      </a:path>
                    </a:pathLst>
                  </a:custGeom>
                  <a:grpFill/>
                </p:spPr>
                <p:txBody>
                  <a:bodyPr/>
                  <a:lstStyle/>
                  <a:p>
                    <a:endParaRPr lang="en-GB" sz="1154" dirty="0"/>
                  </a:p>
                </p:txBody>
              </p:sp>
            </p:grpSp>
            <p:sp>
              <p:nvSpPr>
                <p:cNvPr id="23" name="Freeform 50">
                  <a:extLst>
                    <a:ext uri="{FF2B5EF4-FFF2-40B4-BE49-F238E27FC236}">
                      <a16:creationId xmlns:a16="http://schemas.microsoft.com/office/drawing/2014/main" id="{1B5FA026-AB70-CF0D-2AE1-F076E52E9990}"/>
                    </a:ext>
                  </a:extLst>
                </p:cNvPr>
                <p:cNvSpPr/>
                <p:nvPr/>
              </p:nvSpPr>
              <p:spPr>
                <a:xfrm>
                  <a:off x="508255" y="7812693"/>
                  <a:ext cx="701909" cy="962297"/>
                </a:xfrm>
                <a:custGeom>
                  <a:avLst/>
                  <a:gdLst/>
                  <a:ahLst/>
                  <a:cxnLst/>
                  <a:rect l="l" t="t" r="r" b="b"/>
                  <a:pathLst>
                    <a:path w="8553600" h="11162936">
                      <a:moveTo>
                        <a:pt x="0" y="0"/>
                      </a:moveTo>
                      <a:lnTo>
                        <a:pt x="8553600" y="0"/>
                      </a:lnTo>
                      <a:lnTo>
                        <a:pt x="8553600" y="11162937"/>
                      </a:lnTo>
                      <a:lnTo>
                        <a:pt x="0" y="111629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154" dirty="0"/>
                </a:p>
              </p:txBody>
            </p:sp>
          </p:grpSp>
          <p:sp>
            <p:nvSpPr>
              <p:cNvPr id="37" name="TextBox 36">
                <a:extLst>
                  <a:ext uri="{FF2B5EF4-FFF2-40B4-BE49-F238E27FC236}">
                    <a16:creationId xmlns:a16="http://schemas.microsoft.com/office/drawing/2014/main" id="{3AC9CAC8-6E99-982F-724C-0886F1E2E7A8}"/>
                  </a:ext>
                </a:extLst>
              </p:cNvPr>
              <p:cNvSpPr txBox="1"/>
              <p:nvPr/>
            </p:nvSpPr>
            <p:spPr>
              <a:xfrm>
                <a:off x="5010010" y="4724139"/>
                <a:ext cx="5389258" cy="1374611"/>
              </a:xfrm>
              <a:prstGeom prst="rect">
                <a:avLst/>
              </a:prstGeom>
              <a:noFill/>
            </p:spPr>
            <p:txBody>
              <a:bodyPr wrap="square" rtlCol="0">
                <a:spAutoFit/>
              </a:bodyPr>
              <a:lstStyle/>
              <a:p>
                <a:r>
                  <a:rPr lang="en-GB" sz="2800" dirty="0"/>
                  <a:t>Having what YOU need to apply for and have a great work experience</a:t>
                </a:r>
              </a:p>
            </p:txBody>
          </p:sp>
        </p:grpSp>
      </p:grpSp>
      <p:pic>
        <p:nvPicPr>
          <p:cNvPr id="30" name="Picture 29" descr="A blue text on a black background&#10;&#10;AI-generated content may be incorrect.">
            <a:extLst>
              <a:ext uri="{FF2B5EF4-FFF2-40B4-BE49-F238E27FC236}">
                <a16:creationId xmlns:a16="http://schemas.microsoft.com/office/drawing/2014/main" id="{1495E671-ABC9-BC12-A359-240F623BD0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
        <p:nvSpPr>
          <p:cNvPr id="3" name="Octagon 2">
            <a:extLst>
              <a:ext uri="{FF2B5EF4-FFF2-40B4-BE49-F238E27FC236}">
                <a16:creationId xmlns:a16="http://schemas.microsoft.com/office/drawing/2014/main" id="{0E7CF2D3-F17D-3788-96EF-DFB437C583E5}"/>
              </a:ext>
            </a:extLst>
          </p:cNvPr>
          <p:cNvSpPr/>
          <p:nvPr/>
        </p:nvSpPr>
        <p:spPr>
          <a:xfrm>
            <a:off x="1269403" y="2307088"/>
            <a:ext cx="1352289" cy="1191345"/>
          </a:xfrm>
          <a:prstGeom prst="octagon">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Session 1</a:t>
            </a:r>
          </a:p>
        </p:txBody>
      </p:sp>
      <p:sp>
        <p:nvSpPr>
          <p:cNvPr id="42" name="Octagon 41">
            <a:extLst>
              <a:ext uri="{FF2B5EF4-FFF2-40B4-BE49-F238E27FC236}">
                <a16:creationId xmlns:a16="http://schemas.microsoft.com/office/drawing/2014/main" id="{402B5631-F744-709D-1F65-15511CBD42FF}"/>
              </a:ext>
            </a:extLst>
          </p:cNvPr>
          <p:cNvSpPr/>
          <p:nvPr/>
        </p:nvSpPr>
        <p:spPr>
          <a:xfrm>
            <a:off x="1293985" y="3970642"/>
            <a:ext cx="1352289" cy="1191345"/>
          </a:xfrm>
          <a:prstGeom prst="octagon">
            <a:avLst/>
          </a:prstGeom>
          <a:solidFill>
            <a:srgbClr val="FBC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Session 2</a:t>
            </a:r>
          </a:p>
        </p:txBody>
      </p:sp>
      <p:cxnSp>
        <p:nvCxnSpPr>
          <p:cNvPr id="44" name="Straight Connector 43">
            <a:extLst>
              <a:ext uri="{FF2B5EF4-FFF2-40B4-BE49-F238E27FC236}">
                <a16:creationId xmlns:a16="http://schemas.microsoft.com/office/drawing/2014/main" id="{D90C5B3C-14F8-4C4B-17B6-E9F9537EAC03}"/>
              </a:ext>
            </a:extLst>
          </p:cNvPr>
          <p:cNvCxnSpPr>
            <a:cxnSpLocks/>
          </p:cNvCxnSpPr>
          <p:nvPr/>
        </p:nvCxnSpPr>
        <p:spPr>
          <a:xfrm>
            <a:off x="1945547" y="3498433"/>
            <a:ext cx="0" cy="47220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7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9A33-7053-4163-51F3-473CEBB050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F6087F-7CE7-C55E-F281-6E09ECB166EB}"/>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5" name="Rectangle 4">
            <a:extLst>
              <a:ext uri="{FF2B5EF4-FFF2-40B4-BE49-F238E27FC236}">
                <a16:creationId xmlns:a16="http://schemas.microsoft.com/office/drawing/2014/main" id="{47731294-C9EA-49C0-A64A-B9D2FD6D0784}"/>
              </a:ext>
            </a:extLst>
          </p:cNvPr>
          <p:cNvSpPr/>
          <p:nvPr/>
        </p:nvSpPr>
        <p:spPr>
          <a:xfrm>
            <a:off x="168840" y="16052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D1BEEB4-91DA-8515-46FE-020AFF57D482}"/>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skills have you got already?</a:t>
            </a:r>
          </a:p>
        </p:txBody>
      </p:sp>
      <p:sp>
        <p:nvSpPr>
          <p:cNvPr id="41" name="Rectangle 1">
            <a:extLst>
              <a:ext uri="{FF2B5EF4-FFF2-40B4-BE49-F238E27FC236}">
                <a16:creationId xmlns:a16="http://schemas.microsoft.com/office/drawing/2014/main" id="{16D15030-9888-667F-08CF-BDC0031CBB6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8" name="Group 17">
            <a:extLst>
              <a:ext uri="{FF2B5EF4-FFF2-40B4-BE49-F238E27FC236}">
                <a16:creationId xmlns:a16="http://schemas.microsoft.com/office/drawing/2014/main" id="{5B0FE164-9F33-DE5C-ADF7-BBAC842556ED}"/>
              </a:ext>
            </a:extLst>
          </p:cNvPr>
          <p:cNvGrpSpPr/>
          <p:nvPr/>
        </p:nvGrpSpPr>
        <p:grpSpPr>
          <a:xfrm>
            <a:off x="5455264" y="2953738"/>
            <a:ext cx="6401665" cy="1138757"/>
            <a:chOff x="4436065" y="3039442"/>
            <a:chExt cx="7600732" cy="1706663"/>
          </a:xfrm>
          <a:solidFill>
            <a:schemeClr val="accent4">
              <a:lumMod val="20000"/>
              <a:lumOff val="80000"/>
            </a:schemeClr>
          </a:solidFill>
        </p:grpSpPr>
        <p:sp>
          <p:nvSpPr>
            <p:cNvPr id="19" name="Left Arrow 6">
              <a:extLst>
                <a:ext uri="{FF2B5EF4-FFF2-40B4-BE49-F238E27FC236}">
                  <a16:creationId xmlns:a16="http://schemas.microsoft.com/office/drawing/2014/main" id="{E66B64AB-173C-C43E-4E87-353237ED3A04}"/>
                </a:ext>
              </a:extLst>
            </p:cNvPr>
            <p:cNvSpPr/>
            <p:nvPr/>
          </p:nvSpPr>
          <p:spPr>
            <a:xfrm>
              <a:off x="4436065" y="3182611"/>
              <a:ext cx="1495713" cy="1123950"/>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20" name="Flowchart: Process 19">
              <a:extLst>
                <a:ext uri="{FF2B5EF4-FFF2-40B4-BE49-F238E27FC236}">
                  <a16:creationId xmlns:a16="http://schemas.microsoft.com/office/drawing/2014/main" id="{24554634-BA5E-772E-8F35-FD55C318B1E1}"/>
                </a:ext>
              </a:extLst>
            </p:cNvPr>
            <p:cNvSpPr/>
            <p:nvPr/>
          </p:nvSpPr>
          <p:spPr>
            <a:xfrm>
              <a:off x="5471019" y="3039442"/>
              <a:ext cx="6565778" cy="1706663"/>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All your skills are ‘banked’ for later when you want to apply</a:t>
              </a:r>
            </a:p>
          </p:txBody>
        </p:sp>
      </p:grpSp>
      <p:grpSp>
        <p:nvGrpSpPr>
          <p:cNvPr id="21" name="Group 20">
            <a:extLst>
              <a:ext uri="{FF2B5EF4-FFF2-40B4-BE49-F238E27FC236}">
                <a16:creationId xmlns:a16="http://schemas.microsoft.com/office/drawing/2014/main" id="{B44ED353-51E8-F5DE-5605-CD9BE67D5808}"/>
              </a:ext>
            </a:extLst>
          </p:cNvPr>
          <p:cNvGrpSpPr/>
          <p:nvPr/>
        </p:nvGrpSpPr>
        <p:grpSpPr>
          <a:xfrm>
            <a:off x="5456217" y="769321"/>
            <a:ext cx="3547370" cy="1025677"/>
            <a:chOff x="4068774" y="2918391"/>
            <a:chExt cx="4398754" cy="1212275"/>
          </a:xfrm>
          <a:solidFill>
            <a:schemeClr val="accent6">
              <a:lumMod val="20000"/>
              <a:lumOff val="80000"/>
            </a:schemeClr>
          </a:solidFill>
        </p:grpSpPr>
        <p:sp>
          <p:nvSpPr>
            <p:cNvPr id="22" name="Left Arrow 14">
              <a:extLst>
                <a:ext uri="{FF2B5EF4-FFF2-40B4-BE49-F238E27FC236}">
                  <a16:creationId xmlns:a16="http://schemas.microsoft.com/office/drawing/2014/main" id="{2957A2A9-1B17-4898-8CEC-467AB102AADC}"/>
                </a:ext>
              </a:extLst>
            </p:cNvPr>
            <p:cNvSpPr/>
            <p:nvPr/>
          </p:nvSpPr>
          <p:spPr>
            <a:xfrm>
              <a:off x="4068774" y="2918391"/>
              <a:ext cx="1562100" cy="1123950"/>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23" name="Flowchart: Process 22">
              <a:extLst>
                <a:ext uri="{FF2B5EF4-FFF2-40B4-BE49-F238E27FC236}">
                  <a16:creationId xmlns:a16="http://schemas.microsoft.com/office/drawing/2014/main" id="{0B281CA2-AA1D-E29B-D9D5-94BB80ECC617}"/>
                </a:ext>
              </a:extLst>
            </p:cNvPr>
            <p:cNvSpPr/>
            <p:nvPr/>
          </p:nvSpPr>
          <p:spPr>
            <a:xfrm>
              <a:off x="5164870" y="3003733"/>
              <a:ext cx="3302658" cy="1126933"/>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Add your own examples</a:t>
              </a:r>
            </a:p>
          </p:txBody>
        </p:sp>
      </p:grpSp>
      <p:pic>
        <p:nvPicPr>
          <p:cNvPr id="24" name="Picture 23">
            <a:extLst>
              <a:ext uri="{FF2B5EF4-FFF2-40B4-BE49-F238E27FC236}">
                <a16:creationId xmlns:a16="http://schemas.microsoft.com/office/drawing/2014/main" id="{503FD3B4-AC56-A381-A2DE-38A5B19DB54B}"/>
              </a:ext>
            </a:extLst>
          </p:cNvPr>
          <p:cNvPicPr>
            <a:picLocks noChangeAspect="1"/>
          </p:cNvPicPr>
          <p:nvPr/>
        </p:nvPicPr>
        <p:blipFill>
          <a:blip r:embed="rId3"/>
          <a:stretch>
            <a:fillRect/>
          </a:stretch>
        </p:blipFill>
        <p:spPr>
          <a:xfrm>
            <a:off x="317876" y="887852"/>
            <a:ext cx="5138341" cy="5190469"/>
          </a:xfrm>
          <a:prstGeom prst="rect">
            <a:avLst/>
          </a:prstGeom>
        </p:spPr>
      </p:pic>
      <p:pic>
        <p:nvPicPr>
          <p:cNvPr id="29" name="Picture 10" descr="Loop">
            <a:extLst>
              <a:ext uri="{FF2B5EF4-FFF2-40B4-BE49-F238E27FC236}">
                <a16:creationId xmlns:a16="http://schemas.microsoft.com/office/drawing/2014/main" id="{5A1E7C54-0B0B-546A-53B9-F8E032DE3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002" y="1970395"/>
            <a:ext cx="2391229" cy="95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Explosion: 14 Points 30">
            <a:extLst>
              <a:ext uri="{FF2B5EF4-FFF2-40B4-BE49-F238E27FC236}">
                <a16:creationId xmlns:a16="http://schemas.microsoft.com/office/drawing/2014/main" id="{9D5BB938-9C04-0437-5901-186E23C98DF3}"/>
              </a:ext>
            </a:extLst>
          </p:cNvPr>
          <p:cNvSpPr/>
          <p:nvPr/>
        </p:nvSpPr>
        <p:spPr>
          <a:xfrm>
            <a:off x="8260422" y="53565"/>
            <a:ext cx="4550231" cy="2739642"/>
          </a:xfrm>
          <a:prstGeom prst="irregularSeal2">
            <a:avLst/>
          </a:prstGeom>
          <a:solidFill>
            <a:schemeClr val="accent5">
              <a:lumMod val="75000"/>
            </a:schemeClr>
          </a:solidFill>
          <a:ln w="38100">
            <a:solidFill>
              <a:srgbClr val="337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Today: Add at least 1 or 2 of your  examples</a:t>
            </a:r>
          </a:p>
        </p:txBody>
      </p:sp>
      <p:grpSp>
        <p:nvGrpSpPr>
          <p:cNvPr id="11" name="Group 10">
            <a:extLst>
              <a:ext uri="{FF2B5EF4-FFF2-40B4-BE49-F238E27FC236}">
                <a16:creationId xmlns:a16="http://schemas.microsoft.com/office/drawing/2014/main" id="{6A8F7F6C-DFDF-BD46-8F88-E5D98684A84A}"/>
              </a:ext>
            </a:extLst>
          </p:cNvPr>
          <p:cNvGrpSpPr/>
          <p:nvPr/>
        </p:nvGrpSpPr>
        <p:grpSpPr>
          <a:xfrm>
            <a:off x="5556457" y="4568069"/>
            <a:ext cx="6393094" cy="1475576"/>
            <a:chOff x="5556457" y="4568069"/>
            <a:chExt cx="6393094" cy="1475576"/>
          </a:xfrm>
        </p:grpSpPr>
        <p:pic>
          <p:nvPicPr>
            <p:cNvPr id="8" name="Picture 7">
              <a:extLst>
                <a:ext uri="{FF2B5EF4-FFF2-40B4-BE49-F238E27FC236}">
                  <a16:creationId xmlns:a16="http://schemas.microsoft.com/office/drawing/2014/main" id="{4170AE7F-893B-3A7F-9BD1-0AC8B77B1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6457" y="4693222"/>
              <a:ext cx="1079086" cy="1164437"/>
            </a:xfrm>
            <a:prstGeom prst="rect">
              <a:avLst/>
            </a:prstGeom>
          </p:spPr>
        </p:pic>
        <p:pic>
          <p:nvPicPr>
            <p:cNvPr id="10" name="Picture 9">
              <a:extLst>
                <a:ext uri="{FF2B5EF4-FFF2-40B4-BE49-F238E27FC236}">
                  <a16:creationId xmlns:a16="http://schemas.microsoft.com/office/drawing/2014/main" id="{5CAD7B35-D782-ECF1-4888-4EA245E5A81F}"/>
                </a:ext>
              </a:extLst>
            </p:cNvPr>
            <p:cNvPicPr>
              <a:picLocks noChangeAspect="1"/>
            </p:cNvPicPr>
            <p:nvPr/>
          </p:nvPicPr>
          <p:blipFill>
            <a:blip r:embed="rId6"/>
            <a:stretch>
              <a:fillRect/>
            </a:stretch>
          </p:blipFill>
          <p:spPr>
            <a:xfrm>
              <a:off x="6689558" y="4568069"/>
              <a:ext cx="5259993" cy="1475576"/>
            </a:xfrm>
            <a:prstGeom prst="rect">
              <a:avLst/>
            </a:prstGeom>
          </p:spPr>
        </p:pic>
      </p:grpSp>
      <p:pic>
        <p:nvPicPr>
          <p:cNvPr id="7" name="Picture 6" descr="A blue text on a black background&#10;&#10;AI-generated content may be incorrect.">
            <a:extLst>
              <a:ext uri="{FF2B5EF4-FFF2-40B4-BE49-F238E27FC236}">
                <a16:creationId xmlns:a16="http://schemas.microsoft.com/office/drawing/2014/main" id="{1787CDA7-7D47-658F-E11C-657D2F79C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
        <p:nvSpPr>
          <p:cNvPr id="3" name="Freeform 13">
            <a:extLst>
              <a:ext uri="{FF2B5EF4-FFF2-40B4-BE49-F238E27FC236}">
                <a16:creationId xmlns:a16="http://schemas.microsoft.com/office/drawing/2014/main" id="{ADB449CC-2F39-C17B-B756-E63FA9C678DF}"/>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8"/>
            <a:stretch>
              <a:fillRect/>
            </a:stretch>
          </a:blipFill>
        </p:spPr>
        <p:txBody>
          <a:bodyPr/>
          <a:lstStyle/>
          <a:p>
            <a:endParaRPr lang="en-GB" sz="1154" dirty="0"/>
          </a:p>
        </p:txBody>
      </p:sp>
      <p:pic>
        <p:nvPicPr>
          <p:cNvPr id="9" name="Graphic 8" descr="Badge 1 with solid fill">
            <a:extLst>
              <a:ext uri="{FF2B5EF4-FFF2-40B4-BE49-F238E27FC236}">
                <a16:creationId xmlns:a16="http://schemas.microsoft.com/office/drawing/2014/main" id="{C096CA20-4FE8-0909-94D0-B5CAEDA949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91" y="65030"/>
            <a:ext cx="646331" cy="646331"/>
          </a:xfrm>
          <a:prstGeom prst="rect">
            <a:avLst/>
          </a:prstGeom>
        </p:spPr>
      </p:pic>
    </p:spTree>
    <p:extLst>
      <p:ext uri="{BB962C8B-B14F-4D97-AF65-F5344CB8AC3E}">
        <p14:creationId xmlns:p14="http://schemas.microsoft.com/office/powerpoint/2010/main" val="40533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4CDE-B049-BBCE-2219-776998529C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274D05-388A-98A3-1033-EB4C92B8F83C}"/>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5" name="Rectangle 4">
            <a:extLst>
              <a:ext uri="{FF2B5EF4-FFF2-40B4-BE49-F238E27FC236}">
                <a16:creationId xmlns:a16="http://schemas.microsoft.com/office/drawing/2014/main" id="{57F262D5-7FEF-902C-97F7-A8C65E3A8359}"/>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FACE5A8-E77D-C688-EA24-EB2FD73F4BF1}"/>
              </a:ext>
            </a:extLst>
          </p:cNvPr>
          <p:cNvSpPr/>
          <p:nvPr/>
        </p:nvSpPr>
        <p:spPr>
          <a:xfrm>
            <a:off x="-8007" y="-1"/>
            <a:ext cx="2470019" cy="631189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      Matching your skills to a job</a:t>
            </a:r>
          </a:p>
        </p:txBody>
      </p:sp>
      <p:sp>
        <p:nvSpPr>
          <p:cNvPr id="41" name="Rectangle 1">
            <a:extLst>
              <a:ext uri="{FF2B5EF4-FFF2-40B4-BE49-F238E27FC236}">
                <a16:creationId xmlns:a16="http://schemas.microsoft.com/office/drawing/2014/main" id="{12A4B678-0C1A-16EF-154D-689A00F57B7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Freeform 13">
            <a:extLst>
              <a:ext uri="{FF2B5EF4-FFF2-40B4-BE49-F238E27FC236}">
                <a16:creationId xmlns:a16="http://schemas.microsoft.com/office/drawing/2014/main" id="{8B356D65-6B2E-5ECA-B88F-333764E7593E}"/>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pic>
        <p:nvPicPr>
          <p:cNvPr id="25" name="Picture 24">
            <a:extLst>
              <a:ext uri="{FF2B5EF4-FFF2-40B4-BE49-F238E27FC236}">
                <a16:creationId xmlns:a16="http://schemas.microsoft.com/office/drawing/2014/main" id="{337E2F3D-9A2B-06A4-61C4-9480D7F62FFD}"/>
              </a:ext>
            </a:extLst>
          </p:cNvPr>
          <p:cNvPicPr>
            <a:picLocks noChangeAspect="1"/>
          </p:cNvPicPr>
          <p:nvPr/>
        </p:nvPicPr>
        <p:blipFill>
          <a:blip r:embed="rId4"/>
          <a:stretch>
            <a:fillRect/>
          </a:stretch>
        </p:blipFill>
        <p:spPr>
          <a:xfrm>
            <a:off x="3425860" y="364487"/>
            <a:ext cx="4178466" cy="5681467"/>
          </a:xfrm>
          <a:prstGeom prst="rect">
            <a:avLst/>
          </a:prstGeom>
          <a:ln>
            <a:noFill/>
          </a:ln>
          <a:effectLst>
            <a:outerShdw blurRad="190500" algn="tl" rotWithShape="0">
              <a:srgbClr val="000000">
                <a:alpha val="70000"/>
              </a:srgbClr>
            </a:outerShdw>
          </a:effectLst>
        </p:spPr>
      </p:pic>
      <p:pic>
        <p:nvPicPr>
          <p:cNvPr id="29" name="Picture 28" descr="Loop">
            <a:extLst>
              <a:ext uri="{FF2B5EF4-FFF2-40B4-BE49-F238E27FC236}">
                <a16:creationId xmlns:a16="http://schemas.microsoft.com/office/drawing/2014/main" id="{2EC8689A-2911-A439-8568-24B279F8DC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905" y="5551785"/>
            <a:ext cx="2111104" cy="60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2FF90DA3-A4C5-21CC-CECA-182B92B5E304}"/>
              </a:ext>
            </a:extLst>
          </p:cNvPr>
          <p:cNvPicPr>
            <a:picLocks noChangeAspect="1"/>
          </p:cNvPicPr>
          <p:nvPr/>
        </p:nvPicPr>
        <p:blipFill>
          <a:blip r:embed="rId6"/>
          <a:stretch>
            <a:fillRect/>
          </a:stretch>
        </p:blipFill>
        <p:spPr>
          <a:xfrm>
            <a:off x="2573459" y="263129"/>
            <a:ext cx="9303894" cy="5830349"/>
          </a:xfrm>
          <a:prstGeom prst="rect">
            <a:avLst/>
          </a:prstGeom>
        </p:spPr>
      </p:pic>
      <p:sp>
        <p:nvSpPr>
          <p:cNvPr id="20" name="Rectangle 19">
            <a:extLst>
              <a:ext uri="{FF2B5EF4-FFF2-40B4-BE49-F238E27FC236}">
                <a16:creationId xmlns:a16="http://schemas.microsoft.com/office/drawing/2014/main" id="{D01A730F-2342-396C-2CBD-F3381A02B51E}"/>
              </a:ext>
            </a:extLst>
          </p:cNvPr>
          <p:cNvSpPr/>
          <p:nvPr/>
        </p:nvSpPr>
        <p:spPr>
          <a:xfrm>
            <a:off x="2631881" y="2786260"/>
            <a:ext cx="2908114" cy="29583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7A928BA-3EA2-E631-DDC0-2C4ECDE668F0}"/>
              </a:ext>
            </a:extLst>
          </p:cNvPr>
          <p:cNvSpPr/>
          <p:nvPr/>
        </p:nvSpPr>
        <p:spPr>
          <a:xfrm>
            <a:off x="7499234" y="3178303"/>
            <a:ext cx="4178466" cy="29583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58474E-5D18-4868-A249-2524077A452C}"/>
              </a:ext>
            </a:extLst>
          </p:cNvPr>
          <p:cNvSpPr/>
          <p:nvPr/>
        </p:nvSpPr>
        <p:spPr>
          <a:xfrm>
            <a:off x="2631881" y="3133164"/>
            <a:ext cx="2908114" cy="29583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6600"/>
                </a:solidFill>
              </a:ln>
            </a:endParaRPr>
          </a:p>
        </p:txBody>
      </p:sp>
      <p:sp>
        <p:nvSpPr>
          <p:cNvPr id="34" name="Rectangle 33">
            <a:extLst>
              <a:ext uri="{FF2B5EF4-FFF2-40B4-BE49-F238E27FC236}">
                <a16:creationId xmlns:a16="http://schemas.microsoft.com/office/drawing/2014/main" id="{590D73D9-1D90-95C9-919D-0F2E1D3E2A18}"/>
              </a:ext>
            </a:extLst>
          </p:cNvPr>
          <p:cNvSpPr/>
          <p:nvPr/>
        </p:nvSpPr>
        <p:spPr>
          <a:xfrm>
            <a:off x="7469104" y="4340054"/>
            <a:ext cx="4178466" cy="29583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6600"/>
                </a:solidFill>
              </a:ln>
            </a:endParaRPr>
          </a:p>
        </p:txBody>
      </p:sp>
      <p:sp>
        <p:nvSpPr>
          <p:cNvPr id="35" name="Rectangle 34">
            <a:extLst>
              <a:ext uri="{FF2B5EF4-FFF2-40B4-BE49-F238E27FC236}">
                <a16:creationId xmlns:a16="http://schemas.microsoft.com/office/drawing/2014/main" id="{BF28F192-3FC8-EFB3-6241-0015A53D6988}"/>
              </a:ext>
            </a:extLst>
          </p:cNvPr>
          <p:cNvSpPr/>
          <p:nvPr/>
        </p:nvSpPr>
        <p:spPr>
          <a:xfrm>
            <a:off x="2604591" y="4482351"/>
            <a:ext cx="4387879" cy="600835"/>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6600"/>
                </a:solidFill>
              </a:ln>
            </a:endParaRPr>
          </a:p>
        </p:txBody>
      </p:sp>
      <p:sp>
        <p:nvSpPr>
          <p:cNvPr id="36" name="Rectangle 35">
            <a:extLst>
              <a:ext uri="{FF2B5EF4-FFF2-40B4-BE49-F238E27FC236}">
                <a16:creationId xmlns:a16="http://schemas.microsoft.com/office/drawing/2014/main" id="{B861B788-BD55-9D5A-B4E3-73B05642C4C0}"/>
              </a:ext>
            </a:extLst>
          </p:cNvPr>
          <p:cNvSpPr/>
          <p:nvPr/>
        </p:nvSpPr>
        <p:spPr>
          <a:xfrm>
            <a:off x="7469104" y="4650710"/>
            <a:ext cx="4178466" cy="29583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6600"/>
                </a:solidFill>
              </a:ln>
            </a:endParaRPr>
          </a:p>
        </p:txBody>
      </p:sp>
      <p:sp>
        <p:nvSpPr>
          <p:cNvPr id="37" name="Rectangle 36">
            <a:extLst>
              <a:ext uri="{FF2B5EF4-FFF2-40B4-BE49-F238E27FC236}">
                <a16:creationId xmlns:a16="http://schemas.microsoft.com/office/drawing/2014/main" id="{198F9214-A2A4-A91B-724C-DD9CDCFE9C98}"/>
              </a:ext>
            </a:extLst>
          </p:cNvPr>
          <p:cNvSpPr/>
          <p:nvPr/>
        </p:nvSpPr>
        <p:spPr>
          <a:xfrm>
            <a:off x="2606979" y="3807757"/>
            <a:ext cx="2908114" cy="2958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6600"/>
                </a:solidFill>
              </a:ln>
            </a:endParaRPr>
          </a:p>
        </p:txBody>
      </p:sp>
      <p:sp>
        <p:nvSpPr>
          <p:cNvPr id="38" name="Rectangle 37">
            <a:extLst>
              <a:ext uri="{FF2B5EF4-FFF2-40B4-BE49-F238E27FC236}">
                <a16:creationId xmlns:a16="http://schemas.microsoft.com/office/drawing/2014/main" id="{2EE93EA6-8690-5107-A405-282AAEBBBEFC}"/>
              </a:ext>
            </a:extLst>
          </p:cNvPr>
          <p:cNvSpPr/>
          <p:nvPr/>
        </p:nvSpPr>
        <p:spPr>
          <a:xfrm>
            <a:off x="7491896" y="2597428"/>
            <a:ext cx="4155674" cy="2958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6600"/>
                </a:solidFill>
              </a:ln>
            </a:endParaRPr>
          </a:p>
        </p:txBody>
      </p:sp>
      <p:pic>
        <p:nvPicPr>
          <p:cNvPr id="4" name="Picture 3" descr="A blue text on a black background&#10;&#10;AI-generated content may be incorrect.">
            <a:extLst>
              <a:ext uri="{FF2B5EF4-FFF2-40B4-BE49-F238E27FC236}">
                <a16:creationId xmlns:a16="http://schemas.microsoft.com/office/drawing/2014/main" id="{0554CB4C-C601-FE01-9179-C3B89CBC11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7" name="Graphic 6" descr="Badge 1 with solid fill">
            <a:extLst>
              <a:ext uri="{FF2B5EF4-FFF2-40B4-BE49-F238E27FC236}">
                <a16:creationId xmlns:a16="http://schemas.microsoft.com/office/drawing/2014/main" id="{777F8B35-4955-E4D4-F8A8-71B1CDF79F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91" y="65030"/>
            <a:ext cx="646331" cy="646331"/>
          </a:xfrm>
          <a:prstGeom prst="rect">
            <a:avLst/>
          </a:prstGeom>
        </p:spPr>
      </p:pic>
    </p:spTree>
    <p:extLst>
      <p:ext uri="{BB962C8B-B14F-4D97-AF65-F5344CB8AC3E}">
        <p14:creationId xmlns:p14="http://schemas.microsoft.com/office/powerpoint/2010/main" val="328914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2" grpId="0" animBg="1"/>
      <p:bldP spid="33" grpId="0" animBg="1"/>
      <p:bldP spid="34" grpId="0" animBg="1"/>
      <p:bldP spid="35" grpId="0" animBg="1"/>
      <p:bldP spid="36"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8D453-93FC-9F13-537D-EB51966D58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C9E09C-040F-9273-383E-AD1249FA70A8}"/>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63E2702A-BD5E-D611-06D7-4C2E5708509D}"/>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3FA1EAFB-E380-B371-029E-B7B5D418F774}"/>
              </a:ext>
            </a:extLst>
          </p:cNvPr>
          <p:cNvSpPr/>
          <p:nvPr/>
        </p:nvSpPr>
        <p:spPr>
          <a:xfrm>
            <a:off x="161862" y="186224"/>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2A06FD9C-671A-5456-D1A4-C5468C18B49D}"/>
              </a:ext>
            </a:extLst>
          </p:cNvPr>
          <p:cNvSpPr/>
          <p:nvPr/>
        </p:nvSpPr>
        <p:spPr>
          <a:xfrm>
            <a:off x="-20536" y="-28963"/>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Find three skills the job needs that you have examples of</a:t>
            </a:r>
          </a:p>
        </p:txBody>
      </p:sp>
      <p:sp>
        <p:nvSpPr>
          <p:cNvPr id="41" name="Rectangle 1">
            <a:extLst>
              <a:ext uri="{FF2B5EF4-FFF2-40B4-BE49-F238E27FC236}">
                <a16:creationId xmlns:a16="http://schemas.microsoft.com/office/drawing/2014/main" id="{93ED03A6-9767-8CDE-2246-AA8430FA591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7" name="Picture 26">
            <a:extLst>
              <a:ext uri="{FF2B5EF4-FFF2-40B4-BE49-F238E27FC236}">
                <a16:creationId xmlns:a16="http://schemas.microsoft.com/office/drawing/2014/main" id="{76459C3E-1C46-AA67-EFBF-97BC4F8BE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220" y="800846"/>
            <a:ext cx="5453387" cy="3401396"/>
          </a:xfrm>
          <a:prstGeom prst="rect">
            <a:avLst/>
          </a:prstGeom>
        </p:spPr>
      </p:pic>
      <p:pic>
        <p:nvPicPr>
          <p:cNvPr id="35" name="Picture 34">
            <a:extLst>
              <a:ext uri="{FF2B5EF4-FFF2-40B4-BE49-F238E27FC236}">
                <a16:creationId xmlns:a16="http://schemas.microsoft.com/office/drawing/2014/main" id="{A223DDE5-44E1-6D09-6253-497C88B57A0D}"/>
              </a:ext>
            </a:extLst>
          </p:cNvPr>
          <p:cNvPicPr>
            <a:picLocks noChangeAspect="1"/>
          </p:cNvPicPr>
          <p:nvPr/>
        </p:nvPicPr>
        <p:blipFill>
          <a:blip r:embed="rId5"/>
          <a:stretch>
            <a:fillRect/>
          </a:stretch>
        </p:blipFill>
        <p:spPr>
          <a:xfrm>
            <a:off x="5414221" y="4400822"/>
            <a:ext cx="5453386" cy="1695753"/>
          </a:xfrm>
          <a:prstGeom prst="rect">
            <a:avLst/>
          </a:prstGeom>
        </p:spPr>
      </p:pic>
      <p:sp>
        <p:nvSpPr>
          <p:cNvPr id="38" name="Oval 37">
            <a:extLst>
              <a:ext uri="{FF2B5EF4-FFF2-40B4-BE49-F238E27FC236}">
                <a16:creationId xmlns:a16="http://schemas.microsoft.com/office/drawing/2014/main" id="{911A557F-E668-7D13-4EEA-D4B73EB7DE4F}"/>
              </a:ext>
            </a:extLst>
          </p:cNvPr>
          <p:cNvSpPr/>
          <p:nvPr/>
        </p:nvSpPr>
        <p:spPr>
          <a:xfrm>
            <a:off x="4180580" y="3997449"/>
            <a:ext cx="933450" cy="952500"/>
          </a:xfrm>
          <a:prstGeom prst="ellips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3</a:t>
            </a:r>
          </a:p>
        </p:txBody>
      </p:sp>
      <p:pic>
        <p:nvPicPr>
          <p:cNvPr id="40" name="Picture 39">
            <a:extLst>
              <a:ext uri="{FF2B5EF4-FFF2-40B4-BE49-F238E27FC236}">
                <a16:creationId xmlns:a16="http://schemas.microsoft.com/office/drawing/2014/main" id="{2C2D5219-BCFD-4722-B3C4-60E58C95CCD7}"/>
              </a:ext>
            </a:extLst>
          </p:cNvPr>
          <p:cNvPicPr>
            <a:picLocks noChangeAspect="1"/>
          </p:cNvPicPr>
          <p:nvPr/>
        </p:nvPicPr>
        <p:blipFill>
          <a:blip r:embed="rId6"/>
          <a:stretch>
            <a:fillRect/>
          </a:stretch>
        </p:blipFill>
        <p:spPr>
          <a:xfrm>
            <a:off x="268227" y="949090"/>
            <a:ext cx="4864498" cy="5162042"/>
          </a:xfrm>
          <a:prstGeom prst="rect">
            <a:avLst/>
          </a:prstGeom>
        </p:spPr>
      </p:pic>
      <p:sp>
        <p:nvSpPr>
          <p:cNvPr id="19" name="Star: 32 Points 18">
            <a:extLst>
              <a:ext uri="{FF2B5EF4-FFF2-40B4-BE49-F238E27FC236}">
                <a16:creationId xmlns:a16="http://schemas.microsoft.com/office/drawing/2014/main" id="{2704C563-EA39-A818-5432-378AF7F755AB}"/>
              </a:ext>
            </a:extLst>
          </p:cNvPr>
          <p:cNvSpPr/>
          <p:nvPr/>
        </p:nvSpPr>
        <p:spPr>
          <a:xfrm>
            <a:off x="10221938" y="3106237"/>
            <a:ext cx="1808200" cy="1324066"/>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10 mins</a:t>
            </a:r>
          </a:p>
        </p:txBody>
      </p:sp>
      <p:sp>
        <p:nvSpPr>
          <p:cNvPr id="36" name="Oval 35">
            <a:extLst>
              <a:ext uri="{FF2B5EF4-FFF2-40B4-BE49-F238E27FC236}">
                <a16:creationId xmlns:a16="http://schemas.microsoft.com/office/drawing/2014/main" id="{123A022C-C98A-0424-FA0C-1B868F671837}"/>
              </a:ext>
            </a:extLst>
          </p:cNvPr>
          <p:cNvSpPr/>
          <p:nvPr/>
        </p:nvSpPr>
        <p:spPr>
          <a:xfrm>
            <a:off x="80711" y="4366822"/>
            <a:ext cx="933450" cy="952500"/>
          </a:xfrm>
          <a:prstGeom prst="ellips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1</a:t>
            </a:r>
          </a:p>
        </p:txBody>
      </p:sp>
      <p:sp>
        <p:nvSpPr>
          <p:cNvPr id="37" name="Oval 36">
            <a:extLst>
              <a:ext uri="{FF2B5EF4-FFF2-40B4-BE49-F238E27FC236}">
                <a16:creationId xmlns:a16="http://schemas.microsoft.com/office/drawing/2014/main" id="{B6C1EDE7-09DA-4242-3F50-28CF3E4B9EFF}"/>
              </a:ext>
            </a:extLst>
          </p:cNvPr>
          <p:cNvSpPr/>
          <p:nvPr/>
        </p:nvSpPr>
        <p:spPr>
          <a:xfrm>
            <a:off x="4258125" y="768660"/>
            <a:ext cx="855905" cy="791830"/>
          </a:xfrm>
          <a:prstGeom prst="ellips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2</a:t>
            </a:r>
          </a:p>
        </p:txBody>
      </p:sp>
      <p:sp>
        <p:nvSpPr>
          <p:cNvPr id="42" name="Oval 41">
            <a:extLst>
              <a:ext uri="{FF2B5EF4-FFF2-40B4-BE49-F238E27FC236}">
                <a16:creationId xmlns:a16="http://schemas.microsoft.com/office/drawing/2014/main" id="{0AB93F41-9230-1399-705F-0B26A416DD82}"/>
              </a:ext>
            </a:extLst>
          </p:cNvPr>
          <p:cNvSpPr/>
          <p:nvPr/>
        </p:nvSpPr>
        <p:spPr>
          <a:xfrm>
            <a:off x="4841552" y="4259839"/>
            <a:ext cx="855905" cy="791830"/>
          </a:xfrm>
          <a:prstGeom prst="ellips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3</a:t>
            </a:r>
          </a:p>
        </p:txBody>
      </p:sp>
      <p:pic>
        <p:nvPicPr>
          <p:cNvPr id="43" name="Picture 42">
            <a:extLst>
              <a:ext uri="{FF2B5EF4-FFF2-40B4-BE49-F238E27FC236}">
                <a16:creationId xmlns:a16="http://schemas.microsoft.com/office/drawing/2014/main" id="{7E789B23-65D8-89A7-73CA-CB9D87382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310" y="4795810"/>
            <a:ext cx="1079086" cy="1164437"/>
          </a:xfrm>
          <a:prstGeom prst="rect">
            <a:avLst/>
          </a:prstGeom>
        </p:spPr>
      </p:pic>
      <p:pic>
        <p:nvPicPr>
          <p:cNvPr id="7" name="Picture 6" descr="A blue text on a black background&#10;&#10;AI-generated content may be incorrect.">
            <a:extLst>
              <a:ext uri="{FF2B5EF4-FFF2-40B4-BE49-F238E27FC236}">
                <a16:creationId xmlns:a16="http://schemas.microsoft.com/office/drawing/2014/main" id="{E6C1F034-2C46-489F-CBFF-397ACA9E67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3" name="Graphic 2" descr="Badge 1 with solid fill">
            <a:extLst>
              <a:ext uri="{FF2B5EF4-FFF2-40B4-BE49-F238E27FC236}">
                <a16:creationId xmlns:a16="http://schemas.microsoft.com/office/drawing/2014/main" id="{D476EEF0-2C1B-5D5F-4448-CF438058AD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91" y="65030"/>
            <a:ext cx="646331" cy="646331"/>
          </a:xfrm>
          <a:prstGeom prst="rect">
            <a:avLst/>
          </a:prstGeom>
        </p:spPr>
      </p:pic>
    </p:spTree>
    <p:extLst>
      <p:ext uri="{BB962C8B-B14F-4D97-AF65-F5344CB8AC3E}">
        <p14:creationId xmlns:p14="http://schemas.microsoft.com/office/powerpoint/2010/main" val="297673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250" autoRev="1" fill="remove"/>
                                        <p:tgtEl>
                                          <p:spTgt spid="19"/>
                                        </p:tgtEl>
                                        <p:attrNameLst>
                                          <p:attrName>style.color</p:attrName>
                                        </p:attrNameLst>
                                      </p:cBhvr>
                                      <p:to>
                                        <a:schemeClr val="bg1"/>
                                      </p:to>
                                    </p:animClr>
                                    <p:animClr clrSpc="rgb" dir="cw">
                                      <p:cBhvr>
                                        <p:cTn id="36" dur="250" autoRev="1" fill="remove"/>
                                        <p:tgtEl>
                                          <p:spTgt spid="19"/>
                                        </p:tgtEl>
                                        <p:attrNameLst>
                                          <p:attrName>fillcolor</p:attrName>
                                        </p:attrNameLst>
                                      </p:cBhvr>
                                      <p:to>
                                        <a:schemeClr val="bg1"/>
                                      </p:to>
                                    </p:animClr>
                                    <p:set>
                                      <p:cBhvr>
                                        <p:cTn id="37" dur="250" autoRev="1" fill="remove"/>
                                        <p:tgtEl>
                                          <p:spTgt spid="19"/>
                                        </p:tgtEl>
                                        <p:attrNameLst>
                                          <p:attrName>fill.type</p:attrName>
                                        </p:attrNameLst>
                                      </p:cBhvr>
                                      <p:to>
                                        <p:strVal val="solid"/>
                                      </p:to>
                                    </p:set>
                                    <p:set>
                                      <p:cBhvr>
                                        <p:cTn id="38" dur="250" autoRev="1" fill="remove"/>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37"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D457F-9BE5-D91A-0346-B1B39180C9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0F1B0C-BADC-7A09-0600-9B1A417FE775}"/>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603E7873-DD86-22FE-B818-90409A7C126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6B0FE9BD-539E-A888-094F-52E7F7CF08DA}"/>
              </a:ext>
            </a:extLst>
          </p:cNvPr>
          <p:cNvSpPr/>
          <p:nvPr/>
        </p:nvSpPr>
        <p:spPr>
          <a:xfrm>
            <a:off x="161862" y="15378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1">
            <a:extLst>
              <a:ext uri="{FF2B5EF4-FFF2-40B4-BE49-F238E27FC236}">
                <a16:creationId xmlns:a16="http://schemas.microsoft.com/office/drawing/2014/main" id="{E89B4248-F07A-77B3-5B7D-21FB3C452C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078A1E0C-A0B2-C1AF-9A3A-561BE93B6007}"/>
              </a:ext>
            </a:extLst>
          </p:cNvPr>
          <p:cNvSpPr txBox="1"/>
          <p:nvPr/>
        </p:nvSpPr>
        <p:spPr>
          <a:xfrm>
            <a:off x="4634568" y="6311899"/>
            <a:ext cx="2449690" cy="461665"/>
          </a:xfrm>
          <a:prstGeom prst="rect">
            <a:avLst/>
          </a:prstGeom>
          <a:noFill/>
        </p:spPr>
        <p:txBody>
          <a:bodyPr wrap="square" rtlCol="0">
            <a:spAutoFit/>
          </a:bodyPr>
          <a:lstStyle/>
          <a:p>
            <a:pPr algn="ctr"/>
            <a:r>
              <a:rPr lang="en-GB" sz="2400" b="1" dirty="0">
                <a:solidFill>
                  <a:srgbClr val="FF6600"/>
                </a:solidFill>
                <a:hlinkClick r:id="rId4">
                  <a:extLst>
                    <a:ext uri="{A12FA001-AC4F-418D-AE19-62706E023703}">
                      <ahyp:hlinkClr xmlns:ahyp="http://schemas.microsoft.com/office/drawing/2018/hyperlinkcolor" val="tx"/>
                    </a:ext>
                  </a:extLst>
                </a:hlinkClick>
              </a:rPr>
              <a:t>careerpilot.org.uk</a:t>
            </a:r>
            <a:endParaRPr lang="en-GB" sz="2400" b="1" dirty="0">
              <a:solidFill>
                <a:srgbClr val="FF6600"/>
              </a:solidFill>
            </a:endParaRPr>
          </a:p>
        </p:txBody>
      </p:sp>
      <p:pic>
        <p:nvPicPr>
          <p:cNvPr id="10" name="Graphic 9" descr="Badge 3 with solid fill">
            <a:extLst>
              <a:ext uri="{FF2B5EF4-FFF2-40B4-BE49-F238E27FC236}">
                <a16:creationId xmlns:a16="http://schemas.microsoft.com/office/drawing/2014/main" id="{CD46CFAF-FDBC-5FA0-1DEB-3083624F44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885" y="10894"/>
            <a:ext cx="646331" cy="646331"/>
          </a:xfrm>
          <a:prstGeom prst="rect">
            <a:avLst/>
          </a:prstGeom>
        </p:spPr>
      </p:pic>
      <p:grpSp>
        <p:nvGrpSpPr>
          <p:cNvPr id="29" name="Group 28">
            <a:extLst>
              <a:ext uri="{FF2B5EF4-FFF2-40B4-BE49-F238E27FC236}">
                <a16:creationId xmlns:a16="http://schemas.microsoft.com/office/drawing/2014/main" id="{2A760A27-2F08-7A20-B791-CD29CB84042D}"/>
              </a:ext>
            </a:extLst>
          </p:cNvPr>
          <p:cNvGrpSpPr/>
          <p:nvPr/>
        </p:nvGrpSpPr>
        <p:grpSpPr>
          <a:xfrm>
            <a:off x="323409" y="811478"/>
            <a:ext cx="11490418" cy="1892478"/>
            <a:chOff x="323717" y="825726"/>
            <a:chExt cx="11490418" cy="1892478"/>
          </a:xfrm>
        </p:grpSpPr>
        <p:grpSp>
          <p:nvGrpSpPr>
            <p:cNvPr id="25" name="Group 24">
              <a:extLst>
                <a:ext uri="{FF2B5EF4-FFF2-40B4-BE49-F238E27FC236}">
                  <a16:creationId xmlns:a16="http://schemas.microsoft.com/office/drawing/2014/main" id="{5ECD3894-035A-C027-ABF3-BE3A40C7B2FB}"/>
                </a:ext>
              </a:extLst>
            </p:cNvPr>
            <p:cNvGrpSpPr/>
            <p:nvPr/>
          </p:nvGrpSpPr>
          <p:grpSpPr>
            <a:xfrm>
              <a:off x="405491" y="949409"/>
              <a:ext cx="11246547" cy="1532760"/>
              <a:chOff x="405491" y="949409"/>
              <a:chExt cx="11246547" cy="1532760"/>
            </a:xfrm>
          </p:grpSpPr>
          <p:sp>
            <p:nvSpPr>
              <p:cNvPr id="12" name="Oval 11">
                <a:extLst>
                  <a:ext uri="{FF2B5EF4-FFF2-40B4-BE49-F238E27FC236}">
                    <a16:creationId xmlns:a16="http://schemas.microsoft.com/office/drawing/2014/main" id="{D6A7BB8A-0210-7853-FC14-62665691432B}"/>
                  </a:ext>
                </a:extLst>
              </p:cNvPr>
              <p:cNvSpPr/>
              <p:nvPr/>
            </p:nvSpPr>
            <p:spPr>
              <a:xfrm>
                <a:off x="405491" y="949409"/>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1</a:t>
                </a:r>
              </a:p>
            </p:txBody>
          </p:sp>
          <p:sp>
            <p:nvSpPr>
              <p:cNvPr id="14" name="Rectangle: Rounded Corners 13">
                <a:extLst>
                  <a:ext uri="{FF2B5EF4-FFF2-40B4-BE49-F238E27FC236}">
                    <a16:creationId xmlns:a16="http://schemas.microsoft.com/office/drawing/2014/main" id="{1BE188EB-3236-7AC7-4003-4943693A7B4C}"/>
                  </a:ext>
                </a:extLst>
              </p:cNvPr>
              <p:cNvSpPr/>
              <p:nvPr/>
            </p:nvSpPr>
            <p:spPr>
              <a:xfrm>
                <a:off x="4677812" y="1071642"/>
                <a:ext cx="6974226" cy="1410527"/>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Understand the benefits of work experience and how it fits with YOUR career journey</a:t>
                </a:r>
              </a:p>
            </p:txBody>
          </p:sp>
        </p:grpSp>
        <p:sp>
          <p:nvSpPr>
            <p:cNvPr id="28" name="Rectangle 27">
              <a:extLst>
                <a:ext uri="{FF2B5EF4-FFF2-40B4-BE49-F238E27FC236}">
                  <a16:creationId xmlns:a16="http://schemas.microsoft.com/office/drawing/2014/main" id="{5A9D5949-166A-D7F7-C67D-48E8F9DF4DA4}"/>
                </a:ext>
              </a:extLst>
            </p:cNvPr>
            <p:cNvSpPr/>
            <p:nvPr/>
          </p:nvSpPr>
          <p:spPr>
            <a:xfrm>
              <a:off x="323717" y="825726"/>
              <a:ext cx="11490418" cy="1892478"/>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Rectangle 29">
            <a:extLst>
              <a:ext uri="{FF2B5EF4-FFF2-40B4-BE49-F238E27FC236}">
                <a16:creationId xmlns:a16="http://schemas.microsoft.com/office/drawing/2014/main" id="{DC73B719-9338-C27B-B476-63FDC89F1B0E}"/>
              </a:ext>
            </a:extLst>
          </p:cNvPr>
          <p:cNvSpPr/>
          <p:nvPr/>
        </p:nvSpPr>
        <p:spPr>
          <a:xfrm>
            <a:off x="-27449" y="-10595"/>
            <a:ext cx="12205690" cy="70219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In this session you </a:t>
            </a:r>
            <a:r>
              <a:rPr lang="en-GB" sz="3600" dirty="0" err="1">
                <a:solidFill>
                  <a:schemeClr val="tx1"/>
                </a:solidFill>
              </a:rPr>
              <a:t>cpmpleted</a:t>
            </a:r>
            <a:r>
              <a:rPr lang="en-GB" sz="3600" dirty="0">
                <a:solidFill>
                  <a:schemeClr val="tx1"/>
                </a:solidFill>
              </a:rPr>
              <a:t>:</a:t>
            </a:r>
          </a:p>
        </p:txBody>
      </p:sp>
      <p:sp>
        <p:nvSpPr>
          <p:cNvPr id="31" name="Rectangle 1">
            <a:extLst>
              <a:ext uri="{FF2B5EF4-FFF2-40B4-BE49-F238E27FC236}">
                <a16:creationId xmlns:a16="http://schemas.microsoft.com/office/drawing/2014/main" id="{36A1E4AA-A133-EE98-73B4-A90BA3B7D84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029FEEA7-BF72-625E-2940-E5C4AFA336C0}"/>
              </a:ext>
            </a:extLst>
          </p:cNvPr>
          <p:cNvPicPr>
            <a:picLocks noChangeAspect="1"/>
          </p:cNvPicPr>
          <p:nvPr/>
        </p:nvPicPr>
        <p:blipFill>
          <a:blip r:embed="rId7"/>
          <a:stretch>
            <a:fillRect/>
          </a:stretch>
        </p:blipFill>
        <p:spPr>
          <a:xfrm>
            <a:off x="1384502" y="974662"/>
            <a:ext cx="2765567" cy="1517728"/>
          </a:xfrm>
          <a:prstGeom prst="rect">
            <a:avLst/>
          </a:prstGeom>
        </p:spPr>
      </p:pic>
      <p:pic>
        <p:nvPicPr>
          <p:cNvPr id="8" name="Graphic 7" descr="Badge 1 with solid fill">
            <a:extLst>
              <a:ext uri="{FF2B5EF4-FFF2-40B4-BE49-F238E27FC236}">
                <a16:creationId xmlns:a16="http://schemas.microsoft.com/office/drawing/2014/main" id="{0B2D9FD1-6853-F5C6-651A-6900FE86F0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1" y="39426"/>
            <a:ext cx="646331" cy="646331"/>
          </a:xfrm>
          <a:prstGeom prst="rect">
            <a:avLst/>
          </a:prstGeom>
        </p:spPr>
      </p:pic>
      <p:pic>
        <p:nvPicPr>
          <p:cNvPr id="17" name="Picture 16" descr="A blue text on a black background&#10;&#10;AI-generated content may be incorrect.">
            <a:extLst>
              <a:ext uri="{FF2B5EF4-FFF2-40B4-BE49-F238E27FC236}">
                <a16:creationId xmlns:a16="http://schemas.microsoft.com/office/drawing/2014/main" id="{26057800-DF46-9C81-C60D-C9F7CE37A9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grpSp>
        <p:nvGrpSpPr>
          <p:cNvPr id="38" name="Group 37">
            <a:extLst>
              <a:ext uri="{FF2B5EF4-FFF2-40B4-BE49-F238E27FC236}">
                <a16:creationId xmlns:a16="http://schemas.microsoft.com/office/drawing/2014/main" id="{DA663F59-D9A5-F567-CD83-792C994FC2D9}"/>
              </a:ext>
            </a:extLst>
          </p:cNvPr>
          <p:cNvGrpSpPr/>
          <p:nvPr/>
        </p:nvGrpSpPr>
        <p:grpSpPr>
          <a:xfrm>
            <a:off x="313754" y="4494402"/>
            <a:ext cx="11490418" cy="1557193"/>
            <a:chOff x="337100" y="4461802"/>
            <a:chExt cx="11490418" cy="1557193"/>
          </a:xfrm>
        </p:grpSpPr>
        <p:grpSp>
          <p:nvGrpSpPr>
            <p:cNvPr id="39" name="Group 38">
              <a:extLst>
                <a:ext uri="{FF2B5EF4-FFF2-40B4-BE49-F238E27FC236}">
                  <a16:creationId xmlns:a16="http://schemas.microsoft.com/office/drawing/2014/main" id="{E98927B9-7805-C0B1-8155-81DD38F53F6D}"/>
                </a:ext>
              </a:extLst>
            </p:cNvPr>
            <p:cNvGrpSpPr/>
            <p:nvPr/>
          </p:nvGrpSpPr>
          <p:grpSpPr>
            <a:xfrm>
              <a:off x="337100" y="4461802"/>
              <a:ext cx="11490418" cy="1557193"/>
              <a:chOff x="337100" y="4441647"/>
              <a:chExt cx="11490418" cy="1557193"/>
            </a:xfrm>
          </p:grpSpPr>
          <p:grpSp>
            <p:nvGrpSpPr>
              <p:cNvPr id="42" name="Group 41">
                <a:extLst>
                  <a:ext uri="{FF2B5EF4-FFF2-40B4-BE49-F238E27FC236}">
                    <a16:creationId xmlns:a16="http://schemas.microsoft.com/office/drawing/2014/main" id="{D4CB2512-ADA4-E757-0293-3A65655C5B50}"/>
                  </a:ext>
                </a:extLst>
              </p:cNvPr>
              <p:cNvGrpSpPr/>
              <p:nvPr/>
            </p:nvGrpSpPr>
            <p:grpSpPr>
              <a:xfrm>
                <a:off x="337100" y="4441647"/>
                <a:ext cx="11490418" cy="1557193"/>
                <a:chOff x="350791" y="4376708"/>
                <a:chExt cx="11490418" cy="1557193"/>
              </a:xfrm>
            </p:grpSpPr>
            <p:grpSp>
              <p:nvGrpSpPr>
                <p:cNvPr id="44" name="Group 43">
                  <a:extLst>
                    <a:ext uri="{FF2B5EF4-FFF2-40B4-BE49-F238E27FC236}">
                      <a16:creationId xmlns:a16="http://schemas.microsoft.com/office/drawing/2014/main" id="{4217F28E-B55E-FB79-54A6-3A6F294BDB65}"/>
                    </a:ext>
                  </a:extLst>
                </p:cNvPr>
                <p:cNvGrpSpPr/>
                <p:nvPr/>
              </p:nvGrpSpPr>
              <p:grpSpPr>
                <a:xfrm>
                  <a:off x="443962" y="4495522"/>
                  <a:ext cx="11265907" cy="1313378"/>
                  <a:chOff x="430579" y="4501181"/>
                  <a:chExt cx="11265907" cy="1313378"/>
                </a:xfrm>
              </p:grpSpPr>
              <p:sp>
                <p:nvSpPr>
                  <p:cNvPr id="46" name="Oval 45">
                    <a:extLst>
                      <a:ext uri="{FF2B5EF4-FFF2-40B4-BE49-F238E27FC236}">
                        <a16:creationId xmlns:a16="http://schemas.microsoft.com/office/drawing/2014/main" id="{0C9BBE75-5C3A-3FDD-70DF-16709622CB3C}"/>
                      </a:ext>
                    </a:extLst>
                  </p:cNvPr>
                  <p:cNvSpPr/>
                  <p:nvPr/>
                </p:nvSpPr>
                <p:spPr>
                  <a:xfrm>
                    <a:off x="430579" y="4501181"/>
                    <a:ext cx="803767" cy="791830"/>
                  </a:xfrm>
                  <a:prstGeom prst="ellipse">
                    <a:avLst/>
                  </a:prstGeom>
                  <a:solidFill>
                    <a:srgbClr val="2C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3</a:t>
                    </a:r>
                  </a:p>
                </p:txBody>
              </p:sp>
              <p:sp>
                <p:nvSpPr>
                  <p:cNvPr id="47" name="Rectangle: Rounded Corners 46">
                    <a:extLst>
                      <a:ext uri="{FF2B5EF4-FFF2-40B4-BE49-F238E27FC236}">
                        <a16:creationId xmlns:a16="http://schemas.microsoft.com/office/drawing/2014/main" id="{3F06E8FF-CDDC-AA70-07C5-6DFF3E958351}"/>
                      </a:ext>
                    </a:extLst>
                  </p:cNvPr>
                  <p:cNvSpPr/>
                  <p:nvPr/>
                </p:nvSpPr>
                <p:spPr>
                  <a:xfrm>
                    <a:off x="4722260" y="4586300"/>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t>Recognise the essential workplace skills you have and match them to a job role</a:t>
                    </a:r>
                  </a:p>
                </p:txBody>
              </p:sp>
            </p:grpSp>
            <p:sp>
              <p:nvSpPr>
                <p:cNvPr id="45" name="Rectangle 44">
                  <a:extLst>
                    <a:ext uri="{FF2B5EF4-FFF2-40B4-BE49-F238E27FC236}">
                      <a16:creationId xmlns:a16="http://schemas.microsoft.com/office/drawing/2014/main" id="{82EDA2A3-0274-6E57-EED9-D706FA96B3F4}"/>
                    </a:ext>
                  </a:extLst>
                </p:cNvPr>
                <p:cNvSpPr/>
                <p:nvPr/>
              </p:nvSpPr>
              <p:spPr>
                <a:xfrm>
                  <a:off x="350791" y="4376708"/>
                  <a:ext cx="11490418" cy="1557193"/>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3" name="Picture 42">
                <a:extLst>
                  <a:ext uri="{FF2B5EF4-FFF2-40B4-BE49-F238E27FC236}">
                    <a16:creationId xmlns:a16="http://schemas.microsoft.com/office/drawing/2014/main" id="{6FB42072-B120-4960-325C-45BF70D95A25}"/>
                  </a:ext>
                </a:extLst>
              </p:cNvPr>
              <p:cNvPicPr>
                <a:picLocks noChangeAspect="1"/>
              </p:cNvPicPr>
              <p:nvPr/>
            </p:nvPicPr>
            <p:blipFill>
              <a:blip r:embed="rId11"/>
              <a:stretch>
                <a:fillRect/>
              </a:stretch>
            </p:blipFill>
            <p:spPr>
              <a:xfrm>
                <a:off x="1323015" y="4460452"/>
                <a:ext cx="1467381" cy="1482267"/>
              </a:xfrm>
              <a:prstGeom prst="rect">
                <a:avLst/>
              </a:prstGeom>
            </p:spPr>
          </p:pic>
        </p:grpSp>
        <p:pic>
          <p:nvPicPr>
            <p:cNvPr id="40" name="Picture 39" descr="A screenshot of a computer&#10;&#10;AI-generated content may be incorrect.">
              <a:extLst>
                <a:ext uri="{FF2B5EF4-FFF2-40B4-BE49-F238E27FC236}">
                  <a16:creationId xmlns:a16="http://schemas.microsoft.com/office/drawing/2014/main" id="{AEFA3B1A-82FD-166B-9BA9-5AF2048D94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0372" y="4632498"/>
              <a:ext cx="1959988" cy="1228259"/>
            </a:xfrm>
            <a:prstGeom prst="rect">
              <a:avLst/>
            </a:prstGeom>
          </p:spPr>
        </p:pic>
      </p:grpSp>
      <p:grpSp>
        <p:nvGrpSpPr>
          <p:cNvPr id="50" name="Group 49">
            <a:extLst>
              <a:ext uri="{FF2B5EF4-FFF2-40B4-BE49-F238E27FC236}">
                <a16:creationId xmlns:a16="http://schemas.microsoft.com/office/drawing/2014/main" id="{B741BCBB-F71A-8698-E5FB-0229BBD7B9CD}"/>
              </a:ext>
            </a:extLst>
          </p:cNvPr>
          <p:cNvGrpSpPr/>
          <p:nvPr/>
        </p:nvGrpSpPr>
        <p:grpSpPr>
          <a:xfrm>
            <a:off x="323409" y="2833569"/>
            <a:ext cx="11490418" cy="1539000"/>
            <a:chOff x="323409" y="2790685"/>
            <a:chExt cx="11490418" cy="1539000"/>
          </a:xfrm>
        </p:grpSpPr>
        <p:grpSp>
          <p:nvGrpSpPr>
            <p:cNvPr id="11" name="Group 10">
              <a:extLst>
                <a:ext uri="{FF2B5EF4-FFF2-40B4-BE49-F238E27FC236}">
                  <a16:creationId xmlns:a16="http://schemas.microsoft.com/office/drawing/2014/main" id="{FD02C170-2258-2B33-9C0D-EDB8CDDB31A2}"/>
                </a:ext>
              </a:extLst>
            </p:cNvPr>
            <p:cNvGrpSpPr/>
            <p:nvPr/>
          </p:nvGrpSpPr>
          <p:grpSpPr>
            <a:xfrm>
              <a:off x="323409" y="2790685"/>
              <a:ext cx="11490418" cy="1539000"/>
              <a:chOff x="350791" y="2748594"/>
              <a:chExt cx="11490418" cy="1539000"/>
            </a:xfrm>
          </p:grpSpPr>
          <p:grpSp>
            <p:nvGrpSpPr>
              <p:cNvPr id="22" name="Group 21">
                <a:extLst>
                  <a:ext uri="{FF2B5EF4-FFF2-40B4-BE49-F238E27FC236}">
                    <a16:creationId xmlns:a16="http://schemas.microsoft.com/office/drawing/2014/main" id="{C9990F25-AB54-CF4C-350C-F38930AC4EFE}"/>
                  </a:ext>
                </a:extLst>
              </p:cNvPr>
              <p:cNvGrpSpPr/>
              <p:nvPr/>
            </p:nvGrpSpPr>
            <p:grpSpPr>
              <a:xfrm>
                <a:off x="443962" y="2864647"/>
                <a:ext cx="11265907" cy="1228259"/>
                <a:chOff x="367322" y="2830404"/>
                <a:chExt cx="11265907" cy="1228259"/>
              </a:xfrm>
            </p:grpSpPr>
            <p:sp>
              <p:nvSpPr>
                <p:cNvPr id="32" name="Oval 31">
                  <a:extLst>
                    <a:ext uri="{FF2B5EF4-FFF2-40B4-BE49-F238E27FC236}">
                      <a16:creationId xmlns:a16="http://schemas.microsoft.com/office/drawing/2014/main" id="{680CD417-3325-BCB4-DB33-81998E14810F}"/>
                    </a:ext>
                  </a:extLst>
                </p:cNvPr>
                <p:cNvSpPr/>
                <p:nvPr/>
              </p:nvSpPr>
              <p:spPr>
                <a:xfrm>
                  <a:off x="367322" y="2845644"/>
                  <a:ext cx="803767" cy="791830"/>
                </a:xfrm>
                <a:prstGeom prst="ellipse">
                  <a:avLst/>
                </a:prstGeom>
                <a:solidFill>
                  <a:srgbClr val="2C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2</a:t>
                  </a:r>
                </a:p>
              </p:txBody>
            </p:sp>
            <p:sp>
              <p:nvSpPr>
                <p:cNvPr id="37" name="Rectangle: Rounded Corners 36">
                  <a:extLst>
                    <a:ext uri="{FF2B5EF4-FFF2-40B4-BE49-F238E27FC236}">
                      <a16:creationId xmlns:a16="http://schemas.microsoft.com/office/drawing/2014/main" id="{0610CB0A-4B12-2908-398A-2F8093640C81}"/>
                    </a:ext>
                  </a:extLst>
                </p:cNvPr>
                <p:cNvSpPr/>
                <p:nvPr/>
              </p:nvSpPr>
              <p:spPr>
                <a:xfrm>
                  <a:off x="4659003" y="2830404"/>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Explore local companies that might offer work experience placement opportunities</a:t>
                  </a:r>
                </a:p>
              </p:txBody>
            </p:sp>
          </p:grpSp>
          <p:sp>
            <p:nvSpPr>
              <p:cNvPr id="23" name="Rectangle 22">
                <a:extLst>
                  <a:ext uri="{FF2B5EF4-FFF2-40B4-BE49-F238E27FC236}">
                    <a16:creationId xmlns:a16="http://schemas.microsoft.com/office/drawing/2014/main" id="{95668C62-772E-6FB7-9FB8-B12F53DB1902}"/>
                  </a:ext>
                </a:extLst>
              </p:cNvPr>
              <p:cNvSpPr/>
              <p:nvPr/>
            </p:nvSpPr>
            <p:spPr>
              <a:xfrm>
                <a:off x="350791" y="2748594"/>
                <a:ext cx="11490418" cy="1539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9" name="Picture 48" descr="A person cutting vegetables in a kitchen&#10;&#10;AI-generated content may be incorrect.">
              <a:extLst>
                <a:ext uri="{FF2B5EF4-FFF2-40B4-BE49-F238E27FC236}">
                  <a16:creationId xmlns:a16="http://schemas.microsoft.com/office/drawing/2014/main" id="{1DD0451D-25E0-233B-2A3D-292AB5C1DB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5120" y="2874652"/>
              <a:ext cx="1963859" cy="1309239"/>
            </a:xfrm>
            <a:prstGeom prst="rect">
              <a:avLst/>
            </a:prstGeom>
          </p:spPr>
        </p:pic>
      </p:grpSp>
    </p:spTree>
    <p:extLst>
      <p:ext uri="{BB962C8B-B14F-4D97-AF65-F5344CB8AC3E}">
        <p14:creationId xmlns:p14="http://schemas.microsoft.com/office/powerpoint/2010/main" val="31469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C46E-1927-EBD0-7B0A-01E55EEE0C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9171D-1041-3C87-2392-6F0BA048C7D8}"/>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9AC60A0A-538A-B108-F0CC-64552B9BB595}"/>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840306FB-FA76-929E-5C6C-75EBEC62D02D}"/>
              </a:ext>
            </a:extLst>
          </p:cNvPr>
          <p:cNvSpPr/>
          <p:nvPr/>
        </p:nvSpPr>
        <p:spPr>
          <a:xfrm>
            <a:off x="161862" y="21369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B4F97D7-0ABC-B293-91AC-BADACAA185F5}"/>
              </a:ext>
            </a:extLst>
          </p:cNvPr>
          <p:cNvSpPr/>
          <p:nvPr/>
        </p:nvSpPr>
        <p:spPr>
          <a:xfrm>
            <a:off x="-13690" y="0"/>
            <a:ext cx="12205690" cy="70152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Exploring Jobs</a:t>
            </a:r>
          </a:p>
        </p:txBody>
      </p:sp>
      <p:sp>
        <p:nvSpPr>
          <p:cNvPr id="41" name="Rectangle 1">
            <a:extLst>
              <a:ext uri="{FF2B5EF4-FFF2-40B4-BE49-F238E27FC236}">
                <a16:creationId xmlns:a16="http://schemas.microsoft.com/office/drawing/2014/main" id="{2C780400-3FBB-FB56-B7E5-7CCD319A599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A2530B86-C2D8-786C-801E-EAA942CAEDAF}"/>
              </a:ext>
            </a:extLst>
          </p:cNvPr>
          <p:cNvPicPr>
            <a:picLocks noChangeAspect="1"/>
          </p:cNvPicPr>
          <p:nvPr/>
        </p:nvPicPr>
        <p:blipFill>
          <a:blip r:embed="rId4"/>
          <a:stretch>
            <a:fillRect/>
          </a:stretch>
        </p:blipFill>
        <p:spPr>
          <a:xfrm>
            <a:off x="350777" y="915223"/>
            <a:ext cx="5473542" cy="2656104"/>
          </a:xfrm>
          <a:prstGeom prst="rect">
            <a:avLst/>
          </a:prstGeom>
          <a:ln w="38100">
            <a:noFill/>
          </a:ln>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85566670-AD19-9381-76EA-013999F27627}"/>
              </a:ext>
            </a:extLst>
          </p:cNvPr>
          <p:cNvSpPr/>
          <p:nvPr/>
        </p:nvSpPr>
        <p:spPr>
          <a:xfrm>
            <a:off x="4001241" y="2125122"/>
            <a:ext cx="1823078" cy="14267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117A2CB4-0FF6-AAC9-20A2-7C9991232A7C}"/>
              </a:ext>
            </a:extLst>
          </p:cNvPr>
          <p:cNvPicPr>
            <a:picLocks noChangeAspect="1"/>
          </p:cNvPicPr>
          <p:nvPr/>
        </p:nvPicPr>
        <p:blipFill>
          <a:blip r:embed="rId5"/>
          <a:stretch>
            <a:fillRect/>
          </a:stretch>
        </p:blipFill>
        <p:spPr>
          <a:xfrm>
            <a:off x="3087548" y="843832"/>
            <a:ext cx="8778386" cy="5256787"/>
          </a:xfrm>
          <a:prstGeom prst="rect">
            <a:avLst/>
          </a:prstGeom>
          <a:ln w="38100">
            <a:noFill/>
          </a:ln>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B3365CEC-11F4-D313-0613-08E4EA5041E0}"/>
              </a:ext>
            </a:extLst>
          </p:cNvPr>
          <p:cNvSpPr/>
          <p:nvPr/>
        </p:nvSpPr>
        <p:spPr>
          <a:xfrm>
            <a:off x="3067618" y="3823555"/>
            <a:ext cx="2994661" cy="23611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Badge 1 with solid fill">
            <a:extLst>
              <a:ext uri="{FF2B5EF4-FFF2-40B4-BE49-F238E27FC236}">
                <a16:creationId xmlns:a16="http://schemas.microsoft.com/office/drawing/2014/main" id="{C749929A-AEF2-69BC-F56A-2C31D05583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11" y="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315D9560-3DF5-BF13-21E6-7112161F2F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0949" y="6256551"/>
            <a:ext cx="1737360" cy="662533"/>
          </a:xfrm>
          <a:prstGeom prst="rect">
            <a:avLst/>
          </a:prstGeom>
        </p:spPr>
      </p:pic>
    </p:spTree>
    <p:extLst>
      <p:ext uri="{BB962C8B-B14F-4D97-AF65-F5344CB8AC3E}">
        <p14:creationId xmlns:p14="http://schemas.microsoft.com/office/powerpoint/2010/main" val="280602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92582-FD4E-759C-800E-750C69379E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11169D-3205-8E9E-A984-AEDB762BB61A}"/>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6A34C2DC-69A3-E82A-EF05-6A8F5E1762E3}"/>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36B6B471-43EC-6B63-FB63-C9A5957B59D2}"/>
              </a:ext>
            </a:extLst>
          </p:cNvPr>
          <p:cNvSpPr/>
          <p:nvPr/>
        </p:nvSpPr>
        <p:spPr>
          <a:xfrm>
            <a:off x="161862" y="21369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948225C-E260-EF27-1023-D3ED5E80951F}"/>
              </a:ext>
            </a:extLst>
          </p:cNvPr>
          <p:cNvSpPr/>
          <p:nvPr/>
        </p:nvSpPr>
        <p:spPr>
          <a:xfrm>
            <a:off x="-13690" y="0"/>
            <a:ext cx="12205690" cy="70152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Exploring Jobs</a:t>
            </a:r>
          </a:p>
        </p:txBody>
      </p:sp>
      <p:sp>
        <p:nvSpPr>
          <p:cNvPr id="41" name="Rectangle 1">
            <a:extLst>
              <a:ext uri="{FF2B5EF4-FFF2-40B4-BE49-F238E27FC236}">
                <a16:creationId xmlns:a16="http://schemas.microsoft.com/office/drawing/2014/main" id="{3C6ED22A-D7C3-9D73-D08C-CBB2E940CD6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4EFE6905-DF0B-7704-4925-2EA341E45E74}"/>
              </a:ext>
            </a:extLst>
          </p:cNvPr>
          <p:cNvPicPr>
            <a:picLocks noChangeAspect="1"/>
          </p:cNvPicPr>
          <p:nvPr/>
        </p:nvPicPr>
        <p:blipFill>
          <a:blip r:embed="rId4"/>
          <a:stretch>
            <a:fillRect/>
          </a:stretch>
        </p:blipFill>
        <p:spPr>
          <a:xfrm>
            <a:off x="350777" y="915223"/>
            <a:ext cx="5473542" cy="2656104"/>
          </a:xfrm>
          <a:prstGeom prst="rect">
            <a:avLst/>
          </a:prstGeom>
          <a:ln w="38100">
            <a:noFill/>
          </a:ln>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8746BA36-39A9-8E7E-CE35-9527AB4C6A76}"/>
              </a:ext>
            </a:extLst>
          </p:cNvPr>
          <p:cNvSpPr/>
          <p:nvPr/>
        </p:nvSpPr>
        <p:spPr>
          <a:xfrm>
            <a:off x="4001241" y="2125122"/>
            <a:ext cx="1823078" cy="14267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9C9A2361-1120-9B24-6FB9-F49E40070CB5}"/>
              </a:ext>
            </a:extLst>
          </p:cNvPr>
          <p:cNvPicPr>
            <a:picLocks noChangeAspect="1"/>
          </p:cNvPicPr>
          <p:nvPr/>
        </p:nvPicPr>
        <p:blipFill>
          <a:blip r:embed="rId5"/>
          <a:stretch>
            <a:fillRect/>
          </a:stretch>
        </p:blipFill>
        <p:spPr>
          <a:xfrm>
            <a:off x="3087548" y="843832"/>
            <a:ext cx="8778386" cy="5256787"/>
          </a:xfrm>
          <a:prstGeom prst="rect">
            <a:avLst/>
          </a:prstGeom>
          <a:ln w="38100">
            <a:noFill/>
          </a:ln>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A26D0261-98EF-FF6E-14DE-E61A382C4165}"/>
              </a:ext>
            </a:extLst>
          </p:cNvPr>
          <p:cNvSpPr/>
          <p:nvPr/>
        </p:nvSpPr>
        <p:spPr>
          <a:xfrm>
            <a:off x="3067618" y="3823555"/>
            <a:ext cx="2994661" cy="23611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Badge 1 with solid fill">
            <a:extLst>
              <a:ext uri="{FF2B5EF4-FFF2-40B4-BE49-F238E27FC236}">
                <a16:creationId xmlns:a16="http://schemas.microsoft.com/office/drawing/2014/main" id="{1862EA69-2E64-B312-7DEA-8DB6C80950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11" y="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FB869568-9B4C-6268-BDB1-45E0400AE4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0949" y="6256551"/>
            <a:ext cx="1737360" cy="662533"/>
          </a:xfrm>
          <a:prstGeom prst="rect">
            <a:avLst/>
          </a:prstGeom>
        </p:spPr>
      </p:pic>
    </p:spTree>
    <p:extLst>
      <p:ext uri="{BB962C8B-B14F-4D97-AF65-F5344CB8AC3E}">
        <p14:creationId xmlns:p14="http://schemas.microsoft.com/office/powerpoint/2010/main" val="423115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C526F-5314-6EC3-9244-C92D17B062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31B013-7D05-4D44-4187-E0039D137A71}"/>
              </a:ext>
            </a:extLst>
          </p:cNvPr>
          <p:cNvSpPr/>
          <p:nvPr/>
        </p:nvSpPr>
        <p:spPr>
          <a:xfrm>
            <a:off x="21009"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pic>
        <p:nvPicPr>
          <p:cNvPr id="3" name="Picture 2">
            <a:extLst>
              <a:ext uri="{FF2B5EF4-FFF2-40B4-BE49-F238E27FC236}">
                <a16:creationId xmlns:a16="http://schemas.microsoft.com/office/drawing/2014/main" id="{07D8469A-C802-3F2D-1615-206DCB9E9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7349" y="6152621"/>
            <a:ext cx="1744709" cy="791830"/>
          </a:xfrm>
          <a:prstGeom prst="rect">
            <a:avLst/>
          </a:prstGeom>
        </p:spPr>
      </p:pic>
      <p:sp>
        <p:nvSpPr>
          <p:cNvPr id="4" name="Freeform 13">
            <a:extLst>
              <a:ext uri="{FF2B5EF4-FFF2-40B4-BE49-F238E27FC236}">
                <a16:creationId xmlns:a16="http://schemas.microsoft.com/office/drawing/2014/main" id="{8F744A31-C920-94CD-F610-32B5DA25F299}"/>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4"/>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24EBAD20-08B7-419B-F762-839461BE0A65}"/>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1100805-D643-845C-C794-29D62B4C011B}"/>
              </a:ext>
            </a:extLst>
          </p:cNvPr>
          <p:cNvSpPr/>
          <p:nvPr/>
        </p:nvSpPr>
        <p:spPr>
          <a:xfrm>
            <a:off x="-27514" y="-17066"/>
            <a:ext cx="12205690" cy="665492"/>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Researching jobs</a:t>
            </a:r>
          </a:p>
        </p:txBody>
      </p:sp>
      <p:sp>
        <p:nvSpPr>
          <p:cNvPr id="41" name="Rectangle 1">
            <a:extLst>
              <a:ext uri="{FF2B5EF4-FFF2-40B4-BE49-F238E27FC236}">
                <a16:creationId xmlns:a16="http://schemas.microsoft.com/office/drawing/2014/main" id="{34163F4B-1002-B076-52D5-FF4545A6067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Graphic 6" descr="Badge 1 with solid fill">
            <a:extLst>
              <a:ext uri="{FF2B5EF4-FFF2-40B4-BE49-F238E27FC236}">
                <a16:creationId xmlns:a16="http://schemas.microsoft.com/office/drawing/2014/main" id="{7531282E-4DCE-3C83-0F68-C61A135ED8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91" y="0"/>
            <a:ext cx="646331" cy="646331"/>
          </a:xfrm>
          <a:prstGeom prst="rect">
            <a:avLst/>
          </a:prstGeom>
        </p:spPr>
      </p:pic>
      <p:pic>
        <p:nvPicPr>
          <p:cNvPr id="17" name="Picture 16">
            <a:extLst>
              <a:ext uri="{FF2B5EF4-FFF2-40B4-BE49-F238E27FC236}">
                <a16:creationId xmlns:a16="http://schemas.microsoft.com/office/drawing/2014/main" id="{ACCAA4B1-907A-2DFB-1ADB-C697D1157858}"/>
              </a:ext>
            </a:extLst>
          </p:cNvPr>
          <p:cNvPicPr>
            <a:picLocks noChangeAspect="1"/>
          </p:cNvPicPr>
          <p:nvPr/>
        </p:nvPicPr>
        <p:blipFill>
          <a:blip r:embed="rId7"/>
          <a:stretch>
            <a:fillRect/>
          </a:stretch>
        </p:blipFill>
        <p:spPr>
          <a:xfrm>
            <a:off x="203200" y="1036768"/>
            <a:ext cx="7020299" cy="4479529"/>
          </a:xfrm>
          <a:prstGeom prst="rect">
            <a:avLst/>
          </a:prstGeom>
        </p:spPr>
      </p:pic>
      <p:pic>
        <p:nvPicPr>
          <p:cNvPr id="18" name="Picture 17">
            <a:extLst>
              <a:ext uri="{FF2B5EF4-FFF2-40B4-BE49-F238E27FC236}">
                <a16:creationId xmlns:a16="http://schemas.microsoft.com/office/drawing/2014/main" id="{0F041E7C-167A-C325-E286-57DF7B0D7BA1}"/>
              </a:ext>
            </a:extLst>
          </p:cNvPr>
          <p:cNvPicPr>
            <a:picLocks noChangeAspect="1"/>
          </p:cNvPicPr>
          <p:nvPr/>
        </p:nvPicPr>
        <p:blipFill>
          <a:blip r:embed="rId8"/>
          <a:srcRect t="969" b="48969"/>
          <a:stretch>
            <a:fillRect/>
          </a:stretch>
        </p:blipFill>
        <p:spPr>
          <a:xfrm>
            <a:off x="7326070" y="544301"/>
            <a:ext cx="4231804" cy="5560884"/>
          </a:xfrm>
          <a:prstGeom prst="rect">
            <a:avLst/>
          </a:prstGeom>
          <a:ln>
            <a:solidFill>
              <a:srgbClr val="002060"/>
            </a:solidFill>
          </a:ln>
          <a:effectLst>
            <a:outerShdw blurRad="63500" sx="102000" sy="102000" algn="ctr" rotWithShape="0">
              <a:prstClr val="black">
                <a:alpha val="40000"/>
              </a:prstClr>
            </a:outerShdw>
          </a:effectLst>
        </p:spPr>
      </p:pic>
      <p:pic>
        <p:nvPicPr>
          <p:cNvPr id="19" name="Picture 10" descr="Loop">
            <a:extLst>
              <a:ext uri="{FF2B5EF4-FFF2-40B4-BE49-F238E27FC236}">
                <a16:creationId xmlns:a16="http://schemas.microsoft.com/office/drawing/2014/main" id="{D6E7C91C-CDBD-79FD-1456-50E2B3CBAE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6561" y="1280978"/>
            <a:ext cx="897147" cy="26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Loop">
            <a:extLst>
              <a:ext uri="{FF2B5EF4-FFF2-40B4-BE49-F238E27FC236}">
                <a16:creationId xmlns:a16="http://schemas.microsoft.com/office/drawing/2014/main" id="{485EF6CF-869E-C2E8-0A87-9DA9369A74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12" y="2923048"/>
            <a:ext cx="897147" cy="34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Loop">
            <a:extLst>
              <a:ext uri="{FF2B5EF4-FFF2-40B4-BE49-F238E27FC236}">
                <a16:creationId xmlns:a16="http://schemas.microsoft.com/office/drawing/2014/main" id="{AFCC5440-3939-B714-66D6-EFDE959F4E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4441" y="4851589"/>
            <a:ext cx="943214" cy="34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tar: 16 Points 23">
            <a:extLst>
              <a:ext uri="{FF2B5EF4-FFF2-40B4-BE49-F238E27FC236}">
                <a16:creationId xmlns:a16="http://schemas.microsoft.com/office/drawing/2014/main" id="{96F760DC-FC3B-32E0-9B44-C054F4B35B54}"/>
              </a:ext>
            </a:extLst>
          </p:cNvPr>
          <p:cNvSpPr/>
          <p:nvPr/>
        </p:nvSpPr>
        <p:spPr>
          <a:xfrm>
            <a:off x="9227834" y="47437"/>
            <a:ext cx="2586962" cy="2182950"/>
          </a:xfrm>
          <a:prstGeom prst="star16">
            <a:avLst/>
          </a:prstGeom>
          <a:solidFill>
            <a:srgbClr val="FF660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Look at 2 jobs</a:t>
            </a:r>
          </a:p>
        </p:txBody>
      </p:sp>
      <p:pic>
        <p:nvPicPr>
          <p:cNvPr id="25" name="Picture 10" descr="Loop">
            <a:extLst>
              <a:ext uri="{FF2B5EF4-FFF2-40B4-BE49-F238E27FC236}">
                <a16:creationId xmlns:a16="http://schemas.microsoft.com/office/drawing/2014/main" id="{357611E5-7F65-884D-EB23-31F4C256CC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49" y="1499167"/>
            <a:ext cx="2209727" cy="90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Loop">
            <a:extLst>
              <a:ext uri="{FF2B5EF4-FFF2-40B4-BE49-F238E27FC236}">
                <a16:creationId xmlns:a16="http://schemas.microsoft.com/office/drawing/2014/main" id="{B110131D-CC9A-0699-863E-FE2C2C556E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954" y="1415716"/>
            <a:ext cx="2677115" cy="99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Loop">
            <a:extLst>
              <a:ext uri="{FF2B5EF4-FFF2-40B4-BE49-F238E27FC236}">
                <a16:creationId xmlns:a16="http://schemas.microsoft.com/office/drawing/2014/main" id="{FE2F77B0-3F8E-C387-1857-C2AB7D8A56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417" y="2628459"/>
            <a:ext cx="1625150" cy="31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descr="Loop">
            <a:extLst>
              <a:ext uri="{FF2B5EF4-FFF2-40B4-BE49-F238E27FC236}">
                <a16:creationId xmlns:a16="http://schemas.microsoft.com/office/drawing/2014/main" id="{40818E99-D363-E234-3155-E4BD115E77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220" y="4541166"/>
            <a:ext cx="1625150" cy="31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91A08C23-2866-98A7-8889-DF6002A69C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1315" y="4473642"/>
            <a:ext cx="1342557" cy="1448747"/>
          </a:xfrm>
          <a:prstGeom prst="rect">
            <a:avLst/>
          </a:prstGeom>
        </p:spPr>
      </p:pic>
      <p:grpSp>
        <p:nvGrpSpPr>
          <p:cNvPr id="11" name="Group 10">
            <a:extLst>
              <a:ext uri="{FF2B5EF4-FFF2-40B4-BE49-F238E27FC236}">
                <a16:creationId xmlns:a16="http://schemas.microsoft.com/office/drawing/2014/main" id="{28EDB31E-806B-D430-D69F-D8104470665B}"/>
              </a:ext>
            </a:extLst>
          </p:cNvPr>
          <p:cNvGrpSpPr/>
          <p:nvPr/>
        </p:nvGrpSpPr>
        <p:grpSpPr>
          <a:xfrm>
            <a:off x="2305196" y="628574"/>
            <a:ext cx="4880343" cy="5500337"/>
            <a:chOff x="2305196" y="628574"/>
            <a:chExt cx="4880343" cy="5500337"/>
          </a:xfrm>
        </p:grpSpPr>
        <p:pic>
          <p:nvPicPr>
            <p:cNvPr id="9" name="Picture 8">
              <a:extLst>
                <a:ext uri="{FF2B5EF4-FFF2-40B4-BE49-F238E27FC236}">
                  <a16:creationId xmlns:a16="http://schemas.microsoft.com/office/drawing/2014/main" id="{47C806D4-795F-F32E-D1DD-BA7340EB3A63}"/>
                </a:ext>
              </a:extLst>
            </p:cNvPr>
            <p:cNvPicPr>
              <a:picLocks noChangeAspect="1"/>
            </p:cNvPicPr>
            <p:nvPr/>
          </p:nvPicPr>
          <p:blipFill>
            <a:blip r:embed="rId11"/>
            <a:stretch>
              <a:fillRect/>
            </a:stretch>
          </p:blipFill>
          <p:spPr>
            <a:xfrm>
              <a:off x="2305196" y="1685193"/>
              <a:ext cx="4880343" cy="4443718"/>
            </a:xfrm>
            <a:prstGeom prst="rect">
              <a:avLst/>
            </a:prstGeom>
          </p:spPr>
        </p:pic>
        <p:sp>
          <p:nvSpPr>
            <p:cNvPr id="10" name="Arrow: Down 9">
              <a:extLst>
                <a:ext uri="{FF2B5EF4-FFF2-40B4-BE49-F238E27FC236}">
                  <a16:creationId xmlns:a16="http://schemas.microsoft.com/office/drawing/2014/main" id="{973119DC-B87F-2F59-32F1-6299FC330DCA}"/>
                </a:ext>
              </a:extLst>
            </p:cNvPr>
            <p:cNvSpPr/>
            <p:nvPr/>
          </p:nvSpPr>
          <p:spPr>
            <a:xfrm>
              <a:off x="4141013" y="628574"/>
              <a:ext cx="1660891" cy="1268530"/>
            </a:xfrm>
            <a:prstGeom prst="downArrow">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84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7856-2910-80B6-55CA-83020BB4EB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17D816-CE09-DE86-1168-5F5E9D00A6F1}"/>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F064315D-5DD6-128A-8211-3F76EAAD14D9}"/>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E6017150-81B3-6DC2-0800-62ADBE4F2100}"/>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2F2E9FF-DC9D-96EC-794C-0F0EE19F8A3E}"/>
              </a:ext>
            </a:extLst>
          </p:cNvPr>
          <p:cNvSpPr/>
          <p:nvPr/>
        </p:nvSpPr>
        <p:spPr>
          <a:xfrm>
            <a:off x="-13690" y="0"/>
            <a:ext cx="12205690" cy="657479"/>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Add any job sectors you like to your Career Tools</a:t>
            </a:r>
          </a:p>
        </p:txBody>
      </p:sp>
      <p:sp>
        <p:nvSpPr>
          <p:cNvPr id="41" name="Rectangle 1">
            <a:extLst>
              <a:ext uri="{FF2B5EF4-FFF2-40B4-BE49-F238E27FC236}">
                <a16:creationId xmlns:a16="http://schemas.microsoft.com/office/drawing/2014/main" id="{C9ADE1D4-93EE-23AD-6CE0-33B90D541FF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6D72D28C-7E1B-94C1-04E2-CD5B984EC43A}"/>
              </a:ext>
            </a:extLst>
          </p:cNvPr>
          <p:cNvPicPr>
            <a:picLocks noChangeAspect="1"/>
          </p:cNvPicPr>
          <p:nvPr/>
        </p:nvPicPr>
        <p:blipFill rotWithShape="1">
          <a:blip r:embed="rId4">
            <a:extLst>
              <a:ext uri="{28A0092B-C50C-407E-A947-70E740481C1C}">
                <a14:useLocalDpi xmlns:a14="http://schemas.microsoft.com/office/drawing/2010/main" val="0"/>
              </a:ext>
            </a:extLst>
          </a:blip>
          <a:srcRect b="32395"/>
          <a:stretch/>
        </p:blipFill>
        <p:spPr>
          <a:xfrm>
            <a:off x="1386973" y="797133"/>
            <a:ext cx="3481857" cy="5263734"/>
          </a:xfrm>
          <a:prstGeom prst="rect">
            <a:avLst/>
          </a:prstGeom>
          <a:effectLst>
            <a:outerShdw blurRad="63500" sx="102000" sy="102000" algn="ctr" rotWithShape="0">
              <a:prstClr val="black">
                <a:alpha val="40000"/>
              </a:prstClr>
            </a:outerShdw>
          </a:effectLst>
        </p:spPr>
      </p:pic>
      <p:pic>
        <p:nvPicPr>
          <p:cNvPr id="8" name="Picture 10" descr="Loop">
            <a:extLst>
              <a:ext uri="{FF2B5EF4-FFF2-40B4-BE49-F238E27FC236}">
                <a16:creationId xmlns:a16="http://schemas.microsoft.com/office/drawing/2014/main" id="{8C83BD22-AF8A-EBFB-6D00-35E125C4F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701" y="720122"/>
            <a:ext cx="1961537" cy="65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oop">
            <a:extLst>
              <a:ext uri="{FF2B5EF4-FFF2-40B4-BE49-F238E27FC236}">
                <a16:creationId xmlns:a16="http://schemas.microsoft.com/office/drawing/2014/main" id="{835EDF55-1491-E9BF-E904-917E36035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783" y="2350212"/>
            <a:ext cx="1961537" cy="45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sl200\AppData\Local\Temp\SNAGHTML410db7.PNG">
            <a:extLst>
              <a:ext uri="{FF2B5EF4-FFF2-40B4-BE49-F238E27FC236}">
                <a16:creationId xmlns:a16="http://schemas.microsoft.com/office/drawing/2014/main" id="{4E7A398F-E130-08AE-C911-37684337E9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8120" b="40397"/>
          <a:stretch/>
        </p:blipFill>
        <p:spPr bwMode="auto">
          <a:xfrm>
            <a:off x="5645608" y="2509491"/>
            <a:ext cx="5159419" cy="3526069"/>
          </a:xfrm>
          <a:prstGeom prst="rect">
            <a:avLst/>
          </a:prstGeom>
          <a:noFill/>
          <a:ln>
            <a:solidFill>
              <a:schemeClr val="accent5">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Graphic 11" descr="Badge 1 with solid fill">
            <a:extLst>
              <a:ext uri="{FF2B5EF4-FFF2-40B4-BE49-F238E27FC236}">
                <a16:creationId xmlns:a16="http://schemas.microsoft.com/office/drawing/2014/main" id="{044CBFC6-7D6C-9169-13AD-E682E6515D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91" y="-14648"/>
            <a:ext cx="646331" cy="646331"/>
          </a:xfrm>
          <a:prstGeom prst="rect">
            <a:avLst/>
          </a:prstGeom>
        </p:spPr>
      </p:pic>
      <p:pic>
        <p:nvPicPr>
          <p:cNvPr id="13" name="Picture 12">
            <a:extLst>
              <a:ext uri="{FF2B5EF4-FFF2-40B4-BE49-F238E27FC236}">
                <a16:creationId xmlns:a16="http://schemas.microsoft.com/office/drawing/2014/main" id="{E96AAA35-B65D-5349-0C8B-231E328DE6D9}"/>
              </a:ext>
            </a:extLst>
          </p:cNvPr>
          <p:cNvPicPr>
            <a:picLocks noChangeAspect="1"/>
          </p:cNvPicPr>
          <p:nvPr/>
        </p:nvPicPr>
        <p:blipFill>
          <a:blip r:embed="rId9"/>
          <a:srcRect l="1666" t="29045" r="24516" b="31501"/>
          <a:stretch/>
        </p:blipFill>
        <p:spPr>
          <a:xfrm>
            <a:off x="5645608" y="850497"/>
            <a:ext cx="5180153" cy="1499715"/>
          </a:xfrm>
          <a:prstGeom prst="rect">
            <a:avLst/>
          </a:prstGeom>
          <a:effectLst>
            <a:outerShdw blurRad="63500" sx="102000" sy="102000" algn="ctr" rotWithShape="0">
              <a:prstClr val="black">
                <a:alpha val="40000"/>
              </a:prstClr>
            </a:outerShdw>
          </a:effectLst>
        </p:spPr>
      </p:pic>
      <p:pic>
        <p:nvPicPr>
          <p:cNvPr id="14" name="Picture 13" descr="Loop">
            <a:extLst>
              <a:ext uri="{FF2B5EF4-FFF2-40B4-BE49-F238E27FC236}">
                <a16:creationId xmlns:a16="http://schemas.microsoft.com/office/drawing/2014/main" id="{38F4A742-6CD9-A78A-97CA-01AB1D07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849" y="774540"/>
            <a:ext cx="1961537" cy="49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blue text on a black background&#10;&#10;AI-generated content may be incorrect.">
            <a:extLst>
              <a:ext uri="{FF2B5EF4-FFF2-40B4-BE49-F238E27FC236}">
                <a16:creationId xmlns:a16="http://schemas.microsoft.com/office/drawing/2014/main" id="{F14D5DA7-5C44-3F2F-E4EC-C482E03FB8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4640" y="6244105"/>
            <a:ext cx="1737360" cy="662533"/>
          </a:xfrm>
          <a:prstGeom prst="rect">
            <a:avLst/>
          </a:prstGeom>
        </p:spPr>
      </p:pic>
    </p:spTree>
    <p:extLst>
      <p:ext uri="{BB962C8B-B14F-4D97-AF65-F5344CB8AC3E}">
        <p14:creationId xmlns:p14="http://schemas.microsoft.com/office/powerpoint/2010/main" val="400647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9A2A-1661-9E4A-0237-EAB4B47EAD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9FD5BD-924B-E4BD-BC95-D5F712269587}"/>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2CC5B944-4DAC-EB6F-4142-42E44483DBD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101BC4DE-631F-DAF4-B3CB-17EF8B3718DF}"/>
              </a:ext>
            </a:extLst>
          </p:cNvPr>
          <p:cNvSpPr/>
          <p:nvPr/>
        </p:nvSpPr>
        <p:spPr>
          <a:xfrm>
            <a:off x="161862" y="20779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LESSON 2</a:t>
            </a:r>
            <a:endParaRPr lang="en-GB" dirty="0"/>
          </a:p>
        </p:txBody>
      </p:sp>
      <p:sp>
        <p:nvSpPr>
          <p:cNvPr id="6" name="Rectangle 5">
            <a:extLst>
              <a:ext uri="{FF2B5EF4-FFF2-40B4-BE49-F238E27FC236}">
                <a16:creationId xmlns:a16="http://schemas.microsoft.com/office/drawing/2014/main" id="{FF2371AB-29AF-8940-9828-E0C0A04C785C}"/>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now?</a:t>
            </a:r>
          </a:p>
        </p:txBody>
      </p:sp>
      <p:sp>
        <p:nvSpPr>
          <p:cNvPr id="41" name="Rectangle 1">
            <a:extLst>
              <a:ext uri="{FF2B5EF4-FFF2-40B4-BE49-F238E27FC236}">
                <a16:creationId xmlns:a16="http://schemas.microsoft.com/office/drawing/2014/main" id="{3348D0DE-4714-E283-B26F-4A856D4306A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415FBFB0-D899-41C3-3E78-6BA6D6E13E2E}"/>
              </a:ext>
            </a:extLst>
          </p:cNvPr>
          <p:cNvSpPr txBox="1"/>
          <p:nvPr/>
        </p:nvSpPr>
        <p:spPr>
          <a:xfrm>
            <a:off x="4634568" y="6311899"/>
            <a:ext cx="2449690" cy="461665"/>
          </a:xfrm>
          <a:prstGeom prst="rect">
            <a:avLst/>
          </a:prstGeom>
          <a:noFill/>
        </p:spPr>
        <p:txBody>
          <a:bodyPr wrap="square" rtlCol="0">
            <a:spAutoFit/>
          </a:bodyPr>
          <a:lstStyle/>
          <a:p>
            <a:pPr algn="ctr"/>
            <a:r>
              <a:rPr lang="en-GB" sz="2400" b="1" dirty="0">
                <a:solidFill>
                  <a:srgbClr val="29629C"/>
                </a:solidFill>
                <a:hlinkClick r:id="rId4">
                  <a:extLst>
                    <a:ext uri="{A12FA001-AC4F-418D-AE19-62706E023703}">
                      <ahyp:hlinkClr xmlns:ahyp="http://schemas.microsoft.com/office/drawing/2018/hyperlinkcolor" val="tx"/>
                    </a:ext>
                  </a:extLst>
                </a:hlinkClick>
              </a:rPr>
              <a:t>careerpilot.org.uk</a:t>
            </a:r>
            <a:endParaRPr lang="en-GB" sz="2400" b="1" dirty="0">
              <a:solidFill>
                <a:srgbClr val="29629C"/>
              </a:solidFill>
            </a:endParaRPr>
          </a:p>
        </p:txBody>
      </p:sp>
      <p:sp>
        <p:nvSpPr>
          <p:cNvPr id="20" name="Freeform 3">
            <a:extLst>
              <a:ext uri="{FF2B5EF4-FFF2-40B4-BE49-F238E27FC236}">
                <a16:creationId xmlns:a16="http://schemas.microsoft.com/office/drawing/2014/main" id="{A5616E82-73C7-60D9-F5C8-D27F77845DA7}"/>
              </a:ext>
            </a:extLst>
          </p:cNvPr>
          <p:cNvSpPr/>
          <p:nvPr/>
        </p:nvSpPr>
        <p:spPr>
          <a:xfrm>
            <a:off x="774417" y="94398"/>
            <a:ext cx="1467322" cy="812489"/>
          </a:xfrm>
          <a:custGeom>
            <a:avLst/>
            <a:gdLst/>
            <a:ahLst/>
            <a:cxnLst/>
            <a:rect l="l" t="t" r="r" b="b"/>
            <a:pathLst>
              <a:path w="3024000" h="1973847">
                <a:moveTo>
                  <a:pt x="0" y="0"/>
                </a:moveTo>
                <a:lnTo>
                  <a:pt x="3024000" y="0"/>
                </a:lnTo>
                <a:lnTo>
                  <a:pt x="3024000" y="1973847"/>
                </a:lnTo>
                <a:lnTo>
                  <a:pt x="0" y="1973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7" name="Graphic 6" descr="Badge 1 with solid fill">
            <a:extLst>
              <a:ext uri="{FF2B5EF4-FFF2-40B4-BE49-F238E27FC236}">
                <a16:creationId xmlns:a16="http://schemas.microsoft.com/office/drawing/2014/main" id="{16775115-4855-C53F-2BFA-936739DFDB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91" y="65030"/>
            <a:ext cx="646331" cy="646331"/>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419C96F4-BDCC-F2CE-47FA-9327269576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76024"/>
            <a:ext cx="1737360" cy="662533"/>
          </a:xfrm>
          <a:prstGeom prst="rect">
            <a:avLst/>
          </a:prstGeom>
        </p:spPr>
      </p:pic>
      <p:pic>
        <p:nvPicPr>
          <p:cNvPr id="12" name="Picture 11">
            <a:extLst>
              <a:ext uri="{FF2B5EF4-FFF2-40B4-BE49-F238E27FC236}">
                <a16:creationId xmlns:a16="http://schemas.microsoft.com/office/drawing/2014/main" id="{7F82ECC6-D1B2-7B0C-5FEE-AB6B10855632}"/>
              </a:ext>
            </a:extLst>
          </p:cNvPr>
          <p:cNvPicPr>
            <a:picLocks noChangeAspect="1"/>
          </p:cNvPicPr>
          <p:nvPr/>
        </p:nvPicPr>
        <p:blipFill>
          <a:blip r:embed="rId10"/>
          <a:stretch>
            <a:fillRect/>
          </a:stretch>
        </p:blipFill>
        <p:spPr>
          <a:xfrm>
            <a:off x="347205" y="978242"/>
            <a:ext cx="3342668" cy="4023035"/>
          </a:xfrm>
          <a:prstGeom prst="rect">
            <a:avLst/>
          </a:prstGeom>
        </p:spPr>
      </p:pic>
      <p:sp>
        <p:nvSpPr>
          <p:cNvPr id="15" name="Rectangle: Rounded Corners 14">
            <a:extLst>
              <a:ext uri="{FF2B5EF4-FFF2-40B4-BE49-F238E27FC236}">
                <a16:creationId xmlns:a16="http://schemas.microsoft.com/office/drawing/2014/main" id="{D60F2402-D9D2-CE6C-A815-9E5901867701}"/>
              </a:ext>
            </a:extLst>
          </p:cNvPr>
          <p:cNvSpPr/>
          <p:nvPr/>
        </p:nvSpPr>
        <p:spPr>
          <a:xfrm>
            <a:off x="4127751" y="5268219"/>
            <a:ext cx="7629789" cy="717463"/>
          </a:xfrm>
          <a:prstGeom prst="round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Next session: Tuesday June 2</a:t>
            </a:r>
            <a:r>
              <a:rPr lang="en-GB" sz="4400" baseline="30000" dirty="0"/>
              <a:t>nd</a:t>
            </a:r>
            <a:r>
              <a:rPr lang="en-GB" sz="4400" dirty="0"/>
              <a:t> </a:t>
            </a:r>
          </a:p>
        </p:txBody>
      </p:sp>
      <p:pic>
        <p:nvPicPr>
          <p:cNvPr id="8" name="Picture 7">
            <a:extLst>
              <a:ext uri="{FF2B5EF4-FFF2-40B4-BE49-F238E27FC236}">
                <a16:creationId xmlns:a16="http://schemas.microsoft.com/office/drawing/2014/main" id="{842411D1-8A67-E942-3ECB-874FD75D8E0D}"/>
              </a:ext>
            </a:extLst>
          </p:cNvPr>
          <p:cNvPicPr>
            <a:picLocks noChangeAspect="1"/>
          </p:cNvPicPr>
          <p:nvPr/>
        </p:nvPicPr>
        <p:blipFill>
          <a:blip r:embed="rId11"/>
          <a:srcRect t="3361"/>
          <a:stretch>
            <a:fillRect/>
          </a:stretch>
        </p:blipFill>
        <p:spPr>
          <a:xfrm>
            <a:off x="4040497" y="978242"/>
            <a:ext cx="7804298" cy="4115050"/>
          </a:xfrm>
          <a:prstGeom prst="rect">
            <a:avLst/>
          </a:prstGeom>
        </p:spPr>
      </p:pic>
      <p:sp>
        <p:nvSpPr>
          <p:cNvPr id="9" name="Rectangle 8">
            <a:extLst>
              <a:ext uri="{FF2B5EF4-FFF2-40B4-BE49-F238E27FC236}">
                <a16:creationId xmlns:a16="http://schemas.microsoft.com/office/drawing/2014/main" id="{313CDFDE-9A4D-8F95-216D-30288B7798E1}"/>
              </a:ext>
            </a:extLst>
          </p:cNvPr>
          <p:cNvSpPr/>
          <p:nvPr/>
        </p:nvSpPr>
        <p:spPr>
          <a:xfrm>
            <a:off x="258184" y="3162748"/>
            <a:ext cx="3528508" cy="1951927"/>
          </a:xfrm>
          <a:prstGeom prst="rect">
            <a:avLst/>
          </a:prstGeom>
          <a:noFill/>
          <a:ln w="57150">
            <a:solidFill>
              <a:srgbClr val="F061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902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bg/>
                                          </p:spTgt>
                                        </p:tgtEl>
                                        <p:attrNameLst>
                                          <p:attrName>style.visibility</p:attrName>
                                        </p:attrNameLst>
                                      </p:cBhvr>
                                      <p:to>
                                        <p:strVal val="visible"/>
                                      </p:to>
                                    </p:set>
                                    <p:anim calcmode="lin" valueType="num">
                                      <p:cBhvr additive="base">
                                        <p:cTn id="19"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additive="base">
                                        <p:cTn id="2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273CD-9273-D010-1E06-3218757E5B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BCBE88-C212-D013-9D9F-3EFE68F579A3}"/>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7F410301-5C4E-C768-1293-7A6D13F9B05D}"/>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CBABE27A-C8F3-05E3-C16A-590FBF7DE1AE}"/>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8DBE612-B10C-305E-A108-14D44C9EA123}"/>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would you like from a future job?</a:t>
            </a:r>
          </a:p>
        </p:txBody>
      </p:sp>
      <p:sp>
        <p:nvSpPr>
          <p:cNvPr id="41" name="Rectangle 1">
            <a:extLst>
              <a:ext uri="{FF2B5EF4-FFF2-40B4-BE49-F238E27FC236}">
                <a16:creationId xmlns:a16="http://schemas.microsoft.com/office/drawing/2014/main" id="{BB1FF65B-0B9D-46D1-664B-A0AB34DC770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1" name="Picture 20">
            <a:extLst>
              <a:ext uri="{FF2B5EF4-FFF2-40B4-BE49-F238E27FC236}">
                <a16:creationId xmlns:a16="http://schemas.microsoft.com/office/drawing/2014/main" id="{A93AFE5A-50DC-1CF4-EFCF-1A3516786341}"/>
              </a:ext>
            </a:extLst>
          </p:cNvPr>
          <p:cNvPicPr>
            <a:picLocks noChangeAspect="1"/>
          </p:cNvPicPr>
          <p:nvPr/>
        </p:nvPicPr>
        <p:blipFill>
          <a:blip r:embed="rId4"/>
          <a:stretch>
            <a:fillRect/>
          </a:stretch>
        </p:blipFill>
        <p:spPr>
          <a:xfrm>
            <a:off x="332955" y="994684"/>
            <a:ext cx="4821529" cy="2410764"/>
          </a:xfrm>
          <a:prstGeom prst="rect">
            <a:avLst/>
          </a:prstGeom>
          <a:ln>
            <a:solidFill>
              <a:srgbClr val="00AF61"/>
            </a:solidFill>
          </a:ln>
          <a:effectLst>
            <a:outerShdw blurRad="63500" sx="102000" sy="102000" algn="ctr" rotWithShape="0">
              <a:prstClr val="black">
                <a:alpha val="40000"/>
              </a:prstClr>
            </a:outerShdw>
          </a:effectLst>
        </p:spPr>
      </p:pic>
      <p:sp>
        <p:nvSpPr>
          <p:cNvPr id="22" name="Rectangle 21">
            <a:extLst>
              <a:ext uri="{FF2B5EF4-FFF2-40B4-BE49-F238E27FC236}">
                <a16:creationId xmlns:a16="http://schemas.microsoft.com/office/drawing/2014/main" id="{C366A120-A736-E77D-8835-A6C81CC2624B}"/>
              </a:ext>
            </a:extLst>
          </p:cNvPr>
          <p:cNvSpPr/>
          <p:nvPr/>
        </p:nvSpPr>
        <p:spPr>
          <a:xfrm>
            <a:off x="332955" y="2316194"/>
            <a:ext cx="1730627" cy="441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CD48A80D-ACDD-B7A2-ED31-7B9005F46AC0}"/>
              </a:ext>
            </a:extLst>
          </p:cNvPr>
          <p:cNvPicPr>
            <a:picLocks noChangeAspect="1"/>
          </p:cNvPicPr>
          <p:nvPr/>
        </p:nvPicPr>
        <p:blipFill>
          <a:blip r:embed="rId5"/>
          <a:stretch>
            <a:fillRect/>
          </a:stretch>
        </p:blipFill>
        <p:spPr>
          <a:xfrm>
            <a:off x="5533167" y="1684463"/>
            <a:ext cx="6076950" cy="3735675"/>
          </a:xfrm>
          <a:prstGeom prst="rect">
            <a:avLst/>
          </a:prstGeom>
          <a:effectLst>
            <a:outerShdw blurRad="63500" sx="102000" sy="102000" algn="ctr" rotWithShape="0">
              <a:prstClr val="black">
                <a:alpha val="40000"/>
              </a:prstClr>
            </a:outerShdw>
          </a:effectLst>
        </p:spPr>
      </p:pic>
      <p:pic>
        <p:nvPicPr>
          <p:cNvPr id="24" name="Picture 10" descr="Loop">
            <a:extLst>
              <a:ext uri="{FF2B5EF4-FFF2-40B4-BE49-F238E27FC236}">
                <a16:creationId xmlns:a16="http://schemas.microsoft.com/office/drawing/2014/main" id="{EEB17733-AAB3-DB08-5EB9-E53006BD60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8149" y="1948558"/>
            <a:ext cx="1948873" cy="196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Badge 1 with solid fill">
            <a:extLst>
              <a:ext uri="{FF2B5EF4-FFF2-40B4-BE49-F238E27FC236}">
                <a16:creationId xmlns:a16="http://schemas.microsoft.com/office/drawing/2014/main" id="{70353402-ABB4-A6C4-A1E6-BF82F501B8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91" y="6503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2F342E58-584B-0C93-2AF1-444389726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43603"/>
            <a:ext cx="1737360" cy="662533"/>
          </a:xfrm>
          <a:prstGeom prst="rect">
            <a:avLst/>
          </a:prstGeom>
        </p:spPr>
      </p:pic>
    </p:spTree>
    <p:extLst>
      <p:ext uri="{BB962C8B-B14F-4D97-AF65-F5344CB8AC3E}">
        <p14:creationId xmlns:p14="http://schemas.microsoft.com/office/powerpoint/2010/main" val="338404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1EC3-F6CD-C0E4-A1C6-5F5CD2FD76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125538-3FB3-98BE-579A-DFEA66D62BFD}"/>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CEE13534-D61A-7569-4B94-285EB615D834}"/>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DE999FBA-C557-F439-A372-54BED49E7AD5}"/>
              </a:ext>
            </a:extLst>
          </p:cNvPr>
          <p:cNvSpPr/>
          <p:nvPr/>
        </p:nvSpPr>
        <p:spPr>
          <a:xfrm>
            <a:off x="161862" y="153782"/>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1">
            <a:extLst>
              <a:ext uri="{FF2B5EF4-FFF2-40B4-BE49-F238E27FC236}">
                <a16:creationId xmlns:a16="http://schemas.microsoft.com/office/drawing/2014/main" id="{C60A1C82-66D3-9B66-FD4F-FB00DC6CDA9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65F9116A-BC79-3E32-99D1-31408691C264}"/>
              </a:ext>
            </a:extLst>
          </p:cNvPr>
          <p:cNvSpPr txBox="1"/>
          <p:nvPr/>
        </p:nvSpPr>
        <p:spPr>
          <a:xfrm>
            <a:off x="4634568" y="6311899"/>
            <a:ext cx="2449690" cy="461665"/>
          </a:xfrm>
          <a:prstGeom prst="rect">
            <a:avLst/>
          </a:prstGeom>
          <a:noFill/>
        </p:spPr>
        <p:txBody>
          <a:bodyPr wrap="square" rtlCol="0">
            <a:spAutoFit/>
          </a:bodyPr>
          <a:lstStyle/>
          <a:p>
            <a:pPr algn="ctr"/>
            <a:r>
              <a:rPr lang="en-GB" sz="2400" b="1" dirty="0">
                <a:solidFill>
                  <a:srgbClr val="FF6600"/>
                </a:solidFill>
                <a:hlinkClick r:id="rId4">
                  <a:extLst>
                    <a:ext uri="{A12FA001-AC4F-418D-AE19-62706E023703}">
                      <ahyp:hlinkClr xmlns:ahyp="http://schemas.microsoft.com/office/drawing/2018/hyperlinkcolor" val="tx"/>
                    </a:ext>
                  </a:extLst>
                </a:hlinkClick>
              </a:rPr>
              <a:t>careerpilot.org.uk</a:t>
            </a:r>
            <a:endParaRPr lang="en-GB" sz="2400" b="1" dirty="0">
              <a:solidFill>
                <a:srgbClr val="FF6600"/>
              </a:solidFill>
            </a:endParaRPr>
          </a:p>
        </p:txBody>
      </p:sp>
      <p:pic>
        <p:nvPicPr>
          <p:cNvPr id="10" name="Graphic 9" descr="Badge 3 with solid fill">
            <a:extLst>
              <a:ext uri="{FF2B5EF4-FFF2-40B4-BE49-F238E27FC236}">
                <a16:creationId xmlns:a16="http://schemas.microsoft.com/office/drawing/2014/main" id="{BE797F1F-92F5-7B34-4E8D-DFC6566D0E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885" y="10894"/>
            <a:ext cx="646331" cy="646331"/>
          </a:xfrm>
          <a:prstGeom prst="rect">
            <a:avLst/>
          </a:prstGeom>
        </p:spPr>
      </p:pic>
      <p:grpSp>
        <p:nvGrpSpPr>
          <p:cNvPr id="29" name="Group 28">
            <a:extLst>
              <a:ext uri="{FF2B5EF4-FFF2-40B4-BE49-F238E27FC236}">
                <a16:creationId xmlns:a16="http://schemas.microsoft.com/office/drawing/2014/main" id="{9B44A24E-DC9E-1E85-BEB9-FFC850E40F6D}"/>
              </a:ext>
            </a:extLst>
          </p:cNvPr>
          <p:cNvGrpSpPr/>
          <p:nvPr/>
        </p:nvGrpSpPr>
        <p:grpSpPr>
          <a:xfrm>
            <a:off x="323409" y="811478"/>
            <a:ext cx="11490418" cy="1892478"/>
            <a:chOff x="323717" y="825726"/>
            <a:chExt cx="11490418" cy="1892478"/>
          </a:xfrm>
        </p:grpSpPr>
        <p:grpSp>
          <p:nvGrpSpPr>
            <p:cNvPr id="25" name="Group 24">
              <a:extLst>
                <a:ext uri="{FF2B5EF4-FFF2-40B4-BE49-F238E27FC236}">
                  <a16:creationId xmlns:a16="http://schemas.microsoft.com/office/drawing/2014/main" id="{92826EEB-CE70-F6F9-EDF2-526F29A37329}"/>
                </a:ext>
              </a:extLst>
            </p:cNvPr>
            <p:cNvGrpSpPr/>
            <p:nvPr/>
          </p:nvGrpSpPr>
          <p:grpSpPr>
            <a:xfrm>
              <a:off x="405491" y="949409"/>
              <a:ext cx="11246547" cy="1532760"/>
              <a:chOff x="405491" y="949409"/>
              <a:chExt cx="11246547" cy="1532760"/>
            </a:xfrm>
          </p:grpSpPr>
          <p:sp>
            <p:nvSpPr>
              <p:cNvPr id="12" name="Oval 11">
                <a:extLst>
                  <a:ext uri="{FF2B5EF4-FFF2-40B4-BE49-F238E27FC236}">
                    <a16:creationId xmlns:a16="http://schemas.microsoft.com/office/drawing/2014/main" id="{62194936-5135-FA43-8801-BE63CCCDDAAA}"/>
                  </a:ext>
                </a:extLst>
              </p:cNvPr>
              <p:cNvSpPr/>
              <p:nvPr/>
            </p:nvSpPr>
            <p:spPr>
              <a:xfrm>
                <a:off x="405491" y="949409"/>
                <a:ext cx="803767" cy="791830"/>
              </a:xfrm>
              <a:prstGeom prst="ellipse">
                <a:avLst/>
              </a:prstGeom>
              <a:solidFill>
                <a:srgbClr val="2D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1</a:t>
                </a:r>
              </a:p>
            </p:txBody>
          </p:sp>
          <p:sp>
            <p:nvSpPr>
              <p:cNvPr id="14" name="Rectangle: Rounded Corners 13">
                <a:extLst>
                  <a:ext uri="{FF2B5EF4-FFF2-40B4-BE49-F238E27FC236}">
                    <a16:creationId xmlns:a16="http://schemas.microsoft.com/office/drawing/2014/main" id="{1C7A2A8D-44EC-D1C1-5404-317648C3C8A2}"/>
                  </a:ext>
                </a:extLst>
              </p:cNvPr>
              <p:cNvSpPr/>
              <p:nvPr/>
            </p:nvSpPr>
            <p:spPr>
              <a:xfrm>
                <a:off x="4677812" y="1071642"/>
                <a:ext cx="6974226" cy="1410527"/>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2800" dirty="0"/>
                  <a:t>Understand the benefits of work experience and how it fits with YOUR career journey</a:t>
                </a:r>
              </a:p>
            </p:txBody>
          </p:sp>
        </p:grpSp>
        <p:sp>
          <p:nvSpPr>
            <p:cNvPr id="28" name="Rectangle 27">
              <a:extLst>
                <a:ext uri="{FF2B5EF4-FFF2-40B4-BE49-F238E27FC236}">
                  <a16:creationId xmlns:a16="http://schemas.microsoft.com/office/drawing/2014/main" id="{4D4F59C6-7767-EF3D-F084-672BFCC8655E}"/>
                </a:ext>
              </a:extLst>
            </p:cNvPr>
            <p:cNvSpPr/>
            <p:nvPr/>
          </p:nvSpPr>
          <p:spPr>
            <a:xfrm>
              <a:off x="323717" y="825726"/>
              <a:ext cx="11490418" cy="1892478"/>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Rectangle 29">
            <a:extLst>
              <a:ext uri="{FF2B5EF4-FFF2-40B4-BE49-F238E27FC236}">
                <a16:creationId xmlns:a16="http://schemas.microsoft.com/office/drawing/2014/main" id="{57EDDDBE-10E7-B846-A6FA-6323A126D61C}"/>
              </a:ext>
            </a:extLst>
          </p:cNvPr>
          <p:cNvSpPr/>
          <p:nvPr/>
        </p:nvSpPr>
        <p:spPr>
          <a:xfrm>
            <a:off x="-27449" y="-10595"/>
            <a:ext cx="12205690" cy="702197"/>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In this session you will:</a:t>
            </a:r>
          </a:p>
        </p:txBody>
      </p:sp>
      <p:sp>
        <p:nvSpPr>
          <p:cNvPr id="31" name="Rectangle 1">
            <a:extLst>
              <a:ext uri="{FF2B5EF4-FFF2-40B4-BE49-F238E27FC236}">
                <a16:creationId xmlns:a16="http://schemas.microsoft.com/office/drawing/2014/main" id="{A7BE5449-9DB4-1C77-2083-3ABE0278B0C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04FF2F89-1E3E-E0E1-D997-6D6795BB5381}"/>
              </a:ext>
            </a:extLst>
          </p:cNvPr>
          <p:cNvPicPr>
            <a:picLocks noChangeAspect="1"/>
          </p:cNvPicPr>
          <p:nvPr/>
        </p:nvPicPr>
        <p:blipFill>
          <a:blip r:embed="rId7"/>
          <a:stretch>
            <a:fillRect/>
          </a:stretch>
        </p:blipFill>
        <p:spPr>
          <a:xfrm>
            <a:off x="1384502" y="974662"/>
            <a:ext cx="2765567" cy="1517728"/>
          </a:xfrm>
          <a:prstGeom prst="rect">
            <a:avLst/>
          </a:prstGeom>
        </p:spPr>
      </p:pic>
      <p:pic>
        <p:nvPicPr>
          <p:cNvPr id="8" name="Graphic 7" descr="Badge 1 with solid fill">
            <a:extLst>
              <a:ext uri="{FF2B5EF4-FFF2-40B4-BE49-F238E27FC236}">
                <a16:creationId xmlns:a16="http://schemas.microsoft.com/office/drawing/2014/main" id="{96A437CA-53D7-7FD5-851A-1F8E983FE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1" y="39426"/>
            <a:ext cx="646331" cy="646331"/>
          </a:xfrm>
          <a:prstGeom prst="rect">
            <a:avLst/>
          </a:prstGeom>
        </p:spPr>
      </p:pic>
      <p:pic>
        <p:nvPicPr>
          <p:cNvPr id="17" name="Picture 16" descr="A blue text on a black background&#10;&#10;AI-generated content may be incorrect.">
            <a:extLst>
              <a:ext uri="{FF2B5EF4-FFF2-40B4-BE49-F238E27FC236}">
                <a16:creationId xmlns:a16="http://schemas.microsoft.com/office/drawing/2014/main" id="{D0CBA73E-3D99-D9FB-14A3-CAF97763C8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grpSp>
        <p:nvGrpSpPr>
          <p:cNvPr id="38" name="Group 37">
            <a:extLst>
              <a:ext uri="{FF2B5EF4-FFF2-40B4-BE49-F238E27FC236}">
                <a16:creationId xmlns:a16="http://schemas.microsoft.com/office/drawing/2014/main" id="{4699CBAB-F33E-A2A5-3599-A9DFCAEB909C}"/>
              </a:ext>
            </a:extLst>
          </p:cNvPr>
          <p:cNvGrpSpPr/>
          <p:nvPr/>
        </p:nvGrpSpPr>
        <p:grpSpPr>
          <a:xfrm>
            <a:off x="313754" y="4494402"/>
            <a:ext cx="11490418" cy="1557193"/>
            <a:chOff x="337100" y="4461802"/>
            <a:chExt cx="11490418" cy="1557193"/>
          </a:xfrm>
        </p:grpSpPr>
        <p:grpSp>
          <p:nvGrpSpPr>
            <p:cNvPr id="39" name="Group 38">
              <a:extLst>
                <a:ext uri="{FF2B5EF4-FFF2-40B4-BE49-F238E27FC236}">
                  <a16:creationId xmlns:a16="http://schemas.microsoft.com/office/drawing/2014/main" id="{20F2E596-61F2-A8C1-193A-D01DE23BD30F}"/>
                </a:ext>
              </a:extLst>
            </p:cNvPr>
            <p:cNvGrpSpPr/>
            <p:nvPr/>
          </p:nvGrpSpPr>
          <p:grpSpPr>
            <a:xfrm>
              <a:off x="337100" y="4461802"/>
              <a:ext cx="11490418" cy="1557193"/>
              <a:chOff x="337100" y="4441647"/>
              <a:chExt cx="11490418" cy="1557193"/>
            </a:xfrm>
          </p:grpSpPr>
          <p:grpSp>
            <p:nvGrpSpPr>
              <p:cNvPr id="42" name="Group 41">
                <a:extLst>
                  <a:ext uri="{FF2B5EF4-FFF2-40B4-BE49-F238E27FC236}">
                    <a16:creationId xmlns:a16="http://schemas.microsoft.com/office/drawing/2014/main" id="{272226A8-CE0F-947B-050D-57F78A0BDFBE}"/>
                  </a:ext>
                </a:extLst>
              </p:cNvPr>
              <p:cNvGrpSpPr/>
              <p:nvPr/>
            </p:nvGrpSpPr>
            <p:grpSpPr>
              <a:xfrm>
                <a:off x="337100" y="4441647"/>
                <a:ext cx="11490418" cy="1557193"/>
                <a:chOff x="350791" y="4376708"/>
                <a:chExt cx="11490418" cy="1557193"/>
              </a:xfrm>
            </p:grpSpPr>
            <p:grpSp>
              <p:nvGrpSpPr>
                <p:cNvPr id="44" name="Group 43">
                  <a:extLst>
                    <a:ext uri="{FF2B5EF4-FFF2-40B4-BE49-F238E27FC236}">
                      <a16:creationId xmlns:a16="http://schemas.microsoft.com/office/drawing/2014/main" id="{70E9EFF2-4F69-3F1B-EB4D-2485E92EA9B1}"/>
                    </a:ext>
                  </a:extLst>
                </p:cNvPr>
                <p:cNvGrpSpPr/>
                <p:nvPr/>
              </p:nvGrpSpPr>
              <p:grpSpPr>
                <a:xfrm>
                  <a:off x="443962" y="4495522"/>
                  <a:ext cx="11265907" cy="1313378"/>
                  <a:chOff x="430579" y="4501181"/>
                  <a:chExt cx="11265907" cy="1313378"/>
                </a:xfrm>
              </p:grpSpPr>
              <p:sp>
                <p:nvSpPr>
                  <p:cNvPr id="46" name="Oval 45">
                    <a:extLst>
                      <a:ext uri="{FF2B5EF4-FFF2-40B4-BE49-F238E27FC236}">
                        <a16:creationId xmlns:a16="http://schemas.microsoft.com/office/drawing/2014/main" id="{3BFDE529-69F5-3814-69EE-6E1A28426A33}"/>
                      </a:ext>
                    </a:extLst>
                  </p:cNvPr>
                  <p:cNvSpPr/>
                  <p:nvPr/>
                </p:nvSpPr>
                <p:spPr>
                  <a:xfrm>
                    <a:off x="430579" y="4501181"/>
                    <a:ext cx="803767" cy="791830"/>
                  </a:xfrm>
                  <a:prstGeom prst="ellipse">
                    <a:avLst/>
                  </a:prstGeom>
                  <a:solidFill>
                    <a:srgbClr val="2C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3</a:t>
                    </a:r>
                  </a:p>
                </p:txBody>
              </p:sp>
              <p:sp>
                <p:nvSpPr>
                  <p:cNvPr id="47" name="Rectangle: Rounded Corners 46">
                    <a:extLst>
                      <a:ext uri="{FF2B5EF4-FFF2-40B4-BE49-F238E27FC236}">
                        <a16:creationId xmlns:a16="http://schemas.microsoft.com/office/drawing/2014/main" id="{705BC3C1-B13B-E1D5-7F4D-D511B4530645}"/>
                      </a:ext>
                    </a:extLst>
                  </p:cNvPr>
                  <p:cNvSpPr/>
                  <p:nvPr/>
                </p:nvSpPr>
                <p:spPr>
                  <a:xfrm>
                    <a:off x="4722260" y="4586300"/>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t>Recognise the essential workplace skills you have and match them to a job role</a:t>
                    </a:r>
                  </a:p>
                </p:txBody>
              </p:sp>
            </p:grpSp>
            <p:sp>
              <p:nvSpPr>
                <p:cNvPr id="45" name="Rectangle 44">
                  <a:extLst>
                    <a:ext uri="{FF2B5EF4-FFF2-40B4-BE49-F238E27FC236}">
                      <a16:creationId xmlns:a16="http://schemas.microsoft.com/office/drawing/2014/main" id="{8E928073-9216-1DD2-A8F7-2A89813B7FD5}"/>
                    </a:ext>
                  </a:extLst>
                </p:cNvPr>
                <p:cNvSpPr/>
                <p:nvPr/>
              </p:nvSpPr>
              <p:spPr>
                <a:xfrm>
                  <a:off x="350791" y="4376708"/>
                  <a:ext cx="11490418" cy="1557193"/>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3" name="Picture 42">
                <a:extLst>
                  <a:ext uri="{FF2B5EF4-FFF2-40B4-BE49-F238E27FC236}">
                    <a16:creationId xmlns:a16="http://schemas.microsoft.com/office/drawing/2014/main" id="{CF002DF8-C2CC-0D1D-3169-A3F5C9F5B26A}"/>
                  </a:ext>
                </a:extLst>
              </p:cNvPr>
              <p:cNvPicPr>
                <a:picLocks noChangeAspect="1"/>
              </p:cNvPicPr>
              <p:nvPr/>
            </p:nvPicPr>
            <p:blipFill>
              <a:blip r:embed="rId11"/>
              <a:stretch>
                <a:fillRect/>
              </a:stretch>
            </p:blipFill>
            <p:spPr>
              <a:xfrm>
                <a:off x="1323015" y="4460452"/>
                <a:ext cx="1467381" cy="1482267"/>
              </a:xfrm>
              <a:prstGeom prst="rect">
                <a:avLst/>
              </a:prstGeom>
            </p:spPr>
          </p:pic>
        </p:grpSp>
        <p:pic>
          <p:nvPicPr>
            <p:cNvPr id="40" name="Picture 39" descr="A screenshot of a computer&#10;&#10;AI-generated content may be incorrect.">
              <a:extLst>
                <a:ext uri="{FF2B5EF4-FFF2-40B4-BE49-F238E27FC236}">
                  <a16:creationId xmlns:a16="http://schemas.microsoft.com/office/drawing/2014/main" id="{F09AE1F7-917C-8735-D95A-81D80247F3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0372" y="4632498"/>
              <a:ext cx="1959988" cy="1228259"/>
            </a:xfrm>
            <a:prstGeom prst="rect">
              <a:avLst/>
            </a:prstGeom>
          </p:spPr>
        </p:pic>
      </p:grpSp>
      <p:grpSp>
        <p:nvGrpSpPr>
          <p:cNvPr id="50" name="Group 49">
            <a:extLst>
              <a:ext uri="{FF2B5EF4-FFF2-40B4-BE49-F238E27FC236}">
                <a16:creationId xmlns:a16="http://schemas.microsoft.com/office/drawing/2014/main" id="{CA616A0F-9A75-1C8C-CBB5-8630FFF5D39C}"/>
              </a:ext>
            </a:extLst>
          </p:cNvPr>
          <p:cNvGrpSpPr/>
          <p:nvPr/>
        </p:nvGrpSpPr>
        <p:grpSpPr>
          <a:xfrm>
            <a:off x="323409" y="2833569"/>
            <a:ext cx="11490418" cy="1539000"/>
            <a:chOff x="323409" y="2790685"/>
            <a:chExt cx="11490418" cy="1539000"/>
          </a:xfrm>
        </p:grpSpPr>
        <p:grpSp>
          <p:nvGrpSpPr>
            <p:cNvPr id="11" name="Group 10">
              <a:extLst>
                <a:ext uri="{FF2B5EF4-FFF2-40B4-BE49-F238E27FC236}">
                  <a16:creationId xmlns:a16="http://schemas.microsoft.com/office/drawing/2014/main" id="{02F4722C-3EC3-A9C6-3B01-BDEDA1C77275}"/>
                </a:ext>
              </a:extLst>
            </p:cNvPr>
            <p:cNvGrpSpPr/>
            <p:nvPr/>
          </p:nvGrpSpPr>
          <p:grpSpPr>
            <a:xfrm>
              <a:off x="323409" y="2790685"/>
              <a:ext cx="11490418" cy="1539000"/>
              <a:chOff x="350791" y="2748594"/>
              <a:chExt cx="11490418" cy="1539000"/>
            </a:xfrm>
          </p:grpSpPr>
          <p:grpSp>
            <p:nvGrpSpPr>
              <p:cNvPr id="22" name="Group 21">
                <a:extLst>
                  <a:ext uri="{FF2B5EF4-FFF2-40B4-BE49-F238E27FC236}">
                    <a16:creationId xmlns:a16="http://schemas.microsoft.com/office/drawing/2014/main" id="{E064EC31-A556-C420-403E-F8620770A280}"/>
                  </a:ext>
                </a:extLst>
              </p:cNvPr>
              <p:cNvGrpSpPr/>
              <p:nvPr/>
            </p:nvGrpSpPr>
            <p:grpSpPr>
              <a:xfrm>
                <a:off x="443962" y="2864647"/>
                <a:ext cx="11265907" cy="1228259"/>
                <a:chOff x="367322" y="2830404"/>
                <a:chExt cx="11265907" cy="1228259"/>
              </a:xfrm>
            </p:grpSpPr>
            <p:sp>
              <p:nvSpPr>
                <p:cNvPr id="32" name="Oval 31">
                  <a:extLst>
                    <a:ext uri="{FF2B5EF4-FFF2-40B4-BE49-F238E27FC236}">
                      <a16:creationId xmlns:a16="http://schemas.microsoft.com/office/drawing/2014/main" id="{A8F4F588-DB7D-97F5-EDDF-17BE87F49B97}"/>
                    </a:ext>
                  </a:extLst>
                </p:cNvPr>
                <p:cNvSpPr/>
                <p:nvPr/>
              </p:nvSpPr>
              <p:spPr>
                <a:xfrm>
                  <a:off x="367322" y="2845644"/>
                  <a:ext cx="803767" cy="791830"/>
                </a:xfrm>
                <a:prstGeom prst="ellipse">
                  <a:avLst/>
                </a:prstGeom>
                <a:solidFill>
                  <a:srgbClr val="2CB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2</a:t>
                  </a:r>
                </a:p>
              </p:txBody>
            </p:sp>
            <p:sp>
              <p:nvSpPr>
                <p:cNvPr id="37" name="Rectangle: Rounded Corners 36">
                  <a:extLst>
                    <a:ext uri="{FF2B5EF4-FFF2-40B4-BE49-F238E27FC236}">
                      <a16:creationId xmlns:a16="http://schemas.microsoft.com/office/drawing/2014/main" id="{BA8FF83C-7DF6-397F-1B13-3B0FA3B09ACD}"/>
                    </a:ext>
                  </a:extLst>
                </p:cNvPr>
                <p:cNvSpPr/>
                <p:nvPr/>
              </p:nvSpPr>
              <p:spPr>
                <a:xfrm>
                  <a:off x="4659003" y="2830404"/>
                  <a:ext cx="6974226" cy="1228259"/>
                </a:xfrm>
                <a:prstGeom prst="roundRect">
                  <a:avLst/>
                </a:prstGeom>
                <a:solidFill>
                  <a:srgbClr val="2962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Explore local companies that might offer work experience placement opportunities</a:t>
                  </a:r>
                </a:p>
              </p:txBody>
            </p:sp>
          </p:grpSp>
          <p:sp>
            <p:nvSpPr>
              <p:cNvPr id="23" name="Rectangle 22">
                <a:extLst>
                  <a:ext uri="{FF2B5EF4-FFF2-40B4-BE49-F238E27FC236}">
                    <a16:creationId xmlns:a16="http://schemas.microsoft.com/office/drawing/2014/main" id="{E035CD1C-9F8B-4962-34A7-37BC09AD19D7}"/>
                  </a:ext>
                </a:extLst>
              </p:cNvPr>
              <p:cNvSpPr/>
              <p:nvPr/>
            </p:nvSpPr>
            <p:spPr>
              <a:xfrm>
                <a:off x="350791" y="2748594"/>
                <a:ext cx="11490418" cy="1539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9" name="Picture 48" descr="A person cutting vegetables in a kitchen&#10;&#10;AI-generated content may be incorrect.">
              <a:extLst>
                <a:ext uri="{FF2B5EF4-FFF2-40B4-BE49-F238E27FC236}">
                  <a16:creationId xmlns:a16="http://schemas.microsoft.com/office/drawing/2014/main" id="{B8F46CC9-CE72-2150-1792-7C64B643E3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5120" y="2874652"/>
              <a:ext cx="1963859" cy="1309239"/>
            </a:xfrm>
            <a:prstGeom prst="rect">
              <a:avLst/>
            </a:prstGeom>
          </p:spPr>
        </p:pic>
      </p:grpSp>
    </p:spTree>
    <p:extLst>
      <p:ext uri="{BB962C8B-B14F-4D97-AF65-F5344CB8AC3E}">
        <p14:creationId xmlns:p14="http://schemas.microsoft.com/office/powerpoint/2010/main" val="19341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07702-D368-E8D9-0875-777D5EB417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4706EC-268A-93E6-2E75-30B45FD2E2DD}"/>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26DB6EF3-C7D1-3498-AD2D-D3A7D402DD4F}"/>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B425CB4E-C894-CB4E-C9EE-79CE1CA387A4}"/>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5854B8A-7124-B772-AD1D-A36789B1E697}"/>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Click on any pictures that match what you want</a:t>
            </a:r>
          </a:p>
        </p:txBody>
      </p:sp>
      <p:sp>
        <p:nvSpPr>
          <p:cNvPr id="41" name="Rectangle 1">
            <a:extLst>
              <a:ext uri="{FF2B5EF4-FFF2-40B4-BE49-F238E27FC236}">
                <a16:creationId xmlns:a16="http://schemas.microsoft.com/office/drawing/2014/main" id="{920F62FC-AB2F-9BC4-FB73-833B1AC4925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9CAD56D2-D455-54A4-D6F5-4FB6379729AB}"/>
              </a:ext>
            </a:extLst>
          </p:cNvPr>
          <p:cNvPicPr>
            <a:picLocks noChangeAspect="1"/>
          </p:cNvPicPr>
          <p:nvPr/>
        </p:nvPicPr>
        <p:blipFill>
          <a:blip r:embed="rId4"/>
          <a:stretch>
            <a:fillRect/>
          </a:stretch>
        </p:blipFill>
        <p:spPr>
          <a:xfrm>
            <a:off x="338534" y="973046"/>
            <a:ext cx="6640117" cy="4452731"/>
          </a:xfrm>
          <a:prstGeom prst="rect">
            <a:avLst/>
          </a:prstGeom>
          <a:ln>
            <a:solidFill>
              <a:schemeClr val="accent5">
                <a:lumMod val="75000"/>
              </a:schemeClr>
            </a:solidFill>
          </a:ln>
          <a:effectLst>
            <a:outerShdw blurRad="63500" sx="102000" sy="102000" algn="ctr" rotWithShape="0">
              <a:prstClr val="black">
                <a:alpha val="40000"/>
              </a:prstClr>
            </a:outerShdw>
          </a:effectLst>
        </p:spPr>
      </p:pic>
      <p:pic>
        <p:nvPicPr>
          <p:cNvPr id="8" name="Picture 2" descr="C:\Users\sl200\AppData\Local\Temp\SNAGHTMLa49d3b.PNG">
            <a:extLst>
              <a:ext uri="{FF2B5EF4-FFF2-40B4-BE49-F238E27FC236}">
                <a16:creationId xmlns:a16="http://schemas.microsoft.com/office/drawing/2014/main" id="{466096D2-B6B8-F88A-1D85-53BE293289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336" y="1514481"/>
            <a:ext cx="5434130" cy="4521080"/>
          </a:xfrm>
          <a:prstGeom prst="rect">
            <a:avLst/>
          </a:prstGeom>
          <a:noFill/>
          <a:ln>
            <a:solidFill>
              <a:schemeClr val="accent5">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Graphic 9" descr="Badge 1 with solid fill">
            <a:extLst>
              <a:ext uri="{FF2B5EF4-FFF2-40B4-BE49-F238E27FC236}">
                <a16:creationId xmlns:a16="http://schemas.microsoft.com/office/drawing/2014/main" id="{DFE4B0C2-B7C2-849E-CBA2-95F5C2A228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AC26F6E7-5B48-D97E-7B40-4A9C9E145C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4640" y="6254957"/>
            <a:ext cx="1737360" cy="662533"/>
          </a:xfrm>
          <a:prstGeom prst="rect">
            <a:avLst/>
          </a:prstGeom>
        </p:spPr>
      </p:pic>
    </p:spTree>
    <p:extLst>
      <p:ext uri="{BB962C8B-B14F-4D97-AF65-F5344CB8AC3E}">
        <p14:creationId xmlns:p14="http://schemas.microsoft.com/office/powerpoint/2010/main" val="18595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CF69-9BE2-34DD-E916-DEE8EA1263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D564FB-5697-196C-A0C1-640E8F2BD7AE}"/>
              </a:ext>
            </a:extLst>
          </p:cNvPr>
          <p:cNvSpPr/>
          <p:nvPr/>
        </p:nvSpPr>
        <p:spPr>
          <a:xfrm>
            <a:off x="-13690" y="1"/>
            <a:ext cx="12192000" cy="6274962"/>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9069DB2D-8342-F014-1237-7F4B5C943B59}"/>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pic>
        <p:nvPicPr>
          <p:cNvPr id="9" name="Picture 8">
            <a:extLst>
              <a:ext uri="{FF2B5EF4-FFF2-40B4-BE49-F238E27FC236}">
                <a16:creationId xmlns:a16="http://schemas.microsoft.com/office/drawing/2014/main" id="{A3773264-E9BE-63F1-81AA-4FC4DD41A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348" y="-639851"/>
            <a:ext cx="801619" cy="801619"/>
          </a:xfrm>
          <a:prstGeom prst="rect">
            <a:avLst/>
          </a:prstGeom>
          <a:ln w="28575">
            <a:solidFill>
              <a:srgbClr val="57DDDD"/>
            </a:solidFill>
          </a:ln>
        </p:spPr>
      </p:pic>
      <p:sp>
        <p:nvSpPr>
          <p:cNvPr id="5" name="Rectangle 4">
            <a:extLst>
              <a:ext uri="{FF2B5EF4-FFF2-40B4-BE49-F238E27FC236}">
                <a16:creationId xmlns:a16="http://schemas.microsoft.com/office/drawing/2014/main" id="{7EAEBCBB-AA06-1D17-5314-74FEE265D1C6}"/>
              </a:ext>
            </a:extLst>
          </p:cNvPr>
          <p:cNvSpPr/>
          <p:nvPr/>
        </p:nvSpPr>
        <p:spPr>
          <a:xfrm>
            <a:off x="161862" y="161768"/>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420EB78-AD9E-49A0-5BA7-350D7120D9C4}"/>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do you want in your future life?</a:t>
            </a:r>
          </a:p>
        </p:txBody>
      </p:sp>
      <p:pic>
        <p:nvPicPr>
          <p:cNvPr id="29" name="Picture 28">
            <a:extLst>
              <a:ext uri="{FF2B5EF4-FFF2-40B4-BE49-F238E27FC236}">
                <a16:creationId xmlns:a16="http://schemas.microsoft.com/office/drawing/2014/main" id="{2077C703-F307-71DB-50D9-AA3A192779C4}"/>
              </a:ext>
            </a:extLst>
          </p:cNvPr>
          <p:cNvPicPr>
            <a:picLocks noChangeAspect="1"/>
          </p:cNvPicPr>
          <p:nvPr/>
        </p:nvPicPr>
        <p:blipFill>
          <a:blip r:embed="rId5"/>
          <a:stretch>
            <a:fillRect/>
          </a:stretch>
        </p:blipFill>
        <p:spPr>
          <a:xfrm>
            <a:off x="3359249" y="3493566"/>
            <a:ext cx="2839886" cy="1866900"/>
          </a:xfrm>
          <a:prstGeom prst="rect">
            <a:avLst/>
          </a:prstGeom>
          <a:ln w="28575">
            <a:solidFill>
              <a:srgbClr val="FF6600"/>
            </a:solidFill>
          </a:ln>
        </p:spPr>
      </p:pic>
      <p:pic>
        <p:nvPicPr>
          <p:cNvPr id="33" name="Picture 32">
            <a:extLst>
              <a:ext uri="{FF2B5EF4-FFF2-40B4-BE49-F238E27FC236}">
                <a16:creationId xmlns:a16="http://schemas.microsoft.com/office/drawing/2014/main" id="{A9AA8371-461A-5657-C7C8-753CD9B0BCB9}"/>
              </a:ext>
            </a:extLst>
          </p:cNvPr>
          <p:cNvPicPr>
            <a:picLocks noChangeAspect="1"/>
          </p:cNvPicPr>
          <p:nvPr/>
        </p:nvPicPr>
        <p:blipFill>
          <a:blip r:embed="rId6"/>
          <a:stretch>
            <a:fillRect/>
          </a:stretch>
        </p:blipFill>
        <p:spPr>
          <a:xfrm>
            <a:off x="6286001" y="969262"/>
            <a:ext cx="2828925" cy="1870286"/>
          </a:xfrm>
          <a:prstGeom prst="rect">
            <a:avLst/>
          </a:prstGeom>
          <a:ln w="28575">
            <a:solidFill>
              <a:srgbClr val="FF6600"/>
            </a:solidFill>
          </a:ln>
        </p:spPr>
      </p:pic>
      <p:pic>
        <p:nvPicPr>
          <p:cNvPr id="35" name="Picture 34">
            <a:extLst>
              <a:ext uri="{FF2B5EF4-FFF2-40B4-BE49-F238E27FC236}">
                <a16:creationId xmlns:a16="http://schemas.microsoft.com/office/drawing/2014/main" id="{02FD1D77-788B-FE82-1C04-F31091062ED4}"/>
              </a:ext>
            </a:extLst>
          </p:cNvPr>
          <p:cNvPicPr>
            <a:picLocks noChangeAspect="1"/>
          </p:cNvPicPr>
          <p:nvPr/>
        </p:nvPicPr>
        <p:blipFill>
          <a:blip r:embed="rId7"/>
          <a:stretch>
            <a:fillRect/>
          </a:stretch>
        </p:blipFill>
        <p:spPr>
          <a:xfrm>
            <a:off x="3275175" y="977094"/>
            <a:ext cx="2835274" cy="1870286"/>
          </a:xfrm>
          <a:prstGeom prst="rect">
            <a:avLst/>
          </a:prstGeom>
          <a:ln w="28575">
            <a:solidFill>
              <a:srgbClr val="FF6600"/>
            </a:solidFill>
          </a:ln>
        </p:spPr>
      </p:pic>
      <p:pic>
        <p:nvPicPr>
          <p:cNvPr id="37" name="Picture 36">
            <a:extLst>
              <a:ext uri="{FF2B5EF4-FFF2-40B4-BE49-F238E27FC236}">
                <a16:creationId xmlns:a16="http://schemas.microsoft.com/office/drawing/2014/main" id="{E1F95BFE-8D73-9C32-22D9-94CBB7C47EC7}"/>
              </a:ext>
            </a:extLst>
          </p:cNvPr>
          <p:cNvPicPr>
            <a:picLocks noChangeAspect="1"/>
          </p:cNvPicPr>
          <p:nvPr/>
        </p:nvPicPr>
        <p:blipFill>
          <a:blip r:embed="rId8"/>
          <a:stretch>
            <a:fillRect/>
          </a:stretch>
        </p:blipFill>
        <p:spPr>
          <a:xfrm>
            <a:off x="6374687" y="3481670"/>
            <a:ext cx="2835274" cy="1878796"/>
          </a:xfrm>
          <a:prstGeom prst="rect">
            <a:avLst/>
          </a:prstGeom>
          <a:ln w="28575">
            <a:solidFill>
              <a:srgbClr val="FF6600"/>
            </a:solidFill>
          </a:ln>
        </p:spPr>
      </p:pic>
      <p:sp>
        <p:nvSpPr>
          <p:cNvPr id="38" name="Rectangle 37">
            <a:extLst>
              <a:ext uri="{FF2B5EF4-FFF2-40B4-BE49-F238E27FC236}">
                <a16:creationId xmlns:a16="http://schemas.microsoft.com/office/drawing/2014/main" id="{CBFDCE29-1EBD-30EA-EE1F-F5A09DF8D1F9}"/>
              </a:ext>
            </a:extLst>
          </p:cNvPr>
          <p:cNvSpPr/>
          <p:nvPr/>
        </p:nvSpPr>
        <p:spPr>
          <a:xfrm>
            <a:off x="9418280" y="969262"/>
            <a:ext cx="2362200" cy="44031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1167939-B8EF-6F53-C4A8-C56CE4FFE777}"/>
              </a:ext>
            </a:extLst>
          </p:cNvPr>
          <p:cNvSpPr txBox="1"/>
          <p:nvPr/>
        </p:nvSpPr>
        <p:spPr>
          <a:xfrm>
            <a:off x="9557980" y="2657148"/>
            <a:ext cx="2082800" cy="1107996"/>
          </a:xfrm>
          <a:prstGeom prst="rect">
            <a:avLst/>
          </a:prstGeom>
          <a:noFill/>
        </p:spPr>
        <p:txBody>
          <a:bodyPr wrap="square" rtlCol="0">
            <a:spAutoFit/>
          </a:bodyPr>
          <a:lstStyle/>
          <a:p>
            <a:pPr algn="ctr"/>
            <a:r>
              <a:rPr lang="en-GB" sz="6600" dirty="0"/>
              <a:t>?</a:t>
            </a:r>
          </a:p>
        </p:txBody>
      </p:sp>
      <p:sp>
        <p:nvSpPr>
          <p:cNvPr id="41" name="Rectangle 1">
            <a:extLst>
              <a:ext uri="{FF2B5EF4-FFF2-40B4-BE49-F238E27FC236}">
                <a16:creationId xmlns:a16="http://schemas.microsoft.com/office/drawing/2014/main" id="{D58343D8-A53E-DD5B-00DB-C2D805EE6DB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48" name="Group 47">
            <a:extLst>
              <a:ext uri="{FF2B5EF4-FFF2-40B4-BE49-F238E27FC236}">
                <a16:creationId xmlns:a16="http://schemas.microsoft.com/office/drawing/2014/main" id="{575B3642-21BA-6F29-B153-60AA965D6FB8}"/>
              </a:ext>
            </a:extLst>
          </p:cNvPr>
          <p:cNvGrpSpPr/>
          <p:nvPr/>
        </p:nvGrpSpPr>
        <p:grpSpPr>
          <a:xfrm>
            <a:off x="304056" y="971132"/>
            <a:ext cx="2835770" cy="1885950"/>
            <a:chOff x="327124" y="3474516"/>
            <a:chExt cx="2835770" cy="1885950"/>
          </a:xfrm>
        </p:grpSpPr>
        <p:pic>
          <p:nvPicPr>
            <p:cNvPr id="43" name="Picture 42">
              <a:extLst>
                <a:ext uri="{FF2B5EF4-FFF2-40B4-BE49-F238E27FC236}">
                  <a16:creationId xmlns:a16="http://schemas.microsoft.com/office/drawing/2014/main" id="{B8B9B5D8-A326-DC9B-52B4-4BAE88393231}"/>
                </a:ext>
              </a:extLst>
            </p:cNvPr>
            <p:cNvPicPr>
              <a:picLocks noChangeAspect="1"/>
            </p:cNvPicPr>
            <p:nvPr/>
          </p:nvPicPr>
          <p:blipFill>
            <a:blip r:embed="rId9"/>
            <a:stretch>
              <a:fillRect/>
            </a:stretch>
          </p:blipFill>
          <p:spPr>
            <a:xfrm>
              <a:off x="333969" y="3845579"/>
              <a:ext cx="2828925" cy="1314953"/>
            </a:xfrm>
            <a:prstGeom prst="rect">
              <a:avLst/>
            </a:prstGeom>
          </p:spPr>
        </p:pic>
        <p:sp>
          <p:nvSpPr>
            <p:cNvPr id="44" name="Rectangle 43">
              <a:extLst>
                <a:ext uri="{FF2B5EF4-FFF2-40B4-BE49-F238E27FC236}">
                  <a16:creationId xmlns:a16="http://schemas.microsoft.com/office/drawing/2014/main" id="{698FB17D-E911-262F-9894-1F112F8237AA}"/>
                </a:ext>
              </a:extLst>
            </p:cNvPr>
            <p:cNvSpPr/>
            <p:nvPr/>
          </p:nvSpPr>
          <p:spPr>
            <a:xfrm>
              <a:off x="327124" y="3474516"/>
              <a:ext cx="2828925" cy="1885950"/>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6" name="Picture 45">
            <a:extLst>
              <a:ext uri="{FF2B5EF4-FFF2-40B4-BE49-F238E27FC236}">
                <a16:creationId xmlns:a16="http://schemas.microsoft.com/office/drawing/2014/main" id="{28C867BA-712B-325C-1560-2A677B1214E6}"/>
              </a:ext>
            </a:extLst>
          </p:cNvPr>
          <p:cNvPicPr>
            <a:picLocks noChangeAspect="1"/>
          </p:cNvPicPr>
          <p:nvPr/>
        </p:nvPicPr>
        <p:blipFill>
          <a:blip r:embed="rId10"/>
          <a:stretch>
            <a:fillRect/>
          </a:stretch>
        </p:blipFill>
        <p:spPr>
          <a:xfrm>
            <a:off x="304056" y="3488019"/>
            <a:ext cx="2868380" cy="1862455"/>
          </a:xfrm>
          <a:prstGeom prst="rect">
            <a:avLst/>
          </a:prstGeom>
          <a:ln w="28575">
            <a:solidFill>
              <a:srgbClr val="FF6600"/>
            </a:solidFill>
          </a:ln>
        </p:spPr>
      </p:pic>
      <p:sp>
        <p:nvSpPr>
          <p:cNvPr id="47" name="TextBox 46">
            <a:extLst>
              <a:ext uri="{FF2B5EF4-FFF2-40B4-BE49-F238E27FC236}">
                <a16:creationId xmlns:a16="http://schemas.microsoft.com/office/drawing/2014/main" id="{263E5EAC-C456-8733-922A-6F153A36A0DD}"/>
              </a:ext>
            </a:extLst>
          </p:cNvPr>
          <p:cNvSpPr txBox="1"/>
          <p:nvPr/>
        </p:nvSpPr>
        <p:spPr>
          <a:xfrm>
            <a:off x="339307" y="5433378"/>
            <a:ext cx="11513385" cy="646331"/>
          </a:xfrm>
          <a:prstGeom prst="rect">
            <a:avLst/>
          </a:prstGeom>
          <a:noFill/>
        </p:spPr>
        <p:txBody>
          <a:bodyPr wrap="square" rtlCol="0">
            <a:spAutoFit/>
          </a:bodyPr>
          <a:lstStyle/>
          <a:p>
            <a:pPr algn="ctr"/>
            <a:r>
              <a:rPr lang="en-GB" sz="3600" dirty="0"/>
              <a:t>What do we all need to get the things we want from life?</a:t>
            </a:r>
          </a:p>
        </p:txBody>
      </p:sp>
      <p:pic>
        <p:nvPicPr>
          <p:cNvPr id="7" name="Graphic 6" descr="Badge 1 with solid fill">
            <a:extLst>
              <a:ext uri="{FF2B5EF4-FFF2-40B4-BE49-F238E27FC236}">
                <a16:creationId xmlns:a16="http://schemas.microsoft.com/office/drawing/2014/main" id="{9C3E3882-4FB3-7F73-76C7-6DEC3A1185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41" y="39426"/>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244656EC-BA54-4F69-8E54-B283715C34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spTree>
    <p:extLst>
      <p:ext uri="{BB962C8B-B14F-4D97-AF65-F5344CB8AC3E}">
        <p14:creationId xmlns:p14="http://schemas.microsoft.com/office/powerpoint/2010/main" val="36816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ppt_x"/>
                                          </p:val>
                                        </p:tav>
                                        <p:tav tm="100000">
                                          <p:val>
                                            <p:strVal val="#ppt_x"/>
                                          </p:val>
                                        </p:tav>
                                      </p:tavLst>
                                    </p:anim>
                                    <p:anim calcmode="lin" valueType="num">
                                      <p:cBhvr additive="base">
                                        <p:cTn id="3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DA751-7F69-B088-7F93-FCCC2374C5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116309-9034-CCF9-46D2-4E102A498D15}"/>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FBBCC2EC-94D2-CA1C-F3DD-D0BA1F443685}"/>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2E1EAAB8-7F2F-C317-F238-23464230526E}"/>
              </a:ext>
            </a:extLst>
          </p:cNvPr>
          <p:cNvSpPr/>
          <p:nvPr/>
        </p:nvSpPr>
        <p:spPr>
          <a:xfrm>
            <a:off x="154849" y="137453"/>
            <a:ext cx="11820259" cy="59044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FB5E97F8-5063-BAE8-AB74-566835AF54CF}"/>
              </a:ext>
            </a:extLst>
          </p:cNvPr>
          <p:cNvGrpSpPr/>
          <p:nvPr/>
        </p:nvGrpSpPr>
        <p:grpSpPr>
          <a:xfrm>
            <a:off x="154849" y="440073"/>
            <a:ext cx="4350189" cy="2282468"/>
            <a:chOff x="140949" y="304212"/>
            <a:chExt cx="4350189" cy="2282468"/>
          </a:xfrm>
        </p:grpSpPr>
        <p:pic>
          <p:nvPicPr>
            <p:cNvPr id="7" name="Picture 6">
              <a:extLst>
                <a:ext uri="{FF2B5EF4-FFF2-40B4-BE49-F238E27FC236}">
                  <a16:creationId xmlns:a16="http://schemas.microsoft.com/office/drawing/2014/main" id="{2A3FC921-8427-A5AB-6F52-F361E3649620}"/>
                </a:ext>
              </a:extLst>
            </p:cNvPr>
            <p:cNvPicPr>
              <a:picLocks noChangeAspect="1"/>
            </p:cNvPicPr>
            <p:nvPr/>
          </p:nvPicPr>
          <p:blipFill>
            <a:blip r:embed="rId4"/>
            <a:stretch>
              <a:fillRect/>
            </a:stretch>
          </p:blipFill>
          <p:spPr>
            <a:xfrm>
              <a:off x="1182163" y="304212"/>
              <a:ext cx="3308975" cy="2282468"/>
            </a:xfrm>
            <a:prstGeom prst="rect">
              <a:avLst/>
            </a:prstGeom>
            <a:ln w="19050">
              <a:solidFill>
                <a:srgbClr val="FF6600"/>
              </a:solidFill>
            </a:ln>
          </p:spPr>
        </p:pic>
        <p:sp>
          <p:nvSpPr>
            <p:cNvPr id="8" name="Arrow: Up 7">
              <a:extLst>
                <a:ext uri="{FF2B5EF4-FFF2-40B4-BE49-F238E27FC236}">
                  <a16:creationId xmlns:a16="http://schemas.microsoft.com/office/drawing/2014/main" id="{93130479-7695-3498-DCC7-90CE59324E92}"/>
                </a:ext>
              </a:extLst>
            </p:cNvPr>
            <p:cNvSpPr/>
            <p:nvPr/>
          </p:nvSpPr>
          <p:spPr>
            <a:xfrm rot="5400000">
              <a:off x="51956" y="984676"/>
              <a:ext cx="1219200" cy="10412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a:extLst>
              <a:ext uri="{FF2B5EF4-FFF2-40B4-BE49-F238E27FC236}">
                <a16:creationId xmlns:a16="http://schemas.microsoft.com/office/drawing/2014/main" id="{32CAACED-2FE0-82D6-C8DE-2CB7ECC5C972}"/>
              </a:ext>
            </a:extLst>
          </p:cNvPr>
          <p:cNvCxnSpPr>
            <a:cxnSpLocks/>
          </p:cNvCxnSpPr>
          <p:nvPr/>
        </p:nvCxnSpPr>
        <p:spPr>
          <a:xfrm>
            <a:off x="5041900" y="323002"/>
            <a:ext cx="0" cy="5613209"/>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5DE5943-BE3C-FD29-04E1-AE44B225D30B}"/>
              </a:ext>
            </a:extLst>
          </p:cNvPr>
          <p:cNvGrpSpPr/>
          <p:nvPr/>
        </p:nvGrpSpPr>
        <p:grpSpPr>
          <a:xfrm>
            <a:off x="1307461" y="2722541"/>
            <a:ext cx="2869654" cy="2973293"/>
            <a:chOff x="1330818" y="3044417"/>
            <a:chExt cx="2869654" cy="2893213"/>
          </a:xfrm>
        </p:grpSpPr>
        <p:sp>
          <p:nvSpPr>
            <p:cNvPr id="10" name="Arrow: Up 9">
              <a:extLst>
                <a:ext uri="{FF2B5EF4-FFF2-40B4-BE49-F238E27FC236}">
                  <a16:creationId xmlns:a16="http://schemas.microsoft.com/office/drawing/2014/main" id="{D53C12D7-8E92-39CD-954E-363D7E42DE15}"/>
                </a:ext>
              </a:extLst>
            </p:cNvPr>
            <p:cNvSpPr/>
            <p:nvPr/>
          </p:nvSpPr>
          <p:spPr>
            <a:xfrm rot="10800000">
              <a:off x="2156046" y="3044417"/>
              <a:ext cx="1219200" cy="58347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98127064-4814-7058-FC19-3CBCCFA4E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818" y="3627895"/>
              <a:ext cx="2869654" cy="2309735"/>
            </a:xfrm>
            <a:prstGeom prst="rect">
              <a:avLst/>
            </a:prstGeom>
            <a:ln w="19050">
              <a:solidFill>
                <a:srgbClr val="FF6600"/>
              </a:solidFill>
            </a:ln>
          </p:spPr>
        </p:pic>
      </p:grpSp>
      <p:pic>
        <p:nvPicPr>
          <p:cNvPr id="13" name="Picture 12" descr="A blue text on a black background&#10;&#10;AI-generated content may be incorrect.">
            <a:extLst>
              <a:ext uri="{FF2B5EF4-FFF2-40B4-BE49-F238E27FC236}">
                <a16:creationId xmlns:a16="http://schemas.microsoft.com/office/drawing/2014/main" id="{2C1F4CEB-F015-9866-968D-9AF3D8594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4640" y="6248992"/>
            <a:ext cx="1737360" cy="662533"/>
          </a:xfrm>
          <a:prstGeom prst="rect">
            <a:avLst/>
          </a:prstGeom>
        </p:spPr>
      </p:pic>
      <p:pic>
        <p:nvPicPr>
          <p:cNvPr id="27" name="Graphic 26" descr="Badge 1 with solid fill">
            <a:extLst>
              <a:ext uri="{FF2B5EF4-FFF2-40B4-BE49-F238E27FC236}">
                <a16:creationId xmlns:a16="http://schemas.microsoft.com/office/drawing/2014/main" id="{E0BBE1C0-74A0-1079-6B31-F7A2E5A137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541" y="191826"/>
            <a:ext cx="646331" cy="646331"/>
          </a:xfrm>
          <a:prstGeom prst="rect">
            <a:avLst/>
          </a:prstGeom>
        </p:spPr>
      </p:pic>
      <p:sp>
        <p:nvSpPr>
          <p:cNvPr id="3" name="Rectangle 2">
            <a:extLst>
              <a:ext uri="{FF2B5EF4-FFF2-40B4-BE49-F238E27FC236}">
                <a16:creationId xmlns:a16="http://schemas.microsoft.com/office/drawing/2014/main" id="{93F96ECC-7D55-71BF-CBBD-E615F3B9C449}"/>
              </a:ext>
            </a:extLst>
          </p:cNvPr>
          <p:cNvSpPr/>
          <p:nvPr/>
        </p:nvSpPr>
        <p:spPr>
          <a:xfrm>
            <a:off x="8747808" y="1707559"/>
            <a:ext cx="2858533" cy="861985"/>
          </a:xfrm>
          <a:prstGeom prst="rect">
            <a:avLst/>
          </a:prstGeom>
          <a:noFill/>
          <a:ln w="28575">
            <a:solidFill>
              <a:srgbClr val="00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6" name="Rectangle 5">
            <a:extLst>
              <a:ext uri="{FF2B5EF4-FFF2-40B4-BE49-F238E27FC236}">
                <a16:creationId xmlns:a16="http://schemas.microsoft.com/office/drawing/2014/main" id="{4C23AF07-B037-E06B-D937-18931420E86D}"/>
              </a:ext>
            </a:extLst>
          </p:cNvPr>
          <p:cNvSpPr/>
          <p:nvPr/>
        </p:nvSpPr>
        <p:spPr>
          <a:xfrm>
            <a:off x="5410667" y="1686032"/>
            <a:ext cx="2858533" cy="86198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5" name="TextBox 14">
            <a:extLst>
              <a:ext uri="{FF2B5EF4-FFF2-40B4-BE49-F238E27FC236}">
                <a16:creationId xmlns:a16="http://schemas.microsoft.com/office/drawing/2014/main" id="{1E085A78-F1CD-D0B8-E1EE-D0ED773530D0}"/>
              </a:ext>
            </a:extLst>
          </p:cNvPr>
          <p:cNvSpPr txBox="1"/>
          <p:nvPr/>
        </p:nvSpPr>
        <p:spPr>
          <a:xfrm>
            <a:off x="5801104" y="1876942"/>
            <a:ext cx="2003293" cy="523220"/>
          </a:xfrm>
          <a:prstGeom prst="rect">
            <a:avLst/>
          </a:prstGeom>
          <a:noFill/>
        </p:spPr>
        <p:txBody>
          <a:bodyPr wrap="square" rtlCol="0">
            <a:spAutoFit/>
          </a:bodyPr>
          <a:lstStyle/>
          <a:p>
            <a:pPr algn="ctr"/>
            <a:r>
              <a:rPr lang="en-GB" sz="2800" dirty="0"/>
              <a:t>Office</a:t>
            </a:r>
          </a:p>
        </p:txBody>
      </p:sp>
      <p:sp>
        <p:nvSpPr>
          <p:cNvPr id="16" name="TextBox 15">
            <a:extLst>
              <a:ext uri="{FF2B5EF4-FFF2-40B4-BE49-F238E27FC236}">
                <a16:creationId xmlns:a16="http://schemas.microsoft.com/office/drawing/2014/main" id="{6982BF48-2124-BF3B-9124-611E57A3241E}"/>
              </a:ext>
            </a:extLst>
          </p:cNvPr>
          <p:cNvSpPr txBox="1"/>
          <p:nvPr/>
        </p:nvSpPr>
        <p:spPr>
          <a:xfrm>
            <a:off x="5702892" y="2981704"/>
            <a:ext cx="2339286" cy="523220"/>
          </a:xfrm>
          <a:prstGeom prst="rect">
            <a:avLst/>
          </a:prstGeom>
          <a:noFill/>
        </p:spPr>
        <p:txBody>
          <a:bodyPr wrap="square" rtlCol="0">
            <a:spAutoFit/>
          </a:bodyPr>
          <a:lstStyle/>
          <a:p>
            <a:pPr algn="ctr"/>
            <a:r>
              <a:rPr lang="en-GB" sz="2800" dirty="0"/>
              <a:t>Home</a:t>
            </a:r>
          </a:p>
        </p:txBody>
      </p:sp>
      <p:sp>
        <p:nvSpPr>
          <p:cNvPr id="17" name="TextBox 16">
            <a:extLst>
              <a:ext uri="{FF2B5EF4-FFF2-40B4-BE49-F238E27FC236}">
                <a16:creationId xmlns:a16="http://schemas.microsoft.com/office/drawing/2014/main" id="{EEE0C693-71FC-7BA5-4FC2-08987BB0CEF7}"/>
              </a:ext>
            </a:extLst>
          </p:cNvPr>
          <p:cNvSpPr txBox="1"/>
          <p:nvPr/>
        </p:nvSpPr>
        <p:spPr>
          <a:xfrm>
            <a:off x="9209473" y="1876942"/>
            <a:ext cx="2003293" cy="523220"/>
          </a:xfrm>
          <a:prstGeom prst="rect">
            <a:avLst/>
          </a:prstGeom>
          <a:noFill/>
        </p:spPr>
        <p:txBody>
          <a:bodyPr wrap="square" rtlCol="0">
            <a:spAutoFit/>
          </a:bodyPr>
          <a:lstStyle/>
          <a:p>
            <a:pPr algn="ctr"/>
            <a:r>
              <a:rPr lang="en-GB" sz="2800" dirty="0"/>
              <a:t>Workshop</a:t>
            </a:r>
          </a:p>
        </p:txBody>
      </p:sp>
      <p:sp>
        <p:nvSpPr>
          <p:cNvPr id="18" name="Rectangle 17">
            <a:extLst>
              <a:ext uri="{FF2B5EF4-FFF2-40B4-BE49-F238E27FC236}">
                <a16:creationId xmlns:a16="http://schemas.microsoft.com/office/drawing/2014/main" id="{5B883A01-AC3E-7C0E-FF26-DFEE7ECA7B46}"/>
              </a:ext>
            </a:extLst>
          </p:cNvPr>
          <p:cNvSpPr/>
          <p:nvPr/>
        </p:nvSpPr>
        <p:spPr>
          <a:xfrm>
            <a:off x="5443269" y="2796176"/>
            <a:ext cx="2858533" cy="861985"/>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0" name="TextBox 19">
            <a:extLst>
              <a:ext uri="{FF2B5EF4-FFF2-40B4-BE49-F238E27FC236}">
                <a16:creationId xmlns:a16="http://schemas.microsoft.com/office/drawing/2014/main" id="{45797D46-A3BE-867D-0248-5D4E0A5B52B3}"/>
              </a:ext>
            </a:extLst>
          </p:cNvPr>
          <p:cNvSpPr txBox="1"/>
          <p:nvPr/>
        </p:nvSpPr>
        <p:spPr>
          <a:xfrm>
            <a:off x="9103105" y="2972279"/>
            <a:ext cx="2339286" cy="523220"/>
          </a:xfrm>
          <a:prstGeom prst="rect">
            <a:avLst/>
          </a:prstGeom>
          <a:noFill/>
        </p:spPr>
        <p:txBody>
          <a:bodyPr wrap="square" rtlCol="0">
            <a:spAutoFit/>
          </a:bodyPr>
          <a:lstStyle/>
          <a:p>
            <a:pPr algn="ctr"/>
            <a:r>
              <a:rPr lang="en-GB" sz="2800" dirty="0"/>
              <a:t>In a hospital</a:t>
            </a:r>
          </a:p>
        </p:txBody>
      </p:sp>
      <p:sp>
        <p:nvSpPr>
          <p:cNvPr id="21" name="TextBox 20">
            <a:extLst>
              <a:ext uri="{FF2B5EF4-FFF2-40B4-BE49-F238E27FC236}">
                <a16:creationId xmlns:a16="http://schemas.microsoft.com/office/drawing/2014/main" id="{08F167F1-7B11-7CA7-BA8A-FC18220021AD}"/>
              </a:ext>
            </a:extLst>
          </p:cNvPr>
          <p:cNvSpPr txBox="1"/>
          <p:nvPr/>
        </p:nvSpPr>
        <p:spPr>
          <a:xfrm>
            <a:off x="9147622" y="4069002"/>
            <a:ext cx="2339286" cy="523220"/>
          </a:xfrm>
          <a:prstGeom prst="rect">
            <a:avLst/>
          </a:prstGeom>
          <a:noFill/>
        </p:spPr>
        <p:txBody>
          <a:bodyPr wrap="square" rtlCol="0">
            <a:spAutoFit/>
          </a:bodyPr>
          <a:lstStyle/>
          <a:p>
            <a:pPr algn="ctr"/>
            <a:r>
              <a:rPr lang="en-GB" sz="2800" dirty="0"/>
              <a:t>Digital nomad</a:t>
            </a:r>
          </a:p>
        </p:txBody>
      </p:sp>
      <p:sp>
        <p:nvSpPr>
          <p:cNvPr id="22" name="Rectangle 21">
            <a:extLst>
              <a:ext uri="{FF2B5EF4-FFF2-40B4-BE49-F238E27FC236}">
                <a16:creationId xmlns:a16="http://schemas.microsoft.com/office/drawing/2014/main" id="{34D36126-B081-DDEC-1574-DCCAE8ADFE07}"/>
              </a:ext>
            </a:extLst>
          </p:cNvPr>
          <p:cNvSpPr/>
          <p:nvPr/>
        </p:nvSpPr>
        <p:spPr>
          <a:xfrm>
            <a:off x="8747808" y="3927845"/>
            <a:ext cx="2858533" cy="861985"/>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3" name="Rectangle 22">
            <a:extLst>
              <a:ext uri="{FF2B5EF4-FFF2-40B4-BE49-F238E27FC236}">
                <a16:creationId xmlns:a16="http://schemas.microsoft.com/office/drawing/2014/main" id="{7FCDDC81-6E04-5117-8229-3B268DA3BC8E}"/>
              </a:ext>
            </a:extLst>
          </p:cNvPr>
          <p:cNvSpPr/>
          <p:nvPr/>
        </p:nvSpPr>
        <p:spPr>
          <a:xfrm>
            <a:off x="5443269" y="3927844"/>
            <a:ext cx="2858533" cy="861986"/>
          </a:xfrm>
          <a:prstGeom prst="rect">
            <a:avLst/>
          </a:prstGeom>
          <a:noFill/>
          <a:ln w="28575">
            <a:solidFill>
              <a:srgbClr val="F061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5" name="TextBox 24">
            <a:extLst>
              <a:ext uri="{FF2B5EF4-FFF2-40B4-BE49-F238E27FC236}">
                <a16:creationId xmlns:a16="http://schemas.microsoft.com/office/drawing/2014/main" id="{2635E56E-311A-78D9-5867-7B375C679AB2}"/>
              </a:ext>
            </a:extLst>
          </p:cNvPr>
          <p:cNvSpPr txBox="1"/>
          <p:nvPr/>
        </p:nvSpPr>
        <p:spPr>
          <a:xfrm>
            <a:off x="5696211" y="4063884"/>
            <a:ext cx="2339286" cy="523220"/>
          </a:xfrm>
          <a:prstGeom prst="rect">
            <a:avLst/>
          </a:prstGeom>
          <a:noFill/>
        </p:spPr>
        <p:txBody>
          <a:bodyPr wrap="square" rtlCol="0">
            <a:spAutoFit/>
          </a:bodyPr>
          <a:lstStyle/>
          <a:p>
            <a:pPr algn="ctr"/>
            <a:r>
              <a:rPr lang="en-GB" sz="2800" dirty="0"/>
              <a:t>Outdoors</a:t>
            </a:r>
          </a:p>
        </p:txBody>
      </p:sp>
      <p:sp>
        <p:nvSpPr>
          <p:cNvPr id="30" name="Rectangle 29">
            <a:extLst>
              <a:ext uri="{FF2B5EF4-FFF2-40B4-BE49-F238E27FC236}">
                <a16:creationId xmlns:a16="http://schemas.microsoft.com/office/drawing/2014/main" id="{9B517BA5-C671-61CC-30F8-6E40307072CE}"/>
              </a:ext>
            </a:extLst>
          </p:cNvPr>
          <p:cNvSpPr/>
          <p:nvPr/>
        </p:nvSpPr>
        <p:spPr>
          <a:xfrm>
            <a:off x="8747808" y="2796175"/>
            <a:ext cx="2858533" cy="861985"/>
          </a:xfrm>
          <a:prstGeom prst="rect">
            <a:avLst/>
          </a:prstGeom>
          <a:noFill/>
          <a:ln w="28575">
            <a:solidFill>
              <a:srgbClr val="1EAA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2" name="Rectangle 31">
            <a:extLst>
              <a:ext uri="{FF2B5EF4-FFF2-40B4-BE49-F238E27FC236}">
                <a16:creationId xmlns:a16="http://schemas.microsoft.com/office/drawing/2014/main" id="{2D8BBA63-A039-3AC7-E1D7-CEE402CCF9B5}"/>
              </a:ext>
            </a:extLst>
          </p:cNvPr>
          <p:cNvSpPr/>
          <p:nvPr/>
        </p:nvSpPr>
        <p:spPr>
          <a:xfrm>
            <a:off x="5031904" y="-1"/>
            <a:ext cx="7150100" cy="1132713"/>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different places can people work?</a:t>
            </a:r>
          </a:p>
        </p:txBody>
      </p:sp>
    </p:spTree>
    <p:extLst>
      <p:ext uri="{BB962C8B-B14F-4D97-AF65-F5344CB8AC3E}">
        <p14:creationId xmlns:p14="http://schemas.microsoft.com/office/powerpoint/2010/main" val="35753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5" grpId="0"/>
      <p:bldP spid="16" grpId="0"/>
      <p:bldP spid="17" grpId="0"/>
      <p:bldP spid="18" grpId="0" animBg="1"/>
      <p:bldP spid="20" grpId="0"/>
      <p:bldP spid="21" grpId="0"/>
      <p:bldP spid="22" grpId="0" animBg="1"/>
      <p:bldP spid="23" grpId="0" animBg="1"/>
      <p:bldP spid="25" grpId="0"/>
      <p:bldP spid="30"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1B768-05FA-B8B2-CBAD-B796522AF6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121A85-D87D-8DCF-5BED-43D2A761BAAE}"/>
              </a:ext>
            </a:extLst>
          </p:cNvPr>
          <p:cNvSpPr/>
          <p:nvPr/>
        </p:nvSpPr>
        <p:spPr>
          <a:xfrm>
            <a:off x="0" y="791829"/>
            <a:ext cx="12192000" cy="5360791"/>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BCBEBBAC-D771-21EB-0795-BF1537EAF6D1}"/>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D0DA8B3B-E2F6-2709-B8AC-425483D0C403}"/>
              </a:ext>
            </a:extLst>
          </p:cNvPr>
          <p:cNvSpPr/>
          <p:nvPr/>
        </p:nvSpPr>
        <p:spPr>
          <a:xfrm>
            <a:off x="191767" y="744930"/>
            <a:ext cx="11826938" cy="52390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9DF59EC-004A-A9E8-F863-3F98B296AF5B}"/>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is a career?</a:t>
            </a:r>
          </a:p>
        </p:txBody>
      </p:sp>
      <p:sp>
        <p:nvSpPr>
          <p:cNvPr id="11" name="Rectangle 1">
            <a:extLst>
              <a:ext uri="{FF2B5EF4-FFF2-40B4-BE49-F238E27FC236}">
                <a16:creationId xmlns:a16="http://schemas.microsoft.com/office/drawing/2014/main" id="{64BA327B-FDC0-8F55-23EF-DA9ADA4AAEA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TextBox 13">
            <a:extLst>
              <a:ext uri="{FF2B5EF4-FFF2-40B4-BE49-F238E27FC236}">
                <a16:creationId xmlns:a16="http://schemas.microsoft.com/office/drawing/2014/main" id="{92F2E262-842C-D213-CB3B-DA954349D290}"/>
              </a:ext>
            </a:extLst>
          </p:cNvPr>
          <p:cNvSpPr txBox="1"/>
          <p:nvPr/>
        </p:nvSpPr>
        <p:spPr>
          <a:xfrm>
            <a:off x="1916850" y="814726"/>
            <a:ext cx="8490499" cy="461665"/>
          </a:xfrm>
          <a:prstGeom prst="rect">
            <a:avLst/>
          </a:prstGeom>
          <a:noFill/>
        </p:spPr>
        <p:txBody>
          <a:bodyPr wrap="square" rtlCol="0">
            <a:spAutoFit/>
          </a:bodyPr>
          <a:lstStyle/>
          <a:p>
            <a:pPr algn="ctr"/>
            <a:r>
              <a:rPr lang="en-GB" sz="2400" dirty="0"/>
              <a:t>A career is </a:t>
            </a:r>
            <a:r>
              <a:rPr lang="en-GB" sz="2400" b="1" dirty="0"/>
              <a:t>an individual's journey through life, learning and work</a:t>
            </a:r>
            <a:r>
              <a:rPr lang="en-GB" sz="2400" dirty="0"/>
              <a:t>.</a:t>
            </a:r>
          </a:p>
        </p:txBody>
      </p:sp>
      <p:sp>
        <p:nvSpPr>
          <p:cNvPr id="26" name="TextBox 25">
            <a:extLst>
              <a:ext uri="{FF2B5EF4-FFF2-40B4-BE49-F238E27FC236}">
                <a16:creationId xmlns:a16="http://schemas.microsoft.com/office/drawing/2014/main" id="{A026AA36-2F73-C94D-3F91-191649774BFF}"/>
              </a:ext>
            </a:extLst>
          </p:cNvPr>
          <p:cNvSpPr txBox="1"/>
          <p:nvPr/>
        </p:nvSpPr>
        <p:spPr>
          <a:xfrm>
            <a:off x="1850750" y="5460123"/>
            <a:ext cx="8490499" cy="461665"/>
          </a:xfrm>
          <a:prstGeom prst="rect">
            <a:avLst/>
          </a:prstGeom>
          <a:noFill/>
        </p:spPr>
        <p:txBody>
          <a:bodyPr wrap="square" rtlCol="0">
            <a:spAutoFit/>
          </a:bodyPr>
          <a:lstStyle/>
          <a:p>
            <a:pPr algn="ctr"/>
            <a:r>
              <a:rPr lang="en-GB" sz="2400" dirty="0"/>
              <a:t>Throughout your career you may have many jobs.</a:t>
            </a:r>
          </a:p>
        </p:txBody>
      </p:sp>
      <p:sp>
        <p:nvSpPr>
          <p:cNvPr id="29" name="Freeform 4">
            <a:extLst>
              <a:ext uri="{FF2B5EF4-FFF2-40B4-BE49-F238E27FC236}">
                <a16:creationId xmlns:a16="http://schemas.microsoft.com/office/drawing/2014/main" id="{3DEA120A-C66A-3172-F7B2-C68E448F5B36}"/>
              </a:ext>
            </a:extLst>
          </p:cNvPr>
          <p:cNvSpPr/>
          <p:nvPr/>
        </p:nvSpPr>
        <p:spPr>
          <a:xfrm rot="3103024">
            <a:off x="3943213" y="618002"/>
            <a:ext cx="3907896" cy="6118618"/>
          </a:xfrm>
          <a:custGeom>
            <a:avLst/>
            <a:gdLst/>
            <a:ahLst/>
            <a:cxnLst/>
            <a:rect l="l" t="t" r="r" b="b"/>
            <a:pathLst>
              <a:path w="3024000" h="4107301">
                <a:moveTo>
                  <a:pt x="0" y="0"/>
                </a:moveTo>
                <a:lnTo>
                  <a:pt x="3024000" y="0"/>
                </a:lnTo>
                <a:lnTo>
                  <a:pt x="3024000" y="4107300"/>
                </a:lnTo>
                <a:lnTo>
                  <a:pt x="0" y="4107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7" name="Oval 6">
            <a:extLst>
              <a:ext uri="{FF2B5EF4-FFF2-40B4-BE49-F238E27FC236}">
                <a16:creationId xmlns:a16="http://schemas.microsoft.com/office/drawing/2014/main" id="{ADD315B5-81CE-2094-5396-D6503EEF42CC}"/>
              </a:ext>
            </a:extLst>
          </p:cNvPr>
          <p:cNvSpPr/>
          <p:nvPr/>
        </p:nvSpPr>
        <p:spPr>
          <a:xfrm>
            <a:off x="3106121" y="3093040"/>
            <a:ext cx="1149457" cy="10255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Work Experience</a:t>
            </a:r>
          </a:p>
        </p:txBody>
      </p:sp>
      <p:sp>
        <p:nvSpPr>
          <p:cNvPr id="8" name="Oval 7">
            <a:extLst>
              <a:ext uri="{FF2B5EF4-FFF2-40B4-BE49-F238E27FC236}">
                <a16:creationId xmlns:a16="http://schemas.microsoft.com/office/drawing/2014/main" id="{D545570C-9E19-C0ED-54F1-30F9369372C0}"/>
              </a:ext>
            </a:extLst>
          </p:cNvPr>
          <p:cNvSpPr/>
          <p:nvPr/>
        </p:nvSpPr>
        <p:spPr>
          <a:xfrm>
            <a:off x="4530956" y="4260318"/>
            <a:ext cx="794327" cy="81402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Part time</a:t>
            </a:r>
          </a:p>
        </p:txBody>
      </p:sp>
      <p:sp>
        <p:nvSpPr>
          <p:cNvPr id="10" name="Oval 9">
            <a:extLst>
              <a:ext uri="{FF2B5EF4-FFF2-40B4-BE49-F238E27FC236}">
                <a16:creationId xmlns:a16="http://schemas.microsoft.com/office/drawing/2014/main" id="{F93ECB44-ABD0-CE75-A811-BF0F3F6B08A0}"/>
              </a:ext>
            </a:extLst>
          </p:cNvPr>
          <p:cNvSpPr/>
          <p:nvPr/>
        </p:nvSpPr>
        <p:spPr>
          <a:xfrm>
            <a:off x="6467865" y="4431922"/>
            <a:ext cx="794327" cy="814024"/>
          </a:xfrm>
          <a:prstGeom prst="ellipse">
            <a:avLst/>
          </a:prstGeom>
          <a:solidFill>
            <a:srgbClr val="00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72C4582-0A43-A1BD-0CDA-2EA3B9192160}"/>
              </a:ext>
            </a:extLst>
          </p:cNvPr>
          <p:cNvSpPr/>
          <p:nvPr/>
        </p:nvSpPr>
        <p:spPr>
          <a:xfrm>
            <a:off x="5800584" y="3120464"/>
            <a:ext cx="794327" cy="8140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52370F9-F047-AF10-56FA-E56A2B4A2652}"/>
              </a:ext>
            </a:extLst>
          </p:cNvPr>
          <p:cNvSpPr/>
          <p:nvPr/>
        </p:nvSpPr>
        <p:spPr>
          <a:xfrm>
            <a:off x="5927261" y="1507954"/>
            <a:ext cx="794327" cy="81402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060C19F-62CF-51C9-E860-39869D6A41B2}"/>
              </a:ext>
            </a:extLst>
          </p:cNvPr>
          <p:cNvSpPr/>
          <p:nvPr/>
        </p:nvSpPr>
        <p:spPr>
          <a:xfrm>
            <a:off x="7818582" y="2583405"/>
            <a:ext cx="794327" cy="814024"/>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32 Points 26">
            <a:extLst>
              <a:ext uri="{FF2B5EF4-FFF2-40B4-BE49-F238E27FC236}">
                <a16:creationId xmlns:a16="http://schemas.microsoft.com/office/drawing/2014/main" id="{B2FD82A1-47E4-6519-FA02-B30CF39F042C}"/>
              </a:ext>
            </a:extLst>
          </p:cNvPr>
          <p:cNvSpPr/>
          <p:nvPr/>
        </p:nvSpPr>
        <p:spPr>
          <a:xfrm>
            <a:off x="3354933" y="1333612"/>
            <a:ext cx="5938982" cy="4284240"/>
          </a:xfrm>
          <a:prstGeom prst="star32">
            <a:avLst/>
          </a:prstGeom>
          <a:solidFill>
            <a:srgbClr val="F6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It is all about YOU!</a:t>
            </a:r>
          </a:p>
        </p:txBody>
      </p:sp>
      <p:pic>
        <p:nvPicPr>
          <p:cNvPr id="30" name="Graphic 29" descr="Badge 1 with solid fill">
            <a:extLst>
              <a:ext uri="{FF2B5EF4-FFF2-40B4-BE49-F238E27FC236}">
                <a16:creationId xmlns:a16="http://schemas.microsoft.com/office/drawing/2014/main" id="{E5BDF946-7481-8E59-1494-4D8D23990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0914B05F-C7CB-6997-8E12-D4201AA1AD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4640" y="6195467"/>
            <a:ext cx="1737360" cy="662533"/>
          </a:xfrm>
          <a:prstGeom prst="rect">
            <a:avLst/>
          </a:prstGeom>
        </p:spPr>
      </p:pic>
    </p:spTree>
    <p:extLst>
      <p:ext uri="{BB962C8B-B14F-4D97-AF65-F5344CB8AC3E}">
        <p14:creationId xmlns:p14="http://schemas.microsoft.com/office/powerpoint/2010/main" val="24857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animBg="1"/>
      <p:bldP spid="8" grpId="0" animBg="1"/>
      <p:bldP spid="10" grpId="0" animBg="1"/>
      <p:bldP spid="12" grpId="0" animBg="1"/>
      <p:bldP spid="13" grpId="0" animBg="1"/>
      <p:bldP spid="28"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FA55D-A764-D0C8-C2C2-9FBFDB3D68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DEB0E8-8EDB-C401-45E3-2C6AD669A570}"/>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B3DC2B77-5CE8-253F-5879-D046BEBD6E06}"/>
              </a:ext>
            </a:extLst>
          </p:cNvPr>
          <p:cNvSpPr/>
          <p:nvPr/>
        </p:nvSpPr>
        <p:spPr>
          <a:xfrm>
            <a:off x="161862" y="6425297"/>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99E75CCE-B4B9-253C-CB09-21AD89BE0FE8}"/>
              </a:ext>
            </a:extLst>
          </p:cNvPr>
          <p:cNvSpPr/>
          <p:nvPr/>
        </p:nvSpPr>
        <p:spPr>
          <a:xfrm>
            <a:off x="161862" y="203986"/>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50E5CDB-BB34-CBC2-FFBF-D23218254ACD}"/>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 website to help with your career</a:t>
            </a:r>
          </a:p>
        </p:txBody>
      </p:sp>
      <p:sp>
        <p:nvSpPr>
          <p:cNvPr id="41" name="Rectangle 1">
            <a:extLst>
              <a:ext uri="{FF2B5EF4-FFF2-40B4-BE49-F238E27FC236}">
                <a16:creationId xmlns:a16="http://schemas.microsoft.com/office/drawing/2014/main" id="{F6F4516E-EFA2-59E9-B74D-BD1C5E0599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661E8FE0-D219-ED60-5259-075383AD785C}"/>
              </a:ext>
            </a:extLst>
          </p:cNvPr>
          <p:cNvPicPr>
            <a:picLocks noChangeAspect="1"/>
          </p:cNvPicPr>
          <p:nvPr/>
        </p:nvPicPr>
        <p:blipFill>
          <a:blip r:embed="rId4"/>
          <a:stretch>
            <a:fillRect/>
          </a:stretch>
        </p:blipFill>
        <p:spPr>
          <a:xfrm>
            <a:off x="8129919" y="1182922"/>
            <a:ext cx="3742667" cy="4492155"/>
          </a:xfrm>
          <a:prstGeom prst="rect">
            <a:avLst/>
          </a:prstGeom>
          <a:effectLst>
            <a:outerShdw blurRad="63500" sx="102000" sy="102000" algn="ctr" rotWithShape="0">
              <a:prstClr val="black">
                <a:alpha val="40000"/>
              </a:prstClr>
            </a:outerShdw>
          </a:effectLst>
        </p:spPr>
      </p:pic>
      <p:pic>
        <p:nvPicPr>
          <p:cNvPr id="8" name="Picture 10" descr="Loop">
            <a:extLst>
              <a:ext uri="{FF2B5EF4-FFF2-40B4-BE49-F238E27FC236}">
                <a16:creationId xmlns:a16="http://schemas.microsoft.com/office/drawing/2014/main" id="{8E0DFB55-20B6-B7AA-58CE-0CC769698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5637" y="3599501"/>
            <a:ext cx="2391229" cy="7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8DEDB5-E773-F01B-EFB6-6D4C5A85D8DF}"/>
              </a:ext>
            </a:extLst>
          </p:cNvPr>
          <p:cNvSpPr txBox="1"/>
          <p:nvPr/>
        </p:nvSpPr>
        <p:spPr>
          <a:xfrm>
            <a:off x="13691" y="930786"/>
            <a:ext cx="4382818" cy="707886"/>
          </a:xfrm>
          <a:prstGeom prst="rect">
            <a:avLst/>
          </a:prstGeom>
          <a:noFill/>
        </p:spPr>
        <p:txBody>
          <a:bodyPr wrap="square" rtlCol="0">
            <a:spAutoFit/>
          </a:bodyPr>
          <a:lstStyle/>
          <a:p>
            <a:pPr algn="ctr"/>
            <a:r>
              <a:rPr lang="en-GB" sz="4000" dirty="0">
                <a:solidFill>
                  <a:schemeClr val="tx2"/>
                </a:solidFill>
              </a:rPr>
              <a:t>careerpilot.org.uk</a:t>
            </a:r>
          </a:p>
        </p:txBody>
      </p:sp>
      <p:pic>
        <p:nvPicPr>
          <p:cNvPr id="15" name="Graphic 14" descr="Badge 1 with solid fill">
            <a:extLst>
              <a:ext uri="{FF2B5EF4-FFF2-40B4-BE49-F238E27FC236}">
                <a16:creationId xmlns:a16="http://schemas.microsoft.com/office/drawing/2014/main" id="{4EF30750-9D30-9F00-CBC0-F1BF612A52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16" name="Picture 15">
            <a:extLst>
              <a:ext uri="{FF2B5EF4-FFF2-40B4-BE49-F238E27FC236}">
                <a16:creationId xmlns:a16="http://schemas.microsoft.com/office/drawing/2014/main" id="{BCFDEEFD-86F3-141D-75CF-588369AF4906}"/>
              </a:ext>
            </a:extLst>
          </p:cNvPr>
          <p:cNvPicPr>
            <a:picLocks noChangeAspect="1"/>
          </p:cNvPicPr>
          <p:nvPr/>
        </p:nvPicPr>
        <p:blipFill>
          <a:blip r:embed="rId8"/>
          <a:srcRect r="22114"/>
          <a:stretch>
            <a:fillRect/>
          </a:stretch>
        </p:blipFill>
        <p:spPr>
          <a:xfrm>
            <a:off x="354227" y="1861087"/>
            <a:ext cx="5876244" cy="3753920"/>
          </a:xfrm>
          <a:prstGeom prst="rect">
            <a:avLst/>
          </a:prstGeom>
          <a:effectLst>
            <a:outerShdw blurRad="63500" sx="102000" sy="102000" algn="ctr" rotWithShape="0">
              <a:prstClr val="black">
                <a:alpha val="40000"/>
              </a:prstClr>
            </a:outerShdw>
          </a:effectLst>
        </p:spPr>
      </p:pic>
      <p:pic>
        <p:nvPicPr>
          <p:cNvPr id="12" name="Picture 10" descr="Loop">
            <a:extLst>
              <a:ext uri="{FF2B5EF4-FFF2-40B4-BE49-F238E27FC236}">
                <a16:creationId xmlns:a16="http://schemas.microsoft.com/office/drawing/2014/main" id="{EA06FD4B-B45C-9D34-57B5-DCF97303C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4770" y="1781766"/>
            <a:ext cx="547925" cy="33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384D219-D569-7474-F42E-F41424D239AD}"/>
              </a:ext>
            </a:extLst>
          </p:cNvPr>
          <p:cNvPicPr>
            <a:picLocks noChangeAspect="1"/>
          </p:cNvPicPr>
          <p:nvPr/>
        </p:nvPicPr>
        <p:blipFill>
          <a:blip r:embed="rId8"/>
          <a:srcRect l="77873"/>
          <a:stretch>
            <a:fillRect/>
          </a:stretch>
        </p:blipFill>
        <p:spPr>
          <a:xfrm>
            <a:off x="6230471" y="1861087"/>
            <a:ext cx="1669446" cy="3753920"/>
          </a:xfrm>
          <a:prstGeom prst="rect">
            <a:avLst/>
          </a:prstGeom>
          <a:effectLst>
            <a:outerShdw blurRad="63500" sx="102000" sy="102000" algn="ctr" rotWithShape="0">
              <a:prstClr val="black">
                <a:alpha val="40000"/>
              </a:prstClr>
            </a:outerShdw>
          </a:effectLst>
        </p:spPr>
      </p:pic>
      <p:pic>
        <p:nvPicPr>
          <p:cNvPr id="9" name="Picture 10" descr="Loop">
            <a:extLst>
              <a:ext uri="{FF2B5EF4-FFF2-40B4-BE49-F238E27FC236}">
                <a16:creationId xmlns:a16="http://schemas.microsoft.com/office/drawing/2014/main" id="{7A5FFA52-CE99-B2FB-7634-89A5639EC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803" y="1065862"/>
            <a:ext cx="2391229" cy="7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text on a black background&#10;&#10;AI-generated content may be incorrect.">
            <a:extLst>
              <a:ext uri="{FF2B5EF4-FFF2-40B4-BE49-F238E27FC236}">
                <a16:creationId xmlns:a16="http://schemas.microsoft.com/office/drawing/2014/main" id="{25320D60-190A-33E4-A4E6-6D3883C8BB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40514"/>
            <a:ext cx="1737360" cy="662533"/>
          </a:xfrm>
          <a:prstGeom prst="rect">
            <a:avLst/>
          </a:prstGeom>
        </p:spPr>
      </p:pic>
      <p:pic>
        <p:nvPicPr>
          <p:cNvPr id="3" name="Picture 10" descr="Loop">
            <a:extLst>
              <a:ext uri="{FF2B5EF4-FFF2-40B4-BE49-F238E27FC236}">
                <a16:creationId xmlns:a16="http://schemas.microsoft.com/office/drawing/2014/main" id="{499FB800-8838-718D-6A0E-2E1237B9D9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5493" y="1088700"/>
            <a:ext cx="2391229" cy="7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op">
            <a:extLst>
              <a:ext uri="{FF2B5EF4-FFF2-40B4-BE49-F238E27FC236}">
                <a16:creationId xmlns:a16="http://schemas.microsoft.com/office/drawing/2014/main" id="{0DBB4ACB-5078-D194-5080-7004D6928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385" y="1795345"/>
            <a:ext cx="420342" cy="33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0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7B6E7-AE56-187E-F4EF-3BB642E40C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434737-F8ED-9D68-1F60-B0468F941AD2}"/>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24D4AE22-A527-A802-1D81-1DF53E67D1C9}"/>
              </a:ext>
            </a:extLst>
          </p:cNvPr>
          <p:cNvSpPr/>
          <p:nvPr/>
        </p:nvSpPr>
        <p:spPr>
          <a:xfrm>
            <a:off x="47466" y="6454990"/>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CC20F708-9A25-3694-6C67-FEB4E319E093}"/>
              </a:ext>
            </a:extLst>
          </p:cNvPr>
          <p:cNvSpPr/>
          <p:nvPr/>
        </p:nvSpPr>
        <p:spPr>
          <a:xfrm>
            <a:off x="182531" y="28591"/>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0EC47A05-8AEA-3F48-2190-F4314CA38549}"/>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Looking at </a:t>
            </a:r>
            <a:r>
              <a:rPr lang="en-GB" sz="3600" dirty="0" err="1">
                <a:solidFill>
                  <a:schemeClr val="tx1"/>
                </a:solidFill>
              </a:rPr>
              <a:t>Careerpilot</a:t>
            </a:r>
            <a:r>
              <a:rPr lang="en-GB" sz="3600" dirty="0">
                <a:solidFill>
                  <a:schemeClr val="tx1"/>
                </a:solidFill>
              </a:rPr>
              <a:t> reports</a:t>
            </a:r>
          </a:p>
        </p:txBody>
      </p:sp>
      <p:sp>
        <p:nvSpPr>
          <p:cNvPr id="41" name="Rectangle 1">
            <a:extLst>
              <a:ext uri="{FF2B5EF4-FFF2-40B4-BE49-F238E27FC236}">
                <a16:creationId xmlns:a16="http://schemas.microsoft.com/office/drawing/2014/main" id="{18B69B43-9962-878B-F99C-B8C1979B7C0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Graphic 6" descr="Badge 1 with solid fill">
            <a:extLst>
              <a:ext uri="{FF2B5EF4-FFF2-40B4-BE49-F238E27FC236}">
                <a16:creationId xmlns:a16="http://schemas.microsoft.com/office/drawing/2014/main" id="{15BBD6AC-823F-5CD1-7236-5C1E56C1D7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91" y="65030"/>
            <a:ext cx="646331" cy="646331"/>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D59C43F4-DE7B-1D4D-67FA-EF41E8D24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4640" y="6246962"/>
            <a:ext cx="1737360" cy="662533"/>
          </a:xfrm>
          <a:prstGeom prst="rect">
            <a:avLst/>
          </a:prstGeom>
        </p:spPr>
      </p:pic>
      <p:pic>
        <p:nvPicPr>
          <p:cNvPr id="3" name="Picture 2">
            <a:extLst>
              <a:ext uri="{FF2B5EF4-FFF2-40B4-BE49-F238E27FC236}">
                <a16:creationId xmlns:a16="http://schemas.microsoft.com/office/drawing/2014/main" id="{1F22A652-4D81-4D47-1C22-C6145A948FFE}"/>
              </a:ext>
            </a:extLst>
          </p:cNvPr>
          <p:cNvPicPr>
            <a:picLocks noChangeAspect="1"/>
          </p:cNvPicPr>
          <p:nvPr/>
        </p:nvPicPr>
        <p:blipFill>
          <a:blip r:embed="rId7"/>
          <a:srcRect r="22114"/>
          <a:stretch>
            <a:fillRect/>
          </a:stretch>
        </p:blipFill>
        <p:spPr>
          <a:xfrm>
            <a:off x="357542" y="1059776"/>
            <a:ext cx="7355567" cy="4691721"/>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21C199DC-F380-4E3D-EC80-7660F7FEF0EA}"/>
              </a:ext>
            </a:extLst>
          </p:cNvPr>
          <p:cNvPicPr>
            <a:picLocks noChangeAspect="1"/>
          </p:cNvPicPr>
          <p:nvPr/>
        </p:nvPicPr>
        <p:blipFill>
          <a:blip r:embed="rId7"/>
          <a:srcRect l="77873"/>
          <a:stretch>
            <a:fillRect/>
          </a:stretch>
        </p:blipFill>
        <p:spPr>
          <a:xfrm>
            <a:off x="7713109" y="1076046"/>
            <a:ext cx="2089723" cy="4675452"/>
          </a:xfrm>
          <a:prstGeom prst="rect">
            <a:avLst/>
          </a:prstGeom>
          <a:effectLst>
            <a:outerShdw blurRad="63500" sx="102000" sy="102000" algn="ctr" rotWithShape="0">
              <a:prstClr val="black">
                <a:alpha val="40000"/>
              </a:prstClr>
            </a:outerShdw>
          </a:effectLst>
        </p:spPr>
      </p:pic>
      <p:pic>
        <p:nvPicPr>
          <p:cNvPr id="9" name="Picture 10" descr="Loop">
            <a:extLst>
              <a:ext uri="{FF2B5EF4-FFF2-40B4-BE49-F238E27FC236}">
                <a16:creationId xmlns:a16="http://schemas.microsoft.com/office/drawing/2014/main" id="{70A34F3E-63C6-02B9-CB53-CAC0954D83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8634" y="2056377"/>
            <a:ext cx="1534029" cy="33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Loop">
            <a:extLst>
              <a:ext uri="{FF2B5EF4-FFF2-40B4-BE49-F238E27FC236}">
                <a16:creationId xmlns:a16="http://schemas.microsoft.com/office/drawing/2014/main" id="{E0349889-CED8-3FF0-FD9E-5841C78758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1265" y="4048357"/>
            <a:ext cx="1948873" cy="66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sl200\AppData\Local\Temp\SNAGHTMLa49d3b.PNG">
            <a:extLst>
              <a:ext uri="{FF2B5EF4-FFF2-40B4-BE49-F238E27FC236}">
                <a16:creationId xmlns:a16="http://schemas.microsoft.com/office/drawing/2014/main" id="{DE5AD991-7434-0B9D-A907-EDEC6A9F7B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5598" y="1310273"/>
            <a:ext cx="5434130" cy="4521080"/>
          </a:xfrm>
          <a:prstGeom prst="rect">
            <a:avLst/>
          </a:prstGeom>
          <a:noFill/>
          <a:ln>
            <a:solidFill>
              <a:schemeClr val="accent5">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23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24F44-BEDE-90BC-B4C5-606CBE65A1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679C7D-34D0-98D8-6D00-ACA6E6926CB9}"/>
              </a:ext>
            </a:extLst>
          </p:cNvPr>
          <p:cNvSpPr/>
          <p:nvPr/>
        </p:nvSpPr>
        <p:spPr>
          <a:xfrm>
            <a:off x="-13690" y="0"/>
            <a:ext cx="12191999" cy="6311899"/>
          </a:xfrm>
          <a:prstGeom prst="rect">
            <a:avLst/>
          </a:prstGeom>
          <a:solidFill>
            <a:srgbClr val="29629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54" dirty="0"/>
          </a:p>
        </p:txBody>
      </p:sp>
      <p:sp>
        <p:nvSpPr>
          <p:cNvPr id="4" name="Freeform 13">
            <a:extLst>
              <a:ext uri="{FF2B5EF4-FFF2-40B4-BE49-F238E27FC236}">
                <a16:creationId xmlns:a16="http://schemas.microsoft.com/office/drawing/2014/main" id="{88135567-5674-ACF0-9582-9D0474E7DA52}"/>
              </a:ext>
            </a:extLst>
          </p:cNvPr>
          <p:cNvSpPr/>
          <p:nvPr/>
        </p:nvSpPr>
        <p:spPr>
          <a:xfrm>
            <a:off x="47466" y="6454990"/>
            <a:ext cx="1225111" cy="246479"/>
          </a:xfrm>
          <a:custGeom>
            <a:avLst/>
            <a:gdLst/>
            <a:ahLst/>
            <a:cxnLst/>
            <a:rect l="l" t="t" r="r" b="b"/>
            <a:pathLst>
              <a:path w="1820292" h="319230">
                <a:moveTo>
                  <a:pt x="0" y="0"/>
                </a:moveTo>
                <a:lnTo>
                  <a:pt x="1820292" y="0"/>
                </a:lnTo>
                <a:lnTo>
                  <a:pt x="1820292" y="319230"/>
                </a:lnTo>
                <a:lnTo>
                  <a:pt x="0" y="319230"/>
                </a:lnTo>
                <a:lnTo>
                  <a:pt x="0" y="0"/>
                </a:lnTo>
                <a:close/>
              </a:path>
            </a:pathLst>
          </a:custGeom>
          <a:blipFill>
            <a:blip r:embed="rId3"/>
            <a:stretch>
              <a:fillRect/>
            </a:stretch>
          </a:blipFill>
        </p:spPr>
        <p:txBody>
          <a:bodyPr/>
          <a:lstStyle/>
          <a:p>
            <a:endParaRPr lang="en-GB" sz="1154" dirty="0"/>
          </a:p>
        </p:txBody>
      </p:sp>
      <p:sp>
        <p:nvSpPr>
          <p:cNvPr id="5" name="Rectangle 4">
            <a:extLst>
              <a:ext uri="{FF2B5EF4-FFF2-40B4-BE49-F238E27FC236}">
                <a16:creationId xmlns:a16="http://schemas.microsoft.com/office/drawing/2014/main" id="{C48DD243-B368-1A93-400A-207DD2745CE8}"/>
              </a:ext>
            </a:extLst>
          </p:cNvPr>
          <p:cNvSpPr/>
          <p:nvPr/>
        </p:nvSpPr>
        <p:spPr>
          <a:xfrm>
            <a:off x="161862" y="81299"/>
            <a:ext cx="11826938" cy="59908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4049AE92-BAFA-8A01-6E92-CD07451BFBFA}"/>
              </a:ext>
            </a:extLst>
          </p:cNvPr>
          <p:cNvSpPr/>
          <p:nvPr/>
        </p:nvSpPr>
        <p:spPr>
          <a:xfrm>
            <a:off x="-13690" y="0"/>
            <a:ext cx="12205690" cy="791830"/>
          </a:xfrm>
          <a:prstGeom prst="rect">
            <a:avLst/>
          </a:prstGeom>
          <a:solidFill>
            <a:srgbClr val="F061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What sort of personality do you have?</a:t>
            </a:r>
          </a:p>
        </p:txBody>
      </p:sp>
      <p:sp>
        <p:nvSpPr>
          <p:cNvPr id="41" name="Rectangle 1">
            <a:extLst>
              <a:ext uri="{FF2B5EF4-FFF2-40B4-BE49-F238E27FC236}">
                <a16:creationId xmlns:a16="http://schemas.microsoft.com/office/drawing/2014/main" id="{76466DD8-F4C9-06A8-983E-B668BDEBC76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3" name="Picture 22">
            <a:extLst>
              <a:ext uri="{FF2B5EF4-FFF2-40B4-BE49-F238E27FC236}">
                <a16:creationId xmlns:a16="http://schemas.microsoft.com/office/drawing/2014/main" id="{6A41E9A3-28F7-5AF8-486F-6EDF8A049410}"/>
              </a:ext>
            </a:extLst>
          </p:cNvPr>
          <p:cNvPicPr>
            <a:picLocks noChangeAspect="1"/>
          </p:cNvPicPr>
          <p:nvPr/>
        </p:nvPicPr>
        <p:blipFill>
          <a:blip r:embed="rId4"/>
          <a:stretch>
            <a:fillRect/>
          </a:stretch>
        </p:blipFill>
        <p:spPr>
          <a:xfrm>
            <a:off x="5533167" y="1684463"/>
            <a:ext cx="6076950" cy="3735675"/>
          </a:xfrm>
          <a:prstGeom prst="rect">
            <a:avLst/>
          </a:prstGeom>
          <a:effectLst>
            <a:outerShdw blurRad="63500" sx="102000" sy="102000" algn="ctr" rotWithShape="0">
              <a:prstClr val="black">
                <a:alpha val="40000"/>
              </a:prstClr>
            </a:outerShdw>
          </a:effectLst>
        </p:spPr>
      </p:pic>
      <p:pic>
        <p:nvPicPr>
          <p:cNvPr id="24" name="Picture 10" descr="Loop">
            <a:extLst>
              <a:ext uri="{FF2B5EF4-FFF2-40B4-BE49-F238E27FC236}">
                <a16:creationId xmlns:a16="http://schemas.microsoft.com/office/drawing/2014/main" id="{BE92B92B-85A4-6CC6-C020-16243E22A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585" y="3675758"/>
            <a:ext cx="1948873" cy="196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Badge 1 with solid fill">
            <a:extLst>
              <a:ext uri="{FF2B5EF4-FFF2-40B4-BE49-F238E27FC236}">
                <a16:creationId xmlns:a16="http://schemas.microsoft.com/office/drawing/2014/main" id="{D39E0D54-1F2B-63A8-FBFF-5CCAA6BFA6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1" y="65030"/>
            <a:ext cx="646331" cy="646331"/>
          </a:xfrm>
          <a:prstGeom prst="rect">
            <a:avLst/>
          </a:prstGeom>
        </p:spPr>
      </p:pic>
      <p:pic>
        <p:nvPicPr>
          <p:cNvPr id="10" name="Picture 9">
            <a:extLst>
              <a:ext uri="{FF2B5EF4-FFF2-40B4-BE49-F238E27FC236}">
                <a16:creationId xmlns:a16="http://schemas.microsoft.com/office/drawing/2014/main" id="{AD2854EA-FE1B-AC85-914D-115AB1E4DEFE}"/>
              </a:ext>
            </a:extLst>
          </p:cNvPr>
          <p:cNvPicPr>
            <a:picLocks noChangeAspect="1"/>
          </p:cNvPicPr>
          <p:nvPr/>
        </p:nvPicPr>
        <p:blipFill>
          <a:blip r:embed="rId8"/>
          <a:stretch>
            <a:fillRect/>
          </a:stretch>
        </p:blipFill>
        <p:spPr>
          <a:xfrm>
            <a:off x="318701" y="946211"/>
            <a:ext cx="4915450" cy="3181520"/>
          </a:xfrm>
          <a:prstGeom prst="rect">
            <a:avLst/>
          </a:prstGeom>
          <a:effectLst>
            <a:outerShdw blurRad="63500" sx="102000" sy="102000" algn="ctr" rotWithShape="0">
              <a:prstClr val="black">
                <a:alpha val="40000"/>
              </a:prstClr>
            </a:outerShdw>
          </a:effectLst>
        </p:spPr>
      </p:pic>
      <p:sp>
        <p:nvSpPr>
          <p:cNvPr id="22" name="Rectangle 21">
            <a:extLst>
              <a:ext uri="{FF2B5EF4-FFF2-40B4-BE49-F238E27FC236}">
                <a16:creationId xmlns:a16="http://schemas.microsoft.com/office/drawing/2014/main" id="{8649D791-7E77-49FD-5F87-983F3894BC09}"/>
              </a:ext>
            </a:extLst>
          </p:cNvPr>
          <p:cNvSpPr/>
          <p:nvPr/>
        </p:nvSpPr>
        <p:spPr>
          <a:xfrm>
            <a:off x="521659" y="2635171"/>
            <a:ext cx="1730627" cy="441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blue text on a black background&#10;&#10;AI-generated content may be incorrect.">
            <a:extLst>
              <a:ext uri="{FF2B5EF4-FFF2-40B4-BE49-F238E27FC236}">
                <a16:creationId xmlns:a16="http://schemas.microsoft.com/office/drawing/2014/main" id="{BE0AB771-935F-820E-3192-035A5C9EE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4640" y="6246962"/>
            <a:ext cx="1737360" cy="662533"/>
          </a:xfrm>
          <a:prstGeom prst="rect">
            <a:avLst/>
          </a:prstGeom>
        </p:spPr>
      </p:pic>
    </p:spTree>
    <p:extLst>
      <p:ext uri="{BB962C8B-B14F-4D97-AF65-F5344CB8AC3E}">
        <p14:creationId xmlns:p14="http://schemas.microsoft.com/office/powerpoint/2010/main" val="19163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8|6|3.8|7.3|4.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2780</TotalTime>
  <Words>1305</Words>
  <Application>Microsoft Office PowerPoint</Application>
  <PresentationFormat>Widescreen</PresentationFormat>
  <Paragraphs>192</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lewis</dc:creator>
  <cp:lastModifiedBy>Sue Lewis</cp:lastModifiedBy>
  <cp:revision>65</cp:revision>
  <cp:lastPrinted>2026-05-19T14:29:37Z</cp:lastPrinted>
  <dcterms:created xsi:type="dcterms:W3CDTF">2025-10-20T11:28:24Z</dcterms:created>
  <dcterms:modified xsi:type="dcterms:W3CDTF">2026-05-19T14:56:11Z</dcterms:modified>
</cp:coreProperties>
</file>