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1145" r:id="rId2"/>
    <p:sldId id="1124" r:id="rId3"/>
    <p:sldId id="1149" r:id="rId4"/>
    <p:sldId id="1150" r:id="rId5"/>
    <p:sldId id="1151" r:id="rId6"/>
    <p:sldId id="1152" r:id="rId7"/>
    <p:sldId id="1153" r:id="rId8"/>
    <p:sldId id="1154" r:id="rId9"/>
    <p:sldId id="1155" r:id="rId10"/>
    <p:sldId id="1156" r:id="rId11"/>
    <p:sldId id="1157" r:id="rId12"/>
    <p:sldId id="1158" r:id="rId13"/>
    <p:sldId id="1159" r:id="rId14"/>
    <p:sldId id="1160" r:id="rId15"/>
    <p:sldId id="1161" r:id="rId16"/>
    <p:sldId id="1162" r:id="rId17"/>
    <p:sldId id="1163" r:id="rId18"/>
    <p:sldId id="1164" r:id="rId19"/>
    <p:sldId id="1165"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00CC00"/>
    <a:srgbClr val="58F13F"/>
    <a:srgbClr val="000000"/>
    <a:srgbClr val="FC5C30"/>
    <a:srgbClr val="F6D000"/>
    <a:srgbClr val="B779AD"/>
    <a:srgbClr val="00AF61"/>
    <a:srgbClr val="50BDC0"/>
    <a:srgbClr val="0072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87454" autoAdjust="0"/>
  </p:normalViewPr>
  <p:slideViewPr>
    <p:cSldViewPr snapToGrid="0">
      <p:cViewPr varScale="1">
        <p:scale>
          <a:sx n="97" d="100"/>
          <a:sy n="97" d="100"/>
        </p:scale>
        <p:origin x="1860" y="7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F8D0E65-E819-4DC9-BA7D-B76510C30413}" type="datetimeFigureOut">
              <a:rPr lang="en-GB" smtClean="0"/>
              <a:t>29/07/2026</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4153E87-001E-4BF5-B64A-317BD5A31B38}" type="slidenum">
              <a:rPr lang="en-GB" smtClean="0"/>
              <a:t>‹#›</a:t>
            </a:fld>
            <a:endParaRPr lang="en-GB"/>
          </a:p>
        </p:txBody>
      </p:sp>
    </p:spTree>
    <p:extLst>
      <p:ext uri="{BB962C8B-B14F-4D97-AF65-F5344CB8AC3E}">
        <p14:creationId xmlns:p14="http://schemas.microsoft.com/office/powerpoint/2010/main" val="2529690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8055"/>
          </a:xfrm>
          <a:prstGeom prst="rect">
            <a:avLst/>
          </a:prstGeom>
        </p:spPr>
        <p:txBody>
          <a:bodyPr vert="horz" lIns="91266" tIns="45633" rIns="91266" bIns="45633" rtlCol="0"/>
          <a:lstStyle>
            <a:lvl1pPr algn="l">
              <a:defRPr sz="1200"/>
            </a:lvl1pPr>
          </a:lstStyle>
          <a:p>
            <a:endParaRPr lang="en-GB"/>
          </a:p>
        </p:txBody>
      </p:sp>
      <p:sp>
        <p:nvSpPr>
          <p:cNvPr id="3" name="Date Placeholder 2"/>
          <p:cNvSpPr>
            <a:spLocks noGrp="1"/>
          </p:cNvSpPr>
          <p:nvPr>
            <p:ph type="dt" idx="1"/>
          </p:nvPr>
        </p:nvSpPr>
        <p:spPr>
          <a:xfrm>
            <a:off x="3850443" y="0"/>
            <a:ext cx="2945660" cy="498055"/>
          </a:xfrm>
          <a:prstGeom prst="rect">
            <a:avLst/>
          </a:prstGeom>
        </p:spPr>
        <p:txBody>
          <a:bodyPr vert="horz" lIns="91266" tIns="45633" rIns="91266" bIns="45633" rtlCol="0"/>
          <a:lstStyle>
            <a:lvl1pPr algn="r">
              <a:defRPr sz="1200"/>
            </a:lvl1pPr>
          </a:lstStyle>
          <a:p>
            <a:fld id="{3FD368B5-DC4D-4154-9812-699538F38B4E}" type="datetimeFigureOut">
              <a:rPr lang="en-GB" smtClean="0"/>
              <a:t>29/07/2026</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266" tIns="45633" rIns="91266" bIns="45633"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66" tIns="45633" rIns="91266" bIns="456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60" cy="498054"/>
          </a:xfrm>
          <a:prstGeom prst="rect">
            <a:avLst/>
          </a:prstGeom>
        </p:spPr>
        <p:txBody>
          <a:bodyPr vert="horz" lIns="91266" tIns="45633" rIns="91266" bIns="45633"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60" cy="498054"/>
          </a:xfrm>
          <a:prstGeom prst="rect">
            <a:avLst/>
          </a:prstGeom>
        </p:spPr>
        <p:txBody>
          <a:bodyPr vert="horz" lIns="91266" tIns="45633" rIns="91266" bIns="45633" rtlCol="0" anchor="b"/>
          <a:lstStyle>
            <a:lvl1pPr algn="r">
              <a:defRPr sz="1200"/>
            </a:lvl1pPr>
          </a:lstStyle>
          <a:p>
            <a:fld id="{E9295430-1DDE-4C21-A1C5-E00DB03C7282}" type="slidenum">
              <a:rPr lang="en-GB" smtClean="0"/>
              <a:t>‹#›</a:t>
            </a:fld>
            <a:endParaRPr lang="en-GB"/>
          </a:p>
        </p:txBody>
      </p:sp>
    </p:spTree>
    <p:extLst>
      <p:ext uri="{BB962C8B-B14F-4D97-AF65-F5344CB8AC3E}">
        <p14:creationId xmlns:p14="http://schemas.microsoft.com/office/powerpoint/2010/main" val="1230395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skillsbuilder.org/universal-framework-steps/listening-step-7-active-listen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bc.co.uk/bitesize/articles/zrjh92p"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a:t>
            </a:fld>
            <a:endParaRPr lang="en-GB"/>
          </a:p>
        </p:txBody>
      </p:sp>
    </p:spTree>
    <p:extLst>
      <p:ext uri="{BB962C8B-B14F-4D97-AF65-F5344CB8AC3E}">
        <p14:creationId xmlns:p14="http://schemas.microsoft.com/office/powerpoint/2010/main" val="1067004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Careerpilot is a website that you can use for free. It has lots of information and tools to help you to start to think about future career ideas and pathways and to get to know yourself, your skills, interests and strengths better.</a:t>
            </a:r>
          </a:p>
          <a:p>
            <a:endParaRPr lang="en-GB" dirty="0"/>
          </a:p>
          <a:p>
            <a:r>
              <a:rPr lang="en-GB" dirty="0"/>
              <a:t>The website is built around 3 stages:</a:t>
            </a:r>
          </a:p>
          <a:p>
            <a:pPr marL="228600" indent="-228600">
              <a:buFont typeface="+mj-lt"/>
              <a:buAutoNum type="arabicPeriod"/>
            </a:pPr>
            <a:r>
              <a:rPr lang="en-GB" dirty="0"/>
              <a:t>Start with you – with quizzes to find out more about yourself and what jobs might suit you</a:t>
            </a:r>
          </a:p>
          <a:p>
            <a:pPr marL="228600" indent="-228600">
              <a:buFont typeface="+mj-lt"/>
              <a:buAutoNum type="arabicPeriod"/>
            </a:pPr>
            <a:r>
              <a:rPr lang="en-GB" dirty="0"/>
              <a:t>Explore your options – where you can search for courses and jobs</a:t>
            </a:r>
          </a:p>
          <a:p>
            <a:pPr marL="228600" indent="-228600">
              <a:buFont typeface="+mj-lt"/>
              <a:buAutoNum type="arabicPeriod"/>
            </a:pPr>
            <a:r>
              <a:rPr lang="en-GB" dirty="0"/>
              <a:t>Plan your next steps – where you can build a report and plan some actions.</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10</a:t>
            </a:fld>
            <a:endParaRPr lang="en-GB"/>
          </a:p>
        </p:txBody>
      </p:sp>
    </p:spTree>
    <p:extLst>
      <p:ext uri="{BB962C8B-B14F-4D97-AF65-F5344CB8AC3E}">
        <p14:creationId xmlns:p14="http://schemas.microsoft.com/office/powerpoint/2010/main" val="3365749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11-16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11</a:t>
            </a:fld>
            <a:endParaRPr lang="en-GB"/>
          </a:p>
        </p:txBody>
      </p:sp>
    </p:spTree>
    <p:extLst>
      <p:ext uri="{BB962C8B-B14F-4D97-AF65-F5344CB8AC3E}">
        <p14:creationId xmlns:p14="http://schemas.microsoft.com/office/powerpoint/2010/main" val="1677103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students that if they are new to Careerpilot, they need to register to use the website. </a:t>
            </a:r>
          </a:p>
          <a:p>
            <a:r>
              <a:rPr lang="en-GB" dirty="0"/>
              <a:t>They must click on the ‘Register’ button in the top right corner to open up a short registration form that takes a few minutes to complete. </a:t>
            </a:r>
          </a:p>
          <a:p>
            <a:r>
              <a:rPr lang="en-GB" dirty="0"/>
              <a:t>Remind students to use their school email address to register and to click on your school from the drop down list.</a:t>
            </a:r>
          </a:p>
          <a:p>
            <a:r>
              <a:rPr lang="en-GB" dirty="0"/>
              <a:t>Students that have already registered just need to log in with their email and password. </a:t>
            </a:r>
          </a:p>
        </p:txBody>
      </p:sp>
      <p:sp>
        <p:nvSpPr>
          <p:cNvPr id="4" name="Slide Number Placeholder 3"/>
          <p:cNvSpPr>
            <a:spLocks noGrp="1"/>
          </p:cNvSpPr>
          <p:nvPr>
            <p:ph type="sldNum" sz="quarter" idx="10"/>
          </p:nvPr>
        </p:nvSpPr>
        <p:spPr/>
        <p:txBody>
          <a:bodyPr/>
          <a:lstStyle/>
          <a:p>
            <a:fld id="{E9295430-1DDE-4C21-A1C5-E00DB03C7282}" type="slidenum">
              <a:rPr lang="en-GB" smtClean="0"/>
              <a:t>12</a:t>
            </a:fld>
            <a:endParaRPr lang="en-GB"/>
          </a:p>
        </p:txBody>
      </p:sp>
    </p:spTree>
    <p:extLst>
      <p:ext uri="{BB962C8B-B14F-4D97-AF65-F5344CB8AC3E}">
        <p14:creationId xmlns:p14="http://schemas.microsoft.com/office/powerpoint/2010/main" val="30111887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60657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Students can use their list of subjects they are interested in as a starting point for exploring where they might lead and recording 3 jobs that each can lead onto. They could look at the job profile by clicking on the link if there is time.</a:t>
            </a:r>
          </a:p>
        </p:txBody>
      </p:sp>
    </p:spTree>
    <p:extLst>
      <p:ext uri="{BB962C8B-B14F-4D97-AF65-F5344CB8AC3E}">
        <p14:creationId xmlns:p14="http://schemas.microsoft.com/office/powerpoint/2010/main" val="40311841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 students to go to their Career Tools via the home page and click on My Job Sectors to see their chosen sectors and the job profiles they have viewed.</a:t>
            </a:r>
          </a:p>
          <a:p>
            <a:r>
              <a:rPr lang="en-GB" dirty="0"/>
              <a:t>Explain this will be saved for them to revisit at a later date and they can add more or change their choices as they go through school. </a:t>
            </a:r>
          </a:p>
        </p:txBody>
      </p:sp>
      <p:sp>
        <p:nvSpPr>
          <p:cNvPr id="4" name="Slide Number Placeholder 3"/>
          <p:cNvSpPr>
            <a:spLocks noGrp="1"/>
          </p:cNvSpPr>
          <p:nvPr>
            <p:ph type="sldNum" sz="quarter" idx="10"/>
          </p:nvPr>
        </p:nvSpPr>
        <p:spPr/>
        <p:txBody>
          <a:bodyPr/>
          <a:lstStyle/>
          <a:p>
            <a:fld id="{E9295430-1DDE-4C21-A1C5-E00DB03C7282}" type="slidenum">
              <a:rPr lang="en-GB" smtClean="0"/>
              <a:t>15</a:t>
            </a:fld>
            <a:endParaRPr lang="en-GB"/>
          </a:p>
        </p:txBody>
      </p:sp>
    </p:spTree>
    <p:extLst>
      <p:ext uri="{BB962C8B-B14F-4D97-AF65-F5344CB8AC3E}">
        <p14:creationId xmlns:p14="http://schemas.microsoft.com/office/powerpoint/2010/main" val="17155469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students what activities they will be doing shortly on Careerpilot. </a:t>
            </a:r>
          </a:p>
          <a:p>
            <a:r>
              <a:rPr lang="en-GB" dirty="0"/>
              <a:t>Use the following slides 11-16 to explain how to complete these activities before getting started….</a:t>
            </a:r>
          </a:p>
          <a:p>
            <a:endParaRPr lang="en-GB" dirty="0"/>
          </a:p>
        </p:txBody>
      </p:sp>
      <p:sp>
        <p:nvSpPr>
          <p:cNvPr id="4" name="Slide Number Placeholder 3"/>
          <p:cNvSpPr>
            <a:spLocks noGrp="1"/>
          </p:cNvSpPr>
          <p:nvPr>
            <p:ph type="sldNum" sz="quarter" idx="5"/>
          </p:nvPr>
        </p:nvSpPr>
        <p:spPr/>
        <p:txBody>
          <a:bodyPr/>
          <a:lstStyle/>
          <a:p>
            <a:fld id="{49D8F3F8-784D-4BD0-B132-FF0371917A74}" type="slidenum">
              <a:rPr lang="en-GB" smtClean="0"/>
              <a:t>16</a:t>
            </a:fld>
            <a:endParaRPr lang="en-GB"/>
          </a:p>
        </p:txBody>
      </p:sp>
    </p:spTree>
    <p:extLst>
      <p:ext uri="{BB962C8B-B14F-4D97-AF65-F5344CB8AC3E}">
        <p14:creationId xmlns:p14="http://schemas.microsoft.com/office/powerpoint/2010/main" val="3813994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endParaRPr lang="en-GB" altLang="en-US" dirty="0">
              <a:latin typeface="Arial" panose="020B0604020202020204" pitchFamily="34" charset="0"/>
            </a:endParaRPr>
          </a:p>
          <a:p>
            <a:r>
              <a:rPr lang="en-GB" altLang="en-US" dirty="0">
                <a:latin typeface="Arial" panose="020B0604020202020204" pitchFamily="34" charset="0"/>
              </a:rPr>
              <a:t>Good video to show: </a:t>
            </a:r>
          </a:p>
          <a:p>
            <a:r>
              <a:rPr lang="en-GB" altLang="en-US" dirty="0">
                <a:latin typeface="Arial" panose="020B0604020202020204" pitchFamily="34" charset="0"/>
              </a:rPr>
              <a:t>What you wouldn’t do when choosing your</a:t>
            </a:r>
            <a:r>
              <a:rPr lang="en-GB" altLang="en-US" baseline="0" dirty="0">
                <a:latin typeface="Arial" panose="020B0604020202020204" pitchFamily="34" charset="0"/>
              </a:rPr>
              <a:t> options – i.e. choose them because you like the teacher, your friend is doing it, your parents told you to, you think it will be easy.</a:t>
            </a:r>
          </a:p>
          <a:p>
            <a:r>
              <a:rPr lang="en-GB" altLang="en-US" baseline="0" dirty="0">
                <a:latin typeface="Arial" panose="020B0604020202020204" pitchFamily="34" charset="0"/>
              </a:rPr>
              <a:t>Video does mention Grade A – C so make sure to mention that means 4-9 in new grades</a:t>
            </a:r>
            <a:endParaRPr lang="en-GB" altLang="en-US" dirty="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85FCD6D-8D75-4B17-A7B1-081EF3D07222}" type="slidenum">
              <a:rPr lang="en-GB" altLang="en-US" smtClean="0">
                <a:latin typeface="Arial" panose="020B0604020202020204" pitchFamily="34" charset="0"/>
              </a:rPr>
              <a:pPr/>
              <a:t>17</a:t>
            </a:fld>
            <a:endParaRPr lang="en-GB" altLang="en-US">
              <a:latin typeface="Arial" panose="020B0604020202020204" pitchFamily="34" charset="0"/>
            </a:endParaRPr>
          </a:p>
        </p:txBody>
      </p:sp>
    </p:spTree>
    <p:extLst>
      <p:ext uri="{BB962C8B-B14F-4D97-AF65-F5344CB8AC3E}">
        <p14:creationId xmlns:p14="http://schemas.microsoft.com/office/powerpoint/2010/main" val="3580666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 can make a note of any course or jobs of interest that are related to subjects they are interested in.</a:t>
            </a:r>
          </a:p>
          <a:p>
            <a:endParaRPr lang="en-GB" dirty="0"/>
          </a:p>
          <a:p>
            <a:r>
              <a:rPr lang="en-GB" altLang="en-US" dirty="0">
                <a:latin typeface="Arial" panose="020B0604020202020204" pitchFamily="34" charset="0"/>
              </a:rPr>
              <a:t>This activity can support students to build the following skills steps:</a:t>
            </a:r>
          </a:p>
          <a:p>
            <a:r>
              <a:rPr lang="en-GB" altLang="en-US" dirty="0">
                <a:latin typeface="Arial" panose="020B0604020202020204" pitchFamily="34" charset="0"/>
              </a:rPr>
              <a:t>Step 6 Listening - </a:t>
            </a:r>
            <a:r>
              <a:rPr lang="en-GB" altLang="en-US" b="1" dirty="0">
                <a:latin typeface="Arial" panose="020B0604020202020204" pitchFamily="34" charset="0"/>
              </a:rPr>
              <a:t>Note-taking: </a:t>
            </a:r>
            <a:r>
              <a:rPr lang="en-GB" sz="1200" b="0" i="0" u="none" strike="noStrike" kern="1200" dirty="0">
                <a:solidFill>
                  <a:schemeClr val="tx1"/>
                </a:solidFill>
                <a:effectLst/>
                <a:latin typeface="+mn-lt"/>
                <a:ea typeface="+mn-ea"/>
                <a:cs typeface="+mn-cs"/>
              </a:rPr>
              <a:t>I record important information</a:t>
            </a:r>
            <a:br>
              <a:rPr lang="en-GB" sz="1200" b="1" i="0" u="none" strike="noStrike" kern="1200" dirty="0">
                <a:solidFill>
                  <a:schemeClr val="tx1"/>
                </a:solidFill>
                <a:effectLst/>
                <a:latin typeface="+mn-lt"/>
                <a:ea typeface="+mn-ea"/>
                <a:cs typeface="+mn-cs"/>
                <a:hlinkClick r:id="rId3"/>
              </a:rPr>
            </a:br>
            <a:r>
              <a:rPr lang="en-GB" altLang="en-US" dirty="0">
                <a:latin typeface="Arial" panose="020B0604020202020204" pitchFamily="34" charset="0"/>
              </a:rPr>
              <a:t>Step 4 Speaking: </a:t>
            </a:r>
            <a:r>
              <a:rPr lang="en-GB" altLang="en-US" b="1" dirty="0">
                <a:latin typeface="Arial" panose="020B0604020202020204" pitchFamily="34" charset="0"/>
              </a:rPr>
              <a:t>Organising thoughts: </a:t>
            </a:r>
            <a:r>
              <a:rPr lang="en-GB" altLang="en-US" dirty="0">
                <a:latin typeface="Arial" panose="020B0604020202020204" pitchFamily="34" charset="0"/>
              </a:rPr>
              <a:t>I order my points to be understood</a:t>
            </a:r>
          </a:p>
          <a:p>
            <a:endParaRPr lang="en-GB" dirty="0">
              <a:latin typeface="Arial" panose="020B0604020202020204" pitchFamily="34" charset="0"/>
            </a:endParaRPr>
          </a:p>
          <a:p>
            <a:endParaRPr lang="en-GB" dirty="0">
              <a:latin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18</a:t>
            </a:fld>
            <a:endParaRPr lang="en-GB"/>
          </a:p>
        </p:txBody>
      </p:sp>
    </p:spTree>
    <p:extLst>
      <p:ext uri="{BB962C8B-B14F-4D97-AF65-F5344CB8AC3E}">
        <p14:creationId xmlns:p14="http://schemas.microsoft.com/office/powerpoint/2010/main" val="1916691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19</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40022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2</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70057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3</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The Career Development Institute has developed a careers framework that shows the skills everybody needs to have to manage their future career.</a:t>
            </a:r>
          </a:p>
          <a:p>
            <a:pPr eaLnBrk="1" hangingPunct="1"/>
            <a:r>
              <a:rPr lang="en-US" altLang="en-US" dirty="0">
                <a:latin typeface="Arial" panose="020B0604020202020204" pitchFamily="34" charset="0"/>
              </a:rPr>
              <a:t>This slide shows the students which of the career learning areas (CDI) that this lesson links to. </a:t>
            </a:r>
          </a:p>
          <a:p>
            <a:pPr eaLnBrk="1" hangingPunct="1"/>
            <a:r>
              <a:rPr lang="en-US" altLang="en-US" dirty="0">
                <a:latin typeface="Arial" panose="020B0604020202020204" pitchFamily="34" charset="0"/>
              </a:rPr>
              <a:t>You can also share the structure of the session with students.</a:t>
            </a:r>
          </a:p>
        </p:txBody>
      </p:sp>
    </p:spTree>
    <p:extLst>
      <p:ext uri="{BB962C8B-B14F-4D97-AF65-F5344CB8AC3E}">
        <p14:creationId xmlns:p14="http://schemas.microsoft.com/office/powerpoint/2010/main" val="102086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4</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Ask students if they know what a career means? </a:t>
            </a:r>
          </a:p>
          <a:p>
            <a:pPr eaLnBrk="1" hangingPunct="1"/>
            <a:r>
              <a:rPr lang="en-US" altLang="en-US" dirty="0">
                <a:latin typeface="Arial" panose="020B0604020202020204" pitchFamily="34" charset="0"/>
              </a:rPr>
              <a:t>Encourage students to explain what is meant by the word career then reveal the answer.</a:t>
            </a:r>
          </a:p>
          <a:p>
            <a:pPr eaLnBrk="1" hangingPunct="1"/>
            <a:r>
              <a:rPr lang="en-US" altLang="en-US" dirty="0">
                <a:latin typeface="Arial" panose="020B0604020202020204" pitchFamily="34" charset="0"/>
              </a:rPr>
              <a:t>Ask students to share it they have any idea about what sort of job or work they might like to do one day?</a:t>
            </a:r>
          </a:p>
        </p:txBody>
      </p:sp>
    </p:spTree>
    <p:extLst>
      <p:ext uri="{BB962C8B-B14F-4D97-AF65-F5344CB8AC3E}">
        <p14:creationId xmlns:p14="http://schemas.microsoft.com/office/powerpoint/2010/main" val="737650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5</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baseline="0" dirty="0">
                <a:latin typeface="Arial" panose="020B0604020202020204" pitchFamily="34" charset="0"/>
              </a:rPr>
              <a:t>In pairs ask them to think of the school subjects that will be useful in one or two of these jobs. </a:t>
            </a:r>
          </a:p>
          <a:p>
            <a:pPr eaLnBrk="1" hangingPunct="1"/>
            <a:r>
              <a:rPr lang="en-US" altLang="en-US" baseline="0" dirty="0">
                <a:latin typeface="Arial" panose="020B0604020202020204" pitchFamily="34" charset="0"/>
              </a:rPr>
              <a:t>Dentist – D&amp;T, science</a:t>
            </a:r>
          </a:p>
          <a:p>
            <a:pPr eaLnBrk="1" hangingPunct="1"/>
            <a:r>
              <a:rPr lang="en-US" altLang="en-US" baseline="0" dirty="0">
                <a:latin typeface="Arial" panose="020B0604020202020204" pitchFamily="34" charset="0"/>
              </a:rPr>
              <a:t>Nurse – Science, English, </a:t>
            </a:r>
            <a:r>
              <a:rPr lang="en-US" altLang="en-US" baseline="0" dirty="0" err="1">
                <a:latin typeface="Arial" panose="020B0604020202020204" pitchFamily="34" charset="0"/>
              </a:rPr>
              <a:t>maths</a:t>
            </a:r>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Architect – </a:t>
            </a:r>
            <a:r>
              <a:rPr lang="en-US" altLang="en-US" baseline="0" dirty="0" err="1">
                <a:latin typeface="Arial" panose="020B0604020202020204" pitchFamily="34" charset="0"/>
              </a:rPr>
              <a:t>maths</a:t>
            </a:r>
            <a:r>
              <a:rPr lang="en-US" altLang="en-US" baseline="0" dirty="0">
                <a:latin typeface="Arial" panose="020B0604020202020204" pitchFamily="34" charset="0"/>
              </a:rPr>
              <a:t>, physics, art</a:t>
            </a:r>
          </a:p>
          <a:p>
            <a:pPr eaLnBrk="1" hangingPunct="1"/>
            <a:r>
              <a:rPr lang="en-US" altLang="en-US" baseline="0" dirty="0">
                <a:latin typeface="Arial" panose="020B0604020202020204" pitchFamily="34" charset="0"/>
              </a:rPr>
              <a:t>Outdoor instructor – PE, geography</a:t>
            </a:r>
          </a:p>
        </p:txBody>
      </p:sp>
    </p:spTree>
    <p:extLst>
      <p:ext uri="{BB962C8B-B14F-4D97-AF65-F5344CB8AC3E}">
        <p14:creationId xmlns:p14="http://schemas.microsoft.com/office/powerpoint/2010/main" val="602308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hlinkClick r:id="rId3"/>
              </a:rPr>
              <a:t>Watch a video on choosing your GCSE options:</a:t>
            </a:r>
          </a:p>
          <a:p>
            <a:r>
              <a:rPr lang="en-GB" b="1" dirty="0">
                <a:hlinkClick r:id="rId3"/>
              </a:rPr>
              <a:t>www.bbc.co.uk/bitesize/articles/zrjh92p</a:t>
            </a:r>
            <a:endParaRPr lang="en-GB" b="1" dirty="0"/>
          </a:p>
          <a:p>
            <a:r>
              <a:rPr lang="en-GB" b="1" dirty="0"/>
              <a:t>Open this link to view video in a separate tab.</a:t>
            </a:r>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6</a:t>
            </a:fld>
            <a:endParaRPr lang="en-GB"/>
          </a:p>
        </p:txBody>
      </p:sp>
    </p:spTree>
    <p:extLst>
      <p:ext uri="{BB962C8B-B14F-4D97-AF65-F5344CB8AC3E}">
        <p14:creationId xmlns:p14="http://schemas.microsoft.com/office/powerpoint/2010/main" val="3886260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503820" indent="-193289">
              <a:spcBef>
                <a:spcPct val="30000"/>
              </a:spcBef>
              <a:defRPr sz="1200">
                <a:solidFill>
                  <a:schemeClr val="tx1"/>
                </a:solidFill>
                <a:latin typeface="Arial" panose="020B0604020202020204" pitchFamily="34" charset="0"/>
              </a:defRPr>
            </a:lvl2pPr>
            <a:lvl3pPr marL="774743" indent="-153681">
              <a:spcBef>
                <a:spcPct val="30000"/>
              </a:spcBef>
              <a:defRPr sz="1200">
                <a:solidFill>
                  <a:schemeClr val="tx1"/>
                </a:solidFill>
                <a:latin typeface="Arial" panose="020B0604020202020204" pitchFamily="34" charset="0"/>
              </a:defRPr>
            </a:lvl3pPr>
            <a:lvl4pPr marL="1085274" indent="-153681">
              <a:spcBef>
                <a:spcPct val="30000"/>
              </a:spcBef>
              <a:defRPr sz="1200">
                <a:solidFill>
                  <a:schemeClr val="tx1"/>
                </a:solidFill>
                <a:latin typeface="Arial" panose="020B0604020202020204" pitchFamily="34" charset="0"/>
              </a:defRPr>
            </a:lvl4pPr>
            <a:lvl5pPr marL="1395804" indent="-153681">
              <a:spcBef>
                <a:spcPct val="30000"/>
              </a:spcBef>
              <a:defRPr sz="1200">
                <a:solidFill>
                  <a:schemeClr val="tx1"/>
                </a:solidFill>
                <a:latin typeface="Arial" panose="020B0604020202020204" pitchFamily="34" charset="0"/>
              </a:defRPr>
            </a:lvl5pPr>
            <a:lvl6pPr marL="1852095" indent="-153681" eaLnBrk="0" fontAlgn="base" hangingPunct="0">
              <a:spcBef>
                <a:spcPct val="30000"/>
              </a:spcBef>
              <a:spcAft>
                <a:spcPct val="0"/>
              </a:spcAft>
              <a:defRPr sz="1200">
                <a:solidFill>
                  <a:schemeClr val="tx1"/>
                </a:solidFill>
                <a:latin typeface="Arial" panose="020B0604020202020204" pitchFamily="34" charset="0"/>
              </a:defRPr>
            </a:lvl6pPr>
            <a:lvl7pPr marL="2308386" indent="-153681" eaLnBrk="0" fontAlgn="base" hangingPunct="0">
              <a:spcBef>
                <a:spcPct val="30000"/>
              </a:spcBef>
              <a:spcAft>
                <a:spcPct val="0"/>
              </a:spcAft>
              <a:defRPr sz="1200">
                <a:solidFill>
                  <a:schemeClr val="tx1"/>
                </a:solidFill>
                <a:latin typeface="Arial" panose="020B0604020202020204" pitchFamily="34" charset="0"/>
              </a:defRPr>
            </a:lvl7pPr>
            <a:lvl8pPr marL="2764675" indent="-153681" eaLnBrk="0" fontAlgn="base" hangingPunct="0">
              <a:spcBef>
                <a:spcPct val="30000"/>
              </a:spcBef>
              <a:spcAft>
                <a:spcPct val="0"/>
              </a:spcAft>
              <a:defRPr sz="1200">
                <a:solidFill>
                  <a:schemeClr val="tx1"/>
                </a:solidFill>
                <a:latin typeface="Arial" panose="020B0604020202020204" pitchFamily="34" charset="0"/>
              </a:defRPr>
            </a:lvl8pPr>
            <a:lvl9pPr marL="3220966" indent="-153681"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BBC9E94-705B-49ED-86E9-578C9945EF19}" type="slidenum">
              <a:rPr lang="en-GB" altLang="en-US" sz="800"/>
              <a:pPr>
                <a:spcBef>
                  <a:spcPct val="0"/>
                </a:spcBef>
              </a:pPr>
              <a:t>7</a:t>
            </a:fld>
            <a:endParaRPr lang="en-GB" altLang="en-US" sz="8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there are three pathways, level of quals from 1 -8.</a:t>
            </a:r>
          </a:p>
          <a:p>
            <a:pPr eaLnBrk="1" hangingPunct="1"/>
            <a:r>
              <a:rPr lang="en-US" altLang="en-US" dirty="0">
                <a:latin typeface="Arial" panose="020B0604020202020204" pitchFamily="34" charset="0"/>
              </a:rPr>
              <a:t>Deferent quals. But they are choosing GCSE’s which are the first stage of the quals ladder.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401282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As a whole group see if you can name the subjects you can do at your school for GCSE</a:t>
            </a:r>
          </a:p>
          <a:p>
            <a:r>
              <a:rPr lang="en-GB" b="0" dirty="0"/>
              <a:t>See  if they know of any vocational courses on offer (teachers help the students if you know and they don’t) Maybe show list of their choices at end</a:t>
            </a:r>
          </a:p>
          <a:p>
            <a:r>
              <a:rPr lang="en-GB" b="0" dirty="0"/>
              <a:t>Which are compulsory? Circle them - English, maths, science.</a:t>
            </a:r>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TASK - </a:t>
            </a:r>
            <a:r>
              <a:rPr lang="en-GB" dirty="0"/>
              <a:t>Using the list students can make a list of their top 8 subjects and then mark their favourite 3 with a *</a:t>
            </a:r>
          </a:p>
          <a:p>
            <a:endParaRPr lang="en-GB" b="0" dirty="0"/>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8</a:t>
            </a:fld>
            <a:endParaRPr lang="en-GB"/>
          </a:p>
        </p:txBody>
      </p:sp>
    </p:spTree>
    <p:extLst>
      <p:ext uri="{BB962C8B-B14F-4D97-AF65-F5344CB8AC3E}">
        <p14:creationId xmlns:p14="http://schemas.microsoft.com/office/powerpoint/2010/main" val="3013677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Explain that as they are general, not choosing one doesn’t close down your options but there are a few things to bear in mind</a:t>
            </a:r>
          </a:p>
          <a:p>
            <a:endParaRPr lang="en-GB" dirty="0"/>
          </a:p>
          <a:p>
            <a:endParaRPr lang="en-GB" dirty="0"/>
          </a:p>
        </p:txBody>
      </p:sp>
      <p:sp>
        <p:nvSpPr>
          <p:cNvPr id="4" name="Slide Number Placeholder 3"/>
          <p:cNvSpPr>
            <a:spLocks noGrp="1"/>
          </p:cNvSpPr>
          <p:nvPr>
            <p:ph type="sldNum" sz="quarter" idx="10"/>
          </p:nvPr>
        </p:nvSpPr>
        <p:spPr/>
        <p:txBody>
          <a:bodyPr/>
          <a:lstStyle/>
          <a:p>
            <a:fld id="{E9295430-1DDE-4C21-A1C5-E00DB03C7282}" type="slidenum">
              <a:rPr lang="en-GB" smtClean="0"/>
              <a:t>9</a:t>
            </a:fld>
            <a:endParaRPr lang="en-GB"/>
          </a:p>
        </p:txBody>
      </p:sp>
    </p:spTree>
    <p:extLst>
      <p:ext uri="{BB962C8B-B14F-4D97-AF65-F5344CB8AC3E}">
        <p14:creationId xmlns:p14="http://schemas.microsoft.com/office/powerpoint/2010/main" val="383554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30922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05912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676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331959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A6872B-ED41-4C03-868D-DA07362A119E}"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3864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4472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A6872B-ED41-4C03-868D-DA07362A119E}" type="datetimeFigureOut">
              <a:rPr lang="en-GB" smtClean="0"/>
              <a:t>29/07/2026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8383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A6872B-ED41-4C03-868D-DA07362A119E}"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163243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A6872B-ED41-4C03-868D-DA07362A119E}"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2575208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498948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A6872B-ED41-4C03-868D-DA07362A119E}"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E3B874-40D0-4054-9EDF-B7C9956244E2}" type="slidenum">
              <a:rPr lang="en-GB" smtClean="0"/>
              <a:t>‹#›</a:t>
            </a:fld>
            <a:endParaRPr lang="en-GB"/>
          </a:p>
        </p:txBody>
      </p:sp>
    </p:spTree>
    <p:extLst>
      <p:ext uri="{BB962C8B-B14F-4D97-AF65-F5344CB8AC3E}">
        <p14:creationId xmlns:p14="http://schemas.microsoft.com/office/powerpoint/2010/main" val="3823569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6872B-ED41-4C03-868D-DA07362A119E}" type="datetimeFigureOut">
              <a:rPr lang="en-GB" smtClean="0"/>
              <a:t>29/07/2026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3B874-40D0-4054-9EDF-B7C9956244E2}" type="slidenum">
              <a:rPr lang="en-GB" smtClean="0"/>
              <a:t>‹#›</a:t>
            </a:fld>
            <a:endParaRPr lang="en-GB"/>
          </a:p>
        </p:txBody>
      </p:sp>
    </p:spTree>
    <p:extLst>
      <p:ext uri="{BB962C8B-B14F-4D97-AF65-F5344CB8AC3E}">
        <p14:creationId xmlns:p14="http://schemas.microsoft.com/office/powerpoint/2010/main" val="24109644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www.careerpilot.org.uk/"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svg"/><Relationship Id="rId5" Type="http://schemas.openxmlformats.org/officeDocument/2006/relationships/image" Target="../media/image24.pn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8.png"/><Relationship Id="rId5" Type="http://schemas.openxmlformats.org/officeDocument/2006/relationships/image" Target="../media/image3.sv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sv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25.pn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DsLfssAa1OY"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9.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sv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eur01.safelinks.protection.outlook.com/?url=https%3A%2F%2Fyoutu.be%2Fo_A4RCrsOVU&amp;data=05%7C02%7Camh227%40bath.ac.uk%7C30a407df9c6e4fb19fe608dccc0c866b%7C377e3d224ea1422db0ad8fcc89406b9e%7C0%7C0%7C638609601358097236%7CUnknown%7CTWFpbGZsb3d8eyJWIjoiMC4wLjAwMDAiLCJQIjoiV2luMzIiLCJBTiI6Ik1haWwiLCJXVCI6Mn0%3D%7C0%7C%7C%7C&amp;sdata=MGNB20NzvrQW8R2kEDXU1whLwNllXVT31qWGL230nus%3D&amp;reserved=0" TargetMode="Externa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svg"/><Relationship Id="rId5" Type="http://schemas.openxmlformats.org/officeDocument/2006/relationships/hyperlink" Target="https://youtu.be/o_A4RCrsOVU" TargetMode="External"/><Relationship Id="rId4" Type="http://schemas.openxmlformats.org/officeDocument/2006/relationships/slide" Target="slide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3.sv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3.sv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5.xml"/><Relationship Id="rId7"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www.bbc.co.uk/bitesize/articles/zrjh92p"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7.xml"/><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3.sv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350887"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5" name="Rectangle 4">
            <a:extLst>
              <a:ext uri="{FF2B5EF4-FFF2-40B4-BE49-F238E27FC236}">
                <a16:creationId xmlns:a16="http://schemas.microsoft.com/office/drawing/2014/main" id="{260B1E24-D386-4F94-A37B-D6629425D2A8}"/>
              </a:ext>
            </a:extLst>
          </p:cNvPr>
          <p:cNvSpPr/>
          <p:nvPr/>
        </p:nvSpPr>
        <p:spPr>
          <a:xfrm>
            <a:off x="-1" y="4045358"/>
            <a:ext cx="9144000" cy="2825221"/>
          </a:xfrm>
          <a:prstGeom prst="rect">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464CE28-3C89-4653-8FF8-2134A6F79AAA}"/>
              </a:ext>
            </a:extLst>
          </p:cNvPr>
          <p:cNvSpPr/>
          <p:nvPr/>
        </p:nvSpPr>
        <p:spPr>
          <a:xfrm>
            <a:off x="1437127" y="4837277"/>
            <a:ext cx="5220096" cy="1569660"/>
          </a:xfrm>
          <a:prstGeom prst="rect">
            <a:avLst/>
          </a:prstGeom>
        </p:spPr>
        <p:txBody>
          <a:bodyPr wrap="square">
            <a:spAutoFit/>
          </a:bodyPr>
          <a:lstStyle/>
          <a:p>
            <a:pPr algn="ctr"/>
            <a:r>
              <a:rPr lang="en-GB" altLang="en-US" sz="2400" b="1" dirty="0">
                <a:solidFill>
                  <a:schemeClr val="bg1"/>
                </a:solidFill>
                <a:latin typeface="Calibri" panose="020F0502020204030204" pitchFamily="34" charset="0"/>
              </a:rPr>
              <a:t>Know Your KS4 Options</a:t>
            </a:r>
          </a:p>
          <a:p>
            <a:pPr algn="ctr"/>
            <a:endParaRPr lang="en-GB" altLang="en-US" sz="2400" dirty="0">
              <a:solidFill>
                <a:schemeClr val="bg1"/>
              </a:solidFill>
              <a:latin typeface="Calibri" panose="020F0502020204030204" pitchFamily="34" charset="0"/>
            </a:endParaRPr>
          </a:p>
          <a:p>
            <a:pPr algn="ctr"/>
            <a:r>
              <a:rPr lang="en-GB" altLang="en-US" sz="2400" dirty="0">
                <a:solidFill>
                  <a:schemeClr val="bg1"/>
                </a:solidFill>
                <a:latin typeface="Calibri" panose="020F0502020204030204" pitchFamily="34" charset="0"/>
              </a:rPr>
              <a:t>Lesson 1: </a:t>
            </a:r>
          </a:p>
          <a:p>
            <a:pPr algn="ctr"/>
            <a:r>
              <a:rPr lang="en-GB" altLang="en-US" sz="2400" dirty="0">
                <a:solidFill>
                  <a:schemeClr val="bg1"/>
                </a:solidFill>
                <a:latin typeface="Calibri" panose="020F0502020204030204" pitchFamily="34" charset="0"/>
              </a:rPr>
              <a:t>Choosing your Key Stage 4 options</a:t>
            </a:r>
          </a:p>
        </p:txBody>
      </p:sp>
      <p:pic>
        <p:nvPicPr>
          <p:cNvPr id="2" name="Picture 1">
            <a:extLst>
              <a:ext uri="{FF2B5EF4-FFF2-40B4-BE49-F238E27FC236}">
                <a16:creationId xmlns:a16="http://schemas.microsoft.com/office/drawing/2014/main" id="{5EE2CDAE-34D2-4E84-94E9-3A7F84D261ED}"/>
              </a:ext>
            </a:extLst>
          </p:cNvPr>
          <p:cNvPicPr>
            <a:picLocks noChangeAspect="1"/>
          </p:cNvPicPr>
          <p:nvPr/>
        </p:nvPicPr>
        <p:blipFill rotWithShape="1">
          <a:blip r:embed="rId3"/>
          <a:srcRect r="3226" b="82541"/>
          <a:stretch/>
        </p:blipFill>
        <p:spPr>
          <a:xfrm>
            <a:off x="9787" y="-33331"/>
            <a:ext cx="9144000" cy="914401"/>
          </a:xfrm>
          <a:prstGeom prst="rect">
            <a:avLst/>
          </a:prstGeom>
        </p:spPr>
      </p:pic>
      <p:pic>
        <p:nvPicPr>
          <p:cNvPr id="4" name="Picture 3" descr="Calculator and math tools on a surface">
            <a:extLst>
              <a:ext uri="{FF2B5EF4-FFF2-40B4-BE49-F238E27FC236}">
                <a16:creationId xmlns:a16="http://schemas.microsoft.com/office/drawing/2014/main" id="{E9B51E95-5B68-40C2-9D05-99EDC96349F3}"/>
              </a:ext>
            </a:extLst>
          </p:cNvPr>
          <p:cNvPicPr>
            <a:picLocks noChangeAspect="1"/>
          </p:cNvPicPr>
          <p:nvPr/>
        </p:nvPicPr>
        <p:blipFill rotWithShape="1">
          <a:blip r:embed="rId4">
            <a:extLst>
              <a:ext uri="{28A0092B-C50C-407E-A947-70E740481C1C}">
                <a14:useLocalDpi xmlns:a14="http://schemas.microsoft.com/office/drawing/2010/main" val="0"/>
              </a:ext>
            </a:extLst>
          </a:blip>
          <a:srcRect l="107" t="39028" r="-107"/>
          <a:stretch/>
        </p:blipFill>
        <p:spPr>
          <a:xfrm>
            <a:off x="1" y="860958"/>
            <a:ext cx="9153786" cy="3725332"/>
          </a:xfrm>
          <a:prstGeom prst="rect">
            <a:avLst/>
          </a:prstGeom>
        </p:spPr>
      </p:pic>
      <p:pic>
        <p:nvPicPr>
          <p:cNvPr id="9" name="Graphic 8">
            <a:extLst>
              <a:ext uri="{FF2B5EF4-FFF2-40B4-BE49-F238E27FC236}">
                <a16:creationId xmlns:a16="http://schemas.microsoft.com/office/drawing/2014/main" id="{4F5E0544-912C-4A38-A237-316C06C0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26942" y="4670392"/>
            <a:ext cx="1349431" cy="1349431"/>
          </a:xfrm>
          <a:prstGeom prst="rect">
            <a:avLst/>
          </a:prstGeom>
        </p:spPr>
      </p:pic>
      <p:sp>
        <p:nvSpPr>
          <p:cNvPr id="3" name="Rectangle 2">
            <a:extLst>
              <a:ext uri="{FF2B5EF4-FFF2-40B4-BE49-F238E27FC236}">
                <a16:creationId xmlns:a16="http://schemas.microsoft.com/office/drawing/2014/main" id="{0D2EC95E-F99C-B58F-7782-BFD56B2EC7AA}"/>
              </a:ext>
            </a:extLst>
          </p:cNvPr>
          <p:cNvSpPr/>
          <p:nvPr/>
        </p:nvSpPr>
        <p:spPr>
          <a:xfrm>
            <a:off x="6819060" y="4689758"/>
            <a:ext cx="2153311" cy="2064774"/>
          </a:xfrm>
          <a:prstGeom prst="rect">
            <a:avLst/>
          </a:prstGeom>
          <a:solidFill>
            <a:srgbClr val="FF99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29C2065B-5173-4E4A-FFD2-C37ACAEE5426}"/>
              </a:ext>
            </a:extLst>
          </p:cNvPr>
          <p:cNvSpPr txBox="1"/>
          <p:nvPr/>
        </p:nvSpPr>
        <p:spPr>
          <a:xfrm>
            <a:off x="6819061" y="4837277"/>
            <a:ext cx="2153311" cy="1015663"/>
          </a:xfrm>
          <a:prstGeom prst="rect">
            <a:avLst/>
          </a:prstGeom>
          <a:noFill/>
        </p:spPr>
        <p:txBody>
          <a:bodyPr wrap="square" rtlCol="0">
            <a:spAutoFit/>
          </a:bodyPr>
          <a:lstStyle/>
          <a:p>
            <a:pPr algn="ctr"/>
            <a:r>
              <a:rPr lang="en-GB" sz="2000" dirty="0">
                <a:solidFill>
                  <a:schemeClr val="bg1"/>
                </a:solidFill>
              </a:rPr>
              <a:t>This lesson can be delivered through a video recording</a:t>
            </a:r>
          </a:p>
        </p:txBody>
      </p:sp>
      <p:pic>
        <p:nvPicPr>
          <p:cNvPr id="11" name="Graphic 10" descr="Vlog with solid fill">
            <a:extLst>
              <a:ext uri="{FF2B5EF4-FFF2-40B4-BE49-F238E27FC236}">
                <a16:creationId xmlns:a16="http://schemas.microsoft.com/office/drawing/2014/main" id="{1001282F-AF0D-67E2-7BBC-D5852B269E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11713" y="5683747"/>
            <a:ext cx="1168009" cy="1168009"/>
          </a:xfrm>
          <a:prstGeom prst="rect">
            <a:avLst/>
          </a:prstGeom>
        </p:spPr>
      </p:pic>
      <p:sp>
        <p:nvSpPr>
          <p:cNvPr id="10" name="Rectangle 9">
            <a:extLst>
              <a:ext uri="{FF2B5EF4-FFF2-40B4-BE49-F238E27FC236}">
                <a16:creationId xmlns:a16="http://schemas.microsoft.com/office/drawing/2014/main" id="{2DA9F9E1-2652-11B7-4517-9A54538CA12D}"/>
              </a:ext>
            </a:extLst>
          </p:cNvPr>
          <p:cNvSpPr/>
          <p:nvPr/>
        </p:nvSpPr>
        <p:spPr>
          <a:xfrm>
            <a:off x="-4895" y="858128"/>
            <a:ext cx="9153788" cy="448320"/>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solidFill>
                  <a:srgbClr val="002060"/>
                </a:solidFill>
              </a:rPr>
              <a:t>Careerpilot is closing. This resource is only available to use until 23</a:t>
            </a:r>
            <a:r>
              <a:rPr lang="en-GB" baseline="30000" dirty="0">
                <a:solidFill>
                  <a:srgbClr val="002060"/>
                </a:solidFill>
              </a:rPr>
              <a:t>rd</a:t>
            </a:r>
            <a:r>
              <a:rPr lang="en-GB" dirty="0">
                <a:solidFill>
                  <a:srgbClr val="002060"/>
                </a:solidFill>
              </a:rPr>
              <a:t> October 2026.</a:t>
            </a:r>
          </a:p>
        </p:txBody>
      </p:sp>
    </p:spTree>
    <p:extLst>
      <p:ext uri="{BB962C8B-B14F-4D97-AF65-F5344CB8AC3E}">
        <p14:creationId xmlns:p14="http://schemas.microsoft.com/office/powerpoint/2010/main" val="1252585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6D08CD-8AC4-4DE3-9C33-9D5972FD73C3}"/>
              </a:ext>
            </a:extLst>
          </p:cNvPr>
          <p:cNvSpPr/>
          <p:nvPr/>
        </p:nvSpPr>
        <p:spPr>
          <a:xfrm>
            <a:off x="0" y="0"/>
            <a:ext cx="9144000" cy="6858000"/>
          </a:xfrm>
          <a:prstGeom prst="rect">
            <a:avLst/>
          </a:prstGeom>
          <a:solidFill>
            <a:srgbClr val="007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15" name="TextBox 14">
            <a:extLst>
              <a:ext uri="{FF2B5EF4-FFF2-40B4-BE49-F238E27FC236}">
                <a16:creationId xmlns:a16="http://schemas.microsoft.com/office/drawing/2014/main" id="{F429F7BE-DCF1-43A2-8428-2C4E492E5192}"/>
              </a:ext>
            </a:extLst>
          </p:cNvPr>
          <p:cNvSpPr txBox="1"/>
          <p:nvPr/>
        </p:nvSpPr>
        <p:spPr>
          <a:xfrm>
            <a:off x="4429782" y="5791901"/>
            <a:ext cx="5198939" cy="646331"/>
          </a:xfrm>
          <a:prstGeom prst="rect">
            <a:avLst/>
          </a:prstGeom>
          <a:noFill/>
        </p:spPr>
        <p:txBody>
          <a:bodyPr wrap="square" rtlCol="0">
            <a:spAutoFit/>
          </a:bodyPr>
          <a:lstStyle/>
          <a:p>
            <a:pPr algn="ctr"/>
            <a:r>
              <a:rPr lang="en-GB" sz="3600" b="1" dirty="0">
                <a:solidFill>
                  <a:srgbClr val="002060"/>
                </a:solidFill>
                <a:hlinkClick r:id="rId3">
                  <a:extLst>
                    <a:ext uri="{A12FA001-AC4F-418D-AE19-62706E023703}">
                      <ahyp:hlinkClr xmlns:ahyp="http://schemas.microsoft.com/office/drawing/2018/hyperlinkcolor" val="tx"/>
                    </a:ext>
                  </a:extLst>
                </a:hlinkClick>
              </a:rPr>
              <a:t>careerpilot.org.uk</a:t>
            </a:r>
            <a:endParaRPr lang="en-GB" sz="3600" b="1" dirty="0">
              <a:solidFill>
                <a:srgbClr val="002060"/>
              </a:solidFill>
            </a:endParaRPr>
          </a:p>
        </p:txBody>
      </p:sp>
      <p:pic>
        <p:nvPicPr>
          <p:cNvPr id="7" name="Picture 6">
            <a:extLst>
              <a:ext uri="{FF2B5EF4-FFF2-40B4-BE49-F238E27FC236}">
                <a16:creationId xmlns:a16="http://schemas.microsoft.com/office/drawing/2014/main" id="{3ACE59B0-570D-4251-BDF1-5CF5C26BD6AE}"/>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4177" b="4177"/>
          <a:stretch/>
        </p:blipFill>
        <p:spPr>
          <a:xfrm>
            <a:off x="224210" y="1348716"/>
            <a:ext cx="4828352" cy="5010151"/>
          </a:xfrm>
          <a:prstGeom prst="rect">
            <a:avLst/>
          </a:prstGeom>
        </p:spPr>
      </p:pic>
      <p:sp>
        <p:nvSpPr>
          <p:cNvPr id="8" name="Rectangle 7">
            <a:extLst>
              <a:ext uri="{FF2B5EF4-FFF2-40B4-BE49-F238E27FC236}">
                <a16:creationId xmlns:a16="http://schemas.microsoft.com/office/drawing/2014/main" id="{01C16031-72A3-403F-9684-E9B768118AF5}"/>
              </a:ext>
            </a:extLst>
          </p:cNvPr>
          <p:cNvSpPr/>
          <p:nvPr/>
        </p:nvSpPr>
        <p:spPr>
          <a:xfrm>
            <a:off x="0" y="-31056"/>
            <a:ext cx="9144000" cy="696910"/>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Introducing Careerpilot</a:t>
            </a:r>
          </a:p>
        </p:txBody>
      </p:sp>
      <p:sp>
        <p:nvSpPr>
          <p:cNvPr id="13" name="Speech Bubble: Rectangle 12">
            <a:extLst>
              <a:ext uri="{FF2B5EF4-FFF2-40B4-BE49-F238E27FC236}">
                <a16:creationId xmlns:a16="http://schemas.microsoft.com/office/drawing/2014/main" id="{F8C06C43-97F5-45BA-82E0-37B59EC461B7}"/>
              </a:ext>
            </a:extLst>
          </p:cNvPr>
          <p:cNvSpPr/>
          <p:nvPr/>
        </p:nvSpPr>
        <p:spPr>
          <a:xfrm>
            <a:off x="5391150" y="4247326"/>
            <a:ext cx="3481627" cy="942975"/>
          </a:xfrm>
          <a:prstGeom prst="wedgeRectCallout">
            <a:avLst>
              <a:gd name="adj1" fmla="val -100959"/>
              <a:gd name="adj2" fmla="val 10804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Future qualifications and pathways</a:t>
            </a:r>
          </a:p>
        </p:txBody>
      </p:sp>
      <p:pic>
        <p:nvPicPr>
          <p:cNvPr id="3" name="Picture 2">
            <a:extLst>
              <a:ext uri="{FF2B5EF4-FFF2-40B4-BE49-F238E27FC236}">
                <a16:creationId xmlns:a16="http://schemas.microsoft.com/office/drawing/2014/main" id="{DD42557F-EBBA-49A6-827C-3419558AB08C}"/>
              </a:ext>
            </a:extLst>
          </p:cNvPr>
          <p:cNvPicPr>
            <a:picLocks noChangeAspect="1"/>
          </p:cNvPicPr>
          <p:nvPr/>
        </p:nvPicPr>
        <p:blipFill rotWithShape="1">
          <a:blip r:embed="rId5"/>
          <a:srcRect l="50000" t="6215" r="11924" b="6433"/>
          <a:stretch/>
        </p:blipFill>
        <p:spPr>
          <a:xfrm>
            <a:off x="224211" y="1042898"/>
            <a:ext cx="4828352" cy="3151263"/>
          </a:xfrm>
          <a:prstGeom prst="rect">
            <a:avLst/>
          </a:prstGeom>
        </p:spPr>
      </p:pic>
      <p:sp>
        <p:nvSpPr>
          <p:cNvPr id="10" name="Speech Bubble: Rectangle 9">
            <a:extLst>
              <a:ext uri="{FF2B5EF4-FFF2-40B4-BE49-F238E27FC236}">
                <a16:creationId xmlns:a16="http://schemas.microsoft.com/office/drawing/2014/main" id="{A46BC127-356B-48C1-BDC2-059F8CDA46CA}"/>
              </a:ext>
            </a:extLst>
          </p:cNvPr>
          <p:cNvSpPr/>
          <p:nvPr/>
        </p:nvSpPr>
        <p:spPr>
          <a:xfrm>
            <a:off x="5443299" y="1508889"/>
            <a:ext cx="3430173" cy="1243015"/>
          </a:xfrm>
          <a:prstGeom prst="wedgeRectCallout">
            <a:avLst>
              <a:gd name="adj1" fmla="val -115190"/>
              <a:gd name="adj2" fmla="val -65623"/>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Jobs, courses, qualification planner, videos</a:t>
            </a:r>
          </a:p>
        </p:txBody>
      </p:sp>
      <p:sp>
        <p:nvSpPr>
          <p:cNvPr id="12" name="Speech Bubble: Rectangle 11">
            <a:extLst>
              <a:ext uri="{FF2B5EF4-FFF2-40B4-BE49-F238E27FC236}">
                <a16:creationId xmlns:a16="http://schemas.microsoft.com/office/drawing/2014/main" id="{4ED29590-DD8A-466B-ABB3-6D4EC5DA6434}"/>
              </a:ext>
            </a:extLst>
          </p:cNvPr>
          <p:cNvSpPr/>
          <p:nvPr/>
        </p:nvSpPr>
        <p:spPr>
          <a:xfrm>
            <a:off x="5443300" y="2927307"/>
            <a:ext cx="3429478" cy="942975"/>
          </a:xfrm>
          <a:prstGeom prst="wedgeRectCallout">
            <a:avLst>
              <a:gd name="adj1" fmla="val -92139"/>
              <a:gd name="adj2" fmla="val -53872"/>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Quizzes, tools</a:t>
            </a:r>
          </a:p>
        </p:txBody>
      </p:sp>
      <p:pic>
        <p:nvPicPr>
          <p:cNvPr id="11" name="Graphic 10" descr="Badge 1 with solid fill">
            <a:extLst>
              <a:ext uri="{FF2B5EF4-FFF2-40B4-BE49-F238E27FC236}">
                <a16:creationId xmlns:a16="http://schemas.microsoft.com/office/drawing/2014/main" id="{6D8E1251-9345-45C5-82B5-1A44EDBEDA3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14" name="Explosion 2 7">
            <a:extLst>
              <a:ext uri="{FF2B5EF4-FFF2-40B4-BE49-F238E27FC236}">
                <a16:creationId xmlns:a16="http://schemas.microsoft.com/office/drawing/2014/main" id="{3B808B1A-4272-4797-A0C5-0F5E4E4700B0}"/>
              </a:ext>
            </a:extLst>
          </p:cNvPr>
          <p:cNvSpPr/>
          <p:nvPr/>
        </p:nvSpPr>
        <p:spPr>
          <a:xfrm>
            <a:off x="495392" y="646040"/>
            <a:ext cx="8075731" cy="5975097"/>
          </a:xfrm>
          <a:prstGeom prst="irregularSeal2">
            <a:avLst/>
          </a:prstGeom>
          <a:solidFill>
            <a:srgbClr val="002060"/>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dirty="0"/>
              <a:t>Sign in to Careerpilot at school or any time at home to explore ideas for your future career. </a:t>
            </a:r>
          </a:p>
          <a:p>
            <a:pPr algn="ctr"/>
            <a:endParaRPr lang="en-GB" sz="2400" dirty="0"/>
          </a:p>
          <a:p>
            <a:pPr algn="ctr"/>
            <a:r>
              <a:rPr lang="en-GB" sz="2400" dirty="0"/>
              <a:t>You keep your Careerpilot account until you are 20!</a:t>
            </a:r>
          </a:p>
        </p:txBody>
      </p:sp>
    </p:spTree>
    <p:extLst>
      <p:ext uri="{BB962C8B-B14F-4D97-AF65-F5344CB8AC3E}">
        <p14:creationId xmlns:p14="http://schemas.microsoft.com/office/powerpoint/2010/main" val="356268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12"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31572"/>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5" y="0"/>
            <a:ext cx="646331" cy="646331"/>
          </a:xfrm>
          <a:prstGeom prst="rect">
            <a:avLst/>
          </a:prstGeom>
        </p:spPr>
      </p:pic>
      <p:grpSp>
        <p:nvGrpSpPr>
          <p:cNvPr id="10" name="Group 9">
            <a:extLst>
              <a:ext uri="{FF2B5EF4-FFF2-40B4-BE49-F238E27FC236}">
                <a16:creationId xmlns:a16="http://schemas.microsoft.com/office/drawing/2014/main" id="{6182E390-171C-4DD2-A5C7-29535C4C9573}"/>
              </a:ext>
            </a:extLst>
          </p:cNvPr>
          <p:cNvGrpSpPr/>
          <p:nvPr/>
        </p:nvGrpSpPr>
        <p:grpSpPr>
          <a:xfrm>
            <a:off x="384987" y="3036409"/>
            <a:ext cx="7966043" cy="2451639"/>
            <a:chOff x="363238" y="3490238"/>
            <a:chExt cx="7966043" cy="2451639"/>
          </a:xfrm>
        </p:grpSpPr>
        <p:sp>
          <p:nvSpPr>
            <p:cNvPr id="22" name="Rectangle 21">
              <a:extLst>
                <a:ext uri="{FF2B5EF4-FFF2-40B4-BE49-F238E27FC236}">
                  <a16:creationId xmlns:a16="http://schemas.microsoft.com/office/drawing/2014/main" id="{21564683-49E5-4495-B442-C0DC71D2F433}"/>
                </a:ext>
              </a:extLst>
            </p:cNvPr>
            <p:cNvSpPr/>
            <p:nvPr/>
          </p:nvSpPr>
          <p:spPr>
            <a:xfrm>
              <a:off x="363238" y="3490238"/>
              <a:ext cx="7850569" cy="1938992"/>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startAt="2"/>
              </a:pPr>
              <a:r>
                <a:rPr lang="en-GB" altLang="en-US" sz="2400" dirty="0">
                  <a:latin typeface="Calibri" panose="020F0502020204030204" pitchFamily="34" charset="0"/>
                </a:rPr>
                <a:t>Click on ‘Start With You’ then ‘Start with Subject’ and explore your top three subjects to see where they could lead.</a:t>
              </a:r>
            </a:p>
            <a:p>
              <a:pPr marL="457200" indent="-457200">
                <a:buAutoNum type="arabicPeriod" startAt="2"/>
              </a:pPr>
              <a:endParaRPr lang="en-GB" altLang="en-US" sz="2400" b="1" dirty="0">
                <a:solidFill>
                  <a:srgbClr val="002060"/>
                </a:solidFill>
                <a:latin typeface="Calibri" panose="020F0502020204030204" pitchFamily="34" charset="0"/>
              </a:endParaRPr>
            </a:p>
          </p:txBody>
        </p:sp>
        <p:pic>
          <p:nvPicPr>
            <p:cNvPr id="23" name="Picture 22">
              <a:extLst>
                <a:ext uri="{FF2B5EF4-FFF2-40B4-BE49-F238E27FC236}">
                  <a16:creationId xmlns:a16="http://schemas.microsoft.com/office/drawing/2014/main" id="{1B4219DC-3560-44E8-9777-B159CC4E69AF}"/>
                </a:ext>
              </a:extLst>
            </p:cNvPr>
            <p:cNvPicPr>
              <a:picLocks noChangeAspect="1"/>
            </p:cNvPicPr>
            <p:nvPr/>
          </p:nvPicPr>
          <p:blipFill>
            <a:blip r:embed="rId4"/>
            <a:stretch>
              <a:fillRect/>
            </a:stretch>
          </p:blipFill>
          <p:spPr>
            <a:xfrm>
              <a:off x="7248914" y="4721029"/>
              <a:ext cx="1080367" cy="1220848"/>
            </a:xfrm>
            <a:prstGeom prst="rect">
              <a:avLst/>
            </a:prstGeom>
            <a:effectLst>
              <a:glow rad="63500">
                <a:schemeClr val="accent1">
                  <a:satMod val="175000"/>
                  <a:alpha val="40000"/>
                </a:schemeClr>
              </a:glow>
              <a:outerShdw blurRad="63500" sx="102000" sy="102000" algn="ctr" rotWithShape="0">
                <a:prstClr val="black">
                  <a:alpha val="40000"/>
                </a:prstClr>
              </a:outerShdw>
            </a:effectLst>
          </p:spPr>
        </p:pic>
      </p:grpSp>
      <p:grpSp>
        <p:nvGrpSpPr>
          <p:cNvPr id="4" name="Group 3">
            <a:extLst>
              <a:ext uri="{FF2B5EF4-FFF2-40B4-BE49-F238E27FC236}">
                <a16:creationId xmlns:a16="http://schemas.microsoft.com/office/drawing/2014/main" id="{6B509789-4EBA-15D5-A676-8038E2D3C858}"/>
              </a:ext>
            </a:extLst>
          </p:cNvPr>
          <p:cNvGrpSpPr/>
          <p:nvPr/>
        </p:nvGrpSpPr>
        <p:grpSpPr>
          <a:xfrm>
            <a:off x="384988" y="1247606"/>
            <a:ext cx="7850569" cy="1200329"/>
            <a:chOff x="384988" y="1300270"/>
            <a:chExt cx="7850569" cy="1200329"/>
          </a:xfrm>
        </p:grpSpPr>
        <p:sp>
          <p:nvSpPr>
            <p:cNvPr id="6" name="Rectangle 5">
              <a:extLst>
                <a:ext uri="{FF2B5EF4-FFF2-40B4-BE49-F238E27FC236}">
                  <a16:creationId xmlns:a16="http://schemas.microsoft.com/office/drawing/2014/main" id="{745F6B8F-A84B-DC4F-ADAE-E48455D522B6}"/>
                </a:ext>
              </a:extLst>
            </p:cNvPr>
            <p:cNvSpPr/>
            <p:nvPr/>
          </p:nvSpPr>
          <p:spPr>
            <a:xfrm>
              <a:off x="384988" y="1300270"/>
              <a:ext cx="7850568" cy="1200329"/>
            </a:xfrm>
            <a:prstGeom prst="rect">
              <a:avLst/>
            </a:prstGeom>
            <a:solidFill>
              <a:schemeClr val="bg1"/>
            </a:solidFill>
          </p:spPr>
          <p:txBody>
            <a:bodyPr wrap="square">
              <a:spAutoFit/>
            </a:bodyPr>
            <a:lstStyle/>
            <a:p>
              <a:endParaRPr lang="en-GB" altLang="en-US" sz="2400" b="1" dirty="0">
                <a:solidFill>
                  <a:srgbClr val="002060"/>
                </a:solidFill>
                <a:latin typeface="Calibri" panose="020F0502020204030204" pitchFamily="34" charset="0"/>
              </a:endParaRPr>
            </a:p>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b="1" dirty="0">
                <a:solidFill>
                  <a:srgbClr val="002060"/>
                </a:solidFill>
                <a:latin typeface="Calibri" panose="020F0502020204030204" pitchFamily="34" charset="0"/>
              </a:endParaRPr>
            </a:p>
          </p:txBody>
        </p:sp>
        <p:pic>
          <p:nvPicPr>
            <p:cNvPr id="3" name="Picture 2" descr="A screenshot of a computer&#10;&#10;Description automatically generated">
              <a:extLst>
                <a:ext uri="{FF2B5EF4-FFF2-40B4-BE49-F238E27FC236}">
                  <a16:creationId xmlns:a16="http://schemas.microsoft.com/office/drawing/2014/main" id="{3600AF20-86CE-D2F0-2D76-E3D2F84063A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852" t="3187" r="11306" b="4904"/>
            <a:stretch/>
          </p:blipFill>
          <p:spPr>
            <a:xfrm>
              <a:off x="6526170" y="1325403"/>
              <a:ext cx="1709387" cy="1150062"/>
            </a:xfrm>
            <a:prstGeom prst="rect">
              <a:avLst/>
            </a:prstGeom>
          </p:spPr>
        </p:pic>
      </p:grpSp>
    </p:spTree>
    <p:extLst>
      <p:ext uri="{BB962C8B-B14F-4D97-AF65-F5344CB8AC3E}">
        <p14:creationId xmlns:p14="http://schemas.microsoft.com/office/powerpoint/2010/main" val="414947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solidFill>
              <a:srgbClr val="FF66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757646"/>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1439631" y="36987"/>
            <a:ext cx="7396794" cy="646331"/>
          </a:xfrm>
          <a:prstGeom prst="rect">
            <a:avLst/>
          </a:prstGeom>
          <a:noFill/>
          <a:ln w="9525">
            <a:noFill/>
            <a:miter lim="800000"/>
            <a:headEnd/>
            <a:tailEnd/>
          </a:ln>
        </p:spPr>
        <p:txBody>
          <a:bodyPr wrap="square">
            <a:spAutoFit/>
          </a:bodyPr>
          <a:lstStyle/>
          <a:p>
            <a:r>
              <a:rPr lang="en-GB" sz="3600" dirty="0">
                <a:solidFill>
                  <a:schemeClr val="bg1"/>
                </a:solidFill>
              </a:rPr>
              <a:t>Register or sign in to Careerpilot</a:t>
            </a:r>
          </a:p>
        </p:txBody>
      </p:sp>
      <p:pic>
        <p:nvPicPr>
          <p:cNvPr id="16" name="Picture 15"/>
          <p:cNvPicPr>
            <a:picLocks noChangeAspect="1"/>
          </p:cNvPicPr>
          <p:nvPr/>
        </p:nvPicPr>
        <p:blipFill>
          <a:blip r:embed="rId3"/>
          <a:stretch>
            <a:fillRect/>
          </a:stretch>
        </p:blipFill>
        <p:spPr>
          <a:xfrm>
            <a:off x="4315650" y="989694"/>
            <a:ext cx="4677275" cy="5613923"/>
          </a:xfrm>
          <a:prstGeom prst="rect">
            <a:avLst/>
          </a:prstGeom>
          <a:effectLst>
            <a:outerShdw blurRad="63500" sx="102000" sy="102000" algn="ctr" rotWithShape="0">
              <a:prstClr val="black">
                <a:alpha val="40000"/>
              </a:prstClr>
            </a:outerShdw>
          </a:effectLst>
        </p:spPr>
      </p:pic>
      <p:pic>
        <p:nvPicPr>
          <p:cNvPr id="18"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028" y="4184482"/>
            <a:ext cx="2391229"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5AFAB0E-BC0C-4192-B976-E21C2912C8C8}"/>
              </a:ext>
            </a:extLst>
          </p:cNvPr>
          <p:cNvPicPr>
            <a:picLocks noChangeAspect="1"/>
          </p:cNvPicPr>
          <p:nvPr/>
        </p:nvPicPr>
        <p:blipFill>
          <a:blip r:embed="rId5"/>
          <a:stretch>
            <a:fillRect/>
          </a:stretch>
        </p:blipFill>
        <p:spPr>
          <a:xfrm>
            <a:off x="151075" y="1263912"/>
            <a:ext cx="4512282" cy="2920570"/>
          </a:xfrm>
          <a:prstGeom prst="rect">
            <a:avLst/>
          </a:prstGeom>
          <a:effectLst>
            <a:outerShdw blurRad="63500" sx="102000" sy="102000" algn="ctr" rotWithShape="0">
              <a:prstClr val="black">
                <a:alpha val="40000"/>
              </a:prstClr>
            </a:outerShdw>
          </a:effectLst>
        </p:spPr>
      </p:pic>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5786" y="957536"/>
            <a:ext cx="1502798" cy="757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5545" y="0"/>
            <a:ext cx="646331" cy="646331"/>
          </a:xfrm>
          <a:prstGeom prst="rect">
            <a:avLst/>
          </a:prstGeom>
        </p:spPr>
      </p:pic>
      <p:sp>
        <p:nvSpPr>
          <p:cNvPr id="21" name="Explosion 2 20"/>
          <p:cNvSpPr/>
          <p:nvPr/>
        </p:nvSpPr>
        <p:spPr>
          <a:xfrm>
            <a:off x="175545" y="3542267"/>
            <a:ext cx="5059903" cy="3188541"/>
          </a:xfrm>
          <a:prstGeom prst="irregularSeal2">
            <a:avLst/>
          </a:prstGeom>
          <a:solidFill>
            <a:srgbClr val="002060"/>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have registered before – sign in</a:t>
            </a:r>
          </a:p>
        </p:txBody>
      </p:sp>
    </p:spTree>
    <p:extLst>
      <p:ext uri="{BB962C8B-B14F-4D97-AF65-F5344CB8AC3E}">
        <p14:creationId xmlns:p14="http://schemas.microsoft.com/office/powerpoint/2010/main" val="294764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fltVal val="0"/>
                                          </p:val>
                                        </p:tav>
                                        <p:tav tm="100000">
                                          <p:val>
                                            <p:strVal val="#ppt_w"/>
                                          </p:val>
                                        </p:tav>
                                      </p:tavLst>
                                    </p:anim>
                                    <p:anim calcmode="lin" valueType="num">
                                      <p:cBhvr>
                                        <p:cTn id="26" dur="500" fill="hold"/>
                                        <p:tgtEl>
                                          <p:spTgt spid="21"/>
                                        </p:tgtEl>
                                        <p:attrNameLst>
                                          <p:attrName>ppt_h</p:attrName>
                                        </p:attrNameLst>
                                      </p:cBhvr>
                                      <p:tavLst>
                                        <p:tav tm="0">
                                          <p:val>
                                            <p:fltVal val="0"/>
                                          </p:val>
                                        </p:tav>
                                        <p:tav tm="100000">
                                          <p:val>
                                            <p:strVal val="#ppt_h"/>
                                          </p:val>
                                        </p:tav>
                                      </p:tavLst>
                                    </p:anim>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1"/>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Explore subjects</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01458" y="0"/>
            <a:ext cx="646331" cy="646331"/>
          </a:xfrm>
          <a:prstGeom prst="rect">
            <a:avLst/>
          </a:prstGeom>
        </p:spPr>
      </p:pic>
      <p:pic>
        <p:nvPicPr>
          <p:cNvPr id="7" name="Picture 6">
            <a:extLst>
              <a:ext uri="{FF2B5EF4-FFF2-40B4-BE49-F238E27FC236}">
                <a16:creationId xmlns:a16="http://schemas.microsoft.com/office/drawing/2014/main" id="{D826C96F-49E0-4802-900B-CF7C216BC54A}"/>
              </a:ext>
            </a:extLst>
          </p:cNvPr>
          <p:cNvPicPr>
            <a:picLocks noChangeAspect="1"/>
          </p:cNvPicPr>
          <p:nvPr/>
        </p:nvPicPr>
        <p:blipFill>
          <a:blip r:embed="rId5"/>
          <a:stretch>
            <a:fillRect/>
          </a:stretch>
        </p:blipFill>
        <p:spPr>
          <a:xfrm>
            <a:off x="227706" y="816980"/>
            <a:ext cx="5306408" cy="3434567"/>
          </a:xfrm>
          <a:prstGeom prst="rect">
            <a:avLst/>
          </a:prstGeom>
          <a:effectLst>
            <a:outerShdw blurRad="63500" sx="102000" sy="102000" algn="ctr" rotWithShape="0">
              <a:prstClr val="black">
                <a:alpha val="40000"/>
              </a:prstClr>
            </a:outerShdw>
          </a:effectLst>
        </p:spPr>
      </p:pic>
      <p:sp>
        <p:nvSpPr>
          <p:cNvPr id="11" name="Rectangle 10">
            <a:extLst>
              <a:ext uri="{FF2B5EF4-FFF2-40B4-BE49-F238E27FC236}">
                <a16:creationId xmlns:a16="http://schemas.microsoft.com/office/drawing/2014/main" id="{902FB952-3A30-4687-9087-EB2482D0E93C}"/>
              </a:ext>
            </a:extLst>
          </p:cNvPr>
          <p:cNvSpPr/>
          <p:nvPr/>
        </p:nvSpPr>
        <p:spPr>
          <a:xfrm>
            <a:off x="462707" y="2662270"/>
            <a:ext cx="4836405" cy="39844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224B637-A53A-4B8A-8766-3CE678CC3515}"/>
              </a:ext>
            </a:extLst>
          </p:cNvPr>
          <p:cNvPicPr>
            <a:picLocks noChangeAspect="1"/>
          </p:cNvPicPr>
          <p:nvPr/>
        </p:nvPicPr>
        <p:blipFill>
          <a:blip r:embed="rId6"/>
          <a:stretch>
            <a:fillRect/>
          </a:stretch>
        </p:blipFill>
        <p:spPr>
          <a:xfrm>
            <a:off x="1443208" y="3428999"/>
            <a:ext cx="7524521" cy="3209919"/>
          </a:xfrm>
          <a:prstGeom prst="rect">
            <a:avLst/>
          </a:prstGeom>
          <a:effectLst>
            <a:outerShdw blurRad="63500" sx="102000" sy="102000" algn="ctr" rotWithShape="0">
              <a:prstClr val="black">
                <a:alpha val="40000"/>
              </a:prstClr>
            </a:outerShdw>
          </a:effectLst>
        </p:spPr>
      </p:pic>
      <p:sp>
        <p:nvSpPr>
          <p:cNvPr id="13" name="Rectangle 12">
            <a:extLst>
              <a:ext uri="{FF2B5EF4-FFF2-40B4-BE49-F238E27FC236}">
                <a16:creationId xmlns:a16="http://schemas.microsoft.com/office/drawing/2014/main" id="{593B677B-8AF2-48F6-AA65-C943184B83BB}"/>
              </a:ext>
            </a:extLst>
          </p:cNvPr>
          <p:cNvSpPr/>
          <p:nvPr/>
        </p:nvSpPr>
        <p:spPr>
          <a:xfrm>
            <a:off x="7106292" y="4417390"/>
            <a:ext cx="1575413" cy="208575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69283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Choosing subjects</a:t>
            </a:r>
          </a:p>
        </p:txBody>
      </p:sp>
      <p:pic>
        <p:nvPicPr>
          <p:cNvPr id="12" name="Picture 11">
            <a:extLst>
              <a:ext uri="{FF2B5EF4-FFF2-40B4-BE49-F238E27FC236}">
                <a16:creationId xmlns:a16="http://schemas.microsoft.com/office/drawing/2014/main" id="{78AC1816-4AE5-4A5A-8283-B4C51A450D07}"/>
              </a:ext>
            </a:extLst>
          </p:cNvPr>
          <p:cNvPicPr>
            <a:picLocks noChangeAspect="1"/>
          </p:cNvPicPr>
          <p:nvPr/>
        </p:nvPicPr>
        <p:blipFill>
          <a:blip r:embed="rId4">
            <a:extLst>
              <a:ext uri="{28A0092B-C50C-407E-A947-70E740481C1C}">
                <a14:useLocalDpi xmlns:a14="http://schemas.microsoft.com/office/drawing/2010/main" val="0"/>
              </a:ext>
            </a:extLst>
          </a:blip>
          <a:srcRect l="1530" r="1530"/>
          <a:stretch/>
        </p:blipFill>
        <p:spPr>
          <a:xfrm>
            <a:off x="309415" y="2814165"/>
            <a:ext cx="8525170" cy="4051209"/>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D1D311D0-0227-489A-B7F0-1B34F71F7743}"/>
              </a:ext>
            </a:extLst>
          </p:cNvPr>
          <p:cNvSpPr txBox="1"/>
          <p:nvPr/>
        </p:nvSpPr>
        <p:spPr>
          <a:xfrm>
            <a:off x="176270" y="737932"/>
            <a:ext cx="8791460" cy="1971502"/>
          </a:xfrm>
          <a:prstGeom prst="rect">
            <a:avLst/>
          </a:prstGeom>
          <a:solidFill>
            <a:schemeClr val="bg1"/>
          </a:solidFill>
        </p:spPr>
        <p:txBody>
          <a:bodyPr wrap="square" rtlCol="0">
            <a:spAutoFit/>
          </a:bodyPr>
          <a:lstStyle/>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In ‘Start with a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S</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ubject’, you can look at different subjects and see what jobs </a:t>
            </a:r>
            <a:r>
              <a:rPr lang="en-GB" sz="2400" dirty="0">
                <a:solidFill>
                  <a:srgbClr val="000000"/>
                </a:solidFill>
                <a:latin typeface="Calibri" panose="020F0502020204030204" pitchFamily="34" charset="0"/>
                <a:ea typeface="Segoe UI" panose="020B0502040204020203" pitchFamily="34" charset="0"/>
                <a:cs typeface="Calibri" panose="020F0502020204030204" pitchFamily="34" charset="0"/>
              </a:rPr>
              <a:t>they may</a:t>
            </a: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 lead on to in the future. </a:t>
            </a:r>
          </a:p>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Look at your top 3 subjects from your list and save them. </a:t>
            </a:r>
          </a:p>
          <a:p>
            <a:pPr>
              <a:lnSpc>
                <a:spcPct val="115000"/>
              </a:lnSpc>
              <a:spcAft>
                <a:spcPts val="800"/>
              </a:spcAft>
            </a:pPr>
            <a:r>
              <a:rPr lang="en-GB" sz="2400" dirty="0">
                <a:solidFill>
                  <a:srgbClr val="000000"/>
                </a:solidFill>
                <a:effectLst/>
                <a:latin typeface="Calibri" panose="020F0502020204030204" pitchFamily="34" charset="0"/>
                <a:ea typeface="Segoe UI" panose="020B0502040204020203" pitchFamily="34" charset="0"/>
                <a:cs typeface="Calibri" panose="020F0502020204030204" pitchFamily="34" charset="0"/>
              </a:rPr>
              <a:t>Write down three jobs that each subject can lead on to.</a:t>
            </a:r>
          </a:p>
        </p:txBody>
      </p:sp>
      <p:pic>
        <p:nvPicPr>
          <p:cNvPr id="6" name="Graphic 5">
            <a:extLst>
              <a:ext uri="{FF2B5EF4-FFF2-40B4-BE49-F238E27FC236}">
                <a16:creationId xmlns:a16="http://schemas.microsoft.com/office/drawing/2014/main" id="{2EF63302-C009-4C50-AAC5-1126ACD21A9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1458" y="0"/>
            <a:ext cx="646331" cy="646331"/>
          </a:xfrm>
          <a:prstGeom prst="rect">
            <a:avLst/>
          </a:prstGeom>
        </p:spPr>
      </p:pic>
      <p:pic>
        <p:nvPicPr>
          <p:cNvPr id="5" name="Picture 10" descr="Loop">
            <a:extLst>
              <a:ext uri="{FF2B5EF4-FFF2-40B4-BE49-F238E27FC236}">
                <a16:creationId xmlns:a16="http://schemas.microsoft.com/office/drawing/2014/main" id="{AD7DD7D8-BEE6-5AF5-D8CD-40F0CAE6A9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87662" y="3953693"/>
            <a:ext cx="2146853" cy="6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5B6D89F-D7FC-666D-6BC6-F85F456E879C}"/>
              </a:ext>
            </a:extLst>
          </p:cNvPr>
          <p:cNvPicPr>
            <a:picLocks noChangeAspect="1"/>
          </p:cNvPicPr>
          <p:nvPr/>
        </p:nvPicPr>
        <p:blipFill>
          <a:blip r:embed="rId7"/>
          <a:stretch>
            <a:fillRect/>
          </a:stretch>
        </p:blipFill>
        <p:spPr>
          <a:xfrm>
            <a:off x="254218" y="4385736"/>
            <a:ext cx="8713512" cy="2423583"/>
          </a:xfrm>
          <a:prstGeom prst="rect">
            <a:avLst/>
          </a:prstGeom>
          <a:effectLst>
            <a:outerShdw blurRad="63500" sx="102000" sy="102000" algn="ctr" rotWithShape="0">
              <a:prstClr val="black">
                <a:alpha val="40000"/>
              </a:prstClr>
            </a:outerShdw>
          </a:effectLst>
        </p:spPr>
      </p:pic>
      <p:pic>
        <p:nvPicPr>
          <p:cNvPr id="9" name="Picture 10" descr="Loop">
            <a:extLst>
              <a:ext uri="{FF2B5EF4-FFF2-40B4-BE49-F238E27FC236}">
                <a16:creationId xmlns:a16="http://schemas.microsoft.com/office/drawing/2014/main" id="{6EC6B688-B11C-49DE-A4A1-C37601573F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4530" y="4337055"/>
            <a:ext cx="2344667" cy="6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400018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4780" y="-45826"/>
            <a:ext cx="9158780" cy="6903826"/>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7390" y="-45825"/>
            <a:ext cx="9144000" cy="71755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2364539" y="20566"/>
            <a:ext cx="4414922" cy="584775"/>
          </a:xfrm>
          <a:prstGeom prst="rect">
            <a:avLst/>
          </a:prstGeom>
          <a:noFill/>
          <a:ln w="9525">
            <a:noFill/>
            <a:miter lim="800000"/>
            <a:headEnd/>
            <a:tailEnd/>
          </a:ln>
        </p:spPr>
        <p:txBody>
          <a:bodyPr wrap="square">
            <a:spAutoFit/>
          </a:bodyPr>
          <a:lstStyle/>
          <a:p>
            <a:r>
              <a:rPr lang="en-GB" sz="3200" dirty="0">
                <a:solidFill>
                  <a:schemeClr val="bg1"/>
                </a:solidFill>
              </a:rPr>
              <a:t>Using your Career Tools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32395"/>
          <a:stretch/>
        </p:blipFill>
        <p:spPr>
          <a:xfrm>
            <a:off x="362198" y="2816999"/>
            <a:ext cx="2368660" cy="358084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6801038B-4675-48E9-9FF8-6BC92B314C4A}"/>
              </a:ext>
            </a:extLst>
          </p:cNvPr>
          <p:cNvSpPr txBox="1"/>
          <p:nvPr/>
        </p:nvSpPr>
        <p:spPr>
          <a:xfrm>
            <a:off x="362197" y="1064361"/>
            <a:ext cx="8520746" cy="1569660"/>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2400" dirty="0"/>
              <a:t>Go to the home page and select ‘Career Tools’ at top right of home page. </a:t>
            </a:r>
          </a:p>
          <a:p>
            <a:pPr marL="285750" indent="-285750">
              <a:buFont typeface="Arial" panose="020B0604020202020204" pitchFamily="34" charset="0"/>
              <a:buChar char="•"/>
            </a:pPr>
            <a:r>
              <a:rPr lang="en-GB" sz="2400" dirty="0"/>
              <a:t>Click on ‘My Subjects’ to see those you’ve ‘tagged’. You can click them to see all the information, at any time (or change them)</a:t>
            </a:r>
          </a:p>
        </p:txBody>
      </p:sp>
      <p:pic>
        <p:nvPicPr>
          <p:cNvPr id="10" name="Picture 10" descr="Loo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545" y="3558447"/>
            <a:ext cx="1576591" cy="45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phic 8" descr="Badge 1 with solid fill">
            <a:extLst>
              <a:ext uri="{FF2B5EF4-FFF2-40B4-BE49-F238E27FC236}">
                <a16:creationId xmlns:a16="http://schemas.microsoft.com/office/drawing/2014/main" id="{87A7F1F6-209F-472A-A91B-C379BE2857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pic>
        <p:nvPicPr>
          <p:cNvPr id="4" name="Picture 3">
            <a:extLst>
              <a:ext uri="{FF2B5EF4-FFF2-40B4-BE49-F238E27FC236}">
                <a16:creationId xmlns:a16="http://schemas.microsoft.com/office/drawing/2014/main" id="{D1A2192E-BB03-484D-AD70-A4D9D4CEC62E}"/>
              </a:ext>
            </a:extLst>
          </p:cNvPr>
          <p:cNvPicPr>
            <a:picLocks noChangeAspect="1"/>
          </p:cNvPicPr>
          <p:nvPr/>
        </p:nvPicPr>
        <p:blipFill>
          <a:blip r:embed="rId6"/>
          <a:stretch>
            <a:fillRect/>
          </a:stretch>
        </p:blipFill>
        <p:spPr>
          <a:xfrm>
            <a:off x="2808291" y="2816999"/>
            <a:ext cx="6074652" cy="358084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36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E8140E-B37A-49EB-9854-B59EF966F375}"/>
              </a:ext>
            </a:extLst>
          </p:cNvPr>
          <p:cNvSpPr/>
          <p:nvPr/>
        </p:nvSpPr>
        <p:spPr>
          <a:xfrm>
            <a:off x="0" y="-63144"/>
            <a:ext cx="9144000" cy="6921144"/>
          </a:xfrm>
          <a:prstGeom prst="rect">
            <a:avLst/>
          </a:prstGeom>
          <a:solidFill>
            <a:srgbClr val="0072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45F6B8F-A84B-DC4F-ADAE-E48455D522B6}"/>
              </a:ext>
            </a:extLst>
          </p:cNvPr>
          <p:cNvSpPr/>
          <p:nvPr/>
        </p:nvSpPr>
        <p:spPr>
          <a:xfrm>
            <a:off x="384989" y="1150546"/>
            <a:ext cx="7377560" cy="830997"/>
          </a:xfrm>
          <a:prstGeom prst="rect">
            <a:avLst/>
          </a:prstGeom>
          <a:solidFill>
            <a:schemeClr val="bg1"/>
          </a:solidFill>
        </p:spPr>
        <p:txBody>
          <a:bodyPr wrap="square">
            <a:spAutoFit/>
          </a:bodyPr>
          <a:lstStyle/>
          <a:p>
            <a:pPr marL="457200" indent="-457200">
              <a:buAutoNum type="arabicPeriod"/>
            </a:pPr>
            <a:r>
              <a:rPr lang="en-GB" altLang="en-US" sz="2400" dirty="0">
                <a:latin typeface="Calibri" panose="020F0502020204030204" pitchFamily="34" charset="0"/>
              </a:rPr>
              <a:t>Register or sign in to Careerpilot</a:t>
            </a:r>
          </a:p>
          <a:p>
            <a:pPr marL="457200" indent="-457200">
              <a:buAutoNum type="arabicPeriod"/>
            </a:pPr>
            <a:endParaRPr lang="en-GB" altLang="en-US" sz="2400" dirty="0">
              <a:latin typeface="Calibri" panose="020F0502020204030204" pitchFamily="34" charset="0"/>
            </a:endParaRPr>
          </a:p>
        </p:txBody>
      </p:sp>
      <p:sp>
        <p:nvSpPr>
          <p:cNvPr id="7" name="Control 1">
            <a:extLst>
              <a:ext uri="{FF2B5EF4-FFF2-40B4-BE49-F238E27FC236}">
                <a16:creationId xmlns:a16="http://schemas.microsoft.com/office/drawing/2014/main" id="{CEE27F7C-3F5B-402F-A554-A8778F22241D}"/>
              </a:ext>
            </a:extLst>
          </p:cNvPr>
          <p:cNvSpPr>
            <a:spLocks noChangeArrowheads="1" noChangeShapeType="1"/>
          </p:cNvSpPr>
          <p:nvPr/>
        </p:nvSpPr>
        <p:spPr bwMode="auto">
          <a:xfrm>
            <a:off x="11225626" y="2196234"/>
            <a:ext cx="5319713"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8" name="Control 1">
            <a:extLst>
              <a:ext uri="{FF2B5EF4-FFF2-40B4-BE49-F238E27FC236}">
                <a16:creationId xmlns:a16="http://schemas.microsoft.com/office/drawing/2014/main" id="{FE2768A5-6788-4035-AA1A-8C8C0AAE5502}"/>
              </a:ext>
            </a:extLst>
          </p:cNvPr>
          <p:cNvSpPr>
            <a:spLocks noChangeArrowheads="1" noChangeShapeType="1"/>
          </p:cNvSpPr>
          <p:nvPr/>
        </p:nvSpPr>
        <p:spPr bwMode="auto">
          <a:xfrm>
            <a:off x="11341100" y="4267200"/>
            <a:ext cx="1803400" cy="5400675"/>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GB"/>
          </a:p>
        </p:txBody>
      </p:sp>
      <p:sp>
        <p:nvSpPr>
          <p:cNvPr id="13" name="Rectangle 2">
            <a:extLst>
              <a:ext uri="{FF2B5EF4-FFF2-40B4-BE49-F238E27FC236}">
                <a16:creationId xmlns:a16="http://schemas.microsoft.com/office/drawing/2014/main" id="{122F1D43-D2AF-4B26-A9DA-2E98D3912164}"/>
              </a:ext>
            </a:extLst>
          </p:cNvPr>
          <p:cNvSpPr>
            <a:spLocks noChangeArrowheads="1"/>
          </p:cNvSpPr>
          <p:nvPr/>
        </p:nvSpPr>
        <p:spPr bwMode="auto">
          <a:xfrm>
            <a:off x="0" y="-63143"/>
            <a:ext cx="9144000" cy="747408"/>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14" name="Text Box 22">
            <a:extLst>
              <a:ext uri="{FF2B5EF4-FFF2-40B4-BE49-F238E27FC236}">
                <a16:creationId xmlns:a16="http://schemas.microsoft.com/office/drawing/2014/main" id="{B2EBF197-1B50-41AF-BA3E-C1D09331AB5D}"/>
              </a:ext>
            </a:extLst>
          </p:cNvPr>
          <p:cNvSpPr txBox="1">
            <a:spLocks noChangeArrowheads="1"/>
          </p:cNvSpPr>
          <p:nvPr/>
        </p:nvSpPr>
        <p:spPr bwMode="auto">
          <a:xfrm>
            <a:off x="1792404" y="-6886"/>
            <a:ext cx="6160441" cy="646331"/>
          </a:xfrm>
          <a:prstGeom prst="rect">
            <a:avLst/>
          </a:prstGeom>
          <a:noFill/>
          <a:ln w="9525">
            <a:noFill/>
            <a:miter lim="800000"/>
            <a:headEnd/>
            <a:tailEnd/>
          </a:ln>
        </p:spPr>
        <p:txBody>
          <a:bodyPr wrap="square">
            <a:spAutoFit/>
          </a:bodyPr>
          <a:lstStyle/>
          <a:p>
            <a:r>
              <a:rPr lang="en-GB" sz="3600" dirty="0">
                <a:solidFill>
                  <a:schemeClr val="bg1"/>
                </a:solidFill>
              </a:rPr>
              <a:t>In today’s lesson you will…</a:t>
            </a:r>
          </a:p>
        </p:txBody>
      </p:sp>
      <p:pic>
        <p:nvPicPr>
          <p:cNvPr id="15" name="Picture 14">
            <a:extLst>
              <a:ext uri="{FF2B5EF4-FFF2-40B4-BE49-F238E27FC236}">
                <a16:creationId xmlns:a16="http://schemas.microsoft.com/office/drawing/2014/main" id="{2950D0AF-9009-4AC5-9629-AF05714E272B}"/>
              </a:ext>
            </a:extLst>
          </p:cNvPr>
          <p:cNvPicPr>
            <a:picLocks noChangeAspect="1"/>
          </p:cNvPicPr>
          <p:nvPr/>
        </p:nvPicPr>
        <p:blipFill>
          <a:blip r:embed="rId3"/>
          <a:stretch>
            <a:fillRect/>
          </a:stretch>
        </p:blipFill>
        <p:spPr>
          <a:xfrm>
            <a:off x="6162883" y="1283770"/>
            <a:ext cx="1918882" cy="567716"/>
          </a:xfrm>
          <a:prstGeom prst="rect">
            <a:avLst/>
          </a:prstGeom>
          <a:effectLst>
            <a:outerShdw blurRad="63500" sx="102000" sy="102000" algn="ctr" rotWithShape="0">
              <a:prstClr val="black">
                <a:alpha val="40000"/>
              </a:prstClr>
            </a:outerShdw>
          </a:effectLst>
        </p:spPr>
      </p:pic>
      <p:pic>
        <p:nvPicPr>
          <p:cNvPr id="16" name="Graphic 15" descr="Badge 1 with solid fill">
            <a:extLst>
              <a:ext uri="{FF2B5EF4-FFF2-40B4-BE49-F238E27FC236}">
                <a16:creationId xmlns:a16="http://schemas.microsoft.com/office/drawing/2014/main" id="{B7D9B244-47E7-4538-817C-6BF834F949D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75545" y="0"/>
            <a:ext cx="646331" cy="646331"/>
          </a:xfrm>
          <a:prstGeom prst="rect">
            <a:avLst/>
          </a:prstGeom>
        </p:spPr>
      </p:pic>
      <p:grpSp>
        <p:nvGrpSpPr>
          <p:cNvPr id="10" name="Group 9">
            <a:extLst>
              <a:ext uri="{FF2B5EF4-FFF2-40B4-BE49-F238E27FC236}">
                <a16:creationId xmlns:a16="http://schemas.microsoft.com/office/drawing/2014/main" id="{6182E390-171C-4DD2-A5C7-29535C4C9573}"/>
              </a:ext>
            </a:extLst>
          </p:cNvPr>
          <p:cNvGrpSpPr/>
          <p:nvPr/>
        </p:nvGrpSpPr>
        <p:grpSpPr>
          <a:xfrm>
            <a:off x="382018" y="2336228"/>
            <a:ext cx="8224731" cy="1569660"/>
            <a:chOff x="360268" y="2964913"/>
            <a:chExt cx="8224731" cy="1569660"/>
          </a:xfrm>
          <a:effectLst>
            <a:outerShdw blurRad="63500" sx="102000" sy="102000" algn="ctr" rotWithShape="0">
              <a:prstClr val="black">
                <a:alpha val="40000"/>
              </a:prstClr>
            </a:outerShdw>
          </a:effectLst>
        </p:grpSpPr>
        <p:sp>
          <p:nvSpPr>
            <p:cNvPr id="22" name="Rectangle 21">
              <a:extLst>
                <a:ext uri="{FF2B5EF4-FFF2-40B4-BE49-F238E27FC236}">
                  <a16:creationId xmlns:a16="http://schemas.microsoft.com/office/drawing/2014/main" id="{21564683-49E5-4495-B442-C0DC71D2F433}"/>
                </a:ext>
              </a:extLst>
            </p:cNvPr>
            <p:cNvSpPr/>
            <p:nvPr/>
          </p:nvSpPr>
          <p:spPr>
            <a:xfrm>
              <a:off x="360268" y="2964913"/>
              <a:ext cx="7465582" cy="1569660"/>
            </a:xfrm>
            <a:prstGeom prst="rect">
              <a:avLst/>
            </a:prstGeom>
            <a:solidFill>
              <a:schemeClr val="bg1"/>
            </a:solidFill>
          </p:spPr>
          <p:txBody>
            <a:bodyPr wrap="square">
              <a:spAutoFit/>
            </a:bodyPr>
            <a:lstStyle/>
            <a:p>
              <a:r>
                <a:rPr lang="en-GB" altLang="en-US" sz="2400" dirty="0">
                  <a:latin typeface="Calibri" panose="020F0502020204030204" pitchFamily="34" charset="0"/>
                </a:rPr>
                <a:t>2.  Click on ‘Start With You’ then ‘Start with Subject’ and explore your top three subjects and see where they can lead – don’t forget to ‘tag’ them.</a:t>
              </a:r>
            </a:p>
            <a:p>
              <a:r>
                <a:rPr lang="en-GB" altLang="en-US" sz="2400" dirty="0">
                  <a:latin typeface="Calibri" panose="020F0502020204030204" pitchFamily="34" charset="0"/>
                </a:rPr>
                <a:t>Make a note of 3 jobs that each could lead on to.</a:t>
              </a:r>
            </a:p>
          </p:txBody>
        </p:sp>
        <p:pic>
          <p:nvPicPr>
            <p:cNvPr id="23" name="Picture 22">
              <a:extLst>
                <a:ext uri="{FF2B5EF4-FFF2-40B4-BE49-F238E27FC236}">
                  <a16:creationId xmlns:a16="http://schemas.microsoft.com/office/drawing/2014/main" id="{1B4219DC-3560-44E8-9777-B159CC4E69AF}"/>
                </a:ext>
              </a:extLst>
            </p:cNvPr>
            <p:cNvPicPr>
              <a:picLocks noChangeAspect="1"/>
            </p:cNvPicPr>
            <p:nvPr/>
          </p:nvPicPr>
          <p:blipFill>
            <a:blip r:embed="rId5"/>
            <a:stretch>
              <a:fillRect/>
            </a:stretch>
          </p:blipFill>
          <p:spPr>
            <a:xfrm>
              <a:off x="7504632" y="3118800"/>
              <a:ext cx="1080367" cy="1220848"/>
            </a:xfrm>
            <a:prstGeom prst="rect">
              <a:avLst/>
            </a:prstGeom>
          </p:spPr>
        </p:pic>
      </p:grpSp>
      <p:grpSp>
        <p:nvGrpSpPr>
          <p:cNvPr id="4" name="Group 3">
            <a:extLst>
              <a:ext uri="{FF2B5EF4-FFF2-40B4-BE49-F238E27FC236}">
                <a16:creationId xmlns:a16="http://schemas.microsoft.com/office/drawing/2014/main" id="{7D978766-C6F6-4AA9-B3F0-8CA491D2F2FF}"/>
              </a:ext>
            </a:extLst>
          </p:cNvPr>
          <p:cNvGrpSpPr/>
          <p:nvPr/>
        </p:nvGrpSpPr>
        <p:grpSpPr>
          <a:xfrm>
            <a:off x="372405" y="4304202"/>
            <a:ext cx="8291103" cy="953318"/>
            <a:chOff x="372405" y="5005004"/>
            <a:chExt cx="8291103" cy="953318"/>
          </a:xfrm>
          <a:effectLst>
            <a:outerShdw blurRad="63500" sx="102000" sy="102000" algn="ctr" rotWithShape="0">
              <a:prstClr val="black">
                <a:alpha val="40000"/>
              </a:prstClr>
            </a:outerShdw>
          </a:effectLst>
        </p:grpSpPr>
        <p:sp>
          <p:nvSpPr>
            <p:cNvPr id="24" name="Rectangle 23">
              <a:extLst>
                <a:ext uri="{FF2B5EF4-FFF2-40B4-BE49-F238E27FC236}">
                  <a16:creationId xmlns:a16="http://schemas.microsoft.com/office/drawing/2014/main" id="{09023C9C-890E-48A8-889B-AC4DFA810D76}"/>
                </a:ext>
              </a:extLst>
            </p:cNvPr>
            <p:cNvSpPr/>
            <p:nvPr/>
          </p:nvSpPr>
          <p:spPr>
            <a:xfrm>
              <a:off x="372405" y="5005004"/>
              <a:ext cx="7567856" cy="830997"/>
            </a:xfrm>
            <a:prstGeom prst="rect">
              <a:avLst/>
            </a:prstGeom>
            <a:solidFill>
              <a:schemeClr val="bg1"/>
            </a:solidFill>
          </p:spPr>
          <p:txBody>
            <a:bodyPr wrap="square">
              <a:spAutoFit/>
            </a:bodyPr>
            <a:lstStyle/>
            <a:p>
              <a:r>
                <a:rPr lang="en-GB" altLang="en-US" sz="2400" dirty="0">
                  <a:latin typeface="Calibri" panose="020F0502020204030204" pitchFamily="34" charset="0"/>
                </a:rPr>
                <a:t>3.  Go to your ‘Career Tools’ to check you have saved all the subjects you are interested in.</a:t>
              </a:r>
            </a:p>
          </p:txBody>
        </p:sp>
        <p:pic>
          <p:nvPicPr>
            <p:cNvPr id="9" name="Picture 8">
              <a:extLst>
                <a:ext uri="{FF2B5EF4-FFF2-40B4-BE49-F238E27FC236}">
                  <a16:creationId xmlns:a16="http://schemas.microsoft.com/office/drawing/2014/main" id="{F41F564E-C25B-4412-9EE6-B0F8D68570B0}"/>
                </a:ext>
              </a:extLst>
            </p:cNvPr>
            <p:cNvPicPr>
              <a:picLocks noChangeAspect="1"/>
            </p:cNvPicPr>
            <p:nvPr/>
          </p:nvPicPr>
          <p:blipFill>
            <a:blip r:embed="rId6"/>
            <a:stretch>
              <a:fillRect/>
            </a:stretch>
          </p:blipFill>
          <p:spPr>
            <a:xfrm>
              <a:off x="6861589" y="5528634"/>
              <a:ext cx="1801919" cy="429688"/>
            </a:xfrm>
            <a:prstGeom prst="rect">
              <a:avLst/>
            </a:prstGeom>
          </p:spPr>
        </p:pic>
      </p:grpSp>
      <p:sp>
        <p:nvSpPr>
          <p:cNvPr id="3" name="Star: 32 Points 2">
            <a:extLst>
              <a:ext uri="{FF2B5EF4-FFF2-40B4-BE49-F238E27FC236}">
                <a16:creationId xmlns:a16="http://schemas.microsoft.com/office/drawing/2014/main" id="{4E9797A9-CA50-B371-0D08-20DF72749CA0}"/>
              </a:ext>
            </a:extLst>
          </p:cNvPr>
          <p:cNvSpPr/>
          <p:nvPr/>
        </p:nvSpPr>
        <p:spPr>
          <a:xfrm>
            <a:off x="7180806" y="4945848"/>
            <a:ext cx="1801919"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20 mins</a:t>
            </a:r>
          </a:p>
        </p:txBody>
      </p:sp>
    </p:spTree>
    <p:extLst>
      <p:ext uri="{BB962C8B-B14F-4D97-AF65-F5344CB8AC3E}">
        <p14:creationId xmlns:p14="http://schemas.microsoft.com/office/powerpoint/2010/main" val="209575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7" presetClass="emph" presetSubtype="0" fill="remove" grpId="1" nodeType="clickEffect">
                                  <p:stCondLst>
                                    <p:cond delay="0"/>
                                  </p:stCondLst>
                                  <p:childTnLst>
                                    <p:animClr clrSpc="rgb" dir="cw">
                                      <p:cBhvr override="childStyle">
                                        <p:cTn id="23" dur="250" autoRev="1" fill="remove"/>
                                        <p:tgtEl>
                                          <p:spTgt spid="3"/>
                                        </p:tgtEl>
                                        <p:attrNameLst>
                                          <p:attrName>style.color</p:attrName>
                                        </p:attrNameLst>
                                      </p:cBhvr>
                                      <p:to>
                                        <a:schemeClr val="bg1"/>
                                      </p:to>
                                    </p:animClr>
                                    <p:animClr clrSpc="rgb" dir="cw">
                                      <p:cBhvr>
                                        <p:cTn id="24" dur="250" autoRev="1" fill="remove"/>
                                        <p:tgtEl>
                                          <p:spTgt spid="3"/>
                                        </p:tgtEl>
                                        <p:attrNameLst>
                                          <p:attrName>fillcolor</p:attrName>
                                        </p:attrNameLst>
                                      </p:cBhvr>
                                      <p:to>
                                        <a:schemeClr val="bg1"/>
                                      </p:to>
                                    </p:animClr>
                                    <p:set>
                                      <p:cBhvr>
                                        <p:cTn id="25" dur="250" autoRev="1" fill="remove"/>
                                        <p:tgtEl>
                                          <p:spTgt spid="3"/>
                                        </p:tgtEl>
                                        <p:attrNameLst>
                                          <p:attrName>fill.type</p:attrName>
                                        </p:attrNameLst>
                                      </p:cBhvr>
                                      <p:to>
                                        <p:strVal val="solid"/>
                                      </p:to>
                                    </p:set>
                                    <p:set>
                                      <p:cBhvr>
                                        <p:cTn id="26" dur="250" autoRev="1" fill="remove"/>
                                        <p:tgtEl>
                                          <p:spTgt spid="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p:cNvSpPr>
            <a:spLocks noChangeArrowheads="1"/>
          </p:cNvSpPr>
          <p:nvPr/>
        </p:nvSpPr>
        <p:spPr bwMode="auto">
          <a:xfrm>
            <a:off x="0" y="0"/>
            <a:ext cx="9158780" cy="6858000"/>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endParaRPr lang="en-US" altLang="en-US" sz="4000" dirty="0">
              <a:latin typeface="Calibri" panose="020F0502020204030204" pitchFamily="34" charset="0"/>
            </a:endParaRPr>
          </a:p>
        </p:txBody>
      </p:sp>
      <p:sp>
        <p:nvSpPr>
          <p:cNvPr id="4" name="TextBox 3"/>
          <p:cNvSpPr txBox="1"/>
          <p:nvPr/>
        </p:nvSpPr>
        <p:spPr>
          <a:xfrm>
            <a:off x="1758417" y="5911676"/>
            <a:ext cx="5963831" cy="584775"/>
          </a:xfrm>
          <a:prstGeom prst="rect">
            <a:avLst/>
          </a:prstGeom>
          <a:solidFill>
            <a:srgbClr val="0072BA"/>
          </a:solidFill>
        </p:spPr>
        <p:txBody>
          <a:bodyPr wrap="square" rtlCol="0">
            <a:spAutoFit/>
          </a:bodyPr>
          <a:lstStyle/>
          <a:p>
            <a:r>
              <a:rPr lang="en-GB" sz="3200" dirty="0">
                <a:solidFill>
                  <a:schemeClr val="bg1"/>
                </a:solidFill>
                <a:hlinkClick r:id="rId3">
                  <a:extLst>
                    <a:ext uri="{A12FA001-AC4F-418D-AE19-62706E023703}">
                      <ahyp:hlinkClr xmlns:ahyp="http://schemas.microsoft.com/office/drawing/2018/hyperlinkcolor" val="tx"/>
                    </a:ext>
                  </a:extLst>
                </a:hlinkClick>
              </a:rPr>
              <a:t>https://youtu.be/DsLfssAa1OY</a:t>
            </a:r>
            <a:endParaRPr lang="en-GB" sz="3200" dirty="0">
              <a:solidFill>
                <a:schemeClr val="bg1"/>
              </a:solidFill>
            </a:endParaRPr>
          </a:p>
        </p:txBody>
      </p:sp>
      <p:sp>
        <p:nvSpPr>
          <p:cNvPr id="6" name="TextBox 5">
            <a:extLst>
              <a:ext uri="{FF2B5EF4-FFF2-40B4-BE49-F238E27FC236}">
                <a16:creationId xmlns:a16="http://schemas.microsoft.com/office/drawing/2014/main" id="{5C42C00B-ED48-4530-89A8-22C47990B9BB}"/>
              </a:ext>
            </a:extLst>
          </p:cNvPr>
          <p:cNvSpPr txBox="1"/>
          <p:nvPr/>
        </p:nvSpPr>
        <p:spPr>
          <a:xfrm>
            <a:off x="14781" y="7605"/>
            <a:ext cx="9143999" cy="646331"/>
          </a:xfrm>
          <a:prstGeom prst="rect">
            <a:avLst/>
          </a:prstGeom>
          <a:solidFill>
            <a:srgbClr val="002060"/>
          </a:solidFill>
        </p:spPr>
        <p:txBody>
          <a:bodyPr wrap="square" rtlCol="0">
            <a:spAutoFit/>
          </a:bodyPr>
          <a:lstStyle/>
          <a:p>
            <a:pPr algn="ctr"/>
            <a:r>
              <a:rPr lang="en-GB" sz="3600" dirty="0">
                <a:solidFill>
                  <a:schemeClr val="bg1"/>
                </a:solidFill>
              </a:rPr>
              <a:t>What to avoid when choosing options</a:t>
            </a:r>
          </a:p>
        </p:txBody>
      </p:sp>
      <p:sp>
        <p:nvSpPr>
          <p:cNvPr id="8" name="Star: 32 Points 7">
            <a:extLst>
              <a:ext uri="{FF2B5EF4-FFF2-40B4-BE49-F238E27FC236}">
                <a16:creationId xmlns:a16="http://schemas.microsoft.com/office/drawing/2014/main" id="{7A552E19-0FA2-4348-A093-31ECE46AAB36}"/>
              </a:ext>
            </a:extLst>
          </p:cNvPr>
          <p:cNvSpPr/>
          <p:nvPr/>
        </p:nvSpPr>
        <p:spPr>
          <a:xfrm>
            <a:off x="7251260" y="5555974"/>
            <a:ext cx="1475297" cy="1309631"/>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3 mins</a:t>
            </a:r>
          </a:p>
        </p:txBody>
      </p:sp>
      <p:pic>
        <p:nvPicPr>
          <p:cNvPr id="5" name="Picture 4">
            <a:hlinkClick r:id="rId3"/>
            <a:extLst>
              <a:ext uri="{FF2B5EF4-FFF2-40B4-BE49-F238E27FC236}">
                <a16:creationId xmlns:a16="http://schemas.microsoft.com/office/drawing/2014/main" id="{B74F201B-3685-C4A4-8EEF-3CD728F66BDC}"/>
              </a:ext>
            </a:extLst>
          </p:cNvPr>
          <p:cNvPicPr>
            <a:picLocks noChangeAspect="1"/>
          </p:cNvPicPr>
          <p:nvPr/>
        </p:nvPicPr>
        <p:blipFill>
          <a:blip r:embed="rId4"/>
          <a:stretch>
            <a:fillRect/>
          </a:stretch>
        </p:blipFill>
        <p:spPr>
          <a:xfrm>
            <a:off x="399467" y="1142681"/>
            <a:ext cx="8345065" cy="4572638"/>
          </a:xfrm>
          <a:prstGeom prst="rect">
            <a:avLst/>
          </a:prstGeom>
        </p:spPr>
      </p:pic>
      <p:pic>
        <p:nvPicPr>
          <p:cNvPr id="2" name="Graphic 1" descr="Badge 1 with solid fill">
            <a:extLst>
              <a:ext uri="{FF2B5EF4-FFF2-40B4-BE49-F238E27FC236}">
                <a16:creationId xmlns:a16="http://schemas.microsoft.com/office/drawing/2014/main" id="{3FA3D4B3-0EB0-3AF5-901B-73C66D2AA6A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extLst>
      <p:ext uri="{BB962C8B-B14F-4D97-AF65-F5344CB8AC3E}">
        <p14:creationId xmlns:p14="http://schemas.microsoft.com/office/powerpoint/2010/main" val="76701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8"/>
                                        </p:tgtEl>
                                        <p:attrNameLst>
                                          <p:attrName>style.color</p:attrName>
                                        </p:attrNameLst>
                                      </p:cBhvr>
                                      <p:to>
                                        <a:schemeClr val="bg1"/>
                                      </p:to>
                                    </p:animClr>
                                    <p:animClr clrSpc="rgb" dir="cw">
                                      <p:cBhvr>
                                        <p:cTn id="12" dur="250" autoRev="1" fill="remove"/>
                                        <p:tgtEl>
                                          <p:spTgt spid="8"/>
                                        </p:tgtEl>
                                        <p:attrNameLst>
                                          <p:attrName>fillcolor</p:attrName>
                                        </p:attrNameLst>
                                      </p:cBhvr>
                                      <p:to>
                                        <a:schemeClr val="bg1"/>
                                      </p:to>
                                    </p:animClr>
                                    <p:set>
                                      <p:cBhvr>
                                        <p:cTn id="13" dur="250" autoRev="1" fill="remove"/>
                                        <p:tgtEl>
                                          <p:spTgt spid="8"/>
                                        </p:tgtEl>
                                        <p:attrNameLst>
                                          <p:attrName>fill.type</p:attrName>
                                        </p:attrNameLst>
                                      </p:cBhvr>
                                      <p:to>
                                        <p:strVal val="solid"/>
                                      </p:to>
                                    </p:set>
                                    <p:set>
                                      <p:cBhvr>
                                        <p:cTn id="14" dur="250" autoRev="1" fill="remove"/>
                                        <p:tgtEl>
                                          <p:spTgt spid="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7390" y="0"/>
            <a:ext cx="9158780" cy="6858000"/>
          </a:xfrm>
          <a:prstGeom prst="rect">
            <a:avLst/>
          </a:prstGeom>
          <a:solidFill>
            <a:srgbClr val="0072BA"/>
          </a:solidFill>
          <a:ln w="9525">
            <a:no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5" name="Rectangle 2"/>
          <p:cNvSpPr>
            <a:spLocks noChangeArrowheads="1"/>
          </p:cNvSpPr>
          <p:nvPr/>
        </p:nvSpPr>
        <p:spPr bwMode="auto">
          <a:xfrm>
            <a:off x="0" y="1"/>
            <a:ext cx="9144000" cy="1136169"/>
          </a:xfrm>
          <a:prstGeom prst="rect">
            <a:avLst/>
          </a:prstGeom>
          <a:solidFill>
            <a:srgbClr val="00206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6" name="Text Box 22"/>
          <p:cNvSpPr txBox="1">
            <a:spLocks noChangeArrowheads="1"/>
          </p:cNvSpPr>
          <p:nvPr/>
        </p:nvSpPr>
        <p:spPr bwMode="auto">
          <a:xfrm>
            <a:off x="997419" y="29476"/>
            <a:ext cx="7971034" cy="1077218"/>
          </a:xfrm>
          <a:prstGeom prst="rect">
            <a:avLst/>
          </a:prstGeom>
          <a:noFill/>
          <a:ln w="9525">
            <a:noFill/>
            <a:miter lim="800000"/>
            <a:headEnd/>
            <a:tailEnd/>
          </a:ln>
        </p:spPr>
        <p:txBody>
          <a:bodyPr wrap="square">
            <a:spAutoFit/>
          </a:bodyPr>
          <a:lstStyle/>
          <a:p>
            <a:r>
              <a:rPr lang="en-GB" sz="3200" dirty="0">
                <a:solidFill>
                  <a:schemeClr val="bg1"/>
                </a:solidFill>
              </a:rPr>
              <a:t>In pairs, write down all the things you have learnt about your Key Stage 4 options </a:t>
            </a:r>
          </a:p>
        </p:txBody>
      </p:sp>
      <p:pic>
        <p:nvPicPr>
          <p:cNvPr id="11" name="Graphic 10" descr="Badge 1 with solid fill">
            <a:extLst>
              <a:ext uri="{FF2B5EF4-FFF2-40B4-BE49-F238E27FC236}">
                <a16:creationId xmlns:a16="http://schemas.microsoft.com/office/drawing/2014/main" id="{68858650-3864-4E08-AD7C-554BD543AC2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5544" y="213128"/>
            <a:ext cx="646331" cy="646331"/>
          </a:xfrm>
          <a:prstGeom prst="rect">
            <a:avLst/>
          </a:prstGeom>
        </p:spPr>
      </p:pic>
      <p:sp>
        <p:nvSpPr>
          <p:cNvPr id="24" name="TextBox 23">
            <a:extLst>
              <a:ext uri="{FF2B5EF4-FFF2-40B4-BE49-F238E27FC236}">
                <a16:creationId xmlns:a16="http://schemas.microsoft.com/office/drawing/2014/main" id="{DF10E1C3-E59E-476E-A68A-0C11CBAC159C}"/>
              </a:ext>
            </a:extLst>
          </p:cNvPr>
          <p:cNvSpPr txBox="1"/>
          <p:nvPr/>
        </p:nvSpPr>
        <p:spPr>
          <a:xfrm>
            <a:off x="498710" y="4008206"/>
            <a:ext cx="8280614" cy="2554545"/>
          </a:xfrm>
          <a:prstGeom prst="rect">
            <a:avLst/>
          </a:prstGeom>
          <a:solidFill>
            <a:srgbClr val="FC5C30"/>
          </a:solidFill>
        </p:spPr>
        <p:txBody>
          <a:bodyPr wrap="square" rtlCol="0">
            <a:spAutoFit/>
          </a:bodyPr>
          <a:lstStyle/>
          <a:p>
            <a:r>
              <a:rPr lang="en-GB" sz="2000" dirty="0">
                <a:solidFill>
                  <a:schemeClr val="bg1"/>
                </a:solidFill>
              </a:rPr>
              <a:t>For example:</a:t>
            </a:r>
          </a:p>
          <a:p>
            <a:r>
              <a:rPr lang="en-GB" sz="2000" dirty="0">
                <a:solidFill>
                  <a:schemeClr val="bg1"/>
                </a:solidFill>
              </a:rPr>
              <a:t>How many subjects do you usually study?</a:t>
            </a:r>
          </a:p>
          <a:p>
            <a:r>
              <a:rPr lang="en-GB" sz="2000" dirty="0">
                <a:solidFill>
                  <a:schemeClr val="bg1"/>
                </a:solidFill>
              </a:rPr>
              <a:t>What vocational courses does my school offer?</a:t>
            </a:r>
          </a:p>
          <a:p>
            <a:r>
              <a:rPr lang="en-GB" sz="2000" dirty="0">
                <a:solidFill>
                  <a:schemeClr val="bg1"/>
                </a:solidFill>
              </a:rPr>
              <a:t>What are the three compulsory subject?</a:t>
            </a:r>
          </a:p>
          <a:p>
            <a:r>
              <a:rPr lang="en-GB" sz="2000" dirty="0">
                <a:solidFill>
                  <a:schemeClr val="bg1"/>
                </a:solidFill>
              </a:rPr>
              <a:t>What should you not do when choosing your options?</a:t>
            </a:r>
          </a:p>
          <a:p>
            <a:r>
              <a:rPr lang="en-GB" sz="2000" dirty="0">
                <a:solidFill>
                  <a:schemeClr val="bg1"/>
                </a:solidFill>
              </a:rPr>
              <a:t>X</a:t>
            </a:r>
            <a:br>
              <a:rPr lang="en-GB" sz="2000" dirty="0">
                <a:solidFill>
                  <a:schemeClr val="bg1"/>
                </a:solidFill>
              </a:rPr>
            </a:br>
            <a:r>
              <a:rPr lang="en-GB" sz="2000" dirty="0" err="1">
                <a:solidFill>
                  <a:schemeClr val="bg1"/>
                </a:solidFill>
              </a:rPr>
              <a:t>X</a:t>
            </a:r>
            <a:br>
              <a:rPr lang="en-GB" sz="2000" dirty="0">
                <a:solidFill>
                  <a:schemeClr val="bg1"/>
                </a:solidFill>
              </a:rPr>
            </a:br>
            <a:r>
              <a:rPr lang="en-GB" sz="2000" dirty="0" err="1">
                <a:solidFill>
                  <a:schemeClr val="bg1"/>
                </a:solidFill>
              </a:rPr>
              <a:t>X</a:t>
            </a:r>
            <a:endParaRPr lang="en-GB" sz="2000" dirty="0">
              <a:solidFill>
                <a:schemeClr val="bg1"/>
              </a:solidFill>
            </a:endParaRPr>
          </a:p>
        </p:txBody>
      </p:sp>
      <p:sp>
        <p:nvSpPr>
          <p:cNvPr id="25" name="Star: 32 Points 24">
            <a:extLst>
              <a:ext uri="{FF2B5EF4-FFF2-40B4-BE49-F238E27FC236}">
                <a16:creationId xmlns:a16="http://schemas.microsoft.com/office/drawing/2014/main" id="{BE066D1C-80AC-4FEA-BF7E-5EA58D6CFAF0}"/>
              </a:ext>
            </a:extLst>
          </p:cNvPr>
          <p:cNvSpPr/>
          <p:nvPr/>
        </p:nvSpPr>
        <p:spPr>
          <a:xfrm>
            <a:off x="7376388" y="5060559"/>
            <a:ext cx="1767612" cy="1767965"/>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 mins</a:t>
            </a:r>
          </a:p>
        </p:txBody>
      </p:sp>
      <p:sp>
        <p:nvSpPr>
          <p:cNvPr id="4" name="TextBox 3">
            <a:extLst>
              <a:ext uri="{FF2B5EF4-FFF2-40B4-BE49-F238E27FC236}">
                <a16:creationId xmlns:a16="http://schemas.microsoft.com/office/drawing/2014/main" id="{DAE0164E-4031-420C-DCBC-09C054583F88}"/>
              </a:ext>
            </a:extLst>
          </p:cNvPr>
          <p:cNvSpPr txBox="1"/>
          <p:nvPr/>
        </p:nvSpPr>
        <p:spPr>
          <a:xfrm>
            <a:off x="498710" y="1527467"/>
            <a:ext cx="8280614" cy="2308324"/>
          </a:xfrm>
          <a:prstGeom prst="rect">
            <a:avLst/>
          </a:prstGeom>
          <a:solidFill>
            <a:schemeClr val="bg1"/>
          </a:solidFill>
        </p:spPr>
        <p:txBody>
          <a:bodyPr wrap="square" rtlCol="0">
            <a:spAutoFit/>
          </a:bodyPr>
          <a:lstStyle/>
          <a:p>
            <a:r>
              <a:rPr lang="en-GB" sz="2400" dirty="0"/>
              <a:t>	Think about what you’ve learnt and order your points to 	be understood.</a:t>
            </a:r>
          </a:p>
          <a:p>
            <a:endParaRPr lang="en-GB" sz="2400" dirty="0"/>
          </a:p>
          <a:p>
            <a:r>
              <a:rPr lang="en-GB" sz="2400" dirty="0"/>
              <a:t>	Listen carefully while your partner speaks and make notes 	to record important information</a:t>
            </a:r>
          </a:p>
          <a:p>
            <a:endParaRPr lang="en-GB" sz="2400" dirty="0"/>
          </a:p>
        </p:txBody>
      </p:sp>
      <p:pic>
        <p:nvPicPr>
          <p:cNvPr id="2" name="Picture 1">
            <a:extLst>
              <a:ext uri="{FF2B5EF4-FFF2-40B4-BE49-F238E27FC236}">
                <a16:creationId xmlns:a16="http://schemas.microsoft.com/office/drawing/2014/main" id="{3EDA5A5B-6F0E-A754-ABE5-B618219A35C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8779" y="2576330"/>
            <a:ext cx="947170" cy="947170"/>
          </a:xfrm>
          <a:prstGeom prst="rect">
            <a:avLst/>
          </a:prstGeom>
        </p:spPr>
      </p:pic>
      <p:pic>
        <p:nvPicPr>
          <p:cNvPr id="3" name="Picture 2">
            <a:extLst>
              <a:ext uri="{FF2B5EF4-FFF2-40B4-BE49-F238E27FC236}">
                <a16:creationId xmlns:a16="http://schemas.microsoft.com/office/drawing/2014/main" id="{B6B8D1E5-5A52-F5FA-2730-EF7C92E0388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28779" y="1534464"/>
            <a:ext cx="947170" cy="947170"/>
          </a:xfrm>
          <a:prstGeom prst="rect">
            <a:avLst/>
          </a:prstGeom>
        </p:spPr>
      </p:pic>
    </p:spTree>
    <p:extLst>
      <p:ext uri="{BB962C8B-B14F-4D97-AF65-F5344CB8AC3E}">
        <p14:creationId xmlns:p14="http://schemas.microsoft.com/office/powerpoint/2010/main" val="290808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25"/>
                                        </p:tgtEl>
                                        <p:attrNameLst>
                                          <p:attrName>style.color</p:attrName>
                                        </p:attrNameLst>
                                      </p:cBhvr>
                                      <p:to>
                                        <a:schemeClr val="bg1"/>
                                      </p:to>
                                    </p:animClr>
                                    <p:animClr clrSpc="rgb" dir="cw">
                                      <p:cBhvr>
                                        <p:cTn id="12" dur="250" autoRev="1" fill="remove"/>
                                        <p:tgtEl>
                                          <p:spTgt spid="25"/>
                                        </p:tgtEl>
                                        <p:attrNameLst>
                                          <p:attrName>fillcolor</p:attrName>
                                        </p:attrNameLst>
                                      </p:cBhvr>
                                      <p:to>
                                        <a:schemeClr val="bg1"/>
                                      </p:to>
                                    </p:animClr>
                                    <p:set>
                                      <p:cBhvr>
                                        <p:cTn id="13" dur="250" autoRev="1" fill="remove"/>
                                        <p:tgtEl>
                                          <p:spTgt spid="25"/>
                                        </p:tgtEl>
                                        <p:attrNameLst>
                                          <p:attrName>fill.type</p:attrName>
                                        </p:attrNameLst>
                                      </p:cBhvr>
                                      <p:to>
                                        <p:strVal val="solid"/>
                                      </p:to>
                                    </p:set>
                                    <p:set>
                                      <p:cBhvr>
                                        <p:cTn id="14" dur="250" autoRev="1" fill="remove"/>
                                        <p:tgtEl>
                                          <p:spTgt spid="2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sp>
        <p:nvSpPr>
          <p:cNvPr id="35" name="Explosion: 14 Points 34">
            <a:extLst>
              <a:ext uri="{FF2B5EF4-FFF2-40B4-BE49-F238E27FC236}">
                <a16:creationId xmlns:a16="http://schemas.microsoft.com/office/drawing/2014/main" id="{9B0AD234-A6B7-492F-9519-ABC3CFF51C28}"/>
              </a:ext>
            </a:extLst>
          </p:cNvPr>
          <p:cNvSpPr/>
          <p:nvPr/>
        </p:nvSpPr>
        <p:spPr>
          <a:xfrm>
            <a:off x="6147401" y="3364846"/>
            <a:ext cx="2743200" cy="2060154"/>
          </a:xfrm>
          <a:prstGeom prst="irregularSeal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TODAY</a:t>
            </a:r>
          </a:p>
        </p:txBody>
      </p:sp>
      <p:grpSp>
        <p:nvGrpSpPr>
          <p:cNvPr id="32" name="Group 31">
            <a:extLst>
              <a:ext uri="{FF2B5EF4-FFF2-40B4-BE49-F238E27FC236}">
                <a16:creationId xmlns:a16="http://schemas.microsoft.com/office/drawing/2014/main" id="{9F32596A-060A-45DF-855D-B04528EC1F45}"/>
              </a:ext>
            </a:extLst>
          </p:cNvPr>
          <p:cNvGrpSpPr/>
          <p:nvPr/>
        </p:nvGrpSpPr>
        <p:grpSpPr>
          <a:xfrm>
            <a:off x="231783" y="3256341"/>
            <a:ext cx="5915618" cy="3170132"/>
            <a:chOff x="221332" y="3355733"/>
            <a:chExt cx="5915618" cy="3170132"/>
          </a:xfrm>
        </p:grpSpPr>
        <p:sp>
          <p:nvSpPr>
            <p:cNvPr id="33" name="Rectangle 32">
              <a:extLst>
                <a:ext uri="{FF2B5EF4-FFF2-40B4-BE49-F238E27FC236}">
                  <a16:creationId xmlns:a16="http://schemas.microsoft.com/office/drawing/2014/main" id="{E3F3BDFD-E671-4216-9BBB-A22F4EE9D73E}"/>
                </a:ext>
              </a:extLst>
            </p:cNvPr>
            <p:cNvSpPr/>
            <p:nvPr/>
          </p:nvSpPr>
          <p:spPr>
            <a:xfrm>
              <a:off x="1761567" y="5015126"/>
              <a:ext cx="4375383" cy="1483436"/>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are aware of key stage 4 choices and where subjects can lead</a:t>
              </a:r>
            </a:p>
          </p:txBody>
        </p:sp>
        <p:sp>
          <p:nvSpPr>
            <p:cNvPr id="40" name="Rectangle 39">
              <a:extLst>
                <a:ext uri="{FF2B5EF4-FFF2-40B4-BE49-F238E27FC236}">
                  <a16:creationId xmlns:a16="http://schemas.microsoft.com/office/drawing/2014/main" id="{722FD344-272B-4D3B-B4D2-6FAB4EDEAEE2}"/>
                </a:ext>
              </a:extLst>
            </p:cNvPr>
            <p:cNvSpPr/>
            <p:nvPr/>
          </p:nvSpPr>
          <p:spPr>
            <a:xfrm>
              <a:off x="1754601" y="3355733"/>
              <a:ext cx="4375383" cy="149562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know what a qualification is and start to prepare for choosing your GCSEs</a:t>
              </a:r>
            </a:p>
          </p:txBody>
        </p:sp>
        <p:grpSp>
          <p:nvGrpSpPr>
            <p:cNvPr id="43" name="Group 42">
              <a:extLst>
                <a:ext uri="{FF2B5EF4-FFF2-40B4-BE49-F238E27FC236}">
                  <a16:creationId xmlns:a16="http://schemas.microsoft.com/office/drawing/2014/main" id="{6E07B1C7-48D7-43C6-A354-66ADD6143F1A}"/>
                </a:ext>
              </a:extLst>
            </p:cNvPr>
            <p:cNvGrpSpPr/>
            <p:nvPr/>
          </p:nvGrpSpPr>
          <p:grpSpPr>
            <a:xfrm>
              <a:off x="249139" y="3379958"/>
              <a:ext cx="1399010" cy="1495622"/>
              <a:chOff x="235706" y="2981002"/>
              <a:chExt cx="1377950" cy="1474788"/>
            </a:xfrm>
          </p:grpSpPr>
          <p:sp>
            <p:nvSpPr>
              <p:cNvPr id="50" name="Rectangle 5">
                <a:extLst>
                  <a:ext uri="{FF2B5EF4-FFF2-40B4-BE49-F238E27FC236}">
                    <a16:creationId xmlns:a16="http://schemas.microsoft.com/office/drawing/2014/main" id="{111BF6C2-6CD1-4733-98C2-B40D40861712}"/>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51" name="Picture 8">
                <a:extLst>
                  <a:ext uri="{FF2B5EF4-FFF2-40B4-BE49-F238E27FC236}">
                    <a16:creationId xmlns:a16="http://schemas.microsoft.com/office/drawing/2014/main" id="{3D66E627-B9AA-4F05-BCA8-C45FEC1A39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48" name="Rectangle 6">
              <a:extLst>
                <a:ext uri="{FF2B5EF4-FFF2-40B4-BE49-F238E27FC236}">
                  <a16:creationId xmlns:a16="http://schemas.microsoft.com/office/drawing/2014/main" id="{BFD6DD7E-E984-4D26-923F-0DC34E5ED1AE}"/>
                </a:ext>
              </a:extLst>
            </p:cNvPr>
            <p:cNvSpPr>
              <a:spLocks noChangeArrowheads="1"/>
            </p:cNvSpPr>
            <p:nvPr/>
          </p:nvSpPr>
          <p:spPr bwMode="auto">
            <a:xfrm>
              <a:off x="221332" y="5030243"/>
              <a:ext cx="1399010" cy="149562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9" name="Picture 7">
              <a:extLst>
                <a:ext uri="{FF2B5EF4-FFF2-40B4-BE49-F238E27FC236}">
                  <a16:creationId xmlns:a16="http://schemas.microsoft.com/office/drawing/2014/main" id="{15C24D98-8E78-42EB-829A-417D140B87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1" y="5142486"/>
              <a:ext cx="960611" cy="12287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3178858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3"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2" y="0"/>
            <a:ext cx="9143999" cy="646331"/>
          </a:xfrm>
          <a:prstGeom prst="rect">
            <a:avLst/>
          </a:prstGeom>
          <a:solidFill>
            <a:srgbClr val="002060"/>
          </a:solidFill>
        </p:spPr>
        <p:txBody>
          <a:bodyPr wrap="square" rtlCol="0">
            <a:spAutoFit/>
          </a:bodyPr>
          <a:lstStyle/>
          <a:p>
            <a:pPr algn="ctr"/>
            <a:r>
              <a:rPr lang="en-GB" sz="3600" dirty="0">
                <a:solidFill>
                  <a:schemeClr val="bg1"/>
                </a:solidFill>
              </a:rPr>
              <a:t>Recorded video of lesson 1</a:t>
            </a:r>
          </a:p>
        </p:txBody>
      </p:sp>
      <p:sp>
        <p:nvSpPr>
          <p:cNvPr id="10" name="TextBox 9">
            <a:extLst>
              <a:ext uri="{FF2B5EF4-FFF2-40B4-BE49-F238E27FC236}">
                <a16:creationId xmlns:a16="http://schemas.microsoft.com/office/drawing/2014/main" id="{71994742-AE47-FFE8-76A9-5074C81A68C3}"/>
              </a:ext>
            </a:extLst>
          </p:cNvPr>
          <p:cNvSpPr txBox="1"/>
          <p:nvPr/>
        </p:nvSpPr>
        <p:spPr>
          <a:xfrm>
            <a:off x="461960" y="5692761"/>
            <a:ext cx="8435340" cy="830997"/>
          </a:xfrm>
          <a:prstGeom prst="rect">
            <a:avLst/>
          </a:prstGeom>
          <a:noFill/>
        </p:spPr>
        <p:txBody>
          <a:bodyPr wrap="square" rtlCol="0">
            <a:spAutoFit/>
          </a:bodyPr>
          <a:lstStyle/>
          <a:p>
            <a:pPr algn="ctr"/>
            <a:r>
              <a:rPr lang="en-GB" sz="2400" dirty="0">
                <a:solidFill>
                  <a:schemeClr val="bg1"/>
                </a:solidFill>
              </a:rPr>
              <a:t>Please prepare for this recorded lesson by opening videos on </a:t>
            </a:r>
            <a:r>
              <a:rPr lang="en-GB" sz="2400" dirty="0">
                <a:solidFill>
                  <a:srgbClr val="FFFF00"/>
                </a:solidFill>
              </a:rPr>
              <a:t>slide 6 </a:t>
            </a:r>
            <a:r>
              <a:rPr lang="en-GB" sz="2400" dirty="0">
                <a:solidFill>
                  <a:schemeClr val="bg1"/>
                </a:solidFill>
              </a:rPr>
              <a:t>and </a:t>
            </a:r>
            <a:r>
              <a:rPr lang="en-GB" sz="2400" dirty="0">
                <a:solidFill>
                  <a:srgbClr val="FFFF00"/>
                </a:solidFill>
                <a:hlinkClick r:id="rId4" action="ppaction://hlinksldjump">
                  <a:extLst>
                    <a:ext uri="{A12FA001-AC4F-418D-AE19-62706E023703}">
                      <ahyp:hlinkClr xmlns:ahyp="http://schemas.microsoft.com/office/drawing/2018/hyperlinkcolor" val="tx"/>
                    </a:ext>
                  </a:extLst>
                </a:hlinkClick>
              </a:rPr>
              <a:t>slide 17  </a:t>
            </a:r>
            <a:r>
              <a:rPr lang="en-GB" sz="2400" dirty="0">
                <a:solidFill>
                  <a:schemeClr val="bg1"/>
                </a:solidFill>
              </a:rPr>
              <a:t>in a separate tab to play when prompted.</a:t>
            </a:r>
          </a:p>
        </p:txBody>
      </p:sp>
      <p:pic>
        <p:nvPicPr>
          <p:cNvPr id="4" name="Graphic 3" descr="Vlog with solid fill">
            <a:hlinkClick r:id="rId5"/>
            <a:extLst>
              <a:ext uri="{FF2B5EF4-FFF2-40B4-BE49-F238E27FC236}">
                <a16:creationId xmlns:a16="http://schemas.microsoft.com/office/drawing/2014/main" id="{53FC4008-C64F-578B-272D-AD0A50F388F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93519" y="518806"/>
            <a:ext cx="3372221" cy="3372221"/>
          </a:xfrm>
          <a:prstGeom prst="rect">
            <a:avLst/>
          </a:prstGeom>
        </p:spPr>
      </p:pic>
      <p:sp>
        <p:nvSpPr>
          <p:cNvPr id="6" name="TextBox 5">
            <a:extLst>
              <a:ext uri="{FF2B5EF4-FFF2-40B4-BE49-F238E27FC236}">
                <a16:creationId xmlns:a16="http://schemas.microsoft.com/office/drawing/2014/main" id="{3DFC4364-D740-ACC6-74C3-C9A0A8824C15}"/>
              </a:ext>
            </a:extLst>
          </p:cNvPr>
          <p:cNvSpPr txBox="1"/>
          <p:nvPr/>
        </p:nvSpPr>
        <p:spPr>
          <a:xfrm>
            <a:off x="296225" y="3554072"/>
            <a:ext cx="8601075" cy="1569660"/>
          </a:xfrm>
          <a:prstGeom prst="rect">
            <a:avLst/>
          </a:prstGeom>
          <a:noFill/>
        </p:spPr>
        <p:txBody>
          <a:bodyPr wrap="square" rtlCol="0">
            <a:spAutoFit/>
          </a:bodyPr>
          <a:lstStyle/>
          <a:p>
            <a:pPr algn="ctr"/>
            <a:r>
              <a:rPr lang="en-GB" sz="2400" dirty="0">
                <a:solidFill>
                  <a:schemeClr val="bg1"/>
                </a:solidFill>
                <a:latin typeface="Aptos" panose="020B0004020202020204" pitchFamily="34" charset="0"/>
                <a:ea typeface="Times New Roman" panose="02020603050405020304" pitchFamily="18" charset="0"/>
              </a:rPr>
              <a:t>Right click to play the video above or copy and paste in a new tab to view: </a:t>
            </a:r>
            <a:endParaRPr lang="en-GB" sz="2400" dirty="0">
              <a:solidFill>
                <a:schemeClr val="bg1"/>
              </a:solidFill>
              <a:latin typeface="Aptos" panose="020B000402020202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endParaRPr>
          </a:p>
          <a:p>
            <a:pPr algn="ctr"/>
            <a:r>
              <a:rPr lang="en-GB" sz="2400" u="sng" dirty="0">
                <a:solidFill>
                  <a:srgbClr val="FFFF00"/>
                </a:solidFill>
                <a:effectLst/>
                <a:latin typeface="Aptos" panose="020B0004020202020204" pitchFamily="34" charset="0"/>
                <a:ea typeface="Times New Roman" panose="02020603050405020304" pitchFamily="18" charset="0"/>
                <a:hlinkClick r:id="rId7">
                  <a:extLst>
                    <a:ext uri="{A12FA001-AC4F-418D-AE19-62706E023703}">
                      <ahyp:hlinkClr xmlns:ahyp="http://schemas.microsoft.com/office/drawing/2018/hyperlinkcolor" val="tx"/>
                    </a:ext>
                  </a:extLst>
                </a:hlinkClick>
              </a:rPr>
              <a:t>https://youtu.be/o_A4RCrsOVU</a:t>
            </a:r>
            <a:endParaRPr lang="en-GB" sz="2400" dirty="0">
              <a:solidFill>
                <a:srgbClr val="FFFF00"/>
              </a:solidFill>
              <a:effectLst/>
              <a:latin typeface="Calibri" panose="020F0502020204030204" pitchFamily="34" charset="0"/>
              <a:ea typeface="Calibri" panose="020F0502020204030204" pitchFamily="34" charset="0"/>
            </a:endParaRPr>
          </a:p>
          <a:p>
            <a:pPr algn="ctr"/>
            <a:endParaRPr lang="en-GB" sz="2400" dirty="0"/>
          </a:p>
        </p:txBody>
      </p:sp>
    </p:spTree>
    <p:custDataLst>
      <p:tags r:id="rId1"/>
    </p:custDataLst>
    <p:extLst>
      <p:ext uri="{BB962C8B-B14F-4D97-AF65-F5344CB8AC3E}">
        <p14:creationId xmlns:p14="http://schemas.microsoft.com/office/powerpoint/2010/main" val="61249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0" y="6273"/>
            <a:ext cx="9143999" cy="646331"/>
          </a:xfrm>
          <a:prstGeom prst="rect">
            <a:avLst/>
          </a:prstGeom>
          <a:solidFill>
            <a:srgbClr val="002060"/>
          </a:solidFill>
        </p:spPr>
        <p:txBody>
          <a:bodyPr wrap="square" rtlCol="0">
            <a:spAutoFit/>
          </a:bodyPr>
          <a:lstStyle/>
          <a:p>
            <a:pPr algn="ctr"/>
            <a:r>
              <a:rPr lang="en-GB" sz="3600" dirty="0">
                <a:solidFill>
                  <a:schemeClr val="bg1"/>
                </a:solidFill>
              </a:rPr>
              <a:t>Getting Career-ready</a:t>
            </a:r>
          </a:p>
        </p:txBody>
      </p:sp>
      <p:grpSp>
        <p:nvGrpSpPr>
          <p:cNvPr id="21" name="Group 20">
            <a:extLst>
              <a:ext uri="{FF2B5EF4-FFF2-40B4-BE49-F238E27FC236}">
                <a16:creationId xmlns:a16="http://schemas.microsoft.com/office/drawing/2014/main" id="{B082C3E6-9599-48DB-971B-B16174261EFF}"/>
              </a:ext>
            </a:extLst>
          </p:cNvPr>
          <p:cNvGrpSpPr/>
          <p:nvPr/>
        </p:nvGrpSpPr>
        <p:grpSpPr>
          <a:xfrm>
            <a:off x="2161847" y="915886"/>
            <a:ext cx="1227008" cy="1391889"/>
            <a:chOff x="1917662" y="1051871"/>
            <a:chExt cx="1377950" cy="1503362"/>
          </a:xfrm>
        </p:grpSpPr>
        <p:sp>
          <p:nvSpPr>
            <p:cNvPr id="13" name="Rectangle 6">
              <a:extLst>
                <a:ext uri="{FF2B5EF4-FFF2-40B4-BE49-F238E27FC236}">
                  <a16:creationId xmlns:a16="http://schemas.microsoft.com/office/drawing/2014/main" id="{49967FFA-62A5-48EE-A789-31D2AB2AE12B}"/>
                </a:ext>
              </a:extLst>
            </p:cNvPr>
            <p:cNvSpPr>
              <a:spLocks noChangeArrowheads="1"/>
            </p:cNvSpPr>
            <p:nvPr/>
          </p:nvSpPr>
          <p:spPr bwMode="auto">
            <a:xfrm>
              <a:off x="1917662" y="1051871"/>
              <a:ext cx="1377950" cy="150336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1" name="Picture 7">
              <a:extLst>
                <a:ext uri="{FF2B5EF4-FFF2-40B4-BE49-F238E27FC236}">
                  <a16:creationId xmlns:a16="http://schemas.microsoft.com/office/drawing/2014/main" id="{19AC55A3-6A4F-4F75-830F-F479872E06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1337" y="1113783"/>
              <a:ext cx="946150" cy="12350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a:extLst>
              <a:ext uri="{FF2B5EF4-FFF2-40B4-BE49-F238E27FC236}">
                <a16:creationId xmlns:a16="http://schemas.microsoft.com/office/drawing/2014/main" id="{7F0D6DC1-9617-4EB1-9D8C-107BDC5CFC69}"/>
              </a:ext>
            </a:extLst>
          </p:cNvPr>
          <p:cNvGrpSpPr/>
          <p:nvPr/>
        </p:nvGrpSpPr>
        <p:grpSpPr>
          <a:xfrm>
            <a:off x="3485145" y="926799"/>
            <a:ext cx="1220774" cy="1378960"/>
            <a:chOff x="235706" y="2981002"/>
            <a:chExt cx="1377950" cy="1474788"/>
          </a:xfrm>
        </p:grpSpPr>
        <p:sp>
          <p:nvSpPr>
            <p:cNvPr id="12" name="Rectangle 5">
              <a:extLst>
                <a:ext uri="{FF2B5EF4-FFF2-40B4-BE49-F238E27FC236}">
                  <a16:creationId xmlns:a16="http://schemas.microsoft.com/office/drawing/2014/main" id="{5B696DC4-A3EF-45D1-AD9F-726334961111}"/>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2" name="Picture 8">
              <a:extLst>
                <a:ext uri="{FF2B5EF4-FFF2-40B4-BE49-F238E27FC236}">
                  <a16:creationId xmlns:a16="http://schemas.microsoft.com/office/drawing/2014/main" id="{12CD790F-7CEF-4ED1-B185-5EA17FCCDD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a:extLst>
              <a:ext uri="{FF2B5EF4-FFF2-40B4-BE49-F238E27FC236}">
                <a16:creationId xmlns:a16="http://schemas.microsoft.com/office/drawing/2014/main" id="{790B33B4-B03B-445E-911C-DBD6B1E98AA5}"/>
              </a:ext>
            </a:extLst>
          </p:cNvPr>
          <p:cNvGrpSpPr/>
          <p:nvPr/>
        </p:nvGrpSpPr>
        <p:grpSpPr>
          <a:xfrm>
            <a:off x="4816418" y="915886"/>
            <a:ext cx="1220774" cy="1398440"/>
            <a:chOff x="1696276" y="2918890"/>
            <a:chExt cx="1377950" cy="1476375"/>
          </a:xfrm>
        </p:grpSpPr>
        <p:sp>
          <p:nvSpPr>
            <p:cNvPr id="15" name="Rectangle 9">
              <a:extLst>
                <a:ext uri="{FF2B5EF4-FFF2-40B4-BE49-F238E27FC236}">
                  <a16:creationId xmlns:a16="http://schemas.microsoft.com/office/drawing/2014/main" id="{967E811A-1D73-4F7E-9DFF-60D7A59A8B75}"/>
                </a:ext>
              </a:extLst>
            </p:cNvPr>
            <p:cNvSpPr>
              <a:spLocks noChangeArrowheads="1"/>
            </p:cNvSpPr>
            <p:nvPr/>
          </p:nvSpPr>
          <p:spPr bwMode="auto">
            <a:xfrm>
              <a:off x="1696276" y="2918890"/>
              <a:ext cx="1377950" cy="1476375"/>
            </a:xfrm>
            <a:prstGeom prst="rect">
              <a:avLst/>
            </a:prstGeom>
            <a:solidFill>
              <a:srgbClr val="F5852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4" name="Picture 10">
              <a:extLst>
                <a:ext uri="{FF2B5EF4-FFF2-40B4-BE49-F238E27FC236}">
                  <a16:creationId xmlns:a16="http://schemas.microsoft.com/office/drawing/2014/main" id="{1B647160-F88F-4BC2-AEC7-D17731461A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86865" y="3053034"/>
              <a:ext cx="1036638" cy="12080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a:extLst>
              <a:ext uri="{FF2B5EF4-FFF2-40B4-BE49-F238E27FC236}">
                <a16:creationId xmlns:a16="http://schemas.microsoft.com/office/drawing/2014/main" id="{377E83FC-53BF-4BF9-B2F2-45FECAE09BCE}"/>
              </a:ext>
            </a:extLst>
          </p:cNvPr>
          <p:cNvGrpSpPr/>
          <p:nvPr/>
        </p:nvGrpSpPr>
        <p:grpSpPr>
          <a:xfrm>
            <a:off x="6140435" y="907724"/>
            <a:ext cx="1220774" cy="1398440"/>
            <a:chOff x="98968" y="4863795"/>
            <a:chExt cx="1377950" cy="1458913"/>
          </a:xfrm>
        </p:grpSpPr>
        <p:sp>
          <p:nvSpPr>
            <p:cNvPr id="17" name="Rectangle 11">
              <a:extLst>
                <a:ext uri="{FF2B5EF4-FFF2-40B4-BE49-F238E27FC236}">
                  <a16:creationId xmlns:a16="http://schemas.microsoft.com/office/drawing/2014/main" id="{8AF65423-8562-421A-AA2F-5436CFCA4ACC}"/>
                </a:ext>
              </a:extLst>
            </p:cNvPr>
            <p:cNvSpPr>
              <a:spLocks noChangeArrowheads="1"/>
            </p:cNvSpPr>
            <p:nvPr/>
          </p:nvSpPr>
          <p:spPr bwMode="auto">
            <a:xfrm>
              <a:off x="98968" y="4863795"/>
              <a:ext cx="1377950" cy="1458913"/>
            </a:xfrm>
            <a:prstGeom prst="rect">
              <a:avLst/>
            </a:prstGeom>
            <a:solidFill>
              <a:srgbClr val="652D91"/>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7" name="Picture 13">
              <a:extLst>
                <a:ext uri="{FF2B5EF4-FFF2-40B4-BE49-F238E27FC236}">
                  <a16:creationId xmlns:a16="http://schemas.microsoft.com/office/drawing/2014/main" id="{F6019517-565D-42C8-9411-192FBB24B6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2763" y="4974596"/>
              <a:ext cx="993775" cy="1219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20" name="Group 19">
            <a:extLst>
              <a:ext uri="{FF2B5EF4-FFF2-40B4-BE49-F238E27FC236}">
                <a16:creationId xmlns:a16="http://schemas.microsoft.com/office/drawing/2014/main" id="{3CF3D5CF-F324-48B4-8DE5-24105849D485}"/>
              </a:ext>
            </a:extLst>
          </p:cNvPr>
          <p:cNvGrpSpPr/>
          <p:nvPr/>
        </p:nvGrpSpPr>
        <p:grpSpPr>
          <a:xfrm>
            <a:off x="7449129" y="909335"/>
            <a:ext cx="1241395" cy="1398440"/>
            <a:chOff x="1917662" y="4958708"/>
            <a:chExt cx="1377950" cy="1458913"/>
          </a:xfrm>
        </p:grpSpPr>
        <p:sp>
          <p:nvSpPr>
            <p:cNvPr id="18" name="Rectangle 12">
              <a:extLst>
                <a:ext uri="{FF2B5EF4-FFF2-40B4-BE49-F238E27FC236}">
                  <a16:creationId xmlns:a16="http://schemas.microsoft.com/office/drawing/2014/main" id="{99D5AA2C-67C7-45DA-9855-30DA225DF8A4}"/>
                </a:ext>
              </a:extLst>
            </p:cNvPr>
            <p:cNvSpPr>
              <a:spLocks noChangeArrowheads="1"/>
            </p:cNvSpPr>
            <p:nvPr/>
          </p:nvSpPr>
          <p:spPr bwMode="auto">
            <a:xfrm>
              <a:off x="1917662" y="4958708"/>
              <a:ext cx="1377950" cy="1458913"/>
            </a:xfrm>
            <a:prstGeom prst="rect">
              <a:avLst/>
            </a:prstGeom>
            <a:solidFill>
              <a:srgbClr val="ED0373"/>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1038" name="Picture 14">
              <a:extLst>
                <a:ext uri="{FF2B5EF4-FFF2-40B4-BE49-F238E27FC236}">
                  <a16:creationId xmlns:a16="http://schemas.microsoft.com/office/drawing/2014/main" id="{E706C17A-1449-43B5-AAC6-3B5C377B5E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2287" y="5023796"/>
              <a:ext cx="950913" cy="11969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9" name="Group 38">
            <a:extLst>
              <a:ext uri="{FF2B5EF4-FFF2-40B4-BE49-F238E27FC236}">
                <a16:creationId xmlns:a16="http://schemas.microsoft.com/office/drawing/2014/main" id="{B38FE3A2-1CD1-4833-B782-302D30F503A6}"/>
              </a:ext>
            </a:extLst>
          </p:cNvPr>
          <p:cNvGrpSpPr/>
          <p:nvPr/>
        </p:nvGrpSpPr>
        <p:grpSpPr>
          <a:xfrm>
            <a:off x="821876" y="926799"/>
            <a:ext cx="1222180" cy="1378960"/>
            <a:chOff x="192050" y="1029646"/>
            <a:chExt cx="1379537" cy="1525587"/>
          </a:xfrm>
        </p:grpSpPr>
        <p:sp>
          <p:nvSpPr>
            <p:cNvPr id="41" name="Rectangle 2">
              <a:extLst>
                <a:ext uri="{FF2B5EF4-FFF2-40B4-BE49-F238E27FC236}">
                  <a16:creationId xmlns:a16="http://schemas.microsoft.com/office/drawing/2014/main" id="{87128038-23E7-436A-9C29-524D993AC322}"/>
                </a:ext>
              </a:extLst>
            </p:cNvPr>
            <p:cNvSpPr>
              <a:spLocks noChangeArrowheads="1"/>
            </p:cNvSpPr>
            <p:nvPr/>
          </p:nvSpPr>
          <p:spPr bwMode="auto">
            <a:xfrm>
              <a:off x="192050" y="1029646"/>
              <a:ext cx="1379537" cy="1525587"/>
            </a:xfrm>
            <a:prstGeom prst="rect">
              <a:avLst/>
            </a:prstGeom>
            <a:solidFill>
              <a:srgbClr val="00A54F"/>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4" name="Picture 4">
              <a:extLst>
                <a:ext uri="{FF2B5EF4-FFF2-40B4-BE49-F238E27FC236}">
                  <a16:creationId xmlns:a16="http://schemas.microsoft.com/office/drawing/2014/main" id="{7A6947E1-3E69-443D-AF80-5B36762ABC9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162" y="1113783"/>
              <a:ext cx="869950" cy="1385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Rectangle 30">
            <a:extLst>
              <a:ext uri="{FF2B5EF4-FFF2-40B4-BE49-F238E27FC236}">
                <a16:creationId xmlns:a16="http://schemas.microsoft.com/office/drawing/2014/main" id="{09697799-CA7B-4D56-AE06-F422DCADF612}"/>
              </a:ext>
            </a:extLst>
          </p:cNvPr>
          <p:cNvSpPr/>
          <p:nvPr/>
        </p:nvSpPr>
        <p:spPr>
          <a:xfrm>
            <a:off x="6359638" y="2740995"/>
            <a:ext cx="2587883"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Introduction and warm up activity – 10 mins</a:t>
            </a:r>
          </a:p>
        </p:txBody>
      </p:sp>
      <p:sp>
        <p:nvSpPr>
          <p:cNvPr id="32" name="Rectangle 31">
            <a:extLst>
              <a:ext uri="{FF2B5EF4-FFF2-40B4-BE49-F238E27FC236}">
                <a16:creationId xmlns:a16="http://schemas.microsoft.com/office/drawing/2014/main" id="{E465D578-2D43-4CE2-AF8B-991764D345FC}"/>
              </a:ext>
            </a:extLst>
          </p:cNvPr>
          <p:cNvSpPr/>
          <p:nvPr/>
        </p:nvSpPr>
        <p:spPr>
          <a:xfrm>
            <a:off x="6363783" y="4175672"/>
            <a:ext cx="2572616" cy="1229479"/>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Careerpilot  Activities                          20-30 mins</a:t>
            </a:r>
          </a:p>
        </p:txBody>
      </p:sp>
      <p:sp>
        <p:nvSpPr>
          <p:cNvPr id="33" name="Rectangle 32">
            <a:extLst>
              <a:ext uri="{FF2B5EF4-FFF2-40B4-BE49-F238E27FC236}">
                <a16:creationId xmlns:a16="http://schemas.microsoft.com/office/drawing/2014/main" id="{A6C1F02F-F41A-420C-878D-BD0D5554813D}"/>
              </a:ext>
            </a:extLst>
          </p:cNvPr>
          <p:cNvSpPr/>
          <p:nvPr/>
        </p:nvSpPr>
        <p:spPr>
          <a:xfrm>
            <a:off x="6356150" y="5641667"/>
            <a:ext cx="2587883" cy="80135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Paired activity</a:t>
            </a:r>
          </a:p>
          <a:p>
            <a:pPr algn="ctr"/>
            <a:r>
              <a:rPr lang="en-GB" sz="2400" dirty="0"/>
              <a:t> 5-15  mins</a:t>
            </a:r>
          </a:p>
        </p:txBody>
      </p:sp>
      <p:pic>
        <p:nvPicPr>
          <p:cNvPr id="34" name="Graphic 33" descr="Badge 1 with solid fill">
            <a:extLst>
              <a:ext uri="{FF2B5EF4-FFF2-40B4-BE49-F238E27FC236}">
                <a16:creationId xmlns:a16="http://schemas.microsoft.com/office/drawing/2014/main" id="{6E697896-5193-4C65-9EC8-BDF74C2C6C6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75545" y="0"/>
            <a:ext cx="646331" cy="646331"/>
          </a:xfrm>
          <a:prstGeom prst="rect">
            <a:avLst/>
          </a:prstGeom>
        </p:spPr>
      </p:pic>
      <p:grpSp>
        <p:nvGrpSpPr>
          <p:cNvPr id="6" name="Group 5">
            <a:extLst>
              <a:ext uri="{FF2B5EF4-FFF2-40B4-BE49-F238E27FC236}">
                <a16:creationId xmlns:a16="http://schemas.microsoft.com/office/drawing/2014/main" id="{5EE5A5FE-02E5-41FC-B45D-606702737503}"/>
              </a:ext>
            </a:extLst>
          </p:cNvPr>
          <p:cNvGrpSpPr/>
          <p:nvPr/>
        </p:nvGrpSpPr>
        <p:grpSpPr>
          <a:xfrm>
            <a:off x="196479" y="3277107"/>
            <a:ext cx="5948104" cy="3181027"/>
            <a:chOff x="221332" y="3359955"/>
            <a:chExt cx="5948104" cy="3181027"/>
          </a:xfrm>
        </p:grpSpPr>
        <p:sp>
          <p:nvSpPr>
            <p:cNvPr id="22" name="Rectangle 21">
              <a:extLst>
                <a:ext uri="{FF2B5EF4-FFF2-40B4-BE49-F238E27FC236}">
                  <a16:creationId xmlns:a16="http://schemas.microsoft.com/office/drawing/2014/main" id="{1378B12F-1BE8-4FC0-B470-06DA72D75F48}"/>
                </a:ext>
              </a:extLst>
            </p:cNvPr>
            <p:cNvSpPr/>
            <p:nvPr/>
          </p:nvSpPr>
          <p:spPr>
            <a:xfrm>
              <a:off x="1794053" y="5030243"/>
              <a:ext cx="4375383" cy="1510739"/>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be aware of key stage 4 choices and where subjects can lead</a:t>
              </a:r>
            </a:p>
          </p:txBody>
        </p:sp>
        <p:sp>
          <p:nvSpPr>
            <p:cNvPr id="42" name="Rectangle 41">
              <a:extLst>
                <a:ext uri="{FF2B5EF4-FFF2-40B4-BE49-F238E27FC236}">
                  <a16:creationId xmlns:a16="http://schemas.microsoft.com/office/drawing/2014/main" id="{B62C6213-2278-4E21-8662-B5D9C22B8911}"/>
                </a:ext>
              </a:extLst>
            </p:cNvPr>
            <p:cNvSpPr/>
            <p:nvPr/>
          </p:nvSpPr>
          <p:spPr>
            <a:xfrm>
              <a:off x="1785260" y="3359955"/>
              <a:ext cx="4375383" cy="151562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2060"/>
                  </a:solidFill>
                </a:rPr>
                <a:t>You will know what a qualification is and start to prepare for choosing your GCSEs</a:t>
              </a:r>
            </a:p>
          </p:txBody>
        </p:sp>
        <p:grpSp>
          <p:nvGrpSpPr>
            <p:cNvPr id="45" name="Group 44">
              <a:extLst>
                <a:ext uri="{FF2B5EF4-FFF2-40B4-BE49-F238E27FC236}">
                  <a16:creationId xmlns:a16="http://schemas.microsoft.com/office/drawing/2014/main" id="{84A95C83-9C7F-470B-B444-C1C377789520}"/>
                </a:ext>
              </a:extLst>
            </p:cNvPr>
            <p:cNvGrpSpPr/>
            <p:nvPr/>
          </p:nvGrpSpPr>
          <p:grpSpPr>
            <a:xfrm>
              <a:off x="249139" y="3379958"/>
              <a:ext cx="1399010" cy="1495622"/>
              <a:chOff x="235706" y="2981002"/>
              <a:chExt cx="1377950" cy="1474788"/>
            </a:xfrm>
          </p:grpSpPr>
          <p:sp>
            <p:nvSpPr>
              <p:cNvPr id="46" name="Rectangle 5">
                <a:extLst>
                  <a:ext uri="{FF2B5EF4-FFF2-40B4-BE49-F238E27FC236}">
                    <a16:creationId xmlns:a16="http://schemas.microsoft.com/office/drawing/2014/main" id="{CFD1269D-DD8C-4CC9-9BE7-C2ECF5359E2E}"/>
                  </a:ext>
                </a:extLst>
              </p:cNvPr>
              <p:cNvSpPr>
                <a:spLocks noChangeArrowheads="1"/>
              </p:cNvSpPr>
              <p:nvPr/>
            </p:nvSpPr>
            <p:spPr bwMode="auto">
              <a:xfrm>
                <a:off x="235706" y="2981002"/>
                <a:ext cx="1377950" cy="1474788"/>
              </a:xfrm>
              <a:prstGeom prst="rect">
                <a:avLst/>
              </a:prstGeom>
              <a:solidFill>
                <a:srgbClr val="0F4CA0"/>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47" name="Picture 8">
                <a:extLst>
                  <a:ext uri="{FF2B5EF4-FFF2-40B4-BE49-F238E27FC236}">
                    <a16:creationId xmlns:a16="http://schemas.microsoft.com/office/drawing/2014/main" id="{CA9415E2-F39E-4386-AC9E-33BF8E2F337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325" y="3034658"/>
                <a:ext cx="874712" cy="13160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7" name="Rectangle 6">
              <a:extLst>
                <a:ext uri="{FF2B5EF4-FFF2-40B4-BE49-F238E27FC236}">
                  <a16:creationId xmlns:a16="http://schemas.microsoft.com/office/drawing/2014/main" id="{6631E5A3-73B9-4700-86CD-1EEF4DF5C8DB}"/>
                </a:ext>
              </a:extLst>
            </p:cNvPr>
            <p:cNvSpPr>
              <a:spLocks noChangeArrowheads="1"/>
            </p:cNvSpPr>
            <p:nvPr/>
          </p:nvSpPr>
          <p:spPr bwMode="auto">
            <a:xfrm>
              <a:off x="221332" y="5030243"/>
              <a:ext cx="1399010" cy="1495622"/>
            </a:xfrm>
            <a:prstGeom prst="rect">
              <a:avLst/>
            </a:prstGeom>
            <a:solidFill>
              <a:srgbClr val="EF3E22"/>
            </a:solidFill>
            <a:ln w="254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endParaRPr lang="en-GB"/>
            </a:p>
          </p:txBody>
        </p:sp>
        <p:pic>
          <p:nvPicPr>
            <p:cNvPr id="38" name="Picture 7">
              <a:extLst>
                <a:ext uri="{FF2B5EF4-FFF2-40B4-BE49-F238E27FC236}">
                  <a16:creationId xmlns:a16="http://schemas.microsoft.com/office/drawing/2014/main" id="{DE3429E4-AAB9-4A91-B791-DBAB16CB35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531" y="5142486"/>
              <a:ext cx="960611" cy="12287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custDataLst>
      <p:tags r:id="rId1"/>
    </p:custDataLst>
    <p:extLst>
      <p:ext uri="{BB962C8B-B14F-4D97-AF65-F5344CB8AC3E}">
        <p14:creationId xmlns:p14="http://schemas.microsoft.com/office/powerpoint/2010/main" val="1055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fill="hold"/>
                                        <p:tgtEl>
                                          <p:spTgt spid="32"/>
                                        </p:tgtEl>
                                        <p:attrNameLst>
                                          <p:attrName>ppt_x</p:attrName>
                                        </p:attrNameLst>
                                      </p:cBhvr>
                                      <p:tavLst>
                                        <p:tav tm="0">
                                          <p:val>
                                            <p:strVal val="#ppt_x"/>
                                          </p:val>
                                        </p:tav>
                                        <p:tav tm="100000">
                                          <p:val>
                                            <p:strVal val="#ppt_x"/>
                                          </p:val>
                                        </p:tav>
                                      </p:tavLst>
                                    </p:anim>
                                    <p:anim calcmode="lin" valueType="num">
                                      <p:cBhvr additive="base">
                                        <p:cTn id="18" dur="500" fill="hold"/>
                                        <p:tgtEl>
                                          <p:spTgt spid="3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additive="base">
                                        <p:cTn id="21" dur="500" fill="hold"/>
                                        <p:tgtEl>
                                          <p:spTgt spid="33"/>
                                        </p:tgtEl>
                                        <p:attrNameLst>
                                          <p:attrName>ppt_x</p:attrName>
                                        </p:attrNameLst>
                                      </p:cBhvr>
                                      <p:tavLst>
                                        <p:tav tm="0">
                                          <p:val>
                                            <p:strVal val="#ppt_x"/>
                                          </p:val>
                                        </p:tav>
                                        <p:tav tm="100000">
                                          <p:val>
                                            <p:strVal val="#ppt_x"/>
                                          </p:val>
                                        </p:tav>
                                      </p:tavLst>
                                    </p:anim>
                                    <p:anim calcmode="lin" valueType="num">
                                      <p:cBhvr additive="base">
                                        <p:cTn id="2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6FBBCD-12FE-4C51-93CA-60C261572318}"/>
              </a:ext>
            </a:extLst>
          </p:cNvPr>
          <p:cNvSpPr/>
          <p:nvPr/>
        </p:nvSpPr>
        <p:spPr>
          <a:xfrm>
            <a:off x="0" y="0"/>
            <a:ext cx="9144000" cy="6858000"/>
          </a:xfrm>
          <a:prstGeom prst="rect">
            <a:avLst/>
          </a:prstGeom>
          <a:solidFill>
            <a:srgbClr val="0072BA">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1" y="0"/>
            <a:ext cx="9143999" cy="646331"/>
          </a:xfrm>
          <a:prstGeom prst="rect">
            <a:avLst/>
          </a:prstGeom>
          <a:solidFill>
            <a:srgbClr val="002060"/>
          </a:solidFill>
        </p:spPr>
        <p:txBody>
          <a:bodyPr wrap="square" rtlCol="0">
            <a:spAutoFit/>
          </a:bodyPr>
          <a:lstStyle/>
          <a:p>
            <a:pPr algn="ctr"/>
            <a:r>
              <a:rPr lang="en-GB" sz="3600" dirty="0">
                <a:solidFill>
                  <a:schemeClr val="bg1"/>
                </a:solidFill>
              </a:rPr>
              <a:t>What is a career?</a:t>
            </a:r>
          </a:p>
        </p:txBody>
      </p:sp>
      <p:pic>
        <p:nvPicPr>
          <p:cNvPr id="12" name="Picture 11" descr="Top view of person leading large crowd">
            <a:extLst>
              <a:ext uri="{FF2B5EF4-FFF2-40B4-BE49-F238E27FC236}">
                <a16:creationId xmlns:a16="http://schemas.microsoft.com/office/drawing/2014/main" id="{78AC1816-4AE5-4A5A-8283-B4C51A450D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340" t="11983" r="-266" b="21065"/>
          <a:stretch/>
        </p:blipFill>
        <p:spPr>
          <a:xfrm>
            <a:off x="383458" y="958467"/>
            <a:ext cx="8377083" cy="5453415"/>
          </a:xfrm>
          <a:prstGeom prst="rect">
            <a:avLst/>
          </a:prstGeom>
        </p:spPr>
      </p:pic>
      <p:sp>
        <p:nvSpPr>
          <p:cNvPr id="4" name="TextBox 3">
            <a:extLst>
              <a:ext uri="{FF2B5EF4-FFF2-40B4-BE49-F238E27FC236}">
                <a16:creationId xmlns:a16="http://schemas.microsoft.com/office/drawing/2014/main" id="{D1D311D0-0227-489A-B7F0-1B34F71F7743}"/>
              </a:ext>
            </a:extLst>
          </p:cNvPr>
          <p:cNvSpPr txBox="1"/>
          <p:nvPr/>
        </p:nvSpPr>
        <p:spPr>
          <a:xfrm>
            <a:off x="589935" y="1134737"/>
            <a:ext cx="7895303" cy="3046988"/>
          </a:xfrm>
          <a:prstGeom prst="rect">
            <a:avLst/>
          </a:prstGeom>
          <a:noFill/>
        </p:spPr>
        <p:txBody>
          <a:bodyPr wrap="square" rtlCol="0">
            <a:spAutoFit/>
          </a:bodyPr>
          <a:lstStyle/>
          <a:p>
            <a:r>
              <a:rPr lang="en-GB" sz="2400" b="0" i="0" dirty="0">
                <a:solidFill>
                  <a:srgbClr val="202124"/>
                </a:solidFill>
                <a:effectLst/>
              </a:rPr>
              <a:t>A career is </a:t>
            </a:r>
            <a:r>
              <a:rPr lang="en-GB" sz="2400" b="1" dirty="0">
                <a:solidFill>
                  <a:srgbClr val="202124"/>
                </a:solidFill>
              </a:rPr>
              <a:t>an</a:t>
            </a:r>
            <a:r>
              <a:rPr lang="en-GB" sz="2400" b="1" i="0" dirty="0">
                <a:solidFill>
                  <a:srgbClr val="202124"/>
                </a:solidFill>
                <a:effectLst/>
              </a:rPr>
              <a:t> individual's journey through life, learning and work</a:t>
            </a:r>
            <a:r>
              <a:rPr lang="en-GB" sz="2400" b="0" i="0" dirty="0">
                <a:solidFill>
                  <a:srgbClr val="202124"/>
                </a:solidFill>
                <a:effectLst/>
              </a:rPr>
              <a:t>.</a:t>
            </a:r>
          </a:p>
          <a:p>
            <a:endParaRPr lang="en-GB" sz="2400" b="0" i="0" dirty="0">
              <a:solidFill>
                <a:srgbClr val="202124"/>
              </a:solidFill>
              <a:effectLst/>
            </a:endParaRPr>
          </a:p>
          <a:p>
            <a:r>
              <a:rPr lang="en-GB" sz="2400" dirty="0">
                <a:solidFill>
                  <a:srgbClr val="202124"/>
                </a:solidFill>
              </a:rPr>
              <a:t>A job is something you might do to earn money as part of your career journey. Many jobs require you to have specific learning, skills and qualifications.</a:t>
            </a:r>
          </a:p>
          <a:p>
            <a:endParaRPr lang="en-GB" sz="2400" b="0" i="0" dirty="0">
              <a:solidFill>
                <a:srgbClr val="202124"/>
              </a:solidFill>
              <a:effectLst/>
            </a:endParaRPr>
          </a:p>
          <a:p>
            <a:endParaRPr lang="en-GB" sz="2400" b="0" i="0" dirty="0">
              <a:solidFill>
                <a:srgbClr val="202124"/>
              </a:solidFill>
              <a:effectLst/>
            </a:endParaRPr>
          </a:p>
        </p:txBody>
      </p:sp>
      <p:pic>
        <p:nvPicPr>
          <p:cNvPr id="6" name="Graphic 5" descr="Badge 1 with solid fill">
            <a:extLst>
              <a:ext uri="{FF2B5EF4-FFF2-40B4-BE49-F238E27FC236}">
                <a16:creationId xmlns:a16="http://schemas.microsoft.com/office/drawing/2014/main" id="{A9AD44D3-B565-4EF9-9C5C-D529517FAFD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5545" y="0"/>
            <a:ext cx="646331" cy="646331"/>
          </a:xfrm>
          <a:prstGeom prst="rect">
            <a:avLst/>
          </a:prstGeom>
        </p:spPr>
      </p:pic>
    </p:spTree>
    <p:custDataLst>
      <p:tags r:id="rId1"/>
    </p:custDataLst>
    <p:extLst>
      <p:ext uri="{BB962C8B-B14F-4D97-AF65-F5344CB8AC3E}">
        <p14:creationId xmlns:p14="http://schemas.microsoft.com/office/powerpoint/2010/main" val="108817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0" y="0"/>
            <a:ext cx="9144000" cy="6858000"/>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a:latin typeface="Calibri" panose="020F0502020204030204" pitchFamily="34" charset="0"/>
            </a:endParaRPr>
          </a:p>
        </p:txBody>
      </p:sp>
      <p:sp>
        <p:nvSpPr>
          <p:cNvPr id="3" name="Rectangle 2">
            <a:extLst>
              <a:ext uri="{FF2B5EF4-FFF2-40B4-BE49-F238E27FC236}">
                <a16:creationId xmlns:a16="http://schemas.microsoft.com/office/drawing/2014/main" id="{52A52B33-89A5-869A-F168-587A0DA1A1AC}"/>
              </a:ext>
            </a:extLst>
          </p:cNvPr>
          <p:cNvSpPr/>
          <p:nvPr/>
        </p:nvSpPr>
        <p:spPr>
          <a:xfrm>
            <a:off x="-12446" y="11386"/>
            <a:ext cx="9156446" cy="7086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01" name="Text Box 7"/>
          <p:cNvSpPr txBox="1">
            <a:spLocks noChangeArrowheads="1"/>
          </p:cNvSpPr>
          <p:nvPr/>
        </p:nvSpPr>
        <p:spPr bwMode="auto">
          <a:xfrm>
            <a:off x="1023938" y="6134649"/>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4474" y="1012766"/>
            <a:ext cx="3902528" cy="2498162"/>
          </a:xfrm>
          <a:prstGeom prst="rect">
            <a:avLst/>
          </a:prstGeom>
          <a:ln>
            <a:solidFill>
              <a:schemeClr val="bg1"/>
            </a:solidFill>
          </a:ln>
        </p:spPr>
      </p:pic>
      <p:pic>
        <p:nvPicPr>
          <p:cNvPr id="4" name="Picture 3">
            <a:extLst>
              <a:ext uri="{FF2B5EF4-FFF2-40B4-BE49-F238E27FC236}">
                <a16:creationId xmlns:a16="http://schemas.microsoft.com/office/drawing/2014/main" id="{1095A248-C2AE-47FA-A77F-D08B6194C6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2501" y="1012766"/>
            <a:ext cx="3837162" cy="2504875"/>
          </a:xfrm>
          <a:prstGeom prst="rect">
            <a:avLst/>
          </a:prstGeom>
          <a:ln>
            <a:solidFill>
              <a:schemeClr val="bg1"/>
            </a:solidFill>
          </a:ln>
        </p:spPr>
      </p:pic>
      <p:pic>
        <p:nvPicPr>
          <p:cNvPr id="6" name="Picture 5">
            <a:extLst>
              <a:ext uri="{FF2B5EF4-FFF2-40B4-BE49-F238E27FC236}">
                <a16:creationId xmlns:a16="http://schemas.microsoft.com/office/drawing/2014/main" id="{CC0B6D83-31D3-4B99-99D5-0F7CC7C341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864" y="3631796"/>
            <a:ext cx="3880740" cy="2523676"/>
          </a:xfrm>
          <a:prstGeom prst="rect">
            <a:avLst/>
          </a:prstGeom>
          <a:ln>
            <a:solidFill>
              <a:schemeClr val="bg1"/>
            </a:solidFill>
          </a:ln>
        </p:spPr>
      </p:pic>
      <p:pic>
        <p:nvPicPr>
          <p:cNvPr id="16" name="Picture 15">
            <a:extLst>
              <a:ext uri="{FF2B5EF4-FFF2-40B4-BE49-F238E27FC236}">
                <a16:creationId xmlns:a16="http://schemas.microsoft.com/office/drawing/2014/main" id="{BD15CB68-B761-4781-8886-F112CD21219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4473" y="3631794"/>
            <a:ext cx="3902528" cy="2523677"/>
          </a:xfrm>
          <a:prstGeom prst="rect">
            <a:avLst/>
          </a:prstGeom>
          <a:ln>
            <a:solidFill>
              <a:schemeClr val="bg1"/>
            </a:solidFill>
          </a:ln>
        </p:spPr>
      </p:pic>
      <p:sp>
        <p:nvSpPr>
          <p:cNvPr id="12" name="Explosion 2 11"/>
          <p:cNvSpPr/>
          <p:nvPr/>
        </p:nvSpPr>
        <p:spPr>
          <a:xfrm>
            <a:off x="2319146" y="1718978"/>
            <a:ext cx="4908635" cy="3420044"/>
          </a:xfrm>
          <a:prstGeom prst="irregularSeal2">
            <a:avLst/>
          </a:prstGeom>
          <a:solidFill>
            <a:srgbClr val="00206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1"/>
                </a:solidFill>
              </a:rPr>
              <a:t>Do you know which subjects you might want to study?</a:t>
            </a:r>
            <a:endParaRPr lang="en-GB" sz="2400" dirty="0"/>
          </a:p>
        </p:txBody>
      </p:sp>
      <p:sp>
        <p:nvSpPr>
          <p:cNvPr id="13" name="TextBox 12">
            <a:extLst>
              <a:ext uri="{FF2B5EF4-FFF2-40B4-BE49-F238E27FC236}">
                <a16:creationId xmlns:a16="http://schemas.microsoft.com/office/drawing/2014/main" id="{48C6F7DD-B623-4179-9F5E-D4E0E29DE9CF}"/>
              </a:ext>
            </a:extLst>
          </p:cNvPr>
          <p:cNvSpPr txBox="1"/>
          <p:nvPr/>
        </p:nvSpPr>
        <p:spPr>
          <a:xfrm>
            <a:off x="12447" y="40043"/>
            <a:ext cx="9143999" cy="584775"/>
          </a:xfrm>
          <a:prstGeom prst="rect">
            <a:avLst/>
          </a:prstGeom>
          <a:noFill/>
        </p:spPr>
        <p:txBody>
          <a:bodyPr wrap="square" rtlCol="0">
            <a:spAutoFit/>
          </a:bodyPr>
          <a:lstStyle/>
          <a:p>
            <a:pPr algn="ctr"/>
            <a:r>
              <a:rPr lang="en-GB" sz="3200">
                <a:solidFill>
                  <a:schemeClr val="bg1"/>
                </a:solidFill>
              </a:rPr>
              <a:t>What subjects would be useful for these jobs?</a:t>
            </a:r>
            <a:endParaRPr lang="en-GB" sz="3200" dirty="0">
              <a:solidFill>
                <a:schemeClr val="bg1"/>
              </a:solidFill>
            </a:endParaRPr>
          </a:p>
        </p:txBody>
      </p:sp>
      <p:pic>
        <p:nvPicPr>
          <p:cNvPr id="14" name="Graphic 13" descr="Badge 1 with solid fill">
            <a:extLst>
              <a:ext uri="{FF2B5EF4-FFF2-40B4-BE49-F238E27FC236}">
                <a16:creationId xmlns:a16="http://schemas.microsoft.com/office/drawing/2014/main" id="{EBD43F36-7342-4B1D-A9DC-BBBABFD623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446" y="11386"/>
            <a:ext cx="646331" cy="646331"/>
          </a:xfrm>
          <a:prstGeom prst="rect">
            <a:avLst/>
          </a:prstGeom>
        </p:spPr>
      </p:pic>
      <p:sp>
        <p:nvSpPr>
          <p:cNvPr id="15" name="Star: 32 Points 14">
            <a:extLst>
              <a:ext uri="{FF2B5EF4-FFF2-40B4-BE49-F238E27FC236}">
                <a16:creationId xmlns:a16="http://schemas.microsoft.com/office/drawing/2014/main" id="{9560692B-9226-4BD5-8748-8545B7A7700A}"/>
              </a:ext>
            </a:extLst>
          </p:cNvPr>
          <p:cNvSpPr/>
          <p:nvPr/>
        </p:nvSpPr>
        <p:spPr>
          <a:xfrm>
            <a:off x="7184717" y="5011479"/>
            <a:ext cx="1801919"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3 mins</a:t>
            </a:r>
          </a:p>
        </p:txBody>
      </p:sp>
    </p:spTree>
    <p:custDataLst>
      <p:tags r:id="rId1"/>
    </p:custDataLst>
    <p:extLst>
      <p:ext uri="{BB962C8B-B14F-4D97-AF65-F5344CB8AC3E}">
        <p14:creationId xmlns:p14="http://schemas.microsoft.com/office/powerpoint/2010/main" val="2428246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mph" presetSubtype="0" fill="remove" grpId="1" nodeType="clickEffect">
                                  <p:stCondLst>
                                    <p:cond delay="0"/>
                                  </p:stCondLst>
                                  <p:childTnLst>
                                    <p:animClr clrSpc="rgb" dir="cw">
                                      <p:cBhvr override="childStyle">
                                        <p:cTn id="11" dur="250" autoRev="1" fill="remove"/>
                                        <p:tgtEl>
                                          <p:spTgt spid="15"/>
                                        </p:tgtEl>
                                        <p:attrNameLst>
                                          <p:attrName>style.color</p:attrName>
                                        </p:attrNameLst>
                                      </p:cBhvr>
                                      <p:to>
                                        <a:schemeClr val="bg1"/>
                                      </p:to>
                                    </p:animClr>
                                    <p:animClr clrSpc="rgb" dir="cw">
                                      <p:cBhvr>
                                        <p:cTn id="12" dur="250" autoRev="1" fill="remove"/>
                                        <p:tgtEl>
                                          <p:spTgt spid="15"/>
                                        </p:tgtEl>
                                        <p:attrNameLst>
                                          <p:attrName>fillcolor</p:attrName>
                                        </p:attrNameLst>
                                      </p:cBhvr>
                                      <p:to>
                                        <a:schemeClr val="bg1"/>
                                      </p:to>
                                    </p:animClr>
                                    <p:set>
                                      <p:cBhvr>
                                        <p:cTn id="13" dur="250" autoRev="1" fill="remove"/>
                                        <p:tgtEl>
                                          <p:spTgt spid="15"/>
                                        </p:tgtEl>
                                        <p:attrNameLst>
                                          <p:attrName>fill.type</p:attrName>
                                        </p:attrNameLst>
                                      </p:cBhvr>
                                      <p:to>
                                        <p:strVal val="solid"/>
                                      </p:to>
                                    </p:set>
                                    <p:set>
                                      <p:cBhvr>
                                        <p:cTn id="14" dur="250" autoRev="1" fill="remove"/>
                                        <p:tgtEl>
                                          <p:spTgt spid="15"/>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14780"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58780" cy="646331"/>
          </a:xfrm>
          <a:prstGeom prst="rect">
            <a:avLst/>
          </a:prstGeom>
          <a:solidFill>
            <a:srgbClr val="002060"/>
          </a:solidFill>
        </p:spPr>
        <p:txBody>
          <a:bodyPr wrap="square" rtlCol="0">
            <a:spAutoFit/>
          </a:bodyPr>
          <a:lstStyle/>
          <a:p>
            <a:pPr algn="ctr"/>
            <a:r>
              <a:rPr lang="en-GB" sz="3600" dirty="0">
                <a:solidFill>
                  <a:schemeClr val="bg1"/>
                </a:solidFill>
              </a:rPr>
              <a:t>Key points about Key Stage 4 options</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2" name="TextBox 1">
            <a:extLst>
              <a:ext uri="{FF2B5EF4-FFF2-40B4-BE49-F238E27FC236}">
                <a16:creationId xmlns:a16="http://schemas.microsoft.com/office/drawing/2014/main" id="{647D6D41-962A-429F-91A6-7061A16F31C7}"/>
              </a:ext>
            </a:extLst>
          </p:cNvPr>
          <p:cNvSpPr txBox="1"/>
          <p:nvPr/>
        </p:nvSpPr>
        <p:spPr>
          <a:xfrm>
            <a:off x="321373" y="5500597"/>
            <a:ext cx="8501254" cy="1200329"/>
          </a:xfrm>
          <a:prstGeom prst="rect">
            <a:avLst/>
          </a:prstGeom>
          <a:noFill/>
        </p:spPr>
        <p:txBody>
          <a:bodyPr wrap="square" rtlCol="0">
            <a:spAutoFit/>
          </a:bodyPr>
          <a:lstStyle/>
          <a:p>
            <a:pPr algn="ctr"/>
            <a:r>
              <a:rPr lang="en-GB" sz="2400" b="1" dirty="0">
                <a:solidFill>
                  <a:schemeClr val="bg1"/>
                </a:solidFill>
                <a:hlinkClick r:id="rId4">
                  <a:extLst>
                    <a:ext uri="{A12FA001-AC4F-418D-AE19-62706E023703}">
                      <ahyp:hlinkClr xmlns:ahyp="http://schemas.microsoft.com/office/drawing/2018/hyperlinkcolor" val="tx"/>
                    </a:ext>
                  </a:extLst>
                </a:hlinkClick>
              </a:rPr>
              <a:t>Watch a video on choosing your GCSE options:</a:t>
            </a:r>
          </a:p>
          <a:p>
            <a:pPr algn="ctr"/>
            <a:r>
              <a:rPr lang="en-GB" sz="2400" b="1" dirty="0">
                <a:solidFill>
                  <a:schemeClr val="bg1"/>
                </a:solidFill>
                <a:hlinkClick r:id="rId4">
                  <a:extLst>
                    <a:ext uri="{A12FA001-AC4F-418D-AE19-62706E023703}">
                      <ahyp:hlinkClr xmlns:ahyp="http://schemas.microsoft.com/office/drawing/2018/hyperlinkcolor" val="tx"/>
                    </a:ext>
                  </a:extLst>
                </a:hlinkClick>
              </a:rPr>
              <a:t>www.bbc.co.uk/bitesize/articles/zrjh92p</a:t>
            </a:r>
            <a:endParaRPr lang="en-GB" sz="2400" b="1" dirty="0">
              <a:solidFill>
                <a:schemeClr val="bg1"/>
              </a:solidFill>
            </a:endParaRPr>
          </a:p>
          <a:p>
            <a:endParaRPr lang="en-GB" sz="2400" dirty="0">
              <a:solidFill>
                <a:schemeClr val="bg1"/>
              </a:solidFill>
            </a:endParaRPr>
          </a:p>
        </p:txBody>
      </p:sp>
      <p:pic>
        <p:nvPicPr>
          <p:cNvPr id="7" name="Picture 6">
            <a:extLst>
              <a:ext uri="{FF2B5EF4-FFF2-40B4-BE49-F238E27FC236}">
                <a16:creationId xmlns:a16="http://schemas.microsoft.com/office/drawing/2014/main" id="{C913D762-C905-4971-88E3-E03041FAC254}"/>
              </a:ext>
            </a:extLst>
          </p:cNvPr>
          <p:cNvPicPr>
            <a:picLocks noChangeAspect="1"/>
          </p:cNvPicPr>
          <p:nvPr/>
        </p:nvPicPr>
        <p:blipFill>
          <a:blip r:embed="rId5"/>
          <a:stretch>
            <a:fillRect/>
          </a:stretch>
        </p:blipFill>
        <p:spPr>
          <a:xfrm>
            <a:off x="832991" y="1119187"/>
            <a:ext cx="7448455" cy="4224338"/>
          </a:xfrm>
          <a:prstGeom prst="rect">
            <a:avLst/>
          </a:prstGeom>
        </p:spPr>
      </p:pic>
    </p:spTree>
    <p:extLst>
      <p:ext uri="{BB962C8B-B14F-4D97-AF65-F5344CB8AC3E}">
        <p14:creationId xmlns:p14="http://schemas.microsoft.com/office/powerpoint/2010/main" val="2020854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 y="-114254"/>
            <a:ext cx="9129219" cy="7040375"/>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2" name="TextBox 1"/>
          <p:cNvSpPr txBox="1"/>
          <p:nvPr/>
        </p:nvSpPr>
        <p:spPr>
          <a:xfrm>
            <a:off x="1189451" y="-863151"/>
            <a:ext cx="6552446" cy="369332"/>
          </a:xfrm>
          <a:prstGeom prst="rect">
            <a:avLst/>
          </a:prstGeom>
          <a:noFill/>
        </p:spPr>
        <p:txBody>
          <a:bodyPr wrap="square" rtlCol="0">
            <a:spAutoFit/>
          </a:bodyPr>
          <a:lstStyle/>
          <a:p>
            <a:pPr algn="ctr"/>
            <a:r>
              <a:rPr lang="en-GB" b="1" i="1" dirty="0">
                <a:solidFill>
                  <a:srgbClr val="FC5C30"/>
                </a:solidFill>
              </a:rPr>
              <a:t>One place for all your careers information.</a:t>
            </a:r>
          </a:p>
        </p:txBody>
      </p:sp>
      <p:grpSp>
        <p:nvGrpSpPr>
          <p:cNvPr id="29" name="Group 28"/>
          <p:cNvGrpSpPr/>
          <p:nvPr/>
        </p:nvGrpSpPr>
        <p:grpSpPr>
          <a:xfrm>
            <a:off x="490839" y="1176144"/>
            <a:ext cx="646331" cy="5397195"/>
            <a:chOff x="393604" y="944918"/>
            <a:chExt cx="771453" cy="5688973"/>
          </a:xfrm>
        </p:grpSpPr>
        <p:pic>
          <p:nvPicPr>
            <p:cNvPr id="5" name="Picture 4"/>
            <p:cNvPicPr>
              <a:picLocks noChangeAspect="1"/>
            </p:cNvPicPr>
            <p:nvPr/>
          </p:nvPicPr>
          <p:blipFill>
            <a:blip r:embed="rId4"/>
            <a:stretch>
              <a:fillRect/>
            </a:stretch>
          </p:blipFill>
          <p:spPr>
            <a:xfrm>
              <a:off x="393604" y="5814843"/>
              <a:ext cx="749467" cy="819048"/>
            </a:xfrm>
            <a:prstGeom prst="rect">
              <a:avLst/>
            </a:prstGeom>
          </p:spPr>
        </p:pic>
        <p:pic>
          <p:nvPicPr>
            <p:cNvPr id="7" name="Picture 6"/>
            <p:cNvPicPr>
              <a:picLocks noChangeAspect="1"/>
            </p:cNvPicPr>
            <p:nvPr/>
          </p:nvPicPr>
          <p:blipFill>
            <a:blip r:embed="rId5"/>
            <a:stretch>
              <a:fillRect/>
            </a:stretch>
          </p:blipFill>
          <p:spPr>
            <a:xfrm>
              <a:off x="396035" y="4866094"/>
              <a:ext cx="747036" cy="839263"/>
            </a:xfrm>
            <a:prstGeom prst="rect">
              <a:avLst/>
            </a:prstGeom>
          </p:spPr>
        </p:pic>
        <p:pic>
          <p:nvPicPr>
            <p:cNvPr id="8" name="Picture 7"/>
            <p:cNvPicPr>
              <a:picLocks noChangeAspect="1"/>
            </p:cNvPicPr>
            <p:nvPr/>
          </p:nvPicPr>
          <p:blipFill>
            <a:blip r:embed="rId6"/>
            <a:stretch>
              <a:fillRect/>
            </a:stretch>
          </p:blipFill>
          <p:spPr>
            <a:xfrm>
              <a:off x="393604" y="3906959"/>
              <a:ext cx="756281" cy="849649"/>
            </a:xfrm>
            <a:prstGeom prst="rect">
              <a:avLst/>
            </a:prstGeom>
          </p:spPr>
        </p:pic>
        <p:pic>
          <p:nvPicPr>
            <p:cNvPr id="11" name="Picture 10"/>
            <p:cNvPicPr>
              <a:picLocks noChangeAspect="1"/>
            </p:cNvPicPr>
            <p:nvPr/>
          </p:nvPicPr>
          <p:blipFill rotWithShape="1">
            <a:blip r:embed="rId7"/>
            <a:srcRect t="10665"/>
            <a:stretch/>
          </p:blipFill>
          <p:spPr>
            <a:xfrm>
              <a:off x="403151" y="2921855"/>
              <a:ext cx="761906" cy="895235"/>
            </a:xfrm>
            <a:prstGeom prst="rect">
              <a:avLst/>
            </a:prstGeom>
          </p:spPr>
        </p:pic>
        <p:pic>
          <p:nvPicPr>
            <p:cNvPr id="13" name="Picture 12"/>
            <p:cNvPicPr>
              <a:picLocks noChangeAspect="1"/>
            </p:cNvPicPr>
            <p:nvPr/>
          </p:nvPicPr>
          <p:blipFill>
            <a:blip r:embed="rId8"/>
            <a:stretch>
              <a:fillRect/>
            </a:stretch>
          </p:blipFill>
          <p:spPr>
            <a:xfrm>
              <a:off x="403151" y="1945703"/>
              <a:ext cx="761906" cy="895234"/>
            </a:xfrm>
            <a:prstGeom prst="rect">
              <a:avLst/>
            </a:prstGeom>
          </p:spPr>
        </p:pic>
        <p:pic>
          <p:nvPicPr>
            <p:cNvPr id="18" name="Picture 17"/>
            <p:cNvPicPr>
              <a:picLocks noChangeAspect="1"/>
            </p:cNvPicPr>
            <p:nvPr/>
          </p:nvPicPr>
          <p:blipFill>
            <a:blip r:embed="rId9"/>
            <a:stretch>
              <a:fillRect/>
            </a:stretch>
          </p:blipFill>
          <p:spPr>
            <a:xfrm>
              <a:off x="403151" y="944918"/>
              <a:ext cx="761906" cy="905155"/>
            </a:xfrm>
            <a:prstGeom prst="rect">
              <a:avLst/>
            </a:prstGeom>
          </p:spPr>
        </p:pic>
      </p:grpSp>
      <p:grpSp>
        <p:nvGrpSpPr>
          <p:cNvPr id="4097" name="Group 4096"/>
          <p:cNvGrpSpPr/>
          <p:nvPr/>
        </p:nvGrpSpPr>
        <p:grpSpPr>
          <a:xfrm>
            <a:off x="1197959" y="4802237"/>
            <a:ext cx="2476858" cy="1758717"/>
            <a:chOff x="1168467" y="4814622"/>
            <a:chExt cx="2476858" cy="1758717"/>
          </a:xfrm>
        </p:grpSpPr>
        <p:sp>
          <p:nvSpPr>
            <p:cNvPr id="19" name="Rectangle 18"/>
            <p:cNvSpPr/>
            <p:nvPr/>
          </p:nvSpPr>
          <p:spPr>
            <a:xfrm>
              <a:off x="1189451" y="5754291"/>
              <a:ext cx="2435915" cy="819048"/>
            </a:xfrm>
            <a:prstGeom prst="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GCSEs 1 - 3</a:t>
              </a:r>
            </a:p>
          </p:txBody>
        </p:sp>
        <p:sp>
          <p:nvSpPr>
            <p:cNvPr id="35" name="Rectangle 34"/>
            <p:cNvSpPr/>
            <p:nvPr/>
          </p:nvSpPr>
          <p:spPr>
            <a:xfrm>
              <a:off x="1168467"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5 x GCSEs 4 - 9</a:t>
              </a:r>
            </a:p>
          </p:txBody>
        </p:sp>
      </p:grpSp>
      <p:grpSp>
        <p:nvGrpSpPr>
          <p:cNvPr id="6" name="Group 5">
            <a:extLst>
              <a:ext uri="{FF2B5EF4-FFF2-40B4-BE49-F238E27FC236}">
                <a16:creationId xmlns:a16="http://schemas.microsoft.com/office/drawing/2014/main" id="{C18A27B4-86E9-5A26-871B-CBA2F6F225CA}"/>
              </a:ext>
            </a:extLst>
          </p:cNvPr>
          <p:cNvGrpSpPr/>
          <p:nvPr/>
        </p:nvGrpSpPr>
        <p:grpSpPr>
          <a:xfrm>
            <a:off x="1177708" y="661372"/>
            <a:ext cx="7646357" cy="399174"/>
            <a:chOff x="1189451" y="405810"/>
            <a:chExt cx="7646357" cy="399174"/>
          </a:xfrm>
        </p:grpSpPr>
        <p:sp>
          <p:nvSpPr>
            <p:cNvPr id="55" name="Rectangle 54"/>
            <p:cNvSpPr/>
            <p:nvPr/>
          </p:nvSpPr>
          <p:spPr>
            <a:xfrm>
              <a:off x="1189451" y="414215"/>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Academic</a:t>
              </a:r>
            </a:p>
          </p:txBody>
        </p:sp>
        <p:sp>
          <p:nvSpPr>
            <p:cNvPr id="58" name="Rectangle 57"/>
            <p:cNvSpPr/>
            <p:nvPr/>
          </p:nvSpPr>
          <p:spPr>
            <a:xfrm>
              <a:off x="3784384" y="406592"/>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Technical/Vocational</a:t>
              </a:r>
            </a:p>
          </p:txBody>
        </p:sp>
        <p:sp>
          <p:nvSpPr>
            <p:cNvPr id="59" name="Rectangle 58"/>
            <p:cNvSpPr/>
            <p:nvPr/>
          </p:nvSpPr>
          <p:spPr>
            <a:xfrm>
              <a:off x="6379934" y="405810"/>
              <a:ext cx="2455874" cy="390769"/>
            </a:xfrm>
            <a:prstGeom prst="rect">
              <a:avLst/>
            </a:prstGeom>
            <a:solidFill>
              <a:srgbClr val="F6D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Apprenticeships</a:t>
              </a:r>
            </a:p>
          </p:txBody>
        </p:sp>
      </p:grpSp>
      <p:cxnSp>
        <p:nvCxnSpPr>
          <p:cNvPr id="57" name="Straight Connector 56"/>
          <p:cNvCxnSpPr/>
          <p:nvPr/>
        </p:nvCxnSpPr>
        <p:spPr>
          <a:xfrm>
            <a:off x="3713994" y="414215"/>
            <a:ext cx="12237" cy="6203633"/>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320356" y="405810"/>
            <a:ext cx="5576" cy="6212038"/>
          </a:xfrm>
          <a:prstGeom prst="line">
            <a:avLst/>
          </a:prstGeom>
          <a:ln>
            <a:solidFill>
              <a:srgbClr val="F6D000"/>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7A9C424C-F93B-2472-8432-D7E9D0A7B64F}"/>
              </a:ext>
            </a:extLst>
          </p:cNvPr>
          <p:cNvGrpSpPr/>
          <p:nvPr/>
        </p:nvGrpSpPr>
        <p:grpSpPr>
          <a:xfrm>
            <a:off x="1316839" y="1176144"/>
            <a:ext cx="7543052" cy="4457526"/>
            <a:chOff x="1179120" y="896895"/>
            <a:chExt cx="7680771" cy="4736775"/>
          </a:xfrm>
        </p:grpSpPr>
        <p:grpSp>
          <p:nvGrpSpPr>
            <p:cNvPr id="4098" name="Group 4097"/>
            <p:cNvGrpSpPr/>
            <p:nvPr/>
          </p:nvGrpSpPr>
          <p:grpSpPr>
            <a:xfrm>
              <a:off x="3767841" y="4802237"/>
              <a:ext cx="5055570" cy="831433"/>
              <a:chOff x="3767841" y="4802237"/>
              <a:chExt cx="5055570" cy="831433"/>
            </a:xfrm>
          </p:grpSpPr>
          <p:sp>
            <p:nvSpPr>
              <p:cNvPr id="36" name="Rectangle 35"/>
              <p:cNvSpPr/>
              <p:nvPr/>
            </p:nvSpPr>
            <p:spPr>
              <a:xfrm>
                <a:off x="3767841" y="4814622"/>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Level 2</a:t>
                </a:r>
              </a:p>
            </p:txBody>
          </p:sp>
          <p:sp>
            <p:nvSpPr>
              <p:cNvPr id="37" name="Rectangle 36"/>
              <p:cNvSpPr/>
              <p:nvPr/>
            </p:nvSpPr>
            <p:spPr>
              <a:xfrm>
                <a:off x="6346553" y="4802237"/>
                <a:ext cx="2476858" cy="819048"/>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Intermediate Apprenticeship</a:t>
                </a:r>
              </a:p>
            </p:txBody>
          </p:sp>
        </p:grpSp>
        <p:grpSp>
          <p:nvGrpSpPr>
            <p:cNvPr id="38" name="Group 37"/>
            <p:cNvGrpSpPr/>
            <p:nvPr/>
          </p:nvGrpSpPr>
          <p:grpSpPr>
            <a:xfrm>
              <a:off x="1189451" y="3869733"/>
              <a:ext cx="7654944" cy="831433"/>
              <a:chOff x="1293035" y="5749722"/>
              <a:chExt cx="7654944" cy="831433"/>
            </a:xfrm>
            <a:solidFill>
              <a:srgbClr val="50BDC0"/>
            </a:solidFill>
          </p:grpSpPr>
          <p:sp>
            <p:nvSpPr>
              <p:cNvPr id="39" name="Rectangle 38"/>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levels</a:t>
                </a:r>
              </a:p>
            </p:txBody>
          </p:sp>
          <p:sp>
            <p:nvSpPr>
              <p:cNvPr id="40" name="Rectangle 39"/>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BTEC/OCR NEW T LEVEL Level 3</a:t>
                </a:r>
              </a:p>
            </p:txBody>
          </p:sp>
          <p:sp>
            <p:nvSpPr>
              <p:cNvPr id="41" name="Rectangle 40"/>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Advanced Apprenticeship</a:t>
                </a:r>
              </a:p>
            </p:txBody>
          </p:sp>
        </p:grpSp>
        <p:grpSp>
          <p:nvGrpSpPr>
            <p:cNvPr id="42" name="Group 41"/>
            <p:cNvGrpSpPr/>
            <p:nvPr/>
          </p:nvGrpSpPr>
          <p:grpSpPr>
            <a:xfrm>
              <a:off x="1179120" y="2871449"/>
              <a:ext cx="7665275" cy="907176"/>
              <a:chOff x="1293035" y="5749722"/>
              <a:chExt cx="7654944" cy="831433"/>
            </a:xfrm>
            <a:solidFill>
              <a:srgbClr val="FC5C30"/>
            </a:solidFill>
          </p:grpSpPr>
          <p:sp>
            <p:nvSpPr>
              <p:cNvPr id="43" name="Rectangle 42"/>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1</a:t>
                </a:r>
              </a:p>
            </p:txBody>
          </p:sp>
          <p:sp>
            <p:nvSpPr>
              <p:cNvPr id="44" name="Rectangle 43"/>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HNC</a:t>
                </a:r>
              </a:p>
              <a:p>
                <a:pPr algn="ctr"/>
                <a:r>
                  <a:rPr lang="en-GB" dirty="0"/>
                  <a:t>Foundation Degree Y1</a:t>
                </a:r>
              </a:p>
            </p:txBody>
          </p:sp>
          <p:sp>
            <p:nvSpPr>
              <p:cNvPr id="45" name="Rectangle 44"/>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grpSp>
          <p:nvGrpSpPr>
            <p:cNvPr id="46" name="Group 45"/>
            <p:cNvGrpSpPr/>
            <p:nvPr/>
          </p:nvGrpSpPr>
          <p:grpSpPr>
            <a:xfrm>
              <a:off x="1194616" y="1881277"/>
              <a:ext cx="7665275" cy="907176"/>
              <a:chOff x="1293035" y="5749722"/>
              <a:chExt cx="7654944" cy="831433"/>
            </a:xfrm>
            <a:solidFill>
              <a:srgbClr val="50BDC0"/>
            </a:solidFill>
          </p:grpSpPr>
          <p:sp>
            <p:nvSpPr>
              <p:cNvPr id="47" name="Rectangle 46"/>
              <p:cNvSpPr/>
              <p:nvPr/>
            </p:nvSpPr>
            <p:spPr>
              <a:xfrm>
                <a:off x="1293035"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Degree Year 2</a:t>
                </a:r>
              </a:p>
            </p:txBody>
          </p:sp>
          <p:sp>
            <p:nvSpPr>
              <p:cNvPr id="48" name="Rectangle 47"/>
              <p:cNvSpPr/>
              <p:nvPr/>
            </p:nvSpPr>
            <p:spPr>
              <a:xfrm>
                <a:off x="3892409" y="5762107"/>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HND</a:t>
                </a:r>
              </a:p>
              <a:p>
                <a:pPr algn="ctr"/>
                <a:r>
                  <a:rPr lang="en-GB" dirty="0"/>
                  <a:t>Foundation Degree Y2</a:t>
                </a:r>
              </a:p>
            </p:txBody>
          </p:sp>
          <p:sp>
            <p:nvSpPr>
              <p:cNvPr id="49" name="Rectangle 48"/>
              <p:cNvSpPr/>
              <p:nvPr/>
            </p:nvSpPr>
            <p:spPr>
              <a:xfrm>
                <a:off x="6471121" y="5749722"/>
                <a:ext cx="2476858" cy="819048"/>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Higher Apprenticeship</a:t>
                </a:r>
              </a:p>
            </p:txBody>
          </p:sp>
        </p:grpSp>
        <p:sp>
          <p:nvSpPr>
            <p:cNvPr id="51" name="Rectangle 50"/>
            <p:cNvSpPr/>
            <p:nvPr/>
          </p:nvSpPr>
          <p:spPr>
            <a:xfrm>
              <a:off x="1190979" y="896895"/>
              <a:ext cx="7653416" cy="893663"/>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t>Degree Achieved</a:t>
              </a:r>
            </a:p>
          </p:txBody>
        </p:sp>
      </p:grpSp>
      <p:sp>
        <p:nvSpPr>
          <p:cNvPr id="4" name="Rectangle 3">
            <a:extLst>
              <a:ext uri="{FF2B5EF4-FFF2-40B4-BE49-F238E27FC236}">
                <a16:creationId xmlns:a16="http://schemas.microsoft.com/office/drawing/2014/main" id="{4C39DE70-C279-3B54-422E-EA382C6751EA}"/>
              </a:ext>
            </a:extLst>
          </p:cNvPr>
          <p:cNvSpPr/>
          <p:nvPr/>
        </p:nvSpPr>
        <p:spPr>
          <a:xfrm>
            <a:off x="372331" y="4759193"/>
            <a:ext cx="5992680" cy="196809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98749DB-320C-62D3-7375-EFEAE4A33F40}"/>
              </a:ext>
            </a:extLst>
          </p:cNvPr>
          <p:cNvSpPr txBox="1"/>
          <p:nvPr/>
        </p:nvSpPr>
        <p:spPr>
          <a:xfrm>
            <a:off x="-14780" y="-114254"/>
            <a:ext cx="9158780" cy="646331"/>
          </a:xfrm>
          <a:prstGeom prst="rect">
            <a:avLst/>
          </a:prstGeom>
          <a:solidFill>
            <a:srgbClr val="002060"/>
          </a:solidFill>
        </p:spPr>
        <p:txBody>
          <a:bodyPr wrap="square" rtlCol="0">
            <a:spAutoFit/>
          </a:bodyPr>
          <a:lstStyle/>
          <a:p>
            <a:pPr algn="ctr"/>
            <a:r>
              <a:rPr lang="en-GB" sz="3600" dirty="0">
                <a:solidFill>
                  <a:schemeClr val="bg1"/>
                </a:solidFill>
              </a:rPr>
              <a:t>Qualifications</a:t>
            </a:r>
          </a:p>
        </p:txBody>
      </p:sp>
      <p:pic>
        <p:nvPicPr>
          <p:cNvPr id="12" name="Graphic 11">
            <a:extLst>
              <a:ext uri="{FF2B5EF4-FFF2-40B4-BE49-F238E27FC236}">
                <a16:creationId xmlns:a16="http://schemas.microsoft.com/office/drawing/2014/main" id="{78E6402E-2AB4-7BE4-BCA4-88A73E9A2B5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14781" y="-112090"/>
            <a:ext cx="646331" cy="646331"/>
          </a:xfrm>
          <a:prstGeom prst="rect">
            <a:avLst/>
          </a:prstGeom>
        </p:spPr>
      </p:pic>
    </p:spTree>
    <p:custDataLst>
      <p:tags r:id="rId1"/>
    </p:custDataLst>
    <p:extLst>
      <p:ext uri="{BB962C8B-B14F-4D97-AF65-F5344CB8AC3E}">
        <p14:creationId xmlns:p14="http://schemas.microsoft.com/office/powerpoint/2010/main" val="2238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ppt_x"/>
                                          </p:val>
                                        </p:tav>
                                        <p:tav tm="100000">
                                          <p:val>
                                            <p:strVal val="#ppt_x"/>
                                          </p:val>
                                        </p:tav>
                                      </p:tavLst>
                                    </p:anim>
                                    <p:anim calcmode="lin" valueType="num">
                                      <p:cBhvr additive="base">
                                        <p:cTn id="1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7"/>
                                        </p:tgtEl>
                                        <p:attrNameLst>
                                          <p:attrName>style.visibility</p:attrName>
                                        </p:attrNameLst>
                                      </p:cBhvr>
                                      <p:to>
                                        <p:strVal val="visible"/>
                                      </p:to>
                                    </p:set>
                                    <p:anim calcmode="lin" valueType="num">
                                      <p:cBhvr additive="base">
                                        <p:cTn id="19" dur="500" fill="hold"/>
                                        <p:tgtEl>
                                          <p:spTgt spid="4097"/>
                                        </p:tgtEl>
                                        <p:attrNameLst>
                                          <p:attrName>ppt_x</p:attrName>
                                        </p:attrNameLst>
                                      </p:cBhvr>
                                      <p:tavLst>
                                        <p:tav tm="0">
                                          <p:val>
                                            <p:strVal val="#ppt_x"/>
                                          </p:val>
                                        </p:tav>
                                        <p:tav tm="100000">
                                          <p:val>
                                            <p:strVal val="#ppt_x"/>
                                          </p:val>
                                        </p:tav>
                                      </p:tavLst>
                                    </p:anim>
                                    <p:anim calcmode="lin" valueType="num">
                                      <p:cBhvr additive="base">
                                        <p:cTn id="20" dur="500" fill="hold"/>
                                        <p:tgtEl>
                                          <p:spTgt spid="409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22171"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43999" cy="646331"/>
          </a:xfrm>
          <a:prstGeom prst="rect">
            <a:avLst/>
          </a:prstGeom>
          <a:solidFill>
            <a:srgbClr val="002060"/>
          </a:solidFill>
        </p:spPr>
        <p:txBody>
          <a:bodyPr wrap="square" rtlCol="0">
            <a:spAutoFit/>
          </a:bodyPr>
          <a:lstStyle/>
          <a:p>
            <a:pPr algn="ctr"/>
            <a:r>
              <a:rPr lang="en-GB" sz="3200" dirty="0">
                <a:solidFill>
                  <a:schemeClr val="bg1"/>
                </a:solidFill>
              </a:rPr>
              <a:t>  </a:t>
            </a:r>
            <a:r>
              <a:rPr lang="en-GB" sz="3600" dirty="0">
                <a:solidFill>
                  <a:schemeClr val="bg1"/>
                </a:solidFill>
              </a:rPr>
              <a:t>The KS4 Qualifications – what’s on offer?</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3" name="Rectangle 2">
            <a:extLst>
              <a:ext uri="{FF2B5EF4-FFF2-40B4-BE49-F238E27FC236}">
                <a16:creationId xmlns:a16="http://schemas.microsoft.com/office/drawing/2014/main" id="{58012AF7-5751-4030-9C2D-CEC1510E3162}"/>
              </a:ext>
            </a:extLst>
          </p:cNvPr>
          <p:cNvSpPr/>
          <p:nvPr/>
        </p:nvSpPr>
        <p:spPr>
          <a:xfrm>
            <a:off x="352992" y="606751"/>
            <a:ext cx="4047030"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GCSEs - GENERAL</a:t>
            </a:r>
          </a:p>
        </p:txBody>
      </p:sp>
      <p:sp>
        <p:nvSpPr>
          <p:cNvPr id="8" name="Rectangle 7">
            <a:extLst>
              <a:ext uri="{FF2B5EF4-FFF2-40B4-BE49-F238E27FC236}">
                <a16:creationId xmlns:a16="http://schemas.microsoft.com/office/drawing/2014/main" id="{B2D0EB9E-66A7-4511-95B2-0260E572F061}"/>
              </a:ext>
            </a:extLst>
          </p:cNvPr>
          <p:cNvSpPr/>
          <p:nvPr/>
        </p:nvSpPr>
        <p:spPr>
          <a:xfrm>
            <a:off x="4743981" y="606751"/>
            <a:ext cx="3895194" cy="646331"/>
          </a:xfrm>
          <a:prstGeom prst="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VOCATIONAL</a:t>
            </a:r>
          </a:p>
        </p:txBody>
      </p:sp>
      <p:sp>
        <p:nvSpPr>
          <p:cNvPr id="4" name="Rectangle 3">
            <a:extLst>
              <a:ext uri="{FF2B5EF4-FFF2-40B4-BE49-F238E27FC236}">
                <a16:creationId xmlns:a16="http://schemas.microsoft.com/office/drawing/2014/main" id="{6CA352C6-108A-4CC3-B82D-36C5FFBF6B25}"/>
              </a:ext>
            </a:extLst>
          </p:cNvPr>
          <p:cNvSpPr/>
          <p:nvPr/>
        </p:nvSpPr>
        <p:spPr>
          <a:xfrm>
            <a:off x="352992" y="1360035"/>
            <a:ext cx="4047030" cy="30359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8C29C19-4CAC-4C9C-BEB8-AE70FB5FCE63}"/>
              </a:ext>
            </a:extLst>
          </p:cNvPr>
          <p:cNvSpPr txBox="1"/>
          <p:nvPr/>
        </p:nvSpPr>
        <p:spPr>
          <a:xfrm>
            <a:off x="504825" y="1377262"/>
            <a:ext cx="3786503" cy="1200329"/>
          </a:xfrm>
          <a:prstGeom prst="rect">
            <a:avLst/>
          </a:prstGeom>
          <a:noFill/>
        </p:spPr>
        <p:txBody>
          <a:bodyPr wrap="square" rtlCol="0">
            <a:spAutoFit/>
          </a:bodyPr>
          <a:lstStyle/>
          <a:p>
            <a:r>
              <a:rPr lang="en-GB" sz="2400" dirty="0"/>
              <a:t>Can you name some of the GCSE subjects your school offers?</a:t>
            </a:r>
            <a:endParaRPr lang="en-GB" sz="2000" dirty="0">
              <a:solidFill>
                <a:schemeClr val="bg1"/>
              </a:solidFill>
            </a:endParaRPr>
          </a:p>
        </p:txBody>
      </p:sp>
      <p:sp>
        <p:nvSpPr>
          <p:cNvPr id="11" name="Rectangle 10">
            <a:extLst>
              <a:ext uri="{FF2B5EF4-FFF2-40B4-BE49-F238E27FC236}">
                <a16:creationId xmlns:a16="http://schemas.microsoft.com/office/drawing/2014/main" id="{D9AD4A58-F32E-4CB9-A2BF-DC784CD2A4FA}"/>
              </a:ext>
            </a:extLst>
          </p:cNvPr>
          <p:cNvSpPr/>
          <p:nvPr/>
        </p:nvSpPr>
        <p:spPr>
          <a:xfrm>
            <a:off x="4743981" y="1360034"/>
            <a:ext cx="3895194" cy="303590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5D7AF3F2-38A0-4BFB-B221-EE037752C5B2}"/>
              </a:ext>
            </a:extLst>
          </p:cNvPr>
          <p:cNvSpPr txBox="1"/>
          <p:nvPr/>
        </p:nvSpPr>
        <p:spPr>
          <a:xfrm>
            <a:off x="4886633" y="1377262"/>
            <a:ext cx="3645488" cy="1569660"/>
          </a:xfrm>
          <a:prstGeom prst="rect">
            <a:avLst/>
          </a:prstGeom>
          <a:noFill/>
        </p:spPr>
        <p:txBody>
          <a:bodyPr wrap="square" rtlCol="0">
            <a:spAutoFit/>
          </a:bodyPr>
          <a:lstStyle/>
          <a:p>
            <a:r>
              <a:rPr lang="en-GB" sz="2400" dirty="0"/>
              <a:t>Does your school offer any alternative vocational courses (related to a job area)?</a:t>
            </a:r>
            <a:endParaRPr lang="en-GB" sz="2000" dirty="0">
              <a:solidFill>
                <a:schemeClr val="bg1"/>
              </a:solidFill>
            </a:endParaRPr>
          </a:p>
        </p:txBody>
      </p:sp>
      <p:sp>
        <p:nvSpPr>
          <p:cNvPr id="15" name="Rectangle 14">
            <a:extLst>
              <a:ext uri="{FF2B5EF4-FFF2-40B4-BE49-F238E27FC236}">
                <a16:creationId xmlns:a16="http://schemas.microsoft.com/office/drawing/2014/main" id="{74666B18-ECC3-462A-A1B4-2C36177F6FA2}"/>
              </a:ext>
            </a:extLst>
          </p:cNvPr>
          <p:cNvSpPr/>
          <p:nvPr/>
        </p:nvSpPr>
        <p:spPr>
          <a:xfrm>
            <a:off x="352992" y="4484821"/>
            <a:ext cx="8301228" cy="64633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Which subjects are compulsory – you have to do them?</a:t>
            </a:r>
          </a:p>
        </p:txBody>
      </p:sp>
      <p:sp>
        <p:nvSpPr>
          <p:cNvPr id="2" name="Rectangle 1">
            <a:extLst>
              <a:ext uri="{FF2B5EF4-FFF2-40B4-BE49-F238E27FC236}">
                <a16:creationId xmlns:a16="http://schemas.microsoft.com/office/drawing/2014/main" id="{2FBEBB70-058B-119F-1138-3AA3B944B908}"/>
              </a:ext>
            </a:extLst>
          </p:cNvPr>
          <p:cNvSpPr/>
          <p:nvPr/>
        </p:nvSpPr>
        <p:spPr>
          <a:xfrm>
            <a:off x="352992" y="5220030"/>
            <a:ext cx="8277225" cy="1366684"/>
          </a:xfrm>
          <a:prstGeom prst="rect">
            <a:avLst/>
          </a:prstGeom>
          <a:solidFill>
            <a:srgbClr val="50BD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5E6C2F7-2FF0-40DB-9679-DC6E7AD55F01}"/>
              </a:ext>
            </a:extLst>
          </p:cNvPr>
          <p:cNvSpPr txBox="1"/>
          <p:nvPr/>
        </p:nvSpPr>
        <p:spPr>
          <a:xfrm>
            <a:off x="617694" y="5510667"/>
            <a:ext cx="7914426" cy="830997"/>
          </a:xfrm>
          <a:prstGeom prst="rect">
            <a:avLst/>
          </a:prstGeom>
          <a:noFill/>
        </p:spPr>
        <p:txBody>
          <a:bodyPr wrap="square" rtlCol="0">
            <a:spAutoFit/>
          </a:bodyPr>
          <a:lstStyle/>
          <a:p>
            <a:r>
              <a:rPr lang="en-GB" sz="2400" dirty="0"/>
              <a:t>TASK: Using the list you made as a class, make YOUR own list of YOUR top 8 subjects and then mark you favourite 3 with a *</a:t>
            </a:r>
          </a:p>
        </p:txBody>
      </p:sp>
      <p:sp>
        <p:nvSpPr>
          <p:cNvPr id="16" name="Star: 32 Points 15">
            <a:extLst>
              <a:ext uri="{FF2B5EF4-FFF2-40B4-BE49-F238E27FC236}">
                <a16:creationId xmlns:a16="http://schemas.microsoft.com/office/drawing/2014/main" id="{C29EC7A8-21CA-40B1-BB92-BE251AD388FB}"/>
              </a:ext>
            </a:extLst>
          </p:cNvPr>
          <p:cNvSpPr/>
          <p:nvPr/>
        </p:nvSpPr>
        <p:spPr>
          <a:xfrm>
            <a:off x="7069217" y="5092410"/>
            <a:ext cx="2067392" cy="1667510"/>
          </a:xfrm>
          <a:prstGeom prst="star3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5-10 mins</a:t>
            </a:r>
          </a:p>
        </p:txBody>
      </p:sp>
    </p:spTree>
    <p:extLst>
      <p:ext uri="{BB962C8B-B14F-4D97-AF65-F5344CB8AC3E}">
        <p14:creationId xmlns:p14="http://schemas.microsoft.com/office/powerpoint/2010/main" val="248792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heel(1)">
                                      <p:cBhvr>
                                        <p:cTn id="25" dur="20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27" presetClass="emph" presetSubtype="0" fill="remove" grpId="1" nodeType="clickEffect">
                                  <p:stCondLst>
                                    <p:cond delay="0"/>
                                  </p:stCondLst>
                                  <p:childTnLst>
                                    <p:animClr clrSpc="rgb" dir="cw">
                                      <p:cBhvr override="childStyle">
                                        <p:cTn id="29" dur="250" autoRev="1" fill="remove"/>
                                        <p:tgtEl>
                                          <p:spTgt spid="16"/>
                                        </p:tgtEl>
                                        <p:attrNameLst>
                                          <p:attrName>style.color</p:attrName>
                                        </p:attrNameLst>
                                      </p:cBhvr>
                                      <p:to>
                                        <a:schemeClr val="bg1"/>
                                      </p:to>
                                    </p:animClr>
                                    <p:animClr clrSpc="rgb" dir="cw">
                                      <p:cBhvr>
                                        <p:cTn id="30" dur="250" autoRev="1" fill="remove"/>
                                        <p:tgtEl>
                                          <p:spTgt spid="16"/>
                                        </p:tgtEl>
                                        <p:attrNameLst>
                                          <p:attrName>fillcolor</p:attrName>
                                        </p:attrNameLst>
                                      </p:cBhvr>
                                      <p:to>
                                        <a:schemeClr val="bg1"/>
                                      </p:to>
                                    </p:animClr>
                                    <p:set>
                                      <p:cBhvr>
                                        <p:cTn id="31" dur="250" autoRev="1" fill="remove"/>
                                        <p:tgtEl>
                                          <p:spTgt spid="16"/>
                                        </p:tgtEl>
                                        <p:attrNameLst>
                                          <p:attrName>fill.type</p:attrName>
                                        </p:attrNameLst>
                                      </p:cBhvr>
                                      <p:to>
                                        <p:strVal val="solid"/>
                                      </p:to>
                                    </p:set>
                                    <p:set>
                                      <p:cBhvr>
                                        <p:cTn id="32" dur="250" autoRev="1" fill="remove"/>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6" grpId="0"/>
      <p:bldP spid="16" grpId="0" animBg="1"/>
      <p:bldP spid="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a:spLocks noChangeArrowheads="1"/>
          </p:cNvSpPr>
          <p:nvPr/>
        </p:nvSpPr>
        <p:spPr bwMode="auto">
          <a:xfrm>
            <a:off x="-14780" y="-114254"/>
            <a:ext cx="9158780" cy="6972253"/>
          </a:xfrm>
          <a:prstGeom prst="rect">
            <a:avLst/>
          </a:prstGeom>
          <a:solidFill>
            <a:srgbClr val="0072BA"/>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4000" dirty="0">
              <a:latin typeface="Calibri" panose="020F0502020204030204" pitchFamily="34" charset="0"/>
            </a:endParaRPr>
          </a:p>
        </p:txBody>
      </p:sp>
      <p:sp>
        <p:nvSpPr>
          <p:cNvPr id="10" name="TextBox 9">
            <a:extLst>
              <a:ext uri="{FF2B5EF4-FFF2-40B4-BE49-F238E27FC236}">
                <a16:creationId xmlns:a16="http://schemas.microsoft.com/office/drawing/2014/main" id="{3E6A1FBD-A458-4322-8058-1D01A5CBEA3B}"/>
              </a:ext>
            </a:extLst>
          </p:cNvPr>
          <p:cNvSpPr txBox="1"/>
          <p:nvPr/>
        </p:nvSpPr>
        <p:spPr>
          <a:xfrm>
            <a:off x="-14780" y="-114254"/>
            <a:ext cx="9143999" cy="646331"/>
          </a:xfrm>
          <a:prstGeom prst="rect">
            <a:avLst/>
          </a:prstGeom>
          <a:solidFill>
            <a:srgbClr val="002060"/>
          </a:solidFill>
        </p:spPr>
        <p:txBody>
          <a:bodyPr wrap="square" rtlCol="0">
            <a:spAutoFit/>
          </a:bodyPr>
          <a:lstStyle/>
          <a:p>
            <a:pPr algn="ctr"/>
            <a:r>
              <a:rPr lang="en-GB" sz="3600" dirty="0">
                <a:solidFill>
                  <a:schemeClr val="bg1"/>
                </a:solidFill>
              </a:rPr>
              <a:t>Good idea to consider these things</a:t>
            </a:r>
          </a:p>
        </p:txBody>
      </p:sp>
      <p:pic>
        <p:nvPicPr>
          <p:cNvPr id="13" name="Graphic 12">
            <a:extLst>
              <a:ext uri="{FF2B5EF4-FFF2-40B4-BE49-F238E27FC236}">
                <a16:creationId xmlns:a16="http://schemas.microsoft.com/office/drawing/2014/main" id="{A705468A-69F0-4D03-8CC0-BFB09538FFE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4781" y="-112090"/>
            <a:ext cx="646331" cy="646331"/>
          </a:xfrm>
          <a:prstGeom prst="rect">
            <a:avLst/>
          </a:prstGeom>
        </p:spPr>
      </p:pic>
      <p:sp>
        <p:nvSpPr>
          <p:cNvPr id="2" name="Rectangle: Rounded Corners 1">
            <a:extLst>
              <a:ext uri="{FF2B5EF4-FFF2-40B4-BE49-F238E27FC236}">
                <a16:creationId xmlns:a16="http://schemas.microsoft.com/office/drawing/2014/main" id="{6A74DFC7-6B9A-40C8-9BC4-E43DF6AB0A7D}"/>
              </a:ext>
            </a:extLst>
          </p:cNvPr>
          <p:cNvSpPr/>
          <p:nvPr/>
        </p:nvSpPr>
        <p:spPr>
          <a:xfrm>
            <a:off x="271305" y="838200"/>
            <a:ext cx="3952876" cy="2590800"/>
          </a:xfrm>
          <a:prstGeom prst="roundRect">
            <a:avLst/>
          </a:prstGeom>
          <a:solidFill>
            <a:srgbClr val="50BD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a job or career in science or engineering, then do double or triple science</a:t>
            </a:r>
          </a:p>
        </p:txBody>
      </p:sp>
      <p:sp>
        <p:nvSpPr>
          <p:cNvPr id="16" name="Rectangle: Rounded Corners 15">
            <a:extLst>
              <a:ext uri="{FF2B5EF4-FFF2-40B4-BE49-F238E27FC236}">
                <a16:creationId xmlns:a16="http://schemas.microsoft.com/office/drawing/2014/main" id="{D1C70D24-E0EC-49D7-83AD-B4617ED2AAC2}"/>
              </a:ext>
            </a:extLst>
          </p:cNvPr>
          <p:cNvSpPr/>
          <p:nvPr/>
        </p:nvSpPr>
        <p:spPr>
          <a:xfrm>
            <a:off x="4919820" y="838200"/>
            <a:ext cx="3952876" cy="2590799"/>
          </a:xfrm>
          <a:prstGeom prst="roundRect">
            <a:avLst/>
          </a:prstGeom>
          <a:solidFill>
            <a:srgbClr val="FC5C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a job working abroad or you would like to travel, a language is really useful</a:t>
            </a:r>
          </a:p>
        </p:txBody>
      </p:sp>
      <p:sp>
        <p:nvSpPr>
          <p:cNvPr id="17" name="Rectangle: Rounded Corners 16">
            <a:extLst>
              <a:ext uri="{FF2B5EF4-FFF2-40B4-BE49-F238E27FC236}">
                <a16:creationId xmlns:a16="http://schemas.microsoft.com/office/drawing/2014/main" id="{64D13E56-5E68-40D3-867E-039D1D63A405}"/>
              </a:ext>
            </a:extLst>
          </p:cNvPr>
          <p:cNvSpPr/>
          <p:nvPr/>
        </p:nvSpPr>
        <p:spPr>
          <a:xfrm>
            <a:off x="2521052" y="3732959"/>
            <a:ext cx="4101896" cy="2590800"/>
          </a:xfrm>
          <a:prstGeom prst="roundRect">
            <a:avLst/>
          </a:prstGeom>
          <a:solidFill>
            <a:srgbClr val="00AF6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you want to study a subject in sixth form or college then don’t drop it for Year 10 e.g. you want to do Art A Level don’t drop art at GCSE</a:t>
            </a:r>
          </a:p>
        </p:txBody>
      </p:sp>
    </p:spTree>
    <p:extLst>
      <p:ext uri="{BB962C8B-B14F-4D97-AF65-F5344CB8AC3E}">
        <p14:creationId xmlns:p14="http://schemas.microsoft.com/office/powerpoint/2010/main" val="245779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12808</TotalTime>
  <Words>1717</Words>
  <Application>Microsoft Office PowerPoint</Application>
  <PresentationFormat>On-screen Show (4:3)</PresentationFormat>
  <Paragraphs>175</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Profile</dc:title>
  <dc:creator>Sue Lewis</dc:creator>
  <cp:lastModifiedBy>Alice Hossent</cp:lastModifiedBy>
  <cp:revision>559</cp:revision>
  <cp:lastPrinted>2017-09-12T16:38:08Z</cp:lastPrinted>
  <dcterms:created xsi:type="dcterms:W3CDTF">2017-03-16T08:26:44Z</dcterms:created>
  <dcterms:modified xsi:type="dcterms:W3CDTF">2026-07-29T15:20:49Z</dcterms:modified>
</cp:coreProperties>
</file>