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8.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9.xml" ContentType="application/vnd.openxmlformats-officedocument.presentationml.tags+xml"/>
  <Override PartName="/ppt/notesSlides/notesSlide22.xml" ContentType="application/vnd.openxmlformats-officedocument.presentationml.notesSlide+xml"/>
  <Override PartName="/ppt/tags/tag10.xml" ContentType="application/vnd.openxmlformats-officedocument.presentationml.tags+xml"/>
  <Override PartName="/ppt/notesSlides/notesSlide23.xml" ContentType="application/vnd.openxmlformats-officedocument.presentationml.notesSlide+xml"/>
  <Override PartName="/ppt/tags/tag11.xml" ContentType="application/vnd.openxmlformats-officedocument.presentationml.tags+xml"/>
  <Override PartName="/ppt/notesSlides/notesSlide24.xml" ContentType="application/vnd.openxmlformats-officedocument.presentationml.notesSlide+xml"/>
  <Override PartName="/ppt/tags/tag12.xml" ContentType="application/vnd.openxmlformats-officedocument.presentationml.tags+xml"/>
  <Override PartName="/ppt/notesSlides/notesSlide25.xml" ContentType="application/vnd.openxmlformats-officedocument.presentationml.notesSlide+xml"/>
  <Override PartName="/ppt/tags/tag13.xml" ContentType="application/vnd.openxmlformats-officedocument.presentationml.tags+xml"/>
  <Override PartName="/ppt/notesSlides/notesSlide26.xml" ContentType="application/vnd.openxmlformats-officedocument.presentationml.notesSlide+xml"/>
  <Override PartName="/ppt/tags/tag14.xml" ContentType="application/vnd.openxmlformats-officedocument.presentationml.tags+xml"/>
  <Override PartName="/ppt/notesSlides/notesSlide27.xml" ContentType="application/vnd.openxmlformats-officedocument.presentationml.notesSlide+xml"/>
  <Override PartName="/ppt/tags/tag15.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16.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17.xml" ContentType="application/vnd.openxmlformats-officedocument.presentationml.tags+xml"/>
  <Override PartName="/ppt/notesSlides/notesSlide39.xml" ContentType="application/vnd.openxmlformats-officedocument.presentationml.notesSlide+xml"/>
  <Override PartName="/ppt/tags/tag18.xml" ContentType="application/vnd.openxmlformats-officedocument.presentationml.tags+xml"/>
  <Override PartName="/ppt/notesSlides/notesSlide40.xml" ContentType="application/vnd.openxmlformats-officedocument.presentationml.notesSlide+xml"/>
  <Override PartName="/ppt/tags/tag19.xml" ContentType="application/vnd.openxmlformats-officedocument.presentationml.tags+xml"/>
  <Override PartName="/ppt/notesSlides/notesSlide41.xml" ContentType="application/vnd.openxmlformats-officedocument.presentationml.notesSlide+xml"/>
  <Override PartName="/ppt/tags/tag20.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21.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22.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ags/tag23.xml" ContentType="application/vnd.openxmlformats-officedocument.presentationml.tags+xml"/>
  <Override PartName="/ppt/notesSlides/notesSlide53.xml" ContentType="application/vnd.openxmlformats-officedocument.presentationml.notesSlide+xml"/>
  <Override PartName="/ppt/tags/tag24.xml" ContentType="application/vnd.openxmlformats-officedocument.presentationml.tags+xml"/>
  <Override PartName="/ppt/notesSlides/notesSlide54.xml" ContentType="application/vnd.openxmlformats-officedocument.presentationml.notesSlide+xml"/>
  <Override PartName="/ppt/tags/tag25.xml" ContentType="application/vnd.openxmlformats-officedocument.presentationml.tags+xml"/>
  <Override PartName="/ppt/notesSlides/notesSlide5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6.xml" ContentType="application/vnd.openxmlformats-officedocument.presentationml.tag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tags/tag27.xml" ContentType="application/vnd.openxmlformats-officedocument.presentationml.tags+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tags/tag28.xml" ContentType="application/vnd.openxmlformats-officedocument.presentationml.tag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tags/tag29.xml" ContentType="application/vnd.openxmlformats-officedocument.presentationml.tags+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6"/>
  </p:notesMasterIdLst>
  <p:handoutMasterIdLst>
    <p:handoutMasterId r:id="rId67"/>
  </p:handoutMasterIdLst>
  <p:sldIdLst>
    <p:sldId id="641" r:id="rId2"/>
    <p:sldId id="1102" r:id="rId3"/>
    <p:sldId id="644" r:id="rId4"/>
    <p:sldId id="645" r:id="rId5"/>
    <p:sldId id="959" r:id="rId6"/>
    <p:sldId id="648" r:id="rId7"/>
    <p:sldId id="661" r:id="rId8"/>
    <p:sldId id="649" r:id="rId9"/>
    <p:sldId id="660" r:id="rId10"/>
    <p:sldId id="628" r:id="rId11"/>
    <p:sldId id="658" r:id="rId12"/>
    <p:sldId id="482" r:id="rId13"/>
    <p:sldId id="484" r:id="rId14"/>
    <p:sldId id="475" r:id="rId15"/>
    <p:sldId id="435" r:id="rId16"/>
    <p:sldId id="468" r:id="rId17"/>
    <p:sldId id="663" r:id="rId18"/>
    <p:sldId id="1103" r:id="rId19"/>
    <p:sldId id="659" r:id="rId20"/>
    <p:sldId id="636" r:id="rId21"/>
    <p:sldId id="664" r:id="rId22"/>
    <p:sldId id="665" r:id="rId23"/>
    <p:sldId id="666" r:id="rId24"/>
    <p:sldId id="884" r:id="rId25"/>
    <p:sldId id="474" r:id="rId26"/>
    <p:sldId id="879" r:id="rId27"/>
    <p:sldId id="667" r:id="rId28"/>
    <p:sldId id="966" r:id="rId29"/>
    <p:sldId id="1104" r:id="rId30"/>
    <p:sldId id="669" r:id="rId31"/>
    <p:sldId id="1105" r:id="rId32"/>
    <p:sldId id="670" r:id="rId33"/>
    <p:sldId id="885" r:id="rId34"/>
    <p:sldId id="961" r:id="rId35"/>
    <p:sldId id="964" r:id="rId36"/>
    <p:sldId id="1107" r:id="rId37"/>
    <p:sldId id="886" r:id="rId38"/>
    <p:sldId id="887" r:id="rId39"/>
    <p:sldId id="888" r:id="rId40"/>
    <p:sldId id="889" r:id="rId41"/>
    <p:sldId id="967" r:id="rId42"/>
    <p:sldId id="968" r:id="rId43"/>
    <p:sldId id="892" r:id="rId44"/>
    <p:sldId id="891" r:id="rId45"/>
    <p:sldId id="893" r:id="rId46"/>
    <p:sldId id="1106" r:id="rId47"/>
    <p:sldId id="894" r:id="rId48"/>
    <p:sldId id="970" r:id="rId49"/>
    <p:sldId id="962" r:id="rId50"/>
    <p:sldId id="971" r:id="rId51"/>
    <p:sldId id="895" r:id="rId52"/>
    <p:sldId id="896" r:id="rId53"/>
    <p:sldId id="897" r:id="rId54"/>
    <p:sldId id="900" r:id="rId55"/>
    <p:sldId id="898" r:id="rId56"/>
    <p:sldId id="899" r:id="rId57"/>
    <p:sldId id="901" r:id="rId58"/>
    <p:sldId id="902" r:id="rId59"/>
    <p:sldId id="903" r:id="rId60"/>
    <p:sldId id="904" r:id="rId61"/>
    <p:sldId id="905" r:id="rId62"/>
    <p:sldId id="907" r:id="rId63"/>
    <p:sldId id="908" r:id="rId64"/>
    <p:sldId id="909" r:id="rId6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D6454"/>
    <a:srgbClr val="66CCFF"/>
    <a:srgbClr val="F6D000"/>
    <a:srgbClr val="FF6600"/>
    <a:srgbClr val="50BDC0"/>
    <a:srgbClr val="00AF61"/>
    <a:srgbClr val="B779AD"/>
    <a:srgbClr val="0072BA"/>
    <a:srgbClr val="337AB7"/>
    <a:srgbClr val="FC5C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14" autoAdjust="0"/>
    <p:restoredTop sz="75420" autoAdjust="0"/>
  </p:normalViewPr>
  <p:slideViewPr>
    <p:cSldViewPr snapToGrid="0">
      <p:cViewPr varScale="1">
        <p:scale>
          <a:sx n="108" d="100"/>
          <a:sy n="108" d="100"/>
        </p:scale>
        <p:origin x="7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72DE2D-3892-48A2-84C5-58AC1A5A3394}" type="doc">
      <dgm:prSet loTypeId="urn:microsoft.com/office/officeart/2005/8/layout/radial1" loCatId="cycle" qsTypeId="urn:microsoft.com/office/officeart/2005/8/quickstyle/simple1" qsCatId="simple" csTypeId="urn:microsoft.com/office/officeart/2005/8/colors/accent0_1" csCatId="mainScheme" phldr="1"/>
      <dgm:spPr/>
      <dgm:t>
        <a:bodyPr/>
        <a:lstStyle/>
        <a:p>
          <a:endParaRPr lang="en-GB"/>
        </a:p>
      </dgm:t>
    </dgm:pt>
    <dgm:pt modelId="{8F6B3AFF-FFEB-42D4-AD6C-D4A349AAC93C}">
      <dgm:prSet phldrT="[Text]" custT="1"/>
      <dgm:spPr/>
      <dgm:t>
        <a:bodyPr/>
        <a:lstStyle/>
        <a:p>
          <a:r>
            <a:rPr lang="en-GB" sz="3200" b="1" dirty="0">
              <a:latin typeface="Comic Sans MS" panose="030F0702030302020204" pitchFamily="66" charset="0"/>
            </a:rPr>
            <a:t>Art</a:t>
          </a:r>
        </a:p>
      </dgm:t>
    </dgm:pt>
    <dgm:pt modelId="{FEA53F48-4DFC-436F-845E-3F54285F5778}" type="parTrans" cxnId="{FE529544-0428-4D09-9149-7DB0385FBB0A}">
      <dgm:prSet/>
      <dgm:spPr/>
      <dgm:t>
        <a:bodyPr/>
        <a:lstStyle/>
        <a:p>
          <a:endParaRPr lang="en-GB" sz="1200">
            <a:latin typeface="Comic Sans MS" panose="030F0702030302020204" pitchFamily="66" charset="0"/>
          </a:endParaRPr>
        </a:p>
      </dgm:t>
    </dgm:pt>
    <dgm:pt modelId="{3300A078-8C19-4538-AE84-E7D6F66565BB}" type="sibTrans" cxnId="{FE529544-0428-4D09-9149-7DB0385FBB0A}">
      <dgm:prSet/>
      <dgm:spPr/>
      <dgm:t>
        <a:bodyPr/>
        <a:lstStyle/>
        <a:p>
          <a:endParaRPr lang="en-GB" sz="1200">
            <a:latin typeface="Comic Sans MS" panose="030F0702030302020204" pitchFamily="66" charset="0"/>
          </a:endParaRPr>
        </a:p>
      </dgm:t>
    </dgm:pt>
    <dgm:pt modelId="{F0B866F3-4319-41F0-A7F6-E621F5C205DE}">
      <dgm:prSet phldrT="[Text]" custT="1"/>
      <dgm:spPr/>
      <dgm:t>
        <a:bodyPr/>
        <a:lstStyle/>
        <a:p>
          <a:r>
            <a:rPr lang="en-GB" sz="1200" b="1" dirty="0">
              <a:latin typeface="Comic Sans MS" panose="030F0702030302020204" pitchFamily="66" charset="0"/>
            </a:rPr>
            <a:t>Photographer</a:t>
          </a:r>
        </a:p>
      </dgm:t>
    </dgm:pt>
    <dgm:pt modelId="{EFDB0CFA-BC70-4C09-A01C-B900CC3E9FF2}" type="parTrans" cxnId="{585186DB-FA41-441C-BF2D-0378A3CC61E5}">
      <dgm:prSet custT="1"/>
      <dgm:spPr/>
      <dgm:t>
        <a:bodyPr/>
        <a:lstStyle/>
        <a:p>
          <a:endParaRPr lang="en-GB" sz="1200">
            <a:latin typeface="Comic Sans MS" panose="030F0702030302020204" pitchFamily="66" charset="0"/>
          </a:endParaRPr>
        </a:p>
      </dgm:t>
    </dgm:pt>
    <dgm:pt modelId="{B324830F-5C13-42E2-B63C-EA833AF7A731}" type="sibTrans" cxnId="{585186DB-FA41-441C-BF2D-0378A3CC61E5}">
      <dgm:prSet/>
      <dgm:spPr/>
      <dgm:t>
        <a:bodyPr/>
        <a:lstStyle/>
        <a:p>
          <a:endParaRPr lang="en-GB" sz="1200">
            <a:latin typeface="Comic Sans MS" panose="030F0702030302020204" pitchFamily="66" charset="0"/>
          </a:endParaRPr>
        </a:p>
      </dgm:t>
    </dgm:pt>
    <dgm:pt modelId="{DCE1E184-E1EA-41CB-AEA8-6E8B4BD5C6DE}">
      <dgm:prSet phldrT="[Text]" custT="1"/>
      <dgm:spPr/>
      <dgm:t>
        <a:bodyPr/>
        <a:lstStyle/>
        <a:p>
          <a:r>
            <a:rPr lang="en-GB" sz="1200" b="1" dirty="0">
              <a:latin typeface="Comic Sans MS" panose="030F0702030302020204" pitchFamily="66" charset="0"/>
            </a:rPr>
            <a:t>Artist</a:t>
          </a:r>
        </a:p>
      </dgm:t>
    </dgm:pt>
    <dgm:pt modelId="{1C199AB7-F19C-4349-926E-4EB9D7204254}" type="parTrans" cxnId="{B2EB4700-BF49-4FC7-9451-F366D61BEACB}">
      <dgm:prSet custT="1"/>
      <dgm:spPr/>
      <dgm:t>
        <a:bodyPr/>
        <a:lstStyle/>
        <a:p>
          <a:endParaRPr lang="en-GB" sz="1200">
            <a:latin typeface="Comic Sans MS" panose="030F0702030302020204" pitchFamily="66" charset="0"/>
          </a:endParaRPr>
        </a:p>
      </dgm:t>
    </dgm:pt>
    <dgm:pt modelId="{B635C609-9D0D-47ED-A275-6D92E6FA6300}" type="sibTrans" cxnId="{B2EB4700-BF49-4FC7-9451-F366D61BEACB}">
      <dgm:prSet/>
      <dgm:spPr/>
      <dgm:t>
        <a:bodyPr/>
        <a:lstStyle/>
        <a:p>
          <a:endParaRPr lang="en-GB" sz="1200">
            <a:latin typeface="Comic Sans MS" panose="030F0702030302020204" pitchFamily="66" charset="0"/>
          </a:endParaRPr>
        </a:p>
      </dgm:t>
    </dgm:pt>
    <dgm:pt modelId="{866CC127-4FC1-4A2B-8E03-3549D27B7830}">
      <dgm:prSet phldrT="[Text]" custT="1"/>
      <dgm:spPr/>
      <dgm:t>
        <a:bodyPr/>
        <a:lstStyle/>
        <a:p>
          <a:r>
            <a:rPr lang="en-GB" sz="1200" b="1" dirty="0">
              <a:latin typeface="Comic Sans MS" panose="030F0702030302020204" pitchFamily="66" charset="0"/>
            </a:rPr>
            <a:t>Fashion Designer</a:t>
          </a:r>
        </a:p>
      </dgm:t>
    </dgm:pt>
    <dgm:pt modelId="{4A25593B-0A07-4756-94A3-CB8A2DF163A4}" type="parTrans" cxnId="{52FE7FE7-85B5-442C-B88C-693D9FAD561B}">
      <dgm:prSet custT="1"/>
      <dgm:spPr/>
      <dgm:t>
        <a:bodyPr/>
        <a:lstStyle/>
        <a:p>
          <a:endParaRPr lang="en-GB" sz="1200">
            <a:latin typeface="Comic Sans MS" panose="030F0702030302020204" pitchFamily="66" charset="0"/>
          </a:endParaRPr>
        </a:p>
      </dgm:t>
    </dgm:pt>
    <dgm:pt modelId="{A61D0E9F-B665-4E85-A9ED-40D02A8B26FA}" type="sibTrans" cxnId="{52FE7FE7-85B5-442C-B88C-693D9FAD561B}">
      <dgm:prSet/>
      <dgm:spPr/>
      <dgm:t>
        <a:bodyPr/>
        <a:lstStyle/>
        <a:p>
          <a:endParaRPr lang="en-GB" sz="1200">
            <a:latin typeface="Comic Sans MS" panose="030F0702030302020204" pitchFamily="66" charset="0"/>
          </a:endParaRPr>
        </a:p>
      </dgm:t>
    </dgm:pt>
    <dgm:pt modelId="{69A48600-07C6-4A5A-BD69-6ECB5A0F749A}" type="pres">
      <dgm:prSet presAssocID="{2C72DE2D-3892-48A2-84C5-58AC1A5A3394}" presName="cycle" presStyleCnt="0">
        <dgm:presLayoutVars>
          <dgm:chMax val="1"/>
          <dgm:dir/>
          <dgm:animLvl val="ctr"/>
          <dgm:resizeHandles val="exact"/>
        </dgm:presLayoutVars>
      </dgm:prSet>
      <dgm:spPr/>
    </dgm:pt>
    <dgm:pt modelId="{CE9D6C7B-4E5E-4044-A14B-F97A588D0A0B}" type="pres">
      <dgm:prSet presAssocID="{8F6B3AFF-FFEB-42D4-AD6C-D4A349AAC93C}" presName="centerShape" presStyleLbl="node0" presStyleIdx="0" presStyleCnt="1"/>
      <dgm:spPr/>
    </dgm:pt>
    <dgm:pt modelId="{4DA0FC62-F25E-46D2-BDA0-8C8E29722DDE}" type="pres">
      <dgm:prSet presAssocID="{EFDB0CFA-BC70-4C09-A01C-B900CC3E9FF2}" presName="Name9" presStyleLbl="parChTrans1D2" presStyleIdx="0" presStyleCnt="3"/>
      <dgm:spPr/>
    </dgm:pt>
    <dgm:pt modelId="{C3FEAB03-EAC2-4980-B4BD-5416ED99572B}" type="pres">
      <dgm:prSet presAssocID="{EFDB0CFA-BC70-4C09-A01C-B900CC3E9FF2}" presName="connTx" presStyleLbl="parChTrans1D2" presStyleIdx="0" presStyleCnt="3"/>
      <dgm:spPr/>
    </dgm:pt>
    <dgm:pt modelId="{823EE54A-2FE9-405A-8B78-E44F46E391BD}" type="pres">
      <dgm:prSet presAssocID="{F0B866F3-4319-41F0-A7F6-E621F5C205DE}" presName="node" presStyleLbl="node1" presStyleIdx="0" presStyleCnt="3" custScaleX="112843" custScaleY="106009">
        <dgm:presLayoutVars>
          <dgm:bulletEnabled val="1"/>
        </dgm:presLayoutVars>
      </dgm:prSet>
      <dgm:spPr/>
    </dgm:pt>
    <dgm:pt modelId="{D5E94CD0-A15D-4E52-91BF-A0BC2CF07E60}" type="pres">
      <dgm:prSet presAssocID="{1C199AB7-F19C-4349-926E-4EB9D7204254}" presName="Name9" presStyleLbl="parChTrans1D2" presStyleIdx="1" presStyleCnt="3"/>
      <dgm:spPr/>
    </dgm:pt>
    <dgm:pt modelId="{38E7A280-213F-47A4-A952-ECE810484C91}" type="pres">
      <dgm:prSet presAssocID="{1C199AB7-F19C-4349-926E-4EB9D7204254}" presName="connTx" presStyleLbl="parChTrans1D2" presStyleIdx="1" presStyleCnt="3"/>
      <dgm:spPr/>
    </dgm:pt>
    <dgm:pt modelId="{7F0B3F3C-6ABE-489D-A0FE-3031848BDA46}" type="pres">
      <dgm:prSet presAssocID="{DCE1E184-E1EA-41CB-AEA8-6E8B4BD5C6DE}" presName="node" presStyleLbl="node1" presStyleIdx="1" presStyleCnt="3">
        <dgm:presLayoutVars>
          <dgm:bulletEnabled val="1"/>
        </dgm:presLayoutVars>
      </dgm:prSet>
      <dgm:spPr/>
    </dgm:pt>
    <dgm:pt modelId="{0D6233AE-3143-418A-AC04-F128586A5EC5}" type="pres">
      <dgm:prSet presAssocID="{4A25593B-0A07-4756-94A3-CB8A2DF163A4}" presName="Name9" presStyleLbl="parChTrans1D2" presStyleIdx="2" presStyleCnt="3"/>
      <dgm:spPr/>
    </dgm:pt>
    <dgm:pt modelId="{78F87A7F-DBE7-4FED-A06D-CFAA3FB856A4}" type="pres">
      <dgm:prSet presAssocID="{4A25593B-0A07-4756-94A3-CB8A2DF163A4}" presName="connTx" presStyleLbl="parChTrans1D2" presStyleIdx="2" presStyleCnt="3"/>
      <dgm:spPr/>
    </dgm:pt>
    <dgm:pt modelId="{BF604DD8-5223-471A-B980-5A34EA1616F9}" type="pres">
      <dgm:prSet presAssocID="{866CC127-4FC1-4A2B-8E03-3549D27B7830}" presName="node" presStyleLbl="node1" presStyleIdx="2" presStyleCnt="3">
        <dgm:presLayoutVars>
          <dgm:bulletEnabled val="1"/>
        </dgm:presLayoutVars>
      </dgm:prSet>
      <dgm:spPr/>
    </dgm:pt>
  </dgm:ptLst>
  <dgm:cxnLst>
    <dgm:cxn modelId="{B2EB4700-BF49-4FC7-9451-F366D61BEACB}" srcId="{8F6B3AFF-FFEB-42D4-AD6C-D4A349AAC93C}" destId="{DCE1E184-E1EA-41CB-AEA8-6E8B4BD5C6DE}" srcOrd="1" destOrd="0" parTransId="{1C199AB7-F19C-4349-926E-4EB9D7204254}" sibTransId="{B635C609-9D0D-47ED-A275-6D92E6FA6300}"/>
    <dgm:cxn modelId="{4EC3FD0F-0956-4D0A-B5E4-FBDE699280F4}" type="presOf" srcId="{2C72DE2D-3892-48A2-84C5-58AC1A5A3394}" destId="{69A48600-07C6-4A5A-BD69-6ECB5A0F749A}" srcOrd="0" destOrd="0" presId="urn:microsoft.com/office/officeart/2005/8/layout/radial1"/>
    <dgm:cxn modelId="{D1B1D53C-6E2C-4E5A-A868-1AF6FF33C91C}" type="presOf" srcId="{1C199AB7-F19C-4349-926E-4EB9D7204254}" destId="{38E7A280-213F-47A4-A952-ECE810484C91}" srcOrd="1" destOrd="0" presId="urn:microsoft.com/office/officeart/2005/8/layout/radial1"/>
    <dgm:cxn modelId="{05B8E15C-025D-41F6-88D1-790E52FAA086}" type="presOf" srcId="{4A25593B-0A07-4756-94A3-CB8A2DF163A4}" destId="{0D6233AE-3143-418A-AC04-F128586A5EC5}" srcOrd="0" destOrd="0" presId="urn:microsoft.com/office/officeart/2005/8/layout/radial1"/>
    <dgm:cxn modelId="{FE529544-0428-4D09-9149-7DB0385FBB0A}" srcId="{2C72DE2D-3892-48A2-84C5-58AC1A5A3394}" destId="{8F6B3AFF-FFEB-42D4-AD6C-D4A349AAC93C}" srcOrd="0" destOrd="0" parTransId="{FEA53F48-4DFC-436F-845E-3F54285F5778}" sibTransId="{3300A078-8C19-4538-AE84-E7D6F66565BB}"/>
    <dgm:cxn modelId="{9C002D65-27CA-4FC8-8049-0B0FDF557F13}" type="presOf" srcId="{4A25593B-0A07-4756-94A3-CB8A2DF163A4}" destId="{78F87A7F-DBE7-4FED-A06D-CFAA3FB856A4}" srcOrd="1" destOrd="0" presId="urn:microsoft.com/office/officeart/2005/8/layout/radial1"/>
    <dgm:cxn modelId="{4C20255A-BE88-47DB-8935-CB2C12F00BEC}" type="presOf" srcId="{EFDB0CFA-BC70-4C09-A01C-B900CC3E9FF2}" destId="{C3FEAB03-EAC2-4980-B4BD-5416ED99572B}" srcOrd="1" destOrd="0" presId="urn:microsoft.com/office/officeart/2005/8/layout/radial1"/>
    <dgm:cxn modelId="{FB2ADA88-1F55-4F33-88F0-8A56BCE72785}" type="presOf" srcId="{8F6B3AFF-FFEB-42D4-AD6C-D4A349AAC93C}" destId="{CE9D6C7B-4E5E-4044-A14B-F97A588D0A0B}" srcOrd="0" destOrd="0" presId="urn:microsoft.com/office/officeart/2005/8/layout/radial1"/>
    <dgm:cxn modelId="{69DF429C-8BEF-464B-9C19-52D4B85097F8}" type="presOf" srcId="{EFDB0CFA-BC70-4C09-A01C-B900CC3E9FF2}" destId="{4DA0FC62-F25E-46D2-BDA0-8C8E29722DDE}" srcOrd="0" destOrd="0" presId="urn:microsoft.com/office/officeart/2005/8/layout/radial1"/>
    <dgm:cxn modelId="{C613C1B8-4A26-4B40-A8CB-A6F6A47730B0}" type="presOf" srcId="{F0B866F3-4319-41F0-A7F6-E621F5C205DE}" destId="{823EE54A-2FE9-405A-8B78-E44F46E391BD}" srcOrd="0" destOrd="0" presId="urn:microsoft.com/office/officeart/2005/8/layout/radial1"/>
    <dgm:cxn modelId="{585186DB-FA41-441C-BF2D-0378A3CC61E5}" srcId="{8F6B3AFF-FFEB-42D4-AD6C-D4A349AAC93C}" destId="{F0B866F3-4319-41F0-A7F6-E621F5C205DE}" srcOrd="0" destOrd="0" parTransId="{EFDB0CFA-BC70-4C09-A01C-B900CC3E9FF2}" sibTransId="{B324830F-5C13-42E2-B63C-EA833AF7A731}"/>
    <dgm:cxn modelId="{E4C5F4DE-6103-4FEA-BF6A-5D7BD6476163}" type="presOf" srcId="{DCE1E184-E1EA-41CB-AEA8-6E8B4BD5C6DE}" destId="{7F0B3F3C-6ABE-489D-A0FE-3031848BDA46}" srcOrd="0" destOrd="0" presId="urn:microsoft.com/office/officeart/2005/8/layout/radial1"/>
    <dgm:cxn modelId="{52FE7FE7-85B5-442C-B88C-693D9FAD561B}" srcId="{8F6B3AFF-FFEB-42D4-AD6C-D4A349AAC93C}" destId="{866CC127-4FC1-4A2B-8E03-3549D27B7830}" srcOrd="2" destOrd="0" parTransId="{4A25593B-0A07-4756-94A3-CB8A2DF163A4}" sibTransId="{A61D0E9F-B665-4E85-A9ED-40D02A8B26FA}"/>
    <dgm:cxn modelId="{ED8DFEF5-3D72-40F0-AF96-B0674D06033A}" type="presOf" srcId="{1C199AB7-F19C-4349-926E-4EB9D7204254}" destId="{D5E94CD0-A15D-4E52-91BF-A0BC2CF07E60}" srcOrd="0" destOrd="0" presId="urn:microsoft.com/office/officeart/2005/8/layout/radial1"/>
    <dgm:cxn modelId="{CB01D2FE-8DCA-47DA-8EDC-77565BBA68AE}" type="presOf" srcId="{866CC127-4FC1-4A2B-8E03-3549D27B7830}" destId="{BF604DD8-5223-471A-B980-5A34EA1616F9}" srcOrd="0" destOrd="0" presId="urn:microsoft.com/office/officeart/2005/8/layout/radial1"/>
    <dgm:cxn modelId="{6100A829-4D44-4B70-B373-821B22B87276}" type="presParOf" srcId="{69A48600-07C6-4A5A-BD69-6ECB5A0F749A}" destId="{CE9D6C7B-4E5E-4044-A14B-F97A588D0A0B}" srcOrd="0" destOrd="0" presId="urn:microsoft.com/office/officeart/2005/8/layout/radial1"/>
    <dgm:cxn modelId="{B56BA304-01BD-44B8-A1FE-DE060ECF175C}" type="presParOf" srcId="{69A48600-07C6-4A5A-BD69-6ECB5A0F749A}" destId="{4DA0FC62-F25E-46D2-BDA0-8C8E29722DDE}" srcOrd="1" destOrd="0" presId="urn:microsoft.com/office/officeart/2005/8/layout/radial1"/>
    <dgm:cxn modelId="{041BCCB2-4F23-4273-B98B-FC5F1DD732C2}" type="presParOf" srcId="{4DA0FC62-F25E-46D2-BDA0-8C8E29722DDE}" destId="{C3FEAB03-EAC2-4980-B4BD-5416ED99572B}" srcOrd="0" destOrd="0" presId="urn:microsoft.com/office/officeart/2005/8/layout/radial1"/>
    <dgm:cxn modelId="{80360BD0-A597-4EDC-ACFA-6FC240DD5CF4}" type="presParOf" srcId="{69A48600-07C6-4A5A-BD69-6ECB5A0F749A}" destId="{823EE54A-2FE9-405A-8B78-E44F46E391BD}" srcOrd="2" destOrd="0" presId="urn:microsoft.com/office/officeart/2005/8/layout/radial1"/>
    <dgm:cxn modelId="{9E65D4E3-F20D-40DE-8BA9-C4204FB0F29D}" type="presParOf" srcId="{69A48600-07C6-4A5A-BD69-6ECB5A0F749A}" destId="{D5E94CD0-A15D-4E52-91BF-A0BC2CF07E60}" srcOrd="3" destOrd="0" presId="urn:microsoft.com/office/officeart/2005/8/layout/radial1"/>
    <dgm:cxn modelId="{1383E75C-0660-40F4-A9AE-9A77BA4CFB3D}" type="presParOf" srcId="{D5E94CD0-A15D-4E52-91BF-A0BC2CF07E60}" destId="{38E7A280-213F-47A4-A952-ECE810484C91}" srcOrd="0" destOrd="0" presId="urn:microsoft.com/office/officeart/2005/8/layout/radial1"/>
    <dgm:cxn modelId="{76FE49AD-6B1D-420F-9BAE-80F8820414E1}" type="presParOf" srcId="{69A48600-07C6-4A5A-BD69-6ECB5A0F749A}" destId="{7F0B3F3C-6ABE-489D-A0FE-3031848BDA46}" srcOrd="4" destOrd="0" presId="urn:microsoft.com/office/officeart/2005/8/layout/radial1"/>
    <dgm:cxn modelId="{C1A80030-98DE-4E5B-A7F6-FD5323D60A95}" type="presParOf" srcId="{69A48600-07C6-4A5A-BD69-6ECB5A0F749A}" destId="{0D6233AE-3143-418A-AC04-F128586A5EC5}" srcOrd="5" destOrd="0" presId="urn:microsoft.com/office/officeart/2005/8/layout/radial1"/>
    <dgm:cxn modelId="{12C2C83E-0098-4DC1-9376-DA1D32BCE5FC}" type="presParOf" srcId="{0D6233AE-3143-418A-AC04-F128586A5EC5}" destId="{78F87A7F-DBE7-4FED-A06D-CFAA3FB856A4}" srcOrd="0" destOrd="0" presId="urn:microsoft.com/office/officeart/2005/8/layout/radial1"/>
    <dgm:cxn modelId="{9347F262-D972-4759-91E1-BE41500CEB2E}" type="presParOf" srcId="{69A48600-07C6-4A5A-BD69-6ECB5A0F749A}" destId="{BF604DD8-5223-471A-B980-5A34EA1616F9}" srcOrd="6" destOrd="0" presId="urn:microsoft.com/office/officeart/2005/8/layout/radial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D6C7B-4E5E-4044-A14B-F97A588D0A0B}">
      <dsp:nvSpPr>
        <dsp:cNvPr id="0" name=""/>
        <dsp:cNvSpPr/>
      </dsp:nvSpPr>
      <dsp:spPr>
        <a:xfrm>
          <a:off x="2404178" y="1710919"/>
          <a:ext cx="1287642" cy="1287642"/>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GB" sz="3200" b="1" kern="1200" dirty="0">
              <a:latin typeface="Comic Sans MS" panose="030F0702030302020204" pitchFamily="66" charset="0"/>
            </a:rPr>
            <a:t>Art</a:t>
          </a:r>
        </a:p>
      </dsp:txBody>
      <dsp:txXfrm>
        <a:off x="2592749" y="1899490"/>
        <a:ext cx="910500" cy="910500"/>
      </dsp:txXfrm>
    </dsp:sp>
    <dsp:sp modelId="{4DA0FC62-F25E-46D2-BDA0-8C8E29722DDE}">
      <dsp:nvSpPr>
        <dsp:cNvPr id="0" name=""/>
        <dsp:cNvSpPr/>
      </dsp:nvSpPr>
      <dsp:spPr>
        <a:xfrm rot="16200000">
          <a:off x="2873005" y="1516914"/>
          <a:ext cx="349989" cy="38020"/>
        </a:xfrm>
        <a:custGeom>
          <a:avLst/>
          <a:gdLst/>
          <a:ahLst/>
          <a:cxnLst/>
          <a:rect l="0" t="0" r="0" b="0"/>
          <a:pathLst>
            <a:path>
              <a:moveTo>
                <a:pt x="0" y="19010"/>
              </a:moveTo>
              <a:lnTo>
                <a:pt x="349989" y="1901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GB" sz="1200" kern="1200">
            <a:latin typeface="Comic Sans MS" panose="030F0702030302020204" pitchFamily="66" charset="0"/>
          </a:endParaRPr>
        </a:p>
      </dsp:txBody>
      <dsp:txXfrm>
        <a:off x="3039250" y="1527175"/>
        <a:ext cx="17499" cy="17499"/>
      </dsp:txXfrm>
    </dsp:sp>
    <dsp:sp modelId="{823EE54A-2FE9-405A-8B78-E44F46E391BD}">
      <dsp:nvSpPr>
        <dsp:cNvPr id="0" name=""/>
        <dsp:cNvSpPr/>
      </dsp:nvSpPr>
      <dsp:spPr>
        <a:xfrm>
          <a:off x="2321492" y="-4086"/>
          <a:ext cx="1453014" cy="1365016"/>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Comic Sans MS" panose="030F0702030302020204" pitchFamily="66" charset="0"/>
            </a:rPr>
            <a:t>Photographer</a:t>
          </a:r>
        </a:p>
      </dsp:txBody>
      <dsp:txXfrm>
        <a:off x="2534281" y="195816"/>
        <a:ext cx="1027436" cy="965212"/>
      </dsp:txXfrm>
    </dsp:sp>
    <dsp:sp modelId="{D5E94CD0-A15D-4E52-91BF-A0BC2CF07E60}">
      <dsp:nvSpPr>
        <dsp:cNvPr id="0" name=""/>
        <dsp:cNvSpPr/>
      </dsp:nvSpPr>
      <dsp:spPr>
        <a:xfrm rot="1800000">
          <a:off x="3579529" y="2754810"/>
          <a:ext cx="388676" cy="38020"/>
        </a:xfrm>
        <a:custGeom>
          <a:avLst/>
          <a:gdLst/>
          <a:ahLst/>
          <a:cxnLst/>
          <a:rect l="0" t="0" r="0" b="0"/>
          <a:pathLst>
            <a:path>
              <a:moveTo>
                <a:pt x="0" y="19010"/>
              </a:moveTo>
              <a:lnTo>
                <a:pt x="388676" y="1901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GB" sz="1200" kern="1200">
            <a:latin typeface="Comic Sans MS" panose="030F0702030302020204" pitchFamily="66" charset="0"/>
          </a:endParaRPr>
        </a:p>
      </dsp:txBody>
      <dsp:txXfrm>
        <a:off x="3764150" y="2764103"/>
        <a:ext cx="19433" cy="19433"/>
      </dsp:txXfrm>
    </dsp:sp>
    <dsp:sp modelId="{7F0B3F3C-6ABE-489D-A0FE-3031848BDA46}">
      <dsp:nvSpPr>
        <dsp:cNvPr id="0" name=""/>
        <dsp:cNvSpPr/>
      </dsp:nvSpPr>
      <dsp:spPr>
        <a:xfrm>
          <a:off x="3855913" y="2549079"/>
          <a:ext cx="1287642" cy="1287642"/>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Comic Sans MS" panose="030F0702030302020204" pitchFamily="66" charset="0"/>
            </a:rPr>
            <a:t>Artist</a:t>
          </a:r>
        </a:p>
      </dsp:txBody>
      <dsp:txXfrm>
        <a:off x="4044484" y="2737650"/>
        <a:ext cx="910500" cy="910500"/>
      </dsp:txXfrm>
    </dsp:sp>
    <dsp:sp modelId="{0D6233AE-3143-418A-AC04-F128586A5EC5}">
      <dsp:nvSpPr>
        <dsp:cNvPr id="0" name=""/>
        <dsp:cNvSpPr/>
      </dsp:nvSpPr>
      <dsp:spPr>
        <a:xfrm rot="9000000">
          <a:off x="2127794" y="2754810"/>
          <a:ext cx="388676" cy="38020"/>
        </a:xfrm>
        <a:custGeom>
          <a:avLst/>
          <a:gdLst/>
          <a:ahLst/>
          <a:cxnLst/>
          <a:rect l="0" t="0" r="0" b="0"/>
          <a:pathLst>
            <a:path>
              <a:moveTo>
                <a:pt x="0" y="19010"/>
              </a:moveTo>
              <a:lnTo>
                <a:pt x="388676" y="1901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GB" sz="1200" kern="1200">
            <a:latin typeface="Comic Sans MS" panose="030F0702030302020204" pitchFamily="66" charset="0"/>
          </a:endParaRPr>
        </a:p>
      </dsp:txBody>
      <dsp:txXfrm rot="10800000">
        <a:off x="2312415" y="2764103"/>
        <a:ext cx="19433" cy="19433"/>
      </dsp:txXfrm>
    </dsp:sp>
    <dsp:sp modelId="{BF604DD8-5223-471A-B980-5A34EA1616F9}">
      <dsp:nvSpPr>
        <dsp:cNvPr id="0" name=""/>
        <dsp:cNvSpPr/>
      </dsp:nvSpPr>
      <dsp:spPr>
        <a:xfrm>
          <a:off x="952444" y="2549079"/>
          <a:ext cx="1287642" cy="1287642"/>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Comic Sans MS" panose="030F0702030302020204" pitchFamily="66" charset="0"/>
            </a:rPr>
            <a:t>Fashion Designer</a:t>
          </a:r>
        </a:p>
      </dsp:txBody>
      <dsp:txXfrm>
        <a:off x="1141015" y="2737650"/>
        <a:ext cx="910500" cy="910500"/>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D0E65-E819-4DC9-BA7D-B76510C30413}" type="datetimeFigureOut">
              <a:rPr lang="en-GB" smtClean="0"/>
              <a:t>03/08/2026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4153E87-001E-4BF5-B64A-317BD5A31B38}" type="slidenum">
              <a:rPr lang="en-GB" smtClean="0"/>
              <a:t>‹#›</a:t>
            </a:fld>
            <a:endParaRPr lang="en-GB"/>
          </a:p>
        </p:txBody>
      </p:sp>
    </p:spTree>
    <p:extLst>
      <p:ext uri="{BB962C8B-B14F-4D97-AF65-F5344CB8AC3E}">
        <p14:creationId xmlns:p14="http://schemas.microsoft.com/office/powerpoint/2010/main" val="2529690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8055"/>
          </a:xfrm>
          <a:prstGeom prst="rect">
            <a:avLst/>
          </a:prstGeom>
        </p:spPr>
        <p:txBody>
          <a:bodyPr vert="horz" lIns="91266" tIns="45633" rIns="91266" bIns="45633" rtlCol="0"/>
          <a:lstStyle>
            <a:lvl1pPr algn="l">
              <a:defRPr sz="1200"/>
            </a:lvl1pPr>
          </a:lstStyle>
          <a:p>
            <a:endParaRPr lang="en-GB"/>
          </a:p>
        </p:txBody>
      </p:sp>
      <p:sp>
        <p:nvSpPr>
          <p:cNvPr id="3" name="Date Placeholder 2"/>
          <p:cNvSpPr>
            <a:spLocks noGrp="1"/>
          </p:cNvSpPr>
          <p:nvPr>
            <p:ph type="dt" idx="1"/>
          </p:nvPr>
        </p:nvSpPr>
        <p:spPr>
          <a:xfrm>
            <a:off x="3850443" y="0"/>
            <a:ext cx="2945660" cy="498055"/>
          </a:xfrm>
          <a:prstGeom prst="rect">
            <a:avLst/>
          </a:prstGeom>
        </p:spPr>
        <p:txBody>
          <a:bodyPr vert="horz" lIns="91266" tIns="45633" rIns="91266" bIns="45633" rtlCol="0"/>
          <a:lstStyle>
            <a:lvl1pPr algn="r">
              <a:defRPr sz="1200"/>
            </a:lvl1pPr>
          </a:lstStyle>
          <a:p>
            <a:fld id="{3FD368B5-DC4D-4154-9812-699538F38B4E}" type="datetimeFigureOut">
              <a:rPr lang="en-GB" smtClean="0"/>
              <a:t>03/08/2026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266" tIns="45633" rIns="91266" bIns="45633"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66" tIns="45633" rIns="91266" bIns="456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60" cy="498054"/>
          </a:xfrm>
          <a:prstGeom prst="rect">
            <a:avLst/>
          </a:prstGeom>
        </p:spPr>
        <p:txBody>
          <a:bodyPr vert="horz" lIns="91266" tIns="45633" rIns="91266" bIns="45633"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60" cy="498054"/>
          </a:xfrm>
          <a:prstGeom prst="rect">
            <a:avLst/>
          </a:prstGeom>
        </p:spPr>
        <p:txBody>
          <a:bodyPr vert="horz" lIns="91266" tIns="45633" rIns="91266" bIns="45633" rtlCol="0" anchor="b"/>
          <a:lstStyle>
            <a:lvl1pPr algn="r">
              <a:defRPr sz="1200"/>
            </a:lvl1pPr>
          </a:lstStyle>
          <a:p>
            <a:fld id="{E9295430-1DDE-4C21-A1C5-E00DB03C7282}" type="slidenum">
              <a:rPr lang="en-GB" smtClean="0"/>
              <a:t>‹#›</a:t>
            </a:fld>
            <a:endParaRPr lang="en-GB"/>
          </a:p>
        </p:txBody>
      </p:sp>
    </p:spTree>
    <p:extLst>
      <p:ext uri="{BB962C8B-B14F-4D97-AF65-F5344CB8AC3E}">
        <p14:creationId xmlns:p14="http://schemas.microsoft.com/office/powerpoint/2010/main" val="1230395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a:t>
            </a:fld>
            <a:endParaRPr lang="en-GB"/>
          </a:p>
        </p:txBody>
      </p:sp>
    </p:spTree>
    <p:extLst>
      <p:ext uri="{BB962C8B-B14F-4D97-AF65-F5344CB8AC3E}">
        <p14:creationId xmlns:p14="http://schemas.microsoft.com/office/powerpoint/2010/main" val="1240032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Careerpilot is a website that you can use for free. It has lots of information and tools to help you to start to think about future career ideas and pathways. </a:t>
            </a:r>
          </a:p>
          <a:p>
            <a:endParaRPr lang="en-GB" dirty="0"/>
          </a:p>
          <a:p>
            <a:r>
              <a:rPr lang="en-GB" dirty="0"/>
              <a:t>The website is built around 3 stages:</a:t>
            </a:r>
          </a:p>
          <a:p>
            <a:pPr marL="228600" indent="-228600">
              <a:buFont typeface="+mj-lt"/>
              <a:buAutoNum type="arabicPeriod"/>
            </a:pPr>
            <a:r>
              <a:rPr lang="en-GB" dirty="0"/>
              <a:t>Start with you – with quizzes to find out more about what might suit you</a:t>
            </a:r>
          </a:p>
          <a:p>
            <a:pPr marL="228600" indent="-228600">
              <a:buFont typeface="+mj-lt"/>
              <a:buAutoNum type="arabicPeriod"/>
            </a:pPr>
            <a:r>
              <a:rPr lang="en-GB" dirty="0"/>
              <a:t>Explore your options – where you can search for courses and jobs</a:t>
            </a:r>
          </a:p>
          <a:p>
            <a:pPr marL="228600" indent="-228600">
              <a:buFont typeface="+mj-lt"/>
              <a:buAutoNum type="arabicPeriod"/>
            </a:pPr>
            <a:r>
              <a:rPr lang="en-GB" dirty="0"/>
              <a:t>Plan your next steps – where you can build a report and plan some actions.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10</a:t>
            </a:fld>
            <a:endParaRPr lang="en-GB"/>
          </a:p>
        </p:txBody>
      </p:sp>
    </p:spTree>
    <p:extLst>
      <p:ext uri="{BB962C8B-B14F-4D97-AF65-F5344CB8AC3E}">
        <p14:creationId xmlns:p14="http://schemas.microsoft.com/office/powerpoint/2010/main" val="3365749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13-19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11</a:t>
            </a:fld>
            <a:endParaRPr lang="en-GB"/>
          </a:p>
        </p:txBody>
      </p:sp>
    </p:spTree>
    <p:extLst>
      <p:ext uri="{BB962C8B-B14F-4D97-AF65-F5344CB8AC3E}">
        <p14:creationId xmlns:p14="http://schemas.microsoft.com/office/powerpoint/2010/main" val="1795396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Show students that if they are new to Careerpilot, they need to register to use the website. </a:t>
            </a:r>
          </a:p>
          <a:p>
            <a:r>
              <a:rPr lang="en-GB" dirty="0"/>
              <a:t>They must click on the ‘Register’ button in the top right corner to open up a short registration form that takes a few minutes to complete. </a:t>
            </a:r>
          </a:p>
          <a:p>
            <a:r>
              <a:rPr lang="en-GB" dirty="0"/>
              <a:t>Remind students to use their school email address to register and to click on your school from the drop down list.</a:t>
            </a:r>
          </a:p>
          <a:p>
            <a:r>
              <a:rPr lang="en-GB" dirty="0"/>
              <a:t>Students that have already registered just need to log in with their email and password. </a:t>
            </a:r>
          </a:p>
        </p:txBody>
      </p:sp>
      <p:sp>
        <p:nvSpPr>
          <p:cNvPr id="4" name="Slide Number Placeholder 3"/>
          <p:cNvSpPr>
            <a:spLocks noGrp="1"/>
          </p:cNvSpPr>
          <p:nvPr>
            <p:ph type="sldNum" sz="quarter" idx="10"/>
          </p:nvPr>
        </p:nvSpPr>
        <p:spPr/>
        <p:txBody>
          <a:bodyPr/>
          <a:lstStyle/>
          <a:p>
            <a:fld id="{E9295430-1DDE-4C21-A1C5-E00DB03C7282}" type="slidenum">
              <a:rPr lang="en-GB" smtClean="0"/>
              <a:t>12</a:t>
            </a:fld>
            <a:endParaRPr lang="en-GB"/>
          </a:p>
        </p:txBody>
      </p:sp>
    </p:spTree>
    <p:extLst>
      <p:ext uri="{BB962C8B-B14F-4D97-AF65-F5344CB8AC3E}">
        <p14:creationId xmlns:p14="http://schemas.microsoft.com/office/powerpoint/2010/main" val="2857118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Once registered students need to go to ‘Start with you’ on the home page and click on ‘Quizzes to get started’ then click on the Careerpilot Job Sector Quiz.</a:t>
            </a:r>
          </a:p>
        </p:txBody>
      </p:sp>
      <p:sp>
        <p:nvSpPr>
          <p:cNvPr id="4" name="Slide Number Placeholder 3"/>
          <p:cNvSpPr>
            <a:spLocks noGrp="1"/>
          </p:cNvSpPr>
          <p:nvPr>
            <p:ph type="sldNum" sz="quarter" idx="10"/>
          </p:nvPr>
        </p:nvSpPr>
        <p:spPr/>
        <p:txBody>
          <a:bodyPr/>
          <a:lstStyle/>
          <a:p>
            <a:fld id="{E9295430-1DDE-4C21-A1C5-E00DB03C7282}" type="slidenum">
              <a:rPr lang="en-GB" smtClean="0"/>
              <a:t>13</a:t>
            </a:fld>
            <a:endParaRPr lang="en-GB"/>
          </a:p>
        </p:txBody>
      </p:sp>
    </p:spTree>
    <p:extLst>
      <p:ext uri="{BB962C8B-B14F-4D97-AF65-F5344CB8AC3E}">
        <p14:creationId xmlns:p14="http://schemas.microsoft.com/office/powerpoint/2010/main" val="983306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baseline="0" dirty="0"/>
              <a:t>Students can explore some of the job sectors the quiz matches them with.</a:t>
            </a:r>
          </a:p>
          <a:p>
            <a:r>
              <a:rPr lang="en-GB" baseline="0" dirty="0"/>
              <a:t>They can also click on ‘View all job sectors’ to explore other job sectors not in their quiz results.</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14</a:t>
            </a:fld>
            <a:endParaRPr lang="en-GB"/>
          </a:p>
        </p:txBody>
      </p:sp>
    </p:spTree>
    <p:extLst>
      <p:ext uri="{BB962C8B-B14F-4D97-AF65-F5344CB8AC3E}">
        <p14:creationId xmlns:p14="http://schemas.microsoft.com/office/powerpoint/2010/main" val="3243780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In every sector</a:t>
            </a:r>
            <a:r>
              <a:rPr lang="en-GB" baseline="0" dirty="0"/>
              <a:t> students can look at ‘what’s this about’ and also see lots of ‘job profiles’. </a:t>
            </a:r>
          </a:p>
          <a:p>
            <a:r>
              <a:rPr lang="en-GB" baseline="0" dirty="0"/>
              <a:t>Each job profile shows information about the job, including salaries and day to day tasks. </a:t>
            </a:r>
          </a:p>
          <a:p>
            <a:r>
              <a:rPr lang="en-GB" baseline="0" dirty="0"/>
              <a:t>Check understanding about ‘salary’. Explain to students that the annual salary is the amount of money you could earn in a year doing this job if you work full time (5 days a week). Students can compare the job salary to the ‘Average UK Salary’ of approximately £30,000.</a:t>
            </a:r>
          </a:p>
          <a:p>
            <a:r>
              <a:rPr lang="en-GB" baseline="0" dirty="0"/>
              <a:t>Day to day tasks shows what you would actually be doing for this job.</a:t>
            </a:r>
          </a:p>
          <a:p>
            <a:r>
              <a:rPr lang="en-GB" baseline="0" dirty="0"/>
              <a:t>Students should explore some jobs and look at what’s involved, comparing salaries of different jobs.</a:t>
            </a:r>
          </a:p>
          <a:p>
            <a:endParaRPr lang="en-GB" baseline="0" dirty="0"/>
          </a:p>
          <a:p>
            <a:r>
              <a:rPr lang="en-GB" baseline="0" dirty="0"/>
              <a:t>Extension: Students may wish to take notes about any jobs that are of interest, noting salary and day to day tasks.</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15</a:t>
            </a:fld>
            <a:endParaRPr lang="en-GB"/>
          </a:p>
        </p:txBody>
      </p:sp>
    </p:spTree>
    <p:extLst>
      <p:ext uri="{BB962C8B-B14F-4D97-AF65-F5344CB8AC3E}">
        <p14:creationId xmlns:p14="http://schemas.microsoft.com/office/powerpoint/2010/main" val="11419876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baseline="0" dirty="0"/>
              <a:t>Their task is to pick two job sectors they are interested in (they can have more) and click ‘Add this to My Job Sectors’ to save in their Career Tools. </a:t>
            </a:r>
          </a:p>
        </p:txBody>
      </p:sp>
      <p:sp>
        <p:nvSpPr>
          <p:cNvPr id="4" name="Slide Number Placeholder 3"/>
          <p:cNvSpPr>
            <a:spLocks noGrp="1"/>
          </p:cNvSpPr>
          <p:nvPr>
            <p:ph type="sldNum" sz="quarter" idx="10"/>
          </p:nvPr>
        </p:nvSpPr>
        <p:spPr/>
        <p:txBody>
          <a:bodyPr/>
          <a:lstStyle/>
          <a:p>
            <a:fld id="{E9295430-1DDE-4C21-A1C5-E00DB03C7282}" type="slidenum">
              <a:rPr lang="en-GB" smtClean="0"/>
              <a:t>16</a:t>
            </a:fld>
            <a:endParaRPr lang="en-GB"/>
          </a:p>
        </p:txBody>
      </p:sp>
    </p:spTree>
    <p:extLst>
      <p:ext uri="{BB962C8B-B14F-4D97-AF65-F5344CB8AC3E}">
        <p14:creationId xmlns:p14="http://schemas.microsoft.com/office/powerpoint/2010/main" val="3362874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Encourage students to go to their Career Tools via the home page and click on My Job Sectors to see their chosen sectors and the job profiles they have viewed.</a:t>
            </a:r>
          </a:p>
          <a:p>
            <a:r>
              <a:rPr lang="en-GB" dirty="0"/>
              <a:t>Explain this will be saved for them to revisit at a later date and they can add more or change their choices as they go through school. </a:t>
            </a:r>
          </a:p>
        </p:txBody>
      </p:sp>
      <p:sp>
        <p:nvSpPr>
          <p:cNvPr id="4" name="Slide Number Placeholder 3"/>
          <p:cNvSpPr>
            <a:spLocks noGrp="1"/>
          </p:cNvSpPr>
          <p:nvPr>
            <p:ph type="sldNum" sz="quarter" idx="10"/>
          </p:nvPr>
        </p:nvSpPr>
        <p:spPr/>
        <p:txBody>
          <a:bodyPr/>
          <a:lstStyle/>
          <a:p>
            <a:fld id="{E9295430-1DDE-4C21-A1C5-E00DB03C7282}" type="slidenum">
              <a:rPr lang="en-GB" smtClean="0"/>
              <a:t>17</a:t>
            </a:fld>
            <a:endParaRPr lang="en-GB"/>
          </a:p>
        </p:txBody>
      </p:sp>
    </p:spTree>
    <p:extLst>
      <p:ext uri="{BB962C8B-B14F-4D97-AF65-F5344CB8AC3E}">
        <p14:creationId xmlns:p14="http://schemas.microsoft.com/office/powerpoint/2010/main" val="17155469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13-19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18</a:t>
            </a:fld>
            <a:endParaRPr lang="en-GB"/>
          </a:p>
        </p:txBody>
      </p:sp>
    </p:spTree>
    <p:extLst>
      <p:ext uri="{BB962C8B-B14F-4D97-AF65-F5344CB8AC3E}">
        <p14:creationId xmlns:p14="http://schemas.microsoft.com/office/powerpoint/2010/main" val="19375665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xfrm>
            <a:off x="1165225" y="1241425"/>
            <a:ext cx="4467225" cy="3349625"/>
          </a:xfrm>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Ask students to now take it in turns to show and tell a partner about the job sectors they have saved, including about any jobs they viewed that sounded interesting. </a:t>
            </a:r>
            <a:r>
              <a:rPr lang="en-GB" altLang="en-US" baseline="0" dirty="0">
                <a:latin typeface="Arial" panose="020B0604020202020204" pitchFamily="34" charset="0"/>
              </a:rPr>
              <a:t>Students can compare the salaries of the jobs they found and talk about what aspects of the day to day tasks they think looked interesting and why.</a:t>
            </a:r>
          </a:p>
          <a:p>
            <a:endParaRPr lang="en-GB" altLang="en-US" baseline="0" dirty="0">
              <a:latin typeface="Arial" panose="020B0604020202020204" pitchFamily="34" charset="0"/>
            </a:endParaRPr>
          </a:p>
          <a:p>
            <a:r>
              <a:rPr lang="en-GB" altLang="en-US" baseline="0" dirty="0">
                <a:latin typeface="Arial" panose="020B0604020202020204" pitchFamily="34" charset="0"/>
              </a:rPr>
              <a:t>This activity will support students to practice the following essential skills:</a:t>
            </a:r>
          </a:p>
          <a:p>
            <a:r>
              <a:rPr lang="en-GB" altLang="en-US" baseline="0" dirty="0">
                <a:latin typeface="Arial" panose="020B0604020202020204" pitchFamily="34" charset="0"/>
              </a:rPr>
              <a:t>Step 7 Listening: </a:t>
            </a:r>
            <a:r>
              <a:rPr lang="en-GB" altLang="en-US" b="1" baseline="0" dirty="0">
                <a:latin typeface="Arial" panose="020B0604020202020204" pitchFamily="34" charset="0"/>
              </a:rPr>
              <a:t>Active Listening</a:t>
            </a:r>
            <a:r>
              <a:rPr lang="en-GB" altLang="en-US" baseline="0" dirty="0">
                <a:latin typeface="Arial" panose="020B0604020202020204" pitchFamily="34" charset="0"/>
              </a:rPr>
              <a:t>: I show I am paying attention</a:t>
            </a:r>
          </a:p>
          <a:p>
            <a:r>
              <a:rPr lang="en-GB" altLang="en-US" baseline="0" dirty="0">
                <a:latin typeface="Arial" panose="020B0604020202020204" pitchFamily="34" charset="0"/>
              </a:rPr>
              <a:t>Step 2 Speaking: </a:t>
            </a:r>
            <a:r>
              <a:rPr lang="en-GB" altLang="en-US" b="1" baseline="0" dirty="0">
                <a:latin typeface="Arial" panose="020B0604020202020204" pitchFamily="34" charset="0"/>
              </a:rPr>
              <a:t>Discussing together</a:t>
            </a:r>
            <a:r>
              <a:rPr lang="en-GB" altLang="en-US" baseline="0" dirty="0">
                <a:latin typeface="Arial" panose="020B0604020202020204" pitchFamily="34" charset="0"/>
              </a:rPr>
              <a:t>: I communicate clearly in a small group</a:t>
            </a:r>
          </a:p>
          <a:p>
            <a:endParaRPr lang="en-GB" altLang="en-US" baseline="0" dirty="0">
              <a:latin typeface="Arial" panose="020B0604020202020204" pitchFamily="34" charset="0"/>
            </a:endParaRPr>
          </a:p>
          <a:p>
            <a:r>
              <a:rPr lang="en-GB" altLang="en-US" baseline="0" dirty="0">
                <a:latin typeface="Arial" panose="020B0604020202020204" pitchFamily="34" charset="0"/>
              </a:rPr>
              <a:t>Ask students if they feel they have demonstrated these skill steps as part of this activity.</a:t>
            </a:r>
          </a:p>
          <a:p>
            <a:endParaRPr lang="en-GB" altLang="en-US" baseline="0" dirty="0">
              <a:latin typeface="Arial" panose="020B0604020202020204" pitchFamily="34" charset="0"/>
            </a:endParaRPr>
          </a:p>
          <a:p>
            <a:r>
              <a:rPr lang="en-GB" altLang="en-US" baseline="0" dirty="0">
                <a:latin typeface="Arial" panose="020B0604020202020204" pitchFamily="34" charset="0"/>
              </a:rPr>
              <a:t>If time, ask students to feed back on their partner’s chosen jobs or job sectors to the whole class.</a:t>
            </a:r>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19</a:t>
            </a:fld>
            <a:endParaRPr lang="en-GB" altLang="en-US">
              <a:latin typeface="Arial" panose="020B0604020202020204" pitchFamily="34" charset="0"/>
            </a:endParaRPr>
          </a:p>
        </p:txBody>
      </p:sp>
    </p:spTree>
    <p:extLst>
      <p:ext uri="{BB962C8B-B14F-4D97-AF65-F5344CB8AC3E}">
        <p14:creationId xmlns:p14="http://schemas.microsoft.com/office/powerpoint/2010/main" val="2753657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454155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20</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b="1" dirty="0">
                <a:latin typeface="Arial" panose="020B0604020202020204" pitchFamily="34" charset="0"/>
              </a:rPr>
              <a:t>LAST SLIDE OF LESSON 1</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Reflect on the aims of the session and how they can help students to start to get Career-ready.</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Check understanding of what ‘career’ means with class. </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Ask for hands up from students if they feel they have started to think about some job sectors they might be interested in.</a:t>
            </a:r>
          </a:p>
        </p:txBody>
      </p:sp>
    </p:spTree>
    <p:extLst>
      <p:ext uri="{BB962C8B-B14F-4D97-AF65-F5344CB8AC3E}">
        <p14:creationId xmlns:p14="http://schemas.microsoft.com/office/powerpoint/2010/main" val="29415904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The Career Development Institute have a new framework which shows that everybody, young and old, needs to have the skills to do these 6 things if they are going to be able to manage their future careers.</a:t>
            </a:r>
          </a:p>
          <a:p>
            <a:r>
              <a:rPr lang="en-GB" dirty="0"/>
              <a:t>In this session we will be helping you develop the skills for these three.</a:t>
            </a:r>
          </a:p>
          <a:p>
            <a:r>
              <a:rPr lang="en-GB" dirty="0"/>
              <a:t>This is what we will be doing.</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21</a:t>
            </a:fld>
            <a:endParaRPr lang="en-GB"/>
          </a:p>
        </p:txBody>
      </p:sp>
    </p:spTree>
    <p:extLst>
      <p:ext uri="{BB962C8B-B14F-4D97-AF65-F5344CB8AC3E}">
        <p14:creationId xmlns:p14="http://schemas.microsoft.com/office/powerpoint/2010/main" val="7416948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22</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3823501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23</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4594134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24</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aseline="0" dirty="0">
                <a:latin typeface="Arial" panose="020B0604020202020204" pitchFamily="34" charset="0"/>
              </a:rPr>
              <a:t>Automation is where technology is used to produce and deliver goods and services with less need for humans.</a:t>
            </a:r>
            <a:r>
              <a:rPr lang="en-US" altLang="en-US" dirty="0">
                <a:latin typeface="Arial" panose="020B0604020202020204" pitchFamily="34" charset="0"/>
              </a:rPr>
              <a:t> Lots</a:t>
            </a:r>
            <a:r>
              <a:rPr lang="en-US" altLang="en-US" baseline="0" dirty="0">
                <a:latin typeface="Arial" panose="020B0604020202020204" pitchFamily="34" charset="0"/>
              </a:rPr>
              <a:t> of jobs are changing or disappearing, as a result.</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For example the new Amazon Go store has no tills and few staff as computers can tell what people are buying and charge them automatically.</a:t>
            </a:r>
          </a:p>
          <a:p>
            <a:pPr eaLnBrk="1" hangingPunct="1"/>
            <a:r>
              <a:rPr lang="en-US" altLang="en-US" baseline="0" dirty="0">
                <a:latin typeface="Arial" panose="020B0604020202020204" pitchFamily="34" charset="0"/>
              </a:rPr>
              <a:t>3D printers can create objects from flat plans automatically. Robots have replaced the jobs of people in some workplaces like warehouses, and we even have the first driverless cars!</a:t>
            </a:r>
          </a:p>
        </p:txBody>
      </p:sp>
    </p:spTree>
    <p:extLst>
      <p:ext uri="{BB962C8B-B14F-4D97-AF65-F5344CB8AC3E}">
        <p14:creationId xmlns:p14="http://schemas.microsoft.com/office/powerpoint/2010/main" val="3220382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25</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Class discussion: Ask the students</a:t>
            </a:r>
            <a:r>
              <a:rPr lang="en-US" altLang="en-US" baseline="0" dirty="0">
                <a:latin typeface="Arial" panose="020B0604020202020204" pitchFamily="34" charset="0"/>
              </a:rPr>
              <a:t> what jobs are the images showing – then discuss how technology might change these jobs in the future. </a:t>
            </a:r>
          </a:p>
          <a:p>
            <a:pPr eaLnBrk="1" hangingPunct="1"/>
            <a:r>
              <a:rPr lang="en-US" altLang="en-US" baseline="0" dirty="0">
                <a:latin typeface="Arial" panose="020B0604020202020204" pitchFamily="34" charset="0"/>
              </a:rPr>
              <a:t>Technology makes many jobs easier but could mean some jobs will change or are not needed at all!</a:t>
            </a:r>
          </a:p>
          <a:p>
            <a:pPr marL="171450" indent="-171450" eaLnBrk="1" hangingPunct="1">
              <a:buFont typeface="Arial" panose="020B0604020202020204" pitchFamily="34" charset="0"/>
              <a:buChar char="•"/>
            </a:pPr>
            <a:r>
              <a:rPr lang="en-US" altLang="en-US" baseline="0" dirty="0">
                <a:latin typeface="Arial" panose="020B0604020202020204" pitchFamily="34" charset="0"/>
              </a:rPr>
              <a:t>Computers make it easier for students to learn on their own from home. Could teachers be replaced by robots?? What would be good or bad about that?</a:t>
            </a:r>
          </a:p>
          <a:p>
            <a:pPr marL="171450" indent="-171450" eaLnBrk="1" hangingPunct="1">
              <a:buFont typeface="Arial" panose="020B0604020202020204" pitchFamily="34" charset="0"/>
              <a:buChar char="•"/>
            </a:pPr>
            <a:r>
              <a:rPr lang="en-US" altLang="en-US" baseline="0" dirty="0">
                <a:latin typeface="Arial" panose="020B0604020202020204" pitchFamily="34" charset="0"/>
              </a:rPr>
              <a:t>In shops, people can pay using their phones and may not always need a person to serve them. Could a robot provide customer service as good as a human could??</a:t>
            </a:r>
          </a:p>
          <a:p>
            <a:pPr marL="171450" indent="-171450" eaLnBrk="1" hangingPunct="1">
              <a:buFont typeface="Arial" panose="020B0604020202020204" pitchFamily="34" charset="0"/>
              <a:buChar char="•"/>
            </a:pPr>
            <a:r>
              <a:rPr lang="en-US" altLang="en-US" baseline="0" dirty="0">
                <a:latin typeface="Arial" panose="020B0604020202020204" pitchFamily="34" charset="0"/>
              </a:rPr>
              <a:t>Farmers are using technology to look at data to help plan what they grow and when to get the best harvest. Could they have automatic driverless tractors?? Is this a good idea?</a:t>
            </a:r>
          </a:p>
          <a:p>
            <a:pPr marL="171450" indent="-171450" eaLnBrk="1" hangingPunct="1">
              <a:buFont typeface="Arial" panose="020B0604020202020204" pitchFamily="34" charset="0"/>
              <a:buChar char="•"/>
            </a:pPr>
            <a:r>
              <a:rPr lang="en-US" altLang="en-US" baseline="0" dirty="0">
                <a:latin typeface="Arial" panose="020B0604020202020204" pitchFamily="34" charset="0"/>
              </a:rPr>
              <a:t>Could robots replace people working in a warehouse – what jobs might robots be able to do to help humans? </a:t>
            </a:r>
          </a:p>
        </p:txBody>
      </p:sp>
    </p:spTree>
    <p:extLst>
      <p:ext uri="{BB962C8B-B14F-4D97-AF65-F5344CB8AC3E}">
        <p14:creationId xmlns:p14="http://schemas.microsoft.com/office/powerpoint/2010/main" val="15951777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26</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With new technology and science developments there will be a growth in jobs needed in many industry sectors including:</a:t>
            </a:r>
          </a:p>
          <a:p>
            <a:pPr marL="171450" indent="-171450" eaLnBrk="1" hangingPunct="1">
              <a:buFont typeface="Arial" panose="020B0604020202020204" pitchFamily="34" charset="0"/>
              <a:buChar char="•"/>
            </a:pPr>
            <a:r>
              <a:rPr lang="en-US" altLang="en-US" dirty="0">
                <a:latin typeface="Arial" panose="020B0604020202020204" pitchFamily="34" charset="0"/>
              </a:rPr>
              <a:t>Medical and Health – we will continue to need more medical scientists, researchers, doctors, nurses and health care workers</a:t>
            </a:r>
          </a:p>
          <a:p>
            <a:pPr marL="171450" indent="-171450" eaLnBrk="1" hangingPunct="1">
              <a:buFont typeface="Arial" panose="020B0604020202020204" pitchFamily="34" charset="0"/>
              <a:buChar char="•"/>
            </a:pPr>
            <a:r>
              <a:rPr lang="en-US" altLang="en-US" dirty="0">
                <a:latin typeface="Arial" panose="020B0604020202020204" pitchFamily="34" charset="0"/>
              </a:rPr>
              <a:t>IT and Digital – we will need more data analysts, technology researchers and AI developers</a:t>
            </a:r>
          </a:p>
          <a:p>
            <a:pPr marL="171450" indent="-171450" eaLnBrk="1" hangingPunct="1">
              <a:buFont typeface="Arial" panose="020B0604020202020204" pitchFamily="34" charset="0"/>
              <a:buChar char="•"/>
            </a:pPr>
            <a:r>
              <a:rPr lang="en-US" altLang="en-US" dirty="0">
                <a:latin typeface="Arial" panose="020B0604020202020204" pitchFamily="34" charset="0"/>
              </a:rPr>
              <a:t>Engineering and construction - we will need more people to design and build the new buildings of the future – architects, electricians, energy engineers</a:t>
            </a:r>
          </a:p>
          <a:p>
            <a:pPr marL="171450" indent="-171450" eaLnBrk="1" hangingPunct="1">
              <a:buFont typeface="Arial" panose="020B0604020202020204" pitchFamily="34" charset="0"/>
              <a:buChar char="•"/>
            </a:pPr>
            <a:r>
              <a:rPr lang="en-US" altLang="en-US" dirty="0">
                <a:latin typeface="Arial" panose="020B0604020202020204" pitchFamily="34" charset="0"/>
              </a:rPr>
              <a:t>Environmental jobs– we need lot of people to do jobs that help protect our planet like ecologists, foresters and environmental advisers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3273336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27</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2118611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28</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7587861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Explain to the students what activities they will be doing shortly on Careerpilot. The next two slides explain the task in more details.</a:t>
            </a:r>
          </a:p>
        </p:txBody>
      </p:sp>
      <p:sp>
        <p:nvSpPr>
          <p:cNvPr id="4" name="Slide Number Placeholder 3"/>
          <p:cNvSpPr>
            <a:spLocks noGrp="1"/>
          </p:cNvSpPr>
          <p:nvPr>
            <p:ph type="sldNum" sz="quarter" idx="5"/>
          </p:nvPr>
        </p:nvSpPr>
        <p:spPr/>
        <p:txBody>
          <a:bodyPr/>
          <a:lstStyle/>
          <a:p>
            <a:fld id="{49D8F3F8-784D-4BD0-B132-FF0371917A74}" type="slidenum">
              <a:rPr lang="en-GB" smtClean="0"/>
              <a:t>29</a:t>
            </a:fld>
            <a:endParaRPr lang="en-GB"/>
          </a:p>
        </p:txBody>
      </p:sp>
    </p:spTree>
    <p:extLst>
      <p:ext uri="{BB962C8B-B14F-4D97-AF65-F5344CB8AC3E}">
        <p14:creationId xmlns:p14="http://schemas.microsoft.com/office/powerpoint/2010/main" val="1501897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These lessons have been developed to support students to build their career development skills, as identified by the CDI Career Development </a:t>
            </a:r>
            <a:r>
              <a:rPr lang="en-US" altLang="en-US" dirty="0" err="1">
                <a:latin typeface="Arial" panose="020B0604020202020204" pitchFamily="34" charset="0"/>
              </a:rPr>
              <a:t>Famework</a:t>
            </a:r>
            <a:r>
              <a:rPr lang="en-US" altLang="en-US" dirty="0">
                <a:latin typeface="Arial" panose="020B0604020202020204" pitchFamily="34" charset="0"/>
              </a:rPr>
              <a:t>. Each lesson identifies two outcomes linked to the CDI framework. </a:t>
            </a:r>
          </a:p>
          <a:p>
            <a:pPr eaLnBrk="1" hangingPunct="1"/>
            <a:r>
              <a:rPr lang="en-US" altLang="en-US" dirty="0">
                <a:latin typeface="Arial" panose="020B0604020202020204" pitchFamily="34" charset="0"/>
              </a:rPr>
              <a:t>The lessons will support meeting Gatsby Benchmark 1, 2, 3, 4 and 6 and also support the </a:t>
            </a:r>
            <a:r>
              <a:rPr lang="en-US" altLang="en-US" dirty="0" err="1">
                <a:latin typeface="Arial" panose="020B0604020202020204" pitchFamily="34" charset="0"/>
              </a:rPr>
              <a:t>Equalex</a:t>
            </a:r>
            <a:r>
              <a:rPr lang="en-US" altLang="en-US" dirty="0">
                <a:latin typeface="Arial" panose="020B0604020202020204" pitchFamily="34" charset="0"/>
              </a:rPr>
              <a:t> Framework for preparing students for Modern Work Experience as they ‘Introduce &amp; Inspire’ students about the world of work.</a:t>
            </a:r>
          </a:p>
          <a:p>
            <a:pPr eaLnBrk="1" hangingPunct="1"/>
            <a:r>
              <a:rPr lang="en-US" altLang="en-US" dirty="0">
                <a:latin typeface="Arial" panose="020B0604020202020204" pitchFamily="34" charset="0"/>
              </a:rPr>
              <a:t>The lessons provide opportunities for students to practice their essential skills as identified in the Skills Builder Framework 2.0 - www.skillsbuilder.org/universal-framework/</a:t>
            </a:r>
          </a:p>
          <a:p>
            <a:pPr eaLnBrk="1" hangingPunct="1"/>
            <a:r>
              <a:rPr lang="en-US" altLang="en-US" dirty="0">
                <a:latin typeface="Arial" panose="020B0604020202020204" pitchFamily="34" charset="0"/>
              </a:rPr>
              <a:t>The relevant skills steps are identified in the teacher notes in relevant activities, with reflection questions and prompts for discussion with students as part of the plenary. </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962582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Show students how they can explore LMI using Careerpilot, as every job profile gives information about the salary, working hours and if the job is set to grow or decline over the next few years.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Open separate tab to show Careerpilot Jobs Search - https://www.careerpilot.org.uk/job-sectors</a:t>
            </a:r>
          </a:p>
          <a:p>
            <a:r>
              <a:rPr lang="en-GB" dirty="0"/>
              <a:t>Model how to look for a job and see the information in the job profile. </a:t>
            </a:r>
          </a:p>
        </p:txBody>
      </p:sp>
      <p:sp>
        <p:nvSpPr>
          <p:cNvPr id="4" name="Slide Number Placeholder 3"/>
          <p:cNvSpPr>
            <a:spLocks noGrp="1"/>
          </p:cNvSpPr>
          <p:nvPr>
            <p:ph type="sldNum" sz="quarter" idx="10"/>
          </p:nvPr>
        </p:nvSpPr>
        <p:spPr/>
        <p:txBody>
          <a:bodyPr/>
          <a:lstStyle/>
          <a:p>
            <a:fld id="{E9295430-1DDE-4C21-A1C5-E00DB03C7282}" type="slidenum">
              <a:rPr lang="en-GB" smtClean="0"/>
              <a:t>30</a:t>
            </a:fld>
            <a:endParaRPr lang="en-GB"/>
          </a:p>
        </p:txBody>
      </p:sp>
    </p:spTree>
    <p:extLst>
      <p:ext uri="{BB962C8B-B14F-4D97-AF65-F5344CB8AC3E}">
        <p14:creationId xmlns:p14="http://schemas.microsoft.com/office/powerpoint/2010/main" val="31923253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Where there is no individual access to computers for students, this activity can be used as an alternative. You may search up some of the jobs </a:t>
            </a:r>
          </a:p>
          <a:p>
            <a:endParaRPr lang="en-GB" dirty="0"/>
          </a:p>
          <a:p>
            <a:r>
              <a:rPr lang="en-GB" dirty="0"/>
              <a:t>Students can build the Teamwork skill at step 7: I contribute to group decision making, whilst recognising the value of others' ideas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31</a:t>
            </a:fld>
            <a:endParaRPr lang="en-GB"/>
          </a:p>
        </p:txBody>
      </p:sp>
    </p:spTree>
    <p:extLst>
      <p:ext uri="{BB962C8B-B14F-4D97-AF65-F5344CB8AC3E}">
        <p14:creationId xmlns:p14="http://schemas.microsoft.com/office/powerpoint/2010/main" val="2994790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Explain to the students what activities they will be doing shortly on Careerpilot. They have 30 minutes to complete these tasks.</a:t>
            </a:r>
          </a:p>
          <a:p>
            <a:endParaRPr lang="en-GB" dirty="0"/>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Students can build their Teamwork skill at step 4: I</a:t>
            </a:r>
            <a:r>
              <a:rPr lang="en-GB" altLang="en-US" dirty="0">
                <a:latin typeface="Arial" panose="020B0604020202020204" pitchFamily="34" charset="0"/>
              </a:rPr>
              <a:t> work well with others by supporting them if I can do so</a:t>
            </a:r>
            <a:endParaRPr lang="en-US" altLang="en-US" dirty="0">
              <a:latin typeface="Arial" panose="020B0604020202020204" pitchFamily="34"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32</a:t>
            </a:fld>
            <a:endParaRPr lang="en-GB"/>
          </a:p>
        </p:txBody>
      </p:sp>
    </p:spTree>
    <p:extLst>
      <p:ext uri="{BB962C8B-B14F-4D97-AF65-F5344CB8AC3E}">
        <p14:creationId xmlns:p14="http://schemas.microsoft.com/office/powerpoint/2010/main" val="1658525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xfrm>
            <a:off x="1165225" y="1241425"/>
            <a:ext cx="4467225" cy="3349625"/>
          </a:xfrm>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This activity can support students to build the following skills steps:</a:t>
            </a:r>
          </a:p>
          <a:p>
            <a:r>
              <a:rPr lang="en-GB" altLang="en-US" dirty="0">
                <a:latin typeface="Arial" panose="020B0604020202020204" pitchFamily="34" charset="0"/>
              </a:rPr>
              <a:t>Step 7 Listening: I show I am listening by using open questions to deepen my understanding</a:t>
            </a:r>
          </a:p>
          <a:p>
            <a:r>
              <a:rPr lang="en-GB" altLang="en-US" dirty="0">
                <a:latin typeface="Arial" panose="020B0604020202020204" pitchFamily="34" charset="0"/>
              </a:rPr>
              <a:t>Step 7 Speaking: I speak engagingly by using facts and examples to support my points</a:t>
            </a:r>
          </a:p>
          <a:p>
            <a:endParaRPr lang="en-GB" altLang="en-US" dirty="0">
              <a:latin typeface="Arial" panose="020B0604020202020204" pitchFamily="34" charset="0"/>
            </a:endParaRPr>
          </a:p>
          <a:p>
            <a:r>
              <a:rPr lang="en-GB" altLang="en-US" dirty="0">
                <a:latin typeface="Arial" panose="020B0604020202020204" pitchFamily="34" charset="0"/>
              </a:rPr>
              <a:t>Reflection questions</a:t>
            </a:r>
          </a:p>
          <a:p>
            <a:r>
              <a:rPr lang="en-GB" altLang="en-US" dirty="0">
                <a:latin typeface="Arial" panose="020B0604020202020204" pitchFamily="34" charset="0"/>
              </a:rPr>
              <a:t>What is the difference between open and closed questions? Can you give any examples of the difference? </a:t>
            </a:r>
          </a:p>
          <a:p>
            <a:r>
              <a:rPr lang="en-GB" altLang="en-US" dirty="0">
                <a:latin typeface="Arial" panose="020B0604020202020204" pitchFamily="34" charset="0"/>
              </a:rPr>
              <a:t>How can you use open questions to support being a better listener? </a:t>
            </a:r>
          </a:p>
          <a:p>
            <a:r>
              <a:rPr lang="en-GB" altLang="en-US" dirty="0">
                <a:latin typeface="Arial" panose="020B0604020202020204" pitchFamily="34" charset="0"/>
              </a:rPr>
              <a:t>Did you use examples to support your points?</a:t>
            </a:r>
          </a:p>
          <a:p>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33</a:t>
            </a:fld>
            <a:endParaRPr lang="en-GB" altLang="en-US">
              <a:latin typeface="Arial" panose="020B0604020202020204" pitchFamily="34" charset="0"/>
            </a:endParaRPr>
          </a:p>
        </p:txBody>
      </p:sp>
    </p:spTree>
    <p:extLst>
      <p:ext uri="{BB962C8B-B14F-4D97-AF65-F5344CB8AC3E}">
        <p14:creationId xmlns:p14="http://schemas.microsoft.com/office/powerpoint/2010/main" val="39313027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Careerpilot job profiles can give you lots of useful labour market information to find out more about if a job is set to grow over the coming years or is set to decline.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an example of a job that is set to grow by 4% by 2026, so this means there will be more of these jobs. This job is in the IT and Digital job sector.</a:t>
            </a:r>
          </a:p>
          <a:p>
            <a:endParaRPr lang="en-GB" dirty="0"/>
          </a:p>
          <a:p>
            <a:r>
              <a:rPr lang="en-GB" b="1" dirty="0"/>
              <a:t>Teachers - You may log in to Careerpilot to print off some Hot Jobs posters and images showing jobs predicted to grow for students to look at on their tables from here: </a:t>
            </a:r>
          </a:p>
          <a:p>
            <a:r>
              <a:rPr lang="en-GB" b="1" dirty="0"/>
              <a:t>https://www.careerpilot.org.uk/adviser-zone/hot-jobs-resources-free-gatsby-benchmark-2</a:t>
            </a:r>
          </a:p>
          <a:p>
            <a:endParaRPr lang="en-GB" dirty="0"/>
          </a:p>
          <a:p>
            <a:r>
              <a:rPr lang="en-GB" dirty="0"/>
              <a:t>Alternatively open a new tab and explore sample of job profiles with students from the front here: https://www.careerpilot.org.uk/job-sectors/sectors</a:t>
            </a:r>
          </a:p>
          <a:p>
            <a:r>
              <a:rPr lang="en-GB" dirty="0"/>
              <a:t>Look at and discuss the Future Employment information within the job profile.</a:t>
            </a:r>
          </a:p>
        </p:txBody>
      </p:sp>
      <p:sp>
        <p:nvSpPr>
          <p:cNvPr id="4" name="Slide Number Placeholder 3"/>
          <p:cNvSpPr>
            <a:spLocks noGrp="1"/>
          </p:cNvSpPr>
          <p:nvPr>
            <p:ph type="sldNum" sz="quarter" idx="5"/>
          </p:nvPr>
        </p:nvSpPr>
        <p:spPr/>
        <p:txBody>
          <a:bodyPr/>
          <a:lstStyle/>
          <a:p>
            <a:fld id="{49D8F3F8-784D-4BD0-B132-FF0371917A74}" type="slidenum">
              <a:rPr lang="en-GB" smtClean="0"/>
              <a:t>34</a:t>
            </a:fld>
            <a:endParaRPr lang="en-GB"/>
          </a:p>
        </p:txBody>
      </p:sp>
    </p:spTree>
    <p:extLst>
      <p:ext uri="{BB962C8B-B14F-4D97-AF65-F5344CB8AC3E}">
        <p14:creationId xmlns:p14="http://schemas.microsoft.com/office/powerpoint/2010/main" val="42683082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Give students time to discuss jobs that may grow or decline over the coming years and why. </a:t>
            </a:r>
          </a:p>
          <a:p>
            <a:r>
              <a:rPr lang="en-GB" dirty="0"/>
              <a:t>Discuss how the recent covid pandemic and climate change, along with developments in technology and automation have impacted on the jobs landscape.</a:t>
            </a:r>
          </a:p>
        </p:txBody>
      </p:sp>
      <p:sp>
        <p:nvSpPr>
          <p:cNvPr id="4" name="Slide Number Placeholder 3"/>
          <p:cNvSpPr>
            <a:spLocks noGrp="1"/>
          </p:cNvSpPr>
          <p:nvPr>
            <p:ph type="sldNum" sz="quarter" idx="5"/>
          </p:nvPr>
        </p:nvSpPr>
        <p:spPr/>
        <p:txBody>
          <a:bodyPr/>
          <a:lstStyle/>
          <a:p>
            <a:fld id="{49D8F3F8-784D-4BD0-B132-FF0371917A74}" type="slidenum">
              <a:rPr lang="en-GB" smtClean="0"/>
              <a:t>35</a:t>
            </a:fld>
            <a:endParaRPr lang="en-GB"/>
          </a:p>
        </p:txBody>
      </p:sp>
    </p:spTree>
    <p:extLst>
      <p:ext uri="{BB962C8B-B14F-4D97-AF65-F5344CB8AC3E}">
        <p14:creationId xmlns:p14="http://schemas.microsoft.com/office/powerpoint/2010/main" val="14674800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478D4-A0B3-924F-5C5E-3017D55A3611}"/>
            </a:ext>
          </a:extLst>
        </p:cNvPr>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10F4F259-E41C-C93F-D6EA-E7FCC4413E20}"/>
              </a:ext>
            </a:extLst>
          </p:cNvPr>
          <p:cNvSpPr>
            <a:spLocks noGrp="1" noRot="1" noChangeAspect="1" noTextEdit="1"/>
          </p:cNvSpPr>
          <p:nvPr>
            <p:ph type="sldImg"/>
          </p:nvPr>
        </p:nvSpPr>
        <p:spPr>
          <a:xfrm>
            <a:off x="1165225" y="1241425"/>
            <a:ext cx="4467225" cy="3349625"/>
          </a:xfrm>
          <a:ln/>
        </p:spPr>
      </p:sp>
      <p:sp>
        <p:nvSpPr>
          <p:cNvPr id="13315" name="Notes Placeholder 2">
            <a:extLst>
              <a:ext uri="{FF2B5EF4-FFF2-40B4-BE49-F238E27FC236}">
                <a16:creationId xmlns:a16="http://schemas.microsoft.com/office/drawing/2014/main" id="{B9186199-E822-C8E6-2316-5C001DFA240D}"/>
              </a:ext>
            </a:extLst>
          </p:cNvPr>
          <p:cNvSpPr>
            <a:spLocks noGrp="1"/>
          </p:cNvSpPr>
          <p:nvPr>
            <p:ph type="body" idx="1"/>
          </p:nvPr>
        </p:nvSpPr>
        <p:spPr>
          <a:noFill/>
        </p:spPr>
        <p:txBody>
          <a:bodyPr/>
          <a:lstStyle/>
          <a:p>
            <a:r>
              <a:rPr lang="en-GB" altLang="en-US" dirty="0">
                <a:latin typeface="Arial" panose="020B0604020202020204" pitchFamily="34" charset="0"/>
              </a:rPr>
              <a:t>This activity can support students to build the following skills steps:</a:t>
            </a:r>
          </a:p>
          <a:p>
            <a:r>
              <a:rPr lang="en-GB" altLang="en-US" dirty="0">
                <a:latin typeface="Arial" panose="020B0604020202020204" pitchFamily="34" charset="0"/>
              </a:rPr>
              <a:t>Step 7 Listening: I show I am listening by using open questions to deepen my understanding</a:t>
            </a:r>
          </a:p>
          <a:p>
            <a:r>
              <a:rPr lang="en-GB" altLang="en-US" dirty="0">
                <a:latin typeface="Arial" panose="020B0604020202020204" pitchFamily="34" charset="0"/>
              </a:rPr>
              <a:t>Step 7 Speaking: I speak engagingly by using facts and examples to support my points</a:t>
            </a:r>
          </a:p>
          <a:p>
            <a:endParaRPr lang="en-GB" altLang="en-US" dirty="0">
              <a:latin typeface="Arial" panose="020B0604020202020204" pitchFamily="34" charset="0"/>
            </a:endParaRPr>
          </a:p>
          <a:p>
            <a:r>
              <a:rPr lang="en-GB" altLang="en-US" dirty="0">
                <a:latin typeface="Arial" panose="020B0604020202020204" pitchFamily="34" charset="0"/>
              </a:rPr>
              <a:t>Reflection questions</a:t>
            </a:r>
          </a:p>
          <a:p>
            <a:r>
              <a:rPr lang="en-GB" altLang="en-US" dirty="0">
                <a:latin typeface="Arial" panose="020B0604020202020204" pitchFamily="34" charset="0"/>
              </a:rPr>
              <a:t>What is the difference between open and closed questions? Can you give any examples of the difference? </a:t>
            </a:r>
          </a:p>
          <a:p>
            <a:r>
              <a:rPr lang="en-GB" altLang="en-US" dirty="0">
                <a:latin typeface="Arial" panose="020B0604020202020204" pitchFamily="34" charset="0"/>
              </a:rPr>
              <a:t>How can you use open questions to support being a better listener? </a:t>
            </a:r>
          </a:p>
          <a:p>
            <a:r>
              <a:rPr lang="en-GB" altLang="en-US" dirty="0">
                <a:latin typeface="Arial" panose="020B0604020202020204" pitchFamily="34" charset="0"/>
              </a:rPr>
              <a:t>Did you use examples to support your points?</a:t>
            </a:r>
          </a:p>
          <a:p>
            <a:endParaRPr lang="en-GB" altLang="en-US" dirty="0">
              <a:latin typeface="Arial" panose="020B0604020202020204" pitchFamily="34" charset="0"/>
            </a:endParaRPr>
          </a:p>
        </p:txBody>
      </p:sp>
      <p:sp>
        <p:nvSpPr>
          <p:cNvPr id="13316" name="Slide Number Placeholder 3">
            <a:extLst>
              <a:ext uri="{FF2B5EF4-FFF2-40B4-BE49-F238E27FC236}">
                <a16:creationId xmlns:a16="http://schemas.microsoft.com/office/drawing/2014/main" id="{298725BC-05BF-E29A-83B1-EC6515FC751F}"/>
              </a:ext>
            </a:extLst>
          </p:cNvPr>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36</a:t>
            </a:fld>
            <a:endParaRPr lang="en-GB" altLang="en-US">
              <a:latin typeface="Arial" panose="020B0604020202020204" pitchFamily="34" charset="0"/>
            </a:endParaRPr>
          </a:p>
        </p:txBody>
      </p:sp>
    </p:spTree>
    <p:extLst>
      <p:ext uri="{BB962C8B-B14F-4D97-AF65-F5344CB8AC3E}">
        <p14:creationId xmlns:p14="http://schemas.microsoft.com/office/powerpoint/2010/main" val="20685180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37</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b="1" dirty="0">
                <a:latin typeface="Arial" panose="020B0604020202020204" pitchFamily="34" charset="0"/>
              </a:rPr>
              <a:t>LAST SLIDE OF LESSON 2</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Reflect on the aims of the session and how they can help students to start to get Career-ready.</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Check understanding of what ‘LMI’ means with class. </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Ask for hands up from students if they feel they now know how to use LMI to find out which jobs are set to grow or decline in the future.</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4924533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38</a:t>
            </a:fld>
            <a:endParaRPr lang="en-GB"/>
          </a:p>
        </p:txBody>
      </p:sp>
    </p:spTree>
    <p:extLst>
      <p:ext uri="{BB962C8B-B14F-4D97-AF65-F5344CB8AC3E}">
        <p14:creationId xmlns:p14="http://schemas.microsoft.com/office/powerpoint/2010/main" val="16260831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39</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607137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Use this page to navigate directly to the relevant lesson.</a:t>
            </a:r>
          </a:p>
        </p:txBody>
      </p:sp>
    </p:spTree>
    <p:extLst>
      <p:ext uri="{BB962C8B-B14F-4D97-AF65-F5344CB8AC3E}">
        <p14:creationId xmlns:p14="http://schemas.microsoft.com/office/powerpoint/2010/main" val="23494749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40</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GB" dirty="0"/>
              <a:t>Show the students the short video to explain What is a Green Job’. Click enable content if prompted to access the video. </a:t>
            </a:r>
          </a:p>
          <a:p>
            <a:pPr eaLnBrk="1" hangingPunct="1"/>
            <a:endParaRPr lang="en-GB" dirty="0"/>
          </a:p>
          <a:p>
            <a:pPr eaLnBrk="1" hangingPunct="1"/>
            <a:r>
              <a:rPr lang="en-GB" dirty="0"/>
              <a:t>Alternatively copy and paste this link into a new tab on your browser:</a:t>
            </a:r>
          </a:p>
          <a:p>
            <a:pPr eaLnBrk="1" hangingPunct="1"/>
            <a:r>
              <a:rPr lang="en-GB" sz="1200" dirty="0">
                <a:latin typeface="Calibri" panose="020F0502020204030204" pitchFamily="34" charset="0"/>
                <a:ea typeface="Calibri" panose="020F0502020204030204" pitchFamily="34" charset="0"/>
                <a:cs typeface="Times New Roman" panose="02020603050405020304" pitchFamily="18" charset="0"/>
              </a:rPr>
              <a:t>https://www.youtube.com/watch?v=2uHdj6d1rSs</a:t>
            </a:r>
          </a:p>
          <a:p>
            <a:pPr eaLnBrk="1" hangingPunct="1"/>
            <a:endParaRPr lang="en-GB" sz="1200" dirty="0">
              <a:latin typeface="Calibri" panose="020F0502020204030204" pitchFamily="34" charset="0"/>
              <a:ea typeface="Calibri" panose="020F0502020204030204" pitchFamily="34" charset="0"/>
              <a:cs typeface="Times New Roman" panose="02020603050405020304" pitchFamily="18" charset="0"/>
            </a:endParaRPr>
          </a:p>
          <a:p>
            <a:pPr eaLnBrk="1" hangingPunct="1"/>
            <a:r>
              <a:rPr lang="en-GB" dirty="0"/>
              <a:t>Ask students at the end of the video if they can remember any of the green jobs mentioned in the video.</a:t>
            </a:r>
            <a:endParaRPr lang="en-US" altLang="en-US" dirty="0">
              <a:latin typeface="Arial" panose="020B0604020202020204" pitchFamily="34" charset="0"/>
            </a:endParaRPr>
          </a:p>
        </p:txBody>
      </p:sp>
    </p:spTree>
    <p:extLst>
      <p:ext uri="{BB962C8B-B14F-4D97-AF65-F5344CB8AC3E}">
        <p14:creationId xmlns:p14="http://schemas.microsoft.com/office/powerpoint/2010/main" val="9545300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41</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GB" dirty="0"/>
              <a:t>Discuss with students which Job Sectors are worth looking at when looking for green jobs that help to protect our planet.</a:t>
            </a:r>
            <a:endParaRPr lang="en-US" altLang="en-US" dirty="0">
              <a:latin typeface="Arial" panose="020B0604020202020204" pitchFamily="34" charset="0"/>
            </a:endParaRPr>
          </a:p>
        </p:txBody>
      </p:sp>
    </p:spTree>
    <p:extLst>
      <p:ext uri="{BB962C8B-B14F-4D97-AF65-F5344CB8AC3E}">
        <p14:creationId xmlns:p14="http://schemas.microsoft.com/office/powerpoint/2010/main" val="16934502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42</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8978020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Explain to students what activities they will be doing shortly on Careerpilot then take them through the next couple of slides to explain the task.</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can build the Teamwork skill at step 7: I contribute to group decision making, whilst recognising the value of others' ideas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43</a:t>
            </a:fld>
            <a:endParaRPr lang="en-GB"/>
          </a:p>
        </p:txBody>
      </p:sp>
    </p:spTree>
    <p:extLst>
      <p:ext uri="{BB962C8B-B14F-4D97-AF65-F5344CB8AC3E}">
        <p14:creationId xmlns:p14="http://schemas.microsoft.com/office/powerpoint/2010/main" val="2831632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Students can find out more about Green Jobs by using Careerpilot. </a:t>
            </a:r>
          </a:p>
          <a:p>
            <a:r>
              <a:rPr lang="en-GB" dirty="0"/>
              <a:t>Some green jobs are listed in the Jobs section, by clicking on Green Jobs as well as in some of job sectors discussed previously.</a:t>
            </a:r>
          </a:p>
        </p:txBody>
      </p:sp>
      <p:sp>
        <p:nvSpPr>
          <p:cNvPr id="4" name="Slide Number Placeholder 3"/>
          <p:cNvSpPr>
            <a:spLocks noGrp="1"/>
          </p:cNvSpPr>
          <p:nvPr>
            <p:ph type="sldNum" sz="quarter" idx="10"/>
          </p:nvPr>
        </p:nvSpPr>
        <p:spPr/>
        <p:txBody>
          <a:bodyPr/>
          <a:lstStyle/>
          <a:p>
            <a:fld id="{E9295430-1DDE-4C21-A1C5-E00DB03C7282}" type="slidenum">
              <a:rPr lang="en-GB" smtClean="0"/>
              <a:t>44</a:t>
            </a:fld>
            <a:endParaRPr lang="en-GB"/>
          </a:p>
        </p:txBody>
      </p:sp>
    </p:spTree>
    <p:extLst>
      <p:ext uri="{BB962C8B-B14F-4D97-AF65-F5344CB8AC3E}">
        <p14:creationId xmlns:p14="http://schemas.microsoft.com/office/powerpoint/2010/main" val="20784983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Students can use the Labour Market Information in Job profiles to find out more about different Green Jobs.</a:t>
            </a:r>
          </a:p>
          <a:p>
            <a:r>
              <a:rPr lang="en-GB" dirty="0"/>
              <a:t>Show students how they can find out what they could earn (the salary), how to get into the job – different courses or apprenticeships, even how many people are employed in this job by region.</a:t>
            </a:r>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45</a:t>
            </a:fld>
            <a:endParaRPr lang="en-GB"/>
          </a:p>
        </p:txBody>
      </p:sp>
    </p:spTree>
    <p:extLst>
      <p:ext uri="{BB962C8B-B14F-4D97-AF65-F5344CB8AC3E}">
        <p14:creationId xmlns:p14="http://schemas.microsoft.com/office/powerpoint/2010/main" val="16498688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Explain to students what activities they will be doing shortly on Careerpilot then take them through the next couple of slides to explain the task.</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can build the Teamwork skill at step 7: I contribute to group decision making, whilst recognising the value of others' ideas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46</a:t>
            </a:fld>
            <a:endParaRPr lang="en-GB"/>
          </a:p>
        </p:txBody>
      </p:sp>
    </p:spTree>
    <p:extLst>
      <p:ext uri="{BB962C8B-B14F-4D97-AF65-F5344CB8AC3E}">
        <p14:creationId xmlns:p14="http://schemas.microsoft.com/office/powerpoint/2010/main" val="7880120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xfrm>
            <a:off x="1165225" y="1241425"/>
            <a:ext cx="4467225" cy="3349625"/>
          </a:xfrm>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This activity can support students to build the following skills steps:</a:t>
            </a:r>
          </a:p>
          <a:p>
            <a:r>
              <a:rPr lang="en-GB" altLang="en-US" dirty="0">
                <a:latin typeface="Arial" panose="020B0604020202020204" pitchFamily="34" charset="0"/>
              </a:rPr>
              <a:t>Step 7 Listening: I show I am listening by using open questions to deepen my understanding</a:t>
            </a:r>
          </a:p>
          <a:p>
            <a:r>
              <a:rPr lang="en-GB" altLang="en-US" dirty="0">
                <a:latin typeface="Arial" panose="020B0604020202020204" pitchFamily="34" charset="0"/>
              </a:rPr>
              <a:t>Step 7 Speaking: I speak engagingly by using facts and examples to support my points</a:t>
            </a:r>
          </a:p>
          <a:p>
            <a:endParaRPr lang="en-GB" altLang="en-US" dirty="0">
              <a:latin typeface="Arial" panose="020B0604020202020204" pitchFamily="34" charset="0"/>
            </a:endParaRPr>
          </a:p>
          <a:p>
            <a:r>
              <a:rPr lang="en-GB" altLang="en-US" dirty="0">
                <a:latin typeface="Arial" panose="020B0604020202020204" pitchFamily="34" charset="0"/>
              </a:rPr>
              <a:t>Reflection questions</a:t>
            </a:r>
          </a:p>
          <a:p>
            <a:r>
              <a:rPr lang="en-GB" altLang="en-US" dirty="0">
                <a:latin typeface="Arial" panose="020B0604020202020204" pitchFamily="34" charset="0"/>
              </a:rPr>
              <a:t>Did you ask open questions to support your understanding?</a:t>
            </a:r>
          </a:p>
          <a:p>
            <a:r>
              <a:rPr lang="en-GB" altLang="en-US" dirty="0">
                <a:latin typeface="Arial" panose="020B0604020202020204" pitchFamily="34" charset="0"/>
              </a:rPr>
              <a:t>Did you use examples to support your points?</a:t>
            </a:r>
          </a:p>
          <a:p>
            <a:endParaRPr lang="en-GB" altLang="en-US" dirty="0">
              <a:latin typeface="Arial" panose="020B0604020202020204" pitchFamily="34" charset="0"/>
            </a:endParaRPr>
          </a:p>
          <a:p>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47</a:t>
            </a:fld>
            <a:endParaRPr lang="en-GB" altLang="en-US">
              <a:latin typeface="Arial" panose="020B0604020202020204" pitchFamily="34" charset="0"/>
            </a:endParaRPr>
          </a:p>
        </p:txBody>
      </p:sp>
    </p:spTree>
    <p:extLst>
      <p:ext uri="{BB962C8B-B14F-4D97-AF65-F5344CB8AC3E}">
        <p14:creationId xmlns:p14="http://schemas.microsoft.com/office/powerpoint/2010/main" val="14882423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48</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Give students 5 minutes for students to talk in pairs about examples of green jobs in each of the four sectors before revealing an example for each.</a:t>
            </a:r>
          </a:p>
          <a:p>
            <a:pPr eaLnBrk="1" hangingPunct="1"/>
            <a:r>
              <a:rPr lang="en-US" altLang="en-US" dirty="0">
                <a:latin typeface="Arial" panose="020B0604020202020204" pitchFamily="34" charset="0"/>
              </a:rPr>
              <a:t>Discuss how they are green jobs – how do they help to protect our environment and prevent climate change.</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1685033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Where there is no individual access to computers for students, this activity can be used as an alternative. You may support students to think about green jobs they saw in the video at the start of the lesson, or think about jobs needed to improve our homes, transport, and energy. Or those that protect trees, wildlife, oceans. Or prevent pollution, support recycling, avoid waste</a:t>
            </a:r>
          </a:p>
        </p:txBody>
      </p:sp>
      <p:sp>
        <p:nvSpPr>
          <p:cNvPr id="4" name="Slide Number Placeholder 3"/>
          <p:cNvSpPr>
            <a:spLocks noGrp="1"/>
          </p:cNvSpPr>
          <p:nvPr>
            <p:ph type="sldNum" sz="quarter" idx="5"/>
          </p:nvPr>
        </p:nvSpPr>
        <p:spPr/>
        <p:txBody>
          <a:bodyPr/>
          <a:lstStyle/>
          <a:p>
            <a:fld id="{49D8F3F8-784D-4BD0-B132-FF0371917A74}" type="slidenum">
              <a:rPr lang="en-GB" smtClean="0"/>
              <a:t>49</a:t>
            </a:fld>
            <a:endParaRPr lang="en-GB"/>
          </a:p>
        </p:txBody>
      </p:sp>
    </p:spTree>
    <p:extLst>
      <p:ext uri="{BB962C8B-B14F-4D97-AF65-F5344CB8AC3E}">
        <p14:creationId xmlns:p14="http://schemas.microsoft.com/office/powerpoint/2010/main" val="1598525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Lesson 1 – Introducing Year 7 to Careerpilot to explore jobs.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D8F3F8-784D-4BD0-B132-FF0371917A7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29820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xfrm>
            <a:off x="1165225" y="1241425"/>
            <a:ext cx="4467225" cy="3349625"/>
          </a:xfrm>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Discuss as a class some of the ideas for green jobs identified by students. You may look up more examples to build on their ideas by opening Careerpilot in a new tab: https://www.careerpilot.org.uk/job-sectors/green-jobs</a:t>
            </a:r>
          </a:p>
          <a:p>
            <a:endParaRPr lang="en-GB" altLang="en-US" dirty="0">
              <a:latin typeface="Arial" panose="020B0604020202020204" pitchFamily="34" charset="0"/>
            </a:endParaRPr>
          </a:p>
          <a:p>
            <a:r>
              <a:rPr lang="en-GB" altLang="en-US" dirty="0">
                <a:latin typeface="Arial" panose="020B0604020202020204" pitchFamily="34" charset="0"/>
              </a:rPr>
              <a:t>This activity can support students to build the following skills steps:</a:t>
            </a:r>
          </a:p>
          <a:p>
            <a:r>
              <a:rPr lang="en-GB" altLang="en-US" dirty="0">
                <a:latin typeface="Arial" panose="020B0604020202020204" pitchFamily="34" charset="0"/>
              </a:rPr>
              <a:t>Step 8 Speaking - Using facts: I speak engagingly by using facts and examples to support my communication</a:t>
            </a:r>
          </a:p>
          <a:p>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50</a:t>
            </a:fld>
            <a:endParaRPr lang="en-GB" altLang="en-US">
              <a:latin typeface="Arial" panose="020B0604020202020204" pitchFamily="34" charset="0"/>
            </a:endParaRPr>
          </a:p>
        </p:txBody>
      </p:sp>
    </p:spTree>
    <p:extLst>
      <p:ext uri="{BB962C8B-B14F-4D97-AF65-F5344CB8AC3E}">
        <p14:creationId xmlns:p14="http://schemas.microsoft.com/office/powerpoint/2010/main" val="14679298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51</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b="1" dirty="0">
                <a:latin typeface="Arial" panose="020B0604020202020204" pitchFamily="34" charset="0"/>
              </a:rPr>
              <a:t>LAST SLIDE OF LESSON 3</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Reflect on the aims of the session and how they can help students to start to get Career-ready.</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Check understanding of what ‘Green Jobs’ means with class. </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Ask for hands up from students if they feel they now know how to use LMI to find more about different jobs they are interested in.</a:t>
            </a:r>
          </a:p>
        </p:txBody>
      </p:sp>
    </p:spTree>
    <p:extLst>
      <p:ext uri="{BB962C8B-B14F-4D97-AF65-F5344CB8AC3E}">
        <p14:creationId xmlns:p14="http://schemas.microsoft.com/office/powerpoint/2010/main" val="20524984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52</a:t>
            </a:fld>
            <a:endParaRPr lang="en-GB"/>
          </a:p>
        </p:txBody>
      </p:sp>
    </p:spTree>
    <p:extLst>
      <p:ext uri="{BB962C8B-B14F-4D97-AF65-F5344CB8AC3E}">
        <p14:creationId xmlns:p14="http://schemas.microsoft.com/office/powerpoint/2010/main" val="12907301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53</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33027680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54</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240486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55</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GB" dirty="0"/>
              <a:t>Students work on their own to think of a favourite subject and a few jobs they can think of that relate to this job. </a:t>
            </a:r>
          </a:p>
          <a:p>
            <a:pPr eaLnBrk="1" hangingPunct="1"/>
            <a:r>
              <a:rPr lang="en-GB" dirty="0"/>
              <a:t>Record as a spider diagram/mind map. </a:t>
            </a:r>
            <a:endParaRPr lang="en-US" altLang="en-US" dirty="0">
              <a:latin typeface="Arial" panose="020B0604020202020204" pitchFamily="34" charset="0"/>
            </a:endParaRPr>
          </a:p>
        </p:txBody>
      </p:sp>
    </p:spTree>
    <p:extLst>
      <p:ext uri="{BB962C8B-B14F-4D97-AF65-F5344CB8AC3E}">
        <p14:creationId xmlns:p14="http://schemas.microsoft.com/office/powerpoint/2010/main" val="172303648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56</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GB" dirty="0"/>
              <a:t>Show the students the Real Cool Futures video showing ‘green careers’. </a:t>
            </a:r>
          </a:p>
          <a:p>
            <a:pPr eaLnBrk="1" hangingPunct="1"/>
            <a:r>
              <a:rPr lang="en-GB" dirty="0"/>
              <a:t>Ask students at the end of the video if they can remember any of the jobs that were highlighted - Innovation Executive at EDF energy, Recycling Liaison Officer, Customer Services, Solar Panel Fitter, Communications Officer, Operations Manager etc. </a:t>
            </a:r>
            <a:endParaRPr lang="en-US" altLang="en-US" dirty="0">
              <a:latin typeface="Arial" panose="020B0604020202020204" pitchFamily="34" charset="0"/>
            </a:endParaRPr>
          </a:p>
        </p:txBody>
      </p:sp>
    </p:spTree>
    <p:extLst>
      <p:ext uri="{BB962C8B-B14F-4D97-AF65-F5344CB8AC3E}">
        <p14:creationId xmlns:p14="http://schemas.microsoft.com/office/powerpoint/2010/main" val="12606577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Extension: Any students that finish early could be asked to look at another favourite subject and create a second diagram with related jobs around another subject.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can build the Teamwork skill at step 7: I contribute to group decision making, whilst recognising the value of others' ideas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57</a:t>
            </a:fld>
            <a:endParaRPr lang="en-GB"/>
          </a:p>
        </p:txBody>
      </p:sp>
    </p:spTree>
    <p:extLst>
      <p:ext uri="{BB962C8B-B14F-4D97-AF65-F5344CB8AC3E}">
        <p14:creationId xmlns:p14="http://schemas.microsoft.com/office/powerpoint/2010/main" val="7952213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xfrm>
            <a:off x="1165225" y="1241425"/>
            <a:ext cx="4467225" cy="3349625"/>
          </a:xfrm>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This activity can support students to build the following skills steps:</a:t>
            </a:r>
          </a:p>
          <a:p>
            <a:r>
              <a:rPr lang="en-GB" altLang="en-US" dirty="0">
                <a:latin typeface="Arial" panose="020B0604020202020204" pitchFamily="34" charset="0"/>
              </a:rPr>
              <a:t>Step 8 Listening – </a:t>
            </a:r>
            <a:r>
              <a:rPr lang="en-GB" altLang="en-US" b="1" dirty="0">
                <a:latin typeface="Arial" panose="020B0604020202020204" pitchFamily="34" charset="0"/>
              </a:rPr>
              <a:t>Questioning</a:t>
            </a:r>
            <a:r>
              <a:rPr lang="en-GB" altLang="en-US" dirty="0">
                <a:latin typeface="Arial" panose="020B0604020202020204" pitchFamily="34" charset="0"/>
              </a:rPr>
              <a:t>: I ask open questions to understand more</a:t>
            </a:r>
          </a:p>
          <a:p>
            <a:r>
              <a:rPr lang="en-GB" altLang="en-US" dirty="0">
                <a:latin typeface="Arial" panose="020B0604020202020204" pitchFamily="34" charset="0"/>
              </a:rPr>
              <a:t>Step 8 Speaking – </a:t>
            </a:r>
            <a:r>
              <a:rPr lang="en-GB" altLang="en-US" b="1" dirty="0">
                <a:latin typeface="Arial" panose="020B0604020202020204" pitchFamily="34" charset="0"/>
              </a:rPr>
              <a:t>Using facts</a:t>
            </a:r>
            <a:r>
              <a:rPr lang="en-GB" altLang="en-US" dirty="0">
                <a:latin typeface="Arial" panose="020B0604020202020204" pitchFamily="34" charset="0"/>
              </a:rPr>
              <a:t>:  I speak engagingly by using facts and examples to support my communication</a:t>
            </a:r>
          </a:p>
          <a:p>
            <a:endParaRPr lang="en-GB" altLang="en-US" dirty="0">
              <a:latin typeface="Arial" panose="020B0604020202020204" pitchFamily="34" charset="0"/>
            </a:endParaRPr>
          </a:p>
          <a:p>
            <a:r>
              <a:rPr lang="en-GB" altLang="en-US" dirty="0">
                <a:latin typeface="Arial" panose="020B0604020202020204" pitchFamily="34" charset="0"/>
              </a:rPr>
              <a:t>Reflection questions</a:t>
            </a:r>
          </a:p>
          <a:p>
            <a:r>
              <a:rPr lang="en-GB" altLang="en-US" dirty="0">
                <a:latin typeface="Arial" panose="020B0604020202020204" pitchFamily="34" charset="0"/>
              </a:rPr>
              <a:t>Did you ask open questions to support your understanding?</a:t>
            </a:r>
          </a:p>
          <a:p>
            <a:r>
              <a:rPr lang="en-GB" altLang="en-US" dirty="0">
                <a:latin typeface="Arial" panose="020B0604020202020204" pitchFamily="34" charset="0"/>
              </a:rPr>
              <a:t>Did you use examples to support your points?</a:t>
            </a:r>
          </a:p>
          <a:p>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58</a:t>
            </a:fld>
            <a:endParaRPr lang="en-GB" altLang="en-US">
              <a:latin typeface="Arial" panose="020B0604020202020204" pitchFamily="34" charset="0"/>
            </a:endParaRPr>
          </a:p>
        </p:txBody>
      </p:sp>
    </p:spTree>
    <p:extLst>
      <p:ext uri="{BB962C8B-B14F-4D97-AF65-F5344CB8AC3E}">
        <p14:creationId xmlns:p14="http://schemas.microsoft.com/office/powerpoint/2010/main" val="9450512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59</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707201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0208627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60</a:t>
            </a:fld>
            <a:endParaRPr lang="en-GB"/>
          </a:p>
        </p:txBody>
      </p:sp>
    </p:spTree>
    <p:extLst>
      <p:ext uri="{BB962C8B-B14F-4D97-AF65-F5344CB8AC3E}">
        <p14:creationId xmlns:p14="http://schemas.microsoft.com/office/powerpoint/2010/main" val="20665328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61</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GB" altLang="en-US" dirty="0">
                <a:latin typeface="Arial" panose="020B0604020202020204" pitchFamily="34" charset="0"/>
              </a:rPr>
              <a:t>A career is an individual's journey through life, learning and work.</a:t>
            </a:r>
          </a:p>
          <a:p>
            <a:pPr eaLnBrk="1" hangingPunct="1"/>
            <a:r>
              <a:rPr lang="en-US" altLang="en-US" dirty="0">
                <a:latin typeface="Arial" panose="020B0604020202020204" pitchFamily="34" charset="0"/>
              </a:rPr>
              <a:t>LMI is </a:t>
            </a:r>
            <a:r>
              <a:rPr lang="en-US" altLang="en-US" dirty="0" err="1">
                <a:latin typeface="Arial" panose="020B0604020202020204" pitchFamily="34" charset="0"/>
              </a:rPr>
              <a:t>Labour</a:t>
            </a:r>
            <a:r>
              <a:rPr lang="en-US" altLang="en-US" dirty="0">
                <a:latin typeface="Arial" panose="020B0604020202020204" pitchFamily="34" charset="0"/>
              </a:rPr>
              <a:t> Market Information – information about jobs, what you might earn, if the job is predicted to grow or not etc. </a:t>
            </a:r>
          </a:p>
          <a:p>
            <a:pPr eaLnBrk="1" hangingPunct="1"/>
            <a:r>
              <a:rPr lang="en-US" altLang="en-US" dirty="0">
                <a:latin typeface="Arial" panose="020B0604020202020204" pitchFamily="34" charset="0"/>
              </a:rPr>
              <a:t>Some jobs are changing due to developments in new technology – some jobs may not be needed as much, but others may be needed more.</a:t>
            </a:r>
          </a:p>
          <a:p>
            <a:pPr eaLnBrk="1" hangingPunct="1"/>
            <a:r>
              <a:rPr lang="en-GB" altLang="en-US" dirty="0">
                <a:latin typeface="Arial" panose="020B0604020202020204" pitchFamily="34" charset="0"/>
              </a:rPr>
              <a:t>Green Jobs are those involved in producing goods or services that help to protect the natural environment and look after our planet.</a:t>
            </a:r>
            <a:endParaRPr lang="en-US" altLang="en-US" dirty="0">
              <a:latin typeface="Arial" panose="020B0604020202020204" pitchFamily="34" charset="0"/>
            </a:endParaRPr>
          </a:p>
        </p:txBody>
      </p:sp>
    </p:spTree>
    <p:extLst>
      <p:ext uri="{BB962C8B-B14F-4D97-AF65-F5344CB8AC3E}">
        <p14:creationId xmlns:p14="http://schemas.microsoft.com/office/powerpoint/2010/main" val="54268481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need to work in pairs to find and record the answer to each of the questions above.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Extension question: Find the highest paid job on </a:t>
            </a:r>
            <a:r>
              <a:rPr lang="en-GB" dirty="0" err="1"/>
              <a:t>Careerpilot</a:t>
            </a:r>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Students can build their Teamwork skill at Step 7: I contribute to group decision making, whilst recognising the value of others'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62</a:t>
            </a:fld>
            <a:endParaRPr lang="en-GB"/>
          </a:p>
        </p:txBody>
      </p:sp>
    </p:spTree>
    <p:extLst>
      <p:ext uri="{BB962C8B-B14F-4D97-AF65-F5344CB8AC3E}">
        <p14:creationId xmlns:p14="http://schemas.microsoft.com/office/powerpoint/2010/main" val="5596742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Use the URLs to support students to find the answers to the questions on Careerpilot where needed. </a:t>
            </a:r>
          </a:p>
        </p:txBody>
      </p:sp>
      <p:sp>
        <p:nvSpPr>
          <p:cNvPr id="4" name="Slide Number Placeholder 3"/>
          <p:cNvSpPr>
            <a:spLocks noGrp="1"/>
          </p:cNvSpPr>
          <p:nvPr>
            <p:ph type="sldNum" sz="quarter" idx="5"/>
          </p:nvPr>
        </p:nvSpPr>
        <p:spPr/>
        <p:txBody>
          <a:bodyPr/>
          <a:lstStyle/>
          <a:p>
            <a:fld id="{49D8F3F8-784D-4BD0-B132-FF0371917A74}" type="slidenum">
              <a:rPr lang="en-GB" smtClean="0"/>
              <a:t>63</a:t>
            </a:fld>
            <a:endParaRPr lang="en-GB"/>
          </a:p>
        </p:txBody>
      </p:sp>
    </p:spTree>
    <p:extLst>
      <p:ext uri="{BB962C8B-B14F-4D97-AF65-F5344CB8AC3E}">
        <p14:creationId xmlns:p14="http://schemas.microsoft.com/office/powerpoint/2010/main" val="36118130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64</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1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214755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students if they know what a career means? </a:t>
            </a:r>
          </a:p>
          <a:p>
            <a:pPr eaLnBrk="1" hangingPunct="1"/>
            <a:r>
              <a:rPr lang="en-US" altLang="en-US" dirty="0">
                <a:latin typeface="Arial" panose="020B0604020202020204" pitchFamily="34" charset="0"/>
              </a:rPr>
              <a:t>Encourage students to explain what is meant by the word career then reveal the answer.</a:t>
            </a:r>
          </a:p>
          <a:p>
            <a:pPr eaLnBrk="1" hangingPunct="1"/>
            <a:r>
              <a:rPr lang="en-US" altLang="en-US" dirty="0">
                <a:latin typeface="Arial" panose="020B0604020202020204" pitchFamily="34" charset="0"/>
              </a:rPr>
              <a:t>Ask students to share if they have any idea about what sort of job they might like to do one day?</a:t>
            </a:r>
          </a:p>
        </p:txBody>
      </p:sp>
    </p:spTree>
    <p:extLst>
      <p:ext uri="{BB962C8B-B14F-4D97-AF65-F5344CB8AC3E}">
        <p14:creationId xmlns:p14="http://schemas.microsoft.com/office/powerpoint/2010/main" val="737650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must work in pairs to write down job titles for each letter of the alphabet. </a:t>
            </a:r>
          </a:p>
          <a:p>
            <a:pPr eaLnBrk="1" hangingPunct="1"/>
            <a:r>
              <a:rPr lang="en-US" altLang="en-US" dirty="0">
                <a:latin typeface="Arial" panose="020B0604020202020204" pitchFamily="34" charset="0"/>
              </a:rPr>
              <a:t>They have 5 minutes to work together.</a:t>
            </a:r>
          </a:p>
          <a:p>
            <a:pPr eaLnBrk="1" hangingPunct="1"/>
            <a:r>
              <a:rPr lang="en-US" altLang="en-US" dirty="0">
                <a:latin typeface="Arial" panose="020B0604020202020204" pitchFamily="34" charset="0"/>
              </a:rPr>
              <a:t>When the time is up, work as a class to quickly go through the letters of the alphabet getting students to contribute ideas for each letter.</a:t>
            </a:r>
          </a:p>
          <a:p>
            <a:pPr eaLnBrk="1" hangingPunct="1"/>
            <a:r>
              <a:rPr lang="en-US" altLang="en-US" dirty="0">
                <a:latin typeface="Arial" panose="020B0604020202020204" pitchFamily="34" charset="0"/>
              </a:rPr>
              <a:t>Use the following slide to help with any letters that are missing.</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Students can build their Teamwork skill at Step 7: </a:t>
            </a:r>
            <a:r>
              <a:rPr lang="en-GB" altLang="en-US" b="1" dirty="0">
                <a:latin typeface="Arial" panose="020B0604020202020204" pitchFamily="34" charset="0"/>
              </a:rPr>
              <a:t>Contributing:</a:t>
            </a:r>
            <a:r>
              <a:rPr lang="en-GB" altLang="en-US" dirty="0">
                <a:latin typeface="Arial" panose="020B0604020202020204" pitchFamily="34" charset="0"/>
              </a:rPr>
              <a:t> I contribute to group activity</a:t>
            </a:r>
            <a:endParaRPr lang="en-US" altLang="en-US" dirty="0">
              <a:latin typeface="Arial" panose="020B0604020202020204" pitchFamily="34" charset="0"/>
            </a:endParaRPr>
          </a:p>
        </p:txBody>
      </p:sp>
    </p:spTree>
    <p:extLst>
      <p:ext uri="{BB962C8B-B14F-4D97-AF65-F5344CB8AC3E}">
        <p14:creationId xmlns:p14="http://schemas.microsoft.com/office/powerpoint/2010/main" val="1410458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9</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Extension: </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Class discussion opportunities around what the job title means, what would people do if they did this job? Does anyone know anyone who does the different jobs listed?</a:t>
            </a:r>
          </a:p>
          <a:p>
            <a:pPr eaLnBrk="1" hangingPunct="1"/>
            <a:r>
              <a:rPr lang="en-US" altLang="en-US" dirty="0">
                <a:latin typeface="Arial" panose="020B0604020202020204" pitchFamily="34" charset="0"/>
              </a:rPr>
              <a:t>Use </a:t>
            </a:r>
            <a:r>
              <a:rPr lang="en-US" altLang="en-US" dirty="0" err="1">
                <a:latin typeface="Arial" panose="020B0604020202020204" pitchFamily="34" charset="0"/>
              </a:rPr>
              <a:t>Careerpilot</a:t>
            </a:r>
            <a:r>
              <a:rPr lang="en-US" altLang="en-US" dirty="0">
                <a:latin typeface="Arial" panose="020B0604020202020204" pitchFamily="34" charset="0"/>
              </a:rPr>
              <a:t> to research the jobs further as a class: https://www.careerpilot.org.uk/job-sectors</a:t>
            </a:r>
          </a:p>
        </p:txBody>
      </p:sp>
    </p:spTree>
    <p:extLst>
      <p:ext uri="{BB962C8B-B14F-4D97-AF65-F5344CB8AC3E}">
        <p14:creationId xmlns:p14="http://schemas.microsoft.com/office/powerpoint/2010/main" val="2207563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3092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05912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676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33195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A6872B-ED41-4C03-868D-DA07362A119E}"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3864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A6872B-ED41-4C03-868D-DA07362A119E}"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472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A6872B-ED41-4C03-868D-DA07362A119E}" type="datetimeFigureOut">
              <a:rPr lang="en-GB" smtClean="0"/>
              <a:t>03/08/2026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83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A6872B-ED41-4C03-868D-DA07362A119E}"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63243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6872B-ED41-4C03-868D-DA07362A119E}" type="datetimeFigureOut">
              <a:rPr lang="en-GB" smtClean="0"/>
              <a:t>03/08/2026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57520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9894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382356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6872B-ED41-4C03-868D-DA07362A119E}" type="datetimeFigureOut">
              <a:rPr lang="en-GB" smtClean="0"/>
              <a:t>03/08/2026</a:t>
            </a:fld>
            <a:endParaRPr lang="en-GB"/>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3B874-40D0-4054-9EDF-B7C9956244E2}" type="slidenum">
              <a:rPr lang="en-GB" smtClean="0"/>
              <a:t>‹#›</a:t>
            </a:fld>
            <a:endParaRPr lang="en-GB"/>
          </a:p>
        </p:txBody>
      </p:sp>
    </p:spTree>
    <p:extLst>
      <p:ext uri="{BB962C8B-B14F-4D97-AF65-F5344CB8AC3E}">
        <p14:creationId xmlns:p14="http://schemas.microsoft.com/office/powerpoint/2010/main" val="2410964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www.careerpilot.org.uk/"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svg"/><Relationship Id="rId5" Type="http://schemas.openxmlformats.org/officeDocument/2006/relationships/image" Target="../media/image23.png"/><Relationship Id="rId4" Type="http://schemas.openxmlformats.org/officeDocument/2006/relationships/image" Target="../media/image22.sv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4.sv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32.png"/><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29.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29.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4.svg"/><Relationship Id="rId9" Type="http://schemas.openxmlformats.org/officeDocument/2006/relationships/image" Target="../media/image41.sv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hyperlink" Target="http://www.careerpilot.org.uk/"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0.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14.svg"/><Relationship Id="rId4" Type="http://schemas.openxmlformats.org/officeDocument/2006/relationships/image" Target="../media/image5.png"/><Relationship Id="rId9"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46.svg"/><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2.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46.svg"/><Relationship Id="rId4" Type="http://schemas.openxmlformats.org/officeDocument/2006/relationships/image" Target="../media/image5.png"/><Relationship Id="rId9"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10.xml"/><Relationship Id="rId5" Type="http://schemas.openxmlformats.org/officeDocument/2006/relationships/image" Target="../media/image46.svg"/><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notesSlide" Target="../notesSlides/notesSlide24.xml"/><Relationship Id="rId7"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notesSlide" Target="../notesSlides/notesSlide25.xml"/><Relationship Id="rId7" Type="http://schemas.openxmlformats.org/officeDocument/2006/relationships/image" Target="../media/image55.jpe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54.jpeg"/><Relationship Id="rId5" Type="http://schemas.openxmlformats.org/officeDocument/2006/relationships/image" Target="../media/image53.jpg"/><Relationship Id="rId4" Type="http://schemas.openxmlformats.org/officeDocument/2006/relationships/image" Target="../media/image52.jpeg"/></Relationships>
</file>

<file path=ppt/slides/_rels/slide26.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notesSlide" Target="../notesSlides/notesSlide26.xml"/><Relationship Id="rId7" Type="http://schemas.openxmlformats.org/officeDocument/2006/relationships/image" Target="../media/image46.sv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46.svg"/><Relationship Id="rId4" Type="http://schemas.openxmlformats.org/officeDocument/2006/relationships/image" Target="../media/image1.jpeg"/></Relationships>
</file>

<file path=ppt/slides/_rels/slide28.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notesSlide" Target="../notesSlides/notesSlide28.xml"/><Relationship Id="rId7" Type="http://schemas.openxmlformats.org/officeDocument/2006/relationships/image" Target="../media/image60.sv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slide" Target="slide34.xml"/><Relationship Id="rId5" Type="http://schemas.openxmlformats.org/officeDocument/2006/relationships/slide" Target="slide29.xml"/><Relationship Id="rId4" Type="http://schemas.openxmlformats.org/officeDocument/2006/relationships/image" Target="../media/image46.svg"/></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41.svg"/><Relationship Id="rId5" Type="http://schemas.openxmlformats.org/officeDocument/2006/relationships/image" Target="../media/image46.svg"/><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8" Type="http://schemas.openxmlformats.org/officeDocument/2006/relationships/hyperlink" Target="http://www.skillsbuilder.org/universal-framework" TargetMode="External"/><Relationship Id="rId13" Type="http://schemas.openxmlformats.org/officeDocument/2006/relationships/hyperlink" Target="http://www.careersandenterprise.co.uk/modern-work-experience/equalex-for-educators/" TargetMode="External"/><Relationship Id="rId3" Type="http://schemas.openxmlformats.org/officeDocument/2006/relationships/notesSlide" Target="../notesSlides/notesSlide3.xml"/><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hyperlink" Target="http://www.thecdi.net/write/Framework/CDI_86-Framework-Guidance_in_Secondary_Schools-webFINAL.pdf" TargetMode="External"/><Relationship Id="rId14" Type="http://schemas.openxmlformats.org/officeDocument/2006/relationships/hyperlink" Target="http://www.gatsbybenchmarks.org.uk/"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64.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6.svg"/><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60.svg"/><Relationship Id="rId4" Type="http://schemas.openxmlformats.org/officeDocument/2006/relationships/image" Target="../media/image46.sv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41.svg"/><Relationship Id="rId5" Type="http://schemas.openxmlformats.org/officeDocument/2006/relationships/image" Target="../media/image46.svg"/><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slide" Target="slide37.xml"/><Relationship Id="rId5" Type="http://schemas.openxmlformats.org/officeDocument/2006/relationships/image" Target="../media/image46.svg"/><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64.png"/><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67.png"/><Relationship Id="rId4" Type="http://schemas.openxmlformats.org/officeDocument/2006/relationships/image" Target="../media/image60.sv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slide" Target="slide37.xml"/><Relationship Id="rId5" Type="http://schemas.openxmlformats.org/officeDocument/2006/relationships/image" Target="../media/image46.sv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37.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46.svg"/><Relationship Id="rId4" Type="http://schemas.openxmlformats.org/officeDocument/2006/relationships/image" Target="../media/image5.png"/><Relationship Id="rId9"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69.svg"/><Relationship Id="rId4" Type="http://schemas.openxmlformats.org/officeDocument/2006/relationships/image" Target="../media/image68.jpeg"/></Relationships>
</file>

<file path=ppt/slides/_rels/slide3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39.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69.svg"/><Relationship Id="rId4" Type="http://schemas.openxmlformats.org/officeDocument/2006/relationships/image" Target="../media/image5.png"/><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notesSlide" Target="../notesSlides/notesSlide4.xml"/><Relationship Id="rId7" Type="http://schemas.openxmlformats.org/officeDocument/2006/relationships/slide" Target="slide38.xml"/><Relationship Id="rId12" Type="http://schemas.openxmlformats.org/officeDocument/2006/relationships/image" Target="../media/image3.sv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slide" Target="slide34.xml"/><Relationship Id="rId11" Type="http://schemas.openxmlformats.org/officeDocument/2006/relationships/image" Target="../media/image12.svg"/><Relationship Id="rId5" Type="http://schemas.openxmlformats.org/officeDocument/2006/relationships/slide" Target="slide21.xml"/><Relationship Id="rId10" Type="http://schemas.openxmlformats.org/officeDocument/2006/relationships/image" Target="../media/image11.svg"/><Relationship Id="rId4" Type="http://schemas.openxmlformats.org/officeDocument/2006/relationships/slide" Target="slide5.xml"/><Relationship Id="rId9" Type="http://schemas.openxmlformats.org/officeDocument/2006/relationships/slide" Target="slide60.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70.png"/><Relationship Id="rId5" Type="http://schemas.openxmlformats.org/officeDocument/2006/relationships/hyperlink" Target="https://www.youtube.com/watch?v=2uHdj6d1rSs" TargetMode="External"/><Relationship Id="rId4" Type="http://schemas.openxmlformats.org/officeDocument/2006/relationships/image" Target="../media/image69.svg"/></Relationships>
</file>

<file path=ppt/slides/_rels/slide41.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notesSlide" Target="../notesSlides/notesSlide41.xml"/><Relationship Id="rId7" Type="http://schemas.openxmlformats.org/officeDocument/2006/relationships/image" Target="../media/image73.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69.svg"/><Relationship Id="rId9" Type="http://schemas.openxmlformats.org/officeDocument/2006/relationships/image" Target="../media/image75.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60.sv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41.svg"/><Relationship Id="rId5" Type="http://schemas.openxmlformats.org/officeDocument/2006/relationships/slide" Target="slide48.xml"/><Relationship Id="rId4" Type="http://schemas.openxmlformats.org/officeDocument/2006/relationships/image" Target="../media/image69.svg"/></Relationships>
</file>

<file path=ppt/slides/_rels/slide4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77.png"/><Relationship Id="rId4" Type="http://schemas.openxmlformats.org/officeDocument/2006/relationships/image" Target="../media/image69.svg"/></Relationships>
</file>

<file path=ppt/slides/_rels/slide4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69.svg"/><Relationship Id="rId4" Type="http://schemas.openxmlformats.org/officeDocument/2006/relationships/image" Target="../media/image79.png"/></Relationships>
</file>

<file path=ppt/slides/_rels/slide4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69.svg"/></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sv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41.svg"/><Relationship Id="rId5" Type="http://schemas.openxmlformats.org/officeDocument/2006/relationships/image" Target="../media/image77.png"/><Relationship Id="rId4" Type="http://schemas.openxmlformats.org/officeDocument/2006/relationships/image" Target="../media/image76.png"/></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slide" Target="slide51.xml"/><Relationship Id="rId5" Type="http://schemas.openxmlformats.org/officeDocument/2006/relationships/image" Target="../media/image69.svg"/><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60.svg"/><Relationship Id="rId3" Type="http://schemas.openxmlformats.org/officeDocument/2006/relationships/notesSlide" Target="../notesSlides/notesSlide48.xml"/><Relationship Id="rId7" Type="http://schemas.openxmlformats.org/officeDocument/2006/relationships/image" Target="../media/image73.png"/><Relationship Id="rId12" Type="http://schemas.openxmlformats.org/officeDocument/2006/relationships/image" Target="../media/image84.pn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72.png"/><Relationship Id="rId11" Type="http://schemas.openxmlformats.org/officeDocument/2006/relationships/image" Target="../media/image83.png"/><Relationship Id="rId5" Type="http://schemas.openxmlformats.org/officeDocument/2006/relationships/image" Target="../media/image71.png"/><Relationship Id="rId10" Type="http://schemas.openxmlformats.org/officeDocument/2006/relationships/image" Target="../media/image82.png"/><Relationship Id="rId4" Type="http://schemas.openxmlformats.org/officeDocument/2006/relationships/image" Target="../media/image69.svg"/><Relationship Id="rId9" Type="http://schemas.openxmlformats.org/officeDocument/2006/relationships/image" Target="../media/image81.png"/></Relationships>
</file>

<file path=ppt/slides/_rels/slide49.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60.sv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5.svg"/><Relationship Id="rId4" Type="http://schemas.openxmlformats.org/officeDocument/2006/relationships/image" Target="../media/image14.svg"/></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69.svg"/></Relationships>
</file>

<file path=ppt/slides/_rels/slide5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51.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69.svg"/><Relationship Id="rId4" Type="http://schemas.openxmlformats.org/officeDocument/2006/relationships/image" Target="../media/image5.png"/><Relationship Id="rId9"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image" Target="../media/image86.svg"/><Relationship Id="rId4" Type="http://schemas.openxmlformats.org/officeDocument/2006/relationships/image" Target="../media/image85.png"/></Relationships>
</file>

<file path=ppt/slides/_rels/slide5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53.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86.svg"/><Relationship Id="rId4" Type="http://schemas.openxmlformats.org/officeDocument/2006/relationships/image" Target="../media/image5.png"/><Relationship Id="rId9"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7.xml"/><Relationship Id="rId1" Type="http://schemas.openxmlformats.org/officeDocument/2006/relationships/tags" Target="../tags/tag24.xml"/><Relationship Id="rId5" Type="http://schemas.openxmlformats.org/officeDocument/2006/relationships/image" Target="../media/image86.svg"/><Relationship Id="rId4" Type="http://schemas.openxmlformats.org/officeDocument/2006/relationships/image" Target="../media/image87.jpg"/></Relationships>
</file>

<file path=ppt/slides/_rels/slide5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55.xml"/><Relationship Id="rId7" Type="http://schemas.openxmlformats.org/officeDocument/2006/relationships/diagramQuickStyle" Target="../diagrams/quickStyle1.xml"/><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86.svg"/><Relationship Id="rId9" Type="http://schemas.microsoft.com/office/2007/relationships/diagramDrawing" Target="../diagrams/drawing1.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tags" Target="../tags/tag26.xml"/><Relationship Id="rId5" Type="http://schemas.openxmlformats.org/officeDocument/2006/relationships/image" Target="../media/image86.svg"/><Relationship Id="rId4" Type="http://schemas.openxmlformats.org/officeDocument/2006/relationships/image" Target="../media/image88.png"/></Relationships>
</file>

<file path=ppt/slides/_rels/slide57.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41.svg"/><Relationship Id="rId4" Type="http://schemas.openxmlformats.org/officeDocument/2006/relationships/image" Target="../media/image89.png"/></Relationships>
</file>

<file path=ppt/slides/_rels/slide5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86.svg"/><Relationship Id="rId4" Type="http://schemas.openxmlformats.org/officeDocument/2006/relationships/image" Target="../media/image44.png"/></Relationships>
</file>

<file path=ppt/slides/_rels/slide5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59.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86.svg"/><Relationship Id="rId4" Type="http://schemas.openxmlformats.org/officeDocument/2006/relationships/image" Target="../media/image5.png"/><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6.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14.svg"/><Relationship Id="rId4" Type="http://schemas.openxmlformats.org/officeDocument/2006/relationships/image" Target="../media/image5.png"/><Relationship Id="rId9"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0.xml"/><Relationship Id="rId1" Type="http://schemas.openxmlformats.org/officeDocument/2006/relationships/slideLayout" Target="../slideLayouts/slideLayout1.xml"/><Relationship Id="rId5" Type="http://schemas.openxmlformats.org/officeDocument/2006/relationships/image" Target="../media/image90.svg"/><Relationship Id="rId4" Type="http://schemas.openxmlformats.org/officeDocument/2006/relationships/image" Target="../media/image14.sv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7.xml"/><Relationship Id="rId1" Type="http://schemas.openxmlformats.org/officeDocument/2006/relationships/tags" Target="../tags/tag28.xml"/><Relationship Id="rId5" Type="http://schemas.openxmlformats.org/officeDocument/2006/relationships/image" Target="../media/image91.svg"/><Relationship Id="rId4" Type="http://schemas.openxmlformats.org/officeDocument/2006/relationships/image" Target="../media/image1.jpeg"/></Relationships>
</file>

<file path=ppt/slides/_rels/slide62.xml.rels><?xml version="1.0" encoding="UTF-8" standalone="yes"?>
<Relationships xmlns="http://schemas.openxmlformats.org/package/2006/relationships"><Relationship Id="rId3" Type="http://schemas.openxmlformats.org/officeDocument/2006/relationships/image" Target="../media/image91.svg"/><Relationship Id="rId2" Type="http://schemas.openxmlformats.org/officeDocument/2006/relationships/notesSlide" Target="../notesSlides/notesSlide62.xml"/><Relationship Id="rId1" Type="http://schemas.openxmlformats.org/officeDocument/2006/relationships/slideLayout" Target="../slideLayouts/slideLayout1.xml"/><Relationship Id="rId5" Type="http://schemas.openxmlformats.org/officeDocument/2006/relationships/image" Target="../media/image77.png"/><Relationship Id="rId4" Type="http://schemas.openxmlformats.org/officeDocument/2006/relationships/image" Target="../media/image41.svg"/></Relationships>
</file>

<file path=ppt/slides/_rels/slide63.xml.rels><?xml version="1.0" encoding="UTF-8" standalone="yes"?>
<Relationships xmlns="http://schemas.openxmlformats.org/package/2006/relationships"><Relationship Id="rId8" Type="http://schemas.openxmlformats.org/officeDocument/2006/relationships/hyperlink" Target="https://www.careerpilot.org.uk/job-sectors/engineering-design/job-profile/motorsport-engineer" TargetMode="External"/><Relationship Id="rId3" Type="http://schemas.openxmlformats.org/officeDocument/2006/relationships/image" Target="../media/image91.svg"/><Relationship Id="rId7" Type="http://schemas.openxmlformats.org/officeDocument/2006/relationships/hyperlink" Target="https://www.careerpilot.org.uk/job-sectors/green-jobs" TargetMode="External"/><Relationship Id="rId2" Type="http://schemas.openxmlformats.org/officeDocument/2006/relationships/notesSlide" Target="../notesSlides/notesSlide63.xml"/><Relationship Id="rId1" Type="http://schemas.openxmlformats.org/officeDocument/2006/relationships/slideLayout" Target="../slideLayouts/slideLayout1.xml"/><Relationship Id="rId6" Type="http://schemas.openxmlformats.org/officeDocument/2006/relationships/hyperlink" Target="https://www.careerpilot.org.uk/job-sectors/agriculture/job-profile/farmer" TargetMode="External"/><Relationship Id="rId11" Type="http://schemas.openxmlformats.org/officeDocument/2006/relationships/hyperlink" Target="https://www.careerpilot.org.uk/job-sectors/design-planning/job-profile/civil-engineer" TargetMode="External"/><Relationship Id="rId5" Type="http://schemas.openxmlformats.org/officeDocument/2006/relationships/hyperlink" Target="https://www.careerpilot.org.uk/job-sectors/childcare/job-profile/early-years-teacher" TargetMode="External"/><Relationship Id="rId10" Type="http://schemas.openxmlformats.org/officeDocument/2006/relationships/hyperlink" Target="https://www.careerpilot.org.uk/job-sectors/law/job-profile/barrister" TargetMode="External"/><Relationship Id="rId4" Type="http://schemas.openxmlformats.org/officeDocument/2006/relationships/hyperlink" Target="https://www.careerpilot.org.uk/job-sectors/medical/job-profile/hospital-doctor" TargetMode="External"/><Relationship Id="rId9" Type="http://schemas.openxmlformats.org/officeDocument/2006/relationships/hyperlink" Target="https://www.careerpilot.org.uk/job-sectors/stem/job-profile/airline-pilot" TargetMode="External"/></Relationships>
</file>

<file path=ppt/slides/_rels/slide6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64.xml"/><Relationship Id="rId7" Type="http://schemas.openxmlformats.org/officeDocument/2006/relationships/image" Target="../media/image92.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91.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4.sv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8.xml"/><Relationship Id="rId7" Type="http://schemas.openxmlformats.org/officeDocument/2006/relationships/image" Target="../media/image14.sv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14.sv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513644" y="4858984"/>
            <a:ext cx="8116710" cy="1938992"/>
          </a:xfrm>
          <a:prstGeom prst="rect">
            <a:avLst/>
          </a:prstGeom>
        </p:spPr>
        <p:txBody>
          <a:bodyPr wrap="square">
            <a:spAutoFit/>
          </a:bodyPr>
          <a:lstStyle/>
          <a:p>
            <a:pPr algn="ctr"/>
            <a:r>
              <a:rPr lang="en-GB" altLang="en-US" sz="2400" dirty="0">
                <a:solidFill>
                  <a:srgbClr val="002060"/>
                </a:solidFill>
                <a:latin typeface="Calibri" panose="020F0502020204030204" pitchFamily="34" charset="0"/>
              </a:rPr>
              <a:t>5 Week Careers Programme</a:t>
            </a:r>
          </a:p>
          <a:p>
            <a:pPr algn="ctr"/>
            <a:endParaRPr lang="en-GB" altLang="en-US" sz="2400" b="1" dirty="0">
              <a:solidFill>
                <a:srgbClr val="002060"/>
              </a:solidFill>
              <a:latin typeface="Calibri" panose="020F0502020204030204" pitchFamily="34" charset="0"/>
            </a:endParaRPr>
          </a:p>
          <a:p>
            <a:pPr algn="ctr"/>
            <a:r>
              <a:rPr lang="en-GB" altLang="en-US" sz="3600" b="1" dirty="0">
                <a:solidFill>
                  <a:srgbClr val="002060"/>
                </a:solidFill>
                <a:latin typeface="Calibri" panose="020F0502020204030204" pitchFamily="34" charset="0"/>
              </a:rPr>
              <a:t>Year 7 - Exploring jobs</a:t>
            </a:r>
          </a:p>
          <a:p>
            <a:pPr algn="ctr"/>
            <a:endParaRPr lang="en-US" sz="3600" b="1" dirty="0">
              <a:solidFill>
                <a:srgbClr val="FFC000"/>
              </a:solidFill>
            </a:endParaRPr>
          </a:p>
        </p:txBody>
      </p:sp>
      <p:sp>
        <p:nvSpPr>
          <p:cNvPr id="31" name="Rectangle 30">
            <a:extLst>
              <a:ext uri="{FF2B5EF4-FFF2-40B4-BE49-F238E27FC236}">
                <a16:creationId xmlns:a16="http://schemas.microsoft.com/office/drawing/2014/main" id="{BCB18957-AF61-4A6D-8B10-AC7A42A658A7}"/>
              </a:ext>
            </a:extLst>
          </p:cNvPr>
          <p:cNvSpPr/>
          <p:nvPr/>
        </p:nvSpPr>
        <p:spPr>
          <a:xfrm>
            <a:off x="-1" y="2"/>
            <a:ext cx="9144000" cy="919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b="1" dirty="0">
                <a:solidFill>
                  <a:schemeClr val="accent1">
                    <a:lumMod val="75000"/>
                  </a:schemeClr>
                </a:solidFill>
              </a:rPr>
              <a:t>careerpilot.org.uk      </a:t>
            </a:r>
          </a:p>
        </p:txBody>
      </p:sp>
      <p:pic>
        <p:nvPicPr>
          <p:cNvPr id="28" name="Picture 27" descr="Top view of person leading large crowd">
            <a:extLst>
              <a:ext uri="{FF2B5EF4-FFF2-40B4-BE49-F238E27FC236}">
                <a16:creationId xmlns:a16="http://schemas.microsoft.com/office/drawing/2014/main" id="{6269D6E8-C3FA-4232-827D-3C249B37329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7" t="38168" r="107" b="16506"/>
          <a:stretch/>
        </p:blipFill>
        <p:spPr>
          <a:xfrm>
            <a:off x="-1" y="919371"/>
            <a:ext cx="9144000" cy="3438140"/>
          </a:xfrm>
          <a:prstGeom prst="rect">
            <a:avLst/>
          </a:prstGeom>
        </p:spPr>
      </p:pic>
      <p:pic>
        <p:nvPicPr>
          <p:cNvPr id="30" name="Picture 29" descr="Logo&#10;&#10;Description automatically generated with medium confidence">
            <a:extLst>
              <a:ext uri="{FF2B5EF4-FFF2-40B4-BE49-F238E27FC236}">
                <a16:creationId xmlns:a16="http://schemas.microsoft.com/office/drawing/2014/main" id="{F2923747-7624-433D-8345-CEB6F5D092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511" y="121581"/>
            <a:ext cx="3127022" cy="731551"/>
          </a:xfrm>
          <a:prstGeom prst="rect">
            <a:avLst/>
          </a:prstGeom>
        </p:spPr>
      </p:pic>
      <p:sp>
        <p:nvSpPr>
          <p:cNvPr id="2" name="Rectangle 1">
            <a:extLst>
              <a:ext uri="{FF2B5EF4-FFF2-40B4-BE49-F238E27FC236}">
                <a16:creationId xmlns:a16="http://schemas.microsoft.com/office/drawing/2014/main" id="{2DA9F9E1-2652-11B7-4517-9A54538CA12D}"/>
              </a:ext>
            </a:extLst>
          </p:cNvPr>
          <p:cNvSpPr/>
          <p:nvPr/>
        </p:nvSpPr>
        <p:spPr>
          <a:xfrm>
            <a:off x="-1" y="919371"/>
            <a:ext cx="9143999"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158666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D08CD-8AC4-4DE3-9C33-9D5972FD73C3}"/>
              </a:ext>
            </a:extLst>
          </p:cNvPr>
          <p:cNvSpPr/>
          <p:nvPr/>
        </p:nvSpPr>
        <p:spPr>
          <a:xfrm>
            <a:off x="0" y="0"/>
            <a:ext cx="9144000" cy="6858000"/>
          </a:xfrm>
          <a:prstGeom prst="rect">
            <a:avLst/>
          </a:prstGeom>
          <a:solidFill>
            <a:srgbClr val="FF6600"/>
          </a:solidFill>
          <a:ln>
            <a:solidFill>
              <a:srgbClr val="50B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5" name="TextBox 14">
            <a:extLst>
              <a:ext uri="{FF2B5EF4-FFF2-40B4-BE49-F238E27FC236}">
                <a16:creationId xmlns:a16="http://schemas.microsoft.com/office/drawing/2014/main" id="{F429F7BE-DCF1-43A2-8428-2C4E492E5192}"/>
              </a:ext>
            </a:extLst>
          </p:cNvPr>
          <p:cNvSpPr txBox="1"/>
          <p:nvPr/>
        </p:nvSpPr>
        <p:spPr>
          <a:xfrm>
            <a:off x="4429784" y="5791903"/>
            <a:ext cx="5198939" cy="646331"/>
          </a:xfrm>
          <a:prstGeom prst="rect">
            <a:avLst/>
          </a:prstGeom>
          <a:noFill/>
        </p:spPr>
        <p:txBody>
          <a:bodyPr wrap="square" rtlCol="0">
            <a:spAutoFit/>
          </a:bodyPr>
          <a:lstStyle/>
          <a:p>
            <a:pPr algn="ctr"/>
            <a:r>
              <a:rPr lang="en-GB" sz="3600" dirty="0">
                <a:solidFill>
                  <a:srgbClr val="002060"/>
                </a:solidFill>
                <a:hlinkClick r:id="rId3">
                  <a:extLst>
                    <a:ext uri="{A12FA001-AC4F-418D-AE19-62706E023703}">
                      <ahyp:hlinkClr xmlns:ahyp="http://schemas.microsoft.com/office/drawing/2018/hyperlinkcolor" val="tx"/>
                    </a:ext>
                  </a:extLst>
                </a:hlinkClick>
              </a:rPr>
              <a:t>careerpilot.org.uk</a:t>
            </a:r>
            <a:endParaRPr lang="en-GB" sz="3600" dirty="0">
              <a:solidFill>
                <a:srgbClr val="002060"/>
              </a:solidFill>
            </a:endParaRPr>
          </a:p>
        </p:txBody>
      </p:sp>
      <p:pic>
        <p:nvPicPr>
          <p:cNvPr id="7" name="Picture 6">
            <a:extLst>
              <a:ext uri="{FF2B5EF4-FFF2-40B4-BE49-F238E27FC236}">
                <a16:creationId xmlns:a16="http://schemas.microsoft.com/office/drawing/2014/main" id="{3ACE59B0-570D-4251-BDF1-5CF5C26BD6A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4177" b="4177"/>
          <a:stretch/>
        </p:blipFill>
        <p:spPr>
          <a:xfrm>
            <a:off x="224210" y="1348718"/>
            <a:ext cx="4828352" cy="5010151"/>
          </a:xfrm>
          <a:prstGeom prst="rect">
            <a:avLst/>
          </a:prstGeom>
        </p:spPr>
      </p:pic>
      <p:sp>
        <p:nvSpPr>
          <p:cNvPr id="8" name="Rectangle 7">
            <a:extLst>
              <a:ext uri="{FF2B5EF4-FFF2-40B4-BE49-F238E27FC236}">
                <a16:creationId xmlns:a16="http://schemas.microsoft.com/office/drawing/2014/main" id="{01C16031-72A3-403F-9684-E9B768118AF5}"/>
              </a:ext>
            </a:extLst>
          </p:cNvPr>
          <p:cNvSpPr/>
          <p:nvPr/>
        </p:nvSpPr>
        <p:spPr>
          <a:xfrm>
            <a:off x="0" y="0"/>
            <a:ext cx="9144000" cy="696910"/>
          </a:xfrm>
          <a:prstGeom prst="rect">
            <a:avLst/>
          </a:prstGeom>
          <a:solidFill>
            <a:srgbClr val="00206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Introducing Careerpilot</a:t>
            </a:r>
          </a:p>
        </p:txBody>
      </p:sp>
      <p:sp>
        <p:nvSpPr>
          <p:cNvPr id="13" name="Speech Bubble: Rectangle 12">
            <a:extLst>
              <a:ext uri="{FF2B5EF4-FFF2-40B4-BE49-F238E27FC236}">
                <a16:creationId xmlns:a16="http://schemas.microsoft.com/office/drawing/2014/main" id="{F8C06C43-97F5-45BA-82E0-37B59EC461B7}"/>
              </a:ext>
            </a:extLst>
          </p:cNvPr>
          <p:cNvSpPr/>
          <p:nvPr/>
        </p:nvSpPr>
        <p:spPr>
          <a:xfrm>
            <a:off x="5391152" y="4247328"/>
            <a:ext cx="3481627" cy="942975"/>
          </a:xfrm>
          <a:prstGeom prst="wedgeRectCallout">
            <a:avLst>
              <a:gd name="adj1" fmla="val -100959"/>
              <a:gd name="adj2" fmla="val 108043"/>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Future qualifications and pathways</a:t>
            </a:r>
          </a:p>
        </p:txBody>
      </p:sp>
      <p:pic>
        <p:nvPicPr>
          <p:cNvPr id="3" name="Picture 2">
            <a:extLst>
              <a:ext uri="{FF2B5EF4-FFF2-40B4-BE49-F238E27FC236}">
                <a16:creationId xmlns:a16="http://schemas.microsoft.com/office/drawing/2014/main" id="{DD42557F-EBBA-49A6-827C-3419558AB08C}"/>
              </a:ext>
            </a:extLst>
          </p:cNvPr>
          <p:cNvPicPr>
            <a:picLocks noChangeAspect="1"/>
          </p:cNvPicPr>
          <p:nvPr/>
        </p:nvPicPr>
        <p:blipFill rotWithShape="1">
          <a:blip r:embed="rId5"/>
          <a:srcRect l="50000" t="6215" r="11924" b="6433"/>
          <a:stretch/>
        </p:blipFill>
        <p:spPr>
          <a:xfrm>
            <a:off x="224211" y="1042900"/>
            <a:ext cx="4828352" cy="3151263"/>
          </a:xfrm>
          <a:prstGeom prst="rect">
            <a:avLst/>
          </a:prstGeom>
        </p:spPr>
      </p:pic>
      <p:sp>
        <p:nvSpPr>
          <p:cNvPr id="10" name="Speech Bubble: Rectangle 9">
            <a:extLst>
              <a:ext uri="{FF2B5EF4-FFF2-40B4-BE49-F238E27FC236}">
                <a16:creationId xmlns:a16="http://schemas.microsoft.com/office/drawing/2014/main" id="{A46BC127-356B-48C1-BDC2-059F8CDA46CA}"/>
              </a:ext>
            </a:extLst>
          </p:cNvPr>
          <p:cNvSpPr/>
          <p:nvPr/>
        </p:nvSpPr>
        <p:spPr>
          <a:xfrm>
            <a:off x="5443301" y="1508891"/>
            <a:ext cx="3430173" cy="1243015"/>
          </a:xfrm>
          <a:prstGeom prst="wedgeRectCallout">
            <a:avLst>
              <a:gd name="adj1" fmla="val -115190"/>
              <a:gd name="adj2" fmla="val -65623"/>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Jobs, courses, qualification planner, videos</a:t>
            </a:r>
          </a:p>
        </p:txBody>
      </p:sp>
      <p:sp>
        <p:nvSpPr>
          <p:cNvPr id="12" name="Speech Bubble: Rectangle 11">
            <a:extLst>
              <a:ext uri="{FF2B5EF4-FFF2-40B4-BE49-F238E27FC236}">
                <a16:creationId xmlns:a16="http://schemas.microsoft.com/office/drawing/2014/main" id="{4ED29590-DD8A-466B-ABB3-6D4EC5DA6434}"/>
              </a:ext>
            </a:extLst>
          </p:cNvPr>
          <p:cNvSpPr/>
          <p:nvPr/>
        </p:nvSpPr>
        <p:spPr>
          <a:xfrm>
            <a:off x="5443300" y="2927309"/>
            <a:ext cx="3429478" cy="942975"/>
          </a:xfrm>
          <a:prstGeom prst="wedgeRectCallout">
            <a:avLst>
              <a:gd name="adj1" fmla="val -92139"/>
              <a:gd name="adj2" fmla="val -53872"/>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Quizzes, tools</a:t>
            </a:r>
          </a:p>
        </p:txBody>
      </p:sp>
      <p:pic>
        <p:nvPicPr>
          <p:cNvPr id="11" name="Graphic 10" descr="Badge 1 with solid fill">
            <a:extLst>
              <a:ext uri="{FF2B5EF4-FFF2-40B4-BE49-F238E27FC236}">
                <a16:creationId xmlns:a16="http://schemas.microsoft.com/office/drawing/2014/main" id="{6D8E1251-9345-45C5-82B5-1A44EDBEDA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7" y="2"/>
            <a:ext cx="646331" cy="646331"/>
          </a:xfrm>
          <a:prstGeom prst="rect">
            <a:avLst/>
          </a:prstGeom>
        </p:spPr>
      </p:pic>
    </p:spTree>
    <p:extLst>
      <p:ext uri="{BB962C8B-B14F-4D97-AF65-F5344CB8AC3E}">
        <p14:creationId xmlns:p14="http://schemas.microsoft.com/office/powerpoint/2010/main" val="90834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1" y="1289061"/>
            <a:ext cx="3861333" cy="461665"/>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Register on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104401" y="2447277"/>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grpSp>
        <p:nvGrpSpPr>
          <p:cNvPr id="5" name="Group 4">
            <a:extLst>
              <a:ext uri="{FF2B5EF4-FFF2-40B4-BE49-F238E27FC236}">
                <a16:creationId xmlns:a16="http://schemas.microsoft.com/office/drawing/2014/main" id="{42F3DEAD-B109-B401-8D96-4D14D6E3F430}"/>
              </a:ext>
            </a:extLst>
          </p:cNvPr>
          <p:cNvGrpSpPr/>
          <p:nvPr/>
        </p:nvGrpSpPr>
        <p:grpSpPr>
          <a:xfrm>
            <a:off x="384991" y="3766550"/>
            <a:ext cx="8333125" cy="1157113"/>
            <a:chOff x="384989" y="3688642"/>
            <a:chExt cx="8333125" cy="1157113"/>
          </a:xfrm>
        </p:grpSpPr>
        <p:sp>
          <p:nvSpPr>
            <p:cNvPr id="19" name="Rectangle 18">
              <a:extLst>
                <a:ext uri="{FF2B5EF4-FFF2-40B4-BE49-F238E27FC236}">
                  <a16:creationId xmlns:a16="http://schemas.microsoft.com/office/drawing/2014/main" id="{C243B871-C104-4EC7-9040-E0688A0D4D24}"/>
                </a:ext>
              </a:extLst>
            </p:cNvPr>
            <p:cNvSpPr/>
            <p:nvPr/>
          </p:nvSpPr>
          <p:spPr>
            <a:xfrm>
              <a:off x="384989" y="4036367"/>
              <a:ext cx="7907240"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3. Explore some Job Sectors and look at job profiles</a:t>
              </a:r>
            </a:p>
          </p:txBody>
        </p:sp>
        <p:pic>
          <p:nvPicPr>
            <p:cNvPr id="10" name="Picture 9">
              <a:extLst>
                <a:ext uri="{FF2B5EF4-FFF2-40B4-BE49-F238E27FC236}">
                  <a16:creationId xmlns:a16="http://schemas.microsoft.com/office/drawing/2014/main" id="{444FB331-B128-48F2-8E3F-A2F32E3F79E2}"/>
                </a:ext>
              </a:extLst>
            </p:cNvPr>
            <p:cNvPicPr>
              <a:picLocks noChangeAspect="1"/>
            </p:cNvPicPr>
            <p:nvPr/>
          </p:nvPicPr>
          <p:blipFill>
            <a:blip r:embed="rId3"/>
            <a:stretch>
              <a:fillRect/>
            </a:stretch>
          </p:blipFill>
          <p:spPr>
            <a:xfrm>
              <a:off x="7356549" y="3688642"/>
              <a:ext cx="1361565" cy="1157113"/>
            </a:xfrm>
            <a:prstGeom prst="rect">
              <a:avLst/>
            </a:prstGeom>
            <a:effectLst>
              <a:glow rad="63500">
                <a:schemeClr val="accent1">
                  <a:satMod val="175000"/>
                  <a:alpha val="40000"/>
                </a:schemeClr>
              </a:glow>
            </a:effectLst>
          </p:spPr>
        </p:pic>
      </p:grpSp>
      <p:sp>
        <p:nvSpPr>
          <p:cNvPr id="20" name="Rectangle 19">
            <a:extLst>
              <a:ext uri="{FF2B5EF4-FFF2-40B4-BE49-F238E27FC236}">
                <a16:creationId xmlns:a16="http://schemas.microsoft.com/office/drawing/2014/main" id="{FCED8037-A006-4A81-9DFF-CACF2E4DCA16}"/>
              </a:ext>
            </a:extLst>
          </p:cNvPr>
          <p:cNvSpPr/>
          <p:nvPr/>
        </p:nvSpPr>
        <p:spPr>
          <a:xfrm>
            <a:off x="384991" y="5515296"/>
            <a:ext cx="6015811"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4. Tag 2 Job Sectors you are interested in</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7" y="2"/>
            <a:ext cx="646331" cy="646331"/>
          </a:xfrm>
          <a:prstGeom prst="rect">
            <a:avLst/>
          </a:prstGeom>
        </p:spPr>
      </p:pic>
      <p:grpSp>
        <p:nvGrpSpPr>
          <p:cNvPr id="3" name="Group 2">
            <a:extLst>
              <a:ext uri="{FF2B5EF4-FFF2-40B4-BE49-F238E27FC236}">
                <a16:creationId xmlns:a16="http://schemas.microsoft.com/office/drawing/2014/main" id="{433F4B78-CDA3-006A-0910-6F568D4F56B0}"/>
              </a:ext>
            </a:extLst>
          </p:cNvPr>
          <p:cNvGrpSpPr/>
          <p:nvPr/>
        </p:nvGrpSpPr>
        <p:grpSpPr>
          <a:xfrm>
            <a:off x="410043" y="2274892"/>
            <a:ext cx="5539638" cy="1234589"/>
            <a:chOff x="410044" y="2273066"/>
            <a:chExt cx="5539638" cy="1234589"/>
          </a:xfrm>
        </p:grpSpPr>
        <p:sp>
          <p:nvSpPr>
            <p:cNvPr id="17" name="Rectangle 16">
              <a:extLst>
                <a:ext uri="{FF2B5EF4-FFF2-40B4-BE49-F238E27FC236}">
                  <a16:creationId xmlns:a16="http://schemas.microsoft.com/office/drawing/2014/main" id="{3BC55CF2-B77A-44AE-992D-229739311946}"/>
                </a:ext>
              </a:extLst>
            </p:cNvPr>
            <p:cNvSpPr/>
            <p:nvPr/>
          </p:nvSpPr>
          <p:spPr>
            <a:xfrm>
              <a:off x="410044" y="2690861"/>
              <a:ext cx="4487635"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2.  Complete the Job Sector Quiz</a:t>
              </a:r>
            </a:p>
          </p:txBody>
        </p:sp>
        <p:pic>
          <p:nvPicPr>
            <p:cNvPr id="4" name="Picture 3">
              <a:extLst>
                <a:ext uri="{FF2B5EF4-FFF2-40B4-BE49-F238E27FC236}">
                  <a16:creationId xmlns:a16="http://schemas.microsoft.com/office/drawing/2014/main" id="{53013E86-0636-4CB8-BB89-F8189F3217A0}"/>
                </a:ext>
              </a:extLst>
            </p:cNvPr>
            <p:cNvPicPr>
              <a:picLocks noChangeAspect="1"/>
            </p:cNvPicPr>
            <p:nvPr/>
          </p:nvPicPr>
          <p:blipFill rotWithShape="1">
            <a:blip r:embed="rId5"/>
            <a:srcRect b="8789"/>
            <a:stretch/>
          </p:blipFill>
          <p:spPr>
            <a:xfrm>
              <a:off x="4872625" y="2273066"/>
              <a:ext cx="1077057" cy="1234589"/>
            </a:xfrm>
            <a:prstGeom prst="rect">
              <a:avLst/>
            </a:prstGeom>
            <a:effectLst>
              <a:glow rad="63500">
                <a:schemeClr val="accent1">
                  <a:satMod val="175000"/>
                  <a:alpha val="40000"/>
                </a:schemeClr>
              </a:glow>
            </a:effectLst>
          </p:spPr>
        </p:pic>
      </p:grpSp>
      <p:pic>
        <p:nvPicPr>
          <p:cNvPr id="18" name="Picture 17" descr="A screenshot of a computer&#10;&#10;Description automatically generated">
            <a:extLst>
              <a:ext uri="{FF2B5EF4-FFF2-40B4-BE49-F238E27FC236}">
                <a16:creationId xmlns:a16="http://schemas.microsoft.com/office/drawing/2014/main" id="{7FB5FC52-8C20-19A0-B694-FCE90600531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852" t="3187" r="11306" b="4904"/>
          <a:stretch/>
        </p:blipFill>
        <p:spPr>
          <a:xfrm>
            <a:off x="4042986" y="944860"/>
            <a:ext cx="1709387" cy="1150062"/>
          </a:xfrm>
          <a:prstGeom prst="rect">
            <a:avLst/>
          </a:prstGeom>
          <a:effectLst>
            <a:outerShdw blurRad="63500" sx="102000" sy="102000" algn="ctr" rotWithShape="0">
              <a:prstClr val="black">
                <a:alpha val="40000"/>
              </a:prstClr>
            </a:outerShdw>
          </a:effectLst>
        </p:spPr>
      </p:pic>
      <p:pic>
        <p:nvPicPr>
          <p:cNvPr id="22" name="Picture 21" descr="A screenshot of a computer&#10;&#10;Description automatically generated">
            <a:extLst>
              <a:ext uri="{FF2B5EF4-FFF2-40B4-BE49-F238E27FC236}">
                <a16:creationId xmlns:a16="http://schemas.microsoft.com/office/drawing/2014/main" id="{37506FD9-1EAC-61EE-F413-FE4D34D4B48A}"/>
              </a:ext>
            </a:extLst>
          </p:cNvPr>
          <p:cNvPicPr>
            <a:picLocks noChangeAspect="1"/>
          </p:cNvPicPr>
          <p:nvPr/>
        </p:nvPicPr>
        <p:blipFill rotWithShape="1">
          <a:blip r:embed="rId7">
            <a:extLst>
              <a:ext uri="{28A0092B-C50C-407E-A947-70E740481C1C}">
                <a14:useLocalDpi xmlns:a14="http://schemas.microsoft.com/office/drawing/2010/main" val="0"/>
              </a:ext>
            </a:extLst>
          </a:blip>
          <a:srcRect l="59949" t="1274" r="15601" b="84195"/>
          <a:stretch/>
        </p:blipFill>
        <p:spPr>
          <a:xfrm>
            <a:off x="5949681" y="5366576"/>
            <a:ext cx="2342548" cy="783117"/>
          </a:xfrm>
          <a:prstGeom prst="rect">
            <a:avLst/>
          </a:prstGeom>
          <a:effectLst>
            <a:glow rad="63500">
              <a:schemeClr val="accent1">
                <a:satMod val="175000"/>
                <a:alpha val="40000"/>
              </a:schemeClr>
            </a:glow>
          </a:effectLst>
        </p:spPr>
      </p:pic>
    </p:spTree>
    <p:extLst>
      <p:ext uri="{BB962C8B-B14F-4D97-AF65-F5344CB8AC3E}">
        <p14:creationId xmlns:p14="http://schemas.microsoft.com/office/powerpoint/2010/main" val="296847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1000"/>
                                        <p:tgtEl>
                                          <p:spTgt spid="20"/>
                                        </p:tgtEl>
                                      </p:cBhvr>
                                    </p:animEffect>
                                    <p:anim calcmode="lin" valueType="num">
                                      <p:cBhvr>
                                        <p:cTn id="34" dur="1000" fill="hold"/>
                                        <p:tgtEl>
                                          <p:spTgt spid="20"/>
                                        </p:tgtEl>
                                        <p:attrNameLst>
                                          <p:attrName>ppt_x</p:attrName>
                                        </p:attrNameLst>
                                      </p:cBhvr>
                                      <p:tavLst>
                                        <p:tav tm="0">
                                          <p:val>
                                            <p:strVal val="#ppt_x"/>
                                          </p:val>
                                        </p:tav>
                                        <p:tav tm="100000">
                                          <p:val>
                                            <p:strVal val="#ppt_x"/>
                                          </p:val>
                                        </p:tav>
                                      </p:tavLst>
                                    </p:anim>
                                    <p:anim calcmode="lin" valueType="num">
                                      <p:cBhvr>
                                        <p:cTn id="35" dur="1000" fill="hold"/>
                                        <p:tgtEl>
                                          <p:spTgt spid="20"/>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1000"/>
                                        <p:tgtEl>
                                          <p:spTgt spid="22"/>
                                        </p:tgtEl>
                                      </p:cBhvr>
                                    </p:animEffect>
                                    <p:anim calcmode="lin" valueType="num">
                                      <p:cBhvr>
                                        <p:cTn id="39" dur="1000" fill="hold"/>
                                        <p:tgtEl>
                                          <p:spTgt spid="22"/>
                                        </p:tgtEl>
                                        <p:attrNameLst>
                                          <p:attrName>ppt_x</p:attrName>
                                        </p:attrNameLst>
                                      </p:cBhvr>
                                      <p:tavLst>
                                        <p:tav tm="0">
                                          <p:val>
                                            <p:strVal val="#ppt_x"/>
                                          </p:val>
                                        </p:tav>
                                        <p:tav tm="100000">
                                          <p:val>
                                            <p:strVal val="#ppt_x"/>
                                          </p:val>
                                        </p:tav>
                                      </p:tavLst>
                                    </p:anim>
                                    <p:anim calcmode="lin" valueType="num">
                                      <p:cBhvr>
                                        <p:cTn id="4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1439631" y="36989"/>
            <a:ext cx="7396794" cy="646331"/>
          </a:xfrm>
          <a:prstGeom prst="rect">
            <a:avLst/>
          </a:prstGeom>
          <a:noFill/>
          <a:ln w="9525">
            <a:noFill/>
            <a:miter lim="800000"/>
            <a:headEnd/>
            <a:tailEnd/>
          </a:ln>
        </p:spPr>
        <p:txBody>
          <a:bodyPr wrap="square">
            <a:spAutoFit/>
          </a:bodyPr>
          <a:lstStyle/>
          <a:p>
            <a:r>
              <a:rPr lang="en-GB" sz="3600" dirty="0">
                <a:solidFill>
                  <a:schemeClr val="bg1"/>
                </a:solidFill>
              </a:rPr>
              <a:t>Register or sign in to Careerpilot</a:t>
            </a:r>
          </a:p>
        </p:txBody>
      </p:sp>
      <p:pic>
        <p:nvPicPr>
          <p:cNvPr id="16" name="Picture 15"/>
          <p:cNvPicPr>
            <a:picLocks noChangeAspect="1"/>
          </p:cNvPicPr>
          <p:nvPr/>
        </p:nvPicPr>
        <p:blipFill>
          <a:blip r:embed="rId3"/>
          <a:stretch>
            <a:fillRect/>
          </a:stretch>
        </p:blipFill>
        <p:spPr>
          <a:xfrm>
            <a:off x="4315652" y="989696"/>
            <a:ext cx="4677275" cy="5613923"/>
          </a:xfrm>
          <a:prstGeom prst="rect">
            <a:avLst/>
          </a:prstGeom>
          <a:effectLst>
            <a:outerShdw blurRad="63500" sx="102000" sy="102000" algn="ctr" rotWithShape="0">
              <a:prstClr val="black">
                <a:alpha val="40000"/>
              </a:prstClr>
            </a:outerShdw>
          </a:effectLst>
        </p:spPr>
      </p:pic>
      <p:pic>
        <p:nvPicPr>
          <p:cNvPr id="18"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030" y="4184482"/>
            <a:ext cx="2391229"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Explosion 2 20"/>
          <p:cNvSpPr/>
          <p:nvPr/>
        </p:nvSpPr>
        <p:spPr>
          <a:xfrm>
            <a:off x="3276793" y="2793618"/>
            <a:ext cx="5716132" cy="3949350"/>
          </a:xfrm>
          <a:prstGeom prst="irregularSeal2">
            <a:avLst/>
          </a:prstGeom>
          <a:solidFill>
            <a:srgbClr val="002060"/>
          </a:solidFill>
          <a:ln w="57150">
            <a:solidFill>
              <a:srgbClr val="337A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If you have registered before – sign in</a:t>
            </a:r>
          </a:p>
        </p:txBody>
      </p:sp>
      <p:pic>
        <p:nvPicPr>
          <p:cNvPr id="2" name="Picture 1">
            <a:extLst>
              <a:ext uri="{FF2B5EF4-FFF2-40B4-BE49-F238E27FC236}">
                <a16:creationId xmlns:a16="http://schemas.microsoft.com/office/drawing/2014/main" id="{15AFAB0E-BC0C-4192-B976-E21C2912C8C8}"/>
              </a:ext>
            </a:extLst>
          </p:cNvPr>
          <p:cNvPicPr>
            <a:picLocks noChangeAspect="1"/>
          </p:cNvPicPr>
          <p:nvPr/>
        </p:nvPicPr>
        <p:blipFill>
          <a:blip r:embed="rId5"/>
          <a:stretch>
            <a:fillRect/>
          </a:stretch>
        </p:blipFill>
        <p:spPr>
          <a:xfrm>
            <a:off x="270305" y="1574314"/>
            <a:ext cx="3767655" cy="2438611"/>
          </a:xfrm>
          <a:prstGeom prst="rect">
            <a:avLst/>
          </a:prstGeom>
          <a:ln>
            <a:noFill/>
          </a:ln>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0751" y="1369496"/>
            <a:ext cx="1204901" cy="607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10" descr="Badge 1 with solid fill">
            <a:extLst>
              <a:ext uri="{FF2B5EF4-FFF2-40B4-BE49-F238E27FC236}">
                <a16:creationId xmlns:a16="http://schemas.microsoft.com/office/drawing/2014/main" id="{68858650-3864-4E08-AD7C-554BD543AC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7" y="2"/>
            <a:ext cx="646331" cy="646331"/>
          </a:xfrm>
          <a:prstGeom prst="rect">
            <a:avLst/>
          </a:prstGeom>
        </p:spPr>
      </p:pic>
    </p:spTree>
    <p:extLst>
      <p:ext uri="{BB962C8B-B14F-4D97-AF65-F5344CB8AC3E}">
        <p14:creationId xmlns:p14="http://schemas.microsoft.com/office/powerpoint/2010/main" val="296864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8" name="Rectangle 2"/>
          <p:cNvSpPr>
            <a:spLocks noChangeArrowheads="1"/>
          </p:cNvSpPr>
          <p:nvPr/>
        </p:nvSpPr>
        <p:spPr bwMode="auto">
          <a:xfrm>
            <a:off x="-14780" y="-35409"/>
            <a:ext cx="9158780" cy="73121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3600" dirty="0">
              <a:latin typeface="Calibri" panose="020F0502020204030204" pitchFamily="34" charset="0"/>
            </a:endParaRPr>
          </a:p>
        </p:txBody>
      </p:sp>
      <p:sp>
        <p:nvSpPr>
          <p:cNvPr id="11" name="Text Box 22"/>
          <p:cNvSpPr txBox="1">
            <a:spLocks noChangeArrowheads="1"/>
          </p:cNvSpPr>
          <p:nvPr/>
        </p:nvSpPr>
        <p:spPr bwMode="auto">
          <a:xfrm>
            <a:off x="1545552" y="-1"/>
            <a:ext cx="6874772" cy="646331"/>
          </a:xfrm>
          <a:prstGeom prst="rect">
            <a:avLst/>
          </a:prstGeom>
          <a:noFill/>
          <a:ln w="9525">
            <a:noFill/>
            <a:miter lim="800000"/>
            <a:headEnd/>
            <a:tailEnd/>
          </a:ln>
        </p:spPr>
        <p:txBody>
          <a:bodyPr wrap="square">
            <a:spAutoFit/>
          </a:bodyPr>
          <a:lstStyle/>
          <a:p>
            <a:r>
              <a:rPr lang="en-GB" sz="3600" dirty="0">
                <a:solidFill>
                  <a:schemeClr val="bg1"/>
                </a:solidFill>
              </a:rPr>
              <a:t>Complete the Job Sector Quiz.  </a:t>
            </a:r>
          </a:p>
        </p:txBody>
      </p:sp>
      <p:pic>
        <p:nvPicPr>
          <p:cNvPr id="13" name="Picture 12" descr="A screenshot of a computer&#10;&#10;Description automatically generated">
            <a:extLst>
              <a:ext uri="{FF2B5EF4-FFF2-40B4-BE49-F238E27FC236}">
                <a16:creationId xmlns:a16="http://schemas.microsoft.com/office/drawing/2014/main" id="{A843E0A7-D13C-1B26-A87E-8187AE9A9E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545" y="937658"/>
            <a:ext cx="7321924" cy="4721999"/>
          </a:xfrm>
          <a:prstGeom prst="rect">
            <a:avLst/>
          </a:prstGeom>
          <a:effectLst>
            <a:outerShdw blurRad="63500" sx="102000" sy="102000" algn="ctr" rotWithShape="0">
              <a:prstClr val="black">
                <a:alpha val="40000"/>
              </a:prstClr>
            </a:outerShdw>
          </a:effectLst>
        </p:spPr>
      </p:pic>
      <p:pic>
        <p:nvPicPr>
          <p:cNvPr id="10" name="Graphic 9" descr="Badge 1 with solid fill">
            <a:extLst>
              <a:ext uri="{FF2B5EF4-FFF2-40B4-BE49-F238E27FC236}">
                <a16:creationId xmlns:a16="http://schemas.microsoft.com/office/drawing/2014/main" id="{4C59FA7A-7925-4019-847C-56B01F7333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7" y="2"/>
            <a:ext cx="646331" cy="646331"/>
          </a:xfrm>
          <a:prstGeom prst="rect">
            <a:avLst/>
          </a:prstGeom>
        </p:spPr>
      </p:pic>
      <p:sp>
        <p:nvSpPr>
          <p:cNvPr id="12" name="Rectangle 11"/>
          <p:cNvSpPr/>
          <p:nvPr/>
        </p:nvSpPr>
        <p:spPr>
          <a:xfrm>
            <a:off x="332323" y="3542098"/>
            <a:ext cx="4821529" cy="64537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6CA1398A-5D20-4F79-87DB-B28016E0E57C}"/>
              </a:ext>
            </a:extLst>
          </p:cNvPr>
          <p:cNvPicPr>
            <a:picLocks noChangeAspect="1"/>
          </p:cNvPicPr>
          <p:nvPr/>
        </p:nvPicPr>
        <p:blipFill rotWithShape="1">
          <a:blip r:embed="rId5"/>
          <a:srcRect b="14756"/>
          <a:stretch/>
        </p:blipFill>
        <p:spPr>
          <a:xfrm>
            <a:off x="2883857" y="4277810"/>
            <a:ext cx="6084598" cy="2489859"/>
          </a:xfrm>
          <a:prstGeom prst="rect">
            <a:avLst/>
          </a:prstGeom>
          <a:effectLst>
            <a:outerShdw blurRad="63500" sx="102000" sy="102000" algn="ctr" rotWithShape="0">
              <a:prstClr val="black">
                <a:alpha val="40000"/>
              </a:prstClr>
            </a:outerShdw>
          </a:effectLst>
        </p:spPr>
      </p:pic>
      <p:pic>
        <p:nvPicPr>
          <p:cNvPr id="7" name="Picture 10" descr="Loo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78192" y="4824300"/>
            <a:ext cx="1719279" cy="1851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089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0BDC0"/>
        </a:solidFill>
        <a:effectLst/>
      </p:bgPr>
    </p:bg>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A01A4A88-4D82-4FE8-BE2C-53587B2C4B3E}"/>
              </a:ext>
            </a:extLst>
          </p:cNvPr>
          <p:cNvSpPr>
            <a:spLocks noChangeArrowheads="1"/>
          </p:cNvSpPr>
          <p:nvPr/>
        </p:nvSpPr>
        <p:spPr bwMode="auto">
          <a:xfrm>
            <a:off x="-14780" y="2"/>
            <a:ext cx="9158780" cy="6921309"/>
          </a:xfrm>
          <a:prstGeom prst="rect">
            <a:avLst/>
          </a:prstGeom>
          <a:solidFill>
            <a:srgbClr val="FF6600"/>
          </a:solidFill>
          <a:ln w="9525">
            <a:solidFill>
              <a:schemeClr val="accent5">
                <a:lumMod val="50000"/>
              </a:schemeClr>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Rectangle 2"/>
          <p:cNvSpPr>
            <a:spLocks noChangeArrowheads="1"/>
          </p:cNvSpPr>
          <p:nvPr/>
        </p:nvSpPr>
        <p:spPr bwMode="auto">
          <a:xfrm>
            <a:off x="-14780" y="2"/>
            <a:ext cx="9144000" cy="658243"/>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mn-lt"/>
                <a:cs typeface="Calibri" panose="020F0502020204030204" pitchFamily="34" charset="0"/>
              </a:rPr>
              <a:t> </a:t>
            </a:r>
            <a:r>
              <a:rPr lang="en-GB" altLang="en-US" sz="3600" dirty="0">
                <a:solidFill>
                  <a:schemeClr val="bg1"/>
                </a:solidFill>
                <a:latin typeface="+mn-lt"/>
                <a:cs typeface="Calibri" panose="020F0502020204030204" pitchFamily="34" charset="0"/>
              </a:rPr>
              <a:t>Explore Job Sectors and Job Profiles</a:t>
            </a:r>
          </a:p>
        </p:txBody>
      </p:sp>
      <p:grpSp>
        <p:nvGrpSpPr>
          <p:cNvPr id="8" name="Group 7">
            <a:extLst>
              <a:ext uri="{FF2B5EF4-FFF2-40B4-BE49-F238E27FC236}">
                <a16:creationId xmlns:a16="http://schemas.microsoft.com/office/drawing/2014/main" id="{05369F16-B5FF-484A-BA1D-FD6E55F887F5}"/>
              </a:ext>
            </a:extLst>
          </p:cNvPr>
          <p:cNvGrpSpPr/>
          <p:nvPr/>
        </p:nvGrpSpPr>
        <p:grpSpPr>
          <a:xfrm>
            <a:off x="1598489" y="874571"/>
            <a:ext cx="5761822" cy="5618654"/>
            <a:chOff x="242371" y="1101634"/>
            <a:chExt cx="5112360" cy="5027737"/>
          </a:xfrm>
          <a:effectLst>
            <a:glow rad="63500">
              <a:schemeClr val="accent1">
                <a:satMod val="175000"/>
                <a:alpha val="40000"/>
              </a:schemeClr>
            </a:glow>
            <a:outerShdw blurRad="63500" sx="102000" sy="102000" algn="ctr" rotWithShape="0">
              <a:prstClr val="black">
                <a:alpha val="40000"/>
              </a:prstClr>
            </a:outerShdw>
          </a:effectLst>
        </p:grpSpPr>
        <p:pic>
          <p:nvPicPr>
            <p:cNvPr id="4" name="Picture 3">
              <a:extLst>
                <a:ext uri="{FF2B5EF4-FFF2-40B4-BE49-F238E27FC236}">
                  <a16:creationId xmlns:a16="http://schemas.microsoft.com/office/drawing/2014/main" id="{CBF22D6A-975A-43AE-B098-66B8046BC164}"/>
                </a:ext>
              </a:extLst>
            </p:cNvPr>
            <p:cNvPicPr>
              <a:picLocks noChangeAspect="1"/>
            </p:cNvPicPr>
            <p:nvPr/>
          </p:nvPicPr>
          <p:blipFill>
            <a:blip r:embed="rId3"/>
            <a:stretch>
              <a:fillRect/>
            </a:stretch>
          </p:blipFill>
          <p:spPr>
            <a:xfrm>
              <a:off x="242371" y="1101634"/>
              <a:ext cx="5112360" cy="2996641"/>
            </a:xfrm>
            <a:prstGeom prst="rect">
              <a:avLst/>
            </a:prstGeom>
          </p:spPr>
        </p:pic>
        <p:pic>
          <p:nvPicPr>
            <p:cNvPr id="6" name="Picture 5">
              <a:extLst>
                <a:ext uri="{FF2B5EF4-FFF2-40B4-BE49-F238E27FC236}">
                  <a16:creationId xmlns:a16="http://schemas.microsoft.com/office/drawing/2014/main" id="{A93F8535-A58F-4EDE-BB24-D4407C0345DC}"/>
                </a:ext>
              </a:extLst>
            </p:cNvPr>
            <p:cNvPicPr>
              <a:picLocks noChangeAspect="1"/>
            </p:cNvPicPr>
            <p:nvPr/>
          </p:nvPicPr>
          <p:blipFill>
            <a:blip r:embed="rId4"/>
            <a:stretch>
              <a:fillRect/>
            </a:stretch>
          </p:blipFill>
          <p:spPr>
            <a:xfrm>
              <a:off x="242371" y="4098275"/>
              <a:ext cx="5112360" cy="2031096"/>
            </a:xfrm>
            <a:prstGeom prst="rect">
              <a:avLst/>
            </a:prstGeom>
          </p:spPr>
        </p:pic>
      </p:grpSp>
      <p:pic>
        <p:nvPicPr>
          <p:cNvPr id="15" name="Picture 10" descr="Loop">
            <a:extLst>
              <a:ext uri="{FF2B5EF4-FFF2-40B4-BE49-F238E27FC236}">
                <a16:creationId xmlns:a16="http://schemas.microsoft.com/office/drawing/2014/main" id="{1A9A8ADF-1ED7-49ED-9812-961DB3D2CA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8737" y="3330259"/>
            <a:ext cx="1740534" cy="738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Loop">
            <a:extLst>
              <a:ext uri="{FF2B5EF4-FFF2-40B4-BE49-F238E27FC236}">
                <a16:creationId xmlns:a16="http://schemas.microsoft.com/office/drawing/2014/main" id="{1FAC6856-F165-4002-8B31-1A3AF907AB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1115" y="4137521"/>
            <a:ext cx="1136167" cy="48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descr="Badge 1 with solid fill">
            <a:extLst>
              <a:ext uri="{FF2B5EF4-FFF2-40B4-BE49-F238E27FC236}">
                <a16:creationId xmlns:a16="http://schemas.microsoft.com/office/drawing/2014/main" id="{5DA299BA-F3C6-4DC9-B9B2-00A6FE3D67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7" y="2"/>
            <a:ext cx="646331" cy="646331"/>
          </a:xfrm>
          <a:prstGeom prst="rect">
            <a:avLst/>
          </a:prstGeom>
        </p:spPr>
      </p:pic>
    </p:spTree>
    <p:extLst>
      <p:ext uri="{BB962C8B-B14F-4D97-AF65-F5344CB8AC3E}">
        <p14:creationId xmlns:p14="http://schemas.microsoft.com/office/powerpoint/2010/main" val="417244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0BDC0"/>
        </a:solidFill>
        <a:effectLst/>
      </p:bgPr>
    </p:bg>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7" name="Picture 6">
            <a:extLst>
              <a:ext uri="{FF2B5EF4-FFF2-40B4-BE49-F238E27FC236}">
                <a16:creationId xmlns:a16="http://schemas.microsoft.com/office/drawing/2014/main" id="{F3DD3BAB-A202-4240-AEC3-446B46EED2A2}"/>
              </a:ext>
            </a:extLst>
          </p:cNvPr>
          <p:cNvPicPr>
            <a:picLocks noChangeAspect="1"/>
          </p:cNvPicPr>
          <p:nvPr/>
        </p:nvPicPr>
        <p:blipFill>
          <a:blip r:embed="rId3"/>
          <a:stretch>
            <a:fillRect/>
          </a:stretch>
        </p:blipFill>
        <p:spPr>
          <a:xfrm>
            <a:off x="129185" y="147253"/>
            <a:ext cx="6827440" cy="3979395"/>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
        <p:nvSpPr>
          <p:cNvPr id="4" name="Rectangle 3"/>
          <p:cNvSpPr/>
          <p:nvPr/>
        </p:nvSpPr>
        <p:spPr>
          <a:xfrm>
            <a:off x="4824756" y="1652530"/>
            <a:ext cx="1983668" cy="167897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28D11B93-A8CE-4CCC-8266-7216A37CA580}"/>
              </a:ext>
            </a:extLst>
          </p:cNvPr>
          <p:cNvPicPr>
            <a:picLocks noChangeAspect="1"/>
          </p:cNvPicPr>
          <p:nvPr/>
        </p:nvPicPr>
        <p:blipFill>
          <a:blip r:embed="rId4"/>
          <a:stretch>
            <a:fillRect/>
          </a:stretch>
        </p:blipFill>
        <p:spPr>
          <a:xfrm>
            <a:off x="2985571" y="3425049"/>
            <a:ext cx="5744993" cy="3432953"/>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
        <p:nvSpPr>
          <p:cNvPr id="12" name="Rectangle 11">
            <a:extLst>
              <a:ext uri="{FF2B5EF4-FFF2-40B4-BE49-F238E27FC236}">
                <a16:creationId xmlns:a16="http://schemas.microsoft.com/office/drawing/2014/main" id="{490AE2D2-CAB2-40D2-9D4F-9D220D7E7FE3}"/>
              </a:ext>
            </a:extLst>
          </p:cNvPr>
          <p:cNvSpPr/>
          <p:nvPr/>
        </p:nvSpPr>
        <p:spPr>
          <a:xfrm>
            <a:off x="3114675" y="4038600"/>
            <a:ext cx="1831900" cy="68763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7B2B1F-C956-49F6-82DC-DF46ECA9D700}"/>
              </a:ext>
            </a:extLst>
          </p:cNvPr>
          <p:cNvSpPr/>
          <p:nvPr/>
        </p:nvSpPr>
        <p:spPr>
          <a:xfrm>
            <a:off x="3542905" y="5095716"/>
            <a:ext cx="2769760" cy="176228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8063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903826"/>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48784"/>
            <a:ext cx="9144000" cy="757647"/>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1401998" y="38068"/>
            <a:ext cx="6340007" cy="584775"/>
          </a:xfrm>
          <a:prstGeom prst="rect">
            <a:avLst/>
          </a:prstGeom>
          <a:noFill/>
          <a:ln w="9525">
            <a:noFill/>
            <a:miter lim="800000"/>
            <a:headEnd/>
            <a:tailEnd/>
          </a:ln>
        </p:spPr>
        <p:txBody>
          <a:bodyPr wrap="square">
            <a:spAutoFit/>
          </a:bodyPr>
          <a:lstStyle/>
          <a:p>
            <a:r>
              <a:rPr lang="en-GB" sz="3200" dirty="0">
                <a:solidFill>
                  <a:schemeClr val="bg1"/>
                </a:solidFill>
              </a:rPr>
              <a:t>Tag 2 job sectors you’re interested in</a:t>
            </a:r>
          </a:p>
        </p:txBody>
      </p:sp>
      <p:pic>
        <p:nvPicPr>
          <p:cNvPr id="7" name="Graphic 6" descr="Badge 1 with solid fill">
            <a:extLst>
              <a:ext uri="{FF2B5EF4-FFF2-40B4-BE49-F238E27FC236}">
                <a16:creationId xmlns:a16="http://schemas.microsoft.com/office/drawing/2014/main" id="{D6E13F6F-852F-47D3-8A01-97EA880B798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7" y="2"/>
            <a:ext cx="646331" cy="646331"/>
          </a:xfrm>
          <a:prstGeom prst="rect">
            <a:avLst/>
          </a:prstGeom>
        </p:spPr>
      </p:pic>
      <p:pic>
        <p:nvPicPr>
          <p:cNvPr id="9" name="Picture 8">
            <a:extLst>
              <a:ext uri="{FF2B5EF4-FFF2-40B4-BE49-F238E27FC236}">
                <a16:creationId xmlns:a16="http://schemas.microsoft.com/office/drawing/2014/main" id="{BA31A66A-C202-B4FD-6CBA-EB6B8140438B}"/>
              </a:ext>
            </a:extLst>
          </p:cNvPr>
          <p:cNvPicPr>
            <a:picLocks noChangeAspect="1"/>
          </p:cNvPicPr>
          <p:nvPr/>
        </p:nvPicPr>
        <p:blipFill>
          <a:blip r:embed="rId4"/>
          <a:stretch>
            <a:fillRect/>
          </a:stretch>
        </p:blipFill>
        <p:spPr>
          <a:xfrm>
            <a:off x="418641" y="1546038"/>
            <a:ext cx="8306718" cy="4604624"/>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pic>
        <p:nvPicPr>
          <p:cNvPr id="11" name="Picture 10" descr="Loop">
            <a:extLst>
              <a:ext uri="{FF2B5EF4-FFF2-40B4-BE49-F238E27FC236}">
                <a16:creationId xmlns:a16="http://schemas.microsoft.com/office/drawing/2014/main" id="{C2FCB8B0-98DA-4A6A-FCE9-D9D8BCED79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91060" y="2419632"/>
            <a:ext cx="3043621" cy="8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933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903826"/>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2050" name="Picture 2" descr="C:\Users\sl200\AppData\Local\Temp\SNAGHTML410db7.PNG"/>
          <p:cNvPicPr>
            <a:picLocks noChangeAspect="1" noChangeArrowheads="1"/>
          </p:cNvPicPr>
          <p:nvPr/>
        </p:nvPicPr>
        <p:blipFill rotWithShape="1">
          <a:blip r:embed="rId3">
            <a:extLst>
              <a:ext uri="{28A0092B-C50C-407E-A947-70E740481C1C}">
                <a14:useLocalDpi xmlns:a14="http://schemas.microsoft.com/office/drawing/2010/main" val="0"/>
              </a:ext>
            </a:extLst>
          </a:blip>
          <a:srcRect r="18120" b="40397"/>
          <a:stretch/>
        </p:blipFill>
        <p:spPr bwMode="auto">
          <a:xfrm>
            <a:off x="3069942" y="2816999"/>
            <a:ext cx="5697312" cy="3893678"/>
          </a:xfrm>
          <a:prstGeom prst="rect">
            <a:avLst/>
          </a:prstGeom>
          <a:noFill/>
          <a:ln>
            <a:solidFill>
              <a:schemeClr val="accent5">
                <a:lumMod val="75000"/>
              </a:schemeClr>
            </a:solidFill>
          </a:ln>
          <a:effectLst>
            <a:glow rad="63500">
              <a:schemeClr val="accent1">
                <a:satMod val="175000"/>
                <a:alpha val="40000"/>
              </a:schemeClr>
            </a:glow>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Rectangle 2"/>
          <p:cNvSpPr>
            <a:spLocks noChangeArrowheads="1"/>
          </p:cNvSpPr>
          <p:nvPr/>
        </p:nvSpPr>
        <p:spPr bwMode="auto">
          <a:xfrm>
            <a:off x="-7390" y="-45825"/>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2364539" y="20568"/>
            <a:ext cx="4414922" cy="584775"/>
          </a:xfrm>
          <a:prstGeom prst="rect">
            <a:avLst/>
          </a:prstGeom>
          <a:noFill/>
          <a:ln w="9525">
            <a:noFill/>
            <a:miter lim="800000"/>
            <a:headEnd/>
            <a:tailEnd/>
          </a:ln>
        </p:spPr>
        <p:txBody>
          <a:bodyPr wrap="square">
            <a:spAutoFit/>
          </a:bodyPr>
          <a:lstStyle/>
          <a:p>
            <a:r>
              <a:rPr lang="en-GB" sz="3200" dirty="0">
                <a:solidFill>
                  <a:schemeClr val="bg1"/>
                </a:solidFill>
              </a:rPr>
              <a:t>Using your Career Tools</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32395"/>
          <a:stretch/>
        </p:blipFill>
        <p:spPr>
          <a:xfrm>
            <a:off x="362199" y="2816999"/>
            <a:ext cx="2584953" cy="3907830"/>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6801038B-4675-48E9-9FF8-6BC92B314C4A}"/>
              </a:ext>
            </a:extLst>
          </p:cNvPr>
          <p:cNvSpPr txBox="1"/>
          <p:nvPr/>
        </p:nvSpPr>
        <p:spPr>
          <a:xfrm>
            <a:off x="362199" y="1064361"/>
            <a:ext cx="8404825" cy="1569660"/>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GB" sz="2400" dirty="0"/>
              <a:t>Go to the home page and select Career Tools at top right of home page. </a:t>
            </a:r>
          </a:p>
          <a:p>
            <a:pPr marL="285750" indent="-285750">
              <a:buFont typeface="Arial" panose="020B0604020202020204" pitchFamily="34" charset="0"/>
              <a:buChar char="•"/>
            </a:pPr>
            <a:r>
              <a:rPr lang="en-GB" sz="2400" dirty="0"/>
              <a:t>Click on My Job Sectors to see those you tagged and job profiles you viewed.</a:t>
            </a:r>
          </a:p>
        </p:txBody>
      </p:sp>
      <p:pic>
        <p:nvPicPr>
          <p:cNvPr id="10" name="Picture 10" descr="Lo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407" y="3789803"/>
            <a:ext cx="1576591" cy="67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descr="Badge 1 with solid fill">
            <a:extLst>
              <a:ext uri="{FF2B5EF4-FFF2-40B4-BE49-F238E27FC236}">
                <a16:creationId xmlns:a16="http://schemas.microsoft.com/office/drawing/2014/main" id="{87A7F1F6-209F-472A-A91B-C379BE2857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7" y="2"/>
            <a:ext cx="646331" cy="646331"/>
          </a:xfrm>
          <a:prstGeom prst="rect">
            <a:avLst/>
          </a:prstGeom>
        </p:spPr>
      </p:pic>
    </p:spTree>
    <p:extLst>
      <p:ext uri="{BB962C8B-B14F-4D97-AF65-F5344CB8AC3E}">
        <p14:creationId xmlns:p14="http://schemas.microsoft.com/office/powerpoint/2010/main" val="155755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1000"/>
                                        <p:tgtEl>
                                          <p:spTgt spid="2050"/>
                                        </p:tgtEl>
                                      </p:cBhvr>
                                    </p:animEffect>
                                    <p:anim calcmode="lin" valueType="num">
                                      <p:cBhvr>
                                        <p:cTn id="14" dur="1000" fill="hold"/>
                                        <p:tgtEl>
                                          <p:spTgt spid="2050"/>
                                        </p:tgtEl>
                                        <p:attrNameLst>
                                          <p:attrName>ppt_x</p:attrName>
                                        </p:attrNameLst>
                                      </p:cBhvr>
                                      <p:tavLst>
                                        <p:tav tm="0">
                                          <p:val>
                                            <p:strVal val="#ppt_x"/>
                                          </p:val>
                                        </p:tav>
                                        <p:tav tm="100000">
                                          <p:val>
                                            <p:strVal val="#ppt_x"/>
                                          </p:val>
                                        </p:tav>
                                      </p:tavLst>
                                    </p:anim>
                                    <p:anim calcmode="lin" valueType="num">
                                      <p:cBhvr>
                                        <p:cTn id="15"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1" y="1289061"/>
            <a:ext cx="3861333" cy="461665"/>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Register on Careerpilot</a:t>
            </a:r>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grpSp>
        <p:nvGrpSpPr>
          <p:cNvPr id="5" name="Group 4">
            <a:extLst>
              <a:ext uri="{FF2B5EF4-FFF2-40B4-BE49-F238E27FC236}">
                <a16:creationId xmlns:a16="http://schemas.microsoft.com/office/drawing/2014/main" id="{42F3DEAD-B109-B401-8D96-4D14D6E3F430}"/>
              </a:ext>
            </a:extLst>
          </p:cNvPr>
          <p:cNvGrpSpPr/>
          <p:nvPr/>
        </p:nvGrpSpPr>
        <p:grpSpPr>
          <a:xfrm>
            <a:off x="384991" y="3766550"/>
            <a:ext cx="8333125" cy="1157113"/>
            <a:chOff x="384989" y="3688642"/>
            <a:chExt cx="8333125" cy="1157113"/>
          </a:xfrm>
        </p:grpSpPr>
        <p:sp>
          <p:nvSpPr>
            <p:cNvPr id="19" name="Rectangle 18">
              <a:extLst>
                <a:ext uri="{FF2B5EF4-FFF2-40B4-BE49-F238E27FC236}">
                  <a16:creationId xmlns:a16="http://schemas.microsoft.com/office/drawing/2014/main" id="{C243B871-C104-4EC7-9040-E0688A0D4D24}"/>
                </a:ext>
              </a:extLst>
            </p:cNvPr>
            <p:cNvSpPr/>
            <p:nvPr/>
          </p:nvSpPr>
          <p:spPr>
            <a:xfrm>
              <a:off x="384989" y="4036367"/>
              <a:ext cx="7907240"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3. Explore some Job Sectors and look at job profiles</a:t>
              </a:r>
            </a:p>
          </p:txBody>
        </p:sp>
        <p:pic>
          <p:nvPicPr>
            <p:cNvPr id="10" name="Picture 9">
              <a:extLst>
                <a:ext uri="{FF2B5EF4-FFF2-40B4-BE49-F238E27FC236}">
                  <a16:creationId xmlns:a16="http://schemas.microsoft.com/office/drawing/2014/main" id="{444FB331-B128-48F2-8E3F-A2F32E3F79E2}"/>
                </a:ext>
              </a:extLst>
            </p:cNvPr>
            <p:cNvPicPr>
              <a:picLocks noChangeAspect="1"/>
            </p:cNvPicPr>
            <p:nvPr/>
          </p:nvPicPr>
          <p:blipFill>
            <a:blip r:embed="rId3"/>
            <a:stretch>
              <a:fillRect/>
            </a:stretch>
          </p:blipFill>
          <p:spPr>
            <a:xfrm>
              <a:off x="7356549" y="3688642"/>
              <a:ext cx="1361565" cy="1157113"/>
            </a:xfrm>
            <a:prstGeom prst="rect">
              <a:avLst/>
            </a:prstGeom>
            <a:effectLst>
              <a:glow rad="63500">
                <a:schemeClr val="accent1">
                  <a:satMod val="175000"/>
                  <a:alpha val="40000"/>
                </a:schemeClr>
              </a:glow>
            </a:effectLst>
          </p:spPr>
        </p:pic>
      </p:grpSp>
      <p:sp>
        <p:nvSpPr>
          <p:cNvPr id="20" name="Rectangle 19">
            <a:extLst>
              <a:ext uri="{FF2B5EF4-FFF2-40B4-BE49-F238E27FC236}">
                <a16:creationId xmlns:a16="http://schemas.microsoft.com/office/drawing/2014/main" id="{FCED8037-A006-4A81-9DFF-CACF2E4DCA16}"/>
              </a:ext>
            </a:extLst>
          </p:cNvPr>
          <p:cNvSpPr/>
          <p:nvPr/>
        </p:nvSpPr>
        <p:spPr>
          <a:xfrm>
            <a:off x="384991" y="5515296"/>
            <a:ext cx="6015811"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4. Tag 2 Job Sectors you are interested in</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7" y="2"/>
            <a:ext cx="646331" cy="646331"/>
          </a:xfrm>
          <a:prstGeom prst="rect">
            <a:avLst/>
          </a:prstGeom>
        </p:spPr>
      </p:pic>
      <p:grpSp>
        <p:nvGrpSpPr>
          <p:cNvPr id="3" name="Group 2">
            <a:extLst>
              <a:ext uri="{FF2B5EF4-FFF2-40B4-BE49-F238E27FC236}">
                <a16:creationId xmlns:a16="http://schemas.microsoft.com/office/drawing/2014/main" id="{433F4B78-CDA3-006A-0910-6F568D4F56B0}"/>
              </a:ext>
            </a:extLst>
          </p:cNvPr>
          <p:cNvGrpSpPr/>
          <p:nvPr/>
        </p:nvGrpSpPr>
        <p:grpSpPr>
          <a:xfrm>
            <a:off x="384991" y="2328890"/>
            <a:ext cx="7401717" cy="1234589"/>
            <a:chOff x="410044" y="2301905"/>
            <a:chExt cx="7307459" cy="1234589"/>
          </a:xfrm>
        </p:grpSpPr>
        <p:sp>
          <p:nvSpPr>
            <p:cNvPr id="17" name="Rectangle 16">
              <a:extLst>
                <a:ext uri="{FF2B5EF4-FFF2-40B4-BE49-F238E27FC236}">
                  <a16:creationId xmlns:a16="http://schemas.microsoft.com/office/drawing/2014/main" id="{3BC55CF2-B77A-44AE-992D-229739311946}"/>
                </a:ext>
              </a:extLst>
            </p:cNvPr>
            <p:cNvSpPr/>
            <p:nvPr/>
          </p:nvSpPr>
          <p:spPr>
            <a:xfrm>
              <a:off x="410044" y="2690861"/>
              <a:ext cx="4487635"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2.  Complete the Job Sector Quiz</a:t>
              </a:r>
            </a:p>
          </p:txBody>
        </p:sp>
        <p:pic>
          <p:nvPicPr>
            <p:cNvPr id="4" name="Picture 3">
              <a:extLst>
                <a:ext uri="{FF2B5EF4-FFF2-40B4-BE49-F238E27FC236}">
                  <a16:creationId xmlns:a16="http://schemas.microsoft.com/office/drawing/2014/main" id="{53013E86-0636-4CB8-BB89-F8189F3217A0}"/>
                </a:ext>
              </a:extLst>
            </p:cNvPr>
            <p:cNvPicPr>
              <a:picLocks noChangeAspect="1"/>
            </p:cNvPicPr>
            <p:nvPr/>
          </p:nvPicPr>
          <p:blipFill rotWithShape="1">
            <a:blip r:embed="rId5"/>
            <a:srcRect b="8789"/>
            <a:stretch/>
          </p:blipFill>
          <p:spPr>
            <a:xfrm>
              <a:off x="6640446" y="2301905"/>
              <a:ext cx="1077057" cy="1234589"/>
            </a:xfrm>
            <a:prstGeom prst="rect">
              <a:avLst/>
            </a:prstGeom>
            <a:effectLst>
              <a:glow rad="63500">
                <a:schemeClr val="accent1">
                  <a:satMod val="175000"/>
                  <a:alpha val="40000"/>
                </a:schemeClr>
              </a:glow>
            </a:effectLst>
          </p:spPr>
        </p:pic>
      </p:grpSp>
      <p:pic>
        <p:nvPicPr>
          <p:cNvPr id="18" name="Picture 17" descr="A screenshot of a computer&#10;&#10;Description automatically generated">
            <a:extLst>
              <a:ext uri="{FF2B5EF4-FFF2-40B4-BE49-F238E27FC236}">
                <a16:creationId xmlns:a16="http://schemas.microsoft.com/office/drawing/2014/main" id="{7FB5FC52-8C20-19A0-B694-FCE90600531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852" t="3187" r="11306" b="4904"/>
          <a:stretch/>
        </p:blipFill>
        <p:spPr>
          <a:xfrm>
            <a:off x="4042986" y="944860"/>
            <a:ext cx="1709387" cy="1150062"/>
          </a:xfrm>
          <a:prstGeom prst="rect">
            <a:avLst/>
          </a:prstGeom>
        </p:spPr>
      </p:pic>
      <p:pic>
        <p:nvPicPr>
          <p:cNvPr id="22" name="Picture 21" descr="A screenshot of a computer&#10;&#10;Description automatically generated">
            <a:extLst>
              <a:ext uri="{FF2B5EF4-FFF2-40B4-BE49-F238E27FC236}">
                <a16:creationId xmlns:a16="http://schemas.microsoft.com/office/drawing/2014/main" id="{37506FD9-1EAC-61EE-F413-FE4D34D4B48A}"/>
              </a:ext>
            </a:extLst>
          </p:cNvPr>
          <p:cNvPicPr>
            <a:picLocks noChangeAspect="1"/>
          </p:cNvPicPr>
          <p:nvPr/>
        </p:nvPicPr>
        <p:blipFill rotWithShape="1">
          <a:blip r:embed="rId7">
            <a:extLst>
              <a:ext uri="{28A0092B-C50C-407E-A947-70E740481C1C}">
                <a14:useLocalDpi xmlns:a14="http://schemas.microsoft.com/office/drawing/2010/main" val="0"/>
              </a:ext>
            </a:extLst>
          </a:blip>
          <a:srcRect l="59949" t="1274" r="15601" b="84195"/>
          <a:stretch/>
        </p:blipFill>
        <p:spPr>
          <a:xfrm>
            <a:off x="5949681" y="5366576"/>
            <a:ext cx="2342548" cy="783117"/>
          </a:xfrm>
          <a:prstGeom prst="rect">
            <a:avLst/>
          </a:prstGeom>
          <a:effectLst>
            <a:glow rad="63500">
              <a:schemeClr val="accent1">
                <a:satMod val="175000"/>
                <a:alpha val="40000"/>
              </a:schemeClr>
            </a:glow>
          </a:effectLst>
        </p:spPr>
      </p:pic>
      <p:sp>
        <p:nvSpPr>
          <p:cNvPr id="9" name="Text Box 22">
            <a:extLst>
              <a:ext uri="{FF2B5EF4-FFF2-40B4-BE49-F238E27FC236}">
                <a16:creationId xmlns:a16="http://schemas.microsoft.com/office/drawing/2014/main" id="{B263BFF7-0591-4E94-9C37-BACF27476DA7}"/>
              </a:ext>
            </a:extLst>
          </p:cNvPr>
          <p:cNvSpPr txBox="1">
            <a:spLocks noChangeArrowheads="1"/>
          </p:cNvSpPr>
          <p:nvPr/>
        </p:nvSpPr>
        <p:spPr bwMode="auto">
          <a:xfrm>
            <a:off x="2912312" y="-26545"/>
            <a:ext cx="3343051" cy="646331"/>
          </a:xfrm>
          <a:prstGeom prst="rect">
            <a:avLst/>
          </a:prstGeom>
          <a:noFill/>
          <a:ln w="9525">
            <a:noFill/>
            <a:miter lim="800000"/>
            <a:headEnd/>
            <a:tailEnd/>
          </a:ln>
        </p:spPr>
        <p:txBody>
          <a:bodyPr wrap="square">
            <a:spAutoFit/>
          </a:bodyPr>
          <a:lstStyle/>
          <a:p>
            <a:r>
              <a:rPr lang="en-GB" sz="3600" dirty="0">
                <a:solidFill>
                  <a:schemeClr val="bg1"/>
                </a:solidFill>
              </a:rPr>
              <a:t>Careerpilot Task </a:t>
            </a:r>
          </a:p>
        </p:txBody>
      </p:sp>
      <p:pic>
        <p:nvPicPr>
          <p:cNvPr id="15" name="Picture 14">
            <a:extLst>
              <a:ext uri="{FF2B5EF4-FFF2-40B4-BE49-F238E27FC236}">
                <a16:creationId xmlns:a16="http://schemas.microsoft.com/office/drawing/2014/main" id="{C7D2A835-BBF5-E656-A8E0-2EA3860599D7}"/>
              </a:ext>
            </a:extLst>
          </p:cNvPr>
          <p:cNvPicPr>
            <a:picLocks noChangeAspect="1"/>
          </p:cNvPicPr>
          <p:nvPr/>
        </p:nvPicPr>
        <p:blipFill>
          <a:blip r:embed="rId8"/>
          <a:stretch>
            <a:fillRect/>
          </a:stretch>
        </p:blipFill>
        <p:spPr>
          <a:xfrm>
            <a:off x="4665809" y="2676628"/>
            <a:ext cx="2080084" cy="539115"/>
          </a:xfrm>
          <a:prstGeom prst="rect">
            <a:avLst/>
          </a:prstGeom>
        </p:spPr>
      </p:pic>
      <p:pic>
        <p:nvPicPr>
          <p:cNvPr id="11" name="Graphic 10" descr="Monitor with solid fill">
            <a:extLst>
              <a:ext uri="{FF2B5EF4-FFF2-40B4-BE49-F238E27FC236}">
                <a16:creationId xmlns:a16="http://schemas.microsoft.com/office/drawing/2014/main" id="{D3556399-6966-5D33-260E-9014D0E5E34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65292" y="923"/>
            <a:ext cx="644487" cy="644487"/>
          </a:xfrm>
          <a:prstGeom prst="rect">
            <a:avLst/>
          </a:prstGeom>
        </p:spPr>
      </p:pic>
      <p:sp>
        <p:nvSpPr>
          <p:cNvPr id="12" name="Star: 32 Points 11">
            <a:extLst>
              <a:ext uri="{FF2B5EF4-FFF2-40B4-BE49-F238E27FC236}">
                <a16:creationId xmlns:a16="http://schemas.microsoft.com/office/drawing/2014/main" id="{7CABC865-D548-E740-55CD-908D4C627615}"/>
              </a:ext>
            </a:extLst>
          </p:cNvPr>
          <p:cNvSpPr/>
          <p:nvPr/>
        </p:nvSpPr>
        <p:spPr>
          <a:xfrm>
            <a:off x="7289859" y="837628"/>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20 mins</a:t>
            </a:r>
          </a:p>
        </p:txBody>
      </p:sp>
    </p:spTree>
    <p:extLst>
      <p:ext uri="{BB962C8B-B14F-4D97-AF65-F5344CB8AC3E}">
        <p14:creationId xmlns:p14="http://schemas.microsoft.com/office/powerpoint/2010/main" val="1460700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1000"/>
                                        <p:tgtEl>
                                          <p:spTgt spid="20"/>
                                        </p:tgtEl>
                                      </p:cBhvr>
                                    </p:animEffect>
                                    <p:anim calcmode="lin" valueType="num">
                                      <p:cBhvr>
                                        <p:cTn id="39" dur="1000" fill="hold"/>
                                        <p:tgtEl>
                                          <p:spTgt spid="20"/>
                                        </p:tgtEl>
                                        <p:attrNameLst>
                                          <p:attrName>ppt_x</p:attrName>
                                        </p:attrNameLst>
                                      </p:cBhvr>
                                      <p:tavLst>
                                        <p:tav tm="0">
                                          <p:val>
                                            <p:strVal val="#ppt_x"/>
                                          </p:val>
                                        </p:tav>
                                        <p:tav tm="100000">
                                          <p:val>
                                            <p:strVal val="#ppt_x"/>
                                          </p:val>
                                        </p:tav>
                                      </p:tavLst>
                                    </p:anim>
                                    <p:anim calcmode="lin" valueType="num">
                                      <p:cBhvr>
                                        <p:cTn id="40" dur="1000" fill="hold"/>
                                        <p:tgtEl>
                                          <p:spTgt spid="20"/>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heel(1)">
                                      <p:cBhvr>
                                        <p:cTn id="5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2"/>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Sharing what you found out</a:t>
            </a:r>
          </a:p>
        </p:txBody>
      </p:sp>
      <p:pic>
        <p:nvPicPr>
          <p:cNvPr id="8" name="Picture 7">
            <a:extLst>
              <a:ext uri="{FF2B5EF4-FFF2-40B4-BE49-F238E27FC236}">
                <a16:creationId xmlns:a16="http://schemas.microsoft.com/office/drawing/2014/main" id="{A794B98B-DB1E-4BA7-BED7-21CACBA6F965}"/>
              </a:ext>
            </a:extLst>
          </p:cNvPr>
          <p:cNvPicPr>
            <a:picLocks noChangeAspect="1"/>
          </p:cNvPicPr>
          <p:nvPr/>
        </p:nvPicPr>
        <p:blipFill>
          <a:blip r:embed="rId3"/>
          <a:stretch>
            <a:fillRect/>
          </a:stretch>
        </p:blipFill>
        <p:spPr>
          <a:xfrm>
            <a:off x="2912968" y="4387186"/>
            <a:ext cx="3211407" cy="2247365"/>
          </a:xfrm>
          <a:prstGeom prst="rect">
            <a:avLst/>
          </a:prstGeom>
          <a:ln>
            <a:solidFill>
              <a:schemeClr val="accent5">
                <a:lumMod val="75000"/>
              </a:schemeClr>
            </a:solidFill>
          </a:ln>
          <a:effectLst>
            <a:outerShdw blurRad="63500" sx="102000" sy="102000" algn="ctr" rotWithShape="0">
              <a:prstClr val="black">
                <a:alpha val="40000"/>
              </a:prstClr>
            </a:outerShdw>
          </a:effectLst>
        </p:spPr>
      </p:pic>
      <p:sp>
        <p:nvSpPr>
          <p:cNvPr id="3" name="TextBox 2">
            <a:extLst>
              <a:ext uri="{FF2B5EF4-FFF2-40B4-BE49-F238E27FC236}">
                <a16:creationId xmlns:a16="http://schemas.microsoft.com/office/drawing/2014/main" id="{F90434F1-66F3-40DD-94F5-925953437546}"/>
              </a:ext>
            </a:extLst>
          </p:cNvPr>
          <p:cNvSpPr txBox="1"/>
          <p:nvPr/>
        </p:nvSpPr>
        <p:spPr>
          <a:xfrm>
            <a:off x="369518" y="839377"/>
            <a:ext cx="8404964" cy="3354765"/>
          </a:xfrm>
          <a:prstGeom prst="rect">
            <a:avLst/>
          </a:prstGeom>
          <a:solidFill>
            <a:schemeClr val="bg1"/>
          </a:solidFill>
        </p:spPr>
        <p:txBody>
          <a:bodyPr wrap="square" rtlCol="0">
            <a:spAutoFit/>
          </a:bodyPr>
          <a:lstStyle/>
          <a:p>
            <a:r>
              <a:rPr lang="en-GB" sz="2400" dirty="0"/>
              <a:t>Take it in turns to tell each other about the Job Sectors you explored and any Job Profiles you found that interest you and why.</a:t>
            </a:r>
          </a:p>
          <a:p>
            <a:endParaRPr lang="en-GB" sz="2400" dirty="0"/>
          </a:p>
          <a:p>
            <a:r>
              <a:rPr lang="en-GB" sz="2400" dirty="0"/>
              <a:t>When you speak, talk clearly so everyone can hear you. </a:t>
            </a:r>
          </a:p>
          <a:p>
            <a:r>
              <a:rPr lang="en-GB" sz="2400" dirty="0"/>
              <a:t>When listening to someone else is talking, show you are listening by looking at them. </a:t>
            </a:r>
          </a:p>
          <a:p>
            <a:endParaRPr lang="en-GB" sz="2400" dirty="0"/>
          </a:p>
          <a:p>
            <a:r>
              <a:rPr lang="en-GB" sz="2400" dirty="0"/>
              <a:t>	</a:t>
            </a:r>
            <a:r>
              <a:rPr lang="en-GB" sz="2000" dirty="0"/>
              <a:t>	</a:t>
            </a:r>
          </a:p>
          <a:p>
            <a:r>
              <a:rPr lang="en-GB" sz="2000" dirty="0"/>
              <a:t>	</a:t>
            </a:r>
          </a:p>
        </p:txBody>
      </p:sp>
      <p:pic>
        <p:nvPicPr>
          <p:cNvPr id="4" name="Picture 3">
            <a:extLst>
              <a:ext uri="{FF2B5EF4-FFF2-40B4-BE49-F238E27FC236}">
                <a16:creationId xmlns:a16="http://schemas.microsoft.com/office/drawing/2014/main" id="{A083AD03-DB84-4266-B287-66F6D3C5E65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80427" y="2844220"/>
            <a:ext cx="1332891" cy="1332891"/>
          </a:xfrm>
          <a:prstGeom prst="rect">
            <a:avLst/>
          </a:prstGeom>
        </p:spPr>
      </p:pic>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518672" y="2841705"/>
            <a:ext cx="1332891" cy="1332891"/>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7151825" y="4677138"/>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10" name="Graphic 9" descr="Badge 1 with solid fill">
            <a:extLst>
              <a:ext uri="{FF2B5EF4-FFF2-40B4-BE49-F238E27FC236}">
                <a16:creationId xmlns:a16="http://schemas.microsoft.com/office/drawing/2014/main" id="{76A6D18B-4B3C-412A-960B-C5460A375E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7" y="2"/>
            <a:ext cx="646331" cy="646331"/>
          </a:xfrm>
          <a:prstGeom prst="rect">
            <a:avLst/>
          </a:prstGeom>
        </p:spPr>
      </p:pic>
    </p:spTree>
    <p:extLst>
      <p:ext uri="{BB962C8B-B14F-4D97-AF65-F5344CB8AC3E}">
        <p14:creationId xmlns:p14="http://schemas.microsoft.com/office/powerpoint/2010/main" val="105304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2" y="0"/>
            <a:ext cx="9153071" cy="685800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12775"/>
            <a:ext cx="9153071" cy="646331"/>
          </a:xfrm>
          <a:prstGeom prst="rect">
            <a:avLst/>
          </a:prstGeom>
          <a:solidFill>
            <a:srgbClr val="002060"/>
          </a:solidFill>
        </p:spPr>
        <p:txBody>
          <a:bodyPr wrap="square" rtlCol="0">
            <a:spAutoFit/>
          </a:bodyPr>
          <a:lstStyle/>
          <a:p>
            <a:pPr algn="ctr"/>
            <a:r>
              <a:rPr lang="en-GB" sz="3600" dirty="0">
                <a:solidFill>
                  <a:schemeClr val="bg1"/>
                </a:solidFill>
              </a:rPr>
              <a:t>Teacher Overview: Year 7</a:t>
            </a:r>
          </a:p>
        </p:txBody>
      </p:sp>
      <p:sp>
        <p:nvSpPr>
          <p:cNvPr id="35" name="Rectangle 34">
            <a:extLst>
              <a:ext uri="{FF2B5EF4-FFF2-40B4-BE49-F238E27FC236}">
                <a16:creationId xmlns:a16="http://schemas.microsoft.com/office/drawing/2014/main" id="{0F746975-0129-4FBB-95D5-72AB5485A691}"/>
              </a:ext>
            </a:extLst>
          </p:cNvPr>
          <p:cNvSpPr/>
          <p:nvPr/>
        </p:nvSpPr>
        <p:spPr>
          <a:xfrm>
            <a:off x="199877" y="2223911"/>
            <a:ext cx="8778870" cy="442741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AE40FB1A-6E67-9247-FA31-54A407B91BB3}"/>
              </a:ext>
            </a:extLst>
          </p:cNvPr>
          <p:cNvSpPr txBox="1"/>
          <p:nvPr/>
        </p:nvSpPr>
        <p:spPr>
          <a:xfrm>
            <a:off x="273246" y="2311671"/>
            <a:ext cx="8632132" cy="4339650"/>
          </a:xfrm>
          <a:prstGeom prst="rect">
            <a:avLst/>
          </a:prstGeom>
          <a:noFill/>
        </p:spPr>
        <p:txBody>
          <a:bodyPr wrap="square" rtlCol="0">
            <a:spAutoFit/>
          </a:bodyPr>
          <a:lstStyle/>
          <a:p>
            <a:r>
              <a:rPr lang="en-GB" sz="1600" dirty="0"/>
              <a:t>Lessons have been developed by the Careerpilot Team – all are qualified career advisers and teachers.</a:t>
            </a:r>
          </a:p>
          <a:p>
            <a:endParaRPr lang="en-GB" sz="1600" dirty="0"/>
          </a:p>
          <a:p>
            <a:r>
              <a:rPr lang="en-GB" sz="1600" dirty="0"/>
              <a:t>The programme contains all you need to deliver 5 x 50–60-minute lessons, or the first lesson can be delivered as a standalone session. All lessons use a PowerPoint presentation, with notes to explain screens. The first lesson has been pre-recorded as a video lesson with a member of the Careerpilot Team virtually delivering the session and providing instruction to the facilitating should you wish to use this delivery option. </a:t>
            </a:r>
          </a:p>
          <a:p>
            <a:endParaRPr lang="en-GB" sz="1400" dirty="0"/>
          </a:p>
          <a:p>
            <a:r>
              <a:rPr lang="en-GB" sz="1500" b="1" dirty="0"/>
              <a:t>Lesson 1, 4 and 5 require all students to have individual access to Careerpilot </a:t>
            </a:r>
            <a:r>
              <a:rPr lang="en-GB" sz="1500" dirty="0"/>
              <a:t>to register and use information and tools offered through the site to help build their career report. Careerpilot can be accessed through a pc, tablet or phone at </a:t>
            </a:r>
            <a:r>
              <a:rPr lang="en-GB" sz="1500" dirty="0">
                <a:hlinkClick r:id="rId4">
                  <a:extLst>
                    <a:ext uri="{A12FA001-AC4F-418D-AE19-62706E023703}">
                      <ahyp:hlinkClr xmlns:ahyp="http://schemas.microsoft.com/office/drawing/2018/hyperlinkcolor" val="tx"/>
                    </a:ext>
                  </a:extLst>
                </a:hlinkClick>
              </a:rPr>
              <a:t>www.careerpilot.org.uk</a:t>
            </a:r>
            <a:endParaRPr lang="en-GB" sz="1500" dirty="0"/>
          </a:p>
          <a:p>
            <a:endParaRPr lang="en-GB" sz="1500" dirty="0"/>
          </a:p>
          <a:p>
            <a:r>
              <a:rPr lang="en-GB" sz="1500" b="1" dirty="0"/>
              <a:t>Lesson 2-3 can either be delivered with or without student online access, </a:t>
            </a:r>
            <a:r>
              <a:rPr lang="en-GB" sz="1500" dirty="0"/>
              <a:t>using Careerpilot for online tasks where possible, or through use of adapted offline tasks if individual computer/phone access is not available.</a:t>
            </a:r>
          </a:p>
          <a:p>
            <a:endParaRPr lang="en-GB" sz="1500" dirty="0"/>
          </a:p>
          <a:p>
            <a:endParaRPr lang="en-GB" sz="1500" dirty="0"/>
          </a:p>
          <a:p>
            <a:r>
              <a:rPr lang="en-GB" sz="1500" dirty="0"/>
              <a:t>To provide feedback or ask a question contact:</a:t>
            </a:r>
          </a:p>
          <a:p>
            <a:r>
              <a:rPr lang="en-GB" sz="1500" dirty="0"/>
              <a:t>careerpilot@bath.ac.uk</a:t>
            </a:r>
          </a:p>
        </p:txBody>
      </p:sp>
      <p:sp>
        <p:nvSpPr>
          <p:cNvPr id="4" name="Rectangle 3">
            <a:extLst>
              <a:ext uri="{FF2B5EF4-FFF2-40B4-BE49-F238E27FC236}">
                <a16:creationId xmlns:a16="http://schemas.microsoft.com/office/drawing/2014/main" id="{E0CD8F98-E6E6-7046-C6A8-F8896413F519}"/>
              </a:ext>
            </a:extLst>
          </p:cNvPr>
          <p:cNvSpPr/>
          <p:nvPr/>
        </p:nvSpPr>
        <p:spPr>
          <a:xfrm>
            <a:off x="199878" y="835378"/>
            <a:ext cx="8778870" cy="1181854"/>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descr="Logo&#10;&#10;Description automatically generated with medium confidence">
            <a:extLst>
              <a:ext uri="{FF2B5EF4-FFF2-40B4-BE49-F238E27FC236}">
                <a16:creationId xmlns:a16="http://schemas.microsoft.com/office/drawing/2014/main" id="{4EA6358F-D3A0-CA5C-9E9A-7F17924A59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9819" y="5901232"/>
            <a:ext cx="3127022" cy="731551"/>
          </a:xfrm>
          <a:prstGeom prst="rect">
            <a:avLst/>
          </a:prstGeom>
        </p:spPr>
      </p:pic>
      <p:sp>
        <p:nvSpPr>
          <p:cNvPr id="5" name="TextBox 4">
            <a:extLst>
              <a:ext uri="{FF2B5EF4-FFF2-40B4-BE49-F238E27FC236}">
                <a16:creationId xmlns:a16="http://schemas.microsoft.com/office/drawing/2014/main" id="{07841367-7116-34FE-A4BF-44DABB106028}"/>
              </a:ext>
            </a:extLst>
          </p:cNvPr>
          <p:cNvSpPr txBox="1"/>
          <p:nvPr/>
        </p:nvSpPr>
        <p:spPr>
          <a:xfrm>
            <a:off x="418847" y="951489"/>
            <a:ext cx="8306309" cy="923330"/>
          </a:xfrm>
          <a:prstGeom prst="rect">
            <a:avLst/>
          </a:prstGeom>
          <a:noFill/>
        </p:spPr>
        <p:txBody>
          <a:bodyPr wrap="square" rtlCol="0">
            <a:spAutoFit/>
          </a:bodyPr>
          <a:lstStyle/>
          <a:p>
            <a:r>
              <a:rPr lang="en-GB" dirty="0">
                <a:solidFill>
                  <a:srgbClr val="002060"/>
                </a:solidFill>
              </a:rPr>
              <a:t>This 5-week careers programme for Year 7 aims to support students to:</a:t>
            </a:r>
          </a:p>
          <a:p>
            <a:pPr marL="285750" indent="-285750">
              <a:buFont typeface="Arial" panose="020B0604020202020204" pitchFamily="34" charset="0"/>
              <a:buChar char="•"/>
            </a:pPr>
            <a:r>
              <a:rPr lang="en-GB" b="1" dirty="0">
                <a:solidFill>
                  <a:srgbClr val="002060"/>
                </a:solidFill>
              </a:rPr>
              <a:t>Develop their career skills for life, learning and work</a:t>
            </a:r>
          </a:p>
          <a:p>
            <a:pPr marL="285750" indent="-285750">
              <a:buFont typeface="Arial" panose="020B0604020202020204" pitchFamily="34" charset="0"/>
              <a:buChar char="•"/>
            </a:pPr>
            <a:r>
              <a:rPr lang="en-GB" b="1" dirty="0">
                <a:solidFill>
                  <a:srgbClr val="002060"/>
                </a:solidFill>
              </a:rPr>
              <a:t>Prepare them for the next career decisions they will have to make.</a:t>
            </a:r>
          </a:p>
        </p:txBody>
      </p:sp>
      <p:pic>
        <p:nvPicPr>
          <p:cNvPr id="6" name="Graphic 5" descr="Teacher with solid fill">
            <a:extLst>
              <a:ext uri="{FF2B5EF4-FFF2-40B4-BE49-F238E27FC236}">
                <a16:creationId xmlns:a16="http://schemas.microsoft.com/office/drawing/2014/main" id="{58023A89-B024-488A-1AB5-FB1A3A69CEE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51618" y="-109322"/>
            <a:ext cx="914400" cy="914400"/>
          </a:xfrm>
          <a:prstGeom prst="rect">
            <a:avLst/>
          </a:prstGeom>
        </p:spPr>
      </p:pic>
    </p:spTree>
    <p:custDataLst>
      <p:tags r:id="rId1"/>
    </p:custDataLst>
    <p:extLst>
      <p:ext uri="{BB962C8B-B14F-4D97-AF65-F5344CB8AC3E}">
        <p14:creationId xmlns:p14="http://schemas.microsoft.com/office/powerpoint/2010/main" val="3967110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42454"/>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674522" y="692243"/>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3916"/>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2244"/>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3515"/>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22" name="Rectangle 21">
            <a:extLst>
              <a:ext uri="{FF2B5EF4-FFF2-40B4-BE49-F238E27FC236}">
                <a16:creationId xmlns:a16="http://schemas.microsoft.com/office/drawing/2014/main" id="{1378B12F-1BE8-4FC0-B470-06DA72D75F48}"/>
              </a:ext>
            </a:extLst>
          </p:cNvPr>
          <p:cNvSpPr/>
          <p:nvPr/>
        </p:nvSpPr>
        <p:spPr>
          <a:xfrm>
            <a:off x="4391216" y="3022946"/>
            <a:ext cx="4375383" cy="14956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2060"/>
              </a:solidFill>
            </a:endParaRPr>
          </a:p>
          <a:p>
            <a:pPr algn="ctr"/>
            <a:r>
              <a:rPr lang="en-GB" dirty="0">
                <a:solidFill>
                  <a:srgbClr val="002060"/>
                </a:solidFill>
              </a:rPr>
              <a:t>You understand that a career is a journey and have started to look towards what you might like to do in the future. </a:t>
            </a:r>
          </a:p>
          <a:p>
            <a:pPr algn="ctr"/>
            <a:endParaRPr lang="en-GB" dirty="0">
              <a:solidFill>
                <a:srgbClr val="002060"/>
              </a:solidFill>
            </a:endParaRPr>
          </a:p>
        </p:txBody>
      </p:sp>
      <p:sp>
        <p:nvSpPr>
          <p:cNvPr id="42" name="Rectangle 41">
            <a:extLst>
              <a:ext uri="{FF2B5EF4-FFF2-40B4-BE49-F238E27FC236}">
                <a16:creationId xmlns:a16="http://schemas.microsoft.com/office/drawing/2014/main" id="{B62C6213-2278-4E21-8662-B5D9C22B8911}"/>
              </a:ext>
            </a:extLst>
          </p:cNvPr>
          <p:cNvSpPr/>
          <p:nvPr/>
        </p:nvSpPr>
        <p:spPr>
          <a:xfrm>
            <a:off x="4391216" y="4710387"/>
            <a:ext cx="4375383" cy="1495623"/>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explored different job sectors and started to think about what aspects of a job you might be interested in.</a:t>
            </a:r>
          </a:p>
        </p:txBody>
      </p:sp>
      <p:grpSp>
        <p:nvGrpSpPr>
          <p:cNvPr id="39" name="Group 38">
            <a:extLst>
              <a:ext uri="{FF2B5EF4-FFF2-40B4-BE49-F238E27FC236}">
                <a16:creationId xmlns:a16="http://schemas.microsoft.com/office/drawing/2014/main" id="{B38FE3A2-1CD1-4833-B782-302D30F503A6}"/>
              </a:ext>
            </a:extLst>
          </p:cNvPr>
          <p:cNvGrpSpPr/>
          <p:nvPr/>
        </p:nvGrpSpPr>
        <p:grpSpPr>
          <a:xfrm>
            <a:off x="180897" y="699157"/>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8" name="Explosion: 14 Points 7">
            <a:extLst>
              <a:ext uri="{FF2B5EF4-FFF2-40B4-BE49-F238E27FC236}">
                <a16:creationId xmlns:a16="http://schemas.microsoft.com/office/drawing/2014/main" id="{B5E550D8-B4F6-4EA3-BBB6-93C152CE5F99}"/>
              </a:ext>
            </a:extLst>
          </p:cNvPr>
          <p:cNvSpPr/>
          <p:nvPr/>
        </p:nvSpPr>
        <p:spPr>
          <a:xfrm>
            <a:off x="135032" y="2362147"/>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grpSp>
        <p:nvGrpSpPr>
          <p:cNvPr id="36" name="Group 35">
            <a:extLst>
              <a:ext uri="{FF2B5EF4-FFF2-40B4-BE49-F238E27FC236}">
                <a16:creationId xmlns:a16="http://schemas.microsoft.com/office/drawing/2014/main" id="{8B70454F-158C-4C15-B794-72D43714A316}"/>
              </a:ext>
            </a:extLst>
          </p:cNvPr>
          <p:cNvGrpSpPr/>
          <p:nvPr/>
        </p:nvGrpSpPr>
        <p:grpSpPr>
          <a:xfrm>
            <a:off x="3013264" y="4723490"/>
            <a:ext cx="1377950" cy="1483436"/>
            <a:chOff x="1949558" y="1069747"/>
            <a:chExt cx="1346053"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8" y="1069747"/>
              <a:ext cx="1346053"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4" name="Group 33">
            <a:extLst>
              <a:ext uri="{FF2B5EF4-FFF2-40B4-BE49-F238E27FC236}">
                <a16:creationId xmlns:a16="http://schemas.microsoft.com/office/drawing/2014/main" id="{F2F79B6D-E50F-4B6E-B8B5-EBFFF40EA422}"/>
              </a:ext>
            </a:extLst>
          </p:cNvPr>
          <p:cNvGrpSpPr/>
          <p:nvPr/>
        </p:nvGrpSpPr>
        <p:grpSpPr>
          <a:xfrm>
            <a:off x="3013264" y="3022946"/>
            <a:ext cx="1377950" cy="1495623"/>
            <a:chOff x="235706" y="2981002"/>
            <a:chExt cx="1377950" cy="1474788"/>
          </a:xfrm>
        </p:grpSpPr>
        <p:sp>
          <p:nvSpPr>
            <p:cNvPr id="35" name="Rectangle 5">
              <a:extLst>
                <a:ext uri="{FF2B5EF4-FFF2-40B4-BE49-F238E27FC236}">
                  <a16:creationId xmlns:a16="http://schemas.microsoft.com/office/drawing/2014/main" id="{C5115499-05D0-4EC8-BC6A-CEB364461E24}"/>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0" name="Picture 8">
              <a:extLst>
                <a:ext uri="{FF2B5EF4-FFF2-40B4-BE49-F238E27FC236}">
                  <a16:creationId xmlns:a16="http://schemas.microsoft.com/office/drawing/2014/main" id="{E7555E58-6594-4507-9D65-78A6702F20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1" name="Graphic 30" descr="Badge 1 with solid fill">
            <a:extLst>
              <a:ext uri="{FF2B5EF4-FFF2-40B4-BE49-F238E27FC236}">
                <a16:creationId xmlns:a16="http://schemas.microsoft.com/office/drawing/2014/main" id="{601086EC-AFF5-48A9-B3F9-AA611FDC27A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80895" y="-42881"/>
            <a:ext cx="646331" cy="646331"/>
          </a:xfrm>
          <a:prstGeom prst="rect">
            <a:avLst/>
          </a:prstGeom>
        </p:spPr>
      </p:pic>
    </p:spTree>
    <p:custDataLst>
      <p:tags r:id="rId1"/>
    </p:custDataLst>
    <p:extLst>
      <p:ext uri="{BB962C8B-B14F-4D97-AF65-F5344CB8AC3E}">
        <p14:creationId xmlns:p14="http://schemas.microsoft.com/office/powerpoint/2010/main" val="125476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1000"/>
                                        <p:tgtEl>
                                          <p:spTgt spid="34"/>
                                        </p:tgtEl>
                                      </p:cBhvr>
                                    </p:animEffect>
                                    <p:anim calcmode="lin" valueType="num">
                                      <p:cBhvr>
                                        <p:cTn id="15" dur="1000" fill="hold"/>
                                        <p:tgtEl>
                                          <p:spTgt spid="34"/>
                                        </p:tgtEl>
                                        <p:attrNameLst>
                                          <p:attrName>ppt_x</p:attrName>
                                        </p:attrNameLst>
                                      </p:cBhvr>
                                      <p:tavLst>
                                        <p:tav tm="0">
                                          <p:val>
                                            <p:strVal val="#ppt_x"/>
                                          </p:val>
                                        </p:tav>
                                        <p:tav tm="100000">
                                          <p:val>
                                            <p:strVal val="#ppt_x"/>
                                          </p:val>
                                        </p:tav>
                                      </p:tavLst>
                                    </p:anim>
                                    <p:anim calcmode="lin" valueType="num">
                                      <p:cBhvr>
                                        <p:cTn id="16" dur="1000" fill="hold"/>
                                        <p:tgtEl>
                                          <p:spTgt spid="3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1000"/>
                                        <p:tgtEl>
                                          <p:spTgt spid="36"/>
                                        </p:tgtEl>
                                      </p:cBhvr>
                                    </p:animEffect>
                                    <p:anim calcmode="lin" valueType="num">
                                      <p:cBhvr>
                                        <p:cTn id="27" dur="1000" fill="hold"/>
                                        <p:tgtEl>
                                          <p:spTgt spid="36"/>
                                        </p:tgtEl>
                                        <p:attrNameLst>
                                          <p:attrName>ppt_x</p:attrName>
                                        </p:attrNameLst>
                                      </p:cBhvr>
                                      <p:tavLst>
                                        <p:tav tm="0">
                                          <p:val>
                                            <p:strVal val="#ppt_x"/>
                                          </p:val>
                                        </p:tav>
                                        <p:tav tm="100000">
                                          <p:val>
                                            <p:strVal val="#ppt_x"/>
                                          </p:val>
                                        </p:tav>
                                      </p:tavLst>
                                    </p:anim>
                                    <p:anim calcmode="lin" valueType="num">
                                      <p:cBhvr>
                                        <p:cTn id="28" dur="1000" fill="hold"/>
                                        <p:tgtEl>
                                          <p:spTgt spid="3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2"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0B1E24-D386-4F94-A37B-D6629425D2A8}"/>
              </a:ext>
            </a:extLst>
          </p:cNvPr>
          <p:cNvSpPr/>
          <p:nvPr/>
        </p:nvSpPr>
        <p:spPr>
          <a:xfrm>
            <a:off x="0" y="4639735"/>
            <a:ext cx="9144000" cy="221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2395163" y="5178225"/>
            <a:ext cx="4353677" cy="1569660"/>
          </a:xfrm>
          <a:prstGeom prst="rect">
            <a:avLst/>
          </a:prstGeom>
        </p:spPr>
        <p:txBody>
          <a:bodyPr wrap="square">
            <a:spAutoFit/>
          </a:bodyPr>
          <a:lstStyle/>
          <a:p>
            <a:pPr algn="ctr"/>
            <a:r>
              <a:rPr lang="en-GB" altLang="en-US" sz="2400" b="1" dirty="0">
                <a:solidFill>
                  <a:srgbClr val="002060"/>
                </a:solidFill>
                <a:latin typeface="Calibri" panose="020F0502020204030204" pitchFamily="34" charset="0"/>
              </a:rPr>
              <a:t>Exploring Jobs</a:t>
            </a:r>
          </a:p>
          <a:p>
            <a:pPr algn="ctr"/>
            <a:endParaRPr lang="en-GB" altLang="en-US" sz="2400" dirty="0">
              <a:solidFill>
                <a:srgbClr val="002060"/>
              </a:solidFill>
              <a:latin typeface="Calibri" panose="020F0502020204030204" pitchFamily="34" charset="0"/>
            </a:endParaRPr>
          </a:p>
          <a:p>
            <a:pPr algn="ctr"/>
            <a:r>
              <a:rPr lang="en-GB" altLang="en-US" sz="2400" dirty="0">
                <a:solidFill>
                  <a:srgbClr val="002060"/>
                </a:solidFill>
                <a:latin typeface="Calibri" panose="020F0502020204030204" pitchFamily="34" charset="0"/>
              </a:rPr>
              <a:t>Lesson 2: Jobs of the Future</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3"/>
          <a:srcRect r="3226" b="82541"/>
          <a:stretch/>
        </p:blipFill>
        <p:spPr>
          <a:xfrm>
            <a:off x="0" y="2"/>
            <a:ext cx="9144000" cy="914401"/>
          </a:xfrm>
          <a:prstGeom prst="rect">
            <a:avLst/>
          </a:prstGeom>
        </p:spPr>
      </p:pic>
      <p:pic>
        <p:nvPicPr>
          <p:cNvPr id="4" name="Picture 3" descr="A digitally rendered city with numbers">
            <a:extLst>
              <a:ext uri="{FF2B5EF4-FFF2-40B4-BE49-F238E27FC236}">
                <a16:creationId xmlns:a16="http://schemas.microsoft.com/office/drawing/2014/main" id="{E9B51E95-5B68-40C2-9D05-99EDC96349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14402"/>
            <a:ext cx="9144000" cy="4043595"/>
          </a:xfrm>
          <a:prstGeom prst="rect">
            <a:avLst/>
          </a:prstGeom>
        </p:spPr>
      </p:pic>
      <p:pic>
        <p:nvPicPr>
          <p:cNvPr id="9" name="Graphic 8" descr="Badge with solid fill">
            <a:extLst>
              <a:ext uri="{FF2B5EF4-FFF2-40B4-BE49-F238E27FC236}">
                <a16:creationId xmlns:a16="http://schemas.microsoft.com/office/drawing/2014/main" id="{4F5E0544-912C-4A38-A237-316C06C0FA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98063" y="5178227"/>
            <a:ext cx="1349431" cy="1349431"/>
          </a:xfrm>
          <a:prstGeom prst="rect">
            <a:avLst/>
          </a:prstGeom>
        </p:spPr>
      </p:pic>
      <p:sp>
        <p:nvSpPr>
          <p:cNvPr id="11" name="Rectangle 10">
            <a:extLst>
              <a:ext uri="{FF2B5EF4-FFF2-40B4-BE49-F238E27FC236}">
                <a16:creationId xmlns:a16="http://schemas.microsoft.com/office/drawing/2014/main" id="{EBDC98B3-05FE-969F-3768-743592CD5900}"/>
              </a:ext>
            </a:extLst>
          </p:cNvPr>
          <p:cNvSpPr/>
          <p:nvPr/>
        </p:nvSpPr>
        <p:spPr>
          <a:xfrm>
            <a:off x="-1" y="919371"/>
            <a:ext cx="9143999"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dirty="0"/>
              <a:t>Careerpilot is closing. This resource is only available to use until 23</a:t>
            </a:r>
            <a:r>
              <a:rPr lang="en-GB" baseline="30000" dirty="0"/>
              <a:t>rd</a:t>
            </a:r>
            <a:r>
              <a:rPr lang="en-GB" dirty="0"/>
              <a:t> October 2026.</a:t>
            </a:r>
          </a:p>
        </p:txBody>
      </p:sp>
    </p:spTree>
    <p:extLst>
      <p:ext uri="{BB962C8B-B14F-4D97-AF65-F5344CB8AC3E}">
        <p14:creationId xmlns:p14="http://schemas.microsoft.com/office/powerpoint/2010/main" val="1410118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12655"/>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1144"/>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sp>
        <p:nvSpPr>
          <p:cNvPr id="22" name="Rectangle 21">
            <a:extLst>
              <a:ext uri="{FF2B5EF4-FFF2-40B4-BE49-F238E27FC236}">
                <a16:creationId xmlns:a16="http://schemas.microsoft.com/office/drawing/2014/main" id="{1378B12F-1BE8-4FC0-B470-06DA72D75F48}"/>
              </a:ext>
            </a:extLst>
          </p:cNvPr>
          <p:cNvSpPr/>
          <p:nvPr/>
        </p:nvSpPr>
        <p:spPr>
          <a:xfrm>
            <a:off x="1648277" y="3026810"/>
            <a:ext cx="4375383" cy="1477089"/>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explore how developments in technology and science are changing jobs of the future.</a:t>
            </a:r>
          </a:p>
        </p:txBody>
      </p:sp>
      <p:sp>
        <p:nvSpPr>
          <p:cNvPr id="42" name="Rectangle 41">
            <a:extLst>
              <a:ext uri="{FF2B5EF4-FFF2-40B4-BE49-F238E27FC236}">
                <a16:creationId xmlns:a16="http://schemas.microsoft.com/office/drawing/2014/main" id="{B62C6213-2278-4E21-8662-B5D9C22B8911}"/>
              </a:ext>
            </a:extLst>
          </p:cNvPr>
          <p:cNvSpPr/>
          <p:nvPr/>
        </p:nvSpPr>
        <p:spPr>
          <a:xfrm>
            <a:off x="1660478" y="4674239"/>
            <a:ext cx="4375383" cy="1483436"/>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understand what Labour Market Intelligence (LMI) is and how it can be used to predict which jobs may grow in the future.</a:t>
            </a:r>
          </a:p>
        </p:txBody>
      </p:sp>
      <p:grpSp>
        <p:nvGrpSpPr>
          <p:cNvPr id="6" name="Group 5">
            <a:extLst>
              <a:ext uri="{FF2B5EF4-FFF2-40B4-BE49-F238E27FC236}">
                <a16:creationId xmlns:a16="http://schemas.microsoft.com/office/drawing/2014/main" id="{94F77BDE-369B-4A2A-B0B4-0724F9D31A60}"/>
              </a:ext>
            </a:extLst>
          </p:cNvPr>
          <p:cNvGrpSpPr/>
          <p:nvPr/>
        </p:nvGrpSpPr>
        <p:grpSpPr>
          <a:xfrm>
            <a:off x="821876" y="907724"/>
            <a:ext cx="7868648" cy="1406602"/>
            <a:chOff x="173062" y="681791"/>
            <a:chExt cx="8881744" cy="1504351"/>
          </a:xfrm>
        </p:grpSpPr>
        <p:grpSp>
          <p:nvGrpSpPr>
            <p:cNvPr id="21" name="Group 20">
              <a:extLst>
                <a:ext uri="{FF2B5EF4-FFF2-40B4-BE49-F238E27FC236}">
                  <a16:creationId xmlns:a16="http://schemas.microsoft.com/office/drawing/2014/main" id="{B082C3E6-9599-48DB-971B-B16174261EFF}"/>
                </a:ext>
              </a:extLst>
            </p:cNvPr>
            <p:cNvGrpSpPr/>
            <p:nvPr/>
          </p:nvGrpSpPr>
          <p:grpSpPr>
            <a:xfrm>
              <a:off x="1685556" y="690520"/>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2192"/>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0520"/>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1791"/>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173062" y="702192"/>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36" name="Group 35">
            <a:extLst>
              <a:ext uri="{FF2B5EF4-FFF2-40B4-BE49-F238E27FC236}">
                <a16:creationId xmlns:a16="http://schemas.microsoft.com/office/drawing/2014/main" id="{8B70454F-158C-4C15-B794-72D43714A316}"/>
              </a:ext>
            </a:extLst>
          </p:cNvPr>
          <p:cNvGrpSpPr/>
          <p:nvPr/>
        </p:nvGrpSpPr>
        <p:grpSpPr>
          <a:xfrm>
            <a:off x="247050" y="4674239"/>
            <a:ext cx="1413427" cy="1483436"/>
            <a:chOff x="1949557" y="1069747"/>
            <a:chExt cx="1380709"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7" y="1069747"/>
              <a:ext cx="1380709"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359640" y="2740997"/>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4"/>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Task</a:t>
            </a:r>
          </a:p>
          <a:p>
            <a:pPr algn="ctr"/>
            <a:r>
              <a:rPr lang="en-GB" sz="2400" dirty="0"/>
              <a:t>10-30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2"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Presentations</a:t>
            </a:r>
          </a:p>
          <a:p>
            <a:pPr algn="ctr"/>
            <a:r>
              <a:rPr lang="en-GB" sz="2400" dirty="0"/>
              <a:t> 10-15  mins</a:t>
            </a:r>
          </a:p>
        </p:txBody>
      </p:sp>
      <p:pic>
        <p:nvPicPr>
          <p:cNvPr id="34" name="Graphic 33" descr="Badge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60" y="2"/>
            <a:ext cx="646331" cy="646331"/>
          </a:xfrm>
          <a:prstGeom prst="rect">
            <a:avLst/>
          </a:prstGeom>
        </p:spPr>
      </p:pic>
      <p:grpSp>
        <p:nvGrpSpPr>
          <p:cNvPr id="45" name="Group 44">
            <a:extLst>
              <a:ext uri="{FF2B5EF4-FFF2-40B4-BE49-F238E27FC236}">
                <a16:creationId xmlns:a16="http://schemas.microsoft.com/office/drawing/2014/main" id="{19AA1FCE-60AB-45DD-BC65-6A7F28A8DF10}"/>
              </a:ext>
            </a:extLst>
          </p:cNvPr>
          <p:cNvGrpSpPr/>
          <p:nvPr/>
        </p:nvGrpSpPr>
        <p:grpSpPr>
          <a:xfrm>
            <a:off x="247049" y="3021083"/>
            <a:ext cx="1401226" cy="1483436"/>
            <a:chOff x="1917662" y="4958708"/>
            <a:chExt cx="1377950" cy="1458913"/>
          </a:xfrm>
        </p:grpSpPr>
        <p:sp>
          <p:nvSpPr>
            <p:cNvPr id="46" name="Rectangle 12">
              <a:extLst>
                <a:ext uri="{FF2B5EF4-FFF2-40B4-BE49-F238E27FC236}">
                  <a16:creationId xmlns:a16="http://schemas.microsoft.com/office/drawing/2014/main" id="{F8E82959-A65E-4E78-9D4C-AF554EC6DDBB}"/>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14">
              <a:extLst>
                <a:ext uri="{FF2B5EF4-FFF2-40B4-BE49-F238E27FC236}">
                  <a16:creationId xmlns:a16="http://schemas.microsoft.com/office/drawing/2014/main" id="{0F34567B-6512-415A-883E-904DD3A32AC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custDataLst>
      <p:tags r:id="rId1"/>
    </p:custDataLst>
    <p:extLst>
      <p:ext uri="{BB962C8B-B14F-4D97-AF65-F5344CB8AC3E}">
        <p14:creationId xmlns:p14="http://schemas.microsoft.com/office/powerpoint/2010/main" val="260535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1000"/>
                                        <p:tgtEl>
                                          <p:spTgt spid="36"/>
                                        </p:tgtEl>
                                      </p:cBhvr>
                                    </p:animEffect>
                                    <p:anim calcmode="lin" valueType="num">
                                      <p:cBhvr>
                                        <p:cTn id="20" dur="1000" fill="hold"/>
                                        <p:tgtEl>
                                          <p:spTgt spid="36"/>
                                        </p:tgtEl>
                                        <p:attrNameLst>
                                          <p:attrName>ppt_x</p:attrName>
                                        </p:attrNameLst>
                                      </p:cBhvr>
                                      <p:tavLst>
                                        <p:tav tm="0">
                                          <p:val>
                                            <p:strVal val="#ppt_x"/>
                                          </p:val>
                                        </p:tav>
                                        <p:tav tm="100000">
                                          <p:val>
                                            <p:strVal val="#ppt_x"/>
                                          </p:val>
                                        </p:tav>
                                      </p:tavLst>
                                    </p:anim>
                                    <p:anim calcmode="lin" valueType="num">
                                      <p:cBhvr>
                                        <p:cTn id="21" dur="1000" fill="hold"/>
                                        <p:tgtEl>
                                          <p:spTgt spid="3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1000"/>
                                        <p:tgtEl>
                                          <p:spTgt spid="42"/>
                                        </p:tgtEl>
                                      </p:cBhvr>
                                    </p:animEffect>
                                    <p:anim calcmode="lin" valueType="num">
                                      <p:cBhvr>
                                        <p:cTn id="25" dur="1000" fill="hold"/>
                                        <p:tgtEl>
                                          <p:spTgt spid="42"/>
                                        </p:tgtEl>
                                        <p:attrNameLst>
                                          <p:attrName>ppt_x</p:attrName>
                                        </p:attrNameLst>
                                      </p:cBhvr>
                                      <p:tavLst>
                                        <p:tav tm="0">
                                          <p:val>
                                            <p:strVal val="#ppt_x"/>
                                          </p:val>
                                        </p:tav>
                                        <p:tav tm="100000">
                                          <p:val>
                                            <p:strVal val="#ppt_x"/>
                                          </p:val>
                                        </p:tav>
                                      </p:tavLst>
                                    </p:anim>
                                    <p:anim calcmode="lin" valueType="num">
                                      <p:cBhvr>
                                        <p:cTn id="2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additive="base">
                                        <p:cTn id="35" dur="500" fill="hold"/>
                                        <p:tgtEl>
                                          <p:spTgt spid="32"/>
                                        </p:tgtEl>
                                        <p:attrNameLst>
                                          <p:attrName>ppt_x</p:attrName>
                                        </p:attrNameLst>
                                      </p:cBhvr>
                                      <p:tavLst>
                                        <p:tav tm="0">
                                          <p:val>
                                            <p:strVal val="#ppt_x"/>
                                          </p:val>
                                        </p:tav>
                                        <p:tav tm="100000">
                                          <p:val>
                                            <p:strVal val="#ppt_x"/>
                                          </p:val>
                                        </p:tav>
                                      </p:tavLst>
                                    </p:anim>
                                    <p:anim calcmode="lin" valueType="num">
                                      <p:cBhvr additive="base">
                                        <p:cTn id="36" dur="500" fill="hold"/>
                                        <p:tgtEl>
                                          <p:spTgt spid="32"/>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fill="hold"/>
                                        <p:tgtEl>
                                          <p:spTgt spid="33"/>
                                        </p:tgtEl>
                                        <p:attrNameLst>
                                          <p:attrName>ppt_x</p:attrName>
                                        </p:attrNameLst>
                                      </p:cBhvr>
                                      <p:tavLst>
                                        <p:tav tm="0">
                                          <p:val>
                                            <p:strVal val="#ppt_x"/>
                                          </p:val>
                                        </p:tav>
                                        <p:tav tm="100000">
                                          <p:val>
                                            <p:strVal val="#ppt_x"/>
                                          </p:val>
                                        </p:tav>
                                      </p:tavLst>
                                    </p:anim>
                                    <p:anim calcmode="lin" valueType="num">
                                      <p:cBhvr additive="base">
                                        <p:cTn id="4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2" grpId="0" animBg="1"/>
      <p:bldP spid="31" grpId="0" animBg="1"/>
      <p:bldP spid="32" grpId="0" animBg="1"/>
      <p:bldP spid="3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 y="2"/>
            <a:ext cx="9143999" cy="646331"/>
          </a:xfrm>
          <a:prstGeom prst="rect">
            <a:avLst/>
          </a:prstGeom>
          <a:solidFill>
            <a:srgbClr val="002060"/>
          </a:solidFill>
        </p:spPr>
        <p:txBody>
          <a:bodyPr wrap="square" rtlCol="0">
            <a:spAutoFit/>
          </a:bodyPr>
          <a:lstStyle/>
          <a:p>
            <a:pPr algn="ctr"/>
            <a:r>
              <a:rPr lang="en-GB" sz="3600" dirty="0">
                <a:solidFill>
                  <a:schemeClr val="bg1"/>
                </a:solidFill>
              </a:rPr>
              <a:t>What are the jobs of the future?</a:t>
            </a:r>
          </a:p>
        </p:txBody>
      </p:sp>
      <p:pic>
        <p:nvPicPr>
          <p:cNvPr id="12" name="Picture 11" descr="Person wearing mixed reality smartglasses touching transparent screen">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25" t="271" r="227" b="23620"/>
          <a:stretch/>
        </p:blipFill>
        <p:spPr>
          <a:xfrm>
            <a:off x="561860" y="2847975"/>
            <a:ext cx="7910112" cy="3696045"/>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561860" y="1090669"/>
            <a:ext cx="7910112" cy="1569660"/>
          </a:xfrm>
          <a:prstGeom prst="rect">
            <a:avLst/>
          </a:prstGeom>
          <a:solidFill>
            <a:schemeClr val="bg1"/>
          </a:solidFill>
        </p:spPr>
        <p:txBody>
          <a:bodyPr wrap="square" rtlCol="0">
            <a:spAutoFit/>
          </a:bodyPr>
          <a:lstStyle/>
          <a:p>
            <a:r>
              <a:rPr lang="en-GB" sz="2400" dirty="0">
                <a:solidFill>
                  <a:srgbClr val="202124"/>
                </a:solidFill>
              </a:rPr>
              <a:t>Technology and science are developing fast to improve our lives in so many ways. As the world changes, the jobs people do will change too. When you are adults, you may be doing jobs that don’t even exist yet!</a:t>
            </a:r>
          </a:p>
        </p:txBody>
      </p:sp>
      <p:pic>
        <p:nvPicPr>
          <p:cNvPr id="6" name="Graphic 5" descr="Badge with solid fill">
            <a:extLst>
              <a:ext uri="{FF2B5EF4-FFF2-40B4-BE49-F238E27FC236}">
                <a16:creationId xmlns:a16="http://schemas.microsoft.com/office/drawing/2014/main" id="{2862E5A1-1DFF-4922-9ED3-F72A3A27307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7" y="2"/>
            <a:ext cx="646331" cy="646331"/>
          </a:xfrm>
          <a:prstGeom prst="rect">
            <a:avLst/>
          </a:prstGeom>
        </p:spPr>
      </p:pic>
    </p:spTree>
    <p:custDataLst>
      <p:tags r:id="rId1"/>
    </p:custDataLst>
    <p:extLst>
      <p:ext uri="{BB962C8B-B14F-4D97-AF65-F5344CB8AC3E}">
        <p14:creationId xmlns:p14="http://schemas.microsoft.com/office/powerpoint/2010/main" val="2081110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37542"/>
            <a:ext cx="9158780" cy="6933084"/>
          </a:xfrm>
          <a:prstGeom prst="rect">
            <a:avLst/>
          </a:prstGeom>
          <a:solidFill>
            <a:srgbClr val="FF66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14780" y="-44454"/>
            <a:ext cx="9158780" cy="646331"/>
          </a:xfrm>
          <a:prstGeom prst="rect">
            <a:avLst/>
          </a:prstGeom>
          <a:solidFill>
            <a:srgbClr val="002060"/>
          </a:solidFill>
          <a:ln w="19050">
            <a:solidFill>
              <a:schemeClr val="accent5">
                <a:lumMod val="75000"/>
              </a:schemeClr>
            </a:solid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The growth in automation</a:t>
            </a:r>
          </a:p>
        </p:txBody>
      </p:sp>
      <p:sp>
        <p:nvSpPr>
          <p:cNvPr id="2" name="AutoShape 2" descr="Healthcare Science Week 2021 - National Awareness Days Calendar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descr="Interior of server room"/>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07782" y="994721"/>
            <a:ext cx="3725876" cy="2266064"/>
          </a:xfrm>
          <a:prstGeom prst="rect">
            <a:avLst/>
          </a:prstGeom>
          <a:ln>
            <a:solidFill>
              <a:schemeClr val="bg1"/>
            </a:solidFill>
          </a:ln>
        </p:spPr>
      </p:pic>
      <p:sp>
        <p:nvSpPr>
          <p:cNvPr id="6" name="TextBox 5"/>
          <p:cNvSpPr txBox="1"/>
          <p:nvPr/>
        </p:nvSpPr>
        <p:spPr>
          <a:xfrm>
            <a:off x="4611691" y="1950636"/>
            <a:ext cx="807156" cy="369332"/>
          </a:xfrm>
          <a:prstGeom prst="rect">
            <a:avLst/>
          </a:prstGeom>
          <a:noFill/>
        </p:spPr>
        <p:txBody>
          <a:bodyPr wrap="square" rtlCol="0">
            <a:spAutoFit/>
          </a:bodyPr>
          <a:lstStyle/>
          <a:p>
            <a:endParaRPr lang="en-GB" dirty="0"/>
          </a:p>
        </p:txBody>
      </p:sp>
      <p:pic>
        <p:nvPicPr>
          <p:cNvPr id="8" name="Picture 7"/>
          <p:cNvPicPr>
            <a:picLocks noChangeAspect="1"/>
          </p:cNvPicPr>
          <p:nvPr/>
        </p:nvPicPr>
        <p:blipFill rotWithShape="1">
          <a:blip r:embed="rId5"/>
          <a:srcRect b="12365"/>
          <a:stretch/>
        </p:blipFill>
        <p:spPr>
          <a:xfrm>
            <a:off x="4678734" y="987739"/>
            <a:ext cx="3725876" cy="2266064"/>
          </a:xfrm>
          <a:prstGeom prst="rect">
            <a:avLst/>
          </a:prstGeom>
          <a:ln>
            <a:solidFill>
              <a:schemeClr val="bg1"/>
            </a:solidFill>
          </a:ln>
        </p:spPr>
      </p:pic>
      <p:pic>
        <p:nvPicPr>
          <p:cNvPr id="9" name="Picture 8"/>
          <p:cNvPicPr>
            <a:picLocks noChangeAspect="1"/>
          </p:cNvPicPr>
          <p:nvPr/>
        </p:nvPicPr>
        <p:blipFill>
          <a:blip r:embed="rId6"/>
          <a:stretch>
            <a:fillRect/>
          </a:stretch>
        </p:blipFill>
        <p:spPr>
          <a:xfrm>
            <a:off x="707782" y="3613785"/>
            <a:ext cx="3725878" cy="2400850"/>
          </a:xfrm>
          <a:prstGeom prst="rect">
            <a:avLst/>
          </a:prstGeom>
          <a:ln>
            <a:solidFill>
              <a:schemeClr val="bg1"/>
            </a:solidFill>
          </a:ln>
        </p:spPr>
      </p:pic>
      <p:pic>
        <p:nvPicPr>
          <p:cNvPr id="10" name="Picture 9"/>
          <p:cNvPicPr>
            <a:picLocks noChangeAspect="1"/>
          </p:cNvPicPr>
          <p:nvPr/>
        </p:nvPicPr>
        <p:blipFill rotWithShape="1">
          <a:blip r:embed="rId7"/>
          <a:srcRect b="2534"/>
          <a:stretch/>
        </p:blipFill>
        <p:spPr>
          <a:xfrm>
            <a:off x="4678735" y="3613785"/>
            <a:ext cx="3725875" cy="2400850"/>
          </a:xfrm>
          <a:prstGeom prst="rect">
            <a:avLst/>
          </a:prstGeom>
          <a:ln>
            <a:solidFill>
              <a:schemeClr val="bg1"/>
            </a:solidFill>
          </a:ln>
        </p:spPr>
      </p:pic>
      <p:pic>
        <p:nvPicPr>
          <p:cNvPr id="11" name="Graphic 10" descr="Badge with solid fill">
            <a:extLst>
              <a:ext uri="{FF2B5EF4-FFF2-40B4-BE49-F238E27FC236}">
                <a16:creationId xmlns:a16="http://schemas.microsoft.com/office/drawing/2014/main" id="{3E8DF147-13DA-469B-91CA-E1190A5C913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78032" y="-55850"/>
            <a:ext cx="646331" cy="646331"/>
          </a:xfrm>
          <a:prstGeom prst="rect">
            <a:avLst/>
          </a:prstGeom>
        </p:spPr>
      </p:pic>
    </p:spTree>
    <p:custDataLst>
      <p:tags r:id="rId1"/>
    </p:custDataLst>
    <p:extLst>
      <p:ext uri="{BB962C8B-B14F-4D97-AF65-F5344CB8AC3E}">
        <p14:creationId xmlns:p14="http://schemas.microsoft.com/office/powerpoint/2010/main" val="2086646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31853"/>
            <a:ext cx="9144000" cy="6858000"/>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1" name="Text Box 7"/>
          <p:cNvSpPr txBox="1">
            <a:spLocks noChangeArrowheads="1"/>
          </p:cNvSpPr>
          <p:nvPr/>
        </p:nvSpPr>
        <p:spPr bwMode="auto">
          <a:xfrm>
            <a:off x="1023938" y="613465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 name="TextBox 1"/>
          <p:cNvSpPr txBox="1"/>
          <p:nvPr/>
        </p:nvSpPr>
        <p:spPr>
          <a:xfrm>
            <a:off x="-1" y="-42454"/>
            <a:ext cx="9143999" cy="646331"/>
          </a:xfrm>
          <a:prstGeom prst="rect">
            <a:avLst/>
          </a:prstGeom>
          <a:solidFill>
            <a:srgbClr val="002060"/>
          </a:solidFill>
        </p:spPr>
        <p:txBody>
          <a:bodyPr wrap="square" rtlCol="0">
            <a:spAutoFit/>
          </a:bodyPr>
          <a:lstStyle/>
          <a:p>
            <a:pPr algn="ctr"/>
            <a:r>
              <a:rPr lang="en-GB" sz="3600" dirty="0">
                <a:solidFill>
                  <a:schemeClr val="bg1"/>
                </a:solidFill>
              </a:rPr>
              <a:t>How might jobs change in the future?</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049" y="884829"/>
            <a:ext cx="3837162" cy="2498162"/>
          </a:xfrm>
          <a:prstGeom prst="rect">
            <a:avLst/>
          </a:prstGeom>
          <a:ln>
            <a:solidFill>
              <a:schemeClr val="bg1"/>
            </a:solidFill>
          </a:ln>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049" y="3663943"/>
            <a:ext cx="3837162" cy="2470327"/>
          </a:xfrm>
          <a:prstGeom prst="rect">
            <a:avLst/>
          </a:prstGeom>
          <a:ln>
            <a:solidFill>
              <a:schemeClr val="bg1"/>
            </a:solidFill>
          </a:ln>
        </p:spPr>
      </p:pic>
      <p:pic>
        <p:nvPicPr>
          <p:cNvPr id="5" name="Picture 4" descr="Two workers inside a warehouse">
            <a:extLst>
              <a:ext uri="{FF2B5EF4-FFF2-40B4-BE49-F238E27FC236}">
                <a16:creationId xmlns:a16="http://schemas.microsoft.com/office/drawing/2014/main" id="{9F5BBC29-32A7-46B3-80B2-77D0ADAFBA6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835789" y="3659693"/>
            <a:ext cx="3837162" cy="2474577"/>
          </a:xfrm>
          <a:prstGeom prst="rect">
            <a:avLst/>
          </a:prstGeom>
          <a:ln>
            <a:solidFill>
              <a:schemeClr val="bg1"/>
            </a:solidFill>
          </a:ln>
        </p:spPr>
      </p:pic>
      <p:pic>
        <p:nvPicPr>
          <p:cNvPr id="9" name="Picture 8">
            <a:extLst>
              <a:ext uri="{FF2B5EF4-FFF2-40B4-BE49-F238E27FC236}">
                <a16:creationId xmlns:a16="http://schemas.microsoft.com/office/drawing/2014/main" id="{32147B2A-5ED3-487A-9261-59EB00AF702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35789" y="913282"/>
            <a:ext cx="3837162" cy="2470327"/>
          </a:xfrm>
          <a:prstGeom prst="rect">
            <a:avLst/>
          </a:prstGeom>
          <a:ln>
            <a:solidFill>
              <a:schemeClr val="bg1"/>
            </a:solidFill>
          </a:ln>
        </p:spPr>
      </p:pic>
      <p:pic>
        <p:nvPicPr>
          <p:cNvPr id="11" name="Graphic 10" descr="Badge with solid fill">
            <a:extLst>
              <a:ext uri="{FF2B5EF4-FFF2-40B4-BE49-F238E27FC236}">
                <a16:creationId xmlns:a16="http://schemas.microsoft.com/office/drawing/2014/main" id="{0767AD30-4F71-4012-BCD9-60B8CC0372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75545" y="-58389"/>
            <a:ext cx="646331" cy="646331"/>
          </a:xfrm>
          <a:prstGeom prst="rect">
            <a:avLst/>
          </a:prstGeom>
        </p:spPr>
      </p:pic>
    </p:spTree>
    <p:custDataLst>
      <p:tags r:id="rId1"/>
    </p:custDataLst>
    <p:extLst>
      <p:ext uri="{BB962C8B-B14F-4D97-AF65-F5344CB8AC3E}">
        <p14:creationId xmlns:p14="http://schemas.microsoft.com/office/powerpoint/2010/main" val="1429863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75084"/>
            <a:ext cx="9158780" cy="6933084"/>
          </a:xfrm>
          <a:prstGeom prst="rect">
            <a:avLst/>
          </a:prstGeom>
          <a:solidFill>
            <a:srgbClr val="FF66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14780" y="-67068"/>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Where are future jobs going to be?</a:t>
            </a:r>
          </a:p>
        </p:txBody>
      </p:sp>
      <p:sp>
        <p:nvSpPr>
          <p:cNvPr id="2" name="AutoShape 2" descr="Healthcare Science Week 2021 - National Awareness Days Calendar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Box 2"/>
          <p:cNvSpPr txBox="1"/>
          <p:nvPr/>
        </p:nvSpPr>
        <p:spPr>
          <a:xfrm>
            <a:off x="765549" y="909209"/>
            <a:ext cx="3636375" cy="400110"/>
          </a:xfrm>
          <a:prstGeom prst="rect">
            <a:avLst/>
          </a:prstGeom>
          <a:solidFill>
            <a:srgbClr val="00AF61"/>
          </a:solidFill>
        </p:spPr>
        <p:txBody>
          <a:bodyPr wrap="square" lIns="91440" tIns="45720" rIns="91440" bIns="45720" rtlCol="0" anchor="t">
            <a:spAutoFit/>
          </a:bodyPr>
          <a:lstStyle/>
          <a:p>
            <a:pPr algn="ctr"/>
            <a:r>
              <a:rPr lang="en-GB" sz="2000" dirty="0">
                <a:solidFill>
                  <a:schemeClr val="bg1"/>
                </a:solidFill>
              </a:rPr>
              <a:t>Medical, Health Science and Care</a:t>
            </a:r>
            <a:endParaRPr lang="en-GB" dirty="0">
              <a:solidFill>
                <a:schemeClr val="bg1"/>
              </a:solidFill>
            </a:endParaRPr>
          </a:p>
        </p:txBody>
      </p:sp>
      <p:sp>
        <p:nvSpPr>
          <p:cNvPr id="7" name="TextBox 6"/>
          <p:cNvSpPr txBox="1"/>
          <p:nvPr/>
        </p:nvSpPr>
        <p:spPr>
          <a:xfrm>
            <a:off x="4918336" y="3732068"/>
            <a:ext cx="3636376" cy="400110"/>
          </a:xfrm>
          <a:prstGeom prst="rect">
            <a:avLst/>
          </a:prstGeom>
          <a:solidFill>
            <a:srgbClr val="39CC2E"/>
          </a:solidFill>
        </p:spPr>
        <p:txBody>
          <a:bodyPr wrap="square" lIns="91440" tIns="45720" rIns="91440" bIns="45720" rtlCol="0" anchor="t">
            <a:spAutoFit/>
          </a:bodyPr>
          <a:lstStyle/>
          <a:p>
            <a:pPr algn="ctr"/>
            <a:r>
              <a:rPr lang="en-GB" sz="2000" dirty="0">
                <a:solidFill>
                  <a:schemeClr val="bg1"/>
                </a:solidFill>
              </a:rPr>
              <a:t>Environmental (Green Jobs)</a:t>
            </a:r>
            <a:endParaRPr lang="en-GB" sz="2000" dirty="0">
              <a:solidFill>
                <a:schemeClr val="bg1"/>
              </a:solidFill>
              <a:cs typeface="Calibri"/>
            </a:endParaRPr>
          </a:p>
        </p:txBody>
      </p:sp>
      <p:pic>
        <p:nvPicPr>
          <p:cNvPr id="15" name="Picture 14"/>
          <p:cNvPicPr>
            <a:picLocks noChangeAspect="1"/>
          </p:cNvPicPr>
          <p:nvPr/>
        </p:nvPicPr>
        <p:blipFill>
          <a:blip r:embed="rId4"/>
          <a:stretch>
            <a:fillRect/>
          </a:stretch>
        </p:blipFill>
        <p:spPr>
          <a:xfrm>
            <a:off x="765549" y="1420553"/>
            <a:ext cx="3636375" cy="1782714"/>
          </a:xfrm>
          <a:prstGeom prst="rect">
            <a:avLst/>
          </a:prstGeom>
          <a:ln>
            <a:solidFill>
              <a:schemeClr val="bg1"/>
            </a:solidFill>
          </a:ln>
        </p:spPr>
      </p:pic>
      <p:sp>
        <p:nvSpPr>
          <p:cNvPr id="6" name="TextBox 5"/>
          <p:cNvSpPr txBox="1"/>
          <p:nvPr/>
        </p:nvSpPr>
        <p:spPr>
          <a:xfrm>
            <a:off x="765549" y="3728217"/>
            <a:ext cx="3664196" cy="400110"/>
          </a:xfrm>
          <a:prstGeom prst="rect">
            <a:avLst/>
          </a:prstGeom>
          <a:solidFill>
            <a:schemeClr val="accent1">
              <a:lumMod val="50000"/>
            </a:schemeClr>
          </a:solidFill>
        </p:spPr>
        <p:txBody>
          <a:bodyPr wrap="square" lIns="91440" tIns="45720" rIns="91440" bIns="45720" rtlCol="0" anchor="t">
            <a:spAutoFit/>
          </a:bodyPr>
          <a:lstStyle/>
          <a:p>
            <a:pPr algn="ctr"/>
            <a:r>
              <a:rPr lang="en-GB" sz="2000" dirty="0">
                <a:solidFill>
                  <a:schemeClr val="bg1"/>
                </a:solidFill>
              </a:rPr>
              <a:t>Engineering and Construction</a:t>
            </a:r>
            <a:endParaRPr lang="en-GB" dirty="0">
              <a:solidFill>
                <a:schemeClr val="bg1"/>
              </a:solidFill>
            </a:endParaRPr>
          </a:p>
        </p:txBody>
      </p:sp>
      <p:pic>
        <p:nvPicPr>
          <p:cNvPr id="12" name="Picture 11" descr="Safety professional in front of power plant">
            <a:extLst>
              <a:ext uri="{FF2B5EF4-FFF2-40B4-BE49-F238E27FC236}">
                <a16:creationId xmlns:a16="http://schemas.microsoft.com/office/drawing/2014/main" id="{5530F435-D78F-4A09-8B3D-8B1C73948BFB}"/>
              </a:ext>
            </a:extLst>
          </p:cNvPr>
          <p:cNvPicPr>
            <a:picLocks noChangeAspect="1"/>
          </p:cNvPicPr>
          <p:nvPr/>
        </p:nvPicPr>
        <p:blipFill>
          <a:blip r:embed="rId5"/>
          <a:stretch>
            <a:fillRect/>
          </a:stretch>
        </p:blipFill>
        <p:spPr>
          <a:xfrm>
            <a:off x="765550" y="4256126"/>
            <a:ext cx="3664196" cy="1917850"/>
          </a:xfrm>
          <a:prstGeom prst="rect">
            <a:avLst/>
          </a:prstGeom>
          <a:ln>
            <a:solidFill>
              <a:schemeClr val="bg1"/>
            </a:solidFill>
          </a:ln>
        </p:spPr>
      </p:pic>
      <p:sp>
        <p:nvSpPr>
          <p:cNvPr id="18" name="TextBox 17">
            <a:extLst>
              <a:ext uri="{FF2B5EF4-FFF2-40B4-BE49-F238E27FC236}">
                <a16:creationId xmlns:a16="http://schemas.microsoft.com/office/drawing/2014/main" id="{CCBF2D9D-9FDC-41C6-AD9B-9DC111176B67}"/>
              </a:ext>
            </a:extLst>
          </p:cNvPr>
          <p:cNvSpPr txBox="1"/>
          <p:nvPr/>
        </p:nvSpPr>
        <p:spPr>
          <a:xfrm>
            <a:off x="4918336" y="909209"/>
            <a:ext cx="3636375" cy="400110"/>
          </a:xfrm>
          <a:prstGeom prst="rect">
            <a:avLst/>
          </a:prstGeom>
          <a:solidFill>
            <a:schemeClr val="accent1"/>
          </a:solidFill>
        </p:spPr>
        <p:txBody>
          <a:bodyPr wrap="square" lIns="91440" tIns="45720" rIns="91440" bIns="45720" rtlCol="0" anchor="t">
            <a:spAutoFit/>
          </a:bodyPr>
          <a:lstStyle/>
          <a:p>
            <a:pPr algn="ctr"/>
            <a:r>
              <a:rPr lang="en-GB" sz="2000" dirty="0">
                <a:solidFill>
                  <a:schemeClr val="bg1"/>
                </a:solidFill>
              </a:rPr>
              <a:t>IT and Digital Technology</a:t>
            </a:r>
          </a:p>
        </p:txBody>
      </p:sp>
      <p:pic>
        <p:nvPicPr>
          <p:cNvPr id="8" name="Picture 7" descr="Fingerprint scanning machine">
            <a:extLst>
              <a:ext uri="{FF2B5EF4-FFF2-40B4-BE49-F238E27FC236}">
                <a16:creationId xmlns:a16="http://schemas.microsoft.com/office/drawing/2014/main" id="{2FD119A9-37A0-45D3-A3A5-DB0E434333B1}"/>
              </a:ext>
            </a:extLst>
          </p:cNvPr>
          <p:cNvPicPr>
            <a:picLocks noChangeAspect="1"/>
          </p:cNvPicPr>
          <p:nvPr/>
        </p:nvPicPr>
        <p:blipFill>
          <a:blip r:embed="rId6"/>
          <a:stretch>
            <a:fillRect/>
          </a:stretch>
        </p:blipFill>
        <p:spPr>
          <a:xfrm>
            <a:off x="4918337" y="1419326"/>
            <a:ext cx="3636374" cy="1785844"/>
          </a:xfrm>
          <a:prstGeom prst="rect">
            <a:avLst/>
          </a:prstGeom>
          <a:ln>
            <a:solidFill>
              <a:schemeClr val="bg1"/>
            </a:solidFill>
          </a:ln>
        </p:spPr>
      </p:pic>
      <p:pic>
        <p:nvPicPr>
          <p:cNvPr id="16" name="Graphic 15" descr="Badge with solid fill">
            <a:extLst>
              <a:ext uri="{FF2B5EF4-FFF2-40B4-BE49-F238E27FC236}">
                <a16:creationId xmlns:a16="http://schemas.microsoft.com/office/drawing/2014/main" id="{F1622F77-968F-4733-912B-022749CD83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55575" y="-76715"/>
            <a:ext cx="646331" cy="646331"/>
          </a:xfrm>
          <a:prstGeom prst="rect">
            <a:avLst/>
          </a:prstGeom>
        </p:spPr>
      </p:pic>
      <p:pic>
        <p:nvPicPr>
          <p:cNvPr id="5" name="Picture 4" descr="Vibrant green forest">
            <a:extLst>
              <a:ext uri="{FF2B5EF4-FFF2-40B4-BE49-F238E27FC236}">
                <a16:creationId xmlns:a16="http://schemas.microsoft.com/office/drawing/2014/main" id="{D8286312-8424-5CD6-D8ED-910702FC4EC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918336" y="4256126"/>
            <a:ext cx="3636375" cy="1917850"/>
          </a:xfrm>
          <a:prstGeom prst="rect">
            <a:avLst/>
          </a:prstGeom>
          <a:ln>
            <a:solidFill>
              <a:schemeClr val="bg1"/>
            </a:solidFill>
          </a:ln>
        </p:spPr>
      </p:pic>
    </p:spTree>
    <p:custDataLst>
      <p:tags r:id="rId1"/>
    </p:custDataLst>
    <p:extLst>
      <p:ext uri="{BB962C8B-B14F-4D97-AF65-F5344CB8AC3E}">
        <p14:creationId xmlns:p14="http://schemas.microsoft.com/office/powerpoint/2010/main" val="1988105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 y="2"/>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LMI?</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21065"/>
          <a:stretch/>
        </p:blipFill>
        <p:spPr>
          <a:xfrm>
            <a:off x="175545" y="788272"/>
            <a:ext cx="8803202" cy="5927786"/>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324998" y="898441"/>
            <a:ext cx="8494004" cy="1938992"/>
          </a:xfrm>
          <a:prstGeom prst="rect">
            <a:avLst/>
          </a:prstGeom>
          <a:noFill/>
        </p:spPr>
        <p:txBody>
          <a:bodyPr wrap="square" rtlCol="0">
            <a:spAutoFit/>
          </a:bodyPr>
          <a:lstStyle/>
          <a:p>
            <a:r>
              <a:rPr lang="en-GB" sz="2400" dirty="0">
                <a:solidFill>
                  <a:srgbClr val="202124"/>
                </a:solidFill>
              </a:rPr>
              <a:t>LMI stands for Labour Market Information. </a:t>
            </a:r>
          </a:p>
          <a:p>
            <a:endParaRPr lang="en-GB" sz="2400" dirty="0">
              <a:solidFill>
                <a:srgbClr val="202124"/>
              </a:solidFill>
            </a:endParaRPr>
          </a:p>
          <a:p>
            <a:r>
              <a:rPr lang="en-GB" sz="2400" dirty="0">
                <a:solidFill>
                  <a:srgbClr val="202124"/>
                </a:solidFill>
              </a:rPr>
              <a:t>LMI can tell you about different jobs, what you might earn (the salary), skills and qualifications needed and if a job is predicted to grow in the future or not.</a:t>
            </a:r>
          </a:p>
        </p:txBody>
      </p:sp>
      <p:pic>
        <p:nvPicPr>
          <p:cNvPr id="6" name="Graphic 5" descr="Badge with solid fill">
            <a:extLst>
              <a:ext uri="{FF2B5EF4-FFF2-40B4-BE49-F238E27FC236}">
                <a16:creationId xmlns:a16="http://schemas.microsoft.com/office/drawing/2014/main" id="{083FEA32-7EFB-4DCC-921B-7481DCA43C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7" y="2"/>
            <a:ext cx="646331" cy="646331"/>
          </a:xfrm>
          <a:prstGeom prst="rect">
            <a:avLst/>
          </a:prstGeom>
        </p:spPr>
      </p:pic>
    </p:spTree>
    <p:custDataLst>
      <p:tags r:id="rId1"/>
    </p:custDataLst>
    <p:extLst>
      <p:ext uri="{BB962C8B-B14F-4D97-AF65-F5344CB8AC3E}">
        <p14:creationId xmlns:p14="http://schemas.microsoft.com/office/powerpoint/2010/main" val="26188844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 y="2"/>
            <a:ext cx="9143999" cy="646331"/>
          </a:xfrm>
          <a:prstGeom prst="rect">
            <a:avLst/>
          </a:prstGeom>
          <a:solidFill>
            <a:srgbClr val="002060"/>
          </a:solidFill>
        </p:spPr>
        <p:txBody>
          <a:bodyPr wrap="square" rtlCol="0">
            <a:spAutoFit/>
          </a:bodyPr>
          <a:lstStyle/>
          <a:p>
            <a:pPr algn="ctr"/>
            <a:r>
              <a:rPr lang="en-GB" sz="3600" dirty="0">
                <a:solidFill>
                  <a:schemeClr val="bg1"/>
                </a:solidFill>
              </a:rPr>
              <a:t>Student Tasks</a:t>
            </a:r>
          </a:p>
        </p:txBody>
      </p:sp>
      <p:pic>
        <p:nvPicPr>
          <p:cNvPr id="6" name="Graphic 5" descr="Badge with solid fill">
            <a:extLst>
              <a:ext uri="{FF2B5EF4-FFF2-40B4-BE49-F238E27FC236}">
                <a16:creationId xmlns:a16="http://schemas.microsoft.com/office/drawing/2014/main" id="{083FEA32-7EFB-4DCC-921B-7481DCA43C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5547" y="2"/>
            <a:ext cx="646331" cy="646331"/>
          </a:xfrm>
          <a:prstGeom prst="rect">
            <a:avLst/>
          </a:prstGeom>
        </p:spPr>
      </p:pic>
      <p:sp>
        <p:nvSpPr>
          <p:cNvPr id="5" name="Rectangle 4">
            <a:extLst>
              <a:ext uri="{FF2B5EF4-FFF2-40B4-BE49-F238E27FC236}">
                <a16:creationId xmlns:a16="http://schemas.microsoft.com/office/drawing/2014/main" id="{C20355D4-593C-4081-B77A-1F7BF18195EE}"/>
              </a:ext>
            </a:extLst>
          </p:cNvPr>
          <p:cNvSpPr/>
          <p:nvPr/>
        </p:nvSpPr>
        <p:spPr>
          <a:xfrm>
            <a:off x="341523" y="1068636"/>
            <a:ext cx="8427904" cy="223642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If the students have access to a computer each or in pairs continue with this presentation, looking at </a:t>
            </a:r>
            <a:r>
              <a:rPr lang="en-GB" sz="2400" b="1" dirty="0">
                <a:solidFill>
                  <a:schemeClr val="accent4"/>
                </a:solidFill>
                <a:hlinkClick r:id="rId5" action="ppaction://hlinksldjump">
                  <a:extLst>
                    <a:ext uri="{A12FA001-AC4F-418D-AE19-62706E023703}">
                      <ahyp:hlinkClr xmlns:ahyp="http://schemas.microsoft.com/office/drawing/2018/hyperlinkcolor" val="tx"/>
                    </a:ext>
                  </a:extLst>
                </a:hlinkClick>
              </a:rPr>
              <a:t>slides 30-34</a:t>
            </a:r>
            <a:endParaRPr lang="en-GB" dirty="0">
              <a:solidFill>
                <a:schemeClr val="accent4"/>
              </a:solidFill>
            </a:endParaRPr>
          </a:p>
        </p:txBody>
      </p:sp>
      <p:sp>
        <p:nvSpPr>
          <p:cNvPr id="8" name="Rectangle 7">
            <a:extLst>
              <a:ext uri="{FF2B5EF4-FFF2-40B4-BE49-F238E27FC236}">
                <a16:creationId xmlns:a16="http://schemas.microsoft.com/office/drawing/2014/main" id="{C7D5BD21-8D15-4E04-B49A-63C65C18D17A}"/>
              </a:ext>
            </a:extLst>
          </p:cNvPr>
          <p:cNvSpPr/>
          <p:nvPr/>
        </p:nvSpPr>
        <p:spPr>
          <a:xfrm>
            <a:off x="341523" y="3714517"/>
            <a:ext cx="8427904" cy="2236424"/>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If students DO NOT have access to a computer, print off Hot Job posters to show to students and </a:t>
            </a:r>
            <a:r>
              <a:rPr lang="en-GB" sz="2400" b="1" dirty="0">
                <a:solidFill>
                  <a:schemeClr val="accent4"/>
                </a:solidFill>
                <a:hlinkClick r:id="rId6" action="ppaction://hlinksldjump">
                  <a:extLst>
                    <a:ext uri="{A12FA001-AC4F-418D-AE19-62706E023703}">
                      <ahyp:hlinkClr xmlns:ahyp="http://schemas.microsoft.com/office/drawing/2018/hyperlinkcolor" val="tx"/>
                    </a:ext>
                  </a:extLst>
                </a:hlinkClick>
              </a:rPr>
              <a:t>go to slide 35. </a:t>
            </a:r>
            <a:endParaRPr lang="en-GB" sz="2400" b="1" dirty="0">
              <a:solidFill>
                <a:schemeClr val="accent4"/>
              </a:solidFill>
            </a:endParaRPr>
          </a:p>
        </p:txBody>
      </p:sp>
      <p:pic>
        <p:nvPicPr>
          <p:cNvPr id="7" name="Graphic 6" descr="Clipboard with solid fill">
            <a:extLst>
              <a:ext uri="{FF2B5EF4-FFF2-40B4-BE49-F238E27FC236}">
                <a16:creationId xmlns:a16="http://schemas.microsoft.com/office/drawing/2014/main" id="{C6F005D2-6428-4B9C-8537-6EEB07F5E93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48834" y="3843690"/>
            <a:ext cx="646332" cy="646332"/>
          </a:xfrm>
          <a:prstGeom prst="rect">
            <a:avLst/>
          </a:prstGeom>
        </p:spPr>
      </p:pic>
      <p:pic>
        <p:nvPicPr>
          <p:cNvPr id="9" name="Graphic 8" descr="Monitor with solid fill">
            <a:extLst>
              <a:ext uri="{FF2B5EF4-FFF2-40B4-BE49-F238E27FC236}">
                <a16:creationId xmlns:a16="http://schemas.microsoft.com/office/drawing/2014/main" id="{A76EE2C7-879A-44F3-BEA9-A0198BB3261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233233" y="1213695"/>
            <a:ext cx="644487" cy="644487"/>
          </a:xfrm>
          <a:prstGeom prst="rect">
            <a:avLst/>
          </a:prstGeom>
        </p:spPr>
      </p:pic>
    </p:spTree>
    <p:custDataLst>
      <p:tags r:id="rId1"/>
    </p:custDataLst>
    <p:extLst>
      <p:ext uri="{BB962C8B-B14F-4D97-AF65-F5344CB8AC3E}">
        <p14:creationId xmlns:p14="http://schemas.microsoft.com/office/powerpoint/2010/main" val="1001389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2" y="1109523"/>
            <a:ext cx="3861333" cy="461665"/>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Log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89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315656" y="-11025"/>
            <a:ext cx="4570919" cy="584775"/>
          </a:xfrm>
          <a:prstGeom prst="rect">
            <a:avLst/>
          </a:prstGeom>
          <a:noFill/>
          <a:ln w="9525">
            <a:noFill/>
            <a:miter lim="800000"/>
            <a:headEnd/>
            <a:tailEnd/>
          </a:ln>
        </p:spPr>
        <p:txBody>
          <a:bodyPr wrap="square">
            <a:spAutoFit/>
          </a:bodyPr>
          <a:lstStyle/>
          <a:p>
            <a:pPr algn="ctr"/>
            <a:r>
              <a:rPr lang="en-GB" sz="3200" dirty="0">
                <a:solidFill>
                  <a:schemeClr val="bg1"/>
                </a:solidFill>
              </a:rPr>
              <a:t>Careerpilot Task</a:t>
            </a:r>
          </a:p>
        </p:txBody>
      </p:sp>
      <p:sp>
        <p:nvSpPr>
          <p:cNvPr id="19" name="Rectangle 18">
            <a:extLst>
              <a:ext uri="{FF2B5EF4-FFF2-40B4-BE49-F238E27FC236}">
                <a16:creationId xmlns:a16="http://schemas.microsoft.com/office/drawing/2014/main" id="{C243B871-C104-4EC7-9040-E0688A0D4D24}"/>
              </a:ext>
            </a:extLst>
          </p:cNvPr>
          <p:cNvSpPr/>
          <p:nvPr/>
        </p:nvSpPr>
        <p:spPr>
          <a:xfrm>
            <a:off x="383042" y="2286547"/>
            <a:ext cx="7907240"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2. Go to Job Sectors and look at different job profiles</a:t>
            </a:r>
          </a:p>
        </p:txBody>
      </p:sp>
      <p:sp>
        <p:nvSpPr>
          <p:cNvPr id="20" name="Rectangle 19">
            <a:extLst>
              <a:ext uri="{FF2B5EF4-FFF2-40B4-BE49-F238E27FC236}">
                <a16:creationId xmlns:a16="http://schemas.microsoft.com/office/drawing/2014/main" id="{FCED8037-A006-4A81-9DFF-CACF2E4DCA16}"/>
              </a:ext>
            </a:extLst>
          </p:cNvPr>
          <p:cNvSpPr/>
          <p:nvPr/>
        </p:nvSpPr>
        <p:spPr>
          <a:xfrm>
            <a:off x="383042" y="3431124"/>
            <a:ext cx="8571698" cy="1200329"/>
          </a:xfrm>
          <a:prstGeom prst="rect">
            <a:avLst/>
          </a:prstGeom>
          <a:solidFill>
            <a:schemeClr val="bg1"/>
          </a:solidFill>
        </p:spPr>
        <p:txBody>
          <a:bodyPr wrap="square">
            <a:spAutoFit/>
          </a:bodyPr>
          <a:lstStyle/>
          <a:p>
            <a:r>
              <a:rPr lang="en-GB" altLang="en-US" sz="2400" dirty="0">
                <a:latin typeface="Calibri" panose="020F0502020204030204" pitchFamily="34" charset="0"/>
              </a:rPr>
              <a:t>3. Work in pairs to use LMI to find 3 jobs that are predicted to grow in the future (there will be more of these jobs) and 3 that will decline (there will be less of them).</a:t>
            </a:r>
          </a:p>
        </p:txBody>
      </p:sp>
      <p:pic>
        <p:nvPicPr>
          <p:cNvPr id="4" name="Picture 3">
            <a:extLst>
              <a:ext uri="{FF2B5EF4-FFF2-40B4-BE49-F238E27FC236}">
                <a16:creationId xmlns:a16="http://schemas.microsoft.com/office/drawing/2014/main" id="{A9AE0E10-B2AD-44E5-927D-7EE1939089FD}"/>
              </a:ext>
            </a:extLst>
          </p:cNvPr>
          <p:cNvPicPr>
            <a:picLocks noChangeAspect="1"/>
          </p:cNvPicPr>
          <p:nvPr/>
        </p:nvPicPr>
        <p:blipFill>
          <a:blip r:embed="rId3"/>
          <a:stretch>
            <a:fillRect/>
          </a:stretch>
        </p:blipFill>
        <p:spPr>
          <a:xfrm>
            <a:off x="7180911" y="2032048"/>
            <a:ext cx="1578100" cy="1214797"/>
          </a:xfrm>
          <a:prstGeom prst="rect">
            <a:avLst/>
          </a:prstGeom>
          <a:effectLst>
            <a:glow rad="63500">
              <a:schemeClr val="accent1">
                <a:satMod val="175000"/>
                <a:alpha val="40000"/>
              </a:schemeClr>
            </a:glow>
          </a:effectLst>
        </p:spPr>
      </p:pic>
      <p:pic>
        <p:nvPicPr>
          <p:cNvPr id="9" name="Picture 8">
            <a:extLst>
              <a:ext uri="{FF2B5EF4-FFF2-40B4-BE49-F238E27FC236}">
                <a16:creationId xmlns:a16="http://schemas.microsoft.com/office/drawing/2014/main" id="{86C1C82D-6071-4869-BC79-03CAC82B0107}"/>
              </a:ext>
            </a:extLst>
          </p:cNvPr>
          <p:cNvPicPr>
            <a:picLocks noChangeAspect="1"/>
          </p:cNvPicPr>
          <p:nvPr/>
        </p:nvPicPr>
        <p:blipFill>
          <a:blip r:embed="rId4"/>
          <a:stretch>
            <a:fillRect/>
          </a:stretch>
        </p:blipFill>
        <p:spPr>
          <a:xfrm>
            <a:off x="6615291" y="4267200"/>
            <a:ext cx="2339451" cy="452068"/>
          </a:xfrm>
          <a:prstGeom prst="rect">
            <a:avLst/>
          </a:prstGeom>
        </p:spPr>
      </p:pic>
      <p:sp>
        <p:nvSpPr>
          <p:cNvPr id="21" name="Rectangle 20">
            <a:extLst>
              <a:ext uri="{FF2B5EF4-FFF2-40B4-BE49-F238E27FC236}">
                <a16:creationId xmlns:a16="http://schemas.microsoft.com/office/drawing/2014/main" id="{81A17E60-79ED-4457-B98D-A548F720FF47}"/>
              </a:ext>
            </a:extLst>
          </p:cNvPr>
          <p:cNvSpPr/>
          <p:nvPr/>
        </p:nvSpPr>
        <p:spPr>
          <a:xfrm>
            <a:off x="384991" y="5300591"/>
            <a:ext cx="6714129"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Work together to create a poster to show the jobs that are set to grow vs decline</a:t>
            </a:r>
          </a:p>
        </p:txBody>
      </p:sp>
      <p:pic>
        <p:nvPicPr>
          <p:cNvPr id="17" name="Graphic 16" descr="Badge with solid fill">
            <a:extLst>
              <a:ext uri="{FF2B5EF4-FFF2-40B4-BE49-F238E27FC236}">
                <a16:creationId xmlns:a16="http://schemas.microsoft.com/office/drawing/2014/main" id="{7ACD752D-F1DD-4220-9415-C18F605B8F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7" y="2"/>
            <a:ext cx="646331" cy="646331"/>
          </a:xfrm>
          <a:prstGeom prst="rect">
            <a:avLst/>
          </a:prstGeom>
        </p:spPr>
      </p:pic>
      <p:pic>
        <p:nvPicPr>
          <p:cNvPr id="18" name="Graphic 17" descr="Monitor with solid fill">
            <a:extLst>
              <a:ext uri="{FF2B5EF4-FFF2-40B4-BE49-F238E27FC236}">
                <a16:creationId xmlns:a16="http://schemas.microsoft.com/office/drawing/2014/main" id="{C3778E9F-A30F-4A2E-9876-79210E2AE9F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65292" y="923"/>
            <a:ext cx="644487" cy="644487"/>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52FB1464-B969-E40B-3D37-DDA038AE6F6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1852" t="3187" r="11306" b="4904"/>
          <a:stretch/>
        </p:blipFill>
        <p:spPr>
          <a:xfrm>
            <a:off x="4042986" y="944860"/>
            <a:ext cx="1709387" cy="1150062"/>
          </a:xfrm>
          <a:prstGeom prst="rect">
            <a:avLst/>
          </a:prstGeom>
        </p:spPr>
      </p:pic>
    </p:spTree>
    <p:extLst>
      <p:ext uri="{BB962C8B-B14F-4D97-AF65-F5344CB8AC3E}">
        <p14:creationId xmlns:p14="http://schemas.microsoft.com/office/powerpoint/2010/main" val="2531415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9071"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12775"/>
            <a:ext cx="9153071" cy="646331"/>
          </a:xfrm>
          <a:prstGeom prst="rect">
            <a:avLst/>
          </a:prstGeom>
          <a:solidFill>
            <a:srgbClr val="002060"/>
          </a:solidFill>
        </p:spPr>
        <p:txBody>
          <a:bodyPr wrap="square" rtlCol="0">
            <a:spAutoFit/>
          </a:bodyPr>
          <a:lstStyle/>
          <a:p>
            <a:pPr algn="ctr"/>
            <a:r>
              <a:rPr lang="en-GB" sz="3600" dirty="0">
                <a:solidFill>
                  <a:schemeClr val="bg1"/>
                </a:solidFill>
              </a:rPr>
              <a:t>The Year 7 careers lessons are mapped to:</a:t>
            </a:r>
          </a:p>
        </p:txBody>
      </p:sp>
      <p:sp>
        <p:nvSpPr>
          <p:cNvPr id="6" name="Rectangle 5">
            <a:extLst>
              <a:ext uri="{FF2B5EF4-FFF2-40B4-BE49-F238E27FC236}">
                <a16:creationId xmlns:a16="http://schemas.microsoft.com/office/drawing/2014/main" id="{F687B561-80CF-4384-AB78-176580737F79}"/>
              </a:ext>
            </a:extLst>
          </p:cNvPr>
          <p:cNvSpPr/>
          <p:nvPr/>
        </p:nvSpPr>
        <p:spPr>
          <a:xfrm>
            <a:off x="170636" y="5784974"/>
            <a:ext cx="8797130" cy="97398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https://www.careerpilot.org.uk/skills-profile/activities</a:t>
            </a:r>
          </a:p>
        </p:txBody>
      </p:sp>
      <p:sp>
        <p:nvSpPr>
          <p:cNvPr id="34" name="Rectangle 33">
            <a:extLst>
              <a:ext uri="{FF2B5EF4-FFF2-40B4-BE49-F238E27FC236}">
                <a16:creationId xmlns:a16="http://schemas.microsoft.com/office/drawing/2014/main" id="{A3F89CE5-5AFD-4DC4-A45E-141F691A89C9}"/>
              </a:ext>
            </a:extLst>
          </p:cNvPr>
          <p:cNvSpPr/>
          <p:nvPr/>
        </p:nvSpPr>
        <p:spPr>
          <a:xfrm>
            <a:off x="4517554" y="716864"/>
            <a:ext cx="4461412" cy="11976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0F746975-0129-4FBB-95D5-72AB5485A691}"/>
              </a:ext>
            </a:extLst>
          </p:cNvPr>
          <p:cNvSpPr/>
          <p:nvPr/>
        </p:nvSpPr>
        <p:spPr>
          <a:xfrm>
            <a:off x="176236" y="716863"/>
            <a:ext cx="4225915" cy="49966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28513012-5EF5-4533-B0FE-AE3CD45C308A}"/>
              </a:ext>
            </a:extLst>
          </p:cNvPr>
          <p:cNvGrpSpPr/>
          <p:nvPr/>
        </p:nvGrpSpPr>
        <p:grpSpPr>
          <a:xfrm>
            <a:off x="458320" y="1575325"/>
            <a:ext cx="840162" cy="3707353"/>
            <a:chOff x="3569976" y="790278"/>
            <a:chExt cx="1023104" cy="4603283"/>
          </a:xfrm>
        </p:grpSpPr>
        <p:grpSp>
          <p:nvGrpSpPr>
            <p:cNvPr id="43" name="Group 42">
              <a:extLst>
                <a:ext uri="{FF2B5EF4-FFF2-40B4-BE49-F238E27FC236}">
                  <a16:creationId xmlns:a16="http://schemas.microsoft.com/office/drawing/2014/main" id="{0AB57057-87E1-4B5F-9EBB-194247498E55}"/>
                </a:ext>
              </a:extLst>
            </p:cNvPr>
            <p:cNvGrpSpPr/>
            <p:nvPr/>
          </p:nvGrpSpPr>
          <p:grpSpPr>
            <a:xfrm>
              <a:off x="3585292" y="4302880"/>
              <a:ext cx="995918" cy="1090681"/>
              <a:chOff x="192050" y="1029646"/>
              <a:chExt cx="1379537" cy="1525587"/>
            </a:xfrm>
          </p:grpSpPr>
          <p:sp>
            <p:nvSpPr>
              <p:cNvPr id="54" name="Rectangle 2">
                <a:extLst>
                  <a:ext uri="{FF2B5EF4-FFF2-40B4-BE49-F238E27FC236}">
                    <a16:creationId xmlns:a16="http://schemas.microsoft.com/office/drawing/2014/main" id="{7268357A-4AC6-4B78-BB7F-04DB07736CFE}"/>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5" name="Picture 4">
                <a:extLst>
                  <a:ext uri="{FF2B5EF4-FFF2-40B4-BE49-F238E27FC236}">
                    <a16:creationId xmlns:a16="http://schemas.microsoft.com/office/drawing/2014/main" id="{38F6FB9D-C734-4EDD-9A22-A2AF110054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1254D0C6-3C9B-40BB-B432-849EDE4DD9E3}"/>
                </a:ext>
              </a:extLst>
            </p:cNvPr>
            <p:cNvGrpSpPr/>
            <p:nvPr/>
          </p:nvGrpSpPr>
          <p:grpSpPr>
            <a:xfrm>
              <a:off x="3573423" y="3119323"/>
              <a:ext cx="1019657" cy="1090681"/>
              <a:chOff x="1917662" y="1051871"/>
              <a:chExt cx="1377950" cy="1503362"/>
            </a:xfrm>
          </p:grpSpPr>
          <p:sp>
            <p:nvSpPr>
              <p:cNvPr id="52" name="Rectangle 6">
                <a:extLst>
                  <a:ext uri="{FF2B5EF4-FFF2-40B4-BE49-F238E27FC236}">
                    <a16:creationId xmlns:a16="http://schemas.microsoft.com/office/drawing/2014/main" id="{B70B3166-A17E-4D67-ADAC-A27437D0CECC}"/>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3" name="Picture 7">
                <a:extLst>
                  <a:ext uri="{FF2B5EF4-FFF2-40B4-BE49-F238E27FC236}">
                    <a16:creationId xmlns:a16="http://schemas.microsoft.com/office/drawing/2014/main" id="{B736E1FF-D122-4D8A-B60E-9A88AD876C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6" name="Group 45">
              <a:extLst>
                <a:ext uri="{FF2B5EF4-FFF2-40B4-BE49-F238E27FC236}">
                  <a16:creationId xmlns:a16="http://schemas.microsoft.com/office/drawing/2014/main" id="{4C66EDCE-41D0-461D-A6D4-BB00A4B2B1D3}"/>
                </a:ext>
              </a:extLst>
            </p:cNvPr>
            <p:cNvGrpSpPr/>
            <p:nvPr/>
          </p:nvGrpSpPr>
          <p:grpSpPr>
            <a:xfrm>
              <a:off x="3569976" y="1954375"/>
              <a:ext cx="1019657" cy="1090680"/>
              <a:chOff x="235706" y="2981002"/>
              <a:chExt cx="1377950" cy="1474788"/>
            </a:xfrm>
          </p:grpSpPr>
          <p:sp>
            <p:nvSpPr>
              <p:cNvPr id="50" name="Rectangle 5">
                <a:extLst>
                  <a:ext uri="{FF2B5EF4-FFF2-40B4-BE49-F238E27FC236}">
                    <a16:creationId xmlns:a16="http://schemas.microsoft.com/office/drawing/2014/main" id="{1566C540-2B1C-44D0-9BC6-5607CD42E5B5}"/>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1" name="Picture 8">
                <a:extLst>
                  <a:ext uri="{FF2B5EF4-FFF2-40B4-BE49-F238E27FC236}">
                    <a16:creationId xmlns:a16="http://schemas.microsoft.com/office/drawing/2014/main" id="{7F8A1BBE-EEB7-4C61-9834-4CDB77BCB1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7" name="Group 46">
              <a:extLst>
                <a:ext uri="{FF2B5EF4-FFF2-40B4-BE49-F238E27FC236}">
                  <a16:creationId xmlns:a16="http://schemas.microsoft.com/office/drawing/2014/main" id="{93C9170F-64E0-4226-8324-94173C8485F9}"/>
                </a:ext>
              </a:extLst>
            </p:cNvPr>
            <p:cNvGrpSpPr/>
            <p:nvPr/>
          </p:nvGrpSpPr>
          <p:grpSpPr>
            <a:xfrm>
              <a:off x="3569976" y="790278"/>
              <a:ext cx="1010801" cy="1090680"/>
              <a:chOff x="1917662" y="4958708"/>
              <a:chExt cx="1377950" cy="1458913"/>
            </a:xfrm>
          </p:grpSpPr>
          <p:sp>
            <p:nvSpPr>
              <p:cNvPr id="48" name="Rectangle 12">
                <a:extLst>
                  <a:ext uri="{FF2B5EF4-FFF2-40B4-BE49-F238E27FC236}">
                    <a16:creationId xmlns:a16="http://schemas.microsoft.com/office/drawing/2014/main" id="{5215476F-E861-4518-9BD8-086250A20843}"/>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9" name="Picture 14">
                <a:extLst>
                  <a:ext uri="{FF2B5EF4-FFF2-40B4-BE49-F238E27FC236}">
                    <a16:creationId xmlns:a16="http://schemas.microsoft.com/office/drawing/2014/main" id="{E56EEE14-C8E7-4F51-964B-B15FFCED47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9" name="TextBox 8">
            <a:extLst>
              <a:ext uri="{FF2B5EF4-FFF2-40B4-BE49-F238E27FC236}">
                <a16:creationId xmlns:a16="http://schemas.microsoft.com/office/drawing/2014/main" id="{9BED1579-99D7-4AFC-B48D-AB448D0E3D61}"/>
              </a:ext>
            </a:extLst>
          </p:cNvPr>
          <p:cNvSpPr txBox="1"/>
          <p:nvPr/>
        </p:nvSpPr>
        <p:spPr>
          <a:xfrm>
            <a:off x="1349139" y="1657255"/>
            <a:ext cx="2906386" cy="646331"/>
          </a:xfrm>
          <a:prstGeom prst="rect">
            <a:avLst/>
          </a:prstGeom>
          <a:noFill/>
        </p:spPr>
        <p:txBody>
          <a:bodyPr wrap="square" rtlCol="0">
            <a:spAutoFit/>
          </a:bodyPr>
          <a:lstStyle/>
          <a:p>
            <a:r>
              <a:rPr lang="en-GB" sz="1200" dirty="0">
                <a:solidFill>
                  <a:srgbClr val="000000"/>
                </a:solidFill>
              </a:rPr>
              <a:t>See the big picture by paying attention to how the economy, politics and society connect with your own life and career.</a:t>
            </a:r>
            <a:endParaRPr lang="en-GB" sz="1200" dirty="0"/>
          </a:p>
        </p:txBody>
      </p:sp>
      <p:sp>
        <p:nvSpPr>
          <p:cNvPr id="10" name="TextBox 9">
            <a:extLst>
              <a:ext uri="{FF2B5EF4-FFF2-40B4-BE49-F238E27FC236}">
                <a16:creationId xmlns:a16="http://schemas.microsoft.com/office/drawing/2014/main" id="{710852B5-4A7D-45A2-ADE4-0FD61A5AF2D3}"/>
              </a:ext>
            </a:extLst>
          </p:cNvPr>
          <p:cNvSpPr txBox="1"/>
          <p:nvPr/>
        </p:nvSpPr>
        <p:spPr>
          <a:xfrm>
            <a:off x="1411058" y="2630252"/>
            <a:ext cx="2555005" cy="646331"/>
          </a:xfrm>
          <a:prstGeom prst="rect">
            <a:avLst/>
          </a:prstGeom>
          <a:noFill/>
        </p:spPr>
        <p:txBody>
          <a:bodyPr wrap="square" rtlCol="0">
            <a:spAutoFit/>
          </a:bodyPr>
          <a:lstStyle/>
          <a:p>
            <a:r>
              <a:rPr lang="en-GB" sz="1200" dirty="0">
                <a:solidFill>
                  <a:srgbClr val="000000"/>
                </a:solidFill>
              </a:rPr>
              <a:t>Manage your career actively, make the most of opportunities and learn from setbacks.</a:t>
            </a:r>
            <a:endParaRPr lang="en-GB" sz="1200" dirty="0"/>
          </a:p>
        </p:txBody>
      </p:sp>
      <p:sp>
        <p:nvSpPr>
          <p:cNvPr id="11" name="TextBox 10">
            <a:extLst>
              <a:ext uri="{FF2B5EF4-FFF2-40B4-BE49-F238E27FC236}">
                <a16:creationId xmlns:a16="http://schemas.microsoft.com/office/drawing/2014/main" id="{E5C75B0A-F8A1-49DA-9054-4BF8CFFB3235}"/>
              </a:ext>
            </a:extLst>
          </p:cNvPr>
          <p:cNvSpPr txBox="1"/>
          <p:nvPr/>
        </p:nvSpPr>
        <p:spPr>
          <a:xfrm>
            <a:off x="1411056" y="3474773"/>
            <a:ext cx="2689382" cy="830997"/>
          </a:xfrm>
          <a:prstGeom prst="rect">
            <a:avLst/>
          </a:prstGeom>
          <a:noFill/>
        </p:spPr>
        <p:txBody>
          <a:bodyPr wrap="square" rtlCol="0">
            <a:spAutoFit/>
          </a:bodyPr>
          <a:lstStyle/>
          <a:p>
            <a:r>
              <a:rPr lang="en-GB" sz="1200" dirty="0">
                <a:solidFill>
                  <a:srgbClr val="000000"/>
                </a:solidFill>
              </a:rPr>
              <a:t>Explore the full range of possibilities open to you and learn about recruitment processes and the culture of different workplaces.</a:t>
            </a:r>
            <a:endParaRPr lang="en-GB" sz="1200" dirty="0"/>
          </a:p>
        </p:txBody>
      </p:sp>
      <p:sp>
        <p:nvSpPr>
          <p:cNvPr id="14" name="TextBox 13">
            <a:extLst>
              <a:ext uri="{FF2B5EF4-FFF2-40B4-BE49-F238E27FC236}">
                <a16:creationId xmlns:a16="http://schemas.microsoft.com/office/drawing/2014/main" id="{D0FA5C72-2C38-4D4C-961D-2F998576C44E}"/>
              </a:ext>
            </a:extLst>
          </p:cNvPr>
          <p:cNvSpPr txBox="1"/>
          <p:nvPr/>
        </p:nvSpPr>
        <p:spPr>
          <a:xfrm>
            <a:off x="1411056" y="4528536"/>
            <a:ext cx="2441966" cy="646331"/>
          </a:xfrm>
          <a:prstGeom prst="rect">
            <a:avLst/>
          </a:prstGeom>
          <a:noFill/>
        </p:spPr>
        <p:txBody>
          <a:bodyPr wrap="square" rtlCol="0">
            <a:spAutoFit/>
          </a:bodyPr>
          <a:lstStyle/>
          <a:p>
            <a:r>
              <a:rPr lang="en-GB" sz="1200" dirty="0">
                <a:solidFill>
                  <a:srgbClr val="000000"/>
                </a:solidFill>
              </a:rPr>
              <a:t>Grow throughout life by learning and reflecting on yourself, your background, and your strengths.</a:t>
            </a:r>
            <a:endParaRPr lang="en-GB" sz="1200" dirty="0"/>
          </a:p>
        </p:txBody>
      </p:sp>
      <p:sp>
        <p:nvSpPr>
          <p:cNvPr id="16" name="TextBox 15">
            <a:extLst>
              <a:ext uri="{FF2B5EF4-FFF2-40B4-BE49-F238E27FC236}">
                <a16:creationId xmlns:a16="http://schemas.microsoft.com/office/drawing/2014/main" id="{189E3142-17E0-4DA5-A871-2F886E0779B5}"/>
              </a:ext>
            </a:extLst>
          </p:cNvPr>
          <p:cNvSpPr txBox="1"/>
          <p:nvPr/>
        </p:nvSpPr>
        <p:spPr>
          <a:xfrm>
            <a:off x="333068" y="802349"/>
            <a:ext cx="3983219" cy="646331"/>
          </a:xfrm>
          <a:prstGeom prst="rect">
            <a:avLst/>
          </a:prstGeom>
          <a:noFill/>
        </p:spPr>
        <p:txBody>
          <a:bodyPr wrap="square" rtlCol="0">
            <a:spAutoFit/>
          </a:bodyPr>
          <a:lstStyle/>
          <a:p>
            <a:pPr algn="ctr"/>
            <a:r>
              <a:rPr lang="en-GB" b="1" dirty="0"/>
              <a:t>CDI Framework and career development skills</a:t>
            </a:r>
          </a:p>
        </p:txBody>
      </p:sp>
      <p:sp>
        <p:nvSpPr>
          <p:cNvPr id="23" name="TextBox 22">
            <a:extLst>
              <a:ext uri="{FF2B5EF4-FFF2-40B4-BE49-F238E27FC236}">
                <a16:creationId xmlns:a16="http://schemas.microsoft.com/office/drawing/2014/main" id="{F5E2E0BB-787F-4A2A-B08C-0BF414A36475}"/>
              </a:ext>
            </a:extLst>
          </p:cNvPr>
          <p:cNvSpPr txBox="1"/>
          <p:nvPr/>
        </p:nvSpPr>
        <p:spPr>
          <a:xfrm>
            <a:off x="4829843" y="786680"/>
            <a:ext cx="3895537" cy="369332"/>
          </a:xfrm>
          <a:prstGeom prst="rect">
            <a:avLst/>
          </a:prstGeom>
          <a:noFill/>
        </p:spPr>
        <p:txBody>
          <a:bodyPr wrap="square" rtlCol="0">
            <a:spAutoFit/>
          </a:bodyPr>
          <a:lstStyle/>
          <a:p>
            <a:pPr algn="ctr"/>
            <a:r>
              <a:rPr lang="en-GB" b="1" dirty="0"/>
              <a:t>Gatsby Benchmarks</a:t>
            </a:r>
          </a:p>
        </p:txBody>
      </p:sp>
      <p:sp>
        <p:nvSpPr>
          <p:cNvPr id="60" name="TextBox 59">
            <a:extLst>
              <a:ext uri="{FF2B5EF4-FFF2-40B4-BE49-F238E27FC236}">
                <a16:creationId xmlns:a16="http://schemas.microsoft.com/office/drawing/2014/main" id="{C99F411B-646D-4132-8C48-C255570AA843}"/>
              </a:ext>
            </a:extLst>
          </p:cNvPr>
          <p:cNvSpPr txBox="1"/>
          <p:nvPr/>
        </p:nvSpPr>
        <p:spPr>
          <a:xfrm>
            <a:off x="275759" y="5812783"/>
            <a:ext cx="2574557" cy="892552"/>
          </a:xfrm>
          <a:prstGeom prst="rect">
            <a:avLst/>
          </a:prstGeom>
          <a:noFill/>
        </p:spPr>
        <p:txBody>
          <a:bodyPr wrap="square" rtlCol="0">
            <a:spAutoFit/>
          </a:bodyPr>
          <a:lstStyle/>
          <a:p>
            <a:pPr algn="ctr"/>
            <a:r>
              <a:rPr lang="en-GB" b="1" dirty="0"/>
              <a:t>Skills Builder Universal Framework 2.0</a:t>
            </a:r>
          </a:p>
          <a:p>
            <a:pPr algn="ctr"/>
            <a:endParaRPr lang="en-GB" sz="800" b="1" dirty="0"/>
          </a:p>
          <a:p>
            <a:pPr algn="ctr"/>
            <a:r>
              <a:rPr lang="en-GB" sz="800" b="1" dirty="0">
                <a:hlinkClick r:id="rId8"/>
              </a:rPr>
              <a:t>www.skillsbuilder.org/universal-framework</a:t>
            </a:r>
            <a:endParaRPr lang="en-GB" sz="800" b="1" dirty="0"/>
          </a:p>
        </p:txBody>
      </p:sp>
      <p:sp>
        <p:nvSpPr>
          <p:cNvPr id="4" name="TextBox 3">
            <a:extLst>
              <a:ext uri="{FF2B5EF4-FFF2-40B4-BE49-F238E27FC236}">
                <a16:creationId xmlns:a16="http://schemas.microsoft.com/office/drawing/2014/main" id="{E46D8025-4CB6-4140-AA5F-9CF17E3D9738}"/>
              </a:ext>
            </a:extLst>
          </p:cNvPr>
          <p:cNvSpPr txBox="1"/>
          <p:nvPr/>
        </p:nvSpPr>
        <p:spPr>
          <a:xfrm>
            <a:off x="333068" y="5374942"/>
            <a:ext cx="3983219" cy="461665"/>
          </a:xfrm>
          <a:prstGeom prst="rect">
            <a:avLst/>
          </a:prstGeom>
          <a:noFill/>
        </p:spPr>
        <p:txBody>
          <a:bodyPr wrap="square" rtlCol="0">
            <a:spAutoFit/>
          </a:bodyPr>
          <a:lstStyle/>
          <a:p>
            <a:r>
              <a:rPr lang="en-GB" sz="800" dirty="0">
                <a:hlinkClick r:id="rId9"/>
              </a:rPr>
              <a:t>www.thecdi.net/write/Framework/CDI_86-Framework-Guidance_in_Secondary_Schools-webFINAL.pdf</a:t>
            </a:r>
            <a:endParaRPr lang="en-GB" sz="800" dirty="0"/>
          </a:p>
          <a:p>
            <a:endParaRPr lang="en-GB" sz="800" dirty="0"/>
          </a:p>
        </p:txBody>
      </p:sp>
      <p:pic>
        <p:nvPicPr>
          <p:cNvPr id="12" name="Picture 11">
            <a:extLst>
              <a:ext uri="{FF2B5EF4-FFF2-40B4-BE49-F238E27FC236}">
                <a16:creationId xmlns:a16="http://schemas.microsoft.com/office/drawing/2014/main" id="{A5C715BC-E62B-524B-E35B-5E8D741F447E}"/>
              </a:ext>
            </a:extLst>
          </p:cNvPr>
          <p:cNvPicPr>
            <a:picLocks noChangeAspect="1"/>
          </p:cNvPicPr>
          <p:nvPr/>
        </p:nvPicPr>
        <p:blipFill>
          <a:blip r:embed="rId10" cstate="print">
            <a:extLst>
              <a:ext uri="{28A0092B-C50C-407E-A947-70E740481C1C}">
                <a14:useLocalDpi xmlns:a14="http://schemas.microsoft.com/office/drawing/2010/main" val="0"/>
              </a:ext>
            </a:extLst>
          </a:blip>
          <a:srcRect l="1" r="-552"/>
          <a:stretch/>
        </p:blipFill>
        <p:spPr>
          <a:xfrm>
            <a:off x="2859385" y="5913571"/>
            <a:ext cx="6008858" cy="705501"/>
          </a:xfrm>
          <a:prstGeom prst="rect">
            <a:avLst/>
          </a:prstGeom>
        </p:spPr>
      </p:pic>
      <p:sp>
        <p:nvSpPr>
          <p:cNvPr id="15" name="Rectangle 14">
            <a:extLst>
              <a:ext uri="{FF2B5EF4-FFF2-40B4-BE49-F238E27FC236}">
                <a16:creationId xmlns:a16="http://schemas.microsoft.com/office/drawing/2014/main" id="{50726D12-FECA-8C13-E578-7DF0E478372A}"/>
              </a:ext>
            </a:extLst>
          </p:cNvPr>
          <p:cNvSpPr/>
          <p:nvPr/>
        </p:nvSpPr>
        <p:spPr>
          <a:xfrm>
            <a:off x="4517554" y="2043124"/>
            <a:ext cx="4461412" cy="366569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78B03DBB-30D0-474F-1C62-EBCA75AFB3E2}"/>
              </a:ext>
            </a:extLst>
          </p:cNvPr>
          <p:cNvSpPr txBox="1"/>
          <p:nvPr/>
        </p:nvSpPr>
        <p:spPr>
          <a:xfrm>
            <a:off x="4569314" y="2090921"/>
            <a:ext cx="4398453" cy="646331"/>
          </a:xfrm>
          <a:prstGeom prst="rect">
            <a:avLst/>
          </a:prstGeom>
          <a:noFill/>
        </p:spPr>
        <p:txBody>
          <a:bodyPr wrap="square" rtlCol="0">
            <a:spAutoFit/>
          </a:bodyPr>
          <a:lstStyle/>
          <a:p>
            <a:pPr algn="ctr"/>
            <a:r>
              <a:rPr lang="en-GB" b="1" dirty="0"/>
              <a:t>The Equalex Framework to support preparation for Modern Work Experience </a:t>
            </a:r>
          </a:p>
        </p:txBody>
      </p:sp>
      <p:pic>
        <p:nvPicPr>
          <p:cNvPr id="22" name="Picture 21" descr="A close up of a logo&#10;&#10;AI-generated content may be incorrect.">
            <a:extLst>
              <a:ext uri="{FF2B5EF4-FFF2-40B4-BE49-F238E27FC236}">
                <a16:creationId xmlns:a16="http://schemas.microsoft.com/office/drawing/2014/main" id="{E5F34D99-EF5F-142B-7684-23B6BE59F2D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35304" y="1164730"/>
            <a:ext cx="4225915" cy="530133"/>
          </a:xfrm>
          <a:prstGeom prst="rect">
            <a:avLst/>
          </a:prstGeom>
        </p:spPr>
      </p:pic>
      <p:pic>
        <p:nvPicPr>
          <p:cNvPr id="24" name="Picture 23">
            <a:extLst>
              <a:ext uri="{FF2B5EF4-FFF2-40B4-BE49-F238E27FC236}">
                <a16:creationId xmlns:a16="http://schemas.microsoft.com/office/drawing/2014/main" id="{93ADA92A-3CF7-489F-D5C9-1D7A20B18259}"/>
              </a:ext>
            </a:extLst>
          </p:cNvPr>
          <p:cNvPicPr>
            <a:picLocks noChangeAspect="1"/>
          </p:cNvPicPr>
          <p:nvPr/>
        </p:nvPicPr>
        <p:blipFill>
          <a:blip r:embed="rId12"/>
          <a:stretch>
            <a:fillRect/>
          </a:stretch>
        </p:blipFill>
        <p:spPr>
          <a:xfrm>
            <a:off x="5633269" y="2699645"/>
            <a:ext cx="2248985" cy="2243362"/>
          </a:xfrm>
          <a:prstGeom prst="rect">
            <a:avLst/>
          </a:prstGeom>
        </p:spPr>
      </p:pic>
      <p:sp>
        <p:nvSpPr>
          <p:cNvPr id="29" name="Rectangle: Rounded Corners 28">
            <a:extLst>
              <a:ext uri="{FF2B5EF4-FFF2-40B4-BE49-F238E27FC236}">
                <a16:creationId xmlns:a16="http://schemas.microsoft.com/office/drawing/2014/main" id="{8E99A279-5609-EBB3-BD1E-D91585F27B86}"/>
              </a:ext>
            </a:extLst>
          </p:cNvPr>
          <p:cNvSpPr/>
          <p:nvPr/>
        </p:nvSpPr>
        <p:spPr>
          <a:xfrm>
            <a:off x="4829843" y="4988355"/>
            <a:ext cx="3855839" cy="373020"/>
          </a:xfrm>
          <a:prstGeom prst="roundRect">
            <a:avLst/>
          </a:prstGeom>
          <a:solidFill>
            <a:srgbClr val="FD6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Introduce &amp; Inspire</a:t>
            </a:r>
          </a:p>
        </p:txBody>
      </p:sp>
      <p:sp>
        <p:nvSpPr>
          <p:cNvPr id="30" name="TextBox 29">
            <a:extLst>
              <a:ext uri="{FF2B5EF4-FFF2-40B4-BE49-F238E27FC236}">
                <a16:creationId xmlns:a16="http://schemas.microsoft.com/office/drawing/2014/main" id="{02AAEBE7-38D1-4780-6112-6F6E15F3A5B2}"/>
              </a:ext>
            </a:extLst>
          </p:cNvPr>
          <p:cNvSpPr txBox="1"/>
          <p:nvPr/>
        </p:nvSpPr>
        <p:spPr>
          <a:xfrm>
            <a:off x="4741853" y="5402564"/>
            <a:ext cx="4225912" cy="215444"/>
          </a:xfrm>
          <a:prstGeom prst="rect">
            <a:avLst/>
          </a:prstGeom>
          <a:noFill/>
        </p:spPr>
        <p:txBody>
          <a:bodyPr wrap="square" rtlCol="0">
            <a:spAutoFit/>
          </a:bodyPr>
          <a:lstStyle/>
          <a:p>
            <a:pPr algn="ctr"/>
            <a:r>
              <a:rPr lang="en-GB" sz="800" dirty="0">
                <a:hlinkClick r:id="rId13"/>
              </a:rPr>
              <a:t>www.careersandenterprise.co.uk/modern-work-experience/equalex-for-educators/</a:t>
            </a:r>
            <a:endParaRPr lang="en-GB" sz="800" dirty="0"/>
          </a:p>
        </p:txBody>
      </p:sp>
      <p:sp>
        <p:nvSpPr>
          <p:cNvPr id="31" name="TextBox 30">
            <a:extLst>
              <a:ext uri="{FF2B5EF4-FFF2-40B4-BE49-F238E27FC236}">
                <a16:creationId xmlns:a16="http://schemas.microsoft.com/office/drawing/2014/main" id="{F8D4C87D-BD61-1512-39EB-52E4AA25A87D}"/>
              </a:ext>
            </a:extLst>
          </p:cNvPr>
          <p:cNvSpPr txBox="1"/>
          <p:nvPr/>
        </p:nvSpPr>
        <p:spPr>
          <a:xfrm>
            <a:off x="5124785" y="1694861"/>
            <a:ext cx="3305653" cy="215444"/>
          </a:xfrm>
          <a:prstGeom prst="rect">
            <a:avLst/>
          </a:prstGeom>
          <a:noFill/>
        </p:spPr>
        <p:txBody>
          <a:bodyPr wrap="square" rtlCol="0">
            <a:spAutoFit/>
          </a:bodyPr>
          <a:lstStyle/>
          <a:p>
            <a:pPr algn="ctr"/>
            <a:r>
              <a:rPr lang="en-GB" sz="800" dirty="0">
                <a:hlinkClick r:id="rId14"/>
              </a:rPr>
              <a:t>www.gatsbybenchmarks.org.uk/</a:t>
            </a:r>
            <a:endParaRPr lang="en-GB" sz="800" dirty="0"/>
          </a:p>
        </p:txBody>
      </p:sp>
    </p:spTree>
    <p:custDataLst>
      <p:tags r:id="rId1"/>
    </p:custDataLst>
    <p:extLst>
      <p:ext uri="{BB962C8B-B14F-4D97-AF65-F5344CB8AC3E}">
        <p14:creationId xmlns:p14="http://schemas.microsoft.com/office/powerpoint/2010/main" val="397471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3" name="Picture 10" descr="Lo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8203" y="1692152"/>
            <a:ext cx="2027349" cy="70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Lo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622" y="1692151"/>
            <a:ext cx="1516566" cy="70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7D990113-6649-42CF-8669-66A224ADF03A}"/>
              </a:ext>
            </a:extLst>
          </p:cNvPr>
          <p:cNvPicPr>
            <a:picLocks noChangeAspect="1"/>
          </p:cNvPicPr>
          <p:nvPr/>
        </p:nvPicPr>
        <p:blipFill>
          <a:blip r:embed="rId4"/>
          <a:stretch>
            <a:fillRect/>
          </a:stretch>
        </p:blipFill>
        <p:spPr>
          <a:xfrm>
            <a:off x="250393" y="1020881"/>
            <a:ext cx="7855027" cy="3830229"/>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69374A8B-B65A-4A7A-9A9B-849903863E51}"/>
              </a:ext>
            </a:extLst>
          </p:cNvPr>
          <p:cNvSpPr txBox="1"/>
          <p:nvPr/>
        </p:nvSpPr>
        <p:spPr>
          <a:xfrm>
            <a:off x="3" y="2"/>
            <a:ext cx="9143999" cy="584775"/>
          </a:xfrm>
          <a:prstGeom prst="rect">
            <a:avLst/>
          </a:prstGeom>
          <a:solidFill>
            <a:srgbClr val="002060"/>
          </a:solidFill>
        </p:spPr>
        <p:txBody>
          <a:bodyPr wrap="square" rtlCol="0">
            <a:spAutoFit/>
          </a:bodyPr>
          <a:lstStyle/>
          <a:p>
            <a:pPr algn="ctr"/>
            <a:r>
              <a:rPr lang="en-GB" sz="3200" dirty="0">
                <a:solidFill>
                  <a:schemeClr val="bg1"/>
                </a:solidFill>
              </a:rPr>
              <a:t>Task 1: Use Careerpilot to look at LMI</a:t>
            </a:r>
          </a:p>
        </p:txBody>
      </p:sp>
      <p:pic>
        <p:nvPicPr>
          <p:cNvPr id="13" name="Graphic 12" descr="Badge with solid fill">
            <a:extLst>
              <a:ext uri="{FF2B5EF4-FFF2-40B4-BE49-F238E27FC236}">
                <a16:creationId xmlns:a16="http://schemas.microsoft.com/office/drawing/2014/main" id="{00D6353F-B61E-4A71-8431-946F96126DD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7" y="2"/>
            <a:ext cx="646331" cy="646331"/>
          </a:xfrm>
          <a:prstGeom prst="rect">
            <a:avLst/>
          </a:prstGeom>
        </p:spPr>
      </p:pic>
      <p:pic>
        <p:nvPicPr>
          <p:cNvPr id="2" name="Graphic 1" descr="Monitor with solid fill">
            <a:extLst>
              <a:ext uri="{FF2B5EF4-FFF2-40B4-BE49-F238E27FC236}">
                <a16:creationId xmlns:a16="http://schemas.microsoft.com/office/drawing/2014/main" id="{17A7FBFF-4BBE-FFA8-5F57-832AC17DB42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83174" y="-31286"/>
            <a:ext cx="644487" cy="644487"/>
          </a:xfrm>
          <a:prstGeom prst="rect">
            <a:avLst/>
          </a:prstGeom>
        </p:spPr>
      </p:pic>
      <p:sp>
        <p:nvSpPr>
          <p:cNvPr id="4" name="Rectangle 3">
            <a:extLst>
              <a:ext uri="{FF2B5EF4-FFF2-40B4-BE49-F238E27FC236}">
                <a16:creationId xmlns:a16="http://schemas.microsoft.com/office/drawing/2014/main" id="{730BA029-F038-54BF-F9F3-F6EB714D18CF}"/>
              </a:ext>
            </a:extLst>
          </p:cNvPr>
          <p:cNvSpPr/>
          <p:nvPr/>
        </p:nvSpPr>
        <p:spPr>
          <a:xfrm>
            <a:off x="5518770" y="2705100"/>
            <a:ext cx="2411427" cy="196400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93F899DA-1021-4A4B-98DF-3ACAA31CB081}"/>
              </a:ext>
            </a:extLst>
          </p:cNvPr>
          <p:cNvPicPr>
            <a:picLocks noChangeAspect="1"/>
          </p:cNvPicPr>
          <p:nvPr/>
        </p:nvPicPr>
        <p:blipFill rotWithShape="1">
          <a:blip r:embed="rId7"/>
          <a:srcRect b="28848"/>
          <a:stretch/>
        </p:blipFill>
        <p:spPr>
          <a:xfrm>
            <a:off x="85547" y="2705102"/>
            <a:ext cx="8808062" cy="3637845"/>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
        <p:nvSpPr>
          <p:cNvPr id="12" name="Rectangle 11">
            <a:extLst>
              <a:ext uri="{FF2B5EF4-FFF2-40B4-BE49-F238E27FC236}">
                <a16:creationId xmlns:a16="http://schemas.microsoft.com/office/drawing/2014/main" id="{490AE2D2-CAB2-40D2-9D4F-9D220D7E7FE3}"/>
              </a:ext>
            </a:extLst>
          </p:cNvPr>
          <p:cNvSpPr/>
          <p:nvPr/>
        </p:nvSpPr>
        <p:spPr>
          <a:xfrm>
            <a:off x="294591" y="3588533"/>
            <a:ext cx="8389977" cy="11715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2662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00778" y="1160720"/>
            <a:ext cx="8595922" cy="4893647"/>
          </a:xfrm>
          <a:prstGeom prst="rect">
            <a:avLst/>
          </a:prstGeom>
          <a:solidFill>
            <a:schemeClr val="bg1"/>
          </a:solidFill>
          <a:effectLst>
            <a:outerShdw blurRad="63500" sx="102000" sy="102000" algn="ctr" rotWithShape="0">
              <a:prstClr val="black">
                <a:alpha val="40000"/>
              </a:prstClr>
            </a:outerShdw>
          </a:effectLst>
        </p:spPr>
        <p:txBody>
          <a:bodyPr wrap="square">
            <a:spAutoFit/>
          </a:bodyPr>
          <a:lstStyle/>
          <a:p>
            <a:r>
              <a:rPr lang="en-GB" altLang="en-US" sz="2400" dirty="0">
                <a:latin typeface="Calibri" panose="020F0502020204030204" pitchFamily="34" charset="0"/>
              </a:rPr>
              <a:t>In pairs, create a poster to show the jobs that you think are set to grow or decline. You may add pictures and colour to make it stand out.</a:t>
            </a:r>
          </a:p>
          <a:p>
            <a:endParaRPr lang="en-GB" altLang="en-US" sz="2400" dirty="0">
              <a:latin typeface="Calibri" panose="020F0502020204030204" pitchFamily="34" charset="0"/>
            </a:endParaRPr>
          </a:p>
          <a:p>
            <a:endParaRPr lang="en-GB" altLang="en-US" sz="2400" b="1" dirty="0">
              <a:solidFill>
                <a:srgbClr val="002060"/>
              </a:solidFill>
              <a:latin typeface="Calibri" panose="020F0502020204030204" pitchFamily="34" charset="0"/>
            </a:endParaRPr>
          </a:p>
          <a:p>
            <a:endParaRPr lang="en-GB" altLang="en-US" sz="2400" b="1" dirty="0">
              <a:solidFill>
                <a:srgbClr val="002060"/>
              </a:solidFill>
              <a:latin typeface="Calibri" panose="020F0502020204030204" pitchFamily="34" charset="0"/>
            </a:endParaRPr>
          </a:p>
          <a:p>
            <a:endParaRPr lang="en-GB" altLang="en-US" sz="2400" b="1" dirty="0">
              <a:solidFill>
                <a:srgbClr val="002060"/>
              </a:solidFill>
              <a:latin typeface="Calibri" panose="020F0502020204030204" pitchFamily="34" charset="0"/>
            </a:endParaRPr>
          </a:p>
          <a:p>
            <a:endParaRPr lang="en-GB" altLang="en-US" sz="2400" b="1" dirty="0">
              <a:solidFill>
                <a:srgbClr val="002060"/>
              </a:solidFill>
              <a:latin typeface="Calibri" panose="020F0502020204030204" pitchFamily="34" charset="0"/>
            </a:endParaRPr>
          </a:p>
          <a:p>
            <a:endParaRPr lang="en-GB" altLang="en-US" sz="2400" b="1" dirty="0">
              <a:solidFill>
                <a:srgbClr val="002060"/>
              </a:solidFill>
              <a:latin typeface="Calibri" panose="020F0502020204030204" pitchFamily="34" charset="0"/>
            </a:endParaRPr>
          </a:p>
          <a:p>
            <a:endParaRPr lang="en-GB" altLang="en-US" sz="2400" b="1" dirty="0">
              <a:solidFill>
                <a:srgbClr val="002060"/>
              </a:solidFill>
              <a:latin typeface="Calibri" panose="020F0502020204030204" pitchFamily="34" charset="0"/>
            </a:endParaRPr>
          </a:p>
          <a:p>
            <a:endParaRPr lang="en-GB" altLang="en-US" sz="2400" b="1" dirty="0">
              <a:solidFill>
                <a:srgbClr val="002060"/>
              </a:solidFill>
              <a:latin typeface="Calibri" panose="020F0502020204030204" pitchFamily="34" charset="0"/>
            </a:endParaRPr>
          </a:p>
          <a:p>
            <a:endParaRPr lang="en-GB" altLang="en-US" sz="2400" b="1" dirty="0">
              <a:solidFill>
                <a:srgbClr val="002060"/>
              </a:solidFill>
              <a:latin typeface="Calibri" panose="020F0502020204030204" pitchFamily="34" charset="0"/>
            </a:endParaRPr>
          </a:p>
          <a:p>
            <a:r>
              <a:rPr lang="en-GB" altLang="en-US" sz="2400" dirty="0">
                <a:latin typeface="Calibri" panose="020F0502020204030204" pitchFamily="34" charset="0"/>
              </a:rPr>
              <a:t>	</a:t>
            </a:r>
            <a:endParaRPr lang="en-GB" altLang="en-US" sz="20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4"/>
            <a:ext cx="9144000" cy="789559"/>
          </a:xfrm>
          <a:prstGeom prst="rect">
            <a:avLst/>
          </a:prstGeom>
          <a:solidFill>
            <a:srgbClr val="00206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315656" y="-11025"/>
            <a:ext cx="4566166" cy="584775"/>
          </a:xfrm>
          <a:prstGeom prst="rect">
            <a:avLst/>
          </a:prstGeom>
          <a:noFill/>
          <a:ln w="9525">
            <a:noFill/>
            <a:miter lim="800000"/>
            <a:headEnd/>
            <a:tailEnd/>
          </a:ln>
        </p:spPr>
        <p:txBody>
          <a:bodyPr wrap="square">
            <a:spAutoFit/>
          </a:bodyPr>
          <a:lstStyle/>
          <a:p>
            <a:pPr algn="ctr"/>
            <a:r>
              <a:rPr lang="en-GB" sz="3200" dirty="0">
                <a:solidFill>
                  <a:schemeClr val="bg1"/>
                </a:solidFill>
              </a:rPr>
              <a:t>Task 2: Create a poster</a:t>
            </a:r>
          </a:p>
        </p:txBody>
      </p:sp>
      <p:pic>
        <p:nvPicPr>
          <p:cNvPr id="23" name="Picture 22" descr="Icon&#10;&#10;Description automatically generated with medium confidence">
            <a:extLst>
              <a:ext uri="{FF2B5EF4-FFF2-40B4-BE49-F238E27FC236}">
                <a16:creationId xmlns:a16="http://schemas.microsoft.com/office/drawing/2014/main" id="{4163133C-A42C-47E4-BF2A-3DF6B551FD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9872" y="-130693"/>
            <a:ext cx="1020363" cy="1020363"/>
          </a:xfrm>
          <a:prstGeom prst="rect">
            <a:avLst/>
          </a:prstGeom>
        </p:spPr>
      </p:pic>
      <p:pic>
        <p:nvPicPr>
          <p:cNvPr id="17" name="Graphic 16" descr="Badge with solid fill">
            <a:extLst>
              <a:ext uri="{FF2B5EF4-FFF2-40B4-BE49-F238E27FC236}">
                <a16:creationId xmlns:a16="http://schemas.microsoft.com/office/drawing/2014/main" id="{7ACD752D-F1DD-4220-9415-C18F605B8F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5547" y="2"/>
            <a:ext cx="646331" cy="646331"/>
          </a:xfrm>
          <a:prstGeom prst="rect">
            <a:avLst/>
          </a:prstGeom>
        </p:spPr>
      </p:pic>
      <p:sp>
        <p:nvSpPr>
          <p:cNvPr id="3" name="Arrow: Down 2">
            <a:extLst>
              <a:ext uri="{FF2B5EF4-FFF2-40B4-BE49-F238E27FC236}">
                <a16:creationId xmlns:a16="http://schemas.microsoft.com/office/drawing/2014/main" id="{463FE8AD-9664-4168-8F0F-1DE540F83D02}"/>
              </a:ext>
            </a:extLst>
          </p:cNvPr>
          <p:cNvSpPr/>
          <p:nvPr/>
        </p:nvSpPr>
        <p:spPr>
          <a:xfrm>
            <a:off x="5491649" y="2634314"/>
            <a:ext cx="1537584" cy="24795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Down 14">
            <a:extLst>
              <a:ext uri="{FF2B5EF4-FFF2-40B4-BE49-F238E27FC236}">
                <a16:creationId xmlns:a16="http://schemas.microsoft.com/office/drawing/2014/main" id="{FF965990-D2F5-475F-A057-45BDA1147E62}"/>
              </a:ext>
            </a:extLst>
          </p:cNvPr>
          <p:cNvSpPr/>
          <p:nvPr/>
        </p:nvSpPr>
        <p:spPr>
          <a:xfrm rot="10800000">
            <a:off x="2146960" y="2634314"/>
            <a:ext cx="1589518" cy="24795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Straight Connector 4">
            <a:extLst>
              <a:ext uri="{FF2B5EF4-FFF2-40B4-BE49-F238E27FC236}">
                <a16:creationId xmlns:a16="http://schemas.microsoft.com/office/drawing/2014/main" id="{BF2E0431-9666-4174-8365-7F432A462642}"/>
              </a:ext>
            </a:extLst>
          </p:cNvPr>
          <p:cNvCxnSpPr>
            <a:cxnSpLocks/>
          </p:cNvCxnSpPr>
          <p:nvPr/>
        </p:nvCxnSpPr>
        <p:spPr>
          <a:xfrm>
            <a:off x="4625477" y="2405960"/>
            <a:ext cx="0" cy="3186168"/>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Graphic 15" descr="Clipboard with solid fill">
            <a:extLst>
              <a:ext uri="{FF2B5EF4-FFF2-40B4-BE49-F238E27FC236}">
                <a16:creationId xmlns:a16="http://schemas.microsoft.com/office/drawing/2014/main" id="{F3CE16BF-6875-44FD-8BEE-196E79827D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69211" y="-11025"/>
            <a:ext cx="646332" cy="646332"/>
          </a:xfrm>
          <a:prstGeom prst="rect">
            <a:avLst/>
          </a:prstGeom>
        </p:spPr>
      </p:pic>
    </p:spTree>
    <p:extLst>
      <p:ext uri="{BB962C8B-B14F-4D97-AF65-F5344CB8AC3E}">
        <p14:creationId xmlns:p14="http://schemas.microsoft.com/office/powerpoint/2010/main" val="42188277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2" y="1109523"/>
            <a:ext cx="3861333" cy="461665"/>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Log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89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315656" y="-11025"/>
            <a:ext cx="4566166" cy="584775"/>
          </a:xfrm>
          <a:prstGeom prst="rect">
            <a:avLst/>
          </a:prstGeom>
          <a:noFill/>
          <a:ln w="9525">
            <a:noFill/>
            <a:miter lim="800000"/>
            <a:headEnd/>
            <a:tailEnd/>
          </a:ln>
        </p:spPr>
        <p:txBody>
          <a:bodyPr wrap="square">
            <a:spAutoFit/>
          </a:bodyPr>
          <a:lstStyle/>
          <a:p>
            <a:pPr algn="ctr"/>
            <a:r>
              <a:rPr lang="en-GB" sz="3200" dirty="0">
                <a:solidFill>
                  <a:schemeClr val="bg1"/>
                </a:solidFill>
              </a:rPr>
              <a:t>Careerpilot Task</a:t>
            </a:r>
          </a:p>
        </p:txBody>
      </p:sp>
      <p:sp>
        <p:nvSpPr>
          <p:cNvPr id="19" name="Rectangle 18">
            <a:extLst>
              <a:ext uri="{FF2B5EF4-FFF2-40B4-BE49-F238E27FC236}">
                <a16:creationId xmlns:a16="http://schemas.microsoft.com/office/drawing/2014/main" id="{C243B871-C104-4EC7-9040-E0688A0D4D24}"/>
              </a:ext>
            </a:extLst>
          </p:cNvPr>
          <p:cNvSpPr/>
          <p:nvPr/>
        </p:nvSpPr>
        <p:spPr>
          <a:xfrm>
            <a:off x="383042" y="2286547"/>
            <a:ext cx="7907240"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2. Go to Job Sectors and look at different job profiles</a:t>
            </a:r>
          </a:p>
        </p:txBody>
      </p:sp>
      <p:sp>
        <p:nvSpPr>
          <p:cNvPr id="20" name="Rectangle 19">
            <a:extLst>
              <a:ext uri="{FF2B5EF4-FFF2-40B4-BE49-F238E27FC236}">
                <a16:creationId xmlns:a16="http://schemas.microsoft.com/office/drawing/2014/main" id="{FCED8037-A006-4A81-9DFF-CACF2E4DCA16}"/>
              </a:ext>
            </a:extLst>
          </p:cNvPr>
          <p:cNvSpPr/>
          <p:nvPr/>
        </p:nvSpPr>
        <p:spPr>
          <a:xfrm>
            <a:off x="383042" y="3431124"/>
            <a:ext cx="8571698" cy="1200329"/>
          </a:xfrm>
          <a:prstGeom prst="rect">
            <a:avLst/>
          </a:prstGeom>
          <a:solidFill>
            <a:schemeClr val="bg1"/>
          </a:solidFill>
        </p:spPr>
        <p:txBody>
          <a:bodyPr wrap="square">
            <a:spAutoFit/>
          </a:bodyPr>
          <a:lstStyle/>
          <a:p>
            <a:r>
              <a:rPr lang="en-GB" altLang="en-US" sz="2400" dirty="0">
                <a:latin typeface="Calibri" panose="020F0502020204030204" pitchFamily="34" charset="0"/>
              </a:rPr>
              <a:t>3. Work in pairs to use LMI to find three jobs that are predicted to grow in the future (there will be more of these jobs in coming years) and three that will decline (there will be less of them).</a:t>
            </a:r>
          </a:p>
        </p:txBody>
      </p:sp>
      <p:pic>
        <p:nvPicPr>
          <p:cNvPr id="4" name="Picture 3">
            <a:extLst>
              <a:ext uri="{FF2B5EF4-FFF2-40B4-BE49-F238E27FC236}">
                <a16:creationId xmlns:a16="http://schemas.microsoft.com/office/drawing/2014/main" id="{A9AE0E10-B2AD-44E5-927D-7EE1939089FD}"/>
              </a:ext>
            </a:extLst>
          </p:cNvPr>
          <p:cNvPicPr>
            <a:picLocks noChangeAspect="1"/>
          </p:cNvPicPr>
          <p:nvPr/>
        </p:nvPicPr>
        <p:blipFill>
          <a:blip r:embed="rId3"/>
          <a:stretch>
            <a:fillRect/>
          </a:stretch>
        </p:blipFill>
        <p:spPr>
          <a:xfrm>
            <a:off x="7180911" y="2032048"/>
            <a:ext cx="1578100" cy="1214797"/>
          </a:xfrm>
          <a:prstGeom prst="rect">
            <a:avLst/>
          </a:prstGeom>
          <a:effectLst>
            <a:glow rad="63500">
              <a:schemeClr val="accent1">
                <a:satMod val="175000"/>
                <a:alpha val="40000"/>
              </a:schemeClr>
            </a:glow>
          </a:effectLst>
        </p:spPr>
      </p:pic>
      <p:pic>
        <p:nvPicPr>
          <p:cNvPr id="9" name="Picture 8">
            <a:extLst>
              <a:ext uri="{FF2B5EF4-FFF2-40B4-BE49-F238E27FC236}">
                <a16:creationId xmlns:a16="http://schemas.microsoft.com/office/drawing/2014/main" id="{86C1C82D-6071-4869-BC79-03CAC82B0107}"/>
              </a:ext>
            </a:extLst>
          </p:cNvPr>
          <p:cNvPicPr>
            <a:picLocks noChangeAspect="1"/>
          </p:cNvPicPr>
          <p:nvPr/>
        </p:nvPicPr>
        <p:blipFill>
          <a:blip r:embed="rId4"/>
          <a:stretch>
            <a:fillRect/>
          </a:stretch>
        </p:blipFill>
        <p:spPr>
          <a:xfrm>
            <a:off x="6615291" y="4267200"/>
            <a:ext cx="2339451" cy="452068"/>
          </a:xfrm>
          <a:prstGeom prst="rect">
            <a:avLst/>
          </a:prstGeom>
        </p:spPr>
      </p:pic>
      <p:sp>
        <p:nvSpPr>
          <p:cNvPr id="21" name="Rectangle 20">
            <a:extLst>
              <a:ext uri="{FF2B5EF4-FFF2-40B4-BE49-F238E27FC236}">
                <a16:creationId xmlns:a16="http://schemas.microsoft.com/office/drawing/2014/main" id="{81A17E60-79ED-4457-B98D-A548F720FF47}"/>
              </a:ext>
            </a:extLst>
          </p:cNvPr>
          <p:cNvSpPr/>
          <p:nvPr/>
        </p:nvSpPr>
        <p:spPr>
          <a:xfrm>
            <a:off x="384991" y="5300591"/>
            <a:ext cx="6714129"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Work together to create a poster to show the jobs that are set to grow vs decline</a:t>
            </a:r>
          </a:p>
        </p:txBody>
      </p:sp>
      <p:sp>
        <p:nvSpPr>
          <p:cNvPr id="22" name="Star: 32 Points 21">
            <a:extLst>
              <a:ext uri="{FF2B5EF4-FFF2-40B4-BE49-F238E27FC236}">
                <a16:creationId xmlns:a16="http://schemas.microsoft.com/office/drawing/2014/main" id="{6F64C963-71FB-4BD3-988B-387C2B65404D}"/>
              </a:ext>
            </a:extLst>
          </p:cNvPr>
          <p:cNvSpPr/>
          <p:nvPr/>
        </p:nvSpPr>
        <p:spPr>
          <a:xfrm>
            <a:off x="7256125" y="4980180"/>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30 mins</a:t>
            </a:r>
          </a:p>
        </p:txBody>
      </p:sp>
      <p:pic>
        <p:nvPicPr>
          <p:cNvPr id="17" name="Graphic 16" descr="Badge with solid fill">
            <a:extLst>
              <a:ext uri="{FF2B5EF4-FFF2-40B4-BE49-F238E27FC236}">
                <a16:creationId xmlns:a16="http://schemas.microsoft.com/office/drawing/2014/main" id="{7ACD752D-F1DD-4220-9415-C18F605B8F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7" y="2"/>
            <a:ext cx="646331" cy="646331"/>
          </a:xfrm>
          <a:prstGeom prst="rect">
            <a:avLst/>
          </a:prstGeom>
        </p:spPr>
      </p:pic>
      <p:pic>
        <p:nvPicPr>
          <p:cNvPr id="18" name="Graphic 17" descr="Monitor with solid fill">
            <a:extLst>
              <a:ext uri="{FF2B5EF4-FFF2-40B4-BE49-F238E27FC236}">
                <a16:creationId xmlns:a16="http://schemas.microsoft.com/office/drawing/2014/main" id="{C3778E9F-A30F-4A2E-9876-79210E2AE9F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65292" y="923"/>
            <a:ext cx="644487" cy="644487"/>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52FB1464-B969-E40B-3D37-DDA038AE6F6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1852" t="3187" r="11306" b="4904"/>
          <a:stretch/>
        </p:blipFill>
        <p:spPr>
          <a:xfrm>
            <a:off x="4042986" y="944860"/>
            <a:ext cx="1709387" cy="1150062"/>
          </a:xfrm>
          <a:prstGeom prst="rect">
            <a:avLst/>
          </a:prstGeom>
        </p:spPr>
      </p:pic>
    </p:spTree>
    <p:extLst>
      <p:ext uri="{BB962C8B-B14F-4D97-AF65-F5344CB8AC3E}">
        <p14:creationId xmlns:p14="http://schemas.microsoft.com/office/powerpoint/2010/main" val="426073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2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22"/>
                                        </p:tgtEl>
                                        <p:attrNameLst>
                                          <p:attrName>style.color</p:attrName>
                                        </p:attrNameLst>
                                      </p:cBhvr>
                                      <p:to>
                                        <a:schemeClr val="bg1"/>
                                      </p:to>
                                    </p:animClr>
                                    <p:animClr clrSpc="rgb" dir="cw">
                                      <p:cBhvr>
                                        <p:cTn id="12" dur="250" autoRev="1" fill="remove"/>
                                        <p:tgtEl>
                                          <p:spTgt spid="22"/>
                                        </p:tgtEl>
                                        <p:attrNameLst>
                                          <p:attrName>fillcolor</p:attrName>
                                        </p:attrNameLst>
                                      </p:cBhvr>
                                      <p:to>
                                        <a:schemeClr val="bg1"/>
                                      </p:to>
                                    </p:animClr>
                                    <p:set>
                                      <p:cBhvr>
                                        <p:cTn id="13" dur="250" autoRev="1" fill="remove"/>
                                        <p:tgtEl>
                                          <p:spTgt spid="22"/>
                                        </p:tgtEl>
                                        <p:attrNameLst>
                                          <p:attrName>fill.type</p:attrName>
                                        </p:attrNameLst>
                                      </p:cBhvr>
                                      <p:to>
                                        <p:strVal val="solid"/>
                                      </p:to>
                                    </p:set>
                                    <p:set>
                                      <p:cBhvr>
                                        <p:cTn id="14" dur="250" autoRev="1" fill="remove"/>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78219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Paired presentations </a:t>
            </a:r>
          </a:p>
        </p:txBody>
      </p:sp>
      <p:sp>
        <p:nvSpPr>
          <p:cNvPr id="3" name="TextBox 2">
            <a:extLst>
              <a:ext uri="{FF2B5EF4-FFF2-40B4-BE49-F238E27FC236}">
                <a16:creationId xmlns:a16="http://schemas.microsoft.com/office/drawing/2014/main" id="{F90434F1-66F3-40DD-94F5-925953437546}"/>
              </a:ext>
            </a:extLst>
          </p:cNvPr>
          <p:cNvSpPr txBox="1"/>
          <p:nvPr/>
        </p:nvSpPr>
        <p:spPr>
          <a:xfrm>
            <a:off x="338202" y="1351508"/>
            <a:ext cx="8404964" cy="3416320"/>
          </a:xfrm>
          <a:prstGeom prst="rect">
            <a:avLst/>
          </a:prstGeom>
          <a:solidFill>
            <a:schemeClr val="bg1"/>
          </a:solidFill>
        </p:spPr>
        <p:txBody>
          <a:bodyPr wrap="square" rtlCol="0">
            <a:spAutoFit/>
          </a:bodyPr>
          <a:lstStyle/>
          <a:p>
            <a:r>
              <a:rPr lang="en-GB" sz="2400" dirty="0"/>
              <a:t>Take it in turns in your pairs to share your findings with the rest of the class. You may share your poster if you created one.</a:t>
            </a:r>
          </a:p>
          <a:p>
            <a:endParaRPr lang="en-GB" sz="2400" dirty="0">
              <a:solidFill>
                <a:schemeClr val="accent5">
                  <a:lumMod val="50000"/>
                </a:schemeClr>
              </a:solidFill>
            </a:endParaRPr>
          </a:p>
          <a:p>
            <a:r>
              <a:rPr lang="en-GB" sz="2400" dirty="0"/>
              <a:t>	Show you are listening by using open questions to deepen 	your understanding</a:t>
            </a:r>
          </a:p>
          <a:p>
            <a:endParaRPr lang="en-GB" sz="2400" dirty="0"/>
          </a:p>
          <a:p>
            <a:r>
              <a:rPr lang="en-GB" sz="2400" dirty="0"/>
              <a:t>	Speak engagingly by using facts and examples to support 	your points</a:t>
            </a:r>
          </a:p>
          <a:p>
            <a:endParaRPr lang="en-GB" sz="2400" dirty="0"/>
          </a:p>
        </p:txBody>
      </p:sp>
      <p:pic>
        <p:nvPicPr>
          <p:cNvPr id="4" name="Picture 3">
            <a:extLst>
              <a:ext uri="{FF2B5EF4-FFF2-40B4-BE49-F238E27FC236}">
                <a16:creationId xmlns:a16="http://schemas.microsoft.com/office/drawing/2014/main" id="{A083AD03-DB84-4266-B287-66F6D3C5E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0834" y="2403147"/>
            <a:ext cx="928624" cy="928624"/>
          </a:xfrm>
          <a:prstGeom prst="rect">
            <a:avLst/>
          </a:prstGeom>
        </p:spPr>
      </p:pic>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0834" y="3436769"/>
            <a:ext cx="928623" cy="928623"/>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6975554" y="4622511"/>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8" name="Graphic 7" descr="Badge with solid fill">
            <a:extLst>
              <a:ext uri="{FF2B5EF4-FFF2-40B4-BE49-F238E27FC236}">
                <a16:creationId xmlns:a16="http://schemas.microsoft.com/office/drawing/2014/main" id="{371B84B5-54FE-4118-B081-0A2B1357004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7" y="67935"/>
            <a:ext cx="646331" cy="646331"/>
          </a:xfrm>
          <a:prstGeom prst="rect">
            <a:avLst/>
          </a:prstGeom>
        </p:spPr>
      </p:pic>
      <p:sp>
        <p:nvSpPr>
          <p:cNvPr id="2" name="TextBox 1">
            <a:extLst>
              <a:ext uri="{FF2B5EF4-FFF2-40B4-BE49-F238E27FC236}">
                <a16:creationId xmlns:a16="http://schemas.microsoft.com/office/drawing/2014/main" id="{96B9DCA1-E637-4416-8D1A-EAE9D8E75996}"/>
              </a:ext>
            </a:extLst>
          </p:cNvPr>
          <p:cNvSpPr txBox="1"/>
          <p:nvPr/>
        </p:nvSpPr>
        <p:spPr>
          <a:xfrm>
            <a:off x="400834" y="5866350"/>
            <a:ext cx="3999122" cy="461665"/>
          </a:xfrm>
          <a:prstGeom prst="rect">
            <a:avLst/>
          </a:prstGeom>
          <a:noFill/>
        </p:spPr>
        <p:txBody>
          <a:bodyPr wrap="square" rtlCol="0">
            <a:spAutoFit/>
          </a:bodyPr>
          <a:lstStyle/>
          <a:p>
            <a:r>
              <a:rPr lang="en-GB" sz="2400" b="1" dirty="0">
                <a:hlinkClick r:id="rId6" action="ppaction://hlinksldjump"/>
              </a:rPr>
              <a:t>Click here for final slide.</a:t>
            </a:r>
            <a:endParaRPr lang="en-GB" sz="2400" b="1" dirty="0"/>
          </a:p>
        </p:txBody>
      </p:sp>
    </p:spTree>
    <p:extLst>
      <p:ext uri="{BB962C8B-B14F-4D97-AF65-F5344CB8AC3E}">
        <p14:creationId xmlns:p14="http://schemas.microsoft.com/office/powerpoint/2010/main" val="2776245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4"/>
            <a:ext cx="9144000" cy="789559"/>
          </a:xfrm>
          <a:prstGeom prst="rect">
            <a:avLst/>
          </a:prstGeom>
          <a:solidFill>
            <a:srgbClr val="0070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527223" y="30779"/>
            <a:ext cx="6089557" cy="584775"/>
          </a:xfrm>
          <a:prstGeom prst="rect">
            <a:avLst/>
          </a:prstGeom>
          <a:noFill/>
          <a:ln w="9525">
            <a:noFill/>
            <a:miter lim="800000"/>
            <a:headEnd/>
            <a:tailEnd/>
          </a:ln>
        </p:spPr>
        <p:txBody>
          <a:bodyPr wrap="square">
            <a:spAutoFit/>
          </a:bodyPr>
          <a:lstStyle/>
          <a:p>
            <a:pPr algn="ctr"/>
            <a:r>
              <a:rPr lang="en-GB" sz="3200" dirty="0">
                <a:solidFill>
                  <a:schemeClr val="bg1"/>
                </a:solidFill>
              </a:rPr>
              <a:t> Using Labour Market Information</a:t>
            </a:r>
          </a:p>
        </p:txBody>
      </p:sp>
      <p:pic>
        <p:nvPicPr>
          <p:cNvPr id="17" name="Graphic 16" descr="Badge with solid fill">
            <a:extLst>
              <a:ext uri="{FF2B5EF4-FFF2-40B4-BE49-F238E27FC236}">
                <a16:creationId xmlns:a16="http://schemas.microsoft.com/office/drawing/2014/main" id="{7ACD752D-F1DD-4220-9415-C18F605B8F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5547" y="2"/>
            <a:ext cx="646331" cy="646331"/>
          </a:xfrm>
          <a:prstGeom prst="rect">
            <a:avLst/>
          </a:prstGeom>
        </p:spPr>
      </p:pic>
      <p:pic>
        <p:nvPicPr>
          <p:cNvPr id="15" name="Picture 14" descr="Graphical user interface, website&#10;&#10;Description automatically generated">
            <a:extLst>
              <a:ext uri="{FF2B5EF4-FFF2-40B4-BE49-F238E27FC236}">
                <a16:creationId xmlns:a16="http://schemas.microsoft.com/office/drawing/2014/main" id="{DCAB454B-E9C6-4970-B28A-1426014D30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7175" y="820336"/>
            <a:ext cx="5105400" cy="2871788"/>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
        <p:nvSpPr>
          <p:cNvPr id="20" name="Star: 32 Points 19">
            <a:extLst>
              <a:ext uri="{FF2B5EF4-FFF2-40B4-BE49-F238E27FC236}">
                <a16:creationId xmlns:a16="http://schemas.microsoft.com/office/drawing/2014/main" id="{0B58F00B-BC34-4EE3-8F4A-25AB10913375}"/>
              </a:ext>
            </a:extLst>
          </p:cNvPr>
          <p:cNvSpPr/>
          <p:nvPr/>
        </p:nvSpPr>
        <p:spPr>
          <a:xfrm>
            <a:off x="7096090" y="970784"/>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5 mins</a:t>
            </a:r>
          </a:p>
        </p:txBody>
      </p:sp>
      <p:pic>
        <p:nvPicPr>
          <p:cNvPr id="3" name="Picture 2">
            <a:extLst>
              <a:ext uri="{FF2B5EF4-FFF2-40B4-BE49-F238E27FC236}">
                <a16:creationId xmlns:a16="http://schemas.microsoft.com/office/drawing/2014/main" id="{7EC6EC6A-C4ED-8F25-4331-BF2985F70CBE}"/>
              </a:ext>
            </a:extLst>
          </p:cNvPr>
          <p:cNvPicPr>
            <a:picLocks noChangeAspect="1"/>
          </p:cNvPicPr>
          <p:nvPr/>
        </p:nvPicPr>
        <p:blipFill rotWithShape="1">
          <a:blip r:embed="rId5"/>
          <a:srcRect b="28848"/>
          <a:stretch/>
        </p:blipFill>
        <p:spPr>
          <a:xfrm>
            <a:off x="1527223" y="3788607"/>
            <a:ext cx="7336481" cy="3030063"/>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2FBF1659-83A5-BB0F-F275-5C32D63C8E90}"/>
              </a:ext>
            </a:extLst>
          </p:cNvPr>
          <p:cNvSpPr/>
          <p:nvPr/>
        </p:nvSpPr>
        <p:spPr>
          <a:xfrm>
            <a:off x="1701338" y="4536566"/>
            <a:ext cx="6988246" cy="93537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428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heel(1)">
                                      <p:cBhvr>
                                        <p:cTn id="2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210748" y="899852"/>
            <a:ext cx="8595922" cy="2308324"/>
          </a:xfrm>
          <a:prstGeom prst="rect">
            <a:avLst/>
          </a:prstGeom>
          <a:solidFill>
            <a:schemeClr val="bg1"/>
          </a:solidFill>
        </p:spPr>
        <p:txBody>
          <a:bodyPr wrap="square">
            <a:spAutoFit/>
          </a:bodyPr>
          <a:lstStyle/>
          <a:p>
            <a:r>
              <a:rPr lang="en-GB" altLang="en-US" sz="2400" dirty="0">
                <a:latin typeface="Calibri" panose="020F0502020204030204" pitchFamily="34" charset="0"/>
              </a:rPr>
              <a:t>Working in pairs, think back to the earlier slides and discuss 3 jobs you think are likely to </a:t>
            </a:r>
            <a:r>
              <a:rPr lang="en-GB" altLang="en-US" sz="2400" b="1" dirty="0">
                <a:latin typeface="Calibri" panose="020F0502020204030204" pitchFamily="34" charset="0"/>
              </a:rPr>
              <a:t>grow</a:t>
            </a:r>
            <a:r>
              <a:rPr lang="en-GB" altLang="en-US" sz="2400" dirty="0">
                <a:latin typeface="Calibri" panose="020F0502020204030204" pitchFamily="34" charset="0"/>
              </a:rPr>
              <a:t> in the UK and 3 jobs you think will </a:t>
            </a:r>
            <a:r>
              <a:rPr lang="en-GB" altLang="en-US" sz="2400" b="1" dirty="0">
                <a:latin typeface="Calibri" panose="020F0502020204030204" pitchFamily="34" charset="0"/>
              </a:rPr>
              <a:t>decline</a:t>
            </a:r>
            <a:r>
              <a:rPr lang="en-GB" altLang="en-US" sz="2400" dirty="0">
                <a:latin typeface="Calibri" panose="020F0502020204030204" pitchFamily="34" charset="0"/>
              </a:rPr>
              <a:t> and why you think this. </a:t>
            </a:r>
          </a:p>
          <a:p>
            <a:endParaRPr lang="en-GB" altLang="en-US" sz="2400" dirty="0">
              <a:latin typeface="Calibri" panose="020F0502020204030204" pitchFamily="34" charset="0"/>
            </a:endParaRPr>
          </a:p>
          <a:p>
            <a:r>
              <a:rPr lang="en-GB" altLang="en-US" sz="2400" dirty="0">
                <a:latin typeface="Calibri" panose="020F0502020204030204" pitchFamily="34" charset="0"/>
              </a:rPr>
              <a:t>Create a poster to show the jobs that you think are set to grow or decline. You may add pictures and colour to make it stand out.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4"/>
            <a:ext cx="9144000" cy="789559"/>
          </a:xfrm>
          <a:prstGeom prst="rect">
            <a:avLst/>
          </a:prstGeom>
          <a:solidFill>
            <a:srgbClr val="0070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406502" y="30779"/>
            <a:ext cx="4566166" cy="584775"/>
          </a:xfrm>
          <a:prstGeom prst="rect">
            <a:avLst/>
          </a:prstGeom>
          <a:noFill/>
          <a:ln w="9525">
            <a:noFill/>
            <a:miter lim="800000"/>
            <a:headEnd/>
            <a:tailEnd/>
          </a:ln>
        </p:spPr>
        <p:txBody>
          <a:bodyPr wrap="square">
            <a:spAutoFit/>
          </a:bodyPr>
          <a:lstStyle/>
          <a:p>
            <a:pPr algn="ctr"/>
            <a:r>
              <a:rPr lang="en-GB" sz="3200" dirty="0">
                <a:solidFill>
                  <a:schemeClr val="bg1"/>
                </a:solidFill>
              </a:rPr>
              <a:t>Task 1: Create a poster</a:t>
            </a:r>
          </a:p>
        </p:txBody>
      </p:sp>
      <p:pic>
        <p:nvPicPr>
          <p:cNvPr id="17" name="Graphic 16" descr="Badge with solid fill">
            <a:extLst>
              <a:ext uri="{FF2B5EF4-FFF2-40B4-BE49-F238E27FC236}">
                <a16:creationId xmlns:a16="http://schemas.microsoft.com/office/drawing/2014/main" id="{7ACD752D-F1DD-4220-9415-C18F605B8F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5547" y="2"/>
            <a:ext cx="646331" cy="646331"/>
          </a:xfrm>
          <a:prstGeom prst="rect">
            <a:avLst/>
          </a:prstGeom>
        </p:spPr>
      </p:pic>
      <p:pic>
        <p:nvPicPr>
          <p:cNvPr id="5" name="Graphic 4" descr="Clipboard with solid fill">
            <a:extLst>
              <a:ext uri="{FF2B5EF4-FFF2-40B4-BE49-F238E27FC236}">
                <a16:creationId xmlns:a16="http://schemas.microsoft.com/office/drawing/2014/main" id="{00F4721E-86D2-4AAE-9E62-9ADB99A1E9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31992" y="-11730"/>
            <a:ext cx="646332" cy="646332"/>
          </a:xfrm>
          <a:prstGeom prst="rect">
            <a:avLst/>
          </a:prstGeom>
        </p:spPr>
      </p:pic>
      <p:pic>
        <p:nvPicPr>
          <p:cNvPr id="19" name="Picture 18">
            <a:extLst>
              <a:ext uri="{FF2B5EF4-FFF2-40B4-BE49-F238E27FC236}">
                <a16:creationId xmlns:a16="http://schemas.microsoft.com/office/drawing/2014/main" id="{30248973-123A-B1CA-9F8C-CBB2F617EEFC}"/>
              </a:ext>
            </a:extLst>
          </p:cNvPr>
          <p:cNvPicPr>
            <a:picLocks noChangeAspect="1"/>
          </p:cNvPicPr>
          <p:nvPr/>
        </p:nvPicPr>
        <p:blipFill rotWithShape="1">
          <a:blip r:embed="rId5"/>
          <a:srcRect l="6081" t="25353" r="4200"/>
          <a:stretch/>
        </p:blipFill>
        <p:spPr>
          <a:xfrm>
            <a:off x="210748" y="4095750"/>
            <a:ext cx="5200650" cy="2319600"/>
          </a:xfrm>
          <a:prstGeom prst="rect">
            <a:avLst/>
          </a:prstGeom>
          <a:effectLst>
            <a:outerShdw blurRad="63500" sx="102000" sy="102000" algn="ctr" rotWithShape="0">
              <a:prstClr val="black">
                <a:alpha val="40000"/>
              </a:prstClr>
            </a:outerShdw>
          </a:effectLst>
        </p:spPr>
      </p:pic>
      <p:sp>
        <p:nvSpPr>
          <p:cNvPr id="20" name="Star: 32 Points 19">
            <a:extLst>
              <a:ext uri="{FF2B5EF4-FFF2-40B4-BE49-F238E27FC236}">
                <a16:creationId xmlns:a16="http://schemas.microsoft.com/office/drawing/2014/main" id="{C0384767-108B-CFA5-0B74-2FB222387005}"/>
              </a:ext>
            </a:extLst>
          </p:cNvPr>
          <p:cNvSpPr/>
          <p:nvPr/>
        </p:nvSpPr>
        <p:spPr>
          <a:xfrm>
            <a:off x="6531992" y="4282387"/>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20 mins</a:t>
            </a:r>
          </a:p>
        </p:txBody>
      </p:sp>
    </p:spTree>
    <p:extLst>
      <p:ext uri="{BB962C8B-B14F-4D97-AF65-F5344CB8AC3E}">
        <p14:creationId xmlns:p14="http://schemas.microsoft.com/office/powerpoint/2010/main" val="270254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B2EC8-D77F-E610-3094-3A040FCE6511}"/>
            </a:ext>
          </a:extLst>
        </p:cNvPr>
        <p:cNvGrpSpPr/>
        <p:nvPr/>
      </p:nvGrpSpPr>
      <p:grpSpPr>
        <a:xfrm>
          <a:off x="0" y="0"/>
          <a:ext cx="0" cy="0"/>
          <a:chOff x="0" y="0"/>
          <a:chExt cx="0" cy="0"/>
        </a:xfrm>
      </p:grpSpPr>
      <p:sp>
        <p:nvSpPr>
          <p:cNvPr id="21" name="Rectangle 2">
            <a:extLst>
              <a:ext uri="{FF2B5EF4-FFF2-40B4-BE49-F238E27FC236}">
                <a16:creationId xmlns:a16="http://schemas.microsoft.com/office/drawing/2014/main" id="{8C329F0F-37C9-8549-83CF-FD7A2084DE84}"/>
              </a:ext>
            </a:extLst>
          </p:cNvPr>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a:extLst>
              <a:ext uri="{FF2B5EF4-FFF2-40B4-BE49-F238E27FC236}">
                <a16:creationId xmlns:a16="http://schemas.microsoft.com/office/drawing/2014/main" id="{DB3350CF-5CC3-42A0-CEA3-1359F1804C39}"/>
              </a:ext>
            </a:extLst>
          </p:cNvPr>
          <p:cNvSpPr>
            <a:spLocks noChangeArrowheads="1"/>
          </p:cNvSpPr>
          <p:nvPr/>
        </p:nvSpPr>
        <p:spPr bwMode="auto">
          <a:xfrm>
            <a:off x="-14780" y="0"/>
            <a:ext cx="9158780" cy="782198"/>
          </a:xfrm>
          <a:prstGeom prst="rect">
            <a:avLst/>
          </a:prstGeom>
          <a:solidFill>
            <a:srgbClr val="0070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Paired presentations </a:t>
            </a:r>
          </a:p>
        </p:txBody>
      </p:sp>
      <p:sp>
        <p:nvSpPr>
          <p:cNvPr id="3" name="TextBox 2">
            <a:extLst>
              <a:ext uri="{FF2B5EF4-FFF2-40B4-BE49-F238E27FC236}">
                <a16:creationId xmlns:a16="http://schemas.microsoft.com/office/drawing/2014/main" id="{C7E35E66-9D58-B8E8-01AC-18AFCEB80ED4}"/>
              </a:ext>
            </a:extLst>
          </p:cNvPr>
          <p:cNvSpPr txBox="1"/>
          <p:nvPr/>
        </p:nvSpPr>
        <p:spPr>
          <a:xfrm>
            <a:off x="338202" y="1351508"/>
            <a:ext cx="8404964" cy="3046988"/>
          </a:xfrm>
          <a:prstGeom prst="rect">
            <a:avLst/>
          </a:prstGeom>
          <a:solidFill>
            <a:schemeClr val="bg1"/>
          </a:solidFill>
        </p:spPr>
        <p:txBody>
          <a:bodyPr wrap="square" rtlCol="0">
            <a:spAutoFit/>
          </a:bodyPr>
          <a:lstStyle/>
          <a:p>
            <a:r>
              <a:rPr lang="en-GB" sz="2400" dirty="0"/>
              <a:t>Take it in turns in your pairs to share your findings with the rest of the class. You may share your poster if you created one.</a:t>
            </a:r>
          </a:p>
          <a:p>
            <a:endParaRPr lang="en-GB" sz="2400" dirty="0">
              <a:solidFill>
                <a:schemeClr val="accent5">
                  <a:lumMod val="50000"/>
                </a:schemeClr>
              </a:solidFill>
            </a:endParaRPr>
          </a:p>
          <a:p>
            <a:r>
              <a:rPr lang="en-GB" sz="2400" dirty="0"/>
              <a:t>	Show you are listening by using open questions to deepen 	your understanding</a:t>
            </a:r>
          </a:p>
          <a:p>
            <a:endParaRPr lang="en-GB" sz="2400" dirty="0"/>
          </a:p>
          <a:p>
            <a:r>
              <a:rPr lang="en-GB" sz="2400" dirty="0"/>
              <a:t>	Speak engagingly by using facts and examples to support 	your points</a:t>
            </a:r>
          </a:p>
        </p:txBody>
      </p:sp>
      <p:pic>
        <p:nvPicPr>
          <p:cNvPr id="4" name="Picture 3">
            <a:extLst>
              <a:ext uri="{FF2B5EF4-FFF2-40B4-BE49-F238E27FC236}">
                <a16:creationId xmlns:a16="http://schemas.microsoft.com/office/drawing/2014/main" id="{46282770-44E5-A891-1131-FE7C6BCA78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0834" y="2403147"/>
            <a:ext cx="928624" cy="928624"/>
          </a:xfrm>
          <a:prstGeom prst="rect">
            <a:avLst/>
          </a:prstGeom>
        </p:spPr>
      </p:pic>
      <p:pic>
        <p:nvPicPr>
          <p:cNvPr id="6" name="Picture 5">
            <a:extLst>
              <a:ext uri="{FF2B5EF4-FFF2-40B4-BE49-F238E27FC236}">
                <a16:creationId xmlns:a16="http://schemas.microsoft.com/office/drawing/2014/main" id="{32BC915E-777B-F55B-81A2-528EB4C27D5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0834" y="3436769"/>
            <a:ext cx="928623" cy="928623"/>
          </a:xfrm>
          <a:prstGeom prst="rect">
            <a:avLst/>
          </a:prstGeom>
        </p:spPr>
      </p:pic>
      <p:sp>
        <p:nvSpPr>
          <p:cNvPr id="9" name="Star: 32 Points 8">
            <a:extLst>
              <a:ext uri="{FF2B5EF4-FFF2-40B4-BE49-F238E27FC236}">
                <a16:creationId xmlns:a16="http://schemas.microsoft.com/office/drawing/2014/main" id="{7078A943-A580-62FD-CD74-C6C679E4F764}"/>
              </a:ext>
            </a:extLst>
          </p:cNvPr>
          <p:cNvSpPr/>
          <p:nvPr/>
        </p:nvSpPr>
        <p:spPr>
          <a:xfrm>
            <a:off x="6975554" y="4622511"/>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8" name="Graphic 7" descr="Badge with solid fill">
            <a:extLst>
              <a:ext uri="{FF2B5EF4-FFF2-40B4-BE49-F238E27FC236}">
                <a16:creationId xmlns:a16="http://schemas.microsoft.com/office/drawing/2014/main" id="{C4093264-8A30-55AB-FC57-A10E2BB7D8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75547" y="67935"/>
            <a:ext cx="646331" cy="646331"/>
          </a:xfrm>
          <a:prstGeom prst="rect">
            <a:avLst/>
          </a:prstGeom>
        </p:spPr>
      </p:pic>
      <p:sp>
        <p:nvSpPr>
          <p:cNvPr id="2" name="TextBox 1">
            <a:extLst>
              <a:ext uri="{FF2B5EF4-FFF2-40B4-BE49-F238E27FC236}">
                <a16:creationId xmlns:a16="http://schemas.microsoft.com/office/drawing/2014/main" id="{914BB556-098E-F9AA-6E9D-A2EC18B00906}"/>
              </a:ext>
            </a:extLst>
          </p:cNvPr>
          <p:cNvSpPr txBox="1"/>
          <p:nvPr/>
        </p:nvSpPr>
        <p:spPr>
          <a:xfrm>
            <a:off x="400834" y="5866350"/>
            <a:ext cx="3999122" cy="461665"/>
          </a:xfrm>
          <a:prstGeom prst="rect">
            <a:avLst/>
          </a:prstGeom>
          <a:noFill/>
        </p:spPr>
        <p:txBody>
          <a:bodyPr wrap="square" rtlCol="0">
            <a:spAutoFit/>
          </a:bodyPr>
          <a:lstStyle/>
          <a:p>
            <a:r>
              <a:rPr lang="en-GB" sz="2400" b="1" dirty="0">
                <a:hlinkClick r:id="rId6" action="ppaction://hlinksldjump"/>
              </a:rPr>
              <a:t>Click here for final slide.</a:t>
            </a:r>
            <a:endParaRPr lang="en-GB" sz="2400" b="1" dirty="0"/>
          </a:p>
        </p:txBody>
      </p:sp>
    </p:spTree>
    <p:extLst>
      <p:ext uri="{BB962C8B-B14F-4D97-AF65-F5344CB8AC3E}">
        <p14:creationId xmlns:p14="http://schemas.microsoft.com/office/powerpoint/2010/main" val="344017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 y="6275"/>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6" name="Group 5">
            <a:extLst>
              <a:ext uri="{FF2B5EF4-FFF2-40B4-BE49-F238E27FC236}">
                <a16:creationId xmlns:a16="http://schemas.microsoft.com/office/drawing/2014/main" id="{94F77BDE-369B-4A2A-B0B4-0724F9D31A60}"/>
              </a:ext>
            </a:extLst>
          </p:cNvPr>
          <p:cNvGrpSpPr/>
          <p:nvPr/>
        </p:nvGrpSpPr>
        <p:grpSpPr>
          <a:xfrm>
            <a:off x="821876" y="907724"/>
            <a:ext cx="7868648" cy="1406602"/>
            <a:chOff x="173062" y="681791"/>
            <a:chExt cx="8881744" cy="1504351"/>
          </a:xfrm>
        </p:grpSpPr>
        <p:grpSp>
          <p:nvGrpSpPr>
            <p:cNvPr id="21" name="Group 20">
              <a:extLst>
                <a:ext uri="{FF2B5EF4-FFF2-40B4-BE49-F238E27FC236}">
                  <a16:creationId xmlns:a16="http://schemas.microsoft.com/office/drawing/2014/main" id="{B082C3E6-9599-48DB-971B-B16174261EFF}"/>
                </a:ext>
              </a:extLst>
            </p:cNvPr>
            <p:cNvGrpSpPr/>
            <p:nvPr/>
          </p:nvGrpSpPr>
          <p:grpSpPr>
            <a:xfrm>
              <a:off x="1685556" y="690520"/>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2192"/>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0520"/>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1791"/>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173062" y="702192"/>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40" name="Explosion: 14 Points 39">
            <a:extLst>
              <a:ext uri="{FF2B5EF4-FFF2-40B4-BE49-F238E27FC236}">
                <a16:creationId xmlns:a16="http://schemas.microsoft.com/office/drawing/2014/main" id="{38876EA2-881C-4B9D-B970-E2AFF49404A2}"/>
              </a:ext>
            </a:extLst>
          </p:cNvPr>
          <p:cNvSpPr/>
          <p:nvPr/>
        </p:nvSpPr>
        <p:spPr>
          <a:xfrm>
            <a:off x="135032" y="2362147"/>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pic>
        <p:nvPicPr>
          <p:cNvPr id="50" name="Graphic 49" descr="Badge with solid fill">
            <a:extLst>
              <a:ext uri="{FF2B5EF4-FFF2-40B4-BE49-F238E27FC236}">
                <a16:creationId xmlns:a16="http://schemas.microsoft.com/office/drawing/2014/main" id="{FB26C5CD-B6D1-4BE5-9499-5D0B8CBFD79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75547" y="2"/>
            <a:ext cx="646331" cy="646331"/>
          </a:xfrm>
          <a:prstGeom prst="rect">
            <a:avLst/>
          </a:prstGeom>
        </p:spPr>
      </p:pic>
      <p:sp>
        <p:nvSpPr>
          <p:cNvPr id="9" name="Rectangle 8">
            <a:extLst>
              <a:ext uri="{FF2B5EF4-FFF2-40B4-BE49-F238E27FC236}">
                <a16:creationId xmlns:a16="http://schemas.microsoft.com/office/drawing/2014/main" id="{F601C458-EE8E-16E8-6A19-A28F995E223B}"/>
              </a:ext>
            </a:extLst>
          </p:cNvPr>
          <p:cNvSpPr/>
          <p:nvPr/>
        </p:nvSpPr>
        <p:spPr>
          <a:xfrm>
            <a:off x="4414493" y="2803045"/>
            <a:ext cx="4375383" cy="1477089"/>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have explored how developments in technology and science are changing jobs of the future.</a:t>
            </a:r>
          </a:p>
        </p:txBody>
      </p:sp>
      <p:sp>
        <p:nvSpPr>
          <p:cNvPr id="10" name="Rectangle 9">
            <a:extLst>
              <a:ext uri="{FF2B5EF4-FFF2-40B4-BE49-F238E27FC236}">
                <a16:creationId xmlns:a16="http://schemas.microsoft.com/office/drawing/2014/main" id="{68BEEFB2-D84E-12C4-7CBC-A51131F95EF7}"/>
              </a:ext>
            </a:extLst>
          </p:cNvPr>
          <p:cNvSpPr/>
          <p:nvPr/>
        </p:nvSpPr>
        <p:spPr>
          <a:xfrm>
            <a:off x="4426694" y="4450474"/>
            <a:ext cx="4375383" cy="1483436"/>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know what Labour Market Intelligence (LMI) is and how it can be used to predict which jobs may grow in the future.</a:t>
            </a:r>
          </a:p>
        </p:txBody>
      </p:sp>
      <p:grpSp>
        <p:nvGrpSpPr>
          <p:cNvPr id="11" name="Group 10">
            <a:extLst>
              <a:ext uri="{FF2B5EF4-FFF2-40B4-BE49-F238E27FC236}">
                <a16:creationId xmlns:a16="http://schemas.microsoft.com/office/drawing/2014/main" id="{3FD3CC3D-7E0B-31F1-6587-DDE3882D5674}"/>
              </a:ext>
            </a:extLst>
          </p:cNvPr>
          <p:cNvGrpSpPr/>
          <p:nvPr/>
        </p:nvGrpSpPr>
        <p:grpSpPr>
          <a:xfrm>
            <a:off x="3013266" y="4450474"/>
            <a:ext cx="1413427" cy="1483436"/>
            <a:chOff x="1949557" y="1069747"/>
            <a:chExt cx="1380709" cy="1456912"/>
          </a:xfrm>
        </p:grpSpPr>
        <p:sp>
          <p:nvSpPr>
            <p:cNvPr id="14" name="Rectangle 6">
              <a:extLst>
                <a:ext uri="{FF2B5EF4-FFF2-40B4-BE49-F238E27FC236}">
                  <a16:creationId xmlns:a16="http://schemas.microsoft.com/office/drawing/2014/main" id="{0CA3E61F-715F-28DF-4179-C852EE91A774}"/>
                </a:ext>
              </a:extLst>
            </p:cNvPr>
            <p:cNvSpPr>
              <a:spLocks noChangeArrowheads="1"/>
            </p:cNvSpPr>
            <p:nvPr/>
          </p:nvSpPr>
          <p:spPr bwMode="auto">
            <a:xfrm>
              <a:off x="1949557" y="1069747"/>
              <a:ext cx="1380709"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6" name="Picture 7">
              <a:extLst>
                <a:ext uri="{FF2B5EF4-FFF2-40B4-BE49-F238E27FC236}">
                  <a16:creationId xmlns:a16="http://schemas.microsoft.com/office/drawing/2014/main" id="{94ABD262-4F95-0D24-31B6-EEF265E74C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3" name="Group 22">
            <a:extLst>
              <a:ext uri="{FF2B5EF4-FFF2-40B4-BE49-F238E27FC236}">
                <a16:creationId xmlns:a16="http://schemas.microsoft.com/office/drawing/2014/main" id="{8ABD6658-3DBA-E917-2E78-003434352FD6}"/>
              </a:ext>
            </a:extLst>
          </p:cNvPr>
          <p:cNvGrpSpPr/>
          <p:nvPr/>
        </p:nvGrpSpPr>
        <p:grpSpPr>
          <a:xfrm>
            <a:off x="3013265" y="2797318"/>
            <a:ext cx="1401226" cy="1483436"/>
            <a:chOff x="1917662" y="4958708"/>
            <a:chExt cx="1377950" cy="1458913"/>
          </a:xfrm>
        </p:grpSpPr>
        <p:sp>
          <p:nvSpPr>
            <p:cNvPr id="24" name="Rectangle 12">
              <a:extLst>
                <a:ext uri="{FF2B5EF4-FFF2-40B4-BE49-F238E27FC236}">
                  <a16:creationId xmlns:a16="http://schemas.microsoft.com/office/drawing/2014/main" id="{8D7EC707-C0FC-37C8-0BF5-0BE6B4AC95DC}"/>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5" name="Picture 14">
              <a:extLst>
                <a:ext uri="{FF2B5EF4-FFF2-40B4-BE49-F238E27FC236}">
                  <a16:creationId xmlns:a16="http://schemas.microsoft.com/office/drawing/2014/main" id="{0EFCA0A4-8AA9-F12D-F3DC-85A36DF503E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custDataLst>
      <p:tags r:id="rId1"/>
    </p:custDataLst>
    <p:extLst>
      <p:ext uri="{BB962C8B-B14F-4D97-AF65-F5344CB8AC3E}">
        <p14:creationId xmlns:p14="http://schemas.microsoft.com/office/powerpoint/2010/main" val="113558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9" grpId="0" animBg="1"/>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0B1E24-D386-4F94-A37B-D6629425D2A8}"/>
              </a:ext>
            </a:extLst>
          </p:cNvPr>
          <p:cNvSpPr/>
          <p:nvPr/>
        </p:nvSpPr>
        <p:spPr>
          <a:xfrm>
            <a:off x="0" y="4842935"/>
            <a:ext cx="9144000" cy="20150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2395163" y="5158770"/>
            <a:ext cx="4353677" cy="1569660"/>
          </a:xfrm>
          <a:prstGeom prst="rect">
            <a:avLst/>
          </a:prstGeom>
        </p:spPr>
        <p:txBody>
          <a:bodyPr wrap="square">
            <a:spAutoFit/>
          </a:bodyPr>
          <a:lstStyle/>
          <a:p>
            <a:pPr algn="ctr"/>
            <a:r>
              <a:rPr lang="en-GB" altLang="en-US" sz="2400" b="1" dirty="0">
                <a:solidFill>
                  <a:srgbClr val="002060"/>
                </a:solidFill>
                <a:latin typeface="Calibri" panose="020F0502020204030204" pitchFamily="34" charset="0"/>
              </a:rPr>
              <a:t>Exploring Jobs</a:t>
            </a:r>
          </a:p>
          <a:p>
            <a:pPr algn="ctr"/>
            <a:endParaRPr lang="en-GB" altLang="en-US" sz="2400" dirty="0">
              <a:solidFill>
                <a:srgbClr val="002060"/>
              </a:solidFill>
              <a:latin typeface="Calibri" panose="020F0502020204030204" pitchFamily="34" charset="0"/>
            </a:endParaRPr>
          </a:p>
          <a:p>
            <a:pPr algn="ctr"/>
            <a:r>
              <a:rPr lang="en-GB" altLang="en-US" sz="2400" dirty="0">
                <a:solidFill>
                  <a:srgbClr val="002060"/>
                </a:solidFill>
                <a:latin typeface="Calibri" panose="020F0502020204030204" pitchFamily="34" charset="0"/>
              </a:rPr>
              <a:t>Lesson 3: Green Jobs</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3"/>
          <a:srcRect r="3122" b="82541"/>
          <a:stretch/>
        </p:blipFill>
        <p:spPr>
          <a:xfrm>
            <a:off x="0" y="0"/>
            <a:ext cx="9153786" cy="914400"/>
          </a:xfrm>
          <a:prstGeom prst="rect">
            <a:avLst/>
          </a:prstGeom>
        </p:spPr>
      </p:pic>
      <p:pic>
        <p:nvPicPr>
          <p:cNvPr id="4" name="Picture 3" descr="A solar panel farm">
            <a:extLst>
              <a:ext uri="{FF2B5EF4-FFF2-40B4-BE49-F238E27FC236}">
                <a16:creationId xmlns:a16="http://schemas.microsoft.com/office/drawing/2014/main" id="{E9B51E95-5B68-40C2-9D05-99EDC96349F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9571" b="6400"/>
          <a:stretch/>
        </p:blipFill>
        <p:spPr>
          <a:xfrm>
            <a:off x="1" y="914400"/>
            <a:ext cx="9153787" cy="4114800"/>
          </a:xfrm>
          <a:prstGeom prst="rect">
            <a:avLst/>
          </a:prstGeom>
        </p:spPr>
      </p:pic>
      <p:pic>
        <p:nvPicPr>
          <p:cNvPr id="9" name="Graphic 8" descr="Badge 3 with solid fill">
            <a:extLst>
              <a:ext uri="{FF2B5EF4-FFF2-40B4-BE49-F238E27FC236}">
                <a16:creationId xmlns:a16="http://schemas.microsoft.com/office/drawing/2014/main" id="{F4944DC0-D28D-4D17-AF62-8F81E0481B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98062" y="5288342"/>
            <a:ext cx="1349431" cy="1349431"/>
          </a:xfrm>
          <a:prstGeom prst="rect">
            <a:avLst/>
          </a:prstGeom>
        </p:spPr>
      </p:pic>
      <p:sp>
        <p:nvSpPr>
          <p:cNvPr id="6" name="Rectangle 5">
            <a:extLst>
              <a:ext uri="{FF2B5EF4-FFF2-40B4-BE49-F238E27FC236}">
                <a16:creationId xmlns:a16="http://schemas.microsoft.com/office/drawing/2014/main" id="{68B3DB1D-95C5-A5F1-A6A9-651E165F2B4C}"/>
              </a:ext>
            </a:extLst>
          </p:cNvPr>
          <p:cNvSpPr/>
          <p:nvPr/>
        </p:nvSpPr>
        <p:spPr>
          <a:xfrm>
            <a:off x="-1" y="919371"/>
            <a:ext cx="9143999"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dirty="0"/>
              <a:t>Careerpilot is closing. This resource is only available to use until 23</a:t>
            </a:r>
            <a:r>
              <a:rPr lang="en-GB" baseline="30000" dirty="0"/>
              <a:t>rd</a:t>
            </a:r>
            <a:r>
              <a:rPr lang="en-GB" dirty="0"/>
              <a:t> October 2026.</a:t>
            </a:r>
          </a:p>
        </p:txBody>
      </p:sp>
    </p:spTree>
    <p:extLst>
      <p:ext uri="{BB962C8B-B14F-4D97-AF65-F5344CB8AC3E}">
        <p14:creationId xmlns:p14="http://schemas.microsoft.com/office/powerpoint/2010/main" val="2765163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 y="6275"/>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6" name="Group 5">
            <a:extLst>
              <a:ext uri="{FF2B5EF4-FFF2-40B4-BE49-F238E27FC236}">
                <a16:creationId xmlns:a16="http://schemas.microsoft.com/office/drawing/2014/main" id="{94F77BDE-369B-4A2A-B0B4-0724F9D31A60}"/>
              </a:ext>
            </a:extLst>
          </p:cNvPr>
          <p:cNvGrpSpPr/>
          <p:nvPr/>
        </p:nvGrpSpPr>
        <p:grpSpPr>
          <a:xfrm>
            <a:off x="821876" y="907724"/>
            <a:ext cx="7868648" cy="1406602"/>
            <a:chOff x="173062" y="681791"/>
            <a:chExt cx="8881744" cy="1504351"/>
          </a:xfrm>
        </p:grpSpPr>
        <p:grpSp>
          <p:nvGrpSpPr>
            <p:cNvPr id="21" name="Group 20">
              <a:extLst>
                <a:ext uri="{FF2B5EF4-FFF2-40B4-BE49-F238E27FC236}">
                  <a16:creationId xmlns:a16="http://schemas.microsoft.com/office/drawing/2014/main" id="{B082C3E6-9599-48DB-971B-B16174261EFF}"/>
                </a:ext>
              </a:extLst>
            </p:cNvPr>
            <p:cNvGrpSpPr/>
            <p:nvPr/>
          </p:nvGrpSpPr>
          <p:grpSpPr>
            <a:xfrm>
              <a:off x="1685556" y="690520"/>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2192"/>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0520"/>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1791"/>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173062" y="702192"/>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31" name="Rectangle 30">
            <a:extLst>
              <a:ext uri="{FF2B5EF4-FFF2-40B4-BE49-F238E27FC236}">
                <a16:creationId xmlns:a16="http://schemas.microsoft.com/office/drawing/2014/main" id="{09697799-CA7B-4D56-AE06-F422DCADF612}"/>
              </a:ext>
            </a:extLst>
          </p:cNvPr>
          <p:cNvSpPr/>
          <p:nvPr/>
        </p:nvSpPr>
        <p:spPr>
          <a:xfrm>
            <a:off x="6359640" y="2740997"/>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4"/>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2"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Presentations</a:t>
            </a:r>
          </a:p>
          <a:p>
            <a:pPr algn="ctr"/>
            <a:r>
              <a:rPr lang="en-GB" sz="2400" dirty="0"/>
              <a:t> 5-15  mins</a:t>
            </a:r>
          </a:p>
        </p:txBody>
      </p:sp>
      <p:pic>
        <p:nvPicPr>
          <p:cNvPr id="34" name="Graphic 33" descr="Badge 3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60" y="2"/>
            <a:ext cx="646331" cy="646331"/>
          </a:xfrm>
          <a:prstGeom prst="rect">
            <a:avLst/>
          </a:prstGeom>
        </p:spPr>
      </p:pic>
      <p:grpSp>
        <p:nvGrpSpPr>
          <p:cNvPr id="7" name="Group 6">
            <a:extLst>
              <a:ext uri="{FF2B5EF4-FFF2-40B4-BE49-F238E27FC236}">
                <a16:creationId xmlns:a16="http://schemas.microsoft.com/office/drawing/2014/main" id="{CDF72E79-A055-9974-9B84-A8CCD6E2FA7E}"/>
              </a:ext>
            </a:extLst>
          </p:cNvPr>
          <p:cNvGrpSpPr/>
          <p:nvPr/>
        </p:nvGrpSpPr>
        <p:grpSpPr>
          <a:xfrm>
            <a:off x="288088" y="3018061"/>
            <a:ext cx="5762856" cy="3151251"/>
            <a:chOff x="247049" y="3012517"/>
            <a:chExt cx="5762856" cy="3151251"/>
          </a:xfrm>
        </p:grpSpPr>
        <p:sp>
          <p:nvSpPr>
            <p:cNvPr id="22" name="Rectangle 21">
              <a:extLst>
                <a:ext uri="{FF2B5EF4-FFF2-40B4-BE49-F238E27FC236}">
                  <a16:creationId xmlns:a16="http://schemas.microsoft.com/office/drawing/2014/main" id="{1378B12F-1BE8-4FC0-B470-06DA72D75F48}"/>
                </a:ext>
              </a:extLst>
            </p:cNvPr>
            <p:cNvSpPr/>
            <p:nvPr/>
          </p:nvSpPr>
          <p:spPr>
            <a:xfrm>
              <a:off x="1648275" y="3012517"/>
              <a:ext cx="4361630" cy="1496644"/>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w="19050">
              <a:solidFill>
                <a:schemeClr val="tx1"/>
              </a:solidFill>
            </a:ln>
            <a:extLst>
              <a:ext uri="{AF507438-7753-43E0-B8FC-AC1667EBCBE1}">
                <a14:hiddenEffects xmlns:a14="http://schemas.microsoft.com/office/drawing/2010/main">
                  <a:effectLst>
                    <a:outerShdw dist="35921" dir="2700000" algn="ctr" rotWithShape="0">
                      <a:srgbClr val="000000"/>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know what ‘green jobs’ are.</a:t>
              </a:r>
            </a:p>
            <a:p>
              <a:pPr algn="ctr"/>
              <a:r>
                <a:rPr lang="en-GB" dirty="0">
                  <a:solidFill>
                    <a:srgbClr val="002060"/>
                  </a:solidFill>
                </a:rPr>
                <a:t>You will explore the relationship between careers and the natural environment.</a:t>
              </a:r>
            </a:p>
          </p:txBody>
        </p:sp>
        <p:sp>
          <p:nvSpPr>
            <p:cNvPr id="42" name="Rectangle 41">
              <a:extLst>
                <a:ext uri="{FF2B5EF4-FFF2-40B4-BE49-F238E27FC236}">
                  <a16:creationId xmlns:a16="http://schemas.microsoft.com/office/drawing/2014/main" id="{B62C6213-2278-4E21-8662-B5D9C22B8911}"/>
                </a:ext>
              </a:extLst>
            </p:cNvPr>
            <p:cNvSpPr/>
            <p:nvPr/>
          </p:nvSpPr>
          <p:spPr>
            <a:xfrm>
              <a:off x="1634522" y="4668145"/>
              <a:ext cx="4375383" cy="1495623"/>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understand what Labour Market Intelligence (LMI) is and how it can be used to find out more about different jobs.</a:t>
              </a:r>
            </a:p>
          </p:txBody>
        </p:sp>
        <p:grpSp>
          <p:nvGrpSpPr>
            <p:cNvPr id="36" name="Group 35">
              <a:extLst>
                <a:ext uri="{FF2B5EF4-FFF2-40B4-BE49-F238E27FC236}">
                  <a16:creationId xmlns:a16="http://schemas.microsoft.com/office/drawing/2014/main" id="{8B70454F-158C-4C15-B794-72D43714A316}"/>
                </a:ext>
              </a:extLst>
            </p:cNvPr>
            <p:cNvGrpSpPr/>
            <p:nvPr/>
          </p:nvGrpSpPr>
          <p:grpSpPr>
            <a:xfrm>
              <a:off x="247049" y="4674239"/>
              <a:ext cx="1377950" cy="1483436"/>
              <a:chOff x="1949558" y="1069747"/>
              <a:chExt cx="1346053"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8" y="1069747"/>
                <a:ext cx="1346053"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5" name="Group 44">
              <a:extLst>
                <a:ext uri="{FF2B5EF4-FFF2-40B4-BE49-F238E27FC236}">
                  <a16:creationId xmlns:a16="http://schemas.microsoft.com/office/drawing/2014/main" id="{19AA1FCE-60AB-45DD-BC65-6A7F28A8DF10}"/>
                </a:ext>
              </a:extLst>
            </p:cNvPr>
            <p:cNvGrpSpPr/>
            <p:nvPr/>
          </p:nvGrpSpPr>
          <p:grpSpPr>
            <a:xfrm>
              <a:off x="247049" y="3021083"/>
              <a:ext cx="1401226" cy="1483436"/>
              <a:chOff x="1917662" y="4958708"/>
              <a:chExt cx="1377950" cy="1458913"/>
            </a:xfrm>
          </p:grpSpPr>
          <p:sp>
            <p:nvSpPr>
              <p:cNvPr id="46" name="Rectangle 12">
                <a:extLst>
                  <a:ext uri="{FF2B5EF4-FFF2-40B4-BE49-F238E27FC236}">
                    <a16:creationId xmlns:a16="http://schemas.microsoft.com/office/drawing/2014/main" id="{F8E82959-A65E-4E78-9D4C-AF554EC6DDBB}"/>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14">
                <a:extLst>
                  <a:ext uri="{FF2B5EF4-FFF2-40B4-BE49-F238E27FC236}">
                    <a16:creationId xmlns:a16="http://schemas.microsoft.com/office/drawing/2014/main" id="{0F34567B-6512-415A-883E-904DD3A32AC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2788099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9071"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 y="2"/>
            <a:ext cx="9153071" cy="646331"/>
          </a:xfrm>
          <a:prstGeom prst="rect">
            <a:avLst/>
          </a:prstGeom>
          <a:solidFill>
            <a:srgbClr val="002060"/>
          </a:solidFill>
        </p:spPr>
        <p:txBody>
          <a:bodyPr wrap="square" rtlCol="0">
            <a:spAutoFit/>
          </a:bodyPr>
          <a:lstStyle/>
          <a:p>
            <a:pPr algn="ctr"/>
            <a:r>
              <a:rPr lang="en-GB" sz="3600" dirty="0">
                <a:solidFill>
                  <a:schemeClr val="bg1"/>
                </a:solidFill>
              </a:rPr>
              <a:t>Lesson Overview – Year 7</a:t>
            </a:r>
          </a:p>
        </p:txBody>
      </p:sp>
      <p:sp>
        <p:nvSpPr>
          <p:cNvPr id="35" name="Rectangle 34">
            <a:extLst>
              <a:ext uri="{FF2B5EF4-FFF2-40B4-BE49-F238E27FC236}">
                <a16:creationId xmlns:a16="http://schemas.microsoft.com/office/drawing/2014/main" id="{0F746975-0129-4FBB-95D5-72AB5485A691}"/>
              </a:ext>
            </a:extLst>
          </p:cNvPr>
          <p:cNvSpPr/>
          <p:nvPr/>
        </p:nvSpPr>
        <p:spPr>
          <a:xfrm>
            <a:off x="155352" y="732825"/>
            <a:ext cx="8833296" cy="59780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189E3142-17E0-4DA5-A871-2F886E0779B5}"/>
              </a:ext>
            </a:extLst>
          </p:cNvPr>
          <p:cNvSpPr txBox="1"/>
          <p:nvPr/>
        </p:nvSpPr>
        <p:spPr>
          <a:xfrm>
            <a:off x="300623" y="870156"/>
            <a:ext cx="8554382" cy="892552"/>
          </a:xfrm>
          <a:prstGeom prst="rect">
            <a:avLst/>
          </a:prstGeom>
          <a:solidFill>
            <a:schemeClr val="bg1"/>
          </a:solidFill>
          <a:ln>
            <a:solidFill>
              <a:schemeClr val="tx1"/>
            </a:solidFill>
          </a:ln>
        </p:spPr>
        <p:txBody>
          <a:bodyPr wrap="square" rtlCol="0">
            <a:spAutoFit/>
          </a:bodyPr>
          <a:lstStyle/>
          <a:p>
            <a:r>
              <a:rPr lang="en-GB" sz="2400" b="1" dirty="0">
                <a:hlinkClick r:id="rId4" action="ppaction://hlinksldjump"/>
              </a:rPr>
              <a:t>Lesson 1: Introducing Careerpilot</a:t>
            </a:r>
          </a:p>
          <a:p>
            <a:r>
              <a:rPr lang="en-GB" sz="1400" b="1" dirty="0"/>
              <a:t>Students register on Careerpilot and complete a jobs quiz to research future job ideas.</a:t>
            </a:r>
          </a:p>
          <a:p>
            <a:r>
              <a:rPr lang="en-GB" sz="1400" dirty="0"/>
              <a:t>All students will need access to Careerpilot for this first lesson.</a:t>
            </a:r>
          </a:p>
        </p:txBody>
      </p:sp>
      <p:sp>
        <p:nvSpPr>
          <p:cNvPr id="4" name="TextBox 3">
            <a:extLst>
              <a:ext uri="{FF2B5EF4-FFF2-40B4-BE49-F238E27FC236}">
                <a16:creationId xmlns:a16="http://schemas.microsoft.com/office/drawing/2014/main" id="{EE96E7FC-86B7-4CB4-BB80-765170C62E8E}"/>
              </a:ext>
            </a:extLst>
          </p:cNvPr>
          <p:cNvSpPr txBox="1"/>
          <p:nvPr/>
        </p:nvSpPr>
        <p:spPr>
          <a:xfrm>
            <a:off x="300624" y="1870838"/>
            <a:ext cx="8551825" cy="1107996"/>
          </a:xfrm>
          <a:prstGeom prst="rect">
            <a:avLst/>
          </a:prstGeom>
          <a:noFill/>
          <a:ln>
            <a:solidFill>
              <a:schemeClr val="tx1"/>
            </a:solidFill>
          </a:ln>
        </p:spPr>
        <p:txBody>
          <a:bodyPr wrap="square" rtlCol="0">
            <a:spAutoFit/>
          </a:bodyPr>
          <a:lstStyle/>
          <a:p>
            <a:r>
              <a:rPr lang="en-GB" sz="2400" b="1" dirty="0">
                <a:hlinkClick r:id="rId5" action="ppaction://hlinksldjump"/>
              </a:rPr>
              <a:t>Lesson 2: Jobs of the future</a:t>
            </a:r>
            <a:endParaRPr lang="en-GB" sz="2400" b="1" dirty="0"/>
          </a:p>
          <a:p>
            <a:r>
              <a:rPr lang="en-GB" sz="1400" b="1" dirty="0"/>
              <a:t>Students look at how jobs will change in the future using LMI to look at job growth.</a:t>
            </a:r>
          </a:p>
          <a:p>
            <a:r>
              <a:rPr lang="en-GB" sz="1400" dirty="0"/>
              <a:t>Alternative offline task option for students without individual access to Careerpilot. </a:t>
            </a:r>
          </a:p>
          <a:p>
            <a:r>
              <a:rPr lang="en-GB" sz="1400" dirty="0"/>
              <a:t>See </a:t>
            </a:r>
            <a:r>
              <a:rPr lang="en-GB" sz="1400" dirty="0">
                <a:hlinkClick r:id="rId6" action="ppaction://hlinksldjump"/>
              </a:rPr>
              <a:t>slide 35 </a:t>
            </a:r>
            <a:r>
              <a:rPr lang="en-GB" sz="1400" dirty="0"/>
              <a:t>to print poster resources for offline activity. All students will need paper and pens.</a:t>
            </a:r>
          </a:p>
        </p:txBody>
      </p:sp>
      <p:sp>
        <p:nvSpPr>
          <p:cNvPr id="5" name="TextBox 4">
            <a:extLst>
              <a:ext uri="{FF2B5EF4-FFF2-40B4-BE49-F238E27FC236}">
                <a16:creationId xmlns:a16="http://schemas.microsoft.com/office/drawing/2014/main" id="{C8A23B2E-4003-4142-A660-FCB5511D392F}"/>
              </a:ext>
            </a:extLst>
          </p:cNvPr>
          <p:cNvSpPr txBox="1"/>
          <p:nvPr/>
        </p:nvSpPr>
        <p:spPr>
          <a:xfrm>
            <a:off x="300625" y="3088156"/>
            <a:ext cx="8551823" cy="1107996"/>
          </a:xfrm>
          <a:prstGeom prst="rect">
            <a:avLst/>
          </a:prstGeom>
          <a:noFill/>
          <a:ln>
            <a:solidFill>
              <a:schemeClr val="tx1"/>
            </a:solidFill>
          </a:ln>
        </p:spPr>
        <p:txBody>
          <a:bodyPr wrap="square" rtlCol="0">
            <a:spAutoFit/>
          </a:bodyPr>
          <a:lstStyle/>
          <a:p>
            <a:r>
              <a:rPr lang="en-GB" sz="2400" b="1" dirty="0">
                <a:hlinkClick r:id="rId7" action="ppaction://hlinksldjump"/>
              </a:rPr>
              <a:t>Lesson 3: Green jobs</a:t>
            </a:r>
            <a:r>
              <a:rPr lang="en-GB" sz="2400" b="1" dirty="0"/>
              <a:t>	</a:t>
            </a:r>
          </a:p>
          <a:p>
            <a:r>
              <a:rPr lang="en-GB" sz="1400" b="1" dirty="0"/>
              <a:t>Students learn what green jobs are and where the job opportunities are.</a:t>
            </a:r>
          </a:p>
          <a:p>
            <a:r>
              <a:rPr lang="en-GB" sz="1400" dirty="0"/>
              <a:t>Alternative task options for students with or without individual access to Careerpilot. </a:t>
            </a:r>
          </a:p>
          <a:p>
            <a:r>
              <a:rPr lang="en-GB" sz="1400" dirty="0"/>
              <a:t>All students need paper and pens.</a:t>
            </a:r>
          </a:p>
        </p:txBody>
      </p:sp>
      <p:sp>
        <p:nvSpPr>
          <p:cNvPr id="6" name="TextBox 5">
            <a:extLst>
              <a:ext uri="{FF2B5EF4-FFF2-40B4-BE49-F238E27FC236}">
                <a16:creationId xmlns:a16="http://schemas.microsoft.com/office/drawing/2014/main" id="{B4D0EA2A-4696-42CC-A200-11884FE8BC45}"/>
              </a:ext>
            </a:extLst>
          </p:cNvPr>
          <p:cNvSpPr txBox="1"/>
          <p:nvPr/>
        </p:nvSpPr>
        <p:spPr>
          <a:xfrm>
            <a:off x="300623" y="4369225"/>
            <a:ext cx="8542750" cy="892552"/>
          </a:xfrm>
          <a:prstGeom prst="rect">
            <a:avLst/>
          </a:prstGeom>
          <a:noFill/>
          <a:ln>
            <a:solidFill>
              <a:schemeClr val="tx1"/>
            </a:solidFill>
          </a:ln>
        </p:spPr>
        <p:txBody>
          <a:bodyPr wrap="square" rtlCol="0">
            <a:spAutoFit/>
          </a:bodyPr>
          <a:lstStyle/>
          <a:p>
            <a:r>
              <a:rPr lang="en-GB" sz="2400" b="1" dirty="0">
                <a:hlinkClick r:id="rId8" action="ppaction://hlinksldjump"/>
              </a:rPr>
              <a:t>Lesson 4: Jobs by subject</a:t>
            </a:r>
            <a:endParaRPr lang="en-GB" sz="2400" b="1" dirty="0"/>
          </a:p>
          <a:p>
            <a:r>
              <a:rPr lang="en-GB" sz="1400" b="1" dirty="0"/>
              <a:t>Students use ‘Start with a Subject’ to explore career paths related to a favourite subject.</a:t>
            </a:r>
          </a:p>
          <a:p>
            <a:r>
              <a:rPr lang="en-GB" sz="1400" dirty="0"/>
              <a:t>All students will need individual online access to Careerpilot, paper and pens.</a:t>
            </a:r>
          </a:p>
        </p:txBody>
      </p:sp>
      <p:sp>
        <p:nvSpPr>
          <p:cNvPr id="7" name="TextBox 6">
            <a:extLst>
              <a:ext uri="{FF2B5EF4-FFF2-40B4-BE49-F238E27FC236}">
                <a16:creationId xmlns:a16="http://schemas.microsoft.com/office/drawing/2014/main" id="{E35A209C-A95B-4C74-844B-1FB8F1650BA6}"/>
              </a:ext>
            </a:extLst>
          </p:cNvPr>
          <p:cNvSpPr txBox="1"/>
          <p:nvPr/>
        </p:nvSpPr>
        <p:spPr>
          <a:xfrm>
            <a:off x="300624" y="5536355"/>
            <a:ext cx="8551822" cy="892552"/>
          </a:xfrm>
          <a:prstGeom prst="rect">
            <a:avLst/>
          </a:prstGeom>
          <a:noFill/>
          <a:ln>
            <a:solidFill>
              <a:schemeClr val="tx1"/>
            </a:solidFill>
          </a:ln>
        </p:spPr>
        <p:txBody>
          <a:bodyPr wrap="square" rtlCol="0">
            <a:spAutoFit/>
          </a:bodyPr>
          <a:lstStyle/>
          <a:p>
            <a:r>
              <a:rPr lang="en-GB" sz="2400" b="1" dirty="0">
                <a:hlinkClick r:id="rId9" action="ppaction://hlinksldjump"/>
              </a:rPr>
              <a:t>Lesson 5: Careerpilot quiz </a:t>
            </a:r>
            <a:endParaRPr lang="en-GB" sz="2400" b="1" dirty="0"/>
          </a:p>
          <a:p>
            <a:r>
              <a:rPr lang="en-GB" sz="1400" b="1" dirty="0"/>
              <a:t>Students take part in a quiz to reinforce the content of the last four lessons.</a:t>
            </a:r>
          </a:p>
          <a:p>
            <a:r>
              <a:rPr lang="en-GB" sz="1400" dirty="0"/>
              <a:t>All students require paired online access to Careerpilot, paper and pens.</a:t>
            </a:r>
          </a:p>
        </p:txBody>
      </p:sp>
      <p:pic>
        <p:nvPicPr>
          <p:cNvPr id="9" name="Graphic 8" descr="Clipboard with solid fill">
            <a:extLst>
              <a:ext uri="{FF2B5EF4-FFF2-40B4-BE49-F238E27FC236}">
                <a16:creationId xmlns:a16="http://schemas.microsoft.com/office/drawing/2014/main" id="{928A5E1D-3E1E-42F6-973D-2A1CC07C3CC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692527" y="2364219"/>
            <a:ext cx="586648" cy="586648"/>
          </a:xfrm>
          <a:prstGeom prst="rect">
            <a:avLst/>
          </a:prstGeom>
        </p:spPr>
      </p:pic>
      <p:pic>
        <p:nvPicPr>
          <p:cNvPr id="13" name="Graphic 12" descr="Clipboard with solid fill">
            <a:extLst>
              <a:ext uri="{FF2B5EF4-FFF2-40B4-BE49-F238E27FC236}">
                <a16:creationId xmlns:a16="http://schemas.microsoft.com/office/drawing/2014/main" id="{3C936DE0-7FF6-4D12-AF9B-2B12C19C5F5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692527" y="3538215"/>
            <a:ext cx="586648" cy="586648"/>
          </a:xfrm>
          <a:prstGeom prst="rect">
            <a:avLst/>
          </a:prstGeom>
        </p:spPr>
      </p:pic>
      <p:pic>
        <p:nvPicPr>
          <p:cNvPr id="12" name="Graphic 11" descr="Monitor with solid fill">
            <a:extLst>
              <a:ext uri="{FF2B5EF4-FFF2-40B4-BE49-F238E27FC236}">
                <a16:creationId xmlns:a16="http://schemas.microsoft.com/office/drawing/2014/main" id="{C2D87C54-0252-4702-9FA0-5ED14A7EBAE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198892" y="2364221"/>
            <a:ext cx="644487" cy="644487"/>
          </a:xfrm>
          <a:prstGeom prst="rect">
            <a:avLst/>
          </a:prstGeom>
        </p:spPr>
      </p:pic>
      <p:pic>
        <p:nvPicPr>
          <p:cNvPr id="17" name="Graphic 16" descr="Monitor with solid fill">
            <a:extLst>
              <a:ext uri="{FF2B5EF4-FFF2-40B4-BE49-F238E27FC236}">
                <a16:creationId xmlns:a16="http://schemas.microsoft.com/office/drawing/2014/main" id="{06C58192-FE13-4A7D-B08E-E65C4507514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198888" y="1132206"/>
            <a:ext cx="644487" cy="644487"/>
          </a:xfrm>
          <a:prstGeom prst="rect">
            <a:avLst/>
          </a:prstGeom>
        </p:spPr>
      </p:pic>
      <p:pic>
        <p:nvPicPr>
          <p:cNvPr id="18" name="Graphic 17" descr="Monitor with solid fill">
            <a:extLst>
              <a:ext uri="{FF2B5EF4-FFF2-40B4-BE49-F238E27FC236}">
                <a16:creationId xmlns:a16="http://schemas.microsoft.com/office/drawing/2014/main" id="{F59E4099-6C6C-4F3C-9CB7-B01FB6B5245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10520" y="3522304"/>
            <a:ext cx="644487" cy="644487"/>
          </a:xfrm>
          <a:prstGeom prst="rect">
            <a:avLst/>
          </a:prstGeom>
        </p:spPr>
      </p:pic>
      <p:pic>
        <p:nvPicPr>
          <p:cNvPr id="19" name="Graphic 18" descr="Monitor with solid fill">
            <a:extLst>
              <a:ext uri="{FF2B5EF4-FFF2-40B4-BE49-F238E27FC236}">
                <a16:creationId xmlns:a16="http://schemas.microsoft.com/office/drawing/2014/main" id="{D268E41B-DDE7-4A84-BB91-9F861062208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198890" y="4703786"/>
            <a:ext cx="644487" cy="644487"/>
          </a:xfrm>
          <a:prstGeom prst="rect">
            <a:avLst/>
          </a:prstGeom>
        </p:spPr>
      </p:pic>
      <p:pic>
        <p:nvPicPr>
          <p:cNvPr id="20" name="Graphic 19" descr="Monitor with solid fill">
            <a:extLst>
              <a:ext uri="{FF2B5EF4-FFF2-40B4-BE49-F238E27FC236}">
                <a16:creationId xmlns:a16="http://schemas.microsoft.com/office/drawing/2014/main" id="{6B4E0AFE-CE68-4B4D-AEB0-EA1A246973E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198889" y="5817709"/>
            <a:ext cx="644487" cy="644487"/>
          </a:xfrm>
          <a:prstGeom prst="rect">
            <a:avLst/>
          </a:prstGeom>
        </p:spPr>
      </p:pic>
      <p:pic>
        <p:nvPicPr>
          <p:cNvPr id="8" name="Graphic 7" descr="Teacher with solid fill">
            <a:extLst>
              <a:ext uri="{FF2B5EF4-FFF2-40B4-BE49-F238E27FC236}">
                <a16:creationId xmlns:a16="http://schemas.microsoft.com/office/drawing/2014/main" id="{1A8CC51E-8149-E679-968A-2C548476C6D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151618" y="-109322"/>
            <a:ext cx="914400" cy="914400"/>
          </a:xfrm>
          <a:prstGeom prst="rect">
            <a:avLst/>
          </a:prstGeom>
        </p:spPr>
      </p:pic>
    </p:spTree>
    <p:custDataLst>
      <p:tags r:id="rId1"/>
    </p:custDataLst>
    <p:extLst>
      <p:ext uri="{BB962C8B-B14F-4D97-AF65-F5344CB8AC3E}">
        <p14:creationId xmlns:p14="http://schemas.microsoft.com/office/powerpoint/2010/main" val="27230232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3" y="2"/>
            <a:ext cx="9143999" cy="646331"/>
          </a:xfrm>
          <a:prstGeom prst="rect">
            <a:avLst/>
          </a:prstGeom>
          <a:solidFill>
            <a:srgbClr val="002060"/>
          </a:solidFill>
        </p:spPr>
        <p:txBody>
          <a:bodyPr wrap="square" rtlCol="0">
            <a:spAutoFit/>
          </a:bodyPr>
          <a:lstStyle/>
          <a:p>
            <a:pPr algn="ctr"/>
            <a:r>
              <a:rPr lang="en-GB" sz="3600" dirty="0">
                <a:solidFill>
                  <a:schemeClr val="bg1"/>
                </a:solidFill>
              </a:rPr>
              <a:t>What are Green Jobs?</a:t>
            </a:r>
          </a:p>
        </p:txBody>
      </p:sp>
      <p:sp>
        <p:nvSpPr>
          <p:cNvPr id="4" name="TextBox 3">
            <a:extLst>
              <a:ext uri="{FF2B5EF4-FFF2-40B4-BE49-F238E27FC236}">
                <a16:creationId xmlns:a16="http://schemas.microsoft.com/office/drawing/2014/main" id="{D1D311D0-0227-489A-B7F0-1B34F71F7743}"/>
              </a:ext>
            </a:extLst>
          </p:cNvPr>
          <p:cNvSpPr txBox="1"/>
          <p:nvPr/>
        </p:nvSpPr>
        <p:spPr>
          <a:xfrm>
            <a:off x="176269" y="861881"/>
            <a:ext cx="8791460" cy="1444178"/>
          </a:xfrm>
          <a:prstGeom prst="rect">
            <a:avLst/>
          </a:prstGeom>
          <a:solidFill>
            <a:schemeClr val="bg1"/>
          </a:solidFill>
        </p:spPr>
        <p:txBody>
          <a:bodyPr wrap="square" rtlCol="0">
            <a:spAutoFit/>
          </a:bodyPr>
          <a:lstStyle/>
          <a:p>
            <a:pPr>
              <a:lnSpc>
                <a:spcPct val="115000"/>
              </a:lnSpc>
              <a:spcAft>
                <a:spcPts val="800"/>
              </a:spcAft>
            </a:pPr>
            <a:r>
              <a:rPr lang="en-GB" sz="2400" dirty="0">
                <a:solidFill>
                  <a:srgbClr val="00B050"/>
                </a:solidFill>
                <a:latin typeface="Calibri" panose="020F0502020204030204" pitchFamily="34" charset="0"/>
                <a:ea typeface="Segoe UI" panose="020B0502040204020203" pitchFamily="34" charset="0"/>
                <a:cs typeface="Calibri" panose="020F0502020204030204" pitchFamily="34" charset="0"/>
              </a:rPr>
              <a:t>Green Jobs are those involved in producing goods or services that help to protect the environment and look after our natural resources. </a:t>
            </a:r>
          </a:p>
          <a:p>
            <a:pPr algn="ctr">
              <a:lnSpc>
                <a:spcPct val="115000"/>
              </a:lnSpc>
              <a:spcAft>
                <a:spcPts val="800"/>
              </a:spcAft>
            </a:pPr>
            <a:r>
              <a:rPr lang="en-GB" sz="2400" dirty="0">
                <a:latin typeface="Calibri" panose="020F0502020204030204" pitchFamily="34" charset="0"/>
                <a:ea typeface="Calibri" panose="020F0502020204030204" pitchFamily="34" charset="0"/>
                <a:cs typeface="Times New Roman" panose="02020603050405020304" pitchFamily="18" charset="0"/>
              </a:rPr>
              <a:t>Click here to watch a short video about green jobs:</a:t>
            </a: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60" y="2"/>
            <a:ext cx="646331" cy="646331"/>
          </a:xfrm>
          <a:prstGeom prst="rect">
            <a:avLst/>
          </a:prstGeom>
        </p:spPr>
      </p:pic>
      <p:pic>
        <p:nvPicPr>
          <p:cNvPr id="8" name="Picture 7">
            <a:hlinkClick r:id="rId5"/>
            <a:extLst>
              <a:ext uri="{FF2B5EF4-FFF2-40B4-BE49-F238E27FC236}">
                <a16:creationId xmlns:a16="http://schemas.microsoft.com/office/drawing/2014/main" id="{456F6ED6-11D2-8DC7-6832-5759BA3A2B89}"/>
              </a:ext>
            </a:extLst>
          </p:cNvPr>
          <p:cNvPicPr>
            <a:picLocks noChangeAspect="1"/>
          </p:cNvPicPr>
          <p:nvPr/>
        </p:nvPicPr>
        <p:blipFill>
          <a:blip r:embed="rId6"/>
          <a:stretch>
            <a:fillRect/>
          </a:stretch>
        </p:blipFill>
        <p:spPr>
          <a:xfrm>
            <a:off x="1101651" y="2623582"/>
            <a:ext cx="6940696" cy="3856723"/>
          </a:xfrm>
          <a:prstGeom prst="rect">
            <a:avLst/>
          </a:prstGeom>
        </p:spPr>
      </p:pic>
      <p:sp>
        <p:nvSpPr>
          <p:cNvPr id="7" name="Star: 32 Points 6">
            <a:extLst>
              <a:ext uri="{FF2B5EF4-FFF2-40B4-BE49-F238E27FC236}">
                <a16:creationId xmlns:a16="http://schemas.microsoft.com/office/drawing/2014/main" id="{A35ADDA2-9060-4BCA-81FD-DFB48480B074}"/>
              </a:ext>
            </a:extLst>
          </p:cNvPr>
          <p:cNvSpPr/>
          <p:nvPr/>
        </p:nvSpPr>
        <p:spPr>
          <a:xfrm>
            <a:off x="7200117" y="4551944"/>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426181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 y="2"/>
            <a:ext cx="9143999" cy="646331"/>
          </a:xfrm>
          <a:prstGeom prst="rect">
            <a:avLst/>
          </a:prstGeom>
          <a:solidFill>
            <a:srgbClr val="002060"/>
          </a:solidFill>
        </p:spPr>
        <p:txBody>
          <a:bodyPr wrap="square" rtlCol="0">
            <a:spAutoFit/>
          </a:bodyPr>
          <a:lstStyle/>
          <a:p>
            <a:pPr algn="ctr"/>
            <a:r>
              <a:rPr lang="en-GB" sz="3600" dirty="0">
                <a:solidFill>
                  <a:schemeClr val="bg1"/>
                </a:solidFill>
              </a:rPr>
              <a:t>Where are Green Jobs?</a:t>
            </a:r>
          </a:p>
        </p:txBody>
      </p:sp>
      <p:sp>
        <p:nvSpPr>
          <p:cNvPr id="4" name="TextBox 3">
            <a:extLst>
              <a:ext uri="{FF2B5EF4-FFF2-40B4-BE49-F238E27FC236}">
                <a16:creationId xmlns:a16="http://schemas.microsoft.com/office/drawing/2014/main" id="{D1D311D0-0227-489A-B7F0-1B34F71F7743}"/>
              </a:ext>
            </a:extLst>
          </p:cNvPr>
          <p:cNvSpPr txBox="1"/>
          <p:nvPr/>
        </p:nvSpPr>
        <p:spPr>
          <a:xfrm>
            <a:off x="176269" y="977063"/>
            <a:ext cx="8791460" cy="3098284"/>
          </a:xfrm>
          <a:prstGeom prst="rect">
            <a:avLst/>
          </a:prstGeom>
          <a:solidFill>
            <a:schemeClr val="bg1"/>
          </a:solidFill>
        </p:spPr>
        <p:txBody>
          <a:bodyPr wrap="square" rtlCol="0">
            <a:spAutoFit/>
          </a:bodyPr>
          <a:lstStyle/>
          <a:p>
            <a:pPr>
              <a:lnSpc>
                <a:spcPct val="115000"/>
              </a:lnSpc>
              <a:spcAft>
                <a:spcPts val="800"/>
              </a:spcAft>
            </a:pPr>
            <a:r>
              <a:rPr lang="en-GB" altLang="en-US" sz="2400" dirty="0">
                <a:latin typeface="Calibri" panose="020F0502020204030204" pitchFamily="34" charset="0"/>
                <a:cs typeface="Times New Roman" panose="02020603050405020304" pitchFamily="18" charset="0"/>
              </a:rPr>
              <a:t>There are lots of green jobs involved in:</a:t>
            </a:r>
          </a:p>
          <a:p>
            <a:pPr>
              <a:lnSpc>
                <a:spcPct val="115000"/>
              </a:lnSpc>
              <a:spcAft>
                <a:spcPts val="800"/>
              </a:spcAft>
            </a:pPr>
            <a:endParaRPr lang="en-GB" altLang="en-US" sz="2400" dirty="0">
              <a:latin typeface="Calibri" panose="020F0502020204030204" pitchFamily="34" charset="0"/>
              <a:cs typeface="Times New Roman" panose="02020603050405020304" pitchFamily="18" charset="0"/>
            </a:endParaRPr>
          </a:p>
          <a:p>
            <a:pPr>
              <a:lnSpc>
                <a:spcPct val="115000"/>
              </a:lnSpc>
              <a:spcAft>
                <a:spcPts val="800"/>
              </a:spcAft>
            </a:pPr>
            <a:endParaRPr lang="en-GB" altLang="en-US" sz="2400" dirty="0">
              <a:latin typeface="Calibri" panose="020F0502020204030204" pitchFamily="34" charset="0"/>
              <a:cs typeface="Times New Roman" panose="02020603050405020304" pitchFamily="18" charset="0"/>
            </a:endParaRPr>
          </a:p>
          <a:p>
            <a:pPr>
              <a:lnSpc>
                <a:spcPct val="115000"/>
              </a:lnSpc>
              <a:spcAft>
                <a:spcPts val="800"/>
              </a:spcAft>
            </a:pPr>
            <a:endParaRPr lang="en-GB" altLang="en-US" sz="2400" dirty="0">
              <a:latin typeface="Calibri" panose="020F0502020204030204" pitchFamily="34" charset="0"/>
              <a:cs typeface="Times New Roman" panose="02020603050405020304" pitchFamily="18" charset="0"/>
            </a:endParaRPr>
          </a:p>
          <a:p>
            <a:pPr>
              <a:lnSpc>
                <a:spcPct val="115000"/>
              </a:lnSpc>
              <a:spcAft>
                <a:spcPts val="800"/>
              </a:spcAft>
            </a:pPr>
            <a:endParaRPr lang="en-GB" altLang="en-US" sz="2400" dirty="0">
              <a:latin typeface="Calibri" panose="020F0502020204030204" pitchFamily="34" charset="0"/>
            </a:endParaRPr>
          </a:p>
          <a:p>
            <a:r>
              <a:rPr lang="en-GB" sz="2400" dirty="0">
                <a:latin typeface="Calibri" panose="020F0502020204030204" pitchFamily="34" charset="0"/>
                <a:ea typeface="Calibri" panose="020F0502020204030204" pitchFamily="34" charset="0"/>
                <a:cs typeface="Times New Roman" panose="02020603050405020304" pitchFamily="18" charset="0"/>
              </a:rPr>
              <a:t>Green Jobs can be found in many job sectors including:</a:t>
            </a: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60" y="2"/>
            <a:ext cx="646331" cy="646331"/>
          </a:xfrm>
          <a:prstGeom prst="rect">
            <a:avLst/>
          </a:prstGeom>
        </p:spPr>
      </p:pic>
      <p:pic>
        <p:nvPicPr>
          <p:cNvPr id="8" name="Picture 7">
            <a:extLst>
              <a:ext uri="{FF2B5EF4-FFF2-40B4-BE49-F238E27FC236}">
                <a16:creationId xmlns:a16="http://schemas.microsoft.com/office/drawing/2014/main" id="{133AA555-8E1E-4864-AAF8-AA11400EFE51}"/>
              </a:ext>
            </a:extLst>
          </p:cNvPr>
          <p:cNvPicPr>
            <a:picLocks noChangeAspect="1"/>
          </p:cNvPicPr>
          <p:nvPr/>
        </p:nvPicPr>
        <p:blipFill>
          <a:blip r:embed="rId5"/>
          <a:stretch>
            <a:fillRect/>
          </a:stretch>
        </p:blipFill>
        <p:spPr>
          <a:xfrm>
            <a:off x="176271" y="4406082"/>
            <a:ext cx="2059911" cy="2081709"/>
          </a:xfrm>
          <a:prstGeom prst="rect">
            <a:avLst/>
          </a:prstGeom>
        </p:spPr>
      </p:pic>
      <p:pic>
        <p:nvPicPr>
          <p:cNvPr id="10" name="Picture 9">
            <a:extLst>
              <a:ext uri="{FF2B5EF4-FFF2-40B4-BE49-F238E27FC236}">
                <a16:creationId xmlns:a16="http://schemas.microsoft.com/office/drawing/2014/main" id="{39798361-9030-4FF4-9777-DD749AF6AF50}"/>
              </a:ext>
            </a:extLst>
          </p:cNvPr>
          <p:cNvPicPr>
            <a:picLocks noChangeAspect="1"/>
          </p:cNvPicPr>
          <p:nvPr/>
        </p:nvPicPr>
        <p:blipFill>
          <a:blip r:embed="rId6"/>
          <a:stretch>
            <a:fillRect/>
          </a:stretch>
        </p:blipFill>
        <p:spPr>
          <a:xfrm>
            <a:off x="4711993" y="4406082"/>
            <a:ext cx="2004660" cy="2100119"/>
          </a:xfrm>
          <a:prstGeom prst="rect">
            <a:avLst/>
          </a:prstGeom>
        </p:spPr>
      </p:pic>
      <p:pic>
        <p:nvPicPr>
          <p:cNvPr id="13" name="Picture 12">
            <a:extLst>
              <a:ext uri="{FF2B5EF4-FFF2-40B4-BE49-F238E27FC236}">
                <a16:creationId xmlns:a16="http://schemas.microsoft.com/office/drawing/2014/main" id="{B7CDF216-8828-45CB-BDC2-A1DBA56B0DB7}"/>
              </a:ext>
            </a:extLst>
          </p:cNvPr>
          <p:cNvPicPr>
            <a:picLocks noChangeAspect="1"/>
          </p:cNvPicPr>
          <p:nvPr/>
        </p:nvPicPr>
        <p:blipFill rotWithShape="1">
          <a:blip r:embed="rId7"/>
          <a:srcRect r="5794"/>
          <a:stretch/>
        </p:blipFill>
        <p:spPr>
          <a:xfrm>
            <a:off x="6856647" y="4398761"/>
            <a:ext cx="2111082" cy="2100118"/>
          </a:xfrm>
          <a:prstGeom prst="rect">
            <a:avLst/>
          </a:prstGeom>
        </p:spPr>
      </p:pic>
      <p:pic>
        <p:nvPicPr>
          <p:cNvPr id="15" name="Picture 14">
            <a:extLst>
              <a:ext uri="{FF2B5EF4-FFF2-40B4-BE49-F238E27FC236}">
                <a16:creationId xmlns:a16="http://schemas.microsoft.com/office/drawing/2014/main" id="{F433D59D-3964-4197-B946-2E24E5D6AF28}"/>
              </a:ext>
            </a:extLst>
          </p:cNvPr>
          <p:cNvPicPr>
            <a:picLocks noChangeAspect="1"/>
          </p:cNvPicPr>
          <p:nvPr/>
        </p:nvPicPr>
        <p:blipFill>
          <a:blip r:embed="rId8"/>
          <a:stretch>
            <a:fillRect/>
          </a:stretch>
        </p:blipFill>
        <p:spPr>
          <a:xfrm>
            <a:off x="2397122" y="4398761"/>
            <a:ext cx="2174879" cy="2089028"/>
          </a:xfrm>
          <a:prstGeom prst="rect">
            <a:avLst/>
          </a:prstGeom>
        </p:spPr>
      </p:pic>
      <p:pic>
        <p:nvPicPr>
          <p:cNvPr id="7" name="Picture 6">
            <a:extLst>
              <a:ext uri="{FF2B5EF4-FFF2-40B4-BE49-F238E27FC236}">
                <a16:creationId xmlns:a16="http://schemas.microsoft.com/office/drawing/2014/main" id="{14BE6F52-D016-2A5C-0433-BB2A26DAFB58}"/>
              </a:ext>
            </a:extLst>
          </p:cNvPr>
          <p:cNvPicPr>
            <a:picLocks noChangeAspect="1"/>
          </p:cNvPicPr>
          <p:nvPr/>
        </p:nvPicPr>
        <p:blipFill>
          <a:blip r:embed="rId9"/>
          <a:stretch>
            <a:fillRect/>
          </a:stretch>
        </p:blipFill>
        <p:spPr>
          <a:xfrm>
            <a:off x="479868" y="1603099"/>
            <a:ext cx="8184262" cy="1838894"/>
          </a:xfrm>
          <a:prstGeom prst="rect">
            <a:avLst/>
          </a:prstGeom>
        </p:spPr>
      </p:pic>
    </p:spTree>
    <p:custDataLst>
      <p:tags r:id="rId1"/>
    </p:custDataLst>
    <p:extLst>
      <p:ext uri="{BB962C8B-B14F-4D97-AF65-F5344CB8AC3E}">
        <p14:creationId xmlns:p14="http://schemas.microsoft.com/office/powerpoint/2010/main" val="180664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 y="2"/>
            <a:ext cx="9143999" cy="646331"/>
          </a:xfrm>
          <a:prstGeom prst="rect">
            <a:avLst/>
          </a:prstGeom>
          <a:solidFill>
            <a:srgbClr val="002060"/>
          </a:solidFill>
        </p:spPr>
        <p:txBody>
          <a:bodyPr wrap="square" rtlCol="0">
            <a:spAutoFit/>
          </a:bodyPr>
          <a:lstStyle/>
          <a:p>
            <a:pPr algn="ctr"/>
            <a:r>
              <a:rPr lang="en-GB" sz="3600" dirty="0">
                <a:solidFill>
                  <a:schemeClr val="bg1"/>
                </a:solidFill>
              </a:rPr>
              <a:t>Student Tasks</a:t>
            </a:r>
          </a:p>
        </p:txBody>
      </p:sp>
      <p:pic>
        <p:nvPicPr>
          <p:cNvPr id="6" name="Graphic 5">
            <a:extLst>
              <a:ext uri="{FF2B5EF4-FFF2-40B4-BE49-F238E27FC236}">
                <a16:creationId xmlns:a16="http://schemas.microsoft.com/office/drawing/2014/main" id="{083FEA32-7EFB-4DCC-921B-7481DCA43C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75547" y="2"/>
            <a:ext cx="646331" cy="646331"/>
          </a:xfrm>
          <a:prstGeom prst="rect">
            <a:avLst/>
          </a:prstGeom>
        </p:spPr>
      </p:pic>
      <p:sp>
        <p:nvSpPr>
          <p:cNvPr id="5" name="Rectangle 4">
            <a:extLst>
              <a:ext uri="{FF2B5EF4-FFF2-40B4-BE49-F238E27FC236}">
                <a16:creationId xmlns:a16="http://schemas.microsoft.com/office/drawing/2014/main" id="{C20355D4-593C-4081-B77A-1F7BF18195EE}"/>
              </a:ext>
            </a:extLst>
          </p:cNvPr>
          <p:cNvSpPr/>
          <p:nvPr/>
        </p:nvSpPr>
        <p:spPr>
          <a:xfrm>
            <a:off x="341522" y="1062212"/>
            <a:ext cx="8427904" cy="223642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If students have access to a computer each or in pairs, continue with this presentation, looking at </a:t>
            </a:r>
            <a:r>
              <a:rPr lang="en-GB" sz="2400" b="1" dirty="0">
                <a:solidFill>
                  <a:srgbClr val="F6D000"/>
                </a:solidFill>
              </a:rPr>
              <a:t>slides 44-48 and then jump to slide 51 to end session</a:t>
            </a:r>
            <a:endParaRPr lang="en-GB" dirty="0"/>
          </a:p>
        </p:txBody>
      </p:sp>
      <p:sp>
        <p:nvSpPr>
          <p:cNvPr id="8" name="Rectangle 7">
            <a:extLst>
              <a:ext uri="{FF2B5EF4-FFF2-40B4-BE49-F238E27FC236}">
                <a16:creationId xmlns:a16="http://schemas.microsoft.com/office/drawing/2014/main" id="{C7D5BD21-8D15-4E04-B49A-63C65C18D17A}"/>
              </a:ext>
            </a:extLst>
          </p:cNvPr>
          <p:cNvSpPr/>
          <p:nvPr/>
        </p:nvSpPr>
        <p:spPr>
          <a:xfrm>
            <a:off x="341523" y="3714517"/>
            <a:ext cx="8427904" cy="2236424"/>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If students DO NOT have access to a computer, </a:t>
            </a:r>
            <a:r>
              <a:rPr lang="en-GB" sz="2400" b="1" dirty="0">
                <a:solidFill>
                  <a:schemeClr val="accent4"/>
                </a:solidFill>
                <a:hlinkClick r:id="rId5" action="ppaction://hlinksldjump">
                  <a:extLst>
                    <a:ext uri="{A12FA001-AC4F-418D-AE19-62706E023703}">
                      <ahyp:hlinkClr xmlns:ahyp="http://schemas.microsoft.com/office/drawing/2018/hyperlinkcolor" val="tx"/>
                    </a:ext>
                  </a:extLst>
                </a:hlinkClick>
              </a:rPr>
              <a:t>go to slide 49. </a:t>
            </a:r>
            <a:endParaRPr lang="en-GB" sz="2400" b="1" dirty="0">
              <a:solidFill>
                <a:schemeClr val="accent4"/>
              </a:solidFill>
            </a:endParaRPr>
          </a:p>
        </p:txBody>
      </p:sp>
      <p:pic>
        <p:nvPicPr>
          <p:cNvPr id="7" name="Graphic 6" descr="Monitor with solid fill">
            <a:extLst>
              <a:ext uri="{FF2B5EF4-FFF2-40B4-BE49-F238E27FC236}">
                <a16:creationId xmlns:a16="http://schemas.microsoft.com/office/drawing/2014/main" id="{9D3036A7-7F95-4BDE-A52A-2D68188D377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49759" y="1062214"/>
            <a:ext cx="644487" cy="644487"/>
          </a:xfrm>
          <a:prstGeom prst="rect">
            <a:avLst/>
          </a:prstGeom>
        </p:spPr>
      </p:pic>
      <p:pic>
        <p:nvPicPr>
          <p:cNvPr id="9" name="Graphic 8" descr="Clipboard with solid fill">
            <a:extLst>
              <a:ext uri="{FF2B5EF4-FFF2-40B4-BE49-F238E27FC236}">
                <a16:creationId xmlns:a16="http://schemas.microsoft.com/office/drawing/2014/main" id="{791DB3FF-3A55-4633-A429-10003B3E3BB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49756" y="3975490"/>
            <a:ext cx="644488" cy="644488"/>
          </a:xfrm>
          <a:prstGeom prst="rect">
            <a:avLst/>
          </a:prstGeom>
        </p:spPr>
      </p:pic>
    </p:spTree>
    <p:custDataLst>
      <p:tags r:id="rId1"/>
    </p:custDataLst>
    <p:extLst>
      <p:ext uri="{BB962C8B-B14F-4D97-AF65-F5344CB8AC3E}">
        <p14:creationId xmlns:p14="http://schemas.microsoft.com/office/powerpoint/2010/main" val="5904897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2" y="1109523"/>
            <a:ext cx="3861333" cy="461665"/>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Log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937307" y="69143"/>
            <a:ext cx="6160441" cy="584775"/>
          </a:xfrm>
          <a:prstGeom prst="rect">
            <a:avLst/>
          </a:prstGeom>
          <a:noFill/>
          <a:ln w="9525">
            <a:noFill/>
            <a:miter lim="800000"/>
            <a:headEnd/>
            <a:tailEnd/>
          </a:ln>
        </p:spPr>
        <p:txBody>
          <a:bodyPr wrap="square">
            <a:spAutoFit/>
          </a:bodyPr>
          <a:lstStyle/>
          <a:p>
            <a:r>
              <a:rPr lang="en-GB" sz="3200" dirty="0">
                <a:solidFill>
                  <a:schemeClr val="bg1"/>
                </a:solidFill>
              </a:rPr>
              <a:t>In today’s lesson you will…</a:t>
            </a:r>
          </a:p>
        </p:txBody>
      </p:sp>
      <p:sp>
        <p:nvSpPr>
          <p:cNvPr id="19" name="Rectangle 18">
            <a:extLst>
              <a:ext uri="{FF2B5EF4-FFF2-40B4-BE49-F238E27FC236}">
                <a16:creationId xmlns:a16="http://schemas.microsoft.com/office/drawing/2014/main" id="{C243B871-C104-4EC7-9040-E0688A0D4D24}"/>
              </a:ext>
            </a:extLst>
          </p:cNvPr>
          <p:cNvSpPr/>
          <p:nvPr/>
        </p:nvSpPr>
        <p:spPr>
          <a:xfrm>
            <a:off x="384989" y="2264881"/>
            <a:ext cx="6825436"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2. Go to Jobs and click on Green Jobs</a:t>
            </a:r>
          </a:p>
        </p:txBody>
      </p:sp>
      <p:sp>
        <p:nvSpPr>
          <p:cNvPr id="20" name="Rectangle 19">
            <a:extLst>
              <a:ext uri="{FF2B5EF4-FFF2-40B4-BE49-F238E27FC236}">
                <a16:creationId xmlns:a16="http://schemas.microsoft.com/office/drawing/2014/main" id="{FCED8037-A006-4A81-9DFF-CACF2E4DCA16}"/>
              </a:ext>
            </a:extLst>
          </p:cNvPr>
          <p:cNvSpPr/>
          <p:nvPr/>
        </p:nvSpPr>
        <p:spPr>
          <a:xfrm>
            <a:off x="384989" y="3182149"/>
            <a:ext cx="8324005" cy="1569660"/>
          </a:xfrm>
          <a:prstGeom prst="rect">
            <a:avLst/>
          </a:prstGeom>
          <a:solidFill>
            <a:schemeClr val="bg1"/>
          </a:solidFill>
        </p:spPr>
        <p:txBody>
          <a:bodyPr wrap="square">
            <a:spAutoFit/>
          </a:bodyPr>
          <a:lstStyle/>
          <a:p>
            <a:r>
              <a:rPr lang="en-GB" altLang="en-US" sz="2400" dirty="0">
                <a:latin typeface="Calibri" panose="020F0502020204030204" pitchFamily="34" charset="0"/>
              </a:rPr>
              <a:t>3. Work in pairs to explore some Green Job profiles and find out:</a:t>
            </a:r>
          </a:p>
          <a:p>
            <a:pPr marL="342900" indent="-342900">
              <a:buFont typeface="Arial" panose="020B0604020202020204" pitchFamily="34" charset="0"/>
              <a:buChar char="•"/>
            </a:pPr>
            <a:r>
              <a:rPr lang="en-GB" altLang="en-US" sz="2400" dirty="0">
                <a:latin typeface="Calibri" panose="020F0502020204030204" pitchFamily="34" charset="0"/>
              </a:rPr>
              <a:t>What are the day to day tasks?</a:t>
            </a:r>
          </a:p>
          <a:p>
            <a:pPr marL="342900" indent="-342900">
              <a:buFont typeface="Arial" panose="020B0604020202020204" pitchFamily="34" charset="0"/>
              <a:buChar char="•"/>
            </a:pPr>
            <a:r>
              <a:rPr lang="en-GB" altLang="en-US" sz="2400" dirty="0">
                <a:latin typeface="Calibri" panose="020F0502020204030204" pitchFamily="34" charset="0"/>
              </a:rPr>
              <a:t>What are the different routes in to this job?</a:t>
            </a:r>
          </a:p>
          <a:p>
            <a:pPr marL="342900" indent="-342900">
              <a:buFont typeface="Arial" panose="020B0604020202020204" pitchFamily="34" charset="0"/>
              <a:buChar char="•"/>
            </a:pPr>
            <a:r>
              <a:rPr lang="en-GB" altLang="en-US" sz="2400" dirty="0">
                <a:latin typeface="Calibri" panose="020F0502020204030204" pitchFamily="34" charset="0"/>
              </a:rPr>
              <a:t>Is the job likely to grow or decline over the coming years?</a:t>
            </a:r>
          </a:p>
        </p:txBody>
      </p:sp>
      <p:sp>
        <p:nvSpPr>
          <p:cNvPr id="21" name="Rectangle 20">
            <a:extLst>
              <a:ext uri="{FF2B5EF4-FFF2-40B4-BE49-F238E27FC236}">
                <a16:creationId xmlns:a16="http://schemas.microsoft.com/office/drawing/2014/main" id="{81A17E60-79ED-4457-B98D-A548F720FF47}"/>
              </a:ext>
            </a:extLst>
          </p:cNvPr>
          <p:cNvSpPr/>
          <p:nvPr/>
        </p:nvSpPr>
        <p:spPr>
          <a:xfrm>
            <a:off x="384989" y="5140794"/>
            <a:ext cx="8324005"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Make notes on what you find out about 3 different Green Jobs – this could be written or made into a poster.</a:t>
            </a:r>
          </a:p>
        </p:txBody>
      </p:sp>
      <p:pic>
        <p:nvPicPr>
          <p:cNvPr id="5" name="Picture 4">
            <a:extLst>
              <a:ext uri="{FF2B5EF4-FFF2-40B4-BE49-F238E27FC236}">
                <a16:creationId xmlns:a16="http://schemas.microsoft.com/office/drawing/2014/main" id="{94FF3B8A-1A52-48AF-A523-CC4964263586}"/>
              </a:ext>
            </a:extLst>
          </p:cNvPr>
          <p:cNvPicPr>
            <a:picLocks noChangeAspect="1"/>
          </p:cNvPicPr>
          <p:nvPr/>
        </p:nvPicPr>
        <p:blipFill>
          <a:blip r:embed="rId3"/>
          <a:stretch>
            <a:fillRect/>
          </a:stretch>
        </p:blipFill>
        <p:spPr>
          <a:xfrm>
            <a:off x="5787522" y="1741473"/>
            <a:ext cx="1605673" cy="1345554"/>
          </a:xfrm>
          <a:prstGeom prst="rect">
            <a:avLst/>
          </a:prstGeom>
        </p:spPr>
      </p:pic>
      <p:pic>
        <p:nvPicPr>
          <p:cNvPr id="24" name="Graphic 23" descr="Badge 3 with solid fill">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60" y="2"/>
            <a:ext cx="646331" cy="646331"/>
          </a:xfrm>
          <a:prstGeom prst="rect">
            <a:avLst/>
          </a:prstGeom>
        </p:spPr>
      </p:pic>
      <p:pic>
        <p:nvPicPr>
          <p:cNvPr id="4" name="Picture 3" descr="A screenshot of a computer&#10;&#10;Description automatically generated">
            <a:extLst>
              <a:ext uri="{FF2B5EF4-FFF2-40B4-BE49-F238E27FC236}">
                <a16:creationId xmlns:a16="http://schemas.microsoft.com/office/drawing/2014/main" id="{F728491F-E9EB-7CB1-9FF0-2C73F9344D3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187" t="2521" r="10186" b="4904"/>
          <a:stretch/>
        </p:blipFill>
        <p:spPr>
          <a:xfrm>
            <a:off x="3699288" y="771370"/>
            <a:ext cx="1943100" cy="1303450"/>
          </a:xfrm>
          <a:prstGeom prst="rect">
            <a:avLst/>
          </a:prstGeom>
        </p:spPr>
      </p:pic>
    </p:spTree>
    <p:extLst>
      <p:ext uri="{BB962C8B-B14F-4D97-AF65-F5344CB8AC3E}">
        <p14:creationId xmlns:p14="http://schemas.microsoft.com/office/powerpoint/2010/main" val="274752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P spid="20" grpId="0" animBg="1"/>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9">
            <a:extLst>
              <a:ext uri="{FF2B5EF4-FFF2-40B4-BE49-F238E27FC236}">
                <a16:creationId xmlns:a16="http://schemas.microsoft.com/office/drawing/2014/main" id="{69374A8B-B65A-4A7A-9A9B-849903863E51}"/>
              </a:ext>
            </a:extLst>
          </p:cNvPr>
          <p:cNvSpPr txBox="1"/>
          <p:nvPr/>
        </p:nvSpPr>
        <p:spPr>
          <a:xfrm>
            <a:off x="3" y="2"/>
            <a:ext cx="9143999" cy="646331"/>
          </a:xfrm>
          <a:prstGeom prst="rect">
            <a:avLst/>
          </a:prstGeom>
          <a:solidFill>
            <a:srgbClr val="002060"/>
          </a:solidFill>
        </p:spPr>
        <p:txBody>
          <a:bodyPr wrap="square" rtlCol="0">
            <a:spAutoFit/>
          </a:bodyPr>
          <a:lstStyle/>
          <a:p>
            <a:pPr algn="ctr"/>
            <a:r>
              <a:rPr lang="en-GB" sz="3600" dirty="0">
                <a:solidFill>
                  <a:schemeClr val="bg1"/>
                </a:solidFill>
              </a:rPr>
              <a:t>Use Careerpilot to look for Green Jobs</a:t>
            </a:r>
          </a:p>
        </p:txBody>
      </p:sp>
      <p:pic>
        <p:nvPicPr>
          <p:cNvPr id="4" name="Picture 3">
            <a:extLst>
              <a:ext uri="{FF2B5EF4-FFF2-40B4-BE49-F238E27FC236}">
                <a16:creationId xmlns:a16="http://schemas.microsoft.com/office/drawing/2014/main" id="{D6A28219-755D-4566-A8D1-8F7C50A59FF5}"/>
              </a:ext>
            </a:extLst>
          </p:cNvPr>
          <p:cNvPicPr>
            <a:picLocks noChangeAspect="1"/>
          </p:cNvPicPr>
          <p:nvPr/>
        </p:nvPicPr>
        <p:blipFill>
          <a:blip r:embed="rId3"/>
          <a:stretch>
            <a:fillRect/>
          </a:stretch>
        </p:blipFill>
        <p:spPr>
          <a:xfrm>
            <a:off x="240479" y="694064"/>
            <a:ext cx="6348029" cy="3238790"/>
          </a:xfrm>
          <a:prstGeom prst="rect">
            <a:avLst/>
          </a:prstGeom>
        </p:spPr>
      </p:pic>
      <p:sp>
        <p:nvSpPr>
          <p:cNvPr id="15" name="Rectangle 14">
            <a:extLst>
              <a:ext uri="{FF2B5EF4-FFF2-40B4-BE49-F238E27FC236}">
                <a16:creationId xmlns:a16="http://schemas.microsoft.com/office/drawing/2014/main" id="{1769FF07-7533-44B6-9430-8FA3472D37ED}"/>
              </a:ext>
            </a:extLst>
          </p:cNvPr>
          <p:cNvSpPr/>
          <p:nvPr/>
        </p:nvSpPr>
        <p:spPr>
          <a:xfrm>
            <a:off x="2400202" y="2247117"/>
            <a:ext cx="2028578" cy="163800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E5E1464E-F1CD-4F24-B9DE-5456281E8018}"/>
              </a:ext>
            </a:extLst>
          </p:cNvPr>
          <p:cNvPicPr>
            <a:picLocks noChangeAspect="1"/>
          </p:cNvPicPr>
          <p:nvPr/>
        </p:nvPicPr>
        <p:blipFill>
          <a:blip r:embed="rId4"/>
          <a:stretch>
            <a:fillRect/>
          </a:stretch>
        </p:blipFill>
        <p:spPr>
          <a:xfrm>
            <a:off x="3039916" y="4023334"/>
            <a:ext cx="5775895" cy="2925146"/>
          </a:xfrm>
          <a:prstGeom prst="rect">
            <a:avLst/>
          </a:prstGeom>
        </p:spPr>
      </p:pic>
      <p:pic>
        <p:nvPicPr>
          <p:cNvPr id="17" name="Graphic 16" descr="Badge 3 with solid fill">
            <a:extLst>
              <a:ext uri="{FF2B5EF4-FFF2-40B4-BE49-F238E27FC236}">
                <a16:creationId xmlns:a16="http://schemas.microsoft.com/office/drawing/2014/main" id="{B054E8AD-1EE2-4C44-8274-32AC84975F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60" y="2"/>
            <a:ext cx="646331" cy="646331"/>
          </a:xfrm>
          <a:prstGeom prst="rect">
            <a:avLst/>
          </a:prstGeom>
        </p:spPr>
      </p:pic>
    </p:spTree>
    <p:extLst>
      <p:ext uri="{BB962C8B-B14F-4D97-AF65-F5344CB8AC3E}">
        <p14:creationId xmlns:p14="http://schemas.microsoft.com/office/powerpoint/2010/main" val="232007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4" name="Picture 3">
            <a:extLst>
              <a:ext uri="{FF2B5EF4-FFF2-40B4-BE49-F238E27FC236}">
                <a16:creationId xmlns:a16="http://schemas.microsoft.com/office/drawing/2014/main" id="{DD5ECD58-7BBE-5C2B-9834-5193559BE4DD}"/>
              </a:ext>
            </a:extLst>
          </p:cNvPr>
          <p:cNvPicPr>
            <a:picLocks noChangeAspect="1"/>
          </p:cNvPicPr>
          <p:nvPr/>
        </p:nvPicPr>
        <p:blipFill>
          <a:blip r:embed="rId3"/>
          <a:stretch>
            <a:fillRect/>
          </a:stretch>
        </p:blipFill>
        <p:spPr>
          <a:xfrm>
            <a:off x="472319" y="1570006"/>
            <a:ext cx="8184581" cy="4011283"/>
          </a:xfrm>
          <a:prstGeom prst="rect">
            <a:avLst/>
          </a:prstGeom>
        </p:spPr>
      </p:pic>
      <p:sp>
        <p:nvSpPr>
          <p:cNvPr id="10" name="TextBox 9">
            <a:extLst>
              <a:ext uri="{FF2B5EF4-FFF2-40B4-BE49-F238E27FC236}">
                <a16:creationId xmlns:a16="http://schemas.microsoft.com/office/drawing/2014/main" id="{69374A8B-B65A-4A7A-9A9B-849903863E51}"/>
              </a:ext>
            </a:extLst>
          </p:cNvPr>
          <p:cNvSpPr txBox="1"/>
          <p:nvPr/>
        </p:nvSpPr>
        <p:spPr>
          <a:xfrm>
            <a:off x="-14779" y="2"/>
            <a:ext cx="9158782" cy="646331"/>
          </a:xfrm>
          <a:prstGeom prst="rect">
            <a:avLst/>
          </a:prstGeom>
          <a:solidFill>
            <a:srgbClr val="002060"/>
          </a:solidFill>
        </p:spPr>
        <p:txBody>
          <a:bodyPr wrap="square" rtlCol="0">
            <a:spAutoFit/>
          </a:bodyPr>
          <a:lstStyle/>
          <a:p>
            <a:pPr algn="ctr"/>
            <a:r>
              <a:rPr lang="en-GB" sz="3600" dirty="0">
                <a:solidFill>
                  <a:schemeClr val="bg1"/>
                </a:solidFill>
              </a:rPr>
              <a:t>Use Green Job LMI</a:t>
            </a:r>
          </a:p>
        </p:txBody>
      </p:sp>
      <p:sp>
        <p:nvSpPr>
          <p:cNvPr id="11" name="Rectangle 10">
            <a:extLst>
              <a:ext uri="{FF2B5EF4-FFF2-40B4-BE49-F238E27FC236}">
                <a16:creationId xmlns:a16="http://schemas.microsoft.com/office/drawing/2014/main" id="{40190725-F6F7-4116-9124-F7AF52A5106E}"/>
              </a:ext>
            </a:extLst>
          </p:cNvPr>
          <p:cNvSpPr/>
          <p:nvPr/>
        </p:nvSpPr>
        <p:spPr>
          <a:xfrm>
            <a:off x="659302" y="2232465"/>
            <a:ext cx="7699694" cy="94745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00B209-2283-4DD4-9101-52CCADC05811}"/>
              </a:ext>
            </a:extLst>
          </p:cNvPr>
          <p:cNvSpPr/>
          <p:nvPr/>
        </p:nvSpPr>
        <p:spPr>
          <a:xfrm>
            <a:off x="1322544" y="3842374"/>
            <a:ext cx="6441230" cy="83314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descr="Badge 3 with solid fill">
            <a:extLst>
              <a:ext uri="{FF2B5EF4-FFF2-40B4-BE49-F238E27FC236}">
                <a16:creationId xmlns:a16="http://schemas.microsoft.com/office/drawing/2014/main" id="{E2329053-380D-4939-B7AC-DD6D496140B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60" y="2"/>
            <a:ext cx="646331" cy="646331"/>
          </a:xfrm>
          <a:prstGeom prst="rect">
            <a:avLst/>
          </a:prstGeom>
        </p:spPr>
      </p:pic>
    </p:spTree>
    <p:extLst>
      <p:ext uri="{BB962C8B-B14F-4D97-AF65-F5344CB8AC3E}">
        <p14:creationId xmlns:p14="http://schemas.microsoft.com/office/powerpoint/2010/main" val="336141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2" y="1109523"/>
            <a:ext cx="3861333" cy="461665"/>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Log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9" name="Rectangle 18">
            <a:extLst>
              <a:ext uri="{FF2B5EF4-FFF2-40B4-BE49-F238E27FC236}">
                <a16:creationId xmlns:a16="http://schemas.microsoft.com/office/drawing/2014/main" id="{C243B871-C104-4EC7-9040-E0688A0D4D24}"/>
              </a:ext>
            </a:extLst>
          </p:cNvPr>
          <p:cNvSpPr/>
          <p:nvPr/>
        </p:nvSpPr>
        <p:spPr>
          <a:xfrm>
            <a:off x="384989" y="2264881"/>
            <a:ext cx="6825436"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2. Go to Jobs and click on Green Jobs</a:t>
            </a:r>
          </a:p>
        </p:txBody>
      </p:sp>
      <p:sp>
        <p:nvSpPr>
          <p:cNvPr id="20" name="Rectangle 19">
            <a:extLst>
              <a:ext uri="{FF2B5EF4-FFF2-40B4-BE49-F238E27FC236}">
                <a16:creationId xmlns:a16="http://schemas.microsoft.com/office/drawing/2014/main" id="{FCED8037-A006-4A81-9DFF-CACF2E4DCA16}"/>
              </a:ext>
            </a:extLst>
          </p:cNvPr>
          <p:cNvSpPr/>
          <p:nvPr/>
        </p:nvSpPr>
        <p:spPr>
          <a:xfrm>
            <a:off x="384989" y="3182149"/>
            <a:ext cx="8571698" cy="1569660"/>
          </a:xfrm>
          <a:prstGeom prst="rect">
            <a:avLst/>
          </a:prstGeom>
          <a:solidFill>
            <a:schemeClr val="bg1"/>
          </a:solidFill>
        </p:spPr>
        <p:txBody>
          <a:bodyPr wrap="square">
            <a:spAutoFit/>
          </a:bodyPr>
          <a:lstStyle/>
          <a:p>
            <a:r>
              <a:rPr lang="en-GB" altLang="en-US" sz="2400" dirty="0">
                <a:latin typeface="Calibri" panose="020F0502020204030204" pitchFamily="34" charset="0"/>
              </a:rPr>
              <a:t>3. Work in pairs to explore some Green Job profiles and find out:</a:t>
            </a:r>
          </a:p>
          <a:p>
            <a:pPr marL="342900" indent="-342900">
              <a:buFont typeface="Arial" panose="020B0604020202020204" pitchFamily="34" charset="0"/>
              <a:buChar char="•"/>
            </a:pPr>
            <a:r>
              <a:rPr lang="en-GB" altLang="en-US" sz="2400" dirty="0">
                <a:latin typeface="Calibri" panose="020F0502020204030204" pitchFamily="34" charset="0"/>
              </a:rPr>
              <a:t>What are the day to day tasks?</a:t>
            </a:r>
          </a:p>
          <a:p>
            <a:pPr marL="342900" indent="-342900">
              <a:buFont typeface="Arial" panose="020B0604020202020204" pitchFamily="34" charset="0"/>
              <a:buChar char="•"/>
            </a:pPr>
            <a:r>
              <a:rPr lang="en-GB" altLang="en-US" sz="2400" dirty="0">
                <a:latin typeface="Calibri" panose="020F0502020204030204" pitchFamily="34" charset="0"/>
              </a:rPr>
              <a:t>What are the different routes in to this job?</a:t>
            </a:r>
          </a:p>
          <a:p>
            <a:pPr marL="342900" indent="-342900">
              <a:buFont typeface="Arial" panose="020B0604020202020204" pitchFamily="34" charset="0"/>
              <a:buChar char="•"/>
            </a:pPr>
            <a:r>
              <a:rPr lang="en-GB" altLang="en-US" sz="2400" dirty="0">
                <a:latin typeface="Calibri" panose="020F0502020204030204" pitchFamily="34" charset="0"/>
              </a:rPr>
              <a:t>Is the job likely to grow or decline over the coming years?</a:t>
            </a:r>
          </a:p>
        </p:txBody>
      </p:sp>
      <p:sp>
        <p:nvSpPr>
          <p:cNvPr id="21" name="Rectangle 20">
            <a:extLst>
              <a:ext uri="{FF2B5EF4-FFF2-40B4-BE49-F238E27FC236}">
                <a16:creationId xmlns:a16="http://schemas.microsoft.com/office/drawing/2014/main" id="{81A17E60-79ED-4457-B98D-A548F720FF47}"/>
              </a:ext>
            </a:extLst>
          </p:cNvPr>
          <p:cNvSpPr/>
          <p:nvPr/>
        </p:nvSpPr>
        <p:spPr>
          <a:xfrm>
            <a:off x="384989" y="5140794"/>
            <a:ext cx="8571698"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Make notes on what you find out about 3 different Green Jobs – this could be written or made into a poster.</a:t>
            </a:r>
          </a:p>
        </p:txBody>
      </p:sp>
      <p:pic>
        <p:nvPicPr>
          <p:cNvPr id="23" name="Picture 22" descr="Icon&#10;&#10;Description automatically generated with medium confidence">
            <a:extLst>
              <a:ext uri="{FF2B5EF4-FFF2-40B4-BE49-F238E27FC236}">
                <a16:creationId xmlns:a16="http://schemas.microsoft.com/office/drawing/2014/main" id="{4163133C-A42C-47E4-BF2A-3DF6B551FD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2662" y="-162768"/>
            <a:ext cx="1017397" cy="1017397"/>
          </a:xfrm>
          <a:prstGeom prst="rect">
            <a:avLst/>
          </a:prstGeom>
        </p:spPr>
      </p:pic>
      <p:pic>
        <p:nvPicPr>
          <p:cNvPr id="5" name="Picture 4">
            <a:extLst>
              <a:ext uri="{FF2B5EF4-FFF2-40B4-BE49-F238E27FC236}">
                <a16:creationId xmlns:a16="http://schemas.microsoft.com/office/drawing/2014/main" id="{94FF3B8A-1A52-48AF-A523-CC4964263586}"/>
              </a:ext>
            </a:extLst>
          </p:cNvPr>
          <p:cNvPicPr>
            <a:picLocks noChangeAspect="1"/>
          </p:cNvPicPr>
          <p:nvPr/>
        </p:nvPicPr>
        <p:blipFill>
          <a:blip r:embed="rId4"/>
          <a:stretch>
            <a:fillRect/>
          </a:stretch>
        </p:blipFill>
        <p:spPr>
          <a:xfrm>
            <a:off x="5771901" y="1877697"/>
            <a:ext cx="1474974" cy="1236028"/>
          </a:xfrm>
          <a:prstGeom prst="rect">
            <a:avLst/>
          </a:prstGeom>
        </p:spPr>
      </p:pic>
      <p:pic>
        <p:nvPicPr>
          <p:cNvPr id="4" name="Picture 3" descr="A screenshot of a computer&#10;&#10;Description automatically generated">
            <a:extLst>
              <a:ext uri="{FF2B5EF4-FFF2-40B4-BE49-F238E27FC236}">
                <a16:creationId xmlns:a16="http://schemas.microsoft.com/office/drawing/2014/main" id="{F728491F-E9EB-7CB1-9FF0-2C73F9344D3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187" t="2521" r="10186" b="4904"/>
          <a:stretch/>
        </p:blipFill>
        <p:spPr>
          <a:xfrm>
            <a:off x="3699288" y="771370"/>
            <a:ext cx="1943100" cy="1303450"/>
          </a:xfrm>
          <a:prstGeom prst="rect">
            <a:avLst/>
          </a:prstGeom>
        </p:spPr>
      </p:pic>
      <p:sp>
        <p:nvSpPr>
          <p:cNvPr id="3" name="Rectangle 2">
            <a:extLst>
              <a:ext uri="{FF2B5EF4-FFF2-40B4-BE49-F238E27FC236}">
                <a16:creationId xmlns:a16="http://schemas.microsoft.com/office/drawing/2014/main" id="{3FE22FDD-340C-DF48-A12B-5A4F5047D30B}"/>
              </a:ext>
            </a:extLst>
          </p:cNvPr>
          <p:cNvSpPr>
            <a:spLocks noChangeArrowheads="1"/>
          </p:cNvSpPr>
          <p:nvPr/>
        </p:nvSpPr>
        <p:spPr bwMode="auto">
          <a:xfrm>
            <a:off x="0" y="-63143"/>
            <a:ext cx="9143999"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9" name="Text Box 22">
            <a:extLst>
              <a:ext uri="{FF2B5EF4-FFF2-40B4-BE49-F238E27FC236}">
                <a16:creationId xmlns:a16="http://schemas.microsoft.com/office/drawing/2014/main" id="{97692833-9E40-C88D-64A4-F3E1A23F0982}"/>
              </a:ext>
            </a:extLst>
          </p:cNvPr>
          <p:cNvSpPr txBox="1">
            <a:spLocks noChangeArrowheads="1"/>
          </p:cNvSpPr>
          <p:nvPr/>
        </p:nvSpPr>
        <p:spPr bwMode="auto">
          <a:xfrm>
            <a:off x="2781300" y="22340"/>
            <a:ext cx="3120760" cy="584775"/>
          </a:xfrm>
          <a:prstGeom prst="rect">
            <a:avLst/>
          </a:prstGeom>
          <a:noFill/>
          <a:ln w="9525">
            <a:noFill/>
            <a:miter lim="800000"/>
            <a:headEnd/>
            <a:tailEnd/>
          </a:ln>
        </p:spPr>
        <p:txBody>
          <a:bodyPr wrap="square">
            <a:spAutoFit/>
          </a:bodyPr>
          <a:lstStyle/>
          <a:p>
            <a:r>
              <a:rPr lang="en-GB" sz="3200" dirty="0">
                <a:solidFill>
                  <a:schemeClr val="bg1"/>
                </a:solidFill>
              </a:rPr>
              <a:t>Careerpilot Task</a:t>
            </a:r>
          </a:p>
        </p:txBody>
      </p:sp>
      <p:pic>
        <p:nvPicPr>
          <p:cNvPr id="10" name="Graphic 9" descr="Monitor with solid fill">
            <a:extLst>
              <a:ext uri="{FF2B5EF4-FFF2-40B4-BE49-F238E27FC236}">
                <a16:creationId xmlns:a16="http://schemas.microsoft.com/office/drawing/2014/main" id="{DCD4E328-F0A2-642A-059F-E052B33E510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87520" y="2"/>
            <a:ext cx="584630" cy="644487"/>
          </a:xfrm>
          <a:prstGeom prst="rect">
            <a:avLst/>
          </a:prstGeom>
        </p:spPr>
      </p:pic>
      <p:pic>
        <p:nvPicPr>
          <p:cNvPr id="24" name="Graphic 23" descr="Badge 3 with solid fill">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1460" y="2"/>
            <a:ext cx="646331" cy="646331"/>
          </a:xfrm>
          <a:prstGeom prst="rect">
            <a:avLst/>
          </a:prstGeom>
        </p:spPr>
      </p:pic>
      <p:sp>
        <p:nvSpPr>
          <p:cNvPr id="22" name="Star: 32 Points 21">
            <a:extLst>
              <a:ext uri="{FF2B5EF4-FFF2-40B4-BE49-F238E27FC236}">
                <a16:creationId xmlns:a16="http://schemas.microsoft.com/office/drawing/2014/main" id="{6F64C963-71FB-4BD3-988B-387C2B65404D}"/>
              </a:ext>
            </a:extLst>
          </p:cNvPr>
          <p:cNvSpPr/>
          <p:nvPr/>
        </p:nvSpPr>
        <p:spPr>
          <a:xfrm>
            <a:off x="7283325" y="771372"/>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30 mins</a:t>
            </a:r>
          </a:p>
        </p:txBody>
      </p:sp>
    </p:spTree>
    <p:extLst>
      <p:ext uri="{BB962C8B-B14F-4D97-AF65-F5344CB8AC3E}">
        <p14:creationId xmlns:p14="http://schemas.microsoft.com/office/powerpoint/2010/main" val="395024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heel(1)">
                                      <p:cBhvr>
                                        <p:cTn id="45"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P spid="20" grpId="0" animBg="1"/>
      <p:bldP spid="21" grpId="0" animBg="1"/>
      <p:bldP spid="2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2"/>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Paired presentations </a:t>
            </a:r>
          </a:p>
        </p:txBody>
      </p:sp>
      <p:sp>
        <p:nvSpPr>
          <p:cNvPr id="3" name="TextBox 2">
            <a:extLst>
              <a:ext uri="{FF2B5EF4-FFF2-40B4-BE49-F238E27FC236}">
                <a16:creationId xmlns:a16="http://schemas.microsoft.com/office/drawing/2014/main" id="{F90434F1-66F3-40DD-94F5-925953437546}"/>
              </a:ext>
            </a:extLst>
          </p:cNvPr>
          <p:cNvSpPr txBox="1"/>
          <p:nvPr/>
        </p:nvSpPr>
        <p:spPr>
          <a:xfrm>
            <a:off x="342430" y="949866"/>
            <a:ext cx="8404964" cy="5262979"/>
          </a:xfrm>
          <a:prstGeom prst="rect">
            <a:avLst/>
          </a:prstGeom>
          <a:solidFill>
            <a:schemeClr val="bg1"/>
          </a:solidFill>
        </p:spPr>
        <p:txBody>
          <a:bodyPr wrap="square" rtlCol="0">
            <a:spAutoFit/>
          </a:bodyPr>
          <a:lstStyle/>
          <a:p>
            <a:r>
              <a:rPr lang="en-GB" sz="2400" dirty="0"/>
              <a:t>Take it in turns in your pairs to share what you have found out about 3 Green Jobs with the rest of the class.</a:t>
            </a:r>
          </a:p>
          <a:p>
            <a:endParaRPr lang="en-GB" sz="2400" dirty="0"/>
          </a:p>
          <a:p>
            <a:r>
              <a:rPr lang="en-GB" sz="2400" dirty="0"/>
              <a:t>	Speak engagingly by using facts and examples to support 	your points:</a:t>
            </a:r>
          </a:p>
          <a:p>
            <a:pPr marL="1257300" lvl="2" indent="-342900">
              <a:buFont typeface="Arial" panose="020B0604020202020204" pitchFamily="34" charset="0"/>
              <a:buChar char="•"/>
            </a:pPr>
            <a:r>
              <a:rPr lang="en-GB" altLang="en-US" sz="2400" dirty="0"/>
              <a:t>What are the day-to-day tasks?</a:t>
            </a:r>
          </a:p>
          <a:p>
            <a:pPr marL="1257300" lvl="2" indent="-342900">
              <a:buFont typeface="Arial" panose="020B0604020202020204" pitchFamily="34" charset="0"/>
              <a:buChar char="•"/>
            </a:pPr>
            <a:r>
              <a:rPr lang="en-GB" altLang="en-US" sz="2400" dirty="0"/>
              <a:t>What are the different routes in?</a:t>
            </a:r>
          </a:p>
          <a:p>
            <a:pPr marL="1257300" lvl="2" indent="-342900">
              <a:buFont typeface="Arial" panose="020B0604020202020204" pitchFamily="34" charset="0"/>
              <a:buChar char="•"/>
            </a:pPr>
            <a:r>
              <a:rPr lang="en-GB" altLang="en-US" sz="2400" dirty="0"/>
              <a:t>Is the job likely to grow or decline over the coming years?</a:t>
            </a:r>
            <a:endParaRPr lang="en-GB" sz="2400" dirty="0"/>
          </a:p>
          <a:p>
            <a:r>
              <a:rPr lang="en-GB" sz="2400" dirty="0"/>
              <a:t>	Show you are listening by using open questions to deepen 	your understanding</a:t>
            </a:r>
          </a:p>
          <a:p>
            <a:endParaRPr lang="en-GB" sz="2400" dirty="0"/>
          </a:p>
          <a:p>
            <a:endParaRPr lang="en-GB" sz="2400" dirty="0"/>
          </a:p>
          <a:p>
            <a:endParaRPr lang="en-GB" sz="2400" dirty="0"/>
          </a:p>
        </p:txBody>
      </p:sp>
      <p:pic>
        <p:nvPicPr>
          <p:cNvPr id="4" name="Picture 3">
            <a:extLst>
              <a:ext uri="{FF2B5EF4-FFF2-40B4-BE49-F238E27FC236}">
                <a16:creationId xmlns:a16="http://schemas.microsoft.com/office/drawing/2014/main" id="{A083AD03-DB84-4266-B287-66F6D3C5E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96608" y="4249162"/>
            <a:ext cx="936153" cy="936153"/>
          </a:xfrm>
          <a:prstGeom prst="rect">
            <a:avLst/>
          </a:prstGeom>
        </p:spPr>
      </p:pic>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1299" y="1974137"/>
            <a:ext cx="947221" cy="947221"/>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6839089" y="4774118"/>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pic>
        <p:nvPicPr>
          <p:cNvPr id="8" name="Graphic 7" descr="Badge 3 with solid fill">
            <a:extLst>
              <a:ext uri="{FF2B5EF4-FFF2-40B4-BE49-F238E27FC236}">
                <a16:creationId xmlns:a16="http://schemas.microsoft.com/office/drawing/2014/main" id="{9A4384BB-4901-4A3E-9567-63D8175A86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60" y="2"/>
            <a:ext cx="646331" cy="646331"/>
          </a:xfrm>
          <a:prstGeom prst="rect">
            <a:avLst/>
          </a:prstGeom>
        </p:spPr>
      </p:pic>
      <p:sp>
        <p:nvSpPr>
          <p:cNvPr id="2" name="TextBox 1">
            <a:extLst>
              <a:ext uri="{FF2B5EF4-FFF2-40B4-BE49-F238E27FC236}">
                <a16:creationId xmlns:a16="http://schemas.microsoft.com/office/drawing/2014/main" id="{2220CA8C-D24B-4DBA-9F59-B9E8425A4FC9}"/>
              </a:ext>
            </a:extLst>
          </p:cNvPr>
          <p:cNvSpPr txBox="1"/>
          <p:nvPr/>
        </p:nvSpPr>
        <p:spPr>
          <a:xfrm>
            <a:off x="2935995" y="5662414"/>
            <a:ext cx="3272010" cy="461665"/>
          </a:xfrm>
          <a:prstGeom prst="rect">
            <a:avLst/>
          </a:prstGeom>
          <a:noFill/>
        </p:spPr>
        <p:txBody>
          <a:bodyPr wrap="square" rtlCol="0">
            <a:spAutoFit/>
          </a:bodyPr>
          <a:lstStyle/>
          <a:p>
            <a:r>
              <a:rPr lang="en-GB" sz="2400" b="1" dirty="0">
                <a:hlinkClick r:id="rId6" action="ppaction://hlinksldjump"/>
              </a:rPr>
              <a:t>Click here for next slide</a:t>
            </a:r>
            <a:endParaRPr lang="en-GB" sz="2400" b="1" dirty="0"/>
          </a:p>
        </p:txBody>
      </p:sp>
    </p:spTree>
    <p:extLst>
      <p:ext uri="{BB962C8B-B14F-4D97-AF65-F5344CB8AC3E}">
        <p14:creationId xmlns:p14="http://schemas.microsoft.com/office/powerpoint/2010/main" val="41273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24346"/>
            <a:ext cx="9143999" cy="646331"/>
          </a:xfrm>
          <a:prstGeom prst="rect">
            <a:avLst/>
          </a:prstGeom>
          <a:solidFill>
            <a:srgbClr val="0070C0"/>
          </a:solidFill>
        </p:spPr>
        <p:txBody>
          <a:bodyPr wrap="square" rtlCol="0">
            <a:spAutoFit/>
          </a:bodyPr>
          <a:lstStyle/>
          <a:p>
            <a:pPr algn="ctr"/>
            <a:r>
              <a:rPr lang="en-GB" sz="3600" dirty="0">
                <a:solidFill>
                  <a:schemeClr val="bg1"/>
                </a:solidFill>
              </a:rPr>
              <a:t>Where are the Green Jobs?</a:t>
            </a:r>
          </a:p>
        </p:txBody>
      </p:sp>
      <p:sp>
        <p:nvSpPr>
          <p:cNvPr id="4" name="TextBox 3">
            <a:extLst>
              <a:ext uri="{FF2B5EF4-FFF2-40B4-BE49-F238E27FC236}">
                <a16:creationId xmlns:a16="http://schemas.microsoft.com/office/drawing/2014/main" id="{D1D311D0-0227-489A-B7F0-1B34F71F7743}"/>
              </a:ext>
            </a:extLst>
          </p:cNvPr>
          <p:cNvSpPr txBox="1"/>
          <p:nvPr/>
        </p:nvSpPr>
        <p:spPr>
          <a:xfrm>
            <a:off x="131990" y="838743"/>
            <a:ext cx="8791460" cy="1766317"/>
          </a:xfrm>
          <a:prstGeom prst="rect">
            <a:avLst/>
          </a:prstGeom>
          <a:solidFill>
            <a:schemeClr val="bg1"/>
          </a:solidFill>
        </p:spPr>
        <p:txBody>
          <a:bodyPr wrap="square" rtlCol="0">
            <a:spAutoFit/>
          </a:bodyPr>
          <a:lstStyle/>
          <a:p>
            <a:pPr>
              <a:lnSpc>
                <a:spcPct val="115000"/>
              </a:lnSpc>
              <a:spcAft>
                <a:spcPts val="800"/>
              </a:spcAft>
            </a:pPr>
            <a:r>
              <a:rPr lang="en-GB" sz="2400" dirty="0">
                <a:latin typeface="Calibri" panose="020F0502020204030204" pitchFamily="34" charset="0"/>
                <a:ea typeface="Calibri" panose="020F0502020204030204" pitchFamily="34" charset="0"/>
                <a:cs typeface="Times New Roman" panose="02020603050405020304" pitchFamily="18" charset="0"/>
              </a:rPr>
              <a:t>Can you think of any green jobs you might find in the job sectors below? </a:t>
            </a:r>
            <a:r>
              <a:rPr lang="en-GB" altLang="en-US" sz="2400" dirty="0">
                <a:latin typeface="Calibri" panose="020F0502020204030204" pitchFamily="34" charset="0"/>
              </a:rPr>
              <a:t>Remember, green jobs are those involved in producing goods or services that help to </a:t>
            </a:r>
            <a:r>
              <a:rPr lang="en-GB" altLang="en-US" sz="2400" b="1" dirty="0">
                <a:latin typeface="Calibri" panose="020F0502020204030204" pitchFamily="34" charset="0"/>
              </a:rPr>
              <a:t>protect the environment </a:t>
            </a:r>
            <a:r>
              <a:rPr lang="en-GB" altLang="en-US" sz="2400" dirty="0">
                <a:latin typeface="Calibri" panose="020F0502020204030204" pitchFamily="34" charset="0"/>
              </a:rPr>
              <a:t>and </a:t>
            </a:r>
            <a:r>
              <a:rPr lang="en-GB" altLang="en-US" sz="2400" b="1" dirty="0">
                <a:latin typeface="Calibri" panose="020F0502020204030204" pitchFamily="34" charset="0"/>
              </a:rPr>
              <a:t>look after our natural resources. </a:t>
            </a:r>
            <a:endParaRPr lang="en-GB" sz="2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Graphic 5" descr="Badge 3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60" y="2"/>
            <a:ext cx="646331" cy="646331"/>
          </a:xfrm>
          <a:prstGeom prst="rect">
            <a:avLst/>
          </a:prstGeom>
        </p:spPr>
      </p:pic>
      <p:pic>
        <p:nvPicPr>
          <p:cNvPr id="8" name="Picture 7">
            <a:extLst>
              <a:ext uri="{FF2B5EF4-FFF2-40B4-BE49-F238E27FC236}">
                <a16:creationId xmlns:a16="http://schemas.microsoft.com/office/drawing/2014/main" id="{133AA555-8E1E-4864-AAF8-AA11400EFE51}"/>
              </a:ext>
            </a:extLst>
          </p:cNvPr>
          <p:cNvPicPr>
            <a:picLocks noChangeAspect="1"/>
          </p:cNvPicPr>
          <p:nvPr/>
        </p:nvPicPr>
        <p:blipFill>
          <a:blip r:embed="rId5"/>
          <a:stretch>
            <a:fillRect/>
          </a:stretch>
        </p:blipFill>
        <p:spPr>
          <a:xfrm>
            <a:off x="131992" y="2787056"/>
            <a:ext cx="2059911" cy="2081709"/>
          </a:xfrm>
          <a:prstGeom prst="rect">
            <a:avLst/>
          </a:prstGeom>
        </p:spPr>
      </p:pic>
      <p:pic>
        <p:nvPicPr>
          <p:cNvPr id="10" name="Picture 9">
            <a:extLst>
              <a:ext uri="{FF2B5EF4-FFF2-40B4-BE49-F238E27FC236}">
                <a16:creationId xmlns:a16="http://schemas.microsoft.com/office/drawing/2014/main" id="{39798361-9030-4FF4-9777-DD749AF6AF50}"/>
              </a:ext>
            </a:extLst>
          </p:cNvPr>
          <p:cNvPicPr>
            <a:picLocks noChangeAspect="1"/>
          </p:cNvPicPr>
          <p:nvPr/>
        </p:nvPicPr>
        <p:blipFill>
          <a:blip r:embed="rId6"/>
          <a:stretch>
            <a:fillRect/>
          </a:stretch>
        </p:blipFill>
        <p:spPr>
          <a:xfrm>
            <a:off x="4657110" y="2777851"/>
            <a:ext cx="2004660" cy="2100119"/>
          </a:xfrm>
          <a:prstGeom prst="rect">
            <a:avLst/>
          </a:prstGeom>
        </p:spPr>
      </p:pic>
      <p:pic>
        <p:nvPicPr>
          <p:cNvPr id="13" name="Picture 12">
            <a:extLst>
              <a:ext uri="{FF2B5EF4-FFF2-40B4-BE49-F238E27FC236}">
                <a16:creationId xmlns:a16="http://schemas.microsoft.com/office/drawing/2014/main" id="{B7CDF216-8828-45CB-BDC2-A1DBA56B0DB7}"/>
              </a:ext>
            </a:extLst>
          </p:cNvPr>
          <p:cNvPicPr>
            <a:picLocks noChangeAspect="1"/>
          </p:cNvPicPr>
          <p:nvPr/>
        </p:nvPicPr>
        <p:blipFill rotWithShape="1">
          <a:blip r:embed="rId7"/>
          <a:srcRect r="5794"/>
          <a:stretch/>
        </p:blipFill>
        <p:spPr>
          <a:xfrm>
            <a:off x="6812368" y="2787055"/>
            <a:ext cx="2111082" cy="2100118"/>
          </a:xfrm>
          <a:prstGeom prst="rect">
            <a:avLst/>
          </a:prstGeom>
        </p:spPr>
      </p:pic>
      <p:pic>
        <p:nvPicPr>
          <p:cNvPr id="15" name="Picture 14">
            <a:extLst>
              <a:ext uri="{FF2B5EF4-FFF2-40B4-BE49-F238E27FC236}">
                <a16:creationId xmlns:a16="http://schemas.microsoft.com/office/drawing/2014/main" id="{F433D59D-3964-4197-B946-2E24E5D6AF28}"/>
              </a:ext>
            </a:extLst>
          </p:cNvPr>
          <p:cNvPicPr>
            <a:picLocks noChangeAspect="1"/>
          </p:cNvPicPr>
          <p:nvPr/>
        </p:nvPicPr>
        <p:blipFill>
          <a:blip r:embed="rId8"/>
          <a:stretch>
            <a:fillRect/>
          </a:stretch>
        </p:blipFill>
        <p:spPr>
          <a:xfrm>
            <a:off x="2331635" y="2779735"/>
            <a:ext cx="2174879" cy="2089028"/>
          </a:xfrm>
          <a:prstGeom prst="rect">
            <a:avLst/>
          </a:prstGeom>
        </p:spPr>
      </p:pic>
      <p:pic>
        <p:nvPicPr>
          <p:cNvPr id="11" name="Picture 10">
            <a:extLst>
              <a:ext uri="{FF2B5EF4-FFF2-40B4-BE49-F238E27FC236}">
                <a16:creationId xmlns:a16="http://schemas.microsoft.com/office/drawing/2014/main" id="{D566247C-D605-4B27-B7B3-B2F4E4D2B363}"/>
              </a:ext>
            </a:extLst>
          </p:cNvPr>
          <p:cNvPicPr>
            <a:picLocks noChangeAspect="1"/>
          </p:cNvPicPr>
          <p:nvPr/>
        </p:nvPicPr>
        <p:blipFill rotWithShape="1">
          <a:blip r:embed="rId9"/>
          <a:srcRect l="3632" r="7272"/>
          <a:stretch/>
        </p:blipFill>
        <p:spPr>
          <a:xfrm>
            <a:off x="131265" y="4961833"/>
            <a:ext cx="2089690" cy="1579481"/>
          </a:xfrm>
          <a:prstGeom prst="rect">
            <a:avLst/>
          </a:prstGeom>
        </p:spPr>
      </p:pic>
      <p:pic>
        <p:nvPicPr>
          <p:cNvPr id="7" name="Picture 6">
            <a:extLst>
              <a:ext uri="{FF2B5EF4-FFF2-40B4-BE49-F238E27FC236}">
                <a16:creationId xmlns:a16="http://schemas.microsoft.com/office/drawing/2014/main" id="{227112EE-36F0-43BA-B58F-7845BD1C9D61}"/>
              </a:ext>
            </a:extLst>
          </p:cNvPr>
          <p:cNvPicPr>
            <a:picLocks noChangeAspect="1"/>
          </p:cNvPicPr>
          <p:nvPr/>
        </p:nvPicPr>
        <p:blipFill rotWithShape="1">
          <a:blip r:embed="rId10"/>
          <a:srcRect r="5310"/>
          <a:stretch/>
        </p:blipFill>
        <p:spPr>
          <a:xfrm>
            <a:off x="2335655" y="4948167"/>
            <a:ext cx="2103838" cy="1590174"/>
          </a:xfrm>
          <a:prstGeom prst="rect">
            <a:avLst/>
          </a:prstGeom>
        </p:spPr>
      </p:pic>
      <p:pic>
        <p:nvPicPr>
          <p:cNvPr id="14" name="Picture 13">
            <a:extLst>
              <a:ext uri="{FF2B5EF4-FFF2-40B4-BE49-F238E27FC236}">
                <a16:creationId xmlns:a16="http://schemas.microsoft.com/office/drawing/2014/main" id="{F5CB1D31-8F86-48EE-AB11-EE08B0136268}"/>
              </a:ext>
            </a:extLst>
          </p:cNvPr>
          <p:cNvPicPr>
            <a:picLocks noChangeAspect="1"/>
          </p:cNvPicPr>
          <p:nvPr/>
        </p:nvPicPr>
        <p:blipFill>
          <a:blip r:embed="rId11"/>
          <a:stretch>
            <a:fillRect/>
          </a:stretch>
        </p:blipFill>
        <p:spPr>
          <a:xfrm>
            <a:off x="4655975" y="4948167"/>
            <a:ext cx="2004660" cy="1618516"/>
          </a:xfrm>
          <a:prstGeom prst="rect">
            <a:avLst/>
          </a:prstGeom>
        </p:spPr>
      </p:pic>
      <p:pic>
        <p:nvPicPr>
          <p:cNvPr id="17" name="Picture 16">
            <a:extLst>
              <a:ext uri="{FF2B5EF4-FFF2-40B4-BE49-F238E27FC236}">
                <a16:creationId xmlns:a16="http://schemas.microsoft.com/office/drawing/2014/main" id="{49C8ECED-ACE4-45F9-8C53-9C523C003B5D}"/>
              </a:ext>
            </a:extLst>
          </p:cNvPr>
          <p:cNvPicPr>
            <a:picLocks noChangeAspect="1"/>
          </p:cNvPicPr>
          <p:nvPr/>
        </p:nvPicPr>
        <p:blipFill>
          <a:blip r:embed="rId12"/>
          <a:stretch>
            <a:fillRect/>
          </a:stretch>
        </p:blipFill>
        <p:spPr>
          <a:xfrm>
            <a:off x="6812368" y="4955659"/>
            <a:ext cx="2111082" cy="1611024"/>
          </a:xfrm>
          <a:prstGeom prst="rect">
            <a:avLst/>
          </a:prstGeom>
        </p:spPr>
      </p:pic>
      <p:sp>
        <p:nvSpPr>
          <p:cNvPr id="5" name="Star: 32 Points 4">
            <a:extLst>
              <a:ext uri="{FF2B5EF4-FFF2-40B4-BE49-F238E27FC236}">
                <a16:creationId xmlns:a16="http://schemas.microsoft.com/office/drawing/2014/main" id="{7EC81428-D59B-D2CD-3554-4FC86118ED3D}"/>
              </a:ext>
            </a:extLst>
          </p:cNvPr>
          <p:cNvSpPr/>
          <p:nvPr/>
        </p:nvSpPr>
        <p:spPr>
          <a:xfrm>
            <a:off x="7244398" y="2272557"/>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5 mins</a:t>
            </a:r>
          </a:p>
        </p:txBody>
      </p:sp>
      <p:pic>
        <p:nvPicPr>
          <p:cNvPr id="9" name="Graphic 8" descr="Clipboard with solid fill">
            <a:extLst>
              <a:ext uri="{FF2B5EF4-FFF2-40B4-BE49-F238E27FC236}">
                <a16:creationId xmlns:a16="http://schemas.microsoft.com/office/drawing/2014/main" id="{64BE690D-5918-C9AE-C686-0B69CDC0752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8808" y="12256"/>
            <a:ext cx="644488" cy="644488"/>
          </a:xfrm>
          <a:prstGeom prst="rect">
            <a:avLst/>
          </a:prstGeom>
        </p:spPr>
      </p:pic>
    </p:spTree>
    <p:custDataLst>
      <p:tags r:id="rId1"/>
    </p:custDataLst>
    <p:extLst>
      <p:ext uri="{BB962C8B-B14F-4D97-AF65-F5344CB8AC3E}">
        <p14:creationId xmlns:p14="http://schemas.microsoft.com/office/powerpoint/2010/main" val="192904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heel(1)">
                                      <p:cBhvr>
                                        <p:cTn id="23" dur="2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1000"/>
                                        <p:tgtEl>
                                          <p:spTgt spid="17"/>
                                        </p:tgtEl>
                                      </p:cBhvr>
                                    </p:animEffect>
                                    <p:anim calcmode="lin" valueType="num">
                                      <p:cBhvr>
                                        <p:cTn id="50" dur="1000" fill="hold"/>
                                        <p:tgtEl>
                                          <p:spTgt spid="17"/>
                                        </p:tgtEl>
                                        <p:attrNameLst>
                                          <p:attrName>ppt_x</p:attrName>
                                        </p:attrNameLst>
                                      </p:cBhvr>
                                      <p:tavLst>
                                        <p:tav tm="0">
                                          <p:val>
                                            <p:strVal val="#ppt_x"/>
                                          </p:val>
                                        </p:tav>
                                        <p:tav tm="100000">
                                          <p:val>
                                            <p:strVal val="#ppt_x"/>
                                          </p:val>
                                        </p:tav>
                                      </p:tavLst>
                                    </p:anim>
                                    <p:anim calcmode="lin" valueType="num">
                                      <p:cBhvr>
                                        <p:cTn id="5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5972" y="215294"/>
            <a:ext cx="9144000" cy="6633316"/>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274039" y="1320952"/>
            <a:ext cx="8595922" cy="4893647"/>
          </a:xfrm>
          <a:prstGeom prst="rect">
            <a:avLst/>
          </a:prstGeom>
          <a:solidFill>
            <a:schemeClr val="bg1"/>
          </a:solidFill>
        </p:spPr>
        <p:txBody>
          <a:bodyPr wrap="square">
            <a:spAutoFit/>
          </a:bodyPr>
          <a:lstStyle/>
          <a:p>
            <a:r>
              <a:rPr lang="en-GB" altLang="en-US" sz="2400" dirty="0">
                <a:latin typeface="Calibri" panose="020F0502020204030204" pitchFamily="34" charset="0"/>
              </a:rPr>
              <a:t>Working in pairs, create a mind map of as many green jobs as you can that may help to protect our environment. </a:t>
            </a:r>
            <a:endParaRPr lang="en-GB" altLang="en-US" sz="2400" b="1" dirty="0">
              <a:solidFill>
                <a:srgbClr val="002060"/>
              </a:solidFill>
              <a:latin typeface="Calibri" panose="020F0502020204030204" pitchFamily="34" charset="0"/>
            </a:endParaRPr>
          </a:p>
          <a:p>
            <a:r>
              <a:rPr lang="en-GB" altLang="en-US" sz="2400" dirty="0">
                <a:latin typeface="Calibri" panose="020F0502020204030204" pitchFamily="34" charset="0"/>
              </a:rPr>
              <a:t>	</a:t>
            </a:r>
          </a:p>
          <a:p>
            <a:endParaRPr lang="en-GB" altLang="en-US" sz="2400" dirty="0">
              <a:latin typeface="Calibri" panose="020F0502020204030204" pitchFamily="34" charset="0"/>
            </a:endParaRPr>
          </a:p>
          <a:p>
            <a:endParaRPr lang="en-GB" altLang="en-US" sz="2400" dirty="0">
              <a:latin typeface="Calibri" panose="020F0502020204030204" pitchFamily="34" charset="0"/>
            </a:endParaRPr>
          </a:p>
          <a:p>
            <a:endParaRPr lang="en-GB" altLang="en-US" sz="2400" dirty="0">
              <a:latin typeface="Calibri" panose="020F0502020204030204" pitchFamily="34" charset="0"/>
            </a:endParaRPr>
          </a:p>
          <a:p>
            <a:endParaRPr lang="en-GB" altLang="en-US" sz="2400" dirty="0">
              <a:latin typeface="Calibri" panose="020F0502020204030204" pitchFamily="34" charset="0"/>
            </a:endParaRPr>
          </a:p>
          <a:p>
            <a:endParaRPr lang="en-GB" altLang="en-US" sz="2400" dirty="0">
              <a:latin typeface="Calibri" panose="020F0502020204030204" pitchFamily="34" charset="0"/>
            </a:endParaRPr>
          </a:p>
          <a:p>
            <a:endParaRPr lang="en-GB" altLang="en-US" sz="2400" dirty="0">
              <a:latin typeface="Calibri" panose="020F0502020204030204" pitchFamily="34" charset="0"/>
            </a:endParaRPr>
          </a:p>
          <a:p>
            <a:endParaRPr lang="en-GB" altLang="en-US" sz="2400" dirty="0">
              <a:latin typeface="Calibri" panose="020F0502020204030204" pitchFamily="34" charset="0"/>
            </a:endParaRPr>
          </a:p>
          <a:p>
            <a:r>
              <a:rPr lang="en-GB" altLang="en-US" sz="2400" dirty="0">
                <a:latin typeface="Calibri" panose="020F0502020204030204" pitchFamily="34" charset="0"/>
              </a:rPr>
              <a:t>	</a:t>
            </a:r>
            <a:endParaRPr lang="en-GB" altLang="en-US" sz="2000" dirty="0">
              <a:latin typeface="Calibri" panose="020F0502020204030204" pitchFamily="34" charset="0"/>
            </a:endParaRPr>
          </a:p>
          <a:p>
            <a:endParaRPr lang="en-GB" altLang="en-US" sz="2400" b="1" dirty="0">
              <a:solidFill>
                <a:srgbClr val="002060"/>
              </a:solidFill>
              <a:latin typeface="Calibri" panose="020F0502020204030204" pitchFamily="34" charset="0"/>
            </a:endParaRPr>
          </a:p>
          <a:p>
            <a:endParaRPr lang="en-GB" altLang="en-US" sz="2400" b="1" dirty="0">
              <a:solidFill>
                <a:srgbClr val="002060"/>
              </a:solidFill>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4"/>
            <a:ext cx="9149972" cy="789559"/>
          </a:xfrm>
          <a:prstGeom prst="rect">
            <a:avLst/>
          </a:prstGeom>
          <a:solidFill>
            <a:srgbClr val="0070C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982179" y="30779"/>
            <a:ext cx="4566166" cy="584775"/>
          </a:xfrm>
          <a:prstGeom prst="rect">
            <a:avLst/>
          </a:prstGeom>
          <a:noFill/>
          <a:ln w="9525">
            <a:noFill/>
            <a:miter lim="800000"/>
            <a:headEnd/>
            <a:tailEnd/>
          </a:ln>
        </p:spPr>
        <p:txBody>
          <a:bodyPr wrap="square">
            <a:spAutoFit/>
          </a:bodyPr>
          <a:lstStyle/>
          <a:p>
            <a:pPr algn="ctr"/>
            <a:r>
              <a:rPr lang="en-GB" sz="3200" dirty="0">
                <a:solidFill>
                  <a:schemeClr val="bg1"/>
                </a:solidFill>
              </a:rPr>
              <a:t>Task: Create a mind map</a:t>
            </a:r>
          </a:p>
        </p:txBody>
      </p:sp>
      <p:sp>
        <p:nvSpPr>
          <p:cNvPr id="22" name="Star: 32 Points 21">
            <a:extLst>
              <a:ext uri="{FF2B5EF4-FFF2-40B4-BE49-F238E27FC236}">
                <a16:creationId xmlns:a16="http://schemas.microsoft.com/office/drawing/2014/main" id="{6F64C963-71FB-4BD3-988B-387C2B65404D}"/>
              </a:ext>
            </a:extLst>
          </p:cNvPr>
          <p:cNvSpPr/>
          <p:nvPr/>
        </p:nvSpPr>
        <p:spPr>
          <a:xfrm>
            <a:off x="6940981" y="3975230"/>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15 mins</a:t>
            </a:r>
          </a:p>
        </p:txBody>
      </p:sp>
      <p:pic>
        <p:nvPicPr>
          <p:cNvPr id="17" name="Graphic 16">
            <a:extLst>
              <a:ext uri="{FF2B5EF4-FFF2-40B4-BE49-F238E27FC236}">
                <a16:creationId xmlns:a16="http://schemas.microsoft.com/office/drawing/2014/main" id="{7ACD752D-F1DD-4220-9415-C18F605B8F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5547" y="2"/>
            <a:ext cx="646331" cy="646331"/>
          </a:xfrm>
          <a:prstGeom prst="rect">
            <a:avLst/>
          </a:prstGeom>
        </p:spPr>
      </p:pic>
      <p:sp>
        <p:nvSpPr>
          <p:cNvPr id="4" name="TextBox 3">
            <a:extLst>
              <a:ext uri="{FF2B5EF4-FFF2-40B4-BE49-F238E27FC236}">
                <a16:creationId xmlns:a16="http://schemas.microsoft.com/office/drawing/2014/main" id="{11238770-2297-48C8-A5A0-26557907CBEE}"/>
              </a:ext>
            </a:extLst>
          </p:cNvPr>
          <p:cNvSpPr txBox="1"/>
          <p:nvPr/>
        </p:nvSpPr>
        <p:spPr>
          <a:xfrm>
            <a:off x="3791049" y="2841097"/>
            <a:ext cx="1038578" cy="646331"/>
          </a:xfrm>
          <a:prstGeom prst="rect">
            <a:avLst/>
          </a:prstGeom>
          <a:noFill/>
        </p:spPr>
        <p:txBody>
          <a:bodyPr wrap="square" rtlCol="0">
            <a:spAutoFit/>
          </a:bodyPr>
          <a:lstStyle/>
          <a:p>
            <a:r>
              <a:rPr lang="en-GB" b="1" dirty="0">
                <a:solidFill>
                  <a:schemeClr val="accent6">
                    <a:lumMod val="75000"/>
                  </a:schemeClr>
                </a:solidFill>
                <a:latin typeface="Lucida Handwriting" panose="03010101010101010101" pitchFamily="66" charset="0"/>
              </a:rPr>
              <a:t>GREEN JOBS</a:t>
            </a:r>
          </a:p>
        </p:txBody>
      </p:sp>
      <p:sp>
        <p:nvSpPr>
          <p:cNvPr id="16" name="TextBox 15">
            <a:extLst>
              <a:ext uri="{FF2B5EF4-FFF2-40B4-BE49-F238E27FC236}">
                <a16:creationId xmlns:a16="http://schemas.microsoft.com/office/drawing/2014/main" id="{6F2BF0E1-93D6-454A-BC4E-91EA0807B043}"/>
              </a:ext>
            </a:extLst>
          </p:cNvPr>
          <p:cNvSpPr txBox="1"/>
          <p:nvPr/>
        </p:nvSpPr>
        <p:spPr>
          <a:xfrm>
            <a:off x="2928778" y="4453746"/>
            <a:ext cx="1509760" cy="830997"/>
          </a:xfrm>
          <a:prstGeom prst="rect">
            <a:avLst/>
          </a:prstGeom>
          <a:noFill/>
        </p:spPr>
        <p:txBody>
          <a:bodyPr wrap="square" rtlCol="0">
            <a:spAutoFit/>
          </a:bodyPr>
          <a:lstStyle/>
          <a:p>
            <a:r>
              <a:rPr lang="en-GB" sz="1600" dirty="0">
                <a:latin typeface="Lucida Handwriting" panose="03010101010101010101" pitchFamily="66" charset="0"/>
              </a:rPr>
              <a:t>Wind turbine installer</a:t>
            </a:r>
          </a:p>
        </p:txBody>
      </p:sp>
      <p:sp>
        <p:nvSpPr>
          <p:cNvPr id="19" name="TextBox 18">
            <a:extLst>
              <a:ext uri="{FF2B5EF4-FFF2-40B4-BE49-F238E27FC236}">
                <a16:creationId xmlns:a16="http://schemas.microsoft.com/office/drawing/2014/main" id="{6F4665EC-B051-44DF-A54F-7A5792659DD6}"/>
              </a:ext>
            </a:extLst>
          </p:cNvPr>
          <p:cNvSpPr txBox="1"/>
          <p:nvPr/>
        </p:nvSpPr>
        <p:spPr>
          <a:xfrm>
            <a:off x="1948000" y="3499822"/>
            <a:ext cx="1154315" cy="584775"/>
          </a:xfrm>
          <a:prstGeom prst="rect">
            <a:avLst/>
          </a:prstGeom>
          <a:noFill/>
        </p:spPr>
        <p:txBody>
          <a:bodyPr wrap="square" rtlCol="0">
            <a:spAutoFit/>
          </a:bodyPr>
          <a:lstStyle/>
          <a:p>
            <a:r>
              <a:rPr lang="en-GB" sz="1600" dirty="0">
                <a:solidFill>
                  <a:schemeClr val="accent5"/>
                </a:solidFill>
                <a:latin typeface="Lucida Handwriting" panose="03010101010101010101" pitchFamily="66" charset="0"/>
              </a:rPr>
              <a:t>Green Energy</a:t>
            </a:r>
          </a:p>
        </p:txBody>
      </p:sp>
      <p:sp>
        <p:nvSpPr>
          <p:cNvPr id="20" name="TextBox 19">
            <a:extLst>
              <a:ext uri="{FF2B5EF4-FFF2-40B4-BE49-F238E27FC236}">
                <a16:creationId xmlns:a16="http://schemas.microsoft.com/office/drawing/2014/main" id="{00365EF1-8103-4F1F-97DD-FAD8B7DE649A}"/>
              </a:ext>
            </a:extLst>
          </p:cNvPr>
          <p:cNvSpPr txBox="1"/>
          <p:nvPr/>
        </p:nvSpPr>
        <p:spPr>
          <a:xfrm>
            <a:off x="4861697" y="3944408"/>
            <a:ext cx="1489486" cy="584775"/>
          </a:xfrm>
          <a:prstGeom prst="rect">
            <a:avLst/>
          </a:prstGeom>
          <a:noFill/>
        </p:spPr>
        <p:txBody>
          <a:bodyPr wrap="square" rtlCol="0">
            <a:spAutoFit/>
          </a:bodyPr>
          <a:lstStyle/>
          <a:p>
            <a:r>
              <a:rPr lang="en-GB" sz="1600" dirty="0">
                <a:solidFill>
                  <a:srgbClr val="FF0000"/>
                </a:solidFill>
                <a:latin typeface="Lucida Handwriting" panose="03010101010101010101" pitchFamily="66" charset="0"/>
              </a:rPr>
              <a:t>Green Transport</a:t>
            </a:r>
          </a:p>
        </p:txBody>
      </p:sp>
      <p:sp>
        <p:nvSpPr>
          <p:cNvPr id="21" name="TextBox 20">
            <a:extLst>
              <a:ext uri="{FF2B5EF4-FFF2-40B4-BE49-F238E27FC236}">
                <a16:creationId xmlns:a16="http://schemas.microsoft.com/office/drawing/2014/main" id="{625DC96A-02A9-4B6E-BA1A-7F3A8C5551A0}"/>
              </a:ext>
            </a:extLst>
          </p:cNvPr>
          <p:cNvSpPr txBox="1"/>
          <p:nvPr/>
        </p:nvSpPr>
        <p:spPr>
          <a:xfrm>
            <a:off x="6094834" y="2977833"/>
            <a:ext cx="1489486" cy="830997"/>
          </a:xfrm>
          <a:prstGeom prst="rect">
            <a:avLst/>
          </a:prstGeom>
          <a:noFill/>
        </p:spPr>
        <p:txBody>
          <a:bodyPr wrap="square" rtlCol="0">
            <a:spAutoFit/>
          </a:bodyPr>
          <a:lstStyle/>
          <a:p>
            <a:r>
              <a:rPr lang="en-GB" sz="1600" dirty="0">
                <a:latin typeface="Lucida Handwriting" panose="03010101010101010101" pitchFamily="66" charset="0"/>
              </a:rPr>
              <a:t>Electric Car Engineer</a:t>
            </a:r>
          </a:p>
        </p:txBody>
      </p:sp>
      <p:sp>
        <p:nvSpPr>
          <p:cNvPr id="24" name="TextBox 23">
            <a:extLst>
              <a:ext uri="{FF2B5EF4-FFF2-40B4-BE49-F238E27FC236}">
                <a16:creationId xmlns:a16="http://schemas.microsoft.com/office/drawing/2014/main" id="{38097B85-B872-41AA-9DFA-EFD1D7E1EC08}"/>
              </a:ext>
            </a:extLst>
          </p:cNvPr>
          <p:cNvSpPr txBox="1"/>
          <p:nvPr/>
        </p:nvSpPr>
        <p:spPr>
          <a:xfrm>
            <a:off x="868323" y="4320392"/>
            <a:ext cx="1038578" cy="830997"/>
          </a:xfrm>
          <a:prstGeom prst="rect">
            <a:avLst/>
          </a:prstGeom>
          <a:noFill/>
        </p:spPr>
        <p:txBody>
          <a:bodyPr wrap="square" rtlCol="0">
            <a:spAutoFit/>
          </a:bodyPr>
          <a:lstStyle/>
          <a:p>
            <a:r>
              <a:rPr lang="en-GB" sz="1600" dirty="0">
                <a:latin typeface="Lucida Handwriting" panose="03010101010101010101" pitchFamily="66" charset="0"/>
              </a:rPr>
              <a:t>Solar panel fitter</a:t>
            </a:r>
          </a:p>
        </p:txBody>
      </p:sp>
      <p:sp>
        <p:nvSpPr>
          <p:cNvPr id="5" name="Oval 4">
            <a:extLst>
              <a:ext uri="{FF2B5EF4-FFF2-40B4-BE49-F238E27FC236}">
                <a16:creationId xmlns:a16="http://schemas.microsoft.com/office/drawing/2014/main" id="{A131316E-DA68-444E-8CA3-41600916220C}"/>
              </a:ext>
            </a:extLst>
          </p:cNvPr>
          <p:cNvSpPr/>
          <p:nvPr/>
        </p:nvSpPr>
        <p:spPr>
          <a:xfrm>
            <a:off x="4628018" y="3824307"/>
            <a:ext cx="1652647" cy="8697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5921F5C0-A4EA-44AF-AF2D-E959E19F5AC9}"/>
              </a:ext>
            </a:extLst>
          </p:cNvPr>
          <p:cNvSpPr/>
          <p:nvPr/>
        </p:nvSpPr>
        <p:spPr>
          <a:xfrm>
            <a:off x="3596510" y="2571165"/>
            <a:ext cx="1378321" cy="1095217"/>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F9D1E73A-948A-4B94-9A63-FCDBEC07BC34}"/>
              </a:ext>
            </a:extLst>
          </p:cNvPr>
          <p:cNvSpPr/>
          <p:nvPr/>
        </p:nvSpPr>
        <p:spPr>
          <a:xfrm>
            <a:off x="5859758" y="2913596"/>
            <a:ext cx="1587542" cy="89305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8BBFFCB3-62AE-4B4F-8C85-6DF2812B97E7}"/>
              </a:ext>
            </a:extLst>
          </p:cNvPr>
          <p:cNvSpPr/>
          <p:nvPr/>
        </p:nvSpPr>
        <p:spPr>
          <a:xfrm>
            <a:off x="1637676" y="3373589"/>
            <a:ext cx="1652647" cy="76476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9A72F12D-EFD7-40F1-B55E-40510877AB0E}"/>
              </a:ext>
            </a:extLst>
          </p:cNvPr>
          <p:cNvSpPr/>
          <p:nvPr/>
        </p:nvSpPr>
        <p:spPr>
          <a:xfrm>
            <a:off x="539727" y="4275554"/>
            <a:ext cx="1469400" cy="92333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DA89937B-6F62-4492-AA31-444C0721E989}"/>
              </a:ext>
            </a:extLst>
          </p:cNvPr>
          <p:cNvSpPr/>
          <p:nvPr/>
        </p:nvSpPr>
        <p:spPr>
          <a:xfrm>
            <a:off x="2590267" y="4264584"/>
            <a:ext cx="1652647" cy="118925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a:extLst>
              <a:ext uri="{FF2B5EF4-FFF2-40B4-BE49-F238E27FC236}">
                <a16:creationId xmlns:a16="http://schemas.microsoft.com/office/drawing/2014/main" id="{FA89F6F1-9BE7-40D0-856A-0C597F7E9CEE}"/>
              </a:ext>
            </a:extLst>
          </p:cNvPr>
          <p:cNvCxnSpPr>
            <a:cxnSpLocks/>
          </p:cNvCxnSpPr>
          <p:nvPr/>
        </p:nvCxnSpPr>
        <p:spPr>
          <a:xfrm>
            <a:off x="4598739" y="3597449"/>
            <a:ext cx="294604" cy="3406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93ACCA3-AEA4-4D8A-84D6-65DA9517A487}"/>
              </a:ext>
            </a:extLst>
          </p:cNvPr>
          <p:cNvCxnSpPr>
            <a:cxnSpLocks/>
            <a:endCxn id="26" idx="3"/>
          </p:cNvCxnSpPr>
          <p:nvPr/>
        </p:nvCxnSpPr>
        <p:spPr>
          <a:xfrm flipV="1">
            <a:off x="5895574" y="3675866"/>
            <a:ext cx="196674" cy="2043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5B303060-F388-4C61-8340-C604A5F5800F}"/>
              </a:ext>
            </a:extLst>
          </p:cNvPr>
          <p:cNvCxnSpPr>
            <a:cxnSpLocks/>
            <a:stCxn id="25" idx="2"/>
            <a:endCxn id="27" idx="7"/>
          </p:cNvCxnSpPr>
          <p:nvPr/>
        </p:nvCxnSpPr>
        <p:spPr>
          <a:xfrm flipH="1">
            <a:off x="3048296" y="3118772"/>
            <a:ext cx="548212" cy="3668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05B6C1E5-D1D3-4AAA-A62A-95CCEC684FFF}"/>
              </a:ext>
            </a:extLst>
          </p:cNvPr>
          <p:cNvCxnSpPr>
            <a:cxnSpLocks/>
          </p:cNvCxnSpPr>
          <p:nvPr/>
        </p:nvCxnSpPr>
        <p:spPr>
          <a:xfrm>
            <a:off x="2858875" y="4093146"/>
            <a:ext cx="181859" cy="2343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3D62BD2-2C22-47E2-A1BC-534E5139A416}"/>
              </a:ext>
            </a:extLst>
          </p:cNvPr>
          <p:cNvCxnSpPr>
            <a:cxnSpLocks/>
            <a:stCxn id="27" idx="3"/>
          </p:cNvCxnSpPr>
          <p:nvPr/>
        </p:nvCxnSpPr>
        <p:spPr>
          <a:xfrm flipH="1">
            <a:off x="1641335" y="4026356"/>
            <a:ext cx="238364" cy="2966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1" name="Graphic 30" descr="Clipboard with solid fill">
            <a:extLst>
              <a:ext uri="{FF2B5EF4-FFF2-40B4-BE49-F238E27FC236}">
                <a16:creationId xmlns:a16="http://schemas.microsoft.com/office/drawing/2014/main" id="{EA87BC1F-331F-4009-ABC3-458DA40169F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17333" y="9390"/>
            <a:ext cx="644488" cy="644488"/>
          </a:xfrm>
          <a:prstGeom prst="rect">
            <a:avLst/>
          </a:prstGeom>
        </p:spPr>
      </p:pic>
    </p:spTree>
    <p:extLst>
      <p:ext uri="{BB962C8B-B14F-4D97-AF65-F5344CB8AC3E}">
        <p14:creationId xmlns:p14="http://schemas.microsoft.com/office/powerpoint/2010/main" val="226752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2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22"/>
                                        </p:tgtEl>
                                        <p:attrNameLst>
                                          <p:attrName>style.color</p:attrName>
                                        </p:attrNameLst>
                                      </p:cBhvr>
                                      <p:to>
                                        <a:schemeClr val="bg1"/>
                                      </p:to>
                                    </p:animClr>
                                    <p:animClr clrSpc="rgb" dir="cw">
                                      <p:cBhvr>
                                        <p:cTn id="12" dur="250" autoRev="1" fill="remove"/>
                                        <p:tgtEl>
                                          <p:spTgt spid="22"/>
                                        </p:tgtEl>
                                        <p:attrNameLst>
                                          <p:attrName>fillcolor</p:attrName>
                                        </p:attrNameLst>
                                      </p:cBhvr>
                                      <p:to>
                                        <a:schemeClr val="bg1"/>
                                      </p:to>
                                    </p:animClr>
                                    <p:set>
                                      <p:cBhvr>
                                        <p:cTn id="13" dur="250" autoRev="1" fill="remove"/>
                                        <p:tgtEl>
                                          <p:spTgt spid="22"/>
                                        </p:tgtEl>
                                        <p:attrNameLst>
                                          <p:attrName>fill.type</p:attrName>
                                        </p:attrNameLst>
                                      </p:cBhvr>
                                      <p:to>
                                        <p:strVal val="solid"/>
                                      </p:to>
                                    </p:set>
                                    <p:set>
                                      <p:cBhvr>
                                        <p:cTn id="14" dur="250" autoRev="1" fill="remove"/>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003775E-89F3-0BA4-44C9-27FE10AF6660}"/>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pPr>
              <a:defRPr/>
            </a:pPr>
            <a:endParaRPr lang="en-GB">
              <a:solidFill>
                <a:prstClr val="black"/>
              </a:solidFill>
              <a:latin typeface="Calibri" panose="020F0502020204030204"/>
            </a:endParaRPr>
          </a:p>
        </p:txBody>
      </p:sp>
      <p:sp>
        <p:nvSpPr>
          <p:cNvPr id="12" name="Rectangle 11">
            <a:extLst>
              <a:ext uri="{FF2B5EF4-FFF2-40B4-BE49-F238E27FC236}">
                <a16:creationId xmlns:a16="http://schemas.microsoft.com/office/drawing/2014/main" id="{8464CE28-3C89-4653-8FF8-2134A6F79AAA}"/>
              </a:ext>
            </a:extLst>
          </p:cNvPr>
          <p:cNvSpPr/>
          <p:nvPr/>
        </p:nvSpPr>
        <p:spPr>
          <a:xfrm>
            <a:off x="2395163" y="5138232"/>
            <a:ext cx="4353677" cy="1569660"/>
          </a:xfrm>
          <a:prstGeom prst="rect">
            <a:avLst/>
          </a:prstGeom>
        </p:spPr>
        <p:txBody>
          <a:bodyPr wrap="square">
            <a:spAutoFit/>
          </a:bodyPr>
          <a:lstStyle/>
          <a:p>
            <a:pPr algn="ctr">
              <a:defRPr/>
            </a:pPr>
            <a:r>
              <a:rPr lang="en-GB" altLang="en-US" sz="2400" b="1" dirty="0">
                <a:solidFill>
                  <a:srgbClr val="002060"/>
                </a:solidFill>
                <a:latin typeface="Calibri" panose="020F0502020204030204" pitchFamily="34" charset="0"/>
              </a:rPr>
              <a:t>Year 7 - Exploring Jobs</a:t>
            </a:r>
          </a:p>
          <a:p>
            <a:pPr algn="ctr">
              <a:defRPr/>
            </a:pPr>
            <a:endParaRPr lang="en-GB" altLang="en-US" sz="2400" dirty="0">
              <a:solidFill>
                <a:srgbClr val="002060"/>
              </a:solidFill>
              <a:latin typeface="Calibri" panose="020F0502020204030204" pitchFamily="34" charset="0"/>
            </a:endParaRPr>
          </a:p>
          <a:p>
            <a:pPr algn="ctr">
              <a:defRPr/>
            </a:pPr>
            <a:r>
              <a:rPr lang="en-GB" altLang="en-US" sz="2400" dirty="0">
                <a:solidFill>
                  <a:srgbClr val="002060"/>
                </a:solidFill>
                <a:latin typeface="Calibri" panose="020F0502020204030204" pitchFamily="34" charset="0"/>
              </a:rPr>
              <a:t>Lesson 1: Introducing Careerpilot</a:t>
            </a:r>
          </a:p>
          <a:p>
            <a:pPr algn="ctr">
              <a:defRPr/>
            </a:pP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0" y="-8072"/>
            <a:ext cx="9459196" cy="4865511"/>
          </a:xfrm>
          <a:prstGeom prst="rect">
            <a:avLst/>
          </a:prstGeom>
        </p:spPr>
      </p:pic>
      <p:pic>
        <p:nvPicPr>
          <p:cNvPr id="6" name="Graphic 5" descr="Badge 1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98062" y="5288342"/>
            <a:ext cx="1349431" cy="1349431"/>
          </a:xfrm>
          <a:prstGeom prst="rect">
            <a:avLst/>
          </a:prstGeom>
        </p:spPr>
      </p:pic>
      <p:grpSp>
        <p:nvGrpSpPr>
          <p:cNvPr id="3" name="Group 2">
            <a:extLst>
              <a:ext uri="{FF2B5EF4-FFF2-40B4-BE49-F238E27FC236}">
                <a16:creationId xmlns:a16="http://schemas.microsoft.com/office/drawing/2014/main" id="{DAC99133-479A-4430-B58D-78D96555C78D}"/>
              </a:ext>
            </a:extLst>
          </p:cNvPr>
          <p:cNvGrpSpPr/>
          <p:nvPr/>
        </p:nvGrpSpPr>
        <p:grpSpPr>
          <a:xfrm>
            <a:off x="7204459" y="5138231"/>
            <a:ext cx="1737921" cy="1438977"/>
            <a:chOff x="6739610" y="4982198"/>
            <a:chExt cx="2253562" cy="1740792"/>
          </a:xfrm>
          <a:solidFill>
            <a:schemeClr val="accent1"/>
          </a:solidFill>
        </p:grpSpPr>
        <p:sp>
          <p:nvSpPr>
            <p:cNvPr id="9" name="Rectangle 8">
              <a:extLst>
                <a:ext uri="{FF2B5EF4-FFF2-40B4-BE49-F238E27FC236}">
                  <a16:creationId xmlns:a16="http://schemas.microsoft.com/office/drawing/2014/main" id="{DD7B0BF7-B696-46DA-98B9-C9B3568698BD}"/>
                </a:ext>
              </a:extLst>
            </p:cNvPr>
            <p:cNvSpPr/>
            <p:nvPr/>
          </p:nvSpPr>
          <p:spPr>
            <a:xfrm>
              <a:off x="6739610" y="4982198"/>
              <a:ext cx="2253562" cy="174079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E7D7505-4199-4F92-A1C6-44F14A9D67EF}"/>
                </a:ext>
              </a:extLst>
            </p:cNvPr>
            <p:cNvSpPr txBox="1"/>
            <p:nvPr/>
          </p:nvSpPr>
          <p:spPr>
            <a:xfrm>
              <a:off x="6739610" y="5163794"/>
              <a:ext cx="2253560" cy="523220"/>
            </a:xfrm>
            <a:prstGeom prst="rect">
              <a:avLst/>
            </a:prstGeom>
            <a:grpFill/>
          </p:spPr>
          <p:txBody>
            <a:bodyPr wrap="square" rtlCol="0">
              <a:spAutoFit/>
            </a:bodyPr>
            <a:lstStyle/>
            <a:p>
              <a:pPr algn="ctr"/>
              <a:r>
                <a:rPr lang="en-GB" sz="1400" dirty="0">
                  <a:solidFill>
                    <a:schemeClr val="bg1"/>
                  </a:solidFill>
                </a:rPr>
                <a:t>There is a recorded version of this lesson</a:t>
              </a:r>
            </a:p>
          </p:txBody>
        </p:sp>
      </p:grpSp>
      <p:pic>
        <p:nvPicPr>
          <p:cNvPr id="13" name="Graphic 12" descr="Vlog with solid fill">
            <a:extLst>
              <a:ext uri="{FF2B5EF4-FFF2-40B4-BE49-F238E27FC236}">
                <a16:creationId xmlns:a16="http://schemas.microsoft.com/office/drawing/2014/main" id="{F3521078-AD40-CF42-C68E-D228D9CD1E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04086" y="5779695"/>
            <a:ext cx="738664" cy="738664"/>
          </a:xfrm>
          <a:prstGeom prst="rect">
            <a:avLst/>
          </a:prstGeom>
        </p:spPr>
      </p:pic>
      <p:sp>
        <p:nvSpPr>
          <p:cNvPr id="11" name="Rectangle 10">
            <a:extLst>
              <a:ext uri="{FF2B5EF4-FFF2-40B4-BE49-F238E27FC236}">
                <a16:creationId xmlns:a16="http://schemas.microsoft.com/office/drawing/2014/main" id="{49E4FAC1-CDC3-49E1-168E-24B8E920AD3D}"/>
              </a:ext>
            </a:extLst>
          </p:cNvPr>
          <p:cNvSpPr/>
          <p:nvPr/>
        </p:nvSpPr>
        <p:spPr>
          <a:xfrm>
            <a:off x="1" y="830594"/>
            <a:ext cx="9143999"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dirty="0"/>
              <a:t>Careerpilot is closing. This resource is only available to use until 23</a:t>
            </a:r>
            <a:r>
              <a:rPr lang="en-GB" baseline="30000" dirty="0"/>
              <a:t>rd</a:t>
            </a:r>
            <a:r>
              <a:rPr lang="en-GB" dirty="0"/>
              <a:t> October 2026.</a:t>
            </a:r>
          </a:p>
        </p:txBody>
      </p:sp>
    </p:spTree>
    <p:extLst>
      <p:ext uri="{BB962C8B-B14F-4D97-AF65-F5344CB8AC3E}">
        <p14:creationId xmlns:p14="http://schemas.microsoft.com/office/powerpoint/2010/main" val="34504081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2"/>
            <a:ext cx="9158780" cy="646331"/>
          </a:xfrm>
          <a:prstGeom prst="rect">
            <a:avLst/>
          </a:prstGeom>
          <a:solidFill>
            <a:srgbClr val="0070C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Paired presentations </a:t>
            </a:r>
          </a:p>
        </p:txBody>
      </p:sp>
      <p:sp>
        <p:nvSpPr>
          <p:cNvPr id="3" name="TextBox 2">
            <a:extLst>
              <a:ext uri="{FF2B5EF4-FFF2-40B4-BE49-F238E27FC236}">
                <a16:creationId xmlns:a16="http://schemas.microsoft.com/office/drawing/2014/main" id="{F90434F1-66F3-40DD-94F5-925953437546}"/>
              </a:ext>
            </a:extLst>
          </p:cNvPr>
          <p:cNvSpPr txBox="1"/>
          <p:nvPr/>
        </p:nvSpPr>
        <p:spPr>
          <a:xfrm>
            <a:off x="362128" y="1536174"/>
            <a:ext cx="8404964" cy="3785652"/>
          </a:xfrm>
          <a:prstGeom prst="rect">
            <a:avLst/>
          </a:prstGeom>
          <a:solidFill>
            <a:schemeClr val="bg1"/>
          </a:solidFill>
        </p:spPr>
        <p:txBody>
          <a:bodyPr wrap="square" rtlCol="0">
            <a:spAutoFit/>
          </a:bodyPr>
          <a:lstStyle/>
          <a:p>
            <a:r>
              <a:rPr lang="en-GB" sz="2400" dirty="0"/>
              <a:t>Take it in turns in your pairs to share your mind maps with the rest of the class.</a:t>
            </a:r>
          </a:p>
          <a:p>
            <a:endParaRPr lang="en-GB" sz="2400" dirty="0"/>
          </a:p>
          <a:p>
            <a:r>
              <a:rPr lang="en-GB" sz="2400" dirty="0"/>
              <a:t>		Speak engagingly by using facts and examples to 		support your points:</a:t>
            </a:r>
          </a:p>
          <a:p>
            <a:pPr marL="2171700" lvl="4" indent="-342900">
              <a:buFont typeface="Arial" panose="020B0604020202020204" pitchFamily="34" charset="0"/>
              <a:buChar char="•"/>
            </a:pPr>
            <a:r>
              <a:rPr lang="en-GB" altLang="en-US" sz="2400" dirty="0"/>
              <a:t>Which green jobs did you think about?</a:t>
            </a:r>
          </a:p>
          <a:p>
            <a:pPr marL="2171700" lvl="4" indent="-342900">
              <a:buFont typeface="Arial" panose="020B0604020202020204" pitchFamily="34" charset="0"/>
              <a:buChar char="•"/>
            </a:pPr>
            <a:r>
              <a:rPr lang="en-GB" altLang="en-US" sz="2400" dirty="0"/>
              <a:t>How are they green jobs?</a:t>
            </a:r>
          </a:p>
          <a:p>
            <a:endParaRPr lang="en-GB" sz="2400" dirty="0"/>
          </a:p>
          <a:p>
            <a:endParaRPr lang="en-GB" sz="2400" dirty="0"/>
          </a:p>
          <a:p>
            <a:endParaRPr lang="en-GB" sz="2400" dirty="0"/>
          </a:p>
        </p:txBody>
      </p:sp>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6073" y="2689866"/>
            <a:ext cx="1478268" cy="1478268"/>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7014260" y="4829137"/>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pic>
        <p:nvPicPr>
          <p:cNvPr id="8" name="Graphic 7" descr="Badge 3 with solid fill">
            <a:extLst>
              <a:ext uri="{FF2B5EF4-FFF2-40B4-BE49-F238E27FC236}">
                <a16:creationId xmlns:a16="http://schemas.microsoft.com/office/drawing/2014/main" id="{9A4384BB-4901-4A3E-9567-63D8175A86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60" y="2"/>
            <a:ext cx="646331" cy="646331"/>
          </a:xfrm>
          <a:prstGeom prst="rect">
            <a:avLst/>
          </a:prstGeom>
        </p:spPr>
      </p:pic>
    </p:spTree>
    <p:extLst>
      <p:ext uri="{BB962C8B-B14F-4D97-AF65-F5344CB8AC3E}">
        <p14:creationId xmlns:p14="http://schemas.microsoft.com/office/powerpoint/2010/main" val="2369730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 y="6275"/>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6" name="Group 5">
            <a:extLst>
              <a:ext uri="{FF2B5EF4-FFF2-40B4-BE49-F238E27FC236}">
                <a16:creationId xmlns:a16="http://schemas.microsoft.com/office/drawing/2014/main" id="{94F77BDE-369B-4A2A-B0B4-0724F9D31A60}"/>
              </a:ext>
            </a:extLst>
          </p:cNvPr>
          <p:cNvGrpSpPr/>
          <p:nvPr/>
        </p:nvGrpSpPr>
        <p:grpSpPr>
          <a:xfrm>
            <a:off x="821876" y="907724"/>
            <a:ext cx="7868648" cy="1406602"/>
            <a:chOff x="173062" y="681791"/>
            <a:chExt cx="8881744" cy="1504351"/>
          </a:xfrm>
        </p:grpSpPr>
        <p:grpSp>
          <p:nvGrpSpPr>
            <p:cNvPr id="21" name="Group 20">
              <a:extLst>
                <a:ext uri="{FF2B5EF4-FFF2-40B4-BE49-F238E27FC236}">
                  <a16:creationId xmlns:a16="http://schemas.microsoft.com/office/drawing/2014/main" id="{B082C3E6-9599-48DB-971B-B16174261EFF}"/>
                </a:ext>
              </a:extLst>
            </p:cNvPr>
            <p:cNvGrpSpPr/>
            <p:nvPr/>
          </p:nvGrpSpPr>
          <p:grpSpPr>
            <a:xfrm>
              <a:off x="1685556" y="690520"/>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2192"/>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0520"/>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1791"/>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173062" y="702192"/>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8" name="Group 7">
            <a:extLst>
              <a:ext uri="{FF2B5EF4-FFF2-40B4-BE49-F238E27FC236}">
                <a16:creationId xmlns:a16="http://schemas.microsoft.com/office/drawing/2014/main" id="{994A82B9-FBC6-438C-B9C0-B86BFA2953A4}"/>
              </a:ext>
            </a:extLst>
          </p:cNvPr>
          <p:cNvGrpSpPr/>
          <p:nvPr/>
        </p:nvGrpSpPr>
        <p:grpSpPr>
          <a:xfrm>
            <a:off x="2930211" y="4662455"/>
            <a:ext cx="5760315" cy="1495623"/>
            <a:chOff x="247049" y="4673816"/>
            <a:chExt cx="5760315" cy="1495623"/>
          </a:xfrm>
        </p:grpSpPr>
        <p:sp>
          <p:nvSpPr>
            <p:cNvPr id="42" name="Rectangle 41">
              <a:extLst>
                <a:ext uri="{FF2B5EF4-FFF2-40B4-BE49-F238E27FC236}">
                  <a16:creationId xmlns:a16="http://schemas.microsoft.com/office/drawing/2014/main" id="{B62C6213-2278-4E21-8662-B5D9C22B8911}"/>
                </a:ext>
              </a:extLst>
            </p:cNvPr>
            <p:cNvSpPr/>
            <p:nvPr/>
          </p:nvSpPr>
          <p:spPr>
            <a:xfrm>
              <a:off x="1631981" y="4673816"/>
              <a:ext cx="4375383" cy="1495623"/>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now understand what Labour Market Intelligence (LMI) is and how it can be used to find out more about different jobs.</a:t>
              </a:r>
            </a:p>
          </p:txBody>
        </p:sp>
        <p:grpSp>
          <p:nvGrpSpPr>
            <p:cNvPr id="36" name="Group 35">
              <a:extLst>
                <a:ext uri="{FF2B5EF4-FFF2-40B4-BE49-F238E27FC236}">
                  <a16:creationId xmlns:a16="http://schemas.microsoft.com/office/drawing/2014/main" id="{8B70454F-158C-4C15-B794-72D43714A316}"/>
                </a:ext>
              </a:extLst>
            </p:cNvPr>
            <p:cNvGrpSpPr/>
            <p:nvPr/>
          </p:nvGrpSpPr>
          <p:grpSpPr>
            <a:xfrm>
              <a:off x="247049" y="4674239"/>
              <a:ext cx="1377950" cy="1483436"/>
              <a:chOff x="1949558" y="1069747"/>
              <a:chExt cx="1346053"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8" y="1069747"/>
                <a:ext cx="1346053"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pic>
        <p:nvPicPr>
          <p:cNvPr id="34" name="Graphic 33" descr="Badge 3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35034" y="2"/>
            <a:ext cx="646331" cy="646331"/>
          </a:xfrm>
          <a:prstGeom prst="rect">
            <a:avLst/>
          </a:prstGeom>
        </p:spPr>
      </p:pic>
      <p:grpSp>
        <p:nvGrpSpPr>
          <p:cNvPr id="7" name="Group 6">
            <a:extLst>
              <a:ext uri="{FF2B5EF4-FFF2-40B4-BE49-F238E27FC236}">
                <a16:creationId xmlns:a16="http://schemas.microsoft.com/office/drawing/2014/main" id="{95F34224-7A3C-405B-879F-08B94E5EEC24}"/>
              </a:ext>
            </a:extLst>
          </p:cNvPr>
          <p:cNvGrpSpPr/>
          <p:nvPr/>
        </p:nvGrpSpPr>
        <p:grpSpPr>
          <a:xfrm>
            <a:off x="2930211" y="2992686"/>
            <a:ext cx="5776609" cy="1483013"/>
            <a:chOff x="235411" y="3001718"/>
            <a:chExt cx="5776609" cy="1483013"/>
          </a:xfrm>
        </p:grpSpPr>
        <p:sp>
          <p:nvSpPr>
            <p:cNvPr id="22" name="Rectangle 21">
              <a:extLst>
                <a:ext uri="{FF2B5EF4-FFF2-40B4-BE49-F238E27FC236}">
                  <a16:creationId xmlns:a16="http://schemas.microsoft.com/office/drawing/2014/main" id="{1378B12F-1BE8-4FC0-B470-06DA72D75F48}"/>
                </a:ext>
              </a:extLst>
            </p:cNvPr>
            <p:cNvSpPr/>
            <p:nvPr/>
          </p:nvSpPr>
          <p:spPr>
            <a:xfrm>
              <a:off x="1636637" y="3001718"/>
              <a:ext cx="4375383" cy="1483013"/>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now know what ‘green jobs’ are.</a:t>
              </a:r>
            </a:p>
            <a:p>
              <a:pPr algn="ctr"/>
              <a:r>
                <a:rPr lang="en-GB" dirty="0">
                  <a:solidFill>
                    <a:srgbClr val="002060"/>
                  </a:solidFill>
                </a:rPr>
                <a:t>You have explored the relationship between careers and the natural environment.</a:t>
              </a:r>
            </a:p>
          </p:txBody>
        </p:sp>
        <p:grpSp>
          <p:nvGrpSpPr>
            <p:cNvPr id="45" name="Group 44">
              <a:extLst>
                <a:ext uri="{FF2B5EF4-FFF2-40B4-BE49-F238E27FC236}">
                  <a16:creationId xmlns:a16="http://schemas.microsoft.com/office/drawing/2014/main" id="{19AA1FCE-60AB-45DD-BC65-6A7F28A8DF10}"/>
                </a:ext>
              </a:extLst>
            </p:cNvPr>
            <p:cNvGrpSpPr/>
            <p:nvPr/>
          </p:nvGrpSpPr>
          <p:grpSpPr>
            <a:xfrm>
              <a:off x="235411" y="3009765"/>
              <a:ext cx="1401226" cy="1466536"/>
              <a:chOff x="1906217" y="4958708"/>
              <a:chExt cx="1377950" cy="1458913"/>
            </a:xfrm>
          </p:grpSpPr>
          <p:sp>
            <p:nvSpPr>
              <p:cNvPr id="46" name="Rectangle 12">
                <a:extLst>
                  <a:ext uri="{FF2B5EF4-FFF2-40B4-BE49-F238E27FC236}">
                    <a16:creationId xmlns:a16="http://schemas.microsoft.com/office/drawing/2014/main" id="{F8E82959-A65E-4E78-9D4C-AF554EC6DDBB}"/>
                  </a:ext>
                </a:extLst>
              </p:cNvPr>
              <p:cNvSpPr>
                <a:spLocks noChangeArrowheads="1"/>
              </p:cNvSpPr>
              <p:nvPr/>
            </p:nvSpPr>
            <p:spPr bwMode="auto">
              <a:xfrm>
                <a:off x="1906217"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14">
                <a:extLst>
                  <a:ext uri="{FF2B5EF4-FFF2-40B4-BE49-F238E27FC236}">
                    <a16:creationId xmlns:a16="http://schemas.microsoft.com/office/drawing/2014/main" id="{0F34567B-6512-415A-883E-904DD3A32AC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40" name="Explosion: 14 Points 39">
            <a:extLst>
              <a:ext uri="{FF2B5EF4-FFF2-40B4-BE49-F238E27FC236}">
                <a16:creationId xmlns:a16="http://schemas.microsoft.com/office/drawing/2014/main" id="{1CF96B2E-C1A8-4B49-8CE3-43D32CA43A6D}"/>
              </a:ext>
            </a:extLst>
          </p:cNvPr>
          <p:cNvSpPr/>
          <p:nvPr/>
        </p:nvSpPr>
        <p:spPr>
          <a:xfrm>
            <a:off x="135032" y="2362147"/>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spTree>
    <p:custDataLst>
      <p:tags r:id="rId1"/>
    </p:custDataLst>
    <p:extLst>
      <p:ext uri="{BB962C8B-B14F-4D97-AF65-F5344CB8AC3E}">
        <p14:creationId xmlns:p14="http://schemas.microsoft.com/office/powerpoint/2010/main" val="13285392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0B1E24-D386-4F94-A37B-D6629425D2A8}"/>
              </a:ext>
            </a:extLst>
          </p:cNvPr>
          <p:cNvSpPr/>
          <p:nvPr/>
        </p:nvSpPr>
        <p:spPr>
          <a:xfrm>
            <a:off x="0" y="5000978"/>
            <a:ext cx="9144000" cy="1857022"/>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2395162" y="5288340"/>
            <a:ext cx="4353677" cy="1569660"/>
          </a:xfrm>
          <a:prstGeom prst="rect">
            <a:avLst/>
          </a:prstGeom>
        </p:spPr>
        <p:txBody>
          <a:bodyPr wrap="square">
            <a:spAutoFit/>
          </a:bodyPr>
          <a:lstStyle/>
          <a:p>
            <a:pPr algn="ctr"/>
            <a:r>
              <a:rPr lang="en-GB" altLang="en-US" sz="2400" b="1" dirty="0">
                <a:solidFill>
                  <a:srgbClr val="002060"/>
                </a:solidFill>
                <a:latin typeface="Calibri" panose="020F0502020204030204" pitchFamily="34" charset="0"/>
              </a:rPr>
              <a:t>Exploring Jobs</a:t>
            </a:r>
          </a:p>
          <a:p>
            <a:pPr algn="ctr"/>
            <a:endParaRPr lang="en-GB" altLang="en-US" sz="2400" dirty="0">
              <a:solidFill>
                <a:srgbClr val="002060"/>
              </a:solidFill>
              <a:latin typeface="Calibri" panose="020F0502020204030204" pitchFamily="34" charset="0"/>
            </a:endParaRPr>
          </a:p>
          <a:p>
            <a:pPr algn="ctr"/>
            <a:r>
              <a:rPr lang="en-GB" altLang="en-US" sz="2400" dirty="0">
                <a:solidFill>
                  <a:srgbClr val="002060"/>
                </a:solidFill>
                <a:latin typeface="Calibri" panose="020F0502020204030204" pitchFamily="34" charset="0"/>
              </a:rPr>
              <a:t>Lesson 4: Start with a Subject</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3"/>
          <a:srcRect r="3226" b="82541"/>
          <a:stretch/>
        </p:blipFill>
        <p:spPr>
          <a:xfrm>
            <a:off x="0" y="2"/>
            <a:ext cx="9144000" cy="914401"/>
          </a:xfrm>
          <a:prstGeom prst="rect">
            <a:avLst/>
          </a:prstGeom>
        </p:spPr>
      </p:pic>
      <p:pic>
        <p:nvPicPr>
          <p:cNvPr id="6" name="Picture 5">
            <a:extLst>
              <a:ext uri="{FF2B5EF4-FFF2-40B4-BE49-F238E27FC236}">
                <a16:creationId xmlns:a16="http://schemas.microsoft.com/office/drawing/2014/main" id="{63644827-F9CA-44C3-8B5B-038B96F277CC}"/>
              </a:ext>
            </a:extLst>
          </p:cNvPr>
          <p:cNvPicPr>
            <a:picLocks noChangeAspect="1"/>
          </p:cNvPicPr>
          <p:nvPr/>
        </p:nvPicPr>
        <p:blipFill rotWithShape="1">
          <a:blip r:embed="rId4"/>
          <a:srcRect r="1586" b="35523"/>
          <a:stretch/>
        </p:blipFill>
        <p:spPr>
          <a:xfrm>
            <a:off x="-1" y="914401"/>
            <a:ext cx="9144000" cy="4213422"/>
          </a:xfrm>
          <a:prstGeom prst="rect">
            <a:avLst/>
          </a:prstGeom>
        </p:spPr>
      </p:pic>
      <p:pic>
        <p:nvPicPr>
          <p:cNvPr id="10" name="Graphic 9" descr="Badge 4 with solid fill">
            <a:extLst>
              <a:ext uri="{FF2B5EF4-FFF2-40B4-BE49-F238E27FC236}">
                <a16:creationId xmlns:a16="http://schemas.microsoft.com/office/drawing/2014/main" id="{FDDEDFD8-A49E-483C-B714-74244CA3C18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98062" y="5288342"/>
            <a:ext cx="1349431" cy="1349431"/>
          </a:xfrm>
          <a:prstGeom prst="rect">
            <a:avLst/>
          </a:prstGeom>
        </p:spPr>
      </p:pic>
    </p:spTree>
    <p:extLst>
      <p:ext uri="{BB962C8B-B14F-4D97-AF65-F5344CB8AC3E}">
        <p14:creationId xmlns:p14="http://schemas.microsoft.com/office/powerpoint/2010/main" val="30851000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 y="6275"/>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6" name="Group 5">
            <a:extLst>
              <a:ext uri="{FF2B5EF4-FFF2-40B4-BE49-F238E27FC236}">
                <a16:creationId xmlns:a16="http://schemas.microsoft.com/office/drawing/2014/main" id="{94F77BDE-369B-4A2A-B0B4-0724F9D31A60}"/>
              </a:ext>
            </a:extLst>
          </p:cNvPr>
          <p:cNvGrpSpPr/>
          <p:nvPr/>
        </p:nvGrpSpPr>
        <p:grpSpPr>
          <a:xfrm>
            <a:off x="821876" y="907724"/>
            <a:ext cx="7868648" cy="1406602"/>
            <a:chOff x="173062" y="681791"/>
            <a:chExt cx="8881744" cy="1504351"/>
          </a:xfrm>
        </p:grpSpPr>
        <p:grpSp>
          <p:nvGrpSpPr>
            <p:cNvPr id="21" name="Group 20">
              <a:extLst>
                <a:ext uri="{FF2B5EF4-FFF2-40B4-BE49-F238E27FC236}">
                  <a16:creationId xmlns:a16="http://schemas.microsoft.com/office/drawing/2014/main" id="{B082C3E6-9599-48DB-971B-B16174261EFF}"/>
                </a:ext>
              </a:extLst>
            </p:cNvPr>
            <p:cNvGrpSpPr/>
            <p:nvPr/>
          </p:nvGrpSpPr>
          <p:grpSpPr>
            <a:xfrm>
              <a:off x="1685556" y="690520"/>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2192"/>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0520"/>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1791"/>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173062" y="702192"/>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31" name="Rectangle 30">
            <a:extLst>
              <a:ext uri="{FF2B5EF4-FFF2-40B4-BE49-F238E27FC236}">
                <a16:creationId xmlns:a16="http://schemas.microsoft.com/office/drawing/2014/main" id="{09697799-CA7B-4D56-AE06-F422DCADF612}"/>
              </a:ext>
            </a:extLst>
          </p:cNvPr>
          <p:cNvSpPr/>
          <p:nvPr/>
        </p:nvSpPr>
        <p:spPr>
          <a:xfrm>
            <a:off x="6359640" y="2740997"/>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4"/>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2"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Presentations</a:t>
            </a:r>
          </a:p>
          <a:p>
            <a:pPr algn="ctr"/>
            <a:r>
              <a:rPr lang="en-GB" sz="2400" dirty="0"/>
              <a:t> 5-15  mins</a:t>
            </a:r>
          </a:p>
        </p:txBody>
      </p:sp>
      <p:pic>
        <p:nvPicPr>
          <p:cNvPr id="34" name="Graphic 33" descr="Badge 4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89498" y="2"/>
            <a:ext cx="646331" cy="646331"/>
          </a:xfrm>
          <a:prstGeom prst="rect">
            <a:avLst/>
          </a:prstGeom>
        </p:spPr>
      </p:pic>
      <p:grpSp>
        <p:nvGrpSpPr>
          <p:cNvPr id="7" name="Group 6">
            <a:extLst>
              <a:ext uri="{FF2B5EF4-FFF2-40B4-BE49-F238E27FC236}">
                <a16:creationId xmlns:a16="http://schemas.microsoft.com/office/drawing/2014/main" id="{591BC215-354B-5771-7C42-85583AE30E6D}"/>
              </a:ext>
            </a:extLst>
          </p:cNvPr>
          <p:cNvGrpSpPr/>
          <p:nvPr/>
        </p:nvGrpSpPr>
        <p:grpSpPr>
          <a:xfrm>
            <a:off x="247049" y="3013401"/>
            <a:ext cx="5753332" cy="3160321"/>
            <a:chOff x="247049" y="3013399"/>
            <a:chExt cx="5753332" cy="3160321"/>
          </a:xfrm>
        </p:grpSpPr>
        <p:sp>
          <p:nvSpPr>
            <p:cNvPr id="22" name="Rectangle 21">
              <a:extLst>
                <a:ext uri="{FF2B5EF4-FFF2-40B4-BE49-F238E27FC236}">
                  <a16:creationId xmlns:a16="http://schemas.microsoft.com/office/drawing/2014/main" id="{1378B12F-1BE8-4FC0-B470-06DA72D75F48}"/>
                </a:ext>
              </a:extLst>
            </p:cNvPr>
            <p:cNvSpPr/>
            <p:nvPr/>
          </p:nvSpPr>
          <p:spPr>
            <a:xfrm>
              <a:off x="1624998" y="3013399"/>
              <a:ext cx="4375383" cy="1483013"/>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consider your strengths and interests and explore where they could lead.</a:t>
              </a:r>
            </a:p>
          </p:txBody>
        </p:sp>
        <p:sp>
          <p:nvSpPr>
            <p:cNvPr id="42" name="Rectangle 41">
              <a:extLst>
                <a:ext uri="{FF2B5EF4-FFF2-40B4-BE49-F238E27FC236}">
                  <a16:creationId xmlns:a16="http://schemas.microsoft.com/office/drawing/2014/main" id="{B62C6213-2278-4E21-8662-B5D9C22B8911}"/>
                </a:ext>
              </a:extLst>
            </p:cNvPr>
            <p:cNvSpPr/>
            <p:nvPr/>
          </p:nvSpPr>
          <p:spPr>
            <a:xfrm>
              <a:off x="1624998" y="4678097"/>
              <a:ext cx="4375383" cy="1495623"/>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be aware of the range of possible jobs related to your favourite subjects.</a:t>
              </a:r>
            </a:p>
          </p:txBody>
        </p:sp>
        <p:grpSp>
          <p:nvGrpSpPr>
            <p:cNvPr id="36" name="Group 35">
              <a:extLst>
                <a:ext uri="{FF2B5EF4-FFF2-40B4-BE49-F238E27FC236}">
                  <a16:creationId xmlns:a16="http://schemas.microsoft.com/office/drawing/2014/main" id="{8B70454F-158C-4C15-B794-72D43714A316}"/>
                </a:ext>
              </a:extLst>
            </p:cNvPr>
            <p:cNvGrpSpPr/>
            <p:nvPr/>
          </p:nvGrpSpPr>
          <p:grpSpPr>
            <a:xfrm>
              <a:off x="247049" y="4674239"/>
              <a:ext cx="1377950" cy="1483436"/>
              <a:chOff x="1949558" y="1069747"/>
              <a:chExt cx="1346053"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8" y="1069747"/>
                <a:ext cx="1346053"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5" name="Group 34">
              <a:extLst>
                <a:ext uri="{FF2B5EF4-FFF2-40B4-BE49-F238E27FC236}">
                  <a16:creationId xmlns:a16="http://schemas.microsoft.com/office/drawing/2014/main" id="{A57F0336-BB7E-4FE0-9ABE-D7589240BEA4}"/>
                </a:ext>
              </a:extLst>
            </p:cNvPr>
            <p:cNvGrpSpPr/>
            <p:nvPr/>
          </p:nvGrpSpPr>
          <p:grpSpPr>
            <a:xfrm>
              <a:off x="247049" y="3017908"/>
              <a:ext cx="1379537" cy="1474788"/>
              <a:chOff x="192050" y="1029646"/>
              <a:chExt cx="1379537" cy="1525587"/>
            </a:xfrm>
          </p:grpSpPr>
          <p:sp>
            <p:nvSpPr>
              <p:cNvPr id="40" name="Rectangle 2">
                <a:extLst>
                  <a:ext uri="{FF2B5EF4-FFF2-40B4-BE49-F238E27FC236}">
                    <a16:creationId xmlns:a16="http://schemas.microsoft.com/office/drawing/2014/main" id="{465E0314-1E7F-4B92-8600-3C9A3B6E4FC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D93AECF2-F60B-4A70-B0B8-989A6811922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136106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 y="2"/>
            <a:ext cx="9143999" cy="646331"/>
          </a:xfrm>
          <a:prstGeom prst="rect">
            <a:avLst/>
          </a:prstGeom>
          <a:solidFill>
            <a:srgbClr val="002060"/>
          </a:solidFill>
        </p:spPr>
        <p:txBody>
          <a:bodyPr wrap="square" rtlCol="0">
            <a:spAutoFit/>
          </a:bodyPr>
          <a:lstStyle/>
          <a:p>
            <a:pPr algn="ctr"/>
            <a:r>
              <a:rPr lang="en-GB" sz="3600" dirty="0">
                <a:solidFill>
                  <a:schemeClr val="bg1"/>
                </a:solidFill>
              </a:rPr>
              <a:t>Start with a Subject</a:t>
            </a:r>
          </a:p>
        </p:txBody>
      </p:sp>
      <p:pic>
        <p:nvPicPr>
          <p:cNvPr id="12" name="Picture 11" descr="School desk with books and pencils with chalkboard in background">
            <a:extLst>
              <a:ext uri="{FF2B5EF4-FFF2-40B4-BE49-F238E27FC236}">
                <a16:creationId xmlns:a16="http://schemas.microsoft.com/office/drawing/2014/main" id="{78AC1816-4AE5-4A5A-8283-B4C51A450D07}"/>
              </a:ext>
            </a:extLst>
          </p:cNvPr>
          <p:cNvPicPr>
            <a:picLocks noChangeAspect="1"/>
          </p:cNvPicPr>
          <p:nvPr/>
        </p:nvPicPr>
        <p:blipFill>
          <a:blip r:embed="rId4">
            <a:extLst>
              <a:ext uri="{28A0092B-C50C-407E-A947-70E740481C1C}">
                <a14:useLocalDpi xmlns:a14="http://schemas.microsoft.com/office/drawing/2010/main" val="0"/>
              </a:ext>
            </a:extLst>
          </a:blip>
          <a:srcRect t="11673" b="11673"/>
          <a:stretch/>
        </p:blipFill>
        <p:spPr>
          <a:xfrm>
            <a:off x="176269" y="2430050"/>
            <a:ext cx="8791460" cy="4177751"/>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176269" y="861881"/>
            <a:ext cx="8791460" cy="1868910"/>
          </a:xfrm>
          <a:prstGeom prst="rect">
            <a:avLst/>
          </a:prstGeom>
          <a:solidFill>
            <a:schemeClr val="bg1"/>
          </a:solidFill>
        </p:spPr>
        <p:txBody>
          <a:bodyPr wrap="square" rtlCol="0">
            <a:spAutoFit/>
          </a:bodyPr>
          <a:lstStyle/>
          <a:p>
            <a:pPr>
              <a:lnSpc>
                <a:spcPct val="115000"/>
              </a:lnSpc>
              <a:spcAft>
                <a:spcPts val="800"/>
              </a:spcAft>
            </a:pPr>
            <a:r>
              <a:rPr lang="en-GB" sz="2400" dirty="0">
                <a:solidFill>
                  <a:srgbClr val="000000"/>
                </a:solidFill>
                <a:latin typeface="Calibri" panose="020F0502020204030204" pitchFamily="34" charset="0"/>
                <a:ea typeface="Segoe UI" panose="020B0502040204020203" pitchFamily="34" charset="0"/>
                <a:cs typeface="Calibri" panose="020F0502020204030204" pitchFamily="34" charset="0"/>
              </a:rPr>
              <a:t>Do you have a subject that you enjoy and that you feel you do well in at school? It could be any subject, from Art to PE to Maths.</a:t>
            </a:r>
          </a:p>
          <a:p>
            <a:pPr>
              <a:lnSpc>
                <a:spcPct val="115000"/>
              </a:lnSpc>
              <a:spcAft>
                <a:spcPts val="800"/>
              </a:spcAft>
            </a:pPr>
            <a:r>
              <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rPr>
              <a:t>Have you wondered if there might be a job you could one day do related to your favourite subject?</a:t>
            </a:r>
          </a:p>
        </p:txBody>
      </p:sp>
      <p:pic>
        <p:nvPicPr>
          <p:cNvPr id="6" name="Graphic 5" descr="Badge 4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60" y="2"/>
            <a:ext cx="646331" cy="646331"/>
          </a:xfrm>
          <a:prstGeom prst="rect">
            <a:avLst/>
          </a:prstGeom>
        </p:spPr>
      </p:pic>
    </p:spTree>
    <p:custDataLst>
      <p:tags r:id="rId1"/>
    </p:custDataLst>
    <p:extLst>
      <p:ext uri="{BB962C8B-B14F-4D97-AF65-F5344CB8AC3E}">
        <p14:creationId xmlns:p14="http://schemas.microsoft.com/office/powerpoint/2010/main" val="27039320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 y="2"/>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your favourite subject?</a:t>
            </a:r>
          </a:p>
        </p:txBody>
      </p:sp>
      <p:sp>
        <p:nvSpPr>
          <p:cNvPr id="4" name="TextBox 3">
            <a:extLst>
              <a:ext uri="{FF2B5EF4-FFF2-40B4-BE49-F238E27FC236}">
                <a16:creationId xmlns:a16="http://schemas.microsoft.com/office/drawing/2014/main" id="{D1D311D0-0227-489A-B7F0-1B34F71F7743}"/>
              </a:ext>
            </a:extLst>
          </p:cNvPr>
          <p:cNvSpPr txBox="1"/>
          <p:nvPr/>
        </p:nvSpPr>
        <p:spPr>
          <a:xfrm>
            <a:off x="176269" y="861881"/>
            <a:ext cx="8791460" cy="1341586"/>
          </a:xfrm>
          <a:prstGeom prst="rect">
            <a:avLst/>
          </a:prstGeom>
          <a:solidFill>
            <a:schemeClr val="bg1"/>
          </a:solidFill>
        </p:spPr>
        <p:txBody>
          <a:bodyPr wrap="square" rtlCol="0">
            <a:spAutoFit/>
          </a:bodyPr>
          <a:lstStyle/>
          <a:p>
            <a:pPr>
              <a:lnSpc>
                <a:spcPct val="115000"/>
              </a:lnSpc>
              <a:spcAft>
                <a:spcPts val="800"/>
              </a:spcAft>
            </a:pPr>
            <a:r>
              <a:rPr lang="en-GB" sz="2400" dirty="0">
                <a:solidFill>
                  <a:srgbClr val="000000"/>
                </a:solidFill>
                <a:latin typeface="Calibri" panose="020F0502020204030204" pitchFamily="34" charset="0"/>
                <a:ea typeface="Segoe UI" panose="020B0502040204020203" pitchFamily="34" charset="0"/>
                <a:cs typeface="Calibri" panose="020F0502020204030204" pitchFamily="34" charset="0"/>
              </a:rPr>
              <a:t>You have 5 minutes to write down your favourite subject in the middle of the page, then think of 3 jobs you could do one day that might use this subject and write them down around the subject.</a:t>
            </a:r>
            <a:endParaRPr lang="en-GB"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Graphic 5" descr="Badge 4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60" y="2"/>
            <a:ext cx="646331" cy="646331"/>
          </a:xfrm>
          <a:prstGeom prst="rect">
            <a:avLst/>
          </a:prstGeom>
        </p:spPr>
      </p:pic>
      <p:graphicFrame>
        <p:nvGraphicFramePr>
          <p:cNvPr id="5" name="Diagram 4">
            <a:extLst>
              <a:ext uri="{FF2B5EF4-FFF2-40B4-BE49-F238E27FC236}">
                <a16:creationId xmlns:a16="http://schemas.microsoft.com/office/drawing/2014/main" id="{56275067-F84B-416B-B8C4-59B23DD9AC3C}"/>
              </a:ext>
            </a:extLst>
          </p:cNvPr>
          <p:cNvGraphicFramePr/>
          <p:nvPr>
            <p:extLst>
              <p:ext uri="{D42A27DB-BD31-4B8C-83A1-F6EECF244321}">
                <p14:modId xmlns:p14="http://schemas.microsoft.com/office/powerpoint/2010/main" val="73269426"/>
              </p:ext>
            </p:extLst>
          </p:nvPr>
        </p:nvGraphicFramePr>
        <p:xfrm>
          <a:off x="1523999" y="2614418"/>
          <a:ext cx="6096000" cy="38326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Star: 32 Points 7">
            <a:extLst>
              <a:ext uri="{FF2B5EF4-FFF2-40B4-BE49-F238E27FC236}">
                <a16:creationId xmlns:a16="http://schemas.microsoft.com/office/drawing/2014/main" id="{CFF4FB8A-150B-4203-9541-9D4B8373BC25}"/>
              </a:ext>
            </a:extLst>
          </p:cNvPr>
          <p:cNvSpPr/>
          <p:nvPr/>
        </p:nvSpPr>
        <p:spPr>
          <a:xfrm>
            <a:off x="7200117" y="4679088"/>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498406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8"/>
                                        </p:tgtEl>
                                        <p:attrNameLst>
                                          <p:attrName>style.color</p:attrName>
                                        </p:attrNameLst>
                                      </p:cBhvr>
                                      <p:to>
                                        <a:schemeClr val="bg1"/>
                                      </p:to>
                                    </p:animClr>
                                    <p:animClr clrSpc="rgb" dir="cw">
                                      <p:cBhvr>
                                        <p:cTn id="12" dur="250" autoRev="1" fill="remove"/>
                                        <p:tgtEl>
                                          <p:spTgt spid="8"/>
                                        </p:tgtEl>
                                        <p:attrNameLst>
                                          <p:attrName>fillcolor</p:attrName>
                                        </p:attrNameLst>
                                      </p:cBhvr>
                                      <p:to>
                                        <a:schemeClr val="bg1"/>
                                      </p:to>
                                    </p:animClr>
                                    <p:set>
                                      <p:cBhvr>
                                        <p:cTn id="13" dur="250" autoRev="1" fill="remove"/>
                                        <p:tgtEl>
                                          <p:spTgt spid="8"/>
                                        </p:tgtEl>
                                        <p:attrNameLst>
                                          <p:attrName>fill.type</p:attrName>
                                        </p:attrNameLst>
                                      </p:cBhvr>
                                      <p:to>
                                        <p:strVal val="solid"/>
                                      </p:to>
                                    </p:set>
                                    <p:set>
                                      <p:cBhvr>
                                        <p:cTn id="14" dur="250" autoRev="1" fill="remove"/>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 y="2"/>
            <a:ext cx="9143999" cy="646331"/>
          </a:xfrm>
          <a:prstGeom prst="rect">
            <a:avLst/>
          </a:prstGeom>
          <a:solidFill>
            <a:srgbClr val="002060"/>
          </a:solidFill>
        </p:spPr>
        <p:txBody>
          <a:bodyPr wrap="square" rtlCol="0">
            <a:spAutoFit/>
          </a:bodyPr>
          <a:lstStyle/>
          <a:p>
            <a:pPr algn="ctr"/>
            <a:r>
              <a:rPr lang="en-GB" sz="3600" dirty="0">
                <a:solidFill>
                  <a:schemeClr val="bg1"/>
                </a:solidFill>
              </a:rPr>
              <a:t>Using Careerpilot to search for jobs</a:t>
            </a:r>
          </a:p>
        </p:txBody>
      </p:sp>
      <p:pic>
        <p:nvPicPr>
          <p:cNvPr id="12" name="Picture 11">
            <a:extLst>
              <a:ext uri="{FF2B5EF4-FFF2-40B4-BE49-F238E27FC236}">
                <a16:creationId xmlns:a16="http://schemas.microsoft.com/office/drawing/2014/main" id="{78AC1816-4AE5-4A5A-8283-B4C51A450D07}"/>
              </a:ext>
            </a:extLst>
          </p:cNvPr>
          <p:cNvPicPr>
            <a:picLocks noChangeAspect="1"/>
          </p:cNvPicPr>
          <p:nvPr/>
        </p:nvPicPr>
        <p:blipFill>
          <a:blip r:embed="rId4">
            <a:extLst>
              <a:ext uri="{28A0092B-C50C-407E-A947-70E740481C1C}">
                <a14:useLocalDpi xmlns:a14="http://schemas.microsoft.com/office/drawing/2010/main" val="0"/>
              </a:ext>
            </a:extLst>
          </a:blip>
          <a:srcRect l="1530" r="1530"/>
          <a:stretch/>
        </p:blipFill>
        <p:spPr>
          <a:xfrm>
            <a:off x="176270" y="2229494"/>
            <a:ext cx="8791460" cy="4177751"/>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176269" y="861881"/>
            <a:ext cx="8791460" cy="916854"/>
          </a:xfrm>
          <a:prstGeom prst="rect">
            <a:avLst/>
          </a:prstGeom>
          <a:solidFill>
            <a:schemeClr val="bg1"/>
          </a:solidFill>
        </p:spPr>
        <p:txBody>
          <a:bodyPr wrap="square" rtlCol="0">
            <a:spAutoFit/>
          </a:bodyPr>
          <a:lstStyle/>
          <a:p>
            <a:pPr>
              <a:lnSpc>
                <a:spcPct val="115000"/>
              </a:lnSpc>
              <a:spcAft>
                <a:spcPts val="800"/>
              </a:spcAft>
            </a:pPr>
            <a:r>
              <a:rPr lang="en-GB" sz="2400" dirty="0">
                <a:solidFill>
                  <a:srgbClr val="000000"/>
                </a:solidFill>
                <a:latin typeface="Calibri" panose="020F0502020204030204" pitchFamily="34" charset="0"/>
                <a:ea typeface="Segoe UI" panose="020B0502040204020203" pitchFamily="34" charset="0"/>
                <a:cs typeface="Calibri" panose="020F0502020204030204" pitchFamily="34" charset="0"/>
              </a:rPr>
              <a:t>On Careerpilot you can choose any favourite subject and see what courses or jobs it could lead on to in the future.</a:t>
            </a:r>
          </a:p>
        </p:txBody>
      </p:sp>
      <p:pic>
        <p:nvPicPr>
          <p:cNvPr id="6" name="Graphic 5" descr="Badge 4 with solid fill">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60" y="2"/>
            <a:ext cx="646331" cy="646331"/>
          </a:xfrm>
          <a:prstGeom prst="rect">
            <a:avLst/>
          </a:prstGeom>
        </p:spPr>
      </p:pic>
    </p:spTree>
    <p:custDataLst>
      <p:tags r:id="rId1"/>
    </p:custDataLst>
    <p:extLst>
      <p:ext uri="{BB962C8B-B14F-4D97-AF65-F5344CB8AC3E}">
        <p14:creationId xmlns:p14="http://schemas.microsoft.com/office/powerpoint/2010/main" val="23881807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2" y="1109523"/>
            <a:ext cx="3861333" cy="461665"/>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Log in to Careerpilot</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804799" y="38365"/>
            <a:ext cx="2883051" cy="584775"/>
          </a:xfrm>
          <a:prstGeom prst="rect">
            <a:avLst/>
          </a:prstGeom>
          <a:noFill/>
          <a:ln w="9525">
            <a:noFill/>
            <a:miter lim="800000"/>
            <a:headEnd/>
            <a:tailEnd/>
          </a:ln>
        </p:spPr>
        <p:txBody>
          <a:bodyPr wrap="square">
            <a:spAutoFit/>
          </a:bodyPr>
          <a:lstStyle/>
          <a:p>
            <a:r>
              <a:rPr lang="en-GB" sz="3200" dirty="0">
                <a:solidFill>
                  <a:schemeClr val="bg1"/>
                </a:solidFill>
              </a:rPr>
              <a:t>Careerpilot Task</a:t>
            </a:r>
          </a:p>
        </p:txBody>
      </p:sp>
      <p:sp>
        <p:nvSpPr>
          <p:cNvPr id="19" name="Rectangle 18">
            <a:extLst>
              <a:ext uri="{FF2B5EF4-FFF2-40B4-BE49-F238E27FC236}">
                <a16:creationId xmlns:a16="http://schemas.microsoft.com/office/drawing/2014/main" id="{C243B871-C104-4EC7-9040-E0688A0D4D24}"/>
              </a:ext>
            </a:extLst>
          </p:cNvPr>
          <p:cNvSpPr/>
          <p:nvPr/>
        </p:nvSpPr>
        <p:spPr>
          <a:xfrm>
            <a:off x="384989" y="2266956"/>
            <a:ext cx="790724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Go to ‘Start with you’ and click on ‘Start with a </a:t>
            </a:r>
          </a:p>
          <a:p>
            <a:r>
              <a:rPr lang="en-GB" altLang="en-US" sz="2400" dirty="0">
                <a:latin typeface="Calibri" panose="020F0502020204030204" pitchFamily="34" charset="0"/>
              </a:rPr>
              <a:t>Subject’</a:t>
            </a:r>
          </a:p>
        </p:txBody>
      </p:sp>
      <p:sp>
        <p:nvSpPr>
          <p:cNvPr id="20" name="Rectangle 19">
            <a:extLst>
              <a:ext uri="{FF2B5EF4-FFF2-40B4-BE49-F238E27FC236}">
                <a16:creationId xmlns:a16="http://schemas.microsoft.com/office/drawing/2014/main" id="{FCED8037-A006-4A81-9DFF-CACF2E4DCA16}"/>
              </a:ext>
            </a:extLst>
          </p:cNvPr>
          <p:cNvSpPr/>
          <p:nvPr/>
        </p:nvSpPr>
        <p:spPr>
          <a:xfrm>
            <a:off x="384989" y="3408315"/>
            <a:ext cx="7255888" cy="3046988"/>
          </a:xfrm>
          <a:prstGeom prst="rect">
            <a:avLst/>
          </a:prstGeom>
          <a:solidFill>
            <a:schemeClr val="bg1"/>
          </a:solidFill>
        </p:spPr>
        <p:txBody>
          <a:bodyPr wrap="square">
            <a:spAutoFit/>
          </a:bodyPr>
          <a:lstStyle/>
          <a:p>
            <a:r>
              <a:rPr lang="en-GB" altLang="en-US" sz="2400" dirty="0">
                <a:latin typeface="Calibri" panose="020F0502020204030204" pitchFamily="34" charset="0"/>
              </a:rPr>
              <a:t>3. Find a favourite subject from the list and look at the list of related jobs. Can you add some more related job titles to your own diagram?</a:t>
            </a:r>
          </a:p>
          <a:p>
            <a:endParaRPr lang="en-GB" altLang="en-US" sz="2400" dirty="0">
              <a:latin typeface="Calibri" panose="020F0502020204030204" pitchFamily="34" charset="0"/>
            </a:endParaRPr>
          </a:p>
          <a:p>
            <a:pPr marL="342900" indent="-342900">
              <a:buFont typeface="Arial" panose="020B0604020202020204" pitchFamily="34" charset="0"/>
              <a:buChar char="•"/>
            </a:pPr>
            <a:r>
              <a:rPr lang="en-GB" altLang="en-US" sz="2400" dirty="0">
                <a:latin typeface="Calibri" panose="020F0502020204030204" pitchFamily="34" charset="0"/>
              </a:rPr>
              <a:t>Look at the job profiles to find out more about the day to day tasks of each job.</a:t>
            </a:r>
          </a:p>
          <a:p>
            <a:pPr marL="342900" indent="-342900">
              <a:buFont typeface="Arial" panose="020B0604020202020204" pitchFamily="34" charset="0"/>
              <a:buChar char="•"/>
            </a:pPr>
            <a:r>
              <a:rPr lang="en-GB" altLang="en-US" sz="2400" dirty="0">
                <a:latin typeface="Calibri" panose="020F0502020204030204" pitchFamily="34" charset="0"/>
              </a:rPr>
              <a:t>Look at some of the video stories to find out more from people who do these jobs.</a:t>
            </a:r>
          </a:p>
        </p:txBody>
      </p:sp>
      <p:sp>
        <p:nvSpPr>
          <p:cNvPr id="22" name="Star: 32 Points 21">
            <a:extLst>
              <a:ext uri="{FF2B5EF4-FFF2-40B4-BE49-F238E27FC236}">
                <a16:creationId xmlns:a16="http://schemas.microsoft.com/office/drawing/2014/main" id="{6F64C963-71FB-4BD3-988B-387C2B65404D}"/>
              </a:ext>
            </a:extLst>
          </p:cNvPr>
          <p:cNvSpPr/>
          <p:nvPr/>
        </p:nvSpPr>
        <p:spPr>
          <a:xfrm>
            <a:off x="7325970" y="4710990"/>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30 mins</a:t>
            </a:r>
          </a:p>
        </p:txBody>
      </p:sp>
      <p:pic>
        <p:nvPicPr>
          <p:cNvPr id="24" name="Graphic 23" descr="Badge 4 with solid fill">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823" y="-23193"/>
            <a:ext cx="646331" cy="646331"/>
          </a:xfrm>
          <a:prstGeom prst="rect">
            <a:avLst/>
          </a:prstGeom>
        </p:spPr>
      </p:pic>
      <p:pic>
        <p:nvPicPr>
          <p:cNvPr id="4" name="Picture 3">
            <a:extLst>
              <a:ext uri="{FF2B5EF4-FFF2-40B4-BE49-F238E27FC236}">
                <a16:creationId xmlns:a16="http://schemas.microsoft.com/office/drawing/2014/main" id="{E4FA3C42-9734-439E-8519-44433F73C120}"/>
              </a:ext>
            </a:extLst>
          </p:cNvPr>
          <p:cNvPicPr>
            <a:picLocks noChangeAspect="1"/>
          </p:cNvPicPr>
          <p:nvPr/>
        </p:nvPicPr>
        <p:blipFill>
          <a:blip r:embed="rId4"/>
          <a:stretch>
            <a:fillRect/>
          </a:stretch>
        </p:blipFill>
        <p:spPr>
          <a:xfrm>
            <a:off x="7229586" y="1774267"/>
            <a:ext cx="1229853" cy="1521988"/>
          </a:xfrm>
          <a:prstGeom prst="rect">
            <a:avLst/>
          </a:prstGeom>
        </p:spPr>
      </p:pic>
      <p:pic>
        <p:nvPicPr>
          <p:cNvPr id="16" name="Graphic 15" descr="Monitor with solid fill">
            <a:extLst>
              <a:ext uri="{FF2B5EF4-FFF2-40B4-BE49-F238E27FC236}">
                <a16:creationId xmlns:a16="http://schemas.microsoft.com/office/drawing/2014/main" id="{B82B59E5-DED3-4A18-8437-A86120CB58C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87850" y="2"/>
            <a:ext cx="644487" cy="644487"/>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3BB6AEFC-2023-75AB-9A8A-46FB930A8D6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187" t="2521" r="10186" b="4904"/>
          <a:stretch/>
        </p:blipFill>
        <p:spPr>
          <a:xfrm>
            <a:off x="3699288" y="771370"/>
            <a:ext cx="1943100" cy="1303450"/>
          </a:xfrm>
          <a:prstGeom prst="rect">
            <a:avLst/>
          </a:prstGeom>
        </p:spPr>
      </p:pic>
    </p:spTree>
    <p:extLst>
      <p:ext uri="{BB962C8B-B14F-4D97-AF65-F5344CB8AC3E}">
        <p14:creationId xmlns:p14="http://schemas.microsoft.com/office/powerpoint/2010/main" val="150794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heel(1)">
                                      <p:cBhvr>
                                        <p:cTn id="38" dur="20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7" presetClass="emph" presetSubtype="0" fill="remove" grpId="1" nodeType="clickEffect">
                                  <p:stCondLst>
                                    <p:cond delay="0"/>
                                  </p:stCondLst>
                                  <p:childTnLst>
                                    <p:animClr clrSpc="rgb" dir="cw">
                                      <p:cBhvr override="childStyle">
                                        <p:cTn id="42" dur="250" autoRev="1" fill="remove"/>
                                        <p:tgtEl>
                                          <p:spTgt spid="22"/>
                                        </p:tgtEl>
                                        <p:attrNameLst>
                                          <p:attrName>style.color</p:attrName>
                                        </p:attrNameLst>
                                      </p:cBhvr>
                                      <p:to>
                                        <a:schemeClr val="bg1"/>
                                      </p:to>
                                    </p:animClr>
                                    <p:animClr clrSpc="rgb" dir="cw">
                                      <p:cBhvr>
                                        <p:cTn id="43" dur="250" autoRev="1" fill="remove"/>
                                        <p:tgtEl>
                                          <p:spTgt spid="22"/>
                                        </p:tgtEl>
                                        <p:attrNameLst>
                                          <p:attrName>fillcolor</p:attrName>
                                        </p:attrNameLst>
                                      </p:cBhvr>
                                      <p:to>
                                        <a:schemeClr val="bg1"/>
                                      </p:to>
                                    </p:animClr>
                                    <p:set>
                                      <p:cBhvr>
                                        <p:cTn id="44" dur="250" autoRev="1" fill="remove"/>
                                        <p:tgtEl>
                                          <p:spTgt spid="22"/>
                                        </p:tgtEl>
                                        <p:attrNameLst>
                                          <p:attrName>fill.type</p:attrName>
                                        </p:attrNameLst>
                                      </p:cBhvr>
                                      <p:to>
                                        <p:strVal val="solid"/>
                                      </p:to>
                                    </p:set>
                                    <p:set>
                                      <p:cBhvr>
                                        <p:cTn id="45" dur="250" autoRev="1" fill="remove"/>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P spid="20" grpId="0" animBg="1"/>
      <p:bldP spid="22" grpId="0" animBg="1"/>
      <p:bldP spid="22"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4780" y="0"/>
            <a:ext cx="9158780" cy="6858000"/>
          </a:xfrm>
          <a:prstGeom prst="rect">
            <a:avLst/>
          </a:prstGeom>
          <a:solidFill>
            <a:srgbClr val="FF660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2"/>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  Sharing what you found</a:t>
            </a:r>
          </a:p>
        </p:txBody>
      </p:sp>
      <p:sp>
        <p:nvSpPr>
          <p:cNvPr id="3" name="TextBox 2">
            <a:extLst>
              <a:ext uri="{FF2B5EF4-FFF2-40B4-BE49-F238E27FC236}">
                <a16:creationId xmlns:a16="http://schemas.microsoft.com/office/drawing/2014/main" id="{F90434F1-66F3-40DD-94F5-925953437546}"/>
              </a:ext>
            </a:extLst>
          </p:cNvPr>
          <p:cNvSpPr txBox="1"/>
          <p:nvPr/>
        </p:nvSpPr>
        <p:spPr>
          <a:xfrm>
            <a:off x="376908" y="1219856"/>
            <a:ext cx="8404964" cy="5262979"/>
          </a:xfrm>
          <a:prstGeom prst="rect">
            <a:avLst/>
          </a:prstGeom>
          <a:solidFill>
            <a:schemeClr val="bg1"/>
          </a:solidFill>
        </p:spPr>
        <p:txBody>
          <a:bodyPr wrap="square" rtlCol="0">
            <a:spAutoFit/>
          </a:bodyPr>
          <a:lstStyle/>
          <a:p>
            <a:r>
              <a:rPr lang="en-GB" sz="2400" dirty="0"/>
              <a:t>Working in pairs, take it in turns to talk through what you found out today.</a:t>
            </a:r>
          </a:p>
          <a:p>
            <a:endParaRPr lang="en-GB" sz="2400" dirty="0"/>
          </a:p>
          <a:p>
            <a:pPr lvl="2"/>
            <a:r>
              <a:rPr lang="en-GB" sz="2400" dirty="0"/>
              <a:t>Speak engagingly by using facts and examples</a:t>
            </a:r>
          </a:p>
          <a:p>
            <a:pPr marL="1257300" lvl="2" indent="-342900">
              <a:buFont typeface="Arial" panose="020B0604020202020204" pitchFamily="34" charset="0"/>
              <a:buChar char="•"/>
            </a:pPr>
            <a:r>
              <a:rPr lang="en-GB" altLang="en-US" sz="2400" dirty="0"/>
              <a:t>What is your favourite subject?</a:t>
            </a:r>
          </a:p>
          <a:p>
            <a:pPr marL="1257300" lvl="2" indent="-342900">
              <a:buFont typeface="Arial" panose="020B0604020202020204" pitchFamily="34" charset="0"/>
              <a:buChar char="•"/>
            </a:pPr>
            <a:r>
              <a:rPr lang="en-GB" sz="2400" dirty="0"/>
              <a:t>Which jobs have you found related to that subject?</a:t>
            </a:r>
          </a:p>
          <a:p>
            <a:pPr marL="1257300" lvl="2" indent="-342900">
              <a:buFont typeface="Arial" panose="020B0604020202020204" pitchFamily="34" charset="0"/>
              <a:buChar char="•"/>
            </a:pPr>
            <a:r>
              <a:rPr lang="en-GB" sz="2400" dirty="0"/>
              <a:t>Are there any jobs you might like to do one day?</a:t>
            </a:r>
          </a:p>
          <a:p>
            <a:pPr marL="1257300" lvl="2" indent="-342900">
              <a:buFont typeface="Arial" panose="020B0604020202020204" pitchFamily="34" charset="0"/>
              <a:buChar char="•"/>
            </a:pPr>
            <a:endParaRPr lang="en-GB" sz="2400" dirty="0"/>
          </a:p>
          <a:p>
            <a:r>
              <a:rPr lang="en-GB" sz="2400" dirty="0"/>
              <a:t>	Show you are listening by using open questions to deepen 	your understanding</a:t>
            </a:r>
          </a:p>
          <a:p>
            <a:endParaRPr lang="en-GB" sz="2400" dirty="0"/>
          </a:p>
          <a:p>
            <a:endParaRPr lang="en-GB" sz="2400" dirty="0"/>
          </a:p>
          <a:p>
            <a:endParaRPr lang="en-GB" sz="2400" dirty="0"/>
          </a:p>
          <a:p>
            <a:endParaRPr lang="en-GB" sz="2400" dirty="0"/>
          </a:p>
        </p:txBody>
      </p:sp>
      <p:pic>
        <p:nvPicPr>
          <p:cNvPr id="4" name="Picture 3">
            <a:extLst>
              <a:ext uri="{FF2B5EF4-FFF2-40B4-BE49-F238E27FC236}">
                <a16:creationId xmlns:a16="http://schemas.microsoft.com/office/drawing/2014/main" id="{A083AD03-DB84-4266-B287-66F6D3C5E6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24625" y="4152708"/>
            <a:ext cx="936153" cy="936153"/>
          </a:xfrm>
          <a:prstGeom prst="rect">
            <a:avLst/>
          </a:prstGeom>
        </p:spPr>
      </p:pic>
      <p:pic>
        <p:nvPicPr>
          <p:cNvPr id="6" name="Picture 5">
            <a:extLst>
              <a:ext uri="{FF2B5EF4-FFF2-40B4-BE49-F238E27FC236}">
                <a16:creationId xmlns:a16="http://schemas.microsoft.com/office/drawing/2014/main" id="{4B45A75A-FBC7-48D8-8B3A-0B9B1B91D1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5151" y="2327762"/>
            <a:ext cx="947221" cy="947221"/>
          </a:xfrm>
          <a:prstGeom prst="rect">
            <a:avLst/>
          </a:prstGeom>
        </p:spPr>
      </p:pic>
      <p:sp>
        <p:nvSpPr>
          <p:cNvPr id="9" name="Star: 32 Points 8">
            <a:extLst>
              <a:ext uri="{FF2B5EF4-FFF2-40B4-BE49-F238E27FC236}">
                <a16:creationId xmlns:a16="http://schemas.microsoft.com/office/drawing/2014/main" id="{46DE5602-FE92-4FA7-8488-F6B93D9B0781}"/>
              </a:ext>
            </a:extLst>
          </p:cNvPr>
          <p:cNvSpPr/>
          <p:nvPr/>
        </p:nvSpPr>
        <p:spPr>
          <a:xfrm>
            <a:off x="6951765" y="4620784"/>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pic>
        <p:nvPicPr>
          <p:cNvPr id="8" name="Graphic 7" descr="Badge 4 with solid fill">
            <a:extLst>
              <a:ext uri="{FF2B5EF4-FFF2-40B4-BE49-F238E27FC236}">
                <a16:creationId xmlns:a16="http://schemas.microsoft.com/office/drawing/2014/main" id="{9A4384BB-4901-4A3E-9567-63D8175A86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60" y="2"/>
            <a:ext cx="646331" cy="646331"/>
          </a:xfrm>
          <a:prstGeom prst="rect">
            <a:avLst/>
          </a:prstGeom>
        </p:spPr>
      </p:pic>
    </p:spTree>
    <p:extLst>
      <p:ext uri="{BB962C8B-B14F-4D97-AF65-F5344CB8AC3E}">
        <p14:creationId xmlns:p14="http://schemas.microsoft.com/office/powerpoint/2010/main" val="283433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 y="6275"/>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sp>
        <p:nvSpPr>
          <p:cNvPr id="42" name="Rectangle 41">
            <a:extLst>
              <a:ext uri="{FF2B5EF4-FFF2-40B4-BE49-F238E27FC236}">
                <a16:creationId xmlns:a16="http://schemas.microsoft.com/office/drawing/2014/main" id="{B62C6213-2278-4E21-8662-B5D9C22B8911}"/>
              </a:ext>
            </a:extLst>
          </p:cNvPr>
          <p:cNvSpPr/>
          <p:nvPr/>
        </p:nvSpPr>
        <p:spPr>
          <a:xfrm>
            <a:off x="1625001" y="4678098"/>
            <a:ext cx="4375383" cy="1479578"/>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are now aware of the range of possible jobs related to your favourite subjects.</a:t>
            </a:r>
          </a:p>
        </p:txBody>
      </p:sp>
      <p:grpSp>
        <p:nvGrpSpPr>
          <p:cNvPr id="6" name="Group 5">
            <a:extLst>
              <a:ext uri="{FF2B5EF4-FFF2-40B4-BE49-F238E27FC236}">
                <a16:creationId xmlns:a16="http://schemas.microsoft.com/office/drawing/2014/main" id="{94F77BDE-369B-4A2A-B0B4-0724F9D31A60}"/>
              </a:ext>
            </a:extLst>
          </p:cNvPr>
          <p:cNvGrpSpPr/>
          <p:nvPr/>
        </p:nvGrpSpPr>
        <p:grpSpPr>
          <a:xfrm>
            <a:off x="821876" y="907724"/>
            <a:ext cx="7868648" cy="1406602"/>
            <a:chOff x="173062" y="681791"/>
            <a:chExt cx="8881744" cy="1504351"/>
          </a:xfrm>
        </p:grpSpPr>
        <p:grpSp>
          <p:nvGrpSpPr>
            <p:cNvPr id="21" name="Group 20">
              <a:extLst>
                <a:ext uri="{FF2B5EF4-FFF2-40B4-BE49-F238E27FC236}">
                  <a16:creationId xmlns:a16="http://schemas.microsoft.com/office/drawing/2014/main" id="{B082C3E6-9599-48DB-971B-B16174261EFF}"/>
                </a:ext>
              </a:extLst>
            </p:cNvPr>
            <p:cNvGrpSpPr/>
            <p:nvPr/>
          </p:nvGrpSpPr>
          <p:grpSpPr>
            <a:xfrm>
              <a:off x="1685556" y="690520"/>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2192"/>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0520"/>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1791"/>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173062" y="702192"/>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36" name="Group 35">
            <a:extLst>
              <a:ext uri="{FF2B5EF4-FFF2-40B4-BE49-F238E27FC236}">
                <a16:creationId xmlns:a16="http://schemas.microsoft.com/office/drawing/2014/main" id="{8B70454F-158C-4C15-B794-72D43714A316}"/>
              </a:ext>
            </a:extLst>
          </p:cNvPr>
          <p:cNvGrpSpPr/>
          <p:nvPr/>
        </p:nvGrpSpPr>
        <p:grpSpPr>
          <a:xfrm>
            <a:off x="247049" y="4674239"/>
            <a:ext cx="1377950" cy="1483436"/>
            <a:chOff x="1949558" y="1069747"/>
            <a:chExt cx="1346053"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8" y="1069747"/>
              <a:ext cx="1346053"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descr="Badge 4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89498" y="2"/>
            <a:ext cx="646331" cy="646331"/>
          </a:xfrm>
          <a:prstGeom prst="rect">
            <a:avLst/>
          </a:prstGeom>
        </p:spPr>
      </p:pic>
      <p:grpSp>
        <p:nvGrpSpPr>
          <p:cNvPr id="7" name="Group 6">
            <a:extLst>
              <a:ext uri="{FF2B5EF4-FFF2-40B4-BE49-F238E27FC236}">
                <a16:creationId xmlns:a16="http://schemas.microsoft.com/office/drawing/2014/main" id="{23F0F5D0-9A07-4E2B-B39A-2E2F35E8A8AB}"/>
              </a:ext>
            </a:extLst>
          </p:cNvPr>
          <p:cNvGrpSpPr/>
          <p:nvPr/>
        </p:nvGrpSpPr>
        <p:grpSpPr>
          <a:xfrm>
            <a:off x="247049" y="3013280"/>
            <a:ext cx="5728090" cy="1483013"/>
            <a:chOff x="247049" y="3013278"/>
            <a:chExt cx="5728090" cy="1483013"/>
          </a:xfrm>
        </p:grpSpPr>
        <p:sp>
          <p:nvSpPr>
            <p:cNvPr id="22" name="Rectangle 21">
              <a:extLst>
                <a:ext uri="{FF2B5EF4-FFF2-40B4-BE49-F238E27FC236}">
                  <a16:creationId xmlns:a16="http://schemas.microsoft.com/office/drawing/2014/main" id="{1378B12F-1BE8-4FC0-B470-06DA72D75F48}"/>
                </a:ext>
              </a:extLst>
            </p:cNvPr>
            <p:cNvSpPr/>
            <p:nvPr/>
          </p:nvSpPr>
          <p:spPr>
            <a:xfrm>
              <a:off x="1599756" y="3013278"/>
              <a:ext cx="4375383" cy="1483013"/>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have thought about your strengths and interests and explore where they could lead.</a:t>
              </a:r>
            </a:p>
          </p:txBody>
        </p:sp>
        <p:grpSp>
          <p:nvGrpSpPr>
            <p:cNvPr id="35" name="Group 34">
              <a:extLst>
                <a:ext uri="{FF2B5EF4-FFF2-40B4-BE49-F238E27FC236}">
                  <a16:creationId xmlns:a16="http://schemas.microsoft.com/office/drawing/2014/main" id="{A57F0336-BB7E-4FE0-9ABE-D7589240BEA4}"/>
                </a:ext>
              </a:extLst>
            </p:cNvPr>
            <p:cNvGrpSpPr/>
            <p:nvPr/>
          </p:nvGrpSpPr>
          <p:grpSpPr>
            <a:xfrm>
              <a:off x="247049" y="3017908"/>
              <a:ext cx="1379537" cy="1474788"/>
              <a:chOff x="192050" y="1029646"/>
              <a:chExt cx="1379537" cy="1525587"/>
            </a:xfrm>
          </p:grpSpPr>
          <p:sp>
            <p:nvSpPr>
              <p:cNvPr id="40" name="Rectangle 2">
                <a:extLst>
                  <a:ext uri="{FF2B5EF4-FFF2-40B4-BE49-F238E27FC236}">
                    <a16:creationId xmlns:a16="http://schemas.microsoft.com/office/drawing/2014/main" id="{465E0314-1E7F-4B92-8600-3C9A3B6E4FC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D93AECF2-F60B-4A70-B0B8-989A6811922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45" name="Explosion: 14 Points 44">
            <a:extLst>
              <a:ext uri="{FF2B5EF4-FFF2-40B4-BE49-F238E27FC236}">
                <a16:creationId xmlns:a16="http://schemas.microsoft.com/office/drawing/2014/main" id="{2D9585FD-51AF-4CA9-B173-86EBFC9D61FA}"/>
              </a:ext>
            </a:extLst>
          </p:cNvPr>
          <p:cNvSpPr/>
          <p:nvPr/>
        </p:nvSpPr>
        <p:spPr>
          <a:xfrm>
            <a:off x="6187969" y="3413805"/>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spTree>
    <p:custDataLst>
      <p:tags r:id="rId1"/>
    </p:custDataLst>
    <p:extLst>
      <p:ext uri="{BB962C8B-B14F-4D97-AF65-F5344CB8AC3E}">
        <p14:creationId xmlns:p14="http://schemas.microsoft.com/office/powerpoint/2010/main" val="1622500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additive="base">
                                        <p:cTn id="15" dur="500" fill="hold"/>
                                        <p:tgtEl>
                                          <p:spTgt spid="45"/>
                                        </p:tgtEl>
                                        <p:attrNameLst>
                                          <p:attrName>ppt_x</p:attrName>
                                        </p:attrNameLst>
                                      </p:cBhvr>
                                      <p:tavLst>
                                        <p:tav tm="0">
                                          <p:val>
                                            <p:strVal val="#ppt_x"/>
                                          </p:val>
                                        </p:tav>
                                        <p:tav tm="100000">
                                          <p:val>
                                            <p:strVal val="#ppt_x"/>
                                          </p:val>
                                        </p:tav>
                                      </p:tavLst>
                                    </p:anim>
                                    <p:anim calcmode="lin" valueType="num">
                                      <p:cBhvr additive="base">
                                        <p:cTn id="16" dur="500" fill="hold"/>
                                        <p:tgtEl>
                                          <p:spTgt spid="4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 y="6275"/>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sp>
        <p:nvSpPr>
          <p:cNvPr id="22" name="Rectangle 21">
            <a:extLst>
              <a:ext uri="{FF2B5EF4-FFF2-40B4-BE49-F238E27FC236}">
                <a16:creationId xmlns:a16="http://schemas.microsoft.com/office/drawing/2014/main" id="{1378B12F-1BE8-4FC0-B470-06DA72D75F48}"/>
              </a:ext>
            </a:extLst>
          </p:cNvPr>
          <p:cNvSpPr/>
          <p:nvPr/>
        </p:nvSpPr>
        <p:spPr>
          <a:xfrm>
            <a:off x="1640579" y="2833091"/>
            <a:ext cx="4375383" cy="148343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understand that a career is a journey and will start looking towards what you might like to do in the future. </a:t>
            </a:r>
          </a:p>
        </p:txBody>
      </p:sp>
      <p:sp>
        <p:nvSpPr>
          <p:cNvPr id="42" name="Rectangle 41">
            <a:extLst>
              <a:ext uri="{FF2B5EF4-FFF2-40B4-BE49-F238E27FC236}">
                <a16:creationId xmlns:a16="http://schemas.microsoft.com/office/drawing/2014/main" id="{B62C6213-2278-4E21-8662-B5D9C22B8911}"/>
              </a:ext>
            </a:extLst>
          </p:cNvPr>
          <p:cNvSpPr/>
          <p:nvPr/>
        </p:nvSpPr>
        <p:spPr>
          <a:xfrm>
            <a:off x="1661811" y="4639679"/>
            <a:ext cx="4375383" cy="1495623"/>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explore different job sectors and start to think about what aspects of a job you might be interested in.</a:t>
            </a:r>
          </a:p>
        </p:txBody>
      </p:sp>
      <p:grpSp>
        <p:nvGrpSpPr>
          <p:cNvPr id="6" name="Group 5">
            <a:extLst>
              <a:ext uri="{FF2B5EF4-FFF2-40B4-BE49-F238E27FC236}">
                <a16:creationId xmlns:a16="http://schemas.microsoft.com/office/drawing/2014/main" id="{94F77BDE-369B-4A2A-B0B4-0724F9D31A60}"/>
              </a:ext>
            </a:extLst>
          </p:cNvPr>
          <p:cNvGrpSpPr/>
          <p:nvPr/>
        </p:nvGrpSpPr>
        <p:grpSpPr>
          <a:xfrm>
            <a:off x="821876" y="907724"/>
            <a:ext cx="7868648" cy="1406602"/>
            <a:chOff x="173062" y="681791"/>
            <a:chExt cx="8881744" cy="1504351"/>
          </a:xfrm>
        </p:grpSpPr>
        <p:grpSp>
          <p:nvGrpSpPr>
            <p:cNvPr id="21" name="Group 20">
              <a:extLst>
                <a:ext uri="{FF2B5EF4-FFF2-40B4-BE49-F238E27FC236}">
                  <a16:creationId xmlns:a16="http://schemas.microsoft.com/office/drawing/2014/main" id="{B082C3E6-9599-48DB-971B-B16174261EFF}"/>
                </a:ext>
              </a:extLst>
            </p:cNvPr>
            <p:cNvGrpSpPr/>
            <p:nvPr/>
          </p:nvGrpSpPr>
          <p:grpSpPr>
            <a:xfrm>
              <a:off x="1685556" y="690520"/>
              <a:ext cx="1384987" cy="1488616"/>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9229" y="702192"/>
              <a:ext cx="1377950" cy="1474788"/>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81905" y="690520"/>
              <a:ext cx="1377950" cy="1495622"/>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76391" y="681791"/>
              <a:ext cx="1377950" cy="1495622"/>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653580" y="683514"/>
              <a:ext cx="1401226" cy="1495622"/>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173062" y="702192"/>
              <a:ext cx="1379537" cy="1474788"/>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36" name="Group 35">
            <a:extLst>
              <a:ext uri="{FF2B5EF4-FFF2-40B4-BE49-F238E27FC236}">
                <a16:creationId xmlns:a16="http://schemas.microsoft.com/office/drawing/2014/main" id="{8B70454F-158C-4C15-B794-72D43714A316}"/>
              </a:ext>
            </a:extLst>
          </p:cNvPr>
          <p:cNvGrpSpPr/>
          <p:nvPr/>
        </p:nvGrpSpPr>
        <p:grpSpPr>
          <a:xfrm>
            <a:off x="262627" y="4651864"/>
            <a:ext cx="1377950" cy="1483436"/>
            <a:chOff x="1949558" y="1069747"/>
            <a:chExt cx="1346053"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8" y="1069747"/>
              <a:ext cx="1346053"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8" name="Group 27">
            <a:extLst>
              <a:ext uri="{FF2B5EF4-FFF2-40B4-BE49-F238E27FC236}">
                <a16:creationId xmlns:a16="http://schemas.microsoft.com/office/drawing/2014/main" id="{C060F11A-D2E5-44AE-8EFB-FE138CCFCB7B}"/>
              </a:ext>
            </a:extLst>
          </p:cNvPr>
          <p:cNvGrpSpPr/>
          <p:nvPr/>
        </p:nvGrpSpPr>
        <p:grpSpPr>
          <a:xfrm>
            <a:off x="262627" y="2833091"/>
            <a:ext cx="1377950" cy="1483436"/>
            <a:chOff x="235706" y="2981002"/>
            <a:chExt cx="1377950" cy="1474788"/>
          </a:xfrm>
        </p:grpSpPr>
        <p:sp>
          <p:nvSpPr>
            <p:cNvPr id="29" name="Rectangle 5">
              <a:extLst>
                <a:ext uri="{FF2B5EF4-FFF2-40B4-BE49-F238E27FC236}">
                  <a16:creationId xmlns:a16="http://schemas.microsoft.com/office/drawing/2014/main" id="{BC16B23D-8EFE-4642-88C7-96A7C3070CEA}"/>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0" name="Picture 8">
              <a:extLst>
                <a:ext uri="{FF2B5EF4-FFF2-40B4-BE49-F238E27FC236}">
                  <a16:creationId xmlns:a16="http://schemas.microsoft.com/office/drawing/2014/main" id="{9E83F0EA-C625-4BB2-8B28-FBA193AC64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359640" y="2740997"/>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10-15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4"/>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2"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Presentations</a:t>
            </a:r>
          </a:p>
          <a:p>
            <a:pPr algn="ctr"/>
            <a:r>
              <a:rPr lang="en-GB" sz="2400" dirty="0"/>
              <a:t> 10-15  mins</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7" y="2"/>
            <a:ext cx="646331" cy="646331"/>
          </a:xfrm>
          <a:prstGeom prst="rect">
            <a:avLst/>
          </a:prstGeom>
        </p:spPr>
      </p:pic>
    </p:spTree>
    <p:custDataLst>
      <p:tags r:id="rId1"/>
    </p:custDataLst>
    <p:extLst>
      <p:ext uri="{BB962C8B-B14F-4D97-AF65-F5344CB8AC3E}">
        <p14:creationId xmlns:p14="http://schemas.microsoft.com/office/powerpoint/2010/main" val="350441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500" fill="hold"/>
                                        <p:tgtEl>
                                          <p:spTgt spid="36"/>
                                        </p:tgtEl>
                                        <p:attrNameLst>
                                          <p:attrName>ppt_x</p:attrName>
                                        </p:attrNameLst>
                                      </p:cBhvr>
                                      <p:tavLst>
                                        <p:tav tm="0">
                                          <p:val>
                                            <p:strVal val="#ppt_x"/>
                                          </p:val>
                                        </p:tav>
                                        <p:tav tm="100000">
                                          <p:val>
                                            <p:strVal val="#ppt_x"/>
                                          </p:val>
                                        </p:tav>
                                      </p:tavLst>
                                    </p:anim>
                                    <p:anim calcmode="lin" valueType="num">
                                      <p:cBhvr additive="base">
                                        <p:cTn id="16" dur="500" fill="hold"/>
                                        <p:tgtEl>
                                          <p:spTgt spid="3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additive="base">
                                        <p:cTn id="19" dur="500" fill="hold"/>
                                        <p:tgtEl>
                                          <p:spTgt spid="42"/>
                                        </p:tgtEl>
                                        <p:attrNameLst>
                                          <p:attrName>ppt_x</p:attrName>
                                        </p:attrNameLst>
                                      </p:cBhvr>
                                      <p:tavLst>
                                        <p:tav tm="0">
                                          <p:val>
                                            <p:strVal val="#ppt_x"/>
                                          </p:val>
                                        </p:tav>
                                        <p:tav tm="100000">
                                          <p:val>
                                            <p:strVal val="#ppt_x"/>
                                          </p:val>
                                        </p:tav>
                                      </p:tavLst>
                                    </p:anim>
                                    <p:anim calcmode="lin" valueType="num">
                                      <p:cBhvr additive="base">
                                        <p:cTn id="20"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500" fill="hold"/>
                                        <p:tgtEl>
                                          <p:spTgt spid="31"/>
                                        </p:tgtEl>
                                        <p:attrNameLst>
                                          <p:attrName>ppt_x</p:attrName>
                                        </p:attrNameLst>
                                      </p:cBhvr>
                                      <p:tavLst>
                                        <p:tav tm="0">
                                          <p:val>
                                            <p:strVal val="#ppt_x"/>
                                          </p:val>
                                        </p:tav>
                                        <p:tav tm="100000">
                                          <p:val>
                                            <p:strVal val="#ppt_x"/>
                                          </p:val>
                                        </p:tav>
                                      </p:tavLst>
                                    </p:anim>
                                    <p:anim calcmode="lin" valueType="num">
                                      <p:cBhvr additive="base">
                                        <p:cTn id="26" dur="500" fill="hold"/>
                                        <p:tgtEl>
                                          <p:spTgt spid="3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additive="base">
                                        <p:cTn id="29" dur="500" fill="hold"/>
                                        <p:tgtEl>
                                          <p:spTgt spid="32"/>
                                        </p:tgtEl>
                                        <p:attrNameLst>
                                          <p:attrName>ppt_x</p:attrName>
                                        </p:attrNameLst>
                                      </p:cBhvr>
                                      <p:tavLst>
                                        <p:tav tm="0">
                                          <p:val>
                                            <p:strVal val="#ppt_x"/>
                                          </p:val>
                                        </p:tav>
                                        <p:tav tm="100000">
                                          <p:val>
                                            <p:strVal val="#ppt_x"/>
                                          </p:val>
                                        </p:tav>
                                      </p:tavLst>
                                    </p:anim>
                                    <p:anim calcmode="lin" valueType="num">
                                      <p:cBhvr additive="base">
                                        <p:cTn id="30" dur="500" fill="hold"/>
                                        <p:tgtEl>
                                          <p:spTgt spid="32"/>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 calcmode="lin" valueType="num">
                                      <p:cBhvr additive="base">
                                        <p:cTn id="33" dur="500" fill="hold"/>
                                        <p:tgtEl>
                                          <p:spTgt spid="33"/>
                                        </p:tgtEl>
                                        <p:attrNameLst>
                                          <p:attrName>ppt_x</p:attrName>
                                        </p:attrNameLst>
                                      </p:cBhvr>
                                      <p:tavLst>
                                        <p:tav tm="0">
                                          <p:val>
                                            <p:strVal val="#ppt_x"/>
                                          </p:val>
                                        </p:tav>
                                        <p:tav tm="100000">
                                          <p:val>
                                            <p:strVal val="#ppt_x"/>
                                          </p:val>
                                        </p:tav>
                                      </p:tavLst>
                                    </p:anim>
                                    <p:anim calcmode="lin" valueType="num">
                                      <p:cBhvr additive="base">
                                        <p:cTn id="3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2" grpId="0" animBg="1"/>
      <p:bldP spid="31" grpId="0" animBg="1"/>
      <p:bldP spid="32" grpId="0" animBg="1"/>
      <p:bldP spid="3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9" name="Rectangle 8">
            <a:extLst>
              <a:ext uri="{FF2B5EF4-FFF2-40B4-BE49-F238E27FC236}">
                <a16:creationId xmlns:a16="http://schemas.microsoft.com/office/drawing/2014/main" id="{48B41A99-0A7F-4AF0-BCBA-4A427CD32A49}"/>
              </a:ext>
            </a:extLst>
          </p:cNvPr>
          <p:cNvSpPr/>
          <p:nvPr/>
        </p:nvSpPr>
        <p:spPr>
          <a:xfrm>
            <a:off x="0" y="4639735"/>
            <a:ext cx="9144000" cy="221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2395163" y="5138232"/>
            <a:ext cx="4353677" cy="1569660"/>
          </a:xfrm>
          <a:prstGeom prst="rect">
            <a:avLst/>
          </a:prstGeom>
        </p:spPr>
        <p:txBody>
          <a:bodyPr wrap="square">
            <a:spAutoFit/>
          </a:bodyPr>
          <a:lstStyle/>
          <a:p>
            <a:pPr algn="ctr"/>
            <a:r>
              <a:rPr lang="en-GB" altLang="en-US" sz="2400" b="1" dirty="0">
                <a:solidFill>
                  <a:srgbClr val="002060"/>
                </a:solidFill>
                <a:latin typeface="Calibri" panose="020F0502020204030204" pitchFamily="34" charset="0"/>
              </a:rPr>
              <a:t>Exploring Jobs</a:t>
            </a:r>
          </a:p>
          <a:p>
            <a:pPr algn="ctr"/>
            <a:endParaRPr lang="en-GB" altLang="en-US" sz="2400" dirty="0">
              <a:solidFill>
                <a:srgbClr val="002060"/>
              </a:solidFill>
              <a:latin typeface="Calibri" panose="020F0502020204030204" pitchFamily="34" charset="0"/>
            </a:endParaRPr>
          </a:p>
          <a:p>
            <a:pPr algn="ctr"/>
            <a:r>
              <a:rPr lang="en-GB" altLang="en-US" sz="2400" dirty="0">
                <a:solidFill>
                  <a:srgbClr val="002060"/>
                </a:solidFill>
                <a:latin typeface="Calibri" panose="020F0502020204030204" pitchFamily="34" charset="0"/>
              </a:rPr>
              <a:t>Lesson 5: Careerpilot Quiz</a:t>
            </a:r>
          </a:p>
          <a:p>
            <a:pPr algn="ctr"/>
            <a:endParaRPr lang="en-GB" altLang="en-US" sz="2400" b="1" dirty="0">
              <a:solidFill>
                <a:srgbClr val="002060"/>
              </a:solidFill>
              <a:latin typeface="Calibri" panose="020F0502020204030204" pitchFamily="34" charset="0"/>
            </a:endParaRP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0" y="2"/>
            <a:ext cx="9459196" cy="4865511"/>
          </a:xfrm>
          <a:prstGeom prst="rect">
            <a:avLst/>
          </a:prstGeom>
        </p:spPr>
      </p:pic>
      <p:pic>
        <p:nvPicPr>
          <p:cNvPr id="6" name="Graphic 5" descr="Badge 1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98062" y="5288342"/>
            <a:ext cx="1349431" cy="1349431"/>
          </a:xfrm>
          <a:prstGeom prst="rect">
            <a:avLst/>
          </a:prstGeom>
        </p:spPr>
      </p:pic>
      <p:pic>
        <p:nvPicPr>
          <p:cNvPr id="4" name="Graphic 3" descr="Questions with solid fill">
            <a:extLst>
              <a:ext uri="{FF2B5EF4-FFF2-40B4-BE49-F238E27FC236}">
                <a16:creationId xmlns:a16="http://schemas.microsoft.com/office/drawing/2014/main" id="{247C5099-9D2E-47DB-9912-E8941E857B3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96508" y="5288340"/>
            <a:ext cx="1253130" cy="1253130"/>
          </a:xfrm>
          <a:prstGeom prst="rect">
            <a:avLst/>
          </a:prstGeom>
        </p:spPr>
      </p:pic>
      <p:sp>
        <p:nvSpPr>
          <p:cNvPr id="5" name="Rectangle 4">
            <a:extLst>
              <a:ext uri="{FF2B5EF4-FFF2-40B4-BE49-F238E27FC236}">
                <a16:creationId xmlns:a16="http://schemas.microsoft.com/office/drawing/2014/main" id="{5C062DE9-57DD-06E4-46D2-501F09E262A9}"/>
              </a:ext>
            </a:extLst>
          </p:cNvPr>
          <p:cNvSpPr/>
          <p:nvPr/>
        </p:nvSpPr>
        <p:spPr>
          <a:xfrm>
            <a:off x="0" y="866105"/>
            <a:ext cx="9143999"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dirty="0"/>
              <a:t>Careerpilot is closing. This resource is only available to use until 23</a:t>
            </a:r>
            <a:r>
              <a:rPr lang="en-GB" baseline="30000" dirty="0"/>
              <a:t>rd</a:t>
            </a:r>
            <a:r>
              <a:rPr lang="en-GB" dirty="0"/>
              <a:t> October 2026.</a:t>
            </a:r>
          </a:p>
        </p:txBody>
      </p:sp>
    </p:spTree>
    <p:extLst>
      <p:ext uri="{BB962C8B-B14F-4D97-AF65-F5344CB8AC3E}">
        <p14:creationId xmlns:p14="http://schemas.microsoft.com/office/powerpoint/2010/main" val="14376305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6273"/>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7" name="Picture 46" descr="Top view of person leading large crowd">
            <a:extLst>
              <a:ext uri="{FF2B5EF4-FFF2-40B4-BE49-F238E27FC236}">
                <a16:creationId xmlns:a16="http://schemas.microsoft.com/office/drawing/2014/main" id="{E1443A32-9C36-4241-94AF-11F7CE623B8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21065"/>
          <a:stretch/>
        </p:blipFill>
        <p:spPr>
          <a:xfrm>
            <a:off x="198304" y="793214"/>
            <a:ext cx="8736376" cy="5927786"/>
          </a:xfrm>
          <a:prstGeom prst="rect">
            <a:avLst/>
          </a:prstGeom>
        </p:spPr>
      </p:pic>
      <p:sp>
        <p:nvSpPr>
          <p:cNvPr id="2" name="TextBox 1"/>
          <p:cNvSpPr txBox="1"/>
          <p:nvPr/>
        </p:nvSpPr>
        <p:spPr>
          <a:xfrm>
            <a:off x="2" y="6275"/>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pic>
        <p:nvPicPr>
          <p:cNvPr id="34" name="Graphic 33" descr="Badge 5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9498" y="2"/>
            <a:ext cx="646331" cy="646331"/>
          </a:xfrm>
          <a:prstGeom prst="rect">
            <a:avLst/>
          </a:prstGeom>
        </p:spPr>
      </p:pic>
      <p:sp>
        <p:nvSpPr>
          <p:cNvPr id="9" name="TextBox 8">
            <a:extLst>
              <a:ext uri="{FF2B5EF4-FFF2-40B4-BE49-F238E27FC236}">
                <a16:creationId xmlns:a16="http://schemas.microsoft.com/office/drawing/2014/main" id="{8731C52A-13C9-40D8-A25F-B0A1905CEBB5}"/>
              </a:ext>
            </a:extLst>
          </p:cNvPr>
          <p:cNvSpPr txBox="1"/>
          <p:nvPr/>
        </p:nvSpPr>
        <p:spPr>
          <a:xfrm>
            <a:off x="209322" y="786943"/>
            <a:ext cx="8725359" cy="2215991"/>
          </a:xfrm>
          <a:prstGeom prst="rect">
            <a:avLst/>
          </a:prstGeom>
          <a:solidFill>
            <a:schemeClr val="bg1"/>
          </a:solidFill>
        </p:spPr>
        <p:txBody>
          <a:bodyPr wrap="square" rtlCol="0">
            <a:spAutoFit/>
          </a:bodyPr>
          <a:lstStyle/>
          <a:p>
            <a:pPr algn="ctr"/>
            <a:r>
              <a:rPr lang="en-GB" sz="2400" b="1" dirty="0"/>
              <a:t>Class Discussion</a:t>
            </a:r>
          </a:p>
          <a:p>
            <a:r>
              <a:rPr lang="en-GB" sz="2400" dirty="0"/>
              <a:t>What is a career?</a:t>
            </a:r>
          </a:p>
          <a:p>
            <a:r>
              <a:rPr lang="en-GB" sz="2400" dirty="0"/>
              <a:t>What is LMI?</a:t>
            </a:r>
          </a:p>
          <a:p>
            <a:r>
              <a:rPr lang="en-GB" sz="2400" dirty="0"/>
              <a:t>How and why are jobs changing?</a:t>
            </a:r>
          </a:p>
          <a:p>
            <a:r>
              <a:rPr lang="en-GB" sz="2400" dirty="0"/>
              <a:t>What are Green Jobs?</a:t>
            </a:r>
          </a:p>
          <a:p>
            <a:endParaRPr lang="en-GB" dirty="0"/>
          </a:p>
        </p:txBody>
      </p:sp>
      <p:sp>
        <p:nvSpPr>
          <p:cNvPr id="46" name="Star: 32 Points 45">
            <a:extLst>
              <a:ext uri="{FF2B5EF4-FFF2-40B4-BE49-F238E27FC236}">
                <a16:creationId xmlns:a16="http://schemas.microsoft.com/office/drawing/2014/main" id="{CE16E5B3-91DC-429B-84C1-9162D47D654D}"/>
              </a:ext>
            </a:extLst>
          </p:cNvPr>
          <p:cNvSpPr/>
          <p:nvPr/>
        </p:nvSpPr>
        <p:spPr>
          <a:xfrm>
            <a:off x="6974428" y="4445844"/>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2060"/>
                </a:solidFill>
              </a:rPr>
              <a:t>10 mins</a:t>
            </a:r>
          </a:p>
        </p:txBody>
      </p:sp>
    </p:spTree>
    <p:custDataLst>
      <p:tags r:id="rId1"/>
    </p:custDataLst>
    <p:extLst>
      <p:ext uri="{BB962C8B-B14F-4D97-AF65-F5344CB8AC3E}">
        <p14:creationId xmlns:p14="http://schemas.microsoft.com/office/powerpoint/2010/main" val="319172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heel(1)">
                                      <p:cBhvr>
                                        <p:cTn id="7" dur="20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46"/>
                                        </p:tgtEl>
                                        <p:attrNameLst>
                                          <p:attrName>style.color</p:attrName>
                                        </p:attrNameLst>
                                      </p:cBhvr>
                                      <p:to>
                                        <a:schemeClr val="bg1"/>
                                      </p:to>
                                    </p:animClr>
                                    <p:animClr clrSpc="rgb" dir="cw">
                                      <p:cBhvr>
                                        <p:cTn id="12" dur="250" autoRev="1" fill="remove"/>
                                        <p:tgtEl>
                                          <p:spTgt spid="46"/>
                                        </p:tgtEl>
                                        <p:attrNameLst>
                                          <p:attrName>fillcolor</p:attrName>
                                        </p:attrNameLst>
                                      </p:cBhvr>
                                      <p:to>
                                        <a:schemeClr val="bg1"/>
                                      </p:to>
                                    </p:animClr>
                                    <p:set>
                                      <p:cBhvr>
                                        <p:cTn id="13" dur="250" autoRev="1" fill="remove"/>
                                        <p:tgtEl>
                                          <p:spTgt spid="46"/>
                                        </p:tgtEl>
                                        <p:attrNameLst>
                                          <p:attrName>fill.type</p:attrName>
                                        </p:attrNameLst>
                                      </p:cBhvr>
                                      <p:to>
                                        <p:strVal val="solid"/>
                                      </p:to>
                                    </p:set>
                                    <p:set>
                                      <p:cBhvr>
                                        <p:cTn id="14" dur="250" autoRev="1" fill="remove"/>
                                        <p:tgtEl>
                                          <p:spTgt spid="4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6" grpId="1"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92" y="1109523"/>
            <a:ext cx="6456881" cy="830997"/>
          </a:xfrm>
          <a:prstGeom prst="rect">
            <a:avLst/>
          </a:prstGeom>
          <a:solidFill>
            <a:srgbClr val="FFFF00"/>
          </a:solidFill>
        </p:spPr>
        <p:txBody>
          <a:bodyPr wrap="square">
            <a:spAutoFit/>
          </a:bodyPr>
          <a:lstStyle/>
          <a:p>
            <a:r>
              <a:rPr lang="en-GB" altLang="en-US" sz="2400" dirty="0">
                <a:latin typeface="Calibri" panose="020F0502020204030204" pitchFamily="34" charset="0"/>
              </a:rPr>
              <a:t>Log in to Careerpilot and work in pairs to find the answers to the following questions:</a:t>
            </a: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819703" y="31742"/>
            <a:ext cx="3048054" cy="584775"/>
          </a:xfrm>
          <a:prstGeom prst="rect">
            <a:avLst/>
          </a:prstGeom>
          <a:noFill/>
          <a:ln w="9525">
            <a:noFill/>
            <a:miter lim="800000"/>
            <a:headEnd/>
            <a:tailEnd/>
          </a:ln>
        </p:spPr>
        <p:txBody>
          <a:bodyPr wrap="square">
            <a:spAutoFit/>
          </a:bodyPr>
          <a:lstStyle/>
          <a:p>
            <a:pPr algn="ctr"/>
            <a:r>
              <a:rPr lang="en-GB" sz="3200" dirty="0">
                <a:solidFill>
                  <a:schemeClr val="bg1"/>
                </a:solidFill>
              </a:rPr>
              <a:t>Careerpilot Quiz</a:t>
            </a:r>
          </a:p>
        </p:txBody>
      </p:sp>
      <p:sp>
        <p:nvSpPr>
          <p:cNvPr id="19" name="Rectangle 18">
            <a:extLst>
              <a:ext uri="{FF2B5EF4-FFF2-40B4-BE49-F238E27FC236}">
                <a16:creationId xmlns:a16="http://schemas.microsoft.com/office/drawing/2014/main" id="{C243B871-C104-4EC7-9040-E0688A0D4D24}"/>
              </a:ext>
            </a:extLst>
          </p:cNvPr>
          <p:cNvSpPr/>
          <p:nvPr/>
        </p:nvSpPr>
        <p:spPr>
          <a:xfrm>
            <a:off x="384989" y="2266956"/>
            <a:ext cx="8374020"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1. What is the average salary for a hospital doctor?</a:t>
            </a:r>
          </a:p>
        </p:txBody>
      </p:sp>
      <p:sp>
        <p:nvSpPr>
          <p:cNvPr id="20" name="Rectangle 19">
            <a:extLst>
              <a:ext uri="{FF2B5EF4-FFF2-40B4-BE49-F238E27FC236}">
                <a16:creationId xmlns:a16="http://schemas.microsoft.com/office/drawing/2014/main" id="{FCED8037-A006-4A81-9DFF-CACF2E4DCA16}"/>
              </a:ext>
            </a:extLst>
          </p:cNvPr>
          <p:cNvSpPr/>
          <p:nvPr/>
        </p:nvSpPr>
        <p:spPr>
          <a:xfrm>
            <a:off x="384990" y="2962725"/>
            <a:ext cx="8374021"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2. What qualifications do you need to be an Early Years Teacher?</a:t>
            </a:r>
          </a:p>
        </p:txBody>
      </p:sp>
      <p:pic>
        <p:nvPicPr>
          <p:cNvPr id="24" name="Graphic 23">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823" y="-23193"/>
            <a:ext cx="646331" cy="646331"/>
          </a:xfrm>
          <a:prstGeom prst="rect">
            <a:avLst/>
          </a:prstGeom>
        </p:spPr>
      </p:pic>
      <p:sp>
        <p:nvSpPr>
          <p:cNvPr id="16" name="Rectangle 15">
            <a:extLst>
              <a:ext uri="{FF2B5EF4-FFF2-40B4-BE49-F238E27FC236}">
                <a16:creationId xmlns:a16="http://schemas.microsoft.com/office/drawing/2014/main" id="{35DF85BA-AA7B-4D19-9731-B88094435F7B}"/>
              </a:ext>
            </a:extLst>
          </p:cNvPr>
          <p:cNvSpPr/>
          <p:nvPr/>
        </p:nvSpPr>
        <p:spPr>
          <a:xfrm>
            <a:off x="373971" y="3667719"/>
            <a:ext cx="8374021"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Are there likely to be more or less farmers needed in the future? What percentage growth or decline is there?</a:t>
            </a:r>
          </a:p>
        </p:txBody>
      </p:sp>
      <p:sp>
        <p:nvSpPr>
          <p:cNvPr id="17" name="Rectangle 16">
            <a:extLst>
              <a:ext uri="{FF2B5EF4-FFF2-40B4-BE49-F238E27FC236}">
                <a16:creationId xmlns:a16="http://schemas.microsoft.com/office/drawing/2014/main" id="{575BE999-930F-4927-A0C1-7FCA8AC71DBF}"/>
              </a:ext>
            </a:extLst>
          </p:cNvPr>
          <p:cNvSpPr/>
          <p:nvPr/>
        </p:nvSpPr>
        <p:spPr>
          <a:xfrm>
            <a:off x="384990" y="4742045"/>
            <a:ext cx="8374021"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4. Name 3 different Green Jobs?</a:t>
            </a:r>
          </a:p>
        </p:txBody>
      </p:sp>
      <p:sp>
        <p:nvSpPr>
          <p:cNvPr id="21" name="Rectangle 20">
            <a:extLst>
              <a:ext uri="{FF2B5EF4-FFF2-40B4-BE49-F238E27FC236}">
                <a16:creationId xmlns:a16="http://schemas.microsoft.com/office/drawing/2014/main" id="{71A27864-4E31-4BDD-A66C-59700BA25B09}"/>
              </a:ext>
            </a:extLst>
          </p:cNvPr>
          <p:cNvSpPr/>
          <p:nvPr/>
        </p:nvSpPr>
        <p:spPr>
          <a:xfrm>
            <a:off x="373970" y="5447190"/>
            <a:ext cx="8374021"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5. What does a motorsport engineer do?</a:t>
            </a:r>
          </a:p>
        </p:txBody>
      </p:sp>
      <p:sp>
        <p:nvSpPr>
          <p:cNvPr id="25" name="Rectangle 24">
            <a:extLst>
              <a:ext uri="{FF2B5EF4-FFF2-40B4-BE49-F238E27FC236}">
                <a16:creationId xmlns:a16="http://schemas.microsoft.com/office/drawing/2014/main" id="{C75FA2EE-EB51-460B-8EDB-9FF8265534F7}"/>
              </a:ext>
            </a:extLst>
          </p:cNvPr>
          <p:cNvSpPr/>
          <p:nvPr/>
        </p:nvSpPr>
        <p:spPr>
          <a:xfrm>
            <a:off x="373969" y="6137261"/>
            <a:ext cx="8374021" cy="461665"/>
          </a:xfrm>
          <a:prstGeom prst="rect">
            <a:avLst/>
          </a:prstGeom>
          <a:solidFill>
            <a:schemeClr val="bg1"/>
          </a:solidFill>
        </p:spPr>
        <p:txBody>
          <a:bodyPr wrap="square">
            <a:spAutoFit/>
          </a:bodyPr>
          <a:lstStyle/>
          <a:p>
            <a:r>
              <a:rPr lang="en-GB" altLang="en-US" sz="2400" dirty="0">
                <a:latin typeface="Calibri" panose="020F0502020204030204" pitchFamily="34" charset="0"/>
              </a:rPr>
              <a:t>6. Find 3 jobs where the average salary is over £50,000</a:t>
            </a:r>
          </a:p>
        </p:txBody>
      </p:sp>
      <p:sp>
        <p:nvSpPr>
          <p:cNvPr id="22" name="Star: 32 Points 21">
            <a:extLst>
              <a:ext uri="{FF2B5EF4-FFF2-40B4-BE49-F238E27FC236}">
                <a16:creationId xmlns:a16="http://schemas.microsoft.com/office/drawing/2014/main" id="{6F64C963-71FB-4BD3-988B-387C2B65404D}"/>
              </a:ext>
            </a:extLst>
          </p:cNvPr>
          <p:cNvSpPr/>
          <p:nvPr/>
        </p:nvSpPr>
        <p:spPr>
          <a:xfrm>
            <a:off x="7381340" y="4430805"/>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2060"/>
                </a:solidFill>
              </a:rPr>
              <a:t>40 mins</a:t>
            </a:r>
          </a:p>
        </p:txBody>
      </p:sp>
      <p:pic>
        <p:nvPicPr>
          <p:cNvPr id="18" name="Graphic 17" descr="Monitor with solid fill">
            <a:extLst>
              <a:ext uri="{FF2B5EF4-FFF2-40B4-BE49-F238E27FC236}">
                <a16:creationId xmlns:a16="http://schemas.microsoft.com/office/drawing/2014/main" id="{AC6980F2-89B9-40E5-81FB-A8919F86146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67759" y="2"/>
            <a:ext cx="644487" cy="644487"/>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35CA01D9-6D2C-E408-24D5-1004E8F46A8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187" t="2521" r="10186" b="4904"/>
          <a:stretch/>
        </p:blipFill>
        <p:spPr>
          <a:xfrm>
            <a:off x="6846823" y="855787"/>
            <a:ext cx="1943100" cy="1303450"/>
          </a:xfrm>
          <a:prstGeom prst="rect">
            <a:avLst/>
          </a:prstGeom>
        </p:spPr>
      </p:pic>
    </p:spTree>
    <p:extLst>
      <p:ext uri="{BB962C8B-B14F-4D97-AF65-F5344CB8AC3E}">
        <p14:creationId xmlns:p14="http://schemas.microsoft.com/office/powerpoint/2010/main" val="301235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2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22"/>
                                        </p:tgtEl>
                                        <p:attrNameLst>
                                          <p:attrName>style.color</p:attrName>
                                        </p:attrNameLst>
                                      </p:cBhvr>
                                      <p:to>
                                        <a:schemeClr val="bg1"/>
                                      </p:to>
                                    </p:animClr>
                                    <p:animClr clrSpc="rgb" dir="cw">
                                      <p:cBhvr>
                                        <p:cTn id="12" dur="250" autoRev="1" fill="remove"/>
                                        <p:tgtEl>
                                          <p:spTgt spid="22"/>
                                        </p:tgtEl>
                                        <p:attrNameLst>
                                          <p:attrName>fillcolor</p:attrName>
                                        </p:attrNameLst>
                                      </p:cBhvr>
                                      <p:to>
                                        <a:schemeClr val="bg1"/>
                                      </p:to>
                                    </p:animClr>
                                    <p:set>
                                      <p:cBhvr>
                                        <p:cTn id="13" dur="250" autoRev="1" fill="remove"/>
                                        <p:tgtEl>
                                          <p:spTgt spid="22"/>
                                        </p:tgtEl>
                                        <p:attrNameLst>
                                          <p:attrName>fill.type</p:attrName>
                                        </p:attrNameLst>
                                      </p:cBhvr>
                                      <p:to>
                                        <p:strVal val="solid"/>
                                      </p:to>
                                    </p:set>
                                    <p:set>
                                      <p:cBhvr>
                                        <p:cTn id="14" dur="250" autoRev="1" fill="remove"/>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48255"/>
            <a:ext cx="9144000" cy="69211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2228405" y="3001"/>
            <a:ext cx="4602911" cy="584775"/>
          </a:xfrm>
          <a:prstGeom prst="rect">
            <a:avLst/>
          </a:prstGeom>
          <a:noFill/>
          <a:ln w="9525">
            <a:noFill/>
            <a:miter lim="800000"/>
            <a:headEnd/>
            <a:tailEnd/>
          </a:ln>
        </p:spPr>
        <p:txBody>
          <a:bodyPr wrap="square">
            <a:spAutoFit/>
          </a:bodyPr>
          <a:lstStyle/>
          <a:p>
            <a:pPr algn="ctr"/>
            <a:r>
              <a:rPr lang="en-GB" sz="3200" dirty="0">
                <a:solidFill>
                  <a:schemeClr val="bg1"/>
                </a:solidFill>
              </a:rPr>
              <a:t>Careerpilot Quiz Answers</a:t>
            </a:r>
          </a:p>
        </p:txBody>
      </p:sp>
      <p:pic>
        <p:nvPicPr>
          <p:cNvPr id="24" name="Graphic 23">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823" y="-23193"/>
            <a:ext cx="646331" cy="646331"/>
          </a:xfrm>
          <a:prstGeom prst="rect">
            <a:avLst/>
          </a:prstGeom>
        </p:spPr>
      </p:pic>
      <p:grpSp>
        <p:nvGrpSpPr>
          <p:cNvPr id="3" name="Group 2">
            <a:extLst>
              <a:ext uri="{FF2B5EF4-FFF2-40B4-BE49-F238E27FC236}">
                <a16:creationId xmlns:a16="http://schemas.microsoft.com/office/drawing/2014/main" id="{DEF8964D-32EC-42C7-8B23-03E44D1027A0}"/>
              </a:ext>
            </a:extLst>
          </p:cNvPr>
          <p:cNvGrpSpPr/>
          <p:nvPr/>
        </p:nvGrpSpPr>
        <p:grpSpPr>
          <a:xfrm>
            <a:off x="337334" y="932591"/>
            <a:ext cx="8386546" cy="5815591"/>
            <a:chOff x="373964" y="1968100"/>
            <a:chExt cx="8386546" cy="5815591"/>
          </a:xfrm>
        </p:grpSpPr>
        <p:sp>
          <p:nvSpPr>
            <p:cNvPr id="19" name="Rectangle 18">
              <a:extLst>
                <a:ext uri="{FF2B5EF4-FFF2-40B4-BE49-F238E27FC236}">
                  <a16:creationId xmlns:a16="http://schemas.microsoft.com/office/drawing/2014/main" id="{C243B871-C104-4EC7-9040-E0688A0D4D24}"/>
                </a:ext>
              </a:extLst>
            </p:cNvPr>
            <p:cNvSpPr/>
            <p:nvPr/>
          </p:nvSpPr>
          <p:spPr>
            <a:xfrm>
              <a:off x="384989" y="1968100"/>
              <a:ext cx="8374020" cy="677108"/>
            </a:xfrm>
            <a:prstGeom prst="rect">
              <a:avLst/>
            </a:prstGeom>
            <a:solidFill>
              <a:schemeClr val="bg1"/>
            </a:solidFill>
          </p:spPr>
          <p:txBody>
            <a:bodyPr wrap="square">
              <a:spAutoFit/>
            </a:bodyPr>
            <a:lstStyle/>
            <a:p>
              <a:pPr marL="457200" indent="-457200">
                <a:buAutoNum type="arabicPeriod"/>
              </a:pPr>
              <a:r>
                <a:rPr lang="en-GB" altLang="en-US" sz="2400" b="1" dirty="0">
                  <a:solidFill>
                    <a:srgbClr val="002060"/>
                  </a:solidFill>
                  <a:latin typeface="Calibri" panose="020F0502020204030204" pitchFamily="34" charset="0"/>
                </a:rPr>
                <a:t>What is the average salary for a hospital doctor?</a:t>
              </a:r>
            </a:p>
            <a:p>
              <a:r>
                <a:rPr lang="en-GB" altLang="en-US" sz="1400" b="1" dirty="0">
                  <a:solidFill>
                    <a:srgbClr val="002060"/>
                  </a:solidFill>
                  <a:latin typeface="Calibri" panose="020F0502020204030204" pitchFamily="34" charset="0"/>
                  <a:hlinkClick r:id="rId4"/>
                </a:rPr>
                <a:t>https://www.careerpilot.org.uk/job-sectors/medical/job-profile/hospital-doctor</a:t>
              </a:r>
              <a:endParaRPr lang="en-GB" altLang="en-US" sz="1400" b="1" dirty="0">
                <a:solidFill>
                  <a:srgbClr val="002060"/>
                </a:solidFill>
                <a:latin typeface="Calibri" panose="020F0502020204030204" pitchFamily="34" charset="0"/>
              </a:endParaRPr>
            </a:p>
          </p:txBody>
        </p:sp>
        <p:sp>
          <p:nvSpPr>
            <p:cNvPr id="20" name="Rectangle 19">
              <a:extLst>
                <a:ext uri="{FF2B5EF4-FFF2-40B4-BE49-F238E27FC236}">
                  <a16:creationId xmlns:a16="http://schemas.microsoft.com/office/drawing/2014/main" id="{FCED8037-A006-4A81-9DFF-CACF2E4DCA16}"/>
                </a:ext>
              </a:extLst>
            </p:cNvPr>
            <p:cNvSpPr/>
            <p:nvPr/>
          </p:nvSpPr>
          <p:spPr>
            <a:xfrm>
              <a:off x="373966" y="2901079"/>
              <a:ext cx="8374021" cy="677108"/>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2. What qualifications do you need to be an Early Years teacher? </a:t>
              </a:r>
              <a:r>
                <a:rPr lang="en-GB" altLang="en-US" sz="1400" b="1" dirty="0">
                  <a:solidFill>
                    <a:srgbClr val="002060"/>
                  </a:solidFill>
                  <a:latin typeface="Calibri" panose="020F0502020204030204" pitchFamily="34" charset="0"/>
                  <a:hlinkClick r:id="rId5"/>
                </a:rPr>
                <a:t>https://www.careerpilot.org.uk/job-sectors/childcare/job-profile/early-years-teacher</a:t>
              </a:r>
              <a:endParaRPr lang="en-GB" altLang="en-US" sz="1400" b="1" dirty="0">
                <a:solidFill>
                  <a:srgbClr val="002060"/>
                </a:solidFill>
                <a:latin typeface="Calibri" panose="020F0502020204030204" pitchFamily="34" charset="0"/>
              </a:endParaRPr>
            </a:p>
          </p:txBody>
        </p:sp>
        <p:sp>
          <p:nvSpPr>
            <p:cNvPr id="16" name="Rectangle 15">
              <a:extLst>
                <a:ext uri="{FF2B5EF4-FFF2-40B4-BE49-F238E27FC236}">
                  <a16:creationId xmlns:a16="http://schemas.microsoft.com/office/drawing/2014/main" id="{35DF85BA-AA7B-4D19-9731-B88094435F7B}"/>
                </a:ext>
              </a:extLst>
            </p:cNvPr>
            <p:cNvSpPr/>
            <p:nvPr/>
          </p:nvSpPr>
          <p:spPr>
            <a:xfrm>
              <a:off x="373965" y="3713341"/>
              <a:ext cx="8374021" cy="1046440"/>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3. Are there likely to be more or less farmers needed in the future? </a:t>
              </a:r>
            </a:p>
            <a:p>
              <a:r>
                <a:rPr lang="en-GB" altLang="en-US" sz="1400" b="1" dirty="0">
                  <a:solidFill>
                    <a:srgbClr val="002060"/>
                  </a:solidFill>
                  <a:latin typeface="Calibri" panose="020F0502020204030204" pitchFamily="34" charset="0"/>
                  <a:hlinkClick r:id="rId6"/>
                </a:rPr>
                <a:t>https://www.careerpilot.org.uk/job-sectors/agriculture/job-profile/farmer</a:t>
              </a:r>
              <a:endParaRPr lang="en-GB" altLang="en-US" sz="1400" b="1" dirty="0">
                <a:solidFill>
                  <a:srgbClr val="002060"/>
                </a:solidFill>
                <a:latin typeface="Calibri" panose="020F0502020204030204" pitchFamily="34" charset="0"/>
              </a:endParaRPr>
            </a:p>
          </p:txBody>
        </p:sp>
        <p:sp>
          <p:nvSpPr>
            <p:cNvPr id="17" name="Rectangle 16">
              <a:extLst>
                <a:ext uri="{FF2B5EF4-FFF2-40B4-BE49-F238E27FC236}">
                  <a16:creationId xmlns:a16="http://schemas.microsoft.com/office/drawing/2014/main" id="{575BE999-930F-4927-A0C1-7FCA8AC71DBF}"/>
                </a:ext>
              </a:extLst>
            </p:cNvPr>
            <p:cNvSpPr/>
            <p:nvPr/>
          </p:nvSpPr>
          <p:spPr>
            <a:xfrm>
              <a:off x="386489" y="4936562"/>
              <a:ext cx="8374021" cy="677108"/>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4. Name 3 different Green Jobs?</a:t>
              </a:r>
            </a:p>
            <a:p>
              <a:r>
                <a:rPr lang="en-GB" altLang="en-US" sz="1400" b="1" dirty="0">
                  <a:solidFill>
                    <a:srgbClr val="002060"/>
                  </a:solidFill>
                  <a:latin typeface="Calibri" panose="020F0502020204030204" pitchFamily="34" charset="0"/>
                  <a:hlinkClick r:id="rId7"/>
                </a:rPr>
                <a:t>https://www.careerpilot.org.uk/job-sectors/green-jobs</a:t>
              </a:r>
              <a:endParaRPr lang="en-GB" altLang="en-US" sz="1400" b="1" dirty="0">
                <a:solidFill>
                  <a:srgbClr val="002060"/>
                </a:solidFill>
                <a:latin typeface="Calibri" panose="020F0502020204030204" pitchFamily="34" charset="0"/>
              </a:endParaRPr>
            </a:p>
          </p:txBody>
        </p:sp>
        <p:sp>
          <p:nvSpPr>
            <p:cNvPr id="21" name="Rectangle 20">
              <a:extLst>
                <a:ext uri="{FF2B5EF4-FFF2-40B4-BE49-F238E27FC236}">
                  <a16:creationId xmlns:a16="http://schemas.microsoft.com/office/drawing/2014/main" id="{71A27864-4E31-4BDD-A66C-59700BA25B09}"/>
                </a:ext>
              </a:extLst>
            </p:cNvPr>
            <p:cNvSpPr/>
            <p:nvPr/>
          </p:nvSpPr>
          <p:spPr>
            <a:xfrm>
              <a:off x="373964" y="5797110"/>
              <a:ext cx="8374021" cy="677108"/>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5. What does a motorsport engineer do?</a:t>
              </a:r>
            </a:p>
            <a:p>
              <a:r>
                <a:rPr lang="en-GB" altLang="en-US" sz="1400" b="1" dirty="0">
                  <a:solidFill>
                    <a:srgbClr val="002060"/>
                  </a:solidFill>
                  <a:latin typeface="Calibri" panose="020F0502020204030204" pitchFamily="34" charset="0"/>
                  <a:hlinkClick r:id="rId8"/>
                </a:rPr>
                <a:t>https://www.careerpilot.org.uk/job-sectors/engineering-design/job-profile/motorsport-engineer</a:t>
              </a:r>
              <a:endParaRPr lang="en-GB" altLang="en-US" sz="1400" b="1" dirty="0">
                <a:solidFill>
                  <a:srgbClr val="002060"/>
                </a:solidFill>
                <a:latin typeface="Calibri" panose="020F0502020204030204" pitchFamily="34" charset="0"/>
              </a:endParaRPr>
            </a:p>
          </p:txBody>
        </p:sp>
        <p:sp>
          <p:nvSpPr>
            <p:cNvPr id="25" name="Rectangle 24">
              <a:extLst>
                <a:ext uri="{FF2B5EF4-FFF2-40B4-BE49-F238E27FC236}">
                  <a16:creationId xmlns:a16="http://schemas.microsoft.com/office/drawing/2014/main" id="{C75FA2EE-EB51-460B-8EDB-9FF8265534F7}"/>
                </a:ext>
              </a:extLst>
            </p:cNvPr>
            <p:cNvSpPr/>
            <p:nvPr/>
          </p:nvSpPr>
          <p:spPr>
            <a:xfrm>
              <a:off x="384989" y="6675695"/>
              <a:ext cx="8374021" cy="1107996"/>
            </a:xfrm>
            <a:prstGeom prst="rect">
              <a:avLst/>
            </a:prstGeom>
            <a:solidFill>
              <a:schemeClr val="bg1"/>
            </a:solidFill>
          </p:spPr>
          <p:txBody>
            <a:bodyPr wrap="square">
              <a:spAutoFit/>
            </a:bodyPr>
            <a:lstStyle/>
            <a:p>
              <a:r>
                <a:rPr lang="en-GB" altLang="en-US" sz="2400" b="1" dirty="0">
                  <a:solidFill>
                    <a:srgbClr val="002060"/>
                  </a:solidFill>
                  <a:latin typeface="Calibri" panose="020F0502020204030204" pitchFamily="34" charset="0"/>
                </a:rPr>
                <a:t>6. Find 3 jobs where the average salary is over £50,000</a:t>
              </a:r>
            </a:p>
            <a:p>
              <a:r>
                <a:rPr lang="en-GB" altLang="en-US" sz="1400" b="1" dirty="0">
                  <a:solidFill>
                    <a:srgbClr val="002060"/>
                  </a:solidFill>
                  <a:latin typeface="Calibri" panose="020F0502020204030204" pitchFamily="34" charset="0"/>
                  <a:hlinkClick r:id="rId9"/>
                </a:rPr>
                <a:t>https://www.careerpilot.org.uk/job-sectors/stem/job-profile/airline-pilot</a:t>
              </a:r>
              <a:endParaRPr lang="en-GB" altLang="en-US" sz="1400" b="1" dirty="0">
                <a:solidFill>
                  <a:srgbClr val="002060"/>
                </a:solidFill>
                <a:latin typeface="Calibri" panose="020F0502020204030204" pitchFamily="34" charset="0"/>
              </a:endParaRPr>
            </a:p>
            <a:p>
              <a:r>
                <a:rPr lang="en-GB" altLang="en-US" sz="1400" b="1" dirty="0">
                  <a:solidFill>
                    <a:srgbClr val="002060"/>
                  </a:solidFill>
                  <a:latin typeface="Calibri" panose="020F0502020204030204" pitchFamily="34" charset="0"/>
                  <a:hlinkClick r:id="rId10"/>
                </a:rPr>
                <a:t>https://www.careerpilot.org.uk/job-sectors/law/job-profile/barrister</a:t>
              </a:r>
              <a:endParaRPr lang="en-GB" altLang="en-US" sz="1400" b="1" dirty="0">
                <a:solidFill>
                  <a:srgbClr val="002060"/>
                </a:solidFill>
                <a:latin typeface="Calibri" panose="020F0502020204030204" pitchFamily="34" charset="0"/>
              </a:endParaRPr>
            </a:p>
            <a:p>
              <a:r>
                <a:rPr lang="en-GB" altLang="en-US" sz="1400" b="1" dirty="0">
                  <a:solidFill>
                    <a:srgbClr val="002060"/>
                  </a:solidFill>
                  <a:latin typeface="Calibri" panose="020F0502020204030204" pitchFamily="34" charset="0"/>
                  <a:hlinkClick r:id="rId11"/>
                </a:rPr>
                <a:t>https://www.careerpilot.org.uk/job-sectors/design-planning/job-profile/civil-engineer</a:t>
              </a:r>
              <a:endParaRPr lang="en-GB" altLang="en-US" sz="1400" b="1" dirty="0">
                <a:solidFill>
                  <a:srgbClr val="002060"/>
                </a:solidFill>
                <a:latin typeface="Calibri" panose="020F0502020204030204" pitchFamily="34" charset="0"/>
              </a:endParaRPr>
            </a:p>
          </p:txBody>
        </p:sp>
      </p:grpSp>
    </p:spTree>
    <p:extLst>
      <p:ext uri="{BB962C8B-B14F-4D97-AF65-F5344CB8AC3E}">
        <p14:creationId xmlns:p14="http://schemas.microsoft.com/office/powerpoint/2010/main" val="21858358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323165"/>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 y="6275"/>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pic>
        <p:nvPicPr>
          <p:cNvPr id="34" name="Graphic 33" descr="Badge 5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9498" y="2"/>
            <a:ext cx="646331" cy="646331"/>
          </a:xfrm>
          <a:prstGeom prst="rect">
            <a:avLst/>
          </a:prstGeom>
        </p:spPr>
      </p:pic>
      <p:grpSp>
        <p:nvGrpSpPr>
          <p:cNvPr id="4" name="Group 3">
            <a:extLst>
              <a:ext uri="{FF2B5EF4-FFF2-40B4-BE49-F238E27FC236}">
                <a16:creationId xmlns:a16="http://schemas.microsoft.com/office/drawing/2014/main" id="{AD064FBC-15A5-18BE-3176-859347C2D6BB}"/>
              </a:ext>
            </a:extLst>
          </p:cNvPr>
          <p:cNvGrpSpPr/>
          <p:nvPr/>
        </p:nvGrpSpPr>
        <p:grpSpPr>
          <a:xfrm>
            <a:off x="218361" y="841662"/>
            <a:ext cx="5428152" cy="5280156"/>
            <a:chOff x="218361" y="841662"/>
            <a:chExt cx="5428152" cy="5280156"/>
          </a:xfrm>
        </p:grpSpPr>
        <p:sp>
          <p:nvSpPr>
            <p:cNvPr id="22" name="Rectangle 21">
              <a:extLst>
                <a:ext uri="{FF2B5EF4-FFF2-40B4-BE49-F238E27FC236}">
                  <a16:creationId xmlns:a16="http://schemas.microsoft.com/office/drawing/2014/main" id="{1378B12F-1BE8-4FC0-B470-06DA72D75F48}"/>
                </a:ext>
              </a:extLst>
            </p:cNvPr>
            <p:cNvSpPr/>
            <p:nvPr/>
          </p:nvSpPr>
          <p:spPr>
            <a:xfrm>
              <a:off x="1407518" y="3493638"/>
              <a:ext cx="4227208" cy="1186983"/>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have considered your strengths and interests and explored where they could lead.</a:t>
              </a:r>
            </a:p>
          </p:txBody>
        </p:sp>
        <p:sp>
          <p:nvSpPr>
            <p:cNvPr id="42" name="Rectangle 41">
              <a:extLst>
                <a:ext uri="{FF2B5EF4-FFF2-40B4-BE49-F238E27FC236}">
                  <a16:creationId xmlns:a16="http://schemas.microsoft.com/office/drawing/2014/main" id="{B62C6213-2278-4E21-8662-B5D9C22B8911}"/>
                </a:ext>
              </a:extLst>
            </p:cNvPr>
            <p:cNvSpPr/>
            <p:nvPr/>
          </p:nvSpPr>
          <p:spPr>
            <a:xfrm>
              <a:off x="1419304" y="4779718"/>
              <a:ext cx="4227209" cy="1342100"/>
            </a:xfrm>
            <a:prstGeom prst="rect">
              <a:avLst/>
            </a:prstGeom>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are aware of the range of possible jobs related to your favourite subjects and can use LMI to find out more about them.</a:t>
              </a:r>
            </a:p>
          </p:txBody>
        </p:sp>
        <p:grpSp>
          <p:nvGrpSpPr>
            <p:cNvPr id="36" name="Group 35">
              <a:extLst>
                <a:ext uri="{FF2B5EF4-FFF2-40B4-BE49-F238E27FC236}">
                  <a16:creationId xmlns:a16="http://schemas.microsoft.com/office/drawing/2014/main" id="{8B70454F-158C-4C15-B794-72D43714A316}"/>
                </a:ext>
              </a:extLst>
            </p:cNvPr>
            <p:cNvGrpSpPr/>
            <p:nvPr/>
          </p:nvGrpSpPr>
          <p:grpSpPr>
            <a:xfrm>
              <a:off x="235894" y="4779718"/>
              <a:ext cx="1200944" cy="1342099"/>
              <a:chOff x="1949558" y="1069747"/>
              <a:chExt cx="1346053" cy="1456912"/>
            </a:xfrm>
          </p:grpSpPr>
          <p:sp>
            <p:nvSpPr>
              <p:cNvPr id="37" name="Rectangle 6">
                <a:extLst>
                  <a:ext uri="{FF2B5EF4-FFF2-40B4-BE49-F238E27FC236}">
                    <a16:creationId xmlns:a16="http://schemas.microsoft.com/office/drawing/2014/main" id="{93B24200-1524-4890-B4EB-3EE7F704377C}"/>
                  </a:ext>
                </a:extLst>
              </p:cNvPr>
              <p:cNvSpPr>
                <a:spLocks noChangeArrowheads="1"/>
              </p:cNvSpPr>
              <p:nvPr/>
            </p:nvSpPr>
            <p:spPr bwMode="auto">
              <a:xfrm>
                <a:off x="1949558" y="1069747"/>
                <a:ext cx="1346053" cy="145691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F3897E36-082A-48BF-AC0D-036C85FE15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5" name="Group 34">
              <a:extLst>
                <a:ext uri="{FF2B5EF4-FFF2-40B4-BE49-F238E27FC236}">
                  <a16:creationId xmlns:a16="http://schemas.microsoft.com/office/drawing/2014/main" id="{A57F0336-BB7E-4FE0-9ABE-D7589240BEA4}"/>
                </a:ext>
              </a:extLst>
            </p:cNvPr>
            <p:cNvGrpSpPr/>
            <p:nvPr/>
          </p:nvGrpSpPr>
          <p:grpSpPr>
            <a:xfrm>
              <a:off x="220209" y="3482167"/>
              <a:ext cx="1200944" cy="1214491"/>
              <a:chOff x="192050" y="1029646"/>
              <a:chExt cx="1379537" cy="1525587"/>
            </a:xfrm>
          </p:grpSpPr>
          <p:sp>
            <p:nvSpPr>
              <p:cNvPr id="40" name="Rectangle 2">
                <a:extLst>
                  <a:ext uri="{FF2B5EF4-FFF2-40B4-BE49-F238E27FC236}">
                    <a16:creationId xmlns:a16="http://schemas.microsoft.com/office/drawing/2014/main" id="{465E0314-1E7F-4B92-8600-3C9A3B6E4FCB}"/>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4">
                <a:extLst>
                  <a:ext uri="{FF2B5EF4-FFF2-40B4-BE49-F238E27FC236}">
                    <a16:creationId xmlns:a16="http://schemas.microsoft.com/office/drawing/2014/main" id="{D93AECF2-F60B-4A70-B0B8-989A681192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45" name="Rectangle 44">
              <a:extLst>
                <a:ext uri="{FF2B5EF4-FFF2-40B4-BE49-F238E27FC236}">
                  <a16:creationId xmlns:a16="http://schemas.microsoft.com/office/drawing/2014/main" id="{5B9A2A26-FC3A-4C15-83D5-969E5EBA831F}"/>
                </a:ext>
              </a:extLst>
            </p:cNvPr>
            <p:cNvSpPr/>
            <p:nvPr/>
          </p:nvSpPr>
          <p:spPr>
            <a:xfrm>
              <a:off x="1419305" y="841662"/>
              <a:ext cx="4227208" cy="1277916"/>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know how developments in technology and science are changing jobs and know what ‘green jobs’ are.</a:t>
              </a:r>
            </a:p>
          </p:txBody>
        </p:sp>
        <p:pic>
          <p:nvPicPr>
            <p:cNvPr id="7" name="Picture 6">
              <a:extLst>
                <a:ext uri="{FF2B5EF4-FFF2-40B4-BE49-F238E27FC236}">
                  <a16:creationId xmlns:a16="http://schemas.microsoft.com/office/drawing/2014/main" id="{673F15E4-0A8C-4EDD-8006-557E1B55E379}"/>
                </a:ext>
              </a:extLst>
            </p:cNvPr>
            <p:cNvPicPr>
              <a:picLocks noChangeAspect="1"/>
            </p:cNvPicPr>
            <p:nvPr/>
          </p:nvPicPr>
          <p:blipFill>
            <a:blip r:embed="rId7"/>
            <a:stretch>
              <a:fillRect/>
            </a:stretch>
          </p:blipFill>
          <p:spPr>
            <a:xfrm>
              <a:off x="225778" y="841662"/>
              <a:ext cx="1211060" cy="1283828"/>
            </a:xfrm>
            <a:prstGeom prst="rect">
              <a:avLst/>
            </a:prstGeom>
          </p:spPr>
        </p:pic>
        <p:sp>
          <p:nvSpPr>
            <p:cNvPr id="46" name="Rectangle 45">
              <a:extLst>
                <a:ext uri="{FF2B5EF4-FFF2-40B4-BE49-F238E27FC236}">
                  <a16:creationId xmlns:a16="http://schemas.microsoft.com/office/drawing/2014/main" id="{3A50A815-95F8-442B-B4C5-DAD84F3593E1}"/>
                </a:ext>
              </a:extLst>
            </p:cNvPr>
            <p:cNvSpPr/>
            <p:nvPr/>
          </p:nvSpPr>
          <p:spPr>
            <a:xfrm>
              <a:off x="1381232" y="2191166"/>
              <a:ext cx="4253493" cy="121941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understand that a career is a journey and have started to look towards what you might like to do in the future. </a:t>
              </a:r>
            </a:p>
            <a:p>
              <a:pPr algn="ctr"/>
              <a:endParaRPr lang="en-GB" dirty="0">
                <a:solidFill>
                  <a:srgbClr val="002060"/>
                </a:solidFill>
              </a:endParaRPr>
            </a:p>
          </p:txBody>
        </p:sp>
        <p:grpSp>
          <p:nvGrpSpPr>
            <p:cNvPr id="47" name="Group 46">
              <a:extLst>
                <a:ext uri="{FF2B5EF4-FFF2-40B4-BE49-F238E27FC236}">
                  <a16:creationId xmlns:a16="http://schemas.microsoft.com/office/drawing/2014/main" id="{8880DD13-D233-4387-8B8D-8F39183C7A3B}"/>
                </a:ext>
              </a:extLst>
            </p:cNvPr>
            <p:cNvGrpSpPr/>
            <p:nvPr/>
          </p:nvGrpSpPr>
          <p:grpSpPr>
            <a:xfrm>
              <a:off x="218361" y="2191167"/>
              <a:ext cx="1200943" cy="1219412"/>
              <a:chOff x="235706" y="2981002"/>
              <a:chExt cx="1377950" cy="1474788"/>
            </a:xfrm>
          </p:grpSpPr>
          <p:sp>
            <p:nvSpPr>
              <p:cNvPr id="48" name="Rectangle 5">
                <a:extLst>
                  <a:ext uri="{FF2B5EF4-FFF2-40B4-BE49-F238E27FC236}">
                    <a16:creationId xmlns:a16="http://schemas.microsoft.com/office/drawing/2014/main" id="{B00BF572-A491-4E06-9C17-2A56C8D19507}"/>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9" name="Picture 8">
                <a:extLst>
                  <a:ext uri="{FF2B5EF4-FFF2-40B4-BE49-F238E27FC236}">
                    <a16:creationId xmlns:a16="http://schemas.microsoft.com/office/drawing/2014/main" id="{04598811-91D2-4F7A-9654-FBE0D86208C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
        <p:nvSpPr>
          <p:cNvPr id="23" name="Explosion: 14 Points 22">
            <a:extLst>
              <a:ext uri="{FF2B5EF4-FFF2-40B4-BE49-F238E27FC236}">
                <a16:creationId xmlns:a16="http://schemas.microsoft.com/office/drawing/2014/main" id="{2C44FD46-A106-4719-BA93-D1C31494852C}"/>
              </a:ext>
            </a:extLst>
          </p:cNvPr>
          <p:cNvSpPr/>
          <p:nvPr/>
        </p:nvSpPr>
        <p:spPr>
          <a:xfrm>
            <a:off x="5545902" y="1994826"/>
            <a:ext cx="3657600" cy="3033381"/>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Over the last 5 lessons</a:t>
            </a:r>
          </a:p>
        </p:txBody>
      </p:sp>
    </p:spTree>
    <p:custDataLst>
      <p:tags r:id="rId1"/>
    </p:custDataLst>
    <p:extLst>
      <p:ext uri="{BB962C8B-B14F-4D97-AF65-F5344CB8AC3E}">
        <p14:creationId xmlns:p14="http://schemas.microsoft.com/office/powerpoint/2010/main" val="316933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 y="2"/>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a career?</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21065"/>
          <a:stretch/>
        </p:blipFill>
        <p:spPr>
          <a:xfrm>
            <a:off x="198304" y="793214"/>
            <a:ext cx="8736376" cy="5927786"/>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286439" y="894931"/>
            <a:ext cx="8494004" cy="1938992"/>
          </a:xfrm>
          <a:prstGeom prst="rect">
            <a:avLst/>
          </a:prstGeom>
          <a:noFill/>
        </p:spPr>
        <p:txBody>
          <a:bodyPr wrap="square" rtlCol="0">
            <a:spAutoFit/>
          </a:bodyPr>
          <a:lstStyle/>
          <a:p>
            <a:r>
              <a:rPr lang="en-GB" sz="2400" dirty="0">
                <a:solidFill>
                  <a:srgbClr val="202124"/>
                </a:solidFill>
              </a:rPr>
              <a:t>A career is </a:t>
            </a:r>
            <a:r>
              <a:rPr lang="en-GB" sz="2400" b="1" dirty="0">
                <a:solidFill>
                  <a:srgbClr val="202124"/>
                </a:solidFill>
              </a:rPr>
              <a:t>an individual's journey through life, learning and work</a:t>
            </a:r>
            <a:r>
              <a:rPr lang="en-GB" sz="2400" dirty="0">
                <a:solidFill>
                  <a:srgbClr val="202124"/>
                </a:solidFill>
              </a:rPr>
              <a:t>.</a:t>
            </a:r>
          </a:p>
          <a:p>
            <a:endParaRPr lang="en-GB" sz="2400" dirty="0">
              <a:solidFill>
                <a:srgbClr val="202124"/>
              </a:solidFill>
            </a:endParaRPr>
          </a:p>
          <a:p>
            <a:r>
              <a:rPr lang="en-GB" sz="2400" dirty="0">
                <a:solidFill>
                  <a:srgbClr val="202124"/>
                </a:solidFill>
              </a:rPr>
              <a:t>A job is something you might do to earn money as part of your career journey. There are lots of different job sectors you could work in, from finance, to art and design, to working with animals. </a:t>
            </a:r>
          </a:p>
        </p:txBody>
      </p:sp>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7" y="2"/>
            <a:ext cx="646331" cy="646331"/>
          </a:xfrm>
          <a:prstGeom prst="rect">
            <a:avLst/>
          </a:prstGeom>
        </p:spPr>
      </p:pic>
    </p:spTree>
    <p:custDataLst>
      <p:tags r:id="rId1"/>
    </p:custDataLst>
    <p:extLst>
      <p:ext uri="{BB962C8B-B14F-4D97-AF65-F5344CB8AC3E}">
        <p14:creationId xmlns:p14="http://schemas.microsoft.com/office/powerpoint/2010/main" val="325583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 y="2"/>
            <a:ext cx="9143999" cy="646331"/>
          </a:xfrm>
          <a:prstGeom prst="rect">
            <a:avLst/>
          </a:prstGeom>
          <a:solidFill>
            <a:srgbClr val="002060"/>
          </a:solidFill>
        </p:spPr>
        <p:txBody>
          <a:bodyPr wrap="square" rtlCol="0">
            <a:spAutoFit/>
          </a:bodyPr>
          <a:lstStyle/>
          <a:p>
            <a:pPr algn="ctr"/>
            <a:r>
              <a:rPr lang="en-GB" sz="3600" dirty="0">
                <a:solidFill>
                  <a:schemeClr val="bg1"/>
                </a:solidFill>
              </a:rPr>
              <a:t>Exploring jobs</a:t>
            </a:r>
          </a:p>
        </p:txBody>
      </p:sp>
      <p:sp>
        <p:nvSpPr>
          <p:cNvPr id="7" name="TextBox 6">
            <a:extLst>
              <a:ext uri="{FF2B5EF4-FFF2-40B4-BE49-F238E27FC236}">
                <a16:creationId xmlns:a16="http://schemas.microsoft.com/office/drawing/2014/main" id="{EA1861FD-4F58-419A-B1DA-0E786DB8C38C}"/>
              </a:ext>
            </a:extLst>
          </p:cNvPr>
          <p:cNvSpPr txBox="1"/>
          <p:nvPr/>
        </p:nvSpPr>
        <p:spPr>
          <a:xfrm>
            <a:off x="209320" y="888121"/>
            <a:ext cx="8681292" cy="2954655"/>
          </a:xfrm>
          <a:prstGeom prst="rect">
            <a:avLst/>
          </a:prstGeom>
          <a:solidFill>
            <a:schemeClr val="bg1"/>
          </a:solidFill>
        </p:spPr>
        <p:txBody>
          <a:bodyPr wrap="square" rtlCol="0">
            <a:spAutoFit/>
          </a:bodyPr>
          <a:lstStyle/>
          <a:p>
            <a:r>
              <a:rPr lang="en-GB" sz="2400" dirty="0"/>
              <a:t>	Working in groups or pairs, you have 5 minutes to try to think 	of a different job for every letter of the alphabet. </a:t>
            </a:r>
          </a:p>
          <a:p>
            <a:endParaRPr lang="en-GB" sz="2400" dirty="0"/>
          </a:p>
          <a:p>
            <a:r>
              <a:rPr lang="en-GB" sz="2400" dirty="0"/>
              <a:t>Write the job titles down in order... </a:t>
            </a:r>
          </a:p>
          <a:p>
            <a:r>
              <a:rPr lang="en-GB" sz="2400" dirty="0"/>
              <a:t>A – Actor</a:t>
            </a:r>
          </a:p>
          <a:p>
            <a:r>
              <a:rPr lang="en-GB" sz="2400" dirty="0"/>
              <a:t>B – Banker</a:t>
            </a:r>
          </a:p>
          <a:p>
            <a:r>
              <a:rPr lang="en-GB" sz="2400" dirty="0"/>
              <a:t>C – Chef</a:t>
            </a:r>
          </a:p>
          <a:p>
            <a:endParaRPr lang="en-GB" dirty="0"/>
          </a:p>
        </p:txBody>
      </p:sp>
      <p:pic>
        <p:nvPicPr>
          <p:cNvPr id="9" name="Picture 8" descr="Worker with protective gear looking up at construction site">
            <a:extLst>
              <a:ext uri="{FF2B5EF4-FFF2-40B4-BE49-F238E27FC236}">
                <a16:creationId xmlns:a16="http://schemas.microsoft.com/office/drawing/2014/main" id="{BDECD4F7-4745-44C5-A2D5-3BC39CF5F1F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06419" y="4399055"/>
            <a:ext cx="2829317" cy="1885750"/>
          </a:xfrm>
          <a:prstGeom prst="rect">
            <a:avLst/>
          </a:prstGeom>
        </p:spPr>
      </p:pic>
      <p:pic>
        <p:nvPicPr>
          <p:cNvPr id="11" name="Picture 10" descr="Hairdresser using comb and hair-cutting shears to trim ends of man's hair">
            <a:extLst>
              <a:ext uri="{FF2B5EF4-FFF2-40B4-BE49-F238E27FC236}">
                <a16:creationId xmlns:a16="http://schemas.microsoft.com/office/drawing/2014/main" id="{799494AC-8F14-4D6D-9D2D-7AC2F298E8E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140663" y="4398596"/>
            <a:ext cx="2825099" cy="1886211"/>
          </a:xfrm>
          <a:prstGeom prst="rect">
            <a:avLst/>
          </a:prstGeom>
        </p:spPr>
      </p:pic>
      <p:pic>
        <p:nvPicPr>
          <p:cNvPr id="16" name="Picture 15" descr="Hand holding pan">
            <a:extLst>
              <a:ext uri="{FF2B5EF4-FFF2-40B4-BE49-F238E27FC236}">
                <a16:creationId xmlns:a16="http://schemas.microsoft.com/office/drawing/2014/main" id="{5F73169F-67E0-41F8-88F8-E2B8B59693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38488" y="4403618"/>
            <a:ext cx="2829317" cy="1886211"/>
          </a:xfrm>
          <a:prstGeom prst="rect">
            <a:avLst/>
          </a:prstGeom>
        </p:spPr>
      </p:pic>
      <p:sp>
        <p:nvSpPr>
          <p:cNvPr id="10" name="Star: 32 Points 9">
            <a:extLst>
              <a:ext uri="{FF2B5EF4-FFF2-40B4-BE49-F238E27FC236}">
                <a16:creationId xmlns:a16="http://schemas.microsoft.com/office/drawing/2014/main" id="{D2F8C665-E619-49E7-B1D6-0134535A2FDB}"/>
              </a:ext>
            </a:extLst>
          </p:cNvPr>
          <p:cNvSpPr/>
          <p:nvPr/>
        </p:nvSpPr>
        <p:spPr>
          <a:xfrm>
            <a:off x="6981415" y="2116951"/>
            <a:ext cx="1684612" cy="1533691"/>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12" name="Graphic 11" descr="Badge 1 with solid fill">
            <a:extLst>
              <a:ext uri="{FF2B5EF4-FFF2-40B4-BE49-F238E27FC236}">
                <a16:creationId xmlns:a16="http://schemas.microsoft.com/office/drawing/2014/main" id="{67C89183-6D21-4F5B-B6E3-2881DDE8B8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5547" y="2"/>
            <a:ext cx="646331" cy="646331"/>
          </a:xfrm>
          <a:prstGeom prst="rect">
            <a:avLst/>
          </a:prstGeom>
        </p:spPr>
      </p:pic>
      <p:pic>
        <p:nvPicPr>
          <p:cNvPr id="6" name="Picture 5">
            <a:extLst>
              <a:ext uri="{FF2B5EF4-FFF2-40B4-BE49-F238E27FC236}">
                <a16:creationId xmlns:a16="http://schemas.microsoft.com/office/drawing/2014/main" id="{7E281B66-26AF-4561-BAE2-0158FC7B26C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53388" y="888119"/>
            <a:ext cx="952102" cy="952102"/>
          </a:xfrm>
          <a:prstGeom prst="rect">
            <a:avLst/>
          </a:prstGeom>
        </p:spPr>
      </p:pic>
    </p:spTree>
    <p:custDataLst>
      <p:tags r:id="rId1"/>
    </p:custDataLst>
    <p:extLst>
      <p:ext uri="{BB962C8B-B14F-4D97-AF65-F5344CB8AC3E}">
        <p14:creationId xmlns:p14="http://schemas.microsoft.com/office/powerpoint/2010/main" val="42076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FF66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 y="2"/>
            <a:ext cx="9143999" cy="646331"/>
          </a:xfrm>
          <a:prstGeom prst="rect">
            <a:avLst/>
          </a:prstGeom>
          <a:solidFill>
            <a:srgbClr val="002060"/>
          </a:solidFill>
        </p:spPr>
        <p:txBody>
          <a:bodyPr wrap="square" rtlCol="0">
            <a:spAutoFit/>
          </a:bodyPr>
          <a:lstStyle/>
          <a:p>
            <a:pPr algn="ctr"/>
            <a:r>
              <a:rPr lang="en-GB" sz="3600" dirty="0">
                <a:solidFill>
                  <a:schemeClr val="bg1"/>
                </a:solidFill>
              </a:rPr>
              <a:t>Jobs you might have picked….</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8941" t="21065" b="21065"/>
          <a:stretch/>
        </p:blipFill>
        <p:spPr>
          <a:xfrm>
            <a:off x="363558" y="797510"/>
            <a:ext cx="8560106" cy="5909310"/>
          </a:xfrm>
          <a:prstGeom prst="rect">
            <a:avLst/>
          </a:prstGeom>
        </p:spPr>
      </p:pic>
      <p:sp>
        <p:nvSpPr>
          <p:cNvPr id="7" name="TextBox 6">
            <a:extLst>
              <a:ext uri="{FF2B5EF4-FFF2-40B4-BE49-F238E27FC236}">
                <a16:creationId xmlns:a16="http://schemas.microsoft.com/office/drawing/2014/main" id="{EA1861FD-4F58-419A-B1DA-0E786DB8C38C}"/>
              </a:ext>
            </a:extLst>
          </p:cNvPr>
          <p:cNvSpPr txBox="1"/>
          <p:nvPr/>
        </p:nvSpPr>
        <p:spPr>
          <a:xfrm>
            <a:off x="3401443" y="797510"/>
            <a:ext cx="2341117" cy="5909310"/>
          </a:xfrm>
          <a:prstGeom prst="rect">
            <a:avLst/>
          </a:prstGeom>
          <a:solidFill>
            <a:schemeClr val="bg1"/>
          </a:solidFill>
        </p:spPr>
        <p:txBody>
          <a:bodyPr wrap="square" rtlCol="0">
            <a:spAutoFit/>
          </a:bodyPr>
          <a:lstStyle/>
          <a:p>
            <a:pPr algn="just"/>
            <a:r>
              <a:rPr lang="en-GB" sz="1400" dirty="0"/>
              <a:t>A - Actor</a:t>
            </a:r>
          </a:p>
          <a:p>
            <a:pPr algn="just"/>
            <a:r>
              <a:rPr lang="en-GB" sz="1400" dirty="0"/>
              <a:t>B - Baker</a:t>
            </a:r>
          </a:p>
          <a:p>
            <a:pPr algn="just"/>
            <a:r>
              <a:rPr lang="en-GB" sz="1400" dirty="0"/>
              <a:t>C - Chef</a:t>
            </a:r>
          </a:p>
          <a:p>
            <a:pPr algn="just"/>
            <a:r>
              <a:rPr lang="en-GB" sz="1400" dirty="0"/>
              <a:t>D - Dancer</a:t>
            </a:r>
          </a:p>
          <a:p>
            <a:pPr algn="just"/>
            <a:r>
              <a:rPr lang="en-GB" sz="1400" dirty="0"/>
              <a:t>E - Electrician</a:t>
            </a:r>
          </a:p>
          <a:p>
            <a:pPr algn="just"/>
            <a:r>
              <a:rPr lang="en-GB" sz="1400" dirty="0"/>
              <a:t>F - Farmer</a:t>
            </a:r>
          </a:p>
          <a:p>
            <a:pPr algn="just"/>
            <a:r>
              <a:rPr lang="en-GB" sz="1400" dirty="0"/>
              <a:t>G - Gardener</a:t>
            </a:r>
          </a:p>
          <a:p>
            <a:pPr algn="just"/>
            <a:r>
              <a:rPr lang="en-GB" sz="1400" dirty="0"/>
              <a:t>H - Hotel Manager</a:t>
            </a:r>
          </a:p>
          <a:p>
            <a:pPr algn="just"/>
            <a:r>
              <a:rPr lang="en-GB" sz="1400" dirty="0"/>
              <a:t>I - Insurance Salesperson</a:t>
            </a:r>
          </a:p>
          <a:p>
            <a:pPr algn="just"/>
            <a:r>
              <a:rPr lang="en-GB" sz="1400" dirty="0"/>
              <a:t>J - Jewellery Designer-Maker</a:t>
            </a:r>
          </a:p>
          <a:p>
            <a:pPr algn="just"/>
            <a:r>
              <a:rPr lang="en-GB" sz="1400" dirty="0"/>
              <a:t>K - Kitchen Fitter</a:t>
            </a:r>
          </a:p>
          <a:p>
            <a:pPr algn="just"/>
            <a:r>
              <a:rPr lang="en-GB" sz="1400" dirty="0"/>
              <a:t>L - Librarian</a:t>
            </a:r>
          </a:p>
          <a:p>
            <a:pPr algn="just"/>
            <a:r>
              <a:rPr lang="en-GB" sz="1400" dirty="0"/>
              <a:t>M - Musician</a:t>
            </a:r>
          </a:p>
          <a:p>
            <a:pPr algn="just"/>
            <a:r>
              <a:rPr lang="en-GB" sz="1400" dirty="0"/>
              <a:t>N - Nurse</a:t>
            </a:r>
          </a:p>
          <a:p>
            <a:pPr algn="just"/>
            <a:r>
              <a:rPr lang="en-GB" sz="1400" dirty="0"/>
              <a:t>O - Optician</a:t>
            </a:r>
          </a:p>
          <a:p>
            <a:pPr algn="just"/>
            <a:r>
              <a:rPr lang="en-GB" sz="1400" dirty="0"/>
              <a:t>P - Paramedic</a:t>
            </a:r>
          </a:p>
          <a:p>
            <a:pPr algn="just"/>
            <a:r>
              <a:rPr lang="en-GB" sz="1400" dirty="0"/>
              <a:t>Q - Quantity Surveyor</a:t>
            </a:r>
          </a:p>
          <a:p>
            <a:pPr algn="just"/>
            <a:r>
              <a:rPr lang="en-GB" sz="1400" dirty="0"/>
              <a:t>R – Recycled Metals Worker</a:t>
            </a:r>
          </a:p>
          <a:p>
            <a:pPr algn="just"/>
            <a:r>
              <a:rPr lang="en-GB" sz="1400" dirty="0"/>
              <a:t>S – Sports Coach</a:t>
            </a:r>
          </a:p>
          <a:p>
            <a:pPr algn="just"/>
            <a:r>
              <a:rPr lang="en-GB" sz="1400" dirty="0"/>
              <a:t>T - Teacher</a:t>
            </a:r>
          </a:p>
          <a:p>
            <a:pPr algn="just"/>
            <a:r>
              <a:rPr lang="en-GB" sz="1400" dirty="0"/>
              <a:t>U – User Researcher</a:t>
            </a:r>
          </a:p>
          <a:p>
            <a:pPr algn="just"/>
            <a:r>
              <a:rPr lang="en-GB" sz="1400" dirty="0"/>
              <a:t>V - Vlogger</a:t>
            </a:r>
          </a:p>
          <a:p>
            <a:pPr algn="just"/>
            <a:r>
              <a:rPr lang="en-GB" sz="1400" dirty="0"/>
              <a:t>W – Web designer</a:t>
            </a:r>
          </a:p>
          <a:p>
            <a:pPr algn="just"/>
            <a:r>
              <a:rPr lang="en-GB" sz="1400" dirty="0"/>
              <a:t>X - X-Ray Technician</a:t>
            </a:r>
          </a:p>
          <a:p>
            <a:pPr algn="just"/>
            <a:r>
              <a:rPr lang="en-GB" sz="1400" dirty="0"/>
              <a:t>Y - Youth Worker</a:t>
            </a:r>
          </a:p>
          <a:p>
            <a:pPr algn="just"/>
            <a:r>
              <a:rPr lang="en-GB" sz="1400" dirty="0"/>
              <a:t>Z - Zookeeper</a:t>
            </a:r>
          </a:p>
        </p:txBody>
      </p:sp>
      <p:pic>
        <p:nvPicPr>
          <p:cNvPr id="6" name="Graphic 5" descr="Badge 1 with solid fill">
            <a:extLst>
              <a:ext uri="{FF2B5EF4-FFF2-40B4-BE49-F238E27FC236}">
                <a16:creationId xmlns:a16="http://schemas.microsoft.com/office/drawing/2014/main" id="{87769867-6258-43F0-A4FE-6C46187B3C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7" y="2"/>
            <a:ext cx="646331" cy="646331"/>
          </a:xfrm>
          <a:prstGeom prst="rect">
            <a:avLst/>
          </a:prstGeom>
        </p:spPr>
      </p:pic>
    </p:spTree>
    <p:custDataLst>
      <p:tags r:id="rId1"/>
    </p:custDataLst>
    <p:extLst>
      <p:ext uri="{BB962C8B-B14F-4D97-AF65-F5344CB8AC3E}">
        <p14:creationId xmlns:p14="http://schemas.microsoft.com/office/powerpoint/2010/main" val="361786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7">
                                            <p:txEl>
                                              <p:pRg st="16" end="1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
                                            <p:txEl>
                                              <p:pRg st="17" end="1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7">
                                            <p:txEl>
                                              <p:pRg st="18" end="18"/>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
                                            <p:txEl>
                                              <p:pRg st="19" end="19"/>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
                                            <p:txEl>
                                              <p:pRg st="20" end="20"/>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7">
                                            <p:txEl>
                                              <p:pRg st="21" end="21"/>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7">
                                            <p:txEl>
                                              <p:pRg st="22" end="22"/>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7">
                                            <p:txEl>
                                              <p:pRg st="23" end="23"/>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7">
                                            <p:txEl>
                                              <p:pRg st="24" end="24"/>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7">
                                            <p:txEl>
                                              <p:pRg st="25" end="2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Lst>
</file>

<file path=ppt/tags/tag29.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11383</TotalTime>
  <Words>6998</Words>
  <Application>Microsoft Office PowerPoint</Application>
  <PresentationFormat>On-screen Show (4:3)</PresentationFormat>
  <Paragraphs>671</Paragraphs>
  <Slides>64</Slides>
  <Notes>64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Arial</vt:lpstr>
      <vt:lpstr>Calibri</vt:lpstr>
      <vt:lpstr>Calibri Light</vt:lpstr>
      <vt:lpstr>Comic Sans MS</vt:lpstr>
      <vt:lpstr>Lucida Handwriting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Profile</dc:title>
  <dc:creator>Sue Lewis</dc:creator>
  <cp:lastModifiedBy>Alice Hossent</cp:lastModifiedBy>
  <cp:revision>508</cp:revision>
  <cp:lastPrinted>2017-09-12T16:38:08Z</cp:lastPrinted>
  <dcterms:created xsi:type="dcterms:W3CDTF">2017-03-16T08:26:44Z</dcterms:created>
  <dcterms:modified xsi:type="dcterms:W3CDTF">2026-08-03T07:19:17Z</dcterms:modified>
</cp:coreProperties>
</file>