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1194" r:id="rId2"/>
    <p:sldId id="1153" r:id="rId3"/>
    <p:sldId id="984" r:id="rId4"/>
    <p:sldId id="985" r:id="rId5"/>
    <p:sldId id="989" r:id="rId6"/>
    <p:sldId id="1152" r:id="rId7"/>
    <p:sldId id="907" r:id="rId8"/>
    <p:sldId id="1197" r:id="rId9"/>
    <p:sldId id="1179" r:id="rId10"/>
    <p:sldId id="1199" r:id="rId11"/>
    <p:sldId id="1198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C5C30"/>
    <a:srgbClr val="A5A5A5"/>
    <a:srgbClr val="0072BA"/>
    <a:srgbClr val="FF9900"/>
    <a:srgbClr val="50BDC0"/>
    <a:srgbClr val="F6D000"/>
    <a:srgbClr val="00AF61"/>
    <a:srgbClr val="B779AD"/>
    <a:srgbClr val="3FD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4" autoAdjust="0"/>
    <p:restoredTop sz="77895" autoAdjust="0"/>
  </p:normalViewPr>
  <p:slideViewPr>
    <p:cSldViewPr snapToGrid="0">
      <p:cViewPr varScale="1">
        <p:scale>
          <a:sx n="85" d="100"/>
          <a:sy n="85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0E65-E819-4DC9-BA7D-B76510C3041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53E87-001E-4BF5-B64A-317BD5A31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9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3FD368B5-DC4D-4154-9812-699538F38B4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E9295430-1DDE-4C21-A1C5-E00DB03C7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9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F3F8-784D-4BD0-B132-FF0371917A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1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313F-557B-4207-F8BD-097E5731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8D22A-5B8B-627F-3940-5E5909D28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552C4-DBFE-0203-51FC-44AC67D77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7837E-CB58-9408-DDBD-00DDCB13C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5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820" indent="-19328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4743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85274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95804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52095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08386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64675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20966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C9E94-705B-49ED-86E9-578C9945EF19}" type="slidenum">
              <a:rPr lang="en-GB" altLang="en-US" sz="800"/>
              <a:pPr>
                <a:spcBef>
                  <a:spcPct val="0"/>
                </a:spcBef>
              </a:pPr>
              <a:t>11</a:t>
            </a:fld>
            <a:endParaRPr lang="en-GB" altLang="en-US" sz="8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aseline="0" dirty="0">
                <a:latin typeface="Arial" panose="020B0604020202020204" pitchFamily="34" charset="0"/>
              </a:rPr>
              <a:t>Can leave out of short of time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820" indent="-19328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4743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85274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95804" indent="-15368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52095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08386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64675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20966" indent="-1536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C9E94-705B-49ED-86E9-578C9945EF19}" type="slidenum">
              <a:rPr lang="en-GB" altLang="en-US" sz="800"/>
              <a:pPr>
                <a:spcBef>
                  <a:spcPct val="0"/>
                </a:spcBef>
              </a:pPr>
              <a:t>2</a:t>
            </a:fld>
            <a:endParaRPr lang="en-GB" altLang="en-US" sz="8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Career Development Institute has developed a careers framework that shows the skills everybody needs to have to manage their future career.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slide shows the students which of the career learning areas (CDI) that this lesson 1 links to.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You can also share the structure of the session with students.</a:t>
            </a:r>
          </a:p>
        </p:txBody>
      </p:sp>
    </p:spTree>
    <p:extLst>
      <p:ext uri="{BB962C8B-B14F-4D97-AF65-F5344CB8AC3E}">
        <p14:creationId xmlns:p14="http://schemas.microsoft.com/office/powerpoint/2010/main" val="345987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students what activities they will be doing shortly on Careerpilot. </a:t>
            </a:r>
          </a:p>
          <a:p>
            <a:r>
              <a:rPr lang="en-GB" dirty="0"/>
              <a:t>Use the following slides 11-15 to explain how to complete these activities before getting started….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F3F8-784D-4BD0-B132-FF0371917A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4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students that if they are new to Careerpilot, they need to register to use the website. </a:t>
            </a:r>
          </a:p>
          <a:p>
            <a:r>
              <a:rPr lang="en-GB" dirty="0"/>
              <a:t>They must click on the ‘Register’ button in the top right corner to open up a short registration form that takes a few minutes to complete. </a:t>
            </a:r>
          </a:p>
          <a:p>
            <a:r>
              <a:rPr lang="en-GB" dirty="0"/>
              <a:t>Remind students to use their school email address to register and to click on your school from the drop down list.</a:t>
            </a:r>
          </a:p>
          <a:p>
            <a:r>
              <a:rPr lang="en-GB" dirty="0"/>
              <a:t>Students that have already registered just need to log in with their email and password.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3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students to go to their Career Tools via the home page and select Career Tools at top right of home page. </a:t>
            </a:r>
          </a:p>
          <a:p>
            <a:r>
              <a:rPr lang="en-GB" dirty="0"/>
              <a:t>Click on My Skills Profile to see your results or view skills on the Dashboard.</a:t>
            </a:r>
          </a:p>
          <a:p>
            <a:endParaRPr lang="en-GB" dirty="0"/>
          </a:p>
          <a:p>
            <a:r>
              <a:rPr lang="en-GB" dirty="0"/>
              <a:t>Explain this will be saved for them to revisit at a later date and they can add more or change their choices as they go through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7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students to go to their Career Tools via the home page and select Career Tools at top right of home page. </a:t>
            </a:r>
          </a:p>
          <a:p>
            <a:r>
              <a:rPr lang="en-GB" dirty="0"/>
              <a:t>Click on My Skills Profile to see your results or view skills on the Dashboard.</a:t>
            </a:r>
          </a:p>
          <a:p>
            <a:endParaRPr lang="en-GB" dirty="0"/>
          </a:p>
          <a:p>
            <a:r>
              <a:rPr lang="en-GB" dirty="0"/>
              <a:t>Explain this will be saved for them to revisit at a later date and they can add more or change their choices as they go through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6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students what activities they will be doing shortly on Careerpilot.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 work individually or in pairs to find the answers. Students to make a note of the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F3F8-784D-4BD0-B132-FF0371917A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7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1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5430-1DDE-4C21-A1C5-E00DB03C72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8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5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4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3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0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4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872B-ED41-4C03-868D-DA07362A119E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B874-40D0-4054-9EDF-B7C99562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14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4.sv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7AF84-EC81-42D4-8DB1-1FBAA2ABFA9C}"/>
              </a:ext>
            </a:extLst>
          </p:cNvPr>
          <p:cNvSpPr/>
          <p:nvPr/>
        </p:nvSpPr>
        <p:spPr>
          <a:xfrm>
            <a:off x="0" y="300625"/>
            <a:ext cx="9153786" cy="6557375"/>
          </a:xfrm>
          <a:prstGeom prst="rect">
            <a:avLst/>
          </a:prstGeom>
          <a:solidFill>
            <a:srgbClr val="007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rol 1">
            <a:extLst>
              <a:ext uri="{FF2B5EF4-FFF2-40B4-BE49-F238E27FC236}">
                <a16:creationId xmlns:a16="http://schemas.microsoft.com/office/drawing/2014/main" id="{FE2768A5-6788-4035-AA1A-8C8C0AAE550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300831" y="4333553"/>
            <a:ext cx="1803400" cy="5400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B18957-AF61-4A6D-8B10-AC7A42A658A7}"/>
              </a:ext>
            </a:extLst>
          </p:cNvPr>
          <p:cNvSpPr/>
          <p:nvPr/>
        </p:nvSpPr>
        <p:spPr>
          <a:xfrm>
            <a:off x="-9788" y="1"/>
            <a:ext cx="9163574" cy="78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F2923747-7624-433D-8345-CEB6F5D09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3" y="121579"/>
            <a:ext cx="2086051" cy="488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BB0F2-6312-B73C-E489-C57814ABDCF2}"/>
              </a:ext>
            </a:extLst>
          </p:cNvPr>
          <p:cNvSpPr txBox="1"/>
          <p:nvPr/>
        </p:nvSpPr>
        <p:spPr>
          <a:xfrm>
            <a:off x="244615" y="417898"/>
            <a:ext cx="192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careerpilot.org.uk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7C72E-8204-E665-94BD-4CEB9885B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02" y="65821"/>
            <a:ext cx="2041115" cy="59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545ED-FBA9-69F1-2FE0-56F56C35C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0" y="1114807"/>
            <a:ext cx="1955563" cy="514643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F69BD-DD6B-84C8-97DB-8351D360F305}"/>
              </a:ext>
            </a:extLst>
          </p:cNvPr>
          <p:cNvGrpSpPr/>
          <p:nvPr/>
        </p:nvGrpSpPr>
        <p:grpSpPr>
          <a:xfrm>
            <a:off x="5311828" y="3047203"/>
            <a:ext cx="3644541" cy="1371600"/>
            <a:chOff x="5311828" y="3047203"/>
            <a:chExt cx="3644541" cy="1371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2F02C66-C28E-6696-CAE2-033E584C9804}"/>
                </a:ext>
              </a:extLst>
            </p:cNvPr>
            <p:cNvSpPr/>
            <p:nvPr/>
          </p:nvSpPr>
          <p:spPr>
            <a:xfrm>
              <a:off x="5311828" y="3047203"/>
              <a:ext cx="3644541" cy="1371600"/>
            </a:xfrm>
            <a:prstGeom prst="roundRect">
              <a:avLst/>
            </a:prstGeom>
            <a:solidFill>
              <a:srgbClr val="50BD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629965-3E2C-E455-3579-2270E85658CA}"/>
                </a:ext>
              </a:extLst>
            </p:cNvPr>
            <p:cNvSpPr txBox="1"/>
            <p:nvPr/>
          </p:nvSpPr>
          <p:spPr>
            <a:xfrm>
              <a:off x="5394524" y="3345512"/>
              <a:ext cx="2224482" cy="830997"/>
            </a:xfrm>
            <a:prstGeom prst="rect">
              <a:avLst/>
            </a:prstGeom>
            <a:solidFill>
              <a:srgbClr val="50BDC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Look at Jobs  and courses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9B1D6ED-B557-3C4E-37D6-F8A984AB0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315" y="3305623"/>
              <a:ext cx="1249492" cy="92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683CE7-6B1B-FBC0-3A0E-B7E04B7C1BFE}"/>
              </a:ext>
            </a:extLst>
          </p:cNvPr>
          <p:cNvGrpSpPr/>
          <p:nvPr/>
        </p:nvGrpSpPr>
        <p:grpSpPr>
          <a:xfrm>
            <a:off x="5362803" y="4808825"/>
            <a:ext cx="3644541" cy="1371600"/>
            <a:chOff x="5362803" y="4808825"/>
            <a:chExt cx="3644541" cy="1371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1C2787-4568-3111-EF80-CF2B5D172F39}"/>
                </a:ext>
              </a:extLst>
            </p:cNvPr>
            <p:cNvSpPr/>
            <p:nvPr/>
          </p:nvSpPr>
          <p:spPr>
            <a:xfrm>
              <a:off x="5362803" y="4808825"/>
              <a:ext cx="3644541" cy="1371600"/>
            </a:xfrm>
            <a:prstGeom prst="roundRect">
              <a:avLst/>
            </a:prstGeom>
            <a:solidFill>
              <a:srgbClr val="F6D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23D2E4-A098-55AA-F893-770382648FA2}"/>
                </a:ext>
              </a:extLst>
            </p:cNvPr>
            <p:cNvSpPr txBox="1"/>
            <p:nvPr/>
          </p:nvSpPr>
          <p:spPr>
            <a:xfrm>
              <a:off x="5432285" y="5219651"/>
              <a:ext cx="2224482" cy="738664"/>
            </a:xfrm>
            <a:prstGeom prst="rect">
              <a:avLst/>
            </a:prstGeom>
            <a:solidFill>
              <a:srgbClr val="F6D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</a:rPr>
                <a:t>Make a plan</a:t>
              </a:r>
            </a:p>
            <a:p>
              <a:endParaRPr lang="en-GB" dirty="0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C78BC8A-41F1-FB03-A665-B9D3CC8F3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350" y="5045072"/>
              <a:ext cx="1229449" cy="89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3EF2DF-E8F8-5D47-E1E9-D4919F3F98AB}"/>
              </a:ext>
            </a:extLst>
          </p:cNvPr>
          <p:cNvGrpSpPr/>
          <p:nvPr/>
        </p:nvGrpSpPr>
        <p:grpSpPr>
          <a:xfrm>
            <a:off x="5305270" y="1385484"/>
            <a:ext cx="3644541" cy="1371600"/>
            <a:chOff x="5305270" y="1385484"/>
            <a:chExt cx="3644541" cy="13716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3F1E90-574F-E0C1-AC15-C24456C0D9DB}"/>
                </a:ext>
              </a:extLst>
            </p:cNvPr>
            <p:cNvSpPr/>
            <p:nvPr/>
          </p:nvSpPr>
          <p:spPr>
            <a:xfrm>
              <a:off x="5305270" y="1385484"/>
              <a:ext cx="3644541" cy="1371600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D89BAC-A6CC-87A5-2A47-C33CC5075600}"/>
                </a:ext>
              </a:extLst>
            </p:cNvPr>
            <p:cNvSpPr txBox="1"/>
            <p:nvPr/>
          </p:nvSpPr>
          <p:spPr>
            <a:xfrm>
              <a:off x="5407305" y="1671498"/>
              <a:ext cx="2224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What inspires you?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9265363-451F-6B96-2CD4-602153D83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350" y="1624202"/>
              <a:ext cx="1215816" cy="889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A7B8CC-1A17-AB3A-9FED-1EC26F6178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" y="2276880"/>
            <a:ext cx="3271501" cy="27681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CF887C-9791-258F-4082-778ADC8276A5}"/>
              </a:ext>
            </a:extLst>
          </p:cNvPr>
          <p:cNvSpPr txBox="1"/>
          <p:nvPr/>
        </p:nvSpPr>
        <p:spPr>
          <a:xfrm>
            <a:off x="3557003" y="4644"/>
            <a:ext cx="2471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Session 3</a:t>
            </a:r>
          </a:p>
        </p:txBody>
      </p:sp>
    </p:spTree>
    <p:extLst>
      <p:ext uri="{BB962C8B-B14F-4D97-AF65-F5344CB8AC3E}">
        <p14:creationId xmlns:p14="http://schemas.microsoft.com/office/powerpoint/2010/main" val="2898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E51-2660-CF7D-961C-435D8A0B5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9D4A4CC6-44BF-8B84-A0DD-4E6BF8C6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07" y="0"/>
            <a:ext cx="9158780" cy="6858000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99230F-BD75-B295-BE9A-A005D1D1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75764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988D0AC7-ED06-9BDE-B9AD-30F2CFE1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4" y="36987"/>
            <a:ext cx="7971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77F62C20-04CC-15B4-1794-B7F786846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885" y="0"/>
            <a:ext cx="646331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F123D4-AAAA-6AEE-2F87-CC699C3F4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44" y="900920"/>
            <a:ext cx="3514725" cy="559117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D61A491-36BA-FDCE-B829-28FF22DA6F7E}"/>
              </a:ext>
            </a:extLst>
          </p:cNvPr>
          <p:cNvGrpSpPr/>
          <p:nvPr/>
        </p:nvGrpSpPr>
        <p:grpSpPr>
          <a:xfrm>
            <a:off x="3460537" y="900920"/>
            <a:ext cx="4388603" cy="5703080"/>
            <a:chOff x="3375378" y="900920"/>
            <a:chExt cx="4388603" cy="57030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4B2329-CBBB-04F0-71FD-ACB135A9E8E8}"/>
                </a:ext>
              </a:extLst>
            </p:cNvPr>
            <p:cNvGrpSpPr/>
            <p:nvPr/>
          </p:nvGrpSpPr>
          <p:grpSpPr>
            <a:xfrm>
              <a:off x="3917222" y="900920"/>
              <a:ext cx="3846759" cy="5703080"/>
              <a:chOff x="2721868" y="235609"/>
              <a:chExt cx="2661916" cy="409160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7F15556-23E3-60AF-73DC-9AF7C7DD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9363" y="510246"/>
                <a:ext cx="2644420" cy="1892969"/>
              </a:xfrm>
              <a:prstGeom prst="rect">
                <a:avLst/>
              </a:prstGeom>
            </p:spPr>
          </p:pic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612696F0-27A0-B225-B52A-06CFE10AF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8" b="98235"/>
              <a:stretch/>
            </p:blipFill>
            <p:spPr bwMode="auto">
              <a:xfrm>
                <a:off x="2764836" y="235609"/>
                <a:ext cx="2618948" cy="274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4D231660-B79C-0492-4B2F-8AE82D66E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31" b="72667"/>
              <a:stretch/>
            </p:blipFill>
            <p:spPr bwMode="auto">
              <a:xfrm>
                <a:off x="2721868" y="1359516"/>
                <a:ext cx="2647931" cy="2967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CFF3C5-7764-0DE4-19B8-41AD5B71A587}"/>
                </a:ext>
              </a:extLst>
            </p:cNvPr>
            <p:cNvSpPr/>
            <p:nvPr/>
          </p:nvSpPr>
          <p:spPr>
            <a:xfrm>
              <a:off x="4020830" y="904000"/>
              <a:ext cx="1659467" cy="205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9C35CA07-006C-2AD3-3DE6-F091FEC8F7F4}"/>
                </a:ext>
              </a:extLst>
            </p:cNvPr>
            <p:cNvSpPr/>
            <p:nvPr/>
          </p:nvSpPr>
          <p:spPr>
            <a:xfrm>
              <a:off x="3375378" y="1283722"/>
              <a:ext cx="645452" cy="657680"/>
            </a:xfrm>
            <a:prstGeom prst="rightArrow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10" descr="Loop">
            <a:extLst>
              <a:ext uri="{FF2B5EF4-FFF2-40B4-BE49-F238E27FC236}">
                <a16:creationId xmlns:a16="http://schemas.microsoft.com/office/drawing/2014/main" id="{EF3FEFCF-0B5D-DEF1-695C-838CA322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04" y="5661287"/>
            <a:ext cx="4134678" cy="79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60343B-400F-ED5B-74F0-C5F0B363C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438" y="510281"/>
            <a:ext cx="2657475" cy="6000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6" name="Star: 24 Points 25">
            <a:extLst>
              <a:ext uri="{FF2B5EF4-FFF2-40B4-BE49-F238E27FC236}">
                <a16:creationId xmlns:a16="http://schemas.microsoft.com/office/drawing/2014/main" id="{1BCE5814-3C65-0484-7FF1-486EBE557D0D}"/>
              </a:ext>
            </a:extLst>
          </p:cNvPr>
          <p:cNvSpPr/>
          <p:nvPr/>
        </p:nvSpPr>
        <p:spPr>
          <a:xfrm>
            <a:off x="4684889" y="3115733"/>
            <a:ext cx="4301067" cy="3488267"/>
          </a:xfrm>
          <a:prstGeom prst="star24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You can use your Careerpilot account until you are 20</a:t>
            </a:r>
          </a:p>
        </p:txBody>
      </p:sp>
    </p:spTree>
    <p:extLst>
      <p:ext uri="{BB962C8B-B14F-4D97-AF65-F5344CB8AC3E}">
        <p14:creationId xmlns:p14="http://schemas.microsoft.com/office/powerpoint/2010/main" val="16316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2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6F7DD-B623-4179-9F5E-D4E0E29DE9CF}"/>
              </a:ext>
            </a:extLst>
          </p:cNvPr>
          <p:cNvSpPr txBox="1"/>
          <p:nvPr/>
        </p:nvSpPr>
        <p:spPr>
          <a:xfrm>
            <a:off x="0" y="899862"/>
            <a:ext cx="9143999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     You have been amazing!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Good luck with your future plans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Hope you feel…</a:t>
            </a:r>
          </a:p>
        </p:txBody>
      </p:sp>
      <p:pic>
        <p:nvPicPr>
          <p:cNvPr id="2" name="Graphic 1" descr="Badge 3 with solid fill">
            <a:extLst>
              <a:ext uri="{FF2B5EF4-FFF2-40B4-BE49-F238E27FC236}">
                <a16:creationId xmlns:a16="http://schemas.microsoft.com/office/drawing/2014/main" id="{C98A8B8D-B758-7ADC-9A63-9532C52EB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059" y="6273"/>
            <a:ext cx="646331" cy="646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22FAB-3BEE-27EA-8476-8AD338D4E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74" y="4009442"/>
            <a:ext cx="3249450" cy="274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FBBCD-12FE-4C51-93CA-60C2615723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6273"/>
            <a:ext cx="914399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What you will get from this lesson</a:t>
            </a:r>
          </a:p>
        </p:txBody>
      </p:sp>
      <p:pic>
        <p:nvPicPr>
          <p:cNvPr id="34" name="Graphic 33" descr="Badge 1 with solid fill">
            <a:extLst>
              <a:ext uri="{FF2B5EF4-FFF2-40B4-BE49-F238E27FC236}">
                <a16:creationId xmlns:a16="http://schemas.microsoft.com/office/drawing/2014/main" id="{6E697896-5193-4C65-9EC8-BDF74C2C6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545" y="0"/>
            <a:ext cx="646331" cy="6463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658EAF-56DA-AE05-E8E9-09957C983A0E}"/>
              </a:ext>
            </a:extLst>
          </p:cNvPr>
          <p:cNvGrpSpPr/>
          <p:nvPr/>
        </p:nvGrpSpPr>
        <p:grpSpPr>
          <a:xfrm>
            <a:off x="175545" y="3090630"/>
            <a:ext cx="8792910" cy="3531849"/>
            <a:chOff x="175545" y="3090630"/>
            <a:chExt cx="8792910" cy="35318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CC967-6FD3-9A24-18B5-A6009A810B84}"/>
                </a:ext>
              </a:extLst>
            </p:cNvPr>
            <p:cNvSpPr/>
            <p:nvPr/>
          </p:nvSpPr>
          <p:spPr>
            <a:xfrm>
              <a:off x="175545" y="3090630"/>
              <a:ext cx="8792910" cy="35318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1CC0A-DDF6-1D85-A2E4-9C5632E6288A}"/>
                </a:ext>
              </a:extLst>
            </p:cNvPr>
            <p:cNvSpPr txBox="1"/>
            <p:nvPr/>
          </p:nvSpPr>
          <p:spPr>
            <a:xfrm>
              <a:off x="434339" y="3422285"/>
              <a:ext cx="827532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You will: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>
                  <a:solidFill>
                    <a:schemeClr val="bg1"/>
                  </a:solidFill>
                </a:rPr>
                <a:t>Think about your strengths as a learner;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>
                  <a:solidFill>
                    <a:schemeClr val="bg1"/>
                  </a:solidFill>
                </a:rPr>
                <a:t>Explore more jobs and courses;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>
                  <a:solidFill>
                    <a:schemeClr val="bg1"/>
                  </a:solidFill>
                </a:rPr>
                <a:t>Think about your next step plan;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>
                  <a:solidFill>
                    <a:schemeClr val="bg1"/>
                  </a:solidFill>
                </a:rPr>
                <a:t>Do a quiz using Careerpilot.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BA82556-B1D9-D5CD-938A-912EAB4888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22"/>
          <a:stretch/>
        </p:blipFill>
        <p:spPr>
          <a:xfrm>
            <a:off x="2393245" y="852147"/>
            <a:ext cx="6047629" cy="2006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41656-4976-CF49-71D3-935C96C4EE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" y="1053713"/>
            <a:ext cx="1961154" cy="1659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8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8140E-B37A-49EB-9854-B59EF966F375}"/>
              </a:ext>
            </a:extLst>
          </p:cNvPr>
          <p:cNvSpPr/>
          <p:nvPr/>
        </p:nvSpPr>
        <p:spPr>
          <a:xfrm>
            <a:off x="0" y="-38244"/>
            <a:ext cx="9144000" cy="6921144"/>
          </a:xfrm>
          <a:prstGeom prst="rect">
            <a:avLst/>
          </a:prstGeom>
          <a:solidFill>
            <a:srgbClr val="007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22F1D43-D2AF-4B26-A9DA-2E98D391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143"/>
            <a:ext cx="9144000" cy="74740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B2EBF197-1B50-41AF-BA3E-C1D09331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02" y="-6886"/>
            <a:ext cx="7160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Reminder – We have explored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3EBC441-B4BE-4357-9DF4-AB33ED124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00" y="-63143"/>
            <a:ext cx="830996" cy="83099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DE037462-E907-428B-B821-7B35F4E13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92" y="-63143"/>
            <a:ext cx="830996" cy="830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F1B4D-5607-FA2F-CF88-32D74B34EC65}"/>
              </a:ext>
            </a:extLst>
          </p:cNvPr>
          <p:cNvSpPr/>
          <p:nvPr/>
        </p:nvSpPr>
        <p:spPr>
          <a:xfrm rot="21206645">
            <a:off x="92128" y="1507589"/>
            <a:ext cx="4191268" cy="747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Skills you have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42318-2EBA-CFF4-B49D-B02B32A096F6}"/>
              </a:ext>
            </a:extLst>
          </p:cNvPr>
          <p:cNvSpPr/>
          <p:nvPr/>
        </p:nvSpPr>
        <p:spPr>
          <a:xfrm rot="550104">
            <a:off x="4461103" y="2838542"/>
            <a:ext cx="4208248" cy="747408"/>
          </a:xfrm>
          <a:prstGeom prst="rect">
            <a:avLst/>
          </a:prstGeom>
          <a:solidFill>
            <a:srgbClr val="3FD1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Courses you could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528A83-90D3-10C1-29C2-3D230E7C2A68}"/>
              </a:ext>
            </a:extLst>
          </p:cNvPr>
          <p:cNvSpPr/>
          <p:nvPr/>
        </p:nvSpPr>
        <p:spPr>
          <a:xfrm rot="21045739">
            <a:off x="144635" y="2698039"/>
            <a:ext cx="4139170" cy="747408"/>
          </a:xfrm>
          <a:prstGeom prst="rect">
            <a:avLst/>
          </a:prstGeom>
          <a:solidFill>
            <a:srgbClr val="50BD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Jobs you might like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D165B-504B-66F6-8A94-7BBA75C26BCD}"/>
              </a:ext>
            </a:extLst>
          </p:cNvPr>
          <p:cNvSpPr/>
          <p:nvPr/>
        </p:nvSpPr>
        <p:spPr>
          <a:xfrm rot="723683">
            <a:off x="4572919" y="1697137"/>
            <a:ext cx="4411571" cy="74740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Pathways you could take</a:t>
            </a:r>
          </a:p>
        </p:txBody>
      </p:sp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F367EA3B-A587-6235-9E37-CE2299337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885" y="0"/>
            <a:ext cx="646331" cy="64633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6134A4-FF16-1B96-DAD3-E30C704CAB61}"/>
              </a:ext>
            </a:extLst>
          </p:cNvPr>
          <p:cNvGrpSpPr/>
          <p:nvPr/>
        </p:nvGrpSpPr>
        <p:grpSpPr>
          <a:xfrm>
            <a:off x="396050" y="3939944"/>
            <a:ext cx="8263856" cy="2740555"/>
            <a:chOff x="396050" y="3939944"/>
            <a:chExt cx="8263856" cy="27405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242C21-2D0F-F65F-519B-625FDF55BB4F}"/>
                </a:ext>
              </a:extLst>
            </p:cNvPr>
            <p:cNvSpPr/>
            <p:nvPr/>
          </p:nvSpPr>
          <p:spPr>
            <a:xfrm>
              <a:off x="396050" y="3939944"/>
              <a:ext cx="8263856" cy="274055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4CF540-4EC5-A2E4-1122-7E9EDBFA1DBF}"/>
                </a:ext>
              </a:extLst>
            </p:cNvPr>
            <p:cNvSpPr/>
            <p:nvPr/>
          </p:nvSpPr>
          <p:spPr>
            <a:xfrm>
              <a:off x="706057" y="4317357"/>
              <a:ext cx="4470362" cy="194454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But what does it take to be a successful learner?</a:t>
              </a:r>
            </a:p>
          </p:txBody>
        </p:sp>
        <p:pic>
          <p:nvPicPr>
            <p:cNvPr id="7" name="Picture 6" descr="3D yellow star">
              <a:extLst>
                <a:ext uri="{FF2B5EF4-FFF2-40B4-BE49-F238E27FC236}">
                  <a16:creationId xmlns:a16="http://schemas.microsoft.com/office/drawing/2014/main" id="{BDD75D3A-F6E3-EF8A-009F-3C01B674D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177" y="4061102"/>
              <a:ext cx="2457055" cy="2457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7390" y="0"/>
            <a:ext cx="9158780" cy="6858000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75764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476903" y="83153"/>
            <a:ext cx="7396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chemeClr val="accent4"/>
                </a:solidFill>
                <a:effectLst/>
                <a:latin typeface="BrandingBold"/>
              </a:rPr>
              <a:t>What makes a successful learner?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69637-0824-5F06-09B4-CCF84FFFD582}"/>
              </a:ext>
            </a:extLst>
          </p:cNvPr>
          <p:cNvSpPr/>
          <p:nvPr/>
        </p:nvSpPr>
        <p:spPr>
          <a:xfrm>
            <a:off x="169334" y="931187"/>
            <a:ext cx="6716890" cy="525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 take responsibility for their own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2479A-5482-2A17-45F9-4190E29BD675}"/>
              </a:ext>
            </a:extLst>
          </p:cNvPr>
          <p:cNvSpPr/>
          <p:nvPr/>
        </p:nvSpPr>
        <p:spPr>
          <a:xfrm>
            <a:off x="169333" y="1625350"/>
            <a:ext cx="6716890" cy="525835"/>
          </a:xfrm>
          <a:prstGeom prst="rect">
            <a:avLst/>
          </a:prstGeom>
          <a:solidFill>
            <a:srgbClr val="00A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Question everything to make sure they understand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BBE5B-9219-D313-59D1-00FBD0B01D80}"/>
              </a:ext>
            </a:extLst>
          </p:cNvPr>
          <p:cNvSpPr/>
          <p:nvPr/>
        </p:nvSpPr>
        <p:spPr>
          <a:xfrm>
            <a:off x="169333" y="2330120"/>
            <a:ext cx="6716890" cy="525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Are driven by what interests them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8CCD8-670B-10CA-8C5D-6F81BF11EC52}"/>
              </a:ext>
            </a:extLst>
          </p:cNvPr>
          <p:cNvSpPr/>
          <p:nvPr/>
        </p:nvSpPr>
        <p:spPr>
          <a:xfrm>
            <a:off x="169333" y="3065085"/>
            <a:ext cx="6716890" cy="525835"/>
          </a:xfrm>
          <a:prstGeom prst="rect">
            <a:avLst/>
          </a:prstGeom>
          <a:solidFill>
            <a:srgbClr val="00A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 keep going through challenges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A74A0-1AE9-22B1-15C3-582C987CDB01}"/>
              </a:ext>
            </a:extLst>
          </p:cNvPr>
          <p:cNvSpPr/>
          <p:nvPr/>
        </p:nvSpPr>
        <p:spPr>
          <a:xfrm>
            <a:off x="169333" y="3868561"/>
            <a:ext cx="6716890" cy="525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Are determined to succeed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57EB66-4E6B-3889-EEC5-0AD88BFC2702}"/>
              </a:ext>
            </a:extLst>
          </p:cNvPr>
          <p:cNvSpPr/>
          <p:nvPr/>
        </p:nvSpPr>
        <p:spPr>
          <a:xfrm>
            <a:off x="169331" y="4672037"/>
            <a:ext cx="6716890" cy="525835"/>
          </a:xfrm>
          <a:prstGeom prst="rect">
            <a:avLst/>
          </a:prstGeom>
          <a:solidFill>
            <a:srgbClr val="00A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Exercise their minds and their bodies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363A1-06A1-3E74-E4CB-5E2BBAAEDE5F}"/>
              </a:ext>
            </a:extLst>
          </p:cNvPr>
          <p:cNvSpPr/>
          <p:nvPr/>
        </p:nvSpPr>
        <p:spPr>
          <a:xfrm>
            <a:off x="169331" y="5450622"/>
            <a:ext cx="6716890" cy="525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Know how and when to ask for help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EF610-A0DA-C27E-2DAC-2707CC142AED}"/>
              </a:ext>
            </a:extLst>
          </p:cNvPr>
          <p:cNvSpPr/>
          <p:nvPr/>
        </p:nvSpPr>
        <p:spPr>
          <a:xfrm>
            <a:off x="169331" y="6158624"/>
            <a:ext cx="6716890" cy="525835"/>
          </a:xfrm>
          <a:prstGeom prst="rect">
            <a:avLst/>
          </a:prstGeom>
          <a:solidFill>
            <a:srgbClr val="00A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 learn from their mistakes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B9272-AE01-11B9-3541-75AD88763D20}"/>
              </a:ext>
            </a:extLst>
          </p:cNvPr>
          <p:cNvSpPr/>
          <p:nvPr/>
        </p:nvSpPr>
        <p:spPr>
          <a:xfrm>
            <a:off x="6989846" y="2648166"/>
            <a:ext cx="2057919" cy="40362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Where are you now?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Which are your strongest?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Which one will you work on?</a:t>
            </a:r>
          </a:p>
        </p:txBody>
      </p:sp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A88DBC51-836E-5A3E-66B4-E44FD0B4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425" y="55658"/>
            <a:ext cx="646331" cy="646331"/>
          </a:xfrm>
          <a:prstGeom prst="rect">
            <a:avLst/>
          </a:prstGeom>
        </p:spPr>
      </p:pic>
      <p:pic>
        <p:nvPicPr>
          <p:cNvPr id="17" name="Picture 16" descr="One red balloon flying away from other white balloons">
            <a:extLst>
              <a:ext uri="{FF2B5EF4-FFF2-40B4-BE49-F238E27FC236}">
                <a16:creationId xmlns:a16="http://schemas.microsoft.com/office/drawing/2014/main" id="{D4F9BAD5-E530-0157-48D2-B3062F996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6" y="931187"/>
            <a:ext cx="2057919" cy="15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4780" y="-45826"/>
            <a:ext cx="9158780" cy="6903826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390" y="-45825"/>
            <a:ext cx="9144000" cy="71755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364539" y="20566"/>
            <a:ext cx="441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Do 4 things today</a:t>
            </a: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B615AD67-6EA5-3138-EBCD-FCAAA083E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425" y="55658"/>
            <a:ext cx="646331" cy="64633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85C6694-7197-6172-C05E-5BEBCC6085A2}"/>
              </a:ext>
            </a:extLst>
          </p:cNvPr>
          <p:cNvGrpSpPr/>
          <p:nvPr/>
        </p:nvGrpSpPr>
        <p:grpSpPr>
          <a:xfrm>
            <a:off x="88425" y="715816"/>
            <a:ext cx="8954115" cy="2056668"/>
            <a:chOff x="88425" y="715816"/>
            <a:chExt cx="8954115" cy="205666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FBCC5F2-6EFB-6CFB-EBEF-4EABA425A567}"/>
                </a:ext>
              </a:extLst>
            </p:cNvPr>
            <p:cNvSpPr/>
            <p:nvPr/>
          </p:nvSpPr>
          <p:spPr>
            <a:xfrm>
              <a:off x="88425" y="801176"/>
              <a:ext cx="1027289" cy="1174044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06A4D-A3BC-DFC9-AC3D-04E53A2FCB4E}"/>
                </a:ext>
              </a:extLst>
            </p:cNvPr>
            <p:cNvSpPr/>
            <p:nvPr/>
          </p:nvSpPr>
          <p:spPr>
            <a:xfrm>
              <a:off x="1218919" y="844545"/>
              <a:ext cx="3702756" cy="11740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/>
                <a:t>Quiz – Successful Learner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A08288-B7E3-BB8C-00DC-2E44F5935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9699" y="715816"/>
              <a:ext cx="2814642" cy="2056667"/>
            </a:xfrm>
            <a:prstGeom prst="rect">
              <a:avLst/>
            </a:prstGeom>
          </p:spPr>
        </p:pic>
        <p:sp>
          <p:nvSpPr>
            <p:cNvPr id="8" name="Star: 32 Points 7">
              <a:extLst>
                <a:ext uri="{FF2B5EF4-FFF2-40B4-BE49-F238E27FC236}">
                  <a16:creationId xmlns:a16="http://schemas.microsoft.com/office/drawing/2014/main" id="{E7EB3B34-24D1-0C41-A943-1F3E06B9300C}"/>
                </a:ext>
              </a:extLst>
            </p:cNvPr>
            <p:cNvSpPr/>
            <p:nvPr/>
          </p:nvSpPr>
          <p:spPr>
            <a:xfrm>
              <a:off x="7371643" y="1309512"/>
              <a:ext cx="1670897" cy="1462972"/>
            </a:xfrm>
            <a:prstGeom prst="star32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10  mins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F40C36-5EFA-8E7B-A2B8-D4C47F89C3E7}"/>
              </a:ext>
            </a:extLst>
          </p:cNvPr>
          <p:cNvGrpSpPr/>
          <p:nvPr/>
        </p:nvGrpSpPr>
        <p:grpSpPr>
          <a:xfrm>
            <a:off x="88424" y="2894770"/>
            <a:ext cx="9081377" cy="1923079"/>
            <a:chOff x="88424" y="2894770"/>
            <a:chExt cx="9081377" cy="19230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AC6562-7967-8786-AF2A-5A2ADC6B78E9}"/>
                </a:ext>
              </a:extLst>
            </p:cNvPr>
            <p:cNvGrpSpPr/>
            <p:nvPr/>
          </p:nvGrpSpPr>
          <p:grpSpPr>
            <a:xfrm>
              <a:off x="88424" y="2894770"/>
              <a:ext cx="8853489" cy="1644842"/>
              <a:chOff x="88424" y="2894770"/>
              <a:chExt cx="8853489" cy="164484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1B74B02-3E8C-727A-E9A4-B3FAC446CFA6}"/>
                  </a:ext>
                </a:extLst>
              </p:cNvPr>
              <p:cNvSpPr/>
              <p:nvPr/>
            </p:nvSpPr>
            <p:spPr>
              <a:xfrm>
                <a:off x="88424" y="2953811"/>
                <a:ext cx="1027289" cy="1174044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076555-1314-A069-382E-2FD59391D88B}"/>
                  </a:ext>
                </a:extLst>
              </p:cNvPr>
              <p:cNvSpPr/>
              <p:nvPr/>
            </p:nvSpPr>
            <p:spPr>
              <a:xfrm>
                <a:off x="1167315" y="2894770"/>
                <a:ext cx="4921726" cy="164484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600" dirty="0"/>
                  <a:t>Explore more jobs/courses on Careerpilot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F1CDC91-D02A-B248-89C8-CE4149AAB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5485" y="2989407"/>
                <a:ext cx="4136428" cy="845925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</p:pic>
        </p:grpSp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5BDF4C30-F8A1-6CF5-D178-8EF192E146EC}"/>
                </a:ext>
              </a:extLst>
            </p:cNvPr>
            <p:cNvSpPr/>
            <p:nvPr/>
          </p:nvSpPr>
          <p:spPr>
            <a:xfrm>
              <a:off x="7498904" y="3354877"/>
              <a:ext cx="1670897" cy="1462972"/>
            </a:xfrm>
            <a:prstGeom prst="star32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15  mins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3F745C-1AE0-71B3-215A-5B73E90AF0A9}"/>
              </a:ext>
            </a:extLst>
          </p:cNvPr>
          <p:cNvGrpSpPr/>
          <p:nvPr/>
        </p:nvGrpSpPr>
        <p:grpSpPr>
          <a:xfrm>
            <a:off x="88424" y="4828091"/>
            <a:ext cx="8989161" cy="1894516"/>
            <a:chOff x="88424" y="4828091"/>
            <a:chExt cx="8989161" cy="18945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E09CA8-6850-C5F7-3E34-8C8ACC32534E}"/>
                </a:ext>
              </a:extLst>
            </p:cNvPr>
            <p:cNvGrpSpPr/>
            <p:nvPr/>
          </p:nvGrpSpPr>
          <p:grpSpPr>
            <a:xfrm>
              <a:off x="88424" y="5161656"/>
              <a:ext cx="4781647" cy="1190047"/>
              <a:chOff x="88424" y="5161656"/>
              <a:chExt cx="4781647" cy="119004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D2EEEE6-263E-DF49-31EF-5E23FA859F64}"/>
                  </a:ext>
                </a:extLst>
              </p:cNvPr>
              <p:cNvSpPr/>
              <p:nvPr/>
            </p:nvSpPr>
            <p:spPr>
              <a:xfrm>
                <a:off x="88424" y="5161656"/>
                <a:ext cx="1027289" cy="1174044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/>
                  <a:t>3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017EC1-EADC-E938-6F2F-0A9A2A403165}"/>
                  </a:ext>
                </a:extLst>
              </p:cNvPr>
              <p:cNvSpPr/>
              <p:nvPr/>
            </p:nvSpPr>
            <p:spPr>
              <a:xfrm>
                <a:off x="1167315" y="5177659"/>
                <a:ext cx="3702756" cy="117404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600" dirty="0"/>
                  <a:t>Do a quiz in pairs using Careerpilot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17B23F-D0CD-6AD5-6732-102D8E215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8568" y="4828091"/>
              <a:ext cx="3775784" cy="1894516"/>
            </a:xfrm>
            <a:prstGeom prst="rect">
              <a:avLst/>
            </a:prstGeom>
          </p:spPr>
        </p:pic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2B987F7-76B1-B544-4DAE-AC8B79CBC8AA}"/>
                </a:ext>
              </a:extLst>
            </p:cNvPr>
            <p:cNvSpPr/>
            <p:nvPr/>
          </p:nvSpPr>
          <p:spPr>
            <a:xfrm>
              <a:off x="7406688" y="5189642"/>
              <a:ext cx="1670897" cy="1462972"/>
            </a:xfrm>
            <a:prstGeom prst="star32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20  mins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4780" y="-45826"/>
            <a:ext cx="9158780" cy="6903826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390" y="-45825"/>
            <a:ext cx="9144000" cy="71755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364539" y="20566"/>
            <a:ext cx="441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Do 4 things today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2367AC-B762-F60C-F18F-33B8273F3EDB}"/>
              </a:ext>
            </a:extLst>
          </p:cNvPr>
          <p:cNvSpPr/>
          <p:nvPr/>
        </p:nvSpPr>
        <p:spPr>
          <a:xfrm>
            <a:off x="1386158" y="863563"/>
            <a:ext cx="1027289" cy="117404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526F4-935F-EA4A-1891-EB03CB85AFE8}"/>
              </a:ext>
            </a:extLst>
          </p:cNvPr>
          <p:cNvSpPr/>
          <p:nvPr/>
        </p:nvSpPr>
        <p:spPr>
          <a:xfrm>
            <a:off x="289144" y="2199181"/>
            <a:ext cx="3221319" cy="3886014"/>
          </a:xfrm>
          <a:prstGeom prst="rect">
            <a:avLst/>
          </a:prstGeom>
          <a:solidFill>
            <a:srgbClr val="50BD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Have a short one to one conversation about your plans</a:t>
            </a: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B615AD67-6EA5-3138-EBCD-FCAAA083E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425" y="55658"/>
            <a:ext cx="646331" cy="6463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8225D4-4601-7109-FD10-B023C250D7E2}"/>
              </a:ext>
            </a:extLst>
          </p:cNvPr>
          <p:cNvGrpSpPr/>
          <p:nvPr/>
        </p:nvGrpSpPr>
        <p:grpSpPr>
          <a:xfrm>
            <a:off x="3291585" y="832577"/>
            <a:ext cx="5698190" cy="5864578"/>
            <a:chOff x="3291585" y="832577"/>
            <a:chExt cx="5698190" cy="58645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EFB51D-C21A-2363-BF56-6CCB993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1999" y="832577"/>
              <a:ext cx="4417776" cy="5864578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6BD81B-6FC6-FC06-5247-EE2A13CFFA38}"/>
                </a:ext>
              </a:extLst>
            </p:cNvPr>
            <p:cNvGrpSpPr/>
            <p:nvPr/>
          </p:nvGrpSpPr>
          <p:grpSpPr>
            <a:xfrm>
              <a:off x="3291585" y="3316772"/>
              <a:ext cx="5618477" cy="3280889"/>
              <a:chOff x="3291585" y="3316772"/>
              <a:chExt cx="5618477" cy="328088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0AED05F-DACD-2A07-B515-C512C2F5C313}"/>
                  </a:ext>
                </a:extLst>
              </p:cNvPr>
              <p:cNvGrpSpPr/>
              <p:nvPr/>
            </p:nvGrpSpPr>
            <p:grpSpPr>
              <a:xfrm>
                <a:off x="3291585" y="5227898"/>
                <a:ext cx="1280414" cy="1369763"/>
                <a:chOff x="-2310081" y="3996113"/>
                <a:chExt cx="1474470" cy="151147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3CB2FBB-57BF-2611-3022-C129E0700B16}"/>
                    </a:ext>
                  </a:extLst>
                </p:cNvPr>
                <p:cNvSpPr/>
                <p:nvPr/>
              </p:nvSpPr>
              <p:spPr>
                <a:xfrm>
                  <a:off x="-2310081" y="3996113"/>
                  <a:ext cx="1474470" cy="1511472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" name="Freeform 4">
                  <a:extLst>
                    <a:ext uri="{FF2B5EF4-FFF2-40B4-BE49-F238E27FC236}">
                      <a16:creationId xmlns:a16="http://schemas.microsoft.com/office/drawing/2014/main" id="{637B642A-6759-2194-F2C6-BC6B3805AA77}"/>
                    </a:ext>
                  </a:extLst>
                </p:cNvPr>
                <p:cNvSpPr/>
                <p:nvPr/>
              </p:nvSpPr>
              <p:spPr>
                <a:xfrm>
                  <a:off x="-2170077" y="4157171"/>
                  <a:ext cx="1216756" cy="118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34" h="4114800">
                      <a:moveTo>
                        <a:pt x="0" y="0"/>
                      </a:moveTo>
                      <a:lnTo>
                        <a:pt x="4348533" y="0"/>
                      </a:lnTo>
                      <a:lnTo>
                        <a:pt x="4348533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C7EBCC-AA83-D829-A52F-BB0BA9982511}"/>
                  </a:ext>
                </a:extLst>
              </p:cNvPr>
              <p:cNvSpPr/>
              <p:nvPr/>
            </p:nvSpPr>
            <p:spPr>
              <a:xfrm>
                <a:off x="4648860" y="3316772"/>
                <a:ext cx="4261202" cy="309787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1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8140E-B37A-49EB-9854-B59EF966F375}"/>
              </a:ext>
            </a:extLst>
          </p:cNvPr>
          <p:cNvSpPr/>
          <p:nvPr/>
        </p:nvSpPr>
        <p:spPr>
          <a:xfrm>
            <a:off x="-11026" y="-94884"/>
            <a:ext cx="9144000" cy="6921144"/>
          </a:xfrm>
          <a:prstGeom prst="rect">
            <a:avLst/>
          </a:prstGeom>
          <a:solidFill>
            <a:srgbClr val="007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F6B8F-A84B-DC4F-ADAE-E48455D522B6}"/>
              </a:ext>
            </a:extLst>
          </p:cNvPr>
          <p:cNvSpPr/>
          <p:nvPr/>
        </p:nvSpPr>
        <p:spPr>
          <a:xfrm>
            <a:off x="226297" y="822011"/>
            <a:ext cx="860601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Log in to Careerpilot and find the answer to the following questions:</a:t>
            </a: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CEE27F7C-3F5B-402F-A554-A8778F22241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225626" y="2196234"/>
            <a:ext cx="5319713" cy="5400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rol 1">
            <a:extLst>
              <a:ext uri="{FF2B5EF4-FFF2-40B4-BE49-F238E27FC236}">
                <a16:creationId xmlns:a16="http://schemas.microsoft.com/office/drawing/2014/main" id="{FE2768A5-6788-4035-AA1A-8C8C0AAE550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341100" y="4267200"/>
            <a:ext cx="1803400" cy="5400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22F1D43-D2AF-4B26-A9DA-2E98D391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143"/>
            <a:ext cx="9144000" cy="7170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B2EBF197-1B50-41AF-BA3E-C1D09331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122" y="31740"/>
            <a:ext cx="472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Careerpilot Quiz in pairs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50D0AF-9009-4AC5-9629-AF05714E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17" y="1269980"/>
            <a:ext cx="2008406" cy="5677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43B871-C104-4EC7-9040-E0688A0D4D24}"/>
              </a:ext>
            </a:extLst>
          </p:cNvPr>
          <p:cNvSpPr/>
          <p:nvPr/>
        </p:nvSpPr>
        <p:spPr>
          <a:xfrm>
            <a:off x="194103" y="2941628"/>
            <a:ext cx="87647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2. Name 3 different types of Level 3 qualifications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ED8037-A006-4A81-9DFF-CACF2E4DCA16}"/>
              </a:ext>
            </a:extLst>
          </p:cNvPr>
          <p:cNvSpPr/>
          <p:nvPr/>
        </p:nvSpPr>
        <p:spPr>
          <a:xfrm>
            <a:off x="183079" y="5227141"/>
            <a:ext cx="87647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5. Find 2 courses through degree search from BS23 2AL.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5E269-9932-4C4A-917B-2D43B1424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292" y="-176714"/>
            <a:ext cx="1017397" cy="1017397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4163133C-A42C-47E4-BF2A-3DF6B551F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3" y="-182019"/>
            <a:ext cx="1017397" cy="10173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DF85BA-AA7B-4D19-9731-B88094435F7B}"/>
              </a:ext>
            </a:extLst>
          </p:cNvPr>
          <p:cNvSpPr/>
          <p:nvPr/>
        </p:nvSpPr>
        <p:spPr>
          <a:xfrm>
            <a:off x="194102" y="1942867"/>
            <a:ext cx="876470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1. What is the highest level of qualification shown in the Qualification Planner?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BE999-930F-4927-A0C1-7FCA8AC71DBF}"/>
              </a:ext>
            </a:extLst>
          </p:cNvPr>
          <p:cNvSpPr/>
          <p:nvPr/>
        </p:nvSpPr>
        <p:spPr>
          <a:xfrm>
            <a:off x="194102" y="3566054"/>
            <a:ext cx="87647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3. Name 3 job sectors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A27864-4E31-4BDD-A66C-59700BA25B09}"/>
              </a:ext>
            </a:extLst>
          </p:cNvPr>
          <p:cNvSpPr/>
          <p:nvPr/>
        </p:nvSpPr>
        <p:spPr>
          <a:xfrm>
            <a:off x="183078" y="4194714"/>
            <a:ext cx="876470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4. What qualifications do you need to become an software engineer?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5FA2EE-EB51-460B-8EDB-9FF8265534F7}"/>
              </a:ext>
            </a:extLst>
          </p:cNvPr>
          <p:cNvSpPr/>
          <p:nvPr/>
        </p:nvSpPr>
        <p:spPr>
          <a:xfrm>
            <a:off x="178679" y="5875841"/>
            <a:ext cx="87647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6. How many apprenticeships in business, 30 miles from BS24 2AL</a:t>
            </a: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A201026F-1D84-C9A2-B04D-592C44DE4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885" y="0"/>
            <a:ext cx="646331" cy="646331"/>
          </a:xfrm>
          <a:prstGeom prst="rect">
            <a:avLst/>
          </a:prstGeom>
        </p:spPr>
      </p:pic>
      <p:sp>
        <p:nvSpPr>
          <p:cNvPr id="4" name="Star: 32 Points 3">
            <a:extLst>
              <a:ext uri="{FF2B5EF4-FFF2-40B4-BE49-F238E27FC236}">
                <a16:creationId xmlns:a16="http://schemas.microsoft.com/office/drawing/2014/main" id="{FBE973C4-C28D-C0DF-59C5-6A43EB1487F0}"/>
              </a:ext>
            </a:extLst>
          </p:cNvPr>
          <p:cNvSpPr/>
          <p:nvPr/>
        </p:nvSpPr>
        <p:spPr>
          <a:xfrm>
            <a:off x="7486909" y="2833799"/>
            <a:ext cx="1748851" cy="1462972"/>
          </a:xfrm>
          <a:prstGeom prst="star32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20  mins</a:t>
            </a:r>
          </a:p>
        </p:txBody>
      </p:sp>
    </p:spTree>
    <p:extLst>
      <p:ext uri="{BB962C8B-B14F-4D97-AF65-F5344CB8AC3E}">
        <p14:creationId xmlns:p14="http://schemas.microsoft.com/office/powerpoint/2010/main" val="301235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7390" y="0"/>
            <a:ext cx="9158780" cy="6858000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75764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864704" y="36987"/>
            <a:ext cx="7971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End 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F2EC3-C692-FCBD-0295-05B6BDA84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67"/>
          <a:stretch/>
        </p:blipFill>
        <p:spPr>
          <a:xfrm>
            <a:off x="132793" y="844759"/>
            <a:ext cx="3480965" cy="344894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0" descr="Loop">
            <a:extLst>
              <a:ext uri="{FF2B5EF4-FFF2-40B4-BE49-F238E27FC236}">
                <a16:creationId xmlns:a16="http://schemas.microsoft.com/office/drawing/2014/main" id="{0AA249A6-9896-F474-39C6-51C314FF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828500"/>
            <a:ext cx="1770820" cy="5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5E01-E15A-6DE7-4634-D781C8B1F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83" y="2005794"/>
            <a:ext cx="3114675" cy="3324225"/>
          </a:xfrm>
          <a:prstGeom prst="rect">
            <a:avLst/>
          </a:prstGeom>
        </p:spPr>
      </p:pic>
      <p:pic>
        <p:nvPicPr>
          <p:cNvPr id="2" name="Graphic 1" descr="Badge 3 with solid fill">
            <a:extLst>
              <a:ext uri="{FF2B5EF4-FFF2-40B4-BE49-F238E27FC236}">
                <a16:creationId xmlns:a16="http://schemas.microsoft.com/office/drawing/2014/main" id="{8AD88557-5571-5937-0351-D942D41FD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885" y="0"/>
            <a:ext cx="646331" cy="646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572B9-138B-F1A0-8420-EA14F93F2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067" y="866814"/>
            <a:ext cx="4962682" cy="5737280"/>
          </a:xfrm>
          <a:prstGeom prst="rect">
            <a:avLst/>
          </a:prstGeom>
        </p:spPr>
      </p:pic>
      <p:pic>
        <p:nvPicPr>
          <p:cNvPr id="8" name="Picture 10" descr="Loop">
            <a:extLst>
              <a:ext uri="{FF2B5EF4-FFF2-40B4-BE49-F238E27FC236}">
                <a16:creationId xmlns:a16="http://schemas.microsoft.com/office/drawing/2014/main" id="{71F39DC3-7612-AB32-51C2-DEEF044A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43" y="5554505"/>
            <a:ext cx="2982755" cy="5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9007" y="0"/>
            <a:ext cx="9158780" cy="6858000"/>
          </a:xfrm>
          <a:prstGeom prst="rect">
            <a:avLst/>
          </a:prstGeom>
          <a:solidFill>
            <a:srgbClr val="0072BA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75764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864704" y="36987"/>
            <a:ext cx="7971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End Quiz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FA4B0-4684-64C1-69C4-2DC6E81A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3" y="950948"/>
            <a:ext cx="6669525" cy="249864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Picture 10" descr="Loop">
            <a:extLst>
              <a:ext uri="{FF2B5EF4-FFF2-40B4-BE49-F238E27FC236}">
                <a16:creationId xmlns:a16="http://schemas.microsoft.com/office/drawing/2014/main" id="{0AA249A6-9896-F474-39C6-51C314FF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61" y="747707"/>
            <a:ext cx="2097184" cy="310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56E9C2-1816-D0B1-4811-D56473E17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8" y="4585939"/>
            <a:ext cx="6871616" cy="1775040"/>
          </a:xfrm>
          <a:prstGeom prst="rect">
            <a:avLst/>
          </a:prstGeom>
        </p:spPr>
      </p:pic>
      <p:pic>
        <p:nvPicPr>
          <p:cNvPr id="13" name="Picture 10" descr="Loop">
            <a:extLst>
              <a:ext uri="{FF2B5EF4-FFF2-40B4-BE49-F238E27FC236}">
                <a16:creationId xmlns:a16="http://schemas.microsoft.com/office/drawing/2014/main" id="{30C4FEA5-5843-B682-A5C9-97891782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2" y="5764251"/>
            <a:ext cx="4134678" cy="79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r: 32 Points 3">
            <a:extLst>
              <a:ext uri="{FF2B5EF4-FFF2-40B4-BE49-F238E27FC236}">
                <a16:creationId xmlns:a16="http://schemas.microsoft.com/office/drawing/2014/main" id="{77C8C4C1-6EE1-2333-FCF6-07BB8ECBC740}"/>
              </a:ext>
            </a:extLst>
          </p:cNvPr>
          <p:cNvSpPr/>
          <p:nvPr/>
        </p:nvSpPr>
        <p:spPr>
          <a:xfrm>
            <a:off x="7263856" y="4986145"/>
            <a:ext cx="1767612" cy="1767965"/>
          </a:xfrm>
          <a:prstGeom prst="star32">
            <a:avLst/>
          </a:prstGeom>
          <a:solidFill>
            <a:srgbClr val="FC5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 mins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3411E-A28E-A9FB-EFB4-5B7F35B492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67" y="1710254"/>
            <a:ext cx="1101009" cy="1593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5A6974-5EBD-AAF9-0D57-B06F193277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51" y="49498"/>
            <a:ext cx="1206832" cy="1593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AB664-E669-E6AB-FCC3-8FC9EDF17D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13" y="3386929"/>
            <a:ext cx="1101009" cy="1599216"/>
          </a:xfrm>
          <a:prstGeom prst="rect">
            <a:avLst/>
          </a:prstGeom>
        </p:spPr>
      </p:pic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2050E469-B1A1-8CA2-B32C-7BF13413E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2885" y="0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16803</TotalTime>
  <Words>684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BrandingBold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Profile</dc:title>
  <dc:creator>Sue Lewis</dc:creator>
  <cp:lastModifiedBy>Sue Lewis</cp:lastModifiedBy>
  <cp:revision>577</cp:revision>
  <cp:lastPrinted>2023-10-03T07:35:40Z</cp:lastPrinted>
  <dcterms:created xsi:type="dcterms:W3CDTF">2017-03-16T08:26:44Z</dcterms:created>
  <dcterms:modified xsi:type="dcterms:W3CDTF">2024-03-05T16:21:19Z</dcterms:modified>
</cp:coreProperties>
</file>