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8288000" cy="10287000"/>
  <p:notesSz cx="6858000" cy="9144000"/>
  <p:embeddedFontLst>
    <p:embeddedFont>
      <p:font typeface="Carlito" panose="020B0604020202020204" charset="0"/>
      <p:regular r:id="rId18"/>
    </p:embeddedFont>
    <p:embeddedFont>
      <p:font typeface="Carlito Bold" panose="020B0604020202020204" charset="0"/>
      <p:regular r:id="rId1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2127" autoAdjust="0"/>
  </p:normalViewPr>
  <p:slideViewPr>
    <p:cSldViewPr>
      <p:cViewPr varScale="1">
        <p:scale>
          <a:sx n="68" d="100"/>
          <a:sy n="68" d="100"/>
        </p:scale>
        <p:origin x="894" y="96"/>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7/31/2026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7/31/2026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7/31/2026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7/31/2026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7/31/2026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7/31/2026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7/31/2026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Layout" Target="../slideLayouts/slideLayout7.xml"/><Relationship Id="rId5" Type="http://schemas.openxmlformats.org/officeDocument/2006/relationships/slide" Target="slide11.xml"/><Relationship Id="rId4" Type="http://schemas.openxmlformats.org/officeDocument/2006/relationships/image" Target="../media/image13.sv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slide" Target="slide12.xml"/><Relationship Id="rId5" Type="http://schemas.openxmlformats.org/officeDocument/2006/relationships/image" Target="../media/image13.svg"/><Relationship Id="rId4" Type="http://schemas.openxmlformats.org/officeDocument/2006/relationships/hyperlink" Target="https://www.marjon.ac.uk/courses/football-science-degree/"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Layout" Target="../slideLayouts/slideLayout7.xml"/><Relationship Id="rId5" Type="http://schemas.openxmlformats.org/officeDocument/2006/relationships/image" Target="../media/image13.svg"/><Relationship Id="rId4" Type="http://schemas.openxmlformats.org/officeDocument/2006/relationships/hyperlink" Target="https://www.exeter.ac.uk/study/undergraduate/courses/biosciences/animal/" TargetMode="External"/></Relationships>
</file>

<file path=ppt/slides/_rels/slide13.xml.rels><?xml version="1.0" encoding="UTF-8" standalone="yes"?>
<Relationships xmlns="http://schemas.openxmlformats.org/package/2006/relationships"><Relationship Id="rId8" Type="http://schemas.openxmlformats.org/officeDocument/2006/relationships/hyperlink" Target="https://www.careerpilot.org.uk/" TargetMode="External"/><Relationship Id="rId3" Type="http://schemas.openxmlformats.org/officeDocument/2006/relationships/image" Target="../media/image4.png"/><Relationship Id="rId7" Type="http://schemas.openxmlformats.org/officeDocument/2006/relationships/slide" Target="slide14.xml"/><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hyperlink" Target="https://careerpilot.org.uk/qualifications" TargetMode="External"/><Relationship Id="rId5" Type="http://schemas.openxmlformats.org/officeDocument/2006/relationships/image" Target="../media/image17.svg"/><Relationship Id="rId4" Type="http://schemas.openxmlformats.org/officeDocument/2006/relationships/image" Target="../media/image16.png"/><Relationship Id="rId9" Type="http://schemas.openxmlformats.org/officeDocument/2006/relationships/hyperlink" Target="https://careerpilot.org.uk/job-sectors" TargetMode="External"/></Relationships>
</file>

<file path=ppt/slides/_rels/slide14.xml.rels><?xml version="1.0" encoding="UTF-8" standalone="yes"?>
<Relationships xmlns="http://schemas.openxmlformats.org/package/2006/relationships"><Relationship Id="rId8" Type="http://schemas.openxmlformats.org/officeDocument/2006/relationships/hyperlink" Target="https://careerpilot.org.uk/job-sectors/medical/job-profile/dental-technician" TargetMode="External"/><Relationship Id="rId3" Type="http://schemas.openxmlformats.org/officeDocument/2006/relationships/image" Target="../media/image4.png"/><Relationship Id="rId7" Type="http://schemas.openxmlformats.org/officeDocument/2006/relationships/hyperlink" Target="https://careerpilot.org.uk/job-sectors/engineering-design/job-profile/aerospace-engineer" TargetMode="External"/><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hyperlink" Target="https://careerpilot.org.uk/job-sectors/design/job-profile/community-arts-worker" TargetMode="External"/><Relationship Id="rId5" Type="http://schemas.openxmlformats.org/officeDocument/2006/relationships/hyperlink" Target="https://careerpilot.org.uk/job-sectors/agriculture/job-profile/landscaper" TargetMode="External"/><Relationship Id="rId10" Type="http://schemas.openxmlformats.org/officeDocument/2006/relationships/image" Target="../media/image13.svg"/><Relationship Id="rId4" Type="http://schemas.openxmlformats.org/officeDocument/2006/relationships/hyperlink" Target="https://careerpilot.org.uk/job-sectors/medical/job-profile/hospital-doctor" TargetMode="External"/><Relationship Id="rId9" Type="http://schemas.openxmlformats.org/officeDocument/2006/relationships/hyperlink" Target="https://careerpilot.org.uk/job-sectors/animal/job-profile/animal-care-worker" TargetMode="External"/></Relationships>
</file>

<file path=ppt/slides/_rels/slide15.xml.rels><?xml version="1.0" encoding="UTF-8" standalone="yes"?>
<Relationships xmlns="http://schemas.openxmlformats.org/package/2006/relationships"><Relationship Id="rId8" Type="http://schemas.openxmlformats.org/officeDocument/2006/relationships/slide" Target="slide16.xml"/><Relationship Id="rId3" Type="http://schemas.openxmlformats.org/officeDocument/2006/relationships/hyperlink" Target="https://www.careerpilot.org.uk/stories/day-in-the-life-of-a-wind-turbine-engineer" TargetMode="External"/><Relationship Id="rId7" Type="http://schemas.openxmlformats.org/officeDocument/2006/relationships/image" Target="../media/image18.sv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hyperlink" Target="https://www.careerpilot.org.uk/stories/my-job-as-a-receptionist" TargetMode="External"/><Relationship Id="rId5" Type="http://schemas.openxmlformats.org/officeDocument/2006/relationships/hyperlink" Target="https://www.careerpilot.org.uk/stories/meet-jennifer-the-train-driver" TargetMode="External"/><Relationship Id="rId10" Type="http://schemas.openxmlformats.org/officeDocument/2006/relationships/hyperlink" Target="https://www.careerpilot.org.uk/skills-profile" TargetMode="External"/><Relationship Id="rId4" Type="http://schemas.openxmlformats.org/officeDocument/2006/relationships/hyperlink" Target="https://www.careerpilot.org.uk/stories/interested-in-games-what-do-you-need-to-get-in-head-of-games-at-escape-studios" TargetMode="External"/><Relationship Id="rId9" Type="http://schemas.openxmlformats.org/officeDocument/2006/relationships/hyperlink" Target="https://www.careerpilot.org.uk/register"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13.svg"/></Relationships>
</file>

<file path=ppt/slides/_rels/slide2.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3.png"/><Relationship Id="rId7" Type="http://schemas.openxmlformats.org/officeDocument/2006/relationships/slide" Target="slide15.xml"/><Relationship Id="rId12" Type="http://schemas.openxmlformats.org/officeDocument/2006/relationships/hyperlink" Target="https://careerpilot.org.uk/job-sectors" TargetMode="External"/><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slide" Target="slide13.xml"/><Relationship Id="rId5" Type="http://schemas.openxmlformats.org/officeDocument/2006/relationships/slide" Target="slide3.xml"/><Relationship Id="rId10" Type="http://schemas.openxmlformats.org/officeDocument/2006/relationships/image" Target="../media/image8.svg"/><Relationship Id="rId4" Type="http://schemas.openxmlformats.org/officeDocument/2006/relationships/image" Target="../media/image4.png"/><Relationship Id="rId9" Type="http://schemas.openxmlformats.org/officeDocument/2006/relationships/image" Target="../media/image7.svg"/></Relationships>
</file>

<file path=ppt/slides/_rels/slide3.xml.rels><?xml version="1.0" encoding="UTF-8" standalone="yes"?>
<Relationships xmlns="http://schemas.openxmlformats.org/package/2006/relationships"><Relationship Id="rId8" Type="http://schemas.openxmlformats.org/officeDocument/2006/relationships/image" Target="../media/image5.svg"/><Relationship Id="rId3" Type="http://schemas.openxmlformats.org/officeDocument/2006/relationships/image" Target="../media/image4.png"/><Relationship Id="rId7" Type="http://schemas.openxmlformats.org/officeDocument/2006/relationships/image" Target="../media/image12.sv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slide" Target="slide4.xml"/><Relationship Id="rId5" Type="http://schemas.openxmlformats.org/officeDocument/2006/relationships/image" Target="../media/image11.svg"/><Relationship Id="rId4" Type="http://schemas.openxmlformats.org/officeDocument/2006/relationships/image" Target="../media/image10.png"/><Relationship Id="rId9" Type="http://schemas.openxmlformats.org/officeDocument/2006/relationships/hyperlink" Target="https://careerpilot.org.uk/job-sectors" TargetMode="External"/></Relationships>
</file>

<file path=ppt/slides/_rels/slide4.xml.rels><?xml version="1.0" encoding="UTF-8" standalone="yes"?>
<Relationships xmlns="http://schemas.openxmlformats.org/package/2006/relationships"><Relationship Id="rId8" Type="http://schemas.openxmlformats.org/officeDocument/2006/relationships/hyperlink" Target="https://careerpilot.org.uk/job-sectors/distribution/job-profile/postman-or-postwoman" TargetMode="External"/><Relationship Id="rId13" Type="http://schemas.openxmlformats.org/officeDocument/2006/relationships/hyperlink" Target="https://careerpilot.org.uk/job-sectors/finance-accounting/job-profile/cyber-intelligence-officer" TargetMode="External"/><Relationship Id="rId18" Type="http://schemas.openxmlformats.org/officeDocument/2006/relationships/hyperlink" Target="https://careerpilot.org.uk/job-sectors/training/job-profile/pet-behaviour-consultant" TargetMode="External"/><Relationship Id="rId3" Type="http://schemas.openxmlformats.org/officeDocument/2006/relationships/image" Target="../media/image4.png"/><Relationship Id="rId7" Type="http://schemas.openxmlformats.org/officeDocument/2006/relationships/hyperlink" Target="https://careerpilot.org.uk/job-sectors/games/job-profile/computer-games-developer" TargetMode="External"/><Relationship Id="rId12" Type="http://schemas.openxmlformats.org/officeDocument/2006/relationships/hyperlink" Target="https://careerpilot.org.uk/job-sectors/water-gas-oil-etc/job-profile/offshore-drilling-worker" TargetMode="External"/><Relationship Id="rId17" Type="http://schemas.openxmlformats.org/officeDocument/2006/relationships/hyperlink" Target="https://careerpilot.org.uk/job-sectors/therapy/job-profile/counsellor" TargetMode="External"/><Relationship Id="rId2" Type="http://schemas.openxmlformats.org/officeDocument/2006/relationships/image" Target="../media/image9.png"/><Relationship Id="rId16" Type="http://schemas.openxmlformats.org/officeDocument/2006/relationships/hyperlink" Target="https://careerpilot.org.uk/job-sectors/hair/job-profile/make-up-artist" TargetMode="External"/><Relationship Id="rId20" Type="http://schemas.openxmlformats.org/officeDocument/2006/relationships/image" Target="../media/image12.svg"/><Relationship Id="rId1" Type="http://schemas.openxmlformats.org/officeDocument/2006/relationships/slideLayout" Target="../slideLayouts/slideLayout7.xml"/><Relationship Id="rId6" Type="http://schemas.openxmlformats.org/officeDocument/2006/relationships/hyperlink" Target="https://careerpilot.org.uk/job-sectors/arts-crafts/job-profile/blacksmith" TargetMode="External"/><Relationship Id="rId11" Type="http://schemas.openxmlformats.org/officeDocument/2006/relationships/hyperlink" Target="https://careerpilot.org.uk/job-sectors/medical/job-profile/nurse" TargetMode="External"/><Relationship Id="rId5" Type="http://schemas.openxmlformats.org/officeDocument/2006/relationships/hyperlink" Target="https://careerpilot.org.uk/job-sectors/retail/job-profile/florist" TargetMode="External"/><Relationship Id="rId15" Type="http://schemas.openxmlformats.org/officeDocument/2006/relationships/hyperlink" Target="https://careerpilot.org.uk/job-sectors/on-site/job-profile/locksmith" TargetMode="External"/><Relationship Id="rId10" Type="http://schemas.openxmlformats.org/officeDocument/2006/relationships/hyperlink" Target="https://careerpilot.org.uk/job-sectors/new-energy/job-profile/domestic-energy-assessor" TargetMode="External"/><Relationship Id="rId19" Type="http://schemas.openxmlformats.org/officeDocument/2006/relationships/image" Target="../media/image13.svg"/><Relationship Id="rId4" Type="http://schemas.openxmlformats.org/officeDocument/2006/relationships/hyperlink" Target="https://careerpilot.org.uk/job-sectors/environment/job-profile/climate-scientist" TargetMode="External"/><Relationship Id="rId9" Type="http://schemas.openxmlformats.org/officeDocument/2006/relationships/hyperlink" Target="https://careerpilot.org.uk/job-sectors/new-energy/job-profile/environmental-consultant" TargetMode="External"/><Relationship Id="rId14" Type="http://schemas.openxmlformats.org/officeDocument/2006/relationships/hyperlink" Target="https://careerpilot.org.uk/job-sectors/childcare/job-profile/family-support-worker"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hyperlink" Target="https://careerpilot.org.uk/courses/degree-courses" TargetMode="External"/><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slide" Target="slide6.xml"/><Relationship Id="rId5" Type="http://schemas.openxmlformats.org/officeDocument/2006/relationships/hyperlink" Target="https://careerpilot.org.uk/qualifications" TargetMode="External"/><Relationship Id="rId4" Type="http://schemas.openxmlformats.org/officeDocument/2006/relationships/image" Target="../media/image14.sv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15.svg"/><Relationship Id="rId5" Type="http://schemas.openxmlformats.org/officeDocument/2006/relationships/slide" Target="slide7.xml"/><Relationship Id="rId4" Type="http://schemas.openxmlformats.org/officeDocument/2006/relationships/image" Target="../media/image13.sv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Layout" Target="../slideLayouts/slideLayout7.xml"/><Relationship Id="rId5" Type="http://schemas.openxmlformats.org/officeDocument/2006/relationships/slide" Target="slide8.xml"/><Relationship Id="rId4" Type="http://schemas.openxmlformats.org/officeDocument/2006/relationships/image" Target="../media/image13.sv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slide" Target="slide9.xml"/><Relationship Id="rId5" Type="http://schemas.openxmlformats.org/officeDocument/2006/relationships/image" Target="../media/image13.svg"/><Relationship Id="rId4" Type="http://schemas.openxmlformats.org/officeDocument/2006/relationships/hyperlink" Target="https://www.bathspa.ac.uk/courses/ug-wildlife-conservation/"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slide" Target="slide10.xml"/><Relationship Id="rId5" Type="http://schemas.openxmlformats.org/officeDocument/2006/relationships/image" Target="../media/image13.svg"/><Relationship Id="rId4" Type="http://schemas.openxmlformats.org/officeDocument/2006/relationships/hyperlink" Target="https://www.falmouth.ac.uk/study/undergraduate/festival-management"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5F295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rotWithShape="1">
          <a:blip r:embed="rId2"/>
          <a:srcRect l="-1" t="7786" r="-876" b="24886"/>
          <a:stretch/>
        </p:blipFill>
        <p:spPr>
          <a:xfrm>
            <a:off x="-7830" y="1127149"/>
            <a:ext cx="18448229" cy="8203500"/>
          </a:xfrm>
          <a:prstGeom prst="rect">
            <a:avLst/>
          </a:prstGeom>
        </p:spPr>
      </p:pic>
      <p:grpSp>
        <p:nvGrpSpPr>
          <p:cNvPr id="3" name="Group 3"/>
          <p:cNvGrpSpPr/>
          <p:nvPr/>
        </p:nvGrpSpPr>
        <p:grpSpPr>
          <a:xfrm>
            <a:off x="-15658" y="-831800"/>
            <a:ext cx="18303658" cy="3917899"/>
            <a:chOff x="0" y="-219075"/>
            <a:chExt cx="4820716" cy="1031875"/>
          </a:xfrm>
        </p:grpSpPr>
        <p:sp>
          <p:nvSpPr>
            <p:cNvPr id="4" name="Freeform 4"/>
            <p:cNvSpPr/>
            <p:nvPr/>
          </p:nvSpPr>
          <p:spPr>
            <a:xfrm>
              <a:off x="0" y="0"/>
              <a:ext cx="4820716" cy="632277"/>
            </a:xfrm>
            <a:custGeom>
              <a:avLst/>
              <a:gdLst/>
              <a:ahLst/>
              <a:cxnLst/>
              <a:rect l="l" t="t" r="r" b="b"/>
              <a:pathLst>
                <a:path w="4820716" h="632277">
                  <a:moveTo>
                    <a:pt x="0" y="0"/>
                  </a:moveTo>
                  <a:lnTo>
                    <a:pt x="4820716" y="0"/>
                  </a:lnTo>
                  <a:lnTo>
                    <a:pt x="4820716" y="632277"/>
                  </a:lnTo>
                  <a:lnTo>
                    <a:pt x="0" y="632277"/>
                  </a:lnTo>
                  <a:close/>
                </a:path>
              </a:pathLst>
            </a:custGeom>
            <a:solidFill>
              <a:srgbClr val="5F295F"/>
            </a:solidFill>
          </p:spPr>
          <p:txBody>
            <a:bodyPr/>
            <a:lstStyle/>
            <a:p>
              <a:endParaRPr lang="en-GB"/>
            </a:p>
          </p:txBody>
        </p:sp>
        <p:sp>
          <p:nvSpPr>
            <p:cNvPr id="5" name="TextBox 5"/>
            <p:cNvSpPr txBox="1"/>
            <p:nvPr/>
          </p:nvSpPr>
          <p:spPr>
            <a:xfrm>
              <a:off x="0" y="-219075"/>
              <a:ext cx="4820716" cy="1031875"/>
            </a:xfrm>
            <a:prstGeom prst="rect">
              <a:avLst/>
            </a:prstGeom>
          </p:spPr>
          <p:txBody>
            <a:bodyPr lIns="50800" tIns="50800" rIns="50800" bIns="50800" rtlCol="0" anchor="ctr"/>
            <a:lstStyle/>
            <a:p>
              <a:pPr algn="ctr">
                <a:lnSpc>
                  <a:spcPts val="7840"/>
                </a:lnSpc>
              </a:pPr>
              <a:r>
                <a:rPr lang="en-US" sz="5600" dirty="0">
                  <a:solidFill>
                    <a:srgbClr val="FFFFFF"/>
                  </a:solidFill>
                  <a:latin typeface="Carlito Bold"/>
                </a:rPr>
                <a:t>KS4: Offline Careers Activities</a:t>
              </a:r>
            </a:p>
            <a:p>
              <a:pPr algn="ctr">
                <a:lnSpc>
                  <a:spcPts val="5040"/>
                </a:lnSpc>
              </a:pPr>
              <a:r>
                <a:rPr lang="en-US" sz="3600" dirty="0">
                  <a:solidFill>
                    <a:srgbClr val="FFFFFF"/>
                  </a:solidFill>
                  <a:latin typeface="Carlito"/>
                </a:rPr>
                <a:t>Exploring Jobs and Careers</a:t>
              </a:r>
            </a:p>
          </p:txBody>
        </p:sp>
      </p:grpSp>
      <p:pic>
        <p:nvPicPr>
          <p:cNvPr id="6" name="Picture 6"/>
          <p:cNvPicPr>
            <a:picLocks noChangeAspect="1"/>
          </p:cNvPicPr>
          <p:nvPr/>
        </p:nvPicPr>
        <p:blipFill>
          <a:blip r:embed="rId3"/>
          <a:srcRect/>
          <a:stretch>
            <a:fillRect/>
          </a:stretch>
        </p:blipFill>
        <p:spPr>
          <a:xfrm>
            <a:off x="15061573" y="383857"/>
            <a:ext cx="1592082" cy="1632963"/>
          </a:xfrm>
          <a:prstGeom prst="rect">
            <a:avLst/>
          </a:prstGeom>
        </p:spPr>
      </p:pic>
      <p:pic>
        <p:nvPicPr>
          <p:cNvPr id="7" name="Picture 7"/>
          <p:cNvPicPr>
            <a:picLocks noChangeAspect="1"/>
          </p:cNvPicPr>
          <p:nvPr/>
        </p:nvPicPr>
        <p:blipFill>
          <a:blip r:embed="rId4"/>
          <a:srcRect/>
          <a:stretch>
            <a:fillRect/>
          </a:stretch>
        </p:blipFill>
        <p:spPr>
          <a:xfrm>
            <a:off x="16638818" y="383857"/>
            <a:ext cx="1592082" cy="1632963"/>
          </a:xfrm>
          <a:prstGeom prst="rect">
            <a:avLst/>
          </a:prstGeom>
        </p:spPr>
      </p:pic>
      <p:grpSp>
        <p:nvGrpSpPr>
          <p:cNvPr id="8" name="Group 8"/>
          <p:cNvGrpSpPr/>
          <p:nvPr/>
        </p:nvGrpSpPr>
        <p:grpSpPr>
          <a:xfrm>
            <a:off x="1203" y="8490792"/>
            <a:ext cx="18303658" cy="2215308"/>
            <a:chOff x="0" y="-133350"/>
            <a:chExt cx="4820716" cy="583455"/>
          </a:xfrm>
        </p:grpSpPr>
        <p:sp>
          <p:nvSpPr>
            <p:cNvPr id="9" name="Freeform 9"/>
            <p:cNvSpPr/>
            <p:nvPr/>
          </p:nvSpPr>
          <p:spPr>
            <a:xfrm>
              <a:off x="0" y="0"/>
              <a:ext cx="4820716" cy="340894"/>
            </a:xfrm>
            <a:custGeom>
              <a:avLst/>
              <a:gdLst/>
              <a:ahLst/>
              <a:cxnLst/>
              <a:rect l="l" t="t" r="r" b="b"/>
              <a:pathLst>
                <a:path w="4820716" h="340894">
                  <a:moveTo>
                    <a:pt x="0" y="0"/>
                  </a:moveTo>
                  <a:lnTo>
                    <a:pt x="4820716" y="0"/>
                  </a:lnTo>
                  <a:lnTo>
                    <a:pt x="4820716" y="340894"/>
                  </a:lnTo>
                  <a:lnTo>
                    <a:pt x="0" y="340894"/>
                  </a:lnTo>
                  <a:close/>
                </a:path>
              </a:pathLst>
            </a:custGeom>
            <a:solidFill>
              <a:srgbClr val="5F295F"/>
            </a:solidFill>
          </p:spPr>
          <p:txBody>
            <a:bodyPr/>
            <a:lstStyle/>
            <a:p>
              <a:endParaRPr lang="en-GB"/>
            </a:p>
          </p:txBody>
        </p:sp>
        <p:sp>
          <p:nvSpPr>
            <p:cNvPr id="10" name="TextBox 10"/>
            <p:cNvSpPr txBox="1"/>
            <p:nvPr/>
          </p:nvSpPr>
          <p:spPr>
            <a:xfrm>
              <a:off x="0" y="-133350"/>
              <a:ext cx="4776137" cy="583455"/>
            </a:xfrm>
            <a:prstGeom prst="rect">
              <a:avLst/>
            </a:prstGeom>
          </p:spPr>
          <p:txBody>
            <a:bodyPr lIns="50800" tIns="50800" rIns="50800" bIns="50800" rtlCol="0" anchor="ctr"/>
            <a:lstStyle/>
            <a:p>
              <a:pPr algn="r">
                <a:lnSpc>
                  <a:spcPts val="5040"/>
                </a:lnSpc>
              </a:pPr>
              <a:r>
                <a:rPr lang="en-US" sz="3600" dirty="0">
                  <a:solidFill>
                    <a:srgbClr val="FFFFFF"/>
                  </a:solidFill>
                  <a:latin typeface="Carlito Bold"/>
                </a:rPr>
                <a:t>careerpilot.org.uk    </a:t>
              </a:r>
            </a:p>
          </p:txBody>
        </p:sp>
      </p:grpSp>
      <p:pic>
        <p:nvPicPr>
          <p:cNvPr id="11" name="Picture 11"/>
          <p:cNvPicPr>
            <a:picLocks noChangeAspect="1"/>
          </p:cNvPicPr>
          <p:nvPr/>
        </p:nvPicPr>
        <p:blipFill>
          <a:blip r:embed="rId5"/>
          <a:srcRect/>
          <a:stretch>
            <a:fillRect/>
          </a:stretch>
        </p:blipFill>
        <p:spPr>
          <a:xfrm>
            <a:off x="555615" y="9330649"/>
            <a:ext cx="3536299" cy="618369"/>
          </a:xfrm>
          <a:prstGeom prst="rect">
            <a:avLst/>
          </a:prstGeom>
        </p:spPr>
      </p:pic>
      <p:sp>
        <p:nvSpPr>
          <p:cNvPr id="12" name="TextBox 12"/>
          <p:cNvSpPr txBox="1"/>
          <p:nvPr/>
        </p:nvSpPr>
        <p:spPr>
          <a:xfrm>
            <a:off x="8994596" y="9170574"/>
            <a:ext cx="316872" cy="938520"/>
          </a:xfrm>
          <a:prstGeom prst="rect">
            <a:avLst/>
          </a:prstGeom>
        </p:spPr>
        <p:txBody>
          <a:bodyPr lIns="0" tIns="0" rIns="0" bIns="0" rtlCol="0" anchor="t">
            <a:spAutoFit/>
          </a:bodyPr>
          <a:lstStyle/>
          <a:p>
            <a:pPr algn="ctr">
              <a:lnSpc>
                <a:spcPts val="6889"/>
              </a:lnSpc>
            </a:pPr>
            <a:r>
              <a:rPr lang="en-US" sz="4921" dirty="0">
                <a:solidFill>
                  <a:srgbClr val="FFFFFF"/>
                </a:solidFill>
                <a:latin typeface="Carlito"/>
              </a:rPr>
              <a:t>1</a:t>
            </a:r>
          </a:p>
        </p:txBody>
      </p:sp>
      <p:sp>
        <p:nvSpPr>
          <p:cNvPr id="14" name="Rectangle 13">
            <a:extLst>
              <a:ext uri="{FF2B5EF4-FFF2-40B4-BE49-F238E27FC236}">
                <a16:creationId xmlns:a16="http://schemas.microsoft.com/office/drawing/2014/main" id="{B21EB354-0595-31CA-D639-F4C34AA253B8}"/>
              </a:ext>
            </a:extLst>
          </p:cNvPr>
          <p:cNvSpPr/>
          <p:nvPr/>
        </p:nvSpPr>
        <p:spPr>
          <a:xfrm>
            <a:off x="-31229" y="2247900"/>
            <a:ext cx="18319229" cy="614315"/>
          </a:xfrm>
          <a:prstGeom prst="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dirty="0">
                <a:solidFill>
                  <a:srgbClr val="002060"/>
                </a:solidFill>
              </a:rPr>
              <a:t>Careerpilot is closing. This resource is only available to use until 23</a:t>
            </a:r>
            <a:r>
              <a:rPr lang="en-GB" sz="2000" baseline="30000" dirty="0">
                <a:solidFill>
                  <a:srgbClr val="002060"/>
                </a:solidFill>
              </a:rPr>
              <a:t>rd</a:t>
            </a:r>
            <a:r>
              <a:rPr lang="en-GB" sz="2000" dirty="0">
                <a:solidFill>
                  <a:srgbClr val="002060"/>
                </a:solidFill>
              </a:rPr>
              <a:t> October 2026.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658" y="-831801"/>
            <a:ext cx="18320520" cy="3411585"/>
            <a:chOff x="0" y="-219075"/>
            <a:chExt cx="4825157" cy="898524"/>
          </a:xfrm>
        </p:grpSpPr>
        <p:sp>
          <p:nvSpPr>
            <p:cNvPr id="3" name="Freeform 3"/>
            <p:cNvSpPr/>
            <p:nvPr/>
          </p:nvSpPr>
          <p:spPr>
            <a:xfrm>
              <a:off x="0" y="0"/>
              <a:ext cx="4820716" cy="439865"/>
            </a:xfrm>
            <a:custGeom>
              <a:avLst/>
              <a:gdLst/>
              <a:ahLst/>
              <a:cxnLst/>
              <a:rect l="l" t="t" r="r" b="b"/>
              <a:pathLst>
                <a:path w="4820716" h="439865">
                  <a:moveTo>
                    <a:pt x="0" y="0"/>
                  </a:moveTo>
                  <a:lnTo>
                    <a:pt x="4820716" y="0"/>
                  </a:lnTo>
                  <a:lnTo>
                    <a:pt x="4820716" y="439865"/>
                  </a:lnTo>
                  <a:lnTo>
                    <a:pt x="0" y="439865"/>
                  </a:lnTo>
                  <a:close/>
                </a:path>
              </a:pathLst>
            </a:custGeom>
            <a:solidFill>
              <a:srgbClr val="5F295F"/>
            </a:solidFill>
          </p:spPr>
          <p:txBody>
            <a:bodyPr/>
            <a:lstStyle/>
            <a:p>
              <a:endParaRPr lang="en-GB"/>
            </a:p>
          </p:txBody>
        </p:sp>
        <p:sp>
          <p:nvSpPr>
            <p:cNvPr id="4" name="TextBox 4"/>
            <p:cNvSpPr txBox="1"/>
            <p:nvPr/>
          </p:nvSpPr>
          <p:spPr>
            <a:xfrm>
              <a:off x="0" y="-219075"/>
              <a:ext cx="4825157" cy="898524"/>
            </a:xfrm>
            <a:prstGeom prst="rect">
              <a:avLst/>
            </a:prstGeom>
          </p:spPr>
          <p:txBody>
            <a:bodyPr lIns="50800" tIns="50800" rIns="50800" bIns="50800" rtlCol="0" anchor="ctr"/>
            <a:lstStyle/>
            <a:p>
              <a:pPr algn="ctr">
                <a:lnSpc>
                  <a:spcPts val="7840"/>
                </a:lnSpc>
              </a:pPr>
              <a:r>
                <a:rPr lang="en-US" sz="5600" dirty="0">
                  <a:solidFill>
                    <a:srgbClr val="FFFFFF"/>
                  </a:solidFill>
                  <a:latin typeface="Carlito Bold"/>
                </a:rPr>
                <a:t>KS4: Degree or Not a Degree?</a:t>
              </a:r>
            </a:p>
          </p:txBody>
        </p:sp>
      </p:grpSp>
      <p:pic>
        <p:nvPicPr>
          <p:cNvPr id="5" name="Picture 5"/>
          <p:cNvPicPr>
            <a:picLocks noChangeAspect="1"/>
          </p:cNvPicPr>
          <p:nvPr/>
        </p:nvPicPr>
        <p:blipFill>
          <a:blip r:embed="rId2"/>
          <a:srcRect/>
          <a:stretch>
            <a:fillRect/>
          </a:stretch>
        </p:blipFill>
        <p:spPr>
          <a:xfrm>
            <a:off x="423076" y="0"/>
            <a:ext cx="1900689" cy="1670113"/>
          </a:xfrm>
          <a:prstGeom prst="rect">
            <a:avLst/>
          </a:prstGeom>
        </p:spPr>
      </p:pic>
      <p:pic>
        <p:nvPicPr>
          <p:cNvPr id="9" name="Picture 9"/>
          <p:cNvPicPr>
            <a:picLocks noChangeAspect="1"/>
          </p:cNvPicPr>
          <p:nvPr/>
        </p:nvPicPr>
        <p:blipFill>
          <a:blip r:embed="rId3"/>
          <a:srcRect/>
          <a:stretch>
            <a:fillRect/>
          </a:stretch>
        </p:blipFill>
        <p:spPr>
          <a:xfrm>
            <a:off x="423076" y="9330649"/>
            <a:ext cx="3536299" cy="618369"/>
          </a:xfrm>
          <a:prstGeom prst="rect">
            <a:avLst/>
          </a:prstGeom>
        </p:spPr>
      </p:pic>
      <p:graphicFrame>
        <p:nvGraphicFramePr>
          <p:cNvPr id="10" name="Table 10"/>
          <p:cNvGraphicFramePr>
            <a:graphicFrameLocks noGrp="1"/>
          </p:cNvGraphicFramePr>
          <p:nvPr>
            <p:extLst>
              <p:ext uri="{D42A27DB-BD31-4B8C-83A1-F6EECF244321}">
                <p14:modId xmlns:p14="http://schemas.microsoft.com/office/powerpoint/2010/main" val="3849972342"/>
              </p:ext>
            </p:extLst>
          </p:nvPr>
        </p:nvGraphicFramePr>
        <p:xfrm>
          <a:off x="325633" y="1960474"/>
          <a:ext cx="17621077" cy="6758710"/>
        </p:xfrm>
        <a:graphic>
          <a:graphicData uri="http://schemas.openxmlformats.org/drawingml/2006/table">
            <a:tbl>
              <a:tblPr/>
              <a:tblGrid>
                <a:gridCol w="4188400">
                  <a:extLst>
                    <a:ext uri="{9D8B030D-6E8A-4147-A177-3AD203B41FA5}">
                      <a16:colId xmlns:a16="http://schemas.microsoft.com/office/drawing/2014/main" val="20000"/>
                    </a:ext>
                  </a:extLst>
                </a:gridCol>
                <a:gridCol w="3074306">
                  <a:extLst>
                    <a:ext uri="{9D8B030D-6E8A-4147-A177-3AD203B41FA5}">
                      <a16:colId xmlns:a16="http://schemas.microsoft.com/office/drawing/2014/main" val="20001"/>
                    </a:ext>
                  </a:extLst>
                </a:gridCol>
                <a:gridCol w="10358371">
                  <a:extLst>
                    <a:ext uri="{9D8B030D-6E8A-4147-A177-3AD203B41FA5}">
                      <a16:colId xmlns:a16="http://schemas.microsoft.com/office/drawing/2014/main" val="20002"/>
                    </a:ext>
                  </a:extLst>
                </a:gridCol>
              </a:tblGrid>
              <a:tr h="823794">
                <a:tc>
                  <a:txBody>
                    <a:bodyPr/>
                    <a:lstStyle/>
                    <a:p>
                      <a:pPr algn="ctr">
                        <a:lnSpc>
                          <a:spcPts val="2940"/>
                        </a:lnSpc>
                        <a:defRPr/>
                      </a:pPr>
                      <a:r>
                        <a:rPr lang="en-US" sz="2100">
                          <a:solidFill>
                            <a:srgbClr val="5F295F"/>
                          </a:solidFill>
                          <a:latin typeface="Carlito Bold"/>
                        </a:rPr>
                        <a:t>Degree Course</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EEEEEE"/>
                    </a:solidFill>
                  </a:tcPr>
                </a:tc>
                <a:tc>
                  <a:txBody>
                    <a:bodyPr/>
                    <a:lstStyle/>
                    <a:p>
                      <a:pPr algn="ctr">
                        <a:lnSpc>
                          <a:spcPts val="2940"/>
                        </a:lnSpc>
                        <a:defRPr/>
                      </a:pPr>
                      <a:r>
                        <a:rPr lang="en-US" sz="2100">
                          <a:solidFill>
                            <a:srgbClr val="5F295F"/>
                          </a:solidFill>
                          <a:latin typeface="Carlito Bold"/>
                        </a:rPr>
                        <a:t>Fake or Real?</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EEEEEE"/>
                    </a:solidFill>
                  </a:tcPr>
                </a:tc>
                <a:tc>
                  <a:txBody>
                    <a:bodyPr/>
                    <a:lstStyle/>
                    <a:p>
                      <a:pPr algn="ctr">
                        <a:lnSpc>
                          <a:spcPts val="2940"/>
                        </a:lnSpc>
                        <a:defRPr/>
                      </a:pPr>
                      <a:r>
                        <a:rPr lang="en-US" sz="2100" dirty="0">
                          <a:solidFill>
                            <a:srgbClr val="5F295F"/>
                          </a:solidFill>
                          <a:latin typeface="Carlito Bold"/>
                        </a:rPr>
                        <a:t>Example of where can you study this course</a:t>
                      </a: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EEEEEE"/>
                    </a:solidFill>
                  </a:tcPr>
                </a:tc>
                <a:extLst>
                  <a:ext uri="{0D108BD9-81ED-4DB2-BD59-A6C34878D82A}">
                    <a16:rowId xmlns:a16="http://schemas.microsoft.com/office/drawing/2014/main" val="10000"/>
                  </a:ext>
                </a:extLst>
              </a:tr>
              <a:tr h="996216">
                <a:tc>
                  <a:txBody>
                    <a:bodyPr/>
                    <a:lstStyle/>
                    <a:p>
                      <a:pPr algn="ctr">
                        <a:lnSpc>
                          <a:spcPts val="2940"/>
                        </a:lnSpc>
                        <a:defRPr/>
                      </a:pPr>
                      <a:r>
                        <a:rPr lang="en-US" sz="2100">
                          <a:solidFill>
                            <a:srgbClr val="5F295F"/>
                          </a:solidFill>
                          <a:latin typeface="Carlito Bold"/>
                        </a:rPr>
                        <a:t>Cake Design</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940"/>
                        </a:lnSpc>
                        <a:defRPr/>
                      </a:pPr>
                      <a:r>
                        <a:rPr lang="en-US" sz="2100">
                          <a:solidFill>
                            <a:srgbClr val="5F295F"/>
                          </a:solidFill>
                          <a:latin typeface="Carlito Bold"/>
                        </a:rPr>
                        <a:t>Fake</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239"/>
                        </a:lnSpc>
                        <a:defRPr/>
                      </a:pPr>
                      <a:r>
                        <a:rPr lang="en-US" sz="1599">
                          <a:solidFill>
                            <a:srgbClr val="5F295F"/>
                          </a:solidFill>
                          <a:latin typeface="Carlito Bold"/>
                        </a:rPr>
                        <a:t>Not available as a degree, but you could look at college courses such as Level 2 Certificate in Sugarcraft, Level 2 Certificate in Professional Cake Decoration or Level 3 Diploma in General Patisserie and Confectionary</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823794">
                <a:tc>
                  <a:txBody>
                    <a:bodyPr/>
                    <a:lstStyle/>
                    <a:p>
                      <a:pPr algn="ctr">
                        <a:lnSpc>
                          <a:spcPts val="2940"/>
                        </a:lnSpc>
                        <a:defRPr/>
                      </a:pPr>
                      <a:r>
                        <a:rPr lang="en-US" sz="2100">
                          <a:solidFill>
                            <a:srgbClr val="5F295F"/>
                          </a:solidFill>
                          <a:latin typeface="Carlito Bold"/>
                        </a:rPr>
                        <a:t>Wildlife Conservation</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940"/>
                        </a:lnSpc>
                        <a:defRPr/>
                      </a:pPr>
                      <a:r>
                        <a:rPr lang="en-US" sz="2100">
                          <a:solidFill>
                            <a:srgbClr val="5F295F"/>
                          </a:solidFill>
                          <a:latin typeface="Carlito Bold"/>
                        </a:rPr>
                        <a:t>Real</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940"/>
                        </a:lnSpc>
                        <a:defRPr/>
                      </a:pPr>
                      <a:r>
                        <a:rPr lang="en-US" sz="2100">
                          <a:solidFill>
                            <a:srgbClr val="5F295F"/>
                          </a:solidFill>
                          <a:latin typeface="Carlito Bold"/>
                        </a:rPr>
                        <a:t>Bath Spa University</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193311">
                <a:tc>
                  <a:txBody>
                    <a:bodyPr/>
                    <a:lstStyle/>
                    <a:p>
                      <a:pPr algn="ctr">
                        <a:lnSpc>
                          <a:spcPts val="2940"/>
                        </a:lnSpc>
                        <a:defRPr/>
                      </a:pPr>
                      <a:r>
                        <a:rPr lang="en-US" sz="2100">
                          <a:solidFill>
                            <a:srgbClr val="5F295F"/>
                          </a:solidFill>
                          <a:latin typeface="Carlito Bold"/>
                        </a:rPr>
                        <a:t>Festival Management</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940"/>
                        </a:lnSpc>
                        <a:defRPr/>
                      </a:pPr>
                      <a:r>
                        <a:rPr lang="en-US" sz="2100">
                          <a:solidFill>
                            <a:srgbClr val="5F295F"/>
                          </a:solidFill>
                          <a:latin typeface="Carlito Bold"/>
                        </a:rPr>
                        <a:t>Real</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940"/>
                        </a:lnSpc>
                        <a:defRPr/>
                      </a:pPr>
                      <a:r>
                        <a:rPr lang="en-US" sz="2100">
                          <a:solidFill>
                            <a:srgbClr val="5F295F"/>
                          </a:solidFill>
                          <a:latin typeface="Carlito Bold"/>
                        </a:rPr>
                        <a:t>Falmouth University</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274007">
                <a:tc>
                  <a:txBody>
                    <a:bodyPr/>
                    <a:lstStyle/>
                    <a:p>
                      <a:pPr algn="ctr">
                        <a:lnSpc>
                          <a:spcPts val="2940"/>
                        </a:lnSpc>
                        <a:defRPr/>
                      </a:pPr>
                      <a:r>
                        <a:rPr lang="en-US" sz="2100">
                          <a:solidFill>
                            <a:srgbClr val="5F295F"/>
                          </a:solidFill>
                          <a:latin typeface="Carlito Bold"/>
                        </a:rPr>
                        <a:t>Vlogging</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940"/>
                        </a:lnSpc>
                        <a:defRPr/>
                      </a:pPr>
                      <a:r>
                        <a:rPr lang="en-US" sz="2100">
                          <a:solidFill>
                            <a:srgbClr val="5F295F"/>
                          </a:solidFill>
                          <a:latin typeface="Carlito Bold"/>
                        </a:rPr>
                        <a:t>Fake</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239"/>
                        </a:lnSpc>
                        <a:defRPr/>
                      </a:pPr>
                      <a:r>
                        <a:rPr lang="en-US" sz="1599">
                          <a:solidFill>
                            <a:srgbClr val="5F295F"/>
                          </a:solidFill>
                          <a:latin typeface="Carlito Bold"/>
                        </a:rPr>
                        <a:t>Not available specifically as a degree, but you could look at college courses such as Level 1 Award In Video Editing and Production for Creative Media Industries, Level 2 Certificate in Creative Digital Media or Level 3 Diploma in Digital Content Production. Vlogging may be covered in more general Film and Media Degree Courses.</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823794">
                <a:tc>
                  <a:txBody>
                    <a:bodyPr/>
                    <a:lstStyle/>
                    <a:p>
                      <a:pPr algn="ctr">
                        <a:lnSpc>
                          <a:spcPts val="2940"/>
                        </a:lnSpc>
                        <a:defRPr/>
                      </a:pPr>
                      <a:r>
                        <a:rPr lang="en-US" sz="2100">
                          <a:solidFill>
                            <a:srgbClr val="5F295F"/>
                          </a:solidFill>
                          <a:latin typeface="Carlito Bold"/>
                        </a:rPr>
                        <a:t>Football Science</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94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5F295F"/>
                    </a:solidFill>
                  </a:tcPr>
                </a:tc>
                <a:tc>
                  <a:txBody>
                    <a:bodyPr/>
                    <a:lstStyle/>
                    <a:p>
                      <a:pPr algn="ctr">
                        <a:lnSpc>
                          <a:spcPts val="2940"/>
                        </a:lnSpc>
                        <a:defRPr/>
                      </a:pP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5F295F"/>
                    </a:solidFill>
                  </a:tcPr>
                </a:tc>
                <a:extLst>
                  <a:ext uri="{0D108BD9-81ED-4DB2-BD59-A6C34878D82A}">
                    <a16:rowId xmlns:a16="http://schemas.microsoft.com/office/drawing/2014/main" val="10005"/>
                  </a:ext>
                </a:extLst>
              </a:tr>
              <a:tr h="823794">
                <a:tc>
                  <a:txBody>
                    <a:bodyPr/>
                    <a:lstStyle/>
                    <a:p>
                      <a:pPr algn="ctr">
                        <a:lnSpc>
                          <a:spcPts val="2940"/>
                        </a:lnSpc>
                        <a:defRPr/>
                      </a:pPr>
                      <a:r>
                        <a:rPr lang="en-US" sz="2100">
                          <a:solidFill>
                            <a:srgbClr val="5F295F"/>
                          </a:solidFill>
                          <a:latin typeface="Carlito Bold"/>
                        </a:rPr>
                        <a:t>Animal Behaviour</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94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5F295F"/>
                    </a:solidFill>
                  </a:tcPr>
                </a:tc>
                <a:tc>
                  <a:txBody>
                    <a:bodyPr/>
                    <a:lstStyle/>
                    <a:p>
                      <a:pPr algn="ctr">
                        <a:lnSpc>
                          <a:spcPts val="2940"/>
                        </a:lnSpc>
                        <a:defRPr/>
                      </a:pP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5F295F"/>
                    </a:solidFill>
                  </a:tcPr>
                </a:tc>
                <a:extLst>
                  <a:ext uri="{0D108BD9-81ED-4DB2-BD59-A6C34878D82A}">
                    <a16:rowId xmlns:a16="http://schemas.microsoft.com/office/drawing/2014/main" val="10006"/>
                  </a:ext>
                </a:extLst>
              </a:tr>
            </a:tbl>
          </a:graphicData>
        </a:graphic>
      </p:graphicFrame>
      <p:pic>
        <p:nvPicPr>
          <p:cNvPr id="11" name="Picture 11"/>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5910939" y="115636"/>
            <a:ext cx="2155569" cy="1438842"/>
          </a:xfrm>
          <a:prstGeom prst="rect">
            <a:avLst/>
          </a:prstGeom>
        </p:spPr>
      </p:pic>
      <p:grpSp>
        <p:nvGrpSpPr>
          <p:cNvPr id="12" name="Group 12"/>
          <p:cNvGrpSpPr/>
          <p:nvPr/>
        </p:nvGrpSpPr>
        <p:grpSpPr>
          <a:xfrm>
            <a:off x="15639265" y="6454287"/>
            <a:ext cx="2251830" cy="3411584"/>
            <a:chOff x="-5604" y="-325523"/>
            <a:chExt cx="593074" cy="898525"/>
          </a:xfrm>
        </p:grpSpPr>
        <p:sp>
          <p:nvSpPr>
            <p:cNvPr id="13" name="Freeform 13"/>
            <p:cNvSpPr/>
            <p:nvPr/>
          </p:nvSpPr>
          <p:spPr>
            <a:xfrm>
              <a:off x="0" y="-2242"/>
              <a:ext cx="581867" cy="251964"/>
            </a:xfrm>
            <a:custGeom>
              <a:avLst/>
              <a:gdLst/>
              <a:ahLst/>
              <a:cxnLst/>
              <a:rect l="l" t="t" r="r" b="b"/>
              <a:pathLst>
                <a:path w="581867" h="251964">
                  <a:moveTo>
                    <a:pt x="125982" y="0"/>
                  </a:moveTo>
                  <a:lnTo>
                    <a:pt x="455886" y="0"/>
                  </a:lnTo>
                  <a:cubicBezTo>
                    <a:pt x="489298" y="0"/>
                    <a:pt x="521342" y="13273"/>
                    <a:pt x="544968" y="36899"/>
                  </a:cubicBezTo>
                  <a:cubicBezTo>
                    <a:pt x="568594" y="60525"/>
                    <a:pt x="581867" y="92569"/>
                    <a:pt x="581867" y="125982"/>
                  </a:cubicBezTo>
                  <a:lnTo>
                    <a:pt x="581867" y="125982"/>
                  </a:lnTo>
                  <a:cubicBezTo>
                    <a:pt x="581867" y="159394"/>
                    <a:pt x="568594" y="191438"/>
                    <a:pt x="544968" y="215065"/>
                  </a:cubicBezTo>
                  <a:cubicBezTo>
                    <a:pt x="521342" y="238691"/>
                    <a:pt x="489298" y="251964"/>
                    <a:pt x="455886" y="251964"/>
                  </a:cubicBezTo>
                  <a:lnTo>
                    <a:pt x="125982" y="251964"/>
                  </a:lnTo>
                  <a:cubicBezTo>
                    <a:pt x="92569" y="251964"/>
                    <a:pt x="60525" y="238691"/>
                    <a:pt x="36899" y="215065"/>
                  </a:cubicBezTo>
                  <a:cubicBezTo>
                    <a:pt x="13273" y="191438"/>
                    <a:pt x="0" y="159394"/>
                    <a:pt x="0" y="125982"/>
                  </a:cubicBezTo>
                  <a:lnTo>
                    <a:pt x="0" y="125982"/>
                  </a:lnTo>
                  <a:cubicBezTo>
                    <a:pt x="0" y="92569"/>
                    <a:pt x="13273" y="60525"/>
                    <a:pt x="36899" y="36899"/>
                  </a:cubicBezTo>
                  <a:cubicBezTo>
                    <a:pt x="60525" y="13273"/>
                    <a:pt x="92569" y="0"/>
                    <a:pt x="125982" y="0"/>
                  </a:cubicBezTo>
                  <a:close/>
                </a:path>
              </a:pathLst>
            </a:custGeom>
            <a:solidFill>
              <a:srgbClr val="FFFFFF"/>
            </a:solidFill>
          </p:spPr>
          <p:txBody>
            <a:bodyPr/>
            <a:lstStyle/>
            <a:p>
              <a:endParaRPr lang="en-GB"/>
            </a:p>
          </p:txBody>
        </p:sp>
        <p:sp>
          <p:nvSpPr>
            <p:cNvPr id="14" name="TextBox 14"/>
            <p:cNvSpPr txBox="1"/>
            <p:nvPr/>
          </p:nvSpPr>
          <p:spPr>
            <a:xfrm>
              <a:off x="-5604" y="-325523"/>
              <a:ext cx="593074" cy="898525"/>
            </a:xfrm>
            <a:prstGeom prst="rect">
              <a:avLst/>
            </a:prstGeom>
          </p:spPr>
          <p:txBody>
            <a:bodyPr lIns="50800" tIns="50800" rIns="50800" bIns="50800" rtlCol="0" anchor="ctr"/>
            <a:lstStyle/>
            <a:p>
              <a:pPr algn="ctr">
                <a:lnSpc>
                  <a:spcPts val="3359"/>
                </a:lnSpc>
              </a:pPr>
              <a:r>
                <a:rPr lang="en-US" sz="2400" u="sng" dirty="0">
                  <a:solidFill>
                    <a:srgbClr val="7030A0"/>
                  </a:solidFill>
                  <a:latin typeface="Carlito"/>
                  <a:hlinkClick r:id="rId5" action="ppaction://hlinksldjump">
                    <a:extLst>
                      <a:ext uri="{A12FA001-AC4F-418D-AE19-62706E023703}">
                        <ahyp:hlinkClr xmlns:ahyp="http://schemas.microsoft.com/office/drawing/2018/hyperlinkcolor" val="tx"/>
                      </a:ext>
                    </a:extLst>
                  </a:hlinkClick>
                </a:rPr>
                <a:t>Click here for </a:t>
              </a:r>
            </a:p>
            <a:p>
              <a:pPr algn="ctr">
                <a:lnSpc>
                  <a:spcPts val="3359"/>
                </a:lnSpc>
              </a:pPr>
              <a:r>
                <a:rPr lang="en-US" sz="2400" u="sng" dirty="0">
                  <a:solidFill>
                    <a:srgbClr val="7030A0"/>
                  </a:solidFill>
                  <a:latin typeface="Carlito"/>
                  <a:hlinkClick r:id="rId5" action="ppaction://hlinksldjump">
                    <a:extLst>
                      <a:ext uri="{A12FA001-AC4F-418D-AE19-62706E023703}">
                        <ahyp:hlinkClr xmlns:ahyp="http://schemas.microsoft.com/office/drawing/2018/hyperlinkcolor" val="tx"/>
                      </a:ext>
                    </a:extLst>
                  </a:hlinkClick>
                </a:rPr>
                <a:t>next slide</a:t>
              </a:r>
            </a:p>
          </p:txBody>
        </p:sp>
      </p:grpSp>
      <p:sp>
        <p:nvSpPr>
          <p:cNvPr id="15" name="TextBox 15"/>
          <p:cNvSpPr txBox="1"/>
          <p:nvPr/>
        </p:nvSpPr>
        <p:spPr>
          <a:xfrm>
            <a:off x="8842786" y="9070561"/>
            <a:ext cx="633744" cy="830227"/>
          </a:xfrm>
          <a:prstGeom prst="rect">
            <a:avLst/>
          </a:prstGeom>
        </p:spPr>
        <p:txBody>
          <a:bodyPr lIns="0" tIns="0" rIns="0" bIns="0" rtlCol="0" anchor="t">
            <a:spAutoFit/>
          </a:bodyPr>
          <a:lstStyle/>
          <a:p>
            <a:pPr algn="ctr">
              <a:lnSpc>
                <a:spcPts val="6889"/>
              </a:lnSpc>
            </a:pPr>
            <a:r>
              <a:rPr lang="en-US" sz="4921" dirty="0">
                <a:solidFill>
                  <a:srgbClr val="FFFFFF"/>
                </a:solidFill>
                <a:latin typeface="Carlito"/>
              </a:rPr>
              <a:t>1</a:t>
            </a:r>
          </a:p>
        </p:txBody>
      </p:sp>
      <p:grpSp>
        <p:nvGrpSpPr>
          <p:cNvPr id="16" name="Group 8">
            <a:extLst>
              <a:ext uri="{FF2B5EF4-FFF2-40B4-BE49-F238E27FC236}">
                <a16:creationId xmlns:a16="http://schemas.microsoft.com/office/drawing/2014/main" id="{D61C1D1A-5717-566E-7130-12B8BAC2A711}"/>
              </a:ext>
            </a:extLst>
          </p:cNvPr>
          <p:cNvGrpSpPr/>
          <p:nvPr/>
        </p:nvGrpSpPr>
        <p:grpSpPr>
          <a:xfrm>
            <a:off x="1203" y="8490792"/>
            <a:ext cx="18303658" cy="2215308"/>
            <a:chOff x="0" y="-133350"/>
            <a:chExt cx="4820716" cy="583455"/>
          </a:xfrm>
        </p:grpSpPr>
        <p:sp>
          <p:nvSpPr>
            <p:cNvPr id="17" name="Freeform 9">
              <a:extLst>
                <a:ext uri="{FF2B5EF4-FFF2-40B4-BE49-F238E27FC236}">
                  <a16:creationId xmlns:a16="http://schemas.microsoft.com/office/drawing/2014/main" id="{9E69D032-3BF5-DA1D-A8BD-980641311F84}"/>
                </a:ext>
              </a:extLst>
            </p:cNvPr>
            <p:cNvSpPr/>
            <p:nvPr/>
          </p:nvSpPr>
          <p:spPr>
            <a:xfrm>
              <a:off x="0" y="0"/>
              <a:ext cx="4820716" cy="340894"/>
            </a:xfrm>
            <a:custGeom>
              <a:avLst/>
              <a:gdLst/>
              <a:ahLst/>
              <a:cxnLst/>
              <a:rect l="l" t="t" r="r" b="b"/>
              <a:pathLst>
                <a:path w="4820716" h="340894">
                  <a:moveTo>
                    <a:pt x="0" y="0"/>
                  </a:moveTo>
                  <a:lnTo>
                    <a:pt x="4820716" y="0"/>
                  </a:lnTo>
                  <a:lnTo>
                    <a:pt x="4820716" y="340894"/>
                  </a:lnTo>
                  <a:lnTo>
                    <a:pt x="0" y="340894"/>
                  </a:lnTo>
                  <a:close/>
                </a:path>
              </a:pathLst>
            </a:custGeom>
            <a:solidFill>
              <a:srgbClr val="5F295F"/>
            </a:solidFill>
          </p:spPr>
          <p:txBody>
            <a:bodyPr/>
            <a:lstStyle/>
            <a:p>
              <a:endParaRPr lang="en-GB"/>
            </a:p>
          </p:txBody>
        </p:sp>
        <p:sp>
          <p:nvSpPr>
            <p:cNvPr id="18" name="TextBox 10">
              <a:extLst>
                <a:ext uri="{FF2B5EF4-FFF2-40B4-BE49-F238E27FC236}">
                  <a16:creationId xmlns:a16="http://schemas.microsoft.com/office/drawing/2014/main" id="{A8809022-8918-3F80-ACD6-E91BFD647F27}"/>
                </a:ext>
              </a:extLst>
            </p:cNvPr>
            <p:cNvSpPr txBox="1"/>
            <p:nvPr/>
          </p:nvSpPr>
          <p:spPr>
            <a:xfrm>
              <a:off x="0" y="-133350"/>
              <a:ext cx="4776137" cy="583455"/>
            </a:xfrm>
            <a:prstGeom prst="rect">
              <a:avLst/>
            </a:prstGeom>
          </p:spPr>
          <p:txBody>
            <a:bodyPr lIns="50800" tIns="50800" rIns="50800" bIns="50800" rtlCol="0" anchor="ctr"/>
            <a:lstStyle/>
            <a:p>
              <a:pPr algn="r">
                <a:lnSpc>
                  <a:spcPts val="5040"/>
                </a:lnSpc>
              </a:pPr>
              <a:r>
                <a:rPr lang="en-US" sz="3600" dirty="0">
                  <a:solidFill>
                    <a:srgbClr val="FFFFFF"/>
                  </a:solidFill>
                  <a:latin typeface="Carlito Bold"/>
                </a:rPr>
                <a:t>careerpilot.org.uk    </a:t>
              </a:r>
            </a:p>
          </p:txBody>
        </p:sp>
      </p:grpSp>
      <p:pic>
        <p:nvPicPr>
          <p:cNvPr id="19" name="Picture 11">
            <a:extLst>
              <a:ext uri="{FF2B5EF4-FFF2-40B4-BE49-F238E27FC236}">
                <a16:creationId xmlns:a16="http://schemas.microsoft.com/office/drawing/2014/main" id="{609D74A2-80B9-BD92-8B43-F8EE0E584E71}"/>
              </a:ext>
            </a:extLst>
          </p:cNvPr>
          <p:cNvPicPr>
            <a:picLocks noChangeAspect="1"/>
          </p:cNvPicPr>
          <p:nvPr/>
        </p:nvPicPr>
        <p:blipFill>
          <a:blip r:embed="rId3"/>
          <a:srcRect/>
          <a:stretch>
            <a:fillRect/>
          </a:stretch>
        </p:blipFill>
        <p:spPr>
          <a:xfrm>
            <a:off x="555615" y="9330649"/>
            <a:ext cx="3536299" cy="618369"/>
          </a:xfrm>
          <a:prstGeom prst="rect">
            <a:avLst/>
          </a:prstGeom>
        </p:spPr>
      </p:pic>
      <p:sp>
        <p:nvSpPr>
          <p:cNvPr id="20" name="TextBox 12">
            <a:extLst>
              <a:ext uri="{FF2B5EF4-FFF2-40B4-BE49-F238E27FC236}">
                <a16:creationId xmlns:a16="http://schemas.microsoft.com/office/drawing/2014/main" id="{DA5F3A8A-6AB9-C935-4481-A96547FE2421}"/>
              </a:ext>
            </a:extLst>
          </p:cNvPr>
          <p:cNvSpPr txBox="1"/>
          <p:nvPr/>
        </p:nvSpPr>
        <p:spPr>
          <a:xfrm>
            <a:off x="8982728" y="9224719"/>
            <a:ext cx="987604" cy="830227"/>
          </a:xfrm>
          <a:prstGeom prst="rect">
            <a:avLst/>
          </a:prstGeom>
        </p:spPr>
        <p:txBody>
          <a:bodyPr wrap="square" lIns="0" tIns="0" rIns="0" bIns="0" rtlCol="0" anchor="t">
            <a:spAutoFit/>
          </a:bodyPr>
          <a:lstStyle/>
          <a:p>
            <a:pPr algn="ctr">
              <a:lnSpc>
                <a:spcPts val="6889"/>
              </a:lnSpc>
            </a:pPr>
            <a:r>
              <a:rPr lang="en-US" sz="4921" dirty="0">
                <a:solidFill>
                  <a:srgbClr val="FFFFFF"/>
                </a:solidFill>
                <a:latin typeface="Carlito"/>
              </a:rPr>
              <a:t>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658" y="-831801"/>
            <a:ext cx="18320520" cy="3411585"/>
            <a:chOff x="0" y="-219075"/>
            <a:chExt cx="4825157" cy="898524"/>
          </a:xfrm>
        </p:grpSpPr>
        <p:sp>
          <p:nvSpPr>
            <p:cNvPr id="3" name="Freeform 3"/>
            <p:cNvSpPr/>
            <p:nvPr/>
          </p:nvSpPr>
          <p:spPr>
            <a:xfrm>
              <a:off x="0" y="0"/>
              <a:ext cx="4820716" cy="439865"/>
            </a:xfrm>
            <a:custGeom>
              <a:avLst/>
              <a:gdLst/>
              <a:ahLst/>
              <a:cxnLst/>
              <a:rect l="l" t="t" r="r" b="b"/>
              <a:pathLst>
                <a:path w="4820716" h="439865">
                  <a:moveTo>
                    <a:pt x="0" y="0"/>
                  </a:moveTo>
                  <a:lnTo>
                    <a:pt x="4820716" y="0"/>
                  </a:lnTo>
                  <a:lnTo>
                    <a:pt x="4820716" y="439865"/>
                  </a:lnTo>
                  <a:lnTo>
                    <a:pt x="0" y="439865"/>
                  </a:lnTo>
                  <a:close/>
                </a:path>
              </a:pathLst>
            </a:custGeom>
            <a:solidFill>
              <a:srgbClr val="5F295F"/>
            </a:solidFill>
          </p:spPr>
          <p:txBody>
            <a:bodyPr/>
            <a:lstStyle/>
            <a:p>
              <a:endParaRPr lang="en-GB"/>
            </a:p>
          </p:txBody>
        </p:sp>
        <p:sp>
          <p:nvSpPr>
            <p:cNvPr id="4" name="TextBox 4"/>
            <p:cNvSpPr txBox="1"/>
            <p:nvPr/>
          </p:nvSpPr>
          <p:spPr>
            <a:xfrm>
              <a:off x="0" y="-219075"/>
              <a:ext cx="4825157" cy="898524"/>
            </a:xfrm>
            <a:prstGeom prst="rect">
              <a:avLst/>
            </a:prstGeom>
          </p:spPr>
          <p:txBody>
            <a:bodyPr lIns="50800" tIns="50800" rIns="50800" bIns="50800" rtlCol="0" anchor="ctr"/>
            <a:lstStyle/>
            <a:p>
              <a:pPr algn="ctr">
                <a:lnSpc>
                  <a:spcPts val="7840"/>
                </a:lnSpc>
              </a:pPr>
              <a:r>
                <a:rPr lang="en-US" sz="5600" dirty="0">
                  <a:solidFill>
                    <a:srgbClr val="FFFFFF"/>
                  </a:solidFill>
                  <a:latin typeface="Carlito Bold"/>
                </a:rPr>
                <a:t>KS4: Degree or Not a Degree?</a:t>
              </a:r>
            </a:p>
          </p:txBody>
        </p:sp>
      </p:grpSp>
      <p:pic>
        <p:nvPicPr>
          <p:cNvPr id="5" name="Picture 5"/>
          <p:cNvPicPr>
            <a:picLocks noChangeAspect="1"/>
          </p:cNvPicPr>
          <p:nvPr/>
        </p:nvPicPr>
        <p:blipFill>
          <a:blip r:embed="rId2"/>
          <a:srcRect/>
          <a:stretch>
            <a:fillRect/>
          </a:stretch>
        </p:blipFill>
        <p:spPr>
          <a:xfrm>
            <a:off x="423076" y="0"/>
            <a:ext cx="1900689" cy="1670113"/>
          </a:xfrm>
          <a:prstGeom prst="rect">
            <a:avLst/>
          </a:prstGeom>
        </p:spPr>
      </p:pic>
      <p:pic>
        <p:nvPicPr>
          <p:cNvPr id="9" name="Picture 9"/>
          <p:cNvPicPr>
            <a:picLocks noChangeAspect="1"/>
          </p:cNvPicPr>
          <p:nvPr/>
        </p:nvPicPr>
        <p:blipFill>
          <a:blip r:embed="rId3"/>
          <a:srcRect/>
          <a:stretch>
            <a:fillRect/>
          </a:stretch>
        </p:blipFill>
        <p:spPr>
          <a:xfrm>
            <a:off x="423076" y="9330649"/>
            <a:ext cx="3536299" cy="618369"/>
          </a:xfrm>
          <a:prstGeom prst="rect">
            <a:avLst/>
          </a:prstGeom>
        </p:spPr>
      </p:pic>
      <p:graphicFrame>
        <p:nvGraphicFramePr>
          <p:cNvPr id="10" name="Table 10"/>
          <p:cNvGraphicFramePr>
            <a:graphicFrameLocks noGrp="1"/>
          </p:cNvGraphicFramePr>
          <p:nvPr>
            <p:extLst>
              <p:ext uri="{D42A27DB-BD31-4B8C-83A1-F6EECF244321}">
                <p14:modId xmlns:p14="http://schemas.microsoft.com/office/powerpoint/2010/main" val="1643892153"/>
              </p:ext>
            </p:extLst>
          </p:nvPr>
        </p:nvGraphicFramePr>
        <p:xfrm>
          <a:off x="325633" y="1960474"/>
          <a:ext cx="17621077" cy="6758710"/>
        </p:xfrm>
        <a:graphic>
          <a:graphicData uri="http://schemas.openxmlformats.org/drawingml/2006/table">
            <a:tbl>
              <a:tblPr/>
              <a:tblGrid>
                <a:gridCol w="4188400">
                  <a:extLst>
                    <a:ext uri="{9D8B030D-6E8A-4147-A177-3AD203B41FA5}">
                      <a16:colId xmlns:a16="http://schemas.microsoft.com/office/drawing/2014/main" val="20000"/>
                    </a:ext>
                  </a:extLst>
                </a:gridCol>
                <a:gridCol w="3074306">
                  <a:extLst>
                    <a:ext uri="{9D8B030D-6E8A-4147-A177-3AD203B41FA5}">
                      <a16:colId xmlns:a16="http://schemas.microsoft.com/office/drawing/2014/main" val="20001"/>
                    </a:ext>
                  </a:extLst>
                </a:gridCol>
                <a:gridCol w="10358371">
                  <a:extLst>
                    <a:ext uri="{9D8B030D-6E8A-4147-A177-3AD203B41FA5}">
                      <a16:colId xmlns:a16="http://schemas.microsoft.com/office/drawing/2014/main" val="20002"/>
                    </a:ext>
                  </a:extLst>
                </a:gridCol>
              </a:tblGrid>
              <a:tr h="823794">
                <a:tc>
                  <a:txBody>
                    <a:bodyPr/>
                    <a:lstStyle/>
                    <a:p>
                      <a:pPr algn="ctr">
                        <a:lnSpc>
                          <a:spcPts val="2940"/>
                        </a:lnSpc>
                        <a:defRPr/>
                      </a:pPr>
                      <a:r>
                        <a:rPr lang="en-US" sz="2100">
                          <a:solidFill>
                            <a:srgbClr val="5F295F"/>
                          </a:solidFill>
                          <a:latin typeface="Carlito Bold"/>
                        </a:rPr>
                        <a:t>Degree Course</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EEEEEE"/>
                    </a:solidFill>
                  </a:tcPr>
                </a:tc>
                <a:tc>
                  <a:txBody>
                    <a:bodyPr/>
                    <a:lstStyle/>
                    <a:p>
                      <a:pPr algn="ctr">
                        <a:lnSpc>
                          <a:spcPts val="2940"/>
                        </a:lnSpc>
                        <a:defRPr/>
                      </a:pPr>
                      <a:r>
                        <a:rPr lang="en-US" sz="2100">
                          <a:solidFill>
                            <a:srgbClr val="5F295F"/>
                          </a:solidFill>
                          <a:latin typeface="Carlito Bold"/>
                        </a:rPr>
                        <a:t>Fake or Real?</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EEEEEE"/>
                    </a:solidFill>
                  </a:tcPr>
                </a:tc>
                <a:tc>
                  <a:txBody>
                    <a:bodyPr/>
                    <a:lstStyle/>
                    <a:p>
                      <a:pPr algn="ctr">
                        <a:lnSpc>
                          <a:spcPts val="2940"/>
                        </a:lnSpc>
                        <a:defRPr/>
                      </a:pPr>
                      <a:r>
                        <a:rPr lang="en-US" sz="2100" dirty="0">
                          <a:solidFill>
                            <a:srgbClr val="5F295F"/>
                          </a:solidFill>
                          <a:latin typeface="Carlito Bold"/>
                        </a:rPr>
                        <a:t>Example of where can you study this course</a:t>
                      </a: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EEEEEE"/>
                    </a:solidFill>
                  </a:tcPr>
                </a:tc>
                <a:extLst>
                  <a:ext uri="{0D108BD9-81ED-4DB2-BD59-A6C34878D82A}">
                    <a16:rowId xmlns:a16="http://schemas.microsoft.com/office/drawing/2014/main" val="10000"/>
                  </a:ext>
                </a:extLst>
              </a:tr>
              <a:tr h="996216">
                <a:tc>
                  <a:txBody>
                    <a:bodyPr/>
                    <a:lstStyle/>
                    <a:p>
                      <a:pPr algn="ctr">
                        <a:lnSpc>
                          <a:spcPts val="2940"/>
                        </a:lnSpc>
                        <a:defRPr/>
                      </a:pPr>
                      <a:r>
                        <a:rPr lang="en-US" sz="2100">
                          <a:solidFill>
                            <a:srgbClr val="5F295F"/>
                          </a:solidFill>
                          <a:latin typeface="Carlito Bold"/>
                        </a:rPr>
                        <a:t>Cake Design</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940"/>
                        </a:lnSpc>
                        <a:defRPr/>
                      </a:pPr>
                      <a:r>
                        <a:rPr lang="en-US" sz="2100">
                          <a:solidFill>
                            <a:srgbClr val="5F295F"/>
                          </a:solidFill>
                          <a:latin typeface="Carlito Bold"/>
                        </a:rPr>
                        <a:t>Fake</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239"/>
                        </a:lnSpc>
                        <a:defRPr/>
                      </a:pPr>
                      <a:r>
                        <a:rPr lang="en-US" sz="1599">
                          <a:solidFill>
                            <a:srgbClr val="5F295F"/>
                          </a:solidFill>
                          <a:latin typeface="Carlito Bold"/>
                        </a:rPr>
                        <a:t>Not available as a degree, but you could look at college courses such as Level 2 Certificate in Sugarcraft, Level 2 Certificate in Professional Cake Decoration or Level 3 Diploma in General Patisserie and Confectionary</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823794">
                <a:tc>
                  <a:txBody>
                    <a:bodyPr/>
                    <a:lstStyle/>
                    <a:p>
                      <a:pPr algn="ctr">
                        <a:lnSpc>
                          <a:spcPts val="2940"/>
                        </a:lnSpc>
                        <a:defRPr/>
                      </a:pPr>
                      <a:r>
                        <a:rPr lang="en-US" sz="2100">
                          <a:solidFill>
                            <a:srgbClr val="5F295F"/>
                          </a:solidFill>
                          <a:latin typeface="Carlito Bold"/>
                        </a:rPr>
                        <a:t>Wildlife Conservation</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940"/>
                        </a:lnSpc>
                        <a:defRPr/>
                      </a:pPr>
                      <a:r>
                        <a:rPr lang="en-US" sz="2100">
                          <a:solidFill>
                            <a:srgbClr val="5F295F"/>
                          </a:solidFill>
                          <a:latin typeface="Carlito Bold"/>
                        </a:rPr>
                        <a:t>Real</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940"/>
                        </a:lnSpc>
                        <a:defRPr/>
                      </a:pPr>
                      <a:r>
                        <a:rPr lang="en-US" sz="2100">
                          <a:solidFill>
                            <a:srgbClr val="5F295F"/>
                          </a:solidFill>
                          <a:latin typeface="Carlito Bold"/>
                        </a:rPr>
                        <a:t>Bath Spa University</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193311">
                <a:tc>
                  <a:txBody>
                    <a:bodyPr/>
                    <a:lstStyle/>
                    <a:p>
                      <a:pPr algn="ctr">
                        <a:lnSpc>
                          <a:spcPts val="2940"/>
                        </a:lnSpc>
                        <a:defRPr/>
                      </a:pPr>
                      <a:r>
                        <a:rPr lang="en-US" sz="2100">
                          <a:solidFill>
                            <a:srgbClr val="5F295F"/>
                          </a:solidFill>
                          <a:latin typeface="Carlito Bold"/>
                        </a:rPr>
                        <a:t>Festival Management</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940"/>
                        </a:lnSpc>
                        <a:defRPr/>
                      </a:pPr>
                      <a:r>
                        <a:rPr lang="en-US" sz="2100">
                          <a:solidFill>
                            <a:srgbClr val="5F295F"/>
                          </a:solidFill>
                          <a:latin typeface="Carlito Bold"/>
                        </a:rPr>
                        <a:t>Real</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940"/>
                        </a:lnSpc>
                        <a:defRPr/>
                      </a:pPr>
                      <a:r>
                        <a:rPr lang="en-US" sz="2100" dirty="0">
                          <a:solidFill>
                            <a:srgbClr val="5F295F"/>
                          </a:solidFill>
                          <a:latin typeface="Carlito Bold"/>
                        </a:rPr>
                        <a:t>Falmouth University</a:t>
                      </a: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274007">
                <a:tc>
                  <a:txBody>
                    <a:bodyPr/>
                    <a:lstStyle/>
                    <a:p>
                      <a:pPr algn="ctr">
                        <a:lnSpc>
                          <a:spcPts val="2940"/>
                        </a:lnSpc>
                        <a:defRPr/>
                      </a:pPr>
                      <a:r>
                        <a:rPr lang="en-US" sz="2100">
                          <a:solidFill>
                            <a:srgbClr val="5F295F"/>
                          </a:solidFill>
                          <a:latin typeface="Carlito Bold"/>
                        </a:rPr>
                        <a:t>Vlogging</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940"/>
                        </a:lnSpc>
                        <a:defRPr/>
                      </a:pPr>
                      <a:r>
                        <a:rPr lang="en-US" sz="2100">
                          <a:solidFill>
                            <a:srgbClr val="5F295F"/>
                          </a:solidFill>
                          <a:latin typeface="Carlito Bold"/>
                        </a:rPr>
                        <a:t>Fake</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239"/>
                        </a:lnSpc>
                        <a:defRPr/>
                      </a:pPr>
                      <a:r>
                        <a:rPr lang="en-US" sz="1599">
                          <a:solidFill>
                            <a:srgbClr val="5F295F"/>
                          </a:solidFill>
                          <a:latin typeface="Carlito Bold"/>
                        </a:rPr>
                        <a:t>Not available as a degree, but you could look at college courses such as Level 1 Award In Video Editing and Production for Creative Media Industries, Level 2 Certificate in Creative Digital Media or Level 3 Diploma in Digital Content Production</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823794">
                <a:tc>
                  <a:txBody>
                    <a:bodyPr/>
                    <a:lstStyle/>
                    <a:p>
                      <a:pPr algn="ctr">
                        <a:lnSpc>
                          <a:spcPts val="2940"/>
                        </a:lnSpc>
                        <a:defRPr/>
                      </a:pPr>
                      <a:r>
                        <a:rPr lang="en-US" sz="2100">
                          <a:solidFill>
                            <a:srgbClr val="5F295F"/>
                          </a:solidFill>
                          <a:latin typeface="Carlito Bold"/>
                        </a:rPr>
                        <a:t>Football Science</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940"/>
                        </a:lnSpc>
                        <a:defRPr/>
                      </a:pPr>
                      <a:r>
                        <a:rPr lang="en-US" sz="2100">
                          <a:solidFill>
                            <a:srgbClr val="5F295F"/>
                          </a:solidFill>
                          <a:latin typeface="Carlito Bold"/>
                        </a:rPr>
                        <a:t>Real</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940"/>
                        </a:lnSpc>
                        <a:defRPr/>
                      </a:pPr>
                      <a:r>
                        <a:rPr lang="en-US" sz="2100" u="sng" dirty="0">
                          <a:solidFill>
                            <a:srgbClr val="5F295F"/>
                          </a:solidFill>
                          <a:latin typeface="Carlito Bold"/>
                          <a:hlinkClick r:id="rId4" tooltip="https://www.marjon.ac.uk/courses/football-science-degree/"/>
                        </a:rPr>
                        <a:t>Plymouth </a:t>
                      </a:r>
                      <a:r>
                        <a:rPr lang="en-US" sz="2100" u="sng" dirty="0" err="1">
                          <a:solidFill>
                            <a:srgbClr val="5F295F"/>
                          </a:solidFill>
                          <a:latin typeface="Carlito Bold"/>
                          <a:hlinkClick r:id="rId4" tooltip="https://www.marjon.ac.uk/courses/football-science-degree/"/>
                        </a:rPr>
                        <a:t>Marjon</a:t>
                      </a:r>
                      <a:r>
                        <a:rPr lang="en-US" sz="2100" u="sng" dirty="0">
                          <a:solidFill>
                            <a:srgbClr val="5F295F"/>
                          </a:solidFill>
                          <a:latin typeface="Carlito Bold"/>
                          <a:hlinkClick r:id="rId4" tooltip="https://www.marjon.ac.uk/courses/football-science-degree/"/>
                        </a:rPr>
                        <a:t> University</a:t>
                      </a: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823794">
                <a:tc>
                  <a:txBody>
                    <a:bodyPr/>
                    <a:lstStyle/>
                    <a:p>
                      <a:pPr algn="ctr">
                        <a:lnSpc>
                          <a:spcPts val="2940"/>
                        </a:lnSpc>
                        <a:defRPr/>
                      </a:pPr>
                      <a:r>
                        <a:rPr lang="en-US" sz="2100">
                          <a:solidFill>
                            <a:srgbClr val="5F295F"/>
                          </a:solidFill>
                          <a:latin typeface="Carlito Bold"/>
                        </a:rPr>
                        <a:t>Animal Behaviour</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94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5F295F"/>
                    </a:solidFill>
                  </a:tcPr>
                </a:tc>
                <a:tc>
                  <a:txBody>
                    <a:bodyPr/>
                    <a:lstStyle/>
                    <a:p>
                      <a:pPr algn="ctr">
                        <a:lnSpc>
                          <a:spcPts val="2940"/>
                        </a:lnSpc>
                        <a:defRPr/>
                      </a:pP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5F295F"/>
                    </a:solidFill>
                  </a:tcPr>
                </a:tc>
                <a:extLst>
                  <a:ext uri="{0D108BD9-81ED-4DB2-BD59-A6C34878D82A}">
                    <a16:rowId xmlns:a16="http://schemas.microsoft.com/office/drawing/2014/main" val="10006"/>
                  </a:ext>
                </a:extLst>
              </a:tr>
            </a:tbl>
          </a:graphicData>
        </a:graphic>
      </p:graphicFrame>
      <p:pic>
        <p:nvPicPr>
          <p:cNvPr id="11" name="Picture 11"/>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5910939" y="115636"/>
            <a:ext cx="2155569" cy="1438842"/>
          </a:xfrm>
          <a:prstGeom prst="rect">
            <a:avLst/>
          </a:prstGeom>
        </p:spPr>
      </p:pic>
      <p:grpSp>
        <p:nvGrpSpPr>
          <p:cNvPr id="12" name="Group 12"/>
          <p:cNvGrpSpPr/>
          <p:nvPr/>
        </p:nvGrpSpPr>
        <p:grpSpPr>
          <a:xfrm>
            <a:off x="15520822" y="6433932"/>
            <a:ext cx="2415406" cy="3411584"/>
            <a:chOff x="0" y="-323281"/>
            <a:chExt cx="584403" cy="898525"/>
          </a:xfrm>
        </p:grpSpPr>
        <p:sp>
          <p:nvSpPr>
            <p:cNvPr id="13" name="Freeform 13"/>
            <p:cNvSpPr/>
            <p:nvPr/>
          </p:nvSpPr>
          <p:spPr>
            <a:xfrm>
              <a:off x="0" y="0"/>
              <a:ext cx="581867" cy="251964"/>
            </a:xfrm>
            <a:custGeom>
              <a:avLst/>
              <a:gdLst/>
              <a:ahLst/>
              <a:cxnLst/>
              <a:rect l="l" t="t" r="r" b="b"/>
              <a:pathLst>
                <a:path w="581867" h="251964">
                  <a:moveTo>
                    <a:pt x="125982" y="0"/>
                  </a:moveTo>
                  <a:lnTo>
                    <a:pt x="455886" y="0"/>
                  </a:lnTo>
                  <a:cubicBezTo>
                    <a:pt x="489298" y="0"/>
                    <a:pt x="521342" y="13273"/>
                    <a:pt x="544968" y="36899"/>
                  </a:cubicBezTo>
                  <a:cubicBezTo>
                    <a:pt x="568594" y="60525"/>
                    <a:pt x="581867" y="92569"/>
                    <a:pt x="581867" y="125982"/>
                  </a:cubicBezTo>
                  <a:lnTo>
                    <a:pt x="581867" y="125982"/>
                  </a:lnTo>
                  <a:cubicBezTo>
                    <a:pt x="581867" y="159394"/>
                    <a:pt x="568594" y="191438"/>
                    <a:pt x="544968" y="215065"/>
                  </a:cubicBezTo>
                  <a:cubicBezTo>
                    <a:pt x="521342" y="238691"/>
                    <a:pt x="489298" y="251964"/>
                    <a:pt x="455886" y="251964"/>
                  </a:cubicBezTo>
                  <a:lnTo>
                    <a:pt x="125982" y="251964"/>
                  </a:lnTo>
                  <a:cubicBezTo>
                    <a:pt x="92569" y="251964"/>
                    <a:pt x="60525" y="238691"/>
                    <a:pt x="36899" y="215065"/>
                  </a:cubicBezTo>
                  <a:cubicBezTo>
                    <a:pt x="13273" y="191438"/>
                    <a:pt x="0" y="159394"/>
                    <a:pt x="0" y="125982"/>
                  </a:cubicBezTo>
                  <a:lnTo>
                    <a:pt x="0" y="125982"/>
                  </a:lnTo>
                  <a:cubicBezTo>
                    <a:pt x="0" y="92569"/>
                    <a:pt x="13273" y="60525"/>
                    <a:pt x="36899" y="36899"/>
                  </a:cubicBezTo>
                  <a:cubicBezTo>
                    <a:pt x="60525" y="13273"/>
                    <a:pt x="92569" y="0"/>
                    <a:pt x="125982" y="0"/>
                  </a:cubicBezTo>
                  <a:close/>
                </a:path>
              </a:pathLst>
            </a:custGeom>
            <a:solidFill>
              <a:srgbClr val="FFFFFF"/>
            </a:solidFill>
          </p:spPr>
          <p:txBody>
            <a:bodyPr/>
            <a:lstStyle/>
            <a:p>
              <a:endParaRPr lang="en-GB"/>
            </a:p>
          </p:txBody>
        </p:sp>
        <p:sp>
          <p:nvSpPr>
            <p:cNvPr id="14" name="TextBox 14"/>
            <p:cNvSpPr txBox="1"/>
            <p:nvPr/>
          </p:nvSpPr>
          <p:spPr>
            <a:xfrm>
              <a:off x="2536" y="-323281"/>
              <a:ext cx="581867" cy="898525"/>
            </a:xfrm>
            <a:prstGeom prst="rect">
              <a:avLst/>
            </a:prstGeom>
          </p:spPr>
          <p:txBody>
            <a:bodyPr lIns="50800" tIns="50800" rIns="50800" bIns="50800" rtlCol="0" anchor="ctr"/>
            <a:lstStyle/>
            <a:p>
              <a:pPr algn="ctr">
                <a:lnSpc>
                  <a:spcPts val="3359"/>
                </a:lnSpc>
              </a:pPr>
              <a:r>
                <a:rPr lang="en-US" sz="2400" u="sng" dirty="0">
                  <a:solidFill>
                    <a:srgbClr val="7030A0"/>
                  </a:solidFill>
                  <a:latin typeface="Carlito"/>
                  <a:hlinkClick r:id="rId6" action="ppaction://hlinksldjump">
                    <a:extLst>
                      <a:ext uri="{A12FA001-AC4F-418D-AE19-62706E023703}">
                        <ahyp:hlinkClr xmlns:ahyp="http://schemas.microsoft.com/office/drawing/2018/hyperlinkcolor" val="tx"/>
                      </a:ext>
                    </a:extLst>
                  </a:hlinkClick>
                </a:rPr>
                <a:t>Click here for </a:t>
              </a:r>
            </a:p>
            <a:p>
              <a:pPr algn="ctr">
                <a:lnSpc>
                  <a:spcPts val="3359"/>
                </a:lnSpc>
              </a:pPr>
              <a:r>
                <a:rPr lang="en-US" sz="2400" u="sng" dirty="0">
                  <a:solidFill>
                    <a:srgbClr val="7030A0"/>
                  </a:solidFill>
                  <a:latin typeface="Carlito"/>
                  <a:hlinkClick r:id="rId6" action="ppaction://hlinksldjump">
                    <a:extLst>
                      <a:ext uri="{A12FA001-AC4F-418D-AE19-62706E023703}">
                        <ahyp:hlinkClr xmlns:ahyp="http://schemas.microsoft.com/office/drawing/2018/hyperlinkcolor" val="tx"/>
                      </a:ext>
                    </a:extLst>
                  </a:hlinkClick>
                </a:rPr>
                <a:t>next slide</a:t>
              </a:r>
            </a:p>
          </p:txBody>
        </p:sp>
      </p:grpSp>
      <p:grpSp>
        <p:nvGrpSpPr>
          <p:cNvPr id="16" name="Group 8">
            <a:extLst>
              <a:ext uri="{FF2B5EF4-FFF2-40B4-BE49-F238E27FC236}">
                <a16:creationId xmlns:a16="http://schemas.microsoft.com/office/drawing/2014/main" id="{C59EEE0F-93B3-E5C7-7723-1E6FF6F1B905}"/>
              </a:ext>
            </a:extLst>
          </p:cNvPr>
          <p:cNvGrpSpPr/>
          <p:nvPr/>
        </p:nvGrpSpPr>
        <p:grpSpPr>
          <a:xfrm>
            <a:off x="1204" y="8532178"/>
            <a:ext cx="18303658" cy="2215308"/>
            <a:chOff x="0" y="-133350"/>
            <a:chExt cx="4820716" cy="583455"/>
          </a:xfrm>
        </p:grpSpPr>
        <p:sp>
          <p:nvSpPr>
            <p:cNvPr id="17" name="Freeform 9">
              <a:extLst>
                <a:ext uri="{FF2B5EF4-FFF2-40B4-BE49-F238E27FC236}">
                  <a16:creationId xmlns:a16="http://schemas.microsoft.com/office/drawing/2014/main" id="{9FB09DC7-82BF-B062-371D-ABFAC80E33B6}"/>
                </a:ext>
              </a:extLst>
            </p:cNvPr>
            <p:cNvSpPr/>
            <p:nvPr/>
          </p:nvSpPr>
          <p:spPr>
            <a:xfrm>
              <a:off x="0" y="0"/>
              <a:ext cx="4820716" cy="340894"/>
            </a:xfrm>
            <a:custGeom>
              <a:avLst/>
              <a:gdLst/>
              <a:ahLst/>
              <a:cxnLst/>
              <a:rect l="l" t="t" r="r" b="b"/>
              <a:pathLst>
                <a:path w="4820716" h="340894">
                  <a:moveTo>
                    <a:pt x="0" y="0"/>
                  </a:moveTo>
                  <a:lnTo>
                    <a:pt x="4820716" y="0"/>
                  </a:lnTo>
                  <a:lnTo>
                    <a:pt x="4820716" y="340894"/>
                  </a:lnTo>
                  <a:lnTo>
                    <a:pt x="0" y="340894"/>
                  </a:lnTo>
                  <a:close/>
                </a:path>
              </a:pathLst>
            </a:custGeom>
            <a:solidFill>
              <a:srgbClr val="5F295F"/>
            </a:solidFill>
          </p:spPr>
          <p:txBody>
            <a:bodyPr/>
            <a:lstStyle/>
            <a:p>
              <a:endParaRPr lang="en-GB"/>
            </a:p>
          </p:txBody>
        </p:sp>
        <p:sp>
          <p:nvSpPr>
            <p:cNvPr id="18" name="TextBox 10">
              <a:extLst>
                <a:ext uri="{FF2B5EF4-FFF2-40B4-BE49-F238E27FC236}">
                  <a16:creationId xmlns:a16="http://schemas.microsoft.com/office/drawing/2014/main" id="{4764CE63-89F8-38C3-0D82-BE22B708DF60}"/>
                </a:ext>
              </a:extLst>
            </p:cNvPr>
            <p:cNvSpPr txBox="1"/>
            <p:nvPr/>
          </p:nvSpPr>
          <p:spPr>
            <a:xfrm>
              <a:off x="0" y="-133350"/>
              <a:ext cx="4776137" cy="583455"/>
            </a:xfrm>
            <a:prstGeom prst="rect">
              <a:avLst/>
            </a:prstGeom>
          </p:spPr>
          <p:txBody>
            <a:bodyPr lIns="50800" tIns="50800" rIns="50800" bIns="50800" rtlCol="0" anchor="ctr"/>
            <a:lstStyle/>
            <a:p>
              <a:pPr algn="r">
                <a:lnSpc>
                  <a:spcPts val="5040"/>
                </a:lnSpc>
              </a:pPr>
              <a:r>
                <a:rPr lang="en-US" sz="3600" dirty="0">
                  <a:solidFill>
                    <a:srgbClr val="FFFFFF"/>
                  </a:solidFill>
                  <a:latin typeface="Carlito Bold"/>
                </a:rPr>
                <a:t>careerpilot.org.uk    </a:t>
              </a:r>
            </a:p>
          </p:txBody>
        </p:sp>
      </p:grpSp>
      <p:pic>
        <p:nvPicPr>
          <p:cNvPr id="19" name="Picture 11">
            <a:extLst>
              <a:ext uri="{FF2B5EF4-FFF2-40B4-BE49-F238E27FC236}">
                <a16:creationId xmlns:a16="http://schemas.microsoft.com/office/drawing/2014/main" id="{E8B138A2-A236-8C3F-C5E3-3FAEEE5CA751}"/>
              </a:ext>
            </a:extLst>
          </p:cNvPr>
          <p:cNvPicPr>
            <a:picLocks noChangeAspect="1"/>
          </p:cNvPicPr>
          <p:nvPr/>
        </p:nvPicPr>
        <p:blipFill>
          <a:blip r:embed="rId3"/>
          <a:srcRect/>
          <a:stretch>
            <a:fillRect/>
          </a:stretch>
        </p:blipFill>
        <p:spPr>
          <a:xfrm>
            <a:off x="555615" y="9330649"/>
            <a:ext cx="3536299" cy="618369"/>
          </a:xfrm>
          <a:prstGeom prst="rect">
            <a:avLst/>
          </a:prstGeom>
        </p:spPr>
      </p:pic>
      <p:sp>
        <p:nvSpPr>
          <p:cNvPr id="20" name="TextBox 12">
            <a:extLst>
              <a:ext uri="{FF2B5EF4-FFF2-40B4-BE49-F238E27FC236}">
                <a16:creationId xmlns:a16="http://schemas.microsoft.com/office/drawing/2014/main" id="{E153C70E-1EAB-7506-9F0D-D0FC45168EC8}"/>
              </a:ext>
            </a:extLst>
          </p:cNvPr>
          <p:cNvSpPr txBox="1"/>
          <p:nvPr/>
        </p:nvSpPr>
        <p:spPr>
          <a:xfrm>
            <a:off x="8802598" y="9224719"/>
            <a:ext cx="682804" cy="830227"/>
          </a:xfrm>
          <a:prstGeom prst="rect">
            <a:avLst/>
          </a:prstGeom>
        </p:spPr>
        <p:txBody>
          <a:bodyPr wrap="square" lIns="0" tIns="0" rIns="0" bIns="0" rtlCol="0" anchor="t">
            <a:spAutoFit/>
          </a:bodyPr>
          <a:lstStyle/>
          <a:p>
            <a:pPr algn="ctr">
              <a:lnSpc>
                <a:spcPts val="6889"/>
              </a:lnSpc>
            </a:pPr>
            <a:r>
              <a:rPr lang="en-US" sz="4921" dirty="0">
                <a:solidFill>
                  <a:srgbClr val="FFFFFF"/>
                </a:solidFill>
                <a:latin typeface="Carlito"/>
              </a:rPr>
              <a:t>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658" y="-831801"/>
            <a:ext cx="18303658" cy="3155899"/>
            <a:chOff x="0" y="-219075"/>
            <a:chExt cx="4820716" cy="831183"/>
          </a:xfrm>
        </p:grpSpPr>
        <p:sp>
          <p:nvSpPr>
            <p:cNvPr id="3" name="Freeform 3"/>
            <p:cNvSpPr/>
            <p:nvPr/>
          </p:nvSpPr>
          <p:spPr>
            <a:xfrm>
              <a:off x="0" y="0"/>
              <a:ext cx="4820716" cy="439865"/>
            </a:xfrm>
            <a:custGeom>
              <a:avLst/>
              <a:gdLst/>
              <a:ahLst/>
              <a:cxnLst/>
              <a:rect l="l" t="t" r="r" b="b"/>
              <a:pathLst>
                <a:path w="4820716" h="439865">
                  <a:moveTo>
                    <a:pt x="0" y="0"/>
                  </a:moveTo>
                  <a:lnTo>
                    <a:pt x="4820716" y="0"/>
                  </a:lnTo>
                  <a:lnTo>
                    <a:pt x="4820716" y="439865"/>
                  </a:lnTo>
                  <a:lnTo>
                    <a:pt x="0" y="439865"/>
                  </a:lnTo>
                  <a:close/>
                </a:path>
              </a:pathLst>
            </a:custGeom>
            <a:solidFill>
              <a:srgbClr val="5F295F"/>
            </a:solidFill>
          </p:spPr>
          <p:txBody>
            <a:bodyPr/>
            <a:lstStyle/>
            <a:p>
              <a:endParaRPr lang="en-GB"/>
            </a:p>
          </p:txBody>
        </p:sp>
        <p:sp>
          <p:nvSpPr>
            <p:cNvPr id="4" name="TextBox 4"/>
            <p:cNvSpPr txBox="1"/>
            <p:nvPr/>
          </p:nvSpPr>
          <p:spPr>
            <a:xfrm>
              <a:off x="0" y="-219075"/>
              <a:ext cx="4820716" cy="831183"/>
            </a:xfrm>
            <a:prstGeom prst="rect">
              <a:avLst/>
            </a:prstGeom>
          </p:spPr>
          <p:txBody>
            <a:bodyPr lIns="50800" tIns="50800" rIns="50800" bIns="50800" rtlCol="0" anchor="ctr"/>
            <a:lstStyle/>
            <a:p>
              <a:pPr algn="ctr">
                <a:lnSpc>
                  <a:spcPts val="7840"/>
                </a:lnSpc>
              </a:pPr>
              <a:r>
                <a:rPr lang="en-US" sz="5600" dirty="0">
                  <a:solidFill>
                    <a:srgbClr val="FFFFFF"/>
                  </a:solidFill>
                  <a:latin typeface="Carlito Bold"/>
                </a:rPr>
                <a:t>KS4: Degree or Not a Degree?</a:t>
              </a:r>
            </a:p>
          </p:txBody>
        </p:sp>
      </p:grpSp>
      <p:pic>
        <p:nvPicPr>
          <p:cNvPr id="5" name="Picture 5"/>
          <p:cNvPicPr>
            <a:picLocks noChangeAspect="1"/>
          </p:cNvPicPr>
          <p:nvPr/>
        </p:nvPicPr>
        <p:blipFill>
          <a:blip r:embed="rId2"/>
          <a:srcRect/>
          <a:stretch>
            <a:fillRect/>
          </a:stretch>
        </p:blipFill>
        <p:spPr>
          <a:xfrm>
            <a:off x="423076" y="0"/>
            <a:ext cx="1900689" cy="1670113"/>
          </a:xfrm>
          <a:prstGeom prst="rect">
            <a:avLst/>
          </a:prstGeom>
        </p:spPr>
      </p:pic>
      <p:pic>
        <p:nvPicPr>
          <p:cNvPr id="9" name="Picture 9"/>
          <p:cNvPicPr>
            <a:picLocks noChangeAspect="1"/>
          </p:cNvPicPr>
          <p:nvPr/>
        </p:nvPicPr>
        <p:blipFill>
          <a:blip r:embed="rId3"/>
          <a:srcRect/>
          <a:stretch>
            <a:fillRect/>
          </a:stretch>
        </p:blipFill>
        <p:spPr>
          <a:xfrm>
            <a:off x="423076" y="9330649"/>
            <a:ext cx="3536299" cy="618369"/>
          </a:xfrm>
          <a:prstGeom prst="rect">
            <a:avLst/>
          </a:prstGeom>
        </p:spPr>
      </p:pic>
      <p:graphicFrame>
        <p:nvGraphicFramePr>
          <p:cNvPr id="10" name="Table 10"/>
          <p:cNvGraphicFramePr>
            <a:graphicFrameLocks noGrp="1"/>
          </p:cNvGraphicFramePr>
          <p:nvPr>
            <p:extLst>
              <p:ext uri="{D42A27DB-BD31-4B8C-83A1-F6EECF244321}">
                <p14:modId xmlns:p14="http://schemas.microsoft.com/office/powerpoint/2010/main" val="3780583812"/>
              </p:ext>
            </p:extLst>
          </p:nvPr>
        </p:nvGraphicFramePr>
        <p:xfrm>
          <a:off x="325633" y="1960474"/>
          <a:ext cx="17621077" cy="6758710"/>
        </p:xfrm>
        <a:graphic>
          <a:graphicData uri="http://schemas.openxmlformats.org/drawingml/2006/table">
            <a:tbl>
              <a:tblPr/>
              <a:tblGrid>
                <a:gridCol w="4188400">
                  <a:extLst>
                    <a:ext uri="{9D8B030D-6E8A-4147-A177-3AD203B41FA5}">
                      <a16:colId xmlns:a16="http://schemas.microsoft.com/office/drawing/2014/main" val="20000"/>
                    </a:ext>
                  </a:extLst>
                </a:gridCol>
                <a:gridCol w="3074306">
                  <a:extLst>
                    <a:ext uri="{9D8B030D-6E8A-4147-A177-3AD203B41FA5}">
                      <a16:colId xmlns:a16="http://schemas.microsoft.com/office/drawing/2014/main" val="20001"/>
                    </a:ext>
                  </a:extLst>
                </a:gridCol>
                <a:gridCol w="10358371">
                  <a:extLst>
                    <a:ext uri="{9D8B030D-6E8A-4147-A177-3AD203B41FA5}">
                      <a16:colId xmlns:a16="http://schemas.microsoft.com/office/drawing/2014/main" val="20002"/>
                    </a:ext>
                  </a:extLst>
                </a:gridCol>
              </a:tblGrid>
              <a:tr h="823794">
                <a:tc>
                  <a:txBody>
                    <a:bodyPr/>
                    <a:lstStyle/>
                    <a:p>
                      <a:pPr algn="ctr">
                        <a:lnSpc>
                          <a:spcPts val="2940"/>
                        </a:lnSpc>
                        <a:defRPr/>
                      </a:pPr>
                      <a:r>
                        <a:rPr lang="en-US" sz="2100">
                          <a:solidFill>
                            <a:srgbClr val="5F295F"/>
                          </a:solidFill>
                          <a:latin typeface="Carlito Bold"/>
                        </a:rPr>
                        <a:t>Degree Course</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EEEEEE"/>
                    </a:solidFill>
                  </a:tcPr>
                </a:tc>
                <a:tc>
                  <a:txBody>
                    <a:bodyPr/>
                    <a:lstStyle/>
                    <a:p>
                      <a:pPr algn="ctr">
                        <a:lnSpc>
                          <a:spcPts val="2940"/>
                        </a:lnSpc>
                        <a:defRPr/>
                      </a:pPr>
                      <a:r>
                        <a:rPr lang="en-US" sz="2100">
                          <a:solidFill>
                            <a:srgbClr val="5F295F"/>
                          </a:solidFill>
                          <a:latin typeface="Carlito Bold"/>
                        </a:rPr>
                        <a:t>Fake or Real?</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EEEEEE"/>
                    </a:solidFill>
                  </a:tcPr>
                </a:tc>
                <a:tc>
                  <a:txBody>
                    <a:bodyPr/>
                    <a:lstStyle/>
                    <a:p>
                      <a:pPr algn="ctr">
                        <a:lnSpc>
                          <a:spcPts val="2940"/>
                        </a:lnSpc>
                        <a:defRPr/>
                      </a:pPr>
                      <a:r>
                        <a:rPr lang="en-US" sz="2100" dirty="0">
                          <a:solidFill>
                            <a:srgbClr val="5F295F"/>
                          </a:solidFill>
                          <a:latin typeface="Carlito Bold"/>
                        </a:rPr>
                        <a:t>Example of where can you study this course</a:t>
                      </a: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EEEEEE"/>
                    </a:solidFill>
                  </a:tcPr>
                </a:tc>
                <a:extLst>
                  <a:ext uri="{0D108BD9-81ED-4DB2-BD59-A6C34878D82A}">
                    <a16:rowId xmlns:a16="http://schemas.microsoft.com/office/drawing/2014/main" val="10000"/>
                  </a:ext>
                </a:extLst>
              </a:tr>
              <a:tr h="996216">
                <a:tc>
                  <a:txBody>
                    <a:bodyPr/>
                    <a:lstStyle/>
                    <a:p>
                      <a:pPr algn="ctr">
                        <a:lnSpc>
                          <a:spcPts val="2940"/>
                        </a:lnSpc>
                        <a:defRPr/>
                      </a:pPr>
                      <a:r>
                        <a:rPr lang="en-US" sz="2100">
                          <a:solidFill>
                            <a:srgbClr val="5F295F"/>
                          </a:solidFill>
                          <a:latin typeface="Carlito Bold"/>
                        </a:rPr>
                        <a:t>Cake Design</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940"/>
                        </a:lnSpc>
                        <a:defRPr/>
                      </a:pPr>
                      <a:r>
                        <a:rPr lang="en-US" sz="2100">
                          <a:solidFill>
                            <a:srgbClr val="5F295F"/>
                          </a:solidFill>
                          <a:latin typeface="Carlito Bold"/>
                        </a:rPr>
                        <a:t>Fake</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239"/>
                        </a:lnSpc>
                        <a:defRPr/>
                      </a:pPr>
                      <a:r>
                        <a:rPr lang="en-US" sz="1599">
                          <a:solidFill>
                            <a:srgbClr val="5F295F"/>
                          </a:solidFill>
                          <a:latin typeface="Carlito Bold"/>
                        </a:rPr>
                        <a:t>Not available as a degree, but you could look at college courses such as Level 2 Certificate in Sugarcraft, Level 2 Certificate in Professional Cake Decoration or Level 3 Diploma in General Patisserie and Confectionary</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823794">
                <a:tc>
                  <a:txBody>
                    <a:bodyPr/>
                    <a:lstStyle/>
                    <a:p>
                      <a:pPr algn="ctr">
                        <a:lnSpc>
                          <a:spcPts val="2940"/>
                        </a:lnSpc>
                        <a:defRPr/>
                      </a:pPr>
                      <a:r>
                        <a:rPr lang="en-US" sz="2100">
                          <a:solidFill>
                            <a:srgbClr val="5F295F"/>
                          </a:solidFill>
                          <a:latin typeface="Carlito Bold"/>
                        </a:rPr>
                        <a:t>Wildlife Conservation</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940"/>
                        </a:lnSpc>
                        <a:defRPr/>
                      </a:pPr>
                      <a:r>
                        <a:rPr lang="en-US" sz="2100">
                          <a:solidFill>
                            <a:srgbClr val="5F295F"/>
                          </a:solidFill>
                          <a:latin typeface="Carlito Bold"/>
                        </a:rPr>
                        <a:t>Real</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940"/>
                        </a:lnSpc>
                        <a:defRPr/>
                      </a:pPr>
                      <a:r>
                        <a:rPr lang="en-US" sz="2100">
                          <a:solidFill>
                            <a:srgbClr val="5F295F"/>
                          </a:solidFill>
                          <a:latin typeface="Carlito Bold"/>
                        </a:rPr>
                        <a:t>Bath Spa University</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193311">
                <a:tc>
                  <a:txBody>
                    <a:bodyPr/>
                    <a:lstStyle/>
                    <a:p>
                      <a:pPr algn="ctr">
                        <a:lnSpc>
                          <a:spcPts val="2940"/>
                        </a:lnSpc>
                        <a:defRPr/>
                      </a:pPr>
                      <a:r>
                        <a:rPr lang="en-US" sz="2100">
                          <a:solidFill>
                            <a:srgbClr val="5F295F"/>
                          </a:solidFill>
                          <a:latin typeface="Carlito Bold"/>
                        </a:rPr>
                        <a:t>Festival Management</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940"/>
                        </a:lnSpc>
                        <a:defRPr/>
                      </a:pPr>
                      <a:r>
                        <a:rPr lang="en-US" sz="2100">
                          <a:solidFill>
                            <a:srgbClr val="5F295F"/>
                          </a:solidFill>
                          <a:latin typeface="Carlito Bold"/>
                        </a:rPr>
                        <a:t>Real</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940"/>
                        </a:lnSpc>
                        <a:defRPr/>
                      </a:pPr>
                      <a:r>
                        <a:rPr lang="en-US" sz="2100">
                          <a:solidFill>
                            <a:srgbClr val="5F295F"/>
                          </a:solidFill>
                          <a:latin typeface="Carlito Bold"/>
                        </a:rPr>
                        <a:t>Falmouth University</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274007">
                <a:tc>
                  <a:txBody>
                    <a:bodyPr/>
                    <a:lstStyle/>
                    <a:p>
                      <a:pPr algn="ctr">
                        <a:lnSpc>
                          <a:spcPts val="2940"/>
                        </a:lnSpc>
                        <a:defRPr/>
                      </a:pPr>
                      <a:r>
                        <a:rPr lang="en-US" sz="2100">
                          <a:solidFill>
                            <a:srgbClr val="5F295F"/>
                          </a:solidFill>
                          <a:latin typeface="Carlito Bold"/>
                        </a:rPr>
                        <a:t>Vlogging</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940"/>
                        </a:lnSpc>
                        <a:defRPr/>
                      </a:pPr>
                      <a:r>
                        <a:rPr lang="en-US" sz="2100">
                          <a:solidFill>
                            <a:srgbClr val="5F295F"/>
                          </a:solidFill>
                          <a:latin typeface="Carlito Bold"/>
                        </a:rPr>
                        <a:t>Fake</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239"/>
                        </a:lnSpc>
                        <a:defRPr/>
                      </a:pPr>
                      <a:r>
                        <a:rPr lang="en-US" sz="1599">
                          <a:solidFill>
                            <a:srgbClr val="5F295F"/>
                          </a:solidFill>
                          <a:latin typeface="Carlito Bold"/>
                        </a:rPr>
                        <a:t>Not available as a degree, but you could look at college courses such as Level 1 Award In Video Editing and Production for Creative Media Industries, Level 2 Certificate in Creative Digital Media or Level 3 Diploma in Digital Content Production</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823794">
                <a:tc>
                  <a:txBody>
                    <a:bodyPr/>
                    <a:lstStyle/>
                    <a:p>
                      <a:pPr algn="ctr">
                        <a:lnSpc>
                          <a:spcPts val="2940"/>
                        </a:lnSpc>
                        <a:defRPr/>
                      </a:pPr>
                      <a:r>
                        <a:rPr lang="en-US" sz="2100">
                          <a:solidFill>
                            <a:srgbClr val="5F295F"/>
                          </a:solidFill>
                          <a:latin typeface="Carlito Bold"/>
                        </a:rPr>
                        <a:t>Football Science</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940"/>
                        </a:lnSpc>
                        <a:defRPr/>
                      </a:pPr>
                      <a:r>
                        <a:rPr lang="en-US" sz="2100">
                          <a:solidFill>
                            <a:srgbClr val="5F295F"/>
                          </a:solidFill>
                          <a:latin typeface="Carlito Bold"/>
                        </a:rPr>
                        <a:t>Real</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940"/>
                        </a:lnSpc>
                        <a:defRPr/>
                      </a:pPr>
                      <a:r>
                        <a:rPr lang="en-US" sz="2100" dirty="0">
                          <a:solidFill>
                            <a:srgbClr val="5F295F"/>
                          </a:solidFill>
                          <a:latin typeface="Carlito Bold"/>
                        </a:rPr>
                        <a:t>Plymouth Marjon University</a:t>
                      </a: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823794">
                <a:tc>
                  <a:txBody>
                    <a:bodyPr/>
                    <a:lstStyle/>
                    <a:p>
                      <a:pPr algn="ctr">
                        <a:lnSpc>
                          <a:spcPts val="2940"/>
                        </a:lnSpc>
                        <a:defRPr/>
                      </a:pPr>
                      <a:r>
                        <a:rPr lang="en-US" sz="2100">
                          <a:solidFill>
                            <a:srgbClr val="5F295F"/>
                          </a:solidFill>
                          <a:latin typeface="Carlito Bold"/>
                        </a:rPr>
                        <a:t>Animal Behaviour</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940"/>
                        </a:lnSpc>
                        <a:defRPr/>
                      </a:pPr>
                      <a:r>
                        <a:rPr lang="en-US" sz="2100">
                          <a:solidFill>
                            <a:srgbClr val="5F295F"/>
                          </a:solidFill>
                          <a:latin typeface="Carlito Bold"/>
                        </a:rPr>
                        <a:t>Real</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940"/>
                        </a:lnSpc>
                        <a:defRPr/>
                      </a:pPr>
                      <a:r>
                        <a:rPr lang="en-US" sz="2100" u="sng" dirty="0">
                          <a:solidFill>
                            <a:srgbClr val="5F295F"/>
                          </a:solidFill>
                          <a:latin typeface="Carlito Bold"/>
                          <a:hlinkClick r:id="rId4" tooltip="https://www.exeter.ac.uk/study/undergraduate/courses/biosciences/animal/"/>
                        </a:rPr>
                        <a:t>University of Exeter</a:t>
                      </a: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pic>
        <p:nvPicPr>
          <p:cNvPr id="11" name="Picture 11"/>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5910939" y="115636"/>
            <a:ext cx="2155569" cy="1438842"/>
          </a:xfrm>
          <a:prstGeom prst="rect">
            <a:avLst/>
          </a:prstGeom>
        </p:spPr>
      </p:pic>
      <p:grpSp>
        <p:nvGrpSpPr>
          <p:cNvPr id="13" name="Group 8">
            <a:extLst>
              <a:ext uri="{FF2B5EF4-FFF2-40B4-BE49-F238E27FC236}">
                <a16:creationId xmlns:a16="http://schemas.microsoft.com/office/drawing/2014/main" id="{F16565C7-27DB-6915-BFB3-167F846BD56D}"/>
              </a:ext>
            </a:extLst>
          </p:cNvPr>
          <p:cNvGrpSpPr/>
          <p:nvPr/>
        </p:nvGrpSpPr>
        <p:grpSpPr>
          <a:xfrm>
            <a:off x="1203" y="8490792"/>
            <a:ext cx="18303658" cy="2215308"/>
            <a:chOff x="0" y="-133350"/>
            <a:chExt cx="4820716" cy="583455"/>
          </a:xfrm>
        </p:grpSpPr>
        <p:sp>
          <p:nvSpPr>
            <p:cNvPr id="14" name="Freeform 9">
              <a:extLst>
                <a:ext uri="{FF2B5EF4-FFF2-40B4-BE49-F238E27FC236}">
                  <a16:creationId xmlns:a16="http://schemas.microsoft.com/office/drawing/2014/main" id="{73578335-2EBC-5DF1-B4A6-A60ECA749E07}"/>
                </a:ext>
              </a:extLst>
            </p:cNvPr>
            <p:cNvSpPr/>
            <p:nvPr/>
          </p:nvSpPr>
          <p:spPr>
            <a:xfrm>
              <a:off x="0" y="0"/>
              <a:ext cx="4820716" cy="340894"/>
            </a:xfrm>
            <a:custGeom>
              <a:avLst/>
              <a:gdLst/>
              <a:ahLst/>
              <a:cxnLst/>
              <a:rect l="l" t="t" r="r" b="b"/>
              <a:pathLst>
                <a:path w="4820716" h="340894">
                  <a:moveTo>
                    <a:pt x="0" y="0"/>
                  </a:moveTo>
                  <a:lnTo>
                    <a:pt x="4820716" y="0"/>
                  </a:lnTo>
                  <a:lnTo>
                    <a:pt x="4820716" y="340894"/>
                  </a:lnTo>
                  <a:lnTo>
                    <a:pt x="0" y="340894"/>
                  </a:lnTo>
                  <a:close/>
                </a:path>
              </a:pathLst>
            </a:custGeom>
            <a:solidFill>
              <a:srgbClr val="5F295F"/>
            </a:solidFill>
          </p:spPr>
          <p:txBody>
            <a:bodyPr/>
            <a:lstStyle/>
            <a:p>
              <a:endParaRPr lang="en-GB"/>
            </a:p>
          </p:txBody>
        </p:sp>
        <p:sp>
          <p:nvSpPr>
            <p:cNvPr id="15" name="TextBox 10">
              <a:extLst>
                <a:ext uri="{FF2B5EF4-FFF2-40B4-BE49-F238E27FC236}">
                  <a16:creationId xmlns:a16="http://schemas.microsoft.com/office/drawing/2014/main" id="{5346BA35-F572-0F12-5B1C-FA0164F207E5}"/>
                </a:ext>
              </a:extLst>
            </p:cNvPr>
            <p:cNvSpPr txBox="1"/>
            <p:nvPr/>
          </p:nvSpPr>
          <p:spPr>
            <a:xfrm>
              <a:off x="0" y="-133350"/>
              <a:ext cx="4776137" cy="583455"/>
            </a:xfrm>
            <a:prstGeom prst="rect">
              <a:avLst/>
            </a:prstGeom>
          </p:spPr>
          <p:txBody>
            <a:bodyPr lIns="50800" tIns="50800" rIns="50800" bIns="50800" rtlCol="0" anchor="ctr"/>
            <a:lstStyle/>
            <a:p>
              <a:pPr algn="r">
                <a:lnSpc>
                  <a:spcPts val="5040"/>
                </a:lnSpc>
              </a:pPr>
              <a:r>
                <a:rPr lang="en-US" sz="3600" dirty="0">
                  <a:solidFill>
                    <a:srgbClr val="FFFFFF"/>
                  </a:solidFill>
                  <a:latin typeface="Carlito Bold"/>
                </a:rPr>
                <a:t>careerpilot.org.uk    </a:t>
              </a:r>
            </a:p>
          </p:txBody>
        </p:sp>
      </p:grpSp>
      <p:pic>
        <p:nvPicPr>
          <p:cNvPr id="16" name="Picture 11">
            <a:extLst>
              <a:ext uri="{FF2B5EF4-FFF2-40B4-BE49-F238E27FC236}">
                <a16:creationId xmlns:a16="http://schemas.microsoft.com/office/drawing/2014/main" id="{401F89E5-6463-D16A-C802-756B8675C85D}"/>
              </a:ext>
            </a:extLst>
          </p:cNvPr>
          <p:cNvPicPr>
            <a:picLocks noChangeAspect="1"/>
          </p:cNvPicPr>
          <p:nvPr/>
        </p:nvPicPr>
        <p:blipFill>
          <a:blip r:embed="rId3"/>
          <a:srcRect/>
          <a:stretch>
            <a:fillRect/>
          </a:stretch>
        </p:blipFill>
        <p:spPr>
          <a:xfrm>
            <a:off x="555615" y="9330649"/>
            <a:ext cx="3536299" cy="618369"/>
          </a:xfrm>
          <a:prstGeom prst="rect">
            <a:avLst/>
          </a:prstGeom>
        </p:spPr>
      </p:pic>
      <p:sp>
        <p:nvSpPr>
          <p:cNvPr id="17" name="TextBox 12">
            <a:extLst>
              <a:ext uri="{FF2B5EF4-FFF2-40B4-BE49-F238E27FC236}">
                <a16:creationId xmlns:a16="http://schemas.microsoft.com/office/drawing/2014/main" id="{A44B80B4-FD2D-BEB3-9142-743FCF3D74E8}"/>
              </a:ext>
            </a:extLst>
          </p:cNvPr>
          <p:cNvSpPr txBox="1"/>
          <p:nvPr/>
        </p:nvSpPr>
        <p:spPr>
          <a:xfrm>
            <a:off x="8811630" y="9224719"/>
            <a:ext cx="682804" cy="830227"/>
          </a:xfrm>
          <a:prstGeom prst="rect">
            <a:avLst/>
          </a:prstGeom>
        </p:spPr>
        <p:txBody>
          <a:bodyPr wrap="square" lIns="0" tIns="0" rIns="0" bIns="0" rtlCol="0" anchor="t">
            <a:spAutoFit/>
          </a:bodyPr>
          <a:lstStyle/>
          <a:p>
            <a:pPr algn="ctr">
              <a:lnSpc>
                <a:spcPts val="6889"/>
              </a:lnSpc>
            </a:pPr>
            <a:r>
              <a:rPr lang="en-US" sz="4921" dirty="0">
                <a:solidFill>
                  <a:srgbClr val="FFFFFF"/>
                </a:solidFill>
                <a:latin typeface="Carlito"/>
              </a:rPr>
              <a:t>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658" y="-831801"/>
            <a:ext cx="18303658" cy="3375423"/>
            <a:chOff x="0" y="-219075"/>
            <a:chExt cx="4820716" cy="889000"/>
          </a:xfrm>
        </p:grpSpPr>
        <p:sp>
          <p:nvSpPr>
            <p:cNvPr id="3" name="Freeform 3"/>
            <p:cNvSpPr/>
            <p:nvPr/>
          </p:nvSpPr>
          <p:spPr>
            <a:xfrm>
              <a:off x="0" y="0"/>
              <a:ext cx="4820716" cy="439865"/>
            </a:xfrm>
            <a:custGeom>
              <a:avLst/>
              <a:gdLst/>
              <a:ahLst/>
              <a:cxnLst/>
              <a:rect l="l" t="t" r="r" b="b"/>
              <a:pathLst>
                <a:path w="4820716" h="439865">
                  <a:moveTo>
                    <a:pt x="0" y="0"/>
                  </a:moveTo>
                  <a:lnTo>
                    <a:pt x="4820716" y="0"/>
                  </a:lnTo>
                  <a:lnTo>
                    <a:pt x="4820716" y="439865"/>
                  </a:lnTo>
                  <a:lnTo>
                    <a:pt x="0" y="439865"/>
                  </a:lnTo>
                  <a:close/>
                </a:path>
              </a:pathLst>
            </a:custGeom>
            <a:solidFill>
              <a:srgbClr val="5F295F"/>
            </a:solidFill>
          </p:spPr>
          <p:txBody>
            <a:bodyPr/>
            <a:lstStyle/>
            <a:p>
              <a:endParaRPr lang="en-GB"/>
            </a:p>
          </p:txBody>
        </p:sp>
        <p:sp>
          <p:nvSpPr>
            <p:cNvPr id="4" name="TextBox 4"/>
            <p:cNvSpPr txBox="1"/>
            <p:nvPr/>
          </p:nvSpPr>
          <p:spPr>
            <a:xfrm>
              <a:off x="0" y="-219075"/>
              <a:ext cx="4820716" cy="889000"/>
            </a:xfrm>
            <a:prstGeom prst="rect">
              <a:avLst/>
            </a:prstGeom>
          </p:spPr>
          <p:txBody>
            <a:bodyPr lIns="50800" tIns="50800" rIns="50800" bIns="50800" rtlCol="0" anchor="ctr"/>
            <a:lstStyle/>
            <a:p>
              <a:pPr algn="ctr">
                <a:lnSpc>
                  <a:spcPts val="7840"/>
                </a:lnSpc>
              </a:pPr>
              <a:r>
                <a:rPr lang="en-US" sz="5600" dirty="0">
                  <a:solidFill>
                    <a:srgbClr val="FFFFFF"/>
                  </a:solidFill>
                  <a:latin typeface="Carlito Bold"/>
                </a:rPr>
                <a:t>KS4: Routes In</a:t>
              </a:r>
            </a:p>
          </p:txBody>
        </p:sp>
      </p:grpSp>
      <p:pic>
        <p:nvPicPr>
          <p:cNvPr id="5" name="Picture 5"/>
          <p:cNvPicPr>
            <a:picLocks noChangeAspect="1"/>
          </p:cNvPicPr>
          <p:nvPr/>
        </p:nvPicPr>
        <p:blipFill>
          <a:blip r:embed="rId2"/>
          <a:srcRect/>
          <a:stretch>
            <a:fillRect/>
          </a:stretch>
        </p:blipFill>
        <p:spPr>
          <a:xfrm>
            <a:off x="423076" y="0"/>
            <a:ext cx="1900689" cy="1670113"/>
          </a:xfrm>
          <a:prstGeom prst="rect">
            <a:avLst/>
          </a:prstGeom>
        </p:spPr>
      </p:pic>
      <p:grpSp>
        <p:nvGrpSpPr>
          <p:cNvPr id="6" name="Group 6"/>
          <p:cNvGrpSpPr/>
          <p:nvPr/>
        </p:nvGrpSpPr>
        <p:grpSpPr>
          <a:xfrm>
            <a:off x="423076" y="1987724"/>
            <a:ext cx="8987580" cy="6687333"/>
            <a:chOff x="0" y="0"/>
            <a:chExt cx="2367099" cy="1761273"/>
          </a:xfrm>
        </p:grpSpPr>
        <p:sp>
          <p:nvSpPr>
            <p:cNvPr id="7" name="Freeform 7"/>
            <p:cNvSpPr/>
            <p:nvPr/>
          </p:nvSpPr>
          <p:spPr>
            <a:xfrm>
              <a:off x="0" y="0"/>
              <a:ext cx="2367099" cy="1761273"/>
            </a:xfrm>
            <a:custGeom>
              <a:avLst/>
              <a:gdLst/>
              <a:ahLst/>
              <a:cxnLst/>
              <a:rect l="l" t="t" r="r" b="b"/>
              <a:pathLst>
                <a:path w="2367099" h="1761273">
                  <a:moveTo>
                    <a:pt x="43932" y="0"/>
                  </a:moveTo>
                  <a:lnTo>
                    <a:pt x="2323168" y="0"/>
                  </a:lnTo>
                  <a:cubicBezTo>
                    <a:pt x="2334819" y="0"/>
                    <a:pt x="2345993" y="4628"/>
                    <a:pt x="2354232" y="12867"/>
                  </a:cubicBezTo>
                  <a:cubicBezTo>
                    <a:pt x="2362471" y="21106"/>
                    <a:pt x="2367099" y="32280"/>
                    <a:pt x="2367099" y="43932"/>
                  </a:cubicBezTo>
                  <a:lnTo>
                    <a:pt x="2367099" y="1717341"/>
                  </a:lnTo>
                  <a:cubicBezTo>
                    <a:pt x="2367099" y="1741604"/>
                    <a:pt x="2347431" y="1761273"/>
                    <a:pt x="2323168" y="1761273"/>
                  </a:cubicBezTo>
                  <a:lnTo>
                    <a:pt x="43932" y="1761273"/>
                  </a:lnTo>
                  <a:cubicBezTo>
                    <a:pt x="32280" y="1761273"/>
                    <a:pt x="21106" y="1756645"/>
                    <a:pt x="12867" y="1748406"/>
                  </a:cubicBezTo>
                  <a:cubicBezTo>
                    <a:pt x="4628" y="1740167"/>
                    <a:pt x="0" y="1728993"/>
                    <a:pt x="0" y="1717341"/>
                  </a:cubicBezTo>
                  <a:lnTo>
                    <a:pt x="0" y="43932"/>
                  </a:lnTo>
                  <a:cubicBezTo>
                    <a:pt x="0" y="19669"/>
                    <a:pt x="19669" y="0"/>
                    <a:pt x="43932" y="0"/>
                  </a:cubicBezTo>
                  <a:close/>
                </a:path>
              </a:pathLst>
            </a:custGeom>
            <a:solidFill>
              <a:srgbClr val="5F295F">
                <a:alpha val="19608"/>
              </a:srgbClr>
            </a:solidFill>
          </p:spPr>
          <p:txBody>
            <a:bodyPr/>
            <a:lstStyle/>
            <a:p>
              <a:endParaRPr lang="en-GB"/>
            </a:p>
          </p:txBody>
        </p:sp>
        <p:sp>
          <p:nvSpPr>
            <p:cNvPr id="8" name="TextBox 8"/>
            <p:cNvSpPr txBox="1"/>
            <p:nvPr/>
          </p:nvSpPr>
          <p:spPr>
            <a:xfrm>
              <a:off x="0" y="-76200"/>
              <a:ext cx="812800" cy="889000"/>
            </a:xfrm>
            <a:prstGeom prst="rect">
              <a:avLst/>
            </a:prstGeom>
          </p:spPr>
          <p:txBody>
            <a:bodyPr lIns="50800" tIns="50800" rIns="50800" bIns="50800" rtlCol="0" anchor="ctr"/>
            <a:lstStyle/>
            <a:p>
              <a:pPr algn="ctr">
                <a:lnSpc>
                  <a:spcPts val="2659"/>
                </a:lnSpc>
              </a:pPr>
              <a:endParaRPr/>
            </a:p>
            <a:p>
              <a:pPr algn="ctr">
                <a:lnSpc>
                  <a:spcPts val="2659"/>
                </a:lnSpc>
              </a:pPr>
              <a:endParaRPr/>
            </a:p>
            <a:p>
              <a:pPr algn="ctr">
                <a:lnSpc>
                  <a:spcPts val="2659"/>
                </a:lnSpc>
              </a:pPr>
              <a:endParaRPr/>
            </a:p>
          </p:txBody>
        </p:sp>
      </p:grpSp>
      <p:pic>
        <p:nvPicPr>
          <p:cNvPr id="12" name="Picture 12"/>
          <p:cNvPicPr>
            <a:picLocks noChangeAspect="1"/>
          </p:cNvPicPr>
          <p:nvPr/>
        </p:nvPicPr>
        <p:blipFill>
          <a:blip r:embed="rId3"/>
          <a:srcRect/>
          <a:stretch>
            <a:fillRect/>
          </a:stretch>
        </p:blipFill>
        <p:spPr>
          <a:xfrm>
            <a:off x="555615" y="9330649"/>
            <a:ext cx="3536299" cy="618369"/>
          </a:xfrm>
          <a:prstGeom prst="rect">
            <a:avLst/>
          </a:prstGeom>
        </p:spPr>
      </p:pic>
      <p:pic>
        <p:nvPicPr>
          <p:cNvPr id="13" name="Picture 13"/>
          <p:cNvPicPr>
            <a:picLocks noChangeAspect="1"/>
          </p:cNvPicPr>
          <p:nvPr/>
        </p:nvPicPr>
        <p:blipFill>
          <a:blip r:embed="rId4"/>
          <a:srcRect/>
          <a:stretch>
            <a:fillRect/>
          </a:stretch>
        </p:blipFill>
        <p:spPr>
          <a:xfrm>
            <a:off x="9664256" y="2465994"/>
            <a:ext cx="8112785" cy="5355011"/>
          </a:xfrm>
          <a:prstGeom prst="rect">
            <a:avLst/>
          </a:prstGeom>
        </p:spPr>
      </p:pic>
      <p:pic>
        <p:nvPicPr>
          <p:cNvPr id="14" name="Picture 14"/>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0263545" y="5331390"/>
            <a:ext cx="2631492" cy="1713759"/>
          </a:xfrm>
          <a:prstGeom prst="rect">
            <a:avLst/>
          </a:prstGeom>
        </p:spPr>
      </p:pic>
      <p:sp>
        <p:nvSpPr>
          <p:cNvPr id="15" name="TextBox 15"/>
          <p:cNvSpPr txBox="1"/>
          <p:nvPr/>
        </p:nvSpPr>
        <p:spPr>
          <a:xfrm>
            <a:off x="571272" y="2134800"/>
            <a:ext cx="8580556" cy="6392776"/>
          </a:xfrm>
          <a:prstGeom prst="rect">
            <a:avLst/>
          </a:prstGeom>
        </p:spPr>
        <p:txBody>
          <a:bodyPr lIns="0" tIns="0" rIns="0" bIns="0" rtlCol="0" anchor="t">
            <a:spAutoFit/>
          </a:bodyPr>
          <a:lstStyle/>
          <a:p>
            <a:pPr>
              <a:lnSpc>
                <a:spcPts val="2520"/>
              </a:lnSpc>
            </a:pPr>
            <a:r>
              <a:rPr lang="en-US" sz="1800" dirty="0">
                <a:solidFill>
                  <a:srgbClr val="5F295F"/>
                </a:solidFill>
                <a:latin typeface="Carlito Bold"/>
              </a:rPr>
              <a:t>Careerpilot - Exploring jobs and careers</a:t>
            </a:r>
          </a:p>
          <a:p>
            <a:pPr algn="just">
              <a:lnSpc>
                <a:spcPts val="2520"/>
              </a:lnSpc>
            </a:pPr>
            <a:r>
              <a:rPr lang="en-US" sz="1800" dirty="0">
                <a:solidFill>
                  <a:srgbClr val="5F295F"/>
                </a:solidFill>
                <a:latin typeface="Carlito"/>
              </a:rPr>
              <a:t>This activity explores the different pathways that you could take to work in a number of Hot Jobs. You can use this activity to discuss difference between different level of qualifications and vocational and academic routes using the </a:t>
            </a:r>
            <a:r>
              <a:rPr lang="en-US" sz="1800" u="sng" dirty="0">
                <a:solidFill>
                  <a:srgbClr val="5F295F"/>
                </a:solidFill>
                <a:latin typeface="Carlito"/>
                <a:hlinkClick r:id="rId6" tooltip="https://careerpilot.org.uk/qualifications"/>
              </a:rPr>
              <a:t>qualifications ladder</a:t>
            </a:r>
            <a:r>
              <a:rPr lang="en-US" sz="1800" dirty="0">
                <a:solidFill>
                  <a:srgbClr val="5F295F"/>
                </a:solidFill>
                <a:latin typeface="Carlito"/>
              </a:rPr>
              <a:t> on Careerpilot.</a:t>
            </a:r>
          </a:p>
          <a:p>
            <a:pPr>
              <a:lnSpc>
                <a:spcPts val="2520"/>
              </a:lnSpc>
            </a:pPr>
            <a:endParaRPr lang="en-US" sz="1800" dirty="0">
              <a:solidFill>
                <a:srgbClr val="5F295F"/>
              </a:solidFill>
              <a:latin typeface="Carlito"/>
            </a:endParaRPr>
          </a:p>
          <a:p>
            <a:pPr>
              <a:lnSpc>
                <a:spcPts val="2520"/>
              </a:lnSpc>
            </a:pPr>
            <a:r>
              <a:rPr lang="en-US" sz="1800" dirty="0">
                <a:solidFill>
                  <a:srgbClr val="5F295F"/>
                </a:solidFill>
                <a:latin typeface="Carlito Bold"/>
              </a:rPr>
              <a:t>Playing Routes In:</a:t>
            </a:r>
          </a:p>
          <a:p>
            <a:pPr marL="388620" lvl="1" indent="-194310">
              <a:lnSpc>
                <a:spcPts val="2520"/>
              </a:lnSpc>
              <a:buFont typeface="Arial"/>
              <a:buChar char="•"/>
            </a:pPr>
            <a:r>
              <a:rPr lang="en-US" sz="1800" dirty="0">
                <a:solidFill>
                  <a:srgbClr val="5F295F"/>
                </a:solidFill>
                <a:latin typeface="Carlito Bold"/>
              </a:rPr>
              <a:t>Students work in a groups or pairs with a pen and paper per group</a:t>
            </a:r>
          </a:p>
          <a:p>
            <a:pPr marL="388620" lvl="1" indent="-194310">
              <a:lnSpc>
                <a:spcPts val="2520"/>
              </a:lnSpc>
              <a:buFont typeface="Arial"/>
              <a:buChar char="•"/>
            </a:pPr>
            <a:r>
              <a:rPr lang="en-US" sz="1800" dirty="0">
                <a:solidFill>
                  <a:srgbClr val="5F295F"/>
                </a:solidFill>
                <a:latin typeface="Carlito Bold"/>
              </a:rPr>
              <a:t>Working together, students have 10 minutes to draw the table on</a:t>
            </a:r>
            <a:r>
              <a:rPr lang="en-US" sz="1800" u="sng" dirty="0">
                <a:solidFill>
                  <a:srgbClr val="5F295F"/>
                </a:solidFill>
                <a:latin typeface="Carlito Bold"/>
                <a:hlinkClick r:id="rId7" action="ppaction://hlinksldjump"/>
              </a:rPr>
              <a:t> slide 14 </a:t>
            </a:r>
            <a:r>
              <a:rPr lang="en-US" sz="1800" dirty="0">
                <a:solidFill>
                  <a:srgbClr val="5F295F"/>
                </a:solidFill>
                <a:latin typeface="Carlito Bold"/>
              </a:rPr>
              <a:t>and discuss each job one at a time and the ‘routes in’ to the career. Do you think you need a university degree? Could you do an apprenticeship?</a:t>
            </a:r>
          </a:p>
          <a:p>
            <a:pPr marL="388620" lvl="1" indent="-194310">
              <a:lnSpc>
                <a:spcPts val="2520"/>
              </a:lnSpc>
              <a:buFont typeface="Arial"/>
              <a:buChar char="•"/>
            </a:pPr>
            <a:r>
              <a:rPr lang="en-US" sz="1800" dirty="0">
                <a:solidFill>
                  <a:srgbClr val="5F295F"/>
                </a:solidFill>
                <a:latin typeface="Carlito Bold"/>
              </a:rPr>
              <a:t>The teacher can then use the Job Profiles on Careerpilot to look together at the possible ‘routes in’.</a:t>
            </a:r>
          </a:p>
          <a:p>
            <a:pPr marL="388620" lvl="1" indent="-194310">
              <a:lnSpc>
                <a:spcPts val="2520"/>
              </a:lnSpc>
              <a:buFont typeface="Arial"/>
              <a:buChar char="•"/>
            </a:pPr>
            <a:r>
              <a:rPr lang="en-US" sz="1800" dirty="0">
                <a:solidFill>
                  <a:srgbClr val="5F295F"/>
                </a:solidFill>
                <a:latin typeface="Carlito Bold"/>
              </a:rPr>
              <a:t>Mark one point for each correct answer.</a:t>
            </a:r>
          </a:p>
          <a:p>
            <a:pPr marL="388620" lvl="1" indent="-194310">
              <a:lnSpc>
                <a:spcPts val="2520"/>
              </a:lnSpc>
              <a:buFont typeface="Arial"/>
              <a:buChar char="•"/>
            </a:pPr>
            <a:r>
              <a:rPr lang="en-US" sz="1800" dirty="0">
                <a:solidFill>
                  <a:srgbClr val="5F295F"/>
                </a:solidFill>
                <a:latin typeface="Carlito Bold"/>
              </a:rPr>
              <a:t>The winning group is the one that scores the highest number of points.</a:t>
            </a:r>
          </a:p>
          <a:p>
            <a:pPr>
              <a:lnSpc>
                <a:spcPts val="2520"/>
              </a:lnSpc>
            </a:pPr>
            <a:endParaRPr lang="en-US" sz="1800" dirty="0">
              <a:solidFill>
                <a:srgbClr val="5F295F"/>
              </a:solidFill>
              <a:latin typeface="Carlito Bold"/>
            </a:endParaRPr>
          </a:p>
          <a:p>
            <a:pPr>
              <a:lnSpc>
                <a:spcPts val="2520"/>
              </a:lnSpc>
            </a:pPr>
            <a:r>
              <a:rPr lang="en-US" sz="1800" dirty="0">
                <a:solidFill>
                  <a:srgbClr val="5F295F"/>
                </a:solidFill>
                <a:latin typeface="Carlito Bold"/>
              </a:rPr>
              <a:t>Extension:</a:t>
            </a:r>
          </a:p>
          <a:p>
            <a:pPr>
              <a:lnSpc>
                <a:spcPts val="2520"/>
              </a:lnSpc>
            </a:pPr>
            <a:r>
              <a:rPr lang="en-US" sz="1800" dirty="0">
                <a:solidFill>
                  <a:srgbClr val="5F295F"/>
                </a:solidFill>
                <a:latin typeface="Carlito"/>
              </a:rPr>
              <a:t>Students could use </a:t>
            </a:r>
            <a:r>
              <a:rPr lang="en-US" sz="1800" dirty="0">
                <a:solidFill>
                  <a:srgbClr val="5F295F"/>
                </a:solidFill>
                <a:latin typeface="Carlito"/>
                <a:hlinkClick r:id="rId8"/>
              </a:rPr>
              <a:t>Careerpilot</a:t>
            </a:r>
            <a:r>
              <a:rPr lang="en-US" sz="1800" dirty="0">
                <a:solidFill>
                  <a:srgbClr val="5F295F"/>
                </a:solidFill>
                <a:latin typeface="Carlito"/>
              </a:rPr>
              <a:t> as a follow up to research jobs they are interested in and explore the routes in. The </a:t>
            </a:r>
            <a:r>
              <a:rPr lang="en-US" sz="1800" dirty="0">
                <a:solidFill>
                  <a:srgbClr val="5F295F"/>
                </a:solidFill>
                <a:latin typeface="Carlito"/>
                <a:hlinkClick r:id="rId9" tooltip="https://careerpilot.org.uk/job-sectors"/>
              </a:rPr>
              <a:t>Job Sectors</a:t>
            </a:r>
            <a:r>
              <a:rPr lang="en-US" sz="1800" dirty="0">
                <a:solidFill>
                  <a:srgbClr val="5F295F"/>
                </a:solidFill>
                <a:latin typeface="Carlito"/>
              </a:rPr>
              <a:t> part of the site has information on 800+ jobs and if students register with Careerpilot their </a:t>
            </a:r>
            <a:r>
              <a:rPr lang="en-US" sz="1800" dirty="0" err="1">
                <a:solidFill>
                  <a:srgbClr val="5F295F"/>
                </a:solidFill>
                <a:latin typeface="Carlito"/>
              </a:rPr>
              <a:t>favourites</a:t>
            </a:r>
            <a:r>
              <a:rPr lang="en-US" sz="1800" dirty="0">
                <a:solidFill>
                  <a:srgbClr val="5F295F"/>
                </a:solidFill>
                <a:latin typeface="Carlito"/>
              </a:rPr>
              <a:t> can be bookmarked &amp; saved within their Career Tools.</a:t>
            </a:r>
          </a:p>
        </p:txBody>
      </p:sp>
      <p:sp>
        <p:nvSpPr>
          <p:cNvPr id="16" name="TextBox 16"/>
          <p:cNvSpPr txBox="1"/>
          <p:nvPr/>
        </p:nvSpPr>
        <p:spPr>
          <a:xfrm>
            <a:off x="16617032" y="189262"/>
            <a:ext cx="1303586" cy="1158240"/>
          </a:xfrm>
          <a:prstGeom prst="rect">
            <a:avLst/>
          </a:prstGeom>
        </p:spPr>
        <p:txBody>
          <a:bodyPr lIns="0" tIns="0" rIns="0" bIns="0" rtlCol="0" anchor="t">
            <a:spAutoFit/>
          </a:bodyPr>
          <a:lstStyle/>
          <a:p>
            <a:pPr algn="ctr">
              <a:lnSpc>
                <a:spcPts val="4409"/>
              </a:lnSpc>
            </a:pPr>
            <a:r>
              <a:rPr lang="en-US" sz="3150">
                <a:solidFill>
                  <a:srgbClr val="FFFFFF"/>
                </a:solidFill>
                <a:latin typeface="Carlito"/>
              </a:rPr>
              <a:t>Teacher</a:t>
            </a:r>
          </a:p>
          <a:p>
            <a:pPr algn="ctr">
              <a:lnSpc>
                <a:spcPts val="4409"/>
              </a:lnSpc>
            </a:pPr>
            <a:r>
              <a:rPr lang="en-US" sz="3150">
                <a:solidFill>
                  <a:srgbClr val="FFFFFF"/>
                </a:solidFill>
                <a:latin typeface="Carlito"/>
              </a:rPr>
              <a:t>Notes</a:t>
            </a:r>
          </a:p>
        </p:txBody>
      </p:sp>
      <p:grpSp>
        <p:nvGrpSpPr>
          <p:cNvPr id="17" name="Group 17"/>
          <p:cNvGrpSpPr/>
          <p:nvPr/>
        </p:nvGrpSpPr>
        <p:grpSpPr>
          <a:xfrm>
            <a:off x="15701815" y="6537433"/>
            <a:ext cx="2257980" cy="3411584"/>
            <a:chOff x="0" y="-325333"/>
            <a:chExt cx="594694" cy="898525"/>
          </a:xfrm>
        </p:grpSpPr>
        <p:sp>
          <p:nvSpPr>
            <p:cNvPr id="18" name="Freeform 18"/>
            <p:cNvSpPr/>
            <p:nvPr/>
          </p:nvSpPr>
          <p:spPr>
            <a:xfrm>
              <a:off x="0" y="0"/>
              <a:ext cx="581867" cy="251964"/>
            </a:xfrm>
            <a:custGeom>
              <a:avLst/>
              <a:gdLst/>
              <a:ahLst/>
              <a:cxnLst/>
              <a:rect l="l" t="t" r="r" b="b"/>
              <a:pathLst>
                <a:path w="581867" h="251964">
                  <a:moveTo>
                    <a:pt x="125982" y="0"/>
                  </a:moveTo>
                  <a:lnTo>
                    <a:pt x="455886" y="0"/>
                  </a:lnTo>
                  <a:cubicBezTo>
                    <a:pt x="489298" y="0"/>
                    <a:pt x="521342" y="13273"/>
                    <a:pt x="544968" y="36899"/>
                  </a:cubicBezTo>
                  <a:cubicBezTo>
                    <a:pt x="568594" y="60525"/>
                    <a:pt x="581867" y="92569"/>
                    <a:pt x="581867" y="125982"/>
                  </a:cubicBezTo>
                  <a:lnTo>
                    <a:pt x="581867" y="125982"/>
                  </a:lnTo>
                  <a:cubicBezTo>
                    <a:pt x="581867" y="159394"/>
                    <a:pt x="568594" y="191438"/>
                    <a:pt x="544968" y="215065"/>
                  </a:cubicBezTo>
                  <a:cubicBezTo>
                    <a:pt x="521342" y="238691"/>
                    <a:pt x="489298" y="251964"/>
                    <a:pt x="455886" y="251964"/>
                  </a:cubicBezTo>
                  <a:lnTo>
                    <a:pt x="125982" y="251964"/>
                  </a:lnTo>
                  <a:cubicBezTo>
                    <a:pt x="92569" y="251964"/>
                    <a:pt x="60525" y="238691"/>
                    <a:pt x="36899" y="215065"/>
                  </a:cubicBezTo>
                  <a:cubicBezTo>
                    <a:pt x="13273" y="191438"/>
                    <a:pt x="0" y="159394"/>
                    <a:pt x="0" y="125982"/>
                  </a:cubicBezTo>
                  <a:lnTo>
                    <a:pt x="0" y="125982"/>
                  </a:lnTo>
                  <a:cubicBezTo>
                    <a:pt x="0" y="92569"/>
                    <a:pt x="13273" y="60525"/>
                    <a:pt x="36899" y="36899"/>
                  </a:cubicBezTo>
                  <a:cubicBezTo>
                    <a:pt x="60525" y="13273"/>
                    <a:pt x="92569" y="0"/>
                    <a:pt x="125982" y="0"/>
                  </a:cubicBezTo>
                  <a:close/>
                </a:path>
              </a:pathLst>
            </a:custGeom>
            <a:solidFill>
              <a:srgbClr val="5F295F"/>
            </a:solidFill>
          </p:spPr>
          <p:txBody>
            <a:bodyPr/>
            <a:lstStyle/>
            <a:p>
              <a:endParaRPr lang="en-GB"/>
            </a:p>
          </p:txBody>
        </p:sp>
        <p:sp>
          <p:nvSpPr>
            <p:cNvPr id="19" name="TextBox 19"/>
            <p:cNvSpPr txBox="1"/>
            <p:nvPr/>
          </p:nvSpPr>
          <p:spPr>
            <a:xfrm>
              <a:off x="10318" y="-325333"/>
              <a:ext cx="584376" cy="898525"/>
            </a:xfrm>
            <a:prstGeom prst="rect">
              <a:avLst/>
            </a:prstGeom>
          </p:spPr>
          <p:txBody>
            <a:bodyPr lIns="50800" tIns="50800" rIns="50800" bIns="50800" rtlCol="0" anchor="ctr"/>
            <a:lstStyle/>
            <a:p>
              <a:pPr algn="ctr">
                <a:lnSpc>
                  <a:spcPts val="3359"/>
                </a:lnSpc>
              </a:pPr>
              <a:r>
                <a:rPr lang="en-US" sz="2400" u="sng" dirty="0">
                  <a:solidFill>
                    <a:schemeClr val="bg1"/>
                  </a:solidFill>
                  <a:latin typeface="Carlito"/>
                  <a:hlinkClick r:id="rId7" action="ppaction://hlinksldjump">
                    <a:extLst>
                      <a:ext uri="{A12FA001-AC4F-418D-AE19-62706E023703}">
                        <ahyp:hlinkClr xmlns:ahyp="http://schemas.microsoft.com/office/drawing/2018/hyperlinkcolor" val="tx"/>
                      </a:ext>
                    </a:extLst>
                  </a:hlinkClick>
                </a:rPr>
                <a:t>Click here for </a:t>
              </a:r>
            </a:p>
            <a:p>
              <a:pPr algn="ctr">
                <a:lnSpc>
                  <a:spcPts val="3359"/>
                </a:lnSpc>
              </a:pPr>
              <a:r>
                <a:rPr lang="en-US" sz="2400" u="sng" dirty="0">
                  <a:solidFill>
                    <a:schemeClr val="bg1"/>
                  </a:solidFill>
                  <a:latin typeface="Carlito"/>
                  <a:hlinkClick r:id="rId7" action="ppaction://hlinksldjump">
                    <a:extLst>
                      <a:ext uri="{A12FA001-AC4F-418D-AE19-62706E023703}">
                        <ahyp:hlinkClr xmlns:ahyp="http://schemas.microsoft.com/office/drawing/2018/hyperlinkcolor" val="tx"/>
                      </a:ext>
                    </a:extLst>
                  </a:hlinkClick>
                </a:rPr>
                <a:t>next slide</a:t>
              </a:r>
            </a:p>
          </p:txBody>
        </p:sp>
      </p:grpSp>
      <p:grpSp>
        <p:nvGrpSpPr>
          <p:cNvPr id="21" name="Group 8">
            <a:extLst>
              <a:ext uri="{FF2B5EF4-FFF2-40B4-BE49-F238E27FC236}">
                <a16:creationId xmlns:a16="http://schemas.microsoft.com/office/drawing/2014/main" id="{2523AA47-3E9B-6B2C-FDA4-98773C49AF39}"/>
              </a:ext>
            </a:extLst>
          </p:cNvPr>
          <p:cNvGrpSpPr/>
          <p:nvPr/>
        </p:nvGrpSpPr>
        <p:grpSpPr>
          <a:xfrm>
            <a:off x="1203" y="8490792"/>
            <a:ext cx="18303658" cy="2215308"/>
            <a:chOff x="0" y="-133350"/>
            <a:chExt cx="4820716" cy="583455"/>
          </a:xfrm>
        </p:grpSpPr>
        <p:sp>
          <p:nvSpPr>
            <p:cNvPr id="22" name="Freeform 9">
              <a:extLst>
                <a:ext uri="{FF2B5EF4-FFF2-40B4-BE49-F238E27FC236}">
                  <a16:creationId xmlns:a16="http://schemas.microsoft.com/office/drawing/2014/main" id="{723D30B7-48D2-98B2-95F3-429987C86770}"/>
                </a:ext>
              </a:extLst>
            </p:cNvPr>
            <p:cNvSpPr/>
            <p:nvPr/>
          </p:nvSpPr>
          <p:spPr>
            <a:xfrm>
              <a:off x="0" y="0"/>
              <a:ext cx="4820716" cy="340894"/>
            </a:xfrm>
            <a:custGeom>
              <a:avLst/>
              <a:gdLst/>
              <a:ahLst/>
              <a:cxnLst/>
              <a:rect l="l" t="t" r="r" b="b"/>
              <a:pathLst>
                <a:path w="4820716" h="340894">
                  <a:moveTo>
                    <a:pt x="0" y="0"/>
                  </a:moveTo>
                  <a:lnTo>
                    <a:pt x="4820716" y="0"/>
                  </a:lnTo>
                  <a:lnTo>
                    <a:pt x="4820716" y="340894"/>
                  </a:lnTo>
                  <a:lnTo>
                    <a:pt x="0" y="340894"/>
                  </a:lnTo>
                  <a:close/>
                </a:path>
              </a:pathLst>
            </a:custGeom>
            <a:solidFill>
              <a:srgbClr val="5F295F"/>
            </a:solidFill>
          </p:spPr>
          <p:txBody>
            <a:bodyPr/>
            <a:lstStyle/>
            <a:p>
              <a:endParaRPr lang="en-GB"/>
            </a:p>
          </p:txBody>
        </p:sp>
        <p:sp>
          <p:nvSpPr>
            <p:cNvPr id="23" name="TextBox 10">
              <a:extLst>
                <a:ext uri="{FF2B5EF4-FFF2-40B4-BE49-F238E27FC236}">
                  <a16:creationId xmlns:a16="http://schemas.microsoft.com/office/drawing/2014/main" id="{EECED7A3-9084-FBF7-5211-59C01FCFC330}"/>
                </a:ext>
              </a:extLst>
            </p:cNvPr>
            <p:cNvSpPr txBox="1"/>
            <p:nvPr/>
          </p:nvSpPr>
          <p:spPr>
            <a:xfrm>
              <a:off x="0" y="-133350"/>
              <a:ext cx="4776137" cy="583455"/>
            </a:xfrm>
            <a:prstGeom prst="rect">
              <a:avLst/>
            </a:prstGeom>
          </p:spPr>
          <p:txBody>
            <a:bodyPr lIns="50800" tIns="50800" rIns="50800" bIns="50800" rtlCol="0" anchor="ctr"/>
            <a:lstStyle/>
            <a:p>
              <a:pPr algn="r">
                <a:lnSpc>
                  <a:spcPts val="5040"/>
                </a:lnSpc>
              </a:pPr>
              <a:r>
                <a:rPr lang="en-US" sz="3600" dirty="0">
                  <a:solidFill>
                    <a:srgbClr val="FFFFFF"/>
                  </a:solidFill>
                  <a:latin typeface="Carlito Bold"/>
                </a:rPr>
                <a:t>careerpilot.org.uk    </a:t>
              </a:r>
            </a:p>
          </p:txBody>
        </p:sp>
      </p:grpSp>
      <p:pic>
        <p:nvPicPr>
          <p:cNvPr id="24" name="Picture 11">
            <a:extLst>
              <a:ext uri="{FF2B5EF4-FFF2-40B4-BE49-F238E27FC236}">
                <a16:creationId xmlns:a16="http://schemas.microsoft.com/office/drawing/2014/main" id="{57498AC5-562F-565A-98F0-0B2D7621002D}"/>
              </a:ext>
            </a:extLst>
          </p:cNvPr>
          <p:cNvPicPr>
            <a:picLocks noChangeAspect="1"/>
          </p:cNvPicPr>
          <p:nvPr/>
        </p:nvPicPr>
        <p:blipFill>
          <a:blip r:embed="rId3"/>
          <a:srcRect/>
          <a:stretch>
            <a:fillRect/>
          </a:stretch>
        </p:blipFill>
        <p:spPr>
          <a:xfrm>
            <a:off x="555615" y="9330649"/>
            <a:ext cx="3536299" cy="618369"/>
          </a:xfrm>
          <a:prstGeom prst="rect">
            <a:avLst/>
          </a:prstGeom>
        </p:spPr>
      </p:pic>
      <p:sp>
        <p:nvSpPr>
          <p:cNvPr id="25" name="TextBox 12">
            <a:extLst>
              <a:ext uri="{FF2B5EF4-FFF2-40B4-BE49-F238E27FC236}">
                <a16:creationId xmlns:a16="http://schemas.microsoft.com/office/drawing/2014/main" id="{D9A1E804-6D29-1DF7-DA5A-1E69F3EA36D9}"/>
              </a:ext>
            </a:extLst>
          </p:cNvPr>
          <p:cNvSpPr txBox="1"/>
          <p:nvPr/>
        </p:nvSpPr>
        <p:spPr>
          <a:xfrm>
            <a:off x="8809170" y="9224719"/>
            <a:ext cx="669660" cy="830227"/>
          </a:xfrm>
          <a:prstGeom prst="rect">
            <a:avLst/>
          </a:prstGeom>
        </p:spPr>
        <p:txBody>
          <a:bodyPr wrap="square" lIns="0" tIns="0" rIns="0" bIns="0" rtlCol="0" anchor="t">
            <a:spAutoFit/>
          </a:bodyPr>
          <a:lstStyle/>
          <a:p>
            <a:pPr algn="ctr">
              <a:lnSpc>
                <a:spcPts val="6889"/>
              </a:lnSpc>
            </a:pPr>
            <a:r>
              <a:rPr lang="en-US" sz="4921" dirty="0">
                <a:solidFill>
                  <a:srgbClr val="FFFFFF"/>
                </a:solidFill>
                <a:latin typeface="Carlito"/>
              </a:rPr>
              <a:t>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658" y="-831801"/>
            <a:ext cx="18303658" cy="3232103"/>
            <a:chOff x="0" y="-219075"/>
            <a:chExt cx="4820716" cy="851253"/>
          </a:xfrm>
        </p:grpSpPr>
        <p:sp>
          <p:nvSpPr>
            <p:cNvPr id="3" name="Freeform 3"/>
            <p:cNvSpPr/>
            <p:nvPr/>
          </p:nvSpPr>
          <p:spPr>
            <a:xfrm>
              <a:off x="0" y="0"/>
              <a:ext cx="4820716" cy="439865"/>
            </a:xfrm>
            <a:custGeom>
              <a:avLst/>
              <a:gdLst/>
              <a:ahLst/>
              <a:cxnLst/>
              <a:rect l="l" t="t" r="r" b="b"/>
              <a:pathLst>
                <a:path w="4820716" h="439865">
                  <a:moveTo>
                    <a:pt x="0" y="0"/>
                  </a:moveTo>
                  <a:lnTo>
                    <a:pt x="4820716" y="0"/>
                  </a:lnTo>
                  <a:lnTo>
                    <a:pt x="4820716" y="439865"/>
                  </a:lnTo>
                  <a:lnTo>
                    <a:pt x="0" y="439865"/>
                  </a:lnTo>
                  <a:close/>
                </a:path>
              </a:pathLst>
            </a:custGeom>
            <a:solidFill>
              <a:srgbClr val="5F295F"/>
            </a:solidFill>
          </p:spPr>
          <p:txBody>
            <a:bodyPr/>
            <a:lstStyle/>
            <a:p>
              <a:endParaRPr lang="en-GB"/>
            </a:p>
          </p:txBody>
        </p:sp>
        <p:sp>
          <p:nvSpPr>
            <p:cNvPr id="4" name="TextBox 4"/>
            <p:cNvSpPr txBox="1"/>
            <p:nvPr/>
          </p:nvSpPr>
          <p:spPr>
            <a:xfrm>
              <a:off x="0" y="-219075"/>
              <a:ext cx="4820716" cy="851253"/>
            </a:xfrm>
            <a:prstGeom prst="rect">
              <a:avLst/>
            </a:prstGeom>
          </p:spPr>
          <p:txBody>
            <a:bodyPr lIns="50800" tIns="50800" rIns="50800" bIns="50800" rtlCol="0" anchor="ctr"/>
            <a:lstStyle/>
            <a:p>
              <a:pPr algn="ctr">
                <a:lnSpc>
                  <a:spcPts val="7840"/>
                </a:lnSpc>
              </a:pPr>
              <a:r>
                <a:rPr lang="en-US" sz="5600" dirty="0">
                  <a:solidFill>
                    <a:srgbClr val="FFFFFF"/>
                  </a:solidFill>
                  <a:latin typeface="Carlito Bold"/>
                </a:rPr>
                <a:t>KS4: Routes In</a:t>
              </a:r>
            </a:p>
          </p:txBody>
        </p:sp>
      </p:grpSp>
      <p:pic>
        <p:nvPicPr>
          <p:cNvPr id="5" name="Picture 5"/>
          <p:cNvPicPr>
            <a:picLocks noChangeAspect="1"/>
          </p:cNvPicPr>
          <p:nvPr/>
        </p:nvPicPr>
        <p:blipFill>
          <a:blip r:embed="rId2"/>
          <a:srcRect/>
          <a:stretch>
            <a:fillRect/>
          </a:stretch>
        </p:blipFill>
        <p:spPr>
          <a:xfrm>
            <a:off x="423076" y="0"/>
            <a:ext cx="1900689" cy="1670113"/>
          </a:xfrm>
          <a:prstGeom prst="rect">
            <a:avLst/>
          </a:prstGeom>
        </p:spPr>
      </p:pic>
      <p:pic>
        <p:nvPicPr>
          <p:cNvPr id="9" name="Picture 9"/>
          <p:cNvPicPr>
            <a:picLocks noChangeAspect="1"/>
          </p:cNvPicPr>
          <p:nvPr/>
        </p:nvPicPr>
        <p:blipFill>
          <a:blip r:embed="rId3"/>
          <a:srcRect/>
          <a:stretch>
            <a:fillRect/>
          </a:stretch>
        </p:blipFill>
        <p:spPr>
          <a:xfrm>
            <a:off x="555615" y="9330649"/>
            <a:ext cx="3536299" cy="618369"/>
          </a:xfrm>
          <a:prstGeom prst="rect">
            <a:avLst/>
          </a:prstGeom>
        </p:spPr>
      </p:pic>
      <p:graphicFrame>
        <p:nvGraphicFramePr>
          <p:cNvPr id="10" name="Table 10"/>
          <p:cNvGraphicFramePr>
            <a:graphicFrameLocks noGrp="1"/>
          </p:cNvGraphicFramePr>
          <p:nvPr/>
        </p:nvGraphicFramePr>
        <p:xfrm>
          <a:off x="782260" y="2119818"/>
          <a:ext cx="16723341" cy="6512833"/>
        </p:xfrm>
        <a:graphic>
          <a:graphicData uri="http://schemas.openxmlformats.org/drawingml/2006/table">
            <a:tbl>
              <a:tblPr/>
              <a:tblGrid>
                <a:gridCol w="5248895">
                  <a:extLst>
                    <a:ext uri="{9D8B030D-6E8A-4147-A177-3AD203B41FA5}">
                      <a16:colId xmlns:a16="http://schemas.microsoft.com/office/drawing/2014/main" val="20000"/>
                    </a:ext>
                  </a:extLst>
                </a:gridCol>
                <a:gridCol w="5833497">
                  <a:extLst>
                    <a:ext uri="{9D8B030D-6E8A-4147-A177-3AD203B41FA5}">
                      <a16:colId xmlns:a16="http://schemas.microsoft.com/office/drawing/2014/main" val="20001"/>
                    </a:ext>
                  </a:extLst>
                </a:gridCol>
                <a:gridCol w="5640949">
                  <a:extLst>
                    <a:ext uri="{9D8B030D-6E8A-4147-A177-3AD203B41FA5}">
                      <a16:colId xmlns:a16="http://schemas.microsoft.com/office/drawing/2014/main" val="20002"/>
                    </a:ext>
                  </a:extLst>
                </a:gridCol>
              </a:tblGrid>
              <a:tr h="1293442">
                <a:tc>
                  <a:txBody>
                    <a:bodyPr/>
                    <a:lstStyle/>
                    <a:p>
                      <a:pPr algn="ctr">
                        <a:lnSpc>
                          <a:spcPts val="3359"/>
                        </a:lnSpc>
                        <a:defRPr/>
                      </a:pPr>
                      <a:r>
                        <a:rPr lang="en-US" sz="2400">
                          <a:solidFill>
                            <a:srgbClr val="5F295F"/>
                          </a:solidFill>
                          <a:latin typeface="Carlito Bold"/>
                        </a:rPr>
                        <a:t>Job</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EEEEEE"/>
                    </a:solidFill>
                  </a:tcPr>
                </a:tc>
                <a:tc>
                  <a:txBody>
                    <a:bodyPr/>
                    <a:lstStyle/>
                    <a:p>
                      <a:pPr algn="ctr">
                        <a:lnSpc>
                          <a:spcPts val="3359"/>
                        </a:lnSpc>
                        <a:defRPr/>
                      </a:pPr>
                      <a:r>
                        <a:rPr lang="en-US" sz="2400">
                          <a:solidFill>
                            <a:srgbClr val="5F295F"/>
                          </a:solidFill>
                          <a:latin typeface="Carlito Bold"/>
                        </a:rPr>
                        <a:t>Do you need to study a degree at university to do this job?</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EEEEEE"/>
                    </a:solidFill>
                  </a:tcPr>
                </a:tc>
                <a:tc>
                  <a:txBody>
                    <a:bodyPr/>
                    <a:lstStyle/>
                    <a:p>
                      <a:pPr algn="ctr">
                        <a:lnSpc>
                          <a:spcPts val="3359"/>
                        </a:lnSpc>
                        <a:defRPr/>
                      </a:pPr>
                      <a:r>
                        <a:rPr lang="en-US" sz="2400">
                          <a:solidFill>
                            <a:srgbClr val="5F295F"/>
                          </a:solidFill>
                          <a:latin typeface="Carlito Bold"/>
                        </a:rPr>
                        <a:t>Could you do an apprenticeship to get into this job?</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EEEEEE"/>
                    </a:solidFill>
                  </a:tcPr>
                </a:tc>
                <a:extLst>
                  <a:ext uri="{0D108BD9-81ED-4DB2-BD59-A6C34878D82A}">
                    <a16:rowId xmlns:a16="http://schemas.microsoft.com/office/drawing/2014/main" val="10000"/>
                  </a:ext>
                </a:extLst>
              </a:tr>
              <a:tr h="850318">
                <a:tc>
                  <a:txBody>
                    <a:bodyPr/>
                    <a:lstStyle/>
                    <a:p>
                      <a:pPr algn="ctr">
                        <a:lnSpc>
                          <a:spcPts val="2659"/>
                        </a:lnSpc>
                        <a:defRPr/>
                      </a:pPr>
                      <a:r>
                        <a:rPr lang="en-US" sz="1899" u="sng">
                          <a:solidFill>
                            <a:srgbClr val="5F295F"/>
                          </a:solidFill>
                          <a:latin typeface="Carlito Bold"/>
                          <a:hlinkClick r:id="rId4" tooltip="https://careerpilot.org.uk/job-sectors/medical/job-profile/hospital-doctor"/>
                        </a:rPr>
                        <a:t>Hospital Doctor</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897567">
                <a:tc>
                  <a:txBody>
                    <a:bodyPr/>
                    <a:lstStyle/>
                    <a:p>
                      <a:pPr algn="ctr">
                        <a:lnSpc>
                          <a:spcPts val="2659"/>
                        </a:lnSpc>
                        <a:defRPr/>
                      </a:pPr>
                      <a:r>
                        <a:rPr lang="en-US" sz="1899" u="sng">
                          <a:solidFill>
                            <a:srgbClr val="5F295F"/>
                          </a:solidFill>
                          <a:latin typeface="Carlito Bold"/>
                          <a:hlinkClick r:id="rId5" tooltip="https://careerpilot.org.uk/job-sectors/agriculture/job-profile/landscaper"/>
                        </a:rPr>
                        <a:t>Landscaper</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114568">
                <a:tc>
                  <a:txBody>
                    <a:bodyPr/>
                    <a:lstStyle/>
                    <a:p>
                      <a:pPr algn="ctr">
                        <a:lnSpc>
                          <a:spcPts val="2659"/>
                        </a:lnSpc>
                        <a:defRPr/>
                      </a:pPr>
                      <a:r>
                        <a:rPr lang="en-US" sz="1899" u="sng">
                          <a:solidFill>
                            <a:srgbClr val="5F295F"/>
                          </a:solidFill>
                          <a:latin typeface="Carlito Bold"/>
                          <a:hlinkClick r:id="rId6" tooltip="https://careerpilot.org.uk/job-sectors/design/job-profile/community-arts-worker"/>
                        </a:rPr>
                        <a:t>Community Arts Worker</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785646">
                <a:tc>
                  <a:txBody>
                    <a:bodyPr/>
                    <a:lstStyle/>
                    <a:p>
                      <a:pPr algn="ctr">
                        <a:lnSpc>
                          <a:spcPts val="2659"/>
                        </a:lnSpc>
                        <a:defRPr/>
                      </a:pPr>
                      <a:r>
                        <a:rPr lang="en-US" sz="1899" u="sng">
                          <a:solidFill>
                            <a:srgbClr val="5F295F"/>
                          </a:solidFill>
                          <a:latin typeface="Carlito Bold"/>
                          <a:hlinkClick r:id="rId7" tooltip="https://careerpilot.org.uk/job-sectors/engineering-design/job-profile/aerospace-engineer"/>
                        </a:rPr>
                        <a:t>Aerospace Engineer</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785646">
                <a:tc>
                  <a:txBody>
                    <a:bodyPr/>
                    <a:lstStyle/>
                    <a:p>
                      <a:pPr algn="ctr">
                        <a:lnSpc>
                          <a:spcPts val="2659"/>
                        </a:lnSpc>
                        <a:defRPr/>
                      </a:pPr>
                      <a:r>
                        <a:rPr lang="en-US" sz="1899" u="sng">
                          <a:solidFill>
                            <a:srgbClr val="5F295F"/>
                          </a:solidFill>
                          <a:latin typeface="Carlito Bold"/>
                          <a:hlinkClick r:id="rId8" tooltip="https://careerpilot.org.uk/job-sectors/medical/job-profile/dental-technician"/>
                        </a:rPr>
                        <a:t>Dental Technician</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785646">
                <a:tc>
                  <a:txBody>
                    <a:bodyPr/>
                    <a:lstStyle/>
                    <a:p>
                      <a:pPr algn="ctr">
                        <a:lnSpc>
                          <a:spcPts val="2659"/>
                        </a:lnSpc>
                        <a:defRPr/>
                      </a:pPr>
                      <a:r>
                        <a:rPr lang="en-US" sz="1899" u="sng">
                          <a:solidFill>
                            <a:srgbClr val="5F295F"/>
                          </a:solidFill>
                          <a:latin typeface="Carlito Bold"/>
                          <a:hlinkClick r:id="rId9" tooltip="https://careerpilot.org.uk/job-sectors/animal/job-profile/animal-care-worker"/>
                        </a:rPr>
                        <a:t>Animal Care Worker</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659"/>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pic>
        <p:nvPicPr>
          <p:cNvPr id="11" name="Picture 11"/>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5910939" y="115636"/>
            <a:ext cx="2155569" cy="1438842"/>
          </a:xfrm>
          <a:prstGeom prst="rect">
            <a:avLst/>
          </a:prstGeom>
        </p:spPr>
      </p:pic>
      <p:grpSp>
        <p:nvGrpSpPr>
          <p:cNvPr id="13" name="Group 8">
            <a:extLst>
              <a:ext uri="{FF2B5EF4-FFF2-40B4-BE49-F238E27FC236}">
                <a16:creationId xmlns:a16="http://schemas.microsoft.com/office/drawing/2014/main" id="{4575FA8E-3B15-33F1-192C-8B1A0C54B1ED}"/>
              </a:ext>
            </a:extLst>
          </p:cNvPr>
          <p:cNvGrpSpPr/>
          <p:nvPr/>
        </p:nvGrpSpPr>
        <p:grpSpPr>
          <a:xfrm>
            <a:off x="1203" y="8490792"/>
            <a:ext cx="18303658" cy="2215308"/>
            <a:chOff x="0" y="-133350"/>
            <a:chExt cx="4820716" cy="583455"/>
          </a:xfrm>
        </p:grpSpPr>
        <p:sp>
          <p:nvSpPr>
            <p:cNvPr id="14" name="Freeform 9">
              <a:extLst>
                <a:ext uri="{FF2B5EF4-FFF2-40B4-BE49-F238E27FC236}">
                  <a16:creationId xmlns:a16="http://schemas.microsoft.com/office/drawing/2014/main" id="{DE56804F-9F2B-3609-6A67-F22A43D4DD1A}"/>
                </a:ext>
              </a:extLst>
            </p:cNvPr>
            <p:cNvSpPr/>
            <p:nvPr/>
          </p:nvSpPr>
          <p:spPr>
            <a:xfrm>
              <a:off x="0" y="0"/>
              <a:ext cx="4820716" cy="340894"/>
            </a:xfrm>
            <a:custGeom>
              <a:avLst/>
              <a:gdLst/>
              <a:ahLst/>
              <a:cxnLst/>
              <a:rect l="l" t="t" r="r" b="b"/>
              <a:pathLst>
                <a:path w="4820716" h="340894">
                  <a:moveTo>
                    <a:pt x="0" y="0"/>
                  </a:moveTo>
                  <a:lnTo>
                    <a:pt x="4820716" y="0"/>
                  </a:lnTo>
                  <a:lnTo>
                    <a:pt x="4820716" y="340894"/>
                  </a:lnTo>
                  <a:lnTo>
                    <a:pt x="0" y="340894"/>
                  </a:lnTo>
                  <a:close/>
                </a:path>
              </a:pathLst>
            </a:custGeom>
            <a:solidFill>
              <a:srgbClr val="5F295F"/>
            </a:solidFill>
          </p:spPr>
          <p:txBody>
            <a:bodyPr/>
            <a:lstStyle/>
            <a:p>
              <a:endParaRPr lang="en-GB"/>
            </a:p>
          </p:txBody>
        </p:sp>
        <p:sp>
          <p:nvSpPr>
            <p:cNvPr id="15" name="TextBox 10">
              <a:extLst>
                <a:ext uri="{FF2B5EF4-FFF2-40B4-BE49-F238E27FC236}">
                  <a16:creationId xmlns:a16="http://schemas.microsoft.com/office/drawing/2014/main" id="{879F8079-59F7-C57E-1146-AC53A88A5BF0}"/>
                </a:ext>
              </a:extLst>
            </p:cNvPr>
            <p:cNvSpPr txBox="1"/>
            <p:nvPr/>
          </p:nvSpPr>
          <p:spPr>
            <a:xfrm>
              <a:off x="0" y="-133350"/>
              <a:ext cx="4776137" cy="583455"/>
            </a:xfrm>
            <a:prstGeom prst="rect">
              <a:avLst/>
            </a:prstGeom>
          </p:spPr>
          <p:txBody>
            <a:bodyPr lIns="50800" tIns="50800" rIns="50800" bIns="50800" rtlCol="0" anchor="ctr"/>
            <a:lstStyle/>
            <a:p>
              <a:pPr algn="r">
                <a:lnSpc>
                  <a:spcPts val="5040"/>
                </a:lnSpc>
              </a:pPr>
              <a:r>
                <a:rPr lang="en-US" sz="3600" dirty="0">
                  <a:solidFill>
                    <a:srgbClr val="FFFFFF"/>
                  </a:solidFill>
                  <a:latin typeface="Carlito Bold"/>
                </a:rPr>
                <a:t>careerpilot.org.uk    </a:t>
              </a:r>
            </a:p>
          </p:txBody>
        </p:sp>
      </p:grpSp>
      <p:pic>
        <p:nvPicPr>
          <p:cNvPr id="16" name="Picture 11">
            <a:extLst>
              <a:ext uri="{FF2B5EF4-FFF2-40B4-BE49-F238E27FC236}">
                <a16:creationId xmlns:a16="http://schemas.microsoft.com/office/drawing/2014/main" id="{D478C9A3-ACF2-5B0C-95CF-38914E0A19A0}"/>
              </a:ext>
            </a:extLst>
          </p:cNvPr>
          <p:cNvPicPr>
            <a:picLocks noChangeAspect="1"/>
          </p:cNvPicPr>
          <p:nvPr/>
        </p:nvPicPr>
        <p:blipFill>
          <a:blip r:embed="rId3"/>
          <a:srcRect/>
          <a:stretch>
            <a:fillRect/>
          </a:stretch>
        </p:blipFill>
        <p:spPr>
          <a:xfrm>
            <a:off x="555615" y="9330649"/>
            <a:ext cx="3536299" cy="618369"/>
          </a:xfrm>
          <a:prstGeom prst="rect">
            <a:avLst/>
          </a:prstGeom>
        </p:spPr>
      </p:pic>
      <p:sp>
        <p:nvSpPr>
          <p:cNvPr id="17" name="TextBox 12">
            <a:extLst>
              <a:ext uri="{FF2B5EF4-FFF2-40B4-BE49-F238E27FC236}">
                <a16:creationId xmlns:a16="http://schemas.microsoft.com/office/drawing/2014/main" id="{FBEFB02D-06C8-3EB0-4A61-1C0F9284AA72}"/>
              </a:ext>
            </a:extLst>
          </p:cNvPr>
          <p:cNvSpPr txBox="1"/>
          <p:nvPr/>
        </p:nvSpPr>
        <p:spPr>
          <a:xfrm>
            <a:off x="8811630" y="9183332"/>
            <a:ext cx="682804" cy="830227"/>
          </a:xfrm>
          <a:prstGeom prst="rect">
            <a:avLst/>
          </a:prstGeom>
        </p:spPr>
        <p:txBody>
          <a:bodyPr wrap="square" lIns="0" tIns="0" rIns="0" bIns="0" rtlCol="0" anchor="t">
            <a:spAutoFit/>
          </a:bodyPr>
          <a:lstStyle/>
          <a:p>
            <a:pPr algn="ctr">
              <a:lnSpc>
                <a:spcPts val="6889"/>
              </a:lnSpc>
            </a:pPr>
            <a:r>
              <a:rPr lang="en-US" sz="4921" dirty="0">
                <a:solidFill>
                  <a:srgbClr val="FFFFFF"/>
                </a:solidFill>
                <a:latin typeface="Carlito"/>
              </a:rPr>
              <a:t>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658" y="-779175"/>
            <a:ext cx="18320520" cy="3261653"/>
            <a:chOff x="0" y="-219075"/>
            <a:chExt cx="4825157" cy="859036"/>
          </a:xfrm>
        </p:grpSpPr>
        <p:sp>
          <p:nvSpPr>
            <p:cNvPr id="3" name="Freeform 3"/>
            <p:cNvSpPr/>
            <p:nvPr/>
          </p:nvSpPr>
          <p:spPr>
            <a:xfrm>
              <a:off x="4124" y="-25590"/>
              <a:ext cx="4820716" cy="439865"/>
            </a:xfrm>
            <a:custGeom>
              <a:avLst/>
              <a:gdLst/>
              <a:ahLst/>
              <a:cxnLst/>
              <a:rect l="l" t="t" r="r" b="b"/>
              <a:pathLst>
                <a:path w="4820716" h="439865">
                  <a:moveTo>
                    <a:pt x="0" y="0"/>
                  </a:moveTo>
                  <a:lnTo>
                    <a:pt x="4820716" y="0"/>
                  </a:lnTo>
                  <a:lnTo>
                    <a:pt x="4820716" y="439865"/>
                  </a:lnTo>
                  <a:lnTo>
                    <a:pt x="0" y="439865"/>
                  </a:lnTo>
                  <a:close/>
                </a:path>
              </a:pathLst>
            </a:custGeom>
            <a:solidFill>
              <a:srgbClr val="5F295F"/>
            </a:solidFill>
          </p:spPr>
          <p:txBody>
            <a:bodyPr/>
            <a:lstStyle/>
            <a:p>
              <a:endParaRPr lang="en-GB"/>
            </a:p>
          </p:txBody>
        </p:sp>
        <p:sp>
          <p:nvSpPr>
            <p:cNvPr id="4" name="TextBox 4"/>
            <p:cNvSpPr txBox="1"/>
            <p:nvPr/>
          </p:nvSpPr>
          <p:spPr>
            <a:xfrm>
              <a:off x="0" y="-219075"/>
              <a:ext cx="4825157" cy="859036"/>
            </a:xfrm>
            <a:prstGeom prst="rect">
              <a:avLst/>
            </a:prstGeom>
          </p:spPr>
          <p:txBody>
            <a:bodyPr lIns="50800" tIns="50800" rIns="50800" bIns="50800" rtlCol="0" anchor="ctr"/>
            <a:lstStyle/>
            <a:p>
              <a:pPr algn="ctr">
                <a:lnSpc>
                  <a:spcPts val="7840"/>
                </a:lnSpc>
              </a:pPr>
              <a:r>
                <a:rPr lang="en-US" sz="5600" dirty="0">
                  <a:solidFill>
                    <a:srgbClr val="FFFFFF"/>
                  </a:solidFill>
                  <a:latin typeface="Carlito Bold"/>
                </a:rPr>
                <a:t>KS4: Skills, Skills, Skills</a:t>
              </a:r>
            </a:p>
          </p:txBody>
        </p:sp>
      </p:grpSp>
      <p:grpSp>
        <p:nvGrpSpPr>
          <p:cNvPr id="5" name="Group 5"/>
          <p:cNvGrpSpPr/>
          <p:nvPr/>
        </p:nvGrpSpPr>
        <p:grpSpPr>
          <a:xfrm>
            <a:off x="423076" y="2081669"/>
            <a:ext cx="8713095" cy="6436812"/>
            <a:chOff x="0" y="0"/>
            <a:chExt cx="2294807" cy="1695292"/>
          </a:xfrm>
        </p:grpSpPr>
        <p:sp>
          <p:nvSpPr>
            <p:cNvPr id="6" name="Freeform 6"/>
            <p:cNvSpPr/>
            <p:nvPr/>
          </p:nvSpPr>
          <p:spPr>
            <a:xfrm>
              <a:off x="0" y="0"/>
              <a:ext cx="2294807" cy="1695292"/>
            </a:xfrm>
            <a:custGeom>
              <a:avLst/>
              <a:gdLst/>
              <a:ahLst/>
              <a:cxnLst/>
              <a:rect l="l" t="t" r="r" b="b"/>
              <a:pathLst>
                <a:path w="2294807" h="1695292">
                  <a:moveTo>
                    <a:pt x="45315" y="0"/>
                  </a:moveTo>
                  <a:lnTo>
                    <a:pt x="2249492" y="0"/>
                  </a:lnTo>
                  <a:cubicBezTo>
                    <a:pt x="2261510" y="0"/>
                    <a:pt x="2273036" y="4774"/>
                    <a:pt x="2281534" y="13273"/>
                  </a:cubicBezTo>
                  <a:cubicBezTo>
                    <a:pt x="2290033" y="21771"/>
                    <a:pt x="2294807" y="33297"/>
                    <a:pt x="2294807" y="45315"/>
                  </a:cubicBezTo>
                  <a:lnTo>
                    <a:pt x="2294807" y="1649977"/>
                  </a:lnTo>
                  <a:cubicBezTo>
                    <a:pt x="2294807" y="1661995"/>
                    <a:pt x="2290033" y="1673521"/>
                    <a:pt x="2281534" y="1682019"/>
                  </a:cubicBezTo>
                  <a:cubicBezTo>
                    <a:pt x="2273036" y="1690518"/>
                    <a:pt x="2261510" y="1695292"/>
                    <a:pt x="2249492" y="1695292"/>
                  </a:cubicBezTo>
                  <a:lnTo>
                    <a:pt x="45315" y="1695292"/>
                  </a:lnTo>
                  <a:cubicBezTo>
                    <a:pt x="33297" y="1695292"/>
                    <a:pt x="21771" y="1690518"/>
                    <a:pt x="13273" y="1682019"/>
                  </a:cubicBezTo>
                  <a:cubicBezTo>
                    <a:pt x="4774" y="1673521"/>
                    <a:pt x="0" y="1661995"/>
                    <a:pt x="0" y="1649977"/>
                  </a:cubicBezTo>
                  <a:lnTo>
                    <a:pt x="0" y="45315"/>
                  </a:lnTo>
                  <a:cubicBezTo>
                    <a:pt x="0" y="33297"/>
                    <a:pt x="4774" y="21771"/>
                    <a:pt x="13273" y="13273"/>
                  </a:cubicBezTo>
                  <a:cubicBezTo>
                    <a:pt x="21771" y="4774"/>
                    <a:pt x="33297" y="0"/>
                    <a:pt x="45315" y="0"/>
                  </a:cubicBezTo>
                  <a:close/>
                </a:path>
              </a:pathLst>
            </a:custGeom>
            <a:solidFill>
              <a:srgbClr val="5F295F">
                <a:alpha val="19608"/>
              </a:srgbClr>
            </a:solidFill>
          </p:spPr>
          <p:txBody>
            <a:bodyPr/>
            <a:lstStyle/>
            <a:p>
              <a:endParaRPr lang="en-GB"/>
            </a:p>
          </p:txBody>
        </p:sp>
        <p:sp>
          <p:nvSpPr>
            <p:cNvPr id="7" name="TextBox 7"/>
            <p:cNvSpPr txBox="1"/>
            <p:nvPr/>
          </p:nvSpPr>
          <p:spPr>
            <a:xfrm>
              <a:off x="0" y="-76200"/>
              <a:ext cx="812800" cy="889000"/>
            </a:xfrm>
            <a:prstGeom prst="rect">
              <a:avLst/>
            </a:prstGeom>
          </p:spPr>
          <p:txBody>
            <a:bodyPr lIns="50800" tIns="50800" rIns="50800" bIns="50800" rtlCol="0" anchor="ctr"/>
            <a:lstStyle/>
            <a:p>
              <a:pPr algn="ctr">
                <a:lnSpc>
                  <a:spcPts val="2659"/>
                </a:lnSpc>
              </a:pPr>
              <a:endParaRPr/>
            </a:p>
            <a:p>
              <a:pPr algn="ctr">
                <a:lnSpc>
                  <a:spcPts val="2659"/>
                </a:lnSpc>
              </a:pPr>
              <a:endParaRPr/>
            </a:p>
            <a:p>
              <a:pPr algn="ctr">
                <a:lnSpc>
                  <a:spcPts val="2659"/>
                </a:lnSpc>
              </a:pPr>
              <a:endParaRPr/>
            </a:p>
          </p:txBody>
        </p:sp>
      </p:grpSp>
      <p:pic>
        <p:nvPicPr>
          <p:cNvPr id="11" name="Picture 11"/>
          <p:cNvPicPr>
            <a:picLocks noChangeAspect="1"/>
          </p:cNvPicPr>
          <p:nvPr/>
        </p:nvPicPr>
        <p:blipFill>
          <a:blip r:embed="rId2"/>
          <a:srcRect/>
          <a:stretch>
            <a:fillRect/>
          </a:stretch>
        </p:blipFill>
        <p:spPr>
          <a:xfrm>
            <a:off x="555615" y="9330649"/>
            <a:ext cx="3536299" cy="618369"/>
          </a:xfrm>
          <a:prstGeom prst="rect">
            <a:avLst/>
          </a:prstGeom>
        </p:spPr>
      </p:pic>
      <p:graphicFrame>
        <p:nvGraphicFramePr>
          <p:cNvPr id="12" name="Table 12"/>
          <p:cNvGraphicFramePr>
            <a:graphicFrameLocks noGrp="1"/>
          </p:cNvGraphicFramePr>
          <p:nvPr/>
        </p:nvGraphicFramePr>
        <p:xfrm>
          <a:off x="9913795" y="3366500"/>
          <a:ext cx="7518748" cy="3867150"/>
        </p:xfrm>
        <a:graphic>
          <a:graphicData uri="http://schemas.openxmlformats.org/drawingml/2006/table">
            <a:tbl>
              <a:tblPr/>
              <a:tblGrid>
                <a:gridCol w="3807094">
                  <a:extLst>
                    <a:ext uri="{9D8B030D-6E8A-4147-A177-3AD203B41FA5}">
                      <a16:colId xmlns:a16="http://schemas.microsoft.com/office/drawing/2014/main" val="20000"/>
                    </a:ext>
                  </a:extLst>
                </a:gridCol>
                <a:gridCol w="3711654">
                  <a:extLst>
                    <a:ext uri="{9D8B030D-6E8A-4147-A177-3AD203B41FA5}">
                      <a16:colId xmlns:a16="http://schemas.microsoft.com/office/drawing/2014/main" val="20001"/>
                    </a:ext>
                  </a:extLst>
                </a:gridCol>
              </a:tblGrid>
              <a:tr h="2145210">
                <a:tc>
                  <a:txBody>
                    <a:bodyPr/>
                    <a:lstStyle/>
                    <a:p>
                      <a:pPr algn="ctr">
                        <a:lnSpc>
                          <a:spcPts val="3359"/>
                        </a:lnSpc>
                        <a:defRPr/>
                      </a:pPr>
                      <a:endParaRPr lang="en-US" sz="1100"/>
                    </a:p>
                    <a:p>
                      <a:pPr algn="ctr">
                        <a:lnSpc>
                          <a:spcPts val="3359"/>
                        </a:lnSpc>
                      </a:pPr>
                      <a:endParaRPr lang="en-US" sz="1100"/>
                    </a:p>
                    <a:p>
                      <a:pPr algn="ctr">
                        <a:lnSpc>
                          <a:spcPts val="3359"/>
                        </a:lnSpc>
                      </a:pPr>
                      <a:r>
                        <a:rPr lang="en-US" sz="2400" u="sng">
                          <a:solidFill>
                            <a:srgbClr val="5F295F"/>
                          </a:solidFill>
                          <a:latin typeface="Carlito Bold"/>
                          <a:hlinkClick r:id="rId3" tooltip="https://www.careerpilot.org.uk/stories/day-in-the-life-of-a-wind-turbine-engineer"/>
                        </a:rPr>
                        <a:t>Wind Turbine Engineer</a:t>
                      </a: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3359"/>
                        </a:lnSpc>
                        <a:defRPr/>
                      </a:pPr>
                      <a:endParaRPr lang="en-US" sz="1100"/>
                    </a:p>
                    <a:p>
                      <a:pPr algn="ctr">
                        <a:lnSpc>
                          <a:spcPts val="3359"/>
                        </a:lnSpc>
                      </a:pPr>
                      <a:endParaRPr lang="en-US" sz="1100"/>
                    </a:p>
                    <a:p>
                      <a:pPr algn="ctr">
                        <a:lnSpc>
                          <a:spcPts val="3359"/>
                        </a:lnSpc>
                      </a:pPr>
                      <a:r>
                        <a:rPr lang="en-US" sz="2400" u="sng">
                          <a:solidFill>
                            <a:srgbClr val="5F295F"/>
                          </a:solidFill>
                          <a:latin typeface="Carlito Bold"/>
                          <a:hlinkClick r:id="rId4" tooltip="https://www.careerpilot.org.uk/stories/interested-in-games-what-do-you-need-to-get-in-head-of-games-at-escape-studios"/>
                        </a:rPr>
                        <a:t>Computer Games Developer</a:t>
                      </a: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721940">
                <a:tc>
                  <a:txBody>
                    <a:bodyPr/>
                    <a:lstStyle/>
                    <a:p>
                      <a:pPr algn="ctr">
                        <a:lnSpc>
                          <a:spcPts val="3359"/>
                        </a:lnSpc>
                        <a:defRPr/>
                      </a:pPr>
                      <a:endParaRPr lang="en-US" sz="1100"/>
                    </a:p>
                    <a:p>
                      <a:pPr algn="ctr">
                        <a:lnSpc>
                          <a:spcPts val="3359"/>
                        </a:lnSpc>
                      </a:pPr>
                      <a:endParaRPr lang="en-US" sz="1100"/>
                    </a:p>
                    <a:p>
                      <a:pPr algn="ctr">
                        <a:lnSpc>
                          <a:spcPts val="3359"/>
                        </a:lnSpc>
                      </a:pPr>
                      <a:r>
                        <a:rPr lang="en-US" sz="2400" u="sng">
                          <a:solidFill>
                            <a:srgbClr val="5F295F"/>
                          </a:solidFill>
                          <a:latin typeface="Carlito Bold"/>
                          <a:hlinkClick r:id="rId5" tooltip="https://www.careerpilot.org.uk/stories/meet-jennifer-the-train-driver"/>
                        </a:rPr>
                        <a:t>Train Driver</a:t>
                      </a: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3359"/>
                        </a:lnSpc>
                        <a:defRPr/>
                      </a:pPr>
                      <a:endParaRPr lang="en-US" sz="1100"/>
                    </a:p>
                    <a:p>
                      <a:pPr algn="ctr">
                        <a:lnSpc>
                          <a:spcPts val="3359"/>
                        </a:lnSpc>
                      </a:pPr>
                      <a:endParaRPr lang="en-US" sz="1100"/>
                    </a:p>
                    <a:p>
                      <a:pPr algn="ctr">
                        <a:lnSpc>
                          <a:spcPts val="3359"/>
                        </a:lnSpc>
                      </a:pPr>
                      <a:r>
                        <a:rPr lang="en-US" sz="2400" u="sng">
                          <a:solidFill>
                            <a:srgbClr val="5F295F"/>
                          </a:solidFill>
                          <a:latin typeface="Carlito Bold"/>
                          <a:hlinkClick r:id="rId6" tooltip="https://www.careerpilot.org.uk/stories/my-job-as-a-receptionist"/>
                        </a:rPr>
                        <a:t>Hotel Receptionist</a:t>
                      </a: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pic>
        <p:nvPicPr>
          <p:cNvPr id="13" name="Picture 13"/>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1435724" y="5873467"/>
            <a:ext cx="590812" cy="476161"/>
          </a:xfrm>
          <a:prstGeom prst="rect">
            <a:avLst/>
          </a:prstGeom>
        </p:spPr>
      </p:pic>
      <p:sp>
        <p:nvSpPr>
          <p:cNvPr id="14" name="TextBox 14"/>
          <p:cNvSpPr txBox="1"/>
          <p:nvPr/>
        </p:nvSpPr>
        <p:spPr>
          <a:xfrm>
            <a:off x="630364" y="2309812"/>
            <a:ext cx="8298520" cy="6219825"/>
          </a:xfrm>
          <a:prstGeom prst="rect">
            <a:avLst/>
          </a:prstGeom>
        </p:spPr>
        <p:txBody>
          <a:bodyPr lIns="0" tIns="0" rIns="0" bIns="0" rtlCol="0" anchor="t">
            <a:spAutoFit/>
          </a:bodyPr>
          <a:lstStyle/>
          <a:p>
            <a:pPr>
              <a:lnSpc>
                <a:spcPts val="2520"/>
              </a:lnSpc>
            </a:pPr>
            <a:r>
              <a:rPr lang="en-US" sz="1800" dirty="0">
                <a:solidFill>
                  <a:srgbClr val="5F295F"/>
                </a:solidFill>
                <a:latin typeface="Carlito Bold"/>
              </a:rPr>
              <a:t>Careerpilot - Exploring jobs and careers</a:t>
            </a:r>
          </a:p>
          <a:p>
            <a:pPr>
              <a:lnSpc>
                <a:spcPts val="2520"/>
              </a:lnSpc>
            </a:pPr>
            <a:r>
              <a:rPr lang="en-US" sz="1800" dirty="0">
                <a:solidFill>
                  <a:srgbClr val="5F295F"/>
                </a:solidFill>
                <a:latin typeface="Carlito"/>
              </a:rPr>
              <a:t>This activity encourages students to think about the different skills needed to do different jobs. Please use one or more of the videos from Careerpilot to introduce the job and to prompt discussion on the skills that may be needed. You may use the Essential Skills needed for any job on </a:t>
            </a:r>
            <a:r>
              <a:rPr lang="en-US" sz="1800" u="sng" dirty="0">
                <a:solidFill>
                  <a:srgbClr val="5F295F"/>
                </a:solidFill>
                <a:latin typeface="Carlito"/>
                <a:hlinkClick r:id="rId8" action="ppaction://hlinksldjump"/>
              </a:rPr>
              <a:t>slide 15</a:t>
            </a:r>
            <a:r>
              <a:rPr lang="en-US" sz="1800" dirty="0">
                <a:solidFill>
                  <a:srgbClr val="5F295F"/>
                </a:solidFill>
                <a:latin typeface="Carlito"/>
              </a:rPr>
              <a:t> as a prompt,  as well as encouraging students to think about more specific technical skills. </a:t>
            </a:r>
          </a:p>
          <a:p>
            <a:pPr>
              <a:lnSpc>
                <a:spcPts val="2520"/>
              </a:lnSpc>
            </a:pPr>
            <a:endParaRPr lang="en-US" sz="1800" dirty="0">
              <a:solidFill>
                <a:srgbClr val="5F295F"/>
              </a:solidFill>
              <a:latin typeface="Carlito"/>
            </a:endParaRPr>
          </a:p>
          <a:p>
            <a:pPr>
              <a:lnSpc>
                <a:spcPts val="2520"/>
              </a:lnSpc>
            </a:pPr>
            <a:r>
              <a:rPr lang="en-US" sz="1800" dirty="0">
                <a:solidFill>
                  <a:srgbClr val="5F295F"/>
                </a:solidFill>
                <a:latin typeface="Carlito Bold"/>
              </a:rPr>
              <a:t>Playing 'How many jobs':</a:t>
            </a:r>
          </a:p>
          <a:p>
            <a:pPr marL="388620" lvl="1" indent="-194310">
              <a:lnSpc>
                <a:spcPts val="2520"/>
              </a:lnSpc>
              <a:buFont typeface="Arial"/>
              <a:buChar char="•"/>
            </a:pPr>
            <a:r>
              <a:rPr lang="en-US" sz="1800" dirty="0">
                <a:solidFill>
                  <a:srgbClr val="5F295F"/>
                </a:solidFill>
                <a:latin typeface="Carlito Bold"/>
              </a:rPr>
              <a:t>Students can work in pairs or as a group </a:t>
            </a:r>
          </a:p>
          <a:p>
            <a:pPr marL="388620" lvl="1" indent="-194310">
              <a:lnSpc>
                <a:spcPts val="2520"/>
              </a:lnSpc>
              <a:buFont typeface="Arial"/>
              <a:buChar char="•"/>
            </a:pPr>
            <a:r>
              <a:rPr lang="en-US" sz="1800" dirty="0">
                <a:solidFill>
                  <a:srgbClr val="5F295F"/>
                </a:solidFill>
                <a:latin typeface="Carlito Bold"/>
              </a:rPr>
              <a:t>Each pair or group is given an A3 piece of paper </a:t>
            </a:r>
          </a:p>
          <a:p>
            <a:pPr marL="388620" lvl="1" indent="-194310">
              <a:lnSpc>
                <a:spcPts val="2520"/>
              </a:lnSpc>
              <a:buFont typeface="Arial"/>
              <a:buChar char="•"/>
            </a:pPr>
            <a:r>
              <a:rPr lang="en-US" sz="1800" dirty="0">
                <a:solidFill>
                  <a:srgbClr val="5F295F"/>
                </a:solidFill>
                <a:latin typeface="Carlito Bold"/>
              </a:rPr>
              <a:t>Students are shown a video clip from opposite to hear from someone talking about their job</a:t>
            </a:r>
          </a:p>
          <a:p>
            <a:pPr marL="388620" lvl="1" indent="-194310">
              <a:lnSpc>
                <a:spcPts val="2520"/>
              </a:lnSpc>
              <a:buFont typeface="Arial"/>
              <a:buChar char="•"/>
            </a:pPr>
            <a:r>
              <a:rPr lang="en-US" sz="1800" dirty="0">
                <a:solidFill>
                  <a:srgbClr val="5F295F"/>
                </a:solidFill>
                <a:latin typeface="Carlito Bold"/>
              </a:rPr>
              <a:t>Students should make a note of the job title, then discuss and write down any skills needed for that particular role. </a:t>
            </a:r>
          </a:p>
          <a:p>
            <a:pPr>
              <a:lnSpc>
                <a:spcPts val="2520"/>
              </a:lnSpc>
            </a:pPr>
            <a:endParaRPr lang="en-US" sz="1800" dirty="0">
              <a:solidFill>
                <a:srgbClr val="5F295F"/>
              </a:solidFill>
              <a:latin typeface="Carlito Bold"/>
            </a:endParaRPr>
          </a:p>
          <a:p>
            <a:pPr>
              <a:lnSpc>
                <a:spcPts val="2520"/>
              </a:lnSpc>
            </a:pPr>
            <a:r>
              <a:rPr lang="en-US" sz="1800" dirty="0">
                <a:solidFill>
                  <a:srgbClr val="5F295F"/>
                </a:solidFill>
                <a:latin typeface="Carlito Bold"/>
              </a:rPr>
              <a:t>Extension: </a:t>
            </a:r>
          </a:p>
          <a:p>
            <a:pPr>
              <a:lnSpc>
                <a:spcPts val="2520"/>
              </a:lnSpc>
            </a:pPr>
            <a:r>
              <a:rPr lang="en-US" sz="1800" dirty="0">
                <a:solidFill>
                  <a:srgbClr val="5F295F"/>
                </a:solidFill>
                <a:latin typeface="Carlito"/>
              </a:rPr>
              <a:t>Students can log in or </a:t>
            </a:r>
            <a:r>
              <a:rPr lang="en-US" sz="1800" u="sng" dirty="0">
                <a:solidFill>
                  <a:srgbClr val="5F295F"/>
                </a:solidFill>
                <a:latin typeface="Carlito"/>
                <a:hlinkClick r:id="rId9" tooltip="https://www.careerpilot.org.uk/register"/>
              </a:rPr>
              <a:t>register with Careerpilot</a:t>
            </a:r>
            <a:r>
              <a:rPr lang="en-US" sz="1800" dirty="0">
                <a:solidFill>
                  <a:srgbClr val="5F295F"/>
                </a:solidFill>
                <a:latin typeface="Carlito"/>
              </a:rPr>
              <a:t> to complete the </a:t>
            </a:r>
            <a:r>
              <a:rPr lang="en-US" sz="1800" u="sng" dirty="0">
                <a:solidFill>
                  <a:srgbClr val="5F295F"/>
                </a:solidFill>
                <a:latin typeface="Carlito"/>
                <a:hlinkClick r:id="rId10" tooltip="https://www.careerpilot.org.uk/skills-profile"/>
              </a:rPr>
              <a:t>Skills Profile</a:t>
            </a:r>
            <a:r>
              <a:rPr lang="en-US" sz="1800" dirty="0">
                <a:solidFill>
                  <a:srgbClr val="5F295F"/>
                </a:solidFill>
                <a:latin typeface="Carlito"/>
              </a:rPr>
              <a:t> to explore their own skills and build a bank of examples of where they have developed the skills to share in applications for study or work.</a:t>
            </a:r>
          </a:p>
          <a:p>
            <a:pPr algn="ctr">
              <a:lnSpc>
                <a:spcPts val="1679"/>
              </a:lnSpc>
            </a:pPr>
            <a:endParaRPr lang="en-US" sz="1800" dirty="0">
              <a:solidFill>
                <a:srgbClr val="5F295F"/>
              </a:solidFill>
              <a:latin typeface="Carlito"/>
            </a:endParaRPr>
          </a:p>
        </p:txBody>
      </p:sp>
      <p:pic>
        <p:nvPicPr>
          <p:cNvPr id="15" name="Picture 15"/>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1435724" y="3736650"/>
            <a:ext cx="590812" cy="476161"/>
          </a:xfrm>
          <a:prstGeom prst="rect">
            <a:avLst/>
          </a:prstGeom>
        </p:spPr>
      </p:pic>
      <p:pic>
        <p:nvPicPr>
          <p:cNvPr id="16" name="Picture 16"/>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5142384" y="5873467"/>
            <a:ext cx="590812" cy="476161"/>
          </a:xfrm>
          <a:prstGeom prst="rect">
            <a:avLst/>
          </a:prstGeom>
        </p:spPr>
      </p:pic>
      <p:pic>
        <p:nvPicPr>
          <p:cNvPr id="17" name="Picture 17"/>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5142384" y="3736650"/>
            <a:ext cx="590812" cy="476161"/>
          </a:xfrm>
          <a:prstGeom prst="rect">
            <a:avLst/>
          </a:prstGeom>
        </p:spPr>
      </p:pic>
      <p:sp>
        <p:nvSpPr>
          <p:cNvPr id="18" name="TextBox 18"/>
          <p:cNvSpPr txBox="1"/>
          <p:nvPr/>
        </p:nvSpPr>
        <p:spPr>
          <a:xfrm>
            <a:off x="16607507" y="189262"/>
            <a:ext cx="1303586" cy="1158240"/>
          </a:xfrm>
          <a:prstGeom prst="rect">
            <a:avLst/>
          </a:prstGeom>
        </p:spPr>
        <p:txBody>
          <a:bodyPr lIns="0" tIns="0" rIns="0" bIns="0" rtlCol="0" anchor="t">
            <a:spAutoFit/>
          </a:bodyPr>
          <a:lstStyle/>
          <a:p>
            <a:pPr algn="ctr">
              <a:lnSpc>
                <a:spcPts val="4409"/>
              </a:lnSpc>
            </a:pPr>
            <a:r>
              <a:rPr lang="en-US" sz="3150">
                <a:solidFill>
                  <a:srgbClr val="FFFFFF"/>
                </a:solidFill>
                <a:latin typeface="Carlito"/>
              </a:rPr>
              <a:t>Teacher</a:t>
            </a:r>
          </a:p>
          <a:p>
            <a:pPr algn="ctr">
              <a:lnSpc>
                <a:spcPts val="4409"/>
              </a:lnSpc>
            </a:pPr>
            <a:r>
              <a:rPr lang="en-US" sz="3150">
                <a:solidFill>
                  <a:srgbClr val="FFFFFF"/>
                </a:solidFill>
                <a:latin typeface="Carlito"/>
              </a:rPr>
              <a:t>Notes</a:t>
            </a:r>
          </a:p>
        </p:txBody>
      </p:sp>
      <p:grpSp>
        <p:nvGrpSpPr>
          <p:cNvPr id="19" name="Group 19"/>
          <p:cNvGrpSpPr/>
          <p:nvPr/>
        </p:nvGrpSpPr>
        <p:grpSpPr>
          <a:xfrm>
            <a:off x="15701811" y="6537433"/>
            <a:ext cx="2209282" cy="3411584"/>
            <a:chOff x="-1" y="-325333"/>
            <a:chExt cx="581868" cy="898525"/>
          </a:xfrm>
        </p:grpSpPr>
        <p:sp>
          <p:nvSpPr>
            <p:cNvPr id="20" name="Freeform 20"/>
            <p:cNvSpPr/>
            <p:nvPr/>
          </p:nvSpPr>
          <p:spPr>
            <a:xfrm>
              <a:off x="0" y="0"/>
              <a:ext cx="581867" cy="251964"/>
            </a:xfrm>
            <a:custGeom>
              <a:avLst/>
              <a:gdLst/>
              <a:ahLst/>
              <a:cxnLst/>
              <a:rect l="l" t="t" r="r" b="b"/>
              <a:pathLst>
                <a:path w="581867" h="251964">
                  <a:moveTo>
                    <a:pt x="125982" y="0"/>
                  </a:moveTo>
                  <a:lnTo>
                    <a:pt x="455886" y="0"/>
                  </a:lnTo>
                  <a:cubicBezTo>
                    <a:pt x="489298" y="0"/>
                    <a:pt x="521342" y="13273"/>
                    <a:pt x="544968" y="36899"/>
                  </a:cubicBezTo>
                  <a:cubicBezTo>
                    <a:pt x="568594" y="60525"/>
                    <a:pt x="581867" y="92569"/>
                    <a:pt x="581867" y="125982"/>
                  </a:cubicBezTo>
                  <a:lnTo>
                    <a:pt x="581867" y="125982"/>
                  </a:lnTo>
                  <a:cubicBezTo>
                    <a:pt x="581867" y="159394"/>
                    <a:pt x="568594" y="191438"/>
                    <a:pt x="544968" y="215065"/>
                  </a:cubicBezTo>
                  <a:cubicBezTo>
                    <a:pt x="521342" y="238691"/>
                    <a:pt x="489298" y="251964"/>
                    <a:pt x="455886" y="251964"/>
                  </a:cubicBezTo>
                  <a:lnTo>
                    <a:pt x="125982" y="251964"/>
                  </a:lnTo>
                  <a:cubicBezTo>
                    <a:pt x="92569" y="251964"/>
                    <a:pt x="60525" y="238691"/>
                    <a:pt x="36899" y="215065"/>
                  </a:cubicBezTo>
                  <a:cubicBezTo>
                    <a:pt x="13273" y="191438"/>
                    <a:pt x="0" y="159394"/>
                    <a:pt x="0" y="125982"/>
                  </a:cubicBezTo>
                  <a:lnTo>
                    <a:pt x="0" y="125982"/>
                  </a:lnTo>
                  <a:cubicBezTo>
                    <a:pt x="0" y="92569"/>
                    <a:pt x="13273" y="60525"/>
                    <a:pt x="36899" y="36899"/>
                  </a:cubicBezTo>
                  <a:cubicBezTo>
                    <a:pt x="60525" y="13273"/>
                    <a:pt x="92569" y="0"/>
                    <a:pt x="125982" y="0"/>
                  </a:cubicBezTo>
                  <a:close/>
                </a:path>
              </a:pathLst>
            </a:custGeom>
            <a:solidFill>
              <a:srgbClr val="5F295F"/>
            </a:solidFill>
          </p:spPr>
          <p:txBody>
            <a:bodyPr/>
            <a:lstStyle/>
            <a:p>
              <a:endParaRPr lang="en-GB"/>
            </a:p>
          </p:txBody>
        </p:sp>
        <p:sp>
          <p:nvSpPr>
            <p:cNvPr id="21" name="TextBox 21"/>
            <p:cNvSpPr txBox="1"/>
            <p:nvPr/>
          </p:nvSpPr>
          <p:spPr>
            <a:xfrm>
              <a:off x="-1" y="-325333"/>
              <a:ext cx="581184" cy="898525"/>
            </a:xfrm>
            <a:prstGeom prst="rect">
              <a:avLst/>
            </a:prstGeom>
          </p:spPr>
          <p:txBody>
            <a:bodyPr lIns="50800" tIns="50800" rIns="50800" bIns="50800" rtlCol="0" anchor="ctr"/>
            <a:lstStyle/>
            <a:p>
              <a:pPr algn="ctr">
                <a:lnSpc>
                  <a:spcPts val="3359"/>
                </a:lnSpc>
              </a:pPr>
              <a:r>
                <a:rPr lang="en-US" sz="2400" u="sng" dirty="0">
                  <a:solidFill>
                    <a:schemeClr val="bg1"/>
                  </a:solidFill>
                  <a:latin typeface="Carlito"/>
                  <a:hlinkClick r:id="rId8" action="ppaction://hlinksldjump">
                    <a:extLst>
                      <a:ext uri="{A12FA001-AC4F-418D-AE19-62706E023703}">
                        <ahyp:hlinkClr xmlns:ahyp="http://schemas.microsoft.com/office/drawing/2018/hyperlinkcolor" val="tx"/>
                      </a:ext>
                    </a:extLst>
                  </a:hlinkClick>
                </a:rPr>
                <a:t>Click here for </a:t>
              </a:r>
            </a:p>
            <a:p>
              <a:pPr algn="ctr">
                <a:lnSpc>
                  <a:spcPts val="3359"/>
                </a:lnSpc>
              </a:pPr>
              <a:r>
                <a:rPr lang="en-US" sz="2400" u="sng" dirty="0">
                  <a:solidFill>
                    <a:schemeClr val="bg1"/>
                  </a:solidFill>
                  <a:latin typeface="Carlito"/>
                  <a:hlinkClick r:id="rId8" action="ppaction://hlinksldjump">
                    <a:extLst>
                      <a:ext uri="{A12FA001-AC4F-418D-AE19-62706E023703}">
                        <ahyp:hlinkClr xmlns:ahyp="http://schemas.microsoft.com/office/drawing/2018/hyperlinkcolor" val="tx"/>
                      </a:ext>
                    </a:extLst>
                  </a:hlinkClick>
                </a:rPr>
                <a:t>next slide</a:t>
              </a:r>
            </a:p>
          </p:txBody>
        </p:sp>
      </p:grpSp>
      <p:grpSp>
        <p:nvGrpSpPr>
          <p:cNvPr id="23" name="Group 8">
            <a:extLst>
              <a:ext uri="{FF2B5EF4-FFF2-40B4-BE49-F238E27FC236}">
                <a16:creationId xmlns:a16="http://schemas.microsoft.com/office/drawing/2014/main" id="{19B08663-AC99-538C-26CF-3FA8EA410910}"/>
              </a:ext>
            </a:extLst>
          </p:cNvPr>
          <p:cNvGrpSpPr/>
          <p:nvPr/>
        </p:nvGrpSpPr>
        <p:grpSpPr>
          <a:xfrm>
            <a:off x="1203" y="8490792"/>
            <a:ext cx="18303658" cy="2215308"/>
            <a:chOff x="0" y="-133350"/>
            <a:chExt cx="4820716" cy="583455"/>
          </a:xfrm>
        </p:grpSpPr>
        <p:sp>
          <p:nvSpPr>
            <p:cNvPr id="24" name="Freeform 9">
              <a:extLst>
                <a:ext uri="{FF2B5EF4-FFF2-40B4-BE49-F238E27FC236}">
                  <a16:creationId xmlns:a16="http://schemas.microsoft.com/office/drawing/2014/main" id="{4C73DEE8-28AE-A890-7617-E8851EEA2A4F}"/>
                </a:ext>
              </a:extLst>
            </p:cNvPr>
            <p:cNvSpPr/>
            <p:nvPr/>
          </p:nvSpPr>
          <p:spPr>
            <a:xfrm>
              <a:off x="0" y="0"/>
              <a:ext cx="4820716" cy="340894"/>
            </a:xfrm>
            <a:custGeom>
              <a:avLst/>
              <a:gdLst/>
              <a:ahLst/>
              <a:cxnLst/>
              <a:rect l="l" t="t" r="r" b="b"/>
              <a:pathLst>
                <a:path w="4820716" h="340894">
                  <a:moveTo>
                    <a:pt x="0" y="0"/>
                  </a:moveTo>
                  <a:lnTo>
                    <a:pt x="4820716" y="0"/>
                  </a:lnTo>
                  <a:lnTo>
                    <a:pt x="4820716" y="340894"/>
                  </a:lnTo>
                  <a:lnTo>
                    <a:pt x="0" y="340894"/>
                  </a:lnTo>
                  <a:close/>
                </a:path>
              </a:pathLst>
            </a:custGeom>
            <a:solidFill>
              <a:srgbClr val="5F295F"/>
            </a:solidFill>
          </p:spPr>
          <p:txBody>
            <a:bodyPr/>
            <a:lstStyle/>
            <a:p>
              <a:endParaRPr lang="en-GB"/>
            </a:p>
          </p:txBody>
        </p:sp>
        <p:sp>
          <p:nvSpPr>
            <p:cNvPr id="25" name="TextBox 10">
              <a:extLst>
                <a:ext uri="{FF2B5EF4-FFF2-40B4-BE49-F238E27FC236}">
                  <a16:creationId xmlns:a16="http://schemas.microsoft.com/office/drawing/2014/main" id="{9D4F9927-F32F-48E8-3CB2-2BA2B2BE750B}"/>
                </a:ext>
              </a:extLst>
            </p:cNvPr>
            <p:cNvSpPr txBox="1"/>
            <p:nvPr/>
          </p:nvSpPr>
          <p:spPr>
            <a:xfrm>
              <a:off x="0" y="-133350"/>
              <a:ext cx="4776137" cy="583455"/>
            </a:xfrm>
            <a:prstGeom prst="rect">
              <a:avLst/>
            </a:prstGeom>
          </p:spPr>
          <p:txBody>
            <a:bodyPr lIns="50800" tIns="50800" rIns="50800" bIns="50800" rtlCol="0" anchor="ctr"/>
            <a:lstStyle/>
            <a:p>
              <a:pPr algn="r">
                <a:lnSpc>
                  <a:spcPts val="5040"/>
                </a:lnSpc>
              </a:pPr>
              <a:r>
                <a:rPr lang="en-US" sz="3600" dirty="0">
                  <a:solidFill>
                    <a:srgbClr val="FFFFFF"/>
                  </a:solidFill>
                  <a:latin typeface="Carlito Bold"/>
                </a:rPr>
                <a:t>careerpilot.org.uk    </a:t>
              </a:r>
            </a:p>
          </p:txBody>
        </p:sp>
      </p:grpSp>
      <p:pic>
        <p:nvPicPr>
          <p:cNvPr id="26" name="Picture 11">
            <a:extLst>
              <a:ext uri="{FF2B5EF4-FFF2-40B4-BE49-F238E27FC236}">
                <a16:creationId xmlns:a16="http://schemas.microsoft.com/office/drawing/2014/main" id="{9103AC80-9D28-7E82-17FF-2C6A6247E05A}"/>
              </a:ext>
            </a:extLst>
          </p:cNvPr>
          <p:cNvPicPr>
            <a:picLocks noChangeAspect="1"/>
          </p:cNvPicPr>
          <p:nvPr/>
        </p:nvPicPr>
        <p:blipFill>
          <a:blip r:embed="rId2"/>
          <a:srcRect/>
          <a:stretch>
            <a:fillRect/>
          </a:stretch>
        </p:blipFill>
        <p:spPr>
          <a:xfrm>
            <a:off x="555615" y="9330649"/>
            <a:ext cx="3536299" cy="618369"/>
          </a:xfrm>
          <a:prstGeom prst="rect">
            <a:avLst/>
          </a:prstGeom>
        </p:spPr>
      </p:pic>
      <p:sp>
        <p:nvSpPr>
          <p:cNvPr id="27" name="TextBox 12">
            <a:extLst>
              <a:ext uri="{FF2B5EF4-FFF2-40B4-BE49-F238E27FC236}">
                <a16:creationId xmlns:a16="http://schemas.microsoft.com/office/drawing/2014/main" id="{F67D641A-75D5-B4EC-D5F0-51017C268455}"/>
              </a:ext>
            </a:extLst>
          </p:cNvPr>
          <p:cNvSpPr txBox="1"/>
          <p:nvPr/>
        </p:nvSpPr>
        <p:spPr>
          <a:xfrm>
            <a:off x="8773530" y="9224719"/>
            <a:ext cx="759004" cy="830227"/>
          </a:xfrm>
          <a:prstGeom prst="rect">
            <a:avLst/>
          </a:prstGeom>
        </p:spPr>
        <p:txBody>
          <a:bodyPr wrap="square" lIns="0" tIns="0" rIns="0" bIns="0" rtlCol="0" anchor="t">
            <a:spAutoFit/>
          </a:bodyPr>
          <a:lstStyle/>
          <a:p>
            <a:pPr algn="ctr">
              <a:lnSpc>
                <a:spcPts val="6889"/>
              </a:lnSpc>
            </a:pPr>
            <a:r>
              <a:rPr lang="en-US" sz="4921" dirty="0">
                <a:solidFill>
                  <a:srgbClr val="FFFFFF"/>
                </a:solidFill>
                <a:latin typeface="Carlito"/>
              </a:rPr>
              <a:t>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658" y="-779175"/>
            <a:ext cx="18303658" cy="3179474"/>
            <a:chOff x="0" y="-219075"/>
            <a:chExt cx="4820716" cy="837392"/>
          </a:xfrm>
        </p:grpSpPr>
        <p:sp>
          <p:nvSpPr>
            <p:cNvPr id="3" name="Freeform 3"/>
            <p:cNvSpPr/>
            <p:nvPr/>
          </p:nvSpPr>
          <p:spPr>
            <a:xfrm>
              <a:off x="0" y="-18263"/>
              <a:ext cx="4820716" cy="439865"/>
            </a:xfrm>
            <a:custGeom>
              <a:avLst/>
              <a:gdLst/>
              <a:ahLst/>
              <a:cxnLst/>
              <a:rect l="l" t="t" r="r" b="b"/>
              <a:pathLst>
                <a:path w="4820716" h="439865">
                  <a:moveTo>
                    <a:pt x="0" y="0"/>
                  </a:moveTo>
                  <a:lnTo>
                    <a:pt x="4820716" y="0"/>
                  </a:lnTo>
                  <a:lnTo>
                    <a:pt x="4820716" y="439865"/>
                  </a:lnTo>
                  <a:lnTo>
                    <a:pt x="0" y="439865"/>
                  </a:lnTo>
                  <a:close/>
                </a:path>
              </a:pathLst>
            </a:custGeom>
            <a:solidFill>
              <a:srgbClr val="5F295F"/>
            </a:solidFill>
          </p:spPr>
          <p:txBody>
            <a:bodyPr/>
            <a:lstStyle/>
            <a:p>
              <a:endParaRPr lang="en-GB"/>
            </a:p>
          </p:txBody>
        </p:sp>
        <p:sp>
          <p:nvSpPr>
            <p:cNvPr id="4" name="TextBox 4"/>
            <p:cNvSpPr txBox="1"/>
            <p:nvPr/>
          </p:nvSpPr>
          <p:spPr>
            <a:xfrm>
              <a:off x="0" y="-219075"/>
              <a:ext cx="4820716" cy="837392"/>
            </a:xfrm>
            <a:prstGeom prst="rect">
              <a:avLst/>
            </a:prstGeom>
          </p:spPr>
          <p:txBody>
            <a:bodyPr lIns="50800" tIns="50800" rIns="50800" bIns="50800" rtlCol="0" anchor="ctr"/>
            <a:lstStyle/>
            <a:p>
              <a:pPr algn="ctr">
                <a:lnSpc>
                  <a:spcPts val="7840"/>
                </a:lnSpc>
              </a:pPr>
              <a:r>
                <a:rPr lang="en-US" sz="5600" dirty="0">
                  <a:solidFill>
                    <a:srgbClr val="FFFFFF"/>
                  </a:solidFill>
                  <a:latin typeface="Carlito Bold"/>
                </a:rPr>
                <a:t>KS4: Skills, Skills, Skills</a:t>
              </a:r>
            </a:p>
          </p:txBody>
        </p:sp>
      </p:grpSp>
      <p:pic>
        <p:nvPicPr>
          <p:cNvPr id="8" name="Picture 8"/>
          <p:cNvPicPr>
            <a:picLocks noChangeAspect="1"/>
          </p:cNvPicPr>
          <p:nvPr/>
        </p:nvPicPr>
        <p:blipFill>
          <a:blip r:embed="rId2"/>
          <a:srcRect/>
          <a:stretch>
            <a:fillRect/>
          </a:stretch>
        </p:blipFill>
        <p:spPr>
          <a:xfrm>
            <a:off x="555615" y="9330649"/>
            <a:ext cx="3536299" cy="618369"/>
          </a:xfrm>
          <a:prstGeom prst="rect">
            <a:avLst/>
          </a:prstGeom>
        </p:spPr>
      </p:pic>
      <p:pic>
        <p:nvPicPr>
          <p:cNvPr id="9" name="Picture 9"/>
          <p:cNvPicPr>
            <a:picLocks noChangeAspect="1"/>
          </p:cNvPicPr>
          <p:nvPr/>
        </p:nvPicPr>
        <p:blipFill>
          <a:blip r:embed="rId3"/>
          <a:srcRect/>
          <a:stretch>
            <a:fillRect/>
          </a:stretch>
        </p:blipFill>
        <p:spPr>
          <a:xfrm>
            <a:off x="2726624" y="2175512"/>
            <a:ext cx="12850409" cy="6817156"/>
          </a:xfrm>
          <a:prstGeom prst="rect">
            <a:avLst/>
          </a:prstGeom>
        </p:spPr>
      </p:pic>
      <p:pic>
        <p:nvPicPr>
          <p:cNvPr id="10" name="Picture 10"/>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5910939" y="115636"/>
            <a:ext cx="2155569" cy="1438842"/>
          </a:xfrm>
          <a:prstGeom prst="rect">
            <a:avLst/>
          </a:prstGeom>
        </p:spPr>
      </p:pic>
      <p:grpSp>
        <p:nvGrpSpPr>
          <p:cNvPr id="12" name="Group 8">
            <a:extLst>
              <a:ext uri="{FF2B5EF4-FFF2-40B4-BE49-F238E27FC236}">
                <a16:creationId xmlns:a16="http://schemas.microsoft.com/office/drawing/2014/main" id="{46E3796F-BB75-07A7-1946-43C6FCA7DEE9}"/>
              </a:ext>
            </a:extLst>
          </p:cNvPr>
          <p:cNvGrpSpPr/>
          <p:nvPr/>
        </p:nvGrpSpPr>
        <p:grpSpPr>
          <a:xfrm>
            <a:off x="1203" y="8490792"/>
            <a:ext cx="18303658" cy="2215308"/>
            <a:chOff x="0" y="-133350"/>
            <a:chExt cx="4820716" cy="583455"/>
          </a:xfrm>
        </p:grpSpPr>
        <p:sp>
          <p:nvSpPr>
            <p:cNvPr id="13" name="Freeform 9">
              <a:extLst>
                <a:ext uri="{FF2B5EF4-FFF2-40B4-BE49-F238E27FC236}">
                  <a16:creationId xmlns:a16="http://schemas.microsoft.com/office/drawing/2014/main" id="{B4E765C6-7034-49E0-0692-49A1B064F7D5}"/>
                </a:ext>
              </a:extLst>
            </p:cNvPr>
            <p:cNvSpPr/>
            <p:nvPr/>
          </p:nvSpPr>
          <p:spPr>
            <a:xfrm>
              <a:off x="0" y="0"/>
              <a:ext cx="4820716" cy="340894"/>
            </a:xfrm>
            <a:custGeom>
              <a:avLst/>
              <a:gdLst/>
              <a:ahLst/>
              <a:cxnLst/>
              <a:rect l="l" t="t" r="r" b="b"/>
              <a:pathLst>
                <a:path w="4820716" h="340894">
                  <a:moveTo>
                    <a:pt x="0" y="0"/>
                  </a:moveTo>
                  <a:lnTo>
                    <a:pt x="4820716" y="0"/>
                  </a:lnTo>
                  <a:lnTo>
                    <a:pt x="4820716" y="340894"/>
                  </a:lnTo>
                  <a:lnTo>
                    <a:pt x="0" y="340894"/>
                  </a:lnTo>
                  <a:close/>
                </a:path>
              </a:pathLst>
            </a:custGeom>
            <a:solidFill>
              <a:srgbClr val="5F295F"/>
            </a:solidFill>
          </p:spPr>
          <p:txBody>
            <a:bodyPr/>
            <a:lstStyle/>
            <a:p>
              <a:endParaRPr lang="en-GB"/>
            </a:p>
          </p:txBody>
        </p:sp>
        <p:sp>
          <p:nvSpPr>
            <p:cNvPr id="14" name="TextBox 10">
              <a:extLst>
                <a:ext uri="{FF2B5EF4-FFF2-40B4-BE49-F238E27FC236}">
                  <a16:creationId xmlns:a16="http://schemas.microsoft.com/office/drawing/2014/main" id="{93857990-FFA3-AEA3-C360-B11547BFB0D2}"/>
                </a:ext>
              </a:extLst>
            </p:cNvPr>
            <p:cNvSpPr txBox="1"/>
            <p:nvPr/>
          </p:nvSpPr>
          <p:spPr>
            <a:xfrm>
              <a:off x="0" y="-133350"/>
              <a:ext cx="4776137" cy="583455"/>
            </a:xfrm>
            <a:prstGeom prst="rect">
              <a:avLst/>
            </a:prstGeom>
          </p:spPr>
          <p:txBody>
            <a:bodyPr lIns="50800" tIns="50800" rIns="50800" bIns="50800" rtlCol="0" anchor="ctr"/>
            <a:lstStyle/>
            <a:p>
              <a:pPr algn="r">
                <a:lnSpc>
                  <a:spcPts val="5040"/>
                </a:lnSpc>
              </a:pPr>
              <a:r>
                <a:rPr lang="en-US" sz="3600" dirty="0">
                  <a:solidFill>
                    <a:srgbClr val="FFFFFF"/>
                  </a:solidFill>
                  <a:latin typeface="Carlito Bold"/>
                </a:rPr>
                <a:t>careerpilot.org.uk    </a:t>
              </a:r>
            </a:p>
          </p:txBody>
        </p:sp>
      </p:grpSp>
      <p:pic>
        <p:nvPicPr>
          <p:cNvPr id="15" name="Picture 11">
            <a:extLst>
              <a:ext uri="{FF2B5EF4-FFF2-40B4-BE49-F238E27FC236}">
                <a16:creationId xmlns:a16="http://schemas.microsoft.com/office/drawing/2014/main" id="{61F17960-7DED-7C6C-2D30-91F69BB5649F}"/>
              </a:ext>
            </a:extLst>
          </p:cNvPr>
          <p:cNvPicPr>
            <a:picLocks noChangeAspect="1"/>
          </p:cNvPicPr>
          <p:nvPr/>
        </p:nvPicPr>
        <p:blipFill>
          <a:blip r:embed="rId2"/>
          <a:srcRect/>
          <a:stretch>
            <a:fillRect/>
          </a:stretch>
        </p:blipFill>
        <p:spPr>
          <a:xfrm>
            <a:off x="555615" y="9330649"/>
            <a:ext cx="3536299" cy="618369"/>
          </a:xfrm>
          <a:prstGeom prst="rect">
            <a:avLst/>
          </a:prstGeom>
        </p:spPr>
      </p:pic>
      <p:sp>
        <p:nvSpPr>
          <p:cNvPr id="16" name="TextBox 12">
            <a:extLst>
              <a:ext uri="{FF2B5EF4-FFF2-40B4-BE49-F238E27FC236}">
                <a16:creationId xmlns:a16="http://schemas.microsoft.com/office/drawing/2014/main" id="{984562F3-4101-6D0D-5F4B-E4F486D20722}"/>
              </a:ext>
            </a:extLst>
          </p:cNvPr>
          <p:cNvSpPr txBox="1"/>
          <p:nvPr/>
        </p:nvSpPr>
        <p:spPr>
          <a:xfrm>
            <a:off x="8810426" y="9224719"/>
            <a:ext cx="682804" cy="830227"/>
          </a:xfrm>
          <a:prstGeom prst="rect">
            <a:avLst/>
          </a:prstGeom>
        </p:spPr>
        <p:txBody>
          <a:bodyPr wrap="square" lIns="0" tIns="0" rIns="0" bIns="0" rtlCol="0" anchor="t">
            <a:spAutoFit/>
          </a:bodyPr>
          <a:lstStyle/>
          <a:p>
            <a:pPr algn="ctr">
              <a:lnSpc>
                <a:spcPts val="6889"/>
              </a:lnSpc>
            </a:pPr>
            <a:r>
              <a:rPr lang="en-US" sz="4921" dirty="0">
                <a:solidFill>
                  <a:srgbClr val="FFFFFF"/>
                </a:solidFill>
                <a:latin typeface="Carlito"/>
              </a:rPr>
              <a:t>16</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658" y="-831801"/>
            <a:ext cx="18303658" cy="3346108"/>
            <a:chOff x="0" y="-219075"/>
            <a:chExt cx="4820716" cy="881279"/>
          </a:xfrm>
        </p:grpSpPr>
        <p:sp>
          <p:nvSpPr>
            <p:cNvPr id="3" name="Freeform 3"/>
            <p:cNvSpPr/>
            <p:nvPr/>
          </p:nvSpPr>
          <p:spPr>
            <a:xfrm>
              <a:off x="0" y="0"/>
              <a:ext cx="4820716" cy="463201"/>
            </a:xfrm>
            <a:custGeom>
              <a:avLst/>
              <a:gdLst/>
              <a:ahLst/>
              <a:cxnLst/>
              <a:rect l="l" t="t" r="r" b="b"/>
              <a:pathLst>
                <a:path w="4820716" h="463201">
                  <a:moveTo>
                    <a:pt x="0" y="0"/>
                  </a:moveTo>
                  <a:lnTo>
                    <a:pt x="4820716" y="0"/>
                  </a:lnTo>
                  <a:lnTo>
                    <a:pt x="4820716" y="463201"/>
                  </a:lnTo>
                  <a:lnTo>
                    <a:pt x="0" y="463201"/>
                  </a:lnTo>
                  <a:close/>
                </a:path>
              </a:pathLst>
            </a:custGeom>
            <a:solidFill>
              <a:srgbClr val="5F295F"/>
            </a:solidFill>
          </p:spPr>
          <p:txBody>
            <a:bodyPr/>
            <a:lstStyle/>
            <a:p>
              <a:endParaRPr lang="en-GB"/>
            </a:p>
          </p:txBody>
        </p:sp>
        <p:sp>
          <p:nvSpPr>
            <p:cNvPr id="4" name="TextBox 4"/>
            <p:cNvSpPr txBox="1"/>
            <p:nvPr/>
          </p:nvSpPr>
          <p:spPr>
            <a:xfrm>
              <a:off x="0" y="-219075"/>
              <a:ext cx="4820716" cy="881279"/>
            </a:xfrm>
            <a:prstGeom prst="rect">
              <a:avLst/>
            </a:prstGeom>
          </p:spPr>
          <p:txBody>
            <a:bodyPr lIns="50800" tIns="50800" rIns="50800" bIns="50800" rtlCol="0" anchor="ctr"/>
            <a:lstStyle/>
            <a:p>
              <a:pPr algn="ctr">
                <a:lnSpc>
                  <a:spcPts val="7840"/>
                </a:lnSpc>
              </a:pPr>
              <a:r>
                <a:rPr lang="en-US" sz="5600" dirty="0">
                  <a:solidFill>
                    <a:srgbClr val="FFFFFF"/>
                  </a:solidFill>
                  <a:latin typeface="Carlito Bold"/>
                </a:rPr>
                <a:t>KS4: Offline Careers Activities</a:t>
              </a:r>
            </a:p>
            <a:p>
              <a:pPr algn="ctr">
                <a:lnSpc>
                  <a:spcPts val="5040"/>
                </a:lnSpc>
              </a:pPr>
              <a:r>
                <a:rPr lang="en-US" sz="3600" dirty="0">
                  <a:solidFill>
                    <a:srgbClr val="FFFFFF"/>
                  </a:solidFill>
                  <a:latin typeface="Carlito"/>
                </a:rPr>
                <a:t>Exploring Jobs and Careers</a:t>
              </a:r>
            </a:p>
          </p:txBody>
        </p:sp>
      </p:grpSp>
      <p:pic>
        <p:nvPicPr>
          <p:cNvPr id="5" name="Picture 5"/>
          <p:cNvPicPr>
            <a:picLocks noChangeAspect="1"/>
          </p:cNvPicPr>
          <p:nvPr/>
        </p:nvPicPr>
        <p:blipFill>
          <a:blip r:embed="rId2"/>
          <a:srcRect/>
          <a:stretch>
            <a:fillRect/>
          </a:stretch>
        </p:blipFill>
        <p:spPr>
          <a:xfrm>
            <a:off x="15425927" y="197001"/>
            <a:ext cx="1227727" cy="1259252"/>
          </a:xfrm>
          <a:prstGeom prst="rect">
            <a:avLst/>
          </a:prstGeom>
        </p:spPr>
      </p:pic>
      <p:pic>
        <p:nvPicPr>
          <p:cNvPr id="6" name="Picture 6"/>
          <p:cNvPicPr>
            <a:picLocks noChangeAspect="1"/>
          </p:cNvPicPr>
          <p:nvPr/>
        </p:nvPicPr>
        <p:blipFill>
          <a:blip r:embed="rId3"/>
          <a:srcRect/>
          <a:stretch>
            <a:fillRect/>
          </a:stretch>
        </p:blipFill>
        <p:spPr>
          <a:xfrm>
            <a:off x="16653655" y="197001"/>
            <a:ext cx="1227727" cy="1259252"/>
          </a:xfrm>
          <a:prstGeom prst="rect">
            <a:avLst/>
          </a:prstGeom>
        </p:spPr>
      </p:pic>
      <p:grpSp>
        <p:nvGrpSpPr>
          <p:cNvPr id="7" name="Group 7"/>
          <p:cNvGrpSpPr/>
          <p:nvPr/>
        </p:nvGrpSpPr>
        <p:grpSpPr>
          <a:xfrm>
            <a:off x="223887" y="2129269"/>
            <a:ext cx="17777937" cy="2186774"/>
            <a:chOff x="0" y="0"/>
            <a:chExt cx="4682255" cy="575941"/>
          </a:xfrm>
        </p:grpSpPr>
        <p:sp>
          <p:nvSpPr>
            <p:cNvPr id="8" name="Freeform 8"/>
            <p:cNvSpPr/>
            <p:nvPr/>
          </p:nvSpPr>
          <p:spPr>
            <a:xfrm>
              <a:off x="0" y="0"/>
              <a:ext cx="4682255" cy="575941"/>
            </a:xfrm>
            <a:custGeom>
              <a:avLst/>
              <a:gdLst/>
              <a:ahLst/>
              <a:cxnLst/>
              <a:rect l="l" t="t" r="r" b="b"/>
              <a:pathLst>
                <a:path w="4682255" h="575941">
                  <a:moveTo>
                    <a:pt x="22209" y="0"/>
                  </a:moveTo>
                  <a:lnTo>
                    <a:pt x="4660045" y="0"/>
                  </a:lnTo>
                  <a:cubicBezTo>
                    <a:pt x="4665936" y="0"/>
                    <a:pt x="4671585" y="2340"/>
                    <a:pt x="4675750" y="6505"/>
                  </a:cubicBezTo>
                  <a:cubicBezTo>
                    <a:pt x="4679915" y="10670"/>
                    <a:pt x="4682255" y="16319"/>
                    <a:pt x="4682255" y="22209"/>
                  </a:cubicBezTo>
                  <a:lnTo>
                    <a:pt x="4682255" y="553731"/>
                  </a:lnTo>
                  <a:cubicBezTo>
                    <a:pt x="4682255" y="565997"/>
                    <a:pt x="4672311" y="575941"/>
                    <a:pt x="4660045" y="575941"/>
                  </a:cubicBezTo>
                  <a:lnTo>
                    <a:pt x="22209" y="575941"/>
                  </a:lnTo>
                  <a:cubicBezTo>
                    <a:pt x="16319" y="575941"/>
                    <a:pt x="10670" y="573601"/>
                    <a:pt x="6505" y="569436"/>
                  </a:cubicBezTo>
                  <a:cubicBezTo>
                    <a:pt x="2340" y="565270"/>
                    <a:pt x="0" y="559621"/>
                    <a:pt x="0" y="553731"/>
                  </a:cubicBezTo>
                  <a:lnTo>
                    <a:pt x="0" y="22209"/>
                  </a:lnTo>
                  <a:cubicBezTo>
                    <a:pt x="0" y="16319"/>
                    <a:pt x="2340" y="10670"/>
                    <a:pt x="6505" y="6505"/>
                  </a:cubicBezTo>
                  <a:cubicBezTo>
                    <a:pt x="10670" y="2340"/>
                    <a:pt x="16319" y="0"/>
                    <a:pt x="22209" y="0"/>
                  </a:cubicBezTo>
                  <a:close/>
                </a:path>
              </a:pathLst>
            </a:custGeom>
            <a:solidFill>
              <a:srgbClr val="5F295F">
                <a:alpha val="19608"/>
              </a:srgbClr>
            </a:solidFill>
          </p:spPr>
          <p:txBody>
            <a:bodyPr/>
            <a:lstStyle/>
            <a:p>
              <a:endParaRPr lang="en-GB"/>
            </a:p>
          </p:txBody>
        </p:sp>
        <p:sp>
          <p:nvSpPr>
            <p:cNvPr id="9" name="TextBox 9"/>
            <p:cNvSpPr txBox="1"/>
            <p:nvPr/>
          </p:nvSpPr>
          <p:spPr>
            <a:xfrm>
              <a:off x="0" y="-133350"/>
              <a:ext cx="812800" cy="946150"/>
            </a:xfrm>
            <a:prstGeom prst="rect">
              <a:avLst/>
            </a:prstGeom>
          </p:spPr>
          <p:txBody>
            <a:bodyPr lIns="50800" tIns="50800" rIns="50800" bIns="50800" rtlCol="0" anchor="ctr"/>
            <a:lstStyle/>
            <a:p>
              <a:pPr>
                <a:lnSpc>
                  <a:spcPts val="5040"/>
                </a:lnSpc>
              </a:pPr>
              <a:endParaRPr/>
            </a:p>
            <a:p>
              <a:pPr algn="ctr">
                <a:lnSpc>
                  <a:spcPts val="2659"/>
                </a:lnSpc>
              </a:pPr>
              <a:endParaRPr/>
            </a:p>
            <a:p>
              <a:pPr algn="ctr">
                <a:lnSpc>
                  <a:spcPts val="2659"/>
                </a:lnSpc>
              </a:pPr>
              <a:endParaRPr/>
            </a:p>
          </p:txBody>
        </p:sp>
      </p:grpSp>
      <p:pic>
        <p:nvPicPr>
          <p:cNvPr id="13" name="Picture 13"/>
          <p:cNvPicPr>
            <a:picLocks noChangeAspect="1"/>
          </p:cNvPicPr>
          <p:nvPr/>
        </p:nvPicPr>
        <p:blipFill>
          <a:blip r:embed="rId4"/>
          <a:srcRect/>
          <a:stretch>
            <a:fillRect/>
          </a:stretch>
        </p:blipFill>
        <p:spPr>
          <a:xfrm>
            <a:off x="555615" y="9330649"/>
            <a:ext cx="3536299" cy="618369"/>
          </a:xfrm>
          <a:prstGeom prst="rect">
            <a:avLst/>
          </a:prstGeom>
        </p:spPr>
      </p:pic>
      <p:grpSp>
        <p:nvGrpSpPr>
          <p:cNvPr id="14" name="Group 14"/>
          <p:cNvGrpSpPr/>
          <p:nvPr/>
        </p:nvGrpSpPr>
        <p:grpSpPr>
          <a:xfrm>
            <a:off x="223887" y="4660298"/>
            <a:ext cx="4302017" cy="3988116"/>
            <a:chOff x="0" y="0"/>
            <a:chExt cx="5736023" cy="5317488"/>
          </a:xfrm>
        </p:grpSpPr>
        <p:grpSp>
          <p:nvGrpSpPr>
            <p:cNvPr id="15" name="Group 15"/>
            <p:cNvGrpSpPr/>
            <p:nvPr/>
          </p:nvGrpSpPr>
          <p:grpSpPr>
            <a:xfrm>
              <a:off x="0" y="0"/>
              <a:ext cx="5736023" cy="5317488"/>
              <a:chOff x="0" y="0"/>
              <a:chExt cx="1133042" cy="1050368"/>
            </a:xfrm>
          </p:grpSpPr>
          <p:sp>
            <p:nvSpPr>
              <p:cNvPr id="16" name="Freeform 16">
                <a:hlinkClick r:id="rId5" action="ppaction://hlinksldjump"/>
              </p:cNvPr>
              <p:cNvSpPr/>
              <p:nvPr/>
            </p:nvSpPr>
            <p:spPr>
              <a:xfrm>
                <a:off x="0" y="0"/>
                <a:ext cx="1133041" cy="1050368"/>
              </a:xfrm>
              <a:custGeom>
                <a:avLst/>
                <a:gdLst/>
                <a:ahLst/>
                <a:cxnLst/>
                <a:rect l="l" t="t" r="r" b="b"/>
                <a:pathLst>
                  <a:path w="1133041" h="1050368">
                    <a:moveTo>
                      <a:pt x="91780" y="0"/>
                    </a:moveTo>
                    <a:lnTo>
                      <a:pt x="1041262" y="0"/>
                    </a:lnTo>
                    <a:cubicBezTo>
                      <a:pt x="1065603" y="0"/>
                      <a:pt x="1088948" y="9670"/>
                      <a:pt x="1106160" y="26882"/>
                    </a:cubicBezTo>
                    <a:cubicBezTo>
                      <a:pt x="1123372" y="44094"/>
                      <a:pt x="1133041" y="67438"/>
                      <a:pt x="1133041" y="91780"/>
                    </a:cubicBezTo>
                    <a:lnTo>
                      <a:pt x="1133041" y="958588"/>
                    </a:lnTo>
                    <a:cubicBezTo>
                      <a:pt x="1133041" y="1009277"/>
                      <a:pt x="1091950" y="1050368"/>
                      <a:pt x="1041262" y="1050368"/>
                    </a:cubicBezTo>
                    <a:lnTo>
                      <a:pt x="91780" y="1050368"/>
                    </a:lnTo>
                    <a:cubicBezTo>
                      <a:pt x="67438" y="1050368"/>
                      <a:pt x="44094" y="1040698"/>
                      <a:pt x="26882" y="1023486"/>
                    </a:cubicBezTo>
                    <a:cubicBezTo>
                      <a:pt x="9670" y="1006274"/>
                      <a:pt x="0" y="982930"/>
                      <a:pt x="0" y="958588"/>
                    </a:cubicBezTo>
                    <a:lnTo>
                      <a:pt x="0" y="91780"/>
                    </a:lnTo>
                    <a:cubicBezTo>
                      <a:pt x="0" y="67438"/>
                      <a:pt x="9670" y="44094"/>
                      <a:pt x="26882" y="26882"/>
                    </a:cubicBezTo>
                    <a:cubicBezTo>
                      <a:pt x="44094" y="9670"/>
                      <a:pt x="67438" y="0"/>
                      <a:pt x="91780" y="0"/>
                    </a:cubicBezTo>
                    <a:close/>
                  </a:path>
                </a:pathLst>
              </a:custGeom>
              <a:solidFill>
                <a:srgbClr val="EEEEEE"/>
              </a:solidFill>
            </p:spPr>
            <p:txBody>
              <a:bodyPr/>
              <a:lstStyle/>
              <a:p>
                <a:endParaRPr lang="en-GB"/>
              </a:p>
            </p:txBody>
          </p:sp>
          <p:sp>
            <p:nvSpPr>
              <p:cNvPr id="17" name="TextBox 17"/>
              <p:cNvSpPr txBox="1"/>
              <p:nvPr/>
            </p:nvSpPr>
            <p:spPr>
              <a:xfrm>
                <a:off x="0" y="-76200"/>
                <a:ext cx="812800" cy="889000"/>
              </a:xfrm>
              <a:prstGeom prst="rect">
                <a:avLst/>
              </a:prstGeom>
            </p:spPr>
            <p:txBody>
              <a:bodyPr lIns="50800" tIns="50800" rIns="50800" bIns="50800" rtlCol="0" anchor="ctr"/>
              <a:lstStyle/>
              <a:p>
                <a:pPr algn="ctr">
                  <a:lnSpc>
                    <a:spcPts val="2659"/>
                  </a:lnSpc>
                </a:pPr>
                <a:endParaRPr/>
              </a:p>
            </p:txBody>
          </p:sp>
        </p:grpSp>
        <p:pic>
          <p:nvPicPr>
            <p:cNvPr id="18" name="Picture 18"/>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2046529" y="295397"/>
              <a:ext cx="1844651" cy="1926528"/>
            </a:xfrm>
            <a:prstGeom prst="rect">
              <a:avLst/>
            </a:prstGeom>
          </p:spPr>
        </p:pic>
        <p:sp>
          <p:nvSpPr>
            <p:cNvPr id="19" name="TextBox 19"/>
            <p:cNvSpPr txBox="1"/>
            <p:nvPr/>
          </p:nvSpPr>
          <p:spPr>
            <a:xfrm>
              <a:off x="382683" y="2433934"/>
              <a:ext cx="4834307" cy="2549525"/>
            </a:xfrm>
            <a:prstGeom prst="rect">
              <a:avLst/>
            </a:prstGeom>
          </p:spPr>
          <p:txBody>
            <a:bodyPr lIns="0" tIns="0" rIns="0" bIns="0" rtlCol="0" anchor="t">
              <a:spAutoFit/>
            </a:bodyPr>
            <a:lstStyle/>
            <a:p>
              <a:pPr algn="ctr">
                <a:lnSpc>
                  <a:spcPts val="3359"/>
                </a:lnSpc>
              </a:pPr>
              <a:r>
                <a:rPr lang="en-US" sz="2400" dirty="0">
                  <a:solidFill>
                    <a:srgbClr val="5F295F"/>
                  </a:solidFill>
                  <a:latin typeface="Carlito Bold"/>
                  <a:hlinkClick r:id="rId5" action="ppaction://hlinksldjump"/>
                </a:rPr>
                <a:t>Jobs of the Future </a:t>
              </a:r>
              <a:endParaRPr lang="en-US" sz="2400" dirty="0">
                <a:solidFill>
                  <a:srgbClr val="5F295F"/>
                </a:solidFill>
                <a:latin typeface="Carlito Bold"/>
              </a:endParaRPr>
            </a:p>
            <a:p>
              <a:pPr algn="ctr">
                <a:lnSpc>
                  <a:spcPts val="2940"/>
                </a:lnSpc>
              </a:pPr>
              <a:r>
                <a:rPr lang="en-US" sz="2100" dirty="0">
                  <a:solidFill>
                    <a:srgbClr val="5F295F"/>
                  </a:solidFill>
                  <a:latin typeface="Carlito"/>
                </a:rPr>
                <a:t>Students guess which jobs are 'Hot Jobs' that are predicted to grow over the coming years.</a:t>
              </a:r>
            </a:p>
            <a:p>
              <a:pPr algn="ctr">
                <a:lnSpc>
                  <a:spcPts val="2940"/>
                </a:lnSpc>
              </a:pPr>
              <a:endParaRPr lang="en-US" sz="2100" dirty="0">
                <a:solidFill>
                  <a:srgbClr val="5F295F"/>
                </a:solidFill>
                <a:latin typeface="Carlito"/>
              </a:endParaRPr>
            </a:p>
          </p:txBody>
        </p:sp>
      </p:grpSp>
      <p:grpSp>
        <p:nvGrpSpPr>
          <p:cNvPr id="20" name="Group 20"/>
          <p:cNvGrpSpPr/>
          <p:nvPr/>
        </p:nvGrpSpPr>
        <p:grpSpPr>
          <a:xfrm>
            <a:off x="4716404" y="4660298"/>
            <a:ext cx="4302017" cy="3988116"/>
            <a:chOff x="0" y="0"/>
            <a:chExt cx="5736023" cy="5317488"/>
          </a:xfrm>
        </p:grpSpPr>
        <p:grpSp>
          <p:nvGrpSpPr>
            <p:cNvPr id="21" name="Group 21"/>
            <p:cNvGrpSpPr/>
            <p:nvPr/>
          </p:nvGrpSpPr>
          <p:grpSpPr>
            <a:xfrm>
              <a:off x="0" y="0"/>
              <a:ext cx="5736023" cy="5317488"/>
              <a:chOff x="0" y="0"/>
              <a:chExt cx="1133042" cy="1050368"/>
            </a:xfrm>
          </p:grpSpPr>
          <p:sp>
            <p:nvSpPr>
              <p:cNvPr id="22" name="Freeform 22">
                <a:hlinkClick r:id="rId7" action="ppaction://hlinksldjump"/>
              </p:cNvPr>
              <p:cNvSpPr/>
              <p:nvPr/>
            </p:nvSpPr>
            <p:spPr>
              <a:xfrm>
                <a:off x="0" y="0"/>
                <a:ext cx="1133041" cy="1050368"/>
              </a:xfrm>
              <a:custGeom>
                <a:avLst/>
                <a:gdLst/>
                <a:ahLst/>
                <a:cxnLst/>
                <a:rect l="l" t="t" r="r" b="b"/>
                <a:pathLst>
                  <a:path w="1133041" h="1050368">
                    <a:moveTo>
                      <a:pt x="91780" y="0"/>
                    </a:moveTo>
                    <a:lnTo>
                      <a:pt x="1041262" y="0"/>
                    </a:lnTo>
                    <a:cubicBezTo>
                      <a:pt x="1065603" y="0"/>
                      <a:pt x="1088948" y="9670"/>
                      <a:pt x="1106160" y="26882"/>
                    </a:cubicBezTo>
                    <a:cubicBezTo>
                      <a:pt x="1123372" y="44094"/>
                      <a:pt x="1133041" y="67438"/>
                      <a:pt x="1133041" y="91780"/>
                    </a:cubicBezTo>
                    <a:lnTo>
                      <a:pt x="1133041" y="958588"/>
                    </a:lnTo>
                    <a:cubicBezTo>
                      <a:pt x="1133041" y="1009277"/>
                      <a:pt x="1091950" y="1050368"/>
                      <a:pt x="1041262" y="1050368"/>
                    </a:cubicBezTo>
                    <a:lnTo>
                      <a:pt x="91780" y="1050368"/>
                    </a:lnTo>
                    <a:cubicBezTo>
                      <a:pt x="67438" y="1050368"/>
                      <a:pt x="44094" y="1040698"/>
                      <a:pt x="26882" y="1023486"/>
                    </a:cubicBezTo>
                    <a:cubicBezTo>
                      <a:pt x="9670" y="1006274"/>
                      <a:pt x="0" y="982930"/>
                      <a:pt x="0" y="958588"/>
                    </a:cubicBezTo>
                    <a:lnTo>
                      <a:pt x="0" y="91780"/>
                    </a:lnTo>
                    <a:cubicBezTo>
                      <a:pt x="0" y="67438"/>
                      <a:pt x="9670" y="44094"/>
                      <a:pt x="26882" y="26882"/>
                    </a:cubicBezTo>
                    <a:cubicBezTo>
                      <a:pt x="44094" y="9670"/>
                      <a:pt x="67438" y="0"/>
                      <a:pt x="91780" y="0"/>
                    </a:cubicBezTo>
                    <a:close/>
                  </a:path>
                </a:pathLst>
              </a:custGeom>
              <a:solidFill>
                <a:srgbClr val="EEEEEE"/>
              </a:solidFill>
            </p:spPr>
            <p:txBody>
              <a:bodyPr/>
              <a:lstStyle/>
              <a:p>
                <a:endParaRPr lang="en-GB"/>
              </a:p>
            </p:txBody>
          </p:sp>
          <p:sp>
            <p:nvSpPr>
              <p:cNvPr id="23" name="TextBox 23"/>
              <p:cNvSpPr txBox="1"/>
              <p:nvPr/>
            </p:nvSpPr>
            <p:spPr>
              <a:xfrm>
                <a:off x="0" y="-76200"/>
                <a:ext cx="812800" cy="889000"/>
              </a:xfrm>
              <a:prstGeom prst="rect">
                <a:avLst/>
              </a:prstGeom>
            </p:spPr>
            <p:txBody>
              <a:bodyPr lIns="50800" tIns="50800" rIns="50800" bIns="50800" rtlCol="0" anchor="ctr"/>
              <a:lstStyle/>
              <a:p>
                <a:pPr algn="ctr">
                  <a:lnSpc>
                    <a:spcPts val="2659"/>
                  </a:lnSpc>
                </a:pPr>
                <a:endParaRPr/>
              </a:p>
            </p:txBody>
          </p:sp>
        </p:grpSp>
        <p:pic>
          <p:nvPicPr>
            <p:cNvPr id="24" name="Picture 24"/>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894150" y="335069"/>
              <a:ext cx="1947723" cy="1886857"/>
            </a:xfrm>
            <a:prstGeom prst="rect">
              <a:avLst/>
            </a:prstGeom>
          </p:spPr>
        </p:pic>
        <p:sp>
          <p:nvSpPr>
            <p:cNvPr id="25" name="TextBox 25"/>
            <p:cNvSpPr txBox="1"/>
            <p:nvPr/>
          </p:nvSpPr>
          <p:spPr>
            <a:xfrm>
              <a:off x="450858" y="2433934"/>
              <a:ext cx="4834307" cy="2054225"/>
            </a:xfrm>
            <a:prstGeom prst="rect">
              <a:avLst/>
            </a:prstGeom>
          </p:spPr>
          <p:txBody>
            <a:bodyPr lIns="0" tIns="0" rIns="0" bIns="0" rtlCol="0" anchor="t">
              <a:spAutoFit/>
            </a:bodyPr>
            <a:lstStyle/>
            <a:p>
              <a:pPr algn="ctr">
                <a:lnSpc>
                  <a:spcPts val="3359"/>
                </a:lnSpc>
              </a:pPr>
              <a:r>
                <a:rPr lang="en-US" sz="2400" dirty="0">
                  <a:solidFill>
                    <a:srgbClr val="5F295F"/>
                  </a:solidFill>
                  <a:latin typeface="Carlito Bold"/>
                  <a:hlinkClick r:id="rId5" action="ppaction://hlinksldjump"/>
                </a:rPr>
                <a:t>Degree or not a Degree? </a:t>
              </a:r>
            </a:p>
            <a:p>
              <a:pPr algn="ctr">
                <a:lnSpc>
                  <a:spcPts val="2940"/>
                </a:lnSpc>
              </a:pPr>
              <a:r>
                <a:rPr lang="en-US" sz="2100" dirty="0">
                  <a:solidFill>
                    <a:srgbClr val="5F295F"/>
                  </a:solidFill>
                  <a:latin typeface="Carlito"/>
                </a:rPr>
                <a:t>Students are given a range of degrees and have to decide if they are a real course or a fake. </a:t>
              </a:r>
              <a:endParaRPr lang="en-US" sz="2100" dirty="0">
                <a:solidFill>
                  <a:srgbClr val="5F295F"/>
                </a:solidFill>
                <a:latin typeface="Carlito"/>
                <a:hlinkClick r:id="rId5" action="ppaction://hlinksldjump"/>
              </a:endParaRPr>
            </a:p>
          </p:txBody>
        </p:sp>
      </p:grpSp>
      <p:grpSp>
        <p:nvGrpSpPr>
          <p:cNvPr id="26" name="Group 26"/>
          <p:cNvGrpSpPr/>
          <p:nvPr/>
        </p:nvGrpSpPr>
        <p:grpSpPr>
          <a:xfrm>
            <a:off x="13699808" y="4686595"/>
            <a:ext cx="4302017" cy="3988116"/>
            <a:chOff x="0" y="0"/>
            <a:chExt cx="5736023" cy="5317488"/>
          </a:xfrm>
        </p:grpSpPr>
        <p:grpSp>
          <p:nvGrpSpPr>
            <p:cNvPr id="27" name="Group 27"/>
            <p:cNvGrpSpPr/>
            <p:nvPr/>
          </p:nvGrpSpPr>
          <p:grpSpPr>
            <a:xfrm>
              <a:off x="0" y="0"/>
              <a:ext cx="5736023" cy="5317488"/>
              <a:chOff x="0" y="0"/>
              <a:chExt cx="1133042" cy="1050368"/>
            </a:xfrm>
          </p:grpSpPr>
          <p:sp>
            <p:nvSpPr>
              <p:cNvPr id="28" name="Freeform 28"/>
              <p:cNvSpPr/>
              <p:nvPr/>
            </p:nvSpPr>
            <p:spPr>
              <a:xfrm>
                <a:off x="0" y="0"/>
                <a:ext cx="1133041" cy="1050368"/>
              </a:xfrm>
              <a:custGeom>
                <a:avLst/>
                <a:gdLst/>
                <a:ahLst/>
                <a:cxnLst/>
                <a:rect l="l" t="t" r="r" b="b"/>
                <a:pathLst>
                  <a:path w="1133041" h="1050368">
                    <a:moveTo>
                      <a:pt x="91780" y="0"/>
                    </a:moveTo>
                    <a:lnTo>
                      <a:pt x="1041262" y="0"/>
                    </a:lnTo>
                    <a:cubicBezTo>
                      <a:pt x="1065603" y="0"/>
                      <a:pt x="1088948" y="9670"/>
                      <a:pt x="1106160" y="26882"/>
                    </a:cubicBezTo>
                    <a:cubicBezTo>
                      <a:pt x="1123372" y="44094"/>
                      <a:pt x="1133041" y="67438"/>
                      <a:pt x="1133041" y="91780"/>
                    </a:cubicBezTo>
                    <a:lnTo>
                      <a:pt x="1133041" y="958588"/>
                    </a:lnTo>
                    <a:cubicBezTo>
                      <a:pt x="1133041" y="1009277"/>
                      <a:pt x="1091950" y="1050368"/>
                      <a:pt x="1041262" y="1050368"/>
                    </a:cubicBezTo>
                    <a:lnTo>
                      <a:pt x="91780" y="1050368"/>
                    </a:lnTo>
                    <a:cubicBezTo>
                      <a:pt x="67438" y="1050368"/>
                      <a:pt x="44094" y="1040698"/>
                      <a:pt x="26882" y="1023486"/>
                    </a:cubicBezTo>
                    <a:cubicBezTo>
                      <a:pt x="9670" y="1006274"/>
                      <a:pt x="0" y="982930"/>
                      <a:pt x="0" y="958588"/>
                    </a:cubicBezTo>
                    <a:lnTo>
                      <a:pt x="0" y="91780"/>
                    </a:lnTo>
                    <a:cubicBezTo>
                      <a:pt x="0" y="67438"/>
                      <a:pt x="9670" y="44094"/>
                      <a:pt x="26882" y="26882"/>
                    </a:cubicBezTo>
                    <a:cubicBezTo>
                      <a:pt x="44094" y="9670"/>
                      <a:pt x="67438" y="0"/>
                      <a:pt x="91780" y="0"/>
                    </a:cubicBezTo>
                    <a:close/>
                  </a:path>
                </a:pathLst>
              </a:custGeom>
              <a:solidFill>
                <a:srgbClr val="EEEEEE"/>
              </a:solidFill>
            </p:spPr>
            <p:txBody>
              <a:bodyPr/>
              <a:lstStyle/>
              <a:p>
                <a:endParaRPr lang="en-GB"/>
              </a:p>
            </p:txBody>
          </p:sp>
          <p:sp>
            <p:nvSpPr>
              <p:cNvPr id="29" name="TextBox 29"/>
              <p:cNvSpPr txBox="1"/>
              <p:nvPr/>
            </p:nvSpPr>
            <p:spPr>
              <a:xfrm>
                <a:off x="0" y="-76200"/>
                <a:ext cx="812800" cy="889000"/>
              </a:xfrm>
              <a:prstGeom prst="rect">
                <a:avLst/>
              </a:prstGeom>
            </p:spPr>
            <p:txBody>
              <a:bodyPr lIns="50800" tIns="50800" rIns="50800" bIns="50800" rtlCol="0" anchor="ctr"/>
              <a:lstStyle/>
              <a:p>
                <a:pPr algn="ctr">
                  <a:lnSpc>
                    <a:spcPts val="2659"/>
                  </a:lnSpc>
                </a:pPr>
                <a:endParaRPr/>
              </a:p>
            </p:txBody>
          </p:sp>
        </p:grpSp>
        <p:pic>
          <p:nvPicPr>
            <p:cNvPr id="30" name="Picture 30"/>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2062932" y="407630"/>
              <a:ext cx="1610158" cy="1840181"/>
            </a:xfrm>
            <a:prstGeom prst="rect">
              <a:avLst/>
            </a:prstGeom>
          </p:spPr>
        </p:pic>
        <p:sp>
          <p:nvSpPr>
            <p:cNvPr id="31" name="TextBox 31"/>
            <p:cNvSpPr txBox="1"/>
            <p:nvPr/>
          </p:nvSpPr>
          <p:spPr>
            <a:xfrm>
              <a:off x="450858" y="2398870"/>
              <a:ext cx="4834307" cy="2549525"/>
            </a:xfrm>
            <a:prstGeom prst="rect">
              <a:avLst/>
            </a:prstGeom>
          </p:spPr>
          <p:txBody>
            <a:bodyPr lIns="0" tIns="0" rIns="0" bIns="0" rtlCol="0" anchor="t">
              <a:spAutoFit/>
            </a:bodyPr>
            <a:lstStyle/>
            <a:p>
              <a:pPr algn="ctr">
                <a:lnSpc>
                  <a:spcPts val="3359"/>
                </a:lnSpc>
              </a:pPr>
              <a:r>
                <a:rPr lang="en-US" sz="2400" dirty="0">
                  <a:solidFill>
                    <a:srgbClr val="5F295F"/>
                  </a:solidFill>
                  <a:latin typeface="Carlito Bold"/>
                  <a:hlinkClick r:id="rId7" action="ppaction://hlinksldjump"/>
                </a:rPr>
                <a:t>Skills, Skills, Skills </a:t>
              </a:r>
              <a:endParaRPr lang="en-US" sz="2400" dirty="0">
                <a:solidFill>
                  <a:srgbClr val="5F295F"/>
                </a:solidFill>
                <a:latin typeface="Carlito Bold"/>
                <a:hlinkClick r:id="rId5" action="ppaction://hlinksldjump"/>
              </a:endParaRPr>
            </a:p>
            <a:p>
              <a:pPr algn="ctr">
                <a:lnSpc>
                  <a:spcPts val="2940"/>
                </a:lnSpc>
              </a:pPr>
              <a:r>
                <a:rPr lang="en-US" sz="2100" dirty="0">
                  <a:solidFill>
                    <a:srgbClr val="5F295F"/>
                  </a:solidFill>
                  <a:latin typeface="Carlito"/>
                </a:rPr>
                <a:t>Students watch a video of someone talking about their job and consider the different skills needed for this work.</a:t>
              </a:r>
            </a:p>
          </p:txBody>
        </p:sp>
      </p:grpSp>
      <p:grpSp>
        <p:nvGrpSpPr>
          <p:cNvPr id="32" name="Group 32"/>
          <p:cNvGrpSpPr/>
          <p:nvPr/>
        </p:nvGrpSpPr>
        <p:grpSpPr>
          <a:xfrm>
            <a:off x="9208921" y="4660298"/>
            <a:ext cx="4302017" cy="3988116"/>
            <a:chOff x="0" y="0"/>
            <a:chExt cx="5736023" cy="5317488"/>
          </a:xfrm>
        </p:grpSpPr>
        <p:grpSp>
          <p:nvGrpSpPr>
            <p:cNvPr id="33" name="Group 33"/>
            <p:cNvGrpSpPr/>
            <p:nvPr/>
          </p:nvGrpSpPr>
          <p:grpSpPr>
            <a:xfrm>
              <a:off x="0" y="0"/>
              <a:ext cx="5736023" cy="5317488"/>
              <a:chOff x="0" y="0"/>
              <a:chExt cx="1133042" cy="1050368"/>
            </a:xfrm>
          </p:grpSpPr>
          <p:sp>
            <p:nvSpPr>
              <p:cNvPr id="34" name="Freeform 34"/>
              <p:cNvSpPr/>
              <p:nvPr/>
            </p:nvSpPr>
            <p:spPr>
              <a:xfrm>
                <a:off x="0" y="0"/>
                <a:ext cx="1133041" cy="1050368"/>
              </a:xfrm>
              <a:custGeom>
                <a:avLst/>
                <a:gdLst/>
                <a:ahLst/>
                <a:cxnLst/>
                <a:rect l="l" t="t" r="r" b="b"/>
                <a:pathLst>
                  <a:path w="1133041" h="1050368">
                    <a:moveTo>
                      <a:pt x="91780" y="0"/>
                    </a:moveTo>
                    <a:lnTo>
                      <a:pt x="1041262" y="0"/>
                    </a:lnTo>
                    <a:cubicBezTo>
                      <a:pt x="1065603" y="0"/>
                      <a:pt x="1088948" y="9670"/>
                      <a:pt x="1106160" y="26882"/>
                    </a:cubicBezTo>
                    <a:cubicBezTo>
                      <a:pt x="1123372" y="44094"/>
                      <a:pt x="1133041" y="67438"/>
                      <a:pt x="1133041" y="91780"/>
                    </a:cubicBezTo>
                    <a:lnTo>
                      <a:pt x="1133041" y="958588"/>
                    </a:lnTo>
                    <a:cubicBezTo>
                      <a:pt x="1133041" y="1009277"/>
                      <a:pt x="1091950" y="1050368"/>
                      <a:pt x="1041262" y="1050368"/>
                    </a:cubicBezTo>
                    <a:lnTo>
                      <a:pt x="91780" y="1050368"/>
                    </a:lnTo>
                    <a:cubicBezTo>
                      <a:pt x="67438" y="1050368"/>
                      <a:pt x="44094" y="1040698"/>
                      <a:pt x="26882" y="1023486"/>
                    </a:cubicBezTo>
                    <a:cubicBezTo>
                      <a:pt x="9670" y="1006274"/>
                      <a:pt x="0" y="982930"/>
                      <a:pt x="0" y="958588"/>
                    </a:cubicBezTo>
                    <a:lnTo>
                      <a:pt x="0" y="91780"/>
                    </a:lnTo>
                    <a:cubicBezTo>
                      <a:pt x="0" y="67438"/>
                      <a:pt x="9670" y="44094"/>
                      <a:pt x="26882" y="26882"/>
                    </a:cubicBezTo>
                    <a:cubicBezTo>
                      <a:pt x="44094" y="9670"/>
                      <a:pt x="67438" y="0"/>
                      <a:pt x="91780" y="0"/>
                    </a:cubicBezTo>
                    <a:close/>
                  </a:path>
                </a:pathLst>
              </a:custGeom>
              <a:solidFill>
                <a:srgbClr val="EEEEEE"/>
              </a:solidFill>
            </p:spPr>
            <p:txBody>
              <a:bodyPr/>
              <a:lstStyle/>
              <a:p>
                <a:endParaRPr lang="en-GB"/>
              </a:p>
            </p:txBody>
          </p:sp>
          <p:sp>
            <p:nvSpPr>
              <p:cNvPr id="35" name="TextBox 35"/>
              <p:cNvSpPr txBox="1"/>
              <p:nvPr/>
            </p:nvSpPr>
            <p:spPr>
              <a:xfrm>
                <a:off x="0" y="-76200"/>
                <a:ext cx="812800" cy="889000"/>
              </a:xfrm>
              <a:prstGeom prst="rect">
                <a:avLst/>
              </a:prstGeom>
            </p:spPr>
            <p:txBody>
              <a:bodyPr lIns="50800" tIns="50800" rIns="50800" bIns="50800" rtlCol="0" anchor="ctr"/>
              <a:lstStyle/>
              <a:p>
                <a:pPr algn="ctr">
                  <a:lnSpc>
                    <a:spcPts val="2659"/>
                  </a:lnSpc>
                </a:pPr>
                <a:endParaRPr/>
              </a:p>
            </p:txBody>
          </p:sp>
        </p:grpSp>
        <p:pic>
          <p:nvPicPr>
            <p:cNvPr id="36" name="Picture 36"/>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990967" y="335069"/>
              <a:ext cx="1999989" cy="1999989"/>
            </a:xfrm>
            <a:prstGeom prst="rect">
              <a:avLst/>
            </a:prstGeom>
          </p:spPr>
        </p:pic>
        <p:sp>
          <p:nvSpPr>
            <p:cNvPr id="37" name="TextBox 37"/>
            <p:cNvSpPr txBox="1"/>
            <p:nvPr/>
          </p:nvSpPr>
          <p:spPr>
            <a:xfrm>
              <a:off x="427671" y="2433934"/>
              <a:ext cx="5126581" cy="2054225"/>
            </a:xfrm>
            <a:prstGeom prst="rect">
              <a:avLst/>
            </a:prstGeom>
          </p:spPr>
          <p:txBody>
            <a:bodyPr lIns="0" tIns="0" rIns="0" bIns="0" rtlCol="0" anchor="t">
              <a:spAutoFit/>
            </a:bodyPr>
            <a:lstStyle/>
            <a:p>
              <a:pPr algn="ctr">
                <a:lnSpc>
                  <a:spcPts val="3359"/>
                </a:lnSpc>
              </a:pPr>
              <a:r>
                <a:rPr lang="en-US" sz="2400" dirty="0">
                  <a:solidFill>
                    <a:srgbClr val="5F295F"/>
                  </a:solidFill>
                  <a:latin typeface="Carlito Bold"/>
                  <a:hlinkClick r:id="rId11" action="ppaction://hlinksldjump"/>
                </a:rPr>
                <a:t>Routes In </a:t>
              </a:r>
              <a:endParaRPr lang="en-US" sz="2400" dirty="0">
                <a:solidFill>
                  <a:srgbClr val="5F295F"/>
                </a:solidFill>
                <a:latin typeface="Carlito Bold"/>
                <a:hlinkClick r:id="rId5" action="ppaction://hlinksldjump"/>
              </a:endParaRPr>
            </a:p>
            <a:p>
              <a:pPr algn="ctr">
                <a:lnSpc>
                  <a:spcPts val="2940"/>
                </a:lnSpc>
              </a:pPr>
              <a:r>
                <a:rPr lang="en-US" sz="2100" dirty="0">
                  <a:solidFill>
                    <a:srgbClr val="5F295F"/>
                  </a:solidFill>
                  <a:latin typeface="Carlito"/>
                </a:rPr>
                <a:t>Students work with others to consider different pathways into specific jobs.</a:t>
              </a:r>
            </a:p>
          </p:txBody>
        </p:sp>
      </p:grpSp>
      <p:sp>
        <p:nvSpPr>
          <p:cNvPr id="38" name="TextBox 38"/>
          <p:cNvSpPr txBox="1"/>
          <p:nvPr/>
        </p:nvSpPr>
        <p:spPr>
          <a:xfrm>
            <a:off x="1381748" y="2221765"/>
            <a:ext cx="15540161" cy="1889760"/>
          </a:xfrm>
          <a:prstGeom prst="rect">
            <a:avLst/>
          </a:prstGeom>
        </p:spPr>
        <p:txBody>
          <a:bodyPr lIns="0" tIns="0" rIns="0" bIns="0" rtlCol="0" anchor="t">
            <a:spAutoFit/>
          </a:bodyPr>
          <a:lstStyle/>
          <a:p>
            <a:pPr marL="453390" lvl="1" indent="-226695">
              <a:lnSpc>
                <a:spcPts val="2940"/>
              </a:lnSpc>
              <a:buFont typeface="Arial"/>
              <a:buChar char="•"/>
            </a:pPr>
            <a:r>
              <a:rPr lang="en-US" sz="2100" dirty="0">
                <a:solidFill>
                  <a:srgbClr val="5F295F"/>
                </a:solidFill>
                <a:latin typeface="Carlito"/>
              </a:rPr>
              <a:t>This set of short offline activities can be completed with a class in tutor time or as a warm up for a careers lesson. </a:t>
            </a:r>
          </a:p>
          <a:p>
            <a:pPr marL="453390" lvl="1" indent="-226695">
              <a:lnSpc>
                <a:spcPts val="2940"/>
              </a:lnSpc>
              <a:buFont typeface="Arial"/>
              <a:buChar char="•"/>
            </a:pPr>
            <a:r>
              <a:rPr lang="en-US" sz="2100" dirty="0">
                <a:solidFill>
                  <a:srgbClr val="5F295F"/>
                </a:solidFill>
                <a:latin typeface="Carlito"/>
              </a:rPr>
              <a:t>Each activity is designed to take 15-20 minutes to include some exploration of </a:t>
            </a:r>
            <a:r>
              <a:rPr lang="en-US" sz="2100" u="sng" dirty="0">
                <a:solidFill>
                  <a:srgbClr val="5F295F"/>
                </a:solidFill>
                <a:latin typeface="Carlito"/>
                <a:hlinkClick r:id="rId12" tooltip="https://careerpilot.org.uk/job-sectors"/>
              </a:rPr>
              <a:t>Careerpilot</a:t>
            </a:r>
            <a:r>
              <a:rPr lang="en-US" sz="2100" dirty="0">
                <a:solidFill>
                  <a:srgbClr val="5F295F"/>
                </a:solidFill>
                <a:latin typeface="Carlito"/>
              </a:rPr>
              <a:t> from the front. </a:t>
            </a:r>
          </a:p>
          <a:p>
            <a:pPr marL="453390" lvl="1" indent="-226695">
              <a:lnSpc>
                <a:spcPts val="2940"/>
              </a:lnSpc>
              <a:buFont typeface="Arial"/>
              <a:buChar char="•"/>
            </a:pPr>
            <a:r>
              <a:rPr lang="en-US" sz="2100" dirty="0">
                <a:solidFill>
                  <a:srgbClr val="5F295F"/>
                </a:solidFill>
                <a:latin typeface="Carlito"/>
              </a:rPr>
              <a:t>When opening any links, right click on the link and select '</a:t>
            </a:r>
            <a:r>
              <a:rPr lang="en-US" sz="2100" dirty="0">
                <a:solidFill>
                  <a:srgbClr val="5F295F"/>
                </a:solidFill>
                <a:latin typeface="Carlito Bold"/>
              </a:rPr>
              <a:t>open link in new tab</a:t>
            </a:r>
            <a:r>
              <a:rPr lang="en-US" sz="2100" dirty="0">
                <a:solidFill>
                  <a:srgbClr val="5F295F"/>
                </a:solidFill>
                <a:latin typeface="Carlito"/>
              </a:rPr>
              <a:t>' to ease navigation back to the activities.</a:t>
            </a:r>
          </a:p>
          <a:p>
            <a:pPr marL="453390" lvl="1" indent="-226695">
              <a:lnSpc>
                <a:spcPts val="2940"/>
              </a:lnSpc>
              <a:buFont typeface="Arial"/>
              <a:buChar char="•"/>
            </a:pPr>
            <a:r>
              <a:rPr lang="en-US" sz="2100" dirty="0">
                <a:solidFill>
                  <a:srgbClr val="5F295F"/>
                </a:solidFill>
                <a:latin typeface="Carlito"/>
              </a:rPr>
              <a:t>No individual student access to a computer required for this lesson, although students can log in to Careerpilot as a follow up activity.</a:t>
            </a:r>
          </a:p>
          <a:p>
            <a:pPr marL="453390" lvl="1" indent="-226695">
              <a:lnSpc>
                <a:spcPts val="2940"/>
              </a:lnSpc>
              <a:buFont typeface="Arial"/>
              <a:buChar char="•"/>
            </a:pPr>
            <a:r>
              <a:rPr lang="en-US" sz="2100" dirty="0">
                <a:solidFill>
                  <a:srgbClr val="5F295F"/>
                </a:solidFill>
                <a:latin typeface="Carlito"/>
              </a:rPr>
              <a:t>Click on the activity below to access the relevant slide.</a:t>
            </a:r>
          </a:p>
        </p:txBody>
      </p:sp>
      <p:sp>
        <p:nvSpPr>
          <p:cNvPr id="39" name="TextBox 39"/>
          <p:cNvSpPr txBox="1"/>
          <p:nvPr/>
        </p:nvSpPr>
        <p:spPr>
          <a:xfrm>
            <a:off x="9001222" y="9070561"/>
            <a:ext cx="316872" cy="938520"/>
          </a:xfrm>
          <a:prstGeom prst="rect">
            <a:avLst/>
          </a:prstGeom>
        </p:spPr>
        <p:txBody>
          <a:bodyPr lIns="0" tIns="0" rIns="0" bIns="0" rtlCol="0" anchor="t">
            <a:spAutoFit/>
          </a:bodyPr>
          <a:lstStyle/>
          <a:p>
            <a:pPr algn="ctr">
              <a:lnSpc>
                <a:spcPts val="6889"/>
              </a:lnSpc>
            </a:pPr>
            <a:r>
              <a:rPr lang="en-US" sz="4921">
                <a:solidFill>
                  <a:srgbClr val="FFFFFF"/>
                </a:solidFill>
                <a:latin typeface="Carlito"/>
              </a:rPr>
              <a:t>2</a:t>
            </a:r>
          </a:p>
        </p:txBody>
      </p:sp>
      <p:grpSp>
        <p:nvGrpSpPr>
          <p:cNvPr id="40" name="Group 8">
            <a:extLst>
              <a:ext uri="{FF2B5EF4-FFF2-40B4-BE49-F238E27FC236}">
                <a16:creationId xmlns:a16="http://schemas.microsoft.com/office/drawing/2014/main" id="{B345677A-6D9C-AA47-C9EB-83E668F1E088}"/>
              </a:ext>
            </a:extLst>
          </p:cNvPr>
          <p:cNvGrpSpPr/>
          <p:nvPr/>
        </p:nvGrpSpPr>
        <p:grpSpPr>
          <a:xfrm>
            <a:off x="1203" y="8490792"/>
            <a:ext cx="18303658" cy="2215308"/>
            <a:chOff x="0" y="-133350"/>
            <a:chExt cx="4820716" cy="583455"/>
          </a:xfrm>
        </p:grpSpPr>
        <p:sp>
          <p:nvSpPr>
            <p:cNvPr id="41" name="Freeform 9">
              <a:extLst>
                <a:ext uri="{FF2B5EF4-FFF2-40B4-BE49-F238E27FC236}">
                  <a16:creationId xmlns:a16="http://schemas.microsoft.com/office/drawing/2014/main" id="{CF4C3953-1CA9-DA69-8D22-17BA9A92A80D}"/>
                </a:ext>
              </a:extLst>
            </p:cNvPr>
            <p:cNvSpPr/>
            <p:nvPr/>
          </p:nvSpPr>
          <p:spPr>
            <a:xfrm>
              <a:off x="0" y="0"/>
              <a:ext cx="4820716" cy="340894"/>
            </a:xfrm>
            <a:custGeom>
              <a:avLst/>
              <a:gdLst/>
              <a:ahLst/>
              <a:cxnLst/>
              <a:rect l="l" t="t" r="r" b="b"/>
              <a:pathLst>
                <a:path w="4820716" h="340894">
                  <a:moveTo>
                    <a:pt x="0" y="0"/>
                  </a:moveTo>
                  <a:lnTo>
                    <a:pt x="4820716" y="0"/>
                  </a:lnTo>
                  <a:lnTo>
                    <a:pt x="4820716" y="340894"/>
                  </a:lnTo>
                  <a:lnTo>
                    <a:pt x="0" y="340894"/>
                  </a:lnTo>
                  <a:close/>
                </a:path>
              </a:pathLst>
            </a:custGeom>
            <a:solidFill>
              <a:srgbClr val="5F295F"/>
            </a:solidFill>
          </p:spPr>
          <p:txBody>
            <a:bodyPr/>
            <a:lstStyle/>
            <a:p>
              <a:endParaRPr lang="en-GB"/>
            </a:p>
          </p:txBody>
        </p:sp>
        <p:sp>
          <p:nvSpPr>
            <p:cNvPr id="42" name="TextBox 10">
              <a:extLst>
                <a:ext uri="{FF2B5EF4-FFF2-40B4-BE49-F238E27FC236}">
                  <a16:creationId xmlns:a16="http://schemas.microsoft.com/office/drawing/2014/main" id="{78611841-EBDA-208A-4CCC-43C6826B5AFE}"/>
                </a:ext>
              </a:extLst>
            </p:cNvPr>
            <p:cNvSpPr txBox="1"/>
            <p:nvPr/>
          </p:nvSpPr>
          <p:spPr>
            <a:xfrm>
              <a:off x="0" y="-133350"/>
              <a:ext cx="4776137" cy="583455"/>
            </a:xfrm>
            <a:prstGeom prst="rect">
              <a:avLst/>
            </a:prstGeom>
          </p:spPr>
          <p:txBody>
            <a:bodyPr lIns="50800" tIns="50800" rIns="50800" bIns="50800" rtlCol="0" anchor="ctr"/>
            <a:lstStyle/>
            <a:p>
              <a:pPr algn="r">
                <a:lnSpc>
                  <a:spcPts val="5040"/>
                </a:lnSpc>
              </a:pPr>
              <a:r>
                <a:rPr lang="en-US" sz="3600" dirty="0">
                  <a:solidFill>
                    <a:srgbClr val="FFFFFF"/>
                  </a:solidFill>
                  <a:latin typeface="Carlito Bold"/>
                </a:rPr>
                <a:t>careerpilot.org.uk    </a:t>
              </a:r>
            </a:p>
          </p:txBody>
        </p:sp>
      </p:grpSp>
      <p:pic>
        <p:nvPicPr>
          <p:cNvPr id="43" name="Picture 11">
            <a:extLst>
              <a:ext uri="{FF2B5EF4-FFF2-40B4-BE49-F238E27FC236}">
                <a16:creationId xmlns:a16="http://schemas.microsoft.com/office/drawing/2014/main" id="{9A7F47D1-B1D9-219F-73EC-C37FADF033EA}"/>
              </a:ext>
            </a:extLst>
          </p:cNvPr>
          <p:cNvPicPr>
            <a:picLocks noChangeAspect="1"/>
          </p:cNvPicPr>
          <p:nvPr/>
        </p:nvPicPr>
        <p:blipFill>
          <a:blip r:embed="rId4"/>
          <a:srcRect/>
          <a:stretch>
            <a:fillRect/>
          </a:stretch>
        </p:blipFill>
        <p:spPr>
          <a:xfrm>
            <a:off x="555615" y="9330649"/>
            <a:ext cx="3536299" cy="618369"/>
          </a:xfrm>
          <a:prstGeom prst="rect">
            <a:avLst/>
          </a:prstGeom>
        </p:spPr>
      </p:pic>
      <p:sp>
        <p:nvSpPr>
          <p:cNvPr id="44" name="TextBox 12">
            <a:extLst>
              <a:ext uri="{FF2B5EF4-FFF2-40B4-BE49-F238E27FC236}">
                <a16:creationId xmlns:a16="http://schemas.microsoft.com/office/drawing/2014/main" id="{9B3B8E8F-7D09-161E-B6DE-2D10ED3E8012}"/>
              </a:ext>
            </a:extLst>
          </p:cNvPr>
          <p:cNvSpPr txBox="1"/>
          <p:nvPr/>
        </p:nvSpPr>
        <p:spPr>
          <a:xfrm>
            <a:off x="8994596" y="9170574"/>
            <a:ext cx="316872" cy="830227"/>
          </a:xfrm>
          <a:prstGeom prst="rect">
            <a:avLst/>
          </a:prstGeom>
        </p:spPr>
        <p:txBody>
          <a:bodyPr lIns="0" tIns="0" rIns="0" bIns="0" rtlCol="0" anchor="t">
            <a:spAutoFit/>
          </a:bodyPr>
          <a:lstStyle/>
          <a:p>
            <a:pPr algn="ctr">
              <a:lnSpc>
                <a:spcPts val="6889"/>
              </a:lnSpc>
            </a:pPr>
            <a:r>
              <a:rPr lang="en-US" sz="4921" dirty="0">
                <a:solidFill>
                  <a:srgbClr val="FFFFFF"/>
                </a:solidFill>
                <a:latin typeface="Carlito"/>
              </a:rPr>
              <a:t>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658" y="-831801"/>
            <a:ext cx="18303658" cy="3232103"/>
            <a:chOff x="0" y="-219075"/>
            <a:chExt cx="4820716" cy="851253"/>
          </a:xfrm>
        </p:grpSpPr>
        <p:sp>
          <p:nvSpPr>
            <p:cNvPr id="3" name="Freeform 3"/>
            <p:cNvSpPr/>
            <p:nvPr/>
          </p:nvSpPr>
          <p:spPr>
            <a:xfrm>
              <a:off x="0" y="0"/>
              <a:ext cx="4820716" cy="439865"/>
            </a:xfrm>
            <a:custGeom>
              <a:avLst/>
              <a:gdLst/>
              <a:ahLst/>
              <a:cxnLst/>
              <a:rect l="l" t="t" r="r" b="b"/>
              <a:pathLst>
                <a:path w="4820716" h="439865">
                  <a:moveTo>
                    <a:pt x="0" y="0"/>
                  </a:moveTo>
                  <a:lnTo>
                    <a:pt x="4820716" y="0"/>
                  </a:lnTo>
                  <a:lnTo>
                    <a:pt x="4820716" y="439865"/>
                  </a:lnTo>
                  <a:lnTo>
                    <a:pt x="0" y="439865"/>
                  </a:lnTo>
                  <a:close/>
                </a:path>
              </a:pathLst>
            </a:custGeom>
            <a:solidFill>
              <a:srgbClr val="5F295F"/>
            </a:solidFill>
          </p:spPr>
          <p:txBody>
            <a:bodyPr/>
            <a:lstStyle/>
            <a:p>
              <a:endParaRPr lang="en-GB"/>
            </a:p>
          </p:txBody>
        </p:sp>
        <p:sp>
          <p:nvSpPr>
            <p:cNvPr id="4" name="TextBox 4"/>
            <p:cNvSpPr txBox="1"/>
            <p:nvPr/>
          </p:nvSpPr>
          <p:spPr>
            <a:xfrm>
              <a:off x="0" y="-219075"/>
              <a:ext cx="4820716" cy="851253"/>
            </a:xfrm>
            <a:prstGeom prst="rect">
              <a:avLst/>
            </a:prstGeom>
          </p:spPr>
          <p:txBody>
            <a:bodyPr lIns="50800" tIns="50800" rIns="50800" bIns="50800" rtlCol="0" anchor="ctr"/>
            <a:lstStyle/>
            <a:p>
              <a:pPr algn="ctr">
                <a:lnSpc>
                  <a:spcPts val="7840"/>
                </a:lnSpc>
              </a:pPr>
              <a:r>
                <a:rPr lang="en-US" sz="5600" dirty="0">
                  <a:solidFill>
                    <a:srgbClr val="FFFFFF"/>
                  </a:solidFill>
                  <a:latin typeface="Carlito Bold"/>
                </a:rPr>
                <a:t>KS4: Jobs of the Future</a:t>
              </a:r>
            </a:p>
          </p:txBody>
        </p:sp>
      </p:grpSp>
      <p:pic>
        <p:nvPicPr>
          <p:cNvPr id="5" name="Picture 5"/>
          <p:cNvPicPr>
            <a:picLocks noChangeAspect="1"/>
          </p:cNvPicPr>
          <p:nvPr/>
        </p:nvPicPr>
        <p:blipFill>
          <a:blip r:embed="rId2"/>
          <a:srcRect/>
          <a:stretch>
            <a:fillRect/>
          </a:stretch>
        </p:blipFill>
        <p:spPr>
          <a:xfrm>
            <a:off x="423076" y="0"/>
            <a:ext cx="1900689" cy="1670113"/>
          </a:xfrm>
          <a:prstGeom prst="rect">
            <a:avLst/>
          </a:prstGeom>
        </p:spPr>
      </p:pic>
      <p:grpSp>
        <p:nvGrpSpPr>
          <p:cNvPr id="6" name="Group 6"/>
          <p:cNvGrpSpPr/>
          <p:nvPr/>
        </p:nvGrpSpPr>
        <p:grpSpPr>
          <a:xfrm>
            <a:off x="423076" y="2081669"/>
            <a:ext cx="9088876" cy="6640360"/>
            <a:chOff x="0" y="0"/>
            <a:chExt cx="2393778" cy="1748901"/>
          </a:xfrm>
        </p:grpSpPr>
        <p:sp>
          <p:nvSpPr>
            <p:cNvPr id="7" name="Freeform 7"/>
            <p:cNvSpPr/>
            <p:nvPr/>
          </p:nvSpPr>
          <p:spPr>
            <a:xfrm>
              <a:off x="0" y="0"/>
              <a:ext cx="2393778" cy="1748901"/>
            </a:xfrm>
            <a:custGeom>
              <a:avLst/>
              <a:gdLst/>
              <a:ahLst/>
              <a:cxnLst/>
              <a:rect l="l" t="t" r="r" b="b"/>
              <a:pathLst>
                <a:path w="2393778" h="1748901">
                  <a:moveTo>
                    <a:pt x="43442" y="0"/>
                  </a:moveTo>
                  <a:lnTo>
                    <a:pt x="2350336" y="0"/>
                  </a:lnTo>
                  <a:cubicBezTo>
                    <a:pt x="2374329" y="0"/>
                    <a:pt x="2393778" y="19450"/>
                    <a:pt x="2393778" y="43442"/>
                  </a:cubicBezTo>
                  <a:lnTo>
                    <a:pt x="2393778" y="1705459"/>
                  </a:lnTo>
                  <a:cubicBezTo>
                    <a:pt x="2393778" y="1716981"/>
                    <a:pt x="2389201" y="1728031"/>
                    <a:pt x="2381054" y="1736178"/>
                  </a:cubicBezTo>
                  <a:cubicBezTo>
                    <a:pt x="2372907" y="1744325"/>
                    <a:pt x="2361858" y="1748901"/>
                    <a:pt x="2350336" y="1748901"/>
                  </a:cubicBezTo>
                  <a:lnTo>
                    <a:pt x="43442" y="1748901"/>
                  </a:lnTo>
                  <a:cubicBezTo>
                    <a:pt x="31920" y="1748901"/>
                    <a:pt x="20871" y="1744325"/>
                    <a:pt x="12724" y="1736178"/>
                  </a:cubicBezTo>
                  <a:cubicBezTo>
                    <a:pt x="4577" y="1728031"/>
                    <a:pt x="0" y="1716981"/>
                    <a:pt x="0" y="1705459"/>
                  </a:cubicBezTo>
                  <a:lnTo>
                    <a:pt x="0" y="43442"/>
                  </a:lnTo>
                  <a:cubicBezTo>
                    <a:pt x="0" y="31920"/>
                    <a:pt x="4577" y="20871"/>
                    <a:pt x="12724" y="12724"/>
                  </a:cubicBezTo>
                  <a:cubicBezTo>
                    <a:pt x="20871" y="4577"/>
                    <a:pt x="31920" y="0"/>
                    <a:pt x="43442" y="0"/>
                  </a:cubicBezTo>
                  <a:close/>
                </a:path>
              </a:pathLst>
            </a:custGeom>
            <a:solidFill>
              <a:srgbClr val="5F295F">
                <a:alpha val="19608"/>
              </a:srgbClr>
            </a:solidFill>
          </p:spPr>
          <p:txBody>
            <a:bodyPr/>
            <a:lstStyle/>
            <a:p>
              <a:endParaRPr lang="en-GB"/>
            </a:p>
          </p:txBody>
        </p:sp>
        <p:sp>
          <p:nvSpPr>
            <p:cNvPr id="8" name="TextBox 8"/>
            <p:cNvSpPr txBox="1"/>
            <p:nvPr/>
          </p:nvSpPr>
          <p:spPr>
            <a:xfrm>
              <a:off x="0" y="-76200"/>
              <a:ext cx="812800" cy="889000"/>
            </a:xfrm>
            <a:prstGeom prst="rect">
              <a:avLst/>
            </a:prstGeom>
          </p:spPr>
          <p:txBody>
            <a:bodyPr lIns="50800" tIns="50800" rIns="50800" bIns="50800" rtlCol="0" anchor="ctr"/>
            <a:lstStyle/>
            <a:p>
              <a:pPr algn="ctr">
                <a:lnSpc>
                  <a:spcPts val="2659"/>
                </a:lnSpc>
              </a:pPr>
              <a:endParaRPr/>
            </a:p>
            <a:p>
              <a:pPr algn="ctr">
                <a:lnSpc>
                  <a:spcPts val="2659"/>
                </a:lnSpc>
              </a:pPr>
              <a:endParaRPr/>
            </a:p>
            <a:p>
              <a:pPr algn="ctr">
                <a:lnSpc>
                  <a:spcPts val="2659"/>
                </a:lnSpc>
              </a:pPr>
              <a:endParaRPr/>
            </a:p>
          </p:txBody>
        </p:sp>
      </p:grpSp>
      <p:pic>
        <p:nvPicPr>
          <p:cNvPr id="12" name="Picture 12"/>
          <p:cNvPicPr>
            <a:picLocks noChangeAspect="1"/>
          </p:cNvPicPr>
          <p:nvPr/>
        </p:nvPicPr>
        <p:blipFill>
          <a:blip r:embed="rId3"/>
          <a:srcRect/>
          <a:stretch>
            <a:fillRect/>
          </a:stretch>
        </p:blipFill>
        <p:spPr>
          <a:xfrm>
            <a:off x="423076" y="9330649"/>
            <a:ext cx="3536299" cy="618369"/>
          </a:xfrm>
          <a:prstGeom prst="rect">
            <a:avLst/>
          </a:prstGeom>
        </p:spPr>
      </p:pic>
      <p:pic>
        <p:nvPicPr>
          <p:cNvPr id="13" name="Picture 13"/>
          <p:cNvPicPr>
            <a:picLocks noChangeAspect="1"/>
          </p:cNvPicPr>
          <p:nvPr/>
        </p:nvPicPr>
        <p:blipFill>
          <a:blip r:embed="rId4"/>
          <a:srcRect/>
          <a:stretch>
            <a:fillRect/>
          </a:stretch>
        </p:blipFill>
        <p:spPr>
          <a:xfrm>
            <a:off x="10131156" y="2081669"/>
            <a:ext cx="7779937" cy="4380595"/>
          </a:xfrm>
          <a:prstGeom prst="rect">
            <a:avLst/>
          </a:prstGeom>
        </p:spPr>
      </p:pic>
      <p:pic>
        <p:nvPicPr>
          <p:cNvPr id="14" name="Picture 14"/>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5240035" y="4911610"/>
            <a:ext cx="2671058" cy="1739526"/>
          </a:xfrm>
          <a:prstGeom prst="rect">
            <a:avLst/>
          </a:prstGeom>
        </p:spPr>
      </p:pic>
      <p:grpSp>
        <p:nvGrpSpPr>
          <p:cNvPr id="15" name="Group 15"/>
          <p:cNvGrpSpPr/>
          <p:nvPr/>
        </p:nvGrpSpPr>
        <p:grpSpPr>
          <a:xfrm>
            <a:off x="15701815" y="6526229"/>
            <a:ext cx="2209278" cy="3411584"/>
            <a:chOff x="0" y="-328284"/>
            <a:chExt cx="581867" cy="898525"/>
          </a:xfrm>
        </p:grpSpPr>
        <p:sp>
          <p:nvSpPr>
            <p:cNvPr id="16" name="Freeform 16"/>
            <p:cNvSpPr/>
            <p:nvPr/>
          </p:nvSpPr>
          <p:spPr>
            <a:xfrm>
              <a:off x="0" y="0"/>
              <a:ext cx="581867" cy="251964"/>
            </a:xfrm>
            <a:custGeom>
              <a:avLst/>
              <a:gdLst/>
              <a:ahLst/>
              <a:cxnLst/>
              <a:rect l="l" t="t" r="r" b="b"/>
              <a:pathLst>
                <a:path w="581867" h="251964">
                  <a:moveTo>
                    <a:pt x="125982" y="0"/>
                  </a:moveTo>
                  <a:lnTo>
                    <a:pt x="455886" y="0"/>
                  </a:lnTo>
                  <a:cubicBezTo>
                    <a:pt x="489298" y="0"/>
                    <a:pt x="521342" y="13273"/>
                    <a:pt x="544968" y="36899"/>
                  </a:cubicBezTo>
                  <a:cubicBezTo>
                    <a:pt x="568594" y="60525"/>
                    <a:pt x="581867" y="92569"/>
                    <a:pt x="581867" y="125982"/>
                  </a:cubicBezTo>
                  <a:lnTo>
                    <a:pt x="581867" y="125982"/>
                  </a:lnTo>
                  <a:cubicBezTo>
                    <a:pt x="581867" y="159394"/>
                    <a:pt x="568594" y="191438"/>
                    <a:pt x="544968" y="215065"/>
                  </a:cubicBezTo>
                  <a:cubicBezTo>
                    <a:pt x="521342" y="238691"/>
                    <a:pt x="489298" y="251964"/>
                    <a:pt x="455886" y="251964"/>
                  </a:cubicBezTo>
                  <a:lnTo>
                    <a:pt x="125982" y="251964"/>
                  </a:lnTo>
                  <a:cubicBezTo>
                    <a:pt x="92569" y="251964"/>
                    <a:pt x="60525" y="238691"/>
                    <a:pt x="36899" y="215065"/>
                  </a:cubicBezTo>
                  <a:cubicBezTo>
                    <a:pt x="13273" y="191438"/>
                    <a:pt x="0" y="159394"/>
                    <a:pt x="0" y="125982"/>
                  </a:cubicBezTo>
                  <a:lnTo>
                    <a:pt x="0" y="125982"/>
                  </a:lnTo>
                  <a:cubicBezTo>
                    <a:pt x="0" y="92569"/>
                    <a:pt x="13273" y="60525"/>
                    <a:pt x="36899" y="36899"/>
                  </a:cubicBezTo>
                  <a:cubicBezTo>
                    <a:pt x="60525" y="13273"/>
                    <a:pt x="92569" y="0"/>
                    <a:pt x="125982" y="0"/>
                  </a:cubicBezTo>
                  <a:close/>
                </a:path>
              </a:pathLst>
            </a:custGeom>
            <a:solidFill>
              <a:srgbClr val="5F295F"/>
            </a:solidFill>
          </p:spPr>
          <p:txBody>
            <a:bodyPr/>
            <a:lstStyle/>
            <a:p>
              <a:endParaRPr lang="en-GB"/>
            </a:p>
          </p:txBody>
        </p:sp>
        <p:sp>
          <p:nvSpPr>
            <p:cNvPr id="17" name="TextBox 17"/>
            <p:cNvSpPr txBox="1"/>
            <p:nvPr/>
          </p:nvSpPr>
          <p:spPr>
            <a:xfrm>
              <a:off x="23137" y="-328284"/>
              <a:ext cx="534800" cy="898525"/>
            </a:xfrm>
            <a:prstGeom prst="rect">
              <a:avLst/>
            </a:prstGeom>
          </p:spPr>
          <p:txBody>
            <a:bodyPr lIns="50800" tIns="50800" rIns="50800" bIns="50800" rtlCol="0" anchor="ctr"/>
            <a:lstStyle/>
            <a:p>
              <a:pPr algn="ctr">
                <a:lnSpc>
                  <a:spcPts val="3359"/>
                </a:lnSpc>
              </a:pPr>
              <a:r>
                <a:rPr lang="en-US" sz="2400" u="sng" dirty="0">
                  <a:solidFill>
                    <a:schemeClr val="bg1"/>
                  </a:solidFill>
                  <a:latin typeface="Carlito"/>
                  <a:hlinkClick r:id="rId6" action="ppaction://hlinksldjump">
                    <a:extLst>
                      <a:ext uri="{A12FA001-AC4F-418D-AE19-62706E023703}">
                        <ahyp:hlinkClr xmlns:ahyp="http://schemas.microsoft.com/office/drawing/2018/hyperlinkcolor" val="tx"/>
                      </a:ext>
                    </a:extLst>
                  </a:hlinkClick>
                </a:rPr>
                <a:t>Click here for </a:t>
              </a:r>
            </a:p>
            <a:p>
              <a:pPr algn="ctr">
                <a:lnSpc>
                  <a:spcPts val="3359"/>
                </a:lnSpc>
              </a:pPr>
              <a:r>
                <a:rPr lang="en-US" sz="2400" u="sng" dirty="0">
                  <a:solidFill>
                    <a:schemeClr val="bg1"/>
                  </a:solidFill>
                  <a:latin typeface="Carlito"/>
                  <a:hlinkClick r:id="rId6" action="ppaction://hlinksldjump">
                    <a:extLst>
                      <a:ext uri="{A12FA001-AC4F-418D-AE19-62706E023703}">
                        <ahyp:hlinkClr xmlns:ahyp="http://schemas.microsoft.com/office/drawing/2018/hyperlinkcolor" val="tx"/>
                      </a:ext>
                    </a:extLst>
                  </a:hlinkClick>
                </a:rPr>
                <a:t>next slide</a:t>
              </a:r>
            </a:p>
          </p:txBody>
        </p:sp>
      </p:grpSp>
      <p:pic>
        <p:nvPicPr>
          <p:cNvPr id="18" name="Picture 18"/>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2342254" y="6871839"/>
            <a:ext cx="1293833" cy="1662636"/>
          </a:xfrm>
          <a:prstGeom prst="rect">
            <a:avLst/>
          </a:prstGeom>
        </p:spPr>
      </p:pic>
      <p:pic>
        <p:nvPicPr>
          <p:cNvPr id="19" name="Picture 19"/>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0131156" y="6871839"/>
            <a:ext cx="1591974" cy="1662636"/>
          </a:xfrm>
          <a:prstGeom prst="rect">
            <a:avLst/>
          </a:prstGeom>
        </p:spPr>
      </p:pic>
      <p:sp>
        <p:nvSpPr>
          <p:cNvPr id="20" name="TextBox 20"/>
          <p:cNvSpPr txBox="1"/>
          <p:nvPr/>
        </p:nvSpPr>
        <p:spPr>
          <a:xfrm>
            <a:off x="555615" y="2195206"/>
            <a:ext cx="8799561" cy="6636432"/>
          </a:xfrm>
          <a:prstGeom prst="rect">
            <a:avLst/>
          </a:prstGeom>
        </p:spPr>
        <p:txBody>
          <a:bodyPr lIns="0" tIns="0" rIns="0" bIns="0" rtlCol="0" anchor="t">
            <a:spAutoFit/>
          </a:bodyPr>
          <a:lstStyle/>
          <a:p>
            <a:pPr>
              <a:lnSpc>
                <a:spcPts val="2520"/>
              </a:lnSpc>
            </a:pPr>
            <a:r>
              <a:rPr lang="en-US" sz="1800" dirty="0">
                <a:solidFill>
                  <a:srgbClr val="5F295F"/>
                </a:solidFill>
                <a:latin typeface="Carlito Bold"/>
              </a:rPr>
              <a:t>Careerpilot - Exploring jobs and careers</a:t>
            </a:r>
          </a:p>
          <a:p>
            <a:pPr>
              <a:lnSpc>
                <a:spcPts val="2520"/>
              </a:lnSpc>
            </a:pPr>
            <a:r>
              <a:rPr lang="en-US" sz="1800" dirty="0">
                <a:solidFill>
                  <a:srgbClr val="5F295F"/>
                </a:solidFill>
                <a:latin typeface="Carlito"/>
              </a:rPr>
              <a:t>This activity introduces a range of 'Hot Jobs' that are predicted to grow over the coming years. Discuss why certain jobs may be growing or in decline - you might talk about automation and technology</a:t>
            </a:r>
            <a:r>
              <a:rPr lang="en-US" dirty="0">
                <a:solidFill>
                  <a:srgbClr val="5F295F"/>
                </a:solidFill>
                <a:latin typeface="Carlito"/>
              </a:rPr>
              <a:t> </a:t>
            </a:r>
            <a:r>
              <a:rPr lang="en-US" sz="1800" dirty="0">
                <a:solidFill>
                  <a:srgbClr val="5F295F"/>
                </a:solidFill>
                <a:latin typeface="Carlito"/>
              </a:rPr>
              <a:t>and climate change as potential factors effecting the jobs market.</a:t>
            </a:r>
          </a:p>
          <a:p>
            <a:pPr>
              <a:lnSpc>
                <a:spcPts val="2520"/>
              </a:lnSpc>
            </a:pPr>
            <a:endParaRPr lang="en-US" sz="1800" dirty="0">
              <a:solidFill>
                <a:srgbClr val="5F295F"/>
              </a:solidFill>
              <a:latin typeface="Carlito"/>
            </a:endParaRPr>
          </a:p>
          <a:p>
            <a:pPr>
              <a:lnSpc>
                <a:spcPts val="2520"/>
              </a:lnSpc>
            </a:pPr>
            <a:r>
              <a:rPr lang="en-US" sz="1800" dirty="0">
                <a:solidFill>
                  <a:srgbClr val="5F295F"/>
                </a:solidFill>
                <a:latin typeface="Carlito Bold"/>
              </a:rPr>
              <a:t>Playing Jobs of the Future:</a:t>
            </a:r>
          </a:p>
          <a:p>
            <a:pPr marL="388620" lvl="1" indent="-194310">
              <a:lnSpc>
                <a:spcPts val="2520"/>
              </a:lnSpc>
              <a:buFont typeface="Arial"/>
              <a:buChar char="•"/>
            </a:pPr>
            <a:r>
              <a:rPr lang="en-US" sz="1800" dirty="0">
                <a:solidFill>
                  <a:srgbClr val="5F295F"/>
                </a:solidFill>
                <a:latin typeface="Carlito Bold"/>
              </a:rPr>
              <a:t>Students work in pairs or individually </a:t>
            </a:r>
          </a:p>
          <a:p>
            <a:pPr marL="388620" lvl="1" indent="-194310">
              <a:lnSpc>
                <a:spcPts val="2520"/>
              </a:lnSpc>
              <a:buFont typeface="Arial"/>
              <a:buChar char="•"/>
            </a:pPr>
            <a:r>
              <a:rPr lang="en-US" sz="1800" dirty="0">
                <a:solidFill>
                  <a:srgbClr val="5F295F"/>
                </a:solidFill>
                <a:latin typeface="Carlito Bold"/>
              </a:rPr>
              <a:t>The teacher reads out a job title from the list on </a:t>
            </a:r>
            <a:r>
              <a:rPr lang="en-US" sz="1800" u="sng" dirty="0">
                <a:solidFill>
                  <a:srgbClr val="5F295F"/>
                </a:solidFill>
                <a:latin typeface="Carlito Bold"/>
                <a:hlinkClick r:id="rId6" action="ppaction://hlinksldjump"/>
              </a:rPr>
              <a:t>slide 4</a:t>
            </a:r>
            <a:r>
              <a:rPr lang="en-US" sz="1800" dirty="0">
                <a:solidFill>
                  <a:srgbClr val="5F295F"/>
                </a:solidFill>
                <a:latin typeface="Carlito Bold"/>
              </a:rPr>
              <a:t> and the student/pairs have to write the job down and draw an arrow up or down next to it to show if they think the job is predicted to grow or decline within the next few years.</a:t>
            </a:r>
          </a:p>
          <a:p>
            <a:pPr marL="388620" lvl="1" indent="-194310">
              <a:lnSpc>
                <a:spcPts val="2520"/>
              </a:lnSpc>
              <a:buFont typeface="Arial"/>
              <a:buChar char="•"/>
            </a:pPr>
            <a:r>
              <a:rPr lang="en-US" sz="1800" dirty="0">
                <a:solidFill>
                  <a:srgbClr val="5F295F"/>
                </a:solidFill>
                <a:latin typeface="Carlito Bold"/>
              </a:rPr>
              <a:t>Students can also use thumbs up or down to show the class if they think it is predicted to grow or decline.</a:t>
            </a:r>
          </a:p>
          <a:p>
            <a:pPr marL="388620" lvl="1" indent="-194310">
              <a:lnSpc>
                <a:spcPts val="2520"/>
              </a:lnSpc>
              <a:buFont typeface="Arial"/>
              <a:buChar char="•"/>
            </a:pPr>
            <a:r>
              <a:rPr lang="en-US" sz="1800" dirty="0">
                <a:solidFill>
                  <a:srgbClr val="5F295F"/>
                </a:solidFill>
                <a:latin typeface="Carlito Bold"/>
              </a:rPr>
              <a:t>The teacher then reveals the answer by opening the Careerpilot Job Profile from links.</a:t>
            </a:r>
          </a:p>
          <a:p>
            <a:pPr marL="388620" lvl="1" indent="-194310">
              <a:lnSpc>
                <a:spcPts val="2520"/>
              </a:lnSpc>
              <a:buFont typeface="Arial"/>
              <a:buChar char="•"/>
            </a:pPr>
            <a:r>
              <a:rPr lang="en-US" sz="1800" dirty="0">
                <a:solidFill>
                  <a:srgbClr val="5F295F"/>
                </a:solidFill>
                <a:latin typeface="Carlito Bold"/>
              </a:rPr>
              <a:t>A point is scored for each correct guess and the winning pair/individuals are the ones with the most points.</a:t>
            </a:r>
          </a:p>
          <a:p>
            <a:pPr>
              <a:lnSpc>
                <a:spcPts val="2520"/>
              </a:lnSpc>
            </a:pPr>
            <a:endParaRPr lang="en-US" sz="1800" dirty="0">
              <a:solidFill>
                <a:srgbClr val="5F295F"/>
              </a:solidFill>
              <a:latin typeface="Carlito Bold"/>
            </a:endParaRPr>
          </a:p>
          <a:p>
            <a:pPr>
              <a:lnSpc>
                <a:spcPts val="2520"/>
              </a:lnSpc>
            </a:pPr>
            <a:r>
              <a:rPr lang="en-US" sz="1800" dirty="0">
                <a:solidFill>
                  <a:srgbClr val="5F295F"/>
                </a:solidFill>
                <a:latin typeface="Carlito Bold"/>
              </a:rPr>
              <a:t>Extension:</a:t>
            </a:r>
          </a:p>
          <a:p>
            <a:pPr>
              <a:lnSpc>
                <a:spcPts val="2520"/>
              </a:lnSpc>
            </a:pPr>
            <a:r>
              <a:rPr lang="en-US" sz="1800" dirty="0">
                <a:solidFill>
                  <a:srgbClr val="5F295F"/>
                </a:solidFill>
                <a:latin typeface="Carlito"/>
              </a:rPr>
              <a:t>Students can register or log in to Careerpilot as a follow up to explore job profiles in the </a:t>
            </a:r>
            <a:r>
              <a:rPr lang="en-US" sz="1800" u="sng" dirty="0">
                <a:solidFill>
                  <a:srgbClr val="5F295F"/>
                </a:solidFill>
                <a:latin typeface="Carlito"/>
                <a:hlinkClick r:id="rId9" tooltip="https://careerpilot.org.uk/job-sectors"/>
              </a:rPr>
              <a:t>Jobs section</a:t>
            </a:r>
            <a:r>
              <a:rPr lang="en-US" sz="1800" dirty="0">
                <a:solidFill>
                  <a:srgbClr val="5F295F"/>
                </a:solidFill>
                <a:latin typeface="Carlito"/>
              </a:rPr>
              <a:t> to find out more and can bookmark individual jobs and save them in their Career Tools.</a:t>
            </a:r>
          </a:p>
          <a:p>
            <a:pPr algn="ctr">
              <a:lnSpc>
                <a:spcPts val="1679"/>
              </a:lnSpc>
            </a:pPr>
            <a:endParaRPr lang="en-US" sz="1800" dirty="0">
              <a:solidFill>
                <a:srgbClr val="5F295F"/>
              </a:solidFill>
              <a:latin typeface="Carlito"/>
            </a:endParaRPr>
          </a:p>
        </p:txBody>
      </p:sp>
      <p:sp>
        <p:nvSpPr>
          <p:cNvPr id="21" name="TextBox 21"/>
          <p:cNvSpPr txBox="1"/>
          <p:nvPr/>
        </p:nvSpPr>
        <p:spPr>
          <a:xfrm>
            <a:off x="16607507" y="189262"/>
            <a:ext cx="1303586" cy="1158240"/>
          </a:xfrm>
          <a:prstGeom prst="rect">
            <a:avLst/>
          </a:prstGeom>
        </p:spPr>
        <p:txBody>
          <a:bodyPr lIns="0" tIns="0" rIns="0" bIns="0" rtlCol="0" anchor="t">
            <a:spAutoFit/>
          </a:bodyPr>
          <a:lstStyle/>
          <a:p>
            <a:pPr algn="ctr">
              <a:lnSpc>
                <a:spcPts val="4409"/>
              </a:lnSpc>
            </a:pPr>
            <a:r>
              <a:rPr lang="en-US" sz="3150">
                <a:solidFill>
                  <a:srgbClr val="FFFFFF"/>
                </a:solidFill>
                <a:latin typeface="Carlito"/>
              </a:rPr>
              <a:t>Teacher</a:t>
            </a:r>
          </a:p>
          <a:p>
            <a:pPr algn="ctr">
              <a:lnSpc>
                <a:spcPts val="4409"/>
              </a:lnSpc>
            </a:pPr>
            <a:r>
              <a:rPr lang="en-US" sz="3150">
                <a:solidFill>
                  <a:srgbClr val="FFFFFF"/>
                </a:solidFill>
                <a:latin typeface="Carlito"/>
              </a:rPr>
              <a:t>Notes</a:t>
            </a:r>
          </a:p>
        </p:txBody>
      </p:sp>
      <p:sp>
        <p:nvSpPr>
          <p:cNvPr id="22" name="TextBox 22"/>
          <p:cNvSpPr txBox="1"/>
          <p:nvPr/>
        </p:nvSpPr>
        <p:spPr>
          <a:xfrm>
            <a:off x="9001222" y="9070561"/>
            <a:ext cx="316872" cy="938520"/>
          </a:xfrm>
          <a:prstGeom prst="rect">
            <a:avLst/>
          </a:prstGeom>
        </p:spPr>
        <p:txBody>
          <a:bodyPr lIns="0" tIns="0" rIns="0" bIns="0" rtlCol="0" anchor="t">
            <a:spAutoFit/>
          </a:bodyPr>
          <a:lstStyle/>
          <a:p>
            <a:pPr algn="ctr">
              <a:lnSpc>
                <a:spcPts val="6889"/>
              </a:lnSpc>
            </a:pPr>
            <a:r>
              <a:rPr lang="en-US" sz="4921">
                <a:solidFill>
                  <a:srgbClr val="FFFFFF"/>
                </a:solidFill>
                <a:latin typeface="Carlito"/>
              </a:rPr>
              <a:t>3</a:t>
            </a:r>
          </a:p>
        </p:txBody>
      </p:sp>
      <p:grpSp>
        <p:nvGrpSpPr>
          <p:cNvPr id="23" name="Group 8">
            <a:extLst>
              <a:ext uri="{FF2B5EF4-FFF2-40B4-BE49-F238E27FC236}">
                <a16:creationId xmlns:a16="http://schemas.microsoft.com/office/drawing/2014/main" id="{4CB4513B-0444-1A54-EF76-C6CEECB6527C}"/>
              </a:ext>
            </a:extLst>
          </p:cNvPr>
          <p:cNvGrpSpPr/>
          <p:nvPr/>
        </p:nvGrpSpPr>
        <p:grpSpPr>
          <a:xfrm>
            <a:off x="1203" y="8490792"/>
            <a:ext cx="18303658" cy="2215308"/>
            <a:chOff x="0" y="-133350"/>
            <a:chExt cx="4820716" cy="583455"/>
          </a:xfrm>
        </p:grpSpPr>
        <p:sp>
          <p:nvSpPr>
            <p:cNvPr id="24" name="Freeform 9">
              <a:extLst>
                <a:ext uri="{FF2B5EF4-FFF2-40B4-BE49-F238E27FC236}">
                  <a16:creationId xmlns:a16="http://schemas.microsoft.com/office/drawing/2014/main" id="{260EB24B-98CA-4C2B-094F-B65CEE58B05C}"/>
                </a:ext>
              </a:extLst>
            </p:cNvPr>
            <p:cNvSpPr/>
            <p:nvPr/>
          </p:nvSpPr>
          <p:spPr>
            <a:xfrm>
              <a:off x="0" y="0"/>
              <a:ext cx="4820716" cy="340894"/>
            </a:xfrm>
            <a:custGeom>
              <a:avLst/>
              <a:gdLst/>
              <a:ahLst/>
              <a:cxnLst/>
              <a:rect l="l" t="t" r="r" b="b"/>
              <a:pathLst>
                <a:path w="4820716" h="340894">
                  <a:moveTo>
                    <a:pt x="0" y="0"/>
                  </a:moveTo>
                  <a:lnTo>
                    <a:pt x="4820716" y="0"/>
                  </a:lnTo>
                  <a:lnTo>
                    <a:pt x="4820716" y="340894"/>
                  </a:lnTo>
                  <a:lnTo>
                    <a:pt x="0" y="340894"/>
                  </a:lnTo>
                  <a:close/>
                </a:path>
              </a:pathLst>
            </a:custGeom>
            <a:solidFill>
              <a:srgbClr val="5F295F"/>
            </a:solidFill>
          </p:spPr>
          <p:txBody>
            <a:bodyPr/>
            <a:lstStyle/>
            <a:p>
              <a:endParaRPr lang="en-GB"/>
            </a:p>
          </p:txBody>
        </p:sp>
        <p:sp>
          <p:nvSpPr>
            <p:cNvPr id="25" name="TextBox 10">
              <a:extLst>
                <a:ext uri="{FF2B5EF4-FFF2-40B4-BE49-F238E27FC236}">
                  <a16:creationId xmlns:a16="http://schemas.microsoft.com/office/drawing/2014/main" id="{397748C0-EF7E-F5B5-4131-3F3F9E2B5F88}"/>
                </a:ext>
              </a:extLst>
            </p:cNvPr>
            <p:cNvSpPr txBox="1"/>
            <p:nvPr/>
          </p:nvSpPr>
          <p:spPr>
            <a:xfrm>
              <a:off x="0" y="-133350"/>
              <a:ext cx="4776137" cy="583455"/>
            </a:xfrm>
            <a:prstGeom prst="rect">
              <a:avLst/>
            </a:prstGeom>
          </p:spPr>
          <p:txBody>
            <a:bodyPr lIns="50800" tIns="50800" rIns="50800" bIns="50800" rtlCol="0" anchor="ctr"/>
            <a:lstStyle/>
            <a:p>
              <a:pPr algn="r">
                <a:lnSpc>
                  <a:spcPts val="5040"/>
                </a:lnSpc>
              </a:pPr>
              <a:r>
                <a:rPr lang="en-US" sz="3600" dirty="0">
                  <a:solidFill>
                    <a:srgbClr val="FFFFFF"/>
                  </a:solidFill>
                  <a:latin typeface="Carlito Bold"/>
                </a:rPr>
                <a:t>careerpilot.org.uk    </a:t>
              </a:r>
            </a:p>
          </p:txBody>
        </p:sp>
      </p:grpSp>
      <p:pic>
        <p:nvPicPr>
          <p:cNvPr id="26" name="Picture 11">
            <a:extLst>
              <a:ext uri="{FF2B5EF4-FFF2-40B4-BE49-F238E27FC236}">
                <a16:creationId xmlns:a16="http://schemas.microsoft.com/office/drawing/2014/main" id="{1CA7BA80-09CB-4D6E-7106-830A3B9ACE4E}"/>
              </a:ext>
            </a:extLst>
          </p:cNvPr>
          <p:cNvPicPr>
            <a:picLocks noChangeAspect="1"/>
          </p:cNvPicPr>
          <p:nvPr/>
        </p:nvPicPr>
        <p:blipFill>
          <a:blip r:embed="rId3"/>
          <a:srcRect/>
          <a:stretch>
            <a:fillRect/>
          </a:stretch>
        </p:blipFill>
        <p:spPr>
          <a:xfrm>
            <a:off x="555615" y="9330649"/>
            <a:ext cx="3536299" cy="618369"/>
          </a:xfrm>
          <a:prstGeom prst="rect">
            <a:avLst/>
          </a:prstGeom>
        </p:spPr>
      </p:pic>
      <p:sp>
        <p:nvSpPr>
          <p:cNvPr id="27" name="TextBox 12">
            <a:extLst>
              <a:ext uri="{FF2B5EF4-FFF2-40B4-BE49-F238E27FC236}">
                <a16:creationId xmlns:a16="http://schemas.microsoft.com/office/drawing/2014/main" id="{41CE18AD-ABAC-4269-A43B-7FF828320305}"/>
              </a:ext>
            </a:extLst>
          </p:cNvPr>
          <p:cNvSpPr txBox="1"/>
          <p:nvPr/>
        </p:nvSpPr>
        <p:spPr>
          <a:xfrm>
            <a:off x="8994596" y="9170574"/>
            <a:ext cx="316872" cy="830227"/>
          </a:xfrm>
          <a:prstGeom prst="rect">
            <a:avLst/>
          </a:prstGeom>
        </p:spPr>
        <p:txBody>
          <a:bodyPr lIns="0" tIns="0" rIns="0" bIns="0" rtlCol="0" anchor="t">
            <a:spAutoFit/>
          </a:bodyPr>
          <a:lstStyle/>
          <a:p>
            <a:pPr algn="ctr">
              <a:lnSpc>
                <a:spcPts val="6889"/>
              </a:lnSpc>
            </a:pPr>
            <a:r>
              <a:rPr lang="en-US" sz="4921" dirty="0">
                <a:solidFill>
                  <a:srgbClr val="FFFFFF"/>
                </a:solidFill>
                <a:latin typeface="Carlito"/>
              </a:rPr>
              <a:t>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658" y="-831801"/>
            <a:ext cx="18320520" cy="3155899"/>
            <a:chOff x="0" y="-219075"/>
            <a:chExt cx="4825157" cy="831183"/>
          </a:xfrm>
        </p:grpSpPr>
        <p:sp>
          <p:nvSpPr>
            <p:cNvPr id="3" name="Freeform 3"/>
            <p:cNvSpPr/>
            <p:nvPr/>
          </p:nvSpPr>
          <p:spPr>
            <a:xfrm>
              <a:off x="0" y="0"/>
              <a:ext cx="4820716" cy="439865"/>
            </a:xfrm>
            <a:custGeom>
              <a:avLst/>
              <a:gdLst/>
              <a:ahLst/>
              <a:cxnLst/>
              <a:rect l="l" t="t" r="r" b="b"/>
              <a:pathLst>
                <a:path w="4820716" h="439865">
                  <a:moveTo>
                    <a:pt x="0" y="0"/>
                  </a:moveTo>
                  <a:lnTo>
                    <a:pt x="4820716" y="0"/>
                  </a:lnTo>
                  <a:lnTo>
                    <a:pt x="4820716" y="439865"/>
                  </a:lnTo>
                  <a:lnTo>
                    <a:pt x="0" y="439865"/>
                  </a:lnTo>
                  <a:close/>
                </a:path>
              </a:pathLst>
            </a:custGeom>
            <a:solidFill>
              <a:srgbClr val="5F295F"/>
            </a:solidFill>
          </p:spPr>
          <p:txBody>
            <a:bodyPr/>
            <a:lstStyle/>
            <a:p>
              <a:endParaRPr lang="en-GB"/>
            </a:p>
          </p:txBody>
        </p:sp>
        <p:sp>
          <p:nvSpPr>
            <p:cNvPr id="4" name="TextBox 4"/>
            <p:cNvSpPr txBox="1"/>
            <p:nvPr/>
          </p:nvSpPr>
          <p:spPr>
            <a:xfrm>
              <a:off x="0" y="-219075"/>
              <a:ext cx="4825157" cy="831183"/>
            </a:xfrm>
            <a:prstGeom prst="rect">
              <a:avLst/>
            </a:prstGeom>
          </p:spPr>
          <p:txBody>
            <a:bodyPr lIns="50800" tIns="50800" rIns="50800" bIns="50800" rtlCol="0" anchor="ctr"/>
            <a:lstStyle/>
            <a:p>
              <a:pPr algn="ctr">
                <a:lnSpc>
                  <a:spcPts val="7840"/>
                </a:lnSpc>
              </a:pPr>
              <a:r>
                <a:rPr lang="en-US" sz="5600" dirty="0">
                  <a:solidFill>
                    <a:srgbClr val="FFFFFF"/>
                  </a:solidFill>
                  <a:latin typeface="Carlito Bold"/>
                </a:rPr>
                <a:t>KS4: Jobs of the Future</a:t>
              </a:r>
            </a:p>
          </p:txBody>
        </p:sp>
      </p:grpSp>
      <p:pic>
        <p:nvPicPr>
          <p:cNvPr id="5" name="Picture 5"/>
          <p:cNvPicPr>
            <a:picLocks noChangeAspect="1"/>
          </p:cNvPicPr>
          <p:nvPr/>
        </p:nvPicPr>
        <p:blipFill>
          <a:blip r:embed="rId2"/>
          <a:srcRect/>
          <a:stretch>
            <a:fillRect/>
          </a:stretch>
        </p:blipFill>
        <p:spPr>
          <a:xfrm>
            <a:off x="423076" y="0"/>
            <a:ext cx="1900689" cy="1670113"/>
          </a:xfrm>
          <a:prstGeom prst="rect">
            <a:avLst/>
          </a:prstGeom>
        </p:spPr>
      </p:pic>
      <p:pic>
        <p:nvPicPr>
          <p:cNvPr id="9" name="Picture 9"/>
          <p:cNvPicPr>
            <a:picLocks noChangeAspect="1"/>
          </p:cNvPicPr>
          <p:nvPr/>
        </p:nvPicPr>
        <p:blipFill>
          <a:blip r:embed="rId3"/>
          <a:srcRect/>
          <a:stretch>
            <a:fillRect/>
          </a:stretch>
        </p:blipFill>
        <p:spPr>
          <a:xfrm>
            <a:off x="423076" y="9330649"/>
            <a:ext cx="3536299" cy="618369"/>
          </a:xfrm>
          <a:prstGeom prst="rect">
            <a:avLst/>
          </a:prstGeom>
        </p:spPr>
      </p:pic>
      <p:graphicFrame>
        <p:nvGraphicFramePr>
          <p:cNvPr id="10" name="Table 10"/>
          <p:cNvGraphicFramePr>
            <a:graphicFrameLocks noGrp="1"/>
          </p:cNvGraphicFramePr>
          <p:nvPr>
            <p:extLst>
              <p:ext uri="{D42A27DB-BD31-4B8C-83A1-F6EECF244321}">
                <p14:modId xmlns:p14="http://schemas.microsoft.com/office/powerpoint/2010/main" val="4184051085"/>
              </p:ext>
            </p:extLst>
          </p:nvPr>
        </p:nvGraphicFramePr>
        <p:xfrm>
          <a:off x="645963" y="2112984"/>
          <a:ext cx="15034003" cy="6436812"/>
        </p:xfrm>
        <a:graphic>
          <a:graphicData uri="http://schemas.openxmlformats.org/drawingml/2006/table">
            <a:tbl>
              <a:tblPr/>
              <a:tblGrid>
                <a:gridCol w="5222906">
                  <a:extLst>
                    <a:ext uri="{9D8B030D-6E8A-4147-A177-3AD203B41FA5}">
                      <a16:colId xmlns:a16="http://schemas.microsoft.com/office/drawing/2014/main" val="20000"/>
                    </a:ext>
                  </a:extLst>
                </a:gridCol>
                <a:gridCol w="4737319">
                  <a:extLst>
                    <a:ext uri="{9D8B030D-6E8A-4147-A177-3AD203B41FA5}">
                      <a16:colId xmlns:a16="http://schemas.microsoft.com/office/drawing/2014/main" val="20001"/>
                    </a:ext>
                  </a:extLst>
                </a:gridCol>
                <a:gridCol w="5073778">
                  <a:extLst>
                    <a:ext uri="{9D8B030D-6E8A-4147-A177-3AD203B41FA5}">
                      <a16:colId xmlns:a16="http://schemas.microsoft.com/office/drawing/2014/main" val="20002"/>
                    </a:ext>
                  </a:extLst>
                </a:gridCol>
              </a:tblGrid>
              <a:tr h="1334024">
                <a:tc>
                  <a:txBody>
                    <a:bodyPr/>
                    <a:lstStyle/>
                    <a:p>
                      <a:pPr algn="ctr">
                        <a:lnSpc>
                          <a:spcPts val="2659"/>
                        </a:lnSpc>
                        <a:defRPr/>
                      </a:pPr>
                      <a:r>
                        <a:rPr lang="en-US" sz="1899" u="sng">
                          <a:solidFill>
                            <a:srgbClr val="5F295F"/>
                          </a:solidFill>
                          <a:latin typeface="Carlito Bold"/>
                          <a:hlinkClick r:id="rId4" tooltip="https://careerpilot.org.uk/job-sectors/environment/job-profile/climate-scientist"/>
                        </a:rPr>
                        <a:t>Climate Scientist</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659"/>
                        </a:lnSpc>
                        <a:defRPr/>
                      </a:pPr>
                      <a:r>
                        <a:rPr lang="en-US" sz="1899" u="sng">
                          <a:solidFill>
                            <a:srgbClr val="5F295F"/>
                          </a:solidFill>
                          <a:latin typeface="Carlito Bold"/>
                          <a:hlinkClick r:id="rId5" tooltip="https://careerpilot.org.uk/job-sectors/retail/job-profile/florist"/>
                        </a:rPr>
                        <a:t>Florist</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659"/>
                        </a:lnSpc>
                        <a:defRPr/>
                      </a:pPr>
                      <a:r>
                        <a:rPr lang="en-US" sz="1899" u="sng" dirty="0">
                          <a:solidFill>
                            <a:srgbClr val="5F295F"/>
                          </a:solidFill>
                          <a:latin typeface="Carlito Bold"/>
                          <a:hlinkClick r:id="rId6"/>
                        </a:rPr>
                        <a:t>Blacksmith</a:t>
                      </a: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497766">
                <a:tc>
                  <a:txBody>
                    <a:bodyPr/>
                    <a:lstStyle/>
                    <a:p>
                      <a:pPr algn="ctr">
                        <a:lnSpc>
                          <a:spcPts val="2659"/>
                        </a:lnSpc>
                        <a:defRPr/>
                      </a:pPr>
                      <a:r>
                        <a:rPr lang="en-US" sz="1899" u="sng">
                          <a:solidFill>
                            <a:srgbClr val="5F295F"/>
                          </a:solidFill>
                          <a:latin typeface="Carlito Bold"/>
                          <a:hlinkClick r:id="rId7" tooltip="https://careerpilot.org.uk/job-sectors/games/job-profile/computer-games-developer"/>
                        </a:rPr>
                        <a:t>Computer Games Developer</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659"/>
                        </a:lnSpc>
                        <a:defRPr/>
                      </a:pPr>
                      <a:r>
                        <a:rPr lang="en-US" sz="1899" u="sng" dirty="0" err="1">
                          <a:solidFill>
                            <a:srgbClr val="5F295F"/>
                          </a:solidFill>
                          <a:latin typeface="Carlito Bold"/>
                          <a:hlinkClick r:id="rId8"/>
                        </a:rPr>
                        <a:t>Postperson</a:t>
                      </a: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659"/>
                        </a:lnSpc>
                        <a:defRPr/>
                      </a:pPr>
                      <a:r>
                        <a:rPr lang="en-US" sz="1899" u="sng">
                          <a:solidFill>
                            <a:srgbClr val="5F295F"/>
                          </a:solidFill>
                          <a:latin typeface="Carlito Bold"/>
                          <a:hlinkClick r:id="rId9" tooltip="https://careerpilot.org.uk/job-sectors/new-energy/job-profile/environmental-consultant"/>
                        </a:rPr>
                        <a:t>Environmental Consultant</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261505">
                <a:tc>
                  <a:txBody>
                    <a:bodyPr/>
                    <a:lstStyle/>
                    <a:p>
                      <a:pPr algn="ctr">
                        <a:lnSpc>
                          <a:spcPts val="2659"/>
                        </a:lnSpc>
                        <a:defRPr/>
                      </a:pPr>
                      <a:r>
                        <a:rPr lang="en-US" sz="1899" u="sng">
                          <a:solidFill>
                            <a:srgbClr val="5F295F"/>
                          </a:solidFill>
                          <a:latin typeface="Carlito Bold"/>
                          <a:hlinkClick r:id="rId10" tooltip="https://careerpilot.org.uk/job-sectors/new-energy/job-profile/domestic-energy-assessor"/>
                        </a:rPr>
                        <a:t>Domestic Energy Assessor</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659"/>
                        </a:lnSpc>
                        <a:defRPr/>
                      </a:pPr>
                      <a:r>
                        <a:rPr lang="en-US" sz="1899" u="sng">
                          <a:solidFill>
                            <a:srgbClr val="5F295F"/>
                          </a:solidFill>
                          <a:latin typeface="Carlito Bold"/>
                          <a:hlinkClick r:id="rId11" tooltip="https://careerpilot.org.uk/job-sectors/medical/job-profile/nurse"/>
                        </a:rPr>
                        <a:t>Nurse</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659"/>
                        </a:lnSpc>
                        <a:defRPr/>
                      </a:pPr>
                      <a:r>
                        <a:rPr lang="en-US" sz="1899" u="sng">
                          <a:solidFill>
                            <a:srgbClr val="5F295F"/>
                          </a:solidFill>
                          <a:latin typeface="Carlito Bold"/>
                          <a:hlinkClick r:id="rId12" tooltip="https://careerpilot.org.uk/job-sectors/water-gas-oil-etc/job-profile/offshore-drilling-worker"/>
                        </a:rPr>
                        <a:t>Offshore Drilling Worker</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182751">
                <a:tc>
                  <a:txBody>
                    <a:bodyPr/>
                    <a:lstStyle/>
                    <a:p>
                      <a:pPr algn="ctr">
                        <a:lnSpc>
                          <a:spcPts val="2659"/>
                        </a:lnSpc>
                        <a:defRPr/>
                      </a:pPr>
                      <a:r>
                        <a:rPr lang="en-US" sz="1899" u="sng">
                          <a:solidFill>
                            <a:srgbClr val="5F295F"/>
                          </a:solidFill>
                          <a:latin typeface="Carlito Bold"/>
                          <a:hlinkClick r:id="rId13" tooltip="https://careerpilot.org.uk/job-sectors/finance-accounting/job-profile/cyber-intelligence-officer"/>
                        </a:rPr>
                        <a:t>Cyber Intelligence Officer</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659"/>
                        </a:lnSpc>
                        <a:defRPr/>
                      </a:pPr>
                      <a:r>
                        <a:rPr lang="en-US" sz="1899" u="sng">
                          <a:solidFill>
                            <a:srgbClr val="5F295F"/>
                          </a:solidFill>
                          <a:latin typeface="Carlito Bold"/>
                          <a:hlinkClick r:id="rId14" tooltip="https://careerpilot.org.uk/job-sectors/childcare/job-profile/family-support-worker"/>
                        </a:rPr>
                        <a:t>Family Support Worker</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659"/>
                        </a:lnSpc>
                        <a:defRPr/>
                      </a:pPr>
                      <a:r>
                        <a:rPr lang="en-US" sz="1899" u="sng" dirty="0">
                          <a:solidFill>
                            <a:srgbClr val="5F295F"/>
                          </a:solidFill>
                          <a:latin typeface="Carlito Bold"/>
                          <a:hlinkClick r:id="rId15" tooltip="https://careerpilot.org.uk/job-sectors/on-site/job-profile/locksmith"/>
                        </a:rPr>
                        <a:t>Locksmith</a:t>
                      </a: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160766">
                <a:tc>
                  <a:txBody>
                    <a:bodyPr/>
                    <a:lstStyle/>
                    <a:p>
                      <a:pPr algn="ctr">
                        <a:lnSpc>
                          <a:spcPts val="2659"/>
                        </a:lnSpc>
                        <a:defRPr/>
                      </a:pPr>
                      <a:r>
                        <a:rPr lang="en-US" sz="1899" u="sng">
                          <a:solidFill>
                            <a:srgbClr val="5F295F"/>
                          </a:solidFill>
                          <a:latin typeface="Carlito Bold"/>
                          <a:hlinkClick r:id="rId16" tooltip="https://careerpilot.org.uk/job-sectors/hair/job-profile/make-up-artist"/>
                        </a:rPr>
                        <a:t>Make-up Artist</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659"/>
                        </a:lnSpc>
                        <a:defRPr/>
                      </a:pPr>
                      <a:r>
                        <a:rPr lang="en-US" sz="1899" u="sng">
                          <a:solidFill>
                            <a:srgbClr val="5F295F"/>
                          </a:solidFill>
                          <a:latin typeface="Carlito Bold"/>
                          <a:hlinkClick r:id="rId17" tooltip="https://careerpilot.org.uk/job-sectors/therapy/job-profile/counsellor"/>
                        </a:rPr>
                        <a:t>Counsellor</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659"/>
                        </a:lnSpc>
                        <a:defRPr/>
                      </a:pPr>
                      <a:r>
                        <a:rPr lang="en-US" sz="1899" u="sng" dirty="0">
                          <a:solidFill>
                            <a:srgbClr val="5F295F"/>
                          </a:solidFill>
                          <a:latin typeface="Carlito Bold"/>
                          <a:hlinkClick r:id="rId18" tooltip="https://careerpilot.org.uk/job-sectors/training/job-profile/pet-behaviour-consultant"/>
                        </a:rPr>
                        <a:t>Pet </a:t>
                      </a:r>
                      <a:r>
                        <a:rPr lang="en-US" sz="1899" u="sng" dirty="0" err="1">
                          <a:solidFill>
                            <a:srgbClr val="5F295F"/>
                          </a:solidFill>
                          <a:latin typeface="Carlito Bold"/>
                          <a:hlinkClick r:id="rId18" tooltip="https://careerpilot.org.uk/job-sectors/training/job-profile/pet-behaviour-consultant"/>
                        </a:rPr>
                        <a:t>Behaviour</a:t>
                      </a:r>
                      <a:r>
                        <a:rPr lang="en-US" sz="1899" u="sng" dirty="0">
                          <a:solidFill>
                            <a:srgbClr val="5F295F"/>
                          </a:solidFill>
                          <a:latin typeface="Carlito Bold"/>
                          <a:hlinkClick r:id="rId18" tooltip="https://careerpilot.org.uk/job-sectors/training/job-profile/pet-behaviour-consultant"/>
                        </a:rPr>
                        <a:t> Consultant</a:t>
                      </a: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pic>
        <p:nvPicPr>
          <p:cNvPr id="11" name="Picture 11"/>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a:off x="15910939" y="115636"/>
            <a:ext cx="2155569" cy="1438842"/>
          </a:xfrm>
          <a:prstGeom prst="rect">
            <a:avLst/>
          </a:prstGeom>
        </p:spPr>
      </p:pic>
      <p:pic>
        <p:nvPicPr>
          <p:cNvPr id="12" name="Picture 12"/>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a:off x="15910939" y="4060827"/>
            <a:ext cx="1977459" cy="2541127"/>
          </a:xfrm>
          <a:prstGeom prst="rect">
            <a:avLst/>
          </a:prstGeom>
        </p:spPr>
      </p:pic>
      <p:sp>
        <p:nvSpPr>
          <p:cNvPr id="13" name="TextBox 13"/>
          <p:cNvSpPr txBox="1"/>
          <p:nvPr/>
        </p:nvSpPr>
        <p:spPr>
          <a:xfrm>
            <a:off x="9001222" y="9070561"/>
            <a:ext cx="316872" cy="938520"/>
          </a:xfrm>
          <a:prstGeom prst="rect">
            <a:avLst/>
          </a:prstGeom>
        </p:spPr>
        <p:txBody>
          <a:bodyPr lIns="0" tIns="0" rIns="0" bIns="0" rtlCol="0" anchor="t">
            <a:spAutoFit/>
          </a:bodyPr>
          <a:lstStyle/>
          <a:p>
            <a:pPr algn="ctr">
              <a:lnSpc>
                <a:spcPts val="6889"/>
              </a:lnSpc>
            </a:pPr>
            <a:r>
              <a:rPr lang="en-US" sz="4921">
                <a:solidFill>
                  <a:srgbClr val="FFFFFF"/>
                </a:solidFill>
                <a:latin typeface="Carlito"/>
              </a:rPr>
              <a:t>4</a:t>
            </a:r>
          </a:p>
        </p:txBody>
      </p:sp>
      <p:grpSp>
        <p:nvGrpSpPr>
          <p:cNvPr id="14" name="Group 8">
            <a:extLst>
              <a:ext uri="{FF2B5EF4-FFF2-40B4-BE49-F238E27FC236}">
                <a16:creationId xmlns:a16="http://schemas.microsoft.com/office/drawing/2014/main" id="{96EFFC7E-3EEE-B157-7A22-EBBD581E08A7}"/>
              </a:ext>
            </a:extLst>
          </p:cNvPr>
          <p:cNvGrpSpPr/>
          <p:nvPr/>
        </p:nvGrpSpPr>
        <p:grpSpPr>
          <a:xfrm>
            <a:off x="1203" y="8490792"/>
            <a:ext cx="18303658" cy="2215308"/>
            <a:chOff x="0" y="-133350"/>
            <a:chExt cx="4820716" cy="583455"/>
          </a:xfrm>
        </p:grpSpPr>
        <p:sp>
          <p:nvSpPr>
            <p:cNvPr id="15" name="Freeform 9">
              <a:extLst>
                <a:ext uri="{FF2B5EF4-FFF2-40B4-BE49-F238E27FC236}">
                  <a16:creationId xmlns:a16="http://schemas.microsoft.com/office/drawing/2014/main" id="{B5A865B7-F16A-33AB-237D-BBF4F8596B47}"/>
                </a:ext>
              </a:extLst>
            </p:cNvPr>
            <p:cNvSpPr/>
            <p:nvPr/>
          </p:nvSpPr>
          <p:spPr>
            <a:xfrm>
              <a:off x="0" y="0"/>
              <a:ext cx="4820716" cy="340894"/>
            </a:xfrm>
            <a:custGeom>
              <a:avLst/>
              <a:gdLst/>
              <a:ahLst/>
              <a:cxnLst/>
              <a:rect l="l" t="t" r="r" b="b"/>
              <a:pathLst>
                <a:path w="4820716" h="340894">
                  <a:moveTo>
                    <a:pt x="0" y="0"/>
                  </a:moveTo>
                  <a:lnTo>
                    <a:pt x="4820716" y="0"/>
                  </a:lnTo>
                  <a:lnTo>
                    <a:pt x="4820716" y="340894"/>
                  </a:lnTo>
                  <a:lnTo>
                    <a:pt x="0" y="340894"/>
                  </a:lnTo>
                  <a:close/>
                </a:path>
              </a:pathLst>
            </a:custGeom>
            <a:solidFill>
              <a:srgbClr val="5F295F"/>
            </a:solidFill>
          </p:spPr>
          <p:txBody>
            <a:bodyPr/>
            <a:lstStyle/>
            <a:p>
              <a:endParaRPr lang="en-GB"/>
            </a:p>
          </p:txBody>
        </p:sp>
        <p:sp>
          <p:nvSpPr>
            <p:cNvPr id="16" name="TextBox 10">
              <a:extLst>
                <a:ext uri="{FF2B5EF4-FFF2-40B4-BE49-F238E27FC236}">
                  <a16:creationId xmlns:a16="http://schemas.microsoft.com/office/drawing/2014/main" id="{3978BB28-0B4D-4705-5A38-B68A0D8517E1}"/>
                </a:ext>
              </a:extLst>
            </p:cNvPr>
            <p:cNvSpPr txBox="1"/>
            <p:nvPr/>
          </p:nvSpPr>
          <p:spPr>
            <a:xfrm>
              <a:off x="0" y="-133350"/>
              <a:ext cx="4776137" cy="583455"/>
            </a:xfrm>
            <a:prstGeom prst="rect">
              <a:avLst/>
            </a:prstGeom>
          </p:spPr>
          <p:txBody>
            <a:bodyPr lIns="50800" tIns="50800" rIns="50800" bIns="50800" rtlCol="0" anchor="ctr"/>
            <a:lstStyle/>
            <a:p>
              <a:pPr algn="r">
                <a:lnSpc>
                  <a:spcPts val="5040"/>
                </a:lnSpc>
              </a:pPr>
              <a:r>
                <a:rPr lang="en-US" sz="3600" dirty="0">
                  <a:solidFill>
                    <a:srgbClr val="FFFFFF"/>
                  </a:solidFill>
                  <a:latin typeface="Carlito Bold"/>
                </a:rPr>
                <a:t>careerpilot.org.uk    </a:t>
              </a:r>
            </a:p>
          </p:txBody>
        </p:sp>
      </p:grpSp>
      <p:pic>
        <p:nvPicPr>
          <p:cNvPr id="17" name="Picture 11">
            <a:extLst>
              <a:ext uri="{FF2B5EF4-FFF2-40B4-BE49-F238E27FC236}">
                <a16:creationId xmlns:a16="http://schemas.microsoft.com/office/drawing/2014/main" id="{CBCF745A-EDB9-5241-2309-DACAF3BF6CE6}"/>
              </a:ext>
            </a:extLst>
          </p:cNvPr>
          <p:cNvPicPr>
            <a:picLocks noChangeAspect="1"/>
          </p:cNvPicPr>
          <p:nvPr/>
        </p:nvPicPr>
        <p:blipFill>
          <a:blip r:embed="rId3"/>
          <a:srcRect/>
          <a:stretch>
            <a:fillRect/>
          </a:stretch>
        </p:blipFill>
        <p:spPr>
          <a:xfrm>
            <a:off x="555615" y="9330649"/>
            <a:ext cx="3536299" cy="618369"/>
          </a:xfrm>
          <a:prstGeom prst="rect">
            <a:avLst/>
          </a:prstGeom>
        </p:spPr>
      </p:pic>
      <p:sp>
        <p:nvSpPr>
          <p:cNvPr id="18" name="TextBox 12">
            <a:extLst>
              <a:ext uri="{FF2B5EF4-FFF2-40B4-BE49-F238E27FC236}">
                <a16:creationId xmlns:a16="http://schemas.microsoft.com/office/drawing/2014/main" id="{63B75E8A-19A0-4912-B5C3-068182EEBEBC}"/>
              </a:ext>
            </a:extLst>
          </p:cNvPr>
          <p:cNvSpPr txBox="1"/>
          <p:nvPr/>
        </p:nvSpPr>
        <p:spPr>
          <a:xfrm>
            <a:off x="8994596" y="9170574"/>
            <a:ext cx="316872" cy="830227"/>
          </a:xfrm>
          <a:prstGeom prst="rect">
            <a:avLst/>
          </a:prstGeom>
        </p:spPr>
        <p:txBody>
          <a:bodyPr lIns="0" tIns="0" rIns="0" bIns="0" rtlCol="0" anchor="t">
            <a:spAutoFit/>
          </a:bodyPr>
          <a:lstStyle/>
          <a:p>
            <a:pPr algn="ctr">
              <a:lnSpc>
                <a:spcPts val="6889"/>
              </a:lnSpc>
            </a:pPr>
            <a:r>
              <a:rPr lang="en-US" sz="4921" dirty="0">
                <a:solidFill>
                  <a:srgbClr val="FFFFFF"/>
                </a:solidFill>
                <a:latin typeface="Carlito"/>
              </a:rPr>
              <a:t>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658" y="-831801"/>
            <a:ext cx="18303658" cy="3373574"/>
            <a:chOff x="0" y="-219075"/>
            <a:chExt cx="4820716" cy="888513"/>
          </a:xfrm>
        </p:grpSpPr>
        <p:sp>
          <p:nvSpPr>
            <p:cNvPr id="3" name="Freeform 3"/>
            <p:cNvSpPr/>
            <p:nvPr/>
          </p:nvSpPr>
          <p:spPr>
            <a:xfrm>
              <a:off x="0" y="0"/>
              <a:ext cx="4820716" cy="439865"/>
            </a:xfrm>
            <a:custGeom>
              <a:avLst/>
              <a:gdLst/>
              <a:ahLst/>
              <a:cxnLst/>
              <a:rect l="l" t="t" r="r" b="b"/>
              <a:pathLst>
                <a:path w="4820716" h="439865">
                  <a:moveTo>
                    <a:pt x="0" y="0"/>
                  </a:moveTo>
                  <a:lnTo>
                    <a:pt x="4820716" y="0"/>
                  </a:lnTo>
                  <a:lnTo>
                    <a:pt x="4820716" y="439865"/>
                  </a:lnTo>
                  <a:lnTo>
                    <a:pt x="0" y="439865"/>
                  </a:lnTo>
                  <a:close/>
                </a:path>
              </a:pathLst>
            </a:custGeom>
            <a:solidFill>
              <a:srgbClr val="5F295F"/>
            </a:solidFill>
          </p:spPr>
          <p:txBody>
            <a:bodyPr/>
            <a:lstStyle/>
            <a:p>
              <a:endParaRPr lang="en-GB"/>
            </a:p>
          </p:txBody>
        </p:sp>
        <p:sp>
          <p:nvSpPr>
            <p:cNvPr id="4" name="TextBox 4"/>
            <p:cNvSpPr txBox="1"/>
            <p:nvPr/>
          </p:nvSpPr>
          <p:spPr>
            <a:xfrm>
              <a:off x="0" y="-219075"/>
              <a:ext cx="4820716" cy="888513"/>
            </a:xfrm>
            <a:prstGeom prst="rect">
              <a:avLst/>
            </a:prstGeom>
          </p:spPr>
          <p:txBody>
            <a:bodyPr lIns="50800" tIns="50800" rIns="50800" bIns="50800" rtlCol="0" anchor="ctr"/>
            <a:lstStyle/>
            <a:p>
              <a:pPr algn="ctr">
                <a:lnSpc>
                  <a:spcPts val="7840"/>
                </a:lnSpc>
              </a:pPr>
              <a:r>
                <a:rPr lang="en-US" sz="5600" dirty="0">
                  <a:solidFill>
                    <a:srgbClr val="FFFFFF"/>
                  </a:solidFill>
                  <a:latin typeface="Carlito Bold"/>
                </a:rPr>
                <a:t>KS4: Degree or Not a Degree?</a:t>
              </a:r>
            </a:p>
          </p:txBody>
        </p:sp>
      </p:grpSp>
      <p:pic>
        <p:nvPicPr>
          <p:cNvPr id="5" name="Picture 5"/>
          <p:cNvPicPr>
            <a:picLocks noChangeAspect="1"/>
          </p:cNvPicPr>
          <p:nvPr/>
        </p:nvPicPr>
        <p:blipFill>
          <a:blip r:embed="rId2"/>
          <a:srcRect/>
          <a:stretch>
            <a:fillRect/>
          </a:stretch>
        </p:blipFill>
        <p:spPr>
          <a:xfrm>
            <a:off x="423076" y="0"/>
            <a:ext cx="1900689" cy="1670113"/>
          </a:xfrm>
          <a:prstGeom prst="rect">
            <a:avLst/>
          </a:prstGeom>
        </p:spPr>
      </p:pic>
      <p:grpSp>
        <p:nvGrpSpPr>
          <p:cNvPr id="6" name="Group 6"/>
          <p:cNvGrpSpPr/>
          <p:nvPr/>
        </p:nvGrpSpPr>
        <p:grpSpPr>
          <a:xfrm>
            <a:off x="1190295" y="2011210"/>
            <a:ext cx="8713095" cy="6640360"/>
            <a:chOff x="0" y="0"/>
            <a:chExt cx="2294807" cy="1748901"/>
          </a:xfrm>
        </p:grpSpPr>
        <p:sp>
          <p:nvSpPr>
            <p:cNvPr id="7" name="Freeform 7"/>
            <p:cNvSpPr/>
            <p:nvPr/>
          </p:nvSpPr>
          <p:spPr>
            <a:xfrm>
              <a:off x="0" y="0"/>
              <a:ext cx="2294807" cy="1748901"/>
            </a:xfrm>
            <a:custGeom>
              <a:avLst/>
              <a:gdLst/>
              <a:ahLst/>
              <a:cxnLst/>
              <a:rect l="l" t="t" r="r" b="b"/>
              <a:pathLst>
                <a:path w="2294807" h="1748901">
                  <a:moveTo>
                    <a:pt x="45315" y="0"/>
                  </a:moveTo>
                  <a:lnTo>
                    <a:pt x="2249492" y="0"/>
                  </a:lnTo>
                  <a:cubicBezTo>
                    <a:pt x="2261510" y="0"/>
                    <a:pt x="2273036" y="4774"/>
                    <a:pt x="2281534" y="13273"/>
                  </a:cubicBezTo>
                  <a:cubicBezTo>
                    <a:pt x="2290033" y="21771"/>
                    <a:pt x="2294807" y="33297"/>
                    <a:pt x="2294807" y="45315"/>
                  </a:cubicBezTo>
                  <a:lnTo>
                    <a:pt x="2294807" y="1703586"/>
                  </a:lnTo>
                  <a:cubicBezTo>
                    <a:pt x="2294807" y="1715604"/>
                    <a:pt x="2290033" y="1727130"/>
                    <a:pt x="2281534" y="1735629"/>
                  </a:cubicBezTo>
                  <a:cubicBezTo>
                    <a:pt x="2273036" y="1744127"/>
                    <a:pt x="2261510" y="1748901"/>
                    <a:pt x="2249492" y="1748901"/>
                  </a:cubicBezTo>
                  <a:lnTo>
                    <a:pt x="45315" y="1748901"/>
                  </a:lnTo>
                  <a:cubicBezTo>
                    <a:pt x="33297" y="1748901"/>
                    <a:pt x="21771" y="1744127"/>
                    <a:pt x="13273" y="1735629"/>
                  </a:cubicBezTo>
                  <a:cubicBezTo>
                    <a:pt x="4774" y="1727130"/>
                    <a:pt x="0" y="1715604"/>
                    <a:pt x="0" y="1703586"/>
                  </a:cubicBezTo>
                  <a:lnTo>
                    <a:pt x="0" y="45315"/>
                  </a:lnTo>
                  <a:cubicBezTo>
                    <a:pt x="0" y="33297"/>
                    <a:pt x="4774" y="21771"/>
                    <a:pt x="13273" y="13273"/>
                  </a:cubicBezTo>
                  <a:cubicBezTo>
                    <a:pt x="21771" y="4774"/>
                    <a:pt x="33297" y="0"/>
                    <a:pt x="45315" y="0"/>
                  </a:cubicBezTo>
                  <a:close/>
                </a:path>
              </a:pathLst>
            </a:custGeom>
            <a:solidFill>
              <a:srgbClr val="5F295F">
                <a:alpha val="19608"/>
              </a:srgbClr>
            </a:solidFill>
          </p:spPr>
          <p:txBody>
            <a:bodyPr/>
            <a:lstStyle/>
            <a:p>
              <a:endParaRPr lang="en-GB"/>
            </a:p>
          </p:txBody>
        </p:sp>
        <p:sp>
          <p:nvSpPr>
            <p:cNvPr id="8" name="TextBox 8"/>
            <p:cNvSpPr txBox="1"/>
            <p:nvPr/>
          </p:nvSpPr>
          <p:spPr>
            <a:xfrm>
              <a:off x="0" y="-76200"/>
              <a:ext cx="812800" cy="889000"/>
            </a:xfrm>
            <a:prstGeom prst="rect">
              <a:avLst/>
            </a:prstGeom>
          </p:spPr>
          <p:txBody>
            <a:bodyPr lIns="50800" tIns="50800" rIns="50800" bIns="50800" rtlCol="0" anchor="ctr"/>
            <a:lstStyle/>
            <a:p>
              <a:pPr algn="ctr">
                <a:lnSpc>
                  <a:spcPts val="2659"/>
                </a:lnSpc>
              </a:pPr>
              <a:endParaRPr/>
            </a:p>
            <a:p>
              <a:pPr algn="ctr">
                <a:lnSpc>
                  <a:spcPts val="2659"/>
                </a:lnSpc>
              </a:pPr>
              <a:endParaRPr/>
            </a:p>
            <a:p>
              <a:pPr algn="ctr">
                <a:lnSpc>
                  <a:spcPts val="2659"/>
                </a:lnSpc>
              </a:pPr>
              <a:endParaRPr/>
            </a:p>
          </p:txBody>
        </p:sp>
      </p:grpSp>
      <p:pic>
        <p:nvPicPr>
          <p:cNvPr id="12" name="Picture 12"/>
          <p:cNvPicPr>
            <a:picLocks noChangeAspect="1"/>
          </p:cNvPicPr>
          <p:nvPr/>
        </p:nvPicPr>
        <p:blipFill>
          <a:blip r:embed="rId3"/>
          <a:srcRect/>
          <a:stretch>
            <a:fillRect/>
          </a:stretch>
        </p:blipFill>
        <p:spPr>
          <a:xfrm>
            <a:off x="423076" y="9330649"/>
            <a:ext cx="3536299" cy="618369"/>
          </a:xfrm>
          <a:prstGeom prst="rect">
            <a:avLst/>
          </a:prstGeom>
        </p:spPr>
      </p:pic>
      <p:pic>
        <p:nvPicPr>
          <p:cNvPr id="13" name="Picture 13"/>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0966467" y="2541774"/>
            <a:ext cx="5561027" cy="5296878"/>
          </a:xfrm>
          <a:prstGeom prst="rect">
            <a:avLst/>
          </a:prstGeom>
        </p:spPr>
      </p:pic>
      <p:sp>
        <p:nvSpPr>
          <p:cNvPr id="14" name="TextBox 14"/>
          <p:cNvSpPr txBox="1"/>
          <p:nvPr/>
        </p:nvSpPr>
        <p:spPr>
          <a:xfrm>
            <a:off x="1624517" y="2195206"/>
            <a:ext cx="7844652" cy="6534150"/>
          </a:xfrm>
          <a:prstGeom prst="rect">
            <a:avLst/>
          </a:prstGeom>
        </p:spPr>
        <p:txBody>
          <a:bodyPr lIns="0" tIns="0" rIns="0" bIns="0" rtlCol="0" anchor="t">
            <a:spAutoFit/>
          </a:bodyPr>
          <a:lstStyle/>
          <a:p>
            <a:pPr>
              <a:lnSpc>
                <a:spcPts val="2520"/>
              </a:lnSpc>
            </a:pPr>
            <a:r>
              <a:rPr lang="en-US" sz="1800" dirty="0">
                <a:solidFill>
                  <a:srgbClr val="5F295F"/>
                </a:solidFill>
                <a:latin typeface="Carlito Bold"/>
              </a:rPr>
              <a:t>Careerpilot - Exploring jobs and careers</a:t>
            </a:r>
          </a:p>
          <a:p>
            <a:pPr>
              <a:lnSpc>
                <a:spcPts val="2520"/>
              </a:lnSpc>
            </a:pPr>
            <a:r>
              <a:rPr lang="en-US" sz="1800" dirty="0">
                <a:solidFill>
                  <a:srgbClr val="5F295F"/>
                </a:solidFill>
                <a:latin typeface="Carlito"/>
              </a:rPr>
              <a:t>This activity explores some different degree courses that could be studied at university to show the range available. Introduce this session by discussing what a degree course is. You can look at the different levels of qualifications, and vocational and academic pathways, using the </a:t>
            </a:r>
            <a:r>
              <a:rPr lang="en-US" sz="1800" u="sng" dirty="0">
                <a:solidFill>
                  <a:srgbClr val="5F295F"/>
                </a:solidFill>
                <a:latin typeface="Carlito"/>
                <a:hlinkClick r:id="rId5" tooltip="https://careerpilot.org.uk/qualifications"/>
              </a:rPr>
              <a:t>qualifications ladder</a:t>
            </a:r>
            <a:r>
              <a:rPr lang="en-US" sz="1800" dirty="0">
                <a:solidFill>
                  <a:srgbClr val="5F295F"/>
                </a:solidFill>
                <a:latin typeface="Carlito"/>
              </a:rPr>
              <a:t> on Careerpilot.</a:t>
            </a:r>
          </a:p>
          <a:p>
            <a:pPr>
              <a:lnSpc>
                <a:spcPts val="2520"/>
              </a:lnSpc>
            </a:pPr>
            <a:endParaRPr lang="en-US" sz="1800" dirty="0">
              <a:solidFill>
                <a:srgbClr val="5F295F"/>
              </a:solidFill>
              <a:latin typeface="Carlito"/>
            </a:endParaRPr>
          </a:p>
          <a:p>
            <a:pPr>
              <a:lnSpc>
                <a:spcPts val="2520"/>
              </a:lnSpc>
            </a:pPr>
            <a:r>
              <a:rPr lang="en-US" sz="1800" dirty="0">
                <a:solidFill>
                  <a:srgbClr val="5F295F"/>
                </a:solidFill>
                <a:latin typeface="Carlito Bold"/>
              </a:rPr>
              <a:t>Playing Degree or Not a Degree:</a:t>
            </a:r>
          </a:p>
          <a:p>
            <a:pPr marL="388620" lvl="1" indent="-194310">
              <a:lnSpc>
                <a:spcPts val="2520"/>
              </a:lnSpc>
              <a:buFont typeface="Arial"/>
              <a:buChar char="•"/>
            </a:pPr>
            <a:r>
              <a:rPr lang="en-US" sz="1800" dirty="0">
                <a:solidFill>
                  <a:srgbClr val="5F295F"/>
                </a:solidFill>
                <a:latin typeface="Carlito Bold"/>
              </a:rPr>
              <a:t>Students work in a group or pairs</a:t>
            </a:r>
          </a:p>
          <a:p>
            <a:pPr marL="388620" lvl="1" indent="-194310">
              <a:lnSpc>
                <a:spcPts val="2520"/>
              </a:lnSpc>
              <a:buFont typeface="Arial"/>
              <a:buChar char="•"/>
            </a:pPr>
            <a:r>
              <a:rPr lang="en-US" sz="1800" dirty="0">
                <a:solidFill>
                  <a:srgbClr val="5F295F"/>
                </a:solidFill>
                <a:latin typeface="Carlito Bold"/>
              </a:rPr>
              <a:t>The teacher shows the six different degree course names on</a:t>
            </a:r>
            <a:r>
              <a:rPr lang="en-US" sz="1800" u="sng" dirty="0">
                <a:solidFill>
                  <a:srgbClr val="5F295F"/>
                </a:solidFill>
                <a:latin typeface="Carlito Bold"/>
                <a:hlinkClick r:id="rId6" action="ppaction://hlinksldjump"/>
              </a:rPr>
              <a:t> slide 6</a:t>
            </a:r>
            <a:r>
              <a:rPr lang="en-US" sz="1800" dirty="0">
                <a:solidFill>
                  <a:srgbClr val="5F295F"/>
                </a:solidFill>
                <a:latin typeface="Carlito"/>
              </a:rPr>
              <a:t>.</a:t>
            </a:r>
          </a:p>
          <a:p>
            <a:pPr marL="388620" lvl="1" indent="-194310">
              <a:lnSpc>
                <a:spcPts val="2520"/>
              </a:lnSpc>
              <a:buFont typeface="Arial"/>
              <a:buChar char="•"/>
            </a:pPr>
            <a:r>
              <a:rPr lang="en-US" sz="1800" dirty="0">
                <a:solidFill>
                  <a:srgbClr val="5F295F"/>
                </a:solidFill>
                <a:latin typeface="Carlito Bold"/>
              </a:rPr>
              <a:t>Students then have to discuss with others and guess if the degrees are real ones you can study at university of if they are fake. </a:t>
            </a:r>
          </a:p>
          <a:p>
            <a:pPr marL="388620" lvl="1" indent="-194310">
              <a:lnSpc>
                <a:spcPts val="2520"/>
              </a:lnSpc>
              <a:buFont typeface="Arial"/>
              <a:buChar char="•"/>
            </a:pPr>
            <a:r>
              <a:rPr lang="en-US" sz="1800" dirty="0">
                <a:solidFill>
                  <a:srgbClr val="5F295F"/>
                </a:solidFill>
                <a:latin typeface="Carlito Bold"/>
              </a:rPr>
              <a:t>The teacher then reveals the answers on slides 6-11 and discusses alternative courses where appropriate.</a:t>
            </a:r>
          </a:p>
          <a:p>
            <a:pPr marL="388620" lvl="1" indent="-194310">
              <a:lnSpc>
                <a:spcPts val="2520"/>
              </a:lnSpc>
              <a:buFont typeface="Arial"/>
              <a:buChar char="•"/>
            </a:pPr>
            <a:r>
              <a:rPr lang="en-US" sz="1800" dirty="0">
                <a:solidFill>
                  <a:srgbClr val="5F295F"/>
                </a:solidFill>
                <a:latin typeface="Carlito Bold"/>
              </a:rPr>
              <a:t>The winning group / individual is the one that scores the highest number of points.</a:t>
            </a:r>
          </a:p>
          <a:p>
            <a:pPr>
              <a:lnSpc>
                <a:spcPts val="2520"/>
              </a:lnSpc>
            </a:pPr>
            <a:endParaRPr lang="en-US" sz="1800" dirty="0">
              <a:solidFill>
                <a:srgbClr val="5F295F"/>
              </a:solidFill>
              <a:latin typeface="Carlito Bold"/>
            </a:endParaRPr>
          </a:p>
          <a:p>
            <a:pPr>
              <a:lnSpc>
                <a:spcPts val="2520"/>
              </a:lnSpc>
            </a:pPr>
            <a:r>
              <a:rPr lang="en-US" sz="1800" dirty="0">
                <a:solidFill>
                  <a:srgbClr val="5F295F"/>
                </a:solidFill>
                <a:latin typeface="Carlito Bold"/>
              </a:rPr>
              <a:t>Extension:</a:t>
            </a:r>
          </a:p>
          <a:p>
            <a:pPr>
              <a:lnSpc>
                <a:spcPts val="2520"/>
              </a:lnSpc>
            </a:pPr>
            <a:r>
              <a:rPr lang="en-US" sz="1800" dirty="0">
                <a:solidFill>
                  <a:srgbClr val="5F295F"/>
                </a:solidFill>
                <a:latin typeface="Carlito"/>
              </a:rPr>
              <a:t>Students can register or log in to Careerpilot as a follow up to explore the </a:t>
            </a:r>
            <a:r>
              <a:rPr lang="en-US" sz="1800" u="sng" dirty="0">
                <a:solidFill>
                  <a:srgbClr val="5F295F"/>
                </a:solidFill>
                <a:latin typeface="Carlito"/>
                <a:hlinkClick r:id="rId7" tooltip="https://careerpilot.org.uk/courses/degree-courses"/>
              </a:rPr>
              <a:t>Courses section</a:t>
            </a:r>
            <a:r>
              <a:rPr lang="en-US" sz="1800" dirty="0">
                <a:solidFill>
                  <a:srgbClr val="5F295F"/>
                </a:solidFill>
                <a:latin typeface="Carlito"/>
              </a:rPr>
              <a:t> to find out more about different degrees and universities. They can bookmark individual courses to save them in 'My Courses' in their Career Tools.</a:t>
            </a:r>
          </a:p>
          <a:p>
            <a:pPr algn="ctr">
              <a:lnSpc>
                <a:spcPts val="1679"/>
              </a:lnSpc>
            </a:pPr>
            <a:endParaRPr lang="en-US" sz="1800" dirty="0">
              <a:solidFill>
                <a:srgbClr val="5F295F"/>
              </a:solidFill>
              <a:latin typeface="Carlito"/>
            </a:endParaRPr>
          </a:p>
        </p:txBody>
      </p:sp>
      <p:sp>
        <p:nvSpPr>
          <p:cNvPr id="15" name="TextBox 15"/>
          <p:cNvSpPr txBox="1"/>
          <p:nvPr/>
        </p:nvSpPr>
        <p:spPr>
          <a:xfrm>
            <a:off x="16591216" y="266700"/>
            <a:ext cx="1303586" cy="1158240"/>
          </a:xfrm>
          <a:prstGeom prst="rect">
            <a:avLst/>
          </a:prstGeom>
        </p:spPr>
        <p:txBody>
          <a:bodyPr lIns="0" tIns="0" rIns="0" bIns="0" rtlCol="0" anchor="t">
            <a:spAutoFit/>
          </a:bodyPr>
          <a:lstStyle/>
          <a:p>
            <a:pPr algn="ctr">
              <a:lnSpc>
                <a:spcPts val="4409"/>
              </a:lnSpc>
            </a:pPr>
            <a:r>
              <a:rPr lang="en-US" sz="3150" dirty="0">
                <a:solidFill>
                  <a:srgbClr val="FFFFFF"/>
                </a:solidFill>
                <a:latin typeface="Carlito"/>
              </a:rPr>
              <a:t>Teacher</a:t>
            </a:r>
          </a:p>
          <a:p>
            <a:pPr algn="ctr">
              <a:lnSpc>
                <a:spcPts val="4409"/>
              </a:lnSpc>
            </a:pPr>
            <a:r>
              <a:rPr lang="en-US" sz="3150" dirty="0">
                <a:solidFill>
                  <a:srgbClr val="FFFFFF"/>
                </a:solidFill>
                <a:latin typeface="Carlito"/>
              </a:rPr>
              <a:t>Notes</a:t>
            </a:r>
          </a:p>
        </p:txBody>
      </p:sp>
      <p:grpSp>
        <p:nvGrpSpPr>
          <p:cNvPr id="16" name="Group 16"/>
          <p:cNvGrpSpPr/>
          <p:nvPr/>
        </p:nvGrpSpPr>
        <p:grpSpPr>
          <a:xfrm>
            <a:off x="15701815" y="6515651"/>
            <a:ext cx="2209278" cy="3411584"/>
            <a:chOff x="0" y="-331070"/>
            <a:chExt cx="581867" cy="898525"/>
          </a:xfrm>
        </p:grpSpPr>
        <p:sp>
          <p:nvSpPr>
            <p:cNvPr id="17" name="Freeform 17"/>
            <p:cNvSpPr/>
            <p:nvPr/>
          </p:nvSpPr>
          <p:spPr>
            <a:xfrm>
              <a:off x="0" y="0"/>
              <a:ext cx="581867" cy="251964"/>
            </a:xfrm>
            <a:custGeom>
              <a:avLst/>
              <a:gdLst/>
              <a:ahLst/>
              <a:cxnLst/>
              <a:rect l="l" t="t" r="r" b="b"/>
              <a:pathLst>
                <a:path w="581867" h="251964">
                  <a:moveTo>
                    <a:pt x="125982" y="0"/>
                  </a:moveTo>
                  <a:lnTo>
                    <a:pt x="455886" y="0"/>
                  </a:lnTo>
                  <a:cubicBezTo>
                    <a:pt x="489298" y="0"/>
                    <a:pt x="521342" y="13273"/>
                    <a:pt x="544968" y="36899"/>
                  </a:cubicBezTo>
                  <a:cubicBezTo>
                    <a:pt x="568594" y="60525"/>
                    <a:pt x="581867" y="92569"/>
                    <a:pt x="581867" y="125982"/>
                  </a:cubicBezTo>
                  <a:lnTo>
                    <a:pt x="581867" y="125982"/>
                  </a:lnTo>
                  <a:cubicBezTo>
                    <a:pt x="581867" y="159394"/>
                    <a:pt x="568594" y="191438"/>
                    <a:pt x="544968" y="215065"/>
                  </a:cubicBezTo>
                  <a:cubicBezTo>
                    <a:pt x="521342" y="238691"/>
                    <a:pt x="489298" y="251964"/>
                    <a:pt x="455886" y="251964"/>
                  </a:cubicBezTo>
                  <a:lnTo>
                    <a:pt x="125982" y="251964"/>
                  </a:lnTo>
                  <a:cubicBezTo>
                    <a:pt x="92569" y="251964"/>
                    <a:pt x="60525" y="238691"/>
                    <a:pt x="36899" y="215065"/>
                  </a:cubicBezTo>
                  <a:cubicBezTo>
                    <a:pt x="13273" y="191438"/>
                    <a:pt x="0" y="159394"/>
                    <a:pt x="0" y="125982"/>
                  </a:cubicBezTo>
                  <a:lnTo>
                    <a:pt x="0" y="125982"/>
                  </a:lnTo>
                  <a:cubicBezTo>
                    <a:pt x="0" y="92569"/>
                    <a:pt x="13273" y="60525"/>
                    <a:pt x="36899" y="36899"/>
                  </a:cubicBezTo>
                  <a:cubicBezTo>
                    <a:pt x="60525" y="13273"/>
                    <a:pt x="92569" y="0"/>
                    <a:pt x="125982" y="0"/>
                  </a:cubicBezTo>
                  <a:close/>
                </a:path>
              </a:pathLst>
            </a:custGeom>
            <a:solidFill>
              <a:srgbClr val="5F295F"/>
            </a:solidFill>
          </p:spPr>
          <p:txBody>
            <a:bodyPr/>
            <a:lstStyle/>
            <a:p>
              <a:endParaRPr lang="en-GB"/>
            </a:p>
          </p:txBody>
        </p:sp>
        <p:sp>
          <p:nvSpPr>
            <p:cNvPr id="18" name="TextBox 18"/>
            <p:cNvSpPr txBox="1"/>
            <p:nvPr/>
          </p:nvSpPr>
          <p:spPr>
            <a:xfrm>
              <a:off x="2396" y="-331070"/>
              <a:ext cx="569707" cy="898525"/>
            </a:xfrm>
            <a:prstGeom prst="rect">
              <a:avLst/>
            </a:prstGeom>
          </p:spPr>
          <p:txBody>
            <a:bodyPr lIns="50800" tIns="50800" rIns="50800" bIns="50800" rtlCol="0" anchor="ctr"/>
            <a:lstStyle/>
            <a:p>
              <a:pPr algn="ctr">
                <a:lnSpc>
                  <a:spcPts val="3359"/>
                </a:lnSpc>
              </a:pPr>
              <a:r>
                <a:rPr lang="en-US" sz="2400" u="sng" dirty="0">
                  <a:solidFill>
                    <a:schemeClr val="bg1"/>
                  </a:solidFill>
                  <a:latin typeface="Carlito"/>
                  <a:hlinkClick r:id="rId6" action="ppaction://hlinksldjump">
                    <a:extLst>
                      <a:ext uri="{A12FA001-AC4F-418D-AE19-62706E023703}">
                        <ahyp:hlinkClr xmlns:ahyp="http://schemas.microsoft.com/office/drawing/2018/hyperlinkcolor" val="tx"/>
                      </a:ext>
                    </a:extLst>
                  </a:hlinkClick>
                </a:rPr>
                <a:t>Click here for </a:t>
              </a:r>
            </a:p>
            <a:p>
              <a:pPr algn="ctr">
                <a:lnSpc>
                  <a:spcPts val="3359"/>
                </a:lnSpc>
              </a:pPr>
              <a:r>
                <a:rPr lang="en-US" sz="2400" u="sng" dirty="0">
                  <a:solidFill>
                    <a:schemeClr val="bg1"/>
                  </a:solidFill>
                  <a:latin typeface="Carlito"/>
                  <a:hlinkClick r:id="rId6" action="ppaction://hlinksldjump">
                    <a:extLst>
                      <a:ext uri="{A12FA001-AC4F-418D-AE19-62706E023703}">
                        <ahyp:hlinkClr xmlns:ahyp="http://schemas.microsoft.com/office/drawing/2018/hyperlinkcolor" val="tx"/>
                      </a:ext>
                    </a:extLst>
                  </a:hlinkClick>
                </a:rPr>
                <a:t>next slide</a:t>
              </a:r>
            </a:p>
          </p:txBody>
        </p:sp>
      </p:grpSp>
      <p:sp>
        <p:nvSpPr>
          <p:cNvPr id="19" name="TextBox 19"/>
          <p:cNvSpPr txBox="1"/>
          <p:nvPr/>
        </p:nvSpPr>
        <p:spPr>
          <a:xfrm>
            <a:off x="9001222" y="9070561"/>
            <a:ext cx="316872" cy="938520"/>
          </a:xfrm>
          <a:prstGeom prst="rect">
            <a:avLst/>
          </a:prstGeom>
        </p:spPr>
        <p:txBody>
          <a:bodyPr lIns="0" tIns="0" rIns="0" bIns="0" rtlCol="0" anchor="t">
            <a:spAutoFit/>
          </a:bodyPr>
          <a:lstStyle/>
          <a:p>
            <a:pPr algn="ctr">
              <a:lnSpc>
                <a:spcPts val="6889"/>
              </a:lnSpc>
            </a:pPr>
            <a:r>
              <a:rPr lang="en-US" sz="4921">
                <a:solidFill>
                  <a:srgbClr val="FFFFFF"/>
                </a:solidFill>
                <a:latin typeface="Carlito"/>
              </a:rPr>
              <a:t>5</a:t>
            </a:r>
          </a:p>
        </p:txBody>
      </p:sp>
      <p:grpSp>
        <p:nvGrpSpPr>
          <p:cNvPr id="20" name="Group 8">
            <a:extLst>
              <a:ext uri="{FF2B5EF4-FFF2-40B4-BE49-F238E27FC236}">
                <a16:creationId xmlns:a16="http://schemas.microsoft.com/office/drawing/2014/main" id="{712CC3AE-379B-F8F0-E77D-EE56F2BDF283}"/>
              </a:ext>
            </a:extLst>
          </p:cNvPr>
          <p:cNvGrpSpPr/>
          <p:nvPr/>
        </p:nvGrpSpPr>
        <p:grpSpPr>
          <a:xfrm>
            <a:off x="1203" y="8490792"/>
            <a:ext cx="18303658" cy="2215308"/>
            <a:chOff x="0" y="-133350"/>
            <a:chExt cx="4820716" cy="583455"/>
          </a:xfrm>
        </p:grpSpPr>
        <p:sp>
          <p:nvSpPr>
            <p:cNvPr id="21" name="Freeform 9">
              <a:extLst>
                <a:ext uri="{FF2B5EF4-FFF2-40B4-BE49-F238E27FC236}">
                  <a16:creationId xmlns:a16="http://schemas.microsoft.com/office/drawing/2014/main" id="{B470C1E8-2538-8156-1129-8A08010DE152}"/>
                </a:ext>
              </a:extLst>
            </p:cNvPr>
            <p:cNvSpPr/>
            <p:nvPr/>
          </p:nvSpPr>
          <p:spPr>
            <a:xfrm>
              <a:off x="0" y="0"/>
              <a:ext cx="4820716" cy="340894"/>
            </a:xfrm>
            <a:custGeom>
              <a:avLst/>
              <a:gdLst/>
              <a:ahLst/>
              <a:cxnLst/>
              <a:rect l="l" t="t" r="r" b="b"/>
              <a:pathLst>
                <a:path w="4820716" h="340894">
                  <a:moveTo>
                    <a:pt x="0" y="0"/>
                  </a:moveTo>
                  <a:lnTo>
                    <a:pt x="4820716" y="0"/>
                  </a:lnTo>
                  <a:lnTo>
                    <a:pt x="4820716" y="340894"/>
                  </a:lnTo>
                  <a:lnTo>
                    <a:pt x="0" y="340894"/>
                  </a:lnTo>
                  <a:close/>
                </a:path>
              </a:pathLst>
            </a:custGeom>
            <a:solidFill>
              <a:srgbClr val="5F295F"/>
            </a:solidFill>
          </p:spPr>
          <p:txBody>
            <a:bodyPr/>
            <a:lstStyle/>
            <a:p>
              <a:endParaRPr lang="en-GB"/>
            </a:p>
          </p:txBody>
        </p:sp>
        <p:sp>
          <p:nvSpPr>
            <p:cNvPr id="22" name="TextBox 10">
              <a:extLst>
                <a:ext uri="{FF2B5EF4-FFF2-40B4-BE49-F238E27FC236}">
                  <a16:creationId xmlns:a16="http://schemas.microsoft.com/office/drawing/2014/main" id="{824171B1-CE04-213F-ABDB-28E1C46CF644}"/>
                </a:ext>
              </a:extLst>
            </p:cNvPr>
            <p:cNvSpPr txBox="1"/>
            <p:nvPr/>
          </p:nvSpPr>
          <p:spPr>
            <a:xfrm>
              <a:off x="0" y="-133350"/>
              <a:ext cx="4776137" cy="583455"/>
            </a:xfrm>
            <a:prstGeom prst="rect">
              <a:avLst/>
            </a:prstGeom>
          </p:spPr>
          <p:txBody>
            <a:bodyPr lIns="50800" tIns="50800" rIns="50800" bIns="50800" rtlCol="0" anchor="ctr"/>
            <a:lstStyle/>
            <a:p>
              <a:pPr algn="r">
                <a:lnSpc>
                  <a:spcPts val="5040"/>
                </a:lnSpc>
              </a:pPr>
              <a:r>
                <a:rPr lang="en-US" sz="3600" dirty="0">
                  <a:solidFill>
                    <a:srgbClr val="FFFFFF"/>
                  </a:solidFill>
                  <a:latin typeface="Carlito Bold"/>
                </a:rPr>
                <a:t>careerpilot.org.uk    </a:t>
              </a:r>
            </a:p>
          </p:txBody>
        </p:sp>
      </p:grpSp>
      <p:pic>
        <p:nvPicPr>
          <p:cNvPr id="23" name="Picture 11">
            <a:extLst>
              <a:ext uri="{FF2B5EF4-FFF2-40B4-BE49-F238E27FC236}">
                <a16:creationId xmlns:a16="http://schemas.microsoft.com/office/drawing/2014/main" id="{60FA8D5B-7619-1B8D-2068-333F0ED53F79}"/>
              </a:ext>
            </a:extLst>
          </p:cNvPr>
          <p:cNvPicPr>
            <a:picLocks noChangeAspect="1"/>
          </p:cNvPicPr>
          <p:nvPr/>
        </p:nvPicPr>
        <p:blipFill>
          <a:blip r:embed="rId3"/>
          <a:srcRect/>
          <a:stretch>
            <a:fillRect/>
          </a:stretch>
        </p:blipFill>
        <p:spPr>
          <a:xfrm>
            <a:off x="555615" y="9330649"/>
            <a:ext cx="3536299" cy="618369"/>
          </a:xfrm>
          <a:prstGeom prst="rect">
            <a:avLst/>
          </a:prstGeom>
        </p:spPr>
      </p:pic>
      <p:sp>
        <p:nvSpPr>
          <p:cNvPr id="24" name="TextBox 12">
            <a:extLst>
              <a:ext uri="{FF2B5EF4-FFF2-40B4-BE49-F238E27FC236}">
                <a16:creationId xmlns:a16="http://schemas.microsoft.com/office/drawing/2014/main" id="{E8176674-7140-0638-252A-2DBD44526C8F}"/>
              </a:ext>
            </a:extLst>
          </p:cNvPr>
          <p:cNvSpPr txBox="1"/>
          <p:nvPr/>
        </p:nvSpPr>
        <p:spPr>
          <a:xfrm>
            <a:off x="8994596" y="9170574"/>
            <a:ext cx="316872" cy="830227"/>
          </a:xfrm>
          <a:prstGeom prst="rect">
            <a:avLst/>
          </a:prstGeom>
        </p:spPr>
        <p:txBody>
          <a:bodyPr lIns="0" tIns="0" rIns="0" bIns="0" rtlCol="0" anchor="t">
            <a:spAutoFit/>
          </a:bodyPr>
          <a:lstStyle/>
          <a:p>
            <a:pPr algn="ctr">
              <a:lnSpc>
                <a:spcPts val="6889"/>
              </a:lnSpc>
            </a:pPr>
            <a:r>
              <a:rPr lang="en-US" sz="4921" dirty="0">
                <a:solidFill>
                  <a:srgbClr val="FFFFFF"/>
                </a:solidFill>
                <a:latin typeface="Carlito"/>
              </a:rPr>
              <a:t>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658" y="-831801"/>
            <a:ext cx="18320520" cy="3235512"/>
            <a:chOff x="0" y="-219075"/>
            <a:chExt cx="4825157" cy="852151"/>
          </a:xfrm>
        </p:grpSpPr>
        <p:sp>
          <p:nvSpPr>
            <p:cNvPr id="3" name="Freeform 3"/>
            <p:cNvSpPr/>
            <p:nvPr/>
          </p:nvSpPr>
          <p:spPr>
            <a:xfrm>
              <a:off x="0" y="0"/>
              <a:ext cx="4820716" cy="439865"/>
            </a:xfrm>
            <a:custGeom>
              <a:avLst/>
              <a:gdLst/>
              <a:ahLst/>
              <a:cxnLst/>
              <a:rect l="l" t="t" r="r" b="b"/>
              <a:pathLst>
                <a:path w="4820716" h="439865">
                  <a:moveTo>
                    <a:pt x="0" y="0"/>
                  </a:moveTo>
                  <a:lnTo>
                    <a:pt x="4820716" y="0"/>
                  </a:lnTo>
                  <a:lnTo>
                    <a:pt x="4820716" y="439865"/>
                  </a:lnTo>
                  <a:lnTo>
                    <a:pt x="0" y="439865"/>
                  </a:lnTo>
                  <a:close/>
                </a:path>
              </a:pathLst>
            </a:custGeom>
            <a:solidFill>
              <a:srgbClr val="5F295F"/>
            </a:solidFill>
          </p:spPr>
          <p:txBody>
            <a:bodyPr/>
            <a:lstStyle/>
            <a:p>
              <a:endParaRPr lang="en-GB"/>
            </a:p>
          </p:txBody>
        </p:sp>
        <p:sp>
          <p:nvSpPr>
            <p:cNvPr id="4" name="TextBox 4"/>
            <p:cNvSpPr txBox="1"/>
            <p:nvPr/>
          </p:nvSpPr>
          <p:spPr>
            <a:xfrm>
              <a:off x="0" y="-219075"/>
              <a:ext cx="4825157" cy="852151"/>
            </a:xfrm>
            <a:prstGeom prst="rect">
              <a:avLst/>
            </a:prstGeom>
          </p:spPr>
          <p:txBody>
            <a:bodyPr lIns="50800" tIns="50800" rIns="50800" bIns="50800" rtlCol="0" anchor="ctr"/>
            <a:lstStyle/>
            <a:p>
              <a:pPr algn="ctr">
                <a:lnSpc>
                  <a:spcPts val="7840"/>
                </a:lnSpc>
              </a:pPr>
              <a:r>
                <a:rPr lang="en-US" sz="5600" dirty="0">
                  <a:solidFill>
                    <a:srgbClr val="FFFFFF"/>
                  </a:solidFill>
                  <a:latin typeface="Carlito Bold"/>
                </a:rPr>
                <a:t>KS4: Degree or Not a Degree?</a:t>
              </a:r>
            </a:p>
          </p:txBody>
        </p:sp>
      </p:grpSp>
      <p:pic>
        <p:nvPicPr>
          <p:cNvPr id="5" name="Picture 5"/>
          <p:cNvPicPr>
            <a:picLocks noChangeAspect="1"/>
          </p:cNvPicPr>
          <p:nvPr/>
        </p:nvPicPr>
        <p:blipFill>
          <a:blip r:embed="rId2"/>
          <a:srcRect/>
          <a:stretch>
            <a:fillRect/>
          </a:stretch>
        </p:blipFill>
        <p:spPr>
          <a:xfrm>
            <a:off x="423076" y="0"/>
            <a:ext cx="1900689" cy="1670113"/>
          </a:xfrm>
          <a:prstGeom prst="rect">
            <a:avLst/>
          </a:prstGeom>
        </p:spPr>
      </p:pic>
      <p:pic>
        <p:nvPicPr>
          <p:cNvPr id="9" name="Picture 9"/>
          <p:cNvPicPr>
            <a:picLocks noChangeAspect="1"/>
          </p:cNvPicPr>
          <p:nvPr/>
        </p:nvPicPr>
        <p:blipFill>
          <a:blip r:embed="rId3"/>
          <a:srcRect/>
          <a:stretch>
            <a:fillRect/>
          </a:stretch>
        </p:blipFill>
        <p:spPr>
          <a:xfrm>
            <a:off x="423076" y="9330649"/>
            <a:ext cx="3536299" cy="618369"/>
          </a:xfrm>
          <a:prstGeom prst="rect">
            <a:avLst/>
          </a:prstGeom>
        </p:spPr>
      </p:pic>
      <p:graphicFrame>
        <p:nvGraphicFramePr>
          <p:cNvPr id="10" name="Table 10"/>
          <p:cNvGraphicFramePr>
            <a:graphicFrameLocks noGrp="1"/>
          </p:cNvGraphicFramePr>
          <p:nvPr/>
        </p:nvGraphicFramePr>
        <p:xfrm>
          <a:off x="4627096" y="1989366"/>
          <a:ext cx="9018150" cy="6705601"/>
        </p:xfrm>
        <a:graphic>
          <a:graphicData uri="http://schemas.openxmlformats.org/drawingml/2006/table">
            <a:tbl>
              <a:tblPr/>
              <a:tblGrid>
                <a:gridCol w="9018150">
                  <a:extLst>
                    <a:ext uri="{9D8B030D-6E8A-4147-A177-3AD203B41FA5}">
                      <a16:colId xmlns:a16="http://schemas.microsoft.com/office/drawing/2014/main" val="20000"/>
                    </a:ext>
                  </a:extLst>
                </a:gridCol>
              </a:tblGrid>
              <a:tr h="957943">
                <a:tc>
                  <a:txBody>
                    <a:bodyPr/>
                    <a:lstStyle/>
                    <a:p>
                      <a:pPr algn="ctr">
                        <a:lnSpc>
                          <a:spcPts val="3919"/>
                        </a:lnSpc>
                        <a:defRPr/>
                      </a:pPr>
                      <a:r>
                        <a:rPr lang="en-US" sz="2799">
                          <a:solidFill>
                            <a:srgbClr val="5F295F"/>
                          </a:solidFill>
                          <a:latin typeface="Carlito Bold"/>
                        </a:rPr>
                        <a:t>Degree Course</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EEEEEE"/>
                    </a:solidFill>
                  </a:tcPr>
                </a:tc>
                <a:extLst>
                  <a:ext uri="{0D108BD9-81ED-4DB2-BD59-A6C34878D82A}">
                    <a16:rowId xmlns:a16="http://schemas.microsoft.com/office/drawing/2014/main" val="10000"/>
                  </a:ext>
                </a:extLst>
              </a:tr>
              <a:tr h="957943">
                <a:tc>
                  <a:txBody>
                    <a:bodyPr/>
                    <a:lstStyle/>
                    <a:p>
                      <a:pPr algn="ctr">
                        <a:lnSpc>
                          <a:spcPts val="3919"/>
                        </a:lnSpc>
                        <a:defRPr/>
                      </a:pPr>
                      <a:r>
                        <a:rPr lang="en-US" sz="2799">
                          <a:solidFill>
                            <a:srgbClr val="5F295F"/>
                          </a:solidFill>
                          <a:latin typeface="Carlito Bold"/>
                        </a:rPr>
                        <a:t>Cake Design</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957943">
                <a:tc>
                  <a:txBody>
                    <a:bodyPr/>
                    <a:lstStyle/>
                    <a:p>
                      <a:pPr algn="ctr">
                        <a:lnSpc>
                          <a:spcPts val="3919"/>
                        </a:lnSpc>
                        <a:defRPr/>
                      </a:pPr>
                      <a:r>
                        <a:rPr lang="en-US" sz="2799">
                          <a:solidFill>
                            <a:srgbClr val="5F295F"/>
                          </a:solidFill>
                          <a:latin typeface="Carlito Bold"/>
                        </a:rPr>
                        <a:t>Wildlife Conservation</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957943">
                <a:tc>
                  <a:txBody>
                    <a:bodyPr/>
                    <a:lstStyle/>
                    <a:p>
                      <a:pPr algn="ctr">
                        <a:lnSpc>
                          <a:spcPts val="3919"/>
                        </a:lnSpc>
                        <a:defRPr/>
                      </a:pPr>
                      <a:r>
                        <a:rPr lang="en-US" sz="2799">
                          <a:solidFill>
                            <a:srgbClr val="5F295F"/>
                          </a:solidFill>
                          <a:latin typeface="Carlito Bold"/>
                        </a:rPr>
                        <a:t>Festival Management</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957943">
                <a:tc>
                  <a:txBody>
                    <a:bodyPr/>
                    <a:lstStyle/>
                    <a:p>
                      <a:pPr algn="ctr">
                        <a:lnSpc>
                          <a:spcPts val="3919"/>
                        </a:lnSpc>
                        <a:defRPr/>
                      </a:pPr>
                      <a:r>
                        <a:rPr lang="en-US" sz="2799">
                          <a:solidFill>
                            <a:srgbClr val="5F295F"/>
                          </a:solidFill>
                          <a:latin typeface="Carlito Bold"/>
                        </a:rPr>
                        <a:t>Vlogging</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957943">
                <a:tc>
                  <a:txBody>
                    <a:bodyPr/>
                    <a:lstStyle/>
                    <a:p>
                      <a:pPr algn="ctr">
                        <a:lnSpc>
                          <a:spcPts val="3919"/>
                        </a:lnSpc>
                        <a:defRPr/>
                      </a:pPr>
                      <a:r>
                        <a:rPr lang="en-US" sz="2799">
                          <a:solidFill>
                            <a:srgbClr val="5F295F"/>
                          </a:solidFill>
                          <a:latin typeface="Carlito Bold"/>
                        </a:rPr>
                        <a:t>Football Science</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957943">
                <a:tc>
                  <a:txBody>
                    <a:bodyPr/>
                    <a:lstStyle/>
                    <a:p>
                      <a:pPr algn="ctr">
                        <a:lnSpc>
                          <a:spcPts val="3919"/>
                        </a:lnSpc>
                        <a:defRPr/>
                      </a:pPr>
                      <a:r>
                        <a:rPr lang="en-US" sz="2799">
                          <a:solidFill>
                            <a:srgbClr val="5F295F"/>
                          </a:solidFill>
                          <a:latin typeface="Carlito Bold"/>
                        </a:rPr>
                        <a:t>Animal Behaviour</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pic>
        <p:nvPicPr>
          <p:cNvPr id="11" name="Picture 11"/>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5910939" y="115636"/>
            <a:ext cx="2155569" cy="1438842"/>
          </a:xfrm>
          <a:prstGeom prst="rect">
            <a:avLst/>
          </a:prstGeom>
        </p:spPr>
      </p:pic>
      <p:grpSp>
        <p:nvGrpSpPr>
          <p:cNvPr id="12" name="Group 12"/>
          <p:cNvGrpSpPr/>
          <p:nvPr/>
        </p:nvGrpSpPr>
        <p:grpSpPr>
          <a:xfrm>
            <a:off x="15701815" y="6532478"/>
            <a:ext cx="2209278" cy="3411584"/>
            <a:chOff x="0" y="-326638"/>
            <a:chExt cx="581867" cy="898525"/>
          </a:xfrm>
        </p:grpSpPr>
        <p:sp>
          <p:nvSpPr>
            <p:cNvPr id="13" name="Freeform 13"/>
            <p:cNvSpPr/>
            <p:nvPr/>
          </p:nvSpPr>
          <p:spPr>
            <a:xfrm>
              <a:off x="0" y="0"/>
              <a:ext cx="581867" cy="251964"/>
            </a:xfrm>
            <a:custGeom>
              <a:avLst/>
              <a:gdLst/>
              <a:ahLst/>
              <a:cxnLst/>
              <a:rect l="l" t="t" r="r" b="b"/>
              <a:pathLst>
                <a:path w="581867" h="251964">
                  <a:moveTo>
                    <a:pt x="125982" y="0"/>
                  </a:moveTo>
                  <a:lnTo>
                    <a:pt x="455886" y="0"/>
                  </a:lnTo>
                  <a:cubicBezTo>
                    <a:pt x="489298" y="0"/>
                    <a:pt x="521342" y="13273"/>
                    <a:pt x="544968" y="36899"/>
                  </a:cubicBezTo>
                  <a:cubicBezTo>
                    <a:pt x="568594" y="60525"/>
                    <a:pt x="581867" y="92569"/>
                    <a:pt x="581867" y="125982"/>
                  </a:cubicBezTo>
                  <a:lnTo>
                    <a:pt x="581867" y="125982"/>
                  </a:lnTo>
                  <a:cubicBezTo>
                    <a:pt x="581867" y="159394"/>
                    <a:pt x="568594" y="191438"/>
                    <a:pt x="544968" y="215065"/>
                  </a:cubicBezTo>
                  <a:cubicBezTo>
                    <a:pt x="521342" y="238691"/>
                    <a:pt x="489298" y="251964"/>
                    <a:pt x="455886" y="251964"/>
                  </a:cubicBezTo>
                  <a:lnTo>
                    <a:pt x="125982" y="251964"/>
                  </a:lnTo>
                  <a:cubicBezTo>
                    <a:pt x="92569" y="251964"/>
                    <a:pt x="60525" y="238691"/>
                    <a:pt x="36899" y="215065"/>
                  </a:cubicBezTo>
                  <a:cubicBezTo>
                    <a:pt x="13273" y="191438"/>
                    <a:pt x="0" y="159394"/>
                    <a:pt x="0" y="125982"/>
                  </a:cubicBezTo>
                  <a:lnTo>
                    <a:pt x="0" y="125982"/>
                  </a:lnTo>
                  <a:cubicBezTo>
                    <a:pt x="0" y="92569"/>
                    <a:pt x="13273" y="60525"/>
                    <a:pt x="36899" y="36899"/>
                  </a:cubicBezTo>
                  <a:cubicBezTo>
                    <a:pt x="60525" y="13273"/>
                    <a:pt x="92569" y="0"/>
                    <a:pt x="125982" y="0"/>
                  </a:cubicBezTo>
                  <a:close/>
                </a:path>
              </a:pathLst>
            </a:custGeom>
            <a:solidFill>
              <a:srgbClr val="5F295F"/>
            </a:solidFill>
          </p:spPr>
          <p:txBody>
            <a:bodyPr/>
            <a:lstStyle/>
            <a:p>
              <a:endParaRPr lang="en-GB"/>
            </a:p>
          </p:txBody>
        </p:sp>
        <p:sp>
          <p:nvSpPr>
            <p:cNvPr id="14" name="TextBox 14"/>
            <p:cNvSpPr txBox="1"/>
            <p:nvPr/>
          </p:nvSpPr>
          <p:spPr>
            <a:xfrm>
              <a:off x="0" y="-326638"/>
              <a:ext cx="569707" cy="898525"/>
            </a:xfrm>
            <a:prstGeom prst="rect">
              <a:avLst/>
            </a:prstGeom>
          </p:spPr>
          <p:txBody>
            <a:bodyPr lIns="50800" tIns="50800" rIns="50800" bIns="50800" rtlCol="0" anchor="ctr"/>
            <a:lstStyle/>
            <a:p>
              <a:pPr algn="ctr">
                <a:lnSpc>
                  <a:spcPts val="3359"/>
                </a:lnSpc>
              </a:pPr>
              <a:r>
                <a:rPr lang="en-US" sz="2400" u="sng" dirty="0">
                  <a:solidFill>
                    <a:schemeClr val="bg1"/>
                  </a:solidFill>
                  <a:latin typeface="Carlito"/>
                  <a:hlinkClick r:id="rId5" action="ppaction://hlinksldjump">
                    <a:extLst>
                      <a:ext uri="{A12FA001-AC4F-418D-AE19-62706E023703}">
                        <ahyp:hlinkClr xmlns:ahyp="http://schemas.microsoft.com/office/drawing/2018/hyperlinkcolor" val="tx"/>
                      </a:ext>
                    </a:extLst>
                  </a:hlinkClick>
                </a:rPr>
                <a:t>Click here for </a:t>
              </a:r>
            </a:p>
            <a:p>
              <a:pPr algn="ctr">
                <a:lnSpc>
                  <a:spcPts val="3359"/>
                </a:lnSpc>
              </a:pPr>
              <a:r>
                <a:rPr lang="en-US" sz="2400" u="sng" dirty="0">
                  <a:solidFill>
                    <a:schemeClr val="bg1"/>
                  </a:solidFill>
                  <a:latin typeface="Carlito"/>
                  <a:hlinkClick r:id="rId5" action="ppaction://hlinksldjump">
                    <a:extLst>
                      <a:ext uri="{A12FA001-AC4F-418D-AE19-62706E023703}">
                        <ahyp:hlinkClr xmlns:ahyp="http://schemas.microsoft.com/office/drawing/2018/hyperlinkcolor" val="tx"/>
                      </a:ext>
                    </a:extLst>
                  </a:hlinkClick>
                </a:rPr>
                <a:t>next slide</a:t>
              </a:r>
            </a:p>
          </p:txBody>
        </p:sp>
      </p:grpSp>
      <p:pic>
        <p:nvPicPr>
          <p:cNvPr id="15" name="Picture 15"/>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4608830" y="4050516"/>
            <a:ext cx="2185969" cy="2185969"/>
          </a:xfrm>
          <a:prstGeom prst="rect">
            <a:avLst/>
          </a:prstGeom>
        </p:spPr>
      </p:pic>
      <p:sp>
        <p:nvSpPr>
          <p:cNvPr id="16" name="TextBox 16"/>
          <p:cNvSpPr txBox="1"/>
          <p:nvPr/>
        </p:nvSpPr>
        <p:spPr>
          <a:xfrm>
            <a:off x="1373420" y="3614420"/>
            <a:ext cx="2061716" cy="2943860"/>
          </a:xfrm>
          <a:prstGeom prst="rect">
            <a:avLst/>
          </a:prstGeom>
        </p:spPr>
        <p:txBody>
          <a:bodyPr lIns="0" tIns="0" rIns="0" bIns="0" rtlCol="0" anchor="t">
            <a:spAutoFit/>
          </a:bodyPr>
          <a:lstStyle/>
          <a:p>
            <a:pPr algn="ctr">
              <a:lnSpc>
                <a:spcPts val="7840"/>
              </a:lnSpc>
            </a:pPr>
            <a:r>
              <a:rPr lang="en-US" sz="5600">
                <a:solidFill>
                  <a:srgbClr val="5F295F"/>
                </a:solidFill>
                <a:latin typeface="Sunborn Bold"/>
              </a:rPr>
              <a:t>Real </a:t>
            </a:r>
          </a:p>
          <a:p>
            <a:pPr algn="ctr">
              <a:lnSpc>
                <a:spcPts val="7840"/>
              </a:lnSpc>
            </a:pPr>
            <a:r>
              <a:rPr lang="en-US" sz="5600">
                <a:solidFill>
                  <a:srgbClr val="5F295F"/>
                </a:solidFill>
                <a:latin typeface="Sunborn Bold"/>
              </a:rPr>
              <a:t>or </a:t>
            </a:r>
          </a:p>
          <a:p>
            <a:pPr algn="ctr">
              <a:lnSpc>
                <a:spcPts val="7840"/>
              </a:lnSpc>
            </a:pPr>
            <a:r>
              <a:rPr lang="en-US" sz="5600">
                <a:solidFill>
                  <a:srgbClr val="5F295F"/>
                </a:solidFill>
                <a:latin typeface="Sunborn Bold"/>
              </a:rPr>
              <a:t>Fake?</a:t>
            </a:r>
          </a:p>
        </p:txBody>
      </p:sp>
      <p:sp>
        <p:nvSpPr>
          <p:cNvPr id="17" name="TextBox 17"/>
          <p:cNvSpPr txBox="1"/>
          <p:nvPr/>
        </p:nvSpPr>
        <p:spPr>
          <a:xfrm>
            <a:off x="9001222" y="9070561"/>
            <a:ext cx="316872" cy="938520"/>
          </a:xfrm>
          <a:prstGeom prst="rect">
            <a:avLst/>
          </a:prstGeom>
        </p:spPr>
        <p:txBody>
          <a:bodyPr lIns="0" tIns="0" rIns="0" bIns="0" rtlCol="0" anchor="t">
            <a:spAutoFit/>
          </a:bodyPr>
          <a:lstStyle/>
          <a:p>
            <a:pPr algn="ctr">
              <a:lnSpc>
                <a:spcPts val="6889"/>
              </a:lnSpc>
            </a:pPr>
            <a:r>
              <a:rPr lang="en-US" sz="4921">
                <a:solidFill>
                  <a:srgbClr val="FFFFFF"/>
                </a:solidFill>
                <a:latin typeface="Carlito"/>
              </a:rPr>
              <a:t>6</a:t>
            </a:r>
          </a:p>
        </p:txBody>
      </p:sp>
      <p:grpSp>
        <p:nvGrpSpPr>
          <p:cNvPr id="18" name="Group 8">
            <a:extLst>
              <a:ext uri="{FF2B5EF4-FFF2-40B4-BE49-F238E27FC236}">
                <a16:creationId xmlns:a16="http://schemas.microsoft.com/office/drawing/2014/main" id="{B9129FD9-3CC1-EE89-8F97-F646D5218DB5}"/>
              </a:ext>
            </a:extLst>
          </p:cNvPr>
          <p:cNvGrpSpPr/>
          <p:nvPr/>
        </p:nvGrpSpPr>
        <p:grpSpPr>
          <a:xfrm>
            <a:off x="1203" y="8490792"/>
            <a:ext cx="18303658" cy="2215308"/>
            <a:chOff x="0" y="-133350"/>
            <a:chExt cx="4820716" cy="583455"/>
          </a:xfrm>
        </p:grpSpPr>
        <p:sp>
          <p:nvSpPr>
            <p:cNvPr id="19" name="Freeform 9">
              <a:extLst>
                <a:ext uri="{FF2B5EF4-FFF2-40B4-BE49-F238E27FC236}">
                  <a16:creationId xmlns:a16="http://schemas.microsoft.com/office/drawing/2014/main" id="{997A1FBB-0F77-DED2-BBE0-700158DFEC34}"/>
                </a:ext>
              </a:extLst>
            </p:cNvPr>
            <p:cNvSpPr/>
            <p:nvPr/>
          </p:nvSpPr>
          <p:spPr>
            <a:xfrm>
              <a:off x="0" y="0"/>
              <a:ext cx="4820716" cy="340894"/>
            </a:xfrm>
            <a:custGeom>
              <a:avLst/>
              <a:gdLst/>
              <a:ahLst/>
              <a:cxnLst/>
              <a:rect l="l" t="t" r="r" b="b"/>
              <a:pathLst>
                <a:path w="4820716" h="340894">
                  <a:moveTo>
                    <a:pt x="0" y="0"/>
                  </a:moveTo>
                  <a:lnTo>
                    <a:pt x="4820716" y="0"/>
                  </a:lnTo>
                  <a:lnTo>
                    <a:pt x="4820716" y="340894"/>
                  </a:lnTo>
                  <a:lnTo>
                    <a:pt x="0" y="340894"/>
                  </a:lnTo>
                  <a:close/>
                </a:path>
              </a:pathLst>
            </a:custGeom>
            <a:solidFill>
              <a:srgbClr val="5F295F"/>
            </a:solidFill>
          </p:spPr>
          <p:txBody>
            <a:bodyPr/>
            <a:lstStyle/>
            <a:p>
              <a:endParaRPr lang="en-GB"/>
            </a:p>
          </p:txBody>
        </p:sp>
        <p:sp>
          <p:nvSpPr>
            <p:cNvPr id="20" name="TextBox 10">
              <a:extLst>
                <a:ext uri="{FF2B5EF4-FFF2-40B4-BE49-F238E27FC236}">
                  <a16:creationId xmlns:a16="http://schemas.microsoft.com/office/drawing/2014/main" id="{5A59CB94-35DD-E3B8-7C92-4C44614357B5}"/>
                </a:ext>
              </a:extLst>
            </p:cNvPr>
            <p:cNvSpPr txBox="1"/>
            <p:nvPr/>
          </p:nvSpPr>
          <p:spPr>
            <a:xfrm>
              <a:off x="0" y="-133350"/>
              <a:ext cx="4776137" cy="583455"/>
            </a:xfrm>
            <a:prstGeom prst="rect">
              <a:avLst/>
            </a:prstGeom>
          </p:spPr>
          <p:txBody>
            <a:bodyPr lIns="50800" tIns="50800" rIns="50800" bIns="50800" rtlCol="0" anchor="ctr"/>
            <a:lstStyle/>
            <a:p>
              <a:pPr algn="r">
                <a:lnSpc>
                  <a:spcPts val="5040"/>
                </a:lnSpc>
              </a:pPr>
              <a:r>
                <a:rPr lang="en-US" sz="3600" dirty="0">
                  <a:solidFill>
                    <a:srgbClr val="FFFFFF"/>
                  </a:solidFill>
                  <a:latin typeface="Carlito Bold"/>
                </a:rPr>
                <a:t>careerpilot.org.uk    </a:t>
              </a:r>
            </a:p>
          </p:txBody>
        </p:sp>
      </p:grpSp>
      <p:pic>
        <p:nvPicPr>
          <p:cNvPr id="21" name="Picture 11">
            <a:extLst>
              <a:ext uri="{FF2B5EF4-FFF2-40B4-BE49-F238E27FC236}">
                <a16:creationId xmlns:a16="http://schemas.microsoft.com/office/drawing/2014/main" id="{1543502B-8282-D9D8-9688-8A2F00B7474E}"/>
              </a:ext>
            </a:extLst>
          </p:cNvPr>
          <p:cNvPicPr>
            <a:picLocks noChangeAspect="1"/>
          </p:cNvPicPr>
          <p:nvPr/>
        </p:nvPicPr>
        <p:blipFill>
          <a:blip r:embed="rId3"/>
          <a:srcRect/>
          <a:stretch>
            <a:fillRect/>
          </a:stretch>
        </p:blipFill>
        <p:spPr>
          <a:xfrm>
            <a:off x="555615" y="9330649"/>
            <a:ext cx="3536299" cy="618369"/>
          </a:xfrm>
          <a:prstGeom prst="rect">
            <a:avLst/>
          </a:prstGeom>
        </p:spPr>
      </p:pic>
      <p:sp>
        <p:nvSpPr>
          <p:cNvPr id="22" name="TextBox 12">
            <a:extLst>
              <a:ext uri="{FF2B5EF4-FFF2-40B4-BE49-F238E27FC236}">
                <a16:creationId xmlns:a16="http://schemas.microsoft.com/office/drawing/2014/main" id="{AE4D9FDC-5B07-20A4-676B-EB02CE1E7F51}"/>
              </a:ext>
            </a:extLst>
          </p:cNvPr>
          <p:cNvSpPr txBox="1"/>
          <p:nvPr/>
        </p:nvSpPr>
        <p:spPr>
          <a:xfrm>
            <a:off x="8994596" y="9170574"/>
            <a:ext cx="316872" cy="830227"/>
          </a:xfrm>
          <a:prstGeom prst="rect">
            <a:avLst/>
          </a:prstGeom>
        </p:spPr>
        <p:txBody>
          <a:bodyPr lIns="0" tIns="0" rIns="0" bIns="0" rtlCol="0" anchor="t">
            <a:spAutoFit/>
          </a:bodyPr>
          <a:lstStyle/>
          <a:p>
            <a:pPr algn="ctr">
              <a:lnSpc>
                <a:spcPts val="6889"/>
              </a:lnSpc>
            </a:pPr>
            <a:r>
              <a:rPr lang="en-US" sz="4921" dirty="0">
                <a:solidFill>
                  <a:srgbClr val="FFFFFF"/>
                </a:solidFill>
                <a:latin typeface="Carlito"/>
              </a:rPr>
              <a:t>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658" y="-831801"/>
            <a:ext cx="18303658" cy="3232103"/>
            <a:chOff x="0" y="-219075"/>
            <a:chExt cx="4820716" cy="851253"/>
          </a:xfrm>
        </p:grpSpPr>
        <p:sp>
          <p:nvSpPr>
            <p:cNvPr id="3" name="Freeform 3"/>
            <p:cNvSpPr/>
            <p:nvPr/>
          </p:nvSpPr>
          <p:spPr>
            <a:xfrm>
              <a:off x="0" y="0"/>
              <a:ext cx="4820716" cy="439865"/>
            </a:xfrm>
            <a:custGeom>
              <a:avLst/>
              <a:gdLst/>
              <a:ahLst/>
              <a:cxnLst/>
              <a:rect l="l" t="t" r="r" b="b"/>
              <a:pathLst>
                <a:path w="4820716" h="439865">
                  <a:moveTo>
                    <a:pt x="0" y="0"/>
                  </a:moveTo>
                  <a:lnTo>
                    <a:pt x="4820716" y="0"/>
                  </a:lnTo>
                  <a:lnTo>
                    <a:pt x="4820716" y="439865"/>
                  </a:lnTo>
                  <a:lnTo>
                    <a:pt x="0" y="439865"/>
                  </a:lnTo>
                  <a:close/>
                </a:path>
              </a:pathLst>
            </a:custGeom>
            <a:solidFill>
              <a:srgbClr val="5F295F"/>
            </a:solidFill>
          </p:spPr>
          <p:txBody>
            <a:bodyPr/>
            <a:lstStyle/>
            <a:p>
              <a:endParaRPr lang="en-GB"/>
            </a:p>
          </p:txBody>
        </p:sp>
        <p:sp>
          <p:nvSpPr>
            <p:cNvPr id="4" name="TextBox 4"/>
            <p:cNvSpPr txBox="1"/>
            <p:nvPr/>
          </p:nvSpPr>
          <p:spPr>
            <a:xfrm>
              <a:off x="0" y="-219075"/>
              <a:ext cx="4820716" cy="851253"/>
            </a:xfrm>
            <a:prstGeom prst="rect">
              <a:avLst/>
            </a:prstGeom>
          </p:spPr>
          <p:txBody>
            <a:bodyPr lIns="50800" tIns="50800" rIns="50800" bIns="50800" rtlCol="0" anchor="ctr"/>
            <a:lstStyle/>
            <a:p>
              <a:pPr algn="ctr">
                <a:lnSpc>
                  <a:spcPts val="7840"/>
                </a:lnSpc>
              </a:pPr>
              <a:r>
                <a:rPr lang="en-US" sz="5600" dirty="0">
                  <a:solidFill>
                    <a:srgbClr val="FFFFFF"/>
                  </a:solidFill>
                  <a:latin typeface="Carlito Bold"/>
                </a:rPr>
                <a:t>KS4: Degree or Not a Degree?</a:t>
              </a:r>
            </a:p>
          </p:txBody>
        </p:sp>
      </p:grpSp>
      <p:pic>
        <p:nvPicPr>
          <p:cNvPr id="5" name="Picture 5"/>
          <p:cNvPicPr>
            <a:picLocks noChangeAspect="1"/>
          </p:cNvPicPr>
          <p:nvPr/>
        </p:nvPicPr>
        <p:blipFill>
          <a:blip r:embed="rId2"/>
          <a:srcRect/>
          <a:stretch>
            <a:fillRect/>
          </a:stretch>
        </p:blipFill>
        <p:spPr>
          <a:xfrm>
            <a:off x="423076" y="0"/>
            <a:ext cx="1900689" cy="1670113"/>
          </a:xfrm>
          <a:prstGeom prst="rect">
            <a:avLst/>
          </a:prstGeom>
        </p:spPr>
      </p:pic>
      <p:pic>
        <p:nvPicPr>
          <p:cNvPr id="9" name="Picture 9"/>
          <p:cNvPicPr>
            <a:picLocks noChangeAspect="1"/>
          </p:cNvPicPr>
          <p:nvPr/>
        </p:nvPicPr>
        <p:blipFill>
          <a:blip r:embed="rId3"/>
          <a:srcRect/>
          <a:stretch>
            <a:fillRect/>
          </a:stretch>
        </p:blipFill>
        <p:spPr>
          <a:xfrm>
            <a:off x="423076" y="9330649"/>
            <a:ext cx="3536299" cy="618369"/>
          </a:xfrm>
          <a:prstGeom prst="rect">
            <a:avLst/>
          </a:prstGeom>
        </p:spPr>
      </p:pic>
      <p:graphicFrame>
        <p:nvGraphicFramePr>
          <p:cNvPr id="10" name="Table 10"/>
          <p:cNvGraphicFramePr>
            <a:graphicFrameLocks noGrp="1"/>
          </p:cNvGraphicFramePr>
          <p:nvPr>
            <p:extLst>
              <p:ext uri="{D42A27DB-BD31-4B8C-83A1-F6EECF244321}">
                <p14:modId xmlns:p14="http://schemas.microsoft.com/office/powerpoint/2010/main" val="1844937811"/>
              </p:ext>
            </p:extLst>
          </p:nvPr>
        </p:nvGraphicFramePr>
        <p:xfrm>
          <a:off x="341290" y="1958454"/>
          <a:ext cx="17621077" cy="6758352"/>
        </p:xfrm>
        <a:graphic>
          <a:graphicData uri="http://schemas.openxmlformats.org/drawingml/2006/table">
            <a:tbl>
              <a:tblPr/>
              <a:tblGrid>
                <a:gridCol w="4188400">
                  <a:extLst>
                    <a:ext uri="{9D8B030D-6E8A-4147-A177-3AD203B41FA5}">
                      <a16:colId xmlns:a16="http://schemas.microsoft.com/office/drawing/2014/main" val="20000"/>
                    </a:ext>
                  </a:extLst>
                </a:gridCol>
                <a:gridCol w="3074306">
                  <a:extLst>
                    <a:ext uri="{9D8B030D-6E8A-4147-A177-3AD203B41FA5}">
                      <a16:colId xmlns:a16="http://schemas.microsoft.com/office/drawing/2014/main" val="20001"/>
                    </a:ext>
                  </a:extLst>
                </a:gridCol>
                <a:gridCol w="10358371">
                  <a:extLst>
                    <a:ext uri="{9D8B030D-6E8A-4147-A177-3AD203B41FA5}">
                      <a16:colId xmlns:a16="http://schemas.microsoft.com/office/drawing/2014/main" val="20002"/>
                    </a:ext>
                  </a:extLst>
                </a:gridCol>
              </a:tblGrid>
              <a:tr h="823794">
                <a:tc>
                  <a:txBody>
                    <a:bodyPr/>
                    <a:lstStyle/>
                    <a:p>
                      <a:pPr algn="ctr">
                        <a:lnSpc>
                          <a:spcPts val="2940"/>
                        </a:lnSpc>
                        <a:defRPr/>
                      </a:pPr>
                      <a:r>
                        <a:rPr lang="en-US" sz="2100">
                          <a:solidFill>
                            <a:srgbClr val="5F295F"/>
                          </a:solidFill>
                          <a:latin typeface="Carlito Bold"/>
                        </a:rPr>
                        <a:t>Degree Course</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EEEEEE"/>
                    </a:solidFill>
                  </a:tcPr>
                </a:tc>
                <a:tc>
                  <a:txBody>
                    <a:bodyPr/>
                    <a:lstStyle/>
                    <a:p>
                      <a:pPr algn="ctr">
                        <a:lnSpc>
                          <a:spcPts val="2940"/>
                        </a:lnSpc>
                        <a:defRPr/>
                      </a:pPr>
                      <a:r>
                        <a:rPr lang="en-US" sz="2100">
                          <a:solidFill>
                            <a:srgbClr val="5F295F"/>
                          </a:solidFill>
                          <a:latin typeface="Carlito Bold"/>
                        </a:rPr>
                        <a:t>Fake or Real?</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EEEEEE"/>
                    </a:solidFill>
                  </a:tcPr>
                </a:tc>
                <a:tc>
                  <a:txBody>
                    <a:bodyPr/>
                    <a:lstStyle/>
                    <a:p>
                      <a:pPr algn="ctr">
                        <a:lnSpc>
                          <a:spcPts val="2940"/>
                        </a:lnSpc>
                        <a:defRPr/>
                      </a:pPr>
                      <a:r>
                        <a:rPr lang="en-US" sz="2100" dirty="0">
                          <a:solidFill>
                            <a:srgbClr val="5F295F"/>
                          </a:solidFill>
                          <a:latin typeface="Carlito Bold"/>
                        </a:rPr>
                        <a:t>Example of where can you study this course</a:t>
                      </a: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EEEEEE"/>
                    </a:solidFill>
                  </a:tcPr>
                </a:tc>
                <a:extLst>
                  <a:ext uri="{0D108BD9-81ED-4DB2-BD59-A6C34878D82A}">
                    <a16:rowId xmlns:a16="http://schemas.microsoft.com/office/drawing/2014/main" val="10000"/>
                  </a:ext>
                </a:extLst>
              </a:tr>
              <a:tr h="996216">
                <a:tc>
                  <a:txBody>
                    <a:bodyPr/>
                    <a:lstStyle/>
                    <a:p>
                      <a:pPr algn="ctr">
                        <a:lnSpc>
                          <a:spcPts val="2940"/>
                        </a:lnSpc>
                        <a:defRPr/>
                      </a:pPr>
                      <a:r>
                        <a:rPr lang="en-US" sz="2100">
                          <a:solidFill>
                            <a:srgbClr val="5F295F"/>
                          </a:solidFill>
                          <a:latin typeface="Carlito Bold"/>
                        </a:rPr>
                        <a:t>Cake Design</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940"/>
                        </a:lnSpc>
                        <a:defRPr/>
                      </a:pPr>
                      <a:r>
                        <a:rPr lang="en-US" sz="2100">
                          <a:solidFill>
                            <a:srgbClr val="5F295F"/>
                          </a:solidFill>
                          <a:latin typeface="Carlito Bold"/>
                        </a:rPr>
                        <a:t>Fake</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239"/>
                        </a:lnSpc>
                        <a:defRPr/>
                      </a:pPr>
                      <a:r>
                        <a:rPr lang="en-US" sz="1599">
                          <a:solidFill>
                            <a:srgbClr val="5F295F"/>
                          </a:solidFill>
                          <a:latin typeface="Carlito Bold"/>
                        </a:rPr>
                        <a:t>Not available as a degree, but you could look at college courses such as Level 2 Certificate in Sugarcraft, Level 2 Certificate in Professional Cake Decoration or Level 3 Diploma in General Patisserie and Confectionary</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823794">
                <a:tc>
                  <a:txBody>
                    <a:bodyPr/>
                    <a:lstStyle/>
                    <a:p>
                      <a:pPr algn="ctr">
                        <a:lnSpc>
                          <a:spcPts val="2940"/>
                        </a:lnSpc>
                        <a:defRPr/>
                      </a:pPr>
                      <a:r>
                        <a:rPr lang="en-US" sz="2100">
                          <a:solidFill>
                            <a:srgbClr val="5F295F"/>
                          </a:solidFill>
                          <a:latin typeface="Carlito Bold"/>
                        </a:rPr>
                        <a:t>Wildlife Conservation</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94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5F295F"/>
                    </a:solidFill>
                  </a:tcPr>
                </a:tc>
                <a:tc>
                  <a:txBody>
                    <a:bodyPr/>
                    <a:lstStyle/>
                    <a:p>
                      <a:pPr algn="ctr">
                        <a:lnSpc>
                          <a:spcPts val="294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5F295F"/>
                    </a:solidFill>
                  </a:tcPr>
                </a:tc>
                <a:extLst>
                  <a:ext uri="{0D108BD9-81ED-4DB2-BD59-A6C34878D82A}">
                    <a16:rowId xmlns:a16="http://schemas.microsoft.com/office/drawing/2014/main" val="10002"/>
                  </a:ext>
                </a:extLst>
              </a:tr>
              <a:tr h="1193312">
                <a:tc>
                  <a:txBody>
                    <a:bodyPr/>
                    <a:lstStyle/>
                    <a:p>
                      <a:pPr algn="ctr">
                        <a:lnSpc>
                          <a:spcPts val="2940"/>
                        </a:lnSpc>
                        <a:defRPr/>
                      </a:pPr>
                      <a:r>
                        <a:rPr lang="en-US" sz="2100">
                          <a:solidFill>
                            <a:srgbClr val="5F295F"/>
                          </a:solidFill>
                          <a:latin typeface="Carlito Bold"/>
                        </a:rPr>
                        <a:t>Festival Management</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94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5F295F"/>
                    </a:solidFill>
                  </a:tcPr>
                </a:tc>
                <a:tc>
                  <a:txBody>
                    <a:bodyPr/>
                    <a:lstStyle/>
                    <a:p>
                      <a:pPr algn="ctr">
                        <a:lnSpc>
                          <a:spcPts val="2940"/>
                        </a:lnSpc>
                        <a:defRPr/>
                      </a:pP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5F295F"/>
                    </a:solidFill>
                  </a:tcPr>
                </a:tc>
                <a:extLst>
                  <a:ext uri="{0D108BD9-81ED-4DB2-BD59-A6C34878D82A}">
                    <a16:rowId xmlns:a16="http://schemas.microsoft.com/office/drawing/2014/main" val="10003"/>
                  </a:ext>
                </a:extLst>
              </a:tr>
              <a:tr h="1273648">
                <a:tc>
                  <a:txBody>
                    <a:bodyPr/>
                    <a:lstStyle/>
                    <a:p>
                      <a:pPr algn="ctr">
                        <a:lnSpc>
                          <a:spcPts val="2940"/>
                        </a:lnSpc>
                        <a:defRPr/>
                      </a:pPr>
                      <a:r>
                        <a:rPr lang="en-US" sz="2100">
                          <a:solidFill>
                            <a:srgbClr val="5F295F"/>
                          </a:solidFill>
                          <a:latin typeface="Carlito Bold"/>
                        </a:rPr>
                        <a:t>Vlogging</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94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5F295F"/>
                    </a:solidFill>
                  </a:tcPr>
                </a:tc>
                <a:tc>
                  <a:txBody>
                    <a:bodyPr/>
                    <a:lstStyle/>
                    <a:p>
                      <a:pPr algn="ctr">
                        <a:lnSpc>
                          <a:spcPts val="2239"/>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5F295F"/>
                    </a:solidFill>
                  </a:tcPr>
                </a:tc>
                <a:extLst>
                  <a:ext uri="{0D108BD9-81ED-4DB2-BD59-A6C34878D82A}">
                    <a16:rowId xmlns:a16="http://schemas.microsoft.com/office/drawing/2014/main" val="10004"/>
                  </a:ext>
                </a:extLst>
              </a:tr>
              <a:tr h="823794">
                <a:tc>
                  <a:txBody>
                    <a:bodyPr/>
                    <a:lstStyle/>
                    <a:p>
                      <a:pPr algn="ctr">
                        <a:lnSpc>
                          <a:spcPts val="2940"/>
                        </a:lnSpc>
                        <a:defRPr/>
                      </a:pPr>
                      <a:r>
                        <a:rPr lang="en-US" sz="2100">
                          <a:solidFill>
                            <a:srgbClr val="5F295F"/>
                          </a:solidFill>
                          <a:latin typeface="Carlito Bold"/>
                        </a:rPr>
                        <a:t>Football Science</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94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5F295F"/>
                    </a:solidFill>
                  </a:tcPr>
                </a:tc>
                <a:tc>
                  <a:txBody>
                    <a:bodyPr/>
                    <a:lstStyle/>
                    <a:p>
                      <a:pPr algn="ctr">
                        <a:lnSpc>
                          <a:spcPts val="294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5F295F"/>
                    </a:solidFill>
                  </a:tcPr>
                </a:tc>
                <a:extLst>
                  <a:ext uri="{0D108BD9-81ED-4DB2-BD59-A6C34878D82A}">
                    <a16:rowId xmlns:a16="http://schemas.microsoft.com/office/drawing/2014/main" val="10005"/>
                  </a:ext>
                </a:extLst>
              </a:tr>
              <a:tr h="823794">
                <a:tc>
                  <a:txBody>
                    <a:bodyPr/>
                    <a:lstStyle/>
                    <a:p>
                      <a:pPr algn="ctr">
                        <a:lnSpc>
                          <a:spcPts val="2940"/>
                        </a:lnSpc>
                        <a:defRPr/>
                      </a:pPr>
                      <a:r>
                        <a:rPr lang="en-US" sz="2100">
                          <a:solidFill>
                            <a:srgbClr val="5F295F"/>
                          </a:solidFill>
                          <a:latin typeface="Carlito Bold"/>
                        </a:rPr>
                        <a:t>Animal Behaviour</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94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5F295F"/>
                    </a:solidFill>
                  </a:tcPr>
                </a:tc>
                <a:tc>
                  <a:txBody>
                    <a:bodyPr/>
                    <a:lstStyle/>
                    <a:p>
                      <a:pPr algn="ctr">
                        <a:lnSpc>
                          <a:spcPts val="2940"/>
                        </a:lnSpc>
                        <a:defRPr/>
                      </a:pP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5F295F"/>
                    </a:solidFill>
                  </a:tcPr>
                </a:tc>
                <a:extLst>
                  <a:ext uri="{0D108BD9-81ED-4DB2-BD59-A6C34878D82A}">
                    <a16:rowId xmlns:a16="http://schemas.microsoft.com/office/drawing/2014/main" val="10006"/>
                  </a:ext>
                </a:extLst>
              </a:tr>
            </a:tbl>
          </a:graphicData>
        </a:graphic>
      </p:graphicFrame>
      <p:pic>
        <p:nvPicPr>
          <p:cNvPr id="11" name="Picture 11"/>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5910939" y="115636"/>
            <a:ext cx="2155569" cy="1438842"/>
          </a:xfrm>
          <a:prstGeom prst="rect">
            <a:avLst/>
          </a:prstGeom>
        </p:spPr>
      </p:pic>
      <p:grpSp>
        <p:nvGrpSpPr>
          <p:cNvPr id="12" name="Group 12"/>
          <p:cNvGrpSpPr/>
          <p:nvPr/>
        </p:nvGrpSpPr>
        <p:grpSpPr>
          <a:xfrm>
            <a:off x="15691505" y="6445490"/>
            <a:ext cx="2209278" cy="3411584"/>
            <a:chOff x="0" y="-323281"/>
            <a:chExt cx="581867" cy="898525"/>
          </a:xfrm>
        </p:grpSpPr>
        <p:sp>
          <p:nvSpPr>
            <p:cNvPr id="13" name="Freeform 13"/>
            <p:cNvSpPr/>
            <p:nvPr/>
          </p:nvSpPr>
          <p:spPr>
            <a:xfrm>
              <a:off x="0" y="0"/>
              <a:ext cx="581867" cy="251964"/>
            </a:xfrm>
            <a:custGeom>
              <a:avLst/>
              <a:gdLst/>
              <a:ahLst/>
              <a:cxnLst/>
              <a:rect l="l" t="t" r="r" b="b"/>
              <a:pathLst>
                <a:path w="581867" h="251964">
                  <a:moveTo>
                    <a:pt x="125982" y="0"/>
                  </a:moveTo>
                  <a:lnTo>
                    <a:pt x="455886" y="0"/>
                  </a:lnTo>
                  <a:cubicBezTo>
                    <a:pt x="489298" y="0"/>
                    <a:pt x="521342" y="13273"/>
                    <a:pt x="544968" y="36899"/>
                  </a:cubicBezTo>
                  <a:cubicBezTo>
                    <a:pt x="568594" y="60525"/>
                    <a:pt x="581867" y="92569"/>
                    <a:pt x="581867" y="125982"/>
                  </a:cubicBezTo>
                  <a:lnTo>
                    <a:pt x="581867" y="125982"/>
                  </a:lnTo>
                  <a:cubicBezTo>
                    <a:pt x="581867" y="159394"/>
                    <a:pt x="568594" y="191438"/>
                    <a:pt x="544968" y="215065"/>
                  </a:cubicBezTo>
                  <a:cubicBezTo>
                    <a:pt x="521342" y="238691"/>
                    <a:pt x="489298" y="251964"/>
                    <a:pt x="455886" y="251964"/>
                  </a:cubicBezTo>
                  <a:lnTo>
                    <a:pt x="125982" y="251964"/>
                  </a:lnTo>
                  <a:cubicBezTo>
                    <a:pt x="92569" y="251964"/>
                    <a:pt x="60525" y="238691"/>
                    <a:pt x="36899" y="215065"/>
                  </a:cubicBezTo>
                  <a:cubicBezTo>
                    <a:pt x="13273" y="191438"/>
                    <a:pt x="0" y="159394"/>
                    <a:pt x="0" y="125982"/>
                  </a:cubicBezTo>
                  <a:lnTo>
                    <a:pt x="0" y="125982"/>
                  </a:lnTo>
                  <a:cubicBezTo>
                    <a:pt x="0" y="92569"/>
                    <a:pt x="13273" y="60525"/>
                    <a:pt x="36899" y="36899"/>
                  </a:cubicBezTo>
                  <a:cubicBezTo>
                    <a:pt x="60525" y="13273"/>
                    <a:pt x="92569" y="0"/>
                    <a:pt x="125982" y="0"/>
                  </a:cubicBezTo>
                  <a:close/>
                </a:path>
              </a:pathLst>
            </a:custGeom>
            <a:solidFill>
              <a:srgbClr val="FFFFFF"/>
            </a:solidFill>
          </p:spPr>
          <p:txBody>
            <a:bodyPr/>
            <a:lstStyle/>
            <a:p>
              <a:endParaRPr lang="en-GB"/>
            </a:p>
          </p:txBody>
        </p:sp>
        <p:sp>
          <p:nvSpPr>
            <p:cNvPr id="14" name="TextBox 14"/>
            <p:cNvSpPr txBox="1"/>
            <p:nvPr/>
          </p:nvSpPr>
          <p:spPr>
            <a:xfrm>
              <a:off x="23534" y="-323281"/>
              <a:ext cx="534800" cy="898525"/>
            </a:xfrm>
            <a:prstGeom prst="rect">
              <a:avLst/>
            </a:prstGeom>
          </p:spPr>
          <p:txBody>
            <a:bodyPr lIns="50800" tIns="50800" rIns="50800" bIns="50800" rtlCol="0" anchor="ctr"/>
            <a:lstStyle/>
            <a:p>
              <a:pPr algn="ctr">
                <a:lnSpc>
                  <a:spcPts val="3359"/>
                </a:lnSpc>
              </a:pPr>
              <a:r>
                <a:rPr lang="en-US" sz="2400" u="sng" dirty="0">
                  <a:solidFill>
                    <a:srgbClr val="7030A0"/>
                  </a:solidFill>
                  <a:latin typeface="Carlito"/>
                  <a:hlinkClick r:id="rId5" action="ppaction://hlinksldjump">
                    <a:extLst>
                      <a:ext uri="{A12FA001-AC4F-418D-AE19-62706E023703}">
                        <ahyp:hlinkClr xmlns:ahyp="http://schemas.microsoft.com/office/drawing/2018/hyperlinkcolor" val="tx"/>
                      </a:ext>
                    </a:extLst>
                  </a:hlinkClick>
                </a:rPr>
                <a:t>Click here for </a:t>
              </a:r>
            </a:p>
            <a:p>
              <a:pPr algn="ctr">
                <a:lnSpc>
                  <a:spcPts val="3359"/>
                </a:lnSpc>
              </a:pPr>
              <a:r>
                <a:rPr lang="en-US" sz="2400" u="sng" dirty="0">
                  <a:solidFill>
                    <a:srgbClr val="7030A0"/>
                  </a:solidFill>
                  <a:latin typeface="Carlito"/>
                  <a:hlinkClick r:id="rId5" action="ppaction://hlinksldjump">
                    <a:extLst>
                      <a:ext uri="{A12FA001-AC4F-418D-AE19-62706E023703}">
                        <ahyp:hlinkClr xmlns:ahyp="http://schemas.microsoft.com/office/drawing/2018/hyperlinkcolor" val="tx"/>
                      </a:ext>
                    </a:extLst>
                  </a:hlinkClick>
                </a:rPr>
                <a:t>next slide</a:t>
              </a:r>
            </a:p>
          </p:txBody>
        </p:sp>
      </p:grpSp>
      <p:sp>
        <p:nvSpPr>
          <p:cNvPr id="15" name="TextBox 15"/>
          <p:cNvSpPr txBox="1"/>
          <p:nvPr/>
        </p:nvSpPr>
        <p:spPr>
          <a:xfrm>
            <a:off x="9001222" y="9070561"/>
            <a:ext cx="316872" cy="938520"/>
          </a:xfrm>
          <a:prstGeom prst="rect">
            <a:avLst/>
          </a:prstGeom>
        </p:spPr>
        <p:txBody>
          <a:bodyPr lIns="0" tIns="0" rIns="0" bIns="0" rtlCol="0" anchor="t">
            <a:spAutoFit/>
          </a:bodyPr>
          <a:lstStyle/>
          <a:p>
            <a:pPr algn="ctr">
              <a:lnSpc>
                <a:spcPts val="6889"/>
              </a:lnSpc>
            </a:pPr>
            <a:r>
              <a:rPr lang="en-US" sz="4921" dirty="0">
                <a:solidFill>
                  <a:srgbClr val="FFFFFF"/>
                </a:solidFill>
                <a:latin typeface="Carlito"/>
              </a:rPr>
              <a:t>7</a:t>
            </a:r>
          </a:p>
        </p:txBody>
      </p:sp>
      <p:grpSp>
        <p:nvGrpSpPr>
          <p:cNvPr id="16" name="Group 8">
            <a:extLst>
              <a:ext uri="{FF2B5EF4-FFF2-40B4-BE49-F238E27FC236}">
                <a16:creationId xmlns:a16="http://schemas.microsoft.com/office/drawing/2014/main" id="{58B2C44D-2BA8-96DB-C4BF-2D5E4EEFBF2D}"/>
              </a:ext>
            </a:extLst>
          </p:cNvPr>
          <p:cNvGrpSpPr/>
          <p:nvPr/>
        </p:nvGrpSpPr>
        <p:grpSpPr>
          <a:xfrm>
            <a:off x="1203" y="8490792"/>
            <a:ext cx="18303658" cy="2215308"/>
            <a:chOff x="0" y="-133350"/>
            <a:chExt cx="4820716" cy="583455"/>
          </a:xfrm>
        </p:grpSpPr>
        <p:sp>
          <p:nvSpPr>
            <p:cNvPr id="17" name="Freeform 9">
              <a:extLst>
                <a:ext uri="{FF2B5EF4-FFF2-40B4-BE49-F238E27FC236}">
                  <a16:creationId xmlns:a16="http://schemas.microsoft.com/office/drawing/2014/main" id="{E0CBFF24-EE1A-F79C-855D-B7C140C5F84E}"/>
                </a:ext>
              </a:extLst>
            </p:cNvPr>
            <p:cNvSpPr/>
            <p:nvPr/>
          </p:nvSpPr>
          <p:spPr>
            <a:xfrm>
              <a:off x="0" y="0"/>
              <a:ext cx="4820716" cy="340894"/>
            </a:xfrm>
            <a:custGeom>
              <a:avLst/>
              <a:gdLst/>
              <a:ahLst/>
              <a:cxnLst/>
              <a:rect l="l" t="t" r="r" b="b"/>
              <a:pathLst>
                <a:path w="4820716" h="340894">
                  <a:moveTo>
                    <a:pt x="0" y="0"/>
                  </a:moveTo>
                  <a:lnTo>
                    <a:pt x="4820716" y="0"/>
                  </a:lnTo>
                  <a:lnTo>
                    <a:pt x="4820716" y="340894"/>
                  </a:lnTo>
                  <a:lnTo>
                    <a:pt x="0" y="340894"/>
                  </a:lnTo>
                  <a:close/>
                </a:path>
              </a:pathLst>
            </a:custGeom>
            <a:solidFill>
              <a:srgbClr val="5F295F"/>
            </a:solidFill>
          </p:spPr>
          <p:txBody>
            <a:bodyPr/>
            <a:lstStyle/>
            <a:p>
              <a:endParaRPr lang="en-GB"/>
            </a:p>
          </p:txBody>
        </p:sp>
        <p:sp>
          <p:nvSpPr>
            <p:cNvPr id="18" name="TextBox 10">
              <a:extLst>
                <a:ext uri="{FF2B5EF4-FFF2-40B4-BE49-F238E27FC236}">
                  <a16:creationId xmlns:a16="http://schemas.microsoft.com/office/drawing/2014/main" id="{0B4BCBC0-C233-6F39-8840-91CF312F8E70}"/>
                </a:ext>
              </a:extLst>
            </p:cNvPr>
            <p:cNvSpPr txBox="1"/>
            <p:nvPr/>
          </p:nvSpPr>
          <p:spPr>
            <a:xfrm>
              <a:off x="0" y="-133350"/>
              <a:ext cx="4776137" cy="583455"/>
            </a:xfrm>
            <a:prstGeom prst="rect">
              <a:avLst/>
            </a:prstGeom>
          </p:spPr>
          <p:txBody>
            <a:bodyPr lIns="50800" tIns="50800" rIns="50800" bIns="50800" rtlCol="0" anchor="ctr"/>
            <a:lstStyle/>
            <a:p>
              <a:pPr algn="r">
                <a:lnSpc>
                  <a:spcPts val="5040"/>
                </a:lnSpc>
              </a:pPr>
              <a:r>
                <a:rPr lang="en-US" sz="3600" dirty="0">
                  <a:solidFill>
                    <a:srgbClr val="FFFFFF"/>
                  </a:solidFill>
                  <a:latin typeface="Carlito Bold"/>
                </a:rPr>
                <a:t>careerpilot.org.uk    </a:t>
              </a:r>
            </a:p>
          </p:txBody>
        </p:sp>
      </p:grpSp>
      <p:pic>
        <p:nvPicPr>
          <p:cNvPr id="19" name="Picture 11">
            <a:extLst>
              <a:ext uri="{FF2B5EF4-FFF2-40B4-BE49-F238E27FC236}">
                <a16:creationId xmlns:a16="http://schemas.microsoft.com/office/drawing/2014/main" id="{5484217E-D68D-AE11-D706-FA1B81AA6132}"/>
              </a:ext>
            </a:extLst>
          </p:cNvPr>
          <p:cNvPicPr>
            <a:picLocks noChangeAspect="1"/>
          </p:cNvPicPr>
          <p:nvPr/>
        </p:nvPicPr>
        <p:blipFill>
          <a:blip r:embed="rId3"/>
          <a:srcRect/>
          <a:stretch>
            <a:fillRect/>
          </a:stretch>
        </p:blipFill>
        <p:spPr>
          <a:xfrm>
            <a:off x="555615" y="9330649"/>
            <a:ext cx="3536299" cy="618369"/>
          </a:xfrm>
          <a:prstGeom prst="rect">
            <a:avLst/>
          </a:prstGeom>
        </p:spPr>
      </p:pic>
      <p:sp>
        <p:nvSpPr>
          <p:cNvPr id="20" name="TextBox 12">
            <a:extLst>
              <a:ext uri="{FF2B5EF4-FFF2-40B4-BE49-F238E27FC236}">
                <a16:creationId xmlns:a16="http://schemas.microsoft.com/office/drawing/2014/main" id="{E2318090-01D2-EB95-BC3E-CA238BFEE26B}"/>
              </a:ext>
            </a:extLst>
          </p:cNvPr>
          <p:cNvSpPr txBox="1"/>
          <p:nvPr/>
        </p:nvSpPr>
        <p:spPr>
          <a:xfrm>
            <a:off x="8994596" y="9170574"/>
            <a:ext cx="316872" cy="830227"/>
          </a:xfrm>
          <a:prstGeom prst="rect">
            <a:avLst/>
          </a:prstGeom>
        </p:spPr>
        <p:txBody>
          <a:bodyPr lIns="0" tIns="0" rIns="0" bIns="0" rtlCol="0" anchor="t">
            <a:spAutoFit/>
          </a:bodyPr>
          <a:lstStyle/>
          <a:p>
            <a:pPr algn="ctr">
              <a:lnSpc>
                <a:spcPts val="6889"/>
              </a:lnSpc>
            </a:pPr>
            <a:r>
              <a:rPr lang="en-US" sz="4921" dirty="0">
                <a:solidFill>
                  <a:srgbClr val="FFFFFF"/>
                </a:solidFill>
                <a:latin typeface="Carlito"/>
              </a:rPr>
              <a:t>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658" y="-831801"/>
            <a:ext cx="18303658" cy="3155899"/>
            <a:chOff x="0" y="-219075"/>
            <a:chExt cx="4820716" cy="831183"/>
          </a:xfrm>
        </p:grpSpPr>
        <p:sp>
          <p:nvSpPr>
            <p:cNvPr id="3" name="Freeform 3"/>
            <p:cNvSpPr/>
            <p:nvPr/>
          </p:nvSpPr>
          <p:spPr>
            <a:xfrm>
              <a:off x="0" y="0"/>
              <a:ext cx="4820716" cy="439865"/>
            </a:xfrm>
            <a:custGeom>
              <a:avLst/>
              <a:gdLst/>
              <a:ahLst/>
              <a:cxnLst/>
              <a:rect l="l" t="t" r="r" b="b"/>
              <a:pathLst>
                <a:path w="4820716" h="439865">
                  <a:moveTo>
                    <a:pt x="0" y="0"/>
                  </a:moveTo>
                  <a:lnTo>
                    <a:pt x="4820716" y="0"/>
                  </a:lnTo>
                  <a:lnTo>
                    <a:pt x="4820716" y="439865"/>
                  </a:lnTo>
                  <a:lnTo>
                    <a:pt x="0" y="439865"/>
                  </a:lnTo>
                  <a:close/>
                </a:path>
              </a:pathLst>
            </a:custGeom>
            <a:solidFill>
              <a:srgbClr val="5F295F"/>
            </a:solidFill>
          </p:spPr>
          <p:txBody>
            <a:bodyPr/>
            <a:lstStyle/>
            <a:p>
              <a:endParaRPr lang="en-GB"/>
            </a:p>
          </p:txBody>
        </p:sp>
        <p:sp>
          <p:nvSpPr>
            <p:cNvPr id="4" name="TextBox 4"/>
            <p:cNvSpPr txBox="1"/>
            <p:nvPr/>
          </p:nvSpPr>
          <p:spPr>
            <a:xfrm>
              <a:off x="0" y="-219075"/>
              <a:ext cx="4820716" cy="831183"/>
            </a:xfrm>
            <a:prstGeom prst="rect">
              <a:avLst/>
            </a:prstGeom>
          </p:spPr>
          <p:txBody>
            <a:bodyPr lIns="50800" tIns="50800" rIns="50800" bIns="50800" rtlCol="0" anchor="ctr"/>
            <a:lstStyle/>
            <a:p>
              <a:pPr algn="ctr">
                <a:lnSpc>
                  <a:spcPts val="7840"/>
                </a:lnSpc>
              </a:pPr>
              <a:r>
                <a:rPr lang="en-US" sz="5600" dirty="0">
                  <a:solidFill>
                    <a:srgbClr val="FFFFFF"/>
                  </a:solidFill>
                  <a:latin typeface="Carlito Bold"/>
                </a:rPr>
                <a:t>KS4: Degree or Not a Degree?</a:t>
              </a:r>
            </a:p>
          </p:txBody>
        </p:sp>
      </p:grpSp>
      <p:pic>
        <p:nvPicPr>
          <p:cNvPr id="5" name="Picture 5"/>
          <p:cNvPicPr>
            <a:picLocks noChangeAspect="1"/>
          </p:cNvPicPr>
          <p:nvPr/>
        </p:nvPicPr>
        <p:blipFill>
          <a:blip r:embed="rId2"/>
          <a:srcRect/>
          <a:stretch>
            <a:fillRect/>
          </a:stretch>
        </p:blipFill>
        <p:spPr>
          <a:xfrm>
            <a:off x="423076" y="0"/>
            <a:ext cx="1900689" cy="1670113"/>
          </a:xfrm>
          <a:prstGeom prst="rect">
            <a:avLst/>
          </a:prstGeom>
        </p:spPr>
      </p:pic>
      <p:pic>
        <p:nvPicPr>
          <p:cNvPr id="9" name="Picture 9"/>
          <p:cNvPicPr>
            <a:picLocks noChangeAspect="1"/>
          </p:cNvPicPr>
          <p:nvPr/>
        </p:nvPicPr>
        <p:blipFill>
          <a:blip r:embed="rId3"/>
          <a:srcRect/>
          <a:stretch>
            <a:fillRect/>
          </a:stretch>
        </p:blipFill>
        <p:spPr>
          <a:xfrm>
            <a:off x="423076" y="9330649"/>
            <a:ext cx="3536299" cy="618369"/>
          </a:xfrm>
          <a:prstGeom prst="rect">
            <a:avLst/>
          </a:prstGeom>
        </p:spPr>
      </p:pic>
      <p:graphicFrame>
        <p:nvGraphicFramePr>
          <p:cNvPr id="10" name="Table 10"/>
          <p:cNvGraphicFramePr>
            <a:graphicFrameLocks noGrp="1"/>
          </p:cNvGraphicFramePr>
          <p:nvPr>
            <p:extLst>
              <p:ext uri="{D42A27DB-BD31-4B8C-83A1-F6EECF244321}">
                <p14:modId xmlns:p14="http://schemas.microsoft.com/office/powerpoint/2010/main" val="3822308401"/>
              </p:ext>
            </p:extLst>
          </p:nvPr>
        </p:nvGraphicFramePr>
        <p:xfrm>
          <a:off x="325633" y="1960474"/>
          <a:ext cx="17621077" cy="6758352"/>
        </p:xfrm>
        <a:graphic>
          <a:graphicData uri="http://schemas.openxmlformats.org/drawingml/2006/table">
            <a:tbl>
              <a:tblPr/>
              <a:tblGrid>
                <a:gridCol w="4188400">
                  <a:extLst>
                    <a:ext uri="{9D8B030D-6E8A-4147-A177-3AD203B41FA5}">
                      <a16:colId xmlns:a16="http://schemas.microsoft.com/office/drawing/2014/main" val="20000"/>
                    </a:ext>
                  </a:extLst>
                </a:gridCol>
                <a:gridCol w="3074306">
                  <a:extLst>
                    <a:ext uri="{9D8B030D-6E8A-4147-A177-3AD203B41FA5}">
                      <a16:colId xmlns:a16="http://schemas.microsoft.com/office/drawing/2014/main" val="20001"/>
                    </a:ext>
                  </a:extLst>
                </a:gridCol>
                <a:gridCol w="10358371">
                  <a:extLst>
                    <a:ext uri="{9D8B030D-6E8A-4147-A177-3AD203B41FA5}">
                      <a16:colId xmlns:a16="http://schemas.microsoft.com/office/drawing/2014/main" val="20002"/>
                    </a:ext>
                  </a:extLst>
                </a:gridCol>
              </a:tblGrid>
              <a:tr h="823794">
                <a:tc>
                  <a:txBody>
                    <a:bodyPr/>
                    <a:lstStyle/>
                    <a:p>
                      <a:pPr algn="ctr">
                        <a:lnSpc>
                          <a:spcPts val="2940"/>
                        </a:lnSpc>
                        <a:defRPr/>
                      </a:pPr>
                      <a:r>
                        <a:rPr lang="en-US" sz="2100">
                          <a:solidFill>
                            <a:srgbClr val="5F295F"/>
                          </a:solidFill>
                          <a:latin typeface="Carlito Bold"/>
                        </a:rPr>
                        <a:t>Degree Course</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EEEEEE"/>
                    </a:solidFill>
                  </a:tcPr>
                </a:tc>
                <a:tc>
                  <a:txBody>
                    <a:bodyPr/>
                    <a:lstStyle/>
                    <a:p>
                      <a:pPr algn="ctr">
                        <a:lnSpc>
                          <a:spcPts val="2940"/>
                        </a:lnSpc>
                        <a:defRPr/>
                      </a:pPr>
                      <a:r>
                        <a:rPr lang="en-US" sz="2100">
                          <a:solidFill>
                            <a:srgbClr val="5F295F"/>
                          </a:solidFill>
                          <a:latin typeface="Carlito Bold"/>
                        </a:rPr>
                        <a:t>Fake or Real?</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EEEEEE"/>
                    </a:solidFill>
                  </a:tcPr>
                </a:tc>
                <a:tc>
                  <a:txBody>
                    <a:bodyPr/>
                    <a:lstStyle/>
                    <a:p>
                      <a:pPr algn="ctr">
                        <a:lnSpc>
                          <a:spcPts val="2940"/>
                        </a:lnSpc>
                        <a:defRPr/>
                      </a:pPr>
                      <a:r>
                        <a:rPr lang="en-US" sz="2100" dirty="0">
                          <a:solidFill>
                            <a:srgbClr val="5F295F"/>
                          </a:solidFill>
                          <a:latin typeface="Carlito Bold"/>
                        </a:rPr>
                        <a:t>Example of where can you study this course</a:t>
                      </a: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EEEEEE"/>
                    </a:solidFill>
                  </a:tcPr>
                </a:tc>
                <a:extLst>
                  <a:ext uri="{0D108BD9-81ED-4DB2-BD59-A6C34878D82A}">
                    <a16:rowId xmlns:a16="http://schemas.microsoft.com/office/drawing/2014/main" val="10000"/>
                  </a:ext>
                </a:extLst>
              </a:tr>
              <a:tr h="996216">
                <a:tc>
                  <a:txBody>
                    <a:bodyPr/>
                    <a:lstStyle/>
                    <a:p>
                      <a:pPr algn="ctr">
                        <a:lnSpc>
                          <a:spcPts val="2940"/>
                        </a:lnSpc>
                        <a:defRPr/>
                      </a:pPr>
                      <a:r>
                        <a:rPr lang="en-US" sz="2100">
                          <a:solidFill>
                            <a:srgbClr val="5F295F"/>
                          </a:solidFill>
                          <a:latin typeface="Carlito Bold"/>
                        </a:rPr>
                        <a:t>Cake Design</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940"/>
                        </a:lnSpc>
                        <a:defRPr/>
                      </a:pPr>
                      <a:r>
                        <a:rPr lang="en-US" sz="2100">
                          <a:solidFill>
                            <a:srgbClr val="5F295F"/>
                          </a:solidFill>
                          <a:latin typeface="Carlito Bold"/>
                        </a:rPr>
                        <a:t>Fake</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239"/>
                        </a:lnSpc>
                        <a:defRPr/>
                      </a:pPr>
                      <a:r>
                        <a:rPr lang="en-US" sz="1599">
                          <a:solidFill>
                            <a:srgbClr val="5F295F"/>
                          </a:solidFill>
                          <a:latin typeface="Carlito Bold"/>
                        </a:rPr>
                        <a:t>Not available as a degree, but you could look at college courses such as Level 2 Certificate in Sugarcraft, Level 2 Certificate in Professional Cake Decoration or Level 3 Diploma in General Patisserie and Confectionary</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823794">
                <a:tc>
                  <a:txBody>
                    <a:bodyPr/>
                    <a:lstStyle/>
                    <a:p>
                      <a:pPr algn="ctr">
                        <a:lnSpc>
                          <a:spcPts val="2940"/>
                        </a:lnSpc>
                        <a:defRPr/>
                      </a:pPr>
                      <a:r>
                        <a:rPr lang="en-US" sz="2100">
                          <a:solidFill>
                            <a:srgbClr val="5F295F"/>
                          </a:solidFill>
                          <a:latin typeface="Carlito Bold"/>
                        </a:rPr>
                        <a:t>Wildlife Conservation</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940"/>
                        </a:lnSpc>
                        <a:defRPr/>
                      </a:pPr>
                      <a:r>
                        <a:rPr lang="en-US" sz="2100">
                          <a:solidFill>
                            <a:srgbClr val="5F295F"/>
                          </a:solidFill>
                          <a:latin typeface="Carlito Bold"/>
                        </a:rPr>
                        <a:t>Real</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940"/>
                        </a:lnSpc>
                        <a:defRPr/>
                      </a:pPr>
                      <a:r>
                        <a:rPr lang="en-US" sz="2100" u="sng">
                          <a:solidFill>
                            <a:srgbClr val="5F295F"/>
                          </a:solidFill>
                          <a:latin typeface="Carlito Bold"/>
                          <a:hlinkClick r:id="rId4" tooltip="https://www.bathspa.ac.uk/courses/ug-wildlife-conservation/"/>
                        </a:rPr>
                        <a:t>Bath Spa University</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193312">
                <a:tc>
                  <a:txBody>
                    <a:bodyPr/>
                    <a:lstStyle/>
                    <a:p>
                      <a:pPr algn="ctr">
                        <a:lnSpc>
                          <a:spcPts val="2940"/>
                        </a:lnSpc>
                        <a:defRPr/>
                      </a:pPr>
                      <a:r>
                        <a:rPr lang="en-US" sz="2100">
                          <a:solidFill>
                            <a:srgbClr val="5F295F"/>
                          </a:solidFill>
                          <a:latin typeface="Carlito Bold"/>
                        </a:rPr>
                        <a:t>Festival Management</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94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5F295F"/>
                    </a:solidFill>
                  </a:tcPr>
                </a:tc>
                <a:tc>
                  <a:txBody>
                    <a:bodyPr/>
                    <a:lstStyle/>
                    <a:p>
                      <a:pPr algn="ctr">
                        <a:lnSpc>
                          <a:spcPts val="294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5F295F"/>
                    </a:solidFill>
                  </a:tcPr>
                </a:tc>
                <a:extLst>
                  <a:ext uri="{0D108BD9-81ED-4DB2-BD59-A6C34878D82A}">
                    <a16:rowId xmlns:a16="http://schemas.microsoft.com/office/drawing/2014/main" val="10003"/>
                  </a:ext>
                </a:extLst>
              </a:tr>
              <a:tr h="1273648">
                <a:tc>
                  <a:txBody>
                    <a:bodyPr/>
                    <a:lstStyle/>
                    <a:p>
                      <a:pPr algn="ctr">
                        <a:lnSpc>
                          <a:spcPts val="2940"/>
                        </a:lnSpc>
                        <a:defRPr/>
                      </a:pPr>
                      <a:r>
                        <a:rPr lang="en-US" sz="2100">
                          <a:solidFill>
                            <a:srgbClr val="5F295F"/>
                          </a:solidFill>
                          <a:latin typeface="Carlito Bold"/>
                        </a:rPr>
                        <a:t>Vlogging</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94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5F295F"/>
                    </a:solidFill>
                  </a:tcPr>
                </a:tc>
                <a:tc>
                  <a:txBody>
                    <a:bodyPr/>
                    <a:lstStyle/>
                    <a:p>
                      <a:pPr algn="ctr">
                        <a:lnSpc>
                          <a:spcPts val="2239"/>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5F295F"/>
                    </a:solidFill>
                  </a:tcPr>
                </a:tc>
                <a:extLst>
                  <a:ext uri="{0D108BD9-81ED-4DB2-BD59-A6C34878D82A}">
                    <a16:rowId xmlns:a16="http://schemas.microsoft.com/office/drawing/2014/main" val="10004"/>
                  </a:ext>
                </a:extLst>
              </a:tr>
              <a:tr h="823794">
                <a:tc>
                  <a:txBody>
                    <a:bodyPr/>
                    <a:lstStyle/>
                    <a:p>
                      <a:pPr algn="ctr">
                        <a:lnSpc>
                          <a:spcPts val="2940"/>
                        </a:lnSpc>
                        <a:defRPr/>
                      </a:pPr>
                      <a:r>
                        <a:rPr lang="en-US" sz="2100">
                          <a:solidFill>
                            <a:srgbClr val="5F295F"/>
                          </a:solidFill>
                          <a:latin typeface="Carlito Bold"/>
                        </a:rPr>
                        <a:t>Football Science</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94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5F295F"/>
                    </a:solidFill>
                  </a:tcPr>
                </a:tc>
                <a:tc>
                  <a:txBody>
                    <a:bodyPr/>
                    <a:lstStyle/>
                    <a:p>
                      <a:pPr algn="ctr">
                        <a:lnSpc>
                          <a:spcPts val="294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5F295F"/>
                    </a:solidFill>
                  </a:tcPr>
                </a:tc>
                <a:extLst>
                  <a:ext uri="{0D108BD9-81ED-4DB2-BD59-A6C34878D82A}">
                    <a16:rowId xmlns:a16="http://schemas.microsoft.com/office/drawing/2014/main" val="10005"/>
                  </a:ext>
                </a:extLst>
              </a:tr>
              <a:tr h="823794">
                <a:tc>
                  <a:txBody>
                    <a:bodyPr/>
                    <a:lstStyle/>
                    <a:p>
                      <a:pPr algn="ctr">
                        <a:lnSpc>
                          <a:spcPts val="2940"/>
                        </a:lnSpc>
                        <a:defRPr/>
                      </a:pPr>
                      <a:r>
                        <a:rPr lang="en-US" sz="2100">
                          <a:solidFill>
                            <a:srgbClr val="5F295F"/>
                          </a:solidFill>
                          <a:latin typeface="Carlito Bold"/>
                        </a:rPr>
                        <a:t>Animal Behaviour</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94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5F295F"/>
                    </a:solidFill>
                  </a:tcPr>
                </a:tc>
                <a:tc>
                  <a:txBody>
                    <a:bodyPr/>
                    <a:lstStyle/>
                    <a:p>
                      <a:pPr algn="ctr">
                        <a:lnSpc>
                          <a:spcPts val="2940"/>
                        </a:lnSpc>
                        <a:defRPr/>
                      </a:pP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5F295F"/>
                    </a:solidFill>
                  </a:tcPr>
                </a:tc>
                <a:extLst>
                  <a:ext uri="{0D108BD9-81ED-4DB2-BD59-A6C34878D82A}">
                    <a16:rowId xmlns:a16="http://schemas.microsoft.com/office/drawing/2014/main" val="10006"/>
                  </a:ext>
                </a:extLst>
              </a:tr>
            </a:tbl>
          </a:graphicData>
        </a:graphic>
      </p:graphicFrame>
      <p:pic>
        <p:nvPicPr>
          <p:cNvPr id="11" name="Picture 11"/>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5910939" y="115636"/>
            <a:ext cx="2155569" cy="1438842"/>
          </a:xfrm>
          <a:prstGeom prst="rect">
            <a:avLst/>
          </a:prstGeom>
        </p:spPr>
      </p:pic>
      <p:grpSp>
        <p:nvGrpSpPr>
          <p:cNvPr id="12" name="Group 12"/>
          <p:cNvGrpSpPr/>
          <p:nvPr/>
        </p:nvGrpSpPr>
        <p:grpSpPr>
          <a:xfrm>
            <a:off x="15701815" y="6468345"/>
            <a:ext cx="2209278" cy="3411584"/>
            <a:chOff x="0" y="-343529"/>
            <a:chExt cx="581867" cy="898525"/>
          </a:xfrm>
        </p:grpSpPr>
        <p:sp>
          <p:nvSpPr>
            <p:cNvPr id="13" name="Freeform 13"/>
            <p:cNvSpPr/>
            <p:nvPr/>
          </p:nvSpPr>
          <p:spPr>
            <a:xfrm>
              <a:off x="0" y="-20248"/>
              <a:ext cx="581867" cy="251964"/>
            </a:xfrm>
            <a:custGeom>
              <a:avLst/>
              <a:gdLst/>
              <a:ahLst/>
              <a:cxnLst/>
              <a:rect l="l" t="t" r="r" b="b"/>
              <a:pathLst>
                <a:path w="581867" h="251964">
                  <a:moveTo>
                    <a:pt x="125982" y="0"/>
                  </a:moveTo>
                  <a:lnTo>
                    <a:pt x="455886" y="0"/>
                  </a:lnTo>
                  <a:cubicBezTo>
                    <a:pt x="489298" y="0"/>
                    <a:pt x="521342" y="13273"/>
                    <a:pt x="544968" y="36899"/>
                  </a:cubicBezTo>
                  <a:cubicBezTo>
                    <a:pt x="568594" y="60525"/>
                    <a:pt x="581867" y="92569"/>
                    <a:pt x="581867" y="125982"/>
                  </a:cubicBezTo>
                  <a:lnTo>
                    <a:pt x="581867" y="125982"/>
                  </a:lnTo>
                  <a:cubicBezTo>
                    <a:pt x="581867" y="159394"/>
                    <a:pt x="568594" y="191438"/>
                    <a:pt x="544968" y="215065"/>
                  </a:cubicBezTo>
                  <a:cubicBezTo>
                    <a:pt x="521342" y="238691"/>
                    <a:pt x="489298" y="251964"/>
                    <a:pt x="455886" y="251964"/>
                  </a:cubicBezTo>
                  <a:lnTo>
                    <a:pt x="125982" y="251964"/>
                  </a:lnTo>
                  <a:cubicBezTo>
                    <a:pt x="92569" y="251964"/>
                    <a:pt x="60525" y="238691"/>
                    <a:pt x="36899" y="215065"/>
                  </a:cubicBezTo>
                  <a:cubicBezTo>
                    <a:pt x="13273" y="191438"/>
                    <a:pt x="0" y="159394"/>
                    <a:pt x="0" y="125982"/>
                  </a:cubicBezTo>
                  <a:lnTo>
                    <a:pt x="0" y="125982"/>
                  </a:lnTo>
                  <a:cubicBezTo>
                    <a:pt x="0" y="92569"/>
                    <a:pt x="13273" y="60525"/>
                    <a:pt x="36899" y="36899"/>
                  </a:cubicBezTo>
                  <a:cubicBezTo>
                    <a:pt x="60525" y="13273"/>
                    <a:pt x="92569" y="0"/>
                    <a:pt x="125982" y="0"/>
                  </a:cubicBezTo>
                  <a:close/>
                </a:path>
              </a:pathLst>
            </a:custGeom>
            <a:solidFill>
              <a:srgbClr val="FFFFFF"/>
            </a:solidFill>
          </p:spPr>
          <p:txBody>
            <a:bodyPr/>
            <a:lstStyle/>
            <a:p>
              <a:endParaRPr lang="en-GB"/>
            </a:p>
          </p:txBody>
        </p:sp>
        <p:sp>
          <p:nvSpPr>
            <p:cNvPr id="14" name="TextBox 14"/>
            <p:cNvSpPr txBox="1"/>
            <p:nvPr/>
          </p:nvSpPr>
          <p:spPr>
            <a:xfrm>
              <a:off x="23534" y="-343529"/>
              <a:ext cx="534800" cy="898525"/>
            </a:xfrm>
            <a:prstGeom prst="rect">
              <a:avLst/>
            </a:prstGeom>
          </p:spPr>
          <p:txBody>
            <a:bodyPr lIns="50800" tIns="50800" rIns="50800" bIns="50800" rtlCol="0" anchor="ctr"/>
            <a:lstStyle/>
            <a:p>
              <a:pPr algn="ctr">
                <a:lnSpc>
                  <a:spcPts val="3359"/>
                </a:lnSpc>
              </a:pPr>
              <a:r>
                <a:rPr lang="en-US" sz="2400" u="sng" dirty="0">
                  <a:solidFill>
                    <a:srgbClr val="7030A0"/>
                  </a:solidFill>
                  <a:latin typeface="Carlito"/>
                  <a:hlinkClick r:id="rId6" action="ppaction://hlinksldjump">
                    <a:extLst>
                      <a:ext uri="{A12FA001-AC4F-418D-AE19-62706E023703}">
                        <ahyp:hlinkClr xmlns:ahyp="http://schemas.microsoft.com/office/drawing/2018/hyperlinkcolor" val="tx"/>
                      </a:ext>
                    </a:extLst>
                  </a:hlinkClick>
                </a:rPr>
                <a:t>Click here for </a:t>
              </a:r>
            </a:p>
            <a:p>
              <a:pPr algn="ctr">
                <a:lnSpc>
                  <a:spcPts val="3359"/>
                </a:lnSpc>
              </a:pPr>
              <a:r>
                <a:rPr lang="en-US" sz="2400" u="sng" dirty="0">
                  <a:solidFill>
                    <a:srgbClr val="7030A0"/>
                  </a:solidFill>
                  <a:latin typeface="Carlito"/>
                  <a:hlinkClick r:id="rId6" action="ppaction://hlinksldjump">
                    <a:extLst>
                      <a:ext uri="{A12FA001-AC4F-418D-AE19-62706E023703}">
                        <ahyp:hlinkClr xmlns:ahyp="http://schemas.microsoft.com/office/drawing/2018/hyperlinkcolor" val="tx"/>
                      </a:ext>
                    </a:extLst>
                  </a:hlinkClick>
                </a:rPr>
                <a:t>next slide</a:t>
              </a:r>
            </a:p>
          </p:txBody>
        </p:sp>
      </p:grpSp>
      <p:sp>
        <p:nvSpPr>
          <p:cNvPr id="15" name="TextBox 15"/>
          <p:cNvSpPr txBox="1"/>
          <p:nvPr/>
        </p:nvSpPr>
        <p:spPr>
          <a:xfrm>
            <a:off x="9001222" y="9070561"/>
            <a:ext cx="316872" cy="938520"/>
          </a:xfrm>
          <a:prstGeom prst="rect">
            <a:avLst/>
          </a:prstGeom>
        </p:spPr>
        <p:txBody>
          <a:bodyPr lIns="0" tIns="0" rIns="0" bIns="0" rtlCol="0" anchor="t">
            <a:spAutoFit/>
          </a:bodyPr>
          <a:lstStyle/>
          <a:p>
            <a:pPr algn="ctr">
              <a:lnSpc>
                <a:spcPts val="6889"/>
              </a:lnSpc>
            </a:pPr>
            <a:r>
              <a:rPr lang="en-US" sz="4921">
                <a:solidFill>
                  <a:srgbClr val="FFFFFF"/>
                </a:solidFill>
                <a:latin typeface="Carlito"/>
              </a:rPr>
              <a:t>8</a:t>
            </a:r>
          </a:p>
        </p:txBody>
      </p:sp>
      <p:grpSp>
        <p:nvGrpSpPr>
          <p:cNvPr id="16" name="Group 8">
            <a:extLst>
              <a:ext uri="{FF2B5EF4-FFF2-40B4-BE49-F238E27FC236}">
                <a16:creationId xmlns:a16="http://schemas.microsoft.com/office/drawing/2014/main" id="{64F489DE-7051-0DAF-D343-279FD16549B3}"/>
              </a:ext>
            </a:extLst>
          </p:cNvPr>
          <p:cNvGrpSpPr/>
          <p:nvPr/>
        </p:nvGrpSpPr>
        <p:grpSpPr>
          <a:xfrm>
            <a:off x="1203" y="8490792"/>
            <a:ext cx="18303658" cy="2215308"/>
            <a:chOff x="0" y="-133350"/>
            <a:chExt cx="4820716" cy="583455"/>
          </a:xfrm>
        </p:grpSpPr>
        <p:sp>
          <p:nvSpPr>
            <p:cNvPr id="17" name="Freeform 9">
              <a:extLst>
                <a:ext uri="{FF2B5EF4-FFF2-40B4-BE49-F238E27FC236}">
                  <a16:creationId xmlns:a16="http://schemas.microsoft.com/office/drawing/2014/main" id="{A797E9C3-9ECE-5865-757E-4803CD52B10D}"/>
                </a:ext>
              </a:extLst>
            </p:cNvPr>
            <p:cNvSpPr/>
            <p:nvPr/>
          </p:nvSpPr>
          <p:spPr>
            <a:xfrm>
              <a:off x="0" y="0"/>
              <a:ext cx="4820716" cy="340894"/>
            </a:xfrm>
            <a:custGeom>
              <a:avLst/>
              <a:gdLst/>
              <a:ahLst/>
              <a:cxnLst/>
              <a:rect l="l" t="t" r="r" b="b"/>
              <a:pathLst>
                <a:path w="4820716" h="340894">
                  <a:moveTo>
                    <a:pt x="0" y="0"/>
                  </a:moveTo>
                  <a:lnTo>
                    <a:pt x="4820716" y="0"/>
                  </a:lnTo>
                  <a:lnTo>
                    <a:pt x="4820716" y="340894"/>
                  </a:lnTo>
                  <a:lnTo>
                    <a:pt x="0" y="340894"/>
                  </a:lnTo>
                  <a:close/>
                </a:path>
              </a:pathLst>
            </a:custGeom>
            <a:solidFill>
              <a:srgbClr val="5F295F"/>
            </a:solidFill>
          </p:spPr>
          <p:txBody>
            <a:bodyPr/>
            <a:lstStyle/>
            <a:p>
              <a:endParaRPr lang="en-GB"/>
            </a:p>
          </p:txBody>
        </p:sp>
        <p:sp>
          <p:nvSpPr>
            <p:cNvPr id="18" name="TextBox 10">
              <a:extLst>
                <a:ext uri="{FF2B5EF4-FFF2-40B4-BE49-F238E27FC236}">
                  <a16:creationId xmlns:a16="http://schemas.microsoft.com/office/drawing/2014/main" id="{516E2ED9-E878-13B1-76CA-237FEF9F5A11}"/>
                </a:ext>
              </a:extLst>
            </p:cNvPr>
            <p:cNvSpPr txBox="1"/>
            <p:nvPr/>
          </p:nvSpPr>
          <p:spPr>
            <a:xfrm>
              <a:off x="0" y="-133350"/>
              <a:ext cx="4776137" cy="583455"/>
            </a:xfrm>
            <a:prstGeom prst="rect">
              <a:avLst/>
            </a:prstGeom>
          </p:spPr>
          <p:txBody>
            <a:bodyPr lIns="50800" tIns="50800" rIns="50800" bIns="50800" rtlCol="0" anchor="ctr"/>
            <a:lstStyle/>
            <a:p>
              <a:pPr algn="r">
                <a:lnSpc>
                  <a:spcPts val="5040"/>
                </a:lnSpc>
              </a:pPr>
              <a:r>
                <a:rPr lang="en-US" sz="3600" dirty="0">
                  <a:solidFill>
                    <a:srgbClr val="FFFFFF"/>
                  </a:solidFill>
                  <a:latin typeface="Carlito Bold"/>
                </a:rPr>
                <a:t>careerpilot.org.uk    </a:t>
              </a:r>
            </a:p>
          </p:txBody>
        </p:sp>
      </p:grpSp>
      <p:pic>
        <p:nvPicPr>
          <p:cNvPr id="19" name="Picture 11">
            <a:extLst>
              <a:ext uri="{FF2B5EF4-FFF2-40B4-BE49-F238E27FC236}">
                <a16:creationId xmlns:a16="http://schemas.microsoft.com/office/drawing/2014/main" id="{3665907E-5154-ED72-CFC5-0116A3A58AE8}"/>
              </a:ext>
            </a:extLst>
          </p:cNvPr>
          <p:cNvPicPr>
            <a:picLocks noChangeAspect="1"/>
          </p:cNvPicPr>
          <p:nvPr/>
        </p:nvPicPr>
        <p:blipFill>
          <a:blip r:embed="rId3"/>
          <a:srcRect/>
          <a:stretch>
            <a:fillRect/>
          </a:stretch>
        </p:blipFill>
        <p:spPr>
          <a:xfrm>
            <a:off x="555615" y="9330649"/>
            <a:ext cx="3536299" cy="618369"/>
          </a:xfrm>
          <a:prstGeom prst="rect">
            <a:avLst/>
          </a:prstGeom>
        </p:spPr>
      </p:pic>
      <p:sp>
        <p:nvSpPr>
          <p:cNvPr id="20" name="TextBox 12">
            <a:extLst>
              <a:ext uri="{FF2B5EF4-FFF2-40B4-BE49-F238E27FC236}">
                <a16:creationId xmlns:a16="http://schemas.microsoft.com/office/drawing/2014/main" id="{A96744F7-7287-67A9-6F8D-EC9E5C00AE6C}"/>
              </a:ext>
            </a:extLst>
          </p:cNvPr>
          <p:cNvSpPr txBox="1"/>
          <p:nvPr/>
        </p:nvSpPr>
        <p:spPr>
          <a:xfrm>
            <a:off x="8994596" y="9170574"/>
            <a:ext cx="316872" cy="830227"/>
          </a:xfrm>
          <a:prstGeom prst="rect">
            <a:avLst/>
          </a:prstGeom>
        </p:spPr>
        <p:txBody>
          <a:bodyPr lIns="0" tIns="0" rIns="0" bIns="0" rtlCol="0" anchor="t">
            <a:spAutoFit/>
          </a:bodyPr>
          <a:lstStyle/>
          <a:p>
            <a:pPr algn="ctr">
              <a:lnSpc>
                <a:spcPts val="6889"/>
              </a:lnSpc>
            </a:pPr>
            <a:r>
              <a:rPr lang="en-US" sz="4921" dirty="0">
                <a:solidFill>
                  <a:srgbClr val="FFFFFF"/>
                </a:solidFill>
                <a:latin typeface="Carlito"/>
              </a:rPr>
              <a:t>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658" y="-831801"/>
            <a:ext cx="18303658" cy="3411585"/>
            <a:chOff x="0" y="-219075"/>
            <a:chExt cx="4820716" cy="898524"/>
          </a:xfrm>
        </p:grpSpPr>
        <p:sp>
          <p:nvSpPr>
            <p:cNvPr id="3" name="Freeform 3"/>
            <p:cNvSpPr/>
            <p:nvPr/>
          </p:nvSpPr>
          <p:spPr>
            <a:xfrm>
              <a:off x="0" y="0"/>
              <a:ext cx="4820716" cy="439865"/>
            </a:xfrm>
            <a:custGeom>
              <a:avLst/>
              <a:gdLst/>
              <a:ahLst/>
              <a:cxnLst/>
              <a:rect l="l" t="t" r="r" b="b"/>
              <a:pathLst>
                <a:path w="4820716" h="439865">
                  <a:moveTo>
                    <a:pt x="0" y="0"/>
                  </a:moveTo>
                  <a:lnTo>
                    <a:pt x="4820716" y="0"/>
                  </a:lnTo>
                  <a:lnTo>
                    <a:pt x="4820716" y="439865"/>
                  </a:lnTo>
                  <a:lnTo>
                    <a:pt x="0" y="439865"/>
                  </a:lnTo>
                  <a:close/>
                </a:path>
              </a:pathLst>
            </a:custGeom>
            <a:solidFill>
              <a:srgbClr val="5F295F"/>
            </a:solidFill>
          </p:spPr>
          <p:txBody>
            <a:bodyPr/>
            <a:lstStyle/>
            <a:p>
              <a:endParaRPr lang="en-GB"/>
            </a:p>
          </p:txBody>
        </p:sp>
        <p:sp>
          <p:nvSpPr>
            <p:cNvPr id="4" name="TextBox 4"/>
            <p:cNvSpPr txBox="1"/>
            <p:nvPr/>
          </p:nvSpPr>
          <p:spPr>
            <a:xfrm>
              <a:off x="0" y="-219075"/>
              <a:ext cx="4820716" cy="898524"/>
            </a:xfrm>
            <a:prstGeom prst="rect">
              <a:avLst/>
            </a:prstGeom>
          </p:spPr>
          <p:txBody>
            <a:bodyPr lIns="50800" tIns="50800" rIns="50800" bIns="50800" rtlCol="0" anchor="ctr"/>
            <a:lstStyle/>
            <a:p>
              <a:pPr algn="ctr">
                <a:lnSpc>
                  <a:spcPts val="7840"/>
                </a:lnSpc>
              </a:pPr>
              <a:r>
                <a:rPr lang="en-US" sz="5600" dirty="0">
                  <a:solidFill>
                    <a:srgbClr val="FFFFFF"/>
                  </a:solidFill>
                  <a:latin typeface="Carlito Bold"/>
                </a:rPr>
                <a:t>KS4: Degree or Not a Degree?</a:t>
              </a:r>
            </a:p>
          </p:txBody>
        </p:sp>
      </p:grpSp>
      <p:pic>
        <p:nvPicPr>
          <p:cNvPr id="5" name="Picture 5"/>
          <p:cNvPicPr>
            <a:picLocks noChangeAspect="1"/>
          </p:cNvPicPr>
          <p:nvPr/>
        </p:nvPicPr>
        <p:blipFill>
          <a:blip r:embed="rId2"/>
          <a:srcRect/>
          <a:stretch>
            <a:fillRect/>
          </a:stretch>
        </p:blipFill>
        <p:spPr>
          <a:xfrm>
            <a:off x="423076" y="0"/>
            <a:ext cx="1900689" cy="1670113"/>
          </a:xfrm>
          <a:prstGeom prst="rect">
            <a:avLst/>
          </a:prstGeom>
        </p:spPr>
      </p:pic>
      <p:pic>
        <p:nvPicPr>
          <p:cNvPr id="9" name="Picture 9"/>
          <p:cNvPicPr>
            <a:picLocks noChangeAspect="1"/>
          </p:cNvPicPr>
          <p:nvPr/>
        </p:nvPicPr>
        <p:blipFill>
          <a:blip r:embed="rId3"/>
          <a:srcRect/>
          <a:stretch>
            <a:fillRect/>
          </a:stretch>
        </p:blipFill>
        <p:spPr>
          <a:xfrm>
            <a:off x="423076" y="9330649"/>
            <a:ext cx="3536299" cy="618369"/>
          </a:xfrm>
          <a:prstGeom prst="rect">
            <a:avLst/>
          </a:prstGeom>
        </p:spPr>
      </p:pic>
      <p:graphicFrame>
        <p:nvGraphicFramePr>
          <p:cNvPr id="10" name="Table 10"/>
          <p:cNvGraphicFramePr>
            <a:graphicFrameLocks noGrp="1"/>
          </p:cNvGraphicFramePr>
          <p:nvPr>
            <p:extLst>
              <p:ext uri="{D42A27DB-BD31-4B8C-83A1-F6EECF244321}">
                <p14:modId xmlns:p14="http://schemas.microsoft.com/office/powerpoint/2010/main" val="1554670914"/>
              </p:ext>
            </p:extLst>
          </p:nvPr>
        </p:nvGraphicFramePr>
        <p:xfrm>
          <a:off x="325633" y="1960474"/>
          <a:ext cx="17621077" cy="6758352"/>
        </p:xfrm>
        <a:graphic>
          <a:graphicData uri="http://schemas.openxmlformats.org/drawingml/2006/table">
            <a:tbl>
              <a:tblPr/>
              <a:tblGrid>
                <a:gridCol w="4188400">
                  <a:extLst>
                    <a:ext uri="{9D8B030D-6E8A-4147-A177-3AD203B41FA5}">
                      <a16:colId xmlns:a16="http://schemas.microsoft.com/office/drawing/2014/main" val="20000"/>
                    </a:ext>
                  </a:extLst>
                </a:gridCol>
                <a:gridCol w="3074306">
                  <a:extLst>
                    <a:ext uri="{9D8B030D-6E8A-4147-A177-3AD203B41FA5}">
                      <a16:colId xmlns:a16="http://schemas.microsoft.com/office/drawing/2014/main" val="20001"/>
                    </a:ext>
                  </a:extLst>
                </a:gridCol>
                <a:gridCol w="10358371">
                  <a:extLst>
                    <a:ext uri="{9D8B030D-6E8A-4147-A177-3AD203B41FA5}">
                      <a16:colId xmlns:a16="http://schemas.microsoft.com/office/drawing/2014/main" val="20002"/>
                    </a:ext>
                  </a:extLst>
                </a:gridCol>
              </a:tblGrid>
              <a:tr h="823794">
                <a:tc>
                  <a:txBody>
                    <a:bodyPr/>
                    <a:lstStyle/>
                    <a:p>
                      <a:pPr algn="ctr">
                        <a:lnSpc>
                          <a:spcPts val="2940"/>
                        </a:lnSpc>
                        <a:defRPr/>
                      </a:pPr>
                      <a:r>
                        <a:rPr lang="en-US" sz="2100">
                          <a:solidFill>
                            <a:srgbClr val="5F295F"/>
                          </a:solidFill>
                          <a:latin typeface="Carlito Bold"/>
                        </a:rPr>
                        <a:t>Degree Course</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EEEEEE"/>
                    </a:solidFill>
                  </a:tcPr>
                </a:tc>
                <a:tc>
                  <a:txBody>
                    <a:bodyPr/>
                    <a:lstStyle/>
                    <a:p>
                      <a:pPr algn="ctr">
                        <a:lnSpc>
                          <a:spcPts val="2940"/>
                        </a:lnSpc>
                        <a:defRPr/>
                      </a:pPr>
                      <a:r>
                        <a:rPr lang="en-US" sz="2100">
                          <a:solidFill>
                            <a:srgbClr val="5F295F"/>
                          </a:solidFill>
                          <a:latin typeface="Carlito Bold"/>
                        </a:rPr>
                        <a:t>Fake or Real?</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EEEEEE"/>
                    </a:solidFill>
                  </a:tcPr>
                </a:tc>
                <a:tc>
                  <a:txBody>
                    <a:bodyPr/>
                    <a:lstStyle/>
                    <a:p>
                      <a:pPr algn="ctr">
                        <a:lnSpc>
                          <a:spcPts val="2940"/>
                        </a:lnSpc>
                        <a:defRPr/>
                      </a:pPr>
                      <a:r>
                        <a:rPr lang="en-US" sz="2100" dirty="0">
                          <a:solidFill>
                            <a:srgbClr val="5F295F"/>
                          </a:solidFill>
                          <a:latin typeface="Carlito Bold"/>
                        </a:rPr>
                        <a:t>Example of where can you study this course</a:t>
                      </a: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EEEEEE"/>
                    </a:solidFill>
                  </a:tcPr>
                </a:tc>
                <a:extLst>
                  <a:ext uri="{0D108BD9-81ED-4DB2-BD59-A6C34878D82A}">
                    <a16:rowId xmlns:a16="http://schemas.microsoft.com/office/drawing/2014/main" val="10000"/>
                  </a:ext>
                </a:extLst>
              </a:tr>
              <a:tr h="996216">
                <a:tc>
                  <a:txBody>
                    <a:bodyPr/>
                    <a:lstStyle/>
                    <a:p>
                      <a:pPr algn="ctr">
                        <a:lnSpc>
                          <a:spcPts val="2940"/>
                        </a:lnSpc>
                        <a:defRPr/>
                      </a:pPr>
                      <a:r>
                        <a:rPr lang="en-US" sz="2100">
                          <a:solidFill>
                            <a:srgbClr val="5F295F"/>
                          </a:solidFill>
                          <a:latin typeface="Carlito Bold"/>
                        </a:rPr>
                        <a:t>Cake Design</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940"/>
                        </a:lnSpc>
                        <a:defRPr/>
                      </a:pPr>
                      <a:r>
                        <a:rPr lang="en-US" sz="2100">
                          <a:solidFill>
                            <a:srgbClr val="5F295F"/>
                          </a:solidFill>
                          <a:latin typeface="Carlito Bold"/>
                        </a:rPr>
                        <a:t>Fake</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239"/>
                        </a:lnSpc>
                        <a:defRPr/>
                      </a:pPr>
                      <a:r>
                        <a:rPr lang="en-US" sz="1599">
                          <a:solidFill>
                            <a:srgbClr val="5F295F"/>
                          </a:solidFill>
                          <a:latin typeface="Carlito Bold"/>
                        </a:rPr>
                        <a:t>Not available as a degree, but you could look at college courses such as Level 2 Certificate in Sugarcraft, Level 2 Certificate in Professional Cake Decoration or Level 3 Diploma in General Patisserie and Confectionary</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823794">
                <a:tc>
                  <a:txBody>
                    <a:bodyPr/>
                    <a:lstStyle/>
                    <a:p>
                      <a:pPr algn="ctr">
                        <a:lnSpc>
                          <a:spcPts val="2940"/>
                        </a:lnSpc>
                        <a:defRPr/>
                      </a:pPr>
                      <a:r>
                        <a:rPr lang="en-US" sz="2100">
                          <a:solidFill>
                            <a:srgbClr val="5F295F"/>
                          </a:solidFill>
                          <a:latin typeface="Carlito Bold"/>
                        </a:rPr>
                        <a:t>Wildlife Conservation</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940"/>
                        </a:lnSpc>
                        <a:defRPr/>
                      </a:pPr>
                      <a:r>
                        <a:rPr lang="en-US" sz="2100">
                          <a:solidFill>
                            <a:srgbClr val="5F295F"/>
                          </a:solidFill>
                          <a:latin typeface="Carlito Bold"/>
                        </a:rPr>
                        <a:t>Real</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940"/>
                        </a:lnSpc>
                        <a:defRPr/>
                      </a:pPr>
                      <a:r>
                        <a:rPr lang="en-US" sz="2100">
                          <a:solidFill>
                            <a:srgbClr val="5F295F"/>
                          </a:solidFill>
                          <a:latin typeface="Carlito Bold"/>
                        </a:rPr>
                        <a:t>Bath Spa University</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193312">
                <a:tc>
                  <a:txBody>
                    <a:bodyPr/>
                    <a:lstStyle/>
                    <a:p>
                      <a:pPr algn="ctr">
                        <a:lnSpc>
                          <a:spcPts val="2940"/>
                        </a:lnSpc>
                        <a:defRPr/>
                      </a:pPr>
                      <a:r>
                        <a:rPr lang="en-US" sz="2100">
                          <a:solidFill>
                            <a:srgbClr val="5F295F"/>
                          </a:solidFill>
                          <a:latin typeface="Carlito Bold"/>
                        </a:rPr>
                        <a:t>Festival Management</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940"/>
                        </a:lnSpc>
                        <a:defRPr/>
                      </a:pPr>
                      <a:r>
                        <a:rPr lang="en-US" sz="2100">
                          <a:solidFill>
                            <a:srgbClr val="5F295F"/>
                          </a:solidFill>
                          <a:latin typeface="Carlito Bold"/>
                        </a:rPr>
                        <a:t>Real</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940"/>
                        </a:lnSpc>
                        <a:defRPr/>
                      </a:pPr>
                      <a:r>
                        <a:rPr lang="en-US" sz="2100" u="sng" dirty="0">
                          <a:solidFill>
                            <a:srgbClr val="5F295F"/>
                          </a:solidFill>
                          <a:latin typeface="Carlito Bold"/>
                          <a:hlinkClick r:id="rId4" tooltip="https://www.careerpilot.org.uk/courses/degree-courses/course/10008640/BASUSFFFU01/1?search=festival&amp;location=&amp;distance=&amp;page=1"/>
                        </a:rPr>
                        <a:t>Falmouth University</a:t>
                      </a: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273648">
                <a:tc>
                  <a:txBody>
                    <a:bodyPr/>
                    <a:lstStyle/>
                    <a:p>
                      <a:pPr algn="ctr">
                        <a:lnSpc>
                          <a:spcPts val="2940"/>
                        </a:lnSpc>
                        <a:defRPr/>
                      </a:pPr>
                      <a:r>
                        <a:rPr lang="en-US" sz="2100">
                          <a:solidFill>
                            <a:srgbClr val="5F295F"/>
                          </a:solidFill>
                          <a:latin typeface="Carlito Bold"/>
                        </a:rPr>
                        <a:t>Vlogging</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94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5F295F"/>
                    </a:solidFill>
                  </a:tcPr>
                </a:tc>
                <a:tc>
                  <a:txBody>
                    <a:bodyPr/>
                    <a:lstStyle/>
                    <a:p>
                      <a:pPr algn="ctr">
                        <a:lnSpc>
                          <a:spcPts val="2239"/>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5F295F"/>
                    </a:solidFill>
                  </a:tcPr>
                </a:tc>
                <a:extLst>
                  <a:ext uri="{0D108BD9-81ED-4DB2-BD59-A6C34878D82A}">
                    <a16:rowId xmlns:a16="http://schemas.microsoft.com/office/drawing/2014/main" val="10004"/>
                  </a:ext>
                </a:extLst>
              </a:tr>
              <a:tr h="823794">
                <a:tc>
                  <a:txBody>
                    <a:bodyPr/>
                    <a:lstStyle/>
                    <a:p>
                      <a:pPr algn="ctr">
                        <a:lnSpc>
                          <a:spcPts val="2940"/>
                        </a:lnSpc>
                        <a:defRPr/>
                      </a:pPr>
                      <a:r>
                        <a:rPr lang="en-US" sz="2100">
                          <a:solidFill>
                            <a:srgbClr val="5F295F"/>
                          </a:solidFill>
                          <a:latin typeface="Carlito Bold"/>
                        </a:rPr>
                        <a:t>Football Science</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94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5F295F"/>
                    </a:solidFill>
                  </a:tcPr>
                </a:tc>
                <a:tc>
                  <a:txBody>
                    <a:bodyPr/>
                    <a:lstStyle/>
                    <a:p>
                      <a:pPr algn="ctr">
                        <a:lnSpc>
                          <a:spcPts val="294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5F295F"/>
                    </a:solidFill>
                  </a:tcPr>
                </a:tc>
                <a:extLst>
                  <a:ext uri="{0D108BD9-81ED-4DB2-BD59-A6C34878D82A}">
                    <a16:rowId xmlns:a16="http://schemas.microsoft.com/office/drawing/2014/main" val="10005"/>
                  </a:ext>
                </a:extLst>
              </a:tr>
              <a:tr h="823794">
                <a:tc>
                  <a:txBody>
                    <a:bodyPr/>
                    <a:lstStyle/>
                    <a:p>
                      <a:pPr algn="ctr">
                        <a:lnSpc>
                          <a:spcPts val="2940"/>
                        </a:lnSpc>
                        <a:defRPr/>
                      </a:pPr>
                      <a:r>
                        <a:rPr lang="en-US" sz="2100">
                          <a:solidFill>
                            <a:srgbClr val="5F295F"/>
                          </a:solidFill>
                          <a:latin typeface="Carlito Bold"/>
                        </a:rPr>
                        <a:t>Animal Behaviour</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94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5F295F"/>
                    </a:solidFill>
                  </a:tcPr>
                </a:tc>
                <a:tc>
                  <a:txBody>
                    <a:bodyPr/>
                    <a:lstStyle/>
                    <a:p>
                      <a:pPr algn="ctr">
                        <a:lnSpc>
                          <a:spcPts val="2940"/>
                        </a:lnSpc>
                        <a:defRPr/>
                      </a:pP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5F295F"/>
                    </a:solidFill>
                  </a:tcPr>
                </a:tc>
                <a:extLst>
                  <a:ext uri="{0D108BD9-81ED-4DB2-BD59-A6C34878D82A}">
                    <a16:rowId xmlns:a16="http://schemas.microsoft.com/office/drawing/2014/main" val="10006"/>
                  </a:ext>
                </a:extLst>
              </a:tr>
            </a:tbl>
          </a:graphicData>
        </a:graphic>
      </p:graphicFrame>
      <p:pic>
        <p:nvPicPr>
          <p:cNvPr id="11" name="Picture 11"/>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5910939" y="115636"/>
            <a:ext cx="2155569" cy="1438842"/>
          </a:xfrm>
          <a:prstGeom prst="rect">
            <a:avLst/>
          </a:prstGeom>
        </p:spPr>
      </p:pic>
      <p:grpSp>
        <p:nvGrpSpPr>
          <p:cNvPr id="12" name="Group 12"/>
          <p:cNvGrpSpPr/>
          <p:nvPr/>
        </p:nvGrpSpPr>
        <p:grpSpPr>
          <a:xfrm>
            <a:off x="15710846" y="6460206"/>
            <a:ext cx="2251522" cy="3411584"/>
            <a:chOff x="4124" y="-350305"/>
            <a:chExt cx="592993" cy="898525"/>
          </a:xfrm>
        </p:grpSpPr>
        <p:sp>
          <p:nvSpPr>
            <p:cNvPr id="13" name="Freeform 13"/>
            <p:cNvSpPr/>
            <p:nvPr/>
          </p:nvSpPr>
          <p:spPr>
            <a:xfrm>
              <a:off x="5903" y="-27024"/>
              <a:ext cx="581867" cy="251964"/>
            </a:xfrm>
            <a:custGeom>
              <a:avLst/>
              <a:gdLst/>
              <a:ahLst/>
              <a:cxnLst/>
              <a:rect l="l" t="t" r="r" b="b"/>
              <a:pathLst>
                <a:path w="581867" h="251964">
                  <a:moveTo>
                    <a:pt x="125982" y="0"/>
                  </a:moveTo>
                  <a:lnTo>
                    <a:pt x="455886" y="0"/>
                  </a:lnTo>
                  <a:cubicBezTo>
                    <a:pt x="489298" y="0"/>
                    <a:pt x="521342" y="13273"/>
                    <a:pt x="544968" y="36899"/>
                  </a:cubicBezTo>
                  <a:cubicBezTo>
                    <a:pt x="568594" y="60525"/>
                    <a:pt x="581867" y="92569"/>
                    <a:pt x="581867" y="125982"/>
                  </a:cubicBezTo>
                  <a:lnTo>
                    <a:pt x="581867" y="125982"/>
                  </a:lnTo>
                  <a:cubicBezTo>
                    <a:pt x="581867" y="159394"/>
                    <a:pt x="568594" y="191438"/>
                    <a:pt x="544968" y="215065"/>
                  </a:cubicBezTo>
                  <a:cubicBezTo>
                    <a:pt x="521342" y="238691"/>
                    <a:pt x="489298" y="251964"/>
                    <a:pt x="455886" y="251964"/>
                  </a:cubicBezTo>
                  <a:lnTo>
                    <a:pt x="125982" y="251964"/>
                  </a:lnTo>
                  <a:cubicBezTo>
                    <a:pt x="92569" y="251964"/>
                    <a:pt x="60525" y="238691"/>
                    <a:pt x="36899" y="215065"/>
                  </a:cubicBezTo>
                  <a:cubicBezTo>
                    <a:pt x="13273" y="191438"/>
                    <a:pt x="0" y="159394"/>
                    <a:pt x="0" y="125982"/>
                  </a:cubicBezTo>
                  <a:lnTo>
                    <a:pt x="0" y="125982"/>
                  </a:lnTo>
                  <a:cubicBezTo>
                    <a:pt x="0" y="92569"/>
                    <a:pt x="13273" y="60525"/>
                    <a:pt x="36899" y="36899"/>
                  </a:cubicBezTo>
                  <a:cubicBezTo>
                    <a:pt x="60525" y="13273"/>
                    <a:pt x="92569" y="0"/>
                    <a:pt x="125982" y="0"/>
                  </a:cubicBezTo>
                  <a:close/>
                </a:path>
              </a:pathLst>
            </a:custGeom>
            <a:solidFill>
              <a:srgbClr val="FFFFFF"/>
            </a:solidFill>
          </p:spPr>
          <p:txBody>
            <a:bodyPr/>
            <a:lstStyle/>
            <a:p>
              <a:endParaRPr lang="en-GB"/>
            </a:p>
          </p:txBody>
        </p:sp>
        <p:sp>
          <p:nvSpPr>
            <p:cNvPr id="14" name="TextBox 14"/>
            <p:cNvSpPr txBox="1"/>
            <p:nvPr/>
          </p:nvSpPr>
          <p:spPr>
            <a:xfrm>
              <a:off x="4124" y="-350305"/>
              <a:ext cx="592993" cy="898525"/>
            </a:xfrm>
            <a:prstGeom prst="rect">
              <a:avLst/>
            </a:prstGeom>
          </p:spPr>
          <p:txBody>
            <a:bodyPr lIns="50800" tIns="50800" rIns="50800" bIns="50800" rtlCol="0" anchor="ctr"/>
            <a:lstStyle/>
            <a:p>
              <a:pPr algn="ctr">
                <a:lnSpc>
                  <a:spcPts val="3359"/>
                </a:lnSpc>
              </a:pPr>
              <a:r>
                <a:rPr lang="en-US" sz="2400" u="sng" dirty="0">
                  <a:solidFill>
                    <a:srgbClr val="7030A0"/>
                  </a:solidFill>
                  <a:latin typeface="Carlito"/>
                  <a:hlinkClick r:id="rId6" action="ppaction://hlinksldjump">
                    <a:extLst>
                      <a:ext uri="{A12FA001-AC4F-418D-AE19-62706E023703}">
                        <ahyp:hlinkClr xmlns:ahyp="http://schemas.microsoft.com/office/drawing/2018/hyperlinkcolor" val="tx"/>
                      </a:ext>
                    </a:extLst>
                  </a:hlinkClick>
                </a:rPr>
                <a:t>Click here for </a:t>
              </a:r>
            </a:p>
            <a:p>
              <a:pPr algn="ctr">
                <a:lnSpc>
                  <a:spcPts val="3359"/>
                </a:lnSpc>
              </a:pPr>
              <a:r>
                <a:rPr lang="en-US" sz="2400" u="sng" dirty="0">
                  <a:solidFill>
                    <a:srgbClr val="7030A0"/>
                  </a:solidFill>
                  <a:latin typeface="Carlito"/>
                  <a:hlinkClick r:id="rId6" action="ppaction://hlinksldjump">
                    <a:extLst>
                      <a:ext uri="{A12FA001-AC4F-418D-AE19-62706E023703}">
                        <ahyp:hlinkClr xmlns:ahyp="http://schemas.microsoft.com/office/drawing/2018/hyperlinkcolor" val="tx"/>
                      </a:ext>
                    </a:extLst>
                  </a:hlinkClick>
                </a:rPr>
                <a:t>next slide</a:t>
              </a:r>
            </a:p>
          </p:txBody>
        </p:sp>
      </p:grpSp>
      <p:sp>
        <p:nvSpPr>
          <p:cNvPr id="15" name="TextBox 15"/>
          <p:cNvSpPr txBox="1"/>
          <p:nvPr/>
        </p:nvSpPr>
        <p:spPr>
          <a:xfrm>
            <a:off x="9001222" y="9070561"/>
            <a:ext cx="316872" cy="938520"/>
          </a:xfrm>
          <a:prstGeom prst="rect">
            <a:avLst/>
          </a:prstGeom>
        </p:spPr>
        <p:txBody>
          <a:bodyPr lIns="0" tIns="0" rIns="0" bIns="0" rtlCol="0" anchor="t">
            <a:spAutoFit/>
          </a:bodyPr>
          <a:lstStyle/>
          <a:p>
            <a:pPr algn="ctr">
              <a:lnSpc>
                <a:spcPts val="6889"/>
              </a:lnSpc>
            </a:pPr>
            <a:r>
              <a:rPr lang="en-US" sz="4921">
                <a:solidFill>
                  <a:srgbClr val="FFFFFF"/>
                </a:solidFill>
                <a:latin typeface="Carlito"/>
              </a:rPr>
              <a:t>9</a:t>
            </a:r>
          </a:p>
        </p:txBody>
      </p:sp>
      <p:grpSp>
        <p:nvGrpSpPr>
          <p:cNvPr id="16" name="Group 8">
            <a:extLst>
              <a:ext uri="{FF2B5EF4-FFF2-40B4-BE49-F238E27FC236}">
                <a16:creationId xmlns:a16="http://schemas.microsoft.com/office/drawing/2014/main" id="{9D3CCE47-A427-EC3A-3FF3-EACAF5019F1C}"/>
              </a:ext>
            </a:extLst>
          </p:cNvPr>
          <p:cNvGrpSpPr/>
          <p:nvPr/>
        </p:nvGrpSpPr>
        <p:grpSpPr>
          <a:xfrm>
            <a:off x="7829" y="8478033"/>
            <a:ext cx="18303658" cy="2215308"/>
            <a:chOff x="0" y="-133350"/>
            <a:chExt cx="4820716" cy="583455"/>
          </a:xfrm>
        </p:grpSpPr>
        <p:sp>
          <p:nvSpPr>
            <p:cNvPr id="17" name="Freeform 9">
              <a:extLst>
                <a:ext uri="{FF2B5EF4-FFF2-40B4-BE49-F238E27FC236}">
                  <a16:creationId xmlns:a16="http://schemas.microsoft.com/office/drawing/2014/main" id="{CC5CA530-6A60-CC22-CA3A-F7A55C478B8E}"/>
                </a:ext>
              </a:extLst>
            </p:cNvPr>
            <p:cNvSpPr/>
            <p:nvPr/>
          </p:nvSpPr>
          <p:spPr>
            <a:xfrm>
              <a:off x="0" y="0"/>
              <a:ext cx="4820716" cy="340894"/>
            </a:xfrm>
            <a:custGeom>
              <a:avLst/>
              <a:gdLst/>
              <a:ahLst/>
              <a:cxnLst/>
              <a:rect l="l" t="t" r="r" b="b"/>
              <a:pathLst>
                <a:path w="4820716" h="340894">
                  <a:moveTo>
                    <a:pt x="0" y="0"/>
                  </a:moveTo>
                  <a:lnTo>
                    <a:pt x="4820716" y="0"/>
                  </a:lnTo>
                  <a:lnTo>
                    <a:pt x="4820716" y="340894"/>
                  </a:lnTo>
                  <a:lnTo>
                    <a:pt x="0" y="340894"/>
                  </a:lnTo>
                  <a:close/>
                </a:path>
              </a:pathLst>
            </a:custGeom>
            <a:solidFill>
              <a:srgbClr val="5F295F"/>
            </a:solidFill>
          </p:spPr>
          <p:txBody>
            <a:bodyPr/>
            <a:lstStyle/>
            <a:p>
              <a:endParaRPr lang="en-GB"/>
            </a:p>
          </p:txBody>
        </p:sp>
        <p:sp>
          <p:nvSpPr>
            <p:cNvPr id="18" name="TextBox 10">
              <a:extLst>
                <a:ext uri="{FF2B5EF4-FFF2-40B4-BE49-F238E27FC236}">
                  <a16:creationId xmlns:a16="http://schemas.microsoft.com/office/drawing/2014/main" id="{81DC182C-7915-84AD-346F-9CE04A66DB15}"/>
                </a:ext>
              </a:extLst>
            </p:cNvPr>
            <p:cNvSpPr txBox="1"/>
            <p:nvPr/>
          </p:nvSpPr>
          <p:spPr>
            <a:xfrm>
              <a:off x="0" y="-133350"/>
              <a:ext cx="4776137" cy="583455"/>
            </a:xfrm>
            <a:prstGeom prst="rect">
              <a:avLst/>
            </a:prstGeom>
          </p:spPr>
          <p:txBody>
            <a:bodyPr lIns="50800" tIns="50800" rIns="50800" bIns="50800" rtlCol="0" anchor="ctr"/>
            <a:lstStyle/>
            <a:p>
              <a:pPr algn="r">
                <a:lnSpc>
                  <a:spcPts val="5040"/>
                </a:lnSpc>
              </a:pPr>
              <a:r>
                <a:rPr lang="en-US" sz="3600" dirty="0">
                  <a:solidFill>
                    <a:srgbClr val="FFFFFF"/>
                  </a:solidFill>
                  <a:latin typeface="Carlito Bold"/>
                </a:rPr>
                <a:t>careerpilot.org.uk    </a:t>
              </a:r>
            </a:p>
          </p:txBody>
        </p:sp>
      </p:grpSp>
      <p:pic>
        <p:nvPicPr>
          <p:cNvPr id="19" name="Picture 11">
            <a:extLst>
              <a:ext uri="{FF2B5EF4-FFF2-40B4-BE49-F238E27FC236}">
                <a16:creationId xmlns:a16="http://schemas.microsoft.com/office/drawing/2014/main" id="{DD7750D7-DA5E-8B03-DF1B-355F68BE9EA6}"/>
              </a:ext>
            </a:extLst>
          </p:cNvPr>
          <p:cNvPicPr>
            <a:picLocks noChangeAspect="1"/>
          </p:cNvPicPr>
          <p:nvPr/>
        </p:nvPicPr>
        <p:blipFill>
          <a:blip r:embed="rId3"/>
          <a:srcRect/>
          <a:stretch>
            <a:fillRect/>
          </a:stretch>
        </p:blipFill>
        <p:spPr>
          <a:xfrm>
            <a:off x="555615" y="9330649"/>
            <a:ext cx="3536299" cy="618369"/>
          </a:xfrm>
          <a:prstGeom prst="rect">
            <a:avLst/>
          </a:prstGeom>
        </p:spPr>
      </p:pic>
      <p:sp>
        <p:nvSpPr>
          <p:cNvPr id="20" name="TextBox 12">
            <a:extLst>
              <a:ext uri="{FF2B5EF4-FFF2-40B4-BE49-F238E27FC236}">
                <a16:creationId xmlns:a16="http://schemas.microsoft.com/office/drawing/2014/main" id="{F9FB3D03-6C3E-D11C-E038-597FBAFD5AF4}"/>
              </a:ext>
            </a:extLst>
          </p:cNvPr>
          <p:cNvSpPr txBox="1"/>
          <p:nvPr/>
        </p:nvSpPr>
        <p:spPr>
          <a:xfrm>
            <a:off x="8994596" y="9170574"/>
            <a:ext cx="316872" cy="830227"/>
          </a:xfrm>
          <a:prstGeom prst="rect">
            <a:avLst/>
          </a:prstGeom>
        </p:spPr>
        <p:txBody>
          <a:bodyPr lIns="0" tIns="0" rIns="0" bIns="0" rtlCol="0" anchor="t">
            <a:spAutoFit/>
          </a:bodyPr>
          <a:lstStyle/>
          <a:p>
            <a:pPr algn="ctr">
              <a:lnSpc>
                <a:spcPts val="6889"/>
              </a:lnSpc>
            </a:pPr>
            <a:r>
              <a:rPr lang="en-US" sz="4921" dirty="0">
                <a:solidFill>
                  <a:srgbClr val="FFFFFF"/>
                </a:solidFill>
                <a:latin typeface="Carlito"/>
              </a:rPr>
              <a:t>9</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63</TotalTime>
  <Words>1956</Words>
  <Application>Microsoft Office PowerPoint</Application>
  <PresentationFormat>Custom</PresentationFormat>
  <Paragraphs>295</Paragraphs>
  <Slides>16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Carlito</vt:lpstr>
      <vt:lpstr>Calibri</vt:lpstr>
      <vt:lpstr>Sunborn Bold</vt:lpstr>
      <vt:lpstr>Carlito Bold</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KS4 Offline Activities</dc:title>
  <dc:creator>Alice Hossent</dc:creator>
  <cp:lastModifiedBy>Alice Hossent</cp:lastModifiedBy>
  <cp:revision>5</cp:revision>
  <dcterms:created xsi:type="dcterms:W3CDTF">2006-08-16T00:00:00Z</dcterms:created>
  <dcterms:modified xsi:type="dcterms:W3CDTF">2026-07-31T08:59:11Z</dcterms:modified>
  <dc:identifier>DAFbxh7J1Nc</dc:identifier>
</cp:coreProperties>
</file>