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1.xml" ContentType="application/vnd.openxmlformats-officedocument.presentationml.tags+xml"/>
  <Override PartName="/ppt/notesSlides/notesSlide22.xml" ContentType="application/vnd.openxmlformats-officedocument.presentationml.notesSlide+xml"/>
  <Override PartName="/ppt/tags/tag12.xml" ContentType="application/vnd.openxmlformats-officedocument.presentationml.tags+xml"/>
  <Override PartName="/ppt/notesSlides/notesSlide23.xml" ContentType="application/vnd.openxmlformats-officedocument.presentationml.notesSlide+xml"/>
  <Override PartName="/ppt/tags/tag13.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1125" r:id="rId2"/>
    <p:sldId id="648" r:id="rId3"/>
    <p:sldId id="1162" r:id="rId4"/>
    <p:sldId id="661" r:id="rId5"/>
    <p:sldId id="1126" r:id="rId6"/>
    <p:sldId id="1144" r:id="rId7"/>
    <p:sldId id="1167" r:id="rId8"/>
    <p:sldId id="1128" r:id="rId9"/>
    <p:sldId id="1163" r:id="rId10"/>
    <p:sldId id="628" r:id="rId11"/>
    <p:sldId id="1003" r:id="rId12"/>
    <p:sldId id="1161" r:id="rId13"/>
    <p:sldId id="1173" r:id="rId14"/>
    <p:sldId id="1165" r:id="rId15"/>
    <p:sldId id="968" r:id="rId16"/>
    <p:sldId id="1168" r:id="rId17"/>
    <p:sldId id="983" r:id="rId18"/>
    <p:sldId id="1164" r:id="rId19"/>
    <p:sldId id="1176" r:id="rId20"/>
    <p:sldId id="1196" r:id="rId21"/>
    <p:sldId id="1159" r:id="rId22"/>
    <p:sldId id="1137" r:id="rId23"/>
    <p:sldId id="1133" r:id="rId24"/>
    <p:sldId id="1135" r:id="rId25"/>
    <p:sldId id="1187" r:id="rId2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5A5A5"/>
    <a:srgbClr val="0072BA"/>
    <a:srgbClr val="FF9900"/>
    <a:srgbClr val="50BDC0"/>
    <a:srgbClr val="F6D000"/>
    <a:srgbClr val="00AF61"/>
    <a:srgbClr val="FF6600"/>
    <a:srgbClr val="B779AD"/>
    <a:srgbClr val="3FD177"/>
    <a:srgbClr val="FC5C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14" autoAdjust="0"/>
    <p:restoredTop sz="77895" autoAdjust="0"/>
  </p:normalViewPr>
  <p:slideViewPr>
    <p:cSldViewPr snapToGrid="0">
      <p:cViewPr varScale="1">
        <p:scale>
          <a:sx n="85" d="100"/>
          <a:sy n="85" d="100"/>
        </p:scale>
        <p:origin x="178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F8D0E65-E819-4DC9-BA7D-B76510C30413}" type="datetimeFigureOut">
              <a:rPr lang="en-GB" smtClean="0"/>
              <a:t>14/01/2024</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4153E87-001E-4BF5-B64A-317BD5A31B38}" type="slidenum">
              <a:rPr lang="en-GB" smtClean="0"/>
              <a:t>‹#›</a:t>
            </a:fld>
            <a:endParaRPr lang="en-GB"/>
          </a:p>
        </p:txBody>
      </p:sp>
    </p:spTree>
    <p:extLst>
      <p:ext uri="{BB962C8B-B14F-4D97-AF65-F5344CB8AC3E}">
        <p14:creationId xmlns:p14="http://schemas.microsoft.com/office/powerpoint/2010/main" val="2529690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8055"/>
          </a:xfrm>
          <a:prstGeom prst="rect">
            <a:avLst/>
          </a:prstGeom>
        </p:spPr>
        <p:txBody>
          <a:bodyPr vert="horz" lIns="91266" tIns="45633" rIns="91266" bIns="45633" rtlCol="0"/>
          <a:lstStyle>
            <a:lvl1pPr algn="l">
              <a:defRPr sz="1200"/>
            </a:lvl1pPr>
          </a:lstStyle>
          <a:p>
            <a:endParaRPr lang="en-GB"/>
          </a:p>
        </p:txBody>
      </p:sp>
      <p:sp>
        <p:nvSpPr>
          <p:cNvPr id="3" name="Date Placeholder 2"/>
          <p:cNvSpPr>
            <a:spLocks noGrp="1"/>
          </p:cNvSpPr>
          <p:nvPr>
            <p:ph type="dt" idx="1"/>
          </p:nvPr>
        </p:nvSpPr>
        <p:spPr>
          <a:xfrm>
            <a:off x="3850443" y="0"/>
            <a:ext cx="2945660" cy="498055"/>
          </a:xfrm>
          <a:prstGeom prst="rect">
            <a:avLst/>
          </a:prstGeom>
        </p:spPr>
        <p:txBody>
          <a:bodyPr vert="horz" lIns="91266" tIns="45633" rIns="91266" bIns="45633" rtlCol="0"/>
          <a:lstStyle>
            <a:lvl1pPr algn="r">
              <a:defRPr sz="1200"/>
            </a:lvl1pPr>
          </a:lstStyle>
          <a:p>
            <a:fld id="{3FD368B5-DC4D-4154-9812-699538F38B4E}" type="datetimeFigureOut">
              <a:rPr lang="en-GB" smtClean="0"/>
              <a:t>14/01/2024</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266" tIns="45633" rIns="91266" bIns="45633" rtlCol="0" anchor="ctr"/>
          <a:lstStyle/>
          <a:p>
            <a:endParaRPr lang="en-GB"/>
          </a:p>
        </p:txBody>
      </p:sp>
      <p:sp>
        <p:nvSpPr>
          <p:cNvPr id="5" name="Notes Placeholder 4"/>
          <p:cNvSpPr>
            <a:spLocks noGrp="1"/>
          </p:cNvSpPr>
          <p:nvPr>
            <p:ph type="body" sz="quarter" idx="3"/>
          </p:nvPr>
        </p:nvSpPr>
        <p:spPr>
          <a:xfrm>
            <a:off x="679768" y="4777195"/>
            <a:ext cx="5438140" cy="3908613"/>
          </a:xfrm>
          <a:prstGeom prst="rect">
            <a:avLst/>
          </a:prstGeom>
        </p:spPr>
        <p:txBody>
          <a:bodyPr vert="horz" lIns="91266" tIns="45633" rIns="91266" bIns="4563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60" cy="498054"/>
          </a:xfrm>
          <a:prstGeom prst="rect">
            <a:avLst/>
          </a:prstGeom>
        </p:spPr>
        <p:txBody>
          <a:bodyPr vert="horz" lIns="91266" tIns="45633" rIns="91266" bIns="45633"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60" cy="498054"/>
          </a:xfrm>
          <a:prstGeom prst="rect">
            <a:avLst/>
          </a:prstGeom>
        </p:spPr>
        <p:txBody>
          <a:bodyPr vert="horz" lIns="91266" tIns="45633" rIns="91266" bIns="45633" rtlCol="0" anchor="b"/>
          <a:lstStyle>
            <a:lvl1pPr algn="r">
              <a:defRPr sz="1200"/>
            </a:lvl1pPr>
          </a:lstStyle>
          <a:p>
            <a:fld id="{E9295430-1DDE-4C21-A1C5-E00DB03C7282}" type="slidenum">
              <a:rPr lang="en-GB" smtClean="0"/>
              <a:t>‹#›</a:t>
            </a:fld>
            <a:endParaRPr lang="en-GB"/>
          </a:p>
        </p:txBody>
      </p:sp>
    </p:spTree>
    <p:extLst>
      <p:ext uri="{BB962C8B-B14F-4D97-AF65-F5344CB8AC3E}">
        <p14:creationId xmlns:p14="http://schemas.microsoft.com/office/powerpoint/2010/main" val="1230395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D8F3F8-784D-4BD0-B132-FF0371917A74}" type="slidenum">
              <a:rPr lang="en-GB" smtClean="0"/>
              <a:t>1</a:t>
            </a:fld>
            <a:endParaRPr lang="en-GB"/>
          </a:p>
        </p:txBody>
      </p:sp>
    </p:spTree>
    <p:extLst>
      <p:ext uri="{BB962C8B-B14F-4D97-AF65-F5344CB8AC3E}">
        <p14:creationId xmlns:p14="http://schemas.microsoft.com/office/powerpoint/2010/main" val="923457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Careerpilot is a website that you can use for free. It has lots of information and tools to help you to start to think about future career ideas and pathways. </a:t>
            </a:r>
          </a:p>
          <a:p>
            <a:endParaRPr lang="en-GB" dirty="0"/>
          </a:p>
          <a:p>
            <a:r>
              <a:rPr lang="en-GB" dirty="0"/>
              <a:t>The website is built around 3 stages:</a:t>
            </a:r>
          </a:p>
          <a:p>
            <a:pPr marL="228600" indent="-228600">
              <a:buFont typeface="+mj-lt"/>
              <a:buAutoNum type="arabicPeriod"/>
            </a:pPr>
            <a:r>
              <a:rPr lang="en-GB" dirty="0"/>
              <a:t>Start with you – with quizzes to find out more about what might suit you</a:t>
            </a:r>
          </a:p>
          <a:p>
            <a:pPr marL="228600" indent="-228600">
              <a:buFont typeface="+mj-lt"/>
              <a:buAutoNum type="arabicPeriod"/>
            </a:pPr>
            <a:r>
              <a:rPr lang="en-GB" dirty="0"/>
              <a:t>Explore your options – where you can search for courses and jobs</a:t>
            </a:r>
          </a:p>
          <a:p>
            <a:pPr marL="228600" indent="-228600">
              <a:buFont typeface="+mj-lt"/>
              <a:buAutoNum type="arabicPeriod"/>
            </a:pPr>
            <a:r>
              <a:rPr lang="en-GB" dirty="0"/>
              <a:t>Plan your next steps – where you can build a report and plan some actions.</a:t>
            </a:r>
          </a:p>
          <a:p>
            <a:endParaRPr lang="en-GB" dirty="0"/>
          </a:p>
        </p:txBody>
      </p:sp>
      <p:sp>
        <p:nvSpPr>
          <p:cNvPr id="4" name="Slide Number Placeholder 3"/>
          <p:cNvSpPr>
            <a:spLocks noGrp="1"/>
          </p:cNvSpPr>
          <p:nvPr>
            <p:ph type="sldNum" sz="quarter" idx="5"/>
          </p:nvPr>
        </p:nvSpPr>
        <p:spPr/>
        <p:txBody>
          <a:bodyPr/>
          <a:lstStyle/>
          <a:p>
            <a:fld id="{49D8F3F8-784D-4BD0-B132-FF0371917A74}" type="slidenum">
              <a:rPr lang="en-GB" smtClean="0"/>
              <a:t>10</a:t>
            </a:fld>
            <a:endParaRPr lang="en-GB"/>
          </a:p>
        </p:txBody>
      </p:sp>
    </p:spTree>
    <p:extLst>
      <p:ext uri="{BB962C8B-B14F-4D97-AF65-F5344CB8AC3E}">
        <p14:creationId xmlns:p14="http://schemas.microsoft.com/office/powerpoint/2010/main" val="3365749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students that if they are new to Careerpilot, they need to register to use the website. </a:t>
            </a:r>
          </a:p>
          <a:p>
            <a:r>
              <a:rPr lang="en-GB" dirty="0"/>
              <a:t>They must click on the ‘Register’ button in the top right corner to open up a short registration form that takes a few minutes to complete. </a:t>
            </a:r>
          </a:p>
          <a:p>
            <a:r>
              <a:rPr lang="en-GB" dirty="0"/>
              <a:t>Remind students to use their school email address to register and to click on your school from the drop down list.</a:t>
            </a:r>
          </a:p>
          <a:p>
            <a:r>
              <a:rPr lang="en-GB" dirty="0"/>
              <a:t>Students that have already registered just need to log in with their email and password. </a:t>
            </a:r>
          </a:p>
        </p:txBody>
      </p:sp>
      <p:sp>
        <p:nvSpPr>
          <p:cNvPr id="4" name="Slide Number Placeholder 3"/>
          <p:cNvSpPr>
            <a:spLocks noGrp="1"/>
          </p:cNvSpPr>
          <p:nvPr>
            <p:ph type="sldNum" sz="quarter" idx="10"/>
          </p:nvPr>
        </p:nvSpPr>
        <p:spPr/>
        <p:txBody>
          <a:bodyPr/>
          <a:lstStyle/>
          <a:p>
            <a:fld id="{E9295430-1DDE-4C21-A1C5-E00DB03C7282}" type="slidenum">
              <a:rPr lang="en-GB" smtClean="0"/>
              <a:t>11</a:t>
            </a:fld>
            <a:endParaRPr lang="en-GB"/>
          </a:p>
        </p:txBody>
      </p:sp>
    </p:spTree>
    <p:extLst>
      <p:ext uri="{BB962C8B-B14F-4D97-AF65-F5344CB8AC3E}">
        <p14:creationId xmlns:p14="http://schemas.microsoft.com/office/powerpoint/2010/main" val="3011188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295430-1DDE-4C21-A1C5-E00DB03C7282}" type="slidenum">
              <a:rPr lang="en-GB" smtClean="0"/>
              <a:t>12</a:t>
            </a:fld>
            <a:endParaRPr lang="en-GB"/>
          </a:p>
        </p:txBody>
      </p:sp>
    </p:spTree>
    <p:extLst>
      <p:ext uri="{BB962C8B-B14F-4D97-AF65-F5344CB8AC3E}">
        <p14:creationId xmlns:p14="http://schemas.microsoft.com/office/powerpoint/2010/main" val="2675170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295430-1DDE-4C21-A1C5-E00DB03C7282}" type="slidenum">
              <a:rPr lang="en-GB" smtClean="0"/>
              <a:t>13</a:t>
            </a:fld>
            <a:endParaRPr lang="en-GB"/>
          </a:p>
        </p:txBody>
      </p:sp>
    </p:spTree>
    <p:extLst>
      <p:ext uri="{BB962C8B-B14F-4D97-AF65-F5344CB8AC3E}">
        <p14:creationId xmlns:p14="http://schemas.microsoft.com/office/powerpoint/2010/main" val="2202782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503820" indent="-193289">
              <a:spcBef>
                <a:spcPct val="30000"/>
              </a:spcBef>
              <a:defRPr sz="1200">
                <a:solidFill>
                  <a:schemeClr val="tx1"/>
                </a:solidFill>
                <a:latin typeface="Arial" panose="020B0604020202020204" pitchFamily="34" charset="0"/>
              </a:defRPr>
            </a:lvl2pPr>
            <a:lvl3pPr marL="774743" indent="-153681">
              <a:spcBef>
                <a:spcPct val="30000"/>
              </a:spcBef>
              <a:defRPr sz="1200">
                <a:solidFill>
                  <a:schemeClr val="tx1"/>
                </a:solidFill>
                <a:latin typeface="Arial" panose="020B0604020202020204" pitchFamily="34" charset="0"/>
              </a:defRPr>
            </a:lvl3pPr>
            <a:lvl4pPr marL="1085274" indent="-153681">
              <a:spcBef>
                <a:spcPct val="30000"/>
              </a:spcBef>
              <a:defRPr sz="1200">
                <a:solidFill>
                  <a:schemeClr val="tx1"/>
                </a:solidFill>
                <a:latin typeface="Arial" panose="020B0604020202020204" pitchFamily="34" charset="0"/>
              </a:defRPr>
            </a:lvl4pPr>
            <a:lvl5pPr marL="1395804" indent="-153681">
              <a:spcBef>
                <a:spcPct val="30000"/>
              </a:spcBef>
              <a:defRPr sz="1200">
                <a:solidFill>
                  <a:schemeClr val="tx1"/>
                </a:solidFill>
                <a:latin typeface="Arial" panose="020B0604020202020204" pitchFamily="34" charset="0"/>
              </a:defRPr>
            </a:lvl5pPr>
            <a:lvl6pPr marL="1852095" indent="-153681" eaLnBrk="0" fontAlgn="base" hangingPunct="0">
              <a:spcBef>
                <a:spcPct val="30000"/>
              </a:spcBef>
              <a:spcAft>
                <a:spcPct val="0"/>
              </a:spcAft>
              <a:defRPr sz="1200">
                <a:solidFill>
                  <a:schemeClr val="tx1"/>
                </a:solidFill>
                <a:latin typeface="Arial" panose="020B0604020202020204" pitchFamily="34" charset="0"/>
              </a:defRPr>
            </a:lvl6pPr>
            <a:lvl7pPr marL="2308386" indent="-153681" eaLnBrk="0" fontAlgn="base" hangingPunct="0">
              <a:spcBef>
                <a:spcPct val="30000"/>
              </a:spcBef>
              <a:spcAft>
                <a:spcPct val="0"/>
              </a:spcAft>
              <a:defRPr sz="1200">
                <a:solidFill>
                  <a:schemeClr val="tx1"/>
                </a:solidFill>
                <a:latin typeface="Arial" panose="020B0604020202020204" pitchFamily="34" charset="0"/>
              </a:defRPr>
            </a:lvl7pPr>
            <a:lvl8pPr marL="2764675" indent="-153681" eaLnBrk="0" fontAlgn="base" hangingPunct="0">
              <a:spcBef>
                <a:spcPct val="30000"/>
              </a:spcBef>
              <a:spcAft>
                <a:spcPct val="0"/>
              </a:spcAft>
              <a:defRPr sz="1200">
                <a:solidFill>
                  <a:schemeClr val="tx1"/>
                </a:solidFill>
                <a:latin typeface="Arial" panose="020B0604020202020204" pitchFamily="34" charset="0"/>
              </a:defRPr>
            </a:lvl8pPr>
            <a:lvl9pPr marL="3220966" indent="-15368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BC9E94-705B-49ED-86E9-578C9945EF19}" type="slidenum">
              <a:rPr lang="en-GB" altLang="en-US" sz="800"/>
              <a:pPr>
                <a:spcBef>
                  <a:spcPct val="0"/>
                </a:spcBef>
              </a:pPr>
              <a:t>14</a:t>
            </a:fld>
            <a:endParaRPr lang="en-GB" altLang="en-US" sz="8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Students can use their list subjects and those they are interested in as a starting point for exploring where they might lead.</a:t>
            </a:r>
          </a:p>
        </p:txBody>
      </p:sp>
    </p:spTree>
    <p:extLst>
      <p:ext uri="{BB962C8B-B14F-4D97-AF65-F5344CB8AC3E}">
        <p14:creationId xmlns:p14="http://schemas.microsoft.com/office/powerpoint/2010/main" val="1650167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503820" indent="-193289">
              <a:spcBef>
                <a:spcPct val="30000"/>
              </a:spcBef>
              <a:defRPr sz="1200">
                <a:solidFill>
                  <a:schemeClr val="tx1"/>
                </a:solidFill>
                <a:latin typeface="Arial" panose="020B0604020202020204" pitchFamily="34" charset="0"/>
              </a:defRPr>
            </a:lvl2pPr>
            <a:lvl3pPr marL="774743" indent="-153681">
              <a:spcBef>
                <a:spcPct val="30000"/>
              </a:spcBef>
              <a:defRPr sz="1200">
                <a:solidFill>
                  <a:schemeClr val="tx1"/>
                </a:solidFill>
                <a:latin typeface="Arial" panose="020B0604020202020204" pitchFamily="34" charset="0"/>
              </a:defRPr>
            </a:lvl3pPr>
            <a:lvl4pPr marL="1085274" indent="-153681">
              <a:spcBef>
                <a:spcPct val="30000"/>
              </a:spcBef>
              <a:defRPr sz="1200">
                <a:solidFill>
                  <a:schemeClr val="tx1"/>
                </a:solidFill>
                <a:latin typeface="Arial" panose="020B0604020202020204" pitchFamily="34" charset="0"/>
              </a:defRPr>
            </a:lvl4pPr>
            <a:lvl5pPr marL="1395804" indent="-153681">
              <a:spcBef>
                <a:spcPct val="30000"/>
              </a:spcBef>
              <a:defRPr sz="1200">
                <a:solidFill>
                  <a:schemeClr val="tx1"/>
                </a:solidFill>
                <a:latin typeface="Arial" panose="020B0604020202020204" pitchFamily="34" charset="0"/>
              </a:defRPr>
            </a:lvl5pPr>
            <a:lvl6pPr marL="1852095" indent="-153681" eaLnBrk="0" fontAlgn="base" hangingPunct="0">
              <a:spcBef>
                <a:spcPct val="30000"/>
              </a:spcBef>
              <a:spcAft>
                <a:spcPct val="0"/>
              </a:spcAft>
              <a:defRPr sz="1200">
                <a:solidFill>
                  <a:schemeClr val="tx1"/>
                </a:solidFill>
                <a:latin typeface="Arial" panose="020B0604020202020204" pitchFamily="34" charset="0"/>
              </a:defRPr>
            </a:lvl6pPr>
            <a:lvl7pPr marL="2308386" indent="-153681" eaLnBrk="0" fontAlgn="base" hangingPunct="0">
              <a:spcBef>
                <a:spcPct val="30000"/>
              </a:spcBef>
              <a:spcAft>
                <a:spcPct val="0"/>
              </a:spcAft>
              <a:defRPr sz="1200">
                <a:solidFill>
                  <a:schemeClr val="tx1"/>
                </a:solidFill>
                <a:latin typeface="Arial" panose="020B0604020202020204" pitchFamily="34" charset="0"/>
              </a:defRPr>
            </a:lvl7pPr>
            <a:lvl8pPr marL="2764675" indent="-153681" eaLnBrk="0" fontAlgn="base" hangingPunct="0">
              <a:spcBef>
                <a:spcPct val="30000"/>
              </a:spcBef>
              <a:spcAft>
                <a:spcPct val="0"/>
              </a:spcAft>
              <a:defRPr sz="1200">
                <a:solidFill>
                  <a:schemeClr val="tx1"/>
                </a:solidFill>
                <a:latin typeface="Arial" panose="020B0604020202020204" pitchFamily="34" charset="0"/>
              </a:defRPr>
            </a:lvl8pPr>
            <a:lvl9pPr marL="3220966" indent="-15368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BC9E94-705B-49ED-86E9-578C9945EF19}" type="slidenum">
              <a:rPr lang="en-GB" altLang="en-US" sz="800"/>
              <a:pPr>
                <a:spcBef>
                  <a:spcPct val="0"/>
                </a:spcBef>
              </a:pPr>
              <a:t>15</a:t>
            </a:fld>
            <a:endParaRPr lang="en-GB" altLang="en-US" sz="8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Ask students to complete the job sector quiz – if they have previously completed it they can look at answers they gave before and review if still relevant and overwrite if necessary.</a:t>
            </a:r>
          </a:p>
        </p:txBody>
      </p:sp>
    </p:spTree>
    <p:extLst>
      <p:ext uri="{BB962C8B-B14F-4D97-AF65-F5344CB8AC3E}">
        <p14:creationId xmlns:p14="http://schemas.microsoft.com/office/powerpoint/2010/main" val="1337515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to students what activities they will be doing shortly on Careerpilot. </a:t>
            </a:r>
          </a:p>
          <a:p>
            <a:r>
              <a:rPr lang="en-GB" dirty="0"/>
              <a:t>Use the following slides 11-16 to explain how to complete these activities before getting started….</a:t>
            </a:r>
          </a:p>
          <a:p>
            <a:endParaRPr lang="en-GB" dirty="0"/>
          </a:p>
        </p:txBody>
      </p:sp>
      <p:sp>
        <p:nvSpPr>
          <p:cNvPr id="4" name="Slide Number Placeholder 3"/>
          <p:cNvSpPr>
            <a:spLocks noGrp="1"/>
          </p:cNvSpPr>
          <p:nvPr>
            <p:ph type="sldNum" sz="quarter" idx="5"/>
          </p:nvPr>
        </p:nvSpPr>
        <p:spPr/>
        <p:txBody>
          <a:bodyPr/>
          <a:lstStyle/>
          <a:p>
            <a:fld id="{49D8F3F8-784D-4BD0-B132-FF0371917A74}" type="slidenum">
              <a:rPr lang="en-GB" smtClean="0"/>
              <a:t>16</a:t>
            </a:fld>
            <a:endParaRPr lang="en-GB"/>
          </a:p>
        </p:txBody>
      </p:sp>
    </p:spTree>
    <p:extLst>
      <p:ext uri="{BB962C8B-B14F-4D97-AF65-F5344CB8AC3E}">
        <p14:creationId xmlns:p14="http://schemas.microsoft.com/office/powerpoint/2010/main" val="1475328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503820" indent="-193289">
              <a:spcBef>
                <a:spcPct val="30000"/>
              </a:spcBef>
              <a:defRPr sz="1200">
                <a:solidFill>
                  <a:schemeClr val="tx1"/>
                </a:solidFill>
                <a:latin typeface="Arial" panose="020B0604020202020204" pitchFamily="34" charset="0"/>
              </a:defRPr>
            </a:lvl2pPr>
            <a:lvl3pPr marL="774743" indent="-153681">
              <a:spcBef>
                <a:spcPct val="30000"/>
              </a:spcBef>
              <a:defRPr sz="1200">
                <a:solidFill>
                  <a:schemeClr val="tx1"/>
                </a:solidFill>
                <a:latin typeface="Arial" panose="020B0604020202020204" pitchFamily="34" charset="0"/>
              </a:defRPr>
            </a:lvl3pPr>
            <a:lvl4pPr marL="1085274" indent="-153681">
              <a:spcBef>
                <a:spcPct val="30000"/>
              </a:spcBef>
              <a:defRPr sz="1200">
                <a:solidFill>
                  <a:schemeClr val="tx1"/>
                </a:solidFill>
                <a:latin typeface="Arial" panose="020B0604020202020204" pitchFamily="34" charset="0"/>
              </a:defRPr>
            </a:lvl4pPr>
            <a:lvl5pPr marL="1395804" indent="-153681">
              <a:spcBef>
                <a:spcPct val="30000"/>
              </a:spcBef>
              <a:defRPr sz="1200">
                <a:solidFill>
                  <a:schemeClr val="tx1"/>
                </a:solidFill>
                <a:latin typeface="Arial" panose="020B0604020202020204" pitchFamily="34" charset="0"/>
              </a:defRPr>
            </a:lvl5pPr>
            <a:lvl6pPr marL="1852095" indent="-153681" eaLnBrk="0" fontAlgn="base" hangingPunct="0">
              <a:spcBef>
                <a:spcPct val="30000"/>
              </a:spcBef>
              <a:spcAft>
                <a:spcPct val="0"/>
              </a:spcAft>
              <a:defRPr sz="1200">
                <a:solidFill>
                  <a:schemeClr val="tx1"/>
                </a:solidFill>
                <a:latin typeface="Arial" panose="020B0604020202020204" pitchFamily="34" charset="0"/>
              </a:defRPr>
            </a:lvl6pPr>
            <a:lvl7pPr marL="2308386" indent="-153681" eaLnBrk="0" fontAlgn="base" hangingPunct="0">
              <a:spcBef>
                <a:spcPct val="30000"/>
              </a:spcBef>
              <a:spcAft>
                <a:spcPct val="0"/>
              </a:spcAft>
              <a:defRPr sz="1200">
                <a:solidFill>
                  <a:schemeClr val="tx1"/>
                </a:solidFill>
                <a:latin typeface="Arial" panose="020B0604020202020204" pitchFamily="34" charset="0"/>
              </a:defRPr>
            </a:lvl7pPr>
            <a:lvl8pPr marL="2764675" indent="-153681" eaLnBrk="0" fontAlgn="base" hangingPunct="0">
              <a:spcBef>
                <a:spcPct val="30000"/>
              </a:spcBef>
              <a:spcAft>
                <a:spcPct val="0"/>
              </a:spcAft>
              <a:defRPr sz="1200">
                <a:solidFill>
                  <a:schemeClr val="tx1"/>
                </a:solidFill>
                <a:latin typeface="Arial" panose="020B0604020202020204" pitchFamily="34" charset="0"/>
              </a:defRPr>
            </a:lvl8pPr>
            <a:lvl9pPr marL="3220966" indent="-15368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BC9E94-705B-49ED-86E9-578C9945EF19}" type="slidenum">
              <a:rPr lang="en-GB" altLang="en-US" sz="800"/>
              <a:pPr>
                <a:spcBef>
                  <a:spcPct val="0"/>
                </a:spcBef>
              </a:pPr>
              <a:t>17</a:t>
            </a:fld>
            <a:endParaRPr lang="en-GB" altLang="en-US" sz="8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r>
              <a:rPr lang="en-GB" altLang="en-US" dirty="0">
                <a:latin typeface="Arial" panose="020B0604020202020204" pitchFamily="34" charset="0"/>
              </a:rPr>
              <a:t>Class discussion – what skills did students come up with?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These eight skills have been identified by employers as being essential to any job. They are people skills, so are all about how you communicate with others, how you manage yourself and come up with new ideas.</a:t>
            </a:r>
          </a:p>
          <a:p>
            <a:pPr eaLnBrk="1" hangingPunct="1"/>
            <a:r>
              <a:rPr lang="en-GB" altLang="en-US" dirty="0">
                <a:latin typeface="Arial" panose="020B0604020202020204" pitchFamily="34" charset="0"/>
              </a:rPr>
              <a:t>You can see them as four pairs of skills:</a:t>
            </a:r>
          </a:p>
          <a:p>
            <a:pPr marL="171450" indent="-171450" eaLnBrk="1" hangingPunct="1">
              <a:buFont typeface="Arial" panose="020B0604020202020204" pitchFamily="34" charset="0"/>
              <a:buChar char="•"/>
            </a:pPr>
            <a:r>
              <a:rPr lang="en-GB" altLang="en-US" dirty="0">
                <a:latin typeface="Arial" panose="020B0604020202020204" pitchFamily="34" charset="0"/>
              </a:rPr>
              <a:t>Communication skills - Listening and Speaking</a:t>
            </a:r>
          </a:p>
          <a:p>
            <a:pPr marL="171450" indent="-171450" eaLnBrk="1" hangingPunct="1">
              <a:buFont typeface="Arial" panose="020B0604020202020204" pitchFamily="34" charset="0"/>
              <a:buChar char="•"/>
            </a:pPr>
            <a:r>
              <a:rPr lang="en-GB" altLang="en-US" dirty="0">
                <a:latin typeface="Arial" panose="020B0604020202020204" pitchFamily="34" charset="0"/>
              </a:rPr>
              <a:t>Creative Problem Solving skills - Problem Solving and Creativity</a:t>
            </a:r>
          </a:p>
          <a:p>
            <a:pPr marL="171450" indent="-171450" eaLnBrk="1" hangingPunct="1">
              <a:buFont typeface="Arial" panose="020B0604020202020204" pitchFamily="34" charset="0"/>
              <a:buChar char="•"/>
            </a:pPr>
            <a:r>
              <a:rPr lang="en-GB" altLang="en-US" dirty="0">
                <a:latin typeface="Arial" panose="020B0604020202020204" pitchFamily="34" charset="0"/>
              </a:rPr>
              <a:t>Self-management skills - Staying Positive and Aiming High</a:t>
            </a:r>
          </a:p>
          <a:p>
            <a:pPr marL="171450" indent="-171450" eaLnBrk="1" hangingPunct="1">
              <a:buFont typeface="Arial" panose="020B0604020202020204" pitchFamily="34" charset="0"/>
              <a:buChar char="•"/>
            </a:pPr>
            <a:r>
              <a:rPr lang="en-GB" altLang="en-US" dirty="0">
                <a:latin typeface="Arial" panose="020B0604020202020204" pitchFamily="34" charset="0"/>
              </a:rPr>
              <a:t>Inter-personal skills - Leadership and Teamwork</a:t>
            </a:r>
          </a:p>
        </p:txBody>
      </p:sp>
    </p:spTree>
    <p:extLst>
      <p:ext uri="{BB962C8B-B14F-4D97-AF65-F5344CB8AC3E}">
        <p14:creationId xmlns:p14="http://schemas.microsoft.com/office/powerpoint/2010/main" val="2903904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Students can add activities that they have completed where they have been building their skills. </a:t>
            </a:r>
          </a:p>
          <a:p>
            <a:r>
              <a:rPr lang="en-GB" baseline="0" dirty="0"/>
              <a:t>For example, they may take part in a club outside of school where they use Teamwork skills.</a:t>
            </a:r>
            <a:endParaRPr lang="en-GB" dirty="0"/>
          </a:p>
        </p:txBody>
      </p:sp>
      <p:sp>
        <p:nvSpPr>
          <p:cNvPr id="4" name="Slide Number Placeholder 3"/>
          <p:cNvSpPr>
            <a:spLocks noGrp="1"/>
          </p:cNvSpPr>
          <p:nvPr>
            <p:ph type="sldNum" sz="quarter" idx="10"/>
          </p:nvPr>
        </p:nvSpPr>
        <p:spPr/>
        <p:txBody>
          <a:bodyPr/>
          <a:lstStyle/>
          <a:p>
            <a:fld id="{E9295430-1DDE-4C21-A1C5-E00DB03C7282}" type="slidenum">
              <a:rPr lang="en-GB" smtClean="0"/>
              <a:t>18</a:t>
            </a:fld>
            <a:endParaRPr lang="en-GB"/>
          </a:p>
        </p:txBody>
      </p:sp>
    </p:spTree>
    <p:extLst>
      <p:ext uri="{BB962C8B-B14F-4D97-AF65-F5344CB8AC3E}">
        <p14:creationId xmlns:p14="http://schemas.microsoft.com/office/powerpoint/2010/main" val="4117248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Students can add activities that they have completed where they have been building their skills. </a:t>
            </a:r>
          </a:p>
          <a:p>
            <a:r>
              <a:rPr lang="en-GB" baseline="0" dirty="0"/>
              <a:t>For example, they may take part in a club outside of school where they use Teamwork skills.</a:t>
            </a:r>
            <a:endParaRPr lang="en-GB" dirty="0"/>
          </a:p>
        </p:txBody>
      </p:sp>
      <p:sp>
        <p:nvSpPr>
          <p:cNvPr id="4" name="Slide Number Placeholder 3"/>
          <p:cNvSpPr>
            <a:spLocks noGrp="1"/>
          </p:cNvSpPr>
          <p:nvPr>
            <p:ph type="sldNum" sz="quarter" idx="10"/>
          </p:nvPr>
        </p:nvSpPr>
        <p:spPr/>
        <p:txBody>
          <a:bodyPr/>
          <a:lstStyle/>
          <a:p>
            <a:fld id="{E9295430-1DDE-4C21-A1C5-E00DB03C7282}" type="slidenum">
              <a:rPr lang="en-GB" smtClean="0"/>
              <a:t>19</a:t>
            </a:fld>
            <a:endParaRPr lang="en-GB"/>
          </a:p>
        </p:txBody>
      </p:sp>
    </p:spTree>
    <p:extLst>
      <p:ext uri="{BB962C8B-B14F-4D97-AF65-F5344CB8AC3E}">
        <p14:creationId xmlns:p14="http://schemas.microsoft.com/office/powerpoint/2010/main" val="3298887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503820" indent="-193289">
              <a:spcBef>
                <a:spcPct val="30000"/>
              </a:spcBef>
              <a:defRPr sz="1200">
                <a:solidFill>
                  <a:schemeClr val="tx1"/>
                </a:solidFill>
                <a:latin typeface="Arial" panose="020B0604020202020204" pitchFamily="34" charset="0"/>
              </a:defRPr>
            </a:lvl2pPr>
            <a:lvl3pPr marL="774743" indent="-153681">
              <a:spcBef>
                <a:spcPct val="30000"/>
              </a:spcBef>
              <a:defRPr sz="1200">
                <a:solidFill>
                  <a:schemeClr val="tx1"/>
                </a:solidFill>
                <a:latin typeface="Arial" panose="020B0604020202020204" pitchFamily="34" charset="0"/>
              </a:defRPr>
            </a:lvl3pPr>
            <a:lvl4pPr marL="1085274" indent="-153681">
              <a:spcBef>
                <a:spcPct val="30000"/>
              </a:spcBef>
              <a:defRPr sz="1200">
                <a:solidFill>
                  <a:schemeClr val="tx1"/>
                </a:solidFill>
                <a:latin typeface="Arial" panose="020B0604020202020204" pitchFamily="34" charset="0"/>
              </a:defRPr>
            </a:lvl4pPr>
            <a:lvl5pPr marL="1395804" indent="-153681">
              <a:spcBef>
                <a:spcPct val="30000"/>
              </a:spcBef>
              <a:defRPr sz="1200">
                <a:solidFill>
                  <a:schemeClr val="tx1"/>
                </a:solidFill>
                <a:latin typeface="Arial" panose="020B0604020202020204" pitchFamily="34" charset="0"/>
              </a:defRPr>
            </a:lvl5pPr>
            <a:lvl6pPr marL="1852095" indent="-153681" eaLnBrk="0" fontAlgn="base" hangingPunct="0">
              <a:spcBef>
                <a:spcPct val="30000"/>
              </a:spcBef>
              <a:spcAft>
                <a:spcPct val="0"/>
              </a:spcAft>
              <a:defRPr sz="1200">
                <a:solidFill>
                  <a:schemeClr val="tx1"/>
                </a:solidFill>
                <a:latin typeface="Arial" panose="020B0604020202020204" pitchFamily="34" charset="0"/>
              </a:defRPr>
            </a:lvl6pPr>
            <a:lvl7pPr marL="2308386" indent="-153681" eaLnBrk="0" fontAlgn="base" hangingPunct="0">
              <a:spcBef>
                <a:spcPct val="30000"/>
              </a:spcBef>
              <a:spcAft>
                <a:spcPct val="0"/>
              </a:spcAft>
              <a:defRPr sz="1200">
                <a:solidFill>
                  <a:schemeClr val="tx1"/>
                </a:solidFill>
                <a:latin typeface="Arial" panose="020B0604020202020204" pitchFamily="34" charset="0"/>
              </a:defRPr>
            </a:lvl7pPr>
            <a:lvl8pPr marL="2764675" indent="-153681" eaLnBrk="0" fontAlgn="base" hangingPunct="0">
              <a:spcBef>
                <a:spcPct val="30000"/>
              </a:spcBef>
              <a:spcAft>
                <a:spcPct val="0"/>
              </a:spcAft>
              <a:defRPr sz="1200">
                <a:solidFill>
                  <a:schemeClr val="tx1"/>
                </a:solidFill>
                <a:latin typeface="Arial" panose="020B0604020202020204" pitchFamily="34" charset="0"/>
              </a:defRPr>
            </a:lvl8pPr>
            <a:lvl9pPr marL="3220966" indent="-15368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BC9E94-705B-49ED-86E9-578C9945EF19}" type="slidenum">
              <a:rPr lang="en-GB" altLang="en-US" sz="800"/>
              <a:pPr>
                <a:spcBef>
                  <a:spcPct val="0"/>
                </a:spcBef>
              </a:pPr>
              <a:t>2</a:t>
            </a:fld>
            <a:endParaRPr lang="en-GB" altLang="en-US" sz="8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02086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Students can add activities that they have completed where they have been building their skills. </a:t>
            </a:r>
          </a:p>
          <a:p>
            <a:r>
              <a:rPr lang="en-GB" baseline="0" dirty="0"/>
              <a:t>For example, they may take part in a club outside of school where they use Teamwork skills.</a:t>
            </a:r>
            <a:endParaRPr lang="en-GB" dirty="0"/>
          </a:p>
        </p:txBody>
      </p:sp>
      <p:sp>
        <p:nvSpPr>
          <p:cNvPr id="4" name="Slide Number Placeholder 3"/>
          <p:cNvSpPr>
            <a:spLocks noGrp="1"/>
          </p:cNvSpPr>
          <p:nvPr>
            <p:ph type="sldNum" sz="quarter" idx="10"/>
          </p:nvPr>
        </p:nvSpPr>
        <p:spPr/>
        <p:txBody>
          <a:bodyPr/>
          <a:lstStyle/>
          <a:p>
            <a:fld id="{E9295430-1DDE-4C21-A1C5-E00DB03C7282}" type="slidenum">
              <a:rPr lang="en-GB" smtClean="0"/>
              <a:t>20</a:t>
            </a:fld>
            <a:endParaRPr lang="en-GB"/>
          </a:p>
        </p:txBody>
      </p:sp>
    </p:spTree>
    <p:extLst>
      <p:ext uri="{BB962C8B-B14F-4D97-AF65-F5344CB8AC3E}">
        <p14:creationId xmlns:p14="http://schemas.microsoft.com/office/powerpoint/2010/main" val="458365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to students what activities they will be doing shortly on Careerpilot. </a:t>
            </a:r>
          </a:p>
          <a:p>
            <a:r>
              <a:rPr lang="en-GB" dirty="0"/>
              <a:t>Use the following slides 11-16 to explain how to complete these activities before getting started….</a:t>
            </a:r>
          </a:p>
          <a:p>
            <a:endParaRPr lang="en-GB" dirty="0"/>
          </a:p>
        </p:txBody>
      </p:sp>
      <p:sp>
        <p:nvSpPr>
          <p:cNvPr id="4" name="Slide Number Placeholder 3"/>
          <p:cNvSpPr>
            <a:spLocks noGrp="1"/>
          </p:cNvSpPr>
          <p:nvPr>
            <p:ph type="sldNum" sz="quarter" idx="5"/>
          </p:nvPr>
        </p:nvSpPr>
        <p:spPr/>
        <p:txBody>
          <a:bodyPr/>
          <a:lstStyle/>
          <a:p>
            <a:fld id="{49D8F3F8-784D-4BD0-B132-FF0371917A74}" type="slidenum">
              <a:rPr lang="en-GB" smtClean="0"/>
              <a:t>21</a:t>
            </a:fld>
            <a:endParaRPr lang="en-GB"/>
          </a:p>
        </p:txBody>
      </p:sp>
    </p:spTree>
    <p:extLst>
      <p:ext uri="{BB962C8B-B14F-4D97-AF65-F5344CB8AC3E}">
        <p14:creationId xmlns:p14="http://schemas.microsoft.com/office/powerpoint/2010/main" val="1543696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503820" indent="-193289">
              <a:spcBef>
                <a:spcPct val="30000"/>
              </a:spcBef>
              <a:defRPr sz="1200">
                <a:solidFill>
                  <a:schemeClr val="tx1"/>
                </a:solidFill>
                <a:latin typeface="Arial" panose="020B0604020202020204" pitchFamily="34" charset="0"/>
              </a:defRPr>
            </a:lvl2pPr>
            <a:lvl3pPr marL="774743" indent="-153681">
              <a:spcBef>
                <a:spcPct val="30000"/>
              </a:spcBef>
              <a:defRPr sz="1200">
                <a:solidFill>
                  <a:schemeClr val="tx1"/>
                </a:solidFill>
                <a:latin typeface="Arial" panose="020B0604020202020204" pitchFamily="34" charset="0"/>
              </a:defRPr>
            </a:lvl3pPr>
            <a:lvl4pPr marL="1085274" indent="-153681">
              <a:spcBef>
                <a:spcPct val="30000"/>
              </a:spcBef>
              <a:defRPr sz="1200">
                <a:solidFill>
                  <a:schemeClr val="tx1"/>
                </a:solidFill>
                <a:latin typeface="Arial" panose="020B0604020202020204" pitchFamily="34" charset="0"/>
              </a:defRPr>
            </a:lvl4pPr>
            <a:lvl5pPr marL="1395804" indent="-153681">
              <a:spcBef>
                <a:spcPct val="30000"/>
              </a:spcBef>
              <a:defRPr sz="1200">
                <a:solidFill>
                  <a:schemeClr val="tx1"/>
                </a:solidFill>
                <a:latin typeface="Arial" panose="020B0604020202020204" pitchFamily="34" charset="0"/>
              </a:defRPr>
            </a:lvl5pPr>
            <a:lvl6pPr marL="1852095" indent="-153681" eaLnBrk="0" fontAlgn="base" hangingPunct="0">
              <a:spcBef>
                <a:spcPct val="30000"/>
              </a:spcBef>
              <a:spcAft>
                <a:spcPct val="0"/>
              </a:spcAft>
              <a:defRPr sz="1200">
                <a:solidFill>
                  <a:schemeClr val="tx1"/>
                </a:solidFill>
                <a:latin typeface="Arial" panose="020B0604020202020204" pitchFamily="34" charset="0"/>
              </a:defRPr>
            </a:lvl6pPr>
            <a:lvl7pPr marL="2308386" indent="-153681" eaLnBrk="0" fontAlgn="base" hangingPunct="0">
              <a:spcBef>
                <a:spcPct val="30000"/>
              </a:spcBef>
              <a:spcAft>
                <a:spcPct val="0"/>
              </a:spcAft>
              <a:defRPr sz="1200">
                <a:solidFill>
                  <a:schemeClr val="tx1"/>
                </a:solidFill>
                <a:latin typeface="Arial" panose="020B0604020202020204" pitchFamily="34" charset="0"/>
              </a:defRPr>
            </a:lvl7pPr>
            <a:lvl8pPr marL="2764675" indent="-153681" eaLnBrk="0" fontAlgn="base" hangingPunct="0">
              <a:spcBef>
                <a:spcPct val="30000"/>
              </a:spcBef>
              <a:spcAft>
                <a:spcPct val="0"/>
              </a:spcAft>
              <a:defRPr sz="1200">
                <a:solidFill>
                  <a:schemeClr val="tx1"/>
                </a:solidFill>
                <a:latin typeface="Arial" panose="020B0604020202020204" pitchFamily="34" charset="0"/>
              </a:defRPr>
            </a:lvl8pPr>
            <a:lvl9pPr marL="3220966" indent="-15368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BC9E94-705B-49ED-86E9-578C9945EF19}" type="slidenum">
              <a:rPr lang="en-GB" altLang="en-US" sz="800"/>
              <a:pPr>
                <a:spcBef>
                  <a:spcPct val="0"/>
                </a:spcBef>
              </a:pPr>
              <a:t>22</a:t>
            </a:fld>
            <a:endParaRPr lang="en-GB" altLang="en-US" sz="8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The Career Development Institute has developed a careers framework that shows the skills everybody needs to have to manage their future career.</a:t>
            </a:r>
          </a:p>
          <a:p>
            <a:pPr eaLnBrk="1" hangingPunct="1"/>
            <a:r>
              <a:rPr lang="en-US" altLang="en-US" dirty="0">
                <a:latin typeface="Arial" panose="020B0604020202020204" pitchFamily="34" charset="0"/>
              </a:rPr>
              <a:t>This slide shows the students which of the career learning areas (CDI) that this lesson 1 links to. </a:t>
            </a:r>
          </a:p>
          <a:p>
            <a:pPr eaLnBrk="1" hangingPunct="1"/>
            <a:r>
              <a:rPr lang="en-US" altLang="en-US" dirty="0">
                <a:latin typeface="Arial" panose="020B0604020202020204" pitchFamily="34" charset="0"/>
              </a:rPr>
              <a:t>You can also share the structure of the session with students.</a:t>
            </a:r>
          </a:p>
        </p:txBody>
      </p:sp>
    </p:spTree>
    <p:extLst>
      <p:ext uri="{BB962C8B-B14F-4D97-AF65-F5344CB8AC3E}">
        <p14:creationId xmlns:p14="http://schemas.microsoft.com/office/powerpoint/2010/main" val="590321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503820" indent="-193289">
              <a:spcBef>
                <a:spcPct val="30000"/>
              </a:spcBef>
              <a:defRPr sz="1200">
                <a:solidFill>
                  <a:schemeClr val="tx1"/>
                </a:solidFill>
                <a:latin typeface="Arial" panose="020B0604020202020204" pitchFamily="34" charset="0"/>
              </a:defRPr>
            </a:lvl2pPr>
            <a:lvl3pPr marL="774743" indent="-153681">
              <a:spcBef>
                <a:spcPct val="30000"/>
              </a:spcBef>
              <a:defRPr sz="1200">
                <a:solidFill>
                  <a:schemeClr val="tx1"/>
                </a:solidFill>
                <a:latin typeface="Arial" panose="020B0604020202020204" pitchFamily="34" charset="0"/>
              </a:defRPr>
            </a:lvl3pPr>
            <a:lvl4pPr marL="1085274" indent="-153681">
              <a:spcBef>
                <a:spcPct val="30000"/>
              </a:spcBef>
              <a:defRPr sz="1200">
                <a:solidFill>
                  <a:schemeClr val="tx1"/>
                </a:solidFill>
                <a:latin typeface="Arial" panose="020B0604020202020204" pitchFamily="34" charset="0"/>
              </a:defRPr>
            </a:lvl4pPr>
            <a:lvl5pPr marL="1395804" indent="-153681">
              <a:spcBef>
                <a:spcPct val="30000"/>
              </a:spcBef>
              <a:defRPr sz="1200">
                <a:solidFill>
                  <a:schemeClr val="tx1"/>
                </a:solidFill>
                <a:latin typeface="Arial" panose="020B0604020202020204" pitchFamily="34" charset="0"/>
              </a:defRPr>
            </a:lvl5pPr>
            <a:lvl6pPr marL="1852095" indent="-153681" eaLnBrk="0" fontAlgn="base" hangingPunct="0">
              <a:spcBef>
                <a:spcPct val="30000"/>
              </a:spcBef>
              <a:spcAft>
                <a:spcPct val="0"/>
              </a:spcAft>
              <a:defRPr sz="1200">
                <a:solidFill>
                  <a:schemeClr val="tx1"/>
                </a:solidFill>
                <a:latin typeface="Arial" panose="020B0604020202020204" pitchFamily="34" charset="0"/>
              </a:defRPr>
            </a:lvl6pPr>
            <a:lvl7pPr marL="2308386" indent="-153681" eaLnBrk="0" fontAlgn="base" hangingPunct="0">
              <a:spcBef>
                <a:spcPct val="30000"/>
              </a:spcBef>
              <a:spcAft>
                <a:spcPct val="0"/>
              </a:spcAft>
              <a:defRPr sz="1200">
                <a:solidFill>
                  <a:schemeClr val="tx1"/>
                </a:solidFill>
                <a:latin typeface="Arial" panose="020B0604020202020204" pitchFamily="34" charset="0"/>
              </a:defRPr>
            </a:lvl7pPr>
            <a:lvl8pPr marL="2764675" indent="-153681" eaLnBrk="0" fontAlgn="base" hangingPunct="0">
              <a:spcBef>
                <a:spcPct val="30000"/>
              </a:spcBef>
              <a:spcAft>
                <a:spcPct val="0"/>
              </a:spcAft>
              <a:defRPr sz="1200">
                <a:solidFill>
                  <a:schemeClr val="tx1"/>
                </a:solidFill>
                <a:latin typeface="Arial" panose="020B0604020202020204" pitchFamily="34" charset="0"/>
              </a:defRPr>
            </a:lvl8pPr>
            <a:lvl9pPr marL="3220966" indent="-15368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BC9E94-705B-49ED-86E9-578C9945EF19}" type="slidenum">
              <a:rPr lang="en-GB" altLang="en-US" sz="800"/>
              <a:pPr>
                <a:spcBef>
                  <a:spcPct val="0"/>
                </a:spcBef>
              </a:pPr>
              <a:t>23</a:t>
            </a:fld>
            <a:endParaRPr lang="en-GB" altLang="en-US" sz="8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097512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503820" indent="-193289">
              <a:spcBef>
                <a:spcPct val="30000"/>
              </a:spcBef>
              <a:defRPr sz="1200">
                <a:solidFill>
                  <a:schemeClr val="tx1"/>
                </a:solidFill>
                <a:latin typeface="Arial" panose="020B0604020202020204" pitchFamily="34" charset="0"/>
              </a:defRPr>
            </a:lvl2pPr>
            <a:lvl3pPr marL="774743" indent="-153681">
              <a:spcBef>
                <a:spcPct val="30000"/>
              </a:spcBef>
              <a:defRPr sz="1200">
                <a:solidFill>
                  <a:schemeClr val="tx1"/>
                </a:solidFill>
                <a:latin typeface="Arial" panose="020B0604020202020204" pitchFamily="34" charset="0"/>
              </a:defRPr>
            </a:lvl3pPr>
            <a:lvl4pPr marL="1085274" indent="-153681">
              <a:spcBef>
                <a:spcPct val="30000"/>
              </a:spcBef>
              <a:defRPr sz="1200">
                <a:solidFill>
                  <a:schemeClr val="tx1"/>
                </a:solidFill>
                <a:latin typeface="Arial" panose="020B0604020202020204" pitchFamily="34" charset="0"/>
              </a:defRPr>
            </a:lvl4pPr>
            <a:lvl5pPr marL="1395804" indent="-153681">
              <a:spcBef>
                <a:spcPct val="30000"/>
              </a:spcBef>
              <a:defRPr sz="1200">
                <a:solidFill>
                  <a:schemeClr val="tx1"/>
                </a:solidFill>
                <a:latin typeface="Arial" panose="020B0604020202020204" pitchFamily="34" charset="0"/>
              </a:defRPr>
            </a:lvl5pPr>
            <a:lvl6pPr marL="1852095" indent="-153681" eaLnBrk="0" fontAlgn="base" hangingPunct="0">
              <a:spcBef>
                <a:spcPct val="30000"/>
              </a:spcBef>
              <a:spcAft>
                <a:spcPct val="0"/>
              </a:spcAft>
              <a:defRPr sz="1200">
                <a:solidFill>
                  <a:schemeClr val="tx1"/>
                </a:solidFill>
                <a:latin typeface="Arial" panose="020B0604020202020204" pitchFamily="34" charset="0"/>
              </a:defRPr>
            </a:lvl6pPr>
            <a:lvl7pPr marL="2308386" indent="-153681" eaLnBrk="0" fontAlgn="base" hangingPunct="0">
              <a:spcBef>
                <a:spcPct val="30000"/>
              </a:spcBef>
              <a:spcAft>
                <a:spcPct val="0"/>
              </a:spcAft>
              <a:defRPr sz="1200">
                <a:solidFill>
                  <a:schemeClr val="tx1"/>
                </a:solidFill>
                <a:latin typeface="Arial" panose="020B0604020202020204" pitchFamily="34" charset="0"/>
              </a:defRPr>
            </a:lvl7pPr>
            <a:lvl8pPr marL="2764675" indent="-153681" eaLnBrk="0" fontAlgn="base" hangingPunct="0">
              <a:spcBef>
                <a:spcPct val="30000"/>
              </a:spcBef>
              <a:spcAft>
                <a:spcPct val="0"/>
              </a:spcAft>
              <a:defRPr sz="1200">
                <a:solidFill>
                  <a:schemeClr val="tx1"/>
                </a:solidFill>
                <a:latin typeface="Arial" panose="020B0604020202020204" pitchFamily="34" charset="0"/>
              </a:defRPr>
            </a:lvl8pPr>
            <a:lvl9pPr marL="3220966" indent="-15368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BC9E94-705B-49ED-86E9-578C9945EF19}" type="slidenum">
              <a:rPr lang="en-GB" altLang="en-US" sz="800"/>
              <a:pPr>
                <a:spcBef>
                  <a:spcPct val="0"/>
                </a:spcBef>
              </a:pPr>
              <a:t>24</a:t>
            </a:fld>
            <a:endParaRPr lang="en-GB" altLang="en-US" sz="8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3766558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D8F3F8-784D-4BD0-B132-FF0371917A74}" type="slidenum">
              <a:rPr lang="en-GB" smtClean="0"/>
              <a:t>25</a:t>
            </a:fld>
            <a:endParaRPr lang="en-GB"/>
          </a:p>
        </p:txBody>
      </p:sp>
    </p:spTree>
    <p:extLst>
      <p:ext uri="{BB962C8B-B14F-4D97-AF65-F5344CB8AC3E}">
        <p14:creationId xmlns:p14="http://schemas.microsoft.com/office/powerpoint/2010/main" val="960304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503820" indent="-193289">
              <a:spcBef>
                <a:spcPct val="30000"/>
              </a:spcBef>
              <a:defRPr sz="1200">
                <a:solidFill>
                  <a:schemeClr val="tx1"/>
                </a:solidFill>
                <a:latin typeface="Arial" panose="020B0604020202020204" pitchFamily="34" charset="0"/>
              </a:defRPr>
            </a:lvl2pPr>
            <a:lvl3pPr marL="774743" indent="-153681">
              <a:spcBef>
                <a:spcPct val="30000"/>
              </a:spcBef>
              <a:defRPr sz="1200">
                <a:solidFill>
                  <a:schemeClr val="tx1"/>
                </a:solidFill>
                <a:latin typeface="Arial" panose="020B0604020202020204" pitchFamily="34" charset="0"/>
              </a:defRPr>
            </a:lvl3pPr>
            <a:lvl4pPr marL="1085274" indent="-153681">
              <a:spcBef>
                <a:spcPct val="30000"/>
              </a:spcBef>
              <a:defRPr sz="1200">
                <a:solidFill>
                  <a:schemeClr val="tx1"/>
                </a:solidFill>
                <a:latin typeface="Arial" panose="020B0604020202020204" pitchFamily="34" charset="0"/>
              </a:defRPr>
            </a:lvl4pPr>
            <a:lvl5pPr marL="1395804" indent="-153681">
              <a:spcBef>
                <a:spcPct val="30000"/>
              </a:spcBef>
              <a:defRPr sz="1200">
                <a:solidFill>
                  <a:schemeClr val="tx1"/>
                </a:solidFill>
                <a:latin typeface="Arial" panose="020B0604020202020204" pitchFamily="34" charset="0"/>
              </a:defRPr>
            </a:lvl5pPr>
            <a:lvl6pPr marL="1852095" indent="-153681" eaLnBrk="0" fontAlgn="base" hangingPunct="0">
              <a:spcBef>
                <a:spcPct val="30000"/>
              </a:spcBef>
              <a:spcAft>
                <a:spcPct val="0"/>
              </a:spcAft>
              <a:defRPr sz="1200">
                <a:solidFill>
                  <a:schemeClr val="tx1"/>
                </a:solidFill>
                <a:latin typeface="Arial" panose="020B0604020202020204" pitchFamily="34" charset="0"/>
              </a:defRPr>
            </a:lvl6pPr>
            <a:lvl7pPr marL="2308386" indent="-153681" eaLnBrk="0" fontAlgn="base" hangingPunct="0">
              <a:spcBef>
                <a:spcPct val="30000"/>
              </a:spcBef>
              <a:spcAft>
                <a:spcPct val="0"/>
              </a:spcAft>
              <a:defRPr sz="1200">
                <a:solidFill>
                  <a:schemeClr val="tx1"/>
                </a:solidFill>
                <a:latin typeface="Arial" panose="020B0604020202020204" pitchFamily="34" charset="0"/>
              </a:defRPr>
            </a:lvl7pPr>
            <a:lvl8pPr marL="2764675" indent="-153681" eaLnBrk="0" fontAlgn="base" hangingPunct="0">
              <a:spcBef>
                <a:spcPct val="30000"/>
              </a:spcBef>
              <a:spcAft>
                <a:spcPct val="0"/>
              </a:spcAft>
              <a:defRPr sz="1200">
                <a:solidFill>
                  <a:schemeClr val="tx1"/>
                </a:solidFill>
                <a:latin typeface="Arial" panose="020B0604020202020204" pitchFamily="34" charset="0"/>
              </a:defRPr>
            </a:lvl8pPr>
            <a:lvl9pPr marL="3220966" indent="-15368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BC9E94-705B-49ED-86E9-578C9945EF19}" type="slidenum">
              <a:rPr lang="en-GB" altLang="en-US" sz="800"/>
              <a:pPr>
                <a:spcBef>
                  <a:spcPct val="0"/>
                </a:spcBef>
              </a:pPr>
              <a:t>3</a:t>
            </a:fld>
            <a:endParaRPr lang="en-GB" altLang="en-US" sz="8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138021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503820" indent="-193289">
              <a:spcBef>
                <a:spcPct val="30000"/>
              </a:spcBef>
              <a:defRPr sz="1200">
                <a:solidFill>
                  <a:schemeClr val="tx1"/>
                </a:solidFill>
                <a:latin typeface="Arial" panose="020B0604020202020204" pitchFamily="34" charset="0"/>
              </a:defRPr>
            </a:lvl2pPr>
            <a:lvl3pPr marL="774743" indent="-153681">
              <a:spcBef>
                <a:spcPct val="30000"/>
              </a:spcBef>
              <a:defRPr sz="1200">
                <a:solidFill>
                  <a:schemeClr val="tx1"/>
                </a:solidFill>
                <a:latin typeface="Arial" panose="020B0604020202020204" pitchFamily="34" charset="0"/>
              </a:defRPr>
            </a:lvl3pPr>
            <a:lvl4pPr marL="1085274" indent="-153681">
              <a:spcBef>
                <a:spcPct val="30000"/>
              </a:spcBef>
              <a:defRPr sz="1200">
                <a:solidFill>
                  <a:schemeClr val="tx1"/>
                </a:solidFill>
                <a:latin typeface="Arial" panose="020B0604020202020204" pitchFamily="34" charset="0"/>
              </a:defRPr>
            </a:lvl4pPr>
            <a:lvl5pPr marL="1395804" indent="-153681">
              <a:spcBef>
                <a:spcPct val="30000"/>
              </a:spcBef>
              <a:defRPr sz="1200">
                <a:solidFill>
                  <a:schemeClr val="tx1"/>
                </a:solidFill>
                <a:latin typeface="Arial" panose="020B0604020202020204" pitchFamily="34" charset="0"/>
              </a:defRPr>
            </a:lvl5pPr>
            <a:lvl6pPr marL="1852095" indent="-153681" eaLnBrk="0" fontAlgn="base" hangingPunct="0">
              <a:spcBef>
                <a:spcPct val="30000"/>
              </a:spcBef>
              <a:spcAft>
                <a:spcPct val="0"/>
              </a:spcAft>
              <a:defRPr sz="1200">
                <a:solidFill>
                  <a:schemeClr val="tx1"/>
                </a:solidFill>
                <a:latin typeface="Arial" panose="020B0604020202020204" pitchFamily="34" charset="0"/>
              </a:defRPr>
            </a:lvl6pPr>
            <a:lvl7pPr marL="2308386" indent="-153681" eaLnBrk="0" fontAlgn="base" hangingPunct="0">
              <a:spcBef>
                <a:spcPct val="30000"/>
              </a:spcBef>
              <a:spcAft>
                <a:spcPct val="0"/>
              </a:spcAft>
              <a:defRPr sz="1200">
                <a:solidFill>
                  <a:schemeClr val="tx1"/>
                </a:solidFill>
                <a:latin typeface="Arial" panose="020B0604020202020204" pitchFamily="34" charset="0"/>
              </a:defRPr>
            </a:lvl7pPr>
            <a:lvl8pPr marL="2764675" indent="-153681" eaLnBrk="0" fontAlgn="base" hangingPunct="0">
              <a:spcBef>
                <a:spcPct val="30000"/>
              </a:spcBef>
              <a:spcAft>
                <a:spcPct val="0"/>
              </a:spcAft>
              <a:defRPr sz="1200">
                <a:solidFill>
                  <a:schemeClr val="tx1"/>
                </a:solidFill>
                <a:latin typeface="Arial" panose="020B0604020202020204" pitchFamily="34" charset="0"/>
              </a:defRPr>
            </a:lvl8pPr>
            <a:lvl9pPr marL="3220966" indent="-15368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BC9E94-705B-49ED-86E9-578C9945EF19}" type="slidenum">
              <a:rPr lang="en-GB" altLang="en-US" sz="800"/>
              <a:pPr>
                <a:spcBef>
                  <a:spcPct val="0"/>
                </a:spcBef>
              </a:pPr>
              <a:t>4</a:t>
            </a:fld>
            <a:endParaRPr lang="en-GB" altLang="en-US" sz="8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Ask students if they know what a career means? </a:t>
            </a:r>
          </a:p>
          <a:p>
            <a:pPr eaLnBrk="1" hangingPunct="1"/>
            <a:r>
              <a:rPr lang="en-US" altLang="en-US" dirty="0">
                <a:latin typeface="Arial" panose="020B0604020202020204" pitchFamily="34" charset="0"/>
              </a:rPr>
              <a:t>Encourage students to explain what is meant by the word career then reveal the answer.</a:t>
            </a:r>
          </a:p>
          <a:p>
            <a:pPr eaLnBrk="1" hangingPunct="1"/>
            <a:r>
              <a:rPr lang="en-US" altLang="en-US" dirty="0">
                <a:latin typeface="Arial" panose="020B0604020202020204" pitchFamily="34" charset="0"/>
              </a:rPr>
              <a:t>Ask students to share it they have any idea about what sort of job or work they might like to do one day?</a:t>
            </a:r>
          </a:p>
        </p:txBody>
      </p:sp>
    </p:spTree>
    <p:extLst>
      <p:ext uri="{BB962C8B-B14F-4D97-AF65-F5344CB8AC3E}">
        <p14:creationId xmlns:p14="http://schemas.microsoft.com/office/powerpoint/2010/main" val="737650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503820" indent="-193289">
              <a:spcBef>
                <a:spcPct val="30000"/>
              </a:spcBef>
              <a:defRPr sz="1200">
                <a:solidFill>
                  <a:schemeClr val="tx1"/>
                </a:solidFill>
                <a:latin typeface="Arial" panose="020B0604020202020204" pitchFamily="34" charset="0"/>
              </a:defRPr>
            </a:lvl2pPr>
            <a:lvl3pPr marL="774743" indent="-153681">
              <a:spcBef>
                <a:spcPct val="30000"/>
              </a:spcBef>
              <a:defRPr sz="1200">
                <a:solidFill>
                  <a:schemeClr val="tx1"/>
                </a:solidFill>
                <a:latin typeface="Arial" panose="020B0604020202020204" pitchFamily="34" charset="0"/>
              </a:defRPr>
            </a:lvl3pPr>
            <a:lvl4pPr marL="1085274" indent="-153681">
              <a:spcBef>
                <a:spcPct val="30000"/>
              </a:spcBef>
              <a:defRPr sz="1200">
                <a:solidFill>
                  <a:schemeClr val="tx1"/>
                </a:solidFill>
                <a:latin typeface="Arial" panose="020B0604020202020204" pitchFamily="34" charset="0"/>
              </a:defRPr>
            </a:lvl4pPr>
            <a:lvl5pPr marL="1395804" indent="-153681">
              <a:spcBef>
                <a:spcPct val="30000"/>
              </a:spcBef>
              <a:defRPr sz="1200">
                <a:solidFill>
                  <a:schemeClr val="tx1"/>
                </a:solidFill>
                <a:latin typeface="Arial" panose="020B0604020202020204" pitchFamily="34" charset="0"/>
              </a:defRPr>
            </a:lvl5pPr>
            <a:lvl6pPr marL="1852095" indent="-153681" eaLnBrk="0" fontAlgn="base" hangingPunct="0">
              <a:spcBef>
                <a:spcPct val="30000"/>
              </a:spcBef>
              <a:spcAft>
                <a:spcPct val="0"/>
              </a:spcAft>
              <a:defRPr sz="1200">
                <a:solidFill>
                  <a:schemeClr val="tx1"/>
                </a:solidFill>
                <a:latin typeface="Arial" panose="020B0604020202020204" pitchFamily="34" charset="0"/>
              </a:defRPr>
            </a:lvl6pPr>
            <a:lvl7pPr marL="2308386" indent="-153681" eaLnBrk="0" fontAlgn="base" hangingPunct="0">
              <a:spcBef>
                <a:spcPct val="30000"/>
              </a:spcBef>
              <a:spcAft>
                <a:spcPct val="0"/>
              </a:spcAft>
              <a:defRPr sz="1200">
                <a:solidFill>
                  <a:schemeClr val="tx1"/>
                </a:solidFill>
                <a:latin typeface="Arial" panose="020B0604020202020204" pitchFamily="34" charset="0"/>
              </a:defRPr>
            </a:lvl7pPr>
            <a:lvl8pPr marL="2764675" indent="-153681" eaLnBrk="0" fontAlgn="base" hangingPunct="0">
              <a:spcBef>
                <a:spcPct val="30000"/>
              </a:spcBef>
              <a:spcAft>
                <a:spcPct val="0"/>
              </a:spcAft>
              <a:defRPr sz="1200">
                <a:solidFill>
                  <a:schemeClr val="tx1"/>
                </a:solidFill>
                <a:latin typeface="Arial" panose="020B0604020202020204" pitchFamily="34" charset="0"/>
              </a:defRPr>
            </a:lvl8pPr>
            <a:lvl9pPr marL="3220966" indent="-15368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BC9E94-705B-49ED-86E9-578C9945EF19}" type="slidenum">
              <a:rPr lang="en-GB" altLang="en-US" sz="800"/>
              <a:pPr>
                <a:spcBef>
                  <a:spcPct val="0"/>
                </a:spcBef>
              </a:pPr>
              <a:t>5</a:t>
            </a:fld>
            <a:endParaRPr lang="en-GB" altLang="en-US" sz="8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174469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503820" indent="-193289">
              <a:spcBef>
                <a:spcPct val="30000"/>
              </a:spcBef>
              <a:defRPr sz="1200">
                <a:solidFill>
                  <a:schemeClr val="tx1"/>
                </a:solidFill>
                <a:latin typeface="Arial" panose="020B0604020202020204" pitchFamily="34" charset="0"/>
              </a:defRPr>
            </a:lvl2pPr>
            <a:lvl3pPr marL="774743" indent="-153681">
              <a:spcBef>
                <a:spcPct val="30000"/>
              </a:spcBef>
              <a:defRPr sz="1200">
                <a:solidFill>
                  <a:schemeClr val="tx1"/>
                </a:solidFill>
                <a:latin typeface="Arial" panose="020B0604020202020204" pitchFamily="34" charset="0"/>
              </a:defRPr>
            </a:lvl3pPr>
            <a:lvl4pPr marL="1085274" indent="-153681">
              <a:spcBef>
                <a:spcPct val="30000"/>
              </a:spcBef>
              <a:defRPr sz="1200">
                <a:solidFill>
                  <a:schemeClr val="tx1"/>
                </a:solidFill>
                <a:latin typeface="Arial" panose="020B0604020202020204" pitchFamily="34" charset="0"/>
              </a:defRPr>
            </a:lvl4pPr>
            <a:lvl5pPr marL="1395804" indent="-153681">
              <a:spcBef>
                <a:spcPct val="30000"/>
              </a:spcBef>
              <a:defRPr sz="1200">
                <a:solidFill>
                  <a:schemeClr val="tx1"/>
                </a:solidFill>
                <a:latin typeface="Arial" panose="020B0604020202020204" pitchFamily="34" charset="0"/>
              </a:defRPr>
            </a:lvl5pPr>
            <a:lvl6pPr marL="1852095" indent="-153681" eaLnBrk="0" fontAlgn="base" hangingPunct="0">
              <a:spcBef>
                <a:spcPct val="30000"/>
              </a:spcBef>
              <a:spcAft>
                <a:spcPct val="0"/>
              </a:spcAft>
              <a:defRPr sz="1200">
                <a:solidFill>
                  <a:schemeClr val="tx1"/>
                </a:solidFill>
                <a:latin typeface="Arial" panose="020B0604020202020204" pitchFamily="34" charset="0"/>
              </a:defRPr>
            </a:lvl6pPr>
            <a:lvl7pPr marL="2308386" indent="-153681" eaLnBrk="0" fontAlgn="base" hangingPunct="0">
              <a:spcBef>
                <a:spcPct val="30000"/>
              </a:spcBef>
              <a:spcAft>
                <a:spcPct val="0"/>
              </a:spcAft>
              <a:defRPr sz="1200">
                <a:solidFill>
                  <a:schemeClr val="tx1"/>
                </a:solidFill>
                <a:latin typeface="Arial" panose="020B0604020202020204" pitchFamily="34" charset="0"/>
              </a:defRPr>
            </a:lvl7pPr>
            <a:lvl8pPr marL="2764675" indent="-153681" eaLnBrk="0" fontAlgn="base" hangingPunct="0">
              <a:spcBef>
                <a:spcPct val="30000"/>
              </a:spcBef>
              <a:spcAft>
                <a:spcPct val="0"/>
              </a:spcAft>
              <a:defRPr sz="1200">
                <a:solidFill>
                  <a:schemeClr val="tx1"/>
                </a:solidFill>
                <a:latin typeface="Arial" panose="020B0604020202020204" pitchFamily="34" charset="0"/>
              </a:defRPr>
            </a:lvl8pPr>
            <a:lvl9pPr marL="3220966" indent="-15368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BC9E94-705B-49ED-86E9-578C9945EF19}" type="slidenum">
              <a:rPr lang="en-GB" altLang="en-US" sz="800"/>
              <a:pPr>
                <a:spcBef>
                  <a:spcPct val="0"/>
                </a:spcBef>
              </a:pPr>
              <a:t>6</a:t>
            </a:fld>
            <a:endParaRPr lang="en-GB" altLang="en-US" sz="8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Ask students if they know what a career means? </a:t>
            </a:r>
          </a:p>
          <a:p>
            <a:pPr eaLnBrk="1" hangingPunct="1"/>
            <a:r>
              <a:rPr lang="en-US" altLang="en-US" dirty="0">
                <a:latin typeface="Arial" panose="020B0604020202020204" pitchFamily="34" charset="0"/>
              </a:rPr>
              <a:t>Encourage students to explain what is meant by the word career then reveal the answer.</a:t>
            </a:r>
          </a:p>
          <a:p>
            <a:pPr eaLnBrk="1" hangingPunct="1"/>
            <a:r>
              <a:rPr lang="en-US" altLang="en-US" dirty="0">
                <a:latin typeface="Arial" panose="020B0604020202020204" pitchFamily="34" charset="0"/>
              </a:rPr>
              <a:t>Ask students to share it they have any idea about what sort of job or work they might like to do one day?</a:t>
            </a:r>
          </a:p>
        </p:txBody>
      </p:sp>
    </p:spTree>
    <p:extLst>
      <p:ext uri="{BB962C8B-B14F-4D97-AF65-F5344CB8AC3E}">
        <p14:creationId xmlns:p14="http://schemas.microsoft.com/office/powerpoint/2010/main" val="3280487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503820" indent="-193289">
              <a:spcBef>
                <a:spcPct val="30000"/>
              </a:spcBef>
              <a:defRPr sz="1200">
                <a:solidFill>
                  <a:schemeClr val="tx1"/>
                </a:solidFill>
                <a:latin typeface="Arial" panose="020B0604020202020204" pitchFamily="34" charset="0"/>
              </a:defRPr>
            </a:lvl2pPr>
            <a:lvl3pPr marL="774743" indent="-153681">
              <a:spcBef>
                <a:spcPct val="30000"/>
              </a:spcBef>
              <a:defRPr sz="1200">
                <a:solidFill>
                  <a:schemeClr val="tx1"/>
                </a:solidFill>
                <a:latin typeface="Arial" panose="020B0604020202020204" pitchFamily="34" charset="0"/>
              </a:defRPr>
            </a:lvl3pPr>
            <a:lvl4pPr marL="1085274" indent="-153681">
              <a:spcBef>
                <a:spcPct val="30000"/>
              </a:spcBef>
              <a:defRPr sz="1200">
                <a:solidFill>
                  <a:schemeClr val="tx1"/>
                </a:solidFill>
                <a:latin typeface="Arial" panose="020B0604020202020204" pitchFamily="34" charset="0"/>
              </a:defRPr>
            </a:lvl4pPr>
            <a:lvl5pPr marL="1395804" indent="-153681">
              <a:spcBef>
                <a:spcPct val="30000"/>
              </a:spcBef>
              <a:defRPr sz="1200">
                <a:solidFill>
                  <a:schemeClr val="tx1"/>
                </a:solidFill>
                <a:latin typeface="Arial" panose="020B0604020202020204" pitchFamily="34" charset="0"/>
              </a:defRPr>
            </a:lvl5pPr>
            <a:lvl6pPr marL="1852095" indent="-153681" eaLnBrk="0" fontAlgn="base" hangingPunct="0">
              <a:spcBef>
                <a:spcPct val="30000"/>
              </a:spcBef>
              <a:spcAft>
                <a:spcPct val="0"/>
              </a:spcAft>
              <a:defRPr sz="1200">
                <a:solidFill>
                  <a:schemeClr val="tx1"/>
                </a:solidFill>
                <a:latin typeface="Arial" panose="020B0604020202020204" pitchFamily="34" charset="0"/>
              </a:defRPr>
            </a:lvl6pPr>
            <a:lvl7pPr marL="2308386" indent="-153681" eaLnBrk="0" fontAlgn="base" hangingPunct="0">
              <a:spcBef>
                <a:spcPct val="30000"/>
              </a:spcBef>
              <a:spcAft>
                <a:spcPct val="0"/>
              </a:spcAft>
              <a:defRPr sz="1200">
                <a:solidFill>
                  <a:schemeClr val="tx1"/>
                </a:solidFill>
                <a:latin typeface="Arial" panose="020B0604020202020204" pitchFamily="34" charset="0"/>
              </a:defRPr>
            </a:lvl7pPr>
            <a:lvl8pPr marL="2764675" indent="-153681" eaLnBrk="0" fontAlgn="base" hangingPunct="0">
              <a:spcBef>
                <a:spcPct val="30000"/>
              </a:spcBef>
              <a:spcAft>
                <a:spcPct val="0"/>
              </a:spcAft>
              <a:defRPr sz="1200">
                <a:solidFill>
                  <a:schemeClr val="tx1"/>
                </a:solidFill>
                <a:latin typeface="Arial" panose="020B0604020202020204" pitchFamily="34" charset="0"/>
              </a:defRPr>
            </a:lvl8pPr>
            <a:lvl9pPr marL="3220966" indent="-15368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BC9E94-705B-49ED-86E9-578C9945EF19}" type="slidenum">
              <a:rPr lang="en-GB" altLang="en-US" sz="800"/>
              <a:pPr>
                <a:spcBef>
                  <a:spcPct val="0"/>
                </a:spcBef>
              </a:pPr>
              <a:t>7</a:t>
            </a:fld>
            <a:endParaRPr lang="en-GB" altLang="en-US" sz="8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91727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503820" indent="-193289">
              <a:spcBef>
                <a:spcPct val="30000"/>
              </a:spcBef>
              <a:defRPr sz="1200">
                <a:solidFill>
                  <a:schemeClr val="tx1"/>
                </a:solidFill>
                <a:latin typeface="Arial" panose="020B0604020202020204" pitchFamily="34" charset="0"/>
              </a:defRPr>
            </a:lvl2pPr>
            <a:lvl3pPr marL="774743" indent="-153681">
              <a:spcBef>
                <a:spcPct val="30000"/>
              </a:spcBef>
              <a:defRPr sz="1200">
                <a:solidFill>
                  <a:schemeClr val="tx1"/>
                </a:solidFill>
                <a:latin typeface="Arial" panose="020B0604020202020204" pitchFamily="34" charset="0"/>
              </a:defRPr>
            </a:lvl3pPr>
            <a:lvl4pPr marL="1085274" indent="-153681">
              <a:spcBef>
                <a:spcPct val="30000"/>
              </a:spcBef>
              <a:defRPr sz="1200">
                <a:solidFill>
                  <a:schemeClr val="tx1"/>
                </a:solidFill>
                <a:latin typeface="Arial" panose="020B0604020202020204" pitchFamily="34" charset="0"/>
              </a:defRPr>
            </a:lvl4pPr>
            <a:lvl5pPr marL="1395804" indent="-153681">
              <a:spcBef>
                <a:spcPct val="30000"/>
              </a:spcBef>
              <a:defRPr sz="1200">
                <a:solidFill>
                  <a:schemeClr val="tx1"/>
                </a:solidFill>
                <a:latin typeface="Arial" panose="020B0604020202020204" pitchFamily="34" charset="0"/>
              </a:defRPr>
            </a:lvl5pPr>
            <a:lvl6pPr marL="1852095" indent="-153681" eaLnBrk="0" fontAlgn="base" hangingPunct="0">
              <a:spcBef>
                <a:spcPct val="30000"/>
              </a:spcBef>
              <a:spcAft>
                <a:spcPct val="0"/>
              </a:spcAft>
              <a:defRPr sz="1200">
                <a:solidFill>
                  <a:schemeClr val="tx1"/>
                </a:solidFill>
                <a:latin typeface="Arial" panose="020B0604020202020204" pitchFamily="34" charset="0"/>
              </a:defRPr>
            </a:lvl6pPr>
            <a:lvl7pPr marL="2308386" indent="-153681" eaLnBrk="0" fontAlgn="base" hangingPunct="0">
              <a:spcBef>
                <a:spcPct val="30000"/>
              </a:spcBef>
              <a:spcAft>
                <a:spcPct val="0"/>
              </a:spcAft>
              <a:defRPr sz="1200">
                <a:solidFill>
                  <a:schemeClr val="tx1"/>
                </a:solidFill>
                <a:latin typeface="Arial" panose="020B0604020202020204" pitchFamily="34" charset="0"/>
              </a:defRPr>
            </a:lvl7pPr>
            <a:lvl8pPr marL="2764675" indent="-153681" eaLnBrk="0" fontAlgn="base" hangingPunct="0">
              <a:spcBef>
                <a:spcPct val="30000"/>
              </a:spcBef>
              <a:spcAft>
                <a:spcPct val="0"/>
              </a:spcAft>
              <a:defRPr sz="1200">
                <a:solidFill>
                  <a:schemeClr val="tx1"/>
                </a:solidFill>
                <a:latin typeface="Arial" panose="020B0604020202020204" pitchFamily="34" charset="0"/>
              </a:defRPr>
            </a:lvl8pPr>
            <a:lvl9pPr marL="3220966" indent="-15368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BC9E94-705B-49ED-86E9-578C9945EF19}" type="slidenum">
              <a:rPr lang="en-GB" altLang="en-US" sz="800"/>
              <a:pPr>
                <a:spcBef>
                  <a:spcPct val="0"/>
                </a:spcBef>
              </a:pPr>
              <a:t>8</a:t>
            </a:fld>
            <a:endParaRPr lang="en-GB" altLang="en-US" sz="8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Ask students if they know what a career means? </a:t>
            </a:r>
          </a:p>
          <a:p>
            <a:pPr eaLnBrk="1" hangingPunct="1"/>
            <a:r>
              <a:rPr lang="en-US" altLang="en-US" dirty="0">
                <a:latin typeface="Arial" panose="020B0604020202020204" pitchFamily="34" charset="0"/>
              </a:rPr>
              <a:t>Encourage students to explain what is meant by the word career then reveal the answer.</a:t>
            </a:r>
          </a:p>
          <a:p>
            <a:pPr eaLnBrk="1" hangingPunct="1"/>
            <a:r>
              <a:rPr lang="en-US" altLang="en-US" dirty="0">
                <a:latin typeface="Arial" panose="020B0604020202020204" pitchFamily="34" charset="0"/>
              </a:rPr>
              <a:t>Ask students to share it they have any idea about what sort of job or work they might like to do one day?</a:t>
            </a:r>
          </a:p>
        </p:txBody>
      </p:sp>
    </p:spTree>
    <p:extLst>
      <p:ext uri="{BB962C8B-B14F-4D97-AF65-F5344CB8AC3E}">
        <p14:creationId xmlns:p14="http://schemas.microsoft.com/office/powerpoint/2010/main" val="1639257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295430-1DDE-4C21-A1C5-E00DB03C7282}" type="slidenum">
              <a:rPr lang="en-GB" smtClean="0"/>
              <a:t>9</a:t>
            </a:fld>
            <a:endParaRPr lang="en-GB"/>
          </a:p>
        </p:txBody>
      </p:sp>
    </p:spTree>
    <p:extLst>
      <p:ext uri="{BB962C8B-B14F-4D97-AF65-F5344CB8AC3E}">
        <p14:creationId xmlns:p14="http://schemas.microsoft.com/office/powerpoint/2010/main" val="583805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4A6872B-ED41-4C03-868D-DA07362A119E}" type="datetimeFigureOut">
              <a:rPr lang="en-GB" smtClean="0"/>
              <a:t>14/01/2024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E3B874-40D0-4054-9EDF-B7C9956244E2}" type="slidenum">
              <a:rPr lang="en-GB" smtClean="0"/>
              <a:t>‹#›</a:t>
            </a:fld>
            <a:endParaRPr lang="en-GB"/>
          </a:p>
        </p:txBody>
      </p:sp>
    </p:spTree>
    <p:extLst>
      <p:ext uri="{BB962C8B-B14F-4D97-AF65-F5344CB8AC3E}">
        <p14:creationId xmlns:p14="http://schemas.microsoft.com/office/powerpoint/2010/main" val="230922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A6872B-ED41-4C03-868D-DA07362A119E}" type="datetimeFigureOut">
              <a:rPr lang="en-GB" smtClean="0"/>
              <a:t>14/01/2024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E3B874-40D0-4054-9EDF-B7C9956244E2}" type="slidenum">
              <a:rPr lang="en-GB" smtClean="0"/>
              <a:t>‹#›</a:t>
            </a:fld>
            <a:endParaRPr lang="en-GB"/>
          </a:p>
        </p:txBody>
      </p:sp>
    </p:spTree>
    <p:extLst>
      <p:ext uri="{BB962C8B-B14F-4D97-AF65-F5344CB8AC3E}">
        <p14:creationId xmlns:p14="http://schemas.microsoft.com/office/powerpoint/2010/main" val="105912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A6872B-ED41-4C03-868D-DA07362A119E}" type="datetimeFigureOut">
              <a:rPr lang="en-GB" smtClean="0"/>
              <a:t>14/01/2024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E3B874-40D0-4054-9EDF-B7C9956244E2}" type="slidenum">
              <a:rPr lang="en-GB" smtClean="0"/>
              <a:t>‹#›</a:t>
            </a:fld>
            <a:endParaRPr lang="en-GB"/>
          </a:p>
        </p:txBody>
      </p:sp>
    </p:spTree>
    <p:extLst>
      <p:ext uri="{BB962C8B-B14F-4D97-AF65-F5344CB8AC3E}">
        <p14:creationId xmlns:p14="http://schemas.microsoft.com/office/powerpoint/2010/main" val="146767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A6872B-ED41-4C03-868D-DA07362A119E}" type="datetimeFigureOut">
              <a:rPr lang="en-GB" smtClean="0"/>
              <a:t>14/01/2024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E3B874-40D0-4054-9EDF-B7C9956244E2}" type="slidenum">
              <a:rPr lang="en-GB" smtClean="0"/>
              <a:t>‹#›</a:t>
            </a:fld>
            <a:endParaRPr lang="en-GB"/>
          </a:p>
        </p:txBody>
      </p:sp>
    </p:spTree>
    <p:extLst>
      <p:ext uri="{BB962C8B-B14F-4D97-AF65-F5344CB8AC3E}">
        <p14:creationId xmlns:p14="http://schemas.microsoft.com/office/powerpoint/2010/main" val="1331959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A6872B-ED41-4C03-868D-DA07362A119E}" type="datetimeFigureOut">
              <a:rPr lang="en-GB" smtClean="0"/>
              <a:t>14/01/2024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E3B874-40D0-4054-9EDF-B7C9956244E2}" type="slidenum">
              <a:rPr lang="en-GB" smtClean="0"/>
              <a:t>‹#›</a:t>
            </a:fld>
            <a:endParaRPr lang="en-GB"/>
          </a:p>
        </p:txBody>
      </p:sp>
    </p:spTree>
    <p:extLst>
      <p:ext uri="{BB962C8B-B14F-4D97-AF65-F5344CB8AC3E}">
        <p14:creationId xmlns:p14="http://schemas.microsoft.com/office/powerpoint/2010/main" val="438645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A6872B-ED41-4C03-868D-DA07362A119E}" type="datetimeFigureOut">
              <a:rPr lang="en-GB" smtClean="0"/>
              <a:t>14/01/2024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E3B874-40D0-4054-9EDF-B7C9956244E2}" type="slidenum">
              <a:rPr lang="en-GB" smtClean="0"/>
              <a:t>‹#›</a:t>
            </a:fld>
            <a:endParaRPr lang="en-GB"/>
          </a:p>
        </p:txBody>
      </p:sp>
    </p:spTree>
    <p:extLst>
      <p:ext uri="{BB962C8B-B14F-4D97-AF65-F5344CB8AC3E}">
        <p14:creationId xmlns:p14="http://schemas.microsoft.com/office/powerpoint/2010/main" val="144720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A6872B-ED41-4C03-868D-DA07362A119E}" type="datetimeFigureOut">
              <a:rPr lang="en-GB" smtClean="0"/>
              <a:t>14/01/2024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1E3B874-40D0-4054-9EDF-B7C9956244E2}" type="slidenum">
              <a:rPr lang="en-GB" smtClean="0"/>
              <a:t>‹#›</a:t>
            </a:fld>
            <a:endParaRPr lang="en-GB"/>
          </a:p>
        </p:txBody>
      </p:sp>
    </p:spTree>
    <p:extLst>
      <p:ext uri="{BB962C8B-B14F-4D97-AF65-F5344CB8AC3E}">
        <p14:creationId xmlns:p14="http://schemas.microsoft.com/office/powerpoint/2010/main" val="283834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A6872B-ED41-4C03-868D-DA07362A119E}" type="datetimeFigureOut">
              <a:rPr lang="en-GB" smtClean="0"/>
              <a:t>14/01/2024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1E3B874-40D0-4054-9EDF-B7C9956244E2}" type="slidenum">
              <a:rPr lang="en-GB" smtClean="0"/>
              <a:t>‹#›</a:t>
            </a:fld>
            <a:endParaRPr lang="en-GB"/>
          </a:p>
        </p:txBody>
      </p:sp>
    </p:spTree>
    <p:extLst>
      <p:ext uri="{BB962C8B-B14F-4D97-AF65-F5344CB8AC3E}">
        <p14:creationId xmlns:p14="http://schemas.microsoft.com/office/powerpoint/2010/main" val="1632435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A6872B-ED41-4C03-868D-DA07362A119E}" type="datetimeFigureOut">
              <a:rPr lang="en-GB" smtClean="0"/>
              <a:t>14/01/2024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1E3B874-40D0-4054-9EDF-B7C9956244E2}" type="slidenum">
              <a:rPr lang="en-GB" smtClean="0"/>
              <a:t>‹#›</a:t>
            </a:fld>
            <a:endParaRPr lang="en-GB"/>
          </a:p>
        </p:txBody>
      </p:sp>
    </p:spTree>
    <p:extLst>
      <p:ext uri="{BB962C8B-B14F-4D97-AF65-F5344CB8AC3E}">
        <p14:creationId xmlns:p14="http://schemas.microsoft.com/office/powerpoint/2010/main" val="2575208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A6872B-ED41-4C03-868D-DA07362A119E}" type="datetimeFigureOut">
              <a:rPr lang="en-GB" smtClean="0"/>
              <a:t>14/01/2024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E3B874-40D0-4054-9EDF-B7C9956244E2}" type="slidenum">
              <a:rPr lang="en-GB" smtClean="0"/>
              <a:t>‹#›</a:t>
            </a:fld>
            <a:endParaRPr lang="en-GB"/>
          </a:p>
        </p:txBody>
      </p:sp>
    </p:spTree>
    <p:extLst>
      <p:ext uri="{BB962C8B-B14F-4D97-AF65-F5344CB8AC3E}">
        <p14:creationId xmlns:p14="http://schemas.microsoft.com/office/powerpoint/2010/main" val="498948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A6872B-ED41-4C03-868D-DA07362A119E}" type="datetimeFigureOut">
              <a:rPr lang="en-GB" smtClean="0"/>
              <a:t>14/01/2024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E3B874-40D0-4054-9EDF-B7C9956244E2}" type="slidenum">
              <a:rPr lang="en-GB" smtClean="0"/>
              <a:t>‹#›</a:t>
            </a:fld>
            <a:endParaRPr lang="en-GB"/>
          </a:p>
        </p:txBody>
      </p:sp>
    </p:spTree>
    <p:extLst>
      <p:ext uri="{BB962C8B-B14F-4D97-AF65-F5344CB8AC3E}">
        <p14:creationId xmlns:p14="http://schemas.microsoft.com/office/powerpoint/2010/main" val="3823569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A6872B-ED41-4C03-868D-DA07362A119E}" type="datetimeFigureOut">
              <a:rPr lang="en-GB" smtClean="0"/>
              <a:t>14/01/2024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E3B874-40D0-4054-9EDF-B7C9956244E2}" type="slidenum">
              <a:rPr lang="en-GB" smtClean="0"/>
              <a:t>‹#›</a:t>
            </a:fld>
            <a:endParaRPr lang="en-GB"/>
          </a:p>
        </p:txBody>
      </p:sp>
    </p:spTree>
    <p:extLst>
      <p:ext uri="{BB962C8B-B14F-4D97-AF65-F5344CB8AC3E}">
        <p14:creationId xmlns:p14="http://schemas.microsoft.com/office/powerpoint/2010/main" val="24109644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hyperlink" Target="http://www.careerpilot.org.uk/"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9.sv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hyperlink" Target="http://www.careerpilot.org.uk/" TargetMode="External"/><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8.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9.png"/><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42.png"/><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14.xml"/><Relationship Id="rId7" Type="http://schemas.openxmlformats.org/officeDocument/2006/relationships/image" Target="../media/image34.sv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33.png"/><Relationship Id="rId11" Type="http://schemas.openxmlformats.org/officeDocument/2006/relationships/image" Target="../media/image37.png"/><Relationship Id="rId5" Type="http://schemas.openxmlformats.org/officeDocument/2006/relationships/image" Target="../media/image9.svg"/><Relationship Id="rId10" Type="http://schemas.openxmlformats.org/officeDocument/2006/relationships/image" Target="../media/image46.png"/><Relationship Id="rId4" Type="http://schemas.openxmlformats.org/officeDocument/2006/relationships/image" Target="../media/image8.png"/><Relationship Id="rId9" Type="http://schemas.openxmlformats.org/officeDocument/2006/relationships/image" Target="../media/image45.png"/></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15.xml"/><Relationship Id="rId7" Type="http://schemas.openxmlformats.org/officeDocument/2006/relationships/image" Target="../media/image50.png"/><Relationship Id="rId12" Type="http://schemas.openxmlformats.org/officeDocument/2006/relationships/image" Target="../media/image52.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49.png"/><Relationship Id="rId11" Type="http://schemas.openxmlformats.org/officeDocument/2006/relationships/image" Target="../media/image51.png"/><Relationship Id="rId5" Type="http://schemas.openxmlformats.org/officeDocument/2006/relationships/image" Target="../media/image48.svg"/><Relationship Id="rId10" Type="http://schemas.openxmlformats.org/officeDocument/2006/relationships/image" Target="../media/image34.svg"/><Relationship Id="rId4" Type="http://schemas.openxmlformats.org/officeDocument/2006/relationships/image" Target="../media/image47.png"/><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8.png"/><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31.png"/><Relationship Id="rId4" Type="http://schemas.openxmlformats.org/officeDocument/2006/relationships/image" Target="../media/image9.svg"/><Relationship Id="rId9" Type="http://schemas.openxmlformats.org/officeDocument/2006/relationships/image" Target="../media/image5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58.png"/><Relationship Id="rId5" Type="http://schemas.openxmlformats.org/officeDocument/2006/relationships/image" Target="../media/image57.svg"/><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9.png"/><Relationship Id="rId7"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9.sv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9.png"/><Relationship Id="rId7"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9.sv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4.png"/><Relationship Id="rId7" Type="http://schemas.openxmlformats.org/officeDocument/2006/relationships/image" Target="../media/image9.sv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9.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8.png"/><Relationship Id="rId7" Type="http://schemas.openxmlformats.org/officeDocument/2006/relationships/image" Target="../media/image66.sv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59.png"/><Relationship Id="rId10" Type="http://schemas.openxmlformats.org/officeDocument/2006/relationships/image" Target="../media/image37.png"/><Relationship Id="rId4" Type="http://schemas.openxmlformats.org/officeDocument/2006/relationships/image" Target="../media/image9.svg"/><Relationship Id="rId9" Type="http://schemas.openxmlformats.org/officeDocument/2006/relationships/image" Target="../media/image68.png"/></Relationships>
</file>

<file path=ppt/slides/_rels/slide2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notesSlide" Target="../notesSlides/notesSlide22.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8.png"/><Relationship Id="rId5" Type="http://schemas.openxmlformats.org/officeDocument/2006/relationships/image" Target="../media/image9.sv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notesSlide" Target="../notesSlides/notesSlide24.xml"/><Relationship Id="rId7" Type="http://schemas.openxmlformats.org/officeDocument/2006/relationships/image" Target="../media/image72.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hyperlink" Target="http://www.careerpilot.org.uk/" TargetMode="External"/><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2.sv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slideLayout" Target="../slideLayouts/slideLayout7.xml"/><Relationship Id="rId7" Type="http://schemas.openxmlformats.org/officeDocument/2006/relationships/image" Target="../media/image13.jpeg"/><Relationship Id="rId2" Type="http://schemas.openxmlformats.org/officeDocument/2006/relationships/video" Target="https://www.youtube.com/embed/OWZxyyK6OuA?feature=oembed" TargetMode="External"/><Relationship Id="rId1" Type="http://schemas.openxmlformats.org/officeDocument/2006/relationships/tags" Target="../tags/tag3.xml"/><Relationship Id="rId6" Type="http://schemas.openxmlformats.org/officeDocument/2006/relationships/image" Target="../media/image9.svg"/><Relationship Id="rId11" Type="http://schemas.openxmlformats.org/officeDocument/2006/relationships/image" Target="../media/image17.jpeg"/><Relationship Id="rId5" Type="http://schemas.openxmlformats.org/officeDocument/2006/relationships/image" Target="../media/image8.png"/><Relationship Id="rId10" Type="http://schemas.openxmlformats.org/officeDocument/2006/relationships/image" Target="../media/image16.jpeg"/><Relationship Id="rId4" Type="http://schemas.openxmlformats.org/officeDocument/2006/relationships/notesSlide" Target="../notesSlides/notesSlide4.xml"/><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8.png"/><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6.xml"/><Relationship Id="rId7"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2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7.xml"/><Relationship Id="rId7"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26.png"/><Relationship Id="rId11" Type="http://schemas.openxmlformats.org/officeDocument/2006/relationships/image" Target="../media/image9.svg"/><Relationship Id="rId5" Type="http://schemas.openxmlformats.org/officeDocument/2006/relationships/image" Target="../media/image25.png"/><Relationship Id="rId10" Type="http://schemas.openxmlformats.org/officeDocument/2006/relationships/image" Target="../media/image8.png"/><Relationship Id="rId4" Type="http://schemas.openxmlformats.org/officeDocument/2006/relationships/image" Target="../media/image24.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30.png"/><Relationship Id="rId5" Type="http://schemas.openxmlformats.org/officeDocument/2006/relationships/image" Target="../media/image9.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8.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31.png"/><Relationship Id="rId10" Type="http://schemas.openxmlformats.org/officeDocument/2006/relationships/image" Target="../media/image34.svg"/><Relationship Id="rId4" Type="http://schemas.openxmlformats.org/officeDocument/2006/relationships/image" Target="../media/image9.sv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D7AF84-EC81-42D4-8DB1-1FBAA2ABFA9C}"/>
              </a:ext>
            </a:extLst>
          </p:cNvPr>
          <p:cNvSpPr/>
          <p:nvPr/>
        </p:nvSpPr>
        <p:spPr>
          <a:xfrm>
            <a:off x="0" y="300625"/>
            <a:ext cx="9153786" cy="6557375"/>
          </a:xfrm>
          <a:prstGeom prst="rect">
            <a:avLst/>
          </a:prstGeom>
          <a:solidFill>
            <a:srgbClr val="0072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ntrol 1">
            <a:extLst>
              <a:ext uri="{FF2B5EF4-FFF2-40B4-BE49-F238E27FC236}">
                <a16:creationId xmlns:a16="http://schemas.microsoft.com/office/drawing/2014/main" id="{FE2768A5-6788-4035-AA1A-8C8C0AAE5502}"/>
              </a:ext>
            </a:extLst>
          </p:cNvPr>
          <p:cNvSpPr>
            <a:spLocks noChangeArrowheads="1" noChangeShapeType="1"/>
          </p:cNvSpPr>
          <p:nvPr/>
        </p:nvSpPr>
        <p:spPr bwMode="auto">
          <a:xfrm>
            <a:off x="11300831" y="4333553"/>
            <a:ext cx="1803400" cy="54006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31" name="Rectangle 30">
            <a:extLst>
              <a:ext uri="{FF2B5EF4-FFF2-40B4-BE49-F238E27FC236}">
                <a16:creationId xmlns:a16="http://schemas.microsoft.com/office/drawing/2014/main" id="{BCB18957-AF61-4A6D-8B10-AC7A42A658A7}"/>
              </a:ext>
            </a:extLst>
          </p:cNvPr>
          <p:cNvSpPr/>
          <p:nvPr/>
        </p:nvSpPr>
        <p:spPr>
          <a:xfrm>
            <a:off x="-9788" y="1"/>
            <a:ext cx="9163574" cy="787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2400" b="1" dirty="0">
              <a:solidFill>
                <a:schemeClr val="accent1">
                  <a:lumMod val="75000"/>
                </a:schemeClr>
              </a:solidFill>
            </a:endParaRPr>
          </a:p>
        </p:txBody>
      </p:sp>
      <p:pic>
        <p:nvPicPr>
          <p:cNvPr id="30" name="Picture 29" descr="Logo&#10;&#10;Description automatically generated with medium confidence">
            <a:extLst>
              <a:ext uri="{FF2B5EF4-FFF2-40B4-BE49-F238E27FC236}">
                <a16:creationId xmlns:a16="http://schemas.microsoft.com/office/drawing/2014/main" id="{F2923747-7624-433D-8345-CEB6F5D092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883" y="121579"/>
            <a:ext cx="2086051" cy="488021"/>
          </a:xfrm>
          <a:prstGeom prst="rect">
            <a:avLst/>
          </a:prstGeom>
        </p:spPr>
      </p:pic>
      <p:sp>
        <p:nvSpPr>
          <p:cNvPr id="3" name="TextBox 2">
            <a:extLst>
              <a:ext uri="{FF2B5EF4-FFF2-40B4-BE49-F238E27FC236}">
                <a16:creationId xmlns:a16="http://schemas.microsoft.com/office/drawing/2014/main" id="{D85BB0F2-6312-B73C-E489-C57814ABDCF2}"/>
              </a:ext>
            </a:extLst>
          </p:cNvPr>
          <p:cNvSpPr txBox="1"/>
          <p:nvPr/>
        </p:nvSpPr>
        <p:spPr>
          <a:xfrm>
            <a:off x="244615" y="417898"/>
            <a:ext cx="1922585" cy="369332"/>
          </a:xfrm>
          <a:prstGeom prst="rect">
            <a:avLst/>
          </a:prstGeom>
          <a:noFill/>
        </p:spPr>
        <p:txBody>
          <a:bodyPr wrap="square" rtlCol="0">
            <a:spAutoFit/>
          </a:bodyPr>
          <a:lstStyle/>
          <a:p>
            <a:r>
              <a:rPr lang="en-GB" sz="1800" b="1" dirty="0">
                <a:solidFill>
                  <a:schemeClr val="accent1">
                    <a:lumMod val="75000"/>
                  </a:schemeClr>
                </a:solidFill>
              </a:rPr>
              <a:t>careerpilot.org.uk   </a:t>
            </a:r>
          </a:p>
        </p:txBody>
      </p:sp>
      <p:pic>
        <p:nvPicPr>
          <p:cNvPr id="5" name="Picture 4">
            <a:extLst>
              <a:ext uri="{FF2B5EF4-FFF2-40B4-BE49-F238E27FC236}">
                <a16:creationId xmlns:a16="http://schemas.microsoft.com/office/drawing/2014/main" id="{CC97C72E-8204-E665-94BD-4CEB9885BE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0002" y="65821"/>
            <a:ext cx="2041115" cy="599535"/>
          </a:xfrm>
          <a:prstGeom prst="rect">
            <a:avLst/>
          </a:prstGeom>
        </p:spPr>
      </p:pic>
      <p:pic>
        <p:nvPicPr>
          <p:cNvPr id="11" name="Picture 10">
            <a:extLst>
              <a:ext uri="{FF2B5EF4-FFF2-40B4-BE49-F238E27FC236}">
                <a16:creationId xmlns:a16="http://schemas.microsoft.com/office/drawing/2014/main" id="{97C545ED-FBA9-69F1-2FE0-56F56C35C8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03350" y="1114807"/>
            <a:ext cx="1955563" cy="5146431"/>
          </a:xfrm>
          <a:prstGeom prst="rect">
            <a:avLst/>
          </a:prstGeom>
        </p:spPr>
      </p:pic>
      <p:grpSp>
        <p:nvGrpSpPr>
          <p:cNvPr id="9" name="Group 8">
            <a:extLst>
              <a:ext uri="{FF2B5EF4-FFF2-40B4-BE49-F238E27FC236}">
                <a16:creationId xmlns:a16="http://schemas.microsoft.com/office/drawing/2014/main" id="{8ADF69BD-DD6B-84C8-97DB-8351D360F305}"/>
              </a:ext>
            </a:extLst>
          </p:cNvPr>
          <p:cNvGrpSpPr/>
          <p:nvPr/>
        </p:nvGrpSpPr>
        <p:grpSpPr>
          <a:xfrm>
            <a:off x="5311828" y="3047203"/>
            <a:ext cx="3644541" cy="1371600"/>
            <a:chOff x="5311828" y="3047203"/>
            <a:chExt cx="3644541" cy="1371600"/>
          </a:xfrm>
        </p:grpSpPr>
        <p:sp>
          <p:nvSpPr>
            <p:cNvPr id="6" name="Rectangle: Rounded Corners 5">
              <a:extLst>
                <a:ext uri="{FF2B5EF4-FFF2-40B4-BE49-F238E27FC236}">
                  <a16:creationId xmlns:a16="http://schemas.microsoft.com/office/drawing/2014/main" id="{92F02C66-C28E-6696-CAE2-033E584C9804}"/>
                </a:ext>
              </a:extLst>
            </p:cNvPr>
            <p:cNvSpPr/>
            <p:nvPr/>
          </p:nvSpPr>
          <p:spPr>
            <a:xfrm>
              <a:off x="5311828" y="3047203"/>
              <a:ext cx="3644541" cy="1371600"/>
            </a:xfrm>
            <a:prstGeom prst="roundRect">
              <a:avLst/>
            </a:prstGeom>
            <a:solidFill>
              <a:srgbClr val="50BD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bg1"/>
                </a:solidFill>
              </a:endParaRPr>
            </a:p>
          </p:txBody>
        </p:sp>
        <p:sp>
          <p:nvSpPr>
            <p:cNvPr id="12" name="TextBox 11">
              <a:extLst>
                <a:ext uri="{FF2B5EF4-FFF2-40B4-BE49-F238E27FC236}">
                  <a16:creationId xmlns:a16="http://schemas.microsoft.com/office/drawing/2014/main" id="{C5629965-3E2C-E455-3579-2270E85658CA}"/>
                </a:ext>
              </a:extLst>
            </p:cNvPr>
            <p:cNvSpPr txBox="1"/>
            <p:nvPr/>
          </p:nvSpPr>
          <p:spPr>
            <a:xfrm>
              <a:off x="5394524" y="3345512"/>
              <a:ext cx="2224482" cy="830997"/>
            </a:xfrm>
            <a:prstGeom prst="rect">
              <a:avLst/>
            </a:prstGeom>
            <a:solidFill>
              <a:srgbClr val="50BDC0"/>
            </a:solidFill>
          </p:spPr>
          <p:txBody>
            <a:bodyPr wrap="square" rtlCol="0">
              <a:spAutoFit/>
            </a:bodyPr>
            <a:lstStyle/>
            <a:p>
              <a:r>
                <a:rPr lang="en-GB" sz="2400" dirty="0">
                  <a:solidFill>
                    <a:schemeClr val="bg1"/>
                  </a:solidFill>
                </a:rPr>
                <a:t>Look at Jobs  and courses</a:t>
              </a:r>
            </a:p>
          </p:txBody>
        </p:sp>
        <p:pic>
          <p:nvPicPr>
            <p:cNvPr id="1028" name="Picture 4">
              <a:extLst>
                <a:ext uri="{FF2B5EF4-FFF2-40B4-BE49-F238E27FC236}">
                  <a16:creationId xmlns:a16="http://schemas.microsoft.com/office/drawing/2014/main" id="{69B1D6ED-B557-3C4E-37D6-F8A984AB08A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05315" y="3305623"/>
              <a:ext cx="1249492" cy="9241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80683CE7-6B1B-FBC0-3A0E-B7E04B7C1BFE}"/>
              </a:ext>
            </a:extLst>
          </p:cNvPr>
          <p:cNvGrpSpPr/>
          <p:nvPr/>
        </p:nvGrpSpPr>
        <p:grpSpPr>
          <a:xfrm>
            <a:off x="5362803" y="4808825"/>
            <a:ext cx="3644541" cy="1371600"/>
            <a:chOff x="5362803" y="4808825"/>
            <a:chExt cx="3644541" cy="1371600"/>
          </a:xfrm>
        </p:grpSpPr>
        <p:sp>
          <p:nvSpPr>
            <p:cNvPr id="16" name="Rectangle: Rounded Corners 15">
              <a:extLst>
                <a:ext uri="{FF2B5EF4-FFF2-40B4-BE49-F238E27FC236}">
                  <a16:creationId xmlns:a16="http://schemas.microsoft.com/office/drawing/2014/main" id="{AE1C2787-4568-3111-EF80-CF2B5D172F39}"/>
                </a:ext>
              </a:extLst>
            </p:cNvPr>
            <p:cNvSpPr/>
            <p:nvPr/>
          </p:nvSpPr>
          <p:spPr>
            <a:xfrm>
              <a:off x="5362803" y="4808825"/>
              <a:ext cx="3644541" cy="1371600"/>
            </a:xfrm>
            <a:prstGeom prst="roundRect">
              <a:avLst/>
            </a:prstGeom>
            <a:solidFill>
              <a:srgbClr val="F6D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bg1"/>
                </a:solidFill>
              </a:endParaRPr>
            </a:p>
          </p:txBody>
        </p:sp>
        <p:sp>
          <p:nvSpPr>
            <p:cNvPr id="17" name="TextBox 16">
              <a:extLst>
                <a:ext uri="{FF2B5EF4-FFF2-40B4-BE49-F238E27FC236}">
                  <a16:creationId xmlns:a16="http://schemas.microsoft.com/office/drawing/2014/main" id="{4023D2E4-A098-55AA-F893-770382648FA2}"/>
                </a:ext>
              </a:extLst>
            </p:cNvPr>
            <p:cNvSpPr txBox="1"/>
            <p:nvPr/>
          </p:nvSpPr>
          <p:spPr>
            <a:xfrm>
              <a:off x="5432285" y="5219651"/>
              <a:ext cx="2224482" cy="738664"/>
            </a:xfrm>
            <a:prstGeom prst="rect">
              <a:avLst/>
            </a:prstGeom>
            <a:solidFill>
              <a:srgbClr val="F6D000"/>
            </a:solidFill>
          </p:spPr>
          <p:txBody>
            <a:bodyPr wrap="square" rtlCol="0">
              <a:spAutoFit/>
            </a:bodyPr>
            <a:lstStyle/>
            <a:p>
              <a:r>
                <a:rPr lang="en-GB" sz="2400" dirty="0">
                  <a:solidFill>
                    <a:srgbClr val="002060"/>
                  </a:solidFill>
                </a:rPr>
                <a:t>Make a plan</a:t>
              </a:r>
            </a:p>
            <a:p>
              <a:endParaRPr lang="en-GB" dirty="0"/>
            </a:p>
          </p:txBody>
        </p:sp>
        <p:pic>
          <p:nvPicPr>
            <p:cNvPr id="1030" name="Picture 6">
              <a:extLst>
                <a:ext uri="{FF2B5EF4-FFF2-40B4-BE49-F238E27FC236}">
                  <a16:creationId xmlns:a16="http://schemas.microsoft.com/office/drawing/2014/main" id="{1C78BC8A-41F1-FB03-A665-B9D3CC8F362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54350" y="5045072"/>
              <a:ext cx="1229449" cy="8991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D53EF2DF-E8F8-5D47-E1E9-D4919F3F98AB}"/>
              </a:ext>
            </a:extLst>
          </p:cNvPr>
          <p:cNvGrpSpPr/>
          <p:nvPr/>
        </p:nvGrpSpPr>
        <p:grpSpPr>
          <a:xfrm>
            <a:off x="5305270" y="1385484"/>
            <a:ext cx="3644541" cy="1371600"/>
            <a:chOff x="5305270" y="1385484"/>
            <a:chExt cx="3644541" cy="1371600"/>
          </a:xfrm>
        </p:grpSpPr>
        <p:sp>
          <p:nvSpPr>
            <p:cNvPr id="13" name="Rectangle: Rounded Corners 12">
              <a:extLst>
                <a:ext uri="{FF2B5EF4-FFF2-40B4-BE49-F238E27FC236}">
                  <a16:creationId xmlns:a16="http://schemas.microsoft.com/office/drawing/2014/main" id="{453F1E90-574F-E0C1-AC15-C24456C0D9DB}"/>
                </a:ext>
              </a:extLst>
            </p:cNvPr>
            <p:cNvSpPr/>
            <p:nvPr/>
          </p:nvSpPr>
          <p:spPr>
            <a:xfrm>
              <a:off x="5305270" y="1385484"/>
              <a:ext cx="3644541" cy="1371600"/>
            </a:xfrm>
            <a:prstGeom prst="roundRect">
              <a:avLst/>
            </a:prstGeom>
            <a:solidFill>
              <a:srgbClr val="FF66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bg1"/>
                </a:solidFill>
              </a:endParaRPr>
            </a:p>
          </p:txBody>
        </p:sp>
        <p:sp>
          <p:nvSpPr>
            <p:cNvPr id="4" name="TextBox 3">
              <a:extLst>
                <a:ext uri="{FF2B5EF4-FFF2-40B4-BE49-F238E27FC236}">
                  <a16:creationId xmlns:a16="http://schemas.microsoft.com/office/drawing/2014/main" id="{95D89BAC-A6CC-87A5-2A47-C33CC5075600}"/>
                </a:ext>
              </a:extLst>
            </p:cNvPr>
            <p:cNvSpPr txBox="1"/>
            <p:nvPr/>
          </p:nvSpPr>
          <p:spPr>
            <a:xfrm>
              <a:off x="5407305" y="1671498"/>
              <a:ext cx="2224482" cy="830997"/>
            </a:xfrm>
            <a:prstGeom prst="rect">
              <a:avLst/>
            </a:prstGeom>
            <a:noFill/>
          </p:spPr>
          <p:txBody>
            <a:bodyPr wrap="square" rtlCol="0">
              <a:spAutoFit/>
            </a:bodyPr>
            <a:lstStyle/>
            <a:p>
              <a:r>
                <a:rPr lang="en-GB" sz="2400" dirty="0">
                  <a:solidFill>
                    <a:schemeClr val="bg1"/>
                  </a:solidFill>
                </a:rPr>
                <a:t>What inspires you?</a:t>
              </a:r>
            </a:p>
          </p:txBody>
        </p:sp>
        <p:pic>
          <p:nvPicPr>
            <p:cNvPr id="1026" name="Picture 2">
              <a:extLst>
                <a:ext uri="{FF2B5EF4-FFF2-40B4-BE49-F238E27FC236}">
                  <a16:creationId xmlns:a16="http://schemas.microsoft.com/office/drawing/2014/main" id="{39265363-451F-6B96-2CD4-602153D8356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54350" y="1624202"/>
              <a:ext cx="1215816" cy="889841"/>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9">
            <a:extLst>
              <a:ext uri="{FF2B5EF4-FFF2-40B4-BE49-F238E27FC236}">
                <a16:creationId xmlns:a16="http://schemas.microsoft.com/office/drawing/2014/main" id="{6AA7B8CC-1A17-AB3A-9FED-1EC26F61787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849" y="1054423"/>
            <a:ext cx="3271501" cy="2768192"/>
          </a:xfrm>
          <a:prstGeom prst="rect">
            <a:avLst/>
          </a:prstGeom>
        </p:spPr>
      </p:pic>
      <p:sp>
        <p:nvSpPr>
          <p:cNvPr id="15" name="TextBox 14">
            <a:extLst>
              <a:ext uri="{FF2B5EF4-FFF2-40B4-BE49-F238E27FC236}">
                <a16:creationId xmlns:a16="http://schemas.microsoft.com/office/drawing/2014/main" id="{3F76E6B0-F010-7B15-4BCC-837E85449A11}"/>
              </a:ext>
            </a:extLst>
          </p:cNvPr>
          <p:cNvSpPr txBox="1"/>
          <p:nvPr/>
        </p:nvSpPr>
        <p:spPr>
          <a:xfrm>
            <a:off x="3557003" y="4644"/>
            <a:ext cx="2471908" cy="769441"/>
          </a:xfrm>
          <a:prstGeom prst="rect">
            <a:avLst/>
          </a:prstGeom>
          <a:noFill/>
        </p:spPr>
        <p:txBody>
          <a:bodyPr wrap="square" rtlCol="0">
            <a:spAutoFit/>
          </a:bodyPr>
          <a:lstStyle/>
          <a:p>
            <a:r>
              <a:rPr lang="en-GB" sz="4400" b="1" dirty="0">
                <a:solidFill>
                  <a:srgbClr val="002060"/>
                </a:solidFill>
              </a:rPr>
              <a:t>Session 1</a:t>
            </a:r>
          </a:p>
        </p:txBody>
      </p:sp>
      <p:sp>
        <p:nvSpPr>
          <p:cNvPr id="19" name="Rectangle: Rounded Corners 18">
            <a:extLst>
              <a:ext uri="{FF2B5EF4-FFF2-40B4-BE49-F238E27FC236}">
                <a16:creationId xmlns:a16="http://schemas.microsoft.com/office/drawing/2014/main" id="{ACF848F0-0105-B00D-5F2D-74BC651BCB67}"/>
              </a:ext>
            </a:extLst>
          </p:cNvPr>
          <p:cNvSpPr/>
          <p:nvPr/>
        </p:nvSpPr>
        <p:spPr>
          <a:xfrm>
            <a:off x="244615" y="3984978"/>
            <a:ext cx="2954845" cy="2572397"/>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t>Sue Lewis</a:t>
            </a:r>
          </a:p>
          <a:p>
            <a:pPr algn="ctr"/>
            <a:r>
              <a:rPr lang="en-GB" sz="3200" dirty="0"/>
              <a:t>Ruth Thomas</a:t>
            </a:r>
          </a:p>
          <a:p>
            <a:pPr algn="ctr"/>
            <a:endParaRPr lang="en-GB" sz="3200" dirty="0"/>
          </a:p>
          <a:p>
            <a:pPr algn="ctr"/>
            <a:r>
              <a:rPr lang="en-GB" sz="3200" dirty="0"/>
              <a:t>University of Bath</a:t>
            </a:r>
          </a:p>
        </p:txBody>
      </p:sp>
    </p:spTree>
    <p:extLst>
      <p:ext uri="{BB962C8B-B14F-4D97-AF65-F5344CB8AC3E}">
        <p14:creationId xmlns:p14="http://schemas.microsoft.com/office/powerpoint/2010/main" val="372640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E6D08CD-8AC4-4DE3-9C33-9D5972FD73C3}"/>
              </a:ext>
            </a:extLst>
          </p:cNvPr>
          <p:cNvSpPr/>
          <p:nvPr/>
        </p:nvSpPr>
        <p:spPr>
          <a:xfrm>
            <a:off x="0" y="0"/>
            <a:ext cx="9144000" cy="6858000"/>
          </a:xfrm>
          <a:prstGeom prst="rect">
            <a:avLst/>
          </a:prstGeom>
          <a:solidFill>
            <a:srgbClr val="0072BA"/>
          </a:solidFill>
          <a:ln>
            <a:solidFill>
              <a:srgbClr val="50BD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15" name="TextBox 14">
            <a:extLst>
              <a:ext uri="{FF2B5EF4-FFF2-40B4-BE49-F238E27FC236}">
                <a16:creationId xmlns:a16="http://schemas.microsoft.com/office/drawing/2014/main" id="{F429F7BE-DCF1-43A2-8428-2C4E492E5192}"/>
              </a:ext>
            </a:extLst>
          </p:cNvPr>
          <p:cNvSpPr txBox="1"/>
          <p:nvPr/>
        </p:nvSpPr>
        <p:spPr>
          <a:xfrm>
            <a:off x="5016554" y="6062443"/>
            <a:ext cx="3988568" cy="646331"/>
          </a:xfrm>
          <a:prstGeom prst="rect">
            <a:avLst/>
          </a:prstGeom>
          <a:solidFill>
            <a:srgbClr val="FF9900"/>
          </a:solidFill>
        </p:spPr>
        <p:txBody>
          <a:bodyPr wrap="square" rtlCol="0">
            <a:spAutoFit/>
          </a:bodyPr>
          <a:lstStyle/>
          <a:p>
            <a:pPr algn="ctr"/>
            <a:r>
              <a:rPr lang="en-GB" sz="3600" dirty="0">
                <a:solidFill>
                  <a:schemeClr val="bg1"/>
                </a:solidFill>
                <a:hlinkClick r:id="rId3">
                  <a:extLst>
                    <a:ext uri="{A12FA001-AC4F-418D-AE19-62706E023703}">
                      <ahyp:hlinkClr xmlns:ahyp="http://schemas.microsoft.com/office/drawing/2018/hyperlinkcolor" val="tx"/>
                    </a:ext>
                  </a:extLst>
                </a:hlinkClick>
              </a:rPr>
              <a:t>careerpilot.org.uk</a:t>
            </a:r>
            <a:endParaRPr lang="en-GB" sz="3600" dirty="0">
              <a:solidFill>
                <a:schemeClr val="bg1"/>
              </a:solidFill>
            </a:endParaRPr>
          </a:p>
        </p:txBody>
      </p:sp>
      <p:sp>
        <p:nvSpPr>
          <p:cNvPr id="8" name="Rectangle 7">
            <a:extLst>
              <a:ext uri="{FF2B5EF4-FFF2-40B4-BE49-F238E27FC236}">
                <a16:creationId xmlns:a16="http://schemas.microsoft.com/office/drawing/2014/main" id="{01C16031-72A3-403F-9684-E9B768118AF5}"/>
              </a:ext>
            </a:extLst>
          </p:cNvPr>
          <p:cNvSpPr/>
          <p:nvPr/>
        </p:nvSpPr>
        <p:spPr>
          <a:xfrm>
            <a:off x="0" y="-25290"/>
            <a:ext cx="9144000" cy="69691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    Introducing Careerpilot </a:t>
            </a:r>
          </a:p>
        </p:txBody>
      </p:sp>
      <p:pic>
        <p:nvPicPr>
          <p:cNvPr id="11" name="Graphic 10" descr="Badge 1 with solid fill">
            <a:extLst>
              <a:ext uri="{FF2B5EF4-FFF2-40B4-BE49-F238E27FC236}">
                <a16:creationId xmlns:a16="http://schemas.microsoft.com/office/drawing/2014/main" id="{6D8E1251-9345-45C5-82B5-1A44EDBEDA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8878" y="0"/>
            <a:ext cx="646331" cy="646331"/>
          </a:xfrm>
          <a:prstGeom prst="rect">
            <a:avLst/>
          </a:prstGeom>
        </p:spPr>
      </p:pic>
      <p:pic>
        <p:nvPicPr>
          <p:cNvPr id="4" name="Picture 3">
            <a:extLst>
              <a:ext uri="{FF2B5EF4-FFF2-40B4-BE49-F238E27FC236}">
                <a16:creationId xmlns:a16="http://schemas.microsoft.com/office/drawing/2014/main" id="{36C69B10-5EAF-115D-F903-D65E5A427F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878" y="775670"/>
            <a:ext cx="4384071" cy="5978279"/>
          </a:xfrm>
          <a:prstGeom prst="rect">
            <a:avLst/>
          </a:prstGeom>
        </p:spPr>
      </p:pic>
      <p:sp>
        <p:nvSpPr>
          <p:cNvPr id="13" name="Speech Bubble: Rectangle 12">
            <a:extLst>
              <a:ext uri="{FF2B5EF4-FFF2-40B4-BE49-F238E27FC236}">
                <a16:creationId xmlns:a16="http://schemas.microsoft.com/office/drawing/2014/main" id="{F8C06C43-97F5-45BA-82E0-37B59EC461B7}"/>
              </a:ext>
            </a:extLst>
          </p:cNvPr>
          <p:cNvSpPr/>
          <p:nvPr/>
        </p:nvSpPr>
        <p:spPr>
          <a:xfrm>
            <a:off x="5443300" y="4429158"/>
            <a:ext cx="3429478" cy="942975"/>
          </a:xfrm>
          <a:prstGeom prst="wedgeRectCallout">
            <a:avLst>
              <a:gd name="adj1" fmla="val -85768"/>
              <a:gd name="adj2" fmla="val 135104"/>
            </a:avLst>
          </a:prstGeom>
          <a:solidFill>
            <a:srgbClr val="50BD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Future qualifications and pathways</a:t>
            </a:r>
          </a:p>
        </p:txBody>
      </p:sp>
      <p:sp>
        <p:nvSpPr>
          <p:cNvPr id="10" name="Speech Bubble: Rectangle 9">
            <a:extLst>
              <a:ext uri="{FF2B5EF4-FFF2-40B4-BE49-F238E27FC236}">
                <a16:creationId xmlns:a16="http://schemas.microsoft.com/office/drawing/2014/main" id="{A46BC127-356B-48C1-BDC2-059F8CDA46CA}"/>
              </a:ext>
            </a:extLst>
          </p:cNvPr>
          <p:cNvSpPr/>
          <p:nvPr/>
        </p:nvSpPr>
        <p:spPr>
          <a:xfrm>
            <a:off x="5443299" y="1382233"/>
            <a:ext cx="3430173" cy="1369671"/>
          </a:xfrm>
          <a:prstGeom prst="wedgeRectCallout">
            <a:avLst>
              <a:gd name="adj1" fmla="val -122319"/>
              <a:gd name="adj2" fmla="val -77267"/>
            </a:avLst>
          </a:prstGeom>
          <a:solidFill>
            <a:srgbClr val="50BD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Jobs, courses, qualification planner, videos</a:t>
            </a:r>
          </a:p>
        </p:txBody>
      </p:sp>
      <p:sp>
        <p:nvSpPr>
          <p:cNvPr id="12" name="Speech Bubble: Rectangle 11">
            <a:extLst>
              <a:ext uri="{FF2B5EF4-FFF2-40B4-BE49-F238E27FC236}">
                <a16:creationId xmlns:a16="http://schemas.microsoft.com/office/drawing/2014/main" id="{4ED29590-DD8A-466B-ABB3-6D4EC5DA6434}"/>
              </a:ext>
            </a:extLst>
          </p:cNvPr>
          <p:cNvSpPr/>
          <p:nvPr/>
        </p:nvSpPr>
        <p:spPr>
          <a:xfrm>
            <a:off x="5443299" y="3099783"/>
            <a:ext cx="3429478" cy="1187081"/>
          </a:xfrm>
          <a:prstGeom prst="wedgeRectCallout">
            <a:avLst>
              <a:gd name="adj1" fmla="val -105161"/>
              <a:gd name="adj2" fmla="val -126036"/>
            </a:avLst>
          </a:prstGeom>
          <a:solidFill>
            <a:srgbClr val="50BD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Quizzes, tools – 3 stages to help you decide</a:t>
            </a:r>
          </a:p>
        </p:txBody>
      </p:sp>
    </p:spTree>
    <p:extLst>
      <p:ext uri="{BB962C8B-B14F-4D97-AF65-F5344CB8AC3E}">
        <p14:creationId xmlns:p14="http://schemas.microsoft.com/office/powerpoint/2010/main" val="90834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7390" y="0"/>
            <a:ext cx="9158780" cy="6858000"/>
          </a:xfrm>
          <a:prstGeom prst="rect">
            <a:avLst/>
          </a:prstGeom>
          <a:solidFill>
            <a:srgbClr val="0072BA"/>
          </a:solidFill>
          <a:ln w="9525">
            <a:solidFill>
              <a:srgbClr val="FF66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dirty="0">
              <a:latin typeface="Calibri" panose="020F0502020204030204" pitchFamily="34" charset="0"/>
            </a:endParaRPr>
          </a:p>
        </p:txBody>
      </p:sp>
      <p:sp>
        <p:nvSpPr>
          <p:cNvPr id="5" name="Rectangle 2"/>
          <p:cNvSpPr>
            <a:spLocks noChangeArrowheads="1"/>
          </p:cNvSpPr>
          <p:nvPr/>
        </p:nvSpPr>
        <p:spPr bwMode="auto">
          <a:xfrm>
            <a:off x="0" y="1"/>
            <a:ext cx="9144000" cy="757646"/>
          </a:xfrm>
          <a:prstGeom prst="rect">
            <a:avLst/>
          </a:prstGeom>
          <a:solidFill>
            <a:srgbClr val="00206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a:latin typeface="Calibri" panose="020F0502020204030204" pitchFamily="34" charset="0"/>
            </a:endParaRPr>
          </a:p>
        </p:txBody>
      </p:sp>
      <p:sp>
        <p:nvSpPr>
          <p:cNvPr id="6" name="Text Box 22"/>
          <p:cNvSpPr txBox="1">
            <a:spLocks noChangeArrowheads="1"/>
          </p:cNvSpPr>
          <p:nvPr/>
        </p:nvSpPr>
        <p:spPr bwMode="auto">
          <a:xfrm>
            <a:off x="1439631" y="36987"/>
            <a:ext cx="7396794" cy="646331"/>
          </a:xfrm>
          <a:prstGeom prst="rect">
            <a:avLst/>
          </a:prstGeom>
          <a:noFill/>
          <a:ln w="9525">
            <a:noFill/>
            <a:miter lim="800000"/>
            <a:headEnd/>
            <a:tailEnd/>
          </a:ln>
        </p:spPr>
        <p:txBody>
          <a:bodyPr wrap="square">
            <a:spAutoFit/>
          </a:bodyPr>
          <a:lstStyle/>
          <a:p>
            <a:r>
              <a:rPr lang="en-GB" sz="3600" dirty="0">
                <a:solidFill>
                  <a:schemeClr val="bg1"/>
                </a:solidFill>
              </a:rPr>
              <a:t>Register or sign in to Careerpilot</a:t>
            </a:r>
          </a:p>
        </p:txBody>
      </p:sp>
      <p:pic>
        <p:nvPicPr>
          <p:cNvPr id="2" name="Picture 1">
            <a:extLst>
              <a:ext uri="{FF2B5EF4-FFF2-40B4-BE49-F238E27FC236}">
                <a16:creationId xmlns:a16="http://schemas.microsoft.com/office/drawing/2014/main" id="{15AFAB0E-BC0C-4192-B976-E21C2912C8C8}"/>
              </a:ext>
            </a:extLst>
          </p:cNvPr>
          <p:cNvPicPr>
            <a:picLocks noChangeAspect="1"/>
          </p:cNvPicPr>
          <p:nvPr/>
        </p:nvPicPr>
        <p:blipFill>
          <a:blip r:embed="rId3"/>
          <a:stretch>
            <a:fillRect/>
          </a:stretch>
        </p:blipFill>
        <p:spPr>
          <a:xfrm>
            <a:off x="59718" y="949362"/>
            <a:ext cx="5438042" cy="3519767"/>
          </a:xfrm>
          <a:prstGeom prst="rect">
            <a:avLst/>
          </a:prstGeom>
          <a:ln w="38100">
            <a:solidFill>
              <a:srgbClr val="002060"/>
            </a:solidFill>
          </a:ln>
        </p:spPr>
      </p:pic>
      <p:pic>
        <p:nvPicPr>
          <p:cNvPr id="10" name="Picture 10" descr="Lo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9120" y="848641"/>
            <a:ext cx="1262428" cy="32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phic 10" descr="Badge 1 with solid fill">
            <a:extLst>
              <a:ext uri="{FF2B5EF4-FFF2-40B4-BE49-F238E27FC236}">
                <a16:creationId xmlns:a16="http://schemas.microsoft.com/office/drawing/2014/main" id="{68858650-3864-4E08-AD7C-554BD543AC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5545" y="0"/>
            <a:ext cx="646331" cy="646331"/>
          </a:xfrm>
          <a:prstGeom prst="rect">
            <a:avLst/>
          </a:prstGeom>
        </p:spPr>
      </p:pic>
      <p:pic>
        <p:nvPicPr>
          <p:cNvPr id="16" name="Picture 15"/>
          <p:cNvPicPr>
            <a:picLocks noChangeAspect="1"/>
          </p:cNvPicPr>
          <p:nvPr/>
        </p:nvPicPr>
        <p:blipFill>
          <a:blip r:embed="rId7"/>
          <a:stretch>
            <a:fillRect/>
          </a:stretch>
        </p:blipFill>
        <p:spPr>
          <a:xfrm>
            <a:off x="4916969" y="1725930"/>
            <a:ext cx="4167313" cy="5001838"/>
          </a:xfrm>
          <a:prstGeom prst="rect">
            <a:avLst/>
          </a:prstGeom>
          <a:ln w="38100">
            <a:solidFill>
              <a:srgbClr val="002060"/>
            </a:solidFill>
          </a:ln>
        </p:spPr>
      </p:pic>
      <p:pic>
        <p:nvPicPr>
          <p:cNvPr id="18" name="Picture 10" descr="Lo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48" y="4606289"/>
            <a:ext cx="2391229" cy="54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Explosion 2 20"/>
          <p:cNvSpPr/>
          <p:nvPr/>
        </p:nvSpPr>
        <p:spPr>
          <a:xfrm>
            <a:off x="973675" y="3269624"/>
            <a:ext cx="5059903" cy="3188541"/>
          </a:xfrm>
          <a:prstGeom prst="irregularSeal2">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If you have registered before – sign in</a:t>
            </a:r>
          </a:p>
        </p:txBody>
      </p:sp>
      <p:pic>
        <p:nvPicPr>
          <p:cNvPr id="3" name="Picture 10" descr="Loop">
            <a:extLst>
              <a:ext uri="{FF2B5EF4-FFF2-40B4-BE49-F238E27FC236}">
                <a16:creationId xmlns:a16="http://schemas.microsoft.com/office/drawing/2014/main" id="{EE1470EC-DB21-2878-30AD-204F7DF807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9120" y="1094670"/>
            <a:ext cx="1262428" cy="2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A544D6D2-8186-F184-5ACA-57C04BE9D297}"/>
              </a:ext>
            </a:extLst>
          </p:cNvPr>
          <p:cNvSpPr txBox="1"/>
          <p:nvPr/>
        </p:nvSpPr>
        <p:spPr>
          <a:xfrm>
            <a:off x="5497761" y="875033"/>
            <a:ext cx="3646240" cy="646331"/>
          </a:xfrm>
          <a:prstGeom prst="rect">
            <a:avLst/>
          </a:prstGeom>
          <a:noFill/>
        </p:spPr>
        <p:txBody>
          <a:bodyPr wrap="square" rtlCol="0">
            <a:spAutoFit/>
          </a:bodyPr>
          <a:lstStyle/>
          <a:p>
            <a:pPr algn="ctr"/>
            <a:r>
              <a:rPr lang="en-GB" sz="3600" b="1" dirty="0">
                <a:solidFill>
                  <a:schemeClr val="accent5">
                    <a:lumMod val="20000"/>
                    <a:lumOff val="80000"/>
                  </a:schemeClr>
                </a:solidFill>
                <a:hlinkClick r:id="rId8">
                  <a:extLst>
                    <a:ext uri="{A12FA001-AC4F-418D-AE19-62706E023703}">
                      <ahyp:hlinkClr xmlns:ahyp="http://schemas.microsoft.com/office/drawing/2018/hyperlinkcolor" val="tx"/>
                    </a:ext>
                  </a:extLst>
                </a:hlinkClick>
              </a:rPr>
              <a:t>careerpilot.org.uk</a:t>
            </a:r>
            <a:endParaRPr lang="en-GB" sz="3600" b="1" dirty="0">
              <a:solidFill>
                <a:schemeClr val="accent5">
                  <a:lumMod val="20000"/>
                  <a:lumOff val="80000"/>
                </a:schemeClr>
              </a:solidFill>
            </a:endParaRPr>
          </a:p>
        </p:txBody>
      </p:sp>
    </p:spTree>
    <p:extLst>
      <p:ext uri="{BB962C8B-B14F-4D97-AF65-F5344CB8AC3E}">
        <p14:creationId xmlns:p14="http://schemas.microsoft.com/office/powerpoint/2010/main" val="10559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7390" y="0"/>
            <a:ext cx="9158780" cy="6858000"/>
          </a:xfrm>
          <a:prstGeom prst="rect">
            <a:avLst/>
          </a:prstGeom>
          <a:solidFill>
            <a:srgbClr val="0072BA"/>
          </a:solidFill>
          <a:ln w="9525">
            <a:solidFill>
              <a:srgbClr val="FF66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dirty="0">
              <a:latin typeface="Calibri" panose="020F0502020204030204" pitchFamily="34" charset="0"/>
            </a:endParaRPr>
          </a:p>
        </p:txBody>
      </p:sp>
      <p:sp>
        <p:nvSpPr>
          <p:cNvPr id="5" name="Rectangle 2"/>
          <p:cNvSpPr>
            <a:spLocks noChangeArrowheads="1"/>
          </p:cNvSpPr>
          <p:nvPr/>
        </p:nvSpPr>
        <p:spPr bwMode="auto">
          <a:xfrm>
            <a:off x="0" y="1"/>
            <a:ext cx="9144000" cy="757646"/>
          </a:xfrm>
          <a:prstGeom prst="rect">
            <a:avLst/>
          </a:prstGeom>
          <a:solidFill>
            <a:srgbClr val="00206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a:latin typeface="Calibri" panose="020F0502020204030204" pitchFamily="34" charset="0"/>
            </a:endParaRPr>
          </a:p>
        </p:txBody>
      </p:sp>
      <p:sp>
        <p:nvSpPr>
          <p:cNvPr id="6" name="Text Box 22"/>
          <p:cNvSpPr txBox="1">
            <a:spLocks noChangeArrowheads="1"/>
          </p:cNvSpPr>
          <p:nvPr/>
        </p:nvSpPr>
        <p:spPr bwMode="auto">
          <a:xfrm>
            <a:off x="864704" y="36987"/>
            <a:ext cx="7971721" cy="646331"/>
          </a:xfrm>
          <a:prstGeom prst="rect">
            <a:avLst/>
          </a:prstGeom>
          <a:noFill/>
          <a:ln w="9525">
            <a:noFill/>
            <a:miter lim="800000"/>
            <a:headEnd/>
            <a:tailEnd/>
          </a:ln>
        </p:spPr>
        <p:txBody>
          <a:bodyPr wrap="square">
            <a:spAutoFit/>
          </a:bodyPr>
          <a:lstStyle/>
          <a:p>
            <a:pPr algn="ctr"/>
            <a:r>
              <a:rPr lang="en-GB" sz="3600" dirty="0">
                <a:solidFill>
                  <a:schemeClr val="bg1"/>
                </a:solidFill>
              </a:rPr>
              <a:t>Starting Points</a:t>
            </a:r>
          </a:p>
        </p:txBody>
      </p:sp>
      <p:pic>
        <p:nvPicPr>
          <p:cNvPr id="11" name="Graphic 10" descr="Badge 1 with solid fill">
            <a:extLst>
              <a:ext uri="{FF2B5EF4-FFF2-40B4-BE49-F238E27FC236}">
                <a16:creationId xmlns:a16="http://schemas.microsoft.com/office/drawing/2014/main" id="{68858650-3864-4E08-AD7C-554BD543AC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718" y="49498"/>
            <a:ext cx="646331" cy="646331"/>
          </a:xfrm>
          <a:prstGeom prst="rect">
            <a:avLst/>
          </a:prstGeom>
        </p:spPr>
      </p:pic>
      <p:pic>
        <p:nvPicPr>
          <p:cNvPr id="3" name="Picture 2">
            <a:extLst>
              <a:ext uri="{FF2B5EF4-FFF2-40B4-BE49-F238E27FC236}">
                <a16:creationId xmlns:a16="http://schemas.microsoft.com/office/drawing/2014/main" id="{206F2EC3-C692-FCBD-0295-05B6BDA840DB}"/>
              </a:ext>
            </a:extLst>
          </p:cNvPr>
          <p:cNvPicPr>
            <a:picLocks noChangeAspect="1"/>
          </p:cNvPicPr>
          <p:nvPr/>
        </p:nvPicPr>
        <p:blipFill rotWithShape="1">
          <a:blip r:embed="rId5"/>
          <a:srcRect r="37667"/>
          <a:stretch/>
        </p:blipFill>
        <p:spPr>
          <a:xfrm>
            <a:off x="132793" y="844759"/>
            <a:ext cx="3480965" cy="3448945"/>
          </a:xfrm>
          <a:prstGeom prst="rect">
            <a:avLst/>
          </a:prstGeom>
          <a:ln w="38100">
            <a:solidFill>
              <a:srgbClr val="002060"/>
            </a:solidFill>
          </a:ln>
        </p:spPr>
      </p:pic>
      <p:pic>
        <p:nvPicPr>
          <p:cNvPr id="12" name="Picture 10" descr="Loop">
            <a:extLst>
              <a:ext uri="{FF2B5EF4-FFF2-40B4-BE49-F238E27FC236}">
                <a16:creationId xmlns:a16="http://schemas.microsoft.com/office/drawing/2014/main" id="{0AA249A6-9896-F474-39C6-51C314FF50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2" y="828500"/>
            <a:ext cx="1770820" cy="54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77825E01-E15A-6DE7-4634-D781C8B1FBAC}"/>
              </a:ext>
            </a:extLst>
          </p:cNvPr>
          <p:cNvPicPr>
            <a:picLocks noChangeAspect="1"/>
          </p:cNvPicPr>
          <p:nvPr/>
        </p:nvPicPr>
        <p:blipFill>
          <a:blip r:embed="rId7"/>
          <a:stretch>
            <a:fillRect/>
          </a:stretch>
        </p:blipFill>
        <p:spPr>
          <a:xfrm>
            <a:off x="382883" y="2005794"/>
            <a:ext cx="3114675" cy="3324225"/>
          </a:xfrm>
          <a:prstGeom prst="rect">
            <a:avLst/>
          </a:prstGeom>
        </p:spPr>
      </p:pic>
      <p:pic>
        <p:nvPicPr>
          <p:cNvPr id="4" name="Picture 3">
            <a:extLst>
              <a:ext uri="{FF2B5EF4-FFF2-40B4-BE49-F238E27FC236}">
                <a16:creationId xmlns:a16="http://schemas.microsoft.com/office/drawing/2014/main" id="{68D060CE-B391-266E-293A-86BE22B2440B}"/>
              </a:ext>
            </a:extLst>
          </p:cNvPr>
          <p:cNvPicPr>
            <a:picLocks noChangeAspect="1"/>
          </p:cNvPicPr>
          <p:nvPr/>
        </p:nvPicPr>
        <p:blipFill>
          <a:blip r:embed="rId8"/>
          <a:stretch>
            <a:fillRect/>
          </a:stretch>
        </p:blipFill>
        <p:spPr>
          <a:xfrm>
            <a:off x="3860067" y="866814"/>
            <a:ext cx="4962682" cy="5737280"/>
          </a:xfrm>
          <a:prstGeom prst="rect">
            <a:avLst/>
          </a:prstGeom>
        </p:spPr>
      </p:pic>
      <p:pic>
        <p:nvPicPr>
          <p:cNvPr id="13" name="Picture 10" descr="Loop">
            <a:extLst>
              <a:ext uri="{FF2B5EF4-FFF2-40B4-BE49-F238E27FC236}">
                <a16:creationId xmlns:a16="http://schemas.microsoft.com/office/drawing/2014/main" id="{30C4FEA5-5843-B682-A5C9-978917829D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8243" y="5554505"/>
            <a:ext cx="2982755" cy="54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423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19007" y="0"/>
            <a:ext cx="9158780" cy="6858000"/>
          </a:xfrm>
          <a:prstGeom prst="rect">
            <a:avLst/>
          </a:prstGeom>
          <a:solidFill>
            <a:srgbClr val="0072BA"/>
          </a:solidFill>
          <a:ln w="9525">
            <a:solidFill>
              <a:srgbClr val="FF66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dirty="0">
              <a:latin typeface="Calibri" panose="020F0502020204030204" pitchFamily="34" charset="0"/>
            </a:endParaRPr>
          </a:p>
        </p:txBody>
      </p:sp>
      <p:sp>
        <p:nvSpPr>
          <p:cNvPr id="5" name="Rectangle 2"/>
          <p:cNvSpPr>
            <a:spLocks noChangeArrowheads="1"/>
          </p:cNvSpPr>
          <p:nvPr/>
        </p:nvSpPr>
        <p:spPr bwMode="auto">
          <a:xfrm>
            <a:off x="0" y="1"/>
            <a:ext cx="9144000" cy="757646"/>
          </a:xfrm>
          <a:prstGeom prst="rect">
            <a:avLst/>
          </a:prstGeom>
          <a:solidFill>
            <a:srgbClr val="00206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a:latin typeface="Calibri" panose="020F0502020204030204" pitchFamily="34" charset="0"/>
            </a:endParaRPr>
          </a:p>
        </p:txBody>
      </p:sp>
      <p:sp>
        <p:nvSpPr>
          <p:cNvPr id="6" name="Text Box 22"/>
          <p:cNvSpPr txBox="1">
            <a:spLocks noChangeArrowheads="1"/>
          </p:cNvSpPr>
          <p:nvPr/>
        </p:nvSpPr>
        <p:spPr bwMode="auto">
          <a:xfrm>
            <a:off x="864704" y="36987"/>
            <a:ext cx="7971721" cy="646331"/>
          </a:xfrm>
          <a:prstGeom prst="rect">
            <a:avLst/>
          </a:prstGeom>
          <a:noFill/>
          <a:ln w="9525">
            <a:noFill/>
            <a:miter lim="800000"/>
            <a:headEnd/>
            <a:tailEnd/>
          </a:ln>
        </p:spPr>
        <p:txBody>
          <a:bodyPr wrap="square">
            <a:spAutoFit/>
          </a:bodyPr>
          <a:lstStyle/>
          <a:p>
            <a:pPr algn="ctr"/>
            <a:r>
              <a:rPr lang="en-GB" sz="3600" dirty="0">
                <a:solidFill>
                  <a:schemeClr val="bg1"/>
                </a:solidFill>
              </a:rPr>
              <a:t>Starting Points</a:t>
            </a:r>
          </a:p>
        </p:txBody>
      </p:sp>
      <p:pic>
        <p:nvPicPr>
          <p:cNvPr id="11" name="Graphic 10" descr="Badge 1 with solid fill">
            <a:extLst>
              <a:ext uri="{FF2B5EF4-FFF2-40B4-BE49-F238E27FC236}">
                <a16:creationId xmlns:a16="http://schemas.microsoft.com/office/drawing/2014/main" id="{68858650-3864-4E08-AD7C-554BD543AC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718" y="49498"/>
            <a:ext cx="646331" cy="646331"/>
          </a:xfrm>
          <a:prstGeom prst="rect">
            <a:avLst/>
          </a:prstGeom>
        </p:spPr>
      </p:pic>
      <p:pic>
        <p:nvPicPr>
          <p:cNvPr id="2" name="Picture 1">
            <a:extLst>
              <a:ext uri="{FF2B5EF4-FFF2-40B4-BE49-F238E27FC236}">
                <a16:creationId xmlns:a16="http://schemas.microsoft.com/office/drawing/2014/main" id="{BD4FA4B0-4684-64C1-69C4-2DC6E81A5B0E}"/>
              </a:ext>
            </a:extLst>
          </p:cNvPr>
          <p:cNvPicPr>
            <a:picLocks noChangeAspect="1"/>
          </p:cNvPicPr>
          <p:nvPr/>
        </p:nvPicPr>
        <p:blipFill>
          <a:blip r:embed="rId5"/>
          <a:stretch>
            <a:fillRect/>
          </a:stretch>
        </p:blipFill>
        <p:spPr>
          <a:xfrm>
            <a:off x="183646" y="963575"/>
            <a:ext cx="8776707" cy="3288067"/>
          </a:xfrm>
          <a:prstGeom prst="rect">
            <a:avLst/>
          </a:prstGeom>
          <a:ln w="28575">
            <a:solidFill>
              <a:srgbClr val="002060"/>
            </a:solidFill>
          </a:ln>
        </p:spPr>
      </p:pic>
      <p:pic>
        <p:nvPicPr>
          <p:cNvPr id="12" name="Picture 10" descr="Loop">
            <a:extLst>
              <a:ext uri="{FF2B5EF4-FFF2-40B4-BE49-F238E27FC236}">
                <a16:creationId xmlns:a16="http://schemas.microsoft.com/office/drawing/2014/main" id="{0AA249A6-9896-F474-39C6-51C314FF50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1662513"/>
            <a:ext cx="3081129" cy="2795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ADBC3257-814A-82A9-02ED-12DFF806617B}"/>
              </a:ext>
            </a:extLst>
          </p:cNvPr>
          <p:cNvPicPr>
            <a:picLocks noChangeAspect="1"/>
          </p:cNvPicPr>
          <p:nvPr/>
        </p:nvPicPr>
        <p:blipFill>
          <a:blip r:embed="rId7"/>
          <a:stretch>
            <a:fillRect/>
          </a:stretch>
        </p:blipFill>
        <p:spPr>
          <a:xfrm>
            <a:off x="183646" y="4388008"/>
            <a:ext cx="8753475" cy="2333625"/>
          </a:xfrm>
          <a:prstGeom prst="rect">
            <a:avLst/>
          </a:prstGeom>
        </p:spPr>
      </p:pic>
      <p:pic>
        <p:nvPicPr>
          <p:cNvPr id="13" name="Picture 10" descr="Loop">
            <a:extLst>
              <a:ext uri="{FF2B5EF4-FFF2-40B4-BE49-F238E27FC236}">
                <a16:creationId xmlns:a16="http://schemas.microsoft.com/office/drawing/2014/main" id="{30C4FEA5-5843-B682-A5C9-978917829D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5148" y="5190697"/>
            <a:ext cx="5118652" cy="79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888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6FBBCD-12FE-4C51-93CA-60C261572318}"/>
              </a:ext>
            </a:extLst>
          </p:cNvPr>
          <p:cNvSpPr/>
          <p:nvPr/>
        </p:nvSpPr>
        <p:spPr>
          <a:xfrm>
            <a:off x="0" y="-32047"/>
            <a:ext cx="9144000" cy="6858000"/>
          </a:xfrm>
          <a:prstGeom prst="rect">
            <a:avLst/>
          </a:prstGeom>
          <a:solidFill>
            <a:srgbClr val="0072BA">
              <a:alpha val="9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 y="0"/>
            <a:ext cx="9143999" cy="646331"/>
          </a:xfrm>
          <a:prstGeom prst="rect">
            <a:avLst/>
          </a:prstGeom>
          <a:solidFill>
            <a:srgbClr val="002060"/>
          </a:solidFill>
        </p:spPr>
        <p:txBody>
          <a:bodyPr wrap="square" rtlCol="0">
            <a:spAutoFit/>
          </a:bodyPr>
          <a:lstStyle/>
          <a:p>
            <a:pPr algn="ctr"/>
            <a:r>
              <a:rPr lang="en-GB" sz="3600" dirty="0">
                <a:solidFill>
                  <a:schemeClr val="bg1"/>
                </a:solidFill>
              </a:rPr>
              <a:t>Getting started</a:t>
            </a:r>
          </a:p>
        </p:txBody>
      </p:sp>
      <p:pic>
        <p:nvPicPr>
          <p:cNvPr id="6" name="Graphic 5">
            <a:extLst>
              <a:ext uri="{FF2B5EF4-FFF2-40B4-BE49-F238E27FC236}">
                <a16:creationId xmlns:a16="http://schemas.microsoft.com/office/drawing/2014/main" id="{2EF63302-C009-4C50-AAC5-1126ACD21A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1458" y="0"/>
            <a:ext cx="646331" cy="646331"/>
          </a:xfrm>
          <a:prstGeom prst="rect">
            <a:avLst/>
          </a:prstGeom>
        </p:spPr>
      </p:pic>
      <p:grpSp>
        <p:nvGrpSpPr>
          <p:cNvPr id="10" name="Group 9">
            <a:extLst>
              <a:ext uri="{FF2B5EF4-FFF2-40B4-BE49-F238E27FC236}">
                <a16:creationId xmlns:a16="http://schemas.microsoft.com/office/drawing/2014/main" id="{D663897B-05DF-99BF-0A77-05B48161E5AB}"/>
              </a:ext>
            </a:extLst>
          </p:cNvPr>
          <p:cNvGrpSpPr/>
          <p:nvPr/>
        </p:nvGrpSpPr>
        <p:grpSpPr>
          <a:xfrm>
            <a:off x="3431621" y="5327374"/>
            <a:ext cx="976977" cy="919199"/>
            <a:chOff x="-2310081" y="3981442"/>
            <a:chExt cx="1474470" cy="1511472"/>
          </a:xfrm>
        </p:grpSpPr>
        <p:sp>
          <p:nvSpPr>
            <p:cNvPr id="12" name="Rectangle 11">
              <a:extLst>
                <a:ext uri="{FF2B5EF4-FFF2-40B4-BE49-F238E27FC236}">
                  <a16:creationId xmlns:a16="http://schemas.microsoft.com/office/drawing/2014/main" id="{A3393EC0-64DC-2208-6ED2-F67546EB97B1}"/>
                </a:ext>
              </a:extLst>
            </p:cNvPr>
            <p:cNvSpPr/>
            <p:nvPr/>
          </p:nvSpPr>
          <p:spPr>
            <a:xfrm>
              <a:off x="-2310081" y="3981442"/>
              <a:ext cx="1474470" cy="1511472"/>
            </a:xfrm>
            <a:prstGeom prst="rect">
              <a:avLst/>
            </a:prstGeom>
            <a:solidFill>
              <a:schemeClr val="bg1"/>
            </a:solid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Freeform 4">
              <a:extLst>
                <a:ext uri="{FF2B5EF4-FFF2-40B4-BE49-F238E27FC236}">
                  <a16:creationId xmlns:a16="http://schemas.microsoft.com/office/drawing/2014/main" id="{A04DA222-D50E-73C5-6D27-BAA654E43CB1}"/>
                </a:ext>
              </a:extLst>
            </p:cNvPr>
            <p:cNvSpPr/>
            <p:nvPr/>
          </p:nvSpPr>
          <p:spPr>
            <a:xfrm>
              <a:off x="-2170077" y="4157171"/>
              <a:ext cx="1216756" cy="1189357"/>
            </a:xfrm>
            <a:custGeom>
              <a:avLst/>
              <a:gdLst/>
              <a:ahLst/>
              <a:cxnLst/>
              <a:rect l="l" t="t" r="r" b="b"/>
              <a:pathLst>
                <a:path w="4348534" h="4114800">
                  <a:moveTo>
                    <a:pt x="0" y="0"/>
                  </a:moveTo>
                  <a:lnTo>
                    <a:pt x="4348533" y="0"/>
                  </a:lnTo>
                  <a:lnTo>
                    <a:pt x="434853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grpSp>
      <p:sp>
        <p:nvSpPr>
          <p:cNvPr id="17" name="Rectangle 16">
            <a:extLst>
              <a:ext uri="{FF2B5EF4-FFF2-40B4-BE49-F238E27FC236}">
                <a16:creationId xmlns:a16="http://schemas.microsoft.com/office/drawing/2014/main" id="{A89302A8-1D0E-8236-9EB7-D6104AC4F020}"/>
              </a:ext>
            </a:extLst>
          </p:cNvPr>
          <p:cNvSpPr/>
          <p:nvPr/>
        </p:nvSpPr>
        <p:spPr>
          <a:xfrm>
            <a:off x="3431621" y="837412"/>
            <a:ext cx="5307654" cy="830997"/>
          </a:xfrm>
          <a:prstGeom prst="rect">
            <a:avLst/>
          </a:prstGeom>
          <a:solidFill>
            <a:srgbClr val="F6D000"/>
          </a:solidFill>
        </p:spPr>
        <p:txBody>
          <a:bodyPr wrap="square">
            <a:spAutoFit/>
          </a:bodyPr>
          <a:lstStyle/>
          <a:p>
            <a:r>
              <a:rPr lang="en-GB" altLang="en-US" sz="2400" b="1" dirty="0">
                <a:solidFill>
                  <a:srgbClr val="002060"/>
                </a:solidFill>
                <a:latin typeface="Calibri" panose="020F0502020204030204" pitchFamily="34" charset="0"/>
              </a:rPr>
              <a:t>1. Register or sign in </a:t>
            </a:r>
          </a:p>
          <a:p>
            <a:r>
              <a:rPr lang="en-GB" altLang="en-US" sz="2400" b="1" dirty="0">
                <a:solidFill>
                  <a:srgbClr val="002060"/>
                </a:solidFill>
                <a:latin typeface="Calibri" panose="020F0502020204030204" pitchFamily="34" charset="0"/>
              </a:rPr>
              <a:t>careerpilot.org.uk.</a:t>
            </a:r>
          </a:p>
        </p:txBody>
      </p:sp>
      <p:pic>
        <p:nvPicPr>
          <p:cNvPr id="7" name="Picture 6">
            <a:extLst>
              <a:ext uri="{FF2B5EF4-FFF2-40B4-BE49-F238E27FC236}">
                <a16:creationId xmlns:a16="http://schemas.microsoft.com/office/drawing/2014/main" id="{131BE6DD-0026-F457-14CC-2D826F18E657}"/>
              </a:ext>
            </a:extLst>
          </p:cNvPr>
          <p:cNvPicPr>
            <a:picLocks noChangeAspect="1"/>
          </p:cNvPicPr>
          <p:nvPr/>
        </p:nvPicPr>
        <p:blipFill>
          <a:blip r:embed="rId8"/>
          <a:stretch>
            <a:fillRect/>
          </a:stretch>
        </p:blipFill>
        <p:spPr>
          <a:xfrm>
            <a:off x="98698" y="744781"/>
            <a:ext cx="2400300" cy="1019175"/>
          </a:xfrm>
          <a:prstGeom prst="rect">
            <a:avLst/>
          </a:prstGeom>
          <a:ln w="28575">
            <a:solidFill>
              <a:srgbClr val="002060"/>
            </a:solidFill>
          </a:ln>
        </p:spPr>
      </p:pic>
      <p:sp>
        <p:nvSpPr>
          <p:cNvPr id="15" name="Rectangle 14">
            <a:extLst>
              <a:ext uri="{FF2B5EF4-FFF2-40B4-BE49-F238E27FC236}">
                <a16:creationId xmlns:a16="http://schemas.microsoft.com/office/drawing/2014/main" id="{DF17A3C1-138B-B291-18B1-15847E855230}"/>
              </a:ext>
            </a:extLst>
          </p:cNvPr>
          <p:cNvSpPr/>
          <p:nvPr/>
        </p:nvSpPr>
        <p:spPr>
          <a:xfrm>
            <a:off x="3431621" y="1955585"/>
            <a:ext cx="5307654" cy="830997"/>
          </a:xfrm>
          <a:prstGeom prst="rect">
            <a:avLst/>
          </a:prstGeom>
          <a:solidFill>
            <a:srgbClr val="F6D000"/>
          </a:solidFill>
        </p:spPr>
        <p:txBody>
          <a:bodyPr wrap="square">
            <a:spAutoFit/>
          </a:bodyPr>
          <a:lstStyle/>
          <a:p>
            <a:r>
              <a:rPr lang="en-GB" altLang="en-US" sz="2400" b="1" dirty="0">
                <a:solidFill>
                  <a:srgbClr val="002060"/>
                </a:solidFill>
                <a:latin typeface="Calibri" panose="020F0502020204030204" pitchFamily="34" charset="0"/>
              </a:rPr>
              <a:t>2. Do the starter quiz</a:t>
            </a:r>
          </a:p>
          <a:p>
            <a:endParaRPr lang="en-GB" altLang="en-US" sz="2400" b="1" dirty="0">
              <a:solidFill>
                <a:srgbClr val="002060"/>
              </a:solidFill>
              <a:latin typeface="Calibri" panose="020F0502020204030204" pitchFamily="34" charset="0"/>
            </a:endParaRPr>
          </a:p>
        </p:txBody>
      </p:sp>
      <p:sp>
        <p:nvSpPr>
          <p:cNvPr id="21" name="Rectangle 20">
            <a:extLst>
              <a:ext uri="{FF2B5EF4-FFF2-40B4-BE49-F238E27FC236}">
                <a16:creationId xmlns:a16="http://schemas.microsoft.com/office/drawing/2014/main" id="{0344A5EB-4B4A-D006-2F55-8BBF177DE977}"/>
              </a:ext>
            </a:extLst>
          </p:cNvPr>
          <p:cNvSpPr/>
          <p:nvPr/>
        </p:nvSpPr>
        <p:spPr>
          <a:xfrm>
            <a:off x="3431621" y="4369877"/>
            <a:ext cx="5307654" cy="830997"/>
          </a:xfrm>
          <a:prstGeom prst="rect">
            <a:avLst/>
          </a:prstGeom>
          <a:solidFill>
            <a:srgbClr val="F6D000"/>
          </a:solidFill>
        </p:spPr>
        <p:txBody>
          <a:bodyPr wrap="square">
            <a:spAutoFit/>
          </a:bodyPr>
          <a:lstStyle/>
          <a:p>
            <a:r>
              <a:rPr lang="en-GB" altLang="en-US" sz="2400" b="1" dirty="0">
                <a:solidFill>
                  <a:srgbClr val="002060"/>
                </a:solidFill>
                <a:latin typeface="Calibri" panose="020F0502020204030204" pitchFamily="34" charset="0"/>
              </a:rPr>
              <a:t>3. Add your details to your workbook </a:t>
            </a:r>
          </a:p>
          <a:p>
            <a:endParaRPr lang="en-GB" altLang="en-US" sz="2400" b="1" dirty="0">
              <a:solidFill>
                <a:srgbClr val="002060"/>
              </a:solidFill>
              <a:latin typeface="Calibri" panose="020F0502020204030204" pitchFamily="34" charset="0"/>
            </a:endParaRPr>
          </a:p>
        </p:txBody>
      </p:sp>
      <p:sp>
        <p:nvSpPr>
          <p:cNvPr id="4" name="Star: 32 Points 3">
            <a:extLst>
              <a:ext uri="{FF2B5EF4-FFF2-40B4-BE49-F238E27FC236}">
                <a16:creationId xmlns:a16="http://schemas.microsoft.com/office/drawing/2014/main" id="{B77DCB26-BE09-C149-0399-5A5850B9528E}"/>
              </a:ext>
            </a:extLst>
          </p:cNvPr>
          <p:cNvSpPr/>
          <p:nvPr/>
        </p:nvSpPr>
        <p:spPr>
          <a:xfrm>
            <a:off x="7364616" y="5055538"/>
            <a:ext cx="1680687" cy="1626451"/>
          </a:xfrm>
          <a:prstGeom prst="star32">
            <a:avLst/>
          </a:prstGeom>
          <a:solidFill>
            <a:srgbClr val="FF99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10 mins</a:t>
            </a:r>
          </a:p>
        </p:txBody>
      </p:sp>
      <p:pic>
        <p:nvPicPr>
          <p:cNvPr id="9" name="Picture 8">
            <a:extLst>
              <a:ext uri="{FF2B5EF4-FFF2-40B4-BE49-F238E27FC236}">
                <a16:creationId xmlns:a16="http://schemas.microsoft.com/office/drawing/2014/main" id="{F9BCA788-658A-AF4F-C757-1BE8A58BF935}"/>
              </a:ext>
            </a:extLst>
          </p:cNvPr>
          <p:cNvPicPr>
            <a:picLocks noChangeAspect="1"/>
          </p:cNvPicPr>
          <p:nvPr/>
        </p:nvPicPr>
        <p:blipFill>
          <a:blip r:embed="rId9"/>
          <a:stretch>
            <a:fillRect/>
          </a:stretch>
        </p:blipFill>
        <p:spPr>
          <a:xfrm>
            <a:off x="98698" y="2048298"/>
            <a:ext cx="2552085" cy="2072206"/>
          </a:xfrm>
          <a:prstGeom prst="rect">
            <a:avLst/>
          </a:prstGeom>
          <a:ln w="28575">
            <a:solidFill>
              <a:srgbClr val="002060"/>
            </a:solidFill>
          </a:ln>
        </p:spPr>
      </p:pic>
      <p:pic>
        <p:nvPicPr>
          <p:cNvPr id="5" name="Picture 4">
            <a:extLst>
              <a:ext uri="{FF2B5EF4-FFF2-40B4-BE49-F238E27FC236}">
                <a16:creationId xmlns:a16="http://schemas.microsoft.com/office/drawing/2014/main" id="{08B71DF5-3829-CE2A-4B2F-4E67495E628B}"/>
              </a:ext>
            </a:extLst>
          </p:cNvPr>
          <p:cNvPicPr>
            <a:picLocks noChangeAspect="1"/>
          </p:cNvPicPr>
          <p:nvPr/>
        </p:nvPicPr>
        <p:blipFill>
          <a:blip r:embed="rId10"/>
          <a:stretch>
            <a:fillRect/>
          </a:stretch>
        </p:blipFill>
        <p:spPr>
          <a:xfrm>
            <a:off x="98696" y="4291271"/>
            <a:ext cx="1786547" cy="2391988"/>
          </a:xfrm>
          <a:prstGeom prst="rect">
            <a:avLst/>
          </a:prstGeom>
        </p:spPr>
      </p:pic>
      <p:pic>
        <p:nvPicPr>
          <p:cNvPr id="8" name="Picture 10" descr="Loop">
            <a:extLst>
              <a:ext uri="{FF2B5EF4-FFF2-40B4-BE49-F238E27FC236}">
                <a16:creationId xmlns:a16="http://schemas.microsoft.com/office/drawing/2014/main" id="{E722941B-AB1A-9462-78B0-8910B0E248E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4725" y="4244231"/>
            <a:ext cx="1447681" cy="108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93031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1)">
                                      <p:cBhvr>
                                        <p:cTn id="25" dur="2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7" presetClass="emph" presetSubtype="0" fill="remove" grpId="1" nodeType="clickEffect">
                                  <p:stCondLst>
                                    <p:cond delay="0"/>
                                  </p:stCondLst>
                                  <p:childTnLst>
                                    <p:animClr clrSpc="rgb" dir="cw">
                                      <p:cBhvr override="childStyle">
                                        <p:cTn id="29" dur="250" autoRev="1" fill="remove"/>
                                        <p:tgtEl>
                                          <p:spTgt spid="4"/>
                                        </p:tgtEl>
                                        <p:attrNameLst>
                                          <p:attrName>style.color</p:attrName>
                                        </p:attrNameLst>
                                      </p:cBhvr>
                                      <p:to>
                                        <a:schemeClr val="bg1"/>
                                      </p:to>
                                    </p:animClr>
                                    <p:animClr clrSpc="rgb" dir="cw">
                                      <p:cBhvr>
                                        <p:cTn id="30" dur="250" autoRev="1" fill="remove"/>
                                        <p:tgtEl>
                                          <p:spTgt spid="4"/>
                                        </p:tgtEl>
                                        <p:attrNameLst>
                                          <p:attrName>fillcolor</p:attrName>
                                        </p:attrNameLst>
                                      </p:cBhvr>
                                      <p:to>
                                        <a:schemeClr val="bg1"/>
                                      </p:to>
                                    </p:animClr>
                                    <p:set>
                                      <p:cBhvr>
                                        <p:cTn id="31" dur="250" autoRev="1" fill="remove"/>
                                        <p:tgtEl>
                                          <p:spTgt spid="4"/>
                                        </p:tgtEl>
                                        <p:attrNameLst>
                                          <p:attrName>fill.type</p:attrName>
                                        </p:attrNameLst>
                                      </p:cBhvr>
                                      <p:to>
                                        <p:strVal val="solid"/>
                                      </p:to>
                                    </p:set>
                                    <p:set>
                                      <p:cBhvr>
                                        <p:cTn id="32" dur="250" autoRev="1" fill="remove"/>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4" grpId="0" animBg="1"/>
      <p:bldP spid="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6FBBCD-12FE-4C51-93CA-60C261572318}"/>
              </a:ext>
            </a:extLst>
          </p:cNvPr>
          <p:cNvSpPr/>
          <p:nvPr/>
        </p:nvSpPr>
        <p:spPr>
          <a:xfrm>
            <a:off x="-1" y="0"/>
            <a:ext cx="9144000" cy="6858000"/>
          </a:xfrm>
          <a:prstGeom prst="rect">
            <a:avLst/>
          </a:prstGeom>
          <a:solidFill>
            <a:srgbClr val="0072BA">
              <a:alpha val="9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1" y="0"/>
            <a:ext cx="9143999" cy="646331"/>
          </a:xfrm>
          <a:prstGeom prst="rect">
            <a:avLst/>
          </a:prstGeom>
          <a:solidFill>
            <a:srgbClr val="002060"/>
          </a:solidFill>
        </p:spPr>
        <p:txBody>
          <a:bodyPr wrap="square" rtlCol="0">
            <a:spAutoFit/>
          </a:bodyPr>
          <a:lstStyle/>
          <a:p>
            <a:pPr algn="ctr"/>
            <a:r>
              <a:rPr lang="en-GB" sz="3600" dirty="0">
                <a:solidFill>
                  <a:schemeClr val="bg1"/>
                </a:solidFill>
              </a:rPr>
              <a:t>Explore job sectors</a:t>
            </a:r>
          </a:p>
        </p:txBody>
      </p:sp>
      <p:pic>
        <p:nvPicPr>
          <p:cNvPr id="6" name="Graphic 5">
            <a:extLst>
              <a:ext uri="{FF2B5EF4-FFF2-40B4-BE49-F238E27FC236}">
                <a16:creationId xmlns:a16="http://schemas.microsoft.com/office/drawing/2014/main" id="{2EF63302-C009-4C50-AAC5-1126ACD21A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1458" y="0"/>
            <a:ext cx="646331" cy="646331"/>
          </a:xfrm>
          <a:prstGeom prst="rect">
            <a:avLst/>
          </a:prstGeom>
        </p:spPr>
      </p:pic>
      <p:grpSp>
        <p:nvGrpSpPr>
          <p:cNvPr id="5" name="Group 4">
            <a:extLst>
              <a:ext uri="{FF2B5EF4-FFF2-40B4-BE49-F238E27FC236}">
                <a16:creationId xmlns:a16="http://schemas.microsoft.com/office/drawing/2014/main" id="{8CDEC513-05DB-C4E9-3231-6158059CA526}"/>
              </a:ext>
            </a:extLst>
          </p:cNvPr>
          <p:cNvGrpSpPr/>
          <p:nvPr/>
        </p:nvGrpSpPr>
        <p:grpSpPr>
          <a:xfrm>
            <a:off x="2754272" y="724843"/>
            <a:ext cx="6029360" cy="5952740"/>
            <a:chOff x="242371" y="1101634"/>
            <a:chExt cx="5112360" cy="5027737"/>
          </a:xfrm>
        </p:grpSpPr>
        <p:pic>
          <p:nvPicPr>
            <p:cNvPr id="9" name="Picture 8">
              <a:extLst>
                <a:ext uri="{FF2B5EF4-FFF2-40B4-BE49-F238E27FC236}">
                  <a16:creationId xmlns:a16="http://schemas.microsoft.com/office/drawing/2014/main" id="{5858FC28-17E8-B623-2C97-DA892473237D}"/>
                </a:ext>
              </a:extLst>
            </p:cNvPr>
            <p:cNvPicPr>
              <a:picLocks noChangeAspect="1"/>
            </p:cNvPicPr>
            <p:nvPr/>
          </p:nvPicPr>
          <p:blipFill>
            <a:blip r:embed="rId6"/>
            <a:stretch>
              <a:fillRect/>
            </a:stretch>
          </p:blipFill>
          <p:spPr>
            <a:xfrm>
              <a:off x="242371" y="1101634"/>
              <a:ext cx="5112360" cy="2996641"/>
            </a:xfrm>
            <a:prstGeom prst="rect">
              <a:avLst/>
            </a:prstGeom>
            <a:ln w="38100">
              <a:solidFill>
                <a:srgbClr val="002060"/>
              </a:solidFill>
            </a:ln>
          </p:spPr>
        </p:pic>
        <p:pic>
          <p:nvPicPr>
            <p:cNvPr id="10" name="Picture 9">
              <a:extLst>
                <a:ext uri="{FF2B5EF4-FFF2-40B4-BE49-F238E27FC236}">
                  <a16:creationId xmlns:a16="http://schemas.microsoft.com/office/drawing/2014/main" id="{8408397E-09EE-59F4-C6EE-58AF23D1684A}"/>
                </a:ext>
              </a:extLst>
            </p:cNvPr>
            <p:cNvPicPr>
              <a:picLocks noChangeAspect="1"/>
            </p:cNvPicPr>
            <p:nvPr/>
          </p:nvPicPr>
          <p:blipFill>
            <a:blip r:embed="rId7"/>
            <a:stretch>
              <a:fillRect/>
            </a:stretch>
          </p:blipFill>
          <p:spPr>
            <a:xfrm>
              <a:off x="242371" y="4098275"/>
              <a:ext cx="5112360" cy="2031096"/>
            </a:xfrm>
            <a:prstGeom prst="rect">
              <a:avLst/>
            </a:prstGeom>
            <a:ln w="38100">
              <a:solidFill>
                <a:srgbClr val="002060"/>
              </a:solidFill>
            </a:ln>
          </p:spPr>
        </p:pic>
      </p:grpSp>
      <p:pic>
        <p:nvPicPr>
          <p:cNvPr id="12" name="Picture 10" descr="Loop">
            <a:extLst>
              <a:ext uri="{FF2B5EF4-FFF2-40B4-BE49-F238E27FC236}">
                <a16:creationId xmlns:a16="http://schemas.microsoft.com/office/drawing/2014/main" id="{7E7FAD57-D094-4A2C-88EC-EBAAF76B13A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7961" y="3381329"/>
            <a:ext cx="1844026" cy="78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Loop">
            <a:extLst>
              <a:ext uri="{FF2B5EF4-FFF2-40B4-BE49-F238E27FC236}">
                <a16:creationId xmlns:a16="http://schemas.microsoft.com/office/drawing/2014/main" id="{7E52177D-16D4-4C04-B30E-EC10600BEC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8900" y="5866109"/>
            <a:ext cx="2207360" cy="639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descr="Loop">
            <a:extLst>
              <a:ext uri="{FF2B5EF4-FFF2-40B4-BE49-F238E27FC236}">
                <a16:creationId xmlns:a16="http://schemas.microsoft.com/office/drawing/2014/main" id="{6EB229C4-C4A5-0798-7940-41FE457A840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55646" y="5896234"/>
            <a:ext cx="2054300" cy="510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a:extLst>
              <a:ext uri="{FF2B5EF4-FFF2-40B4-BE49-F238E27FC236}">
                <a16:creationId xmlns:a16="http://schemas.microsoft.com/office/drawing/2014/main" id="{44F9C13E-7807-E13D-1607-F62B55992B9B}"/>
              </a:ext>
            </a:extLst>
          </p:cNvPr>
          <p:cNvGrpSpPr/>
          <p:nvPr/>
        </p:nvGrpSpPr>
        <p:grpSpPr>
          <a:xfrm>
            <a:off x="101458" y="5561881"/>
            <a:ext cx="1022432" cy="1109449"/>
            <a:chOff x="-2310081" y="3996113"/>
            <a:chExt cx="1474470" cy="1511472"/>
          </a:xfrm>
        </p:grpSpPr>
        <p:sp>
          <p:nvSpPr>
            <p:cNvPr id="17" name="Rectangle 16">
              <a:extLst>
                <a:ext uri="{FF2B5EF4-FFF2-40B4-BE49-F238E27FC236}">
                  <a16:creationId xmlns:a16="http://schemas.microsoft.com/office/drawing/2014/main" id="{BB6E00F0-8A16-3257-1783-C56255B22FDA}"/>
                </a:ext>
              </a:extLst>
            </p:cNvPr>
            <p:cNvSpPr/>
            <p:nvPr/>
          </p:nvSpPr>
          <p:spPr>
            <a:xfrm>
              <a:off x="-2310081" y="3996113"/>
              <a:ext cx="1474470" cy="1511472"/>
            </a:xfrm>
            <a:prstGeom prst="rect">
              <a:avLst/>
            </a:prstGeom>
            <a:solidFill>
              <a:schemeClr val="bg1"/>
            </a:solid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4">
              <a:extLst>
                <a:ext uri="{FF2B5EF4-FFF2-40B4-BE49-F238E27FC236}">
                  <a16:creationId xmlns:a16="http://schemas.microsoft.com/office/drawing/2014/main" id="{E18A5FA6-6D44-85CC-770D-E9C229FAD166}"/>
                </a:ext>
              </a:extLst>
            </p:cNvPr>
            <p:cNvSpPr/>
            <p:nvPr/>
          </p:nvSpPr>
          <p:spPr>
            <a:xfrm>
              <a:off x="-2170077" y="4157171"/>
              <a:ext cx="1216756" cy="1189357"/>
            </a:xfrm>
            <a:custGeom>
              <a:avLst/>
              <a:gdLst/>
              <a:ahLst/>
              <a:cxnLst/>
              <a:rect l="l" t="t" r="r" b="b"/>
              <a:pathLst>
                <a:path w="4348534" h="4114800">
                  <a:moveTo>
                    <a:pt x="0" y="0"/>
                  </a:moveTo>
                  <a:lnTo>
                    <a:pt x="4348533" y="0"/>
                  </a:lnTo>
                  <a:lnTo>
                    <a:pt x="4348533"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grpSp>
      <p:pic>
        <p:nvPicPr>
          <p:cNvPr id="21" name="Picture 20">
            <a:extLst>
              <a:ext uri="{FF2B5EF4-FFF2-40B4-BE49-F238E27FC236}">
                <a16:creationId xmlns:a16="http://schemas.microsoft.com/office/drawing/2014/main" id="{7D253A87-F55D-E8E4-5902-222E4ABE4511}"/>
              </a:ext>
            </a:extLst>
          </p:cNvPr>
          <p:cNvPicPr>
            <a:picLocks noChangeAspect="1"/>
          </p:cNvPicPr>
          <p:nvPr/>
        </p:nvPicPr>
        <p:blipFill>
          <a:blip r:embed="rId11"/>
          <a:stretch>
            <a:fillRect/>
          </a:stretch>
        </p:blipFill>
        <p:spPr>
          <a:xfrm>
            <a:off x="145919" y="869900"/>
            <a:ext cx="1955942" cy="1982463"/>
          </a:xfrm>
          <a:prstGeom prst="rect">
            <a:avLst/>
          </a:prstGeom>
          <a:ln w="38100">
            <a:solidFill>
              <a:srgbClr val="002060"/>
            </a:solidFill>
          </a:ln>
        </p:spPr>
      </p:pic>
      <p:pic>
        <p:nvPicPr>
          <p:cNvPr id="7" name="Picture 6">
            <a:extLst>
              <a:ext uri="{FF2B5EF4-FFF2-40B4-BE49-F238E27FC236}">
                <a16:creationId xmlns:a16="http://schemas.microsoft.com/office/drawing/2014/main" id="{16D70AD6-714A-D549-F192-286EDB2F012B}"/>
              </a:ext>
            </a:extLst>
          </p:cNvPr>
          <p:cNvPicPr>
            <a:picLocks noChangeAspect="1"/>
          </p:cNvPicPr>
          <p:nvPr/>
        </p:nvPicPr>
        <p:blipFill>
          <a:blip r:embed="rId12"/>
          <a:stretch>
            <a:fillRect/>
          </a:stretch>
        </p:blipFill>
        <p:spPr>
          <a:xfrm>
            <a:off x="-2" y="2378364"/>
            <a:ext cx="9144000" cy="4479636"/>
          </a:xfrm>
          <a:prstGeom prst="rect">
            <a:avLst/>
          </a:prstGeom>
        </p:spPr>
      </p:pic>
    </p:spTree>
    <p:custDataLst>
      <p:tags r:id="rId1"/>
    </p:custDataLst>
    <p:extLst>
      <p:ext uri="{BB962C8B-B14F-4D97-AF65-F5344CB8AC3E}">
        <p14:creationId xmlns:p14="http://schemas.microsoft.com/office/powerpoint/2010/main" val="6638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E8140E-B37A-49EB-9854-B59EF966F375}"/>
              </a:ext>
            </a:extLst>
          </p:cNvPr>
          <p:cNvSpPr/>
          <p:nvPr/>
        </p:nvSpPr>
        <p:spPr>
          <a:xfrm>
            <a:off x="0" y="-63144"/>
            <a:ext cx="9144000" cy="6921144"/>
          </a:xfrm>
          <a:prstGeom prst="rect">
            <a:avLst/>
          </a:prstGeom>
          <a:solidFill>
            <a:srgbClr val="0072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rol 1">
            <a:extLst>
              <a:ext uri="{FF2B5EF4-FFF2-40B4-BE49-F238E27FC236}">
                <a16:creationId xmlns:a16="http://schemas.microsoft.com/office/drawing/2014/main" id="{CEE27F7C-3F5B-402F-A554-A8778F22241D}"/>
              </a:ext>
            </a:extLst>
          </p:cNvPr>
          <p:cNvSpPr>
            <a:spLocks noChangeArrowheads="1" noChangeShapeType="1"/>
          </p:cNvSpPr>
          <p:nvPr/>
        </p:nvSpPr>
        <p:spPr bwMode="auto">
          <a:xfrm>
            <a:off x="11225626" y="2196234"/>
            <a:ext cx="5319713" cy="54006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8" name="Control 1">
            <a:extLst>
              <a:ext uri="{FF2B5EF4-FFF2-40B4-BE49-F238E27FC236}">
                <a16:creationId xmlns:a16="http://schemas.microsoft.com/office/drawing/2014/main" id="{FE2768A5-6788-4035-AA1A-8C8C0AAE5502}"/>
              </a:ext>
            </a:extLst>
          </p:cNvPr>
          <p:cNvSpPr>
            <a:spLocks noChangeArrowheads="1" noChangeShapeType="1"/>
          </p:cNvSpPr>
          <p:nvPr/>
        </p:nvSpPr>
        <p:spPr bwMode="auto">
          <a:xfrm>
            <a:off x="11341100" y="4267200"/>
            <a:ext cx="1803400" cy="54006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13" name="Rectangle 2">
            <a:extLst>
              <a:ext uri="{FF2B5EF4-FFF2-40B4-BE49-F238E27FC236}">
                <a16:creationId xmlns:a16="http://schemas.microsoft.com/office/drawing/2014/main" id="{122F1D43-D2AF-4B26-A9DA-2E98D3912164}"/>
              </a:ext>
            </a:extLst>
          </p:cNvPr>
          <p:cNvSpPr>
            <a:spLocks noChangeArrowheads="1"/>
          </p:cNvSpPr>
          <p:nvPr/>
        </p:nvSpPr>
        <p:spPr bwMode="auto">
          <a:xfrm>
            <a:off x="0" y="-21349"/>
            <a:ext cx="9144000" cy="747408"/>
          </a:xfrm>
          <a:prstGeom prst="rect">
            <a:avLst/>
          </a:prstGeom>
          <a:solidFill>
            <a:srgbClr val="00206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a:latin typeface="Calibri" panose="020F0502020204030204" pitchFamily="34" charset="0"/>
            </a:endParaRPr>
          </a:p>
        </p:txBody>
      </p:sp>
      <p:sp>
        <p:nvSpPr>
          <p:cNvPr id="14" name="Text Box 22">
            <a:extLst>
              <a:ext uri="{FF2B5EF4-FFF2-40B4-BE49-F238E27FC236}">
                <a16:creationId xmlns:a16="http://schemas.microsoft.com/office/drawing/2014/main" id="{B2EBF197-1B50-41AF-BA3E-C1D09331AB5D}"/>
              </a:ext>
            </a:extLst>
          </p:cNvPr>
          <p:cNvSpPr txBox="1">
            <a:spLocks noChangeArrowheads="1"/>
          </p:cNvSpPr>
          <p:nvPr/>
        </p:nvSpPr>
        <p:spPr bwMode="auto">
          <a:xfrm>
            <a:off x="1252463" y="-7309"/>
            <a:ext cx="6160441" cy="646331"/>
          </a:xfrm>
          <a:prstGeom prst="rect">
            <a:avLst/>
          </a:prstGeom>
          <a:noFill/>
          <a:ln w="9525">
            <a:noFill/>
            <a:miter lim="800000"/>
            <a:headEnd/>
            <a:tailEnd/>
          </a:ln>
        </p:spPr>
        <p:txBody>
          <a:bodyPr wrap="square">
            <a:spAutoFit/>
          </a:bodyPr>
          <a:lstStyle/>
          <a:p>
            <a:pPr algn="ctr"/>
            <a:r>
              <a:rPr lang="en-GB" sz="3600" dirty="0">
                <a:solidFill>
                  <a:schemeClr val="bg1"/>
                </a:solidFill>
              </a:rPr>
              <a:t>Careerpilot Tasks</a:t>
            </a:r>
          </a:p>
        </p:txBody>
      </p:sp>
      <p:pic>
        <p:nvPicPr>
          <p:cNvPr id="16" name="Graphic 15" descr="Badge 1 with solid fill">
            <a:extLst>
              <a:ext uri="{FF2B5EF4-FFF2-40B4-BE49-F238E27FC236}">
                <a16:creationId xmlns:a16="http://schemas.microsoft.com/office/drawing/2014/main" id="{B7D9B244-47E7-4538-817C-6BF834F949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5545" y="0"/>
            <a:ext cx="646331" cy="646331"/>
          </a:xfrm>
          <a:prstGeom prst="rect">
            <a:avLst/>
          </a:prstGeom>
        </p:spPr>
      </p:pic>
      <p:pic>
        <p:nvPicPr>
          <p:cNvPr id="5" name="Picture 4" descr="Icon&#10;&#10;Description automatically generated with medium confidence">
            <a:extLst>
              <a:ext uri="{FF2B5EF4-FFF2-40B4-BE49-F238E27FC236}">
                <a16:creationId xmlns:a16="http://schemas.microsoft.com/office/drawing/2014/main" id="{D3EBC441-B4BE-4357-9DF4-AB33ED1244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0800" y="-63143"/>
            <a:ext cx="830996" cy="830996"/>
          </a:xfrm>
          <a:prstGeom prst="rect">
            <a:avLst/>
          </a:prstGeom>
        </p:spPr>
      </p:pic>
      <p:pic>
        <p:nvPicPr>
          <p:cNvPr id="11" name="Picture 10" descr="Icon&#10;&#10;Description automatically generated with low confidence">
            <a:extLst>
              <a:ext uri="{FF2B5EF4-FFF2-40B4-BE49-F238E27FC236}">
                <a16:creationId xmlns:a16="http://schemas.microsoft.com/office/drawing/2014/main" id="{DE037462-E907-428B-B821-7B35F4E139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96592" y="-63143"/>
            <a:ext cx="830996" cy="830996"/>
          </a:xfrm>
          <a:prstGeom prst="rect">
            <a:avLst/>
          </a:prstGeom>
        </p:spPr>
      </p:pic>
      <p:sp>
        <p:nvSpPr>
          <p:cNvPr id="22" name="Rectangle 21">
            <a:extLst>
              <a:ext uri="{FF2B5EF4-FFF2-40B4-BE49-F238E27FC236}">
                <a16:creationId xmlns:a16="http://schemas.microsoft.com/office/drawing/2014/main" id="{21564683-49E5-4495-B442-C0DC71D2F433}"/>
              </a:ext>
            </a:extLst>
          </p:cNvPr>
          <p:cNvSpPr/>
          <p:nvPr/>
        </p:nvSpPr>
        <p:spPr>
          <a:xfrm>
            <a:off x="262187" y="1534642"/>
            <a:ext cx="7465582" cy="461665"/>
          </a:xfrm>
          <a:prstGeom prst="rect">
            <a:avLst/>
          </a:prstGeom>
          <a:solidFill>
            <a:schemeClr val="bg1"/>
          </a:solidFill>
        </p:spPr>
        <p:txBody>
          <a:bodyPr wrap="square">
            <a:spAutoFit/>
          </a:bodyPr>
          <a:lstStyle/>
          <a:p>
            <a:r>
              <a:rPr lang="en-GB" altLang="en-US" sz="2400" b="1" dirty="0">
                <a:solidFill>
                  <a:srgbClr val="002060"/>
                </a:solidFill>
                <a:latin typeface="Calibri" panose="020F0502020204030204" pitchFamily="34" charset="0"/>
              </a:rPr>
              <a:t>1. Click on ‘Start With You’ then do the Jobs Quiz</a:t>
            </a:r>
          </a:p>
        </p:txBody>
      </p:sp>
      <p:sp>
        <p:nvSpPr>
          <p:cNvPr id="19" name="Star: 32 Points 18">
            <a:extLst>
              <a:ext uri="{FF2B5EF4-FFF2-40B4-BE49-F238E27FC236}">
                <a16:creationId xmlns:a16="http://schemas.microsoft.com/office/drawing/2014/main" id="{0FFF2D8D-823C-FDB7-0228-83511D4848B6}"/>
              </a:ext>
            </a:extLst>
          </p:cNvPr>
          <p:cNvSpPr/>
          <p:nvPr/>
        </p:nvSpPr>
        <p:spPr>
          <a:xfrm>
            <a:off x="107719" y="5129655"/>
            <a:ext cx="1770508" cy="1617134"/>
          </a:xfrm>
          <a:prstGeom prst="star32">
            <a:avLst/>
          </a:prstGeom>
          <a:solidFill>
            <a:srgbClr val="FF99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10 mins</a:t>
            </a:r>
          </a:p>
        </p:txBody>
      </p:sp>
      <p:sp>
        <p:nvSpPr>
          <p:cNvPr id="24" name="Rectangle 23">
            <a:extLst>
              <a:ext uri="{FF2B5EF4-FFF2-40B4-BE49-F238E27FC236}">
                <a16:creationId xmlns:a16="http://schemas.microsoft.com/office/drawing/2014/main" id="{09023C9C-890E-48A8-889B-AC4DFA810D76}"/>
              </a:ext>
            </a:extLst>
          </p:cNvPr>
          <p:cNvSpPr/>
          <p:nvPr/>
        </p:nvSpPr>
        <p:spPr>
          <a:xfrm>
            <a:off x="242308" y="2977978"/>
            <a:ext cx="3242297" cy="1200329"/>
          </a:xfrm>
          <a:prstGeom prst="rect">
            <a:avLst/>
          </a:prstGeom>
          <a:solidFill>
            <a:schemeClr val="bg1"/>
          </a:solidFill>
        </p:spPr>
        <p:txBody>
          <a:bodyPr wrap="square">
            <a:spAutoFit/>
          </a:bodyPr>
          <a:lstStyle/>
          <a:p>
            <a:r>
              <a:rPr lang="en-GB" altLang="en-US" sz="2400" b="1" dirty="0">
                <a:solidFill>
                  <a:srgbClr val="002060"/>
                </a:solidFill>
                <a:latin typeface="Calibri" panose="020F0502020204030204" pitchFamily="34" charset="0"/>
              </a:rPr>
              <a:t>2. Add the top three job sectors your results map to. </a:t>
            </a:r>
          </a:p>
        </p:txBody>
      </p:sp>
      <p:grpSp>
        <p:nvGrpSpPr>
          <p:cNvPr id="9" name="Group 8">
            <a:extLst>
              <a:ext uri="{FF2B5EF4-FFF2-40B4-BE49-F238E27FC236}">
                <a16:creationId xmlns:a16="http://schemas.microsoft.com/office/drawing/2014/main" id="{5D289C61-5748-EFE7-00FC-F643E831F966}"/>
              </a:ext>
            </a:extLst>
          </p:cNvPr>
          <p:cNvGrpSpPr/>
          <p:nvPr/>
        </p:nvGrpSpPr>
        <p:grpSpPr>
          <a:xfrm>
            <a:off x="3484605" y="2977977"/>
            <a:ext cx="1364417" cy="1370967"/>
            <a:chOff x="-2504996" y="3401434"/>
            <a:chExt cx="1474470" cy="1511472"/>
          </a:xfrm>
        </p:grpSpPr>
        <p:sp>
          <p:nvSpPr>
            <p:cNvPr id="10" name="Rectangle 9">
              <a:extLst>
                <a:ext uri="{FF2B5EF4-FFF2-40B4-BE49-F238E27FC236}">
                  <a16:creationId xmlns:a16="http://schemas.microsoft.com/office/drawing/2014/main" id="{88A31E7A-6D52-12DF-AFA0-3D332652ECE1}"/>
                </a:ext>
              </a:extLst>
            </p:cNvPr>
            <p:cNvSpPr/>
            <p:nvPr/>
          </p:nvSpPr>
          <p:spPr>
            <a:xfrm>
              <a:off x="-2504996" y="3401434"/>
              <a:ext cx="1474470" cy="1511472"/>
            </a:xfrm>
            <a:prstGeom prst="rect">
              <a:avLst/>
            </a:prstGeom>
            <a:solidFill>
              <a:schemeClr val="bg1"/>
            </a:solid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Freeform 4">
              <a:extLst>
                <a:ext uri="{FF2B5EF4-FFF2-40B4-BE49-F238E27FC236}">
                  <a16:creationId xmlns:a16="http://schemas.microsoft.com/office/drawing/2014/main" id="{ED81329E-48E5-9794-31E7-71B92D0E225A}"/>
                </a:ext>
              </a:extLst>
            </p:cNvPr>
            <p:cNvSpPr/>
            <p:nvPr/>
          </p:nvSpPr>
          <p:spPr>
            <a:xfrm>
              <a:off x="-2346364" y="3562491"/>
              <a:ext cx="1216756" cy="1189357"/>
            </a:xfrm>
            <a:custGeom>
              <a:avLst/>
              <a:gdLst/>
              <a:ahLst/>
              <a:cxnLst/>
              <a:rect l="l" t="t" r="r" b="b"/>
              <a:pathLst>
                <a:path w="4348534" h="4114800">
                  <a:moveTo>
                    <a:pt x="0" y="0"/>
                  </a:moveTo>
                  <a:lnTo>
                    <a:pt x="4348533" y="0"/>
                  </a:lnTo>
                  <a:lnTo>
                    <a:pt x="4348533"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grpSp>
      <p:pic>
        <p:nvPicPr>
          <p:cNvPr id="25" name="Picture 24">
            <a:extLst>
              <a:ext uri="{FF2B5EF4-FFF2-40B4-BE49-F238E27FC236}">
                <a16:creationId xmlns:a16="http://schemas.microsoft.com/office/drawing/2014/main" id="{5326C5C1-CC2A-1D05-9704-5C3DD6D8C39B}"/>
              </a:ext>
            </a:extLst>
          </p:cNvPr>
          <p:cNvPicPr>
            <a:picLocks noChangeAspect="1"/>
          </p:cNvPicPr>
          <p:nvPr/>
        </p:nvPicPr>
        <p:blipFill>
          <a:blip r:embed="rId9"/>
          <a:stretch>
            <a:fillRect/>
          </a:stretch>
        </p:blipFill>
        <p:spPr>
          <a:xfrm>
            <a:off x="7232064" y="925218"/>
            <a:ext cx="1536517" cy="1577085"/>
          </a:xfrm>
          <a:prstGeom prst="rect">
            <a:avLst/>
          </a:prstGeom>
          <a:ln w="38100">
            <a:solidFill>
              <a:srgbClr val="002060"/>
            </a:solidFill>
          </a:ln>
        </p:spPr>
      </p:pic>
      <p:pic>
        <p:nvPicPr>
          <p:cNvPr id="28" name="Picture 27">
            <a:extLst>
              <a:ext uri="{FF2B5EF4-FFF2-40B4-BE49-F238E27FC236}">
                <a16:creationId xmlns:a16="http://schemas.microsoft.com/office/drawing/2014/main" id="{F96D045A-44EF-4E6F-2DB8-51B3BB25C48A}"/>
              </a:ext>
            </a:extLst>
          </p:cNvPr>
          <p:cNvPicPr>
            <a:picLocks noChangeAspect="1"/>
          </p:cNvPicPr>
          <p:nvPr/>
        </p:nvPicPr>
        <p:blipFill>
          <a:blip r:embed="rId10"/>
          <a:stretch>
            <a:fillRect/>
          </a:stretch>
        </p:blipFill>
        <p:spPr>
          <a:xfrm>
            <a:off x="5942053" y="2833027"/>
            <a:ext cx="2826528" cy="3767136"/>
          </a:xfrm>
          <a:prstGeom prst="rect">
            <a:avLst/>
          </a:prstGeom>
        </p:spPr>
      </p:pic>
      <p:sp>
        <p:nvSpPr>
          <p:cNvPr id="30" name="Rectangle 29">
            <a:extLst>
              <a:ext uri="{FF2B5EF4-FFF2-40B4-BE49-F238E27FC236}">
                <a16:creationId xmlns:a16="http://schemas.microsoft.com/office/drawing/2014/main" id="{E5348D0A-916A-9CE7-E4BC-85B650F5FBC9}"/>
              </a:ext>
            </a:extLst>
          </p:cNvPr>
          <p:cNvSpPr/>
          <p:nvPr/>
        </p:nvSpPr>
        <p:spPr>
          <a:xfrm>
            <a:off x="5942053" y="5231772"/>
            <a:ext cx="2714148" cy="136839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9456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heel(1)">
                                      <p:cBhvr>
                                        <p:cTn id="25" dur="20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7" presetClass="emph" presetSubtype="0" fill="remove" grpId="1" nodeType="clickEffect">
                                  <p:stCondLst>
                                    <p:cond delay="0"/>
                                  </p:stCondLst>
                                  <p:childTnLst>
                                    <p:animClr clrSpc="rgb" dir="cw">
                                      <p:cBhvr override="childStyle">
                                        <p:cTn id="29" dur="250" autoRev="1" fill="remove"/>
                                        <p:tgtEl>
                                          <p:spTgt spid="19"/>
                                        </p:tgtEl>
                                        <p:attrNameLst>
                                          <p:attrName>style.color</p:attrName>
                                        </p:attrNameLst>
                                      </p:cBhvr>
                                      <p:to>
                                        <a:schemeClr val="bg1"/>
                                      </p:to>
                                    </p:animClr>
                                    <p:animClr clrSpc="rgb" dir="cw">
                                      <p:cBhvr>
                                        <p:cTn id="30" dur="250" autoRev="1" fill="remove"/>
                                        <p:tgtEl>
                                          <p:spTgt spid="19"/>
                                        </p:tgtEl>
                                        <p:attrNameLst>
                                          <p:attrName>fillcolor</p:attrName>
                                        </p:attrNameLst>
                                      </p:cBhvr>
                                      <p:to>
                                        <a:schemeClr val="bg1"/>
                                      </p:to>
                                    </p:animClr>
                                    <p:set>
                                      <p:cBhvr>
                                        <p:cTn id="31" dur="250" autoRev="1" fill="remove"/>
                                        <p:tgtEl>
                                          <p:spTgt spid="19"/>
                                        </p:tgtEl>
                                        <p:attrNameLst>
                                          <p:attrName>fill.type</p:attrName>
                                        </p:attrNameLst>
                                      </p:cBhvr>
                                      <p:to>
                                        <p:strVal val="solid"/>
                                      </p:to>
                                    </p:set>
                                    <p:set>
                                      <p:cBhvr>
                                        <p:cTn id="32" dur="250" autoRev="1" fill="remove"/>
                                        <p:tgtEl>
                                          <p:spTgt spid="1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4"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6FBBCD-12FE-4C51-93CA-60C261572318}"/>
              </a:ext>
            </a:extLst>
          </p:cNvPr>
          <p:cNvSpPr/>
          <p:nvPr/>
        </p:nvSpPr>
        <p:spPr>
          <a:xfrm>
            <a:off x="0" y="0"/>
            <a:ext cx="9144000" cy="6858000"/>
          </a:xfrm>
          <a:prstGeom prst="rect">
            <a:avLst/>
          </a:prstGeom>
          <a:solidFill>
            <a:srgbClr val="0072BA">
              <a:alpha val="9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 y="0"/>
            <a:ext cx="9143999" cy="646331"/>
          </a:xfrm>
          <a:prstGeom prst="rect">
            <a:avLst/>
          </a:prstGeom>
          <a:solidFill>
            <a:srgbClr val="002060"/>
          </a:solidFill>
        </p:spPr>
        <p:txBody>
          <a:bodyPr wrap="square" rtlCol="0">
            <a:spAutoFit/>
          </a:bodyPr>
          <a:lstStyle/>
          <a:p>
            <a:pPr algn="ctr"/>
            <a:r>
              <a:rPr lang="en-GB" sz="3600" dirty="0">
                <a:solidFill>
                  <a:schemeClr val="bg1"/>
                </a:solidFill>
              </a:rPr>
              <a:t>The Essential Skills</a:t>
            </a:r>
          </a:p>
        </p:txBody>
      </p:sp>
      <p:pic>
        <p:nvPicPr>
          <p:cNvPr id="6" name="Graphic 5">
            <a:extLst>
              <a:ext uri="{FF2B5EF4-FFF2-40B4-BE49-F238E27FC236}">
                <a16:creationId xmlns:a16="http://schemas.microsoft.com/office/drawing/2014/main" id="{87769867-6258-43F0-A4FE-6C46187B3C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75545" y="0"/>
            <a:ext cx="646331" cy="646331"/>
          </a:xfrm>
          <a:prstGeom prst="rect">
            <a:avLst/>
          </a:prstGeom>
        </p:spPr>
      </p:pic>
      <p:pic>
        <p:nvPicPr>
          <p:cNvPr id="5" name="Picture 4" descr="A picture containing text, outdoor&#10;&#10;Description automatically generated">
            <a:extLst>
              <a:ext uri="{FF2B5EF4-FFF2-40B4-BE49-F238E27FC236}">
                <a16:creationId xmlns:a16="http://schemas.microsoft.com/office/drawing/2014/main" id="{22811240-E079-4365-9968-549EE76B5C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1876" y="564444"/>
            <a:ext cx="7510865" cy="3984522"/>
          </a:xfrm>
          <a:prstGeom prst="rect">
            <a:avLst/>
          </a:prstGeom>
        </p:spPr>
      </p:pic>
      <p:sp>
        <p:nvSpPr>
          <p:cNvPr id="4" name="TextBox 3">
            <a:extLst>
              <a:ext uri="{FF2B5EF4-FFF2-40B4-BE49-F238E27FC236}">
                <a16:creationId xmlns:a16="http://schemas.microsoft.com/office/drawing/2014/main" id="{2300B631-8771-8603-FC91-90F62538BBF4}"/>
              </a:ext>
            </a:extLst>
          </p:cNvPr>
          <p:cNvSpPr txBox="1"/>
          <p:nvPr/>
        </p:nvSpPr>
        <p:spPr>
          <a:xfrm>
            <a:off x="1" y="4340578"/>
            <a:ext cx="9143999" cy="646331"/>
          </a:xfrm>
          <a:prstGeom prst="rect">
            <a:avLst/>
          </a:prstGeom>
          <a:solidFill>
            <a:srgbClr val="002060"/>
          </a:solidFill>
        </p:spPr>
        <p:txBody>
          <a:bodyPr wrap="square" rtlCol="0">
            <a:spAutoFit/>
          </a:bodyPr>
          <a:lstStyle/>
          <a:p>
            <a:pPr algn="ctr"/>
            <a:r>
              <a:rPr lang="en-GB" sz="3600" dirty="0">
                <a:solidFill>
                  <a:schemeClr val="bg1"/>
                </a:solidFill>
              </a:rPr>
              <a:t>Other skills some jobs need</a:t>
            </a:r>
          </a:p>
        </p:txBody>
      </p:sp>
      <p:sp>
        <p:nvSpPr>
          <p:cNvPr id="8" name="Oval 7">
            <a:extLst>
              <a:ext uri="{FF2B5EF4-FFF2-40B4-BE49-F238E27FC236}">
                <a16:creationId xmlns:a16="http://schemas.microsoft.com/office/drawing/2014/main" id="{EAC250B6-A611-8C57-3092-557EFBEB6BEE}"/>
              </a:ext>
            </a:extLst>
          </p:cNvPr>
          <p:cNvSpPr/>
          <p:nvPr/>
        </p:nvSpPr>
        <p:spPr>
          <a:xfrm>
            <a:off x="254567" y="5125643"/>
            <a:ext cx="2065867" cy="156915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IT Skills</a:t>
            </a:r>
          </a:p>
        </p:txBody>
      </p:sp>
      <p:sp>
        <p:nvSpPr>
          <p:cNvPr id="9" name="Oval 8">
            <a:extLst>
              <a:ext uri="{FF2B5EF4-FFF2-40B4-BE49-F238E27FC236}">
                <a16:creationId xmlns:a16="http://schemas.microsoft.com/office/drawing/2014/main" id="{142A9241-EC62-5EBD-AB6B-B5ADC84AA8F8}"/>
              </a:ext>
            </a:extLst>
          </p:cNvPr>
          <p:cNvSpPr/>
          <p:nvPr/>
        </p:nvSpPr>
        <p:spPr>
          <a:xfrm>
            <a:off x="2452794" y="5125643"/>
            <a:ext cx="2065867" cy="156915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Practical </a:t>
            </a:r>
          </a:p>
        </p:txBody>
      </p:sp>
      <p:sp>
        <p:nvSpPr>
          <p:cNvPr id="10" name="Oval 9">
            <a:extLst>
              <a:ext uri="{FF2B5EF4-FFF2-40B4-BE49-F238E27FC236}">
                <a16:creationId xmlns:a16="http://schemas.microsoft.com/office/drawing/2014/main" id="{25C5F4E5-7074-C512-93E2-CB70118EAD82}"/>
              </a:ext>
            </a:extLst>
          </p:cNvPr>
          <p:cNvSpPr/>
          <p:nvPr/>
        </p:nvSpPr>
        <p:spPr>
          <a:xfrm>
            <a:off x="4651021" y="5150109"/>
            <a:ext cx="2065867" cy="156915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Scientific </a:t>
            </a:r>
          </a:p>
        </p:txBody>
      </p:sp>
      <p:sp>
        <p:nvSpPr>
          <p:cNvPr id="11" name="Oval 10">
            <a:extLst>
              <a:ext uri="{FF2B5EF4-FFF2-40B4-BE49-F238E27FC236}">
                <a16:creationId xmlns:a16="http://schemas.microsoft.com/office/drawing/2014/main" id="{66051F0C-554B-7891-AC14-4E9D5D6375E6}"/>
              </a:ext>
            </a:extLst>
          </p:cNvPr>
          <p:cNvSpPr/>
          <p:nvPr/>
        </p:nvSpPr>
        <p:spPr>
          <a:xfrm>
            <a:off x="6892433" y="5125643"/>
            <a:ext cx="2065867" cy="156915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Physical </a:t>
            </a:r>
          </a:p>
        </p:txBody>
      </p:sp>
    </p:spTree>
    <p:custDataLst>
      <p:tags r:id="rId1"/>
    </p:custDataLst>
    <p:extLst>
      <p:ext uri="{BB962C8B-B14F-4D97-AF65-F5344CB8AC3E}">
        <p14:creationId xmlns:p14="http://schemas.microsoft.com/office/powerpoint/2010/main" val="369552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A01A4A88-4D82-4FE8-BE2C-53587B2C4B3E}"/>
              </a:ext>
            </a:extLst>
          </p:cNvPr>
          <p:cNvSpPr>
            <a:spLocks noChangeArrowheads="1"/>
          </p:cNvSpPr>
          <p:nvPr/>
        </p:nvSpPr>
        <p:spPr bwMode="auto">
          <a:xfrm>
            <a:off x="0" y="0"/>
            <a:ext cx="9158780" cy="6858000"/>
          </a:xfrm>
          <a:prstGeom prst="rect">
            <a:avLst/>
          </a:prstGeom>
          <a:solidFill>
            <a:srgbClr val="0072BA"/>
          </a:solidFill>
          <a:ln w="9525">
            <a:solidFill>
              <a:schemeClr val="accent5">
                <a:lumMod val="50000"/>
              </a:schemeClr>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dirty="0">
              <a:latin typeface="Calibri" panose="020F0502020204030204" pitchFamily="34" charset="0"/>
            </a:endParaRPr>
          </a:p>
        </p:txBody>
      </p:sp>
      <p:sp>
        <p:nvSpPr>
          <p:cNvPr id="7" name="Rectangle 2"/>
          <p:cNvSpPr>
            <a:spLocks noChangeArrowheads="1"/>
          </p:cNvSpPr>
          <p:nvPr/>
        </p:nvSpPr>
        <p:spPr bwMode="auto">
          <a:xfrm>
            <a:off x="14780" y="-12708"/>
            <a:ext cx="9144000" cy="658243"/>
          </a:xfrm>
          <a:prstGeom prst="rect">
            <a:avLst/>
          </a:prstGeom>
          <a:solidFill>
            <a:srgbClr val="00206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dirty="0">
                <a:solidFill>
                  <a:schemeClr val="bg1"/>
                </a:solidFill>
                <a:latin typeface="+mn-lt"/>
                <a:cs typeface="Calibri" panose="020F0502020204030204" pitchFamily="34" charset="0"/>
              </a:rPr>
              <a:t> </a:t>
            </a:r>
            <a:r>
              <a:rPr lang="en-GB" altLang="en-US" sz="3600" dirty="0">
                <a:solidFill>
                  <a:schemeClr val="bg1"/>
                </a:solidFill>
                <a:latin typeface="+mn-lt"/>
                <a:cs typeface="Calibri" panose="020F0502020204030204" pitchFamily="34" charset="0"/>
              </a:rPr>
              <a:t>Add activities</a:t>
            </a:r>
          </a:p>
        </p:txBody>
      </p:sp>
      <p:pic>
        <p:nvPicPr>
          <p:cNvPr id="2" name="Picture 1">
            <a:extLst>
              <a:ext uri="{FF2B5EF4-FFF2-40B4-BE49-F238E27FC236}">
                <a16:creationId xmlns:a16="http://schemas.microsoft.com/office/drawing/2014/main" id="{59DE5347-EB6B-93F8-8C8A-7B8FE3435CAB}"/>
              </a:ext>
            </a:extLst>
          </p:cNvPr>
          <p:cNvPicPr>
            <a:picLocks noChangeAspect="1"/>
          </p:cNvPicPr>
          <p:nvPr/>
        </p:nvPicPr>
        <p:blipFill>
          <a:blip r:embed="rId3"/>
          <a:stretch>
            <a:fillRect/>
          </a:stretch>
        </p:blipFill>
        <p:spPr>
          <a:xfrm>
            <a:off x="174076" y="850174"/>
            <a:ext cx="1280415" cy="1293177"/>
          </a:xfrm>
          <a:prstGeom prst="rect">
            <a:avLst/>
          </a:prstGeom>
          <a:ln w="38100">
            <a:solidFill>
              <a:srgbClr val="002060"/>
            </a:solidFill>
          </a:ln>
        </p:spPr>
      </p:pic>
      <p:pic>
        <p:nvPicPr>
          <p:cNvPr id="5" name="Graphic 4">
            <a:extLst>
              <a:ext uri="{FF2B5EF4-FFF2-40B4-BE49-F238E27FC236}">
                <a16:creationId xmlns:a16="http://schemas.microsoft.com/office/drawing/2014/main" id="{3573D367-C1CE-E3DD-7F91-166EC2B93F8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4780" y="0"/>
            <a:ext cx="646331" cy="646331"/>
          </a:xfrm>
          <a:prstGeom prst="rect">
            <a:avLst/>
          </a:prstGeom>
        </p:spPr>
      </p:pic>
      <p:pic>
        <p:nvPicPr>
          <p:cNvPr id="9" name="Picture 8">
            <a:extLst>
              <a:ext uri="{FF2B5EF4-FFF2-40B4-BE49-F238E27FC236}">
                <a16:creationId xmlns:a16="http://schemas.microsoft.com/office/drawing/2014/main" id="{DA86EF3B-5ABF-9888-24C4-FFEF1734EC0D}"/>
              </a:ext>
            </a:extLst>
          </p:cNvPr>
          <p:cNvPicPr>
            <a:picLocks noChangeAspect="1"/>
          </p:cNvPicPr>
          <p:nvPr/>
        </p:nvPicPr>
        <p:blipFill>
          <a:blip r:embed="rId6"/>
          <a:stretch>
            <a:fillRect/>
          </a:stretch>
        </p:blipFill>
        <p:spPr>
          <a:xfrm>
            <a:off x="1586648" y="821169"/>
            <a:ext cx="4657652" cy="2947642"/>
          </a:xfrm>
          <a:prstGeom prst="rect">
            <a:avLst/>
          </a:prstGeom>
        </p:spPr>
      </p:pic>
      <p:pic>
        <p:nvPicPr>
          <p:cNvPr id="15" name="Picture 10" descr="Loop">
            <a:extLst>
              <a:ext uri="{FF2B5EF4-FFF2-40B4-BE49-F238E27FC236}">
                <a16:creationId xmlns:a16="http://schemas.microsoft.com/office/drawing/2014/main" id="{1A9A8ADF-1ED7-49ED-9812-961DB3D2CA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2326" y="3017976"/>
            <a:ext cx="3507070" cy="750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298C38BC-38CC-9529-5EDC-4A343E0997AF}"/>
              </a:ext>
            </a:extLst>
          </p:cNvPr>
          <p:cNvPicPr>
            <a:picLocks noChangeAspect="1"/>
          </p:cNvPicPr>
          <p:nvPr/>
        </p:nvPicPr>
        <p:blipFill>
          <a:blip r:embed="rId8"/>
          <a:stretch>
            <a:fillRect/>
          </a:stretch>
        </p:blipFill>
        <p:spPr>
          <a:xfrm>
            <a:off x="174076" y="3944445"/>
            <a:ext cx="8871070" cy="2477078"/>
          </a:xfrm>
          <a:prstGeom prst="rect">
            <a:avLst/>
          </a:prstGeom>
        </p:spPr>
      </p:pic>
      <p:pic>
        <p:nvPicPr>
          <p:cNvPr id="14" name="Picture 10" descr="Loop">
            <a:extLst>
              <a:ext uri="{FF2B5EF4-FFF2-40B4-BE49-F238E27FC236}">
                <a16:creationId xmlns:a16="http://schemas.microsoft.com/office/drawing/2014/main" id="{33C40FD8-058B-C7F5-0A65-1797FD4B9C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380" y="4992232"/>
            <a:ext cx="3279741" cy="750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25DB901-9D51-5C5B-EE5B-C6AB2588EC3F}"/>
              </a:ext>
            </a:extLst>
          </p:cNvPr>
          <p:cNvSpPr txBox="1"/>
          <p:nvPr/>
        </p:nvSpPr>
        <p:spPr>
          <a:xfrm>
            <a:off x="576632" y="5182984"/>
            <a:ext cx="1839951" cy="369332"/>
          </a:xfrm>
          <a:prstGeom prst="rect">
            <a:avLst/>
          </a:prstGeom>
          <a:solidFill>
            <a:schemeClr val="bg1"/>
          </a:solidFill>
        </p:spPr>
        <p:txBody>
          <a:bodyPr wrap="square" rtlCol="0">
            <a:spAutoFit/>
          </a:bodyPr>
          <a:lstStyle/>
          <a:p>
            <a:r>
              <a:rPr lang="en-GB" b="1" dirty="0"/>
              <a:t>Jan 2024</a:t>
            </a:r>
          </a:p>
        </p:txBody>
      </p:sp>
    </p:spTree>
    <p:extLst>
      <p:ext uri="{BB962C8B-B14F-4D97-AF65-F5344CB8AC3E}">
        <p14:creationId xmlns:p14="http://schemas.microsoft.com/office/powerpoint/2010/main" val="158003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A01A4A88-4D82-4FE8-BE2C-53587B2C4B3E}"/>
              </a:ext>
            </a:extLst>
          </p:cNvPr>
          <p:cNvSpPr>
            <a:spLocks noChangeArrowheads="1"/>
          </p:cNvSpPr>
          <p:nvPr/>
        </p:nvSpPr>
        <p:spPr bwMode="auto">
          <a:xfrm>
            <a:off x="-14780" y="0"/>
            <a:ext cx="9158780" cy="6921309"/>
          </a:xfrm>
          <a:prstGeom prst="rect">
            <a:avLst/>
          </a:prstGeom>
          <a:solidFill>
            <a:srgbClr val="0072BA"/>
          </a:solidFill>
          <a:ln w="9525">
            <a:solidFill>
              <a:schemeClr val="accent5">
                <a:lumMod val="50000"/>
              </a:schemeClr>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dirty="0">
              <a:latin typeface="Calibri" panose="020F0502020204030204" pitchFamily="34" charset="0"/>
            </a:endParaRPr>
          </a:p>
        </p:txBody>
      </p:sp>
      <p:sp>
        <p:nvSpPr>
          <p:cNvPr id="7" name="Rectangle 2"/>
          <p:cNvSpPr>
            <a:spLocks noChangeArrowheads="1"/>
          </p:cNvSpPr>
          <p:nvPr/>
        </p:nvSpPr>
        <p:spPr bwMode="auto">
          <a:xfrm>
            <a:off x="-14780" y="0"/>
            <a:ext cx="9144000" cy="658243"/>
          </a:xfrm>
          <a:prstGeom prst="rect">
            <a:avLst/>
          </a:prstGeom>
          <a:solidFill>
            <a:srgbClr val="00206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3600" dirty="0">
                <a:solidFill>
                  <a:schemeClr val="bg1"/>
                </a:solidFill>
                <a:latin typeface="+mn-lt"/>
                <a:cs typeface="Calibri" panose="020F0502020204030204" pitchFamily="34" charset="0"/>
              </a:rPr>
              <a:t>Complete the Skills Profile</a:t>
            </a:r>
          </a:p>
        </p:txBody>
      </p:sp>
      <p:pic>
        <p:nvPicPr>
          <p:cNvPr id="2" name="Picture 1">
            <a:extLst>
              <a:ext uri="{FF2B5EF4-FFF2-40B4-BE49-F238E27FC236}">
                <a16:creationId xmlns:a16="http://schemas.microsoft.com/office/drawing/2014/main" id="{59DE5347-EB6B-93F8-8C8A-7B8FE3435CAB}"/>
              </a:ext>
            </a:extLst>
          </p:cNvPr>
          <p:cNvPicPr>
            <a:picLocks noChangeAspect="1"/>
          </p:cNvPicPr>
          <p:nvPr/>
        </p:nvPicPr>
        <p:blipFill>
          <a:blip r:embed="rId3"/>
          <a:stretch>
            <a:fillRect/>
          </a:stretch>
        </p:blipFill>
        <p:spPr>
          <a:xfrm>
            <a:off x="174076" y="850174"/>
            <a:ext cx="1280415" cy="1293177"/>
          </a:xfrm>
          <a:prstGeom prst="rect">
            <a:avLst/>
          </a:prstGeom>
          <a:ln w="38100">
            <a:solidFill>
              <a:srgbClr val="002060"/>
            </a:solidFill>
          </a:ln>
        </p:spPr>
      </p:pic>
      <p:pic>
        <p:nvPicPr>
          <p:cNvPr id="5" name="Graphic 4">
            <a:extLst>
              <a:ext uri="{FF2B5EF4-FFF2-40B4-BE49-F238E27FC236}">
                <a16:creationId xmlns:a16="http://schemas.microsoft.com/office/drawing/2014/main" id="{3573D367-C1CE-E3DD-7F91-166EC2B93F8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1458" y="0"/>
            <a:ext cx="646331" cy="646331"/>
          </a:xfrm>
          <a:prstGeom prst="rect">
            <a:avLst/>
          </a:prstGeom>
        </p:spPr>
      </p:pic>
      <p:pic>
        <p:nvPicPr>
          <p:cNvPr id="4" name="Picture 3">
            <a:extLst>
              <a:ext uri="{FF2B5EF4-FFF2-40B4-BE49-F238E27FC236}">
                <a16:creationId xmlns:a16="http://schemas.microsoft.com/office/drawing/2014/main" id="{23F6FC0C-8375-ED9F-A357-0E05E53ECFDD}"/>
              </a:ext>
            </a:extLst>
          </p:cNvPr>
          <p:cNvPicPr>
            <a:picLocks noChangeAspect="1"/>
          </p:cNvPicPr>
          <p:nvPr/>
        </p:nvPicPr>
        <p:blipFill>
          <a:blip r:embed="rId6"/>
          <a:stretch>
            <a:fillRect/>
          </a:stretch>
        </p:blipFill>
        <p:spPr>
          <a:xfrm>
            <a:off x="1548919" y="740707"/>
            <a:ext cx="7500653" cy="4270057"/>
          </a:xfrm>
          <a:prstGeom prst="rect">
            <a:avLst/>
          </a:prstGeom>
        </p:spPr>
      </p:pic>
      <p:pic>
        <p:nvPicPr>
          <p:cNvPr id="18" name="Picture 10" descr="Loop">
            <a:extLst>
              <a:ext uri="{FF2B5EF4-FFF2-40B4-BE49-F238E27FC236}">
                <a16:creationId xmlns:a16="http://schemas.microsoft.com/office/drawing/2014/main" id="{1A9F33D6-848E-249E-BCE7-9081E46323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54491" y="3583937"/>
            <a:ext cx="3466492" cy="658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4040B4AD-A998-3A46-0EFF-9F059FF82B33}"/>
              </a:ext>
            </a:extLst>
          </p:cNvPr>
          <p:cNvPicPr>
            <a:picLocks noChangeAspect="1"/>
          </p:cNvPicPr>
          <p:nvPr/>
        </p:nvPicPr>
        <p:blipFill>
          <a:blip r:embed="rId8"/>
          <a:stretch>
            <a:fillRect/>
          </a:stretch>
        </p:blipFill>
        <p:spPr>
          <a:xfrm>
            <a:off x="101458" y="5069045"/>
            <a:ext cx="6849754" cy="1793983"/>
          </a:xfrm>
          <a:prstGeom prst="rect">
            <a:avLst/>
          </a:prstGeom>
        </p:spPr>
      </p:pic>
    </p:spTree>
    <p:extLst>
      <p:ext uri="{BB962C8B-B14F-4D97-AF65-F5344CB8AC3E}">
        <p14:creationId xmlns:p14="http://schemas.microsoft.com/office/powerpoint/2010/main" val="41780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6FBBCD-12FE-4C51-93CA-60C261572318}"/>
              </a:ext>
            </a:extLst>
          </p:cNvPr>
          <p:cNvSpPr/>
          <p:nvPr/>
        </p:nvSpPr>
        <p:spPr>
          <a:xfrm>
            <a:off x="0" y="0"/>
            <a:ext cx="9144000" cy="6858000"/>
          </a:xfrm>
          <a:prstGeom prst="rect">
            <a:avLst/>
          </a:prstGeom>
          <a:solidFill>
            <a:srgbClr val="0072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0" y="6273"/>
            <a:ext cx="9143999" cy="646331"/>
          </a:xfrm>
          <a:prstGeom prst="rect">
            <a:avLst/>
          </a:prstGeom>
          <a:solidFill>
            <a:srgbClr val="002060"/>
          </a:solidFill>
        </p:spPr>
        <p:txBody>
          <a:bodyPr wrap="square" rtlCol="0">
            <a:spAutoFit/>
          </a:bodyPr>
          <a:lstStyle/>
          <a:p>
            <a:pPr algn="ctr"/>
            <a:r>
              <a:rPr lang="en-GB" sz="3600" dirty="0">
                <a:solidFill>
                  <a:schemeClr val="bg1"/>
                </a:solidFill>
              </a:rPr>
              <a:t>What you will get from this lesson</a:t>
            </a:r>
          </a:p>
        </p:txBody>
      </p:sp>
      <p:pic>
        <p:nvPicPr>
          <p:cNvPr id="34" name="Graphic 33" descr="Badge 1 with solid fill">
            <a:extLst>
              <a:ext uri="{FF2B5EF4-FFF2-40B4-BE49-F238E27FC236}">
                <a16:creationId xmlns:a16="http://schemas.microsoft.com/office/drawing/2014/main" id="{6E697896-5193-4C65-9EC8-BDF74C2C6C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5545" y="0"/>
            <a:ext cx="646331" cy="646331"/>
          </a:xfrm>
          <a:prstGeom prst="rect">
            <a:avLst/>
          </a:prstGeom>
        </p:spPr>
      </p:pic>
      <p:grpSp>
        <p:nvGrpSpPr>
          <p:cNvPr id="4" name="Group 3">
            <a:extLst>
              <a:ext uri="{FF2B5EF4-FFF2-40B4-BE49-F238E27FC236}">
                <a16:creationId xmlns:a16="http://schemas.microsoft.com/office/drawing/2014/main" id="{0E658EAF-56DA-AE05-E8E9-09957C983A0E}"/>
              </a:ext>
            </a:extLst>
          </p:cNvPr>
          <p:cNvGrpSpPr/>
          <p:nvPr/>
        </p:nvGrpSpPr>
        <p:grpSpPr>
          <a:xfrm>
            <a:off x="175545" y="3090630"/>
            <a:ext cx="8792910" cy="3531849"/>
            <a:chOff x="175545" y="3090630"/>
            <a:chExt cx="8792910" cy="3531849"/>
          </a:xfrm>
        </p:grpSpPr>
        <p:sp>
          <p:nvSpPr>
            <p:cNvPr id="10" name="Rectangle 9">
              <a:extLst>
                <a:ext uri="{FF2B5EF4-FFF2-40B4-BE49-F238E27FC236}">
                  <a16:creationId xmlns:a16="http://schemas.microsoft.com/office/drawing/2014/main" id="{14CCC967-6FD3-9A24-18B5-A6009A810B84}"/>
                </a:ext>
              </a:extLst>
            </p:cNvPr>
            <p:cNvSpPr/>
            <p:nvPr/>
          </p:nvSpPr>
          <p:spPr>
            <a:xfrm>
              <a:off x="175545" y="3090630"/>
              <a:ext cx="8792910" cy="35318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0811CC0A-DDF6-1D85-A2E4-9C5632E6288A}"/>
                </a:ext>
              </a:extLst>
            </p:cNvPr>
            <p:cNvSpPr txBox="1"/>
            <p:nvPr/>
          </p:nvSpPr>
          <p:spPr>
            <a:xfrm>
              <a:off x="480060" y="3246120"/>
              <a:ext cx="8275320" cy="2554545"/>
            </a:xfrm>
            <a:prstGeom prst="rect">
              <a:avLst/>
            </a:prstGeom>
            <a:noFill/>
          </p:spPr>
          <p:txBody>
            <a:bodyPr wrap="square" rtlCol="0">
              <a:spAutoFit/>
            </a:bodyPr>
            <a:lstStyle/>
            <a:p>
              <a:r>
                <a:rPr lang="en-GB" sz="3200" b="1" dirty="0">
                  <a:solidFill>
                    <a:srgbClr val="002060"/>
                  </a:solidFill>
                </a:rPr>
                <a:t>You will:</a:t>
              </a:r>
            </a:p>
            <a:p>
              <a:pPr marL="457200" indent="-457200">
                <a:buFont typeface="Arial" panose="020B0604020202020204" pitchFamily="34" charset="0"/>
                <a:buChar char="•"/>
              </a:pPr>
              <a:r>
                <a:rPr lang="en-GB" sz="3200" b="1" dirty="0">
                  <a:solidFill>
                    <a:srgbClr val="002060"/>
                  </a:solidFill>
                </a:rPr>
                <a:t>What is a career;</a:t>
              </a:r>
            </a:p>
            <a:p>
              <a:pPr marL="457200" indent="-457200">
                <a:buFont typeface="Arial" panose="020B0604020202020204" pitchFamily="34" charset="0"/>
                <a:buChar char="•"/>
              </a:pPr>
              <a:r>
                <a:rPr lang="en-GB" sz="3200" b="1" dirty="0">
                  <a:solidFill>
                    <a:srgbClr val="002060"/>
                  </a:solidFill>
                </a:rPr>
                <a:t>Consider your next career step;</a:t>
              </a:r>
            </a:p>
            <a:p>
              <a:pPr marL="457200" indent="-457200">
                <a:buFont typeface="Arial" panose="020B0604020202020204" pitchFamily="34" charset="0"/>
                <a:buChar char="•"/>
              </a:pPr>
              <a:r>
                <a:rPr lang="en-GB" sz="3200" b="1" dirty="0">
                  <a:solidFill>
                    <a:srgbClr val="002060"/>
                  </a:solidFill>
                </a:rPr>
                <a:t>Think about your skills;</a:t>
              </a:r>
            </a:p>
            <a:p>
              <a:pPr marL="457200" indent="-457200">
                <a:buFont typeface="Arial" panose="020B0604020202020204" pitchFamily="34" charset="0"/>
                <a:buChar char="•"/>
              </a:pPr>
              <a:r>
                <a:rPr lang="en-GB" sz="3200" b="1" dirty="0">
                  <a:solidFill>
                    <a:srgbClr val="002060"/>
                  </a:solidFill>
                </a:rPr>
                <a:t>Think about job sectors that might suit you</a:t>
              </a:r>
            </a:p>
          </p:txBody>
        </p:sp>
      </p:grpSp>
      <p:pic>
        <p:nvPicPr>
          <p:cNvPr id="7" name="Picture 6">
            <a:extLst>
              <a:ext uri="{FF2B5EF4-FFF2-40B4-BE49-F238E27FC236}">
                <a16:creationId xmlns:a16="http://schemas.microsoft.com/office/drawing/2014/main" id="{879F62B8-D1C1-A104-B68E-21DF5240898D}"/>
              </a:ext>
            </a:extLst>
          </p:cNvPr>
          <p:cNvPicPr>
            <a:picLocks noChangeAspect="1"/>
          </p:cNvPicPr>
          <p:nvPr/>
        </p:nvPicPr>
        <p:blipFill>
          <a:blip r:embed="rId6"/>
          <a:stretch>
            <a:fillRect/>
          </a:stretch>
        </p:blipFill>
        <p:spPr>
          <a:xfrm>
            <a:off x="2735698" y="806845"/>
            <a:ext cx="5908733" cy="1961456"/>
          </a:xfrm>
          <a:prstGeom prst="rect">
            <a:avLst/>
          </a:prstGeom>
        </p:spPr>
      </p:pic>
      <p:pic>
        <p:nvPicPr>
          <p:cNvPr id="6" name="Picture 5">
            <a:extLst>
              <a:ext uri="{FF2B5EF4-FFF2-40B4-BE49-F238E27FC236}">
                <a16:creationId xmlns:a16="http://schemas.microsoft.com/office/drawing/2014/main" id="{467BFC22-961A-75E2-4DB1-9E28BD5920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9170" y="1024083"/>
            <a:ext cx="1858581" cy="1572645"/>
          </a:xfrm>
          <a:prstGeom prst="rect">
            <a:avLst/>
          </a:prstGeom>
        </p:spPr>
      </p:pic>
    </p:spTree>
    <p:custDataLst>
      <p:tags r:id="rId1"/>
    </p:custDataLst>
    <p:extLst>
      <p:ext uri="{BB962C8B-B14F-4D97-AF65-F5344CB8AC3E}">
        <p14:creationId xmlns:p14="http://schemas.microsoft.com/office/powerpoint/2010/main" val="350441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A01A4A88-4D82-4FE8-BE2C-53587B2C4B3E}"/>
              </a:ext>
            </a:extLst>
          </p:cNvPr>
          <p:cNvSpPr>
            <a:spLocks noChangeArrowheads="1"/>
          </p:cNvSpPr>
          <p:nvPr/>
        </p:nvSpPr>
        <p:spPr bwMode="auto">
          <a:xfrm>
            <a:off x="-14780" y="0"/>
            <a:ext cx="9158780" cy="6921309"/>
          </a:xfrm>
          <a:prstGeom prst="rect">
            <a:avLst/>
          </a:prstGeom>
          <a:solidFill>
            <a:srgbClr val="0072BA"/>
          </a:solidFill>
          <a:ln w="9525">
            <a:solidFill>
              <a:schemeClr val="accent5">
                <a:lumMod val="50000"/>
              </a:schemeClr>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dirty="0">
              <a:latin typeface="Calibri" panose="020F0502020204030204" pitchFamily="34" charset="0"/>
            </a:endParaRPr>
          </a:p>
        </p:txBody>
      </p:sp>
      <p:pic>
        <p:nvPicPr>
          <p:cNvPr id="8" name="Picture 7">
            <a:extLst>
              <a:ext uri="{FF2B5EF4-FFF2-40B4-BE49-F238E27FC236}">
                <a16:creationId xmlns:a16="http://schemas.microsoft.com/office/drawing/2014/main" id="{15F25506-8799-31E9-05C4-A6CA5CBE3032}"/>
              </a:ext>
            </a:extLst>
          </p:cNvPr>
          <p:cNvPicPr>
            <a:picLocks noChangeAspect="1"/>
          </p:cNvPicPr>
          <p:nvPr/>
        </p:nvPicPr>
        <p:blipFill>
          <a:blip r:embed="rId3"/>
          <a:stretch>
            <a:fillRect/>
          </a:stretch>
        </p:blipFill>
        <p:spPr>
          <a:xfrm>
            <a:off x="1528166" y="879512"/>
            <a:ext cx="7542158" cy="4318255"/>
          </a:xfrm>
          <a:prstGeom prst="rect">
            <a:avLst/>
          </a:prstGeom>
        </p:spPr>
      </p:pic>
      <p:sp>
        <p:nvSpPr>
          <p:cNvPr id="7" name="Rectangle 2"/>
          <p:cNvSpPr>
            <a:spLocks noChangeArrowheads="1"/>
          </p:cNvSpPr>
          <p:nvPr/>
        </p:nvSpPr>
        <p:spPr bwMode="auto">
          <a:xfrm>
            <a:off x="-14780" y="0"/>
            <a:ext cx="9144000" cy="658243"/>
          </a:xfrm>
          <a:prstGeom prst="rect">
            <a:avLst/>
          </a:prstGeom>
          <a:solidFill>
            <a:srgbClr val="00206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3600" dirty="0">
                <a:solidFill>
                  <a:schemeClr val="bg1"/>
                </a:solidFill>
                <a:latin typeface="+mn-lt"/>
                <a:cs typeface="Calibri" panose="020F0502020204030204" pitchFamily="34" charset="0"/>
              </a:rPr>
              <a:t>Complete the Skills Profile</a:t>
            </a:r>
          </a:p>
        </p:txBody>
      </p:sp>
      <p:pic>
        <p:nvPicPr>
          <p:cNvPr id="15" name="Picture 10" descr="Loop">
            <a:extLst>
              <a:ext uri="{FF2B5EF4-FFF2-40B4-BE49-F238E27FC236}">
                <a16:creationId xmlns:a16="http://schemas.microsoft.com/office/drawing/2014/main" id="{1A9A8ADF-1ED7-49ED-9812-961DB3D2CA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7110" y="1242240"/>
            <a:ext cx="1991638" cy="738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59DE5347-EB6B-93F8-8C8A-7B8FE3435CAB}"/>
              </a:ext>
            </a:extLst>
          </p:cNvPr>
          <p:cNvPicPr>
            <a:picLocks noChangeAspect="1"/>
          </p:cNvPicPr>
          <p:nvPr/>
        </p:nvPicPr>
        <p:blipFill>
          <a:blip r:embed="rId5"/>
          <a:stretch>
            <a:fillRect/>
          </a:stretch>
        </p:blipFill>
        <p:spPr>
          <a:xfrm>
            <a:off x="174076" y="850174"/>
            <a:ext cx="1280415" cy="1293177"/>
          </a:xfrm>
          <a:prstGeom prst="rect">
            <a:avLst/>
          </a:prstGeom>
          <a:ln w="38100">
            <a:solidFill>
              <a:srgbClr val="002060"/>
            </a:solidFill>
          </a:ln>
        </p:spPr>
      </p:pic>
      <p:pic>
        <p:nvPicPr>
          <p:cNvPr id="5" name="Graphic 4">
            <a:extLst>
              <a:ext uri="{FF2B5EF4-FFF2-40B4-BE49-F238E27FC236}">
                <a16:creationId xmlns:a16="http://schemas.microsoft.com/office/drawing/2014/main" id="{3573D367-C1CE-E3DD-7F91-166EC2B93F8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1458" y="0"/>
            <a:ext cx="646331" cy="646331"/>
          </a:xfrm>
          <a:prstGeom prst="rect">
            <a:avLst/>
          </a:prstGeom>
        </p:spPr>
      </p:pic>
      <p:sp>
        <p:nvSpPr>
          <p:cNvPr id="6" name="Rectangle 5">
            <a:extLst>
              <a:ext uri="{FF2B5EF4-FFF2-40B4-BE49-F238E27FC236}">
                <a16:creationId xmlns:a16="http://schemas.microsoft.com/office/drawing/2014/main" id="{B6FD4F61-AEB3-C974-EC2F-25ACF8CBC1C9}"/>
              </a:ext>
            </a:extLst>
          </p:cNvPr>
          <p:cNvSpPr/>
          <p:nvPr/>
        </p:nvSpPr>
        <p:spPr>
          <a:xfrm>
            <a:off x="1574985" y="1845769"/>
            <a:ext cx="3586086" cy="34510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3472764B-14F6-4851-A7C8-A31A372995C8}"/>
              </a:ext>
            </a:extLst>
          </p:cNvPr>
          <p:cNvPicPr>
            <a:picLocks noChangeAspect="1"/>
          </p:cNvPicPr>
          <p:nvPr/>
        </p:nvPicPr>
        <p:blipFill>
          <a:blip r:embed="rId8"/>
          <a:stretch>
            <a:fillRect/>
          </a:stretch>
        </p:blipFill>
        <p:spPr>
          <a:xfrm>
            <a:off x="3790758" y="3819360"/>
            <a:ext cx="5037306" cy="2861068"/>
          </a:xfrm>
          <a:prstGeom prst="rect">
            <a:avLst/>
          </a:prstGeom>
          <a:ln w="38100">
            <a:solidFill>
              <a:srgbClr val="002060"/>
            </a:solidFill>
          </a:ln>
        </p:spPr>
      </p:pic>
      <p:pic>
        <p:nvPicPr>
          <p:cNvPr id="9" name="Picture 10" descr="Loop">
            <a:extLst>
              <a:ext uri="{FF2B5EF4-FFF2-40B4-BE49-F238E27FC236}">
                <a16:creationId xmlns:a16="http://schemas.microsoft.com/office/drawing/2014/main" id="{985BB2A1-B82A-1858-BBA7-00620A3E02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9752" y="709453"/>
            <a:ext cx="1991638" cy="738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039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E8140E-B37A-49EB-9854-B59EF966F375}"/>
              </a:ext>
            </a:extLst>
          </p:cNvPr>
          <p:cNvSpPr/>
          <p:nvPr/>
        </p:nvSpPr>
        <p:spPr>
          <a:xfrm>
            <a:off x="0" y="-63144"/>
            <a:ext cx="9144000" cy="6921144"/>
          </a:xfrm>
          <a:prstGeom prst="rect">
            <a:avLst/>
          </a:prstGeom>
          <a:solidFill>
            <a:srgbClr val="0072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rol 1">
            <a:extLst>
              <a:ext uri="{FF2B5EF4-FFF2-40B4-BE49-F238E27FC236}">
                <a16:creationId xmlns:a16="http://schemas.microsoft.com/office/drawing/2014/main" id="{CEE27F7C-3F5B-402F-A554-A8778F22241D}"/>
              </a:ext>
            </a:extLst>
          </p:cNvPr>
          <p:cNvSpPr>
            <a:spLocks noChangeArrowheads="1" noChangeShapeType="1"/>
          </p:cNvSpPr>
          <p:nvPr/>
        </p:nvSpPr>
        <p:spPr bwMode="auto">
          <a:xfrm>
            <a:off x="11225626" y="2196234"/>
            <a:ext cx="5319713" cy="54006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13" name="Rectangle 2">
            <a:extLst>
              <a:ext uri="{FF2B5EF4-FFF2-40B4-BE49-F238E27FC236}">
                <a16:creationId xmlns:a16="http://schemas.microsoft.com/office/drawing/2014/main" id="{122F1D43-D2AF-4B26-A9DA-2E98D3912164}"/>
              </a:ext>
            </a:extLst>
          </p:cNvPr>
          <p:cNvSpPr>
            <a:spLocks noChangeArrowheads="1"/>
          </p:cNvSpPr>
          <p:nvPr/>
        </p:nvSpPr>
        <p:spPr bwMode="auto">
          <a:xfrm>
            <a:off x="0" y="-21349"/>
            <a:ext cx="9144000" cy="747408"/>
          </a:xfrm>
          <a:prstGeom prst="rect">
            <a:avLst/>
          </a:prstGeom>
          <a:solidFill>
            <a:srgbClr val="00206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a:latin typeface="Calibri" panose="020F0502020204030204" pitchFamily="34" charset="0"/>
            </a:endParaRPr>
          </a:p>
        </p:txBody>
      </p:sp>
      <p:sp>
        <p:nvSpPr>
          <p:cNvPr id="14" name="Text Box 22">
            <a:extLst>
              <a:ext uri="{FF2B5EF4-FFF2-40B4-BE49-F238E27FC236}">
                <a16:creationId xmlns:a16="http://schemas.microsoft.com/office/drawing/2014/main" id="{B2EBF197-1B50-41AF-BA3E-C1D09331AB5D}"/>
              </a:ext>
            </a:extLst>
          </p:cNvPr>
          <p:cNvSpPr txBox="1">
            <a:spLocks noChangeArrowheads="1"/>
          </p:cNvSpPr>
          <p:nvPr/>
        </p:nvSpPr>
        <p:spPr bwMode="auto">
          <a:xfrm>
            <a:off x="1252463" y="-7309"/>
            <a:ext cx="6160441" cy="646331"/>
          </a:xfrm>
          <a:prstGeom prst="rect">
            <a:avLst/>
          </a:prstGeom>
          <a:noFill/>
          <a:ln w="9525">
            <a:noFill/>
            <a:miter lim="800000"/>
            <a:headEnd/>
            <a:tailEnd/>
          </a:ln>
        </p:spPr>
        <p:txBody>
          <a:bodyPr wrap="square">
            <a:spAutoFit/>
          </a:bodyPr>
          <a:lstStyle/>
          <a:p>
            <a:pPr algn="ctr"/>
            <a:r>
              <a:rPr lang="en-GB" sz="3600" dirty="0">
                <a:solidFill>
                  <a:schemeClr val="bg1"/>
                </a:solidFill>
              </a:rPr>
              <a:t>Your Skills Tasks</a:t>
            </a:r>
          </a:p>
        </p:txBody>
      </p:sp>
      <p:pic>
        <p:nvPicPr>
          <p:cNvPr id="16" name="Graphic 15" descr="Badge 1 with solid fill">
            <a:extLst>
              <a:ext uri="{FF2B5EF4-FFF2-40B4-BE49-F238E27FC236}">
                <a16:creationId xmlns:a16="http://schemas.microsoft.com/office/drawing/2014/main" id="{B7D9B244-47E7-4538-817C-6BF834F949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5545" y="0"/>
            <a:ext cx="646331" cy="646331"/>
          </a:xfrm>
          <a:prstGeom prst="rect">
            <a:avLst/>
          </a:prstGeom>
        </p:spPr>
      </p:pic>
      <p:grpSp>
        <p:nvGrpSpPr>
          <p:cNvPr id="12" name="Group 11">
            <a:extLst>
              <a:ext uri="{FF2B5EF4-FFF2-40B4-BE49-F238E27FC236}">
                <a16:creationId xmlns:a16="http://schemas.microsoft.com/office/drawing/2014/main" id="{5F54289F-10BB-F56A-9F94-905842849395}"/>
              </a:ext>
            </a:extLst>
          </p:cNvPr>
          <p:cNvGrpSpPr/>
          <p:nvPr/>
        </p:nvGrpSpPr>
        <p:grpSpPr>
          <a:xfrm>
            <a:off x="86470" y="1007494"/>
            <a:ext cx="8971060" cy="1311601"/>
            <a:chOff x="95371" y="4067316"/>
            <a:chExt cx="8971060" cy="1311601"/>
          </a:xfrm>
        </p:grpSpPr>
        <p:sp>
          <p:nvSpPr>
            <p:cNvPr id="24" name="Rectangle 23">
              <a:extLst>
                <a:ext uri="{FF2B5EF4-FFF2-40B4-BE49-F238E27FC236}">
                  <a16:creationId xmlns:a16="http://schemas.microsoft.com/office/drawing/2014/main" id="{09023C9C-890E-48A8-889B-AC4DFA810D76}"/>
                </a:ext>
              </a:extLst>
            </p:cNvPr>
            <p:cNvSpPr/>
            <p:nvPr/>
          </p:nvSpPr>
          <p:spPr>
            <a:xfrm>
              <a:off x="1498575" y="4067316"/>
              <a:ext cx="7567856" cy="830997"/>
            </a:xfrm>
            <a:prstGeom prst="rect">
              <a:avLst/>
            </a:prstGeom>
            <a:solidFill>
              <a:srgbClr val="F6D000"/>
            </a:solidFill>
          </p:spPr>
          <p:txBody>
            <a:bodyPr wrap="square">
              <a:spAutoFit/>
            </a:bodyPr>
            <a:lstStyle/>
            <a:p>
              <a:r>
                <a:rPr lang="en-GB" altLang="en-US" sz="2400" b="1" dirty="0">
                  <a:solidFill>
                    <a:srgbClr val="002060"/>
                  </a:solidFill>
                  <a:latin typeface="Calibri" panose="020F0502020204030204" pitchFamily="34" charset="0"/>
                </a:rPr>
                <a:t>Click on ‘Start With You’ then ‘Do the Skills Profile’.              Add an example of your own. </a:t>
              </a:r>
            </a:p>
          </p:txBody>
        </p:sp>
        <p:pic>
          <p:nvPicPr>
            <p:cNvPr id="20" name="Picture 19">
              <a:extLst>
                <a:ext uri="{FF2B5EF4-FFF2-40B4-BE49-F238E27FC236}">
                  <a16:creationId xmlns:a16="http://schemas.microsoft.com/office/drawing/2014/main" id="{AFD3B5E2-2A06-EA92-4549-2F53E6E0D75C}"/>
                </a:ext>
              </a:extLst>
            </p:cNvPr>
            <p:cNvPicPr>
              <a:picLocks noChangeAspect="1"/>
            </p:cNvPicPr>
            <p:nvPr/>
          </p:nvPicPr>
          <p:blipFill>
            <a:blip r:embed="rId5"/>
            <a:stretch>
              <a:fillRect/>
            </a:stretch>
          </p:blipFill>
          <p:spPr>
            <a:xfrm>
              <a:off x="95371" y="4085740"/>
              <a:ext cx="1280415" cy="1293177"/>
            </a:xfrm>
            <a:prstGeom prst="rect">
              <a:avLst/>
            </a:prstGeom>
            <a:ln w="38100">
              <a:solidFill>
                <a:srgbClr val="002060"/>
              </a:solidFill>
            </a:ln>
          </p:spPr>
        </p:pic>
      </p:grpSp>
      <p:sp>
        <p:nvSpPr>
          <p:cNvPr id="9" name="Star: 32 Points 8">
            <a:extLst>
              <a:ext uri="{FF2B5EF4-FFF2-40B4-BE49-F238E27FC236}">
                <a16:creationId xmlns:a16="http://schemas.microsoft.com/office/drawing/2014/main" id="{54C325E6-BA6A-6076-94E0-62A2461CD187}"/>
              </a:ext>
            </a:extLst>
          </p:cNvPr>
          <p:cNvSpPr/>
          <p:nvPr/>
        </p:nvSpPr>
        <p:spPr>
          <a:xfrm>
            <a:off x="7152621" y="2726538"/>
            <a:ext cx="1767612" cy="1767965"/>
          </a:xfrm>
          <a:prstGeom prst="star32">
            <a:avLst/>
          </a:prstGeom>
          <a:solidFill>
            <a:srgbClr val="FF99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10 mins</a:t>
            </a:r>
          </a:p>
        </p:txBody>
      </p:sp>
      <p:grpSp>
        <p:nvGrpSpPr>
          <p:cNvPr id="10" name="Group 9">
            <a:extLst>
              <a:ext uri="{FF2B5EF4-FFF2-40B4-BE49-F238E27FC236}">
                <a16:creationId xmlns:a16="http://schemas.microsoft.com/office/drawing/2014/main" id="{BCC30C94-2684-7B3B-11C4-C3A7E3B46B11}"/>
              </a:ext>
            </a:extLst>
          </p:cNvPr>
          <p:cNvGrpSpPr/>
          <p:nvPr/>
        </p:nvGrpSpPr>
        <p:grpSpPr>
          <a:xfrm>
            <a:off x="86470" y="2787567"/>
            <a:ext cx="1280414" cy="1369763"/>
            <a:chOff x="-2310081" y="3996113"/>
            <a:chExt cx="1474470" cy="1511472"/>
          </a:xfrm>
        </p:grpSpPr>
        <p:sp>
          <p:nvSpPr>
            <p:cNvPr id="21" name="Rectangle 20">
              <a:extLst>
                <a:ext uri="{FF2B5EF4-FFF2-40B4-BE49-F238E27FC236}">
                  <a16:creationId xmlns:a16="http://schemas.microsoft.com/office/drawing/2014/main" id="{13D8AEB5-856A-936E-1CBA-92C0AAC481BA}"/>
                </a:ext>
              </a:extLst>
            </p:cNvPr>
            <p:cNvSpPr/>
            <p:nvPr/>
          </p:nvSpPr>
          <p:spPr>
            <a:xfrm>
              <a:off x="-2310081" y="3996113"/>
              <a:ext cx="1474470" cy="1511472"/>
            </a:xfrm>
            <a:prstGeom prst="rect">
              <a:avLst/>
            </a:prstGeom>
            <a:solidFill>
              <a:schemeClr val="bg1"/>
            </a:solid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Freeform 4">
              <a:extLst>
                <a:ext uri="{FF2B5EF4-FFF2-40B4-BE49-F238E27FC236}">
                  <a16:creationId xmlns:a16="http://schemas.microsoft.com/office/drawing/2014/main" id="{A15B3286-EC2C-1E5C-5E01-4D99D2F571E9}"/>
                </a:ext>
              </a:extLst>
            </p:cNvPr>
            <p:cNvSpPr/>
            <p:nvPr/>
          </p:nvSpPr>
          <p:spPr>
            <a:xfrm>
              <a:off x="-2170077" y="4157171"/>
              <a:ext cx="1216756" cy="1189357"/>
            </a:xfrm>
            <a:custGeom>
              <a:avLst/>
              <a:gdLst/>
              <a:ahLst/>
              <a:cxnLst/>
              <a:rect l="l" t="t" r="r" b="b"/>
              <a:pathLst>
                <a:path w="4348534" h="4114800">
                  <a:moveTo>
                    <a:pt x="0" y="0"/>
                  </a:moveTo>
                  <a:lnTo>
                    <a:pt x="4348533" y="0"/>
                  </a:lnTo>
                  <a:lnTo>
                    <a:pt x="434853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grpSp>
      <p:pic>
        <p:nvPicPr>
          <p:cNvPr id="28" name="Picture 27">
            <a:extLst>
              <a:ext uri="{FF2B5EF4-FFF2-40B4-BE49-F238E27FC236}">
                <a16:creationId xmlns:a16="http://schemas.microsoft.com/office/drawing/2014/main" id="{EC479854-0E95-DD31-E2A9-50AB34D6D87C}"/>
              </a:ext>
            </a:extLst>
          </p:cNvPr>
          <p:cNvPicPr>
            <a:picLocks noChangeAspect="1"/>
          </p:cNvPicPr>
          <p:nvPr/>
        </p:nvPicPr>
        <p:blipFill>
          <a:blip r:embed="rId8"/>
          <a:stretch>
            <a:fillRect/>
          </a:stretch>
        </p:blipFill>
        <p:spPr>
          <a:xfrm>
            <a:off x="1488028" y="2762835"/>
            <a:ext cx="5476875" cy="1419225"/>
          </a:xfrm>
          <a:prstGeom prst="rect">
            <a:avLst/>
          </a:prstGeom>
        </p:spPr>
      </p:pic>
      <p:grpSp>
        <p:nvGrpSpPr>
          <p:cNvPr id="30" name="Group 29">
            <a:extLst>
              <a:ext uri="{FF2B5EF4-FFF2-40B4-BE49-F238E27FC236}">
                <a16:creationId xmlns:a16="http://schemas.microsoft.com/office/drawing/2014/main" id="{BE5169FE-A999-A473-C2EB-10595B9FA025}"/>
              </a:ext>
            </a:extLst>
          </p:cNvPr>
          <p:cNvGrpSpPr/>
          <p:nvPr/>
        </p:nvGrpSpPr>
        <p:grpSpPr>
          <a:xfrm>
            <a:off x="86470" y="4561461"/>
            <a:ext cx="8971060" cy="1556975"/>
            <a:chOff x="218160" y="5260957"/>
            <a:chExt cx="8971060" cy="1556975"/>
          </a:xfrm>
        </p:grpSpPr>
        <p:sp>
          <p:nvSpPr>
            <p:cNvPr id="31" name="Rectangle 30">
              <a:extLst>
                <a:ext uri="{FF2B5EF4-FFF2-40B4-BE49-F238E27FC236}">
                  <a16:creationId xmlns:a16="http://schemas.microsoft.com/office/drawing/2014/main" id="{26917469-0FD1-1EA2-80CF-3AD187C4EC36}"/>
                </a:ext>
              </a:extLst>
            </p:cNvPr>
            <p:cNvSpPr/>
            <p:nvPr/>
          </p:nvSpPr>
          <p:spPr>
            <a:xfrm>
              <a:off x="2095042" y="5541258"/>
              <a:ext cx="7094178" cy="830997"/>
            </a:xfrm>
            <a:prstGeom prst="rect">
              <a:avLst/>
            </a:prstGeom>
            <a:solidFill>
              <a:srgbClr val="F6D000"/>
            </a:solidFill>
          </p:spPr>
          <p:txBody>
            <a:bodyPr wrap="square">
              <a:spAutoFit/>
            </a:bodyPr>
            <a:lstStyle/>
            <a:p>
              <a:r>
                <a:rPr lang="en-GB" altLang="en-US" sz="2400" b="1" dirty="0">
                  <a:solidFill>
                    <a:srgbClr val="002060"/>
                  </a:solidFill>
                  <a:latin typeface="Calibri" panose="020F0502020204030204" pitchFamily="34" charset="0"/>
                </a:rPr>
                <a:t>Go to your Career Tools to see your Skills Profile results</a:t>
              </a:r>
            </a:p>
          </p:txBody>
        </p:sp>
        <p:pic>
          <p:nvPicPr>
            <p:cNvPr id="32" name="Picture 31">
              <a:extLst>
                <a:ext uri="{FF2B5EF4-FFF2-40B4-BE49-F238E27FC236}">
                  <a16:creationId xmlns:a16="http://schemas.microsoft.com/office/drawing/2014/main" id="{FA61C237-0BA8-EAC4-D30D-4EA16AADFB12}"/>
                </a:ext>
              </a:extLst>
            </p:cNvPr>
            <p:cNvPicPr>
              <a:picLocks noChangeAspect="1"/>
            </p:cNvPicPr>
            <p:nvPr/>
          </p:nvPicPr>
          <p:blipFill>
            <a:blip r:embed="rId9"/>
            <a:stretch>
              <a:fillRect/>
            </a:stretch>
          </p:blipFill>
          <p:spPr>
            <a:xfrm>
              <a:off x="218160" y="5260957"/>
              <a:ext cx="1755738" cy="1556975"/>
            </a:xfrm>
            <a:prstGeom prst="rect">
              <a:avLst/>
            </a:prstGeom>
            <a:ln w="38100">
              <a:solidFill>
                <a:srgbClr val="002060"/>
              </a:solidFill>
            </a:ln>
          </p:spPr>
        </p:pic>
      </p:grpSp>
      <p:pic>
        <p:nvPicPr>
          <p:cNvPr id="33" name="Picture 10" descr="Loop">
            <a:extLst>
              <a:ext uri="{FF2B5EF4-FFF2-40B4-BE49-F238E27FC236}">
                <a16:creationId xmlns:a16="http://schemas.microsoft.com/office/drawing/2014/main" id="{7F8225A9-F09C-35D7-2962-4F7715383C4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674" y="5169195"/>
            <a:ext cx="1675746" cy="410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001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heel(1)">
                                      <p:cBhvr>
                                        <p:cTn id="33" dur="2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7" presetClass="emph" presetSubtype="0" fill="remove" grpId="1" nodeType="clickEffect">
                                  <p:stCondLst>
                                    <p:cond delay="0"/>
                                  </p:stCondLst>
                                  <p:childTnLst>
                                    <p:animClr clrSpc="rgb" dir="cw">
                                      <p:cBhvr override="childStyle">
                                        <p:cTn id="37" dur="250" autoRev="1" fill="remove"/>
                                        <p:tgtEl>
                                          <p:spTgt spid="9"/>
                                        </p:tgtEl>
                                        <p:attrNameLst>
                                          <p:attrName>style.color</p:attrName>
                                        </p:attrNameLst>
                                      </p:cBhvr>
                                      <p:to>
                                        <a:schemeClr val="bg1"/>
                                      </p:to>
                                    </p:animClr>
                                    <p:animClr clrSpc="rgb" dir="cw">
                                      <p:cBhvr>
                                        <p:cTn id="38" dur="250" autoRev="1" fill="remove"/>
                                        <p:tgtEl>
                                          <p:spTgt spid="9"/>
                                        </p:tgtEl>
                                        <p:attrNameLst>
                                          <p:attrName>fillcolor</p:attrName>
                                        </p:attrNameLst>
                                      </p:cBhvr>
                                      <p:to>
                                        <a:schemeClr val="bg1"/>
                                      </p:to>
                                    </p:animClr>
                                    <p:set>
                                      <p:cBhvr>
                                        <p:cTn id="39" dur="250" autoRev="1" fill="remove"/>
                                        <p:tgtEl>
                                          <p:spTgt spid="9"/>
                                        </p:tgtEl>
                                        <p:attrNameLst>
                                          <p:attrName>fill.type</p:attrName>
                                        </p:attrNameLst>
                                      </p:cBhvr>
                                      <p:to>
                                        <p:strVal val="solid"/>
                                      </p:to>
                                    </p:set>
                                    <p:set>
                                      <p:cBhvr>
                                        <p:cTn id="40" dur="250" autoRev="1" fill="remove"/>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6FBBCD-12FE-4C51-93CA-60C261572318}"/>
              </a:ext>
            </a:extLst>
          </p:cNvPr>
          <p:cNvSpPr/>
          <p:nvPr/>
        </p:nvSpPr>
        <p:spPr>
          <a:xfrm>
            <a:off x="0" y="0"/>
            <a:ext cx="9144000" cy="6858000"/>
          </a:xfrm>
          <a:prstGeom prst="rect">
            <a:avLst/>
          </a:prstGeom>
          <a:solidFill>
            <a:srgbClr val="0072BA">
              <a:alpha val="9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0" y="6273"/>
            <a:ext cx="9143999" cy="1200329"/>
          </a:xfrm>
          <a:prstGeom prst="rect">
            <a:avLst/>
          </a:prstGeom>
          <a:solidFill>
            <a:srgbClr val="002060"/>
          </a:solidFill>
        </p:spPr>
        <p:txBody>
          <a:bodyPr wrap="square" rtlCol="0">
            <a:spAutoFit/>
          </a:bodyPr>
          <a:lstStyle/>
          <a:p>
            <a:pPr algn="ctr"/>
            <a:r>
              <a:rPr lang="en-GB" sz="3600" dirty="0">
                <a:solidFill>
                  <a:schemeClr val="bg1"/>
                </a:solidFill>
              </a:rPr>
              <a:t>Thinking about jobs – in small groups</a:t>
            </a:r>
          </a:p>
          <a:p>
            <a:pPr algn="ctr"/>
            <a:r>
              <a:rPr lang="en-GB" sz="3600" dirty="0">
                <a:solidFill>
                  <a:schemeClr val="bg1"/>
                </a:solidFill>
              </a:rPr>
              <a:t>How many jobs can you think of in:</a:t>
            </a:r>
          </a:p>
        </p:txBody>
      </p:sp>
      <p:sp>
        <p:nvSpPr>
          <p:cNvPr id="12" name="Freeform 9">
            <a:extLst>
              <a:ext uri="{FF2B5EF4-FFF2-40B4-BE49-F238E27FC236}">
                <a16:creationId xmlns:a16="http://schemas.microsoft.com/office/drawing/2014/main" id="{16CAED7D-F8C5-F3F2-DB70-9D9F2B565329}"/>
              </a:ext>
            </a:extLst>
          </p:cNvPr>
          <p:cNvSpPr/>
          <p:nvPr/>
        </p:nvSpPr>
        <p:spPr>
          <a:xfrm>
            <a:off x="2639303" y="3637841"/>
            <a:ext cx="4085689" cy="3057275"/>
          </a:xfrm>
          <a:custGeom>
            <a:avLst/>
            <a:gdLst/>
            <a:ahLst/>
            <a:cxnLst/>
            <a:rect l="l" t="t" r="r" b="b"/>
            <a:pathLst>
              <a:path w="12352120" h="8229600">
                <a:moveTo>
                  <a:pt x="0" y="0"/>
                </a:moveTo>
                <a:lnTo>
                  <a:pt x="12352120" y="0"/>
                </a:lnTo>
                <a:lnTo>
                  <a:pt x="12352120" y="8229600"/>
                </a:lnTo>
                <a:lnTo>
                  <a:pt x="0" y="8229600"/>
                </a:lnTo>
                <a:lnTo>
                  <a:pt x="0" y="0"/>
                </a:lnTo>
                <a:close/>
              </a:path>
            </a:pathLst>
          </a:custGeom>
          <a:blipFill>
            <a:blip r:embed="rId4"/>
            <a:stretch>
              <a:fillRect/>
            </a:stretch>
          </a:blipFill>
          <a:ln w="38100">
            <a:solidFill>
              <a:srgbClr val="002060"/>
            </a:solidFill>
          </a:ln>
        </p:spPr>
        <p:txBody>
          <a:bodyPr/>
          <a:lstStyle/>
          <a:p>
            <a:endParaRPr lang="en-GB"/>
          </a:p>
        </p:txBody>
      </p:sp>
      <p:sp>
        <p:nvSpPr>
          <p:cNvPr id="13" name="Freeform 7">
            <a:extLst>
              <a:ext uri="{FF2B5EF4-FFF2-40B4-BE49-F238E27FC236}">
                <a16:creationId xmlns:a16="http://schemas.microsoft.com/office/drawing/2014/main" id="{EC4BF9A5-6F67-4436-B240-A224A2227774}"/>
              </a:ext>
            </a:extLst>
          </p:cNvPr>
          <p:cNvSpPr/>
          <p:nvPr/>
        </p:nvSpPr>
        <p:spPr>
          <a:xfrm>
            <a:off x="208867" y="1357053"/>
            <a:ext cx="4085689" cy="3057275"/>
          </a:xfrm>
          <a:custGeom>
            <a:avLst/>
            <a:gdLst/>
            <a:ahLst/>
            <a:cxnLst/>
            <a:rect l="l" t="t" r="r" b="b"/>
            <a:pathLst>
              <a:path w="10972800" h="8229600">
                <a:moveTo>
                  <a:pt x="0" y="0"/>
                </a:moveTo>
                <a:lnTo>
                  <a:pt x="10972800" y="0"/>
                </a:lnTo>
                <a:lnTo>
                  <a:pt x="10972800" y="8229600"/>
                </a:lnTo>
                <a:lnTo>
                  <a:pt x="0" y="8229600"/>
                </a:lnTo>
                <a:lnTo>
                  <a:pt x="0" y="0"/>
                </a:lnTo>
                <a:close/>
              </a:path>
            </a:pathLst>
          </a:custGeom>
          <a:blipFill>
            <a:blip r:embed="rId5"/>
            <a:stretch>
              <a:fillRect/>
            </a:stretch>
          </a:blipFill>
          <a:ln w="38100">
            <a:solidFill>
              <a:srgbClr val="002060"/>
            </a:solidFill>
          </a:ln>
        </p:spPr>
        <p:txBody>
          <a:bodyPr/>
          <a:lstStyle/>
          <a:p>
            <a:endParaRPr lang="en-GB"/>
          </a:p>
        </p:txBody>
      </p:sp>
      <p:sp>
        <p:nvSpPr>
          <p:cNvPr id="15" name="Freeform 5">
            <a:extLst>
              <a:ext uri="{FF2B5EF4-FFF2-40B4-BE49-F238E27FC236}">
                <a16:creationId xmlns:a16="http://schemas.microsoft.com/office/drawing/2014/main" id="{4FFD22A4-A420-84A0-8BB9-68F49067796A}"/>
              </a:ext>
            </a:extLst>
          </p:cNvPr>
          <p:cNvSpPr/>
          <p:nvPr/>
        </p:nvSpPr>
        <p:spPr>
          <a:xfrm>
            <a:off x="4940881" y="1363269"/>
            <a:ext cx="4085689" cy="3057275"/>
          </a:xfrm>
          <a:custGeom>
            <a:avLst/>
            <a:gdLst/>
            <a:ahLst/>
            <a:cxnLst/>
            <a:rect l="l" t="t" r="r" b="b"/>
            <a:pathLst>
              <a:path w="12352120" h="8229600">
                <a:moveTo>
                  <a:pt x="0" y="0"/>
                </a:moveTo>
                <a:lnTo>
                  <a:pt x="12352120" y="0"/>
                </a:lnTo>
                <a:lnTo>
                  <a:pt x="12352120" y="8229600"/>
                </a:lnTo>
                <a:lnTo>
                  <a:pt x="0" y="8229600"/>
                </a:lnTo>
                <a:lnTo>
                  <a:pt x="0" y="0"/>
                </a:lnTo>
                <a:close/>
              </a:path>
            </a:pathLst>
          </a:custGeom>
          <a:blipFill>
            <a:blip r:embed="rId6"/>
            <a:stretch>
              <a:fillRect/>
            </a:stretch>
          </a:blipFill>
          <a:ln w="38100">
            <a:solidFill>
              <a:srgbClr val="002060"/>
            </a:solidFill>
          </a:ln>
        </p:spPr>
        <p:txBody>
          <a:bodyPr/>
          <a:lstStyle/>
          <a:p>
            <a:endParaRPr lang="en-GB"/>
          </a:p>
        </p:txBody>
      </p:sp>
      <p:sp>
        <p:nvSpPr>
          <p:cNvPr id="16" name="Rectangle 15">
            <a:extLst>
              <a:ext uri="{FF2B5EF4-FFF2-40B4-BE49-F238E27FC236}">
                <a16:creationId xmlns:a16="http://schemas.microsoft.com/office/drawing/2014/main" id="{035F4DF2-DF32-59B2-FBCD-2D4BB3CB1AFE}"/>
              </a:ext>
            </a:extLst>
          </p:cNvPr>
          <p:cNvSpPr/>
          <p:nvPr/>
        </p:nvSpPr>
        <p:spPr>
          <a:xfrm>
            <a:off x="208867" y="3767996"/>
            <a:ext cx="4085689" cy="646332"/>
          </a:xfrm>
          <a:prstGeom prst="rect">
            <a:avLst/>
          </a:prstGeom>
          <a:solidFill>
            <a:srgbClr val="FF9900"/>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t>Sports Club</a:t>
            </a:r>
          </a:p>
        </p:txBody>
      </p:sp>
      <p:sp>
        <p:nvSpPr>
          <p:cNvPr id="17" name="Rectangle 16">
            <a:extLst>
              <a:ext uri="{FF2B5EF4-FFF2-40B4-BE49-F238E27FC236}">
                <a16:creationId xmlns:a16="http://schemas.microsoft.com/office/drawing/2014/main" id="{0F0333B1-D406-DD1B-0CED-5E981785C32F}"/>
              </a:ext>
            </a:extLst>
          </p:cNvPr>
          <p:cNvSpPr/>
          <p:nvPr/>
        </p:nvSpPr>
        <p:spPr>
          <a:xfrm>
            <a:off x="4940881" y="3769535"/>
            <a:ext cx="4085689" cy="646332"/>
          </a:xfrm>
          <a:prstGeom prst="rect">
            <a:avLst/>
          </a:prstGeom>
          <a:solidFill>
            <a:srgbClr val="FF9900"/>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t>Supermarket</a:t>
            </a:r>
          </a:p>
        </p:txBody>
      </p:sp>
      <p:sp>
        <p:nvSpPr>
          <p:cNvPr id="18" name="Rectangle 17">
            <a:extLst>
              <a:ext uri="{FF2B5EF4-FFF2-40B4-BE49-F238E27FC236}">
                <a16:creationId xmlns:a16="http://schemas.microsoft.com/office/drawing/2014/main" id="{181CBF04-461F-2337-5AE8-8CC2526B0705}"/>
              </a:ext>
            </a:extLst>
          </p:cNvPr>
          <p:cNvSpPr/>
          <p:nvPr/>
        </p:nvSpPr>
        <p:spPr>
          <a:xfrm>
            <a:off x="2639303" y="6055000"/>
            <a:ext cx="4085689" cy="646332"/>
          </a:xfrm>
          <a:prstGeom prst="rect">
            <a:avLst/>
          </a:prstGeom>
          <a:solidFill>
            <a:srgbClr val="FF9900"/>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t>Train Station</a:t>
            </a:r>
          </a:p>
        </p:txBody>
      </p:sp>
      <p:sp>
        <p:nvSpPr>
          <p:cNvPr id="4" name="Star: 32 Points 3">
            <a:extLst>
              <a:ext uri="{FF2B5EF4-FFF2-40B4-BE49-F238E27FC236}">
                <a16:creationId xmlns:a16="http://schemas.microsoft.com/office/drawing/2014/main" id="{98307E31-DA10-E9A1-1A26-21CF16015F66}"/>
              </a:ext>
            </a:extLst>
          </p:cNvPr>
          <p:cNvSpPr/>
          <p:nvPr/>
        </p:nvSpPr>
        <p:spPr>
          <a:xfrm>
            <a:off x="112089" y="4927151"/>
            <a:ext cx="1767612" cy="1767965"/>
          </a:xfrm>
          <a:prstGeom prst="star32">
            <a:avLst/>
          </a:prstGeom>
          <a:solidFill>
            <a:srgbClr val="FF99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10 mins</a:t>
            </a:r>
          </a:p>
        </p:txBody>
      </p:sp>
      <p:pic>
        <p:nvPicPr>
          <p:cNvPr id="6" name="Graphic 5" descr="Badge 1 with solid fill">
            <a:extLst>
              <a:ext uri="{FF2B5EF4-FFF2-40B4-BE49-F238E27FC236}">
                <a16:creationId xmlns:a16="http://schemas.microsoft.com/office/drawing/2014/main" id="{8B30F579-DF0C-098A-6BD3-66101CE49A9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2089" y="131145"/>
            <a:ext cx="646331" cy="646331"/>
          </a:xfrm>
          <a:prstGeom prst="rect">
            <a:avLst/>
          </a:prstGeom>
        </p:spPr>
      </p:pic>
    </p:spTree>
    <p:custDataLst>
      <p:tags r:id="rId1"/>
    </p:custDataLst>
    <p:extLst>
      <p:ext uri="{BB962C8B-B14F-4D97-AF65-F5344CB8AC3E}">
        <p14:creationId xmlns:p14="http://schemas.microsoft.com/office/powerpoint/2010/main" val="273483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heel(1)">
                                      <p:cBhvr>
                                        <p:cTn id="37" dur="20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7" presetClass="emph" presetSubtype="0" fill="remove" grpId="1" nodeType="clickEffect">
                                  <p:stCondLst>
                                    <p:cond delay="0"/>
                                  </p:stCondLst>
                                  <p:childTnLst>
                                    <p:animClr clrSpc="rgb" dir="cw">
                                      <p:cBhvr override="childStyle">
                                        <p:cTn id="41" dur="250" autoRev="1" fill="remove"/>
                                        <p:tgtEl>
                                          <p:spTgt spid="4"/>
                                        </p:tgtEl>
                                        <p:attrNameLst>
                                          <p:attrName>style.color</p:attrName>
                                        </p:attrNameLst>
                                      </p:cBhvr>
                                      <p:to>
                                        <a:schemeClr val="bg1"/>
                                      </p:to>
                                    </p:animClr>
                                    <p:animClr clrSpc="rgb" dir="cw">
                                      <p:cBhvr>
                                        <p:cTn id="42" dur="250" autoRev="1" fill="remove"/>
                                        <p:tgtEl>
                                          <p:spTgt spid="4"/>
                                        </p:tgtEl>
                                        <p:attrNameLst>
                                          <p:attrName>fillcolor</p:attrName>
                                        </p:attrNameLst>
                                      </p:cBhvr>
                                      <p:to>
                                        <a:schemeClr val="bg1"/>
                                      </p:to>
                                    </p:animClr>
                                    <p:set>
                                      <p:cBhvr>
                                        <p:cTn id="43" dur="250" autoRev="1" fill="remove"/>
                                        <p:tgtEl>
                                          <p:spTgt spid="4"/>
                                        </p:tgtEl>
                                        <p:attrNameLst>
                                          <p:attrName>fill.type</p:attrName>
                                        </p:attrNameLst>
                                      </p:cBhvr>
                                      <p:to>
                                        <p:strVal val="solid"/>
                                      </p:to>
                                    </p:set>
                                    <p:set>
                                      <p:cBhvr>
                                        <p:cTn id="44" dur="250" autoRev="1" fill="remove"/>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4" grpId="0" animBg="1"/>
      <p:bldP spid="4"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6FBBCD-12FE-4C51-93CA-60C261572318}"/>
              </a:ext>
            </a:extLst>
          </p:cNvPr>
          <p:cNvSpPr/>
          <p:nvPr/>
        </p:nvSpPr>
        <p:spPr>
          <a:xfrm>
            <a:off x="0" y="0"/>
            <a:ext cx="9144000" cy="6858000"/>
          </a:xfrm>
          <a:prstGeom prst="rect">
            <a:avLst/>
          </a:prstGeom>
          <a:solidFill>
            <a:srgbClr val="0072BA">
              <a:alpha val="9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 y="0"/>
            <a:ext cx="9143999" cy="646331"/>
          </a:xfrm>
          <a:prstGeom prst="rect">
            <a:avLst/>
          </a:prstGeom>
          <a:solidFill>
            <a:srgbClr val="002060"/>
          </a:solidFill>
        </p:spPr>
        <p:txBody>
          <a:bodyPr wrap="square" rtlCol="0">
            <a:spAutoFit/>
          </a:bodyPr>
          <a:lstStyle/>
          <a:p>
            <a:pPr algn="ctr"/>
            <a:r>
              <a:rPr lang="en-GB" sz="3600" dirty="0">
                <a:solidFill>
                  <a:schemeClr val="bg1"/>
                </a:solidFill>
              </a:rPr>
              <a:t>Discussing your interests</a:t>
            </a:r>
          </a:p>
        </p:txBody>
      </p:sp>
      <p:pic>
        <p:nvPicPr>
          <p:cNvPr id="6" name="Graphic 5" descr="Badge 1 with solid fill">
            <a:extLst>
              <a:ext uri="{FF2B5EF4-FFF2-40B4-BE49-F238E27FC236}">
                <a16:creationId xmlns:a16="http://schemas.microsoft.com/office/drawing/2014/main" id="{A9AD44D3-B565-4EF9-9C5C-D529517FAF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5545" y="0"/>
            <a:ext cx="646331" cy="646331"/>
          </a:xfrm>
          <a:prstGeom prst="rect">
            <a:avLst/>
          </a:prstGeom>
        </p:spPr>
      </p:pic>
      <p:sp>
        <p:nvSpPr>
          <p:cNvPr id="4" name="Rectangle 3">
            <a:extLst>
              <a:ext uri="{FF2B5EF4-FFF2-40B4-BE49-F238E27FC236}">
                <a16:creationId xmlns:a16="http://schemas.microsoft.com/office/drawing/2014/main" id="{95D8EC20-1766-FEA0-8562-339D5CD064D4}"/>
              </a:ext>
            </a:extLst>
          </p:cNvPr>
          <p:cNvSpPr/>
          <p:nvPr/>
        </p:nvSpPr>
        <p:spPr>
          <a:xfrm>
            <a:off x="377189" y="942436"/>
            <a:ext cx="8406765" cy="5401214"/>
          </a:xfrm>
          <a:prstGeom prst="rect">
            <a:avLst/>
          </a:prstGeom>
          <a:solidFill>
            <a:srgbClr val="00AF61"/>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4400" dirty="0"/>
              <a:t>Tell the group one thing you have learnt about:</a:t>
            </a:r>
          </a:p>
          <a:p>
            <a:pPr marL="571500" indent="-571500">
              <a:buFont typeface="Arial" panose="020B0604020202020204" pitchFamily="34" charset="0"/>
              <a:buChar char="•"/>
            </a:pPr>
            <a:r>
              <a:rPr lang="en-GB" sz="4400" dirty="0"/>
              <a:t>Job sectors that might suit you.</a:t>
            </a:r>
          </a:p>
          <a:p>
            <a:pPr marL="571500" indent="-571500">
              <a:buFont typeface="Arial" panose="020B0604020202020204" pitchFamily="34" charset="0"/>
              <a:buChar char="•"/>
            </a:pPr>
            <a:r>
              <a:rPr lang="en-GB" sz="4400" dirty="0"/>
              <a:t>Skills you are already using</a:t>
            </a:r>
          </a:p>
          <a:p>
            <a:endParaRPr lang="en-GB" sz="4400" dirty="0"/>
          </a:p>
        </p:txBody>
      </p:sp>
      <p:pic>
        <p:nvPicPr>
          <p:cNvPr id="9" name="Picture 8">
            <a:extLst>
              <a:ext uri="{FF2B5EF4-FFF2-40B4-BE49-F238E27FC236}">
                <a16:creationId xmlns:a16="http://schemas.microsoft.com/office/drawing/2014/main" id="{EE2A1633-5AE0-B238-6514-5944DB127B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71946" y="125540"/>
            <a:ext cx="1952077" cy="1952077"/>
          </a:xfrm>
          <a:prstGeom prst="rect">
            <a:avLst/>
          </a:prstGeom>
        </p:spPr>
      </p:pic>
      <p:pic>
        <p:nvPicPr>
          <p:cNvPr id="11" name="Picture 10">
            <a:extLst>
              <a:ext uri="{FF2B5EF4-FFF2-40B4-BE49-F238E27FC236}">
                <a16:creationId xmlns:a16="http://schemas.microsoft.com/office/drawing/2014/main" id="{5EA60804-0E01-7B01-EA01-A18A9A7D9C1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39900" y="5092307"/>
            <a:ext cx="1884123" cy="1891233"/>
          </a:xfrm>
          <a:prstGeom prst="rect">
            <a:avLst/>
          </a:prstGeom>
        </p:spPr>
      </p:pic>
    </p:spTree>
    <p:custDataLst>
      <p:tags r:id="rId1"/>
    </p:custDataLst>
    <p:extLst>
      <p:ext uri="{BB962C8B-B14F-4D97-AF65-F5344CB8AC3E}">
        <p14:creationId xmlns:p14="http://schemas.microsoft.com/office/powerpoint/2010/main" val="134459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6FBBCD-12FE-4C51-93CA-60C261572318}"/>
              </a:ext>
            </a:extLst>
          </p:cNvPr>
          <p:cNvSpPr/>
          <p:nvPr/>
        </p:nvSpPr>
        <p:spPr>
          <a:xfrm>
            <a:off x="0" y="0"/>
            <a:ext cx="9144000" cy="6851727"/>
          </a:xfrm>
          <a:prstGeom prst="rect">
            <a:avLst/>
          </a:prstGeom>
          <a:solidFill>
            <a:srgbClr val="0072BA">
              <a:alpha val="9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0" y="6273"/>
            <a:ext cx="9143999" cy="646331"/>
          </a:xfrm>
          <a:prstGeom prst="rect">
            <a:avLst/>
          </a:prstGeom>
          <a:solidFill>
            <a:srgbClr val="002060"/>
          </a:solidFill>
        </p:spPr>
        <p:txBody>
          <a:bodyPr wrap="square" rtlCol="0">
            <a:spAutoFit/>
          </a:bodyPr>
          <a:lstStyle/>
          <a:p>
            <a:pPr algn="ctr"/>
            <a:r>
              <a:rPr lang="en-GB" sz="3600" dirty="0">
                <a:solidFill>
                  <a:schemeClr val="bg1"/>
                </a:solidFill>
              </a:rPr>
              <a:t>Feedback on lesson</a:t>
            </a:r>
          </a:p>
        </p:txBody>
      </p:sp>
      <p:pic>
        <p:nvPicPr>
          <p:cNvPr id="34" name="Graphic 33" descr="Badge 1 with solid fill">
            <a:extLst>
              <a:ext uri="{FF2B5EF4-FFF2-40B4-BE49-F238E27FC236}">
                <a16:creationId xmlns:a16="http://schemas.microsoft.com/office/drawing/2014/main" id="{6E697896-5193-4C65-9EC8-BDF74C2C6C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5545" y="0"/>
            <a:ext cx="646331" cy="646331"/>
          </a:xfrm>
          <a:prstGeom prst="rect">
            <a:avLst/>
          </a:prstGeom>
        </p:spPr>
      </p:pic>
      <p:sp>
        <p:nvSpPr>
          <p:cNvPr id="10" name="Rectangle 9">
            <a:extLst>
              <a:ext uri="{FF2B5EF4-FFF2-40B4-BE49-F238E27FC236}">
                <a16:creationId xmlns:a16="http://schemas.microsoft.com/office/drawing/2014/main" id="{14CCC967-6FD3-9A24-18B5-A6009A810B84}"/>
              </a:ext>
            </a:extLst>
          </p:cNvPr>
          <p:cNvSpPr/>
          <p:nvPr/>
        </p:nvSpPr>
        <p:spPr>
          <a:xfrm>
            <a:off x="1999297" y="913395"/>
            <a:ext cx="6934638" cy="3718491"/>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3AE622E6-78E8-AF1C-530F-D109CAE37974}"/>
              </a:ext>
            </a:extLst>
          </p:cNvPr>
          <p:cNvSpPr txBox="1"/>
          <p:nvPr/>
        </p:nvSpPr>
        <p:spPr>
          <a:xfrm>
            <a:off x="5466616" y="6248657"/>
            <a:ext cx="2449690" cy="461665"/>
          </a:xfrm>
          <a:prstGeom prst="rect">
            <a:avLst/>
          </a:prstGeom>
          <a:noFill/>
        </p:spPr>
        <p:txBody>
          <a:bodyPr wrap="square" rtlCol="0">
            <a:spAutoFit/>
          </a:bodyPr>
          <a:lstStyle/>
          <a:p>
            <a:pPr algn="ctr"/>
            <a:r>
              <a:rPr lang="en-GB" sz="2400" b="1" dirty="0">
                <a:solidFill>
                  <a:srgbClr val="FFC000"/>
                </a:solidFill>
                <a:hlinkClick r:id="rId6">
                  <a:extLst>
                    <a:ext uri="{A12FA001-AC4F-418D-AE19-62706E023703}">
                      <ahyp:hlinkClr xmlns:ahyp="http://schemas.microsoft.com/office/drawing/2018/hyperlinkcolor" val="tx"/>
                    </a:ext>
                  </a:extLst>
                </a:hlinkClick>
              </a:rPr>
              <a:t>careerpilot.org.uk</a:t>
            </a:r>
            <a:endParaRPr lang="en-GB" sz="2400" b="1" dirty="0">
              <a:solidFill>
                <a:srgbClr val="FFC000"/>
              </a:solidFill>
            </a:endParaRPr>
          </a:p>
        </p:txBody>
      </p:sp>
      <p:sp>
        <p:nvSpPr>
          <p:cNvPr id="16" name="Rectangle 15">
            <a:extLst>
              <a:ext uri="{FF2B5EF4-FFF2-40B4-BE49-F238E27FC236}">
                <a16:creationId xmlns:a16="http://schemas.microsoft.com/office/drawing/2014/main" id="{B83D3939-B01B-911F-32BF-BF7E4346195B}"/>
              </a:ext>
            </a:extLst>
          </p:cNvPr>
          <p:cNvSpPr/>
          <p:nvPr/>
        </p:nvSpPr>
        <p:spPr>
          <a:xfrm>
            <a:off x="4631686" y="4800799"/>
            <a:ext cx="4302249" cy="1488999"/>
          </a:xfrm>
          <a:prstGeom prst="rect">
            <a:avLst/>
          </a:prstGeom>
          <a:solidFill>
            <a:srgbClr val="FF66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Digital Postcard:</a:t>
            </a:r>
          </a:p>
          <a:p>
            <a:pPr algn="ctr"/>
            <a:r>
              <a:rPr lang="en-GB" sz="2800" dirty="0"/>
              <a:t>What we did and what you could do now</a:t>
            </a:r>
          </a:p>
        </p:txBody>
      </p:sp>
      <p:sp>
        <p:nvSpPr>
          <p:cNvPr id="17" name="Freeform 3">
            <a:extLst>
              <a:ext uri="{FF2B5EF4-FFF2-40B4-BE49-F238E27FC236}">
                <a16:creationId xmlns:a16="http://schemas.microsoft.com/office/drawing/2014/main" id="{7E747AFC-B46B-7A2E-A1A4-8968AFCD72E7}"/>
              </a:ext>
            </a:extLst>
          </p:cNvPr>
          <p:cNvSpPr/>
          <p:nvPr/>
        </p:nvSpPr>
        <p:spPr>
          <a:xfrm>
            <a:off x="1339089" y="4631886"/>
            <a:ext cx="3024000" cy="1973847"/>
          </a:xfrm>
          <a:custGeom>
            <a:avLst/>
            <a:gdLst/>
            <a:ahLst/>
            <a:cxnLst/>
            <a:rect l="l" t="t" r="r" b="b"/>
            <a:pathLst>
              <a:path w="3024000" h="1973847">
                <a:moveTo>
                  <a:pt x="0" y="0"/>
                </a:moveTo>
                <a:lnTo>
                  <a:pt x="3024000" y="0"/>
                </a:lnTo>
                <a:lnTo>
                  <a:pt x="3024000" y="1973847"/>
                </a:lnTo>
                <a:lnTo>
                  <a:pt x="0" y="197384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pic>
        <p:nvPicPr>
          <p:cNvPr id="18" name="Picture 17">
            <a:extLst>
              <a:ext uri="{FF2B5EF4-FFF2-40B4-BE49-F238E27FC236}">
                <a16:creationId xmlns:a16="http://schemas.microsoft.com/office/drawing/2014/main" id="{39B2EFDD-CF6F-8C76-786A-F817C568CF3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592" y="1025332"/>
            <a:ext cx="1858581" cy="1572645"/>
          </a:xfrm>
          <a:prstGeom prst="rect">
            <a:avLst/>
          </a:prstGeom>
        </p:spPr>
      </p:pic>
      <p:sp>
        <p:nvSpPr>
          <p:cNvPr id="4" name="TextBox 3">
            <a:extLst>
              <a:ext uri="{FF2B5EF4-FFF2-40B4-BE49-F238E27FC236}">
                <a16:creationId xmlns:a16="http://schemas.microsoft.com/office/drawing/2014/main" id="{EFE954FF-6DB4-98FC-21A4-D2AE4FF0E912}"/>
              </a:ext>
            </a:extLst>
          </p:cNvPr>
          <p:cNvSpPr txBox="1"/>
          <p:nvPr/>
        </p:nvSpPr>
        <p:spPr>
          <a:xfrm>
            <a:off x="2260571" y="1134239"/>
            <a:ext cx="6412089" cy="3693319"/>
          </a:xfrm>
          <a:prstGeom prst="rect">
            <a:avLst/>
          </a:prstGeom>
          <a:noFill/>
        </p:spPr>
        <p:txBody>
          <a:bodyPr wrap="square" rtlCol="0">
            <a:spAutoFit/>
          </a:bodyPr>
          <a:lstStyle/>
          <a:p>
            <a:r>
              <a:rPr lang="en-GB" sz="3600" dirty="0">
                <a:solidFill>
                  <a:schemeClr val="bg1"/>
                </a:solidFill>
              </a:rPr>
              <a:t>Rate these things:</a:t>
            </a:r>
          </a:p>
          <a:p>
            <a:pPr marL="571500" indent="-571500">
              <a:buFont typeface="Arial" panose="020B0604020202020204" pitchFamily="34" charset="0"/>
              <a:buChar char="•"/>
            </a:pPr>
            <a:r>
              <a:rPr lang="en-GB" sz="3600" dirty="0">
                <a:solidFill>
                  <a:schemeClr val="bg1"/>
                </a:solidFill>
              </a:rPr>
              <a:t>I know more about the job sectors that could suit me</a:t>
            </a:r>
          </a:p>
          <a:p>
            <a:pPr marL="571500" indent="-571500">
              <a:buFont typeface="Arial" panose="020B0604020202020204" pitchFamily="34" charset="0"/>
              <a:buChar char="•"/>
            </a:pPr>
            <a:r>
              <a:rPr lang="en-GB" sz="3600" dirty="0">
                <a:solidFill>
                  <a:schemeClr val="bg1"/>
                </a:solidFill>
              </a:rPr>
              <a:t>I know more about the skills I have</a:t>
            </a:r>
          </a:p>
          <a:p>
            <a:r>
              <a:rPr lang="en-GB" sz="3200" b="1" dirty="0">
                <a:solidFill>
                  <a:srgbClr val="FFC000"/>
                </a:solidFill>
              </a:rPr>
              <a:t>Write a number from 1-10 (best</a:t>
            </a:r>
            <a:r>
              <a:rPr lang="en-GB" sz="3200" dirty="0">
                <a:solidFill>
                  <a:srgbClr val="FFC000"/>
                </a:solidFill>
              </a:rPr>
              <a:t>)</a:t>
            </a:r>
          </a:p>
          <a:p>
            <a:r>
              <a:rPr lang="en-GB" dirty="0"/>
              <a:t>:</a:t>
            </a:r>
          </a:p>
        </p:txBody>
      </p:sp>
    </p:spTree>
    <p:custDataLst>
      <p:tags r:id="rId1"/>
    </p:custDataLst>
    <p:extLst>
      <p:ext uri="{BB962C8B-B14F-4D97-AF65-F5344CB8AC3E}">
        <p14:creationId xmlns:p14="http://schemas.microsoft.com/office/powerpoint/2010/main" val="188672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D7AF84-EC81-42D4-8DB1-1FBAA2ABFA9C}"/>
              </a:ext>
            </a:extLst>
          </p:cNvPr>
          <p:cNvSpPr/>
          <p:nvPr/>
        </p:nvSpPr>
        <p:spPr>
          <a:xfrm>
            <a:off x="0" y="300625"/>
            <a:ext cx="9153786" cy="6557375"/>
          </a:xfrm>
          <a:prstGeom prst="rect">
            <a:avLst/>
          </a:prstGeom>
          <a:solidFill>
            <a:srgbClr val="0072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ntrol 1">
            <a:extLst>
              <a:ext uri="{FF2B5EF4-FFF2-40B4-BE49-F238E27FC236}">
                <a16:creationId xmlns:a16="http://schemas.microsoft.com/office/drawing/2014/main" id="{FE2768A5-6788-4035-AA1A-8C8C0AAE5502}"/>
              </a:ext>
            </a:extLst>
          </p:cNvPr>
          <p:cNvSpPr>
            <a:spLocks noChangeArrowheads="1" noChangeShapeType="1"/>
          </p:cNvSpPr>
          <p:nvPr/>
        </p:nvSpPr>
        <p:spPr bwMode="auto">
          <a:xfrm>
            <a:off x="11300831" y="4333553"/>
            <a:ext cx="1803400" cy="54006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31" name="Rectangle 30">
            <a:extLst>
              <a:ext uri="{FF2B5EF4-FFF2-40B4-BE49-F238E27FC236}">
                <a16:creationId xmlns:a16="http://schemas.microsoft.com/office/drawing/2014/main" id="{BCB18957-AF61-4A6D-8B10-AC7A42A658A7}"/>
              </a:ext>
            </a:extLst>
          </p:cNvPr>
          <p:cNvSpPr/>
          <p:nvPr/>
        </p:nvSpPr>
        <p:spPr>
          <a:xfrm>
            <a:off x="-9788" y="1"/>
            <a:ext cx="9163574" cy="787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2400" b="1" dirty="0">
              <a:solidFill>
                <a:schemeClr val="accent1">
                  <a:lumMod val="75000"/>
                </a:schemeClr>
              </a:solidFill>
            </a:endParaRPr>
          </a:p>
        </p:txBody>
      </p:sp>
      <p:pic>
        <p:nvPicPr>
          <p:cNvPr id="30" name="Picture 29" descr="Logo&#10;&#10;Description automatically generated with medium confidence">
            <a:extLst>
              <a:ext uri="{FF2B5EF4-FFF2-40B4-BE49-F238E27FC236}">
                <a16:creationId xmlns:a16="http://schemas.microsoft.com/office/drawing/2014/main" id="{F2923747-7624-433D-8345-CEB6F5D092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883" y="121579"/>
            <a:ext cx="2086051" cy="488021"/>
          </a:xfrm>
          <a:prstGeom prst="rect">
            <a:avLst/>
          </a:prstGeom>
        </p:spPr>
      </p:pic>
      <p:sp>
        <p:nvSpPr>
          <p:cNvPr id="3" name="TextBox 2">
            <a:extLst>
              <a:ext uri="{FF2B5EF4-FFF2-40B4-BE49-F238E27FC236}">
                <a16:creationId xmlns:a16="http://schemas.microsoft.com/office/drawing/2014/main" id="{D85BB0F2-6312-B73C-E489-C57814ABDCF2}"/>
              </a:ext>
            </a:extLst>
          </p:cNvPr>
          <p:cNvSpPr txBox="1"/>
          <p:nvPr/>
        </p:nvSpPr>
        <p:spPr>
          <a:xfrm>
            <a:off x="244615" y="417898"/>
            <a:ext cx="1922585" cy="369332"/>
          </a:xfrm>
          <a:prstGeom prst="rect">
            <a:avLst/>
          </a:prstGeom>
          <a:noFill/>
        </p:spPr>
        <p:txBody>
          <a:bodyPr wrap="square" rtlCol="0">
            <a:spAutoFit/>
          </a:bodyPr>
          <a:lstStyle/>
          <a:p>
            <a:r>
              <a:rPr lang="en-GB" sz="1800" b="1" dirty="0">
                <a:solidFill>
                  <a:schemeClr val="accent1">
                    <a:lumMod val="75000"/>
                  </a:schemeClr>
                </a:solidFill>
              </a:rPr>
              <a:t>careerpilot.org.uk   </a:t>
            </a:r>
          </a:p>
        </p:txBody>
      </p:sp>
      <p:pic>
        <p:nvPicPr>
          <p:cNvPr id="5" name="Picture 4">
            <a:extLst>
              <a:ext uri="{FF2B5EF4-FFF2-40B4-BE49-F238E27FC236}">
                <a16:creationId xmlns:a16="http://schemas.microsoft.com/office/drawing/2014/main" id="{CC97C72E-8204-E665-94BD-4CEB9885BE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0002" y="65821"/>
            <a:ext cx="2041115" cy="599535"/>
          </a:xfrm>
          <a:prstGeom prst="rect">
            <a:avLst/>
          </a:prstGeom>
        </p:spPr>
      </p:pic>
      <p:pic>
        <p:nvPicPr>
          <p:cNvPr id="11" name="Picture 10">
            <a:extLst>
              <a:ext uri="{FF2B5EF4-FFF2-40B4-BE49-F238E27FC236}">
                <a16:creationId xmlns:a16="http://schemas.microsoft.com/office/drawing/2014/main" id="{97C545ED-FBA9-69F1-2FE0-56F56C35C8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03350" y="1114807"/>
            <a:ext cx="1955563" cy="5146431"/>
          </a:xfrm>
          <a:prstGeom prst="rect">
            <a:avLst/>
          </a:prstGeom>
        </p:spPr>
      </p:pic>
      <p:grpSp>
        <p:nvGrpSpPr>
          <p:cNvPr id="9" name="Group 8">
            <a:extLst>
              <a:ext uri="{FF2B5EF4-FFF2-40B4-BE49-F238E27FC236}">
                <a16:creationId xmlns:a16="http://schemas.microsoft.com/office/drawing/2014/main" id="{8ADF69BD-DD6B-84C8-97DB-8351D360F305}"/>
              </a:ext>
            </a:extLst>
          </p:cNvPr>
          <p:cNvGrpSpPr/>
          <p:nvPr/>
        </p:nvGrpSpPr>
        <p:grpSpPr>
          <a:xfrm>
            <a:off x="5311828" y="3047203"/>
            <a:ext cx="3644541" cy="1371600"/>
            <a:chOff x="5311828" y="3047203"/>
            <a:chExt cx="3644541" cy="1371600"/>
          </a:xfrm>
        </p:grpSpPr>
        <p:sp>
          <p:nvSpPr>
            <p:cNvPr id="6" name="Rectangle: Rounded Corners 5">
              <a:extLst>
                <a:ext uri="{FF2B5EF4-FFF2-40B4-BE49-F238E27FC236}">
                  <a16:creationId xmlns:a16="http://schemas.microsoft.com/office/drawing/2014/main" id="{92F02C66-C28E-6696-CAE2-033E584C9804}"/>
                </a:ext>
              </a:extLst>
            </p:cNvPr>
            <p:cNvSpPr/>
            <p:nvPr/>
          </p:nvSpPr>
          <p:spPr>
            <a:xfrm>
              <a:off x="5311828" y="3047203"/>
              <a:ext cx="3644541" cy="1371600"/>
            </a:xfrm>
            <a:prstGeom prst="roundRect">
              <a:avLst/>
            </a:prstGeom>
            <a:solidFill>
              <a:srgbClr val="50BD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bg1"/>
                </a:solidFill>
              </a:endParaRPr>
            </a:p>
          </p:txBody>
        </p:sp>
        <p:sp>
          <p:nvSpPr>
            <p:cNvPr id="12" name="TextBox 11">
              <a:extLst>
                <a:ext uri="{FF2B5EF4-FFF2-40B4-BE49-F238E27FC236}">
                  <a16:creationId xmlns:a16="http://schemas.microsoft.com/office/drawing/2014/main" id="{C5629965-3E2C-E455-3579-2270E85658CA}"/>
                </a:ext>
              </a:extLst>
            </p:cNvPr>
            <p:cNvSpPr txBox="1"/>
            <p:nvPr/>
          </p:nvSpPr>
          <p:spPr>
            <a:xfrm>
              <a:off x="5394524" y="3345512"/>
              <a:ext cx="2224482" cy="830997"/>
            </a:xfrm>
            <a:prstGeom prst="rect">
              <a:avLst/>
            </a:prstGeom>
            <a:solidFill>
              <a:srgbClr val="50BDC0"/>
            </a:solidFill>
          </p:spPr>
          <p:txBody>
            <a:bodyPr wrap="square" rtlCol="0">
              <a:spAutoFit/>
            </a:bodyPr>
            <a:lstStyle/>
            <a:p>
              <a:r>
                <a:rPr lang="en-GB" sz="2400" dirty="0">
                  <a:solidFill>
                    <a:schemeClr val="bg1"/>
                  </a:solidFill>
                </a:rPr>
                <a:t>Look at Jobs  and courses</a:t>
              </a:r>
            </a:p>
          </p:txBody>
        </p:sp>
        <p:pic>
          <p:nvPicPr>
            <p:cNvPr id="1028" name="Picture 4">
              <a:extLst>
                <a:ext uri="{FF2B5EF4-FFF2-40B4-BE49-F238E27FC236}">
                  <a16:creationId xmlns:a16="http://schemas.microsoft.com/office/drawing/2014/main" id="{69B1D6ED-B557-3C4E-37D6-F8A984AB08A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05315" y="3305623"/>
              <a:ext cx="1249492" cy="9241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80683CE7-6B1B-FBC0-3A0E-B7E04B7C1BFE}"/>
              </a:ext>
            </a:extLst>
          </p:cNvPr>
          <p:cNvGrpSpPr/>
          <p:nvPr/>
        </p:nvGrpSpPr>
        <p:grpSpPr>
          <a:xfrm>
            <a:off x="5362803" y="4808825"/>
            <a:ext cx="3644541" cy="1371600"/>
            <a:chOff x="5362803" y="4808825"/>
            <a:chExt cx="3644541" cy="1371600"/>
          </a:xfrm>
        </p:grpSpPr>
        <p:sp>
          <p:nvSpPr>
            <p:cNvPr id="16" name="Rectangle: Rounded Corners 15">
              <a:extLst>
                <a:ext uri="{FF2B5EF4-FFF2-40B4-BE49-F238E27FC236}">
                  <a16:creationId xmlns:a16="http://schemas.microsoft.com/office/drawing/2014/main" id="{AE1C2787-4568-3111-EF80-CF2B5D172F39}"/>
                </a:ext>
              </a:extLst>
            </p:cNvPr>
            <p:cNvSpPr/>
            <p:nvPr/>
          </p:nvSpPr>
          <p:spPr>
            <a:xfrm>
              <a:off x="5362803" y="4808825"/>
              <a:ext cx="3644541" cy="1371600"/>
            </a:xfrm>
            <a:prstGeom prst="roundRect">
              <a:avLst/>
            </a:prstGeom>
            <a:solidFill>
              <a:srgbClr val="F6D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bg1"/>
                </a:solidFill>
              </a:endParaRPr>
            </a:p>
          </p:txBody>
        </p:sp>
        <p:sp>
          <p:nvSpPr>
            <p:cNvPr id="17" name="TextBox 16">
              <a:extLst>
                <a:ext uri="{FF2B5EF4-FFF2-40B4-BE49-F238E27FC236}">
                  <a16:creationId xmlns:a16="http://schemas.microsoft.com/office/drawing/2014/main" id="{4023D2E4-A098-55AA-F893-770382648FA2}"/>
                </a:ext>
              </a:extLst>
            </p:cNvPr>
            <p:cNvSpPr txBox="1"/>
            <p:nvPr/>
          </p:nvSpPr>
          <p:spPr>
            <a:xfrm>
              <a:off x="5432285" y="5219651"/>
              <a:ext cx="2224482" cy="738664"/>
            </a:xfrm>
            <a:prstGeom prst="rect">
              <a:avLst/>
            </a:prstGeom>
            <a:solidFill>
              <a:srgbClr val="F6D000"/>
            </a:solidFill>
          </p:spPr>
          <p:txBody>
            <a:bodyPr wrap="square" rtlCol="0">
              <a:spAutoFit/>
            </a:bodyPr>
            <a:lstStyle/>
            <a:p>
              <a:r>
                <a:rPr lang="en-GB" sz="2400" dirty="0">
                  <a:solidFill>
                    <a:srgbClr val="002060"/>
                  </a:solidFill>
                </a:rPr>
                <a:t>Make a plan</a:t>
              </a:r>
            </a:p>
            <a:p>
              <a:endParaRPr lang="en-GB" dirty="0"/>
            </a:p>
          </p:txBody>
        </p:sp>
        <p:pic>
          <p:nvPicPr>
            <p:cNvPr id="1030" name="Picture 6">
              <a:extLst>
                <a:ext uri="{FF2B5EF4-FFF2-40B4-BE49-F238E27FC236}">
                  <a16:creationId xmlns:a16="http://schemas.microsoft.com/office/drawing/2014/main" id="{1C78BC8A-41F1-FB03-A665-B9D3CC8F362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54350" y="5045072"/>
              <a:ext cx="1229449" cy="8991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D53EF2DF-E8F8-5D47-E1E9-D4919F3F98AB}"/>
              </a:ext>
            </a:extLst>
          </p:cNvPr>
          <p:cNvGrpSpPr/>
          <p:nvPr/>
        </p:nvGrpSpPr>
        <p:grpSpPr>
          <a:xfrm>
            <a:off x="5305270" y="1385484"/>
            <a:ext cx="3644541" cy="1371600"/>
            <a:chOff x="5305270" y="1385484"/>
            <a:chExt cx="3644541" cy="1371600"/>
          </a:xfrm>
        </p:grpSpPr>
        <p:sp>
          <p:nvSpPr>
            <p:cNvPr id="13" name="Rectangle: Rounded Corners 12">
              <a:extLst>
                <a:ext uri="{FF2B5EF4-FFF2-40B4-BE49-F238E27FC236}">
                  <a16:creationId xmlns:a16="http://schemas.microsoft.com/office/drawing/2014/main" id="{453F1E90-574F-E0C1-AC15-C24456C0D9DB}"/>
                </a:ext>
              </a:extLst>
            </p:cNvPr>
            <p:cNvSpPr/>
            <p:nvPr/>
          </p:nvSpPr>
          <p:spPr>
            <a:xfrm>
              <a:off x="5305270" y="1385484"/>
              <a:ext cx="3644541" cy="1371600"/>
            </a:xfrm>
            <a:prstGeom prst="roundRect">
              <a:avLst/>
            </a:prstGeom>
            <a:solidFill>
              <a:srgbClr val="FF66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bg1"/>
                </a:solidFill>
              </a:endParaRPr>
            </a:p>
          </p:txBody>
        </p:sp>
        <p:sp>
          <p:nvSpPr>
            <p:cNvPr id="4" name="TextBox 3">
              <a:extLst>
                <a:ext uri="{FF2B5EF4-FFF2-40B4-BE49-F238E27FC236}">
                  <a16:creationId xmlns:a16="http://schemas.microsoft.com/office/drawing/2014/main" id="{95D89BAC-A6CC-87A5-2A47-C33CC5075600}"/>
                </a:ext>
              </a:extLst>
            </p:cNvPr>
            <p:cNvSpPr txBox="1"/>
            <p:nvPr/>
          </p:nvSpPr>
          <p:spPr>
            <a:xfrm>
              <a:off x="5407305" y="1671498"/>
              <a:ext cx="2224482" cy="830997"/>
            </a:xfrm>
            <a:prstGeom prst="rect">
              <a:avLst/>
            </a:prstGeom>
            <a:noFill/>
          </p:spPr>
          <p:txBody>
            <a:bodyPr wrap="square" rtlCol="0">
              <a:spAutoFit/>
            </a:bodyPr>
            <a:lstStyle/>
            <a:p>
              <a:r>
                <a:rPr lang="en-GB" sz="2400" dirty="0">
                  <a:solidFill>
                    <a:schemeClr val="bg1"/>
                  </a:solidFill>
                </a:rPr>
                <a:t>What inspires you?</a:t>
              </a:r>
            </a:p>
          </p:txBody>
        </p:sp>
        <p:pic>
          <p:nvPicPr>
            <p:cNvPr id="1026" name="Picture 2">
              <a:extLst>
                <a:ext uri="{FF2B5EF4-FFF2-40B4-BE49-F238E27FC236}">
                  <a16:creationId xmlns:a16="http://schemas.microsoft.com/office/drawing/2014/main" id="{39265363-451F-6B96-2CD4-602153D8356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54350" y="1624202"/>
              <a:ext cx="1215816" cy="889841"/>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9">
            <a:extLst>
              <a:ext uri="{FF2B5EF4-FFF2-40B4-BE49-F238E27FC236}">
                <a16:creationId xmlns:a16="http://schemas.microsoft.com/office/drawing/2014/main" id="{6AA7B8CC-1A17-AB3A-9FED-1EC26F61787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052" y="2276880"/>
            <a:ext cx="3271501" cy="2768192"/>
          </a:xfrm>
          <a:prstGeom prst="rect">
            <a:avLst/>
          </a:prstGeom>
        </p:spPr>
      </p:pic>
    </p:spTree>
    <p:extLst>
      <p:ext uri="{BB962C8B-B14F-4D97-AF65-F5344CB8AC3E}">
        <p14:creationId xmlns:p14="http://schemas.microsoft.com/office/powerpoint/2010/main" val="423629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6FBBCD-12FE-4C51-93CA-60C261572318}"/>
              </a:ext>
            </a:extLst>
          </p:cNvPr>
          <p:cNvSpPr/>
          <p:nvPr/>
        </p:nvSpPr>
        <p:spPr>
          <a:xfrm>
            <a:off x="0" y="0"/>
            <a:ext cx="9144000" cy="6858000"/>
          </a:xfrm>
          <a:prstGeom prst="rect">
            <a:avLst/>
          </a:prstGeom>
          <a:solidFill>
            <a:srgbClr val="0072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0" y="6273"/>
            <a:ext cx="9143999" cy="646331"/>
          </a:xfrm>
          <a:prstGeom prst="rect">
            <a:avLst/>
          </a:prstGeom>
          <a:solidFill>
            <a:srgbClr val="002060"/>
          </a:solidFill>
        </p:spPr>
        <p:txBody>
          <a:bodyPr wrap="square" rtlCol="0">
            <a:spAutoFit/>
          </a:bodyPr>
          <a:lstStyle/>
          <a:p>
            <a:pPr algn="ctr"/>
            <a:r>
              <a:rPr lang="en-GB" sz="3600" dirty="0">
                <a:solidFill>
                  <a:schemeClr val="bg1"/>
                </a:solidFill>
              </a:rPr>
              <a:t>What is a career?</a:t>
            </a:r>
          </a:p>
        </p:txBody>
      </p:sp>
      <p:pic>
        <p:nvPicPr>
          <p:cNvPr id="34" name="Graphic 33" descr="Badge 1 with solid fill">
            <a:extLst>
              <a:ext uri="{FF2B5EF4-FFF2-40B4-BE49-F238E27FC236}">
                <a16:creationId xmlns:a16="http://schemas.microsoft.com/office/drawing/2014/main" id="{6E697896-5193-4C65-9EC8-BDF74C2C6C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5545" y="0"/>
            <a:ext cx="646331" cy="646331"/>
          </a:xfrm>
          <a:prstGeom prst="rect">
            <a:avLst/>
          </a:prstGeom>
        </p:spPr>
      </p:pic>
      <p:sp>
        <p:nvSpPr>
          <p:cNvPr id="6" name="Rectangle 5">
            <a:extLst>
              <a:ext uri="{FF2B5EF4-FFF2-40B4-BE49-F238E27FC236}">
                <a16:creationId xmlns:a16="http://schemas.microsoft.com/office/drawing/2014/main" id="{F41F3CFD-8929-EDA1-245F-88604E980071}"/>
              </a:ext>
            </a:extLst>
          </p:cNvPr>
          <p:cNvSpPr/>
          <p:nvPr/>
        </p:nvSpPr>
        <p:spPr>
          <a:xfrm>
            <a:off x="197102" y="850788"/>
            <a:ext cx="8749794" cy="577463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3200" b="0" i="0" dirty="0">
              <a:solidFill>
                <a:srgbClr val="202124"/>
              </a:solidFill>
              <a:effectLst/>
            </a:endParaRPr>
          </a:p>
        </p:txBody>
      </p:sp>
      <p:sp>
        <p:nvSpPr>
          <p:cNvPr id="8" name="Freeform 4">
            <a:extLst>
              <a:ext uri="{FF2B5EF4-FFF2-40B4-BE49-F238E27FC236}">
                <a16:creationId xmlns:a16="http://schemas.microsoft.com/office/drawing/2014/main" id="{04C1B458-E128-DED0-C07F-5D97F73F7F07}"/>
              </a:ext>
            </a:extLst>
          </p:cNvPr>
          <p:cNvSpPr/>
          <p:nvPr/>
        </p:nvSpPr>
        <p:spPr>
          <a:xfrm rot="3103024">
            <a:off x="2596491" y="1016174"/>
            <a:ext cx="3907896" cy="6118618"/>
          </a:xfrm>
          <a:custGeom>
            <a:avLst/>
            <a:gdLst/>
            <a:ahLst/>
            <a:cxnLst/>
            <a:rect l="l" t="t" r="r" b="b"/>
            <a:pathLst>
              <a:path w="3024000" h="4107301">
                <a:moveTo>
                  <a:pt x="0" y="0"/>
                </a:moveTo>
                <a:lnTo>
                  <a:pt x="3024000" y="0"/>
                </a:lnTo>
                <a:lnTo>
                  <a:pt x="3024000" y="4107300"/>
                </a:lnTo>
                <a:lnTo>
                  <a:pt x="0" y="41073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9" name="TextBox 8">
            <a:extLst>
              <a:ext uri="{FF2B5EF4-FFF2-40B4-BE49-F238E27FC236}">
                <a16:creationId xmlns:a16="http://schemas.microsoft.com/office/drawing/2014/main" id="{9E932CDC-BD65-F046-2D56-CDCB8D3EBD55}"/>
              </a:ext>
            </a:extLst>
          </p:cNvPr>
          <p:cNvSpPr txBox="1"/>
          <p:nvPr/>
        </p:nvSpPr>
        <p:spPr>
          <a:xfrm>
            <a:off x="377687" y="868371"/>
            <a:ext cx="8288357" cy="1077218"/>
          </a:xfrm>
          <a:prstGeom prst="rect">
            <a:avLst/>
          </a:prstGeom>
          <a:noFill/>
        </p:spPr>
        <p:txBody>
          <a:bodyPr wrap="square" rtlCol="0">
            <a:spAutoFit/>
          </a:bodyPr>
          <a:lstStyle/>
          <a:p>
            <a:pPr algn="ctr"/>
            <a:r>
              <a:rPr lang="en-GB" sz="3200" b="0" i="0" dirty="0">
                <a:solidFill>
                  <a:srgbClr val="FF6600"/>
                </a:solidFill>
                <a:effectLst/>
              </a:rPr>
              <a:t>A career is </a:t>
            </a:r>
            <a:r>
              <a:rPr lang="en-GB" sz="3200" b="1" dirty="0">
                <a:solidFill>
                  <a:srgbClr val="FF6600"/>
                </a:solidFill>
              </a:rPr>
              <a:t>an</a:t>
            </a:r>
            <a:r>
              <a:rPr lang="en-GB" sz="3200" b="1" i="0" dirty="0">
                <a:solidFill>
                  <a:srgbClr val="FF6600"/>
                </a:solidFill>
                <a:effectLst/>
              </a:rPr>
              <a:t> individual's journey through life, learning and work</a:t>
            </a:r>
            <a:r>
              <a:rPr lang="en-GB" sz="3200" b="0" i="0" dirty="0">
                <a:solidFill>
                  <a:srgbClr val="FF6600"/>
                </a:solidFill>
                <a:effectLst/>
              </a:rPr>
              <a:t>.</a:t>
            </a:r>
          </a:p>
        </p:txBody>
      </p:sp>
      <p:sp>
        <p:nvSpPr>
          <p:cNvPr id="11" name="TextBox 10">
            <a:extLst>
              <a:ext uri="{FF2B5EF4-FFF2-40B4-BE49-F238E27FC236}">
                <a16:creationId xmlns:a16="http://schemas.microsoft.com/office/drawing/2014/main" id="{14A60507-E183-D540-EA7B-E571429A2C56}"/>
              </a:ext>
            </a:extLst>
          </p:cNvPr>
          <p:cNvSpPr txBox="1"/>
          <p:nvPr/>
        </p:nvSpPr>
        <p:spPr>
          <a:xfrm>
            <a:off x="305191" y="5983974"/>
            <a:ext cx="8490499" cy="584775"/>
          </a:xfrm>
          <a:prstGeom prst="rect">
            <a:avLst/>
          </a:prstGeom>
          <a:noFill/>
        </p:spPr>
        <p:txBody>
          <a:bodyPr wrap="square" rtlCol="0">
            <a:spAutoFit/>
          </a:bodyPr>
          <a:lstStyle/>
          <a:p>
            <a:pPr algn="ctr"/>
            <a:r>
              <a:rPr lang="en-GB" sz="3200" b="1" dirty="0">
                <a:solidFill>
                  <a:srgbClr val="0072BA"/>
                </a:solidFill>
              </a:rPr>
              <a:t>Throughout your career you will have many jobs</a:t>
            </a:r>
            <a:endParaRPr lang="en-GB" sz="3200" b="1" i="0" dirty="0">
              <a:solidFill>
                <a:srgbClr val="0072BA"/>
              </a:solidFill>
              <a:effectLst/>
            </a:endParaRPr>
          </a:p>
        </p:txBody>
      </p:sp>
      <p:sp>
        <p:nvSpPr>
          <p:cNvPr id="13" name="Star: 32 Points 12">
            <a:extLst>
              <a:ext uri="{FF2B5EF4-FFF2-40B4-BE49-F238E27FC236}">
                <a16:creationId xmlns:a16="http://schemas.microsoft.com/office/drawing/2014/main" id="{F48CAF2C-1C88-403B-1F6C-74B33E8742F2}"/>
              </a:ext>
            </a:extLst>
          </p:cNvPr>
          <p:cNvSpPr/>
          <p:nvPr/>
        </p:nvSpPr>
        <p:spPr>
          <a:xfrm>
            <a:off x="2056961" y="2056322"/>
            <a:ext cx="4929808" cy="3607624"/>
          </a:xfrm>
          <a:prstGeom prst="star32">
            <a:avLst/>
          </a:prstGeom>
          <a:solidFill>
            <a:srgbClr val="F6D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rPr>
              <a:t>It is all about YOU!</a:t>
            </a:r>
          </a:p>
        </p:txBody>
      </p:sp>
    </p:spTree>
    <p:custDataLst>
      <p:tags r:id="rId1"/>
    </p:custDataLst>
    <p:extLst>
      <p:ext uri="{BB962C8B-B14F-4D97-AF65-F5344CB8AC3E}">
        <p14:creationId xmlns:p14="http://schemas.microsoft.com/office/powerpoint/2010/main" val="110060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6FBBCD-12FE-4C51-93CA-60C261572318}"/>
              </a:ext>
            </a:extLst>
          </p:cNvPr>
          <p:cNvSpPr/>
          <p:nvPr/>
        </p:nvSpPr>
        <p:spPr>
          <a:xfrm>
            <a:off x="0" y="0"/>
            <a:ext cx="9144000" cy="6858000"/>
          </a:xfrm>
          <a:prstGeom prst="rect">
            <a:avLst/>
          </a:prstGeom>
          <a:solidFill>
            <a:srgbClr val="0072BA">
              <a:alpha val="9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 y="0"/>
            <a:ext cx="9143999" cy="646331"/>
          </a:xfrm>
          <a:prstGeom prst="rect">
            <a:avLst/>
          </a:prstGeom>
          <a:solidFill>
            <a:srgbClr val="002060"/>
          </a:solidFill>
        </p:spPr>
        <p:txBody>
          <a:bodyPr wrap="square" rtlCol="0">
            <a:spAutoFit/>
          </a:bodyPr>
          <a:lstStyle/>
          <a:p>
            <a:pPr algn="ctr"/>
            <a:r>
              <a:rPr lang="en-GB" sz="3600" dirty="0">
                <a:solidFill>
                  <a:schemeClr val="bg1"/>
                </a:solidFill>
              </a:rPr>
              <a:t>Why is this important?</a:t>
            </a:r>
          </a:p>
        </p:txBody>
      </p:sp>
      <p:pic>
        <p:nvPicPr>
          <p:cNvPr id="6" name="Graphic 5" descr="Badge 1 with solid fill">
            <a:extLst>
              <a:ext uri="{FF2B5EF4-FFF2-40B4-BE49-F238E27FC236}">
                <a16:creationId xmlns:a16="http://schemas.microsoft.com/office/drawing/2014/main" id="{A9AD44D3-B565-4EF9-9C5C-D529517FAFD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5545" y="0"/>
            <a:ext cx="646331" cy="646331"/>
          </a:xfrm>
          <a:prstGeom prst="rect">
            <a:avLst/>
          </a:prstGeom>
        </p:spPr>
      </p:pic>
      <p:pic>
        <p:nvPicPr>
          <p:cNvPr id="5" name="Online Media 4" title="Get Ready for Your Career">
            <a:hlinkClick r:id="" action="ppaction://media"/>
            <a:extLst>
              <a:ext uri="{FF2B5EF4-FFF2-40B4-BE49-F238E27FC236}">
                <a16:creationId xmlns:a16="http://schemas.microsoft.com/office/drawing/2014/main" id="{6E515A52-148B-8464-216F-4D0642C4A32F}"/>
              </a:ext>
            </a:extLst>
          </p:cNvPr>
          <p:cNvPicPr>
            <a:picLocks noRot="1" noChangeAspect="1"/>
          </p:cNvPicPr>
          <p:nvPr>
            <a:videoFile r:link="rId2"/>
          </p:nvPr>
        </p:nvPicPr>
        <p:blipFill>
          <a:blip r:embed="rId7"/>
          <a:stretch>
            <a:fillRect/>
          </a:stretch>
        </p:blipFill>
        <p:spPr>
          <a:xfrm>
            <a:off x="252876" y="717273"/>
            <a:ext cx="8638248" cy="4880610"/>
          </a:xfrm>
          <a:prstGeom prst="rect">
            <a:avLst/>
          </a:prstGeom>
        </p:spPr>
      </p:pic>
      <p:pic>
        <p:nvPicPr>
          <p:cNvPr id="4" name="Picture 3">
            <a:extLst>
              <a:ext uri="{FF2B5EF4-FFF2-40B4-BE49-F238E27FC236}">
                <a16:creationId xmlns:a16="http://schemas.microsoft.com/office/drawing/2014/main" id="{76961E1E-359C-4124-718F-67B530F5FF1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8120" y="5683615"/>
            <a:ext cx="1806053" cy="1060726"/>
          </a:xfrm>
          <a:prstGeom prst="rect">
            <a:avLst/>
          </a:prstGeom>
          <a:ln w="57150">
            <a:solidFill>
              <a:schemeClr val="bg1"/>
            </a:solidFill>
          </a:ln>
        </p:spPr>
      </p:pic>
      <p:pic>
        <p:nvPicPr>
          <p:cNvPr id="7" name="Picture 6">
            <a:extLst>
              <a:ext uri="{FF2B5EF4-FFF2-40B4-BE49-F238E27FC236}">
                <a16:creationId xmlns:a16="http://schemas.microsoft.com/office/drawing/2014/main" id="{B1057637-FE5E-9AA7-7CEA-3EDDC734818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82049" y="5668826"/>
            <a:ext cx="1854135" cy="1060727"/>
          </a:xfrm>
          <a:prstGeom prst="rect">
            <a:avLst/>
          </a:prstGeom>
          <a:ln w="57150">
            <a:solidFill>
              <a:schemeClr val="bg1"/>
            </a:solidFill>
          </a:ln>
        </p:spPr>
      </p:pic>
      <p:pic>
        <p:nvPicPr>
          <p:cNvPr id="8" name="Picture 7">
            <a:extLst>
              <a:ext uri="{FF2B5EF4-FFF2-40B4-BE49-F238E27FC236}">
                <a16:creationId xmlns:a16="http://schemas.microsoft.com/office/drawing/2014/main" id="{A4176BCC-E88C-0AC4-1AD3-1A548E552BE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4060" y="5683615"/>
            <a:ext cx="1825051" cy="1065166"/>
          </a:xfrm>
          <a:prstGeom prst="rect">
            <a:avLst/>
          </a:prstGeom>
          <a:ln w="57150">
            <a:solidFill>
              <a:schemeClr val="bg1"/>
            </a:solidFill>
          </a:ln>
        </p:spPr>
      </p:pic>
      <p:pic>
        <p:nvPicPr>
          <p:cNvPr id="9" name="Picture 8">
            <a:extLst>
              <a:ext uri="{FF2B5EF4-FFF2-40B4-BE49-F238E27FC236}">
                <a16:creationId xmlns:a16="http://schemas.microsoft.com/office/drawing/2014/main" id="{CFCA6479-D83C-346C-1563-63BAD3D1503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66071" y="5668825"/>
            <a:ext cx="1825053" cy="1060727"/>
          </a:xfrm>
          <a:prstGeom prst="rect">
            <a:avLst/>
          </a:prstGeom>
          <a:ln w="57150">
            <a:solidFill>
              <a:schemeClr val="bg1"/>
            </a:solidFill>
          </a:ln>
        </p:spPr>
      </p:pic>
      <p:sp>
        <p:nvSpPr>
          <p:cNvPr id="11" name="TextBox 10">
            <a:extLst>
              <a:ext uri="{FF2B5EF4-FFF2-40B4-BE49-F238E27FC236}">
                <a16:creationId xmlns:a16="http://schemas.microsoft.com/office/drawing/2014/main" id="{96A7FCBD-13BF-BA23-2478-01E1AF40E8EC}"/>
              </a:ext>
            </a:extLst>
          </p:cNvPr>
          <p:cNvSpPr txBox="1"/>
          <p:nvPr/>
        </p:nvSpPr>
        <p:spPr>
          <a:xfrm>
            <a:off x="1500251" y="5108109"/>
            <a:ext cx="6478346" cy="369332"/>
          </a:xfrm>
          <a:prstGeom prst="rect">
            <a:avLst/>
          </a:prstGeom>
          <a:solidFill>
            <a:srgbClr val="92D050"/>
          </a:solidFill>
        </p:spPr>
        <p:txBody>
          <a:bodyPr wrap="square">
            <a:spAutoFit/>
          </a:bodyPr>
          <a:lstStyle/>
          <a:p>
            <a:r>
              <a:rPr lang="en-GB" dirty="0"/>
              <a:t>https://www.youtube.com/watch?v=OWZxyyK6OuA</a:t>
            </a:r>
          </a:p>
        </p:txBody>
      </p:sp>
    </p:spTree>
    <p:custDataLst>
      <p:tags r:id="rId1"/>
    </p:custDataLst>
    <p:extLst>
      <p:ext uri="{BB962C8B-B14F-4D97-AF65-F5344CB8AC3E}">
        <p14:creationId xmlns:p14="http://schemas.microsoft.com/office/powerpoint/2010/main" val="325583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25" fill="hold" display="0">
                  <p:stCondLst>
                    <p:cond delay="indefinite"/>
                  </p:stCondLst>
                </p:cTn>
                <p:tgtEl>
                  <p:spTgt spid="5"/>
                </p:tgtEl>
              </p:cMediaNode>
            </p:video>
            <p:seq concurrent="1" nextAc="seek">
              <p:cTn id="26" restart="whenNotActive" fill="hold" evtFilter="cancelBubble" nodeType="interactiveSeq">
                <p:stCondLst>
                  <p:cond evt="onClick" delay="0">
                    <p:tgtEl>
                      <p:spTgt spid="5"/>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6FBBCD-12FE-4C51-93CA-60C261572318}"/>
              </a:ext>
            </a:extLst>
          </p:cNvPr>
          <p:cNvSpPr/>
          <p:nvPr/>
        </p:nvSpPr>
        <p:spPr>
          <a:xfrm>
            <a:off x="0" y="0"/>
            <a:ext cx="9144000" cy="6858000"/>
          </a:xfrm>
          <a:prstGeom prst="rect">
            <a:avLst/>
          </a:prstGeom>
          <a:solidFill>
            <a:srgbClr val="0072BA">
              <a:alpha val="9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 y="0"/>
            <a:ext cx="9143999" cy="646331"/>
          </a:xfrm>
          <a:prstGeom prst="rect">
            <a:avLst/>
          </a:prstGeom>
          <a:solidFill>
            <a:srgbClr val="002060"/>
          </a:solidFill>
        </p:spPr>
        <p:txBody>
          <a:bodyPr wrap="square" rtlCol="0">
            <a:spAutoFit/>
          </a:bodyPr>
          <a:lstStyle/>
          <a:p>
            <a:pPr algn="ctr"/>
            <a:r>
              <a:rPr lang="en-GB" sz="3600" dirty="0">
                <a:solidFill>
                  <a:schemeClr val="bg1"/>
                </a:solidFill>
              </a:rPr>
              <a:t>Getting to know you</a:t>
            </a:r>
          </a:p>
        </p:txBody>
      </p:sp>
      <p:pic>
        <p:nvPicPr>
          <p:cNvPr id="6" name="Graphic 5" descr="Badge 1 with solid fill">
            <a:extLst>
              <a:ext uri="{FF2B5EF4-FFF2-40B4-BE49-F238E27FC236}">
                <a16:creationId xmlns:a16="http://schemas.microsoft.com/office/drawing/2014/main" id="{A9AD44D3-B565-4EF9-9C5C-D529517FAF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5545" y="0"/>
            <a:ext cx="646331" cy="646331"/>
          </a:xfrm>
          <a:prstGeom prst="rect">
            <a:avLst/>
          </a:prstGeom>
        </p:spPr>
      </p:pic>
      <p:sp>
        <p:nvSpPr>
          <p:cNvPr id="7" name="Rectangle 6">
            <a:extLst>
              <a:ext uri="{FF2B5EF4-FFF2-40B4-BE49-F238E27FC236}">
                <a16:creationId xmlns:a16="http://schemas.microsoft.com/office/drawing/2014/main" id="{2F38F5FA-F5B3-58E1-AA07-66AA004F99B7}"/>
              </a:ext>
            </a:extLst>
          </p:cNvPr>
          <p:cNvSpPr/>
          <p:nvPr/>
        </p:nvSpPr>
        <p:spPr>
          <a:xfrm>
            <a:off x="498710" y="854118"/>
            <a:ext cx="7840980" cy="2228850"/>
          </a:xfrm>
          <a:prstGeom prst="rect">
            <a:avLst/>
          </a:prstGeom>
          <a:solidFill>
            <a:srgbClr val="FC5C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t>Tell the group one thing you really like to do – in college or out of college</a:t>
            </a:r>
          </a:p>
        </p:txBody>
      </p:sp>
      <p:pic>
        <p:nvPicPr>
          <p:cNvPr id="9" name="Picture 8">
            <a:extLst>
              <a:ext uri="{FF2B5EF4-FFF2-40B4-BE49-F238E27FC236}">
                <a16:creationId xmlns:a16="http://schemas.microsoft.com/office/drawing/2014/main" id="{EE2A1633-5AE0-B238-6514-5944DB127B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5545" y="3086234"/>
            <a:ext cx="1952077" cy="1952077"/>
          </a:xfrm>
          <a:prstGeom prst="rect">
            <a:avLst/>
          </a:prstGeom>
        </p:spPr>
      </p:pic>
      <p:pic>
        <p:nvPicPr>
          <p:cNvPr id="11" name="Picture 10">
            <a:extLst>
              <a:ext uri="{FF2B5EF4-FFF2-40B4-BE49-F238E27FC236}">
                <a16:creationId xmlns:a16="http://schemas.microsoft.com/office/drawing/2014/main" id="{5EA60804-0E01-7B01-EA01-A18A9A7D9C1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47047" y="3149105"/>
            <a:ext cx="1882104" cy="1889206"/>
          </a:xfrm>
          <a:prstGeom prst="rect">
            <a:avLst/>
          </a:prstGeom>
        </p:spPr>
      </p:pic>
    </p:spTree>
    <p:custDataLst>
      <p:tags r:id="rId1"/>
    </p:custDataLst>
    <p:extLst>
      <p:ext uri="{BB962C8B-B14F-4D97-AF65-F5344CB8AC3E}">
        <p14:creationId xmlns:p14="http://schemas.microsoft.com/office/powerpoint/2010/main" val="49762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6FBBCD-12FE-4C51-93CA-60C261572318}"/>
              </a:ext>
            </a:extLst>
          </p:cNvPr>
          <p:cNvSpPr/>
          <p:nvPr/>
        </p:nvSpPr>
        <p:spPr>
          <a:xfrm>
            <a:off x="0" y="0"/>
            <a:ext cx="9144000" cy="6858000"/>
          </a:xfrm>
          <a:prstGeom prst="rect">
            <a:avLst/>
          </a:prstGeom>
          <a:solidFill>
            <a:srgbClr val="0072BA">
              <a:alpha val="9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 y="0"/>
            <a:ext cx="9143999" cy="646331"/>
          </a:xfrm>
          <a:prstGeom prst="rect">
            <a:avLst/>
          </a:prstGeom>
          <a:solidFill>
            <a:srgbClr val="002060"/>
          </a:solidFill>
        </p:spPr>
        <p:txBody>
          <a:bodyPr wrap="square" rtlCol="0">
            <a:spAutoFit/>
          </a:bodyPr>
          <a:lstStyle/>
          <a:p>
            <a:pPr algn="ctr"/>
            <a:r>
              <a:rPr lang="en-GB" sz="3600" dirty="0">
                <a:solidFill>
                  <a:schemeClr val="bg1"/>
                </a:solidFill>
              </a:rPr>
              <a:t>What’s next on your career journey?</a:t>
            </a:r>
          </a:p>
        </p:txBody>
      </p:sp>
      <p:pic>
        <p:nvPicPr>
          <p:cNvPr id="6" name="Graphic 5" descr="Badge 1 with solid fill">
            <a:extLst>
              <a:ext uri="{FF2B5EF4-FFF2-40B4-BE49-F238E27FC236}">
                <a16:creationId xmlns:a16="http://schemas.microsoft.com/office/drawing/2014/main" id="{A9AD44D3-B565-4EF9-9C5C-D529517FAF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5545" y="0"/>
            <a:ext cx="646331" cy="646331"/>
          </a:xfrm>
          <a:prstGeom prst="rect">
            <a:avLst/>
          </a:prstGeom>
        </p:spPr>
      </p:pic>
      <p:sp>
        <p:nvSpPr>
          <p:cNvPr id="14" name="Arc 13">
            <a:extLst>
              <a:ext uri="{FF2B5EF4-FFF2-40B4-BE49-F238E27FC236}">
                <a16:creationId xmlns:a16="http://schemas.microsoft.com/office/drawing/2014/main" id="{956AE18B-ED2A-66D6-C205-93F32B1D9064}"/>
              </a:ext>
            </a:extLst>
          </p:cNvPr>
          <p:cNvSpPr/>
          <p:nvPr/>
        </p:nvSpPr>
        <p:spPr>
          <a:xfrm>
            <a:off x="-1357935" y="907313"/>
            <a:ext cx="45719"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16" name="Group 15">
            <a:extLst>
              <a:ext uri="{FF2B5EF4-FFF2-40B4-BE49-F238E27FC236}">
                <a16:creationId xmlns:a16="http://schemas.microsoft.com/office/drawing/2014/main" id="{2456C857-D7EE-B3D1-23E0-2892BBEF31E5}"/>
              </a:ext>
            </a:extLst>
          </p:cNvPr>
          <p:cNvGrpSpPr/>
          <p:nvPr/>
        </p:nvGrpSpPr>
        <p:grpSpPr>
          <a:xfrm>
            <a:off x="132411" y="851931"/>
            <a:ext cx="1662522" cy="1428425"/>
            <a:chOff x="-2732328" y="1593162"/>
            <a:chExt cx="2079926" cy="1862276"/>
          </a:xfrm>
        </p:grpSpPr>
        <p:pic>
          <p:nvPicPr>
            <p:cNvPr id="17" name="Picture 6" descr="🔥 Dúné: We Are In There You Are Out Here - Music Streaming ...">
              <a:extLst>
                <a:ext uri="{FF2B5EF4-FFF2-40B4-BE49-F238E27FC236}">
                  <a16:creationId xmlns:a16="http://schemas.microsoft.com/office/drawing/2014/main" id="{E98A362F-2C5B-0E5E-E035-0BEAC2907B7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32327" y="2285480"/>
              <a:ext cx="2079925" cy="1169958"/>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C5ECAA39-0928-D487-AB2C-7414342E546D}"/>
                </a:ext>
              </a:extLst>
            </p:cNvPr>
            <p:cNvSpPr/>
            <p:nvPr/>
          </p:nvSpPr>
          <p:spPr>
            <a:xfrm>
              <a:off x="-2732328" y="1593162"/>
              <a:ext cx="2079926" cy="75912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ESOL Course</a:t>
              </a:r>
            </a:p>
          </p:txBody>
        </p:sp>
      </p:grpSp>
      <p:sp>
        <p:nvSpPr>
          <p:cNvPr id="38" name="Rectangle 37">
            <a:extLst>
              <a:ext uri="{FF2B5EF4-FFF2-40B4-BE49-F238E27FC236}">
                <a16:creationId xmlns:a16="http://schemas.microsoft.com/office/drawing/2014/main" id="{8B0E21EC-AA71-FAF0-597E-A179B0B15642}"/>
              </a:ext>
            </a:extLst>
          </p:cNvPr>
          <p:cNvSpPr/>
          <p:nvPr/>
        </p:nvSpPr>
        <p:spPr>
          <a:xfrm>
            <a:off x="197578" y="5828680"/>
            <a:ext cx="8821325" cy="883231"/>
          </a:xfrm>
          <a:prstGeom prst="rect">
            <a:avLst/>
          </a:prstGeom>
          <a:solidFill>
            <a:srgbClr val="FF66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In the UK you have to be in education or training until you are 18</a:t>
            </a:r>
          </a:p>
        </p:txBody>
      </p:sp>
      <p:grpSp>
        <p:nvGrpSpPr>
          <p:cNvPr id="37" name="Group 36">
            <a:extLst>
              <a:ext uri="{FF2B5EF4-FFF2-40B4-BE49-F238E27FC236}">
                <a16:creationId xmlns:a16="http://schemas.microsoft.com/office/drawing/2014/main" id="{B757E1E7-451A-6897-552C-349062378D3F}"/>
              </a:ext>
            </a:extLst>
          </p:cNvPr>
          <p:cNvGrpSpPr/>
          <p:nvPr/>
        </p:nvGrpSpPr>
        <p:grpSpPr>
          <a:xfrm>
            <a:off x="2688519" y="3299869"/>
            <a:ext cx="5979297" cy="2413707"/>
            <a:chOff x="3990988" y="4789968"/>
            <a:chExt cx="4658625" cy="1836419"/>
          </a:xfrm>
        </p:grpSpPr>
        <p:pic>
          <p:nvPicPr>
            <p:cNvPr id="10" name="Picture 9">
              <a:extLst>
                <a:ext uri="{FF2B5EF4-FFF2-40B4-BE49-F238E27FC236}">
                  <a16:creationId xmlns:a16="http://schemas.microsoft.com/office/drawing/2014/main" id="{28828822-C166-8F54-9DFE-29C800B9A379}"/>
                </a:ext>
              </a:extLst>
            </p:cNvPr>
            <p:cNvPicPr>
              <a:picLocks noChangeAspect="1"/>
            </p:cNvPicPr>
            <p:nvPr/>
          </p:nvPicPr>
          <p:blipFill>
            <a:blip r:embed="rId7"/>
            <a:stretch>
              <a:fillRect/>
            </a:stretch>
          </p:blipFill>
          <p:spPr>
            <a:xfrm>
              <a:off x="6966275" y="4789968"/>
              <a:ext cx="1683338" cy="1156044"/>
            </a:xfrm>
            <a:prstGeom prst="rect">
              <a:avLst/>
            </a:prstGeom>
            <a:ln>
              <a:solidFill>
                <a:srgbClr val="FFC000"/>
              </a:solidFill>
            </a:ln>
          </p:spPr>
        </p:pic>
        <p:pic>
          <p:nvPicPr>
            <p:cNvPr id="12" name="Picture 11">
              <a:extLst>
                <a:ext uri="{FF2B5EF4-FFF2-40B4-BE49-F238E27FC236}">
                  <a16:creationId xmlns:a16="http://schemas.microsoft.com/office/drawing/2014/main" id="{78B27093-D558-3873-37AE-760B56140392}"/>
                </a:ext>
              </a:extLst>
            </p:cNvPr>
            <p:cNvPicPr>
              <a:picLocks noChangeAspect="1"/>
            </p:cNvPicPr>
            <p:nvPr/>
          </p:nvPicPr>
          <p:blipFill>
            <a:blip r:embed="rId8"/>
            <a:stretch>
              <a:fillRect/>
            </a:stretch>
          </p:blipFill>
          <p:spPr>
            <a:xfrm>
              <a:off x="5412934" y="5117009"/>
              <a:ext cx="1693891" cy="1187289"/>
            </a:xfrm>
            <a:prstGeom prst="rect">
              <a:avLst/>
            </a:prstGeom>
            <a:ln>
              <a:solidFill>
                <a:srgbClr val="FFC000"/>
              </a:solidFill>
            </a:ln>
          </p:spPr>
        </p:pic>
        <p:pic>
          <p:nvPicPr>
            <p:cNvPr id="13" name="Picture 12">
              <a:extLst>
                <a:ext uri="{FF2B5EF4-FFF2-40B4-BE49-F238E27FC236}">
                  <a16:creationId xmlns:a16="http://schemas.microsoft.com/office/drawing/2014/main" id="{20FEA4C6-7DFF-82D0-52AC-BB7F17A463D4}"/>
                </a:ext>
              </a:extLst>
            </p:cNvPr>
            <p:cNvPicPr>
              <a:picLocks noChangeAspect="1"/>
            </p:cNvPicPr>
            <p:nvPr/>
          </p:nvPicPr>
          <p:blipFill>
            <a:blip r:embed="rId9"/>
            <a:stretch>
              <a:fillRect/>
            </a:stretch>
          </p:blipFill>
          <p:spPr>
            <a:xfrm>
              <a:off x="3990988" y="5470342"/>
              <a:ext cx="1683338" cy="1156045"/>
            </a:xfrm>
            <a:prstGeom prst="rect">
              <a:avLst/>
            </a:prstGeom>
            <a:ln>
              <a:solidFill>
                <a:srgbClr val="FFC000"/>
              </a:solidFill>
            </a:ln>
          </p:spPr>
        </p:pic>
      </p:grpSp>
      <p:sp>
        <p:nvSpPr>
          <p:cNvPr id="4" name="Arrow: Down 3">
            <a:extLst>
              <a:ext uri="{FF2B5EF4-FFF2-40B4-BE49-F238E27FC236}">
                <a16:creationId xmlns:a16="http://schemas.microsoft.com/office/drawing/2014/main" id="{A769CF1D-17EE-52AB-67E4-FCB51C0FB73B}"/>
              </a:ext>
            </a:extLst>
          </p:cNvPr>
          <p:cNvSpPr/>
          <p:nvPr/>
        </p:nvSpPr>
        <p:spPr>
          <a:xfrm>
            <a:off x="4205320" y="2633301"/>
            <a:ext cx="2846001" cy="781762"/>
          </a:xfrm>
          <a:prstGeom prst="downArrow">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ED9C22D1-8F37-B83E-0421-3ACB5A6AC901}"/>
              </a:ext>
            </a:extLst>
          </p:cNvPr>
          <p:cNvGrpSpPr/>
          <p:nvPr/>
        </p:nvGrpSpPr>
        <p:grpSpPr>
          <a:xfrm>
            <a:off x="1927344" y="836678"/>
            <a:ext cx="7110522" cy="1796728"/>
            <a:chOff x="1927344" y="836678"/>
            <a:chExt cx="7110522" cy="1796728"/>
          </a:xfrm>
        </p:grpSpPr>
        <p:sp>
          <p:nvSpPr>
            <p:cNvPr id="25" name="Rectangle 24">
              <a:extLst>
                <a:ext uri="{FF2B5EF4-FFF2-40B4-BE49-F238E27FC236}">
                  <a16:creationId xmlns:a16="http://schemas.microsoft.com/office/drawing/2014/main" id="{77138F4A-1653-F21D-344B-360CE0831393}"/>
                </a:ext>
              </a:extLst>
            </p:cNvPr>
            <p:cNvSpPr/>
            <p:nvPr/>
          </p:nvSpPr>
          <p:spPr>
            <a:xfrm>
              <a:off x="2003602" y="976289"/>
              <a:ext cx="1616079" cy="1466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t>Level 1</a:t>
              </a:r>
            </a:p>
          </p:txBody>
        </p:sp>
        <p:sp>
          <p:nvSpPr>
            <p:cNvPr id="28" name="Rectangle 27">
              <a:extLst>
                <a:ext uri="{FF2B5EF4-FFF2-40B4-BE49-F238E27FC236}">
                  <a16:creationId xmlns:a16="http://schemas.microsoft.com/office/drawing/2014/main" id="{5FFF076D-5A0D-9A51-10DE-755B9AF1C5A9}"/>
                </a:ext>
              </a:extLst>
            </p:cNvPr>
            <p:cNvSpPr/>
            <p:nvPr/>
          </p:nvSpPr>
          <p:spPr>
            <a:xfrm>
              <a:off x="5547025" y="976289"/>
              <a:ext cx="1616079" cy="1466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t>Level 3</a:t>
              </a:r>
            </a:p>
          </p:txBody>
        </p:sp>
        <p:sp>
          <p:nvSpPr>
            <p:cNvPr id="29" name="Rectangle 28">
              <a:extLst>
                <a:ext uri="{FF2B5EF4-FFF2-40B4-BE49-F238E27FC236}">
                  <a16:creationId xmlns:a16="http://schemas.microsoft.com/office/drawing/2014/main" id="{1BF7CB28-AE88-E0DF-32BB-52B2E0B73C9F}"/>
                </a:ext>
              </a:extLst>
            </p:cNvPr>
            <p:cNvSpPr/>
            <p:nvPr/>
          </p:nvSpPr>
          <p:spPr>
            <a:xfrm>
              <a:off x="3798535" y="976289"/>
              <a:ext cx="1616079" cy="1466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t>Level 2</a:t>
              </a:r>
            </a:p>
          </p:txBody>
        </p:sp>
        <p:sp>
          <p:nvSpPr>
            <p:cNvPr id="5" name="Rectangle 4">
              <a:extLst>
                <a:ext uri="{FF2B5EF4-FFF2-40B4-BE49-F238E27FC236}">
                  <a16:creationId xmlns:a16="http://schemas.microsoft.com/office/drawing/2014/main" id="{54ED62C0-9C89-46D8-0203-DAE2B820AFB2}"/>
                </a:ext>
              </a:extLst>
            </p:cNvPr>
            <p:cNvSpPr/>
            <p:nvPr/>
          </p:nvSpPr>
          <p:spPr>
            <a:xfrm>
              <a:off x="1927344" y="836678"/>
              <a:ext cx="7110522" cy="1796728"/>
            </a:xfrm>
            <a:prstGeom prst="rect">
              <a:avLst/>
            </a:prstGeom>
            <a:noFill/>
            <a:ln w="38100">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7E5E601-5ED2-E1E7-B237-B6349D6BE9A0}"/>
                </a:ext>
              </a:extLst>
            </p:cNvPr>
            <p:cNvSpPr/>
            <p:nvPr/>
          </p:nvSpPr>
          <p:spPr>
            <a:xfrm>
              <a:off x="7319191" y="968185"/>
              <a:ext cx="1616079" cy="1466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t>Level 4+</a:t>
              </a:r>
            </a:p>
          </p:txBody>
        </p:sp>
      </p:grpSp>
    </p:spTree>
    <p:custDataLst>
      <p:tags r:id="rId1"/>
    </p:custDataLst>
    <p:extLst>
      <p:ext uri="{BB962C8B-B14F-4D97-AF65-F5344CB8AC3E}">
        <p14:creationId xmlns:p14="http://schemas.microsoft.com/office/powerpoint/2010/main" val="255710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ppt_x"/>
                                          </p:val>
                                        </p:tav>
                                        <p:tav tm="100000">
                                          <p:val>
                                            <p:strVal val="#ppt_x"/>
                                          </p:val>
                                        </p:tav>
                                      </p:tavLst>
                                    </p:anim>
                                    <p:anim calcmode="lin" valueType="num">
                                      <p:cBhvr additive="base">
                                        <p:cTn id="2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0" y="-6962"/>
            <a:ext cx="9158780" cy="6933084"/>
          </a:xfrm>
          <a:prstGeom prst="rect">
            <a:avLst/>
          </a:prstGeom>
          <a:solidFill>
            <a:srgbClr val="0072BA"/>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dirty="0">
              <a:latin typeface="Calibri" panose="020F0502020204030204" pitchFamily="34" charset="0"/>
            </a:endParaRPr>
          </a:p>
        </p:txBody>
      </p:sp>
      <p:sp>
        <p:nvSpPr>
          <p:cNvPr id="4099" name="Rectangle 2"/>
          <p:cNvSpPr>
            <a:spLocks noChangeArrowheads="1"/>
          </p:cNvSpPr>
          <p:nvPr/>
        </p:nvSpPr>
        <p:spPr bwMode="auto">
          <a:xfrm>
            <a:off x="467710" y="788087"/>
            <a:ext cx="8208580" cy="597201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a:latin typeface="Calibri" panose="020F0502020204030204" pitchFamily="34" charset="0"/>
            </a:endParaRPr>
          </a:p>
        </p:txBody>
      </p:sp>
      <p:grpSp>
        <p:nvGrpSpPr>
          <p:cNvPr id="29" name="Group 28"/>
          <p:cNvGrpSpPr/>
          <p:nvPr/>
        </p:nvGrpSpPr>
        <p:grpSpPr>
          <a:xfrm>
            <a:off x="627308" y="1343920"/>
            <a:ext cx="718231" cy="5221997"/>
            <a:chOff x="393604" y="944918"/>
            <a:chExt cx="771453" cy="5688973"/>
          </a:xfrm>
        </p:grpSpPr>
        <p:pic>
          <p:nvPicPr>
            <p:cNvPr id="5" name="Picture 4"/>
            <p:cNvPicPr>
              <a:picLocks noChangeAspect="1"/>
            </p:cNvPicPr>
            <p:nvPr/>
          </p:nvPicPr>
          <p:blipFill>
            <a:blip r:embed="rId4"/>
            <a:stretch>
              <a:fillRect/>
            </a:stretch>
          </p:blipFill>
          <p:spPr>
            <a:xfrm>
              <a:off x="393604" y="5814843"/>
              <a:ext cx="749467" cy="819048"/>
            </a:xfrm>
            <a:prstGeom prst="rect">
              <a:avLst/>
            </a:prstGeom>
          </p:spPr>
        </p:pic>
        <p:pic>
          <p:nvPicPr>
            <p:cNvPr id="7" name="Picture 6"/>
            <p:cNvPicPr>
              <a:picLocks noChangeAspect="1"/>
            </p:cNvPicPr>
            <p:nvPr/>
          </p:nvPicPr>
          <p:blipFill>
            <a:blip r:embed="rId5"/>
            <a:stretch>
              <a:fillRect/>
            </a:stretch>
          </p:blipFill>
          <p:spPr>
            <a:xfrm>
              <a:off x="396035" y="4866094"/>
              <a:ext cx="747036" cy="839263"/>
            </a:xfrm>
            <a:prstGeom prst="rect">
              <a:avLst/>
            </a:prstGeom>
          </p:spPr>
        </p:pic>
        <p:pic>
          <p:nvPicPr>
            <p:cNvPr id="8" name="Picture 7"/>
            <p:cNvPicPr>
              <a:picLocks noChangeAspect="1"/>
            </p:cNvPicPr>
            <p:nvPr/>
          </p:nvPicPr>
          <p:blipFill>
            <a:blip r:embed="rId6"/>
            <a:stretch>
              <a:fillRect/>
            </a:stretch>
          </p:blipFill>
          <p:spPr>
            <a:xfrm>
              <a:off x="393604" y="3906959"/>
              <a:ext cx="756281" cy="849649"/>
            </a:xfrm>
            <a:prstGeom prst="rect">
              <a:avLst/>
            </a:prstGeom>
          </p:spPr>
        </p:pic>
        <p:pic>
          <p:nvPicPr>
            <p:cNvPr id="11" name="Picture 10"/>
            <p:cNvPicPr>
              <a:picLocks noChangeAspect="1"/>
            </p:cNvPicPr>
            <p:nvPr/>
          </p:nvPicPr>
          <p:blipFill rotWithShape="1">
            <a:blip r:embed="rId7"/>
            <a:srcRect t="10665"/>
            <a:stretch/>
          </p:blipFill>
          <p:spPr>
            <a:xfrm>
              <a:off x="403151" y="2921855"/>
              <a:ext cx="761906" cy="895235"/>
            </a:xfrm>
            <a:prstGeom prst="rect">
              <a:avLst/>
            </a:prstGeom>
          </p:spPr>
        </p:pic>
        <p:pic>
          <p:nvPicPr>
            <p:cNvPr id="13" name="Picture 12"/>
            <p:cNvPicPr>
              <a:picLocks noChangeAspect="1"/>
            </p:cNvPicPr>
            <p:nvPr/>
          </p:nvPicPr>
          <p:blipFill>
            <a:blip r:embed="rId8"/>
            <a:stretch>
              <a:fillRect/>
            </a:stretch>
          </p:blipFill>
          <p:spPr>
            <a:xfrm>
              <a:off x="403151" y="1945703"/>
              <a:ext cx="761906" cy="895234"/>
            </a:xfrm>
            <a:prstGeom prst="rect">
              <a:avLst/>
            </a:prstGeom>
          </p:spPr>
        </p:pic>
        <p:pic>
          <p:nvPicPr>
            <p:cNvPr id="18" name="Picture 17"/>
            <p:cNvPicPr>
              <a:picLocks noChangeAspect="1"/>
            </p:cNvPicPr>
            <p:nvPr/>
          </p:nvPicPr>
          <p:blipFill>
            <a:blip r:embed="rId9"/>
            <a:stretch>
              <a:fillRect/>
            </a:stretch>
          </p:blipFill>
          <p:spPr>
            <a:xfrm>
              <a:off x="403151" y="944918"/>
              <a:ext cx="761906" cy="905155"/>
            </a:xfrm>
            <a:prstGeom prst="rect">
              <a:avLst/>
            </a:prstGeom>
          </p:spPr>
        </p:pic>
      </p:grpSp>
      <p:grpSp>
        <p:nvGrpSpPr>
          <p:cNvPr id="4097" name="Group 4096"/>
          <p:cNvGrpSpPr/>
          <p:nvPr/>
        </p:nvGrpSpPr>
        <p:grpSpPr>
          <a:xfrm>
            <a:off x="1394213" y="4951563"/>
            <a:ext cx="2286443" cy="1614354"/>
            <a:chOff x="1189451" y="4814622"/>
            <a:chExt cx="2455873" cy="1758717"/>
          </a:xfrm>
        </p:grpSpPr>
        <p:sp>
          <p:nvSpPr>
            <p:cNvPr id="19" name="Rectangle 18"/>
            <p:cNvSpPr/>
            <p:nvPr/>
          </p:nvSpPr>
          <p:spPr>
            <a:xfrm>
              <a:off x="1189451" y="5754291"/>
              <a:ext cx="2435915" cy="819048"/>
            </a:xfrm>
            <a:prstGeom prst="rect">
              <a:avLst/>
            </a:prstGeom>
            <a:solidFill>
              <a:srgbClr val="50BD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GCSEs 1 - 3</a:t>
              </a:r>
            </a:p>
          </p:txBody>
        </p:sp>
        <p:sp>
          <p:nvSpPr>
            <p:cNvPr id="35" name="Rectangle 34"/>
            <p:cNvSpPr/>
            <p:nvPr/>
          </p:nvSpPr>
          <p:spPr>
            <a:xfrm>
              <a:off x="1217038" y="4814622"/>
              <a:ext cx="2428286" cy="819048"/>
            </a:xfrm>
            <a:prstGeom prst="rect">
              <a:avLst/>
            </a:prstGeom>
            <a:solidFill>
              <a:srgbClr val="FC5C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5 x GCSEs 4 - 9</a:t>
              </a:r>
            </a:p>
          </p:txBody>
        </p:sp>
      </p:grpSp>
      <p:grpSp>
        <p:nvGrpSpPr>
          <p:cNvPr id="4098" name="Group 4097"/>
          <p:cNvGrpSpPr/>
          <p:nvPr/>
        </p:nvGrpSpPr>
        <p:grpSpPr>
          <a:xfrm>
            <a:off x="3794721" y="4940194"/>
            <a:ext cx="4706788" cy="763185"/>
            <a:chOff x="3767841" y="4802237"/>
            <a:chExt cx="5055570" cy="831433"/>
          </a:xfrm>
        </p:grpSpPr>
        <p:sp>
          <p:nvSpPr>
            <p:cNvPr id="36" name="Rectangle 35"/>
            <p:cNvSpPr/>
            <p:nvPr/>
          </p:nvSpPr>
          <p:spPr>
            <a:xfrm>
              <a:off x="3767841" y="4814622"/>
              <a:ext cx="2476858" cy="819048"/>
            </a:xfrm>
            <a:prstGeom prst="rect">
              <a:avLst/>
            </a:prstGeom>
            <a:solidFill>
              <a:srgbClr val="FC5C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BTEC/OCR Level 2</a:t>
              </a:r>
            </a:p>
          </p:txBody>
        </p:sp>
        <p:sp>
          <p:nvSpPr>
            <p:cNvPr id="37" name="Rectangle 36"/>
            <p:cNvSpPr/>
            <p:nvPr/>
          </p:nvSpPr>
          <p:spPr>
            <a:xfrm>
              <a:off x="6346553" y="4802237"/>
              <a:ext cx="2476858" cy="819048"/>
            </a:xfrm>
            <a:prstGeom prst="rect">
              <a:avLst/>
            </a:prstGeom>
            <a:solidFill>
              <a:srgbClr val="FC5C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Intermediate Apprenticeship</a:t>
              </a:r>
            </a:p>
          </p:txBody>
        </p:sp>
      </p:grpSp>
      <p:sp>
        <p:nvSpPr>
          <p:cNvPr id="55" name="Rectangle 54"/>
          <p:cNvSpPr/>
          <p:nvPr/>
        </p:nvSpPr>
        <p:spPr>
          <a:xfrm>
            <a:off x="1394213" y="912361"/>
            <a:ext cx="2286444" cy="358693"/>
          </a:xfrm>
          <a:prstGeom prst="rect">
            <a:avLst/>
          </a:prstGeom>
          <a:solidFill>
            <a:srgbClr val="F6D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Academic</a:t>
            </a:r>
          </a:p>
        </p:txBody>
      </p:sp>
      <p:sp>
        <p:nvSpPr>
          <p:cNvPr id="58" name="Rectangle 57"/>
          <p:cNvSpPr/>
          <p:nvPr/>
        </p:nvSpPr>
        <p:spPr>
          <a:xfrm>
            <a:off x="3810122" y="905363"/>
            <a:ext cx="2286444" cy="358693"/>
          </a:xfrm>
          <a:prstGeom prst="rect">
            <a:avLst/>
          </a:prstGeom>
          <a:solidFill>
            <a:srgbClr val="F6D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Vocational</a:t>
            </a:r>
          </a:p>
        </p:txBody>
      </p:sp>
      <p:sp>
        <p:nvSpPr>
          <p:cNvPr id="59" name="Rectangle 58"/>
          <p:cNvSpPr/>
          <p:nvPr/>
        </p:nvSpPr>
        <p:spPr>
          <a:xfrm>
            <a:off x="6226606" y="904646"/>
            <a:ext cx="2286444" cy="358693"/>
          </a:xfrm>
          <a:prstGeom prst="rect">
            <a:avLst/>
          </a:prstGeom>
          <a:solidFill>
            <a:srgbClr val="F6D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Work-based</a:t>
            </a:r>
          </a:p>
        </p:txBody>
      </p:sp>
      <p:grpSp>
        <p:nvGrpSpPr>
          <p:cNvPr id="3" name="Group 2">
            <a:extLst>
              <a:ext uri="{FF2B5EF4-FFF2-40B4-BE49-F238E27FC236}">
                <a16:creationId xmlns:a16="http://schemas.microsoft.com/office/drawing/2014/main" id="{0BDE90A2-2CA5-6D04-1BF9-31B2AE067D03}"/>
              </a:ext>
            </a:extLst>
          </p:cNvPr>
          <p:cNvGrpSpPr/>
          <p:nvPr/>
        </p:nvGrpSpPr>
        <p:grpSpPr>
          <a:xfrm>
            <a:off x="1394213" y="1355420"/>
            <a:ext cx="7141259" cy="3491999"/>
            <a:chOff x="1309970" y="1384275"/>
            <a:chExt cx="7141259" cy="3491999"/>
          </a:xfrm>
        </p:grpSpPr>
        <p:grpSp>
          <p:nvGrpSpPr>
            <p:cNvPr id="38" name="Group 37"/>
            <p:cNvGrpSpPr/>
            <p:nvPr/>
          </p:nvGrpSpPr>
          <p:grpSpPr>
            <a:xfrm>
              <a:off x="1309970" y="4113089"/>
              <a:ext cx="7126832" cy="763185"/>
              <a:chOff x="1293035" y="5749722"/>
              <a:chExt cx="7654944" cy="831433"/>
            </a:xfrm>
            <a:solidFill>
              <a:srgbClr val="50BDC0"/>
            </a:solidFill>
          </p:grpSpPr>
          <p:sp>
            <p:nvSpPr>
              <p:cNvPr id="39" name="Rectangle 38"/>
              <p:cNvSpPr/>
              <p:nvPr/>
            </p:nvSpPr>
            <p:spPr>
              <a:xfrm>
                <a:off x="1293035" y="5762107"/>
                <a:ext cx="2476858" cy="81904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A levels</a:t>
                </a:r>
              </a:p>
            </p:txBody>
          </p:sp>
          <p:sp>
            <p:nvSpPr>
              <p:cNvPr id="40" name="Rectangle 39"/>
              <p:cNvSpPr/>
              <p:nvPr/>
            </p:nvSpPr>
            <p:spPr>
              <a:xfrm>
                <a:off x="3892409" y="5762107"/>
                <a:ext cx="2476858" cy="81904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BTEC/ OCR /T LEVEL Level 3</a:t>
                </a:r>
              </a:p>
            </p:txBody>
          </p:sp>
          <p:sp>
            <p:nvSpPr>
              <p:cNvPr id="41" name="Rectangle 40"/>
              <p:cNvSpPr/>
              <p:nvPr/>
            </p:nvSpPr>
            <p:spPr>
              <a:xfrm>
                <a:off x="6471121" y="5749722"/>
                <a:ext cx="2476858" cy="81904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Advanced Apprenticeship</a:t>
                </a:r>
              </a:p>
            </p:txBody>
          </p:sp>
        </p:grpSp>
        <p:grpSp>
          <p:nvGrpSpPr>
            <p:cNvPr id="42" name="Group 41"/>
            <p:cNvGrpSpPr/>
            <p:nvPr/>
          </p:nvGrpSpPr>
          <p:grpSpPr>
            <a:xfrm>
              <a:off x="1309970" y="3187435"/>
              <a:ext cx="7126832" cy="842024"/>
              <a:chOff x="1303352" y="5740423"/>
              <a:chExt cx="7644627" cy="840732"/>
            </a:xfrm>
            <a:solidFill>
              <a:srgbClr val="FC5C30"/>
            </a:solidFill>
          </p:grpSpPr>
          <p:sp>
            <p:nvSpPr>
              <p:cNvPr id="43" name="Rectangle 42"/>
              <p:cNvSpPr/>
              <p:nvPr/>
            </p:nvSpPr>
            <p:spPr>
              <a:xfrm>
                <a:off x="1303352" y="5740423"/>
                <a:ext cx="2476858" cy="81904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Degree Year 1</a:t>
                </a:r>
              </a:p>
            </p:txBody>
          </p:sp>
          <p:sp>
            <p:nvSpPr>
              <p:cNvPr id="44" name="Rectangle 43"/>
              <p:cNvSpPr/>
              <p:nvPr/>
            </p:nvSpPr>
            <p:spPr>
              <a:xfrm>
                <a:off x="3892409" y="5762107"/>
                <a:ext cx="2476858" cy="81904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HNC</a:t>
                </a:r>
              </a:p>
              <a:p>
                <a:pPr algn="ctr"/>
                <a:r>
                  <a:rPr lang="en-GB" sz="2000" dirty="0"/>
                  <a:t>Foundation Degree Y1</a:t>
                </a:r>
              </a:p>
            </p:txBody>
          </p:sp>
          <p:sp>
            <p:nvSpPr>
              <p:cNvPr id="45" name="Rectangle 44"/>
              <p:cNvSpPr/>
              <p:nvPr/>
            </p:nvSpPr>
            <p:spPr>
              <a:xfrm>
                <a:off x="6471121" y="5749722"/>
                <a:ext cx="2476858" cy="81904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Higher Apprenticeship</a:t>
                </a:r>
              </a:p>
            </p:txBody>
          </p:sp>
        </p:grpSp>
        <p:grpSp>
          <p:nvGrpSpPr>
            <p:cNvPr id="46" name="Group 45"/>
            <p:cNvGrpSpPr/>
            <p:nvPr/>
          </p:nvGrpSpPr>
          <p:grpSpPr>
            <a:xfrm>
              <a:off x="1314779" y="2287855"/>
              <a:ext cx="7136450" cy="832711"/>
              <a:chOff x="1293035" y="5749722"/>
              <a:chExt cx="7654944" cy="831433"/>
            </a:xfrm>
            <a:solidFill>
              <a:srgbClr val="50BDC0"/>
            </a:solidFill>
          </p:grpSpPr>
          <p:sp>
            <p:nvSpPr>
              <p:cNvPr id="47" name="Rectangle 46"/>
              <p:cNvSpPr/>
              <p:nvPr/>
            </p:nvSpPr>
            <p:spPr>
              <a:xfrm>
                <a:off x="1293035" y="5762107"/>
                <a:ext cx="2476858" cy="81904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Degree Year 2</a:t>
                </a:r>
              </a:p>
            </p:txBody>
          </p:sp>
          <p:sp>
            <p:nvSpPr>
              <p:cNvPr id="48" name="Rectangle 47"/>
              <p:cNvSpPr/>
              <p:nvPr/>
            </p:nvSpPr>
            <p:spPr>
              <a:xfrm>
                <a:off x="3892409" y="5762107"/>
                <a:ext cx="2476858" cy="81904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HND</a:t>
                </a:r>
              </a:p>
              <a:p>
                <a:pPr algn="ctr"/>
                <a:r>
                  <a:rPr lang="en-GB" sz="2000" dirty="0"/>
                  <a:t>Foundation Degree Y2</a:t>
                </a:r>
              </a:p>
            </p:txBody>
          </p:sp>
          <p:sp>
            <p:nvSpPr>
              <p:cNvPr id="49" name="Rectangle 48"/>
              <p:cNvSpPr/>
              <p:nvPr/>
            </p:nvSpPr>
            <p:spPr>
              <a:xfrm>
                <a:off x="6471121" y="5749722"/>
                <a:ext cx="2476858" cy="81904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Higher Apprenticeship</a:t>
                </a:r>
              </a:p>
            </p:txBody>
          </p:sp>
        </p:grpSp>
        <p:sp>
          <p:nvSpPr>
            <p:cNvPr id="51" name="Rectangle 50"/>
            <p:cNvSpPr/>
            <p:nvPr/>
          </p:nvSpPr>
          <p:spPr>
            <a:xfrm>
              <a:off x="1311392" y="1384275"/>
              <a:ext cx="7125409" cy="820307"/>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Degree Achieved</a:t>
              </a:r>
            </a:p>
          </p:txBody>
        </p:sp>
      </p:grpSp>
      <p:sp>
        <p:nvSpPr>
          <p:cNvPr id="50" name="Text Box 14">
            <a:extLst>
              <a:ext uri="{FF2B5EF4-FFF2-40B4-BE49-F238E27FC236}">
                <a16:creationId xmlns:a16="http://schemas.microsoft.com/office/drawing/2014/main" id="{BD4BCEB5-BC09-40D1-825E-F16350F540D6}"/>
              </a:ext>
            </a:extLst>
          </p:cNvPr>
          <p:cNvSpPr txBox="1">
            <a:spLocks noChangeArrowheads="1"/>
          </p:cNvSpPr>
          <p:nvPr/>
        </p:nvSpPr>
        <p:spPr bwMode="auto">
          <a:xfrm>
            <a:off x="9237" y="-24269"/>
            <a:ext cx="9158780" cy="646331"/>
          </a:xfrm>
          <a:prstGeom prst="rect">
            <a:avLst/>
          </a:prstGeom>
          <a:solidFill>
            <a:srgbClr val="002060"/>
          </a:solidFill>
          <a:ln w="19050">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n-GB" altLang="en-US" sz="3600" dirty="0">
                <a:solidFill>
                  <a:schemeClr val="bg1"/>
                </a:solidFill>
                <a:latin typeface="Calibri" panose="020F0502020204030204" pitchFamily="34" charset="0"/>
              </a:rPr>
              <a:t>  The bigger picture - Qualification Pathways</a:t>
            </a:r>
          </a:p>
        </p:txBody>
      </p:sp>
      <p:pic>
        <p:nvPicPr>
          <p:cNvPr id="52" name="Graphic 51" descr="Badge 1 with solid fill">
            <a:extLst>
              <a:ext uri="{FF2B5EF4-FFF2-40B4-BE49-F238E27FC236}">
                <a16:creationId xmlns:a16="http://schemas.microsoft.com/office/drawing/2014/main" id="{14EF22A6-F720-46A2-B9B6-04C1745E3EF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0" y="-57699"/>
            <a:ext cx="646331" cy="646331"/>
          </a:xfrm>
          <a:prstGeom prst="rect">
            <a:avLst/>
          </a:prstGeom>
        </p:spPr>
      </p:pic>
      <p:sp>
        <p:nvSpPr>
          <p:cNvPr id="2" name="Rectangle 1">
            <a:extLst>
              <a:ext uri="{FF2B5EF4-FFF2-40B4-BE49-F238E27FC236}">
                <a16:creationId xmlns:a16="http://schemas.microsoft.com/office/drawing/2014/main" id="{4223829D-08BE-0762-E8D3-E127DF500C4B}"/>
              </a:ext>
            </a:extLst>
          </p:cNvPr>
          <p:cNvSpPr/>
          <p:nvPr/>
        </p:nvSpPr>
        <p:spPr>
          <a:xfrm>
            <a:off x="1395635" y="4951561"/>
            <a:ext cx="2296743" cy="75181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English and Maths Grade 4 and above</a:t>
            </a:r>
          </a:p>
        </p:txBody>
      </p:sp>
    </p:spTree>
    <p:custDataLst>
      <p:tags r:id="rId1"/>
    </p:custDataLst>
    <p:extLst>
      <p:ext uri="{BB962C8B-B14F-4D97-AF65-F5344CB8AC3E}">
        <p14:creationId xmlns:p14="http://schemas.microsoft.com/office/powerpoint/2010/main" val="171941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ppt_x"/>
                                          </p:val>
                                        </p:tav>
                                        <p:tav tm="100000">
                                          <p:val>
                                            <p:strVal val="#ppt_x"/>
                                          </p:val>
                                        </p:tav>
                                      </p:tavLst>
                                    </p:anim>
                                    <p:anim calcmode="lin" valueType="num">
                                      <p:cBhvr additive="base">
                                        <p:cTn id="12" dur="500" fill="hold"/>
                                        <p:tgtEl>
                                          <p:spTgt spid="5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500" fill="hold"/>
                                        <p:tgtEl>
                                          <p:spTgt spid="59"/>
                                        </p:tgtEl>
                                        <p:attrNameLst>
                                          <p:attrName>ppt_x</p:attrName>
                                        </p:attrNameLst>
                                      </p:cBhvr>
                                      <p:tavLst>
                                        <p:tav tm="0">
                                          <p:val>
                                            <p:strVal val="#ppt_x"/>
                                          </p:val>
                                        </p:tav>
                                        <p:tav tm="100000">
                                          <p:val>
                                            <p:strVal val="#ppt_x"/>
                                          </p:val>
                                        </p:tav>
                                      </p:tavLst>
                                    </p:anim>
                                    <p:anim calcmode="lin" valueType="num">
                                      <p:cBhvr additive="base">
                                        <p:cTn id="16"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ppt_x"/>
                                          </p:val>
                                        </p:tav>
                                        <p:tav tm="100000">
                                          <p:val>
                                            <p:strVal val="#ppt_x"/>
                                          </p:val>
                                        </p:tav>
                                      </p:tavLst>
                                    </p:anim>
                                    <p:anim calcmode="lin" valueType="num">
                                      <p:cBhvr additive="base">
                                        <p:cTn id="2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097"/>
                                        </p:tgtEl>
                                        <p:attrNameLst>
                                          <p:attrName>style.visibility</p:attrName>
                                        </p:attrNameLst>
                                      </p:cBhvr>
                                      <p:to>
                                        <p:strVal val="visible"/>
                                      </p:to>
                                    </p:set>
                                    <p:anim calcmode="lin" valueType="num">
                                      <p:cBhvr additive="base">
                                        <p:cTn id="27" dur="500" fill="hold"/>
                                        <p:tgtEl>
                                          <p:spTgt spid="4097"/>
                                        </p:tgtEl>
                                        <p:attrNameLst>
                                          <p:attrName>ppt_x</p:attrName>
                                        </p:attrNameLst>
                                      </p:cBhvr>
                                      <p:tavLst>
                                        <p:tav tm="0">
                                          <p:val>
                                            <p:strVal val="#ppt_x"/>
                                          </p:val>
                                        </p:tav>
                                        <p:tav tm="100000">
                                          <p:val>
                                            <p:strVal val="#ppt_x"/>
                                          </p:val>
                                        </p:tav>
                                      </p:tavLst>
                                    </p:anim>
                                    <p:anim calcmode="lin" valueType="num">
                                      <p:cBhvr additive="base">
                                        <p:cTn id="28" dur="500" fill="hold"/>
                                        <p:tgtEl>
                                          <p:spTgt spid="409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098"/>
                                        </p:tgtEl>
                                        <p:attrNameLst>
                                          <p:attrName>style.visibility</p:attrName>
                                        </p:attrNameLst>
                                      </p:cBhvr>
                                      <p:to>
                                        <p:strVal val="visible"/>
                                      </p:to>
                                    </p:set>
                                    <p:anim calcmode="lin" valueType="num">
                                      <p:cBhvr additive="base">
                                        <p:cTn id="39" dur="500" fill="hold"/>
                                        <p:tgtEl>
                                          <p:spTgt spid="4098"/>
                                        </p:tgtEl>
                                        <p:attrNameLst>
                                          <p:attrName>ppt_x</p:attrName>
                                        </p:attrNameLst>
                                      </p:cBhvr>
                                      <p:tavLst>
                                        <p:tav tm="0">
                                          <p:val>
                                            <p:strVal val="#ppt_x"/>
                                          </p:val>
                                        </p:tav>
                                        <p:tav tm="100000">
                                          <p:val>
                                            <p:strVal val="#ppt_x"/>
                                          </p:val>
                                        </p:tav>
                                      </p:tavLst>
                                    </p:anim>
                                    <p:anim calcmode="lin" valueType="num">
                                      <p:cBhvr additive="base">
                                        <p:cTn id="40"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fill="hold"/>
                                        <p:tgtEl>
                                          <p:spTgt spid="3"/>
                                        </p:tgtEl>
                                        <p:attrNameLst>
                                          <p:attrName>ppt_x</p:attrName>
                                        </p:attrNameLst>
                                      </p:cBhvr>
                                      <p:tavLst>
                                        <p:tav tm="0">
                                          <p:val>
                                            <p:strVal val="#ppt_x"/>
                                          </p:val>
                                        </p:tav>
                                        <p:tav tm="100000">
                                          <p:val>
                                            <p:strVal val="#ppt_x"/>
                                          </p:val>
                                        </p:tav>
                                      </p:tavLst>
                                    </p:anim>
                                    <p:anim calcmode="lin" valueType="num">
                                      <p:cBhvr additive="base">
                                        <p:cTn id="4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8" grpId="0" animBg="1"/>
      <p:bldP spid="59"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6FBBCD-12FE-4C51-93CA-60C261572318}"/>
              </a:ext>
            </a:extLst>
          </p:cNvPr>
          <p:cNvSpPr/>
          <p:nvPr/>
        </p:nvSpPr>
        <p:spPr>
          <a:xfrm>
            <a:off x="-1" y="5295"/>
            <a:ext cx="9144000" cy="6858000"/>
          </a:xfrm>
          <a:prstGeom prst="rect">
            <a:avLst/>
          </a:prstGeom>
          <a:solidFill>
            <a:srgbClr val="0072BA">
              <a:alpha val="9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 y="0"/>
            <a:ext cx="9143999" cy="646331"/>
          </a:xfrm>
          <a:prstGeom prst="rect">
            <a:avLst/>
          </a:prstGeom>
          <a:solidFill>
            <a:srgbClr val="002060"/>
          </a:solidFill>
        </p:spPr>
        <p:txBody>
          <a:bodyPr wrap="square" rtlCol="0">
            <a:spAutoFit/>
          </a:bodyPr>
          <a:lstStyle/>
          <a:p>
            <a:pPr algn="ctr"/>
            <a:r>
              <a:rPr lang="en-GB" sz="3600" dirty="0">
                <a:solidFill>
                  <a:schemeClr val="bg1"/>
                </a:solidFill>
              </a:rPr>
              <a:t>Focus on YOUR next step</a:t>
            </a:r>
          </a:p>
        </p:txBody>
      </p:sp>
      <p:pic>
        <p:nvPicPr>
          <p:cNvPr id="6" name="Graphic 5" descr="Badge 1 with solid fill">
            <a:extLst>
              <a:ext uri="{FF2B5EF4-FFF2-40B4-BE49-F238E27FC236}">
                <a16:creationId xmlns:a16="http://schemas.microsoft.com/office/drawing/2014/main" id="{A9AD44D3-B565-4EF9-9C5C-D529517FAF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5545" y="0"/>
            <a:ext cx="646331" cy="646331"/>
          </a:xfrm>
          <a:prstGeom prst="rect">
            <a:avLst/>
          </a:prstGeom>
        </p:spPr>
      </p:pic>
      <p:sp>
        <p:nvSpPr>
          <p:cNvPr id="14" name="Arc 13">
            <a:extLst>
              <a:ext uri="{FF2B5EF4-FFF2-40B4-BE49-F238E27FC236}">
                <a16:creationId xmlns:a16="http://schemas.microsoft.com/office/drawing/2014/main" id="{956AE18B-ED2A-66D6-C205-93F32B1D9064}"/>
              </a:ext>
            </a:extLst>
          </p:cNvPr>
          <p:cNvSpPr/>
          <p:nvPr/>
        </p:nvSpPr>
        <p:spPr>
          <a:xfrm>
            <a:off x="-1357321" y="2368297"/>
            <a:ext cx="45719"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16" name="Group 15">
            <a:extLst>
              <a:ext uri="{FF2B5EF4-FFF2-40B4-BE49-F238E27FC236}">
                <a16:creationId xmlns:a16="http://schemas.microsoft.com/office/drawing/2014/main" id="{2456C857-D7EE-B3D1-23E0-2892BBEF31E5}"/>
              </a:ext>
            </a:extLst>
          </p:cNvPr>
          <p:cNvGrpSpPr/>
          <p:nvPr/>
        </p:nvGrpSpPr>
        <p:grpSpPr>
          <a:xfrm>
            <a:off x="158342" y="2341075"/>
            <a:ext cx="2244579" cy="1987725"/>
            <a:chOff x="-2732942" y="1593162"/>
            <a:chExt cx="2080540" cy="1862276"/>
          </a:xfrm>
        </p:grpSpPr>
        <p:pic>
          <p:nvPicPr>
            <p:cNvPr id="17" name="Picture 6" descr="🔥 Dúné: We Are In There You Are Out Here - Music Streaming ...">
              <a:extLst>
                <a:ext uri="{FF2B5EF4-FFF2-40B4-BE49-F238E27FC236}">
                  <a16:creationId xmlns:a16="http://schemas.microsoft.com/office/drawing/2014/main" id="{E98A362F-2C5B-0E5E-E035-0BEAC2907B7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32327" y="2285480"/>
              <a:ext cx="2079925" cy="1169958"/>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C5ECAA39-0928-D487-AB2C-7414342E546D}"/>
                </a:ext>
              </a:extLst>
            </p:cNvPr>
            <p:cNvSpPr/>
            <p:nvPr/>
          </p:nvSpPr>
          <p:spPr>
            <a:xfrm>
              <a:off x="-2732942" y="1593162"/>
              <a:ext cx="2080539" cy="75912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ESOL</a:t>
              </a:r>
            </a:p>
          </p:txBody>
        </p:sp>
      </p:grpSp>
      <p:sp>
        <p:nvSpPr>
          <p:cNvPr id="5" name="Rectangle 4">
            <a:extLst>
              <a:ext uri="{FF2B5EF4-FFF2-40B4-BE49-F238E27FC236}">
                <a16:creationId xmlns:a16="http://schemas.microsoft.com/office/drawing/2014/main" id="{BDFCA8B6-03AF-C0A7-A264-99291752EEB6}"/>
              </a:ext>
            </a:extLst>
          </p:cNvPr>
          <p:cNvSpPr/>
          <p:nvPr/>
        </p:nvSpPr>
        <p:spPr>
          <a:xfrm>
            <a:off x="2573846" y="1602786"/>
            <a:ext cx="3170737" cy="4935173"/>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sz="3200" dirty="0"/>
              <a:t>What course?</a:t>
            </a:r>
          </a:p>
          <a:p>
            <a:pPr algn="ctr"/>
            <a:r>
              <a:rPr lang="en-GB" sz="3200" dirty="0"/>
              <a:t>Apprenticeship?</a:t>
            </a:r>
          </a:p>
        </p:txBody>
      </p:sp>
      <p:sp>
        <p:nvSpPr>
          <p:cNvPr id="7" name="Oval 6">
            <a:extLst>
              <a:ext uri="{FF2B5EF4-FFF2-40B4-BE49-F238E27FC236}">
                <a16:creationId xmlns:a16="http://schemas.microsoft.com/office/drawing/2014/main" id="{AEC4F03A-876F-DBBF-D910-158985FDE5ED}"/>
              </a:ext>
            </a:extLst>
          </p:cNvPr>
          <p:cNvSpPr/>
          <p:nvPr/>
        </p:nvSpPr>
        <p:spPr>
          <a:xfrm>
            <a:off x="2601089" y="930172"/>
            <a:ext cx="3143493" cy="141090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Your next decision</a:t>
            </a:r>
          </a:p>
        </p:txBody>
      </p:sp>
      <p:sp>
        <p:nvSpPr>
          <p:cNvPr id="11" name="Rectangle 10">
            <a:extLst>
              <a:ext uri="{FF2B5EF4-FFF2-40B4-BE49-F238E27FC236}">
                <a16:creationId xmlns:a16="http://schemas.microsoft.com/office/drawing/2014/main" id="{1534658F-98C1-8FCC-93D8-009D0885E751}"/>
              </a:ext>
            </a:extLst>
          </p:cNvPr>
          <p:cNvSpPr/>
          <p:nvPr/>
        </p:nvSpPr>
        <p:spPr>
          <a:xfrm>
            <a:off x="5915507" y="1501422"/>
            <a:ext cx="2974142" cy="5036536"/>
          </a:xfrm>
          <a:prstGeom prst="rect">
            <a:avLst/>
          </a:prstGeom>
          <a:solidFill>
            <a:srgbClr val="FF660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sz="3200" dirty="0"/>
              <a:t>What job?</a:t>
            </a:r>
          </a:p>
        </p:txBody>
      </p:sp>
      <p:grpSp>
        <p:nvGrpSpPr>
          <p:cNvPr id="33" name="Group 32">
            <a:extLst>
              <a:ext uri="{FF2B5EF4-FFF2-40B4-BE49-F238E27FC236}">
                <a16:creationId xmlns:a16="http://schemas.microsoft.com/office/drawing/2014/main" id="{74530D33-4568-575D-1ED7-950772FBEE26}"/>
              </a:ext>
            </a:extLst>
          </p:cNvPr>
          <p:cNvGrpSpPr/>
          <p:nvPr/>
        </p:nvGrpSpPr>
        <p:grpSpPr>
          <a:xfrm>
            <a:off x="1891706" y="2322718"/>
            <a:ext cx="5053217" cy="703421"/>
            <a:chOff x="2048836" y="5444412"/>
            <a:chExt cx="5053217" cy="703421"/>
          </a:xfrm>
        </p:grpSpPr>
        <p:sp>
          <p:nvSpPr>
            <p:cNvPr id="15" name="Oval 14">
              <a:extLst>
                <a:ext uri="{FF2B5EF4-FFF2-40B4-BE49-F238E27FC236}">
                  <a16:creationId xmlns:a16="http://schemas.microsoft.com/office/drawing/2014/main" id="{3877DD6C-515E-A4F0-2263-D2308195023F}"/>
                </a:ext>
              </a:extLst>
            </p:cNvPr>
            <p:cNvSpPr/>
            <p:nvPr/>
          </p:nvSpPr>
          <p:spPr>
            <a:xfrm>
              <a:off x="2048836" y="5467079"/>
              <a:ext cx="584659" cy="666905"/>
            </a:xfrm>
            <a:prstGeom prst="ellipse">
              <a:avLst/>
            </a:prstGeom>
            <a:solidFill>
              <a:srgbClr val="F6D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a:t>
              </a:r>
            </a:p>
          </p:txBody>
        </p:sp>
        <p:cxnSp>
          <p:nvCxnSpPr>
            <p:cNvPr id="21" name="Straight Connector 20">
              <a:extLst>
                <a:ext uri="{FF2B5EF4-FFF2-40B4-BE49-F238E27FC236}">
                  <a16:creationId xmlns:a16="http://schemas.microsoft.com/office/drawing/2014/main" id="{5FCD8371-12C1-598F-E5B5-A00389FBB874}"/>
                </a:ext>
              </a:extLst>
            </p:cNvPr>
            <p:cNvCxnSpPr>
              <a:cxnSpLocks/>
              <a:stCxn id="15" idx="6"/>
            </p:cNvCxnSpPr>
            <p:nvPr/>
          </p:nvCxnSpPr>
          <p:spPr>
            <a:xfrm flipV="1">
              <a:off x="2633495" y="5800531"/>
              <a:ext cx="3994967" cy="1"/>
            </a:xfrm>
            <a:prstGeom prst="line">
              <a:avLst/>
            </a:prstGeom>
            <a:ln w="57150">
              <a:solidFill>
                <a:srgbClr val="F6D000"/>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D916CAB7-0B07-DE51-A15F-303961914FB5}"/>
                </a:ext>
              </a:extLst>
            </p:cNvPr>
            <p:cNvSpPr/>
            <p:nvPr/>
          </p:nvSpPr>
          <p:spPr>
            <a:xfrm>
              <a:off x="4145403" y="5480928"/>
              <a:ext cx="584659" cy="666905"/>
            </a:xfrm>
            <a:prstGeom prst="ellipse">
              <a:avLst/>
            </a:prstGeom>
            <a:solidFill>
              <a:srgbClr val="F6D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a:extLst>
                <a:ext uri="{FF2B5EF4-FFF2-40B4-BE49-F238E27FC236}">
                  <a16:creationId xmlns:a16="http://schemas.microsoft.com/office/drawing/2014/main" id="{0DFC898D-DE97-9BB5-908D-B6E53C7327EB}"/>
                </a:ext>
              </a:extLst>
            </p:cNvPr>
            <p:cNvSpPr/>
            <p:nvPr/>
          </p:nvSpPr>
          <p:spPr>
            <a:xfrm>
              <a:off x="6517394" y="5444412"/>
              <a:ext cx="584659" cy="666905"/>
            </a:xfrm>
            <a:prstGeom prst="ellipse">
              <a:avLst/>
            </a:prstGeom>
            <a:solidFill>
              <a:srgbClr val="F6D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a:t>
              </a:r>
            </a:p>
          </p:txBody>
        </p:sp>
      </p:grpSp>
    </p:spTree>
    <p:custDataLst>
      <p:tags r:id="rId1"/>
    </p:custDataLst>
    <p:extLst>
      <p:ext uri="{BB962C8B-B14F-4D97-AF65-F5344CB8AC3E}">
        <p14:creationId xmlns:p14="http://schemas.microsoft.com/office/powerpoint/2010/main" val="341370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ppt_x"/>
                                          </p:val>
                                        </p:tav>
                                        <p:tav tm="100000">
                                          <p:val>
                                            <p:strVal val="#ppt_x"/>
                                          </p:val>
                                        </p:tav>
                                      </p:tavLst>
                                    </p:anim>
                                    <p:anim calcmode="lin" valueType="num">
                                      <p:cBhvr additive="base">
                                        <p:cTn id="2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7390" y="0"/>
            <a:ext cx="9158780" cy="6858000"/>
          </a:xfrm>
          <a:prstGeom prst="rect">
            <a:avLst/>
          </a:prstGeom>
          <a:solidFill>
            <a:srgbClr val="0072BA"/>
          </a:solidFill>
          <a:ln w="9525">
            <a:solidFill>
              <a:srgbClr val="FF66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dirty="0">
              <a:latin typeface="Calibri" panose="020F0502020204030204" pitchFamily="34" charset="0"/>
            </a:endParaRPr>
          </a:p>
        </p:txBody>
      </p:sp>
      <p:sp>
        <p:nvSpPr>
          <p:cNvPr id="5" name="Rectangle 2"/>
          <p:cNvSpPr>
            <a:spLocks noChangeArrowheads="1"/>
          </p:cNvSpPr>
          <p:nvPr/>
        </p:nvSpPr>
        <p:spPr bwMode="auto">
          <a:xfrm>
            <a:off x="0" y="1"/>
            <a:ext cx="9144000" cy="757646"/>
          </a:xfrm>
          <a:prstGeom prst="rect">
            <a:avLst/>
          </a:prstGeom>
          <a:solidFill>
            <a:srgbClr val="00206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a:latin typeface="Calibri" panose="020F0502020204030204" pitchFamily="34" charset="0"/>
            </a:endParaRPr>
          </a:p>
        </p:txBody>
      </p:sp>
      <p:sp>
        <p:nvSpPr>
          <p:cNvPr id="6" name="Text Box 22"/>
          <p:cNvSpPr txBox="1">
            <a:spLocks noChangeArrowheads="1"/>
          </p:cNvSpPr>
          <p:nvPr/>
        </p:nvSpPr>
        <p:spPr bwMode="auto">
          <a:xfrm>
            <a:off x="1439631" y="36987"/>
            <a:ext cx="7396794" cy="646331"/>
          </a:xfrm>
          <a:prstGeom prst="rect">
            <a:avLst/>
          </a:prstGeom>
          <a:noFill/>
          <a:ln w="9525">
            <a:noFill/>
            <a:miter lim="800000"/>
            <a:headEnd/>
            <a:tailEnd/>
          </a:ln>
        </p:spPr>
        <p:txBody>
          <a:bodyPr wrap="square">
            <a:spAutoFit/>
          </a:bodyPr>
          <a:lstStyle/>
          <a:p>
            <a:r>
              <a:rPr lang="en-GB" sz="3600" dirty="0">
                <a:solidFill>
                  <a:schemeClr val="bg1"/>
                </a:solidFill>
              </a:rPr>
              <a:t>Do you have any job ideas already?</a:t>
            </a:r>
          </a:p>
        </p:txBody>
      </p:sp>
      <p:pic>
        <p:nvPicPr>
          <p:cNvPr id="11" name="Graphic 10" descr="Badge 1 with solid fill">
            <a:extLst>
              <a:ext uri="{FF2B5EF4-FFF2-40B4-BE49-F238E27FC236}">
                <a16:creationId xmlns:a16="http://schemas.microsoft.com/office/drawing/2014/main" id="{68858650-3864-4E08-AD7C-554BD543AC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5545" y="0"/>
            <a:ext cx="646331" cy="646331"/>
          </a:xfrm>
          <a:prstGeom prst="rect">
            <a:avLst/>
          </a:prstGeom>
        </p:spPr>
      </p:pic>
      <p:pic>
        <p:nvPicPr>
          <p:cNvPr id="8" name="Picture 7">
            <a:extLst>
              <a:ext uri="{FF2B5EF4-FFF2-40B4-BE49-F238E27FC236}">
                <a16:creationId xmlns:a16="http://schemas.microsoft.com/office/drawing/2014/main" id="{0A4066B1-C762-3B16-8EEC-57206E4E4FF5}"/>
              </a:ext>
            </a:extLst>
          </p:cNvPr>
          <p:cNvPicPr>
            <a:picLocks noChangeAspect="1"/>
          </p:cNvPicPr>
          <p:nvPr/>
        </p:nvPicPr>
        <p:blipFill>
          <a:blip r:embed="rId5"/>
          <a:stretch>
            <a:fillRect/>
          </a:stretch>
        </p:blipFill>
        <p:spPr>
          <a:xfrm>
            <a:off x="4506244" y="913697"/>
            <a:ext cx="4312181" cy="5747183"/>
          </a:xfrm>
          <a:prstGeom prst="rect">
            <a:avLst/>
          </a:prstGeom>
        </p:spPr>
      </p:pic>
      <p:grpSp>
        <p:nvGrpSpPr>
          <p:cNvPr id="19" name="Group 18">
            <a:extLst>
              <a:ext uri="{FF2B5EF4-FFF2-40B4-BE49-F238E27FC236}">
                <a16:creationId xmlns:a16="http://schemas.microsoft.com/office/drawing/2014/main" id="{487EADC2-E38F-564C-D22F-7D2754D7F6FA}"/>
              </a:ext>
            </a:extLst>
          </p:cNvPr>
          <p:cNvGrpSpPr/>
          <p:nvPr/>
        </p:nvGrpSpPr>
        <p:grpSpPr>
          <a:xfrm>
            <a:off x="307575" y="1295687"/>
            <a:ext cx="3424633" cy="5024272"/>
            <a:chOff x="175545" y="1682899"/>
            <a:chExt cx="3424633" cy="5024272"/>
          </a:xfrm>
        </p:grpSpPr>
        <p:grpSp>
          <p:nvGrpSpPr>
            <p:cNvPr id="7" name="Group 6">
              <a:extLst>
                <a:ext uri="{FF2B5EF4-FFF2-40B4-BE49-F238E27FC236}">
                  <a16:creationId xmlns:a16="http://schemas.microsoft.com/office/drawing/2014/main" id="{B6B606AE-447F-10E5-48D0-55AFBCDF0970}"/>
                </a:ext>
              </a:extLst>
            </p:cNvPr>
            <p:cNvGrpSpPr/>
            <p:nvPr/>
          </p:nvGrpSpPr>
          <p:grpSpPr>
            <a:xfrm>
              <a:off x="845153" y="1682899"/>
              <a:ext cx="2755025" cy="3271862"/>
              <a:chOff x="2554774" y="3559731"/>
              <a:chExt cx="2146511" cy="2489329"/>
            </a:xfrm>
          </p:grpSpPr>
          <p:pic>
            <p:nvPicPr>
              <p:cNvPr id="9" name="Picture 8">
                <a:extLst>
                  <a:ext uri="{FF2B5EF4-FFF2-40B4-BE49-F238E27FC236}">
                    <a16:creationId xmlns:a16="http://schemas.microsoft.com/office/drawing/2014/main" id="{95CC0AFA-1698-EF15-21CF-AE4F56641AEA}"/>
                  </a:ext>
                </a:extLst>
              </p:cNvPr>
              <p:cNvPicPr>
                <a:picLocks noChangeAspect="1"/>
              </p:cNvPicPr>
              <p:nvPr/>
            </p:nvPicPr>
            <p:blipFill>
              <a:blip r:embed="rId6"/>
              <a:stretch>
                <a:fillRect/>
              </a:stretch>
            </p:blipFill>
            <p:spPr>
              <a:xfrm>
                <a:off x="3017947" y="3559731"/>
                <a:ext cx="1683338" cy="1156044"/>
              </a:xfrm>
              <a:prstGeom prst="rect">
                <a:avLst/>
              </a:prstGeom>
              <a:ln>
                <a:solidFill>
                  <a:srgbClr val="FFC000"/>
                </a:solidFill>
              </a:ln>
            </p:spPr>
          </p:pic>
          <p:pic>
            <p:nvPicPr>
              <p:cNvPr id="12" name="Picture 11">
                <a:extLst>
                  <a:ext uri="{FF2B5EF4-FFF2-40B4-BE49-F238E27FC236}">
                    <a16:creationId xmlns:a16="http://schemas.microsoft.com/office/drawing/2014/main" id="{D7C2CFEA-C12C-CDC0-6E26-7BD379A5C009}"/>
                  </a:ext>
                </a:extLst>
              </p:cNvPr>
              <p:cNvPicPr>
                <a:picLocks noChangeAspect="1"/>
              </p:cNvPicPr>
              <p:nvPr/>
            </p:nvPicPr>
            <p:blipFill>
              <a:blip r:embed="rId7"/>
              <a:stretch>
                <a:fillRect/>
              </a:stretch>
            </p:blipFill>
            <p:spPr>
              <a:xfrm>
                <a:off x="2554774" y="4861771"/>
                <a:ext cx="1693891" cy="1187289"/>
              </a:xfrm>
              <a:prstGeom prst="rect">
                <a:avLst/>
              </a:prstGeom>
              <a:ln>
                <a:solidFill>
                  <a:srgbClr val="FFC000"/>
                </a:solidFill>
              </a:ln>
            </p:spPr>
          </p:pic>
        </p:grpSp>
        <p:pic>
          <p:nvPicPr>
            <p:cNvPr id="17" name="Picture 16">
              <a:extLst>
                <a:ext uri="{FF2B5EF4-FFF2-40B4-BE49-F238E27FC236}">
                  <a16:creationId xmlns:a16="http://schemas.microsoft.com/office/drawing/2014/main" id="{8A7BD219-50A6-AAB4-C3BF-E076F3DA126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5545" y="5146652"/>
              <a:ext cx="2174092" cy="1560519"/>
            </a:xfrm>
            <a:prstGeom prst="rect">
              <a:avLst/>
            </a:prstGeom>
            <a:ln w="19050">
              <a:solidFill>
                <a:srgbClr val="F6D000"/>
              </a:solidFill>
            </a:ln>
          </p:spPr>
        </p:pic>
      </p:grpSp>
      <p:grpSp>
        <p:nvGrpSpPr>
          <p:cNvPr id="20" name="Group 19">
            <a:extLst>
              <a:ext uri="{FF2B5EF4-FFF2-40B4-BE49-F238E27FC236}">
                <a16:creationId xmlns:a16="http://schemas.microsoft.com/office/drawing/2014/main" id="{7F5120A2-CB1E-3D0F-7124-7EDCFFBBAC44}"/>
              </a:ext>
            </a:extLst>
          </p:cNvPr>
          <p:cNvGrpSpPr/>
          <p:nvPr/>
        </p:nvGrpSpPr>
        <p:grpSpPr>
          <a:xfrm>
            <a:off x="144805" y="907121"/>
            <a:ext cx="1022432" cy="1109449"/>
            <a:chOff x="-2310081" y="3996113"/>
            <a:chExt cx="1474470" cy="1511472"/>
          </a:xfrm>
        </p:grpSpPr>
        <p:sp>
          <p:nvSpPr>
            <p:cNvPr id="22" name="Rectangle 21">
              <a:extLst>
                <a:ext uri="{FF2B5EF4-FFF2-40B4-BE49-F238E27FC236}">
                  <a16:creationId xmlns:a16="http://schemas.microsoft.com/office/drawing/2014/main" id="{18E02B4B-2452-002D-0540-8B793F1FFCE2}"/>
                </a:ext>
              </a:extLst>
            </p:cNvPr>
            <p:cNvSpPr/>
            <p:nvPr/>
          </p:nvSpPr>
          <p:spPr>
            <a:xfrm>
              <a:off x="-2310081" y="3996113"/>
              <a:ext cx="1474470" cy="1511472"/>
            </a:xfrm>
            <a:prstGeom prst="rect">
              <a:avLst/>
            </a:prstGeom>
            <a:solidFill>
              <a:schemeClr val="bg1"/>
            </a:solid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4">
              <a:extLst>
                <a:ext uri="{FF2B5EF4-FFF2-40B4-BE49-F238E27FC236}">
                  <a16:creationId xmlns:a16="http://schemas.microsoft.com/office/drawing/2014/main" id="{87490CF6-D91E-8E28-A52F-A1C1F6AEF031}"/>
                </a:ext>
              </a:extLst>
            </p:cNvPr>
            <p:cNvSpPr/>
            <p:nvPr/>
          </p:nvSpPr>
          <p:spPr>
            <a:xfrm>
              <a:off x="-2170077" y="4157171"/>
              <a:ext cx="1216756" cy="1189357"/>
            </a:xfrm>
            <a:custGeom>
              <a:avLst/>
              <a:gdLst/>
              <a:ahLst/>
              <a:cxnLst/>
              <a:rect l="l" t="t" r="r" b="b"/>
              <a:pathLst>
                <a:path w="4348534" h="4114800">
                  <a:moveTo>
                    <a:pt x="0" y="0"/>
                  </a:moveTo>
                  <a:lnTo>
                    <a:pt x="4348533" y="0"/>
                  </a:lnTo>
                  <a:lnTo>
                    <a:pt x="4348533"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grpSp>
      <p:sp>
        <p:nvSpPr>
          <p:cNvPr id="24" name="Rectangle 23">
            <a:extLst>
              <a:ext uri="{FF2B5EF4-FFF2-40B4-BE49-F238E27FC236}">
                <a16:creationId xmlns:a16="http://schemas.microsoft.com/office/drawing/2014/main" id="{A9782D81-8723-9A35-87FB-54942B7C8149}"/>
              </a:ext>
            </a:extLst>
          </p:cNvPr>
          <p:cNvSpPr/>
          <p:nvPr/>
        </p:nvSpPr>
        <p:spPr>
          <a:xfrm>
            <a:off x="4506244" y="2229891"/>
            <a:ext cx="4312181" cy="204554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Star: 32 Points 24">
            <a:extLst>
              <a:ext uri="{FF2B5EF4-FFF2-40B4-BE49-F238E27FC236}">
                <a16:creationId xmlns:a16="http://schemas.microsoft.com/office/drawing/2014/main" id="{61F9C0BD-AA2C-B617-6FED-5A4CDF17D610}"/>
              </a:ext>
            </a:extLst>
          </p:cNvPr>
          <p:cNvSpPr/>
          <p:nvPr/>
        </p:nvSpPr>
        <p:spPr>
          <a:xfrm>
            <a:off x="2633468" y="5120766"/>
            <a:ext cx="1770508" cy="1617134"/>
          </a:xfrm>
          <a:prstGeom prst="star32">
            <a:avLst/>
          </a:prstGeom>
          <a:solidFill>
            <a:srgbClr val="FF99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5 mins</a:t>
            </a:r>
          </a:p>
        </p:txBody>
      </p:sp>
    </p:spTree>
    <p:extLst>
      <p:ext uri="{BB962C8B-B14F-4D97-AF65-F5344CB8AC3E}">
        <p14:creationId xmlns:p14="http://schemas.microsoft.com/office/powerpoint/2010/main" val="41809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heel(1)">
                                      <p:cBhvr>
                                        <p:cTn id="19" dur="20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mph" presetSubtype="0" fill="remove" grpId="1" nodeType="clickEffect">
                                  <p:stCondLst>
                                    <p:cond delay="0"/>
                                  </p:stCondLst>
                                  <p:childTnLst>
                                    <p:animClr clrSpc="rgb" dir="cw">
                                      <p:cBhvr override="childStyle">
                                        <p:cTn id="23" dur="250" autoRev="1" fill="remove"/>
                                        <p:tgtEl>
                                          <p:spTgt spid="25"/>
                                        </p:tgtEl>
                                        <p:attrNameLst>
                                          <p:attrName>style.color</p:attrName>
                                        </p:attrNameLst>
                                      </p:cBhvr>
                                      <p:to>
                                        <a:schemeClr val="bg1"/>
                                      </p:to>
                                    </p:animClr>
                                    <p:animClr clrSpc="rgb" dir="cw">
                                      <p:cBhvr>
                                        <p:cTn id="24" dur="250" autoRev="1" fill="remove"/>
                                        <p:tgtEl>
                                          <p:spTgt spid="25"/>
                                        </p:tgtEl>
                                        <p:attrNameLst>
                                          <p:attrName>fillcolor</p:attrName>
                                        </p:attrNameLst>
                                      </p:cBhvr>
                                      <p:to>
                                        <a:schemeClr val="bg1"/>
                                      </p:to>
                                    </p:animClr>
                                    <p:set>
                                      <p:cBhvr>
                                        <p:cTn id="25" dur="250" autoRev="1" fill="remove"/>
                                        <p:tgtEl>
                                          <p:spTgt spid="25"/>
                                        </p:tgtEl>
                                        <p:attrNameLst>
                                          <p:attrName>fill.type</p:attrName>
                                        </p:attrNameLst>
                                      </p:cBhvr>
                                      <p:to>
                                        <p:strVal val="solid"/>
                                      </p:to>
                                    </p:set>
                                    <p:set>
                                      <p:cBhvr>
                                        <p:cTn id="26" dur="250" autoRev="1" fill="remove"/>
                                        <p:tgtEl>
                                          <p:spTgt spid="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5"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16691</TotalTime>
  <Words>1266</Words>
  <Application>Microsoft Office PowerPoint</Application>
  <PresentationFormat>On-screen Show (4:3)</PresentationFormat>
  <Paragraphs>186</Paragraphs>
  <Slides>25</Slides>
  <Notes>25</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Bath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Profile</dc:title>
  <dc:creator>Sue Lewis</dc:creator>
  <cp:lastModifiedBy>Sue Lewis</cp:lastModifiedBy>
  <cp:revision>574</cp:revision>
  <cp:lastPrinted>2023-10-03T07:35:40Z</cp:lastPrinted>
  <dcterms:created xsi:type="dcterms:W3CDTF">2017-03-16T08:26:44Z</dcterms:created>
  <dcterms:modified xsi:type="dcterms:W3CDTF">2024-01-14T18:06:59Z</dcterms:modified>
</cp:coreProperties>
</file>