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18D0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178" d="100"/>
          <a:sy n="178" d="100"/>
        </p:scale>
        <p:origin x="810" y="-53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CB89-C135-4FB5-9E85-388AB7D2F9E2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41C2-6C28-4643-856A-DA89CF7F8C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689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CB89-C135-4FB5-9E85-388AB7D2F9E2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41C2-6C28-4643-856A-DA89CF7F8C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249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CB89-C135-4FB5-9E85-388AB7D2F9E2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41C2-6C28-4643-856A-DA89CF7F8C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84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CB89-C135-4FB5-9E85-388AB7D2F9E2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41C2-6C28-4643-856A-DA89CF7F8C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47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CB89-C135-4FB5-9E85-388AB7D2F9E2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41C2-6C28-4643-856A-DA89CF7F8C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800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CB89-C135-4FB5-9E85-388AB7D2F9E2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41C2-6C28-4643-856A-DA89CF7F8C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264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CB89-C135-4FB5-9E85-388AB7D2F9E2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41C2-6C28-4643-856A-DA89CF7F8C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348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CB89-C135-4FB5-9E85-388AB7D2F9E2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41C2-6C28-4643-856A-DA89CF7F8C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132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CB89-C135-4FB5-9E85-388AB7D2F9E2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41C2-6C28-4643-856A-DA89CF7F8C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915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CB89-C135-4FB5-9E85-388AB7D2F9E2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41C2-6C28-4643-856A-DA89CF7F8C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974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CB89-C135-4FB5-9E85-388AB7D2F9E2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41C2-6C28-4643-856A-DA89CF7F8C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937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4CB89-C135-4FB5-9E85-388AB7D2F9E2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541C2-6C28-4643-856A-DA89CF7F8C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25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areerpilot.org.uk/information/careerometer" TargetMode="External"/><Relationship Id="rId13" Type="http://schemas.openxmlformats.org/officeDocument/2006/relationships/image" Target="../media/image3.png"/><Relationship Id="rId18" Type="http://schemas.openxmlformats.org/officeDocument/2006/relationships/image" Target="../media/image7.png"/><Relationship Id="rId3" Type="http://schemas.openxmlformats.org/officeDocument/2006/relationships/image" Target="../media/image2.png"/><Relationship Id="rId21" Type="http://schemas.openxmlformats.org/officeDocument/2006/relationships/image" Target="../media/image10.png"/><Relationship Id="rId7" Type="http://schemas.openxmlformats.org/officeDocument/2006/relationships/hyperlink" Target="https://careerpilot.org.uk/job-sectors" TargetMode="External"/><Relationship Id="rId12" Type="http://schemas.openxmlformats.org/officeDocument/2006/relationships/hyperlink" Target="https://www.careerpilot.org.uk/adviser-zone/introduction-to-careerpilot-and-the-pathway-planner-tool" TargetMode="External"/><Relationship Id="rId17" Type="http://schemas.openxmlformats.org/officeDocument/2006/relationships/image" Target="../media/image6.png"/><Relationship Id="rId2" Type="http://schemas.openxmlformats.org/officeDocument/2006/relationships/image" Target="../media/image1.emf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areerpilot.org.uk/adviser-zone" TargetMode="External"/><Relationship Id="rId11" Type="http://schemas.openxmlformats.org/officeDocument/2006/relationships/hyperlink" Target="https://www.careerpilot.org.uk/parent-zone" TargetMode="External"/><Relationship Id="rId5" Type="http://schemas.openxmlformats.org/officeDocument/2006/relationships/hyperlink" Target="https://careerpilot.org.uk/adviser-zone/introduction-to-careerpilot-and-the-pathway-planner-tool#link-2" TargetMode="External"/><Relationship Id="rId15" Type="http://schemas.openxmlformats.org/officeDocument/2006/relationships/hyperlink" Target="https://www.careerpilot.org.uk/adviser-zone/maps-to-gatsby/careerpilot-mapped-to-compass-how-you-can-mention-the-site" TargetMode="External"/><Relationship Id="rId10" Type="http://schemas.openxmlformats.org/officeDocument/2006/relationships/hyperlink" Target="https://www.careerpilot.org.uk/adviser-zone/hot-jobs-resources" TargetMode="External"/><Relationship Id="rId19" Type="http://schemas.openxmlformats.org/officeDocument/2006/relationships/image" Target="../media/image8.png"/><Relationship Id="rId4" Type="http://schemas.openxmlformats.org/officeDocument/2006/relationships/hyperlink" Target="https://www.careerpilot.org.uk/" TargetMode="External"/><Relationship Id="rId9" Type="http://schemas.openxmlformats.org/officeDocument/2006/relationships/hyperlink" Target="https://careerpilot.org.uk/courses" TargetMode="External"/><Relationship Id="rId14" Type="http://schemas.openxmlformats.org/officeDocument/2006/relationships/image" Target="../media/image4.png"/><Relationship Id="rId2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areerpilot.org.uk/information/a-job-or-career/work-experience-what-s-in-it-for-me" TargetMode="External"/><Relationship Id="rId13" Type="http://schemas.openxmlformats.org/officeDocument/2006/relationships/hyperlink" Target="https://www.careerpilot.org.uk/adviser-zone/introduction-to-careerpilot-and-the-pathway-planner-tool" TargetMode="External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hyperlink" Target="https://careerpilot.org.uk/job-sectors" TargetMode="External"/><Relationship Id="rId21" Type="http://schemas.openxmlformats.org/officeDocument/2006/relationships/image" Target="../media/image19.png"/><Relationship Id="rId7" Type="http://schemas.openxmlformats.org/officeDocument/2006/relationships/hyperlink" Target="https://www.careerpilot.org.uk/skills-profile" TargetMode="External"/><Relationship Id="rId12" Type="http://schemas.openxmlformats.org/officeDocument/2006/relationships/hyperlink" Target="https://careerpilot.org.uk/adviser-zone/free-encounters-with-universities-gatsby-benchmark-7" TargetMode="External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hyperlink" Target="https://careerpilot.org.uk/job-sectors/subjects" TargetMode="Externa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areerpilot.org.uk/stories" TargetMode="External"/><Relationship Id="rId11" Type="http://schemas.openxmlformats.org/officeDocument/2006/relationships/hyperlink" Target="http://careerpilot.org.uk/providers" TargetMode="External"/><Relationship Id="rId24" Type="http://schemas.openxmlformats.org/officeDocument/2006/relationships/image" Target="../media/image22.png"/><Relationship Id="rId5" Type="http://schemas.openxmlformats.org/officeDocument/2006/relationships/hyperlink" Target="https://www.careerpilot.org.uk/adviser-zone" TargetMode="External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hyperlink" Target="https://careerpilot.org.uk/courses" TargetMode="External"/><Relationship Id="rId19" Type="http://schemas.openxmlformats.org/officeDocument/2006/relationships/image" Target="../media/image17.png"/><Relationship Id="rId4" Type="http://schemas.openxmlformats.org/officeDocument/2006/relationships/hyperlink" Target="https://www.careerpilot.org.uk/adviser-zone/resources-for-subject-teachers" TargetMode="External"/><Relationship Id="rId9" Type="http://schemas.openxmlformats.org/officeDocument/2006/relationships/hyperlink" Target="http://careerpilot.org.uk/qualifications" TargetMode="External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2F8CB23-8514-40EB-ABD5-EED6D142207C}"/>
              </a:ext>
            </a:extLst>
          </p:cNvPr>
          <p:cNvSpPr txBox="1"/>
          <p:nvPr/>
        </p:nvSpPr>
        <p:spPr>
          <a:xfrm>
            <a:off x="162543" y="417053"/>
            <a:ext cx="3055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Welcome Checklist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76E526-43A7-4F08-8AD0-31971697A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43" y="647886"/>
            <a:ext cx="2903552" cy="504013"/>
          </a:xfrm>
          <a:prstGeom prst="rect">
            <a:avLst/>
          </a:prstGeom>
        </p:spPr>
      </p:pic>
      <p:pic>
        <p:nvPicPr>
          <p:cNvPr id="9" name="Picture 8" descr="cp-logo">
            <a:extLst>
              <a:ext uri="{FF2B5EF4-FFF2-40B4-BE49-F238E27FC236}">
                <a16:creationId xmlns:a16="http://schemas.microsoft.com/office/drawing/2014/main" id="{5E6AB505-4FEA-4283-8A16-1C5038FEF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03" y="222028"/>
            <a:ext cx="2425065" cy="44640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9D1F24C-87FE-4E9C-B807-F65A85DFD530}"/>
              </a:ext>
            </a:extLst>
          </p:cNvPr>
          <p:cNvSpPr/>
          <p:nvPr/>
        </p:nvSpPr>
        <p:spPr>
          <a:xfrm>
            <a:off x="2856215" y="116885"/>
            <a:ext cx="3839242" cy="656690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/>
              <a:t>  Mapped to Gatsby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40CA944-B134-4A8F-B91B-5E3E8DD39B31}"/>
              </a:ext>
            </a:extLst>
          </p:cNvPr>
          <p:cNvSpPr/>
          <p:nvPr/>
        </p:nvSpPr>
        <p:spPr>
          <a:xfrm>
            <a:off x="162543" y="841282"/>
            <a:ext cx="2541474" cy="228020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Colleges and ITPs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2337D42-4A9E-4DA1-913A-8BFB9E1172B6}"/>
              </a:ext>
            </a:extLst>
          </p:cNvPr>
          <p:cNvSpPr/>
          <p:nvPr/>
        </p:nvSpPr>
        <p:spPr>
          <a:xfrm>
            <a:off x="2856214" y="841282"/>
            <a:ext cx="3839242" cy="228020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Mapped to reviewed BMs 2024-25</a:t>
            </a:r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D5A7DABF-1413-40B1-9A32-F4E73C523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150629"/>
              </p:ext>
            </p:extLst>
          </p:nvPr>
        </p:nvGraphicFramePr>
        <p:xfrm>
          <a:off x="162543" y="1248200"/>
          <a:ext cx="6512557" cy="7838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322">
                  <a:extLst>
                    <a:ext uri="{9D8B030D-6E8A-4147-A177-3AD203B41FA5}">
                      <a16:colId xmlns:a16="http://schemas.microsoft.com/office/drawing/2014/main" val="2604598067"/>
                    </a:ext>
                  </a:extLst>
                </a:gridCol>
                <a:gridCol w="1530559">
                  <a:extLst>
                    <a:ext uri="{9D8B030D-6E8A-4147-A177-3AD203B41FA5}">
                      <a16:colId xmlns:a16="http://schemas.microsoft.com/office/drawing/2014/main" val="3635281640"/>
                    </a:ext>
                  </a:extLst>
                </a:gridCol>
                <a:gridCol w="3793676">
                  <a:extLst>
                    <a:ext uri="{9D8B030D-6E8A-4147-A177-3AD203B41FA5}">
                      <a16:colId xmlns:a16="http://schemas.microsoft.com/office/drawing/2014/main" val="3191271649"/>
                    </a:ext>
                  </a:extLst>
                </a:gridCol>
              </a:tblGrid>
              <a:tr h="550908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accent1"/>
                          </a:solidFill>
                        </a:rPr>
                        <a:t>Gatsby Benchmark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accent1"/>
                          </a:solidFill>
                        </a:rPr>
                        <a:t>Careerpilot sections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Careerpilot helps colleges meet the Gatsby Benchmarks</a:t>
                      </a:r>
                      <a:endParaRPr lang="en-GB" sz="12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065084"/>
                  </a:ext>
                </a:extLst>
              </a:tr>
              <a:tr h="1158229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FF6600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rgbClr val="FF6600"/>
                        </a:solidFill>
                      </a:endParaRPr>
                    </a:p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A stable careers programme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n-GB" sz="1000" b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 Careerpilot</a:t>
                      </a:r>
                      <a:r>
                        <a:rPr lang="en-GB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website provides information and advice for college and ITP students, written by professional career advisers. The suite of Careerpilot tools can be central to implementing a stable whole college careers programme for 11-19 year olds, with activities to support students to explore themselves, their options and plan their next steps. </a:t>
                      </a:r>
                    </a:p>
                    <a:p>
                      <a:endParaRPr lang="en-GB" sz="1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en-GB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Pathway Planner </a:t>
                      </a:r>
                      <a:r>
                        <a:rPr lang="en-GB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tool supports the personal guidance process through pre planning, triage and follow up.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The Adviser Zone</a:t>
                      </a:r>
                      <a:r>
                        <a:rPr lang="en-GB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has lesson plans, videos and resources to help schools plan and deliver a progressive programme of careers education from year 7-13, including 5-week lessons with outcomes linked to </a:t>
                      </a:r>
                      <a:r>
                        <a:rPr lang="en-GB" sz="1000" b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CDI Framework, </a:t>
                      </a:r>
                      <a:r>
                        <a:rPr lang="en-GB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activities for tutor time, LMI Hot Job  resources and support for subject teachers to make the link to careers.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2353111"/>
                  </a:ext>
                </a:extLst>
              </a:tr>
              <a:tr h="1221671"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555691"/>
                  </a:ext>
                </a:extLst>
              </a:tr>
              <a:tr h="995398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Learning from career and labour market information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000" b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Careerpilot site includes non-stereotypical videos and information on </a:t>
                      </a:r>
                      <a:r>
                        <a:rPr lang="en-GB" sz="1000" b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19 job sectors</a:t>
                      </a:r>
                      <a:r>
                        <a:rPr lang="en-GB" sz="1000" b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with over 800+ job profiles, which include regional and national labour market information. Students can also search for Green Jobs specifically. The </a:t>
                      </a:r>
                      <a:r>
                        <a:rPr lang="en-GB" sz="1000" b="0" u="non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Careerometer</a:t>
                      </a:r>
                      <a:r>
                        <a:rPr lang="en-GB" sz="1000" b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 Tool</a:t>
                      </a:r>
                      <a:r>
                        <a:rPr lang="en-GB" sz="1000" b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enables young people to compare up to three jobs. </a:t>
                      </a:r>
                    </a:p>
                    <a:p>
                      <a:endParaRPr lang="en-GB" sz="1000" b="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000" b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en-GB" sz="1000" b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Course Search</a:t>
                      </a:r>
                      <a:r>
                        <a:rPr lang="en-GB" sz="1000" b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provides up to date LMI about degrees and the latest apprenticeship vacancies. </a:t>
                      </a:r>
                    </a:p>
                    <a:p>
                      <a:endParaRPr lang="en-GB" sz="1000" b="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000" b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en-GB" sz="1000" b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Careerpilot Hot Jobs section</a:t>
                      </a:r>
                      <a:r>
                        <a:rPr lang="en-GB" sz="1000" b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in the Adviser Zone, offers posters, images and activities, that you can use to show students and parents the jobs that are predicted to grow, with key data. </a:t>
                      </a:r>
                    </a:p>
                    <a:p>
                      <a:endParaRPr lang="en-GB" sz="1000" b="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en-GB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/>
                        </a:rPr>
                        <a:t>Parent Zone </a:t>
                      </a:r>
                      <a:r>
                        <a:rPr lang="en-GB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supports the wider parent/carer school community to learn more about future careers and pathways.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1113829"/>
                  </a:ext>
                </a:extLst>
              </a:tr>
              <a:tr h="10814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554057"/>
                  </a:ext>
                </a:extLst>
              </a:tr>
              <a:tr h="1189950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Addressing the needs of each pupil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D0D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Career Tools enable registered students to manage their own careers and have access to their own records. Students can tag job sectors, qualifications, providers, etc. which create a Career Tools Report. Choices can be viewed by the student and by school staff through the Reporting Zone, enabling schools to plan encounters with FE/HE and employers. Advisers can record all reports and actions  on Careerpilot, visible to the students.</a:t>
                      </a:r>
                      <a:endParaRPr lang="en-GB" sz="1000" b="0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000" b="0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en-GB" sz="1000" b="0" u="sng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Pathway Planner</a:t>
                      </a:r>
                      <a:r>
                        <a:rPr lang="en-GB" sz="1000" b="0" u="non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an electronic triage system which allows schools to assess and prioritise individual student’s guidance needs at three levels. Tools enable all guidance to be recorded and provide a summary report showing all interventions and their impact, including planned destinations</a:t>
                      </a:r>
                      <a:endParaRPr lang="en-GB" sz="10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0455522"/>
                  </a:ext>
                </a:extLst>
              </a:tr>
              <a:tr h="11899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889590"/>
                  </a:ext>
                </a:extLst>
              </a:tr>
            </a:tbl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B02DFB9F-322D-4274-B224-95A038FFE6E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236" y="4424672"/>
            <a:ext cx="1394480" cy="94690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CD8EB74-20FF-4526-9BF2-DBA17C6A8DF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0236" y="6832416"/>
            <a:ext cx="1374655" cy="6413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2D85C60-A886-4A3C-B404-0663E85ACDF7}"/>
              </a:ext>
            </a:extLst>
          </p:cNvPr>
          <p:cNvSpPr/>
          <p:nvPr/>
        </p:nvSpPr>
        <p:spPr>
          <a:xfrm>
            <a:off x="141758" y="8726947"/>
            <a:ext cx="6574479" cy="32786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See other maps: </a:t>
            </a:r>
            <a:r>
              <a:rPr lang="en-GB" sz="1200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Careerpilot can be mentioned for Compass</a:t>
            </a:r>
            <a:endParaRPr lang="en-GB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1" name="Picture 10" descr="A circle with white text and orange circle with white text&#10;&#10;Description automatically generated">
            <a:extLst>
              <a:ext uri="{FF2B5EF4-FFF2-40B4-BE49-F238E27FC236}">
                <a16:creationId xmlns:a16="http://schemas.microsoft.com/office/drawing/2014/main" id="{D5404798-D888-F6B5-C65F-A247BC05A48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71" y="3097618"/>
            <a:ext cx="1035410" cy="1061997"/>
          </a:xfrm>
          <a:prstGeom prst="rect">
            <a:avLst/>
          </a:prstGeom>
        </p:spPr>
      </p:pic>
      <p:pic>
        <p:nvPicPr>
          <p:cNvPr id="24" name="Picture 23" descr="A circular logo with white text&#10;&#10;Description automatically generated">
            <a:extLst>
              <a:ext uri="{FF2B5EF4-FFF2-40B4-BE49-F238E27FC236}">
                <a16:creationId xmlns:a16="http://schemas.microsoft.com/office/drawing/2014/main" id="{A7BB9D0F-66A6-CB31-7B36-18C0682D5E3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70" y="5169520"/>
            <a:ext cx="1035411" cy="1061998"/>
          </a:xfrm>
          <a:prstGeom prst="rect">
            <a:avLst/>
          </a:prstGeom>
        </p:spPr>
      </p:pic>
      <p:pic>
        <p:nvPicPr>
          <p:cNvPr id="28" name="Picture 27" descr="A blue and white circle with text&#10;&#10;Description automatically generated">
            <a:extLst>
              <a:ext uri="{FF2B5EF4-FFF2-40B4-BE49-F238E27FC236}">
                <a16:creationId xmlns:a16="http://schemas.microsoft.com/office/drawing/2014/main" id="{B1C7AF2B-3CF9-4A3F-2051-2BC610EDB22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46" y="7450965"/>
            <a:ext cx="1035411" cy="1061998"/>
          </a:xfrm>
          <a:prstGeom prst="rect">
            <a:avLst/>
          </a:prstGeom>
        </p:spPr>
      </p:pic>
      <p:pic>
        <p:nvPicPr>
          <p:cNvPr id="30" name="Picture 29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CB62B9FE-37BC-7378-1CDA-180F35128DBF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2" t="8388" r="45695" b="6070"/>
          <a:stretch/>
        </p:blipFill>
        <p:spPr>
          <a:xfrm>
            <a:off x="1408614" y="1929959"/>
            <a:ext cx="1374436" cy="1368307"/>
          </a:xfrm>
          <a:prstGeom prst="rect">
            <a:avLst/>
          </a:prstGeom>
        </p:spPr>
      </p:pic>
      <p:pic>
        <p:nvPicPr>
          <p:cNvPr id="32" name="Picture 31" descr="A person using a computer&#10;&#10;Description automatically generated">
            <a:extLst>
              <a:ext uri="{FF2B5EF4-FFF2-40B4-BE49-F238E27FC236}">
                <a16:creationId xmlns:a16="http://schemas.microsoft.com/office/drawing/2014/main" id="{2CC1A87C-E3B3-9958-31B2-B04D77BED65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933" y="5639476"/>
            <a:ext cx="1387798" cy="7806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1D8D142-1279-3F03-1BE5-1EE9627731F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20236" y="3485802"/>
            <a:ext cx="1369760" cy="5108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C028926-AF12-010C-A631-FE99AED265B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26917" y="8000569"/>
            <a:ext cx="1387799" cy="5175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2DABF5-9EC6-4CD3-BB61-0DA42D8B101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753" y="86257"/>
            <a:ext cx="699973" cy="7179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9295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D5A7DABF-1413-40B1-9A32-F4E73C523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170024"/>
              </p:ext>
            </p:extLst>
          </p:nvPr>
        </p:nvGraphicFramePr>
        <p:xfrm>
          <a:off x="182220" y="222655"/>
          <a:ext cx="6493560" cy="8765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9880">
                  <a:extLst>
                    <a:ext uri="{9D8B030D-6E8A-4147-A177-3AD203B41FA5}">
                      <a16:colId xmlns:a16="http://schemas.microsoft.com/office/drawing/2014/main" val="2604598067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3635281640"/>
                    </a:ext>
                  </a:extLst>
                </a:gridCol>
                <a:gridCol w="3646830">
                  <a:extLst>
                    <a:ext uri="{9D8B030D-6E8A-4147-A177-3AD203B41FA5}">
                      <a16:colId xmlns:a16="http://schemas.microsoft.com/office/drawing/2014/main" val="3191271649"/>
                    </a:ext>
                  </a:extLst>
                </a:gridCol>
              </a:tblGrid>
              <a:tr h="505316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accent1"/>
                          </a:solidFill>
                        </a:rPr>
                        <a:t>Gatsby Benchmark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accent1"/>
                          </a:solidFill>
                        </a:rPr>
                        <a:t>Careerpilot sections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Careerpilot helps schools meet the Gatsby Benchmarks</a:t>
                      </a:r>
                      <a:endParaRPr lang="en-GB" sz="12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065084"/>
                  </a:ext>
                </a:extLst>
              </a:tr>
              <a:tr h="629565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Linking curriculum learning to careers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0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‘Start with a subject’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shows where a favourite subject could lead, giving sample jobs, apprenticeships, college and degree courses. The site has information on </a:t>
                      </a:r>
                      <a:r>
                        <a:rPr lang="en-GB" sz="10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19 job sectors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57 sub-sectors and over 800+ job profiles, including Green Jobs. </a:t>
                      </a:r>
                    </a:p>
                    <a:p>
                      <a:endParaRPr lang="en-GB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 are 1000 videos showing routes into a range of jobs, many of which are non-stereotypical and can be searched by subject. </a:t>
                      </a:r>
                    </a:p>
                    <a:p>
                      <a:endParaRPr lang="en-GB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also 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have </a:t>
                      </a:r>
                      <a:r>
                        <a:rPr lang="en-GB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Resources for KS5 Subject Teachers 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the 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Adviser Zone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including subject posters and top tips for linking to careers.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2353111"/>
                  </a:ext>
                </a:extLst>
              </a:tr>
              <a:tr h="8077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079640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Learning from encounters with employers and employees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0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site has over </a:t>
                      </a:r>
                      <a:r>
                        <a:rPr lang="en-GB" sz="10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1000 video stories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people talking about their job roles and routes. </a:t>
                      </a:r>
                    </a:p>
                    <a:p>
                      <a:endParaRPr lang="en-GB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The Skills Profile 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enables students to record WEX, employer and FE/HE encounters and what skills they have learnt from these activities - which are added to their Skills Profile which they can use when applying or writing personal statements. </a:t>
                      </a:r>
                    </a:p>
                    <a:p>
                      <a:endParaRPr lang="en-GB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Careers staff can use the Reporting Zone reports to plan encounters to meet students’ needs using information about students’ job sector interests.</a:t>
                      </a:r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1113829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097610"/>
                  </a:ext>
                </a:extLst>
              </a:tr>
              <a:tr h="551282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Experiences of work</a:t>
                      </a:r>
                    </a:p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D0D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Careerpilot has a section to help students plan for </a:t>
                      </a:r>
                      <a:r>
                        <a:rPr lang="en-GB" sz="10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work experience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which includes ideas for virtual work experience. There are 800+ job profiles to help students get information about the role, expected skills, entry requirements and LMI. </a:t>
                      </a:r>
                    </a:p>
                    <a:p>
                      <a:endParaRPr lang="en-GB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Students can complete the 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Skills Profile 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part of planning for work experience so they have a list of their skills they can talk about at interview, and where they can record their experience and skills developed through work placements.</a:t>
                      </a:r>
                    </a:p>
                    <a:p>
                      <a:endParaRPr lang="en-GB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0455522"/>
                  </a:ext>
                </a:extLst>
              </a:tr>
              <a:tr h="5371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701877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Encounters with further and higher education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0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Careerpilot 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 detailed information about ALL study and training routes at 16 and 18. A </a:t>
                      </a:r>
                      <a:r>
                        <a:rPr lang="en-GB" sz="10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Qualification Planner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helps map a route through the levels. Students can use the </a:t>
                      </a:r>
                      <a:r>
                        <a:rPr lang="en-GB" sz="10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Course Search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find degree courses and apprenticeship vacancies and </a:t>
                      </a:r>
                      <a:r>
                        <a:rPr lang="en-GB" sz="10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/>
                        </a:rPr>
                        <a:t>Find a Provider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has links to schools, colleges, universities and training providers. </a:t>
                      </a:r>
                    </a:p>
                    <a:p>
                      <a:endParaRPr lang="en-GB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site has lots of videos from FE/HE students talking about their study </a:t>
                      </a:r>
                      <a:r>
                        <a:rPr lang="en-GB" sz="10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our 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partner universities post </a:t>
                      </a:r>
                      <a:r>
                        <a:rPr lang="en-GB" sz="10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/>
                        </a:rPr>
                        <a:t>free opportunities for students encounters</a:t>
                      </a:r>
                      <a:r>
                        <a:rPr lang="en-GB" sz="10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/>
                        </a:rPr>
                        <a:t> </a:t>
                      </a:r>
                      <a:r>
                        <a:rPr lang="en-GB" sz="10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the South West.</a:t>
                      </a:r>
                      <a:endParaRPr lang="en-GB" sz="1000" u="none" dirty="0"/>
                    </a:p>
                    <a:p>
                      <a:endParaRPr lang="en-GB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6539439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492747"/>
                  </a:ext>
                </a:extLst>
              </a:tr>
              <a:tr h="397155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bg1"/>
                          </a:solidFill>
                        </a:rPr>
                        <a:t>Personal Guidance</a:t>
                      </a:r>
                    </a:p>
                    <a:p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0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Careerpilot 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help students prepare for guidance. Guidance advisers can use the report to start the session and record reports and actions at the end of the session. The </a:t>
                      </a:r>
                      <a:r>
                        <a:rPr lang="en-GB" sz="10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Adviser Zone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includes suggested pre-guidance activities for different key stages related to age, stage and decision point.  </a:t>
                      </a:r>
                    </a:p>
                    <a:p>
                      <a:endParaRPr lang="en-GB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en-GB" sz="1000" b="0" u="sng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3"/>
                        </a:rPr>
                        <a:t>Pathway Planner triage tool</a:t>
                      </a:r>
                      <a:r>
                        <a:rPr lang="en-GB" sz="1000" b="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3"/>
                        </a:rPr>
                        <a:t> </a:t>
                      </a:r>
                      <a:r>
                        <a:rPr lang="en-GB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prepares students for their options. Students complete a quiz to assess how ready they are for their chosen pathways. Data reports can be used by CLs and career advisers to target guidance to meet individual need.</a:t>
                      </a:r>
                      <a:endParaRPr lang="en-GB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0147751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7798443"/>
                  </a:ext>
                </a:extLst>
              </a:tr>
            </a:tbl>
          </a:graphicData>
        </a:graphic>
      </p:graphicFrame>
      <p:pic>
        <p:nvPicPr>
          <p:cNvPr id="28" name="Picture 27">
            <a:extLst>
              <a:ext uri="{FF2B5EF4-FFF2-40B4-BE49-F238E27FC236}">
                <a16:creationId xmlns:a16="http://schemas.microsoft.com/office/drawing/2014/main" id="{2D08C157-4BBC-4A38-90B1-38A7212975F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085" y="733804"/>
            <a:ext cx="1386817" cy="102680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A20618C-2AE6-4ACE-8883-FF5800D6921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8315" y="4280282"/>
            <a:ext cx="1389825" cy="1287093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4A690EF-29E3-48BE-AE41-A44C9ABE6D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0060" y="3202720"/>
            <a:ext cx="1368867" cy="78359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4C7F9EB-0B5B-4370-91F7-A72205445123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b="38420"/>
          <a:stretch/>
        </p:blipFill>
        <p:spPr>
          <a:xfrm>
            <a:off x="1621854" y="7384009"/>
            <a:ext cx="1339902" cy="90141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A white circle with orange text&#10;&#10;Description automatically generated">
            <a:extLst>
              <a:ext uri="{FF2B5EF4-FFF2-40B4-BE49-F238E27FC236}">
                <a16:creationId xmlns:a16="http://schemas.microsoft.com/office/drawing/2014/main" id="{88F94047-4D7C-0C7D-E7BB-FEE9A3F4DC6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5" y="1384918"/>
            <a:ext cx="899887" cy="922994"/>
          </a:xfrm>
          <a:prstGeom prst="rect">
            <a:avLst/>
          </a:prstGeom>
        </p:spPr>
      </p:pic>
      <p:pic>
        <p:nvPicPr>
          <p:cNvPr id="5" name="Picture 4" descr="A circular logo with white text&#10;&#10;Description automatically generated">
            <a:extLst>
              <a:ext uri="{FF2B5EF4-FFF2-40B4-BE49-F238E27FC236}">
                <a16:creationId xmlns:a16="http://schemas.microsoft.com/office/drawing/2014/main" id="{AA64251E-9CC1-F797-6A07-3C117EF7E2D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5" y="3202720"/>
            <a:ext cx="899888" cy="922995"/>
          </a:xfrm>
          <a:prstGeom prst="rect">
            <a:avLst/>
          </a:prstGeom>
        </p:spPr>
      </p:pic>
      <p:pic>
        <p:nvPicPr>
          <p:cNvPr id="7" name="Picture 6" descr="A blue circle with white text&#10;&#10;Description automatically generated">
            <a:extLst>
              <a:ext uri="{FF2B5EF4-FFF2-40B4-BE49-F238E27FC236}">
                <a16:creationId xmlns:a16="http://schemas.microsoft.com/office/drawing/2014/main" id="{7F9E8F86-1652-240D-4DF8-233D10B5A3A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24" y="4803301"/>
            <a:ext cx="899888" cy="922995"/>
          </a:xfrm>
          <a:prstGeom prst="rect">
            <a:avLst/>
          </a:prstGeom>
        </p:spPr>
      </p:pic>
      <p:pic>
        <p:nvPicPr>
          <p:cNvPr id="9" name="Picture 8" descr="A circular logo with white text&#10;&#10;Description automatically generated">
            <a:extLst>
              <a:ext uri="{FF2B5EF4-FFF2-40B4-BE49-F238E27FC236}">
                <a16:creationId xmlns:a16="http://schemas.microsoft.com/office/drawing/2014/main" id="{01EF8B26-3B4A-EE11-4897-6E5BA7B4B66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" y="7826499"/>
            <a:ext cx="899888" cy="922995"/>
          </a:xfrm>
          <a:prstGeom prst="rect">
            <a:avLst/>
          </a:prstGeom>
        </p:spPr>
      </p:pic>
      <p:pic>
        <p:nvPicPr>
          <p:cNvPr id="11" name="Picture 10" descr="A circle with white text and orange circle with white text&#10;&#10;Description automatically generated">
            <a:extLst>
              <a:ext uri="{FF2B5EF4-FFF2-40B4-BE49-F238E27FC236}">
                <a16:creationId xmlns:a16="http://schemas.microsoft.com/office/drawing/2014/main" id="{E603EB2C-6582-3908-6300-F64DDC3C4F6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5" y="6397769"/>
            <a:ext cx="899888" cy="9229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1E6EDE-B3A0-5858-C6DE-00465EF151F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" r="1183"/>
          <a:stretch/>
        </p:blipFill>
        <p:spPr>
          <a:xfrm>
            <a:off x="1600058" y="1356748"/>
            <a:ext cx="1388081" cy="7997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818852-6959-E4BA-8385-60E9A50C503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618681" y="8365305"/>
            <a:ext cx="1331624" cy="4971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C3D0688-90F1-7554-40EF-3BAA0428CA1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609035" y="2374961"/>
            <a:ext cx="1368867" cy="729999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E78C3D-B538-2E29-0C84-6025A35B478F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595470" y="6059713"/>
            <a:ext cx="1392670" cy="114596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144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419</TotalTime>
  <Words>915</Words>
  <Application>Microsoft Office PowerPoint</Application>
  <PresentationFormat>On-screen Show (4:3)</PresentationFormat>
  <Paragraphs>58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Franklin Gothic Heavy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Lewis</dc:creator>
  <cp:lastModifiedBy>Sue Lewis</cp:lastModifiedBy>
  <cp:revision>13</cp:revision>
  <dcterms:created xsi:type="dcterms:W3CDTF">2022-04-05T10:21:40Z</dcterms:created>
  <dcterms:modified xsi:type="dcterms:W3CDTF">2024-12-03T13:55:19Z</dcterms:modified>
</cp:coreProperties>
</file>