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2.xml" ContentType="application/vnd.openxmlformats-officedocument.presentationml.tags+xml"/>
  <Override PartName="/ppt/notesSlides/notesSlide21.xml" ContentType="application/vnd.openxmlformats-officedocument.presentationml.notesSlide+xml"/>
  <Override PartName="/ppt/tags/tag13.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664" r:id="rId2"/>
    <p:sldId id="1124" r:id="rId3"/>
    <p:sldId id="917" r:id="rId4"/>
    <p:sldId id="1217" r:id="rId5"/>
    <p:sldId id="921" r:id="rId6"/>
    <p:sldId id="509" r:id="rId7"/>
    <p:sldId id="519" r:id="rId8"/>
    <p:sldId id="373" r:id="rId9"/>
    <p:sldId id="1212" r:id="rId10"/>
    <p:sldId id="520" r:id="rId11"/>
    <p:sldId id="922" r:id="rId12"/>
    <p:sldId id="1226" r:id="rId13"/>
    <p:sldId id="485" r:id="rId14"/>
    <p:sldId id="923" r:id="rId15"/>
    <p:sldId id="1199" r:id="rId16"/>
    <p:sldId id="1228" r:id="rId17"/>
    <p:sldId id="856" r:id="rId18"/>
    <p:sldId id="515" r:id="rId19"/>
    <p:sldId id="728" r:id="rId20"/>
    <p:sldId id="1227" r:id="rId21"/>
    <p:sldId id="925" r:id="rId22"/>
    <p:sldId id="92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280" autoAdjust="0"/>
  </p:normalViewPr>
  <p:slideViewPr>
    <p:cSldViewPr snapToGrid="0">
      <p:cViewPr varScale="1">
        <p:scale>
          <a:sx n="51" d="100"/>
          <a:sy n="51" d="100"/>
        </p:scale>
        <p:origin x="1096" y="24"/>
      </p:cViewPr>
      <p:guideLst/>
    </p:cSldViewPr>
  </p:slideViewPr>
  <p:notesTextViewPr>
    <p:cViewPr>
      <p:scale>
        <a:sx n="1" d="1"/>
        <a:sy n="1" d="1"/>
      </p:scale>
      <p:origin x="0" y="-2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26C6C248-A366-48F9-B9C8-D40009C2AE11}" type="datetimeFigureOut">
              <a:rPr lang="en-GB" smtClean="0"/>
              <a:pPr/>
              <a:t>18/09/2025</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E639A39D-9C9F-4A53-BE40-665580399EC6}" type="slidenum">
              <a:rPr lang="en-GB" smtClean="0"/>
              <a:pPr/>
              <a:t>‹#›</a:t>
            </a:fld>
            <a:endParaRPr lang="en-GB" dirty="0"/>
          </a:p>
        </p:txBody>
      </p:sp>
    </p:spTree>
    <p:extLst>
      <p:ext uri="{BB962C8B-B14F-4D97-AF65-F5344CB8AC3E}">
        <p14:creationId xmlns:p14="http://schemas.microsoft.com/office/powerpoint/2010/main" val="1192489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741694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Lesson 1 you did the job quiz to see sectors that might suit you. </a:t>
            </a:r>
          </a:p>
        </p:txBody>
      </p:sp>
    </p:spTree>
    <p:extLst>
      <p:ext uri="{BB962C8B-B14F-4D97-AF65-F5344CB8AC3E}">
        <p14:creationId xmlns:p14="http://schemas.microsoft.com/office/powerpoint/2010/main" val="3378679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11</a:t>
            </a:fld>
            <a:endParaRPr lang="en-GB"/>
          </a:p>
        </p:txBody>
      </p:sp>
    </p:spTree>
    <p:extLst>
      <p:ext uri="{BB962C8B-B14F-4D97-AF65-F5344CB8AC3E}">
        <p14:creationId xmlns:p14="http://schemas.microsoft.com/office/powerpoint/2010/main" val="1630063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12</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Careerpilot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‘Start with you’ these are the activities will be doing today. I am going to show you what you need to do.</a:t>
            </a:r>
          </a:p>
        </p:txBody>
      </p:sp>
    </p:spTree>
    <p:extLst>
      <p:ext uri="{BB962C8B-B14F-4D97-AF65-F5344CB8AC3E}">
        <p14:creationId xmlns:p14="http://schemas.microsoft.com/office/powerpoint/2010/main" val="382972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‘Start with you’ these are the activities will be doing today. I am going to show you what you need to do.</a:t>
            </a:r>
          </a:p>
        </p:txBody>
      </p:sp>
    </p:spTree>
    <p:extLst>
      <p:ext uri="{BB962C8B-B14F-4D97-AF65-F5344CB8AC3E}">
        <p14:creationId xmlns:p14="http://schemas.microsoft.com/office/powerpoint/2010/main" val="2441860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Reminder</a:t>
            </a:r>
          </a:p>
          <a:p>
            <a:pPr eaLnBrk="1" hangingPunct="1"/>
            <a:r>
              <a:rPr lang="en-GB" altLang="en-US" dirty="0">
                <a:latin typeface="Arial" panose="020B0604020202020204" pitchFamily="34" charset="0"/>
              </a:rPr>
              <a:t>These eight skills have been identified by employers as being essential to any job. They are people skills, so are all about how you communicate with others, how you manage yourself and come up with new ideas.</a:t>
            </a:r>
          </a:p>
          <a:p>
            <a:pPr eaLnBrk="1" hangingPunct="1"/>
            <a:r>
              <a:rPr lang="en-GB" altLang="en-US" dirty="0">
                <a:latin typeface="Arial" panose="020B0604020202020204" pitchFamily="34" charset="0"/>
              </a:rPr>
              <a:t>You can see them as four pairs of skills:</a:t>
            </a:r>
          </a:p>
          <a:p>
            <a:pPr marL="171450" indent="-171450" eaLnBrk="1" hangingPunct="1">
              <a:buFont typeface="Arial" panose="020B0604020202020204" pitchFamily="34" charset="0"/>
              <a:buChar char="•"/>
            </a:pPr>
            <a:r>
              <a:rPr lang="en-GB" altLang="en-US" dirty="0">
                <a:latin typeface="Arial" panose="020B0604020202020204" pitchFamily="34" charset="0"/>
              </a:rPr>
              <a:t>Communication skills - Listening and Speaking</a:t>
            </a:r>
          </a:p>
          <a:p>
            <a:pPr marL="171450" indent="-171450" eaLnBrk="1" hangingPunct="1">
              <a:buFont typeface="Arial" panose="020B0604020202020204" pitchFamily="34" charset="0"/>
              <a:buChar char="•"/>
            </a:pPr>
            <a:r>
              <a:rPr lang="en-GB" altLang="en-US" dirty="0">
                <a:latin typeface="Arial" panose="020B0604020202020204" pitchFamily="34" charset="0"/>
              </a:rPr>
              <a:t>Creative Problem Solving skills - Problem Solving and Creativity</a:t>
            </a:r>
          </a:p>
          <a:p>
            <a:pPr marL="171450" indent="-171450" eaLnBrk="1" hangingPunct="1">
              <a:buFont typeface="Arial" panose="020B0604020202020204" pitchFamily="34" charset="0"/>
              <a:buChar char="•"/>
            </a:pPr>
            <a:r>
              <a:rPr lang="en-GB" altLang="en-US" dirty="0">
                <a:latin typeface="Arial" panose="020B0604020202020204" pitchFamily="34" charset="0"/>
              </a:rPr>
              <a:t>Self-management skills – Adapting and Planning</a:t>
            </a:r>
          </a:p>
          <a:p>
            <a:pPr marL="171450" indent="-171450" eaLnBrk="1" hangingPunct="1">
              <a:buFont typeface="Arial" panose="020B0604020202020204" pitchFamily="34" charset="0"/>
              <a:buChar char="•"/>
            </a:pPr>
            <a:r>
              <a:rPr lang="en-GB" altLang="en-US" dirty="0">
                <a:latin typeface="Arial" panose="020B0604020202020204" pitchFamily="34" charset="0"/>
              </a:rPr>
              <a:t>Collaboration skills - Leadership and Teamwork</a:t>
            </a:r>
          </a:p>
        </p:txBody>
      </p:sp>
    </p:spTree>
    <p:extLst>
      <p:ext uri="{BB962C8B-B14F-4D97-AF65-F5344CB8AC3E}">
        <p14:creationId xmlns:p14="http://schemas.microsoft.com/office/powerpoint/2010/main" val="2903904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ECA79-47DE-E4D9-0841-521C7FB46714}"/>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4018037C-E477-32B5-4AC1-F0613B16D36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16</a:t>
            </a:fld>
            <a:endParaRPr lang="en-GB" altLang="en-US" sz="800"/>
          </a:p>
        </p:txBody>
      </p:sp>
      <p:sp>
        <p:nvSpPr>
          <p:cNvPr id="5123" name="Rectangle 2">
            <a:extLst>
              <a:ext uri="{FF2B5EF4-FFF2-40B4-BE49-F238E27FC236}">
                <a16:creationId xmlns:a16="http://schemas.microsoft.com/office/drawing/2014/main" id="{3D481B0D-5366-63FB-4444-CBF55DC8AF47}"/>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20F94115-86BE-7288-A798-3820DC7DC27F}"/>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‘Start with you’ these are the activities will be doing today. I am going to show you what you need to do.</a:t>
            </a:r>
          </a:p>
        </p:txBody>
      </p:sp>
    </p:spTree>
    <p:extLst>
      <p:ext uri="{BB962C8B-B14F-4D97-AF65-F5344CB8AC3E}">
        <p14:creationId xmlns:p14="http://schemas.microsoft.com/office/powerpoint/2010/main" val="1726506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we will do the Skills Profile, if you have done it before retake the quiz to see if things have changed.</a:t>
            </a:r>
          </a:p>
        </p:txBody>
      </p:sp>
      <p:sp>
        <p:nvSpPr>
          <p:cNvPr id="4" name="Slide Number Placeholder 3"/>
          <p:cNvSpPr>
            <a:spLocks noGrp="1"/>
          </p:cNvSpPr>
          <p:nvPr>
            <p:ph type="sldNum" sz="quarter" idx="5"/>
          </p:nvPr>
        </p:nvSpPr>
        <p:spPr/>
        <p:txBody>
          <a:bodyPr/>
          <a:lstStyle/>
          <a:p>
            <a:fld id="{E9295430-1DDE-4C21-A1C5-E00DB03C7282}" type="slidenum">
              <a:rPr lang="en-GB" smtClean="0"/>
              <a:t>17</a:t>
            </a:fld>
            <a:endParaRPr lang="en-GB"/>
          </a:p>
        </p:txBody>
      </p:sp>
    </p:spTree>
    <p:extLst>
      <p:ext uri="{BB962C8B-B14F-4D97-AF65-F5344CB8AC3E}">
        <p14:creationId xmlns:p14="http://schemas.microsoft.com/office/powerpoint/2010/main" val="3725621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their skills will be put in the Skills</a:t>
            </a:r>
            <a:r>
              <a:rPr lang="en-GB" baseline="0" dirty="0"/>
              <a:t> Bank, they should add at least two examples of their own in the lesson but keep going back to add things over time. The Skills Banks can then be used when they come to apply.</a:t>
            </a:r>
          </a:p>
          <a:p>
            <a:r>
              <a:rPr lang="en-GB" baseline="0" dirty="0"/>
              <a:t>Useful when you are applying for WEX to mention your skills.</a:t>
            </a:r>
          </a:p>
        </p:txBody>
      </p:sp>
      <p:sp>
        <p:nvSpPr>
          <p:cNvPr id="4" name="Slide Number Placeholder 3"/>
          <p:cNvSpPr>
            <a:spLocks noGrp="1"/>
          </p:cNvSpPr>
          <p:nvPr>
            <p:ph type="sldNum" sz="quarter" idx="10"/>
          </p:nvPr>
        </p:nvSpPr>
        <p:spPr/>
        <p:txBody>
          <a:bodyPr/>
          <a:lstStyle/>
          <a:p>
            <a:fld id="{E9295430-1DDE-4C21-A1C5-E00DB03C7282}" type="slidenum">
              <a:rPr lang="en-GB" smtClean="0"/>
              <a:t>18</a:t>
            </a:fld>
            <a:endParaRPr lang="en-GB"/>
          </a:p>
        </p:txBody>
      </p:sp>
    </p:spTree>
    <p:extLst>
      <p:ext uri="{BB962C8B-B14F-4D97-AF65-F5344CB8AC3E}">
        <p14:creationId xmlns:p14="http://schemas.microsoft.com/office/powerpoint/2010/main" val="2992996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use the skills profile to apply for jobs but adding the information to their CVS and personal statement using our tool above. You can use this in employer CV work shops – B5, applying for work experience BM6 and college or university places – BM7. </a:t>
            </a:r>
          </a:p>
        </p:txBody>
      </p:sp>
      <p:sp>
        <p:nvSpPr>
          <p:cNvPr id="4" name="Slide Number Placeholder 3"/>
          <p:cNvSpPr>
            <a:spLocks noGrp="1"/>
          </p:cNvSpPr>
          <p:nvPr>
            <p:ph type="sldNum" sz="quarter" idx="10"/>
          </p:nvPr>
        </p:nvSpPr>
        <p:spPr/>
        <p:txBody>
          <a:bodyPr/>
          <a:lstStyle/>
          <a:p>
            <a:fld id="{E9295430-1DDE-4C21-A1C5-E00DB03C7282}" type="slidenum">
              <a:rPr lang="en-GB" smtClean="0"/>
              <a:t>19</a:t>
            </a:fld>
            <a:endParaRPr lang="en-GB"/>
          </a:p>
        </p:txBody>
      </p:sp>
    </p:spTree>
    <p:extLst>
      <p:ext uri="{BB962C8B-B14F-4D97-AF65-F5344CB8AC3E}">
        <p14:creationId xmlns:p14="http://schemas.microsoft.com/office/powerpoint/2010/main" val="1377047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7005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7D83-6557-315C-A25F-B3677A150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96308F-4570-5CF8-976F-995ED20052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969D5-005B-820B-24C7-A005A66E7EB5}"/>
              </a:ext>
            </a:extLst>
          </p:cNvPr>
          <p:cNvSpPr>
            <a:spLocks noGrp="1"/>
          </p:cNvSpPr>
          <p:nvPr>
            <p:ph type="body" idx="1"/>
          </p:nvPr>
        </p:nvSpPr>
        <p:spPr/>
        <p:txBody>
          <a:bodyPr/>
          <a:lstStyle/>
          <a:p>
            <a:r>
              <a:rPr lang="en-GB" dirty="0"/>
              <a:t>Pause video for students to complete tasks on Careerpilot – use the previous slides as needed to guide them through the activities</a:t>
            </a:r>
          </a:p>
          <a:p>
            <a:endParaRPr lang="en-GB" dirty="0"/>
          </a:p>
        </p:txBody>
      </p:sp>
      <p:sp>
        <p:nvSpPr>
          <p:cNvPr id="4" name="Slide Number Placeholder 3">
            <a:extLst>
              <a:ext uri="{FF2B5EF4-FFF2-40B4-BE49-F238E27FC236}">
                <a16:creationId xmlns:a16="http://schemas.microsoft.com/office/drawing/2014/main" id="{D48D4533-B8C7-F994-587A-4ED931EB8A29}"/>
              </a:ext>
            </a:extLst>
          </p:cNvPr>
          <p:cNvSpPr>
            <a:spLocks noGrp="1"/>
          </p:cNvSpPr>
          <p:nvPr>
            <p:ph type="sldNum" sz="quarter" idx="5"/>
          </p:nvPr>
        </p:nvSpPr>
        <p:spPr/>
        <p:txBody>
          <a:bodyPr/>
          <a:lstStyle/>
          <a:p>
            <a:fld id="{49D8F3F8-784D-4BD0-B132-FF0371917A74}" type="slidenum">
              <a:rPr lang="en-GB" smtClean="0"/>
              <a:t>20</a:t>
            </a:fld>
            <a:endParaRPr lang="en-GB"/>
          </a:p>
        </p:txBody>
      </p:sp>
    </p:spTree>
    <p:extLst>
      <p:ext uri="{BB962C8B-B14F-4D97-AF65-F5344CB8AC3E}">
        <p14:creationId xmlns:p14="http://schemas.microsoft.com/office/powerpoint/2010/main" val="2549086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have 5 mins to work in pairs to share their research and ideas.</a:t>
            </a:r>
          </a:p>
          <a:p>
            <a:pPr eaLnBrk="1" hangingPunct="1"/>
            <a:r>
              <a:rPr lang="en-US" altLang="en-US" dirty="0">
                <a:latin typeface="Arial" panose="020B0604020202020204" pitchFamily="34" charset="0"/>
              </a:rPr>
              <a:t>If time could ask the class to put hands up about which job sectors/quals they are interested in.</a:t>
            </a:r>
          </a:p>
          <a:p>
            <a:pPr eaLnBrk="1" hangingPunct="1"/>
            <a:r>
              <a:rPr lang="en-US" altLang="en-US" dirty="0">
                <a:latin typeface="Arial" panose="020B0604020202020204" pitchFamily="34" charset="0"/>
              </a:rPr>
              <a:t>This activity supports students to practice:</a:t>
            </a:r>
          </a:p>
          <a:p>
            <a:pPr eaLnBrk="1" hangingPunct="1"/>
            <a:r>
              <a:rPr lang="en-US" altLang="en-US" dirty="0">
                <a:latin typeface="Arial" panose="020B0604020202020204" pitchFamily="34" charset="0"/>
              </a:rPr>
              <a:t>Step 8 Speaking – </a:t>
            </a:r>
            <a:r>
              <a:rPr lang="en-US" altLang="en-US" b="1" dirty="0">
                <a:latin typeface="Arial" panose="020B0604020202020204" pitchFamily="34" charset="0"/>
              </a:rPr>
              <a:t>Using Facts</a:t>
            </a:r>
            <a:r>
              <a:rPr lang="en-US" altLang="en-US" dirty="0">
                <a:latin typeface="Arial" panose="020B0604020202020204" pitchFamily="34" charset="0"/>
              </a:rPr>
              <a:t>: I use facts and examples to support my communication</a:t>
            </a:r>
          </a:p>
          <a:p>
            <a:pPr eaLnBrk="1" hangingPunct="1"/>
            <a:r>
              <a:rPr lang="en-US" altLang="en-US" dirty="0">
                <a:latin typeface="Arial" panose="020B0604020202020204" pitchFamily="34" charset="0"/>
              </a:rPr>
              <a:t>Step 8 Listening – </a:t>
            </a:r>
            <a:r>
              <a:rPr lang="en-US" altLang="en-US" b="1" dirty="0" err="1">
                <a:latin typeface="Arial" panose="020B0604020202020204" pitchFamily="34" charset="0"/>
              </a:rPr>
              <a:t>Summarising</a:t>
            </a:r>
            <a:r>
              <a:rPr lang="en-US" altLang="en-US" b="1" dirty="0">
                <a:latin typeface="Arial" panose="020B0604020202020204" pitchFamily="34" charset="0"/>
              </a:rPr>
              <a:t>:</a:t>
            </a:r>
            <a:r>
              <a:rPr lang="en-US" altLang="en-US" dirty="0">
                <a:latin typeface="Arial" panose="020B0604020202020204" pitchFamily="34" charset="0"/>
              </a:rPr>
              <a:t> I </a:t>
            </a:r>
            <a:r>
              <a:rPr lang="en-US" altLang="en-US" dirty="0" err="1">
                <a:latin typeface="Arial" panose="020B0604020202020204" pitchFamily="34" charset="0"/>
              </a:rPr>
              <a:t>summarise</a:t>
            </a:r>
            <a:r>
              <a:rPr lang="en-US" altLang="en-US" dirty="0">
                <a:latin typeface="Arial" panose="020B0604020202020204" pitchFamily="34" charset="0"/>
              </a:rPr>
              <a:t> or rephrase what I learnt</a:t>
            </a:r>
          </a:p>
        </p:txBody>
      </p:sp>
    </p:spTree>
    <p:extLst>
      <p:ext uri="{BB962C8B-B14F-4D97-AF65-F5344CB8AC3E}">
        <p14:creationId xmlns:p14="http://schemas.microsoft.com/office/powerpoint/2010/main" val="2772254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302054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94157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Quick starter activity to show that you</a:t>
            </a:r>
            <a:r>
              <a:rPr lang="en-GB" baseline="0" dirty="0"/>
              <a:t> are likely do a range of different jobs in your lifetime. Work experience helps students to find out what work is like and to try out something which interests them.</a:t>
            </a:r>
          </a:p>
          <a:p>
            <a:pPr marL="228600" indent="-228600">
              <a:buAutoNum type="arabicPeriod"/>
            </a:pPr>
            <a:r>
              <a:rPr lang="en-GB" baseline="0" dirty="0"/>
              <a:t>Ask students if they know who each celebrity is and what job they are famous for, then click to reveal.</a:t>
            </a:r>
          </a:p>
          <a:p>
            <a:pPr marL="228600" indent="-228600">
              <a:buAutoNum type="arabicPeriod"/>
            </a:pPr>
            <a:r>
              <a:rPr lang="en-GB" baseline="0" dirty="0"/>
              <a:t>Ask students to guess a job they did before they were famous then click to reveal one at a time.</a:t>
            </a:r>
          </a:p>
          <a:p>
            <a:r>
              <a:rPr lang="en-GB" baseline="0" dirty="0"/>
              <a:t>Taylor Swift worked on a Christmas Tree Farm picking bugs off plants</a:t>
            </a:r>
          </a:p>
        </p:txBody>
      </p:sp>
      <p:sp>
        <p:nvSpPr>
          <p:cNvPr id="4" name="Slide Number Placeholder 3"/>
          <p:cNvSpPr>
            <a:spLocks noGrp="1"/>
          </p:cNvSpPr>
          <p:nvPr>
            <p:ph type="sldNum" sz="quarter" idx="10"/>
          </p:nvPr>
        </p:nvSpPr>
        <p:spPr/>
        <p:txBody>
          <a:bodyPr/>
          <a:lstStyle/>
          <a:p>
            <a:fld id="{E9295430-1DDE-4C21-A1C5-E00DB03C7282}" type="slidenum">
              <a:rPr lang="en-GB" smtClean="0"/>
              <a:t>4</a:t>
            </a:fld>
            <a:endParaRPr lang="en-GB"/>
          </a:p>
        </p:txBody>
      </p:sp>
    </p:spTree>
    <p:extLst>
      <p:ext uri="{BB962C8B-B14F-4D97-AF65-F5344CB8AC3E}">
        <p14:creationId xmlns:p14="http://schemas.microsoft.com/office/powerpoint/2010/main" val="1351145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have 5 mins to work in pairs to think about what different people get from work</a:t>
            </a:r>
          </a:p>
          <a:p>
            <a:pPr eaLnBrk="1" hangingPunct="1"/>
            <a:r>
              <a:rPr lang="en-US" altLang="en-US" dirty="0">
                <a:latin typeface="Arial" panose="020B0604020202020204" pitchFamily="34" charset="0"/>
              </a:rPr>
              <a:t>Ideas to feed into discussion:</a:t>
            </a:r>
          </a:p>
          <a:p>
            <a:pPr eaLnBrk="1" hangingPunct="1"/>
            <a:r>
              <a:rPr lang="en-US" altLang="en-US" dirty="0">
                <a:latin typeface="Arial" panose="020B0604020202020204" pitchFamily="34" charset="0"/>
              </a:rPr>
              <a:t>Satisfaction</a:t>
            </a:r>
          </a:p>
          <a:p>
            <a:pPr eaLnBrk="1" hangingPunct="1"/>
            <a:r>
              <a:rPr lang="en-US" altLang="en-US" dirty="0">
                <a:latin typeface="Arial" panose="020B0604020202020204" pitchFamily="34" charset="0"/>
              </a:rPr>
              <a:t>Challenge</a:t>
            </a:r>
          </a:p>
          <a:p>
            <a:pPr eaLnBrk="1" hangingPunct="1"/>
            <a:r>
              <a:rPr lang="en-US" altLang="en-US" dirty="0">
                <a:latin typeface="Arial" panose="020B0604020202020204" pitchFamily="34" charset="0"/>
              </a:rPr>
              <a:t>Power</a:t>
            </a:r>
          </a:p>
          <a:p>
            <a:pPr eaLnBrk="1" hangingPunct="1"/>
            <a:r>
              <a:rPr lang="en-US" altLang="en-US" dirty="0">
                <a:latin typeface="Arial" panose="020B0604020202020204" pitchFamily="34" charset="0"/>
              </a:rPr>
              <a:t>Money</a:t>
            </a:r>
          </a:p>
          <a:p>
            <a:pPr eaLnBrk="1" hangingPunct="1"/>
            <a:r>
              <a:rPr lang="en-US" altLang="en-US" dirty="0">
                <a:latin typeface="Arial" panose="020B0604020202020204" pitchFamily="34" charset="0"/>
              </a:rPr>
              <a:t>Reason to get up in morning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activity supports students to practice Step 7 Teamworking – </a:t>
            </a:r>
            <a:r>
              <a:rPr lang="en-US" altLang="en-US" b="1" dirty="0">
                <a:latin typeface="Arial" panose="020B0604020202020204" pitchFamily="34" charset="0"/>
              </a:rPr>
              <a:t>Contributing:</a:t>
            </a:r>
            <a:r>
              <a:rPr lang="en-US" altLang="en-US" dirty="0">
                <a:latin typeface="Arial" panose="020B0604020202020204" pitchFamily="34" charset="0"/>
              </a:rPr>
              <a:t> I contribute to a group activity</a:t>
            </a:r>
          </a:p>
        </p:txBody>
      </p:sp>
    </p:spTree>
    <p:extLst>
      <p:ext uri="{BB962C8B-B14F-4D97-AF65-F5344CB8AC3E}">
        <p14:creationId xmlns:p14="http://schemas.microsoft.com/office/powerpoint/2010/main" val="3958667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WEX can help you make decisions about your future courses and work</a:t>
            </a:r>
          </a:p>
        </p:txBody>
      </p:sp>
    </p:spTree>
    <p:extLst>
      <p:ext uri="{BB962C8B-B14F-4D97-AF65-F5344CB8AC3E}">
        <p14:creationId xmlns:p14="http://schemas.microsoft.com/office/powerpoint/2010/main" val="4201206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the class – why WEX is important?</a:t>
            </a:r>
          </a:p>
        </p:txBody>
      </p:sp>
    </p:spTree>
    <p:extLst>
      <p:ext uri="{BB962C8B-B14F-4D97-AF65-F5344CB8AC3E}">
        <p14:creationId xmlns:p14="http://schemas.microsoft.com/office/powerpoint/2010/main" val="1849691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Pause the video for students to write down what they want to get from their WEX</a:t>
            </a:r>
          </a:p>
        </p:txBody>
      </p:sp>
      <p:sp>
        <p:nvSpPr>
          <p:cNvPr id="4" name="Slide Number Placeholder 3"/>
          <p:cNvSpPr>
            <a:spLocks noGrp="1"/>
          </p:cNvSpPr>
          <p:nvPr>
            <p:ph type="sldNum" sz="quarter" idx="10"/>
          </p:nvPr>
        </p:nvSpPr>
        <p:spPr/>
        <p:txBody>
          <a:bodyPr/>
          <a:lstStyle/>
          <a:p>
            <a:fld id="{E9295430-1DDE-4C21-A1C5-E00DB03C7282}" type="slidenum">
              <a:rPr lang="en-GB" smtClean="0"/>
              <a:t>8</a:t>
            </a:fld>
            <a:endParaRPr lang="en-GB"/>
          </a:p>
        </p:txBody>
      </p:sp>
    </p:spTree>
    <p:extLst>
      <p:ext uri="{BB962C8B-B14F-4D97-AF65-F5344CB8AC3E}">
        <p14:creationId xmlns:p14="http://schemas.microsoft.com/office/powerpoint/2010/main" val="316819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52B03-AAD7-4DD9-05E1-E570021BB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7F1BD-9420-CD77-8AC8-0AD9DB097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774E84-DB43-FBE6-13CA-1A02916CC1B8}"/>
              </a:ext>
            </a:extLst>
          </p:cNvPr>
          <p:cNvSpPr>
            <a:spLocks noGrp="1"/>
          </p:cNvSpPr>
          <p:nvPr>
            <p:ph type="body" idx="1"/>
          </p:nvPr>
        </p:nvSpPr>
        <p:spPr/>
        <p:txBody>
          <a:bodyPr/>
          <a:lstStyle/>
          <a:p>
            <a:r>
              <a:rPr lang="en-GB" dirty="0"/>
              <a:t>Ask the students to identify which are likely to be offered to a Year 10. Explain there are lots of great opportunities but because of rules/Health &amp; Safety, some job roles might not be available as work experience for an under 16-year-old. However, they may be able to get experience in a related role. </a:t>
            </a:r>
          </a:p>
          <a:p>
            <a:endParaRPr lang="en-GB" dirty="0"/>
          </a:p>
          <a:p>
            <a:r>
              <a:rPr lang="en-GB" dirty="0"/>
              <a:t>They will be developing skills wherever they go and be in a work role for maybe the first time.</a:t>
            </a:r>
          </a:p>
          <a:p>
            <a:endParaRPr lang="en-GB" dirty="0"/>
          </a:p>
        </p:txBody>
      </p:sp>
      <p:sp>
        <p:nvSpPr>
          <p:cNvPr id="4" name="Slide Number Placeholder 3">
            <a:extLst>
              <a:ext uri="{FF2B5EF4-FFF2-40B4-BE49-F238E27FC236}">
                <a16:creationId xmlns:a16="http://schemas.microsoft.com/office/drawing/2014/main" id="{AE24B20A-09A7-3FC4-DBD4-A89D47E8776F}"/>
              </a:ext>
            </a:extLst>
          </p:cNvPr>
          <p:cNvSpPr>
            <a:spLocks noGrp="1"/>
          </p:cNvSpPr>
          <p:nvPr>
            <p:ph type="sldNum" sz="quarter" idx="5"/>
          </p:nvPr>
        </p:nvSpPr>
        <p:spPr/>
        <p:txBody>
          <a:bodyPr/>
          <a:lstStyle/>
          <a:p>
            <a:fld id="{49D8F3F8-784D-4BD0-B132-FF0371917A74}" type="slidenum">
              <a:rPr lang="en-GB" smtClean="0"/>
              <a:t>9</a:t>
            </a:fld>
            <a:endParaRPr lang="en-GB" dirty="0"/>
          </a:p>
        </p:txBody>
      </p:sp>
    </p:spTree>
    <p:extLst>
      <p:ext uri="{BB962C8B-B14F-4D97-AF65-F5344CB8AC3E}">
        <p14:creationId xmlns:p14="http://schemas.microsoft.com/office/powerpoint/2010/main" val="324564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10AFC3-1E18-4CF9-ADEC-F432BB30E907}"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119081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10AFC3-1E18-4CF9-ADEC-F432BB30E907}"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4218083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10AFC3-1E18-4CF9-ADEC-F432BB30E907}"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1220578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10AFC3-1E18-4CF9-ADEC-F432BB30E907}"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350526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10AFC3-1E18-4CF9-ADEC-F432BB30E907}"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1948103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10AFC3-1E18-4CF9-ADEC-F432BB30E907}"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212226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10AFC3-1E18-4CF9-ADEC-F432BB30E907}" type="datetimeFigureOut">
              <a:rPr lang="en-GB" smtClean="0"/>
              <a:t>18/09/2025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33257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10AFC3-1E18-4CF9-ADEC-F432BB30E907}" type="datetimeFigureOut">
              <a:rPr lang="en-GB" smtClean="0"/>
              <a:t>18/09/2025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1668172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10AFC3-1E18-4CF9-ADEC-F432BB30E907}" type="datetimeFigureOut">
              <a:rPr lang="en-GB" smtClean="0"/>
              <a:t>18/09/2025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1024083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10AFC3-1E18-4CF9-ADEC-F432BB30E907}"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2514708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10AFC3-1E18-4CF9-ADEC-F432BB30E907}"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DF4FAC-A81E-42E3-B3FA-F633386B24B4}" type="slidenum">
              <a:rPr lang="en-GB" smtClean="0"/>
              <a:t>‹#›</a:t>
            </a:fld>
            <a:endParaRPr lang="en-GB"/>
          </a:p>
        </p:txBody>
      </p:sp>
    </p:spTree>
    <p:extLst>
      <p:ext uri="{BB962C8B-B14F-4D97-AF65-F5344CB8AC3E}">
        <p14:creationId xmlns:p14="http://schemas.microsoft.com/office/powerpoint/2010/main" val="1496972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D210AFC3-1E18-4CF9-ADEC-F432BB30E907}" type="datetimeFigureOut">
              <a:rPr lang="en-GB" smtClean="0"/>
              <a:pPr/>
              <a:t>18/09/2025</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1EDF4FAC-A81E-42E3-B3FA-F633386B24B4}" type="slidenum">
              <a:rPr lang="en-GB" smtClean="0"/>
              <a:pPr/>
              <a:t>‹#›</a:t>
            </a:fld>
            <a:endParaRPr lang="en-GB" dirty="0"/>
          </a:p>
        </p:txBody>
      </p:sp>
    </p:spTree>
    <p:extLst>
      <p:ext uri="{BB962C8B-B14F-4D97-AF65-F5344CB8AC3E}">
        <p14:creationId xmlns:p14="http://schemas.microsoft.com/office/powerpoint/2010/main" val="161918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notesSlide" Target="../notesSlides/notesSlide10.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6.jpeg"/><Relationship Id="rId11" Type="http://schemas.openxmlformats.org/officeDocument/2006/relationships/image" Target="../media/image29.png"/><Relationship Id="rId5" Type="http://schemas.openxmlformats.org/officeDocument/2006/relationships/image" Target="../media/image25.jpeg"/><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0.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www.careerpilot.org.uk/" TargetMode="External"/><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notesSlide" Target="../notesSlides/notesSlide12.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notesSlide" Target="../notesSlides/notesSlide13.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6.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notesSlide" Target="../notesSlides/notesSlide14.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40.png"/><Relationship Id="rId5" Type="http://schemas.openxmlformats.org/officeDocument/2006/relationships/image" Target="../media/image36.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41.png"/><Relationship Id="rId5" Type="http://schemas.openxmlformats.org/officeDocument/2006/relationships/image" Target="../media/image8.sv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notesSlide" Target="../notesSlides/notesSlide16.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6.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2.png"/><Relationship Id="rId7" Type="http://schemas.openxmlformats.org/officeDocument/2006/relationships/image" Target="../media/image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6.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6.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hyperlink" Target="https://eur01.safelinks.protection.outlook.com/?url=https%3A%2F%2Fyoutu.be%2Fo_A4RCrsOVU&amp;data=05%7C02%7Camh227%40bath.ac.uk%7C30a407df9c6e4fb19fe608dccc0c866b%7C377e3d224ea1422db0ad8fcc89406b9e%7C0%7C0%7C638609601358097236%7CUnknown%7CTWFpbGZsb3d8eyJWIjoiMC4wLjAwMDAiLCJQIjoiV2luMzIiLCJBTiI6Ik1haWwiLCJXVCI6Mn0%3D%7C0%7C%7C%7C&amp;sdata=MGNB20NzvrQW8R2kEDXU1whLwNllXVT31qWGL230nus%3D&amp;reserved=0" TargetMode="Externa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https://youtu.be/YUugDc3tYjM" TargetMode="External"/><Relationship Id="rId9" Type="http://schemas.openxmlformats.org/officeDocument/2006/relationships/image" Target="../media/image8.svg"/></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0.png"/><Relationship Id="rId7"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www.careerpilot.org.uk/" TargetMode="External"/><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1.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2.xml"/><Relationship Id="rId7" Type="http://schemas.openxmlformats.org/officeDocument/2006/relationships/image" Target="../media/image12.png"/><Relationship Id="rId12"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10.png"/><Relationship Id="rId10"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10.png"/><Relationship Id="rId10"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6.xml"/><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0" y="0"/>
            <a:ext cx="9144000" cy="914401"/>
          </a:xfrm>
          <a:prstGeom prst="rect">
            <a:avLst/>
          </a:prstGeom>
        </p:spPr>
      </p:pic>
      <p:pic>
        <p:nvPicPr>
          <p:cNvPr id="4" name="Picture 3" descr="A digitally rendered city with numbers">
            <a:extLst>
              <a:ext uri="{FF2B5EF4-FFF2-40B4-BE49-F238E27FC236}">
                <a16:creationId xmlns:a16="http://schemas.microsoft.com/office/drawing/2014/main" id="{E9B51E95-5B68-40C2-9D05-99EDC9634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14400"/>
            <a:ext cx="9144000" cy="4043595"/>
          </a:xfrm>
          <a:prstGeom prst="rect">
            <a:avLst/>
          </a:prstGeom>
        </p:spPr>
      </p:pic>
      <p:sp>
        <p:nvSpPr>
          <p:cNvPr id="10" name="Rectangle 9">
            <a:extLst>
              <a:ext uri="{FF2B5EF4-FFF2-40B4-BE49-F238E27FC236}">
                <a16:creationId xmlns:a16="http://schemas.microsoft.com/office/drawing/2014/main" id="{E1BF9DD5-7E8D-5930-9679-40833C3855E0}"/>
              </a:ext>
            </a:extLst>
          </p:cNvPr>
          <p:cNvSpPr/>
          <p:nvPr/>
        </p:nvSpPr>
        <p:spPr>
          <a:xfrm>
            <a:off x="-1" y="4357511"/>
            <a:ext cx="9144001" cy="2500489"/>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11" name="Rectangle 10">
            <a:extLst>
              <a:ext uri="{FF2B5EF4-FFF2-40B4-BE49-F238E27FC236}">
                <a16:creationId xmlns:a16="http://schemas.microsoft.com/office/drawing/2014/main" id="{9FF8587B-9388-7E1B-CC4A-9A8A83A49CC4}"/>
              </a:ext>
            </a:extLst>
          </p:cNvPr>
          <p:cNvSpPr/>
          <p:nvPr/>
        </p:nvSpPr>
        <p:spPr>
          <a:xfrm>
            <a:off x="1495090" y="4730591"/>
            <a:ext cx="7271720"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Post 16 options and Work Experience </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2: Work experience - why do it, what to think about and what have you got to offer?</a:t>
            </a:r>
          </a:p>
        </p:txBody>
      </p:sp>
      <p:pic>
        <p:nvPicPr>
          <p:cNvPr id="9" name="Graphic 8" descr="Badge with solid fill">
            <a:extLst>
              <a:ext uri="{FF2B5EF4-FFF2-40B4-BE49-F238E27FC236}">
                <a16:creationId xmlns:a16="http://schemas.microsoft.com/office/drawing/2014/main" id="{4F5E0544-912C-4A38-A237-316C06C0FA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94249" y="4840705"/>
            <a:ext cx="1349431" cy="1349431"/>
          </a:xfrm>
          <a:prstGeom prst="rect">
            <a:avLst/>
          </a:prstGeom>
        </p:spPr>
      </p:pic>
    </p:spTree>
    <p:extLst>
      <p:ext uri="{BB962C8B-B14F-4D97-AF65-F5344CB8AC3E}">
        <p14:creationId xmlns:p14="http://schemas.microsoft.com/office/powerpoint/2010/main" val="141011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5" name="Arc 14">
            <a:extLst>
              <a:ext uri="{FF2B5EF4-FFF2-40B4-BE49-F238E27FC236}">
                <a16:creationId xmlns:a16="http://schemas.microsoft.com/office/drawing/2014/main" id="{BE3A1D33-EDAD-4112-A807-41CFEFD7E35C}"/>
              </a:ext>
            </a:extLst>
          </p:cNvPr>
          <p:cNvSpPr/>
          <p:nvPr/>
        </p:nvSpPr>
        <p:spPr>
          <a:xfrm>
            <a:off x="-1526875" y="576756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Calibri" panose="020F0502020204030204" pitchFamily="34" charset="0"/>
            </a:endParaRPr>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 y="-83567"/>
            <a:ext cx="9158780" cy="788989"/>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Get the most out of work experience</a:t>
            </a:r>
          </a:p>
        </p:txBody>
      </p:sp>
      <p:grpSp>
        <p:nvGrpSpPr>
          <p:cNvPr id="24" name="Group 23">
            <a:extLst>
              <a:ext uri="{FF2B5EF4-FFF2-40B4-BE49-F238E27FC236}">
                <a16:creationId xmlns:a16="http://schemas.microsoft.com/office/drawing/2014/main" id="{3E7A0D35-5239-458F-81D0-3A225808409B}"/>
              </a:ext>
            </a:extLst>
          </p:cNvPr>
          <p:cNvGrpSpPr/>
          <p:nvPr/>
        </p:nvGrpSpPr>
        <p:grpSpPr>
          <a:xfrm>
            <a:off x="165610" y="771555"/>
            <a:ext cx="8812780" cy="1410846"/>
            <a:chOff x="785004" y="2853755"/>
            <a:chExt cx="8126082" cy="1544130"/>
          </a:xfrm>
        </p:grpSpPr>
        <p:sp>
          <p:nvSpPr>
            <p:cNvPr id="9" name="Rectangle 8">
              <a:extLst>
                <a:ext uri="{FF2B5EF4-FFF2-40B4-BE49-F238E27FC236}">
                  <a16:creationId xmlns:a16="http://schemas.microsoft.com/office/drawing/2014/main" id="{AAA627EC-AE0D-45DD-9570-EB0663C450C8}"/>
                </a:ext>
              </a:extLst>
            </p:cNvPr>
            <p:cNvSpPr/>
            <p:nvPr/>
          </p:nvSpPr>
          <p:spPr>
            <a:xfrm>
              <a:off x="785004" y="2853756"/>
              <a:ext cx="6648767"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Calibri" panose="020F0502020204030204" pitchFamily="34" charset="0"/>
                </a:rPr>
                <a:t>Think about a job sector or job you would like to try</a:t>
              </a:r>
            </a:p>
          </p:txBody>
        </p:sp>
        <p:sp>
          <p:nvSpPr>
            <p:cNvPr id="13" name="Rectangle 12">
              <a:extLst>
                <a:ext uri="{FF2B5EF4-FFF2-40B4-BE49-F238E27FC236}">
                  <a16:creationId xmlns:a16="http://schemas.microsoft.com/office/drawing/2014/main" id="{6CC0D083-141A-4F72-B7E9-9426DBB1FA8A}"/>
                </a:ext>
              </a:extLst>
            </p:cNvPr>
            <p:cNvSpPr/>
            <p:nvPr/>
          </p:nvSpPr>
          <p:spPr>
            <a:xfrm>
              <a:off x="7444507" y="2853755"/>
              <a:ext cx="1466579" cy="15441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latin typeface="Calibri" panose="020F0502020204030204" pitchFamily="34" charset="0"/>
              </a:endParaRPr>
            </a:p>
          </p:txBody>
        </p:sp>
        <p:pic>
          <p:nvPicPr>
            <p:cNvPr id="18" name="Picture 17">
              <a:extLst>
                <a:ext uri="{FF2B5EF4-FFF2-40B4-BE49-F238E27FC236}">
                  <a16:creationId xmlns:a16="http://schemas.microsoft.com/office/drawing/2014/main" id="{9859E89C-9CD4-4C9A-B1A9-5EBE899B2945}"/>
                </a:ext>
              </a:extLst>
            </p:cNvPr>
            <p:cNvPicPr>
              <a:picLocks noChangeAspect="1"/>
            </p:cNvPicPr>
            <p:nvPr/>
          </p:nvPicPr>
          <p:blipFill>
            <a:blip r:embed="rId4"/>
            <a:stretch>
              <a:fillRect/>
            </a:stretch>
          </p:blipFill>
          <p:spPr>
            <a:xfrm>
              <a:off x="7474293" y="3000182"/>
              <a:ext cx="1381562" cy="1114945"/>
            </a:xfrm>
            <a:prstGeom prst="rect">
              <a:avLst/>
            </a:prstGeom>
          </p:spPr>
        </p:pic>
      </p:grpSp>
      <p:pic>
        <p:nvPicPr>
          <p:cNvPr id="19" name="Picture 18">
            <a:extLst>
              <a:ext uri="{FF2B5EF4-FFF2-40B4-BE49-F238E27FC236}">
                <a16:creationId xmlns:a16="http://schemas.microsoft.com/office/drawing/2014/main" id="{E9F5959B-0F44-78D7-0D77-FEDF208382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7252" y="813080"/>
            <a:ext cx="1513717" cy="1308533"/>
          </a:xfrm>
          <a:prstGeom prst="rect">
            <a:avLst/>
          </a:prstGeom>
        </p:spPr>
      </p:pic>
      <p:grpSp>
        <p:nvGrpSpPr>
          <p:cNvPr id="12" name="Group 11">
            <a:extLst>
              <a:ext uri="{FF2B5EF4-FFF2-40B4-BE49-F238E27FC236}">
                <a16:creationId xmlns:a16="http://schemas.microsoft.com/office/drawing/2014/main" id="{C0291F8A-14DF-482C-B1EC-2AE33D405AB8}"/>
              </a:ext>
            </a:extLst>
          </p:cNvPr>
          <p:cNvGrpSpPr/>
          <p:nvPr/>
        </p:nvGrpSpPr>
        <p:grpSpPr>
          <a:xfrm>
            <a:off x="165610" y="3790001"/>
            <a:ext cx="8812780" cy="1410845"/>
            <a:chOff x="1250284" y="3790001"/>
            <a:chExt cx="7728106" cy="1410845"/>
          </a:xfrm>
        </p:grpSpPr>
        <p:grpSp>
          <p:nvGrpSpPr>
            <p:cNvPr id="22" name="Group 21">
              <a:extLst>
                <a:ext uri="{FF2B5EF4-FFF2-40B4-BE49-F238E27FC236}">
                  <a16:creationId xmlns:a16="http://schemas.microsoft.com/office/drawing/2014/main" id="{BCDAE31B-B393-786F-F866-74B2BF8B0532}"/>
                </a:ext>
              </a:extLst>
            </p:cNvPr>
            <p:cNvGrpSpPr/>
            <p:nvPr/>
          </p:nvGrpSpPr>
          <p:grpSpPr>
            <a:xfrm>
              <a:off x="1250284" y="3790001"/>
              <a:ext cx="7728106" cy="1410845"/>
              <a:chOff x="207033" y="1009622"/>
              <a:chExt cx="8704054" cy="1544129"/>
            </a:xfrm>
            <a:solidFill>
              <a:srgbClr val="50BDC0"/>
            </a:solidFill>
          </p:grpSpPr>
          <p:sp>
            <p:nvSpPr>
              <p:cNvPr id="25" name="Rectangle 24">
                <a:extLst>
                  <a:ext uri="{FF2B5EF4-FFF2-40B4-BE49-F238E27FC236}">
                    <a16:creationId xmlns:a16="http://schemas.microsoft.com/office/drawing/2014/main" id="{5C3A0BCA-CA77-E4F2-5D90-05FB5BC7F1E5}"/>
                  </a:ext>
                </a:extLst>
              </p:cNvPr>
              <p:cNvSpPr/>
              <p:nvPr/>
            </p:nvSpPr>
            <p:spPr>
              <a:xfrm>
                <a:off x="207033" y="1009622"/>
                <a:ext cx="7047877"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Look for a placement</a:t>
                </a:r>
              </a:p>
            </p:txBody>
          </p:sp>
          <p:sp>
            <p:nvSpPr>
              <p:cNvPr id="26" name="Rectangle 25">
                <a:extLst>
                  <a:ext uri="{FF2B5EF4-FFF2-40B4-BE49-F238E27FC236}">
                    <a16:creationId xmlns:a16="http://schemas.microsoft.com/office/drawing/2014/main" id="{EF5731AB-844B-750B-2C03-7D16CBF71770}"/>
                  </a:ext>
                </a:extLst>
              </p:cNvPr>
              <p:cNvSpPr/>
              <p:nvPr/>
            </p:nvSpPr>
            <p:spPr>
              <a:xfrm>
                <a:off x="7119716" y="1009622"/>
                <a:ext cx="1791371" cy="154412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grpSp>
        <p:pic>
          <p:nvPicPr>
            <p:cNvPr id="6" name="Picture 5">
              <a:extLst>
                <a:ext uri="{FF2B5EF4-FFF2-40B4-BE49-F238E27FC236}">
                  <a16:creationId xmlns:a16="http://schemas.microsoft.com/office/drawing/2014/main" id="{F98D4FBF-4E1D-AB04-F5C1-47DE044067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8942" y="3972647"/>
              <a:ext cx="1392956" cy="1044717"/>
            </a:xfrm>
            <a:prstGeom prst="rect">
              <a:avLst/>
            </a:prstGeom>
          </p:spPr>
        </p:pic>
      </p:grpSp>
      <p:pic>
        <p:nvPicPr>
          <p:cNvPr id="27" name="Graphic 26" descr="Badge with solid fill">
            <a:extLst>
              <a:ext uri="{FF2B5EF4-FFF2-40B4-BE49-F238E27FC236}">
                <a16:creationId xmlns:a16="http://schemas.microsoft.com/office/drawing/2014/main" id="{F523CADB-79A4-4C6C-BC79-B9BBD3511B8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7605" y="33019"/>
            <a:ext cx="646331" cy="646331"/>
          </a:xfrm>
          <a:prstGeom prst="rect">
            <a:avLst/>
          </a:prstGeom>
        </p:spPr>
      </p:pic>
      <p:grpSp>
        <p:nvGrpSpPr>
          <p:cNvPr id="23" name="Group 22">
            <a:extLst>
              <a:ext uri="{FF2B5EF4-FFF2-40B4-BE49-F238E27FC236}">
                <a16:creationId xmlns:a16="http://schemas.microsoft.com/office/drawing/2014/main" id="{9ACAEB3A-6509-D64E-D2F6-942D71CDF39E}"/>
              </a:ext>
            </a:extLst>
          </p:cNvPr>
          <p:cNvGrpSpPr/>
          <p:nvPr/>
        </p:nvGrpSpPr>
        <p:grpSpPr>
          <a:xfrm>
            <a:off x="165611" y="5339497"/>
            <a:ext cx="8812779" cy="1410845"/>
            <a:chOff x="2541157" y="5339497"/>
            <a:chExt cx="6437232" cy="1410845"/>
          </a:xfrm>
        </p:grpSpPr>
        <p:grpSp>
          <p:nvGrpSpPr>
            <p:cNvPr id="16" name="Group 15">
              <a:extLst>
                <a:ext uri="{FF2B5EF4-FFF2-40B4-BE49-F238E27FC236}">
                  <a16:creationId xmlns:a16="http://schemas.microsoft.com/office/drawing/2014/main" id="{6C5F3659-B3F4-9742-108C-24D9DE83B1C0}"/>
                </a:ext>
              </a:extLst>
            </p:cNvPr>
            <p:cNvGrpSpPr/>
            <p:nvPr/>
          </p:nvGrpSpPr>
          <p:grpSpPr>
            <a:xfrm>
              <a:off x="2541157" y="5339497"/>
              <a:ext cx="6437232" cy="1410845"/>
              <a:chOff x="2541157" y="5293110"/>
              <a:chExt cx="6437232" cy="1410845"/>
            </a:xfrm>
          </p:grpSpPr>
          <p:sp>
            <p:nvSpPr>
              <p:cNvPr id="10" name="Rectangle 9">
                <a:extLst>
                  <a:ext uri="{FF2B5EF4-FFF2-40B4-BE49-F238E27FC236}">
                    <a16:creationId xmlns:a16="http://schemas.microsoft.com/office/drawing/2014/main" id="{A9C8B545-0FE7-4C5D-AFFC-4CBA1F84E012}"/>
                  </a:ext>
                </a:extLst>
              </p:cNvPr>
              <p:cNvSpPr/>
              <p:nvPr/>
            </p:nvSpPr>
            <p:spPr>
              <a:xfrm>
                <a:off x="2541157" y="5293110"/>
                <a:ext cx="5106995"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Have a CV ready to show your employer or talk about </a:t>
                </a:r>
              </a:p>
            </p:txBody>
          </p:sp>
          <p:sp>
            <p:nvSpPr>
              <p:cNvPr id="21" name="Rectangle 20">
                <a:extLst>
                  <a:ext uri="{FF2B5EF4-FFF2-40B4-BE49-F238E27FC236}">
                    <a16:creationId xmlns:a16="http://schemas.microsoft.com/office/drawing/2014/main" id="{23F6B865-E24B-43EB-A0F2-EB7A575912CF}"/>
                  </a:ext>
                </a:extLst>
              </p:cNvPr>
              <p:cNvSpPr/>
              <p:nvPr/>
            </p:nvSpPr>
            <p:spPr>
              <a:xfrm>
                <a:off x="7653549" y="5293110"/>
                <a:ext cx="1324840" cy="141084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latin typeface="Calibri" panose="020F0502020204030204" pitchFamily="34" charset="0"/>
                </a:endParaRPr>
              </a:p>
            </p:txBody>
          </p:sp>
        </p:grpSp>
        <p:pic>
          <p:nvPicPr>
            <p:cNvPr id="17" name="Picture 16">
              <a:extLst>
                <a:ext uri="{FF2B5EF4-FFF2-40B4-BE49-F238E27FC236}">
                  <a16:creationId xmlns:a16="http://schemas.microsoft.com/office/drawing/2014/main" id="{E3A47ED8-757A-28AF-5255-076D162224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5371" y="5455104"/>
              <a:ext cx="774754" cy="1226431"/>
            </a:xfrm>
            <a:prstGeom prst="rect">
              <a:avLst/>
            </a:prstGeom>
          </p:spPr>
        </p:pic>
      </p:grpSp>
      <p:grpSp>
        <p:nvGrpSpPr>
          <p:cNvPr id="29" name="Group 28">
            <a:extLst>
              <a:ext uri="{FF2B5EF4-FFF2-40B4-BE49-F238E27FC236}">
                <a16:creationId xmlns:a16="http://schemas.microsoft.com/office/drawing/2014/main" id="{84EF3FC6-B298-4CE0-0283-3CC3E11C26B7}"/>
              </a:ext>
            </a:extLst>
          </p:cNvPr>
          <p:cNvGrpSpPr/>
          <p:nvPr/>
        </p:nvGrpSpPr>
        <p:grpSpPr>
          <a:xfrm>
            <a:off x="165610" y="2282289"/>
            <a:ext cx="8798981" cy="1410846"/>
            <a:chOff x="165610" y="2282289"/>
            <a:chExt cx="8798981" cy="1410846"/>
          </a:xfrm>
        </p:grpSpPr>
        <p:grpSp>
          <p:nvGrpSpPr>
            <p:cNvPr id="11" name="Group 10">
              <a:extLst>
                <a:ext uri="{FF2B5EF4-FFF2-40B4-BE49-F238E27FC236}">
                  <a16:creationId xmlns:a16="http://schemas.microsoft.com/office/drawing/2014/main" id="{A800C7BD-AAC4-8403-DF40-5B1B423856D7}"/>
                </a:ext>
              </a:extLst>
            </p:cNvPr>
            <p:cNvGrpSpPr/>
            <p:nvPr/>
          </p:nvGrpSpPr>
          <p:grpSpPr>
            <a:xfrm>
              <a:off x="165610" y="2282289"/>
              <a:ext cx="8798981" cy="1410846"/>
              <a:chOff x="631087" y="2282289"/>
              <a:chExt cx="8333504" cy="1410846"/>
            </a:xfrm>
          </p:grpSpPr>
          <p:sp>
            <p:nvSpPr>
              <p:cNvPr id="7" name="Rectangle 6">
                <a:extLst>
                  <a:ext uri="{FF2B5EF4-FFF2-40B4-BE49-F238E27FC236}">
                    <a16:creationId xmlns:a16="http://schemas.microsoft.com/office/drawing/2014/main" id="{56636B19-E2B9-4917-A9F0-D5BC3FA92A4E}"/>
                  </a:ext>
                </a:extLst>
              </p:cNvPr>
              <p:cNvSpPr/>
              <p:nvPr/>
            </p:nvSpPr>
            <p:spPr>
              <a:xfrm>
                <a:off x="631087" y="2282290"/>
                <a:ext cx="6159058" cy="1410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Think about what you have to offer – your skills and interests</a:t>
                </a:r>
              </a:p>
            </p:txBody>
          </p:sp>
          <p:sp>
            <p:nvSpPr>
              <p:cNvPr id="4" name="Rectangle 3">
                <a:extLst>
                  <a:ext uri="{FF2B5EF4-FFF2-40B4-BE49-F238E27FC236}">
                    <a16:creationId xmlns:a16="http://schemas.microsoft.com/office/drawing/2014/main" id="{EC7F1D95-F2C5-4DB3-828A-471A4EE90200}"/>
                  </a:ext>
                </a:extLst>
              </p:cNvPr>
              <p:cNvSpPr/>
              <p:nvPr/>
            </p:nvSpPr>
            <p:spPr>
              <a:xfrm>
                <a:off x="6788698" y="2282289"/>
                <a:ext cx="2175893" cy="14078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grpSp>
        <p:pic>
          <p:nvPicPr>
            <p:cNvPr id="3" name="Picture 2">
              <a:extLst>
                <a:ext uri="{FF2B5EF4-FFF2-40B4-BE49-F238E27FC236}">
                  <a16:creationId xmlns:a16="http://schemas.microsoft.com/office/drawing/2014/main" id="{6205B5BA-66CA-2E08-155A-E5343B60C1E7}"/>
                </a:ext>
              </a:extLst>
            </p:cNvPr>
            <p:cNvPicPr>
              <a:picLocks noChangeAspect="1"/>
            </p:cNvPicPr>
            <p:nvPr/>
          </p:nvPicPr>
          <p:blipFill>
            <a:blip r:embed="rId10" cstate="print">
              <a:extLst>
                <a:ext uri="{28A0092B-C50C-407E-A947-70E740481C1C}">
                  <a14:useLocalDpi xmlns:a14="http://schemas.microsoft.com/office/drawing/2010/main" val="0"/>
                </a:ext>
              </a:extLst>
            </a:blip>
            <a:srcRect l="49750" t="-5883"/>
            <a:stretch/>
          </p:blipFill>
          <p:spPr>
            <a:xfrm>
              <a:off x="6667161" y="2313023"/>
              <a:ext cx="2297430" cy="571500"/>
            </a:xfrm>
            <a:prstGeom prst="rect">
              <a:avLst/>
            </a:prstGeom>
          </p:spPr>
        </p:pic>
        <p:pic>
          <p:nvPicPr>
            <p:cNvPr id="28" name="Picture 27">
              <a:extLst>
                <a:ext uri="{FF2B5EF4-FFF2-40B4-BE49-F238E27FC236}">
                  <a16:creationId xmlns:a16="http://schemas.microsoft.com/office/drawing/2014/main" id="{FFFEF7A8-E512-A261-65C7-99C8E6301EE0}"/>
                </a:ext>
              </a:extLst>
            </p:cNvPr>
            <p:cNvPicPr>
              <a:picLocks noChangeAspect="1"/>
            </p:cNvPicPr>
            <p:nvPr/>
          </p:nvPicPr>
          <p:blipFill>
            <a:blip r:embed="rId11" cstate="print">
              <a:extLst>
                <a:ext uri="{28A0092B-C50C-407E-A947-70E740481C1C}">
                  <a14:useLocalDpi xmlns:a14="http://schemas.microsoft.com/office/drawing/2010/main" val="0"/>
                </a:ext>
              </a:extLst>
            </a:blip>
            <a:srcRect l="1" r="50444"/>
            <a:stretch/>
          </p:blipFill>
          <p:spPr>
            <a:xfrm>
              <a:off x="6688157" y="3066769"/>
              <a:ext cx="2256965" cy="539750"/>
            </a:xfrm>
            <a:prstGeom prst="rect">
              <a:avLst/>
            </a:prstGeom>
          </p:spPr>
        </p:pic>
      </p:grpSp>
    </p:spTree>
    <p:custDataLst>
      <p:tags r:id="rId1"/>
    </p:custDataLst>
    <p:extLst>
      <p:ext uri="{BB962C8B-B14F-4D97-AF65-F5344CB8AC3E}">
        <p14:creationId xmlns:p14="http://schemas.microsoft.com/office/powerpoint/2010/main" val="7724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6" name="Rectangle 5">
            <a:extLst>
              <a:ext uri="{FF2B5EF4-FFF2-40B4-BE49-F238E27FC236}">
                <a16:creationId xmlns:a16="http://schemas.microsoft.com/office/drawing/2014/main" id="{745F6B8F-A84B-DC4F-ADAE-E48455D522B6}"/>
              </a:ext>
            </a:extLst>
          </p:cNvPr>
          <p:cNvSpPr/>
          <p:nvPr/>
        </p:nvSpPr>
        <p:spPr>
          <a:xfrm>
            <a:off x="259030" y="1178791"/>
            <a:ext cx="8148155"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latin typeface="Calibri" panose="020F0502020204030204" pitchFamily="34" charset="0"/>
              </a:rPr>
              <a:t>In today’s lesson you will…</a:t>
            </a:r>
          </a:p>
        </p:txBody>
      </p:sp>
      <p:sp>
        <p:nvSpPr>
          <p:cNvPr id="17" name="Rectangle 16">
            <a:extLst>
              <a:ext uri="{FF2B5EF4-FFF2-40B4-BE49-F238E27FC236}">
                <a16:creationId xmlns:a16="http://schemas.microsoft.com/office/drawing/2014/main" id="{3BC55CF2-B77A-44AE-992D-229739311946}"/>
              </a:ext>
            </a:extLst>
          </p:cNvPr>
          <p:cNvSpPr/>
          <p:nvPr/>
        </p:nvSpPr>
        <p:spPr>
          <a:xfrm>
            <a:off x="259030" y="3907821"/>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values task and think about what’s </a:t>
            </a:r>
            <a:br>
              <a:rPr lang="en-GB" altLang="en-US" sz="2400" dirty="0">
                <a:latin typeface="Calibri" panose="020F0502020204030204" pitchFamily="34" charset="0"/>
              </a:rPr>
            </a:br>
            <a:r>
              <a:rPr lang="en-GB" altLang="en-US" sz="2400" dirty="0">
                <a:latin typeface="Calibri" panose="020F0502020204030204" pitchFamily="34" charset="0"/>
              </a:rPr>
              <a:t>important to you in a job (add to My Values)</a:t>
            </a:r>
          </a:p>
        </p:txBody>
      </p:sp>
      <p:sp>
        <p:nvSpPr>
          <p:cNvPr id="19" name="Rectangle 18">
            <a:extLst>
              <a:ext uri="{FF2B5EF4-FFF2-40B4-BE49-F238E27FC236}">
                <a16:creationId xmlns:a16="http://schemas.microsoft.com/office/drawing/2014/main" id="{C243B871-C104-4EC7-9040-E0688A0D4D24}"/>
              </a:ext>
            </a:extLst>
          </p:cNvPr>
          <p:cNvSpPr/>
          <p:nvPr/>
        </p:nvSpPr>
        <p:spPr>
          <a:xfrm>
            <a:off x="259030" y="5310172"/>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Assess/update your skills using the ‘Skills Profile’. </a:t>
            </a:r>
            <a:br>
              <a:rPr lang="en-GB" altLang="en-US" sz="2400" dirty="0">
                <a:latin typeface="Calibri" panose="020F0502020204030204" pitchFamily="34" charset="0"/>
              </a:rPr>
            </a:br>
            <a:r>
              <a:rPr lang="en-GB" altLang="en-US" sz="2400" dirty="0">
                <a:latin typeface="Calibri" panose="020F0502020204030204" pitchFamily="34" charset="0"/>
              </a:rPr>
              <a:t>Add your own examples</a:t>
            </a:r>
          </a:p>
        </p:txBody>
      </p:sp>
      <p:sp>
        <p:nvSpPr>
          <p:cNvPr id="21" name="Rectangle 20">
            <a:extLst>
              <a:ext uri="{FF2B5EF4-FFF2-40B4-BE49-F238E27FC236}">
                <a16:creationId xmlns:a16="http://schemas.microsoft.com/office/drawing/2014/main" id="{41A82D17-01DC-44D1-8999-414A221C7848}"/>
              </a:ext>
            </a:extLst>
          </p:cNvPr>
          <p:cNvSpPr/>
          <p:nvPr/>
        </p:nvSpPr>
        <p:spPr>
          <a:xfrm>
            <a:off x="265005" y="2536917"/>
            <a:ext cx="802349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Go to ‘My Job sectors’ and remind yourself  </a:t>
            </a:r>
          </a:p>
          <a:p>
            <a:r>
              <a:rPr lang="en-GB" altLang="en-US" sz="2400" dirty="0">
                <a:latin typeface="Calibri" panose="020F0502020204030204" pitchFamily="34" charset="0"/>
              </a:rPr>
              <a:t>  of the ones you liked – any good for work experience? </a:t>
            </a:r>
          </a:p>
        </p:txBody>
      </p:sp>
      <p:pic>
        <p:nvPicPr>
          <p:cNvPr id="25" name="Picture 2" descr="C:\Users\sl200\AppData\Local\Temp\SNAGHTML410db7.PNG">
            <a:extLst>
              <a:ext uri="{FF2B5EF4-FFF2-40B4-BE49-F238E27FC236}">
                <a16:creationId xmlns:a16="http://schemas.microsoft.com/office/drawing/2014/main" id="{26AFB3A7-2B48-DD36-FF8B-DB69F8639CC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120" b="40397"/>
          <a:stretch/>
        </p:blipFill>
        <p:spPr bwMode="auto">
          <a:xfrm>
            <a:off x="7372043" y="2398708"/>
            <a:ext cx="1671741" cy="1142507"/>
          </a:xfrm>
          <a:prstGeom prst="rect">
            <a:avLst/>
          </a:prstGeom>
          <a:noFill/>
          <a:ln>
            <a:solidFill>
              <a:schemeClr val="accent5">
                <a:lumMod val="75000"/>
              </a:schemeClr>
            </a:solidFill>
          </a:ln>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26" name="Graphic 25" descr="Badge with solid fill">
            <a:extLst>
              <a:ext uri="{FF2B5EF4-FFF2-40B4-BE49-F238E27FC236}">
                <a16:creationId xmlns:a16="http://schemas.microsoft.com/office/drawing/2014/main" id="{376C646F-6B32-59C3-3C12-0007B1F9F3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605" y="-67133"/>
            <a:ext cx="746483" cy="746483"/>
          </a:xfrm>
          <a:prstGeom prst="rect">
            <a:avLst/>
          </a:prstGeom>
        </p:spPr>
      </p:pic>
      <p:sp>
        <p:nvSpPr>
          <p:cNvPr id="27" name="TextBox 26">
            <a:extLst>
              <a:ext uri="{FF2B5EF4-FFF2-40B4-BE49-F238E27FC236}">
                <a16:creationId xmlns:a16="http://schemas.microsoft.com/office/drawing/2014/main" id="{A698D537-5FF4-BECD-E935-CD39DAD27A1C}"/>
              </a:ext>
            </a:extLst>
          </p:cNvPr>
          <p:cNvSpPr txBox="1"/>
          <p:nvPr/>
        </p:nvSpPr>
        <p:spPr>
          <a:xfrm>
            <a:off x="2577716" y="6141169"/>
            <a:ext cx="3988568" cy="646331"/>
          </a:xfrm>
          <a:prstGeom prst="rect">
            <a:avLst/>
          </a:prstGeom>
          <a:noFill/>
        </p:spPr>
        <p:txBody>
          <a:bodyPr wrap="square" rtlCol="0">
            <a:spAutoFit/>
          </a:bodyPr>
          <a:lstStyle/>
          <a:p>
            <a:pPr algn="ctr"/>
            <a:r>
              <a:rPr lang="en-GB" sz="3600" dirty="0">
                <a:solidFill>
                  <a:schemeClr val="bg1"/>
                </a:solidFill>
                <a:latin typeface="Calibri" panose="020F0502020204030204" pitchFamily="34" charset="0"/>
                <a:hlinkClick r:id="rId6">
                  <a:extLst>
                    <a:ext uri="{A12FA001-AC4F-418D-AE19-62706E023703}">
                      <ahyp:hlinkClr xmlns:ahyp="http://schemas.microsoft.com/office/drawing/2018/hyperlinkcolor" val="tx"/>
                    </a:ext>
                  </a:extLst>
                </a:hlinkClick>
              </a:rPr>
              <a:t>careerpilot.org.uk</a:t>
            </a:r>
            <a:endParaRPr lang="en-GB" sz="3600" dirty="0">
              <a:solidFill>
                <a:schemeClr val="bg1"/>
              </a:solidFill>
              <a:latin typeface="Calibri" panose="020F0502020204030204" pitchFamily="34" charset="0"/>
            </a:endParaRPr>
          </a:p>
        </p:txBody>
      </p:sp>
      <p:pic>
        <p:nvPicPr>
          <p:cNvPr id="4" name="Picture 3">
            <a:extLst>
              <a:ext uri="{FF2B5EF4-FFF2-40B4-BE49-F238E27FC236}">
                <a16:creationId xmlns:a16="http://schemas.microsoft.com/office/drawing/2014/main" id="{90673A48-84EC-8792-DFCE-BB12E4614178}"/>
              </a:ext>
            </a:extLst>
          </p:cNvPr>
          <p:cNvPicPr>
            <a:picLocks noChangeAspect="1"/>
          </p:cNvPicPr>
          <p:nvPr/>
        </p:nvPicPr>
        <p:blipFill>
          <a:blip r:embed="rId7"/>
          <a:stretch>
            <a:fillRect/>
          </a:stretch>
        </p:blipFill>
        <p:spPr>
          <a:xfrm>
            <a:off x="7646623" y="3789320"/>
            <a:ext cx="1112928" cy="1142507"/>
          </a:xfrm>
          <a:prstGeom prst="rect">
            <a:avLst/>
          </a:prstGeom>
        </p:spPr>
      </p:pic>
      <p:pic>
        <p:nvPicPr>
          <p:cNvPr id="9" name="Picture 8">
            <a:extLst>
              <a:ext uri="{FF2B5EF4-FFF2-40B4-BE49-F238E27FC236}">
                <a16:creationId xmlns:a16="http://schemas.microsoft.com/office/drawing/2014/main" id="{4692DE14-A9C6-DE0E-6392-04F7F813107D}"/>
              </a:ext>
            </a:extLst>
          </p:cNvPr>
          <p:cNvPicPr>
            <a:picLocks noChangeAspect="1"/>
          </p:cNvPicPr>
          <p:nvPr/>
        </p:nvPicPr>
        <p:blipFill>
          <a:blip r:embed="rId8"/>
          <a:stretch>
            <a:fillRect/>
          </a:stretch>
        </p:blipFill>
        <p:spPr>
          <a:xfrm>
            <a:off x="7649502" y="5127110"/>
            <a:ext cx="1116824" cy="115392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68015081-5B91-51CE-E108-CCFBE20249A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187" t="2521" r="10186" b="4904"/>
          <a:stretch/>
        </p:blipFill>
        <p:spPr>
          <a:xfrm>
            <a:off x="7383935" y="1122255"/>
            <a:ext cx="1407356" cy="944068"/>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26236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7978" y="1478619"/>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05" y="1084520"/>
            <a:ext cx="4148313" cy="5656791"/>
          </a:xfrm>
          <a:prstGeom prst="rect">
            <a:avLst/>
          </a:prstGeom>
          <a:effectLst>
            <a:outerShdw blurRad="63500" sx="102000" sy="102000" algn="ctr" rotWithShape="0">
              <a:prstClr val="black">
                <a:alpha val="40000"/>
              </a:prstClr>
            </a:outerShdw>
          </a:effectLst>
        </p:spPr>
      </p:pic>
      <p:sp>
        <p:nvSpPr>
          <p:cNvPr id="3" name="Arrow: Left 2">
            <a:extLst>
              <a:ext uri="{FF2B5EF4-FFF2-40B4-BE49-F238E27FC236}">
                <a16:creationId xmlns:a16="http://schemas.microsoft.com/office/drawing/2014/main" id="{F77BEE97-FDCB-498C-A128-983BFA09D263}"/>
              </a:ext>
            </a:extLst>
          </p:cNvPr>
          <p:cNvSpPr/>
          <p:nvPr/>
        </p:nvSpPr>
        <p:spPr>
          <a:xfrm>
            <a:off x="4656228" y="750502"/>
            <a:ext cx="2293952" cy="788672"/>
          </a:xfrm>
          <a:prstGeom prst="leftArrow">
            <a:avLst/>
          </a:prstGeom>
          <a:solidFill>
            <a:srgbClr val="009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Register/sign in   </a:t>
            </a:r>
          </a:p>
        </p:txBody>
      </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1528" y="3056351"/>
            <a:ext cx="2136094" cy="48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75736775-6193-43AB-B71C-AAF4F60512B8}"/>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Log in to Careerpilot</a:t>
            </a:r>
          </a:p>
        </p:txBody>
      </p:sp>
      <p:pic>
        <p:nvPicPr>
          <p:cNvPr id="4" name="Graphic 3" descr="Badge with solid fill">
            <a:extLst>
              <a:ext uri="{FF2B5EF4-FFF2-40B4-BE49-F238E27FC236}">
                <a16:creationId xmlns:a16="http://schemas.microsoft.com/office/drawing/2014/main" id="{7B6A7AD2-AD2E-871D-2E85-EE06568FCE2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7605" y="-67133"/>
            <a:ext cx="746483" cy="746483"/>
          </a:xfrm>
          <a:prstGeom prst="rect">
            <a:avLst/>
          </a:prstGeom>
        </p:spPr>
      </p:pic>
    </p:spTree>
    <p:custDataLst>
      <p:tags r:id="rId1"/>
    </p:custDataLst>
    <p:extLst>
      <p:ext uri="{BB962C8B-B14F-4D97-AF65-F5344CB8AC3E}">
        <p14:creationId xmlns:p14="http://schemas.microsoft.com/office/powerpoint/2010/main" val="21561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409E3F-7B54-4670-B1CA-DFB0286DB080}"/>
              </a:ext>
            </a:extLst>
          </p:cNvPr>
          <p:cNvSpPr>
            <a:spLocks noChangeArrowheads="1"/>
          </p:cNvSpPr>
          <p:nvPr/>
        </p:nvSpPr>
        <p:spPr bwMode="auto">
          <a:xfrm>
            <a:off x="0" y="-32467"/>
            <a:ext cx="9158780" cy="7092363"/>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 name="Picture 9">
            <a:extLst>
              <a:ext uri="{FF2B5EF4-FFF2-40B4-BE49-F238E27FC236}">
                <a16:creationId xmlns:a16="http://schemas.microsoft.com/office/drawing/2014/main" id="{DCAB9999-7AF2-FFAE-7B22-FDE231E1A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261" y="1270382"/>
            <a:ext cx="5249008" cy="2038635"/>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BC62EF42-B2B3-4D8A-B126-2F1DA4EF9F02}"/>
              </a:ext>
            </a:extLst>
          </p:cNvPr>
          <p:cNvPicPr>
            <a:picLocks noChangeAspect="1"/>
          </p:cNvPicPr>
          <p:nvPr/>
        </p:nvPicPr>
        <p:blipFill>
          <a:blip r:embed="rId5"/>
          <a:stretch>
            <a:fillRect/>
          </a:stretch>
        </p:blipFill>
        <p:spPr>
          <a:xfrm>
            <a:off x="2260820" y="2513094"/>
            <a:ext cx="6518898" cy="4191080"/>
          </a:xfrm>
          <a:prstGeom prst="rect">
            <a:avLst/>
          </a:prstGeom>
        </p:spPr>
      </p:pic>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latin typeface="Calibri" panose="020F0502020204030204" pitchFamily="34" charset="0"/>
              </a:rPr>
              <a:t>One place for all your careers information.</a:t>
            </a:r>
          </a:p>
        </p:txBody>
      </p:sp>
      <p:sp>
        <p:nvSpPr>
          <p:cNvPr id="12" name="Rectangle 11"/>
          <p:cNvSpPr/>
          <p:nvPr/>
        </p:nvSpPr>
        <p:spPr>
          <a:xfrm>
            <a:off x="403126" y="1716270"/>
            <a:ext cx="1572650"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pic>
        <p:nvPicPr>
          <p:cNvPr id="13" name="Picture 12"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5857" y="4735392"/>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4C710FF5-05E7-4852-852A-FA2F1EBA2BC2}"/>
              </a:ext>
            </a:extLst>
          </p:cNvPr>
          <p:cNvSpPr>
            <a:spLocks noChangeArrowheads="1"/>
          </p:cNvSpPr>
          <p:nvPr/>
        </p:nvSpPr>
        <p:spPr bwMode="auto">
          <a:xfrm>
            <a:off x="-1" y="-83567"/>
            <a:ext cx="9111615"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Think about what you have to offer</a:t>
            </a:r>
          </a:p>
        </p:txBody>
      </p:sp>
      <p:pic>
        <p:nvPicPr>
          <p:cNvPr id="20" name="Graphic 19" descr="Badge with solid fill">
            <a:extLst>
              <a:ext uri="{FF2B5EF4-FFF2-40B4-BE49-F238E27FC236}">
                <a16:creationId xmlns:a16="http://schemas.microsoft.com/office/drawing/2014/main" id="{C567EFD2-459E-479A-9FFE-1965354D582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38878" y="0"/>
            <a:ext cx="646331" cy="646331"/>
          </a:xfrm>
          <a:prstGeom prst="rect">
            <a:avLst/>
          </a:prstGeom>
        </p:spPr>
      </p:pic>
    </p:spTree>
    <p:custDataLst>
      <p:tags r:id="rId1"/>
    </p:custDataLst>
    <p:extLst>
      <p:ext uri="{BB962C8B-B14F-4D97-AF65-F5344CB8AC3E}">
        <p14:creationId xmlns:p14="http://schemas.microsoft.com/office/powerpoint/2010/main" val="373708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409E3F-7B54-4670-B1CA-DFB0286DB080}"/>
              </a:ext>
            </a:extLst>
          </p:cNvPr>
          <p:cNvSpPr>
            <a:spLocks noChangeArrowheads="1"/>
          </p:cNvSpPr>
          <p:nvPr/>
        </p:nvSpPr>
        <p:spPr bwMode="auto">
          <a:xfrm>
            <a:off x="0" y="-32467"/>
            <a:ext cx="9158780" cy="7092363"/>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5" name="Picture 4">
            <a:extLst>
              <a:ext uri="{FF2B5EF4-FFF2-40B4-BE49-F238E27FC236}">
                <a16:creationId xmlns:a16="http://schemas.microsoft.com/office/drawing/2014/main" id="{68F74803-4EDE-D829-E3DB-118884E12A84}"/>
              </a:ext>
            </a:extLst>
          </p:cNvPr>
          <p:cNvPicPr>
            <a:picLocks noChangeAspect="1"/>
          </p:cNvPicPr>
          <p:nvPr/>
        </p:nvPicPr>
        <p:blipFill rotWithShape="1">
          <a:blip r:embed="rId4"/>
          <a:srcRect b="50000"/>
          <a:stretch/>
        </p:blipFill>
        <p:spPr>
          <a:xfrm>
            <a:off x="205066" y="887678"/>
            <a:ext cx="4046395" cy="4114812"/>
          </a:xfrm>
          <a:prstGeom prst="rect">
            <a:avLst/>
          </a:prstGeom>
          <a:effectLst>
            <a:outerShdw blurRad="63500" sx="102000" sy="102000" algn="ctr" rotWithShape="0">
              <a:prstClr val="black">
                <a:alpha val="40000"/>
              </a:prstClr>
            </a:outerShdw>
          </a:effectLst>
        </p:spPr>
      </p:pic>
      <p:pic>
        <p:nvPicPr>
          <p:cNvPr id="13" name="Picture 12"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95" y="3147720"/>
            <a:ext cx="1754372"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7C6F35A-0AE0-43C9-11D0-9B0502B73BEA}"/>
              </a:ext>
            </a:extLst>
          </p:cNvPr>
          <p:cNvPicPr>
            <a:picLocks noChangeAspect="1"/>
          </p:cNvPicPr>
          <p:nvPr/>
        </p:nvPicPr>
        <p:blipFill>
          <a:blip r:embed="rId6"/>
          <a:stretch>
            <a:fillRect/>
          </a:stretch>
        </p:blipFill>
        <p:spPr>
          <a:xfrm>
            <a:off x="387540" y="2291323"/>
            <a:ext cx="8383699" cy="4500598"/>
          </a:xfrm>
          <a:prstGeom prst="rect">
            <a:avLst/>
          </a:prstGeom>
          <a:effectLst>
            <a:outerShdw blurRad="63500" sx="102000" sy="102000" algn="ctr" rotWithShape="0">
              <a:prstClr val="black">
                <a:alpha val="40000"/>
              </a:prstClr>
            </a:outerShdw>
          </a:effectLst>
        </p:spPr>
      </p:pic>
      <p:pic>
        <p:nvPicPr>
          <p:cNvPr id="21" name="Picture 20" descr="Loop">
            <a:extLst>
              <a:ext uri="{FF2B5EF4-FFF2-40B4-BE49-F238E27FC236}">
                <a16:creationId xmlns:a16="http://schemas.microsoft.com/office/drawing/2014/main" id="{D070E21C-FFB1-2C66-5CE1-BD418808EB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5017" y="5390706"/>
            <a:ext cx="1754372" cy="166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Loop">
            <a:extLst>
              <a:ext uri="{FF2B5EF4-FFF2-40B4-BE49-F238E27FC236}">
                <a16:creationId xmlns:a16="http://schemas.microsoft.com/office/drawing/2014/main" id="{B66EF1AB-4F55-75B9-AC76-67B855C8E9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638" y="2158410"/>
            <a:ext cx="1754372" cy="885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385EAD3E-A14E-34A3-172B-19A59C703F65}"/>
              </a:ext>
            </a:extLst>
          </p:cNvPr>
          <p:cNvSpPr>
            <a:spLocks noChangeArrowheads="1"/>
          </p:cNvSpPr>
          <p:nvPr/>
        </p:nvSpPr>
        <p:spPr bwMode="auto">
          <a:xfrm>
            <a:off x="0" y="-32467"/>
            <a:ext cx="9158780"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What’s important to you in future work?</a:t>
            </a:r>
          </a:p>
        </p:txBody>
      </p:sp>
      <p:pic>
        <p:nvPicPr>
          <p:cNvPr id="10" name="Graphic 9" descr="Badge with solid fill">
            <a:extLst>
              <a:ext uri="{FF2B5EF4-FFF2-40B4-BE49-F238E27FC236}">
                <a16:creationId xmlns:a16="http://schemas.microsoft.com/office/drawing/2014/main" id="{FB1BBA07-6896-4EB7-A9EB-D3D1520A855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38878" y="0"/>
            <a:ext cx="646331" cy="646331"/>
          </a:xfrm>
          <a:prstGeom prst="rect">
            <a:avLst/>
          </a:prstGeom>
        </p:spPr>
      </p:pic>
    </p:spTree>
    <p:custDataLst>
      <p:tags r:id="rId1"/>
    </p:custDataLst>
    <p:extLst>
      <p:ext uri="{BB962C8B-B14F-4D97-AF65-F5344CB8AC3E}">
        <p14:creationId xmlns:p14="http://schemas.microsoft.com/office/powerpoint/2010/main" val="291240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The Essential Skills</a:t>
            </a:r>
          </a:p>
        </p:txBody>
      </p:sp>
      <p:sp>
        <p:nvSpPr>
          <p:cNvPr id="4" name="TextBox 3">
            <a:extLst>
              <a:ext uri="{FF2B5EF4-FFF2-40B4-BE49-F238E27FC236}">
                <a16:creationId xmlns:a16="http://schemas.microsoft.com/office/drawing/2014/main" id="{2300B631-8771-8603-FC91-90F62538BBF4}"/>
              </a:ext>
            </a:extLst>
          </p:cNvPr>
          <p:cNvSpPr txBox="1"/>
          <p:nvPr/>
        </p:nvSpPr>
        <p:spPr>
          <a:xfrm>
            <a:off x="1" y="4340578"/>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Other skills some jobs need</a:t>
            </a:r>
          </a:p>
        </p:txBody>
      </p:sp>
      <p:sp>
        <p:nvSpPr>
          <p:cNvPr id="8" name="Oval 7">
            <a:extLst>
              <a:ext uri="{FF2B5EF4-FFF2-40B4-BE49-F238E27FC236}">
                <a16:creationId xmlns:a16="http://schemas.microsoft.com/office/drawing/2014/main" id="{EAC250B6-A611-8C57-3092-557EFBEB6BEE}"/>
              </a:ext>
            </a:extLst>
          </p:cNvPr>
          <p:cNvSpPr/>
          <p:nvPr/>
        </p:nvSpPr>
        <p:spPr>
          <a:xfrm>
            <a:off x="254567" y="5125643"/>
            <a:ext cx="2065867" cy="1569156"/>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IT Skills</a:t>
            </a:r>
          </a:p>
        </p:txBody>
      </p:sp>
      <p:sp>
        <p:nvSpPr>
          <p:cNvPr id="9" name="Oval 8">
            <a:extLst>
              <a:ext uri="{FF2B5EF4-FFF2-40B4-BE49-F238E27FC236}">
                <a16:creationId xmlns:a16="http://schemas.microsoft.com/office/drawing/2014/main" id="{142A9241-EC62-5EBD-AB6B-B5ADC84AA8F8}"/>
              </a:ext>
            </a:extLst>
          </p:cNvPr>
          <p:cNvSpPr/>
          <p:nvPr/>
        </p:nvSpPr>
        <p:spPr>
          <a:xfrm>
            <a:off x="2452794" y="5125643"/>
            <a:ext cx="2065867" cy="15691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Practical </a:t>
            </a:r>
          </a:p>
        </p:txBody>
      </p:sp>
      <p:sp>
        <p:nvSpPr>
          <p:cNvPr id="10" name="Oval 9">
            <a:extLst>
              <a:ext uri="{FF2B5EF4-FFF2-40B4-BE49-F238E27FC236}">
                <a16:creationId xmlns:a16="http://schemas.microsoft.com/office/drawing/2014/main" id="{25C5F4E5-7074-C512-93E2-CB70118EAD82}"/>
              </a:ext>
            </a:extLst>
          </p:cNvPr>
          <p:cNvSpPr/>
          <p:nvPr/>
        </p:nvSpPr>
        <p:spPr>
          <a:xfrm>
            <a:off x="4651021" y="5150109"/>
            <a:ext cx="2065867" cy="156915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Scientific </a:t>
            </a:r>
          </a:p>
        </p:txBody>
      </p:sp>
      <p:sp>
        <p:nvSpPr>
          <p:cNvPr id="11" name="Oval 10">
            <a:extLst>
              <a:ext uri="{FF2B5EF4-FFF2-40B4-BE49-F238E27FC236}">
                <a16:creationId xmlns:a16="http://schemas.microsoft.com/office/drawing/2014/main" id="{66051F0C-554B-7891-AC14-4E9D5D6375E6}"/>
              </a:ext>
            </a:extLst>
          </p:cNvPr>
          <p:cNvSpPr/>
          <p:nvPr/>
        </p:nvSpPr>
        <p:spPr>
          <a:xfrm>
            <a:off x="6892433" y="5125643"/>
            <a:ext cx="2065867" cy="1569156"/>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Physical </a:t>
            </a:r>
          </a:p>
        </p:txBody>
      </p:sp>
      <p:pic>
        <p:nvPicPr>
          <p:cNvPr id="6" name="Graphic 5">
            <a:extLst>
              <a:ext uri="{FF2B5EF4-FFF2-40B4-BE49-F238E27FC236}">
                <a16:creationId xmlns:a16="http://schemas.microsoft.com/office/drawing/2014/main" id="{9F6B58CD-83C9-C0DC-7898-6D296C5A3A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4DE5B991-825C-71BC-9586-062D296505A4}"/>
              </a:ext>
            </a:extLst>
          </p:cNvPr>
          <p:cNvPicPr>
            <a:picLocks noChangeAspect="1"/>
          </p:cNvPicPr>
          <p:nvPr/>
        </p:nvPicPr>
        <p:blipFill>
          <a:blip r:embed="rId6">
            <a:extLst>
              <a:ext uri="{28A0092B-C50C-407E-A947-70E740481C1C}">
                <a14:useLocalDpi xmlns:a14="http://schemas.microsoft.com/office/drawing/2010/main" val="0"/>
              </a:ext>
            </a:extLst>
          </a:blip>
          <a:srcRect l="49750" t="-5883"/>
          <a:stretch/>
        </p:blipFill>
        <p:spPr>
          <a:xfrm>
            <a:off x="1050062" y="2512572"/>
            <a:ext cx="6817128" cy="1695803"/>
          </a:xfrm>
          <a:prstGeom prst="rect">
            <a:avLst/>
          </a:prstGeom>
        </p:spPr>
      </p:pic>
      <p:pic>
        <p:nvPicPr>
          <p:cNvPr id="12" name="Picture 11">
            <a:extLst>
              <a:ext uri="{FF2B5EF4-FFF2-40B4-BE49-F238E27FC236}">
                <a16:creationId xmlns:a16="http://schemas.microsoft.com/office/drawing/2014/main" id="{DF3A0E4D-F4D9-06D2-3C67-030A4D30C7E9}"/>
              </a:ext>
            </a:extLst>
          </p:cNvPr>
          <p:cNvPicPr>
            <a:picLocks noChangeAspect="1"/>
          </p:cNvPicPr>
          <p:nvPr/>
        </p:nvPicPr>
        <p:blipFill>
          <a:blip r:embed="rId6">
            <a:extLst>
              <a:ext uri="{28A0092B-C50C-407E-A947-70E740481C1C}">
                <a14:useLocalDpi xmlns:a14="http://schemas.microsoft.com/office/drawing/2010/main" val="0"/>
              </a:ext>
            </a:extLst>
          </a:blip>
          <a:srcRect l="1" r="50444"/>
          <a:stretch/>
        </p:blipFill>
        <p:spPr>
          <a:xfrm>
            <a:off x="1110097" y="826095"/>
            <a:ext cx="6697058" cy="1601592"/>
          </a:xfrm>
          <a:prstGeom prst="rect">
            <a:avLst/>
          </a:prstGeom>
        </p:spPr>
      </p:pic>
    </p:spTree>
    <p:custDataLst>
      <p:tags r:id="rId1"/>
    </p:custDataLst>
    <p:extLst>
      <p:ext uri="{BB962C8B-B14F-4D97-AF65-F5344CB8AC3E}">
        <p14:creationId xmlns:p14="http://schemas.microsoft.com/office/powerpoint/2010/main" val="409720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F8C33-2E3F-32F9-53AC-97D72D15A79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B5CEF1B-FE77-7944-F594-33BD3DAA4C6C}"/>
              </a:ext>
            </a:extLst>
          </p:cNvPr>
          <p:cNvSpPr>
            <a:spLocks noChangeArrowheads="1"/>
          </p:cNvSpPr>
          <p:nvPr/>
        </p:nvSpPr>
        <p:spPr bwMode="auto">
          <a:xfrm>
            <a:off x="0" y="-32467"/>
            <a:ext cx="9158780" cy="7092363"/>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 name="Picture 9">
            <a:extLst>
              <a:ext uri="{FF2B5EF4-FFF2-40B4-BE49-F238E27FC236}">
                <a16:creationId xmlns:a16="http://schemas.microsoft.com/office/drawing/2014/main" id="{AA31B331-ADB2-0412-CBE8-C895F60722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261" y="1270382"/>
            <a:ext cx="5249008" cy="2038635"/>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571D0C50-6710-06A0-D199-CA4BEE4866B8}"/>
              </a:ext>
            </a:extLst>
          </p:cNvPr>
          <p:cNvPicPr>
            <a:picLocks noChangeAspect="1"/>
          </p:cNvPicPr>
          <p:nvPr/>
        </p:nvPicPr>
        <p:blipFill>
          <a:blip r:embed="rId5"/>
          <a:stretch>
            <a:fillRect/>
          </a:stretch>
        </p:blipFill>
        <p:spPr>
          <a:xfrm>
            <a:off x="2260820" y="2513094"/>
            <a:ext cx="6518898" cy="4191080"/>
          </a:xfrm>
          <a:prstGeom prst="rect">
            <a:avLst/>
          </a:prstGeom>
        </p:spPr>
      </p:pic>
      <p:sp>
        <p:nvSpPr>
          <p:cNvPr id="2" name="TextBox 1">
            <a:extLst>
              <a:ext uri="{FF2B5EF4-FFF2-40B4-BE49-F238E27FC236}">
                <a16:creationId xmlns:a16="http://schemas.microsoft.com/office/drawing/2014/main" id="{CB82D151-7A68-685D-A1B5-F07F4280D785}"/>
              </a:ext>
            </a:extLst>
          </p:cNvPr>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latin typeface="Calibri" panose="020F0502020204030204" pitchFamily="34" charset="0"/>
              </a:rPr>
              <a:t>One place for all your careers information.</a:t>
            </a:r>
          </a:p>
        </p:txBody>
      </p:sp>
      <p:sp>
        <p:nvSpPr>
          <p:cNvPr id="12" name="Rectangle 11">
            <a:extLst>
              <a:ext uri="{FF2B5EF4-FFF2-40B4-BE49-F238E27FC236}">
                <a16:creationId xmlns:a16="http://schemas.microsoft.com/office/drawing/2014/main" id="{04BED9E3-2662-084A-6860-84AABA52EFA9}"/>
              </a:ext>
            </a:extLst>
          </p:cNvPr>
          <p:cNvSpPr/>
          <p:nvPr/>
        </p:nvSpPr>
        <p:spPr>
          <a:xfrm>
            <a:off x="403126" y="1716270"/>
            <a:ext cx="1572650" cy="4862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pic>
        <p:nvPicPr>
          <p:cNvPr id="11" name="Picture 10" descr="Loop">
            <a:extLst>
              <a:ext uri="{FF2B5EF4-FFF2-40B4-BE49-F238E27FC236}">
                <a16:creationId xmlns:a16="http://schemas.microsoft.com/office/drawing/2014/main" id="{453A4DC0-5867-68D1-98C2-0186263D40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8339" y="4735392"/>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ABA289F6-6B17-3685-B80C-7E4584F0EE2F}"/>
              </a:ext>
            </a:extLst>
          </p:cNvPr>
          <p:cNvSpPr>
            <a:spLocks noChangeArrowheads="1"/>
          </p:cNvSpPr>
          <p:nvPr/>
        </p:nvSpPr>
        <p:spPr bwMode="auto">
          <a:xfrm>
            <a:off x="-1" y="-83567"/>
            <a:ext cx="9111615"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Think about what you have to offer</a:t>
            </a:r>
          </a:p>
        </p:txBody>
      </p:sp>
      <p:pic>
        <p:nvPicPr>
          <p:cNvPr id="20" name="Graphic 19" descr="Badge with solid fill">
            <a:extLst>
              <a:ext uri="{FF2B5EF4-FFF2-40B4-BE49-F238E27FC236}">
                <a16:creationId xmlns:a16="http://schemas.microsoft.com/office/drawing/2014/main" id="{2AE58659-3D70-64C1-B1FA-A83FCE7597B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38878" y="0"/>
            <a:ext cx="646331" cy="646331"/>
          </a:xfrm>
          <a:prstGeom prst="rect">
            <a:avLst/>
          </a:prstGeom>
        </p:spPr>
      </p:pic>
    </p:spTree>
    <p:custDataLst>
      <p:tags r:id="rId1"/>
    </p:custDataLst>
    <p:extLst>
      <p:ext uri="{BB962C8B-B14F-4D97-AF65-F5344CB8AC3E}">
        <p14:creationId xmlns:p14="http://schemas.microsoft.com/office/powerpoint/2010/main" val="26648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68738" cy="6864296"/>
          </a:xfrm>
          <a:prstGeom prst="rect">
            <a:avLst/>
          </a:prstGeom>
          <a:solidFill>
            <a:srgbClr val="5F295F"/>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latin typeface="Calibri" panose="020F0502020204030204" pitchFamily="34" charset="0"/>
            </a:endParaRPr>
          </a:p>
        </p:txBody>
      </p:sp>
      <p:grpSp>
        <p:nvGrpSpPr>
          <p:cNvPr id="22" name="Group 21">
            <a:extLst>
              <a:ext uri="{FF2B5EF4-FFF2-40B4-BE49-F238E27FC236}">
                <a16:creationId xmlns:a16="http://schemas.microsoft.com/office/drawing/2014/main" id="{10B52D80-08CD-4B61-9077-2917DADCE601}"/>
              </a:ext>
            </a:extLst>
          </p:cNvPr>
          <p:cNvGrpSpPr/>
          <p:nvPr/>
        </p:nvGrpSpPr>
        <p:grpSpPr>
          <a:xfrm>
            <a:off x="3115097" y="937865"/>
            <a:ext cx="5989754" cy="3909489"/>
            <a:chOff x="2062406" y="1561768"/>
            <a:chExt cx="6949131" cy="3734464"/>
          </a:xfrm>
        </p:grpSpPr>
        <p:pic>
          <p:nvPicPr>
            <p:cNvPr id="23" name="Picture 22">
              <a:extLst>
                <a:ext uri="{FF2B5EF4-FFF2-40B4-BE49-F238E27FC236}">
                  <a16:creationId xmlns:a16="http://schemas.microsoft.com/office/drawing/2014/main" id="{5305E2CC-D053-4B7D-B4FE-EA3B13C3792A}"/>
                </a:ext>
              </a:extLst>
            </p:cNvPr>
            <p:cNvPicPr>
              <a:picLocks noChangeAspect="1"/>
            </p:cNvPicPr>
            <p:nvPr/>
          </p:nvPicPr>
          <p:blipFill>
            <a:blip r:embed="rId3"/>
            <a:stretch>
              <a:fillRect/>
            </a:stretch>
          </p:blipFill>
          <p:spPr>
            <a:xfrm>
              <a:off x="2062406" y="1561768"/>
              <a:ext cx="6949131" cy="3734464"/>
            </a:xfrm>
            <a:prstGeom prst="rect">
              <a:avLst/>
            </a:prstGeom>
          </p:spPr>
        </p:pic>
        <p:sp>
          <p:nvSpPr>
            <p:cNvPr id="24" name="Rectangle 23">
              <a:extLst>
                <a:ext uri="{FF2B5EF4-FFF2-40B4-BE49-F238E27FC236}">
                  <a16:creationId xmlns:a16="http://schemas.microsoft.com/office/drawing/2014/main" id="{68D9BB20-ECA4-47AF-A0FF-957D51C8DAA3}"/>
                </a:ext>
              </a:extLst>
            </p:cNvPr>
            <p:cNvSpPr/>
            <p:nvPr/>
          </p:nvSpPr>
          <p:spPr>
            <a:xfrm>
              <a:off x="2206784" y="2538602"/>
              <a:ext cx="3299950" cy="60427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latin typeface="Calibri" panose="020F0502020204030204" pitchFamily="34" charset="0"/>
              </a:endParaRPr>
            </a:p>
          </p:txBody>
        </p:sp>
      </p:grpSp>
      <p:pic>
        <p:nvPicPr>
          <p:cNvPr id="3" name="Picture 2">
            <a:extLst>
              <a:ext uri="{FF2B5EF4-FFF2-40B4-BE49-F238E27FC236}">
                <a16:creationId xmlns:a16="http://schemas.microsoft.com/office/drawing/2014/main" id="{0EF27918-01D6-E00D-5A20-FC081FEB8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40" y="937865"/>
            <a:ext cx="2962688" cy="4982270"/>
          </a:xfrm>
          <a:prstGeom prst="rect">
            <a:avLst/>
          </a:prstGeom>
        </p:spPr>
      </p:pic>
      <p:pic>
        <p:nvPicPr>
          <p:cNvPr id="4"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62" y="1687029"/>
            <a:ext cx="2194440" cy="56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58CA2296-73A7-4896-8D09-C2EA756ED88F}"/>
              </a:ext>
            </a:extLst>
          </p:cNvPr>
          <p:cNvSpPr>
            <a:spLocks noChangeArrowheads="1"/>
          </p:cNvSpPr>
          <p:nvPr/>
        </p:nvSpPr>
        <p:spPr bwMode="auto">
          <a:xfrm>
            <a:off x="-24738" y="-3392"/>
            <a:ext cx="9168738" cy="78898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dirty="0">
                <a:solidFill>
                  <a:schemeClr val="bg1"/>
                </a:solidFill>
                <a:latin typeface="Calibri" panose="020F0502020204030204" pitchFamily="34" charset="0"/>
              </a:rPr>
              <a:t>What are your skill strengths?</a:t>
            </a:r>
          </a:p>
        </p:txBody>
      </p:sp>
      <p:pic>
        <p:nvPicPr>
          <p:cNvPr id="10" name="Graphic 9" descr="Badge with solid fill">
            <a:extLst>
              <a:ext uri="{FF2B5EF4-FFF2-40B4-BE49-F238E27FC236}">
                <a16:creationId xmlns:a16="http://schemas.microsoft.com/office/drawing/2014/main" id="{D7DB3C29-A619-458E-95E5-BDC7E04454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1341" y="73341"/>
            <a:ext cx="646331" cy="646331"/>
          </a:xfrm>
          <a:prstGeom prst="rect">
            <a:avLst/>
          </a:prstGeom>
        </p:spPr>
      </p:pic>
      <p:pic>
        <p:nvPicPr>
          <p:cNvPr id="6" name="Picture 5">
            <a:extLst>
              <a:ext uri="{FF2B5EF4-FFF2-40B4-BE49-F238E27FC236}">
                <a16:creationId xmlns:a16="http://schemas.microsoft.com/office/drawing/2014/main" id="{01CA56F0-B15E-FD07-3BEC-B9D3E757E649}"/>
              </a:ext>
            </a:extLst>
          </p:cNvPr>
          <p:cNvPicPr>
            <a:picLocks noChangeAspect="1"/>
          </p:cNvPicPr>
          <p:nvPr/>
        </p:nvPicPr>
        <p:blipFill>
          <a:blip r:embed="rId8"/>
          <a:stretch>
            <a:fillRect/>
          </a:stretch>
        </p:blipFill>
        <p:spPr>
          <a:xfrm>
            <a:off x="3163136" y="4955562"/>
            <a:ext cx="5893676" cy="1624892"/>
          </a:xfrm>
          <a:prstGeom prst="rect">
            <a:avLst/>
          </a:prstGeom>
        </p:spPr>
      </p:pic>
    </p:spTree>
    <p:extLst>
      <p:ext uri="{BB962C8B-B14F-4D97-AF65-F5344CB8AC3E}">
        <p14:creationId xmlns:p14="http://schemas.microsoft.com/office/powerpoint/2010/main" val="154461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17" name="Group 16">
            <a:extLst>
              <a:ext uri="{FF2B5EF4-FFF2-40B4-BE49-F238E27FC236}">
                <a16:creationId xmlns:a16="http://schemas.microsoft.com/office/drawing/2014/main" id="{8A55DCFA-D03E-4029-AE17-D010EA73212F}"/>
              </a:ext>
            </a:extLst>
          </p:cNvPr>
          <p:cNvGrpSpPr/>
          <p:nvPr/>
        </p:nvGrpSpPr>
        <p:grpSpPr>
          <a:xfrm>
            <a:off x="5306811" y="2535305"/>
            <a:ext cx="3563414" cy="2724150"/>
            <a:chOff x="4440559" y="3039442"/>
            <a:chExt cx="4230861" cy="2724150"/>
          </a:xfrm>
          <a:solidFill>
            <a:schemeClr val="bg1"/>
          </a:solidFill>
        </p:grpSpPr>
        <p:sp>
          <p:nvSpPr>
            <p:cNvPr id="18" name="Left Arrow 6">
              <a:extLst>
                <a:ext uri="{FF2B5EF4-FFF2-40B4-BE49-F238E27FC236}">
                  <a16:creationId xmlns:a16="http://schemas.microsoft.com/office/drawing/2014/main" id="{65A83E76-EB62-4C86-A864-281A8A286B63}"/>
                </a:ext>
              </a:extLst>
            </p:cNvPr>
            <p:cNvSpPr/>
            <p:nvPr/>
          </p:nvSpPr>
          <p:spPr>
            <a:xfrm>
              <a:off x="4440559" y="3709152"/>
              <a:ext cx="1495713" cy="1123950"/>
            </a:xfrm>
            <a:prstGeom prst="lef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Calibri" panose="020F0502020204030204" pitchFamily="34" charset="0"/>
              </a:endParaRPr>
            </a:p>
          </p:txBody>
        </p:sp>
        <p:sp>
          <p:nvSpPr>
            <p:cNvPr id="19" name="Flowchart: Process 18">
              <a:extLst>
                <a:ext uri="{FF2B5EF4-FFF2-40B4-BE49-F238E27FC236}">
                  <a16:creationId xmlns:a16="http://schemas.microsoft.com/office/drawing/2014/main" id="{97060318-BE49-4B10-900A-0BA87EC129CE}"/>
                </a:ext>
              </a:extLst>
            </p:cNvPr>
            <p:cNvSpPr/>
            <p:nvPr/>
          </p:nvSpPr>
          <p:spPr>
            <a:xfrm>
              <a:off x="5471019" y="3039442"/>
              <a:ext cx="3200401" cy="272415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All your skills are ‘banked’ for later when you want to apply</a:t>
              </a:r>
            </a:p>
          </p:txBody>
        </p:sp>
      </p:grpSp>
      <p:grpSp>
        <p:nvGrpSpPr>
          <p:cNvPr id="20" name="Group 19">
            <a:extLst>
              <a:ext uri="{FF2B5EF4-FFF2-40B4-BE49-F238E27FC236}">
                <a16:creationId xmlns:a16="http://schemas.microsoft.com/office/drawing/2014/main" id="{3C7A2F8D-67A5-47B6-ADAE-2E6AED600239}"/>
              </a:ext>
            </a:extLst>
          </p:cNvPr>
          <p:cNvGrpSpPr/>
          <p:nvPr/>
        </p:nvGrpSpPr>
        <p:grpSpPr>
          <a:xfrm>
            <a:off x="5306810" y="375019"/>
            <a:ext cx="3547370" cy="1074531"/>
            <a:chOff x="4068774" y="2860649"/>
            <a:chExt cx="4398754" cy="1270017"/>
          </a:xfrm>
          <a:solidFill>
            <a:schemeClr val="bg1"/>
          </a:solidFill>
        </p:grpSpPr>
        <p:sp>
          <p:nvSpPr>
            <p:cNvPr id="21" name="Left Arrow 14">
              <a:extLst>
                <a:ext uri="{FF2B5EF4-FFF2-40B4-BE49-F238E27FC236}">
                  <a16:creationId xmlns:a16="http://schemas.microsoft.com/office/drawing/2014/main" id="{1E180B9B-5B22-49E4-B000-B54D919B3405}"/>
                </a:ext>
              </a:extLst>
            </p:cNvPr>
            <p:cNvSpPr/>
            <p:nvPr/>
          </p:nvSpPr>
          <p:spPr>
            <a:xfrm>
              <a:off x="4068774" y="2885108"/>
              <a:ext cx="1562100" cy="1123950"/>
            </a:xfrm>
            <a:prstGeom prst="lef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Calibri" panose="020F0502020204030204" pitchFamily="34" charset="0"/>
              </a:endParaRPr>
            </a:p>
          </p:txBody>
        </p:sp>
        <p:sp>
          <p:nvSpPr>
            <p:cNvPr id="22" name="Flowchart: Process 21">
              <a:extLst>
                <a:ext uri="{FF2B5EF4-FFF2-40B4-BE49-F238E27FC236}">
                  <a16:creationId xmlns:a16="http://schemas.microsoft.com/office/drawing/2014/main" id="{1B414020-5E90-4291-9071-AA620C4B9926}"/>
                </a:ext>
              </a:extLst>
            </p:cNvPr>
            <p:cNvSpPr/>
            <p:nvPr/>
          </p:nvSpPr>
          <p:spPr>
            <a:xfrm>
              <a:off x="5164870" y="2860649"/>
              <a:ext cx="3302658" cy="1270017"/>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Add your own examples</a:t>
              </a:r>
            </a:p>
          </p:txBody>
        </p:sp>
      </p:grpSp>
      <p:pic>
        <p:nvPicPr>
          <p:cNvPr id="23" name="Picture 22">
            <a:extLst>
              <a:ext uri="{FF2B5EF4-FFF2-40B4-BE49-F238E27FC236}">
                <a16:creationId xmlns:a16="http://schemas.microsoft.com/office/drawing/2014/main" id="{76E3E501-019F-4674-AA5F-48711D8909A4}"/>
              </a:ext>
            </a:extLst>
          </p:cNvPr>
          <p:cNvPicPr>
            <a:picLocks noChangeAspect="1"/>
          </p:cNvPicPr>
          <p:nvPr/>
        </p:nvPicPr>
        <p:blipFill>
          <a:blip r:embed="rId3"/>
          <a:stretch>
            <a:fillRect/>
          </a:stretch>
        </p:blipFill>
        <p:spPr>
          <a:xfrm>
            <a:off x="235668" y="484019"/>
            <a:ext cx="4983541" cy="5034099"/>
          </a:xfrm>
          <a:prstGeom prst="rect">
            <a:avLst/>
          </a:prstGeom>
        </p:spPr>
      </p:pic>
      <p:pic>
        <p:nvPicPr>
          <p:cNvPr id="24" name="Picture 23">
            <a:extLst>
              <a:ext uri="{FF2B5EF4-FFF2-40B4-BE49-F238E27FC236}">
                <a16:creationId xmlns:a16="http://schemas.microsoft.com/office/drawing/2014/main" id="{C7563A91-9CC1-4744-B692-7E34AAF64945}"/>
              </a:ext>
            </a:extLst>
          </p:cNvPr>
          <p:cNvPicPr>
            <a:picLocks noChangeAspect="1"/>
          </p:cNvPicPr>
          <p:nvPr/>
        </p:nvPicPr>
        <p:blipFill rotWithShape="1">
          <a:blip r:embed="rId4"/>
          <a:srcRect t="80296"/>
          <a:stretch/>
        </p:blipFill>
        <p:spPr>
          <a:xfrm>
            <a:off x="235668" y="5475551"/>
            <a:ext cx="4983541" cy="1101325"/>
          </a:xfrm>
          <a:prstGeom prst="rect">
            <a:avLst/>
          </a:prstGeom>
        </p:spPr>
      </p:pic>
      <p:grpSp>
        <p:nvGrpSpPr>
          <p:cNvPr id="25" name="Group 24">
            <a:extLst>
              <a:ext uri="{FF2B5EF4-FFF2-40B4-BE49-F238E27FC236}">
                <a16:creationId xmlns:a16="http://schemas.microsoft.com/office/drawing/2014/main" id="{2D8A8471-157D-46E6-A069-B0A65CE76C00}"/>
              </a:ext>
            </a:extLst>
          </p:cNvPr>
          <p:cNvGrpSpPr/>
          <p:nvPr/>
        </p:nvGrpSpPr>
        <p:grpSpPr>
          <a:xfrm>
            <a:off x="5208623" y="5548473"/>
            <a:ext cx="3645557" cy="1084330"/>
            <a:chOff x="3942596" y="2807086"/>
            <a:chExt cx="4520506" cy="1281599"/>
          </a:xfrm>
          <a:solidFill>
            <a:schemeClr val="bg1"/>
          </a:solidFill>
        </p:grpSpPr>
        <p:sp>
          <p:nvSpPr>
            <p:cNvPr id="26" name="Left Arrow 14">
              <a:extLst>
                <a:ext uri="{FF2B5EF4-FFF2-40B4-BE49-F238E27FC236}">
                  <a16:creationId xmlns:a16="http://schemas.microsoft.com/office/drawing/2014/main" id="{DAE82F83-DE80-4117-8638-6F77EB57B01B}"/>
                </a:ext>
              </a:extLst>
            </p:cNvPr>
            <p:cNvSpPr/>
            <p:nvPr/>
          </p:nvSpPr>
          <p:spPr>
            <a:xfrm>
              <a:off x="3942596" y="2964735"/>
              <a:ext cx="1562100" cy="1123950"/>
            </a:xfrm>
            <a:prstGeom prst="lef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Calibri" panose="020F0502020204030204" pitchFamily="34" charset="0"/>
              </a:endParaRPr>
            </a:p>
          </p:txBody>
        </p:sp>
        <p:sp>
          <p:nvSpPr>
            <p:cNvPr id="27" name="Flowchart: Process 26">
              <a:extLst>
                <a:ext uri="{FF2B5EF4-FFF2-40B4-BE49-F238E27FC236}">
                  <a16:creationId xmlns:a16="http://schemas.microsoft.com/office/drawing/2014/main" id="{260F7DE9-03F7-4550-B2C3-9EC11834BFB2}"/>
                </a:ext>
              </a:extLst>
            </p:cNvPr>
            <p:cNvSpPr/>
            <p:nvPr/>
          </p:nvSpPr>
          <p:spPr>
            <a:xfrm>
              <a:off x="5120652" y="2807086"/>
              <a:ext cx="3342450" cy="1270017"/>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See how YOUR skills compare to a job</a:t>
              </a:r>
            </a:p>
          </p:txBody>
        </p:sp>
      </p:grpSp>
      <p:sp>
        <p:nvSpPr>
          <p:cNvPr id="13" name="Explosion 2 12"/>
          <p:cNvSpPr/>
          <p:nvPr/>
        </p:nvSpPr>
        <p:spPr>
          <a:xfrm>
            <a:off x="452867" y="1633847"/>
            <a:ext cx="7689035" cy="4288945"/>
          </a:xfrm>
          <a:prstGeom prst="irregularSeal2">
            <a:avLst/>
          </a:prstGeom>
          <a:solidFill>
            <a:srgbClr val="337AB7"/>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latin typeface="Calibri" panose="020F0502020204030204" pitchFamily="34" charset="0"/>
              </a:rPr>
              <a:t>Useful for work experience </a:t>
            </a:r>
          </a:p>
        </p:txBody>
      </p:sp>
      <p:sp>
        <p:nvSpPr>
          <p:cNvPr id="29" name="Explosion: 14 Points 28">
            <a:extLst>
              <a:ext uri="{FF2B5EF4-FFF2-40B4-BE49-F238E27FC236}">
                <a16:creationId xmlns:a16="http://schemas.microsoft.com/office/drawing/2014/main" id="{EBFD9DA8-4590-2767-42D4-9968378DB790}"/>
              </a:ext>
            </a:extLst>
          </p:cNvPr>
          <p:cNvSpPr/>
          <p:nvPr/>
        </p:nvSpPr>
        <p:spPr>
          <a:xfrm>
            <a:off x="5755580" y="952678"/>
            <a:ext cx="3152752" cy="2048390"/>
          </a:xfrm>
          <a:prstGeom prst="irregularSeal2">
            <a:avLst/>
          </a:prstGeom>
          <a:solidFill>
            <a:srgbClr val="002060"/>
          </a:solidFill>
          <a:ln w="3810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rPr>
              <a:t>Today: Add at least 2 examples</a:t>
            </a:r>
          </a:p>
        </p:txBody>
      </p:sp>
    </p:spTree>
    <p:extLst>
      <p:ext uri="{BB962C8B-B14F-4D97-AF65-F5344CB8AC3E}">
        <p14:creationId xmlns:p14="http://schemas.microsoft.com/office/powerpoint/2010/main" val="106268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58780" cy="6858000"/>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3" name="Picture 2">
            <a:extLst>
              <a:ext uri="{FF2B5EF4-FFF2-40B4-BE49-F238E27FC236}">
                <a16:creationId xmlns:a16="http://schemas.microsoft.com/office/drawing/2014/main" id="{399AC22F-27E0-4520-A2FF-12D0938DD45F}"/>
              </a:ext>
            </a:extLst>
          </p:cNvPr>
          <p:cNvPicPr>
            <a:picLocks noChangeAspect="1"/>
          </p:cNvPicPr>
          <p:nvPr/>
        </p:nvPicPr>
        <p:blipFill>
          <a:blip r:embed="rId3"/>
          <a:stretch>
            <a:fillRect/>
          </a:stretch>
        </p:blipFill>
        <p:spPr>
          <a:xfrm>
            <a:off x="288642" y="879267"/>
            <a:ext cx="5259772" cy="1974896"/>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C9393EEB-2852-4803-9C0C-E6F179168610}"/>
              </a:ext>
            </a:extLst>
          </p:cNvPr>
          <p:cNvPicPr>
            <a:picLocks noChangeAspect="1"/>
          </p:cNvPicPr>
          <p:nvPr/>
        </p:nvPicPr>
        <p:blipFill>
          <a:blip r:embed="rId4"/>
          <a:stretch>
            <a:fillRect/>
          </a:stretch>
        </p:blipFill>
        <p:spPr>
          <a:xfrm>
            <a:off x="1913951" y="1369193"/>
            <a:ext cx="6058869" cy="3820850"/>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74263CB5-405E-42FD-AAA9-6D6B96AFA8BD}"/>
              </a:ext>
            </a:extLst>
          </p:cNvPr>
          <p:cNvPicPr>
            <a:picLocks noChangeAspect="1"/>
          </p:cNvPicPr>
          <p:nvPr/>
        </p:nvPicPr>
        <p:blipFill>
          <a:blip r:embed="rId5"/>
          <a:stretch>
            <a:fillRect/>
          </a:stretch>
        </p:blipFill>
        <p:spPr>
          <a:xfrm>
            <a:off x="3216626" y="3182517"/>
            <a:ext cx="5649748" cy="3425198"/>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0C64535C-240A-4A70-BCB1-65728C6DF6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0271" y="628982"/>
            <a:ext cx="2391229" cy="95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a:extLst>
              <a:ext uri="{FF2B5EF4-FFF2-40B4-BE49-F238E27FC236}">
                <a16:creationId xmlns:a16="http://schemas.microsoft.com/office/drawing/2014/main" id="{EE0BE74C-08C8-49C8-966F-BDCC13F74F78}"/>
              </a:ext>
            </a:extLst>
          </p:cNvPr>
          <p:cNvSpPr>
            <a:spLocks noChangeArrowheads="1"/>
          </p:cNvSpPr>
          <p:nvPr/>
        </p:nvSpPr>
        <p:spPr bwMode="auto">
          <a:xfrm>
            <a:off x="0" y="-64640"/>
            <a:ext cx="9144000" cy="646331"/>
          </a:xfrm>
          <a:prstGeom prst="rect">
            <a:avLst/>
          </a:prstGeom>
          <a:solidFill>
            <a:srgbClr val="002060"/>
          </a:solidFill>
          <a:ln w="9525">
            <a:noFill/>
            <a:miter lim="800000"/>
            <a:headEnd/>
            <a:tailEnd/>
          </a:ln>
          <a:effectLst/>
        </p:spPr>
        <p:txBody>
          <a:bodyPr wrap="square" anchor="ctr">
            <a:spAutoFit/>
          </a:bodyPr>
          <a:lstStyle/>
          <a:p>
            <a:pPr algn="ctr" eaLnBrk="1" hangingPunct="1">
              <a:defRPr/>
            </a:pPr>
            <a:r>
              <a:rPr lang="en-GB" sz="3600" dirty="0">
                <a:solidFill>
                  <a:schemeClr val="bg1"/>
                </a:solidFill>
                <a:latin typeface="Calibri" panose="020F0502020204030204" pitchFamily="34" charset="0"/>
                <a:ea typeface="Arial" charset="0"/>
                <a:cs typeface="Arial" charset="0"/>
              </a:rPr>
              <a:t>Use your skills when you apply </a:t>
            </a:r>
          </a:p>
        </p:txBody>
      </p:sp>
      <p:pic>
        <p:nvPicPr>
          <p:cNvPr id="9" name="Graphic 8" descr="Badge with solid fill">
            <a:extLst>
              <a:ext uri="{FF2B5EF4-FFF2-40B4-BE49-F238E27FC236}">
                <a16:creationId xmlns:a16="http://schemas.microsoft.com/office/drawing/2014/main" id="{1EFEEC49-1BE3-49AE-8EF4-F83B6E2B65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95041" y="-64641"/>
            <a:ext cx="646331" cy="646331"/>
          </a:xfrm>
          <a:prstGeom prst="rect">
            <a:avLst/>
          </a:prstGeom>
        </p:spPr>
      </p:pic>
    </p:spTree>
    <p:extLst>
      <p:ext uri="{BB962C8B-B14F-4D97-AF65-F5344CB8AC3E}">
        <p14:creationId xmlns:p14="http://schemas.microsoft.com/office/powerpoint/2010/main" val="21748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622A5E">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0"/>
            <a:ext cx="9143999" cy="646331"/>
          </a:xfrm>
          <a:prstGeom prst="rect">
            <a:avLst/>
          </a:prstGeom>
          <a:solidFill>
            <a:srgbClr val="002060"/>
          </a:solidFill>
        </p:spPr>
        <p:txBody>
          <a:bodyPr wrap="square" rtlCol="0">
            <a:spAutoFit/>
          </a:bodyPr>
          <a:lstStyle/>
          <a:p>
            <a:pPr algn="ctr"/>
            <a:r>
              <a:rPr lang="en-GB" sz="3600" dirty="0">
                <a:solidFill>
                  <a:schemeClr val="bg1"/>
                </a:solidFill>
              </a:rPr>
              <a:t>Recorded video of lesson 1</a:t>
            </a:r>
          </a:p>
        </p:txBody>
      </p:sp>
      <p:pic>
        <p:nvPicPr>
          <p:cNvPr id="4" name="Graphic 3" descr="Vlog with solid fill">
            <a:hlinkClick r:id="rId4"/>
            <a:extLst>
              <a:ext uri="{FF2B5EF4-FFF2-40B4-BE49-F238E27FC236}">
                <a16:creationId xmlns:a16="http://schemas.microsoft.com/office/drawing/2014/main" id="{53FC4008-C64F-578B-272D-AD0A50F388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85886" y="897762"/>
            <a:ext cx="3372221" cy="3372221"/>
          </a:xfrm>
          <a:prstGeom prst="rect">
            <a:avLst/>
          </a:prstGeom>
        </p:spPr>
      </p:pic>
      <p:sp>
        <p:nvSpPr>
          <p:cNvPr id="6" name="TextBox 5">
            <a:extLst>
              <a:ext uri="{FF2B5EF4-FFF2-40B4-BE49-F238E27FC236}">
                <a16:creationId xmlns:a16="http://schemas.microsoft.com/office/drawing/2014/main" id="{3DFC4364-D740-ACC6-74C3-C9A0A8824C15}"/>
              </a:ext>
            </a:extLst>
          </p:cNvPr>
          <p:cNvSpPr txBox="1"/>
          <p:nvPr/>
        </p:nvSpPr>
        <p:spPr>
          <a:xfrm>
            <a:off x="812870" y="4884109"/>
            <a:ext cx="7733518" cy="1200329"/>
          </a:xfrm>
          <a:prstGeom prst="rect">
            <a:avLst/>
          </a:prstGeom>
          <a:noFill/>
        </p:spPr>
        <p:txBody>
          <a:bodyPr wrap="square" rtlCol="0">
            <a:spAutoFit/>
          </a:bodyPr>
          <a:lstStyle/>
          <a:p>
            <a:pPr algn="ctr"/>
            <a:r>
              <a:rPr lang="en-GB" sz="2400" dirty="0">
                <a:solidFill>
                  <a:schemeClr val="bg1"/>
                </a:solidFill>
                <a:latin typeface="Aptos" panose="020B0004020202020204" pitchFamily="34" charset="0"/>
                <a:ea typeface="Times New Roman" panose="02020603050405020304" pitchFamily="18" charset="0"/>
              </a:rPr>
              <a:t>Right click to play the video above or copy and paste in a new tab to view: </a:t>
            </a:r>
            <a:endParaRPr lang="en-GB" sz="2400" dirty="0">
              <a:solidFill>
                <a:schemeClr val="bg1"/>
              </a:solidFill>
              <a:latin typeface="Aptos" panose="020B000402020202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endParaRPr>
          </a:p>
          <a:p>
            <a:pPr algn="ctr"/>
            <a:endParaRPr lang="en-GB" sz="2400" dirty="0"/>
          </a:p>
        </p:txBody>
      </p:sp>
      <p:sp>
        <p:nvSpPr>
          <p:cNvPr id="5" name="TextBox 4">
            <a:extLst>
              <a:ext uri="{FF2B5EF4-FFF2-40B4-BE49-F238E27FC236}">
                <a16:creationId xmlns:a16="http://schemas.microsoft.com/office/drawing/2014/main" id="{D9A134F0-3AAD-2245-ABC1-97847BFC8EBA}"/>
              </a:ext>
            </a:extLst>
          </p:cNvPr>
          <p:cNvSpPr txBox="1"/>
          <p:nvPr/>
        </p:nvSpPr>
        <p:spPr>
          <a:xfrm>
            <a:off x="2341418" y="3990109"/>
            <a:ext cx="4488873" cy="830997"/>
          </a:xfrm>
          <a:prstGeom prst="rect">
            <a:avLst/>
          </a:prstGeom>
          <a:noFill/>
        </p:spPr>
        <p:txBody>
          <a:bodyPr wrap="square" rtlCol="0">
            <a:spAutoFit/>
          </a:bodyPr>
          <a:lstStyle/>
          <a:p>
            <a:pPr algn="ctr"/>
            <a:r>
              <a:rPr lang="en-GB" sz="2400" dirty="0">
                <a:solidFill>
                  <a:srgbClr val="FFFF00"/>
                </a:solidFill>
                <a:hlinkClick r:id="rId4">
                  <a:extLst>
                    <a:ext uri="{A12FA001-AC4F-418D-AE19-62706E023703}">
                      <ahyp:hlinkClr xmlns:ahyp="http://schemas.microsoft.com/office/drawing/2018/hyperlinkcolor" val="tx"/>
                    </a:ext>
                  </a:extLst>
                </a:hlinkClick>
              </a:rPr>
              <a:t>https://youtu.be/YUugDc3tYjM</a:t>
            </a:r>
            <a:endParaRPr lang="en-GB" sz="2400" dirty="0">
              <a:solidFill>
                <a:srgbClr val="FFFF00"/>
              </a:solidFill>
            </a:endParaRPr>
          </a:p>
          <a:p>
            <a:pPr algn="ctr"/>
            <a:endParaRPr lang="en-GB" sz="2400" dirty="0">
              <a:solidFill>
                <a:srgbClr val="FFFF00"/>
              </a:solidFill>
            </a:endParaRPr>
          </a:p>
        </p:txBody>
      </p:sp>
      <p:pic>
        <p:nvPicPr>
          <p:cNvPr id="7" name="Graphic 6" descr="Badge 1 with solid fill">
            <a:extLst>
              <a:ext uri="{FF2B5EF4-FFF2-40B4-BE49-F238E27FC236}">
                <a16:creationId xmlns:a16="http://schemas.microsoft.com/office/drawing/2014/main" id="{1D8FB153-F732-979C-87B8-BE90434F089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612490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76EC9-6FB9-C7C4-7752-60F497D839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EB307AE-4572-2241-76E0-4DBBA43820DA}"/>
              </a:ext>
            </a:extLst>
          </p:cNvPr>
          <p:cNvSpPr/>
          <p:nvPr/>
        </p:nvSpPr>
        <p:spPr>
          <a:xfrm>
            <a:off x="0" y="-63144"/>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6" name="Rectangle 5">
            <a:extLst>
              <a:ext uri="{FF2B5EF4-FFF2-40B4-BE49-F238E27FC236}">
                <a16:creationId xmlns:a16="http://schemas.microsoft.com/office/drawing/2014/main" id="{02EDF35B-CCD3-EF90-946A-BE42B81E9A27}"/>
              </a:ext>
            </a:extLst>
          </p:cNvPr>
          <p:cNvSpPr/>
          <p:nvPr/>
        </p:nvSpPr>
        <p:spPr>
          <a:xfrm>
            <a:off x="259030" y="1178791"/>
            <a:ext cx="8148155"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30CFF9A1-93B9-15C7-6E3F-2F042C1E05D9}"/>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8DCB701E-E1B6-30FA-91CE-562F6912524C}"/>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13" name="Rectangle 2">
            <a:extLst>
              <a:ext uri="{FF2B5EF4-FFF2-40B4-BE49-F238E27FC236}">
                <a16:creationId xmlns:a16="http://schemas.microsoft.com/office/drawing/2014/main" id="{2F9FC645-3EC6-37F6-B7AD-CD670031327E}"/>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9F0C968-6CD7-0F12-B2E3-F52C5E8B0824}"/>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latin typeface="Calibri" panose="020F0502020204030204" pitchFamily="34" charset="0"/>
              </a:rPr>
              <a:t>Task to complete on Careerpilot</a:t>
            </a:r>
          </a:p>
        </p:txBody>
      </p:sp>
      <p:sp>
        <p:nvSpPr>
          <p:cNvPr id="17" name="Rectangle 16">
            <a:extLst>
              <a:ext uri="{FF2B5EF4-FFF2-40B4-BE49-F238E27FC236}">
                <a16:creationId xmlns:a16="http://schemas.microsoft.com/office/drawing/2014/main" id="{35F53806-D26C-3714-5BE3-03425C8C34F6}"/>
              </a:ext>
            </a:extLst>
          </p:cNvPr>
          <p:cNvSpPr/>
          <p:nvPr/>
        </p:nvSpPr>
        <p:spPr>
          <a:xfrm>
            <a:off x="259030" y="3907821"/>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Complete the values task and think about what’s </a:t>
            </a:r>
            <a:br>
              <a:rPr lang="en-GB" altLang="en-US" sz="2400" dirty="0">
                <a:latin typeface="Calibri" panose="020F0502020204030204" pitchFamily="34" charset="0"/>
              </a:rPr>
            </a:br>
            <a:r>
              <a:rPr lang="en-GB" altLang="en-US" sz="2400" dirty="0">
                <a:latin typeface="Calibri" panose="020F0502020204030204" pitchFamily="34" charset="0"/>
              </a:rPr>
              <a:t>important to you in a job (add to My Values)</a:t>
            </a:r>
          </a:p>
        </p:txBody>
      </p:sp>
      <p:sp>
        <p:nvSpPr>
          <p:cNvPr id="19" name="Rectangle 18">
            <a:extLst>
              <a:ext uri="{FF2B5EF4-FFF2-40B4-BE49-F238E27FC236}">
                <a16:creationId xmlns:a16="http://schemas.microsoft.com/office/drawing/2014/main" id="{54B3A9C2-9563-88FA-7EBE-943046347C09}"/>
              </a:ext>
            </a:extLst>
          </p:cNvPr>
          <p:cNvSpPr/>
          <p:nvPr/>
        </p:nvSpPr>
        <p:spPr>
          <a:xfrm>
            <a:off x="259030" y="5310172"/>
            <a:ext cx="783341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Assess/update your skills using the ‘Skills Profile’. </a:t>
            </a:r>
            <a:br>
              <a:rPr lang="en-GB" altLang="en-US" sz="2400" dirty="0">
                <a:latin typeface="Calibri" panose="020F0502020204030204" pitchFamily="34" charset="0"/>
              </a:rPr>
            </a:br>
            <a:r>
              <a:rPr lang="en-GB" altLang="en-US" sz="2400" dirty="0">
                <a:latin typeface="Calibri" panose="020F0502020204030204" pitchFamily="34" charset="0"/>
              </a:rPr>
              <a:t>Add your own examples</a:t>
            </a:r>
          </a:p>
        </p:txBody>
      </p:sp>
      <p:sp>
        <p:nvSpPr>
          <p:cNvPr id="21" name="Rectangle 20">
            <a:extLst>
              <a:ext uri="{FF2B5EF4-FFF2-40B4-BE49-F238E27FC236}">
                <a16:creationId xmlns:a16="http://schemas.microsoft.com/office/drawing/2014/main" id="{6917CD3B-F37B-FDA5-E40B-960985359787}"/>
              </a:ext>
            </a:extLst>
          </p:cNvPr>
          <p:cNvSpPr/>
          <p:nvPr/>
        </p:nvSpPr>
        <p:spPr>
          <a:xfrm>
            <a:off x="265005" y="2536917"/>
            <a:ext cx="802349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Go to ‘My Job sectors’ and remind yourself  </a:t>
            </a:r>
          </a:p>
          <a:p>
            <a:r>
              <a:rPr lang="en-GB" altLang="en-US" sz="2400" dirty="0">
                <a:latin typeface="Calibri" panose="020F0502020204030204" pitchFamily="34" charset="0"/>
              </a:rPr>
              <a:t>  of the ones you liked – any good for work experience? </a:t>
            </a:r>
          </a:p>
        </p:txBody>
      </p:sp>
      <p:pic>
        <p:nvPicPr>
          <p:cNvPr id="25" name="Picture 2" descr="C:\Users\sl200\AppData\Local\Temp\SNAGHTML410db7.PNG">
            <a:extLst>
              <a:ext uri="{FF2B5EF4-FFF2-40B4-BE49-F238E27FC236}">
                <a16:creationId xmlns:a16="http://schemas.microsoft.com/office/drawing/2014/main" id="{BEDB8324-CA98-35FF-321A-9CC80B30D54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120" b="40397"/>
          <a:stretch/>
        </p:blipFill>
        <p:spPr bwMode="auto">
          <a:xfrm>
            <a:off x="7372043" y="2398708"/>
            <a:ext cx="1671741" cy="1142507"/>
          </a:xfrm>
          <a:prstGeom prst="rect">
            <a:avLst/>
          </a:prstGeom>
          <a:noFill/>
          <a:ln>
            <a:solidFill>
              <a:schemeClr val="accent5">
                <a:lumMod val="75000"/>
              </a:schemeClr>
            </a:solidFill>
          </a:ln>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26" name="Graphic 25" descr="Badge with solid fill">
            <a:extLst>
              <a:ext uri="{FF2B5EF4-FFF2-40B4-BE49-F238E27FC236}">
                <a16:creationId xmlns:a16="http://schemas.microsoft.com/office/drawing/2014/main" id="{8DF62AD5-B14E-2A19-7E6B-87A130447A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605" y="-67133"/>
            <a:ext cx="746483" cy="746483"/>
          </a:xfrm>
          <a:prstGeom prst="rect">
            <a:avLst/>
          </a:prstGeom>
        </p:spPr>
      </p:pic>
      <p:sp>
        <p:nvSpPr>
          <p:cNvPr id="27" name="TextBox 26">
            <a:extLst>
              <a:ext uri="{FF2B5EF4-FFF2-40B4-BE49-F238E27FC236}">
                <a16:creationId xmlns:a16="http://schemas.microsoft.com/office/drawing/2014/main" id="{63CB047E-AE6F-10BE-BD3D-A4AC5F0086ED}"/>
              </a:ext>
            </a:extLst>
          </p:cNvPr>
          <p:cNvSpPr txBox="1"/>
          <p:nvPr/>
        </p:nvSpPr>
        <p:spPr>
          <a:xfrm>
            <a:off x="2577716" y="6141169"/>
            <a:ext cx="3988568" cy="646331"/>
          </a:xfrm>
          <a:prstGeom prst="rect">
            <a:avLst/>
          </a:prstGeom>
          <a:noFill/>
        </p:spPr>
        <p:txBody>
          <a:bodyPr wrap="square" rtlCol="0">
            <a:spAutoFit/>
          </a:bodyPr>
          <a:lstStyle/>
          <a:p>
            <a:pPr algn="ctr"/>
            <a:r>
              <a:rPr lang="en-GB" sz="3600" dirty="0">
                <a:solidFill>
                  <a:schemeClr val="bg1"/>
                </a:solidFill>
                <a:latin typeface="Calibri" panose="020F0502020204030204" pitchFamily="34" charset="0"/>
                <a:hlinkClick r:id="rId6">
                  <a:extLst>
                    <a:ext uri="{A12FA001-AC4F-418D-AE19-62706E023703}">
                      <ahyp:hlinkClr xmlns:ahyp="http://schemas.microsoft.com/office/drawing/2018/hyperlinkcolor" val="tx"/>
                    </a:ext>
                  </a:extLst>
                </a:hlinkClick>
              </a:rPr>
              <a:t>careerpilot.org.uk</a:t>
            </a:r>
            <a:endParaRPr lang="en-GB" sz="3600" dirty="0">
              <a:solidFill>
                <a:schemeClr val="bg1"/>
              </a:solidFill>
              <a:latin typeface="Calibri" panose="020F0502020204030204" pitchFamily="34" charset="0"/>
            </a:endParaRPr>
          </a:p>
        </p:txBody>
      </p:sp>
      <p:pic>
        <p:nvPicPr>
          <p:cNvPr id="4" name="Picture 3">
            <a:extLst>
              <a:ext uri="{FF2B5EF4-FFF2-40B4-BE49-F238E27FC236}">
                <a16:creationId xmlns:a16="http://schemas.microsoft.com/office/drawing/2014/main" id="{3DC520D2-5BD3-B5C5-24F0-3A5AC4727B23}"/>
              </a:ext>
            </a:extLst>
          </p:cNvPr>
          <p:cNvPicPr>
            <a:picLocks noChangeAspect="1"/>
          </p:cNvPicPr>
          <p:nvPr/>
        </p:nvPicPr>
        <p:blipFill>
          <a:blip r:embed="rId7"/>
          <a:stretch>
            <a:fillRect/>
          </a:stretch>
        </p:blipFill>
        <p:spPr>
          <a:xfrm>
            <a:off x="7646623" y="3789320"/>
            <a:ext cx="1112928" cy="1142507"/>
          </a:xfrm>
          <a:prstGeom prst="rect">
            <a:avLst/>
          </a:prstGeom>
        </p:spPr>
      </p:pic>
      <p:pic>
        <p:nvPicPr>
          <p:cNvPr id="9" name="Picture 8">
            <a:extLst>
              <a:ext uri="{FF2B5EF4-FFF2-40B4-BE49-F238E27FC236}">
                <a16:creationId xmlns:a16="http://schemas.microsoft.com/office/drawing/2014/main" id="{10FAEBD2-2C8B-C89A-FAD8-AA8E01D92C92}"/>
              </a:ext>
            </a:extLst>
          </p:cNvPr>
          <p:cNvPicPr>
            <a:picLocks noChangeAspect="1"/>
          </p:cNvPicPr>
          <p:nvPr/>
        </p:nvPicPr>
        <p:blipFill>
          <a:blip r:embed="rId8"/>
          <a:stretch>
            <a:fillRect/>
          </a:stretch>
        </p:blipFill>
        <p:spPr>
          <a:xfrm>
            <a:off x="7649502" y="5127110"/>
            <a:ext cx="1116824" cy="115392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E4A9C9CC-1E06-607B-D6EC-78EEE2FCACE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187" t="2521" r="10186" b="4904"/>
          <a:stretch/>
        </p:blipFill>
        <p:spPr>
          <a:xfrm>
            <a:off x="7383935" y="1122255"/>
            <a:ext cx="1407356" cy="944068"/>
          </a:xfrm>
          <a:prstGeom prst="rect">
            <a:avLst/>
          </a:prstGeom>
          <a:effectLst>
            <a:glow rad="63500">
              <a:schemeClr val="accent1">
                <a:satMod val="175000"/>
                <a:alpha val="40000"/>
              </a:schemeClr>
            </a:glow>
          </a:effectLst>
        </p:spPr>
      </p:pic>
      <p:sp>
        <p:nvSpPr>
          <p:cNvPr id="5" name="Star: 32 Points 4">
            <a:extLst>
              <a:ext uri="{FF2B5EF4-FFF2-40B4-BE49-F238E27FC236}">
                <a16:creationId xmlns:a16="http://schemas.microsoft.com/office/drawing/2014/main" id="{6AE3D561-2DBE-1EC4-C627-ED2D70966891}"/>
              </a:ext>
            </a:extLst>
          </p:cNvPr>
          <p:cNvSpPr/>
          <p:nvPr/>
        </p:nvSpPr>
        <p:spPr>
          <a:xfrm>
            <a:off x="7393993" y="604037"/>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Calibri" panose="020F0502020204030204" pitchFamily="34" charset="0"/>
              </a:rPr>
              <a:t>25 mins</a:t>
            </a:r>
          </a:p>
        </p:txBody>
      </p:sp>
    </p:spTree>
    <p:extLst>
      <p:ext uri="{BB962C8B-B14F-4D97-AF65-F5344CB8AC3E}">
        <p14:creationId xmlns:p14="http://schemas.microsoft.com/office/powerpoint/2010/main" val="6100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1" nodeType="clickEffect">
                                  <p:stCondLst>
                                    <p:cond delay="0"/>
                                  </p:stCondLst>
                                  <p:childTnLst>
                                    <p:animClr clrSpc="rgb" dir="cw">
                                      <p:cBhvr override="childStyle">
                                        <p:cTn id="41" dur="250" autoRev="1" fill="remove"/>
                                        <p:tgtEl>
                                          <p:spTgt spid="5"/>
                                        </p:tgtEl>
                                        <p:attrNameLst>
                                          <p:attrName>style.color</p:attrName>
                                        </p:attrNameLst>
                                      </p:cBhvr>
                                      <p:to>
                                        <a:schemeClr val="bg1"/>
                                      </p:to>
                                    </p:animClr>
                                    <p:animClr clrSpc="rgb" dir="cw">
                                      <p:cBhvr>
                                        <p:cTn id="42" dur="250" autoRev="1" fill="remove"/>
                                        <p:tgtEl>
                                          <p:spTgt spid="5"/>
                                        </p:tgtEl>
                                        <p:attrNameLst>
                                          <p:attrName>fillcolor</p:attrName>
                                        </p:attrNameLst>
                                      </p:cBhvr>
                                      <p:to>
                                        <a:schemeClr val="bg1"/>
                                      </p:to>
                                    </p:animClr>
                                    <p:set>
                                      <p:cBhvr>
                                        <p:cTn id="43" dur="250" autoRev="1" fill="remove"/>
                                        <p:tgtEl>
                                          <p:spTgt spid="5"/>
                                        </p:tgtEl>
                                        <p:attrNameLst>
                                          <p:attrName>fill.type</p:attrName>
                                        </p:attrNameLst>
                                      </p:cBhvr>
                                      <p:to>
                                        <p:strVal val="solid"/>
                                      </p:to>
                                    </p:set>
                                    <p:set>
                                      <p:cBhvr>
                                        <p:cTn id="44"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5" grpId="0" animBg="1"/>
      <p:bldP spid="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8472"/>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1" y="-21266"/>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Wrap-up</a:t>
            </a:r>
          </a:p>
        </p:txBody>
      </p:sp>
      <p:sp>
        <p:nvSpPr>
          <p:cNvPr id="7" name="TextBox 6">
            <a:extLst>
              <a:ext uri="{FF2B5EF4-FFF2-40B4-BE49-F238E27FC236}">
                <a16:creationId xmlns:a16="http://schemas.microsoft.com/office/drawing/2014/main" id="{EA1861FD-4F58-419A-B1DA-0E786DB8C38C}"/>
              </a:ext>
            </a:extLst>
          </p:cNvPr>
          <p:cNvSpPr txBox="1"/>
          <p:nvPr/>
        </p:nvSpPr>
        <p:spPr>
          <a:xfrm>
            <a:off x="514350" y="888119"/>
            <a:ext cx="8103870" cy="4154984"/>
          </a:xfrm>
          <a:prstGeom prst="rect">
            <a:avLst/>
          </a:prstGeom>
          <a:solidFill>
            <a:schemeClr val="bg1"/>
          </a:solidFill>
        </p:spPr>
        <p:txBody>
          <a:bodyPr wrap="square" rtlCol="0">
            <a:spAutoFit/>
          </a:bodyPr>
          <a:lstStyle/>
          <a:p>
            <a:endParaRPr lang="en-GB" sz="2400" dirty="0">
              <a:latin typeface="Calibri" panose="020F0502020204030204" pitchFamily="34" charset="0"/>
            </a:endParaRPr>
          </a:p>
          <a:p>
            <a:r>
              <a:rPr lang="en-GB" sz="2400" dirty="0">
                <a:latin typeface="Calibri" panose="020F0502020204030204" pitchFamily="34" charset="0"/>
              </a:rPr>
              <a:t>Working in pairs – tell your partner:</a:t>
            </a:r>
          </a:p>
          <a:p>
            <a:pPr marL="342900" indent="-342900">
              <a:buFont typeface="Arial" panose="020B0604020202020204" pitchFamily="34" charset="0"/>
              <a:buChar char="•"/>
            </a:pPr>
            <a:r>
              <a:rPr lang="en-GB" sz="2400" dirty="0">
                <a:latin typeface="Calibri" panose="020F0502020204030204" pitchFamily="34" charset="0"/>
              </a:rPr>
              <a:t>A job sector you would like to do work experience in</a:t>
            </a:r>
          </a:p>
          <a:p>
            <a:pPr marL="342900" indent="-342900">
              <a:buFont typeface="Arial" panose="020B0604020202020204" pitchFamily="34" charset="0"/>
              <a:buChar char="•"/>
            </a:pPr>
            <a:r>
              <a:rPr lang="en-GB" sz="2400" dirty="0">
                <a:latin typeface="Calibri" panose="020F0502020204030204" pitchFamily="34" charset="0"/>
              </a:rPr>
              <a:t>A value that is important to you</a:t>
            </a:r>
          </a:p>
          <a:p>
            <a:pPr marL="342900" indent="-342900">
              <a:buFont typeface="Arial" panose="020B0604020202020204" pitchFamily="34" charset="0"/>
              <a:buChar char="•"/>
            </a:pPr>
            <a:r>
              <a:rPr lang="en-GB" sz="2400" dirty="0">
                <a:latin typeface="Calibri" panose="020F0502020204030204" pitchFamily="34" charset="0"/>
              </a:rPr>
              <a:t>A job or qualification you might like to do in the future</a:t>
            </a:r>
          </a:p>
          <a:p>
            <a:pPr marL="342900" indent="-342900">
              <a:buFont typeface="Arial" panose="020B0604020202020204" pitchFamily="34" charset="0"/>
              <a:buChar char="•"/>
            </a:pPr>
            <a:endParaRPr lang="en-GB" sz="2400" dirty="0">
              <a:latin typeface="Calibri" panose="020F0502020204030204" pitchFamily="34" charset="0"/>
            </a:endParaRPr>
          </a:p>
          <a:p>
            <a:pPr lvl="2"/>
            <a:r>
              <a:rPr lang="en-GB" sz="2400" dirty="0">
                <a:latin typeface="Calibri" panose="020F0502020204030204" pitchFamily="34" charset="0"/>
              </a:rPr>
              <a:t>Speak clearly and use facts and examples to explain your choices</a:t>
            </a:r>
          </a:p>
          <a:p>
            <a:pPr lvl="1"/>
            <a:r>
              <a:rPr lang="en-GB" sz="2400" dirty="0">
                <a:latin typeface="Calibri" panose="020F0502020204030204" pitchFamily="34" charset="0"/>
              </a:rPr>
              <a:t>	Listen carefully and summarise what you’ve heard to 	show your understanding. </a:t>
            </a:r>
          </a:p>
          <a:p>
            <a:endParaRPr lang="en-GB" sz="2400" dirty="0">
              <a:latin typeface="Calibri" panose="020F0502020204030204" pitchFamily="34" charset="0"/>
            </a:endParaRPr>
          </a:p>
        </p:txBody>
      </p:sp>
      <p:sp>
        <p:nvSpPr>
          <p:cNvPr id="10" name="Star: 32 Points 9">
            <a:extLst>
              <a:ext uri="{FF2B5EF4-FFF2-40B4-BE49-F238E27FC236}">
                <a16:creationId xmlns:a16="http://schemas.microsoft.com/office/drawing/2014/main" id="{D2F8C665-E619-49E7-B1D6-0134535A2FDB}"/>
              </a:ext>
            </a:extLst>
          </p:cNvPr>
          <p:cNvSpPr/>
          <p:nvPr/>
        </p:nvSpPr>
        <p:spPr>
          <a:xfrm>
            <a:off x="6940467" y="4757926"/>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Calibri" panose="020F0502020204030204" pitchFamily="34" charset="0"/>
              </a:rPr>
              <a:t>5 mins</a:t>
            </a:r>
          </a:p>
        </p:txBody>
      </p:sp>
      <p:pic>
        <p:nvPicPr>
          <p:cNvPr id="5" name="Picture 4" descr="Icon&#10;&#10;Description automatically generated with low confidence">
            <a:extLst>
              <a:ext uri="{FF2B5EF4-FFF2-40B4-BE49-F238E27FC236}">
                <a16:creationId xmlns:a16="http://schemas.microsoft.com/office/drawing/2014/main" id="{BF9C8505-AB85-43B6-AAD6-513E5D07FF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5538" y="-99152"/>
            <a:ext cx="888118" cy="888118"/>
          </a:xfrm>
          <a:prstGeom prst="rect">
            <a:avLst/>
          </a:prstGeom>
        </p:spPr>
      </p:pic>
      <p:pic>
        <p:nvPicPr>
          <p:cNvPr id="8" name="Picture 7" descr="Icon&#10;&#10;Description automatically generated with medium confidence">
            <a:extLst>
              <a:ext uri="{FF2B5EF4-FFF2-40B4-BE49-F238E27FC236}">
                <a16:creationId xmlns:a16="http://schemas.microsoft.com/office/drawing/2014/main" id="{B2661969-14BF-423F-8BAB-A15C15D1C7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1995" y="-99152"/>
            <a:ext cx="888118" cy="888118"/>
          </a:xfrm>
          <a:prstGeom prst="rect">
            <a:avLst/>
          </a:prstGeom>
        </p:spPr>
      </p:pic>
      <p:pic>
        <p:nvPicPr>
          <p:cNvPr id="24" name="Graphic 23" descr="Badge with solid fill">
            <a:extLst>
              <a:ext uri="{FF2B5EF4-FFF2-40B4-BE49-F238E27FC236}">
                <a16:creationId xmlns:a16="http://schemas.microsoft.com/office/drawing/2014/main" id="{30D51E66-C2E9-0AD4-FBAF-3713597F37E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605" y="33019"/>
            <a:ext cx="646331" cy="646331"/>
          </a:xfrm>
          <a:prstGeom prst="rect">
            <a:avLst/>
          </a:prstGeom>
        </p:spPr>
      </p:pic>
      <p:pic>
        <p:nvPicPr>
          <p:cNvPr id="4" name="Picture 3">
            <a:extLst>
              <a:ext uri="{FF2B5EF4-FFF2-40B4-BE49-F238E27FC236}">
                <a16:creationId xmlns:a16="http://schemas.microsoft.com/office/drawing/2014/main" id="{D5033C2F-6FB9-D288-A24C-735ABEF2E49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27381" y="3895133"/>
            <a:ext cx="815847" cy="815847"/>
          </a:xfrm>
          <a:prstGeom prst="rect">
            <a:avLst/>
          </a:prstGeom>
        </p:spPr>
      </p:pic>
      <p:pic>
        <p:nvPicPr>
          <p:cNvPr id="9" name="Picture 8">
            <a:extLst>
              <a:ext uri="{FF2B5EF4-FFF2-40B4-BE49-F238E27FC236}">
                <a16:creationId xmlns:a16="http://schemas.microsoft.com/office/drawing/2014/main" id="{B8F83216-C1B0-4707-883C-CA41773C72A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627381" y="3039548"/>
            <a:ext cx="815847" cy="815847"/>
          </a:xfrm>
          <a:prstGeom prst="rect">
            <a:avLst/>
          </a:prstGeom>
        </p:spPr>
      </p:pic>
    </p:spTree>
    <p:custDataLst>
      <p:tags r:id="rId1"/>
    </p:custDataLst>
    <p:extLst>
      <p:ext uri="{BB962C8B-B14F-4D97-AF65-F5344CB8AC3E}">
        <p14:creationId xmlns:p14="http://schemas.microsoft.com/office/powerpoint/2010/main" val="268636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6531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51791" y="696917"/>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82106" y="707923"/>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21043" y="696920"/>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52137" y="688689"/>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15675" y="676142"/>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303453" y="707923"/>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01458" y="0"/>
            <a:ext cx="646331" cy="646331"/>
          </a:xfrm>
          <a:prstGeom prst="rect">
            <a:avLst/>
          </a:prstGeom>
        </p:spPr>
      </p:pic>
      <p:grpSp>
        <p:nvGrpSpPr>
          <p:cNvPr id="6" name="Group 5">
            <a:extLst>
              <a:ext uri="{FF2B5EF4-FFF2-40B4-BE49-F238E27FC236}">
                <a16:creationId xmlns:a16="http://schemas.microsoft.com/office/drawing/2014/main" id="{C175C4A9-D28C-CF02-503E-943590F32FA3}"/>
              </a:ext>
            </a:extLst>
          </p:cNvPr>
          <p:cNvGrpSpPr/>
          <p:nvPr/>
        </p:nvGrpSpPr>
        <p:grpSpPr>
          <a:xfrm>
            <a:off x="303453" y="2731843"/>
            <a:ext cx="5854065" cy="3020409"/>
            <a:chOff x="285411" y="3218320"/>
            <a:chExt cx="5854065" cy="3020409"/>
          </a:xfrm>
        </p:grpSpPr>
        <p:grpSp>
          <p:nvGrpSpPr>
            <p:cNvPr id="9" name="Group 8">
              <a:extLst>
                <a:ext uri="{FF2B5EF4-FFF2-40B4-BE49-F238E27FC236}">
                  <a16:creationId xmlns:a16="http://schemas.microsoft.com/office/drawing/2014/main" id="{C63C5417-BD79-27CF-7D3A-15CC06F31AE8}"/>
                </a:ext>
              </a:extLst>
            </p:cNvPr>
            <p:cNvGrpSpPr/>
            <p:nvPr/>
          </p:nvGrpSpPr>
          <p:grpSpPr>
            <a:xfrm>
              <a:off x="285411" y="3218320"/>
              <a:ext cx="5854065" cy="2995639"/>
              <a:chOff x="294444" y="3240775"/>
              <a:chExt cx="5854065" cy="2995639"/>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Recognise the value of trying new things</a:t>
                </a:r>
              </a:p>
            </p:txBody>
          </p:sp>
          <p:sp>
            <p:nvSpPr>
              <p:cNvPr id="40" name="Rectangle 39">
                <a:extLst>
                  <a:ext uri="{FF2B5EF4-FFF2-40B4-BE49-F238E27FC236}">
                    <a16:creationId xmlns:a16="http://schemas.microsoft.com/office/drawing/2014/main" id="{10035FC8-6561-46E8-82A6-3D2AF85DFD0E}"/>
                  </a:ext>
                </a:extLst>
              </p:cNvPr>
              <p:cNvSpPr/>
              <p:nvPr/>
            </p:nvSpPr>
            <p:spPr>
              <a:xfrm>
                <a:off x="1779256" y="4847040"/>
                <a:ext cx="4369253" cy="1389374"/>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Reflect on the meaning of work</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294444" y="3242064"/>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7" name="Group 36">
              <a:extLst>
                <a:ext uri="{FF2B5EF4-FFF2-40B4-BE49-F238E27FC236}">
                  <a16:creationId xmlns:a16="http://schemas.microsoft.com/office/drawing/2014/main" id="{739BEE12-5AE1-F9E6-EA02-169317F567FE}"/>
                </a:ext>
              </a:extLst>
            </p:cNvPr>
            <p:cNvGrpSpPr/>
            <p:nvPr/>
          </p:nvGrpSpPr>
          <p:grpSpPr>
            <a:xfrm>
              <a:off x="312037" y="4848312"/>
              <a:ext cx="1319501" cy="1390417"/>
              <a:chOff x="235706" y="2981002"/>
              <a:chExt cx="1377950" cy="1474788"/>
            </a:xfrm>
          </p:grpSpPr>
          <p:sp>
            <p:nvSpPr>
              <p:cNvPr id="38" name="Rectangle 5">
                <a:extLst>
                  <a:ext uri="{FF2B5EF4-FFF2-40B4-BE49-F238E27FC236}">
                    <a16:creationId xmlns:a16="http://schemas.microsoft.com/office/drawing/2014/main" id="{32A4156C-2199-D49B-E13D-B361FCA038B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2" name="Picture 8">
                <a:extLst>
                  <a:ext uri="{FF2B5EF4-FFF2-40B4-BE49-F238E27FC236}">
                    <a16:creationId xmlns:a16="http://schemas.microsoft.com/office/drawing/2014/main" id="{048979DD-BBF3-60B0-BC73-17F24D790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47" name="Rectangle: Rounded Corners 46">
            <a:extLst>
              <a:ext uri="{FF2B5EF4-FFF2-40B4-BE49-F238E27FC236}">
                <a16:creationId xmlns:a16="http://schemas.microsoft.com/office/drawing/2014/main" id="{0B32C758-9818-DECB-9B45-6B7050EEC942}"/>
              </a:ext>
            </a:extLst>
          </p:cNvPr>
          <p:cNvSpPr/>
          <p:nvPr/>
        </p:nvSpPr>
        <p:spPr>
          <a:xfrm>
            <a:off x="101458" y="6062220"/>
            <a:ext cx="8924925" cy="65530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latin typeface="Calibri" panose="020F0502020204030204" pitchFamily="34" charset="0"/>
              </a:rPr>
              <a:t>Next session: Work experience – how to find one</a:t>
            </a:r>
          </a:p>
        </p:txBody>
      </p:sp>
      <p:pic>
        <p:nvPicPr>
          <p:cNvPr id="35" name="Picture 34">
            <a:extLst>
              <a:ext uri="{FF2B5EF4-FFF2-40B4-BE49-F238E27FC236}">
                <a16:creationId xmlns:a16="http://schemas.microsoft.com/office/drawing/2014/main" id="{D89382C9-57B2-4471-8ABB-305F3B5376C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64177" y="2736333"/>
            <a:ext cx="1631161" cy="1410058"/>
          </a:xfrm>
          <a:prstGeom prst="rect">
            <a:avLst/>
          </a:prstGeom>
        </p:spPr>
      </p:pic>
      <p:pic>
        <p:nvPicPr>
          <p:cNvPr id="48" name="Picture 47">
            <a:extLst>
              <a:ext uri="{FF2B5EF4-FFF2-40B4-BE49-F238E27FC236}">
                <a16:creationId xmlns:a16="http://schemas.microsoft.com/office/drawing/2014/main" id="{08BBA07C-C5D5-4C8E-BF34-BE74DA8D651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76516" y="4342194"/>
            <a:ext cx="1631161" cy="1410058"/>
          </a:xfrm>
          <a:prstGeom prst="rect">
            <a:avLst/>
          </a:prstGeom>
        </p:spPr>
      </p:pic>
    </p:spTree>
    <p:custDataLst>
      <p:tags r:id="rId1"/>
    </p:custDataLst>
    <p:extLst>
      <p:ext uri="{BB962C8B-B14F-4D97-AF65-F5344CB8AC3E}">
        <p14:creationId xmlns:p14="http://schemas.microsoft.com/office/powerpoint/2010/main" val="149970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ppt_x"/>
                                          </p:val>
                                        </p:tav>
                                        <p:tav tm="100000">
                                          <p:val>
                                            <p:strVal val="#ppt_x"/>
                                          </p:val>
                                        </p:tav>
                                      </p:tavLst>
                                    </p:anim>
                                    <p:anim calcmode="lin" valueType="num">
                                      <p:cBhvr additive="base">
                                        <p:cTn id="1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additive="base">
                                        <p:cTn id="19" dur="500" fill="hold"/>
                                        <p:tgtEl>
                                          <p:spTgt spid="48"/>
                                        </p:tgtEl>
                                        <p:attrNameLst>
                                          <p:attrName>ppt_x</p:attrName>
                                        </p:attrNameLst>
                                      </p:cBhvr>
                                      <p:tavLst>
                                        <p:tav tm="0">
                                          <p:val>
                                            <p:strVal val="#ppt_x"/>
                                          </p:val>
                                        </p:tav>
                                        <p:tav tm="100000">
                                          <p:val>
                                            <p:strVal val="#ppt_x"/>
                                          </p:val>
                                        </p:tav>
                                      </p:tavLst>
                                    </p:anim>
                                    <p:anim calcmode="lin" valueType="num">
                                      <p:cBhvr additive="base">
                                        <p:cTn id="2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additive="base">
                                        <p:cTn id="25" dur="500" fill="hold"/>
                                        <p:tgtEl>
                                          <p:spTgt spid="47"/>
                                        </p:tgtEl>
                                        <p:attrNameLst>
                                          <p:attrName>ppt_x</p:attrName>
                                        </p:attrNameLst>
                                      </p:cBhvr>
                                      <p:tavLst>
                                        <p:tav tm="0">
                                          <p:val>
                                            <p:strVal val="#ppt_x"/>
                                          </p:val>
                                        </p:tav>
                                        <p:tav tm="100000">
                                          <p:val>
                                            <p:strVal val="#ppt_x"/>
                                          </p:val>
                                        </p:tav>
                                      </p:tavLst>
                                    </p:anim>
                                    <p:anim calcmode="lin" valueType="num">
                                      <p:cBhvr additive="base">
                                        <p:cTn id="2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77941" y="2604342"/>
            <a:ext cx="2580648"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Introduction and warm up activity – 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83025" y="4039019"/>
            <a:ext cx="2565423" cy="118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Careerpilot  Activities                          25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274453" y="5489602"/>
            <a:ext cx="2580648" cy="7725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Wrap-up</a:t>
            </a:r>
          </a:p>
          <a:p>
            <a:pPr algn="ctr"/>
            <a:r>
              <a:rPr lang="en-GB" sz="2400" dirty="0">
                <a:latin typeface="Calibri" panose="020F0502020204030204" pitchFamily="34" charset="0"/>
              </a:rPr>
              <a:t> 10  mins</a:t>
            </a:r>
          </a:p>
        </p:txBody>
      </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01458" y="0"/>
            <a:ext cx="646331" cy="646331"/>
          </a:xfrm>
          <a:prstGeom prst="rect">
            <a:avLst/>
          </a:prstGeom>
        </p:spPr>
      </p:pic>
      <p:grpSp>
        <p:nvGrpSpPr>
          <p:cNvPr id="6" name="Group 5">
            <a:extLst>
              <a:ext uri="{FF2B5EF4-FFF2-40B4-BE49-F238E27FC236}">
                <a16:creationId xmlns:a16="http://schemas.microsoft.com/office/drawing/2014/main" id="{C175C4A9-D28C-CF02-503E-943590F32FA3}"/>
              </a:ext>
            </a:extLst>
          </p:cNvPr>
          <p:cNvGrpSpPr/>
          <p:nvPr/>
        </p:nvGrpSpPr>
        <p:grpSpPr>
          <a:xfrm>
            <a:off x="285411" y="3218320"/>
            <a:ext cx="5854065" cy="3020409"/>
            <a:chOff x="285411" y="3218320"/>
            <a:chExt cx="5854065" cy="3020409"/>
          </a:xfrm>
        </p:grpSpPr>
        <p:grpSp>
          <p:nvGrpSpPr>
            <p:cNvPr id="9" name="Group 8">
              <a:extLst>
                <a:ext uri="{FF2B5EF4-FFF2-40B4-BE49-F238E27FC236}">
                  <a16:creationId xmlns:a16="http://schemas.microsoft.com/office/drawing/2014/main" id="{C63C5417-BD79-27CF-7D3A-15CC06F31AE8}"/>
                </a:ext>
              </a:extLst>
            </p:cNvPr>
            <p:cNvGrpSpPr/>
            <p:nvPr/>
          </p:nvGrpSpPr>
          <p:grpSpPr>
            <a:xfrm>
              <a:off x="285411" y="3218320"/>
              <a:ext cx="5854065" cy="2995639"/>
              <a:chOff x="294444" y="3240775"/>
              <a:chExt cx="5854065" cy="2995639"/>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You will recognise the value of trying new things</a:t>
                </a:r>
              </a:p>
            </p:txBody>
          </p:sp>
          <p:sp>
            <p:nvSpPr>
              <p:cNvPr id="40" name="Rectangle 39">
                <a:extLst>
                  <a:ext uri="{FF2B5EF4-FFF2-40B4-BE49-F238E27FC236}">
                    <a16:creationId xmlns:a16="http://schemas.microsoft.com/office/drawing/2014/main" id="{10035FC8-6561-46E8-82A6-3D2AF85DFD0E}"/>
                  </a:ext>
                </a:extLst>
              </p:cNvPr>
              <p:cNvSpPr/>
              <p:nvPr/>
            </p:nvSpPr>
            <p:spPr>
              <a:xfrm>
                <a:off x="1779256" y="4847040"/>
                <a:ext cx="4369253" cy="1389374"/>
              </a:xfrm>
              <a:prstGeom prst="rect">
                <a:avLst/>
              </a:prstGeom>
              <a:solidFill>
                <a:schemeClr val="accent1">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You will reflect on the meaning of work</a:t>
                </a:r>
              </a:p>
            </p:txBody>
          </p:sp>
          <p:grpSp>
            <p:nvGrpSpPr>
              <p:cNvPr id="43" name="Group 42">
                <a:extLst>
                  <a:ext uri="{FF2B5EF4-FFF2-40B4-BE49-F238E27FC236}">
                    <a16:creationId xmlns:a16="http://schemas.microsoft.com/office/drawing/2014/main" id="{403AB36D-39D5-427C-9876-DA364A5FC592}"/>
                  </a:ext>
                </a:extLst>
              </p:cNvPr>
              <p:cNvGrpSpPr/>
              <p:nvPr/>
            </p:nvGrpSpPr>
            <p:grpSpPr>
              <a:xfrm>
                <a:off x="294444" y="3242064"/>
                <a:ext cx="1321021" cy="1390417"/>
                <a:chOff x="192050" y="1029646"/>
                <a:chExt cx="1379537" cy="1525587"/>
              </a:xfrm>
            </p:grpSpPr>
            <p:sp>
              <p:nvSpPr>
                <p:cNvPr id="45" name="Rectangle 2">
                  <a:extLst>
                    <a:ext uri="{FF2B5EF4-FFF2-40B4-BE49-F238E27FC236}">
                      <a16:creationId xmlns:a16="http://schemas.microsoft.com/office/drawing/2014/main" id="{5C72D12E-3C9F-4F58-B60C-4D9F1D9E6F10}"/>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6" name="Picture 4">
                  <a:extLst>
                    <a:ext uri="{FF2B5EF4-FFF2-40B4-BE49-F238E27FC236}">
                      <a16:creationId xmlns:a16="http://schemas.microsoft.com/office/drawing/2014/main" id="{EC8274D8-42F9-4315-9991-B8D0AF4EE0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7" name="Group 36">
              <a:extLst>
                <a:ext uri="{FF2B5EF4-FFF2-40B4-BE49-F238E27FC236}">
                  <a16:creationId xmlns:a16="http://schemas.microsoft.com/office/drawing/2014/main" id="{739BEE12-5AE1-F9E6-EA02-169317F567FE}"/>
                </a:ext>
              </a:extLst>
            </p:cNvPr>
            <p:cNvGrpSpPr/>
            <p:nvPr/>
          </p:nvGrpSpPr>
          <p:grpSpPr>
            <a:xfrm>
              <a:off x="312037" y="4848312"/>
              <a:ext cx="1319501" cy="1390417"/>
              <a:chOff x="235706" y="2981002"/>
              <a:chExt cx="1377950" cy="1474788"/>
            </a:xfrm>
          </p:grpSpPr>
          <p:sp>
            <p:nvSpPr>
              <p:cNvPr id="38" name="Rectangle 5">
                <a:extLst>
                  <a:ext uri="{FF2B5EF4-FFF2-40B4-BE49-F238E27FC236}">
                    <a16:creationId xmlns:a16="http://schemas.microsoft.com/office/drawing/2014/main" id="{32A4156C-2199-D49B-E13D-B361FCA038B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dirty="0">
                  <a:latin typeface="Calibri" panose="020F0502020204030204" pitchFamily="34" charset="0"/>
                </a:endParaRPr>
              </a:p>
            </p:txBody>
          </p:sp>
          <p:pic>
            <p:nvPicPr>
              <p:cNvPr id="42" name="Picture 8">
                <a:extLst>
                  <a:ext uri="{FF2B5EF4-FFF2-40B4-BE49-F238E27FC236}">
                    <a16:creationId xmlns:a16="http://schemas.microsoft.com/office/drawing/2014/main" id="{048979DD-BBF3-60B0-BC73-17F24D790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111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E501CA-0589-F653-004A-AE07F3CECFEC}"/>
              </a:ext>
            </a:extLst>
          </p:cNvPr>
          <p:cNvSpPr/>
          <p:nvPr/>
        </p:nvSpPr>
        <p:spPr>
          <a:xfrm>
            <a:off x="0" y="10495"/>
            <a:ext cx="9144000" cy="6858000"/>
          </a:xfrm>
          <a:prstGeom prst="rect">
            <a:avLst/>
          </a:prstGeom>
          <a:solidFill>
            <a:srgbClr val="622A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18" name="Rectangle 2"/>
          <p:cNvSpPr>
            <a:spLocks noChangeArrowheads="1"/>
          </p:cNvSpPr>
          <p:nvPr/>
        </p:nvSpPr>
        <p:spPr bwMode="auto">
          <a:xfrm>
            <a:off x="0" y="1"/>
            <a:ext cx="9144000" cy="82495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What was their first job?</a:t>
            </a:r>
          </a:p>
        </p:txBody>
      </p:sp>
      <p:sp>
        <p:nvSpPr>
          <p:cNvPr id="21" name="Rectangle: Rounded Corners 20">
            <a:extLst>
              <a:ext uri="{FF2B5EF4-FFF2-40B4-BE49-F238E27FC236}">
                <a16:creationId xmlns:a16="http://schemas.microsoft.com/office/drawing/2014/main" id="{D575B764-D3F2-6CFF-F7C2-07236E44B0CB}"/>
              </a:ext>
            </a:extLst>
          </p:cNvPr>
          <p:cNvSpPr/>
          <p:nvPr/>
        </p:nvSpPr>
        <p:spPr>
          <a:xfrm>
            <a:off x="405293" y="5956455"/>
            <a:ext cx="8402126" cy="6463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Calibri" panose="020F0502020204030204" pitchFamily="34" charset="0"/>
                <a:cs typeface="Calibri" panose="020F0502020204030204" pitchFamily="34" charset="0"/>
              </a:rPr>
              <a:t>Where you start your working life is not always where you end up!</a:t>
            </a:r>
          </a:p>
        </p:txBody>
      </p:sp>
      <p:pic>
        <p:nvPicPr>
          <p:cNvPr id="1026" name="Picture 2" descr="How well does Taylor Swift play the guitar? - Quora">
            <a:extLst>
              <a:ext uri="{FF2B5EF4-FFF2-40B4-BE49-F238E27FC236}">
                <a16:creationId xmlns:a16="http://schemas.microsoft.com/office/drawing/2014/main" id="{52458719-6895-ACEE-1D2F-9D872C5A286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6064"/>
          <a:stretch/>
        </p:blipFill>
        <p:spPr bwMode="auto">
          <a:xfrm>
            <a:off x="405293" y="1309414"/>
            <a:ext cx="2480487" cy="2464305"/>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Badge with solid fill">
            <a:extLst>
              <a:ext uri="{FF2B5EF4-FFF2-40B4-BE49-F238E27FC236}">
                <a16:creationId xmlns:a16="http://schemas.microsoft.com/office/drawing/2014/main" id="{8C37F799-9B1A-421C-04F5-152D160B40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5819" y="89313"/>
            <a:ext cx="646331" cy="646331"/>
          </a:xfrm>
          <a:prstGeom prst="rect">
            <a:avLst/>
          </a:prstGeom>
        </p:spPr>
      </p:pic>
      <p:pic>
        <p:nvPicPr>
          <p:cNvPr id="5" name="Picture 4">
            <a:extLst>
              <a:ext uri="{FF2B5EF4-FFF2-40B4-BE49-F238E27FC236}">
                <a16:creationId xmlns:a16="http://schemas.microsoft.com/office/drawing/2014/main" id="{6B7CD36A-5E69-3958-D9D8-69E3AE21DA4F}"/>
              </a:ext>
            </a:extLst>
          </p:cNvPr>
          <p:cNvPicPr>
            <a:picLocks noChangeAspect="1"/>
          </p:cNvPicPr>
          <p:nvPr/>
        </p:nvPicPr>
        <p:blipFill>
          <a:blip r:embed="rId6"/>
          <a:srcRect l="18793" t="1128" r="13620" b="28149"/>
          <a:stretch>
            <a:fillRect/>
          </a:stretch>
        </p:blipFill>
        <p:spPr>
          <a:xfrm>
            <a:off x="3386895" y="1309414"/>
            <a:ext cx="2480487" cy="2450504"/>
          </a:xfrm>
          <a:prstGeom prst="rect">
            <a:avLst/>
          </a:prstGeom>
        </p:spPr>
      </p:pic>
      <p:sp>
        <p:nvSpPr>
          <p:cNvPr id="3" name="TextBox 2"/>
          <p:cNvSpPr txBox="1"/>
          <p:nvPr/>
        </p:nvSpPr>
        <p:spPr>
          <a:xfrm>
            <a:off x="3386894" y="3580405"/>
            <a:ext cx="2480487" cy="646331"/>
          </a:xfrm>
          <a:prstGeom prst="rect">
            <a:avLst/>
          </a:prstGeom>
          <a:solidFill>
            <a:srgbClr val="FF6600"/>
          </a:solidFill>
        </p:spPr>
        <p:txBody>
          <a:bodyPr wrap="square" rtlCol="0">
            <a:spAutoFit/>
          </a:bodyPr>
          <a:lstStyle/>
          <a:p>
            <a:pPr algn="ctr"/>
            <a:r>
              <a:rPr lang="en-GB" dirty="0">
                <a:latin typeface="Calibri" panose="020F0502020204030204" pitchFamily="34" charset="0"/>
              </a:rPr>
              <a:t>Beyonce – Singer</a:t>
            </a:r>
          </a:p>
          <a:p>
            <a:pPr algn="ctr"/>
            <a:endParaRPr lang="en-GB" dirty="0">
              <a:latin typeface="Calibri" panose="020F0502020204030204" pitchFamily="34" charset="0"/>
            </a:endParaRPr>
          </a:p>
        </p:txBody>
      </p:sp>
      <p:sp>
        <p:nvSpPr>
          <p:cNvPr id="14" name="Explosion: 14 Points 13">
            <a:extLst>
              <a:ext uri="{FF2B5EF4-FFF2-40B4-BE49-F238E27FC236}">
                <a16:creationId xmlns:a16="http://schemas.microsoft.com/office/drawing/2014/main" id="{8FA89320-E002-44B7-BF63-0E7885F3DDD3}"/>
              </a:ext>
            </a:extLst>
          </p:cNvPr>
          <p:cNvSpPr/>
          <p:nvPr/>
        </p:nvSpPr>
        <p:spPr>
          <a:xfrm>
            <a:off x="3050313" y="4161913"/>
            <a:ext cx="3251096" cy="160542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rPr>
              <a:t>Hair salon floor sweeper</a:t>
            </a:r>
          </a:p>
        </p:txBody>
      </p:sp>
      <p:pic>
        <p:nvPicPr>
          <p:cNvPr id="12" name="Picture 11">
            <a:extLst>
              <a:ext uri="{FF2B5EF4-FFF2-40B4-BE49-F238E27FC236}">
                <a16:creationId xmlns:a16="http://schemas.microsoft.com/office/drawing/2014/main" id="{DA8503B7-CA26-276A-E361-55C440EAD7C4}"/>
              </a:ext>
            </a:extLst>
          </p:cNvPr>
          <p:cNvPicPr>
            <a:picLocks noChangeAspect="1"/>
          </p:cNvPicPr>
          <p:nvPr/>
        </p:nvPicPr>
        <p:blipFill>
          <a:blip r:embed="rId7"/>
          <a:srcRect l="-1" t="-5718" r="-5718" b="-1"/>
          <a:stretch>
            <a:fillRect/>
          </a:stretch>
        </p:blipFill>
        <p:spPr>
          <a:xfrm>
            <a:off x="6151289" y="1213151"/>
            <a:ext cx="2773950" cy="2560568"/>
          </a:xfrm>
          <a:prstGeom prst="rect">
            <a:avLst/>
          </a:prstGeom>
        </p:spPr>
      </p:pic>
      <p:sp>
        <p:nvSpPr>
          <p:cNvPr id="6" name="TextBox 5"/>
          <p:cNvSpPr txBox="1"/>
          <p:nvPr/>
        </p:nvSpPr>
        <p:spPr>
          <a:xfrm>
            <a:off x="6151288" y="3581279"/>
            <a:ext cx="2656131" cy="646331"/>
          </a:xfrm>
          <a:prstGeom prst="rect">
            <a:avLst/>
          </a:prstGeom>
          <a:solidFill>
            <a:srgbClr val="FF6600"/>
          </a:solidFill>
        </p:spPr>
        <p:txBody>
          <a:bodyPr wrap="square" rtlCol="0">
            <a:spAutoFit/>
          </a:bodyPr>
          <a:lstStyle/>
          <a:p>
            <a:pPr algn="ctr"/>
            <a:r>
              <a:rPr lang="en-GB" dirty="0">
                <a:latin typeface="Calibri" panose="020F0502020204030204" pitchFamily="34" charset="0"/>
              </a:rPr>
              <a:t>Harry Styles – Singer</a:t>
            </a:r>
          </a:p>
          <a:p>
            <a:pPr algn="ctr"/>
            <a:endParaRPr lang="en-GB" dirty="0">
              <a:latin typeface="Calibri" panose="020F0502020204030204" pitchFamily="34" charset="0"/>
            </a:endParaRPr>
          </a:p>
        </p:txBody>
      </p:sp>
      <p:sp>
        <p:nvSpPr>
          <p:cNvPr id="23" name="Explosion: 14 Points 22">
            <a:extLst>
              <a:ext uri="{FF2B5EF4-FFF2-40B4-BE49-F238E27FC236}">
                <a16:creationId xmlns:a16="http://schemas.microsoft.com/office/drawing/2014/main" id="{F2012941-594E-484D-942A-B2C704151607}"/>
              </a:ext>
            </a:extLst>
          </p:cNvPr>
          <p:cNvSpPr/>
          <p:nvPr/>
        </p:nvSpPr>
        <p:spPr>
          <a:xfrm>
            <a:off x="6093689" y="4136249"/>
            <a:ext cx="2833101" cy="160542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rPr>
              <a:t>Worked in a bakery</a:t>
            </a:r>
          </a:p>
        </p:txBody>
      </p:sp>
      <p:sp>
        <p:nvSpPr>
          <p:cNvPr id="8" name="TextBox 7"/>
          <p:cNvSpPr txBox="1"/>
          <p:nvPr/>
        </p:nvSpPr>
        <p:spPr>
          <a:xfrm>
            <a:off x="405293" y="3581287"/>
            <a:ext cx="2480487" cy="646331"/>
          </a:xfrm>
          <a:prstGeom prst="rect">
            <a:avLst/>
          </a:prstGeom>
          <a:solidFill>
            <a:srgbClr val="FF6600"/>
          </a:solidFill>
        </p:spPr>
        <p:txBody>
          <a:bodyPr wrap="square" rtlCol="0">
            <a:spAutoFit/>
          </a:bodyPr>
          <a:lstStyle/>
          <a:p>
            <a:pPr algn="ctr"/>
            <a:r>
              <a:rPr lang="en-GB" dirty="0">
                <a:latin typeface="Calibri" panose="020F0502020204030204" pitchFamily="34" charset="0"/>
              </a:rPr>
              <a:t>Taylor Swift: Singer, songwriter, musician</a:t>
            </a:r>
          </a:p>
        </p:txBody>
      </p:sp>
      <p:sp>
        <p:nvSpPr>
          <p:cNvPr id="22" name="Explosion: 14 Points 21">
            <a:extLst>
              <a:ext uri="{FF2B5EF4-FFF2-40B4-BE49-F238E27FC236}">
                <a16:creationId xmlns:a16="http://schemas.microsoft.com/office/drawing/2014/main" id="{284E6C6A-0C71-415A-A45D-3CB099C4F5FD}"/>
              </a:ext>
            </a:extLst>
          </p:cNvPr>
          <p:cNvSpPr/>
          <p:nvPr/>
        </p:nvSpPr>
        <p:spPr>
          <a:xfrm>
            <a:off x="327486" y="4059934"/>
            <a:ext cx="2722827" cy="1758051"/>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rPr>
              <a:t>Christmas Tree Farm</a:t>
            </a:r>
          </a:p>
        </p:txBody>
      </p:sp>
    </p:spTree>
    <p:extLst>
      <p:ext uri="{BB962C8B-B14F-4D97-AF65-F5344CB8AC3E}">
        <p14:creationId xmlns:p14="http://schemas.microsoft.com/office/powerpoint/2010/main" val="229841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 grpId="0" animBg="1"/>
      <p:bldP spid="14" grpId="0" animBg="1"/>
      <p:bldP spid="6" grpId="0" animBg="1"/>
      <p:bldP spid="23" grpId="0" animBg="1"/>
      <p:bldP spid="8"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5F295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2" name="TextBox 1"/>
          <p:cNvSpPr txBox="1"/>
          <p:nvPr/>
        </p:nvSpPr>
        <p:spPr>
          <a:xfrm>
            <a:off x="1" y="-21266"/>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Why do people work?</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19"/>
            <a:ext cx="8681292" cy="1938992"/>
          </a:xfrm>
          <a:prstGeom prst="rect">
            <a:avLst/>
          </a:prstGeom>
          <a:solidFill>
            <a:schemeClr val="bg1"/>
          </a:solidFill>
        </p:spPr>
        <p:txBody>
          <a:bodyPr wrap="square" rtlCol="0">
            <a:spAutoFit/>
          </a:bodyPr>
          <a:lstStyle/>
          <a:p>
            <a:r>
              <a:rPr lang="en-GB" sz="2400" dirty="0">
                <a:latin typeface="Calibri" panose="020F0502020204030204" pitchFamily="34" charset="0"/>
              </a:rPr>
              <a:t>Working in pairs, come up with some ideas about why people go to work. To get paid is only one reason for working!</a:t>
            </a:r>
          </a:p>
          <a:p>
            <a:endParaRPr lang="en-GB" sz="2400" dirty="0">
              <a:latin typeface="Calibri" panose="020F0502020204030204" pitchFamily="34" charset="0"/>
            </a:endParaRPr>
          </a:p>
          <a:p>
            <a:r>
              <a:rPr lang="en-GB" sz="2400" dirty="0">
                <a:latin typeface="Calibri" panose="020F0502020204030204" pitchFamily="34" charset="0"/>
              </a:rPr>
              <a:t>Share your ideas and listen to your partner’s contributions. </a:t>
            </a:r>
          </a:p>
          <a:p>
            <a:r>
              <a:rPr lang="en-GB" sz="2400" dirty="0">
                <a:latin typeface="Calibri" panose="020F0502020204030204" pitchFamily="34" charset="0"/>
              </a:rPr>
              <a:t>You may want to make notes of your ideas.</a:t>
            </a:r>
          </a:p>
        </p:txBody>
      </p:sp>
      <p:sp>
        <p:nvSpPr>
          <p:cNvPr id="4" name="Rectangle 3">
            <a:extLst>
              <a:ext uri="{FF2B5EF4-FFF2-40B4-BE49-F238E27FC236}">
                <a16:creationId xmlns:a16="http://schemas.microsoft.com/office/drawing/2014/main" id="{4A454A4B-E42C-7B3F-251A-C00B40DAE954}"/>
              </a:ext>
            </a:extLst>
          </p:cNvPr>
          <p:cNvSpPr/>
          <p:nvPr/>
        </p:nvSpPr>
        <p:spPr>
          <a:xfrm>
            <a:off x="1557749" y="2983230"/>
            <a:ext cx="6028501" cy="364377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9" name="Oval 8">
            <a:extLst>
              <a:ext uri="{FF2B5EF4-FFF2-40B4-BE49-F238E27FC236}">
                <a16:creationId xmlns:a16="http://schemas.microsoft.com/office/drawing/2014/main" id="{2503FD07-AA19-270A-3D18-4FF2F34CB9E4}"/>
              </a:ext>
            </a:extLst>
          </p:cNvPr>
          <p:cNvSpPr/>
          <p:nvPr/>
        </p:nvSpPr>
        <p:spPr>
          <a:xfrm>
            <a:off x="3557646" y="3955397"/>
            <a:ext cx="1984639" cy="1679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rPr>
              <a:t>Why do people work?</a:t>
            </a:r>
          </a:p>
        </p:txBody>
      </p:sp>
      <p:cxnSp>
        <p:nvCxnSpPr>
          <p:cNvPr id="15" name="Straight Connector 14">
            <a:extLst>
              <a:ext uri="{FF2B5EF4-FFF2-40B4-BE49-F238E27FC236}">
                <a16:creationId xmlns:a16="http://schemas.microsoft.com/office/drawing/2014/main" id="{6BCB478B-105F-0396-BB81-F7395370CDFF}"/>
              </a:ext>
            </a:extLst>
          </p:cNvPr>
          <p:cNvCxnSpPr>
            <a:cxnSpLocks/>
          </p:cNvCxnSpPr>
          <p:nvPr/>
        </p:nvCxnSpPr>
        <p:spPr>
          <a:xfrm flipV="1">
            <a:off x="4948367" y="3443199"/>
            <a:ext cx="1807535" cy="915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CC887C6-B1D9-C438-B7FF-DA8B33982594}"/>
              </a:ext>
            </a:extLst>
          </p:cNvPr>
          <p:cNvCxnSpPr>
            <a:cxnSpLocks/>
          </p:cNvCxnSpPr>
          <p:nvPr/>
        </p:nvCxnSpPr>
        <p:spPr>
          <a:xfrm>
            <a:off x="5068161" y="4440928"/>
            <a:ext cx="1693741" cy="1216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18D2955-EA30-F4B6-31FE-4ED747D8A7E8}"/>
              </a:ext>
            </a:extLst>
          </p:cNvPr>
          <p:cNvCxnSpPr>
            <a:cxnSpLocks/>
          </p:cNvCxnSpPr>
          <p:nvPr/>
        </p:nvCxnSpPr>
        <p:spPr>
          <a:xfrm flipH="1">
            <a:off x="2153259" y="4659659"/>
            <a:ext cx="1860360" cy="1096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1C55A4-FD0D-5CD1-1099-91EDD52A248B}"/>
              </a:ext>
            </a:extLst>
          </p:cNvPr>
          <p:cNvCxnSpPr>
            <a:cxnSpLocks/>
          </p:cNvCxnSpPr>
          <p:nvPr/>
        </p:nvCxnSpPr>
        <p:spPr>
          <a:xfrm flipH="1" flipV="1">
            <a:off x="2145472" y="3336294"/>
            <a:ext cx="1972548" cy="1156635"/>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Graphic 23" descr="Badge with solid fill">
            <a:extLst>
              <a:ext uri="{FF2B5EF4-FFF2-40B4-BE49-F238E27FC236}">
                <a16:creationId xmlns:a16="http://schemas.microsoft.com/office/drawing/2014/main" id="{30D51E66-C2E9-0AD4-FBAF-3713597F37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 y="-21267"/>
            <a:ext cx="646331" cy="646331"/>
          </a:xfrm>
          <a:prstGeom prst="rect">
            <a:avLst/>
          </a:prstGeom>
        </p:spPr>
      </p:pic>
      <p:sp>
        <p:nvSpPr>
          <p:cNvPr id="10" name="Star: 32 Points 9">
            <a:extLst>
              <a:ext uri="{FF2B5EF4-FFF2-40B4-BE49-F238E27FC236}">
                <a16:creationId xmlns:a16="http://schemas.microsoft.com/office/drawing/2014/main" id="{D2F8C665-E619-49E7-B1D6-0134535A2FDB}"/>
              </a:ext>
            </a:extLst>
          </p:cNvPr>
          <p:cNvSpPr/>
          <p:nvPr/>
        </p:nvSpPr>
        <p:spPr>
          <a:xfrm>
            <a:off x="7183627" y="4795369"/>
            <a:ext cx="1713942" cy="1831639"/>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5 mins</a:t>
            </a:r>
          </a:p>
        </p:txBody>
      </p:sp>
    </p:spTree>
    <p:custDataLst>
      <p:tags r:id="rId1"/>
    </p:custDataLst>
    <p:extLst>
      <p:ext uri="{BB962C8B-B14F-4D97-AF65-F5344CB8AC3E}">
        <p14:creationId xmlns:p14="http://schemas.microsoft.com/office/powerpoint/2010/main" val="378135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22171" y="-75084"/>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18" name="Group 17">
            <a:extLst>
              <a:ext uri="{FF2B5EF4-FFF2-40B4-BE49-F238E27FC236}">
                <a16:creationId xmlns:a16="http://schemas.microsoft.com/office/drawing/2014/main" id="{B0CC841B-6EE7-43BE-B400-081EA65055C8}"/>
              </a:ext>
            </a:extLst>
          </p:cNvPr>
          <p:cNvGrpSpPr/>
          <p:nvPr/>
        </p:nvGrpSpPr>
        <p:grpSpPr>
          <a:xfrm>
            <a:off x="6998260" y="713150"/>
            <a:ext cx="2065283" cy="5655120"/>
            <a:chOff x="6970143" y="427400"/>
            <a:chExt cx="2065283" cy="5655120"/>
          </a:xfrm>
        </p:grpSpPr>
        <p:pic>
          <p:nvPicPr>
            <p:cNvPr id="6" name="Picture 5">
              <a:extLst>
                <a:ext uri="{FF2B5EF4-FFF2-40B4-BE49-F238E27FC236}">
                  <a16:creationId xmlns:a16="http://schemas.microsoft.com/office/drawing/2014/main" id="{24FD8ED0-4DF8-4D9A-B278-24AB2C8B17D7}"/>
                </a:ext>
              </a:extLst>
            </p:cNvPr>
            <p:cNvPicPr>
              <a:picLocks noChangeAspect="1"/>
            </p:cNvPicPr>
            <p:nvPr/>
          </p:nvPicPr>
          <p:blipFill>
            <a:blip r:embed="rId4"/>
            <a:stretch>
              <a:fillRect/>
            </a:stretch>
          </p:blipFill>
          <p:spPr>
            <a:xfrm>
              <a:off x="6982931" y="3327794"/>
              <a:ext cx="2052495" cy="1327663"/>
            </a:xfrm>
            <a:prstGeom prst="rect">
              <a:avLst/>
            </a:prstGeom>
          </p:spPr>
        </p:pic>
        <p:pic>
          <p:nvPicPr>
            <p:cNvPr id="8" name="Picture 7">
              <a:extLst>
                <a:ext uri="{FF2B5EF4-FFF2-40B4-BE49-F238E27FC236}">
                  <a16:creationId xmlns:a16="http://schemas.microsoft.com/office/drawing/2014/main" id="{B2F31A24-7E7D-4645-8D86-69F5608FF712}"/>
                </a:ext>
              </a:extLst>
            </p:cNvPr>
            <p:cNvPicPr>
              <a:picLocks noChangeAspect="1"/>
            </p:cNvPicPr>
            <p:nvPr/>
          </p:nvPicPr>
          <p:blipFill>
            <a:blip r:embed="rId5"/>
            <a:stretch>
              <a:fillRect/>
            </a:stretch>
          </p:blipFill>
          <p:spPr>
            <a:xfrm>
              <a:off x="6982931" y="1890345"/>
              <a:ext cx="2039707" cy="1327663"/>
            </a:xfrm>
            <a:prstGeom prst="rect">
              <a:avLst/>
            </a:prstGeom>
          </p:spPr>
        </p:pic>
        <p:pic>
          <p:nvPicPr>
            <p:cNvPr id="11" name="Picture 10">
              <a:extLst>
                <a:ext uri="{FF2B5EF4-FFF2-40B4-BE49-F238E27FC236}">
                  <a16:creationId xmlns:a16="http://schemas.microsoft.com/office/drawing/2014/main" id="{6FF893AC-E109-4F3B-AB80-193493B70F5C}"/>
                </a:ext>
              </a:extLst>
            </p:cNvPr>
            <p:cNvPicPr>
              <a:picLocks noChangeAspect="1"/>
            </p:cNvPicPr>
            <p:nvPr/>
          </p:nvPicPr>
          <p:blipFill>
            <a:blip r:embed="rId6"/>
            <a:stretch>
              <a:fillRect/>
            </a:stretch>
          </p:blipFill>
          <p:spPr>
            <a:xfrm>
              <a:off x="6970143" y="427400"/>
              <a:ext cx="2052495" cy="1363546"/>
            </a:xfrm>
            <a:prstGeom prst="rect">
              <a:avLst/>
            </a:prstGeom>
          </p:spPr>
        </p:pic>
        <p:pic>
          <p:nvPicPr>
            <p:cNvPr id="13" name="Picture 12">
              <a:extLst>
                <a:ext uri="{FF2B5EF4-FFF2-40B4-BE49-F238E27FC236}">
                  <a16:creationId xmlns:a16="http://schemas.microsoft.com/office/drawing/2014/main" id="{D3BB9588-B821-4D0F-BABB-D301D36447C1}"/>
                </a:ext>
              </a:extLst>
            </p:cNvPr>
            <p:cNvPicPr>
              <a:picLocks noChangeAspect="1"/>
            </p:cNvPicPr>
            <p:nvPr/>
          </p:nvPicPr>
          <p:blipFill>
            <a:blip r:embed="rId7"/>
            <a:stretch>
              <a:fillRect/>
            </a:stretch>
          </p:blipFill>
          <p:spPr>
            <a:xfrm>
              <a:off x="6982931" y="4754856"/>
              <a:ext cx="2039707" cy="1327664"/>
            </a:xfrm>
            <a:prstGeom prst="rect">
              <a:avLst/>
            </a:prstGeom>
          </p:spPr>
        </p:pic>
      </p:gr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Calibri" panose="020F0502020204030204" pitchFamily="34" charset="0"/>
            </a:endParaRPr>
          </a:p>
        </p:txBody>
      </p:sp>
      <p:sp>
        <p:nvSpPr>
          <p:cNvPr id="19" name="TextBox 18">
            <a:extLst>
              <a:ext uri="{FF2B5EF4-FFF2-40B4-BE49-F238E27FC236}">
                <a16:creationId xmlns:a16="http://schemas.microsoft.com/office/drawing/2014/main" id="{2F0A904E-D8EB-632A-A826-5A40D0E74808}"/>
              </a:ext>
            </a:extLst>
          </p:cNvPr>
          <p:cNvSpPr txBox="1"/>
          <p:nvPr/>
        </p:nvSpPr>
        <p:spPr>
          <a:xfrm>
            <a:off x="7391" y="-65753"/>
            <a:ext cx="9143999" cy="646331"/>
          </a:xfrm>
          <a:prstGeom prst="rect">
            <a:avLst/>
          </a:prstGeom>
          <a:solidFill>
            <a:srgbClr val="002060"/>
          </a:solidFill>
        </p:spPr>
        <p:txBody>
          <a:bodyPr wrap="square" rtlCol="0">
            <a:spAutoFit/>
          </a:bodyPr>
          <a:lstStyle/>
          <a:p>
            <a:pPr algn="ctr"/>
            <a:r>
              <a:rPr lang="en-GB" sz="3600" dirty="0">
                <a:solidFill>
                  <a:schemeClr val="bg1"/>
                </a:solidFill>
                <a:latin typeface="Calibri" panose="020F0502020204030204" pitchFamily="34" charset="0"/>
              </a:rPr>
              <a:t>Work experience can help career choices</a:t>
            </a:r>
          </a:p>
        </p:txBody>
      </p:sp>
      <p:pic>
        <p:nvPicPr>
          <p:cNvPr id="20" name="Graphic 19" descr="Badge with solid fill">
            <a:extLst>
              <a:ext uri="{FF2B5EF4-FFF2-40B4-BE49-F238E27FC236}">
                <a16:creationId xmlns:a16="http://schemas.microsoft.com/office/drawing/2014/main" id="{C2664C05-DCEA-A5CD-F8C9-543B246344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389" y="-65754"/>
            <a:ext cx="646331" cy="646331"/>
          </a:xfrm>
          <a:prstGeom prst="rect">
            <a:avLst/>
          </a:prstGeom>
        </p:spPr>
      </p:pic>
      <p:sp>
        <p:nvSpPr>
          <p:cNvPr id="2" name="Arrow: Curved Down 1">
            <a:extLst>
              <a:ext uri="{FF2B5EF4-FFF2-40B4-BE49-F238E27FC236}">
                <a16:creationId xmlns:a16="http://schemas.microsoft.com/office/drawing/2014/main" id="{D19F5115-9AFF-4FD9-960D-3C7B0ECB7AE4}"/>
              </a:ext>
            </a:extLst>
          </p:cNvPr>
          <p:cNvSpPr/>
          <p:nvPr/>
        </p:nvSpPr>
        <p:spPr>
          <a:xfrm rot="21114485">
            <a:off x="1927293" y="1647949"/>
            <a:ext cx="1685620" cy="85749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p:txBody>
      </p:sp>
      <p:grpSp>
        <p:nvGrpSpPr>
          <p:cNvPr id="17" name="Group 16">
            <a:extLst>
              <a:ext uri="{FF2B5EF4-FFF2-40B4-BE49-F238E27FC236}">
                <a16:creationId xmlns:a16="http://schemas.microsoft.com/office/drawing/2014/main" id="{806D85D0-0399-4197-B3A2-09C3A2AC21FE}"/>
              </a:ext>
            </a:extLst>
          </p:cNvPr>
          <p:cNvGrpSpPr/>
          <p:nvPr/>
        </p:nvGrpSpPr>
        <p:grpSpPr>
          <a:xfrm>
            <a:off x="142098" y="801409"/>
            <a:ext cx="2079926" cy="1910861"/>
            <a:chOff x="171569" y="357886"/>
            <a:chExt cx="2079926" cy="1910861"/>
          </a:xfrm>
        </p:grpSpPr>
        <p:pic>
          <p:nvPicPr>
            <p:cNvPr id="1030" name="Picture 6" descr="🔥 Dúné: We Are In There You Are Out Here - Music Streaming ...">
              <a:extLst>
                <a:ext uri="{FF2B5EF4-FFF2-40B4-BE49-F238E27FC236}">
                  <a16:creationId xmlns:a16="http://schemas.microsoft.com/office/drawing/2014/main" id="{3FAC05E3-3CBD-4A7D-BDE4-13D2AEF7BFC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1569" y="357886"/>
              <a:ext cx="2079925" cy="116995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17B0C42D-7750-42CE-9DC1-9323D9F42EE7}"/>
                </a:ext>
              </a:extLst>
            </p:cNvPr>
            <p:cNvSpPr/>
            <p:nvPr/>
          </p:nvSpPr>
          <p:spPr>
            <a:xfrm>
              <a:off x="171569" y="1509623"/>
              <a:ext cx="2079926" cy="7591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Y10 Work Experience</a:t>
              </a:r>
            </a:p>
          </p:txBody>
        </p:sp>
      </p:grpSp>
      <p:sp>
        <p:nvSpPr>
          <p:cNvPr id="22" name="Arrow: Curved Down 21">
            <a:extLst>
              <a:ext uri="{FF2B5EF4-FFF2-40B4-BE49-F238E27FC236}">
                <a16:creationId xmlns:a16="http://schemas.microsoft.com/office/drawing/2014/main" id="{31380DFB-9997-400B-8876-1248B172247D}"/>
              </a:ext>
            </a:extLst>
          </p:cNvPr>
          <p:cNvSpPr/>
          <p:nvPr/>
        </p:nvSpPr>
        <p:spPr>
          <a:xfrm rot="18587555">
            <a:off x="5502130" y="2934916"/>
            <a:ext cx="1430899" cy="82161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p:txBody>
      </p:sp>
      <p:sp>
        <p:nvSpPr>
          <p:cNvPr id="4" name="Oval 3">
            <a:extLst>
              <a:ext uri="{FF2B5EF4-FFF2-40B4-BE49-F238E27FC236}">
                <a16:creationId xmlns:a16="http://schemas.microsoft.com/office/drawing/2014/main" id="{747E8ABD-E983-44A5-89F4-A84D672B849F}"/>
              </a:ext>
            </a:extLst>
          </p:cNvPr>
          <p:cNvSpPr/>
          <p:nvPr/>
        </p:nvSpPr>
        <p:spPr>
          <a:xfrm>
            <a:off x="4604049" y="3609787"/>
            <a:ext cx="1915064" cy="1863305"/>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rPr>
              <a:t>Choosing post 18</a:t>
            </a:r>
          </a:p>
        </p:txBody>
      </p:sp>
      <p:sp>
        <p:nvSpPr>
          <p:cNvPr id="23" name="Arrow: Curved Down 22">
            <a:extLst>
              <a:ext uri="{FF2B5EF4-FFF2-40B4-BE49-F238E27FC236}">
                <a16:creationId xmlns:a16="http://schemas.microsoft.com/office/drawing/2014/main" id="{23BAC346-50E7-440E-BE86-119387787A02}"/>
              </a:ext>
            </a:extLst>
          </p:cNvPr>
          <p:cNvSpPr/>
          <p:nvPr/>
        </p:nvSpPr>
        <p:spPr>
          <a:xfrm rot="1195749">
            <a:off x="3755523" y="2380874"/>
            <a:ext cx="1919416" cy="93259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alibri" panose="020F0502020204030204" pitchFamily="34" charset="0"/>
            </a:endParaRPr>
          </a:p>
        </p:txBody>
      </p:sp>
      <p:sp>
        <p:nvSpPr>
          <p:cNvPr id="3" name="Oval 2">
            <a:extLst>
              <a:ext uri="{FF2B5EF4-FFF2-40B4-BE49-F238E27FC236}">
                <a16:creationId xmlns:a16="http://schemas.microsoft.com/office/drawing/2014/main" id="{56745264-5A48-4202-AD9E-46F53F1C7916}"/>
              </a:ext>
            </a:extLst>
          </p:cNvPr>
          <p:cNvSpPr/>
          <p:nvPr/>
        </p:nvSpPr>
        <p:spPr>
          <a:xfrm>
            <a:off x="2304489" y="2414071"/>
            <a:ext cx="1915064" cy="1863305"/>
          </a:xfrm>
          <a:prstGeom prst="ellipse">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rPr>
              <a:t>Choosing post 16</a:t>
            </a:r>
          </a:p>
        </p:txBody>
      </p:sp>
    </p:spTree>
    <p:custDataLst>
      <p:tags r:id="rId1"/>
    </p:custDataLst>
    <p:extLst>
      <p:ext uri="{BB962C8B-B14F-4D97-AF65-F5344CB8AC3E}">
        <p14:creationId xmlns:p14="http://schemas.microsoft.com/office/powerpoint/2010/main" val="356430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4" grpId="0" animBg="1"/>
      <p:bldP spid="23"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159279"/>
            <a:ext cx="9158780" cy="6933084"/>
          </a:xfrm>
          <a:prstGeom prst="rect">
            <a:avLst/>
          </a:prstGeom>
          <a:solidFill>
            <a:srgbClr val="5F295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latin typeface="Calibri" panose="020F0502020204030204" pitchFamily="34" charset="0"/>
              </a:rPr>
              <a:t>One place for all your careers information.</a:t>
            </a:r>
          </a:p>
        </p:txBody>
      </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Calibri" panose="020F0502020204030204" pitchFamily="34" charset="0"/>
            </a:endParaRPr>
          </a:p>
        </p:txBody>
      </p:sp>
      <p:sp>
        <p:nvSpPr>
          <p:cNvPr id="5" name="Rectangle 2">
            <a:extLst>
              <a:ext uri="{FF2B5EF4-FFF2-40B4-BE49-F238E27FC236}">
                <a16:creationId xmlns:a16="http://schemas.microsoft.com/office/drawing/2014/main" id="{AA7D1008-347C-4C1F-BACC-73A5AA8B92E5}"/>
              </a:ext>
            </a:extLst>
          </p:cNvPr>
          <p:cNvSpPr>
            <a:spLocks noChangeArrowheads="1"/>
          </p:cNvSpPr>
          <p:nvPr/>
        </p:nvSpPr>
        <p:spPr bwMode="auto">
          <a:xfrm>
            <a:off x="-17606" y="0"/>
            <a:ext cx="9168995" cy="8503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Why do Work Experience? </a:t>
            </a:r>
          </a:p>
        </p:txBody>
      </p:sp>
      <p:sp>
        <p:nvSpPr>
          <p:cNvPr id="7" name="Rectangle 6">
            <a:extLst>
              <a:ext uri="{FF2B5EF4-FFF2-40B4-BE49-F238E27FC236}">
                <a16:creationId xmlns:a16="http://schemas.microsoft.com/office/drawing/2014/main" id="{56636B19-E2B9-4917-A9F0-D5BC3FA92A4E}"/>
              </a:ext>
            </a:extLst>
          </p:cNvPr>
          <p:cNvSpPr/>
          <p:nvPr/>
        </p:nvSpPr>
        <p:spPr>
          <a:xfrm>
            <a:off x="112143" y="1004611"/>
            <a:ext cx="2743200" cy="15441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To find out about a company</a:t>
            </a:r>
          </a:p>
        </p:txBody>
      </p:sp>
      <p:sp>
        <p:nvSpPr>
          <p:cNvPr id="9" name="Rectangle 8">
            <a:extLst>
              <a:ext uri="{FF2B5EF4-FFF2-40B4-BE49-F238E27FC236}">
                <a16:creationId xmlns:a16="http://schemas.microsoft.com/office/drawing/2014/main" id="{AAA627EC-AE0D-45DD-9570-EB0663C450C8}"/>
              </a:ext>
            </a:extLst>
          </p:cNvPr>
          <p:cNvSpPr/>
          <p:nvPr/>
        </p:nvSpPr>
        <p:spPr>
          <a:xfrm>
            <a:off x="1888566" y="2492565"/>
            <a:ext cx="2743200" cy="1544129"/>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Calibri" panose="020F0502020204030204" pitchFamily="34" charset="0"/>
              </a:rPr>
              <a:t>To learn/practice skills</a:t>
            </a:r>
          </a:p>
        </p:txBody>
      </p:sp>
      <p:sp>
        <p:nvSpPr>
          <p:cNvPr id="10" name="Rectangle 9">
            <a:extLst>
              <a:ext uri="{FF2B5EF4-FFF2-40B4-BE49-F238E27FC236}">
                <a16:creationId xmlns:a16="http://schemas.microsoft.com/office/drawing/2014/main" id="{A9C8B545-0FE7-4C5D-AFFC-4CBA1F84E012}"/>
              </a:ext>
            </a:extLst>
          </p:cNvPr>
          <p:cNvSpPr/>
          <p:nvPr/>
        </p:nvSpPr>
        <p:spPr>
          <a:xfrm>
            <a:off x="4118495" y="3602194"/>
            <a:ext cx="2743200" cy="154412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Calibri" panose="020F0502020204030204" pitchFamily="34" charset="0"/>
              </a:rPr>
              <a:t>To try out a job role </a:t>
            </a:r>
          </a:p>
        </p:txBody>
      </p:sp>
      <p:sp>
        <p:nvSpPr>
          <p:cNvPr id="12" name="Rectangle 11">
            <a:extLst>
              <a:ext uri="{FF2B5EF4-FFF2-40B4-BE49-F238E27FC236}">
                <a16:creationId xmlns:a16="http://schemas.microsoft.com/office/drawing/2014/main" id="{9E554C8C-F2C2-4BAB-BD26-D8ACBB5F88BF}"/>
              </a:ext>
            </a:extLst>
          </p:cNvPr>
          <p:cNvSpPr/>
          <p:nvPr/>
        </p:nvSpPr>
        <p:spPr>
          <a:xfrm>
            <a:off x="6254608" y="5045830"/>
            <a:ext cx="2743200" cy="1544129"/>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latin typeface="Calibri" panose="020F0502020204030204" pitchFamily="34" charset="0"/>
              </a:rPr>
              <a:t>To be seen as a future worker</a:t>
            </a:r>
          </a:p>
        </p:txBody>
      </p:sp>
      <p:pic>
        <p:nvPicPr>
          <p:cNvPr id="11" name="Graphic 10" descr="Badge with solid fill">
            <a:extLst>
              <a:ext uri="{FF2B5EF4-FFF2-40B4-BE49-F238E27FC236}">
                <a16:creationId xmlns:a16="http://schemas.microsoft.com/office/drawing/2014/main" id="{0C09EFF9-F2E2-489C-AA74-0DC23AC2DCB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605" y="33019"/>
            <a:ext cx="646331" cy="646331"/>
          </a:xfrm>
          <a:prstGeom prst="rect">
            <a:avLst/>
          </a:prstGeom>
        </p:spPr>
      </p:pic>
    </p:spTree>
    <p:custDataLst>
      <p:tags r:id="rId1"/>
    </p:custDataLst>
    <p:extLst>
      <p:ext uri="{BB962C8B-B14F-4D97-AF65-F5344CB8AC3E}">
        <p14:creationId xmlns:p14="http://schemas.microsoft.com/office/powerpoint/2010/main" val="188994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296CB9E3-DAC9-F736-2E8D-52EEB6D325B9}"/>
              </a:ext>
            </a:extLst>
          </p:cNvPr>
          <p:cNvSpPr>
            <a:spLocks noChangeArrowheads="1"/>
          </p:cNvSpPr>
          <p:nvPr/>
        </p:nvSpPr>
        <p:spPr bwMode="auto">
          <a:xfrm>
            <a:off x="-29616" y="-37542"/>
            <a:ext cx="9173615" cy="6933084"/>
          </a:xfrm>
          <a:prstGeom prst="rect">
            <a:avLst/>
          </a:prstGeom>
          <a:solidFill>
            <a:srgbClr val="5F295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8" name="Rectangle 2"/>
          <p:cNvSpPr>
            <a:spLocks noChangeArrowheads="1"/>
          </p:cNvSpPr>
          <p:nvPr/>
        </p:nvSpPr>
        <p:spPr bwMode="auto">
          <a:xfrm>
            <a:off x="-29615" y="-37542"/>
            <a:ext cx="9166225" cy="8503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Work Experience can help answer….</a:t>
            </a:r>
          </a:p>
        </p:txBody>
      </p:sp>
      <p:sp>
        <p:nvSpPr>
          <p:cNvPr id="21" name="Oval 20"/>
          <p:cNvSpPr/>
          <p:nvPr/>
        </p:nvSpPr>
        <p:spPr>
          <a:xfrm>
            <a:off x="248566" y="1029375"/>
            <a:ext cx="2667976" cy="2399625"/>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cs typeface="Calibri" panose="020F0502020204030204" pitchFamily="34" charset="0"/>
              </a:rPr>
              <a:t>Is this the sort of job I like?</a:t>
            </a:r>
          </a:p>
        </p:txBody>
      </p:sp>
      <p:sp>
        <p:nvSpPr>
          <p:cNvPr id="24" name="Oval 23"/>
          <p:cNvSpPr/>
          <p:nvPr/>
        </p:nvSpPr>
        <p:spPr>
          <a:xfrm>
            <a:off x="3238012" y="1029374"/>
            <a:ext cx="2667976" cy="2399625"/>
          </a:xfrm>
          <a:prstGeom prst="ellipse">
            <a:avLst/>
          </a:prstGeom>
          <a:solidFill>
            <a:srgbClr val="F6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cs typeface="Calibri" panose="020F0502020204030204" pitchFamily="34" charset="0"/>
              </a:rPr>
              <a:t>What skills will I need to do it?</a:t>
            </a:r>
          </a:p>
        </p:txBody>
      </p:sp>
      <p:sp>
        <p:nvSpPr>
          <p:cNvPr id="25" name="Oval 24"/>
          <p:cNvSpPr/>
          <p:nvPr/>
        </p:nvSpPr>
        <p:spPr>
          <a:xfrm>
            <a:off x="6229839" y="1029373"/>
            <a:ext cx="2667976" cy="2399625"/>
          </a:xfrm>
          <a:prstGeom prst="ellipse">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cs typeface="Calibri" panose="020F0502020204030204" pitchFamily="34" charset="0"/>
              </a:rPr>
              <a:t>What is the best way to talk to a boss?</a:t>
            </a:r>
          </a:p>
        </p:txBody>
      </p:sp>
      <p:sp>
        <p:nvSpPr>
          <p:cNvPr id="26" name="Oval 25"/>
          <p:cNvSpPr/>
          <p:nvPr/>
        </p:nvSpPr>
        <p:spPr>
          <a:xfrm>
            <a:off x="199837" y="3608032"/>
            <a:ext cx="2667976" cy="23996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cs typeface="Calibri" panose="020F0502020204030204" pitchFamily="34" charset="0"/>
              </a:rPr>
              <a:t>Do I like the working conditions?</a:t>
            </a:r>
          </a:p>
        </p:txBody>
      </p:sp>
      <p:sp>
        <p:nvSpPr>
          <p:cNvPr id="27" name="Oval 26"/>
          <p:cNvSpPr/>
          <p:nvPr/>
        </p:nvSpPr>
        <p:spPr>
          <a:xfrm>
            <a:off x="6276189" y="3608032"/>
            <a:ext cx="2667976" cy="2399625"/>
          </a:xfrm>
          <a:prstGeom prst="ellipse">
            <a:avLst/>
          </a:prstGeom>
          <a:solidFill>
            <a:srgbClr val="FC5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latin typeface="Calibri" panose="020F0502020204030204" pitchFamily="34" charset="0"/>
                <a:cs typeface="Calibri" panose="020F0502020204030204" pitchFamily="34" charset="0"/>
              </a:rPr>
              <a:t>How could I get into this job?</a:t>
            </a:r>
          </a:p>
        </p:txBody>
      </p:sp>
      <p:sp>
        <p:nvSpPr>
          <p:cNvPr id="28" name="Oval 27"/>
          <p:cNvSpPr/>
          <p:nvPr/>
        </p:nvSpPr>
        <p:spPr>
          <a:xfrm>
            <a:off x="3330513" y="3608032"/>
            <a:ext cx="2667976" cy="2399625"/>
          </a:xfrm>
          <a:prstGeom prst="ellipse">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latin typeface="Calibri" panose="020F0502020204030204" pitchFamily="34" charset="0"/>
                <a:cs typeface="Calibri" panose="020F0502020204030204" pitchFamily="34" charset="0"/>
              </a:rPr>
              <a:t>Could I do this job every day?</a:t>
            </a:r>
          </a:p>
        </p:txBody>
      </p:sp>
      <p:sp>
        <p:nvSpPr>
          <p:cNvPr id="2" name="Rectangle 1">
            <a:extLst>
              <a:ext uri="{FF2B5EF4-FFF2-40B4-BE49-F238E27FC236}">
                <a16:creationId xmlns:a16="http://schemas.microsoft.com/office/drawing/2014/main" id="{FCC0A6B5-B2EA-21B0-FEB7-FDF9E208C32F}"/>
              </a:ext>
            </a:extLst>
          </p:cNvPr>
          <p:cNvSpPr/>
          <p:nvPr/>
        </p:nvSpPr>
        <p:spPr>
          <a:xfrm>
            <a:off x="134843" y="6186687"/>
            <a:ext cx="8829863" cy="543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cs typeface="Calibri" panose="020F0502020204030204" pitchFamily="34" charset="0"/>
              </a:rPr>
              <a:t>Write down a few things you want to get from YOUR work experience</a:t>
            </a:r>
          </a:p>
        </p:txBody>
      </p:sp>
      <p:pic>
        <p:nvPicPr>
          <p:cNvPr id="11" name="Graphic 10" descr="Badge with solid fill">
            <a:extLst>
              <a:ext uri="{FF2B5EF4-FFF2-40B4-BE49-F238E27FC236}">
                <a16:creationId xmlns:a16="http://schemas.microsoft.com/office/drawing/2014/main" id="{63351B79-3279-4F68-B6E1-5D683E9B2F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605" y="33019"/>
            <a:ext cx="646331" cy="646331"/>
          </a:xfrm>
          <a:prstGeom prst="rect">
            <a:avLst/>
          </a:prstGeom>
        </p:spPr>
      </p:pic>
    </p:spTree>
    <p:extLst>
      <p:ext uri="{BB962C8B-B14F-4D97-AF65-F5344CB8AC3E}">
        <p14:creationId xmlns:p14="http://schemas.microsoft.com/office/powerpoint/2010/main" val="11128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25" grpId="0" animBg="1"/>
      <p:bldP spid="26" grpId="0" animBg="1"/>
      <p:bldP spid="27" grpId="0" animBg="1"/>
      <p:bldP spid="28"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C8B4B-0CCF-893E-4B9D-744807DD321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F17C4F-0F28-9AC3-54A7-54F8AAB7889C}"/>
              </a:ext>
            </a:extLst>
          </p:cNvPr>
          <p:cNvSpPr/>
          <p:nvPr/>
        </p:nvSpPr>
        <p:spPr>
          <a:xfrm>
            <a:off x="0" y="-63143"/>
            <a:ext cx="9144000" cy="6921144"/>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endParaRPr>
          </a:p>
        </p:txBody>
      </p:sp>
      <p:sp>
        <p:nvSpPr>
          <p:cNvPr id="7" name="Control 1">
            <a:extLst>
              <a:ext uri="{FF2B5EF4-FFF2-40B4-BE49-F238E27FC236}">
                <a16:creationId xmlns:a16="http://schemas.microsoft.com/office/drawing/2014/main" id="{44AF72FC-18B8-4339-93B9-00D29AE5E86B}"/>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8" name="Control 1">
            <a:extLst>
              <a:ext uri="{FF2B5EF4-FFF2-40B4-BE49-F238E27FC236}">
                <a16:creationId xmlns:a16="http://schemas.microsoft.com/office/drawing/2014/main" id="{D850BA79-0667-1CCE-104B-09D2B0AA8D18}"/>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dirty="0">
              <a:latin typeface="Calibri" panose="020F0502020204030204" pitchFamily="34" charset="0"/>
            </a:endParaRPr>
          </a:p>
        </p:txBody>
      </p:sp>
      <p:sp>
        <p:nvSpPr>
          <p:cNvPr id="13" name="Rectangle 2">
            <a:extLst>
              <a:ext uri="{FF2B5EF4-FFF2-40B4-BE49-F238E27FC236}">
                <a16:creationId xmlns:a16="http://schemas.microsoft.com/office/drawing/2014/main" id="{FCD9D99E-3C16-6F69-E9D1-14C73354E75D}"/>
              </a:ext>
            </a:extLst>
          </p:cNvPr>
          <p:cNvSpPr>
            <a:spLocks noChangeArrowheads="1"/>
          </p:cNvSpPr>
          <p:nvPr/>
        </p:nvSpPr>
        <p:spPr bwMode="auto">
          <a:xfrm>
            <a:off x="0" y="-63143"/>
            <a:ext cx="9144000" cy="747408"/>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F655E138-DD45-7207-05AF-4493FFBFDEB2}"/>
              </a:ext>
            </a:extLst>
          </p:cNvPr>
          <p:cNvSpPr txBox="1">
            <a:spLocks noChangeArrowheads="1"/>
          </p:cNvSpPr>
          <p:nvPr/>
        </p:nvSpPr>
        <p:spPr bwMode="auto">
          <a:xfrm>
            <a:off x="571500" y="-6886"/>
            <a:ext cx="7989570" cy="646331"/>
          </a:xfrm>
          <a:prstGeom prst="rect">
            <a:avLst/>
          </a:prstGeom>
          <a:noFill/>
          <a:ln w="9525">
            <a:noFill/>
            <a:miter lim="800000"/>
            <a:headEnd/>
            <a:tailEnd/>
          </a:ln>
        </p:spPr>
        <p:txBody>
          <a:bodyPr wrap="square">
            <a:spAutoFit/>
          </a:bodyPr>
          <a:lstStyle/>
          <a:p>
            <a:pPr algn="ctr"/>
            <a:r>
              <a:rPr lang="en-GB" sz="3600" dirty="0">
                <a:solidFill>
                  <a:schemeClr val="bg1"/>
                </a:solidFill>
                <a:latin typeface="Calibri" panose="020F0502020204030204" pitchFamily="34" charset="0"/>
              </a:rPr>
              <a:t>Work experience – reality check</a:t>
            </a:r>
          </a:p>
        </p:txBody>
      </p:sp>
      <p:pic>
        <p:nvPicPr>
          <p:cNvPr id="26" name="Graphic 25" descr="Badge with solid fill">
            <a:extLst>
              <a:ext uri="{FF2B5EF4-FFF2-40B4-BE49-F238E27FC236}">
                <a16:creationId xmlns:a16="http://schemas.microsoft.com/office/drawing/2014/main" id="{6105AD90-7546-C58C-6D62-1BFAF46C0B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605" y="33019"/>
            <a:ext cx="646331" cy="646331"/>
          </a:xfrm>
          <a:prstGeom prst="rect">
            <a:avLst/>
          </a:prstGeom>
        </p:spPr>
      </p:pic>
      <p:pic>
        <p:nvPicPr>
          <p:cNvPr id="5" name="Picture 4" descr="Young girl finger on mouth">
            <a:extLst>
              <a:ext uri="{FF2B5EF4-FFF2-40B4-BE49-F238E27FC236}">
                <a16:creationId xmlns:a16="http://schemas.microsoft.com/office/drawing/2014/main" id="{82A941F6-D0F3-EE4C-09B0-D2F8D2CF2D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30" y="1689912"/>
            <a:ext cx="1209533" cy="3862456"/>
          </a:xfrm>
          <a:prstGeom prst="rect">
            <a:avLst/>
          </a:prstGeom>
        </p:spPr>
      </p:pic>
      <p:sp>
        <p:nvSpPr>
          <p:cNvPr id="10" name="Speech Bubble: Rectangle with Corners Rounded 9">
            <a:extLst>
              <a:ext uri="{FF2B5EF4-FFF2-40B4-BE49-F238E27FC236}">
                <a16:creationId xmlns:a16="http://schemas.microsoft.com/office/drawing/2014/main" id="{8D82673F-7AF3-5D92-08DB-9674A94BBC5F}"/>
              </a:ext>
            </a:extLst>
          </p:cNvPr>
          <p:cNvSpPr/>
          <p:nvPr/>
        </p:nvSpPr>
        <p:spPr>
          <a:xfrm>
            <a:off x="1552575" y="1066800"/>
            <a:ext cx="3190875" cy="1238250"/>
          </a:xfrm>
          <a:prstGeom prst="wedgeRoundRectCallout">
            <a:avLst>
              <a:gd name="adj1" fmla="val -66505"/>
              <a:gd name="adj2" fmla="val 40192"/>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What jobs can I realistically do as a Year 10? </a:t>
            </a:r>
          </a:p>
        </p:txBody>
      </p:sp>
      <p:sp>
        <p:nvSpPr>
          <p:cNvPr id="11" name="Rectangle: Rounded Corners 10">
            <a:extLst>
              <a:ext uri="{FF2B5EF4-FFF2-40B4-BE49-F238E27FC236}">
                <a16:creationId xmlns:a16="http://schemas.microsoft.com/office/drawing/2014/main" id="{D2769715-49E4-CFBE-F314-6A6AC8C8F90B}"/>
              </a:ext>
            </a:extLst>
          </p:cNvPr>
          <p:cNvSpPr/>
          <p:nvPr/>
        </p:nvSpPr>
        <p:spPr>
          <a:xfrm>
            <a:off x="1931720" y="257175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Nursery worker</a:t>
            </a:r>
          </a:p>
        </p:txBody>
      </p:sp>
      <p:sp>
        <p:nvSpPr>
          <p:cNvPr id="12" name="Rectangle: Rounded Corners 11">
            <a:extLst>
              <a:ext uri="{FF2B5EF4-FFF2-40B4-BE49-F238E27FC236}">
                <a16:creationId xmlns:a16="http://schemas.microsoft.com/office/drawing/2014/main" id="{D4901C3C-8327-366E-18B1-ED22F0E1270A}"/>
              </a:ext>
            </a:extLst>
          </p:cNvPr>
          <p:cNvSpPr/>
          <p:nvPr/>
        </p:nvSpPr>
        <p:spPr>
          <a:xfrm>
            <a:off x="1931720" y="3190875"/>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Engineer</a:t>
            </a:r>
          </a:p>
        </p:txBody>
      </p:sp>
      <p:sp>
        <p:nvSpPr>
          <p:cNvPr id="15" name="Rectangle: Rounded Corners 14">
            <a:extLst>
              <a:ext uri="{FF2B5EF4-FFF2-40B4-BE49-F238E27FC236}">
                <a16:creationId xmlns:a16="http://schemas.microsoft.com/office/drawing/2014/main" id="{E0797C5E-134B-5912-B731-AAC02EF13288}"/>
              </a:ext>
            </a:extLst>
          </p:cNvPr>
          <p:cNvSpPr/>
          <p:nvPr/>
        </p:nvSpPr>
        <p:spPr>
          <a:xfrm>
            <a:off x="1923640" y="381000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Doctor</a:t>
            </a:r>
          </a:p>
        </p:txBody>
      </p:sp>
      <p:sp>
        <p:nvSpPr>
          <p:cNvPr id="16" name="Rectangle: Rounded Corners 15">
            <a:extLst>
              <a:ext uri="{FF2B5EF4-FFF2-40B4-BE49-F238E27FC236}">
                <a16:creationId xmlns:a16="http://schemas.microsoft.com/office/drawing/2014/main" id="{BF4F30AC-F002-30F8-2241-6899B61B3851}"/>
              </a:ext>
            </a:extLst>
          </p:cNvPr>
          <p:cNvSpPr/>
          <p:nvPr/>
        </p:nvSpPr>
        <p:spPr>
          <a:xfrm>
            <a:off x="5520977" y="257175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Supermarket</a:t>
            </a:r>
          </a:p>
        </p:txBody>
      </p:sp>
      <p:sp>
        <p:nvSpPr>
          <p:cNvPr id="18" name="Rectangle: Rounded Corners 17">
            <a:extLst>
              <a:ext uri="{FF2B5EF4-FFF2-40B4-BE49-F238E27FC236}">
                <a16:creationId xmlns:a16="http://schemas.microsoft.com/office/drawing/2014/main" id="{29116BCE-4D40-6081-B104-8E71E85750F2}"/>
              </a:ext>
            </a:extLst>
          </p:cNvPr>
          <p:cNvSpPr/>
          <p:nvPr/>
        </p:nvSpPr>
        <p:spPr>
          <a:xfrm>
            <a:off x="5520977" y="3190875"/>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Office worker</a:t>
            </a:r>
          </a:p>
        </p:txBody>
      </p:sp>
      <p:sp>
        <p:nvSpPr>
          <p:cNvPr id="22" name="Rectangle: Rounded Corners 21">
            <a:extLst>
              <a:ext uri="{FF2B5EF4-FFF2-40B4-BE49-F238E27FC236}">
                <a16:creationId xmlns:a16="http://schemas.microsoft.com/office/drawing/2014/main" id="{D5D3B183-1F6A-01F5-7888-DEE83656F055}"/>
              </a:ext>
            </a:extLst>
          </p:cNvPr>
          <p:cNvSpPr/>
          <p:nvPr/>
        </p:nvSpPr>
        <p:spPr>
          <a:xfrm>
            <a:off x="5520977" y="3810000"/>
            <a:ext cx="3253126" cy="476250"/>
          </a:xfrm>
          <a:prstGeom prst="round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panose="020F0502020204030204" pitchFamily="34" charset="0"/>
              </a:rPr>
              <a:t>Computer programmer</a:t>
            </a:r>
          </a:p>
        </p:txBody>
      </p:sp>
      <p:sp>
        <p:nvSpPr>
          <p:cNvPr id="23" name="Rectangle: Rounded Corners 22">
            <a:extLst>
              <a:ext uri="{FF2B5EF4-FFF2-40B4-BE49-F238E27FC236}">
                <a16:creationId xmlns:a16="http://schemas.microsoft.com/office/drawing/2014/main" id="{C6AAE7B3-C01D-B2AD-2571-41A33F26F18D}"/>
              </a:ext>
            </a:extLst>
          </p:cNvPr>
          <p:cNvSpPr/>
          <p:nvPr/>
        </p:nvSpPr>
        <p:spPr>
          <a:xfrm>
            <a:off x="1931720" y="4752975"/>
            <a:ext cx="6842383" cy="149542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rPr>
              <a:t>Whatever work experience you get it will help you practice and develop your skills</a:t>
            </a:r>
          </a:p>
        </p:txBody>
      </p:sp>
    </p:spTree>
    <p:extLst>
      <p:ext uri="{BB962C8B-B14F-4D97-AF65-F5344CB8AC3E}">
        <p14:creationId xmlns:p14="http://schemas.microsoft.com/office/powerpoint/2010/main" val="80741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6" grpId="0" animBg="1"/>
      <p:bldP spid="18" grpId="0" animBg="1"/>
      <p:bldP spid="22" grpId="0" animBg="1"/>
      <p:bldP spid="2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222</TotalTime>
  <Words>1647</Words>
  <Application>Microsoft Office PowerPoint</Application>
  <PresentationFormat>On-screen Show (4:3)</PresentationFormat>
  <Paragraphs>182</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Hossent</dc:creator>
  <cp:lastModifiedBy>Alice Hossent</cp:lastModifiedBy>
  <cp:revision>7</cp:revision>
  <dcterms:created xsi:type="dcterms:W3CDTF">2025-09-17T09:08:41Z</dcterms:created>
  <dcterms:modified xsi:type="dcterms:W3CDTF">2025-09-18T14:09:00Z</dcterms:modified>
</cp:coreProperties>
</file>