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655" r:id="rId2"/>
    <p:sldId id="1104" r:id="rId3"/>
    <p:sldId id="1140" r:id="rId4"/>
    <p:sldId id="1141" r:id="rId5"/>
    <p:sldId id="1142" r:id="rId6"/>
    <p:sldId id="1143" r:id="rId7"/>
    <p:sldId id="1144" r:id="rId8"/>
    <p:sldId id="1145" r:id="rId9"/>
    <p:sldId id="1146" r:id="rId10"/>
    <p:sldId id="1147" r:id="rId11"/>
    <p:sldId id="1148" r:id="rId12"/>
    <p:sldId id="1149" r:id="rId13"/>
    <p:sldId id="1150" r:id="rId14"/>
    <p:sldId id="1151" r:id="rId15"/>
    <p:sldId id="1152"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CCFF"/>
    <a:srgbClr val="FFCE3C"/>
    <a:srgbClr val="50BDC0"/>
    <a:srgbClr val="F6D000"/>
    <a:srgbClr val="337AB7"/>
    <a:srgbClr val="04B2B5"/>
    <a:srgbClr val="FF6600"/>
    <a:srgbClr val="00AF61"/>
    <a:srgbClr val="B779AD"/>
    <a:srgbClr val="0072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76608" autoAdjust="0"/>
  </p:normalViewPr>
  <p:slideViewPr>
    <p:cSldViewPr snapToGrid="0">
      <p:cViewPr varScale="1">
        <p:scale>
          <a:sx n="85" d="100"/>
          <a:sy n="85" d="100"/>
        </p:scale>
        <p:origin x="2058"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Career Development Institute have a new framework which shows that everybody, young and old, needs to have the skills to do these 6 things if they are going to be able to manage their future careers.</a:t>
            </a:r>
          </a:p>
          <a:p>
            <a:r>
              <a:rPr lang="en-GB" dirty="0"/>
              <a:t>In this session we will be helping you develop the skills for these three.</a:t>
            </a:r>
          </a:p>
          <a:p>
            <a:r>
              <a:rPr lang="en-GB" dirty="0"/>
              <a:t>This is what we will be doing.</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942982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Find out what animal you are and explore job sectors that may suit you on Careerpilot.</a:t>
            </a:r>
          </a:p>
        </p:txBody>
      </p:sp>
      <p:sp>
        <p:nvSpPr>
          <p:cNvPr id="4" name="Slide Number Placeholder 3"/>
          <p:cNvSpPr>
            <a:spLocks noGrp="1"/>
          </p:cNvSpPr>
          <p:nvPr>
            <p:ph type="sldNum" sz="quarter" idx="10"/>
          </p:nvPr>
        </p:nvSpPr>
        <p:spPr/>
        <p:txBody>
          <a:bodyPr/>
          <a:lstStyle/>
          <a:p>
            <a:fld id="{E9295430-1DDE-4C21-A1C5-E00DB03C7282}" type="slidenum">
              <a:rPr lang="en-GB" smtClean="0"/>
              <a:t>10</a:t>
            </a:fld>
            <a:endParaRPr lang="en-GB"/>
          </a:p>
        </p:txBody>
      </p:sp>
    </p:spTree>
    <p:extLst>
      <p:ext uri="{BB962C8B-B14F-4D97-AF65-F5344CB8AC3E}">
        <p14:creationId xmlns:p14="http://schemas.microsoft.com/office/powerpoint/2010/main" val="3268671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pick two job sectors they are interested in (they can have more) and click ‘Add this to My Job Sectors’ to save in their Career Tools. </a:t>
            </a:r>
          </a:p>
        </p:txBody>
      </p:sp>
      <p:sp>
        <p:nvSpPr>
          <p:cNvPr id="4" name="Slide Number Placeholder 3"/>
          <p:cNvSpPr>
            <a:spLocks noGrp="1"/>
          </p:cNvSpPr>
          <p:nvPr>
            <p:ph type="sldNum" sz="quarter" idx="10"/>
          </p:nvPr>
        </p:nvSpPr>
        <p:spPr/>
        <p:txBody>
          <a:bodyPr/>
          <a:lstStyle/>
          <a:p>
            <a:fld id="{E9295430-1DDE-4C21-A1C5-E00DB03C7282}" type="slidenum">
              <a:rPr lang="en-GB" smtClean="0"/>
              <a:t>11</a:t>
            </a:fld>
            <a:endParaRPr lang="en-GB"/>
          </a:p>
        </p:txBody>
      </p:sp>
    </p:spTree>
    <p:extLst>
      <p:ext uri="{BB962C8B-B14F-4D97-AF65-F5344CB8AC3E}">
        <p14:creationId xmlns:p14="http://schemas.microsoft.com/office/powerpoint/2010/main" val="336287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the students what activities they will be doing shortly on Careerpilot. </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13</a:t>
            </a:fld>
            <a:endParaRPr lang="en-GB"/>
          </a:p>
        </p:txBody>
      </p:sp>
    </p:spTree>
    <p:extLst>
      <p:ext uri="{BB962C8B-B14F-4D97-AF65-F5344CB8AC3E}">
        <p14:creationId xmlns:p14="http://schemas.microsoft.com/office/powerpoint/2010/main" val="1687920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GB" altLang="en-US" dirty="0">
                <a:latin typeface="Arial" panose="020B0604020202020204" pitchFamily="34" charset="0"/>
              </a:rPr>
              <a:t>Give students time to talk in pairs about their skill strength.</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7 Speaking – </a:t>
            </a:r>
            <a:r>
              <a:rPr lang="en-GB" altLang="en-US" b="1" dirty="0">
                <a:latin typeface="Arial" panose="020B0604020202020204" pitchFamily="34" charset="0"/>
              </a:rPr>
              <a:t>Expressing self</a:t>
            </a:r>
            <a:r>
              <a:rPr lang="en-GB" altLang="en-US" dirty="0">
                <a:latin typeface="Arial" panose="020B0604020202020204" pitchFamily="34" charset="0"/>
              </a:rPr>
              <a:t>: I use tone, expression and gesture to be understood</a:t>
            </a:r>
          </a:p>
          <a:p>
            <a:pPr eaLnBrk="1" hangingPunct="1"/>
            <a:r>
              <a:rPr lang="en-GB" altLang="en-US" dirty="0">
                <a:latin typeface="Arial" panose="020B0604020202020204" pitchFamily="34" charset="0"/>
              </a:rPr>
              <a:t>Step 7 Listening – </a:t>
            </a:r>
            <a:r>
              <a:rPr lang="en-GB" altLang="en-US" b="1" dirty="0">
                <a:latin typeface="Arial" panose="020B0604020202020204" pitchFamily="34" charset="0"/>
              </a:rPr>
              <a:t>Active listening</a:t>
            </a:r>
            <a:r>
              <a:rPr lang="en-GB" altLang="en-US" dirty="0">
                <a:latin typeface="Arial" panose="020B0604020202020204" pitchFamily="34" charset="0"/>
              </a:rPr>
              <a:t>: I show I paying attention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14</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87686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can deliver this lesson using the following PowerPoint slides with accompanying notes or can use this pre-recorded lesson and pause when prompted for students to complete the activities.</a:t>
            </a:r>
          </a:p>
        </p:txBody>
      </p:sp>
    </p:spTree>
    <p:extLst>
      <p:ext uri="{BB962C8B-B14F-4D97-AF65-F5344CB8AC3E}">
        <p14:creationId xmlns:p14="http://schemas.microsoft.com/office/powerpoint/2010/main" val="4070057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Help students to brainstorm different words that describe how they may feel or act. Explain that these words are like building blocks for our personalities. Everyone has a mix of these qualities and that is what makes us special and unique. </a:t>
            </a:r>
          </a:p>
        </p:txBody>
      </p:sp>
    </p:spTree>
    <p:extLst>
      <p:ext uri="{BB962C8B-B14F-4D97-AF65-F5344CB8AC3E}">
        <p14:creationId xmlns:p14="http://schemas.microsoft.com/office/powerpoint/2010/main" val="1586783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60382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11-15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a:t>
            </a:fld>
            <a:endParaRPr lang="en-GB"/>
          </a:p>
        </p:txBody>
      </p:sp>
    </p:spTree>
    <p:extLst>
      <p:ext uri="{BB962C8B-B14F-4D97-AF65-F5344CB8AC3E}">
        <p14:creationId xmlns:p14="http://schemas.microsoft.com/office/powerpoint/2010/main" val="1795396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and to get to know yourself, your skills, interests and strengths better.</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yourself and what jobs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8</a:t>
            </a:fld>
            <a:endParaRPr lang="en-GB"/>
          </a:p>
        </p:txBody>
      </p:sp>
    </p:spTree>
    <p:extLst>
      <p:ext uri="{BB962C8B-B14F-4D97-AF65-F5344CB8AC3E}">
        <p14:creationId xmlns:p14="http://schemas.microsoft.com/office/powerpoint/2010/main" val="2857118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9</a:t>
            </a:fld>
            <a:endParaRPr lang="en-GB"/>
          </a:p>
        </p:txBody>
      </p:sp>
    </p:spTree>
    <p:extLst>
      <p:ext uri="{BB962C8B-B14F-4D97-AF65-F5344CB8AC3E}">
        <p14:creationId xmlns:p14="http://schemas.microsoft.com/office/powerpoint/2010/main" val="983306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jp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20.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2.sv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5.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image" Target="../media/image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5.svg"/><Relationship Id="rId4" Type="http://schemas.openxmlformats.org/officeDocument/2006/relationships/hyperlink" Target="https://youtu.be/gt624kt2wM4"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2.sv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DFD901-54AF-44DD-8238-DE78C491789D}"/>
              </a:ext>
            </a:extLst>
          </p:cNvPr>
          <p:cNvSpPr/>
          <p:nvPr/>
        </p:nvSpPr>
        <p:spPr>
          <a:xfrm>
            <a:off x="0" y="0"/>
            <a:ext cx="9144000" cy="6858000"/>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547491" y="5138232"/>
            <a:ext cx="5171788"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Know Yourself, Know Your Skills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1: </a:t>
            </a:r>
          </a:p>
          <a:p>
            <a:pPr algn="ctr"/>
            <a:r>
              <a:rPr lang="en-GB" altLang="en-US" sz="2400" dirty="0">
                <a:solidFill>
                  <a:srgbClr val="002060"/>
                </a:solidFill>
                <a:latin typeface="Calibri" panose="020F0502020204030204" pitchFamily="34" charset="0"/>
              </a:rPr>
              <a:t>Know Yourself</a:t>
            </a: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1"/>
            <a:ext cx="9459196" cy="4623718"/>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4948611"/>
            <a:ext cx="1349431" cy="1349431"/>
          </a:xfrm>
          <a:prstGeom prst="rect">
            <a:avLst/>
          </a:prstGeom>
        </p:spPr>
      </p:pic>
      <p:pic>
        <p:nvPicPr>
          <p:cNvPr id="5" name="Picture 4" descr="One in a crowd">
            <a:extLst>
              <a:ext uri="{FF2B5EF4-FFF2-40B4-BE49-F238E27FC236}">
                <a16:creationId xmlns:a16="http://schemas.microsoft.com/office/drawing/2014/main" id="{07E6D22C-4A14-4ADE-952B-5D3644DC9888}"/>
              </a:ext>
            </a:extLst>
          </p:cNvPr>
          <p:cNvPicPr>
            <a:picLocks noChangeAspect="1"/>
          </p:cNvPicPr>
          <p:nvPr/>
        </p:nvPicPr>
        <p:blipFill rotWithShape="1">
          <a:blip r:embed="rId5">
            <a:extLst>
              <a:ext uri="{28A0092B-C50C-407E-A947-70E740481C1C}">
                <a14:useLocalDpi xmlns:a14="http://schemas.microsoft.com/office/drawing/2010/main" val="0"/>
              </a:ext>
            </a:extLst>
          </a:blip>
          <a:srcRect t="12839" b="29053"/>
          <a:stretch/>
        </p:blipFill>
        <p:spPr>
          <a:xfrm>
            <a:off x="0" y="812800"/>
            <a:ext cx="9144000" cy="3822963"/>
          </a:xfrm>
          <a:prstGeom prst="rect">
            <a:avLst/>
          </a:prstGeom>
        </p:spPr>
      </p:pic>
      <p:sp>
        <p:nvSpPr>
          <p:cNvPr id="10" name="Rectangle 9">
            <a:extLst>
              <a:ext uri="{FF2B5EF4-FFF2-40B4-BE49-F238E27FC236}">
                <a16:creationId xmlns:a16="http://schemas.microsoft.com/office/drawing/2014/main" id="{0D2EC95E-F99C-B58F-7782-BFD56B2EC7AA}"/>
              </a:ext>
            </a:extLst>
          </p:cNvPr>
          <p:cNvSpPr/>
          <p:nvPr/>
        </p:nvSpPr>
        <p:spPr>
          <a:xfrm>
            <a:off x="6854984" y="4708472"/>
            <a:ext cx="2153311" cy="2064774"/>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TextBox 5">
            <a:extLst>
              <a:ext uri="{FF2B5EF4-FFF2-40B4-BE49-F238E27FC236}">
                <a16:creationId xmlns:a16="http://schemas.microsoft.com/office/drawing/2014/main" id="{29C2065B-5173-4E4A-FFD2-C37ACAEE5426}"/>
              </a:ext>
            </a:extLst>
          </p:cNvPr>
          <p:cNvSpPr txBox="1"/>
          <p:nvPr/>
        </p:nvSpPr>
        <p:spPr>
          <a:xfrm>
            <a:off x="6854985" y="4855991"/>
            <a:ext cx="215331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dirty="0">
                <a:solidFill>
                  <a:schemeClr val="bg1"/>
                </a:solidFill>
              </a:rPr>
              <a:t>This lesson can be delivered through a video recording</a:t>
            </a:r>
          </a:p>
        </p:txBody>
      </p:sp>
      <p:pic>
        <p:nvPicPr>
          <p:cNvPr id="14" name="Graphic 10" descr="Vlog with solid fill">
            <a:extLst>
              <a:ext uri="{FF2B5EF4-FFF2-40B4-BE49-F238E27FC236}">
                <a16:creationId xmlns:a16="http://schemas.microsoft.com/office/drawing/2014/main" id="{1001282F-AF0D-67E2-7BBC-D5852B269E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47637" y="5702461"/>
            <a:ext cx="1168009" cy="1168009"/>
          </a:xfrm>
          <a:prstGeom prst="rect">
            <a:avLst/>
          </a:prstGeom>
        </p:spPr>
      </p:pic>
      <p:sp>
        <p:nvSpPr>
          <p:cNvPr id="4" name="Rectangle 3">
            <a:extLst>
              <a:ext uri="{FF2B5EF4-FFF2-40B4-BE49-F238E27FC236}">
                <a16:creationId xmlns:a16="http://schemas.microsoft.com/office/drawing/2014/main" id="{2DA9F9E1-2652-11B7-4517-9A54538CA12D}"/>
              </a:ext>
            </a:extLst>
          </p:cNvPr>
          <p:cNvSpPr/>
          <p:nvPr/>
        </p:nvSpPr>
        <p:spPr>
          <a:xfrm>
            <a:off x="-9788" y="812799"/>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04888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134614" y="12526"/>
            <a:ext cx="6874772" cy="646331"/>
          </a:xfrm>
          <a:prstGeom prst="rect">
            <a:avLst/>
          </a:prstGeom>
          <a:noFill/>
          <a:ln w="9525">
            <a:noFill/>
            <a:miter lim="800000"/>
            <a:headEnd/>
            <a:tailEnd/>
          </a:ln>
        </p:spPr>
        <p:txBody>
          <a:bodyPr wrap="square">
            <a:spAutoFit/>
          </a:bodyPr>
          <a:lstStyle/>
          <a:p>
            <a:pPr algn="ctr"/>
            <a:r>
              <a:rPr lang="en-GB" sz="3600" dirty="0">
                <a:solidFill>
                  <a:schemeClr val="bg1"/>
                </a:solidFill>
              </a:rPr>
              <a:t>Find out what animal you are</a:t>
            </a:r>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2AE9089B-5BD6-1A41-E106-75D4AB2B72FC}"/>
              </a:ext>
            </a:extLst>
          </p:cNvPr>
          <p:cNvPicPr>
            <a:picLocks noChangeAspect="1"/>
          </p:cNvPicPr>
          <p:nvPr/>
        </p:nvPicPr>
        <p:blipFill>
          <a:blip r:embed="rId4"/>
          <a:stretch>
            <a:fillRect/>
          </a:stretch>
        </p:blipFill>
        <p:spPr>
          <a:xfrm>
            <a:off x="858319" y="784445"/>
            <a:ext cx="7427361" cy="223317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D510A7B8-72AA-5E77-CDF9-615E3C6786CD}"/>
              </a:ext>
            </a:extLst>
          </p:cNvPr>
          <p:cNvPicPr>
            <a:picLocks noChangeAspect="1"/>
          </p:cNvPicPr>
          <p:nvPr/>
        </p:nvPicPr>
        <p:blipFill rotWithShape="1">
          <a:blip r:embed="rId5"/>
          <a:srcRect t="1273"/>
          <a:stretch/>
        </p:blipFill>
        <p:spPr>
          <a:xfrm>
            <a:off x="858319" y="3065550"/>
            <a:ext cx="7427362" cy="3718297"/>
          </a:xfrm>
          <a:prstGeom prst="rect">
            <a:avLst/>
          </a:prstGeom>
          <a:effectLst>
            <a:outerShdw blurRad="63500" sx="102000" sy="102000" algn="ctr" rotWithShape="0">
              <a:prstClr val="black">
                <a:alpha val="40000"/>
              </a:prstClr>
            </a:outerShdw>
          </a:effectLst>
        </p:spPr>
      </p:pic>
      <p:pic>
        <p:nvPicPr>
          <p:cNvPr id="14" name="Picture 10" descr="Loop">
            <a:extLst>
              <a:ext uri="{FF2B5EF4-FFF2-40B4-BE49-F238E27FC236}">
                <a16:creationId xmlns:a16="http://schemas.microsoft.com/office/drawing/2014/main" id="{482A6A86-7CFD-F47C-BA19-D11AB62298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4974" y="3338110"/>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62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48784"/>
            <a:ext cx="9144000" cy="75764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997421" y="11017"/>
            <a:ext cx="7444549" cy="646331"/>
          </a:xfrm>
          <a:prstGeom prst="rect">
            <a:avLst/>
          </a:prstGeom>
          <a:noFill/>
          <a:ln w="9525">
            <a:noFill/>
            <a:miter lim="800000"/>
            <a:headEnd/>
            <a:tailEnd/>
          </a:ln>
        </p:spPr>
        <p:txBody>
          <a:bodyPr wrap="square">
            <a:spAutoFit/>
          </a:bodyPr>
          <a:lstStyle/>
          <a:p>
            <a:r>
              <a:rPr lang="en-GB" sz="3600" dirty="0">
                <a:solidFill>
                  <a:schemeClr val="bg1"/>
                </a:solidFill>
              </a:rPr>
              <a:t>Tag 2 job sectors you’re interested in</a:t>
            </a:r>
          </a:p>
        </p:txBody>
      </p:sp>
      <p:pic>
        <p:nvPicPr>
          <p:cNvPr id="7" name="Graphic 6" descr="Badge 1 with solid fill">
            <a:extLst>
              <a:ext uri="{FF2B5EF4-FFF2-40B4-BE49-F238E27FC236}">
                <a16:creationId xmlns:a16="http://schemas.microsoft.com/office/drawing/2014/main" id="{D6E13F6F-852F-47D3-8A01-97EA880B79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9" name="Picture 8">
            <a:extLst>
              <a:ext uri="{FF2B5EF4-FFF2-40B4-BE49-F238E27FC236}">
                <a16:creationId xmlns:a16="http://schemas.microsoft.com/office/drawing/2014/main" id="{BA31A66A-C202-B4FD-6CBA-EB6B8140438B}"/>
              </a:ext>
            </a:extLst>
          </p:cNvPr>
          <p:cNvPicPr>
            <a:picLocks noChangeAspect="1"/>
          </p:cNvPicPr>
          <p:nvPr/>
        </p:nvPicPr>
        <p:blipFill>
          <a:blip r:embed="rId4"/>
          <a:stretch>
            <a:fillRect/>
          </a:stretch>
        </p:blipFill>
        <p:spPr>
          <a:xfrm>
            <a:off x="418641" y="1546038"/>
            <a:ext cx="8306718" cy="460462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pic>
        <p:nvPicPr>
          <p:cNvPr id="11" name="Picture 10" descr="Loop">
            <a:extLst>
              <a:ext uri="{FF2B5EF4-FFF2-40B4-BE49-F238E27FC236}">
                <a16:creationId xmlns:a16="http://schemas.microsoft.com/office/drawing/2014/main" id="{C2FCB8B0-98DA-4A6A-FCE9-D9D8BCED7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058" y="2419630"/>
            <a:ext cx="3043621" cy="8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50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050" name="Picture 2" descr="C:\Users\sl200\AppData\Local\Temp\SNAGHTML410db7.PNG"/>
          <p:cNvPicPr>
            <a:picLocks noChangeAspect="1" noChangeArrowheads="1"/>
          </p:cNvPicPr>
          <p:nvPr/>
        </p:nvPicPr>
        <p:blipFill rotWithShape="1">
          <a:blip r:embed="rId3">
            <a:extLst>
              <a:ext uri="{28A0092B-C50C-407E-A947-70E740481C1C}">
                <a14:useLocalDpi xmlns:a14="http://schemas.microsoft.com/office/drawing/2010/main" val="0"/>
              </a:ext>
            </a:extLst>
          </a:blip>
          <a:srcRect r="18120" b="40397"/>
          <a:stretch/>
        </p:blipFill>
        <p:spPr bwMode="auto">
          <a:xfrm>
            <a:off x="3069942" y="2816999"/>
            <a:ext cx="5697312" cy="3893678"/>
          </a:xfrm>
          <a:prstGeom prst="rect">
            <a:avLst/>
          </a:prstGeom>
          <a:noFill/>
          <a:ln>
            <a:solidFill>
              <a:schemeClr val="bg1"/>
            </a:solidFill>
          </a:ln>
          <a:effectLst>
            <a:glow rad="63500">
              <a:schemeClr val="accent1">
                <a:satMod val="175000"/>
                <a:alpha val="40000"/>
              </a:schemeClr>
            </a:glow>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10212"/>
            <a:ext cx="4414922" cy="646331"/>
          </a:xfrm>
          <a:prstGeom prst="rect">
            <a:avLst/>
          </a:prstGeom>
          <a:noFill/>
          <a:ln w="9525">
            <a:noFill/>
            <a:miter lim="800000"/>
            <a:headEnd/>
            <a:tailEnd/>
          </a:ln>
        </p:spPr>
        <p:txBody>
          <a:bodyPr wrap="square">
            <a:spAutoFit/>
          </a:bodyPr>
          <a:lstStyle/>
          <a:p>
            <a:pPr algn="ctr"/>
            <a:r>
              <a:rPr lang="en-GB" sz="3600" dirty="0">
                <a:solidFill>
                  <a:schemeClr val="bg1"/>
                </a:solidFill>
              </a:rPr>
              <a:t>Use your Career Tools</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32395"/>
          <a:stretch/>
        </p:blipFill>
        <p:spPr>
          <a:xfrm>
            <a:off x="362197" y="2816999"/>
            <a:ext cx="2584953" cy="390783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7" y="1064361"/>
            <a:ext cx="8404825"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Job Sectors to see those you tagged and job profiles you viewed.</a:t>
            </a:r>
          </a:p>
        </p:txBody>
      </p:sp>
      <p:pic>
        <p:nvPicPr>
          <p:cNvPr id="10"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05" y="3789803"/>
            <a:ext cx="1576591" cy="67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272051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7727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2" t="3187" r="11306" b="4904"/>
          <a:stretch/>
        </p:blipFill>
        <p:spPr>
          <a:xfrm>
            <a:off x="5075338" y="933072"/>
            <a:ext cx="1709387" cy="1150062"/>
          </a:xfrm>
          <a:prstGeom prst="rect">
            <a:avLst/>
          </a:prstGeom>
        </p:spPr>
      </p:pic>
      <p:grpSp>
        <p:nvGrpSpPr>
          <p:cNvPr id="4" name="Group 3">
            <a:extLst>
              <a:ext uri="{FF2B5EF4-FFF2-40B4-BE49-F238E27FC236}">
                <a16:creationId xmlns:a16="http://schemas.microsoft.com/office/drawing/2014/main" id="{EC5B68B2-659C-E06F-5EFE-CAF623780774}"/>
              </a:ext>
            </a:extLst>
          </p:cNvPr>
          <p:cNvGrpSpPr/>
          <p:nvPr/>
        </p:nvGrpSpPr>
        <p:grpSpPr>
          <a:xfrm>
            <a:off x="384990" y="2439994"/>
            <a:ext cx="8584304" cy="1481495"/>
            <a:chOff x="384990" y="2439994"/>
            <a:chExt cx="8584304" cy="1481495"/>
          </a:xfrm>
        </p:grpSpPr>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1200329"/>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Go to Start with You. Then choose the Buzz Personality Quiz to discover your personality type. Make a note of your animal.</a:t>
              </a:r>
            </a:p>
          </p:txBody>
        </p:sp>
        <p:pic>
          <p:nvPicPr>
            <p:cNvPr id="12" name="Picture 11">
              <a:extLst>
                <a:ext uri="{FF2B5EF4-FFF2-40B4-BE49-F238E27FC236}">
                  <a16:creationId xmlns:a16="http://schemas.microsoft.com/office/drawing/2014/main" id="{F9E2F3D7-7BD8-89FF-C97D-5C6E1CFCEE75}"/>
                </a:ext>
              </a:extLst>
            </p:cNvPr>
            <p:cNvPicPr>
              <a:picLocks noChangeAspect="1"/>
            </p:cNvPicPr>
            <p:nvPr/>
          </p:nvPicPr>
          <p:blipFill>
            <a:blip r:embed="rId5"/>
            <a:stretch>
              <a:fillRect/>
            </a:stretch>
          </p:blipFill>
          <p:spPr>
            <a:xfrm>
              <a:off x="7158410" y="2857375"/>
              <a:ext cx="1810884" cy="1064114"/>
            </a:xfrm>
            <a:prstGeom prst="rect">
              <a:avLst/>
            </a:prstGeom>
            <a:effectLst>
              <a:glow rad="63500">
                <a:schemeClr val="accent1">
                  <a:satMod val="175000"/>
                  <a:alpha val="40000"/>
                </a:schemeClr>
              </a:glow>
            </a:effectLst>
          </p:spPr>
        </p:pic>
      </p:grpSp>
      <p:grpSp>
        <p:nvGrpSpPr>
          <p:cNvPr id="9" name="Group 8">
            <a:extLst>
              <a:ext uri="{FF2B5EF4-FFF2-40B4-BE49-F238E27FC236}">
                <a16:creationId xmlns:a16="http://schemas.microsoft.com/office/drawing/2014/main" id="{5F79E961-5C53-057D-1661-A633D642DD0B}"/>
              </a:ext>
            </a:extLst>
          </p:cNvPr>
          <p:cNvGrpSpPr/>
          <p:nvPr/>
        </p:nvGrpSpPr>
        <p:grpSpPr>
          <a:xfrm>
            <a:off x="384989" y="3994672"/>
            <a:ext cx="8584305" cy="1157113"/>
            <a:chOff x="384989" y="3568565"/>
            <a:chExt cx="858430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job sectors that could be a good fit for your personality strengths</a:t>
              </a:r>
            </a:p>
          </p:txBody>
        </p:sp>
        <p:pic>
          <p:nvPicPr>
            <p:cNvPr id="18" name="Picture 17">
              <a:extLst>
                <a:ext uri="{FF2B5EF4-FFF2-40B4-BE49-F238E27FC236}">
                  <a16:creationId xmlns:a16="http://schemas.microsoft.com/office/drawing/2014/main" id="{99EFB3FC-7510-861C-D72F-FD78E26C5CB6}"/>
                </a:ext>
              </a:extLst>
            </p:cNvPr>
            <p:cNvPicPr>
              <a:picLocks noChangeAspect="1"/>
            </p:cNvPicPr>
            <p:nvPr/>
          </p:nvPicPr>
          <p:blipFill>
            <a:blip r:embed="rId6"/>
            <a:stretch>
              <a:fillRect/>
            </a:stretch>
          </p:blipFill>
          <p:spPr>
            <a:xfrm>
              <a:off x="7607729" y="3568565"/>
              <a:ext cx="1361565" cy="1157113"/>
            </a:xfrm>
            <a:prstGeom prst="rect">
              <a:avLst/>
            </a:prstGeom>
            <a:effectLst>
              <a:glow rad="63500">
                <a:schemeClr val="accent1">
                  <a:satMod val="175000"/>
                  <a:alpha val="40000"/>
                </a:schemeClr>
              </a:glow>
            </a:effectLst>
          </p:spPr>
        </p:pic>
      </p:grpSp>
      <p:grpSp>
        <p:nvGrpSpPr>
          <p:cNvPr id="10" name="Group 9">
            <a:extLst>
              <a:ext uri="{FF2B5EF4-FFF2-40B4-BE49-F238E27FC236}">
                <a16:creationId xmlns:a16="http://schemas.microsoft.com/office/drawing/2014/main" id="{A4B95F70-705D-4933-0FE7-010CD8FE323E}"/>
              </a:ext>
            </a:extLst>
          </p:cNvPr>
          <p:cNvGrpSpPr/>
          <p:nvPr/>
        </p:nvGrpSpPr>
        <p:grpSpPr>
          <a:xfrm>
            <a:off x="384989" y="5511288"/>
            <a:ext cx="8584305" cy="1170812"/>
            <a:chOff x="384989" y="5043734"/>
            <a:chExt cx="8584305" cy="1170812"/>
          </a:xfrm>
        </p:grpSpPr>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Save 2 job sectors that are of interest to your Career Tools.</a:t>
              </a:r>
            </a:p>
          </p:txBody>
        </p:sp>
        <p:pic>
          <p:nvPicPr>
            <p:cNvPr id="22" name="Picture 21" descr="A screenshot of a computer&#10;&#10;Description automatically generated">
              <a:extLst>
                <a:ext uri="{FF2B5EF4-FFF2-40B4-BE49-F238E27FC236}">
                  <a16:creationId xmlns:a16="http://schemas.microsoft.com/office/drawing/2014/main" id="{DC7E73D5-E476-2DEF-26BF-838C0D4544A3}"/>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6626746" y="5431429"/>
              <a:ext cx="2342548" cy="783117"/>
            </a:xfrm>
            <a:prstGeom prst="rect">
              <a:avLst/>
            </a:prstGeom>
            <a:effectLst>
              <a:glow rad="63500">
                <a:schemeClr val="accent1">
                  <a:satMod val="175000"/>
                  <a:alpha val="40000"/>
                </a:schemeClr>
              </a:glow>
            </a:effectLst>
          </p:spPr>
        </p:pic>
      </p:grpSp>
      <p:sp>
        <p:nvSpPr>
          <p:cNvPr id="15" name="Text Box 22">
            <a:extLst>
              <a:ext uri="{FF2B5EF4-FFF2-40B4-BE49-F238E27FC236}">
                <a16:creationId xmlns:a16="http://schemas.microsoft.com/office/drawing/2014/main" id="{F71B98EB-6E28-41AD-3698-CDAB5A5374CB}"/>
              </a:ext>
            </a:extLst>
          </p:cNvPr>
          <p:cNvSpPr txBox="1">
            <a:spLocks noChangeArrowheads="1"/>
          </p:cNvSpPr>
          <p:nvPr/>
        </p:nvSpPr>
        <p:spPr bwMode="auto">
          <a:xfrm>
            <a:off x="1340848" y="-27585"/>
            <a:ext cx="6160441" cy="646331"/>
          </a:xfrm>
          <a:prstGeom prst="rect">
            <a:avLst/>
          </a:prstGeom>
          <a:noFill/>
          <a:ln w="9525">
            <a:noFill/>
            <a:miter lim="800000"/>
            <a:headEnd/>
            <a:tailEnd/>
          </a:ln>
        </p:spPr>
        <p:txBody>
          <a:bodyPr wrap="square">
            <a:spAutoFit/>
          </a:bodyPr>
          <a:lstStyle/>
          <a:p>
            <a:pPr algn="ctr"/>
            <a:r>
              <a:rPr lang="en-GB" sz="3600" dirty="0">
                <a:solidFill>
                  <a:schemeClr val="bg1"/>
                </a:solidFill>
              </a:rPr>
              <a:t>Careerpilot Task</a:t>
            </a:r>
          </a:p>
        </p:txBody>
      </p:sp>
      <p:pic>
        <p:nvPicPr>
          <p:cNvPr id="21" name="Graphic 20" descr="Monitor with solid fill">
            <a:extLst>
              <a:ext uri="{FF2B5EF4-FFF2-40B4-BE49-F238E27FC236}">
                <a16:creationId xmlns:a16="http://schemas.microsoft.com/office/drawing/2014/main" id="{01B9B484-0DE2-6E27-B9C7-ECB7888EFA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65290" y="921"/>
            <a:ext cx="644487" cy="644487"/>
          </a:xfrm>
          <a:prstGeom prst="rect">
            <a:avLst/>
          </a:prstGeom>
        </p:spPr>
      </p:pic>
      <p:pic>
        <p:nvPicPr>
          <p:cNvPr id="23" name="Picture 22">
            <a:extLst>
              <a:ext uri="{FF2B5EF4-FFF2-40B4-BE49-F238E27FC236}">
                <a16:creationId xmlns:a16="http://schemas.microsoft.com/office/drawing/2014/main" id="{2EA64F68-C493-FFFF-5406-D470D2ED6195}"/>
              </a:ext>
            </a:extLst>
          </p:cNvPr>
          <p:cNvPicPr>
            <a:picLocks noChangeAspect="1"/>
          </p:cNvPicPr>
          <p:nvPr/>
        </p:nvPicPr>
        <p:blipFill>
          <a:blip r:embed="rId9"/>
          <a:stretch>
            <a:fillRect/>
          </a:stretch>
        </p:blipFill>
        <p:spPr>
          <a:xfrm>
            <a:off x="6547827" y="2354070"/>
            <a:ext cx="2060249" cy="430122"/>
          </a:xfrm>
          <a:prstGeom prst="rect">
            <a:avLst/>
          </a:prstGeom>
        </p:spPr>
      </p:pic>
      <p:sp>
        <p:nvSpPr>
          <p:cNvPr id="24" name="Star: 32 Points 23">
            <a:extLst>
              <a:ext uri="{FF2B5EF4-FFF2-40B4-BE49-F238E27FC236}">
                <a16:creationId xmlns:a16="http://schemas.microsoft.com/office/drawing/2014/main" id="{A4C8D67F-BFEE-2777-B295-00C517E8789B}"/>
              </a:ext>
            </a:extLst>
          </p:cNvPr>
          <p:cNvSpPr/>
          <p:nvPr/>
        </p:nvSpPr>
        <p:spPr>
          <a:xfrm>
            <a:off x="7180046" y="792752"/>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110154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heel(1)">
                                      <p:cBhvr>
                                        <p:cTn id="4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your personality type</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785652"/>
          </a:xfrm>
          <a:prstGeom prst="rect">
            <a:avLst/>
          </a:prstGeom>
          <a:solidFill>
            <a:schemeClr val="bg1"/>
          </a:solidFill>
        </p:spPr>
        <p:txBody>
          <a:bodyPr wrap="square" rtlCol="0">
            <a:spAutoFit/>
          </a:bodyPr>
          <a:lstStyle/>
          <a:p>
            <a:r>
              <a:rPr lang="en-GB" sz="2400" dirty="0"/>
              <a:t>With a partner, take it in turns to talk about your animal personality type and what jobs you found that were interesting to you.</a:t>
            </a:r>
          </a:p>
          <a:p>
            <a:r>
              <a:rPr lang="en-GB" sz="2400" dirty="0"/>
              <a:t>	</a:t>
            </a:r>
          </a:p>
          <a:p>
            <a:r>
              <a:rPr lang="en-GB" sz="2400" dirty="0"/>
              <a:t>	Speak clearly</a:t>
            </a:r>
          </a:p>
          <a:p>
            <a:endParaRPr lang="en-GB" sz="2400" dirty="0"/>
          </a:p>
          <a:p>
            <a:endParaRPr lang="en-GB" sz="2400" dirty="0"/>
          </a:p>
          <a:p>
            <a:r>
              <a:rPr lang="en-GB" sz="2400" dirty="0"/>
              <a:t>	 Show your partner you are paying attention while they 	 speak</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7504" y="3551142"/>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7504" y="2423858"/>
            <a:ext cx="947170" cy="947170"/>
          </a:xfrm>
          <a:prstGeom prst="rect">
            <a:avLst/>
          </a:prstGeom>
        </p:spPr>
      </p:pic>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2" name="Picture 1" descr="A screenshot of a quiz&#10;&#10;Description automatically generated">
            <a:extLst>
              <a:ext uri="{FF2B5EF4-FFF2-40B4-BE49-F238E27FC236}">
                <a16:creationId xmlns:a16="http://schemas.microsoft.com/office/drawing/2014/main" id="{1C9A0D08-EBC0-72E8-B5E3-1D10FE2DCB9B}"/>
              </a:ext>
            </a:extLst>
          </p:cNvPr>
          <p:cNvPicPr>
            <a:picLocks noChangeAspect="1"/>
          </p:cNvPicPr>
          <p:nvPr/>
        </p:nvPicPr>
        <p:blipFill rotWithShape="1">
          <a:blip r:embed="rId6">
            <a:extLst>
              <a:ext uri="{28A0092B-C50C-407E-A947-70E740481C1C}">
                <a14:useLocalDpi xmlns:a14="http://schemas.microsoft.com/office/drawing/2010/main" val="0"/>
              </a:ext>
            </a:extLst>
          </a:blip>
          <a:srcRect l="8989" t="67044" r="11325" b="9572"/>
          <a:stretch/>
        </p:blipFill>
        <p:spPr>
          <a:xfrm>
            <a:off x="508431" y="4841551"/>
            <a:ext cx="8141918" cy="1323347"/>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29563" y="484155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extLst>
      <p:ext uri="{BB962C8B-B14F-4D97-AF65-F5344CB8AC3E}">
        <p14:creationId xmlns:p14="http://schemas.microsoft.com/office/powerpoint/2010/main" val="149907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787776" y="3022456"/>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completed a personality quiz to find out your personality type.</a:t>
            </a:r>
          </a:p>
        </p:txBody>
      </p:sp>
      <p:sp>
        <p:nvSpPr>
          <p:cNvPr id="42" name="Rectangle 41">
            <a:extLst>
              <a:ext uri="{FF2B5EF4-FFF2-40B4-BE49-F238E27FC236}">
                <a16:creationId xmlns:a16="http://schemas.microsoft.com/office/drawing/2014/main" id="{B62C6213-2278-4E21-8662-B5D9C22B8911}"/>
              </a:ext>
            </a:extLst>
          </p:cNvPr>
          <p:cNvSpPr/>
          <p:nvPr/>
        </p:nvSpPr>
        <p:spPr>
          <a:xfrm>
            <a:off x="1804371" y="4680491"/>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used your personality profile to explore jobs and courses that may suit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6" name="Explosion: 14 Points 5">
            <a:extLst>
              <a:ext uri="{FF2B5EF4-FFF2-40B4-BE49-F238E27FC236}">
                <a16:creationId xmlns:a16="http://schemas.microsoft.com/office/drawing/2014/main" id="{9CCE6F2C-299B-4BAA-9E20-1D3F6C391382}"/>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spTree>
    <p:custDataLst>
      <p:tags r:id="rId1"/>
    </p:custDataLst>
    <p:extLst>
      <p:ext uri="{BB962C8B-B14F-4D97-AF65-F5344CB8AC3E}">
        <p14:creationId xmlns:p14="http://schemas.microsoft.com/office/powerpoint/2010/main" val="193006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0"/>
            <a:ext cx="9144000" cy="6858000"/>
          </a:xfrm>
          <a:prstGeom prst="rect">
            <a:avLst/>
          </a:prstGeom>
          <a:solidFill>
            <a:srgbClr val="04B2B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Pre-recorded Lesson</a:t>
            </a:r>
          </a:p>
        </p:txBody>
      </p:sp>
      <p:pic>
        <p:nvPicPr>
          <p:cNvPr id="6" name="Graphic 5" descr="Vlog with solid fill">
            <a:hlinkClick r:id="rId4"/>
            <a:extLst>
              <a:ext uri="{FF2B5EF4-FFF2-40B4-BE49-F238E27FC236}">
                <a16:creationId xmlns:a16="http://schemas.microsoft.com/office/drawing/2014/main" id="{28499A0C-664E-8057-BB05-9971B180C4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28692" y="1235123"/>
            <a:ext cx="3486614" cy="3486614"/>
          </a:xfrm>
          <a:prstGeom prst="rect">
            <a:avLst/>
          </a:prstGeom>
        </p:spPr>
      </p:pic>
      <p:sp>
        <p:nvSpPr>
          <p:cNvPr id="5" name="TextBox 4">
            <a:extLst>
              <a:ext uri="{FF2B5EF4-FFF2-40B4-BE49-F238E27FC236}">
                <a16:creationId xmlns:a16="http://schemas.microsoft.com/office/drawing/2014/main" id="{81D25220-8EB3-DACA-6C80-81E30E114480}"/>
              </a:ext>
            </a:extLst>
          </p:cNvPr>
          <p:cNvSpPr txBox="1"/>
          <p:nvPr/>
        </p:nvSpPr>
        <p:spPr>
          <a:xfrm>
            <a:off x="1202265" y="4607214"/>
            <a:ext cx="6739467" cy="1446550"/>
          </a:xfrm>
          <a:prstGeom prst="rect">
            <a:avLst/>
          </a:prstGeom>
          <a:noFill/>
        </p:spPr>
        <p:txBody>
          <a:bodyPr wrap="square" rtlCol="0">
            <a:spAutoFit/>
          </a:bodyPr>
          <a:lstStyle/>
          <a:p>
            <a:pPr algn="ctr"/>
            <a:r>
              <a:rPr lang="en-GB" sz="2400" b="1" dirty="0"/>
              <a:t>Copy and paste link below or control/right click image above to open video recording in a new tab:</a:t>
            </a:r>
          </a:p>
          <a:p>
            <a:endParaRPr lang="en-GB" sz="2000" dirty="0"/>
          </a:p>
          <a:p>
            <a:pPr algn="ctr"/>
            <a:r>
              <a:rPr lang="en-GB" sz="2000" dirty="0"/>
              <a:t> </a:t>
            </a:r>
            <a:r>
              <a:rPr lang="en-GB" sz="2000" dirty="0">
                <a:hlinkClick r:id="rId4"/>
              </a:rPr>
              <a:t>https://youtu.be/gt624kt2wM4</a:t>
            </a:r>
            <a:endParaRPr lang="en-GB" sz="2000" dirty="0"/>
          </a:p>
        </p:txBody>
      </p:sp>
    </p:spTree>
    <p:custDataLst>
      <p:tags r:id="rId1"/>
    </p:custDataLst>
    <p:extLst>
      <p:ext uri="{BB962C8B-B14F-4D97-AF65-F5344CB8AC3E}">
        <p14:creationId xmlns:p14="http://schemas.microsoft.com/office/powerpoint/2010/main" val="61249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787776" y="3022456"/>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complete a personality quiz to find out your personality type.</a:t>
            </a:r>
          </a:p>
        </p:txBody>
      </p:sp>
      <p:sp>
        <p:nvSpPr>
          <p:cNvPr id="42" name="Rectangle 41">
            <a:extLst>
              <a:ext uri="{FF2B5EF4-FFF2-40B4-BE49-F238E27FC236}">
                <a16:creationId xmlns:a16="http://schemas.microsoft.com/office/drawing/2014/main" id="{B62C6213-2278-4E21-8662-B5D9C22B8911}"/>
              </a:ext>
            </a:extLst>
          </p:cNvPr>
          <p:cNvSpPr/>
          <p:nvPr/>
        </p:nvSpPr>
        <p:spPr>
          <a:xfrm>
            <a:off x="1804371" y="4680491"/>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use your personality profile to explore jobs and courses that may suit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07210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personality?</a:t>
            </a: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341523" y="1108987"/>
            <a:ext cx="8383836" cy="1569660"/>
          </a:xfrm>
          <a:prstGeom prst="rect">
            <a:avLst/>
          </a:prstGeom>
          <a:solidFill>
            <a:schemeClr val="bg1"/>
          </a:solidFill>
        </p:spPr>
        <p:txBody>
          <a:bodyPr wrap="square" rtlCol="0">
            <a:spAutoFit/>
          </a:bodyPr>
          <a:lstStyle/>
          <a:p>
            <a:r>
              <a:rPr lang="en-GB" sz="2400" i="0" dirty="0">
                <a:solidFill>
                  <a:srgbClr val="2A2A2A"/>
                </a:solidFill>
                <a:effectLst/>
              </a:rPr>
              <a:t>Your </a:t>
            </a:r>
            <a:r>
              <a:rPr lang="en-GB" sz="2400" b="1" i="0" dirty="0">
                <a:solidFill>
                  <a:srgbClr val="2A2A2A"/>
                </a:solidFill>
                <a:effectLst/>
              </a:rPr>
              <a:t>personality</a:t>
            </a:r>
            <a:r>
              <a:rPr lang="en-GB" sz="2400" i="0" dirty="0">
                <a:solidFill>
                  <a:srgbClr val="2A2A2A"/>
                </a:solidFill>
                <a:effectLst/>
              </a:rPr>
              <a:t> is what makes you special and different from everyone else. It's how you think, feel, and act. It's what makes you laugh, cry, or get excited. Everyone has a different personality, and that's what makes the world so interesting!</a:t>
            </a:r>
          </a:p>
        </p:txBody>
      </p:sp>
      <p:sp>
        <p:nvSpPr>
          <p:cNvPr id="4" name="TextBox 3">
            <a:extLst>
              <a:ext uri="{FF2B5EF4-FFF2-40B4-BE49-F238E27FC236}">
                <a16:creationId xmlns:a16="http://schemas.microsoft.com/office/drawing/2014/main" id="{4C0FC875-6576-C7E7-623A-529BC3389DD2}"/>
              </a:ext>
            </a:extLst>
          </p:cNvPr>
          <p:cNvSpPr txBox="1"/>
          <p:nvPr/>
        </p:nvSpPr>
        <p:spPr>
          <a:xfrm>
            <a:off x="341523" y="3262489"/>
            <a:ext cx="8383836" cy="2585323"/>
          </a:xfrm>
          <a:prstGeom prst="rect">
            <a:avLst/>
          </a:prstGeom>
          <a:solidFill>
            <a:schemeClr val="bg1"/>
          </a:solidFill>
        </p:spPr>
        <p:txBody>
          <a:bodyPr wrap="square" rtlCol="0">
            <a:spAutoFit/>
          </a:bodyPr>
          <a:lstStyle/>
          <a:p>
            <a:r>
              <a:rPr lang="en-GB" sz="2400" dirty="0"/>
              <a:t>TASK: </a:t>
            </a:r>
          </a:p>
          <a:p>
            <a:endParaRPr lang="en-GB" sz="2400" dirty="0"/>
          </a:p>
          <a:p>
            <a:r>
              <a:rPr lang="en-GB" sz="2400" dirty="0"/>
              <a:t>Can you think of 10 words that describe how people may feel or act? These are called personality traits. </a:t>
            </a:r>
          </a:p>
          <a:p>
            <a:endParaRPr lang="en-GB" sz="2400" dirty="0"/>
          </a:p>
          <a:p>
            <a:r>
              <a:rPr lang="en-GB" sz="2400" dirty="0"/>
              <a:t>For example, people may be kind, thoughtful, funny…..</a:t>
            </a:r>
          </a:p>
          <a:p>
            <a:endParaRPr lang="en-GB" dirty="0"/>
          </a:p>
        </p:txBody>
      </p:sp>
      <p:sp>
        <p:nvSpPr>
          <p:cNvPr id="8" name="Star: 32 Points 7">
            <a:extLst>
              <a:ext uri="{FF2B5EF4-FFF2-40B4-BE49-F238E27FC236}">
                <a16:creationId xmlns:a16="http://schemas.microsoft.com/office/drawing/2014/main" id="{9CCE6851-3B70-030A-7E47-D5E1E0304F8D}"/>
              </a:ext>
            </a:extLst>
          </p:cNvPr>
          <p:cNvSpPr/>
          <p:nvPr/>
        </p:nvSpPr>
        <p:spPr>
          <a:xfrm>
            <a:off x="7117865" y="5069136"/>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80329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Personality types at work</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787" t="45497" r="12772" b="35017"/>
          <a:stretch/>
        </p:blipFill>
        <p:spPr>
          <a:xfrm>
            <a:off x="203810" y="4675000"/>
            <a:ext cx="8736376" cy="1995976"/>
          </a:xfrm>
          <a:prstGeom prst="rect">
            <a:avLst/>
          </a:prstGeom>
        </p:spPr>
      </p:pic>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203811" y="889348"/>
            <a:ext cx="8736375" cy="3785652"/>
          </a:xfrm>
          <a:prstGeom prst="rect">
            <a:avLst/>
          </a:prstGeom>
          <a:solidFill>
            <a:schemeClr val="bg1"/>
          </a:solidFill>
        </p:spPr>
        <p:txBody>
          <a:bodyPr wrap="square" rtlCol="0">
            <a:spAutoFit/>
          </a:bodyPr>
          <a:lstStyle/>
          <a:p>
            <a:r>
              <a:rPr lang="en-GB" sz="2400" i="0" dirty="0">
                <a:solidFill>
                  <a:srgbClr val="2A2A2A"/>
                </a:solidFill>
                <a:effectLst/>
              </a:rPr>
              <a:t>A </a:t>
            </a:r>
            <a:r>
              <a:rPr lang="en-GB" sz="2400" b="1" i="0" dirty="0">
                <a:solidFill>
                  <a:srgbClr val="2A2A2A"/>
                </a:solidFill>
                <a:effectLst/>
              </a:rPr>
              <a:t>personality type </a:t>
            </a:r>
            <a:r>
              <a:rPr lang="en-GB" sz="2400" i="0" dirty="0">
                <a:solidFill>
                  <a:srgbClr val="2A2A2A"/>
                </a:solidFill>
                <a:effectLst/>
              </a:rPr>
              <a:t>is like a big group of people who share similar </a:t>
            </a:r>
            <a:r>
              <a:rPr lang="en-GB" sz="2400" b="1" i="0" dirty="0">
                <a:solidFill>
                  <a:srgbClr val="2A2A2A"/>
                </a:solidFill>
                <a:effectLst/>
              </a:rPr>
              <a:t>personality traits</a:t>
            </a:r>
            <a:r>
              <a:rPr lang="en-GB" sz="2400" i="0" dirty="0">
                <a:solidFill>
                  <a:srgbClr val="2A2A2A"/>
                </a:solidFill>
                <a:effectLst/>
              </a:rPr>
              <a:t>. They won’t be the same</a:t>
            </a:r>
            <a:r>
              <a:rPr lang="en-GB" sz="2400" dirty="0">
                <a:solidFill>
                  <a:srgbClr val="2A2A2A"/>
                </a:solidFill>
              </a:rPr>
              <a:t>,</a:t>
            </a:r>
            <a:r>
              <a:rPr lang="en-GB" sz="2400" i="0" dirty="0">
                <a:solidFill>
                  <a:srgbClr val="2A2A2A"/>
                </a:solidFill>
                <a:effectLst/>
              </a:rPr>
              <a:t> but they may be more likely to act or feel in a certain way.</a:t>
            </a:r>
          </a:p>
          <a:p>
            <a:pPr algn="l"/>
            <a:endParaRPr lang="en-GB" sz="2400" b="0" i="0" dirty="0">
              <a:solidFill>
                <a:srgbClr val="2A2A2A"/>
              </a:solidFill>
              <a:effectLst/>
            </a:endParaRPr>
          </a:p>
          <a:p>
            <a:pPr algn="l"/>
            <a:r>
              <a:rPr lang="en-GB" sz="2400" b="0" i="0" dirty="0">
                <a:solidFill>
                  <a:srgbClr val="2A2A2A"/>
                </a:solidFill>
                <a:effectLst/>
              </a:rPr>
              <a:t>In work, some personality types love to be part of a busy team, while others prefer to work alone. Some prefer to detailed tasks, while others like to look at the bigger picture.</a:t>
            </a:r>
          </a:p>
          <a:p>
            <a:pPr algn="l"/>
            <a:endParaRPr lang="en-GB" sz="2400" dirty="0">
              <a:solidFill>
                <a:srgbClr val="2A2A2A"/>
              </a:solidFill>
            </a:endParaRPr>
          </a:p>
          <a:p>
            <a:pPr algn="l"/>
            <a:r>
              <a:rPr lang="en-GB" sz="2400" b="0" i="0" dirty="0">
                <a:solidFill>
                  <a:srgbClr val="2A2A2A"/>
                </a:solidFill>
                <a:effectLst/>
              </a:rPr>
              <a:t>Our personality type can mean we are better suited to certain jobs or  careers that will make the most of our personality and strengths. </a:t>
            </a:r>
          </a:p>
        </p:txBody>
      </p:sp>
    </p:spTree>
    <p:custDataLst>
      <p:tags r:id="rId1"/>
    </p:custDataLst>
    <p:extLst>
      <p:ext uri="{BB962C8B-B14F-4D97-AF65-F5344CB8AC3E}">
        <p14:creationId xmlns:p14="http://schemas.microsoft.com/office/powerpoint/2010/main" val="484275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7727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2" t="3187" r="11306" b="4904"/>
          <a:stretch/>
        </p:blipFill>
        <p:spPr>
          <a:xfrm>
            <a:off x="5075338" y="933072"/>
            <a:ext cx="1709387" cy="1150062"/>
          </a:xfrm>
          <a:prstGeom prst="rect">
            <a:avLst/>
          </a:prstGeom>
        </p:spPr>
      </p:pic>
      <p:grpSp>
        <p:nvGrpSpPr>
          <p:cNvPr id="4" name="Group 3">
            <a:extLst>
              <a:ext uri="{FF2B5EF4-FFF2-40B4-BE49-F238E27FC236}">
                <a16:creationId xmlns:a16="http://schemas.microsoft.com/office/drawing/2014/main" id="{EC5B68B2-659C-E06F-5EFE-CAF623780774}"/>
              </a:ext>
            </a:extLst>
          </p:cNvPr>
          <p:cNvGrpSpPr/>
          <p:nvPr/>
        </p:nvGrpSpPr>
        <p:grpSpPr>
          <a:xfrm>
            <a:off x="384990" y="2331942"/>
            <a:ext cx="8413354" cy="1064114"/>
            <a:chOff x="384990" y="2331942"/>
            <a:chExt cx="8413354" cy="1064114"/>
          </a:xfrm>
        </p:grpSpPr>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F9E2F3D7-7BD8-89FF-C97D-5C6E1CFCEE75}"/>
                </a:ext>
              </a:extLst>
            </p:cNvPr>
            <p:cNvPicPr>
              <a:picLocks noChangeAspect="1"/>
            </p:cNvPicPr>
            <p:nvPr/>
          </p:nvPicPr>
          <p:blipFill>
            <a:blip r:embed="rId5"/>
            <a:stretch>
              <a:fillRect/>
            </a:stretch>
          </p:blipFill>
          <p:spPr>
            <a:xfrm>
              <a:off x="6987460" y="2331942"/>
              <a:ext cx="1810884" cy="1064114"/>
            </a:xfrm>
            <a:prstGeom prst="rect">
              <a:avLst/>
            </a:prstGeom>
            <a:effectLst>
              <a:glow rad="63500">
                <a:schemeClr val="accent1">
                  <a:satMod val="175000"/>
                  <a:alpha val="40000"/>
                </a:schemeClr>
              </a:glow>
            </a:effectLst>
          </p:spPr>
        </p:pic>
      </p:grpSp>
      <p:grpSp>
        <p:nvGrpSpPr>
          <p:cNvPr id="9" name="Group 8">
            <a:extLst>
              <a:ext uri="{FF2B5EF4-FFF2-40B4-BE49-F238E27FC236}">
                <a16:creationId xmlns:a16="http://schemas.microsoft.com/office/drawing/2014/main" id="{5F79E961-5C53-057D-1661-A633D642DD0B}"/>
              </a:ext>
            </a:extLst>
          </p:cNvPr>
          <p:cNvGrpSpPr/>
          <p:nvPr/>
        </p:nvGrpSpPr>
        <p:grpSpPr>
          <a:xfrm>
            <a:off x="384989" y="3568565"/>
            <a:ext cx="8584305" cy="1157113"/>
            <a:chOff x="384989" y="3568565"/>
            <a:chExt cx="858430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job sectors that could be a good fit for your personality strengths</a:t>
              </a:r>
            </a:p>
          </p:txBody>
        </p:sp>
        <p:pic>
          <p:nvPicPr>
            <p:cNvPr id="18" name="Picture 17">
              <a:extLst>
                <a:ext uri="{FF2B5EF4-FFF2-40B4-BE49-F238E27FC236}">
                  <a16:creationId xmlns:a16="http://schemas.microsoft.com/office/drawing/2014/main" id="{99EFB3FC-7510-861C-D72F-FD78E26C5CB6}"/>
                </a:ext>
              </a:extLst>
            </p:cNvPr>
            <p:cNvPicPr>
              <a:picLocks noChangeAspect="1"/>
            </p:cNvPicPr>
            <p:nvPr/>
          </p:nvPicPr>
          <p:blipFill>
            <a:blip r:embed="rId6"/>
            <a:stretch>
              <a:fillRect/>
            </a:stretch>
          </p:blipFill>
          <p:spPr>
            <a:xfrm>
              <a:off x="7607729" y="3568565"/>
              <a:ext cx="1361565" cy="1157113"/>
            </a:xfrm>
            <a:prstGeom prst="rect">
              <a:avLst/>
            </a:prstGeom>
            <a:effectLst>
              <a:glow rad="63500">
                <a:schemeClr val="accent1">
                  <a:satMod val="175000"/>
                  <a:alpha val="40000"/>
                </a:schemeClr>
              </a:glow>
            </a:effectLst>
          </p:spPr>
        </p:pic>
      </p:grpSp>
      <p:grpSp>
        <p:nvGrpSpPr>
          <p:cNvPr id="10" name="Group 9">
            <a:extLst>
              <a:ext uri="{FF2B5EF4-FFF2-40B4-BE49-F238E27FC236}">
                <a16:creationId xmlns:a16="http://schemas.microsoft.com/office/drawing/2014/main" id="{A4B95F70-705D-4933-0FE7-010CD8FE323E}"/>
              </a:ext>
            </a:extLst>
          </p:cNvPr>
          <p:cNvGrpSpPr/>
          <p:nvPr/>
        </p:nvGrpSpPr>
        <p:grpSpPr>
          <a:xfrm>
            <a:off x="384989" y="5043734"/>
            <a:ext cx="8584305" cy="1170812"/>
            <a:chOff x="384989" y="5043734"/>
            <a:chExt cx="8584305" cy="1170812"/>
          </a:xfrm>
        </p:grpSpPr>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Save 2 job sectors that are of interest to your Career Tools.</a:t>
              </a:r>
            </a:p>
          </p:txBody>
        </p:sp>
        <p:pic>
          <p:nvPicPr>
            <p:cNvPr id="22" name="Picture 21" descr="A screenshot of a computer&#10;&#10;Description automatically generated">
              <a:extLst>
                <a:ext uri="{FF2B5EF4-FFF2-40B4-BE49-F238E27FC236}">
                  <a16:creationId xmlns:a16="http://schemas.microsoft.com/office/drawing/2014/main" id="{DC7E73D5-E476-2DEF-26BF-838C0D4544A3}"/>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6626746" y="5431429"/>
              <a:ext cx="2342548" cy="783117"/>
            </a:xfrm>
            <a:prstGeom prst="rect">
              <a:avLst/>
            </a:prstGeom>
            <a:effectLst>
              <a:glow rad="63500">
                <a:schemeClr val="accent1">
                  <a:satMod val="175000"/>
                  <a:alpha val="40000"/>
                </a:schemeClr>
              </a:glow>
            </a:effectLst>
          </p:spPr>
        </p:pic>
      </p:grpSp>
    </p:spTree>
    <p:extLst>
      <p:ext uri="{BB962C8B-B14F-4D97-AF65-F5344CB8AC3E}">
        <p14:creationId xmlns:p14="http://schemas.microsoft.com/office/powerpoint/2010/main" val="120070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50BDC0"/>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2" y="5791901"/>
            <a:ext cx="5198939" cy="646331"/>
          </a:xfrm>
          <a:prstGeom prst="rect">
            <a:avLst/>
          </a:prstGeom>
          <a:noFill/>
        </p:spPr>
        <p:txBody>
          <a:bodyPr wrap="square" rtlCol="0">
            <a:spAutoFit/>
          </a:bodyPr>
          <a:lstStyle/>
          <a:p>
            <a:pPr algn="ctr"/>
            <a:r>
              <a:rPr lang="en-GB" sz="3600" b="1"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b="1"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6"/>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0"/>
            <a:ext cx="9144000" cy="69691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0" y="4247326"/>
            <a:ext cx="3481627" cy="942975"/>
          </a:xfrm>
          <a:prstGeom prst="wedgeRectCallout">
            <a:avLst>
              <a:gd name="adj1" fmla="val -100959"/>
              <a:gd name="adj2" fmla="val 10804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898"/>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299" y="1508889"/>
            <a:ext cx="3430173" cy="1243015"/>
          </a:xfrm>
          <a:prstGeom prst="wedgeRectCallout">
            <a:avLst>
              <a:gd name="adj1" fmla="val -115190"/>
              <a:gd name="adj2" fmla="val -6562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2605" y="2886050"/>
            <a:ext cx="3430173" cy="1243015"/>
          </a:xfrm>
          <a:prstGeom prst="wedgeRectCallout">
            <a:avLst>
              <a:gd name="adj1" fmla="val -92139"/>
              <a:gd name="adj2" fmla="val -5387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Quizzes, tools – 3 stages to help you decide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4" name="Explosion 2 7">
            <a:extLst>
              <a:ext uri="{FF2B5EF4-FFF2-40B4-BE49-F238E27FC236}">
                <a16:creationId xmlns:a16="http://schemas.microsoft.com/office/drawing/2014/main" id="{3B808B1A-4272-4797-A0C5-0F5E4E4700B0}"/>
              </a:ext>
            </a:extLst>
          </p:cNvPr>
          <p:cNvSpPr/>
          <p:nvPr/>
        </p:nvSpPr>
        <p:spPr>
          <a:xfrm>
            <a:off x="205712" y="499133"/>
            <a:ext cx="8328687" cy="6211959"/>
          </a:xfrm>
          <a:prstGeom prst="irregularSeal2">
            <a:avLst/>
          </a:prstGeom>
          <a:solidFill>
            <a:srgbClr val="337AB7"/>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dirty="0"/>
              <a:t>Sign in to Careerpilot at school or any time at home to explore ideas for your future career. </a:t>
            </a:r>
          </a:p>
          <a:p>
            <a:pPr algn="ctr"/>
            <a:endParaRPr lang="en-GB" sz="2400" dirty="0"/>
          </a:p>
          <a:p>
            <a:pPr algn="ctr"/>
            <a:r>
              <a:rPr lang="en-GB" sz="2400" dirty="0"/>
              <a:t>You keep your Careerpilot account until you are 20!</a:t>
            </a:r>
          </a:p>
        </p:txBody>
      </p:sp>
    </p:spTree>
    <p:extLst>
      <p:ext uri="{BB962C8B-B14F-4D97-AF65-F5344CB8AC3E}">
        <p14:creationId xmlns:p14="http://schemas.microsoft.com/office/powerpoint/2010/main" val="361586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50BDC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1574312"/>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2852" y="1295165"/>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248455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0BDC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132463" y="1340669"/>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134614" y="12526"/>
            <a:ext cx="6874772" cy="646331"/>
          </a:xfrm>
          <a:prstGeom prst="rect">
            <a:avLst/>
          </a:prstGeom>
          <a:noFill/>
          <a:ln w="9525">
            <a:noFill/>
            <a:miter lim="800000"/>
            <a:headEnd/>
            <a:tailEnd/>
          </a:ln>
        </p:spPr>
        <p:txBody>
          <a:bodyPr wrap="square">
            <a:spAutoFit/>
          </a:bodyPr>
          <a:lstStyle/>
          <a:p>
            <a:pPr algn="ctr"/>
            <a:r>
              <a:rPr lang="en-GB" sz="3600" dirty="0">
                <a:solidFill>
                  <a:schemeClr val="bg1"/>
                </a:solidFill>
              </a:rPr>
              <a:t>Complete the Buzz Quiz</a:t>
            </a:r>
          </a:p>
        </p:txBody>
      </p:sp>
      <p:sp>
        <p:nvSpPr>
          <p:cNvPr id="12" name="Rectangle 11"/>
          <p:cNvSpPr/>
          <p:nvPr/>
        </p:nvSpPr>
        <p:spPr>
          <a:xfrm>
            <a:off x="21787" y="2612405"/>
            <a:ext cx="1841303" cy="4941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3" name="Picture 2">
            <a:extLst>
              <a:ext uri="{FF2B5EF4-FFF2-40B4-BE49-F238E27FC236}">
                <a16:creationId xmlns:a16="http://schemas.microsoft.com/office/drawing/2014/main" id="{E50F75EA-E87A-250F-2EC0-C02D15D97BA3}"/>
              </a:ext>
            </a:extLst>
          </p:cNvPr>
          <p:cNvPicPr>
            <a:picLocks noChangeAspect="1"/>
          </p:cNvPicPr>
          <p:nvPr/>
        </p:nvPicPr>
        <p:blipFill>
          <a:blip r:embed="rId5"/>
          <a:stretch>
            <a:fillRect/>
          </a:stretch>
        </p:blipFill>
        <p:spPr>
          <a:xfrm>
            <a:off x="1650660" y="3257270"/>
            <a:ext cx="7261985" cy="318008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3508" y="4990640"/>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31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10557</TotalTime>
  <Words>1345</Words>
  <Application>Microsoft Office PowerPoint</Application>
  <PresentationFormat>On-screen Show (4:3)</PresentationFormat>
  <Paragraphs>121</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564</cp:revision>
  <cp:lastPrinted>2017-09-12T16:38:08Z</cp:lastPrinted>
  <dcterms:created xsi:type="dcterms:W3CDTF">2017-03-16T08:26:44Z</dcterms:created>
  <dcterms:modified xsi:type="dcterms:W3CDTF">2026-07-29T15:12:05Z</dcterms:modified>
</cp:coreProperties>
</file>