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8.xml" ContentType="application/vnd.openxmlformats-officedocument.presentationml.tags+xml"/>
  <Override PartName="/ppt/notesSlides/notesSlide16.xml" ContentType="application/vnd.openxmlformats-officedocument.presentationml.notesSlide+xml"/>
  <Override PartName="/ppt/tags/tag9.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0.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1.xml" ContentType="application/vnd.openxmlformats-officedocument.presentationml.tags+xml"/>
  <Override PartName="/ppt/notesSlides/notesSlide24.xml" ContentType="application/vnd.openxmlformats-officedocument.presentationml.notesSlide+xml"/>
  <Override PartName="/ppt/tags/tag12.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3.xml" ContentType="application/vnd.openxmlformats-officedocument.presentationml.tags+xml"/>
  <Override PartName="/ppt/notesSlides/notesSlide29.xml" ContentType="application/vnd.openxmlformats-officedocument.presentationml.notesSlide+xml"/>
  <Override PartName="/ppt/tags/tag14.xml" ContentType="application/vnd.openxmlformats-officedocument.presentationml.tags+xml"/>
  <Override PartName="/ppt/notesSlides/notesSlide30.xml" ContentType="application/vnd.openxmlformats-officedocument.presentationml.notesSlide+xml"/>
  <Override PartName="/ppt/tags/tag15.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16.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7.xml" ContentType="application/vnd.openxmlformats-officedocument.presentationml.tags+xml"/>
  <Override PartName="/ppt/notesSlides/notesSlide38.xml" ContentType="application/vnd.openxmlformats-officedocument.presentationml.notesSlide+xml"/>
  <Override PartName="/ppt/tags/tag18.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19.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20.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21.xml" ContentType="application/vnd.openxmlformats-officedocument.presentationml.tags+xml"/>
  <Override PartName="/ppt/notesSlides/notesSlide45.xml" ContentType="application/vnd.openxmlformats-officedocument.presentationml.notesSlide+xml"/>
  <Override PartName="/ppt/tags/tag22.xml" ContentType="application/vnd.openxmlformats-officedocument.presentationml.tags+xml"/>
  <Override PartName="/ppt/notesSlides/notesSlide46.xml" ContentType="application/vnd.openxmlformats-officedocument.presentationml.notesSlide+xml"/>
  <Override PartName="/ppt/tags/tag23.xml" ContentType="application/vnd.openxmlformats-officedocument.presentationml.tags+xml"/>
  <Override PartName="/ppt/notesSlides/notesSlide47.xml" ContentType="application/vnd.openxmlformats-officedocument.presentationml.notesSlide+xml"/>
  <Override PartName="/ppt/tags/tag24.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tags/tag25.xml" ContentType="application/vnd.openxmlformats-officedocument.presentationml.tag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26.xml" ContentType="application/vnd.openxmlformats-officedocument.presentationml.tags+xml"/>
  <Override PartName="/ppt/notesSlides/notesSlide58.xml" ContentType="application/vnd.openxmlformats-officedocument.presentationml.notesSlide+xml"/>
  <Override PartName="/ppt/tags/tag27.xml" ContentType="application/vnd.openxmlformats-officedocument.presentationml.tags+xml"/>
  <Override PartName="/ppt/notesSlides/notesSlide59.xml" ContentType="application/vnd.openxmlformats-officedocument.presentationml.notesSlide+xml"/>
  <Override PartName="/ppt/tags/tag28.xml" ContentType="application/vnd.openxmlformats-officedocument.presentationml.tags+xml"/>
  <Override PartName="/ppt/notesSlides/notesSlide60.xml" ContentType="application/vnd.openxmlformats-officedocument.presentationml.notesSlide+xml"/>
  <Override PartName="/ppt/tags/tag29.xml" ContentType="application/vnd.openxmlformats-officedocument.presentationml.tags+xml"/>
  <Override PartName="/ppt/notesSlides/notesSlide61.xml" ContentType="application/vnd.openxmlformats-officedocument.presentationml.notesSlide+xml"/>
  <Override PartName="/ppt/tags/tag30.xml" ContentType="application/vnd.openxmlformats-officedocument.presentationml.tag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tags/tag31.xml" ContentType="application/vnd.openxmlformats-officedocument.presentationml.tags+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tags/tag32.xml" ContentType="application/vnd.openxmlformats-officedocument.presentationml.tags+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tags/tag33.xml" ContentType="application/vnd.openxmlformats-officedocument.presentationml.tags+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0"/>
  </p:notesMasterIdLst>
  <p:handoutMasterIdLst>
    <p:handoutMasterId r:id="rId81"/>
  </p:handoutMasterIdLst>
  <p:sldIdLst>
    <p:sldId id="641" r:id="rId2"/>
    <p:sldId id="1102" r:id="rId3"/>
    <p:sldId id="1148" r:id="rId4"/>
    <p:sldId id="645" r:id="rId5"/>
    <p:sldId id="1145" r:id="rId6"/>
    <p:sldId id="648" r:id="rId7"/>
    <p:sldId id="661" r:id="rId8"/>
    <p:sldId id="505" r:id="rId9"/>
    <p:sldId id="962" r:id="rId10"/>
    <p:sldId id="1144" r:id="rId11"/>
    <p:sldId id="1135" r:id="rId12"/>
    <p:sldId id="1136" r:id="rId13"/>
    <p:sldId id="628" r:id="rId14"/>
    <p:sldId id="934" r:id="rId15"/>
    <p:sldId id="1003" r:id="rId16"/>
    <p:sldId id="899" r:id="rId17"/>
    <p:sldId id="966" r:id="rId18"/>
    <p:sldId id="932" r:id="rId19"/>
    <p:sldId id="1146" r:id="rId20"/>
    <p:sldId id="471" r:id="rId21"/>
    <p:sldId id="1147" r:id="rId22"/>
    <p:sldId id="935" r:id="rId23"/>
    <p:sldId id="961" r:id="rId24"/>
    <p:sldId id="959" r:id="rId25"/>
    <p:sldId id="963" r:id="rId26"/>
    <p:sldId id="1139" r:id="rId27"/>
    <p:sldId id="964" r:id="rId28"/>
    <p:sldId id="960" r:id="rId29"/>
    <p:sldId id="1149" r:id="rId30"/>
    <p:sldId id="1126" r:id="rId31"/>
    <p:sldId id="1140" r:id="rId32"/>
    <p:sldId id="967" r:id="rId33"/>
    <p:sldId id="968" r:id="rId34"/>
    <p:sldId id="475" r:id="rId35"/>
    <p:sldId id="971" r:id="rId36"/>
    <p:sldId id="1125" r:id="rId37"/>
    <p:sldId id="972" r:id="rId38"/>
    <p:sldId id="1143" r:id="rId39"/>
    <p:sldId id="1128" r:id="rId40"/>
    <p:sldId id="1129" r:id="rId41"/>
    <p:sldId id="973" r:id="rId42"/>
    <p:sldId id="655" r:id="rId43"/>
    <p:sldId id="975" r:id="rId44"/>
    <p:sldId id="999" r:id="rId45"/>
    <p:sldId id="667" r:id="rId46"/>
    <p:sldId id="508" r:id="rId47"/>
    <p:sldId id="997" r:id="rId48"/>
    <p:sldId id="1130" r:id="rId49"/>
    <p:sldId id="670" r:id="rId50"/>
    <p:sldId id="977" r:id="rId51"/>
    <p:sldId id="993" r:id="rId52"/>
    <p:sldId id="669" r:id="rId53"/>
    <p:sldId id="994" r:id="rId54"/>
    <p:sldId id="1132" r:id="rId55"/>
    <p:sldId id="996" r:id="rId56"/>
    <p:sldId id="995" r:id="rId57"/>
    <p:sldId id="979" r:id="rId58"/>
    <p:sldId id="980" r:id="rId59"/>
    <p:sldId id="981" r:id="rId60"/>
    <p:sldId id="982" r:id="rId61"/>
    <p:sldId id="660" r:id="rId62"/>
    <p:sldId id="1110" r:id="rId63"/>
    <p:sldId id="984" r:id="rId64"/>
    <p:sldId id="985" r:id="rId65"/>
    <p:sldId id="986" r:id="rId66"/>
    <p:sldId id="987" r:id="rId67"/>
    <p:sldId id="988" r:id="rId68"/>
    <p:sldId id="989" r:id="rId69"/>
    <p:sldId id="990" r:id="rId70"/>
    <p:sldId id="1134" r:id="rId71"/>
    <p:sldId id="1133" r:id="rId72"/>
    <p:sldId id="991" r:id="rId73"/>
    <p:sldId id="992" r:id="rId74"/>
    <p:sldId id="904" r:id="rId75"/>
    <p:sldId id="926" r:id="rId76"/>
    <p:sldId id="907" r:id="rId77"/>
    <p:sldId id="1002" r:id="rId78"/>
    <p:sldId id="909" r:id="rId7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50BDC0"/>
    <a:srgbClr val="0072BA"/>
    <a:srgbClr val="00CC00"/>
    <a:srgbClr val="58F13F"/>
    <a:srgbClr val="000000"/>
    <a:srgbClr val="FC5C30"/>
    <a:srgbClr val="F6D000"/>
    <a:srgbClr val="B779AD"/>
    <a:srgbClr val="00AF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2" autoAdjust="0"/>
    <p:restoredTop sz="85354" autoAdjust="0"/>
  </p:normalViewPr>
  <p:slideViewPr>
    <p:cSldViewPr snapToGrid="0">
      <p:cViewPr varScale="1">
        <p:scale>
          <a:sx n="94" d="100"/>
          <a:sy n="94" d="100"/>
        </p:scale>
        <p:origin x="195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72DE2D-3892-48A2-84C5-58AC1A5A3394}" type="doc">
      <dgm:prSet loTypeId="urn:microsoft.com/office/officeart/2005/8/layout/radial1" loCatId="cycle" qsTypeId="urn:microsoft.com/office/officeart/2005/8/quickstyle/simple1" qsCatId="simple" csTypeId="urn:microsoft.com/office/officeart/2005/8/colors/accent0_1" csCatId="mainScheme" phldr="1"/>
      <dgm:spPr/>
      <dgm:t>
        <a:bodyPr/>
        <a:lstStyle/>
        <a:p>
          <a:endParaRPr lang="en-GB"/>
        </a:p>
      </dgm:t>
    </dgm:pt>
    <dgm:pt modelId="{8F6B3AFF-FFEB-42D4-AD6C-D4A349AAC93C}">
      <dgm:prSet phldrT="[Text]" custT="1"/>
      <dgm:spPr>
        <a:solidFill>
          <a:srgbClr val="FFCE3C"/>
        </a:solidFill>
      </dgm:spPr>
      <dgm:t>
        <a:bodyPr/>
        <a:lstStyle/>
        <a:p>
          <a:r>
            <a:rPr lang="en-GB" sz="1600" b="1" dirty="0">
              <a:latin typeface="Comic Sans MS" panose="030F0702030302020204" pitchFamily="66" charset="0"/>
            </a:rPr>
            <a:t>Your name</a:t>
          </a:r>
        </a:p>
      </dgm:t>
    </dgm:pt>
    <dgm:pt modelId="{FEA53F48-4DFC-436F-845E-3F54285F5778}" type="parTrans" cxnId="{FE529544-0428-4D09-9149-7DB0385FBB0A}">
      <dgm:prSet/>
      <dgm:spPr/>
      <dgm:t>
        <a:bodyPr/>
        <a:lstStyle/>
        <a:p>
          <a:endParaRPr lang="en-GB" sz="1200">
            <a:latin typeface="Comic Sans MS" panose="030F0702030302020204" pitchFamily="66" charset="0"/>
          </a:endParaRPr>
        </a:p>
      </dgm:t>
    </dgm:pt>
    <dgm:pt modelId="{3300A078-8C19-4538-AE84-E7D6F66565BB}" type="sibTrans" cxnId="{FE529544-0428-4D09-9149-7DB0385FBB0A}">
      <dgm:prSet/>
      <dgm:spPr/>
      <dgm:t>
        <a:bodyPr/>
        <a:lstStyle/>
        <a:p>
          <a:endParaRPr lang="en-GB" sz="1200">
            <a:latin typeface="Comic Sans MS" panose="030F0702030302020204" pitchFamily="66" charset="0"/>
          </a:endParaRPr>
        </a:p>
      </dgm:t>
    </dgm:pt>
    <dgm:pt modelId="{F0B866F3-4319-41F0-A7F6-E621F5C205DE}">
      <dgm:prSet phldrT="[Text]" custT="1"/>
      <dgm:spPr/>
      <dgm:t>
        <a:bodyPr/>
        <a:lstStyle/>
        <a:p>
          <a:r>
            <a:rPr lang="en-GB" sz="1000" b="1" dirty="0">
              <a:latin typeface="Comic Sans MS" panose="030F0702030302020204" pitchFamily="66" charset="0"/>
            </a:rPr>
            <a:t>School clubs</a:t>
          </a:r>
        </a:p>
      </dgm:t>
    </dgm:pt>
    <dgm:pt modelId="{EFDB0CFA-BC70-4C09-A01C-B900CC3E9FF2}" type="parTrans" cxnId="{585186DB-FA41-441C-BF2D-0378A3CC61E5}">
      <dgm:prSet custT="1"/>
      <dgm:spPr/>
      <dgm:t>
        <a:bodyPr/>
        <a:lstStyle/>
        <a:p>
          <a:endParaRPr lang="en-GB" sz="1200">
            <a:latin typeface="Comic Sans MS" panose="030F0702030302020204" pitchFamily="66" charset="0"/>
          </a:endParaRPr>
        </a:p>
      </dgm:t>
    </dgm:pt>
    <dgm:pt modelId="{B324830F-5C13-42E2-B63C-EA833AF7A731}" type="sibTrans" cxnId="{585186DB-FA41-441C-BF2D-0378A3CC61E5}">
      <dgm:prSet/>
      <dgm:spPr/>
      <dgm:t>
        <a:bodyPr/>
        <a:lstStyle/>
        <a:p>
          <a:endParaRPr lang="en-GB" sz="1200">
            <a:latin typeface="Comic Sans MS" panose="030F0702030302020204" pitchFamily="66" charset="0"/>
          </a:endParaRPr>
        </a:p>
      </dgm:t>
    </dgm:pt>
    <dgm:pt modelId="{866CC127-4FC1-4A2B-8E03-3549D27B7830}">
      <dgm:prSet phldrT="[Text]" custT="1"/>
      <dgm:spPr/>
      <dgm:t>
        <a:bodyPr/>
        <a:lstStyle/>
        <a:p>
          <a:r>
            <a:rPr lang="en-GB" sz="1200" b="1" dirty="0">
              <a:latin typeface="Comic Sans MS" panose="030F0702030302020204" pitchFamily="66" charset="0"/>
            </a:rPr>
            <a:t>Activities out of school</a:t>
          </a:r>
        </a:p>
      </dgm:t>
    </dgm:pt>
    <dgm:pt modelId="{4A25593B-0A07-4756-94A3-CB8A2DF163A4}" type="parTrans" cxnId="{52FE7FE7-85B5-442C-B88C-693D9FAD561B}">
      <dgm:prSet custT="1"/>
      <dgm:spPr/>
      <dgm:t>
        <a:bodyPr/>
        <a:lstStyle/>
        <a:p>
          <a:endParaRPr lang="en-GB" sz="1200">
            <a:latin typeface="Comic Sans MS" panose="030F0702030302020204" pitchFamily="66" charset="0"/>
          </a:endParaRPr>
        </a:p>
      </dgm:t>
    </dgm:pt>
    <dgm:pt modelId="{A61D0E9F-B665-4E85-A9ED-40D02A8B26FA}" type="sibTrans" cxnId="{52FE7FE7-85B5-442C-B88C-693D9FAD561B}">
      <dgm:prSet/>
      <dgm:spPr/>
      <dgm:t>
        <a:bodyPr/>
        <a:lstStyle/>
        <a:p>
          <a:endParaRPr lang="en-GB" sz="1200">
            <a:latin typeface="Comic Sans MS" panose="030F0702030302020204" pitchFamily="66" charset="0"/>
          </a:endParaRPr>
        </a:p>
      </dgm:t>
    </dgm:pt>
    <dgm:pt modelId="{2B0884D7-8E5F-420E-88E0-D9337DC0F09A}">
      <dgm:prSet phldrT="[Text]" custT="1"/>
      <dgm:spPr/>
      <dgm:t>
        <a:bodyPr/>
        <a:lstStyle/>
        <a:p>
          <a:r>
            <a:rPr lang="en-GB" sz="1200" b="1" dirty="0">
              <a:latin typeface="Comic Sans MS" panose="030F0702030302020204" pitchFamily="66" charset="0"/>
            </a:rPr>
            <a:t>Subjects taking </a:t>
          </a:r>
        </a:p>
      </dgm:t>
    </dgm:pt>
    <dgm:pt modelId="{78A652B9-770F-4FA6-B1AF-92999BAF991E}" type="parTrans" cxnId="{97E2EFB2-B240-4B01-B8DD-CCB5839225BF}">
      <dgm:prSet/>
      <dgm:spPr/>
      <dgm:t>
        <a:bodyPr/>
        <a:lstStyle/>
        <a:p>
          <a:endParaRPr lang="en-GB"/>
        </a:p>
      </dgm:t>
    </dgm:pt>
    <dgm:pt modelId="{EFA90E9F-C6C6-43D8-932B-9D064184871A}" type="sibTrans" cxnId="{97E2EFB2-B240-4B01-B8DD-CCB5839225BF}">
      <dgm:prSet/>
      <dgm:spPr/>
      <dgm:t>
        <a:bodyPr/>
        <a:lstStyle/>
        <a:p>
          <a:endParaRPr lang="en-GB"/>
        </a:p>
      </dgm:t>
    </dgm:pt>
    <dgm:pt modelId="{69A48600-07C6-4A5A-BD69-6ECB5A0F749A}" type="pres">
      <dgm:prSet presAssocID="{2C72DE2D-3892-48A2-84C5-58AC1A5A3394}" presName="cycle" presStyleCnt="0">
        <dgm:presLayoutVars>
          <dgm:chMax val="1"/>
          <dgm:dir/>
          <dgm:animLvl val="ctr"/>
          <dgm:resizeHandles val="exact"/>
        </dgm:presLayoutVars>
      </dgm:prSet>
      <dgm:spPr/>
    </dgm:pt>
    <dgm:pt modelId="{CE9D6C7B-4E5E-4044-A14B-F97A588D0A0B}" type="pres">
      <dgm:prSet presAssocID="{8F6B3AFF-FFEB-42D4-AD6C-D4A349AAC93C}" presName="centerShape" presStyleLbl="node0" presStyleIdx="0" presStyleCnt="1" custScaleX="128338" custScaleY="122493" custLinFactNeighborX="7336" custLinFactNeighborY="-10676"/>
      <dgm:spPr/>
    </dgm:pt>
    <dgm:pt modelId="{4DA0FC62-F25E-46D2-BDA0-8C8E29722DDE}" type="pres">
      <dgm:prSet presAssocID="{EFDB0CFA-BC70-4C09-A01C-B900CC3E9FF2}" presName="Name9" presStyleLbl="parChTrans1D2" presStyleIdx="0" presStyleCnt="3"/>
      <dgm:spPr/>
    </dgm:pt>
    <dgm:pt modelId="{C3FEAB03-EAC2-4980-B4BD-5416ED99572B}" type="pres">
      <dgm:prSet presAssocID="{EFDB0CFA-BC70-4C09-A01C-B900CC3E9FF2}" presName="connTx" presStyleLbl="parChTrans1D2" presStyleIdx="0" presStyleCnt="3"/>
      <dgm:spPr/>
    </dgm:pt>
    <dgm:pt modelId="{823EE54A-2FE9-405A-8B78-E44F46E391BD}" type="pres">
      <dgm:prSet presAssocID="{F0B866F3-4319-41F0-A7F6-E621F5C205DE}" presName="node" presStyleLbl="node1" presStyleIdx="0" presStyleCnt="3" custScaleX="141175" custScaleY="79997" custRadScaleRad="134624" custRadScaleInc="-39460">
        <dgm:presLayoutVars>
          <dgm:bulletEnabled val="1"/>
        </dgm:presLayoutVars>
      </dgm:prSet>
      <dgm:spPr/>
    </dgm:pt>
    <dgm:pt modelId="{0D6233AE-3143-418A-AC04-F128586A5EC5}" type="pres">
      <dgm:prSet presAssocID="{4A25593B-0A07-4756-94A3-CB8A2DF163A4}" presName="Name9" presStyleLbl="parChTrans1D2" presStyleIdx="1" presStyleCnt="3"/>
      <dgm:spPr/>
    </dgm:pt>
    <dgm:pt modelId="{78F87A7F-DBE7-4FED-A06D-CFAA3FB856A4}" type="pres">
      <dgm:prSet presAssocID="{4A25593B-0A07-4756-94A3-CB8A2DF163A4}" presName="connTx" presStyleLbl="parChTrans1D2" presStyleIdx="1" presStyleCnt="3"/>
      <dgm:spPr/>
    </dgm:pt>
    <dgm:pt modelId="{BF604DD8-5223-471A-B980-5A34EA1616F9}" type="pres">
      <dgm:prSet presAssocID="{866CC127-4FC1-4A2B-8E03-3549D27B7830}" presName="node" presStyleLbl="node1" presStyleIdx="1" presStyleCnt="3" custScaleX="114853" custScaleY="64353" custRadScaleRad="92591" custRadScaleInc="13578">
        <dgm:presLayoutVars>
          <dgm:bulletEnabled val="1"/>
        </dgm:presLayoutVars>
      </dgm:prSet>
      <dgm:spPr/>
    </dgm:pt>
    <dgm:pt modelId="{B524B34B-1DB7-49A7-8BA4-1001BB93F8F6}" type="pres">
      <dgm:prSet presAssocID="{78A652B9-770F-4FA6-B1AF-92999BAF991E}" presName="Name9" presStyleLbl="parChTrans1D2" presStyleIdx="2" presStyleCnt="3"/>
      <dgm:spPr/>
    </dgm:pt>
    <dgm:pt modelId="{6327E7EF-A090-4A6F-BE1E-C0A7A84059CC}" type="pres">
      <dgm:prSet presAssocID="{78A652B9-770F-4FA6-B1AF-92999BAF991E}" presName="connTx" presStyleLbl="parChTrans1D2" presStyleIdx="2" presStyleCnt="3"/>
      <dgm:spPr/>
    </dgm:pt>
    <dgm:pt modelId="{28C2538B-F4EA-4681-92FA-412154A65C02}" type="pres">
      <dgm:prSet presAssocID="{2B0884D7-8E5F-420E-88E0-D9337DC0F09A}" presName="node" presStyleLbl="node1" presStyleIdx="2" presStyleCnt="3" custScaleX="112698" custScaleY="84234" custRadScaleRad="79490" custRadScaleInc="-4996">
        <dgm:presLayoutVars>
          <dgm:bulletEnabled val="1"/>
        </dgm:presLayoutVars>
      </dgm:prSet>
      <dgm:spPr/>
    </dgm:pt>
  </dgm:ptLst>
  <dgm:cxnLst>
    <dgm:cxn modelId="{4EC3FD0F-0956-4D0A-B5E4-FBDE699280F4}" type="presOf" srcId="{2C72DE2D-3892-48A2-84C5-58AC1A5A3394}" destId="{69A48600-07C6-4A5A-BD69-6ECB5A0F749A}" srcOrd="0" destOrd="0" presId="urn:microsoft.com/office/officeart/2005/8/layout/radial1"/>
    <dgm:cxn modelId="{05B8E15C-025D-41F6-88D1-790E52FAA086}" type="presOf" srcId="{4A25593B-0A07-4756-94A3-CB8A2DF163A4}" destId="{0D6233AE-3143-418A-AC04-F128586A5EC5}" srcOrd="0" destOrd="0" presId="urn:microsoft.com/office/officeart/2005/8/layout/radial1"/>
    <dgm:cxn modelId="{0F63255E-15CD-428B-94DE-ED50DC40F8DC}" type="presOf" srcId="{78A652B9-770F-4FA6-B1AF-92999BAF991E}" destId="{B524B34B-1DB7-49A7-8BA4-1001BB93F8F6}" srcOrd="0" destOrd="0" presId="urn:microsoft.com/office/officeart/2005/8/layout/radial1"/>
    <dgm:cxn modelId="{FE529544-0428-4D09-9149-7DB0385FBB0A}" srcId="{2C72DE2D-3892-48A2-84C5-58AC1A5A3394}" destId="{8F6B3AFF-FFEB-42D4-AD6C-D4A349AAC93C}" srcOrd="0" destOrd="0" parTransId="{FEA53F48-4DFC-436F-845E-3F54285F5778}" sibTransId="{3300A078-8C19-4538-AE84-E7D6F66565BB}"/>
    <dgm:cxn modelId="{9C002D65-27CA-4FC8-8049-0B0FDF557F13}" type="presOf" srcId="{4A25593B-0A07-4756-94A3-CB8A2DF163A4}" destId="{78F87A7F-DBE7-4FED-A06D-CFAA3FB856A4}" srcOrd="1" destOrd="0" presId="urn:microsoft.com/office/officeart/2005/8/layout/radial1"/>
    <dgm:cxn modelId="{2BC17258-8BB5-4FAC-A6DB-3DFB0B925A73}" type="presOf" srcId="{78A652B9-770F-4FA6-B1AF-92999BAF991E}" destId="{6327E7EF-A090-4A6F-BE1E-C0A7A84059CC}" srcOrd="1" destOrd="0" presId="urn:microsoft.com/office/officeart/2005/8/layout/radial1"/>
    <dgm:cxn modelId="{4C20255A-BE88-47DB-8935-CB2C12F00BEC}" type="presOf" srcId="{EFDB0CFA-BC70-4C09-A01C-B900CC3E9FF2}" destId="{C3FEAB03-EAC2-4980-B4BD-5416ED99572B}" srcOrd="1" destOrd="0" presId="urn:microsoft.com/office/officeart/2005/8/layout/radial1"/>
    <dgm:cxn modelId="{FB2ADA88-1F55-4F33-88F0-8A56BCE72785}" type="presOf" srcId="{8F6B3AFF-FFEB-42D4-AD6C-D4A349AAC93C}" destId="{CE9D6C7B-4E5E-4044-A14B-F97A588D0A0B}" srcOrd="0" destOrd="0" presId="urn:microsoft.com/office/officeart/2005/8/layout/radial1"/>
    <dgm:cxn modelId="{69DF429C-8BEF-464B-9C19-52D4B85097F8}" type="presOf" srcId="{EFDB0CFA-BC70-4C09-A01C-B900CC3E9FF2}" destId="{4DA0FC62-F25E-46D2-BDA0-8C8E29722DDE}" srcOrd="0" destOrd="0" presId="urn:microsoft.com/office/officeart/2005/8/layout/radial1"/>
    <dgm:cxn modelId="{97E2EFB2-B240-4B01-B8DD-CCB5839225BF}" srcId="{8F6B3AFF-FFEB-42D4-AD6C-D4A349AAC93C}" destId="{2B0884D7-8E5F-420E-88E0-D9337DC0F09A}" srcOrd="2" destOrd="0" parTransId="{78A652B9-770F-4FA6-B1AF-92999BAF991E}" sibTransId="{EFA90E9F-C6C6-43D8-932B-9D064184871A}"/>
    <dgm:cxn modelId="{C613C1B8-4A26-4B40-A8CB-A6F6A47730B0}" type="presOf" srcId="{F0B866F3-4319-41F0-A7F6-E621F5C205DE}" destId="{823EE54A-2FE9-405A-8B78-E44F46E391BD}" srcOrd="0" destOrd="0" presId="urn:microsoft.com/office/officeart/2005/8/layout/radial1"/>
    <dgm:cxn modelId="{585186DB-FA41-441C-BF2D-0378A3CC61E5}" srcId="{8F6B3AFF-FFEB-42D4-AD6C-D4A349AAC93C}" destId="{F0B866F3-4319-41F0-A7F6-E621F5C205DE}" srcOrd="0" destOrd="0" parTransId="{EFDB0CFA-BC70-4C09-A01C-B900CC3E9FF2}" sibTransId="{B324830F-5C13-42E2-B63C-EA833AF7A731}"/>
    <dgm:cxn modelId="{6629EADB-652C-40E0-8B68-0C4654154935}" type="presOf" srcId="{2B0884D7-8E5F-420E-88E0-D9337DC0F09A}" destId="{28C2538B-F4EA-4681-92FA-412154A65C02}" srcOrd="0" destOrd="0" presId="urn:microsoft.com/office/officeart/2005/8/layout/radial1"/>
    <dgm:cxn modelId="{52FE7FE7-85B5-442C-B88C-693D9FAD561B}" srcId="{8F6B3AFF-FFEB-42D4-AD6C-D4A349AAC93C}" destId="{866CC127-4FC1-4A2B-8E03-3549D27B7830}" srcOrd="1" destOrd="0" parTransId="{4A25593B-0A07-4756-94A3-CB8A2DF163A4}" sibTransId="{A61D0E9F-B665-4E85-A9ED-40D02A8B26FA}"/>
    <dgm:cxn modelId="{CB01D2FE-8DCA-47DA-8EDC-77565BBA68AE}" type="presOf" srcId="{866CC127-4FC1-4A2B-8E03-3549D27B7830}" destId="{BF604DD8-5223-471A-B980-5A34EA1616F9}" srcOrd="0" destOrd="0" presId="urn:microsoft.com/office/officeart/2005/8/layout/radial1"/>
    <dgm:cxn modelId="{6100A829-4D44-4B70-B373-821B22B87276}" type="presParOf" srcId="{69A48600-07C6-4A5A-BD69-6ECB5A0F749A}" destId="{CE9D6C7B-4E5E-4044-A14B-F97A588D0A0B}" srcOrd="0" destOrd="0" presId="urn:microsoft.com/office/officeart/2005/8/layout/radial1"/>
    <dgm:cxn modelId="{B56BA304-01BD-44B8-A1FE-DE060ECF175C}" type="presParOf" srcId="{69A48600-07C6-4A5A-BD69-6ECB5A0F749A}" destId="{4DA0FC62-F25E-46D2-BDA0-8C8E29722DDE}" srcOrd="1" destOrd="0" presId="urn:microsoft.com/office/officeart/2005/8/layout/radial1"/>
    <dgm:cxn modelId="{041BCCB2-4F23-4273-B98B-FC5F1DD732C2}" type="presParOf" srcId="{4DA0FC62-F25E-46D2-BDA0-8C8E29722DDE}" destId="{C3FEAB03-EAC2-4980-B4BD-5416ED99572B}" srcOrd="0" destOrd="0" presId="urn:microsoft.com/office/officeart/2005/8/layout/radial1"/>
    <dgm:cxn modelId="{80360BD0-A597-4EDC-ACFA-6FC240DD5CF4}" type="presParOf" srcId="{69A48600-07C6-4A5A-BD69-6ECB5A0F749A}" destId="{823EE54A-2FE9-405A-8B78-E44F46E391BD}" srcOrd="2" destOrd="0" presId="urn:microsoft.com/office/officeart/2005/8/layout/radial1"/>
    <dgm:cxn modelId="{C1A80030-98DE-4E5B-A7F6-FD5323D60A95}" type="presParOf" srcId="{69A48600-07C6-4A5A-BD69-6ECB5A0F749A}" destId="{0D6233AE-3143-418A-AC04-F128586A5EC5}" srcOrd="3" destOrd="0" presId="urn:microsoft.com/office/officeart/2005/8/layout/radial1"/>
    <dgm:cxn modelId="{12C2C83E-0098-4DC1-9376-DA1D32BCE5FC}" type="presParOf" srcId="{0D6233AE-3143-418A-AC04-F128586A5EC5}" destId="{78F87A7F-DBE7-4FED-A06D-CFAA3FB856A4}" srcOrd="0" destOrd="0" presId="urn:microsoft.com/office/officeart/2005/8/layout/radial1"/>
    <dgm:cxn modelId="{9347F262-D972-4759-91E1-BE41500CEB2E}" type="presParOf" srcId="{69A48600-07C6-4A5A-BD69-6ECB5A0F749A}" destId="{BF604DD8-5223-471A-B980-5A34EA1616F9}" srcOrd="4" destOrd="0" presId="urn:microsoft.com/office/officeart/2005/8/layout/radial1"/>
    <dgm:cxn modelId="{70B34795-0506-4382-95C6-40384CD2E964}" type="presParOf" srcId="{69A48600-07C6-4A5A-BD69-6ECB5A0F749A}" destId="{B524B34B-1DB7-49A7-8BA4-1001BB93F8F6}" srcOrd="5" destOrd="0" presId="urn:microsoft.com/office/officeart/2005/8/layout/radial1"/>
    <dgm:cxn modelId="{CB10360D-C5AE-4E7C-8DEC-E6C9992F51F4}" type="presParOf" srcId="{B524B34B-1DB7-49A7-8BA4-1001BB93F8F6}" destId="{6327E7EF-A090-4A6F-BE1E-C0A7A84059CC}" srcOrd="0" destOrd="0" presId="urn:microsoft.com/office/officeart/2005/8/layout/radial1"/>
    <dgm:cxn modelId="{48AD1DBE-BC59-4947-9F69-2BDD14126207}" type="presParOf" srcId="{69A48600-07C6-4A5A-BD69-6ECB5A0F749A}" destId="{28C2538B-F4EA-4681-92FA-412154A65C02}" srcOrd="6" destOrd="0" presId="urn:microsoft.com/office/officeart/2005/8/layout/radial1"/>
  </dgm:cxnLst>
  <dgm:bg>
    <a:solidFill>
      <a:schemeClr val="bg1"/>
    </a:solid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D6C7B-4E5E-4044-A14B-F97A588D0A0B}">
      <dsp:nvSpPr>
        <dsp:cNvPr id="0" name=""/>
        <dsp:cNvSpPr/>
      </dsp:nvSpPr>
      <dsp:spPr>
        <a:xfrm>
          <a:off x="1497407" y="2088771"/>
          <a:ext cx="1621964" cy="1548094"/>
        </a:xfrm>
        <a:prstGeom prst="ellipse">
          <a:avLst/>
        </a:prstGeom>
        <a:solidFill>
          <a:srgbClr val="FFCE3C"/>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Comic Sans MS" panose="030F0702030302020204" pitchFamily="66" charset="0"/>
            </a:rPr>
            <a:t>Your name</a:t>
          </a:r>
        </a:p>
      </dsp:txBody>
      <dsp:txXfrm>
        <a:off x="1734938" y="2315484"/>
        <a:ext cx="1146902" cy="1094668"/>
      </dsp:txXfrm>
    </dsp:sp>
    <dsp:sp modelId="{4DA0FC62-F25E-46D2-BDA0-8C8E29722DDE}">
      <dsp:nvSpPr>
        <dsp:cNvPr id="0" name=""/>
        <dsp:cNvSpPr/>
      </dsp:nvSpPr>
      <dsp:spPr>
        <a:xfrm rot="14160644">
          <a:off x="1347795" y="1907011"/>
          <a:ext cx="669290" cy="54851"/>
        </a:xfrm>
        <a:custGeom>
          <a:avLst/>
          <a:gdLst/>
          <a:ahLst/>
          <a:cxnLst/>
          <a:rect l="0" t="0" r="0" b="0"/>
          <a:pathLst>
            <a:path>
              <a:moveTo>
                <a:pt x="0" y="27425"/>
              </a:moveTo>
              <a:lnTo>
                <a:pt x="669290" y="2742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kern="1200">
            <a:latin typeface="Comic Sans MS" panose="030F0702030302020204" pitchFamily="66" charset="0"/>
          </a:endParaRPr>
        </a:p>
      </dsp:txBody>
      <dsp:txXfrm rot="10800000">
        <a:off x="1665709" y="1917704"/>
        <a:ext cx="33464" cy="33464"/>
      </dsp:txXfrm>
    </dsp:sp>
    <dsp:sp modelId="{823EE54A-2FE9-405A-8B78-E44F46E391BD}">
      <dsp:nvSpPr>
        <dsp:cNvPr id="0" name=""/>
        <dsp:cNvSpPr/>
      </dsp:nvSpPr>
      <dsp:spPr>
        <a:xfrm>
          <a:off x="284874" y="679239"/>
          <a:ext cx="1784201" cy="1011020"/>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omic Sans MS" panose="030F0702030302020204" pitchFamily="66" charset="0"/>
            </a:rPr>
            <a:t>School clubs</a:t>
          </a:r>
        </a:p>
      </dsp:txBody>
      <dsp:txXfrm>
        <a:off x="546164" y="827299"/>
        <a:ext cx="1261621" cy="714900"/>
      </dsp:txXfrm>
    </dsp:sp>
    <dsp:sp modelId="{0D6233AE-3143-418A-AC04-F128586A5EC5}">
      <dsp:nvSpPr>
        <dsp:cNvPr id="0" name=""/>
        <dsp:cNvSpPr/>
      </dsp:nvSpPr>
      <dsp:spPr>
        <a:xfrm rot="3209284">
          <a:off x="2704532" y="3610125"/>
          <a:ext cx="354757" cy="54851"/>
        </a:xfrm>
        <a:custGeom>
          <a:avLst/>
          <a:gdLst/>
          <a:ahLst/>
          <a:cxnLst/>
          <a:rect l="0" t="0" r="0" b="0"/>
          <a:pathLst>
            <a:path>
              <a:moveTo>
                <a:pt x="0" y="27425"/>
              </a:moveTo>
              <a:lnTo>
                <a:pt x="354757" y="2742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kern="1200">
            <a:latin typeface="Comic Sans MS" panose="030F0702030302020204" pitchFamily="66" charset="0"/>
          </a:endParaRPr>
        </a:p>
      </dsp:txBody>
      <dsp:txXfrm>
        <a:off x="2873041" y="3628681"/>
        <a:ext cx="17737" cy="17737"/>
      </dsp:txXfrm>
    </dsp:sp>
    <dsp:sp modelId="{BF604DD8-5223-471A-B980-5A34EA1616F9}">
      <dsp:nvSpPr>
        <dsp:cNvPr id="0" name=""/>
        <dsp:cNvSpPr/>
      </dsp:nvSpPr>
      <dsp:spPr>
        <a:xfrm>
          <a:off x="2539747" y="3749085"/>
          <a:ext cx="1451538" cy="813307"/>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Comic Sans MS" panose="030F0702030302020204" pitchFamily="66" charset="0"/>
            </a:rPr>
            <a:t>Activities out of school</a:t>
          </a:r>
        </a:p>
      </dsp:txBody>
      <dsp:txXfrm>
        <a:off x="2752320" y="3868191"/>
        <a:ext cx="1026392" cy="575095"/>
      </dsp:txXfrm>
    </dsp:sp>
    <dsp:sp modelId="{B524B34B-1DB7-49A7-8BA4-1001BB93F8F6}">
      <dsp:nvSpPr>
        <dsp:cNvPr id="0" name=""/>
        <dsp:cNvSpPr/>
      </dsp:nvSpPr>
      <dsp:spPr>
        <a:xfrm rot="8491501">
          <a:off x="1425741" y="3421214"/>
          <a:ext cx="291015" cy="54851"/>
        </a:xfrm>
        <a:custGeom>
          <a:avLst/>
          <a:gdLst/>
          <a:ahLst/>
          <a:cxnLst/>
          <a:rect l="0" t="0" r="0" b="0"/>
          <a:pathLst>
            <a:path>
              <a:moveTo>
                <a:pt x="0" y="27425"/>
              </a:moveTo>
              <a:lnTo>
                <a:pt x="291015" y="2742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1563974" y="3441365"/>
        <a:ext cx="14550" cy="14550"/>
      </dsp:txXfrm>
    </dsp:sp>
    <dsp:sp modelId="{28C2538B-F4EA-4681-92FA-412154A65C02}">
      <dsp:nvSpPr>
        <dsp:cNvPr id="0" name=""/>
        <dsp:cNvSpPr/>
      </dsp:nvSpPr>
      <dsp:spPr>
        <a:xfrm>
          <a:off x="257287" y="3394629"/>
          <a:ext cx="1424302" cy="1064568"/>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Comic Sans MS" panose="030F0702030302020204" pitchFamily="66" charset="0"/>
            </a:rPr>
            <a:t>Subjects taking </a:t>
          </a:r>
        </a:p>
      </dsp:txBody>
      <dsp:txXfrm>
        <a:off x="465871" y="3550531"/>
        <a:ext cx="1007134" cy="75276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29/07/2026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29/07/2026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skillsbuilder.org/universal-framework-steps/listening-step-7-active-listenin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careerpilot.org.uk/job-sectors"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bbc.co.uk/bitesize/articles/zrjh92p"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a:p>
        </p:txBody>
      </p:sp>
    </p:spTree>
    <p:extLst>
      <p:ext uri="{BB962C8B-B14F-4D97-AF65-F5344CB8AC3E}">
        <p14:creationId xmlns:p14="http://schemas.microsoft.com/office/powerpoint/2010/main" val="1240032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there are three pathways, level of quals from 1 -8.</a:t>
            </a:r>
          </a:p>
          <a:p>
            <a:pPr eaLnBrk="1" hangingPunct="1"/>
            <a:r>
              <a:rPr lang="en-US" altLang="en-US" dirty="0">
                <a:latin typeface="Arial" panose="020B0604020202020204" pitchFamily="34" charset="0"/>
              </a:rPr>
              <a:t>Deferent quals. But they are choosing GCSE’s which are the first stage of the quals ladder.</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401282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As a whole group see if you can name the subjects you can do at your school for GCSE</a:t>
            </a:r>
          </a:p>
          <a:p>
            <a:r>
              <a:rPr lang="en-GB" b="0" dirty="0"/>
              <a:t>See  if they know of any vocational courses on offer (teachers help the students if you know and they don’t) Maybe show list of their choices at end</a:t>
            </a:r>
          </a:p>
          <a:p>
            <a:r>
              <a:rPr lang="en-GB" b="0" dirty="0"/>
              <a:t>Which are compulsory? Circle them - English, maths, science.</a:t>
            </a: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TASK - </a:t>
            </a:r>
            <a:r>
              <a:rPr lang="en-GB" dirty="0"/>
              <a:t>Using the list students can make a list of their top 8 subjects and then mark their favourite 3 with a *</a:t>
            </a:r>
          </a:p>
          <a:p>
            <a:endParaRPr lang="en-GB" b="0" dirty="0"/>
          </a:p>
          <a:p>
            <a:endParaRPr lang="en-GB" dirty="0"/>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11</a:t>
            </a:fld>
            <a:endParaRPr lang="en-GB"/>
          </a:p>
        </p:txBody>
      </p:sp>
    </p:spTree>
    <p:extLst>
      <p:ext uri="{BB962C8B-B14F-4D97-AF65-F5344CB8AC3E}">
        <p14:creationId xmlns:p14="http://schemas.microsoft.com/office/powerpoint/2010/main" val="3013677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Explain that as they are general, not choosing one doesn’t close down your options but there are a few things to bear in mind</a:t>
            </a:r>
          </a:p>
          <a:p>
            <a:endParaRPr lang="en-GB" dirty="0"/>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12</a:t>
            </a:fld>
            <a:endParaRPr lang="en-GB"/>
          </a:p>
        </p:txBody>
      </p:sp>
    </p:spTree>
    <p:extLst>
      <p:ext uri="{BB962C8B-B14F-4D97-AF65-F5344CB8AC3E}">
        <p14:creationId xmlns:p14="http://schemas.microsoft.com/office/powerpoint/2010/main" val="3835542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and to get to know yourself, your skills, interests and strengths better.</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yourself and what jobs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13</a:t>
            </a:fld>
            <a:endParaRPr lang="en-GB"/>
          </a:p>
        </p:txBody>
      </p:sp>
    </p:spTree>
    <p:extLst>
      <p:ext uri="{BB962C8B-B14F-4D97-AF65-F5344CB8AC3E}">
        <p14:creationId xmlns:p14="http://schemas.microsoft.com/office/powerpoint/2010/main" val="3365749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11-16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14</a:t>
            </a:fld>
            <a:endParaRPr lang="en-GB"/>
          </a:p>
        </p:txBody>
      </p:sp>
    </p:spTree>
    <p:extLst>
      <p:ext uri="{BB962C8B-B14F-4D97-AF65-F5344CB8AC3E}">
        <p14:creationId xmlns:p14="http://schemas.microsoft.com/office/powerpoint/2010/main" val="1677103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a:t>
            </a:r>
          </a:p>
        </p:txBody>
      </p:sp>
      <p:sp>
        <p:nvSpPr>
          <p:cNvPr id="4" name="Slide Number Placeholder 3"/>
          <p:cNvSpPr>
            <a:spLocks noGrp="1"/>
          </p:cNvSpPr>
          <p:nvPr>
            <p:ph type="sldNum" sz="quarter" idx="10"/>
          </p:nvPr>
        </p:nvSpPr>
        <p:spPr/>
        <p:txBody>
          <a:bodyPr/>
          <a:lstStyle/>
          <a:p>
            <a:fld id="{E9295430-1DDE-4C21-A1C5-E00DB03C7282}" type="slidenum">
              <a:rPr lang="en-GB" smtClean="0"/>
              <a:t>15</a:t>
            </a:fld>
            <a:endParaRPr lang="en-GB"/>
          </a:p>
        </p:txBody>
      </p:sp>
    </p:spTree>
    <p:extLst>
      <p:ext uri="{BB962C8B-B14F-4D97-AF65-F5344CB8AC3E}">
        <p14:creationId xmlns:p14="http://schemas.microsoft.com/office/powerpoint/2010/main" val="30111887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260657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can use their list of subjects they are interested in as a starting point for exploring where they might lead and recording 3 jobs that each can lead onto. They could look at the job profile by clicking on the link if there is time.</a:t>
            </a:r>
          </a:p>
        </p:txBody>
      </p:sp>
    </p:spTree>
    <p:extLst>
      <p:ext uri="{BB962C8B-B14F-4D97-AF65-F5344CB8AC3E}">
        <p14:creationId xmlns:p14="http://schemas.microsoft.com/office/powerpoint/2010/main" val="4031184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students to go to their Career Tools via the home page and click on My Job Sectors to see their chosen sectors and the job profiles they have viewed.</a:t>
            </a:r>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18</a:t>
            </a:fld>
            <a:endParaRPr lang="en-GB"/>
          </a:p>
        </p:txBody>
      </p:sp>
    </p:spTree>
    <p:extLst>
      <p:ext uri="{BB962C8B-B14F-4D97-AF65-F5344CB8AC3E}">
        <p14:creationId xmlns:p14="http://schemas.microsoft.com/office/powerpoint/2010/main" val="17155469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11-16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19</a:t>
            </a:fld>
            <a:endParaRPr lang="en-GB"/>
          </a:p>
        </p:txBody>
      </p:sp>
    </p:spTree>
    <p:extLst>
      <p:ext uri="{BB962C8B-B14F-4D97-AF65-F5344CB8AC3E}">
        <p14:creationId xmlns:p14="http://schemas.microsoft.com/office/powerpoint/2010/main" val="3813994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454155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endParaRPr lang="en-GB" altLang="en-US" dirty="0">
              <a:latin typeface="Arial" panose="020B0604020202020204" pitchFamily="34" charset="0"/>
            </a:endParaRPr>
          </a:p>
          <a:p>
            <a:r>
              <a:rPr lang="en-GB" altLang="en-US" dirty="0">
                <a:latin typeface="Arial" panose="020B0604020202020204" pitchFamily="34" charset="0"/>
              </a:rPr>
              <a:t>Good video to show: </a:t>
            </a:r>
          </a:p>
          <a:p>
            <a:r>
              <a:rPr lang="en-GB" altLang="en-US" dirty="0">
                <a:latin typeface="Arial" panose="020B0604020202020204" pitchFamily="34" charset="0"/>
              </a:rPr>
              <a:t>What you wouldn’t do when choosing your</a:t>
            </a:r>
            <a:r>
              <a:rPr lang="en-GB" altLang="en-US" baseline="0" dirty="0">
                <a:latin typeface="Arial" panose="020B0604020202020204" pitchFamily="34" charset="0"/>
              </a:rPr>
              <a:t> options – i.e. choose them because you like the teacher, your friend is doing it, your parents told you to, you think it will be easy.</a:t>
            </a:r>
          </a:p>
          <a:p>
            <a:r>
              <a:rPr lang="en-GB" altLang="en-US" baseline="0" dirty="0">
                <a:latin typeface="Arial" panose="020B0604020202020204" pitchFamily="34" charset="0"/>
              </a:rPr>
              <a:t>Video does mention Grade A – C so make sure to mention that means 4-9 in new grades</a:t>
            </a:r>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20</a:t>
            </a:fld>
            <a:endParaRPr lang="en-GB" altLang="en-US">
              <a:latin typeface="Arial" panose="020B0604020202020204" pitchFamily="34" charset="0"/>
            </a:endParaRPr>
          </a:p>
        </p:txBody>
      </p:sp>
    </p:spTree>
    <p:extLst>
      <p:ext uri="{BB962C8B-B14F-4D97-AF65-F5344CB8AC3E}">
        <p14:creationId xmlns:p14="http://schemas.microsoft.com/office/powerpoint/2010/main" val="3580666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can make a note of any course or jobs of interest that are related to subjects they are interested in.</a:t>
            </a:r>
          </a:p>
          <a:p>
            <a:endParaRPr lang="en-GB" dirty="0"/>
          </a:p>
          <a:p>
            <a:r>
              <a:rPr lang="en-GB" altLang="en-US" dirty="0">
                <a:latin typeface="Arial" panose="020B0604020202020204" pitchFamily="34" charset="0"/>
              </a:rPr>
              <a:t>This activity can support students to build the following skills steps:</a:t>
            </a:r>
          </a:p>
          <a:p>
            <a:r>
              <a:rPr lang="en-GB" altLang="en-US" dirty="0">
                <a:latin typeface="Arial" panose="020B0604020202020204" pitchFamily="34" charset="0"/>
              </a:rPr>
              <a:t>Step 6 Listening - </a:t>
            </a:r>
            <a:r>
              <a:rPr lang="en-GB" altLang="en-US" b="1" dirty="0">
                <a:latin typeface="Arial" panose="020B0604020202020204" pitchFamily="34" charset="0"/>
              </a:rPr>
              <a:t>Note-taking: </a:t>
            </a:r>
            <a:r>
              <a:rPr lang="en-GB" sz="1200" b="0" i="0" u="none" strike="noStrike" kern="1200" dirty="0">
                <a:solidFill>
                  <a:schemeClr val="tx1"/>
                </a:solidFill>
                <a:effectLst/>
                <a:latin typeface="+mn-lt"/>
                <a:ea typeface="+mn-ea"/>
                <a:cs typeface="+mn-cs"/>
              </a:rPr>
              <a:t>I record important information</a:t>
            </a:r>
            <a:br>
              <a:rPr lang="en-GB" sz="1200" b="1" i="0" u="none" strike="noStrike" kern="1200" dirty="0">
                <a:solidFill>
                  <a:schemeClr val="tx1"/>
                </a:solidFill>
                <a:effectLst/>
                <a:latin typeface="+mn-lt"/>
                <a:ea typeface="+mn-ea"/>
                <a:cs typeface="+mn-cs"/>
                <a:hlinkClick r:id="rId3"/>
              </a:rPr>
            </a:br>
            <a:r>
              <a:rPr lang="en-GB" altLang="en-US" dirty="0">
                <a:latin typeface="Arial" panose="020B0604020202020204" pitchFamily="34" charset="0"/>
              </a:rPr>
              <a:t>Step 4 Speaking: </a:t>
            </a:r>
            <a:r>
              <a:rPr lang="en-GB" altLang="en-US" b="1" dirty="0">
                <a:latin typeface="Arial" panose="020B0604020202020204" pitchFamily="34" charset="0"/>
              </a:rPr>
              <a:t>Organising thoughts: </a:t>
            </a:r>
            <a:r>
              <a:rPr lang="en-GB" altLang="en-US" dirty="0">
                <a:latin typeface="Arial" panose="020B0604020202020204" pitchFamily="34" charset="0"/>
              </a:rPr>
              <a:t>I order my points to be understood</a:t>
            </a:r>
          </a:p>
          <a:p>
            <a:endParaRPr lang="en-GB" dirty="0">
              <a:latin typeface="Arial" panose="020B0604020202020204" pitchFamily="34" charset="0"/>
            </a:endParaRPr>
          </a:p>
          <a:p>
            <a:endParaRPr lang="en-GB" dirty="0">
              <a:latin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21</a:t>
            </a:fld>
            <a:endParaRPr lang="en-GB"/>
          </a:p>
        </p:txBody>
      </p:sp>
    </p:spTree>
    <p:extLst>
      <p:ext uri="{BB962C8B-B14F-4D97-AF65-F5344CB8AC3E}">
        <p14:creationId xmlns:p14="http://schemas.microsoft.com/office/powerpoint/2010/main" val="19166915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400221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23</a:t>
            </a:fld>
            <a:endParaRPr lang="en-GB"/>
          </a:p>
        </p:txBody>
      </p:sp>
    </p:spTree>
    <p:extLst>
      <p:ext uri="{BB962C8B-B14F-4D97-AF65-F5344CB8AC3E}">
        <p14:creationId xmlns:p14="http://schemas.microsoft.com/office/powerpoint/2010/main" val="3886135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29074988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0133543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pairs students have 5 minutes to come up with the names of as many jobs they can think of for one of the subjects.</a:t>
            </a:r>
          </a:p>
          <a:p>
            <a:r>
              <a:rPr lang="en-GB" dirty="0"/>
              <a:t>Find out which pair has the mostly. Look on the Careerpilot and show them some of the others for one or two subjects.</a:t>
            </a:r>
          </a:p>
          <a:p>
            <a:r>
              <a:rPr lang="en-GB" dirty="0"/>
              <a:t>https://careerpilot.org.uk/job-sectors/subjects </a:t>
            </a:r>
          </a:p>
          <a:p>
            <a:r>
              <a:rPr lang="en-GB" dirty="0"/>
              <a:t>5 mins task, 5 mins follow-up</a:t>
            </a:r>
          </a:p>
          <a:p>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26</a:t>
            </a:fld>
            <a:endParaRPr lang="en-GB"/>
          </a:p>
        </p:txBody>
      </p:sp>
    </p:spTree>
    <p:extLst>
      <p:ext uri="{BB962C8B-B14F-4D97-AF65-F5344CB8AC3E}">
        <p14:creationId xmlns:p14="http://schemas.microsoft.com/office/powerpoint/2010/main" val="1218274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27</a:t>
            </a:fld>
            <a:endParaRPr lang="en-GB"/>
          </a:p>
        </p:txBody>
      </p:sp>
    </p:spTree>
    <p:extLst>
      <p:ext uri="{BB962C8B-B14F-4D97-AF65-F5344CB8AC3E}">
        <p14:creationId xmlns:p14="http://schemas.microsoft.com/office/powerpoint/2010/main" val="37325222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Students draw the 4 circles as above and then write in their thoughts to date about each one. The last box is about what’s important to them – kids, having a house, preventing climate change</a:t>
            </a:r>
          </a:p>
          <a:p>
            <a:endParaRPr lang="en-GB" dirty="0"/>
          </a:p>
          <a:p>
            <a:r>
              <a:rPr lang="en-GB" dirty="0"/>
              <a:t>Make the point that it is fine not to know at this stage but if they have got ideas they can put them in.</a:t>
            </a: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28</a:t>
            </a:fld>
            <a:endParaRPr lang="en-GB"/>
          </a:p>
        </p:txBody>
      </p:sp>
    </p:spTree>
    <p:extLst>
      <p:ext uri="{BB962C8B-B14F-4D97-AF65-F5344CB8AC3E}">
        <p14:creationId xmlns:p14="http://schemas.microsoft.com/office/powerpoint/2010/main" val="14715682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B072C-6536-A20A-6341-4DA040FDD254}"/>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13937A15-DD15-E9B6-8193-87E336E4D6BA}"/>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29</a:t>
            </a:fld>
            <a:endParaRPr lang="en-GB" altLang="en-US" sz="800"/>
          </a:p>
        </p:txBody>
      </p:sp>
      <p:sp>
        <p:nvSpPr>
          <p:cNvPr id="5123" name="Rectangle 2">
            <a:extLst>
              <a:ext uri="{FF2B5EF4-FFF2-40B4-BE49-F238E27FC236}">
                <a16:creationId xmlns:a16="http://schemas.microsoft.com/office/drawing/2014/main" id="{19FEB483-3093-61E9-CC21-D949915DE9BD}"/>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0FA2B2CE-FC22-27B5-1CCB-3FB4C4EEF949}"/>
              </a:ext>
            </a:extLst>
          </p:cNvPr>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there are three pathways, level of quals from 1 -8.</a:t>
            </a:r>
          </a:p>
          <a:p>
            <a:pPr eaLnBrk="1" hangingPunct="1"/>
            <a:r>
              <a:rPr lang="en-US" altLang="en-US" dirty="0">
                <a:latin typeface="Arial" panose="020B0604020202020204" pitchFamily="34" charset="0"/>
              </a:rPr>
              <a:t>Deferent quals. But they are choosing GCSE’s which are the first stage of the quals ladder.</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105412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These lessons have been developed to support students to build their career development skills, as identified by the CDI Career Development </a:t>
            </a:r>
            <a:r>
              <a:rPr lang="en-US" altLang="en-US" dirty="0" err="1">
                <a:latin typeface="Arial" panose="020B0604020202020204" pitchFamily="34" charset="0"/>
              </a:rPr>
              <a:t>Famework</a:t>
            </a:r>
            <a:r>
              <a:rPr lang="en-US" altLang="en-US" dirty="0">
                <a:latin typeface="Arial" panose="020B0604020202020204" pitchFamily="34" charset="0"/>
              </a:rPr>
              <a:t>. Each lesson identifies two outcomes linked to the CDI framework. </a:t>
            </a:r>
          </a:p>
          <a:p>
            <a:pPr eaLnBrk="1" hangingPunct="1"/>
            <a:r>
              <a:rPr lang="en-US" altLang="en-US" dirty="0">
                <a:latin typeface="Arial" panose="020B0604020202020204" pitchFamily="34" charset="0"/>
              </a:rPr>
              <a:t>The lessons will support meeting Gatsby Benchmark 1, 2, 3, 4 and 6 and support the </a:t>
            </a:r>
            <a:r>
              <a:rPr lang="en-US" altLang="en-US" dirty="0" err="1">
                <a:latin typeface="Arial" panose="020B0604020202020204" pitchFamily="34" charset="0"/>
              </a:rPr>
              <a:t>Equalex</a:t>
            </a:r>
            <a:r>
              <a:rPr lang="en-US" altLang="en-US" dirty="0">
                <a:latin typeface="Arial" panose="020B0604020202020204" pitchFamily="34" charset="0"/>
              </a:rPr>
              <a:t> Framework for preparing students for Modern Work Experience as they ‘Introduce &amp; Inspire’ students about the world of work and ‘Investigate &amp; Explore’ jobs and careers.</a:t>
            </a:r>
          </a:p>
          <a:p>
            <a:pPr eaLnBrk="1" hangingPunct="1"/>
            <a:r>
              <a:rPr lang="en-US" altLang="en-US" dirty="0">
                <a:latin typeface="Arial" panose="020B0604020202020204" pitchFamily="34" charset="0"/>
              </a:rPr>
              <a:t>The lessons provide opportunities for students to practice their essential skills as identified in the Skills Builder Framework 2.0 - www.skillsbuilder.org/universal-framework/</a:t>
            </a:r>
          </a:p>
          <a:p>
            <a:pPr eaLnBrk="1" hangingPunct="1"/>
            <a:r>
              <a:rPr lang="en-US" altLang="en-US" dirty="0">
                <a:latin typeface="Arial" panose="020B0604020202020204" pitchFamily="34" charset="0"/>
              </a:rPr>
              <a:t>The relevant skills steps are identified in the teacher notes in relevant activities, with reflection questions and prompts for discussion with students as part of the plenary.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962582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7587861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Alternatively, students can explore jobs by starting with a subject again and seeing where it might lead.</a:t>
            </a:r>
          </a:p>
        </p:txBody>
      </p:sp>
    </p:spTree>
    <p:extLst>
      <p:ext uri="{BB962C8B-B14F-4D97-AF65-F5344CB8AC3E}">
        <p14:creationId xmlns:p14="http://schemas.microsoft.com/office/powerpoint/2010/main" val="856219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a:t>
            </a:r>
          </a:p>
        </p:txBody>
      </p:sp>
      <p:sp>
        <p:nvSpPr>
          <p:cNvPr id="4" name="Slide Number Placeholder 3"/>
          <p:cNvSpPr>
            <a:spLocks noGrp="1"/>
          </p:cNvSpPr>
          <p:nvPr>
            <p:ph type="sldNum" sz="quarter" idx="10"/>
          </p:nvPr>
        </p:nvSpPr>
        <p:spPr/>
        <p:txBody>
          <a:bodyPr/>
          <a:lstStyle/>
          <a:p>
            <a:fld id="{E9295430-1DDE-4C21-A1C5-E00DB03C7282}" type="slidenum">
              <a:rPr lang="en-GB" smtClean="0"/>
              <a:t>32</a:t>
            </a:fld>
            <a:endParaRPr lang="en-GB"/>
          </a:p>
        </p:txBody>
      </p:sp>
    </p:spTree>
    <p:extLst>
      <p:ext uri="{BB962C8B-B14F-4D97-AF65-F5344CB8AC3E}">
        <p14:creationId xmlns:p14="http://schemas.microsoft.com/office/powerpoint/2010/main" val="20141436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students to complete the job sector quiz – if they have previously completed it they can look at answers they gave before and review if still relevant and overwrite if necessary.</a:t>
            </a:r>
          </a:p>
        </p:txBody>
      </p:sp>
    </p:spTree>
    <p:extLst>
      <p:ext uri="{BB962C8B-B14F-4D97-AF65-F5344CB8AC3E}">
        <p14:creationId xmlns:p14="http://schemas.microsoft.com/office/powerpoint/2010/main" val="13375156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explore some of the job sectors the quiz matches them with.</a:t>
            </a:r>
          </a:p>
          <a:p>
            <a:r>
              <a:rPr lang="en-GB" baseline="0" dirty="0"/>
              <a:t>They can also click on ‘View all job sectors’ to explore other job sectors not in their quiz results.</a:t>
            </a:r>
          </a:p>
          <a:p>
            <a:r>
              <a:rPr lang="en-GB" baseline="0" dirty="0"/>
              <a:t>From here students can explore job profiles and see the routes in and subjects that are useful for the job.</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34</a:t>
            </a:fld>
            <a:endParaRPr lang="en-GB"/>
          </a:p>
        </p:txBody>
      </p:sp>
    </p:spTree>
    <p:extLst>
      <p:ext uri="{BB962C8B-B14F-4D97-AF65-F5344CB8AC3E}">
        <p14:creationId xmlns:p14="http://schemas.microsoft.com/office/powerpoint/2010/main" val="32437802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students find jobs of interest, encourage them to tag the job sector to add to their Career Tools. </a:t>
            </a: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35</a:t>
            </a:fld>
            <a:endParaRPr lang="en-GB"/>
          </a:p>
        </p:txBody>
      </p:sp>
    </p:spTree>
    <p:extLst>
      <p:ext uri="{BB962C8B-B14F-4D97-AF65-F5344CB8AC3E}">
        <p14:creationId xmlns:p14="http://schemas.microsoft.com/office/powerpoint/2010/main" val="31115117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36</a:t>
            </a:fld>
            <a:endParaRPr lang="en-GB"/>
          </a:p>
        </p:txBody>
      </p:sp>
    </p:spTree>
    <p:extLst>
      <p:ext uri="{BB962C8B-B14F-4D97-AF65-F5344CB8AC3E}">
        <p14:creationId xmlns:p14="http://schemas.microsoft.com/office/powerpoint/2010/main" val="18681601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This activity supports developing the Speaking and Listening skills at the following steps in the Skills Builder Framework</a:t>
            </a:r>
          </a:p>
          <a:p>
            <a:pPr eaLnBrk="1" hangingPunct="1"/>
            <a:r>
              <a:rPr lang="en-US" altLang="en-US" dirty="0">
                <a:latin typeface="Arial" panose="020B0604020202020204" pitchFamily="34" charset="0"/>
              </a:rPr>
              <a:t>Speaking Step 8 – </a:t>
            </a:r>
            <a:r>
              <a:rPr lang="en-US" altLang="en-US" b="1" dirty="0">
                <a:latin typeface="Arial" panose="020B0604020202020204" pitchFamily="34" charset="0"/>
              </a:rPr>
              <a:t>Using facts</a:t>
            </a:r>
            <a:r>
              <a:rPr lang="en-US" altLang="en-US" dirty="0">
                <a:latin typeface="Arial" panose="020B0604020202020204" pitchFamily="34" charset="0"/>
              </a:rPr>
              <a:t>: I use facts and examples to support my communication</a:t>
            </a:r>
          </a:p>
          <a:p>
            <a:pPr eaLnBrk="1" hangingPunct="1"/>
            <a:r>
              <a:rPr lang="en-US" altLang="en-US" dirty="0">
                <a:latin typeface="Arial" panose="020B0604020202020204" pitchFamily="34" charset="0"/>
              </a:rPr>
              <a:t>Listening Step 9 – </a:t>
            </a:r>
            <a:r>
              <a:rPr lang="en-US" altLang="en-US" b="1" dirty="0" err="1">
                <a:latin typeface="Arial" panose="020B0604020202020204" pitchFamily="34" charset="0"/>
              </a:rPr>
              <a:t>Summarising</a:t>
            </a:r>
            <a:r>
              <a:rPr lang="en-US" altLang="en-US" b="1" dirty="0">
                <a:latin typeface="Arial" panose="020B0604020202020204" pitchFamily="34" charset="0"/>
              </a:rPr>
              <a:t>:</a:t>
            </a:r>
            <a:r>
              <a:rPr lang="en-US" altLang="en-US" dirty="0">
                <a:latin typeface="Arial" panose="020B0604020202020204" pitchFamily="34" charset="0"/>
              </a:rPr>
              <a:t> I </a:t>
            </a:r>
            <a:r>
              <a:rPr lang="en-US" altLang="en-US" dirty="0" err="1">
                <a:latin typeface="Arial" panose="020B0604020202020204" pitchFamily="34" charset="0"/>
              </a:rPr>
              <a:t>summarise</a:t>
            </a:r>
            <a:r>
              <a:rPr lang="en-US" altLang="en-US" dirty="0">
                <a:latin typeface="Arial" panose="020B0604020202020204" pitchFamily="34" charset="0"/>
              </a:rPr>
              <a:t> or rephrase what I learnt</a:t>
            </a:r>
          </a:p>
          <a:p>
            <a:pPr eaLnBrk="1" hangingPunct="1"/>
            <a:endParaRPr lang="en-US"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37</a:t>
            </a:fld>
            <a:endParaRPr lang="en-GB" altLang="en-US">
              <a:latin typeface="Arial" panose="020B0604020202020204" pitchFamily="34" charset="0"/>
            </a:endParaRPr>
          </a:p>
        </p:txBody>
      </p:sp>
    </p:spTree>
    <p:extLst>
      <p:ext uri="{BB962C8B-B14F-4D97-AF65-F5344CB8AC3E}">
        <p14:creationId xmlns:p14="http://schemas.microsoft.com/office/powerpoint/2010/main" val="26683581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might not know much about different routes so it would be good to show them some extras for job profiles on Careerpilot. Search for the name of a job here https://careerpilot.org.uk/job-sectors</a:t>
            </a:r>
          </a:p>
          <a:p>
            <a:pPr eaLnBrk="1" hangingPunct="1"/>
            <a:r>
              <a:rPr lang="en-US" altLang="en-US" dirty="0">
                <a:latin typeface="Arial" panose="020B0604020202020204" pitchFamily="34" charset="0"/>
              </a:rPr>
              <a:t>And drill down to a ;job profile’ go to the ‘Routes in’ and see what qualifications might be needed. Point out any mention of the GCSE grades needed.</a:t>
            </a:r>
          </a:p>
          <a:p>
            <a:pPr eaLnBrk="1" hangingPunct="1"/>
            <a:r>
              <a:rPr lang="en-US" altLang="en-US" dirty="0">
                <a:latin typeface="Arial" panose="020B0604020202020204" pitchFamily="34" charset="0"/>
              </a:rPr>
              <a:t>Teachers do this for a few jobs.</a:t>
            </a:r>
          </a:p>
        </p:txBody>
      </p:sp>
    </p:spTree>
    <p:extLst>
      <p:ext uri="{BB962C8B-B14F-4D97-AF65-F5344CB8AC3E}">
        <p14:creationId xmlns:p14="http://schemas.microsoft.com/office/powerpoint/2010/main" val="4775864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785187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Use this page to navigate directly to the relevant lesson.</a:t>
            </a:r>
          </a:p>
        </p:txBody>
      </p:sp>
    </p:spTree>
    <p:extLst>
      <p:ext uri="{BB962C8B-B14F-4D97-AF65-F5344CB8AC3E}">
        <p14:creationId xmlns:p14="http://schemas.microsoft.com/office/powerpoint/2010/main" val="23494749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This activity supports developing the Speaking and Listening skills at the following steps in the Skills Builder Framework</a:t>
            </a:r>
          </a:p>
          <a:p>
            <a:pPr eaLnBrk="1" hangingPunct="1"/>
            <a:r>
              <a:rPr lang="en-US" altLang="en-US" dirty="0">
                <a:latin typeface="Arial" panose="020B0604020202020204" pitchFamily="34" charset="0"/>
              </a:rPr>
              <a:t>Speaking Step 9 – </a:t>
            </a:r>
            <a:r>
              <a:rPr lang="en-US" altLang="en-US" b="1" dirty="0">
                <a:latin typeface="Arial" panose="020B0604020202020204" pitchFamily="34" charset="0"/>
              </a:rPr>
              <a:t>Sharing Visuals</a:t>
            </a:r>
            <a:r>
              <a:rPr lang="en-US" altLang="en-US" dirty="0">
                <a:latin typeface="Arial" panose="020B0604020202020204" pitchFamily="34" charset="0"/>
              </a:rPr>
              <a:t>: I use images, charts or diagrams when it helps my communication</a:t>
            </a:r>
          </a:p>
          <a:p>
            <a:pPr eaLnBrk="1" hangingPunct="1"/>
            <a:r>
              <a:rPr lang="en-US" altLang="en-US" dirty="0">
                <a:latin typeface="Arial" panose="020B0604020202020204" pitchFamily="34" charset="0"/>
              </a:rPr>
              <a:t>Listening Step 10 – </a:t>
            </a:r>
            <a:r>
              <a:rPr lang="en-US" altLang="en-US" b="1" dirty="0" err="1">
                <a:latin typeface="Arial" panose="020B0604020202020204" pitchFamily="34" charset="0"/>
              </a:rPr>
              <a:t>Recognising</a:t>
            </a:r>
            <a:r>
              <a:rPr lang="en-US" altLang="en-US" b="1" dirty="0">
                <a:latin typeface="Arial" panose="020B0604020202020204" pitchFamily="34" charset="0"/>
              </a:rPr>
              <a:t> tone</a:t>
            </a:r>
            <a:r>
              <a:rPr lang="en-US" altLang="en-US" dirty="0">
                <a:latin typeface="Arial" panose="020B0604020202020204" pitchFamily="34" charset="0"/>
              </a:rPr>
              <a:t>: I recognize tone of communication</a:t>
            </a: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40</a:t>
            </a:fld>
            <a:endParaRPr lang="en-GB" altLang="en-US">
              <a:latin typeface="Arial" panose="020B0604020202020204" pitchFamily="34" charset="0"/>
            </a:endParaRPr>
          </a:p>
        </p:txBody>
      </p:sp>
    </p:spTree>
    <p:extLst>
      <p:ext uri="{BB962C8B-B14F-4D97-AF65-F5344CB8AC3E}">
        <p14:creationId xmlns:p14="http://schemas.microsoft.com/office/powerpoint/2010/main" val="22232454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1708739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42</a:t>
            </a:fld>
            <a:endParaRPr lang="en-GB"/>
          </a:p>
        </p:txBody>
      </p:sp>
    </p:spTree>
    <p:extLst>
      <p:ext uri="{BB962C8B-B14F-4D97-AF65-F5344CB8AC3E}">
        <p14:creationId xmlns:p14="http://schemas.microsoft.com/office/powerpoint/2010/main" val="19429820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a:p>
            <a:pPr eaLnBrk="1" hangingPunct="1"/>
            <a:r>
              <a:rPr lang="en-US" altLang="en-US" dirty="0">
                <a:latin typeface="Arial" panose="020B0604020202020204" pitchFamily="34" charset="0"/>
              </a:rPr>
              <a:t>Please note this lesson focuses on the qualifications required for different jobs, building on the focus on skills in Year 8.</a:t>
            </a:r>
          </a:p>
        </p:txBody>
      </p:sp>
    </p:spTree>
    <p:extLst>
      <p:ext uri="{BB962C8B-B14F-4D97-AF65-F5344CB8AC3E}">
        <p14:creationId xmlns:p14="http://schemas.microsoft.com/office/powerpoint/2010/main" val="1020862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rPr>
              <a:t>Check understanding of qualification levels. Explain that there</a:t>
            </a:r>
            <a:r>
              <a:rPr lang="en-US" altLang="en-US" baseline="0" dirty="0">
                <a:latin typeface="Arial" panose="020B0604020202020204" pitchFamily="34" charset="0"/>
              </a:rPr>
              <a:t> are three qualification pathways to get to employment – the academic route, vocational route or work-based route.</a:t>
            </a:r>
          </a:p>
          <a:p>
            <a:pPr eaLnBrk="1" hangingPunct="1"/>
            <a:r>
              <a:rPr lang="en-US" altLang="en-US" baseline="0" dirty="0">
                <a:latin typeface="Arial" panose="020B0604020202020204" pitchFamily="34" charset="0"/>
              </a:rPr>
              <a:t>In Key Stage 4 students will work towards Level 1 and 2 academic and vocational qualifications in school. Level 2 is getting 5 GCSEs grade 4-9.</a:t>
            </a:r>
          </a:p>
          <a:p>
            <a:pPr eaLnBrk="1" hangingPunct="1"/>
            <a:r>
              <a:rPr lang="en-US" altLang="en-US" baseline="0" dirty="0">
                <a:latin typeface="Arial" panose="020B0604020202020204" pitchFamily="34" charset="0"/>
              </a:rPr>
              <a:t>Show them the other levels and make the point that all pathways can lead to a degree. </a:t>
            </a:r>
          </a:p>
          <a:p>
            <a:pPr eaLnBrk="1" hangingPunct="1"/>
            <a:r>
              <a:rPr lang="en-US" altLang="en-US" baseline="0" dirty="0">
                <a:latin typeface="Arial" panose="020B0604020202020204" pitchFamily="34" charset="0"/>
              </a:rPr>
              <a:t>Different jobs require you to have a minimum level of qualifications.</a:t>
            </a:r>
          </a:p>
        </p:txBody>
      </p:sp>
      <p:sp>
        <p:nvSpPr>
          <p:cNvPr id="4" name="Slide Number Placeholder 3"/>
          <p:cNvSpPr>
            <a:spLocks noGrp="1"/>
          </p:cNvSpPr>
          <p:nvPr>
            <p:ph type="sldNum" sz="quarter" idx="10"/>
          </p:nvPr>
        </p:nvSpPr>
        <p:spPr/>
        <p:txBody>
          <a:bodyPr/>
          <a:lstStyle/>
          <a:p>
            <a:fld id="{E9295430-1DDE-4C21-A1C5-E00DB03C7282}" type="slidenum">
              <a:rPr lang="en-GB" smtClean="0"/>
              <a:t>44</a:t>
            </a:fld>
            <a:endParaRPr lang="en-GB"/>
          </a:p>
        </p:txBody>
      </p:sp>
    </p:spTree>
    <p:extLst>
      <p:ext uri="{BB962C8B-B14F-4D97-AF65-F5344CB8AC3E}">
        <p14:creationId xmlns:p14="http://schemas.microsoft.com/office/powerpoint/2010/main" val="3426841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1727874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There are many ways to achieve the same</a:t>
            </a:r>
            <a:r>
              <a:rPr lang="en-US" altLang="en-US" baseline="0" dirty="0">
                <a:latin typeface="Arial" panose="020B0604020202020204" pitchFamily="34" charset="0"/>
              </a:rPr>
              <a:t> careers (although for some there are very set routes, like doctor, vet, etc. so they need to check)</a:t>
            </a:r>
          </a:p>
          <a:p>
            <a:pPr eaLnBrk="1" hangingPunct="1"/>
            <a:r>
              <a:rPr lang="en-US" altLang="en-US" baseline="0" dirty="0">
                <a:latin typeface="Arial" panose="020B0604020202020204" pitchFamily="34" charset="0"/>
              </a:rPr>
              <a:t>Both Sami and Leah are working as Warehouse Managers. </a:t>
            </a:r>
          </a:p>
          <a:p>
            <a:pPr eaLnBrk="1" hangingPunct="1"/>
            <a:r>
              <a:rPr lang="en-US" altLang="en-US" baseline="0" dirty="0">
                <a:latin typeface="Arial" panose="020B0604020202020204" pitchFamily="34" charset="0"/>
              </a:rPr>
              <a:t>Sami did a Level 3 Diploma in Warehouse Operations, then went on to university to get a Degree in Supply Chain Management with a work placement before getting a job as a Warehouse Manager.</a:t>
            </a:r>
          </a:p>
          <a:p>
            <a:pPr eaLnBrk="1" hangingPunct="1"/>
            <a:r>
              <a:rPr lang="en-US" altLang="en-US" baseline="0" dirty="0">
                <a:latin typeface="Arial" panose="020B0604020202020204" pitchFamily="34" charset="0"/>
              </a:rPr>
              <a:t>Leah did a Level 3 Advanced Apprenticeship in Business Administration then went straight into employment and worked her way up to Warehouse Manager after a couple of years in the workplace.</a:t>
            </a:r>
            <a:endParaRPr lang="en-US" altLang="en-US" dirty="0">
              <a:latin typeface="Arial" panose="020B0604020202020204" pitchFamily="34" charset="0"/>
            </a:endParaRPr>
          </a:p>
        </p:txBody>
      </p:sp>
    </p:spTree>
    <p:extLst>
      <p:ext uri="{BB962C8B-B14F-4D97-AF65-F5344CB8AC3E}">
        <p14:creationId xmlns:p14="http://schemas.microsoft.com/office/powerpoint/2010/main" val="41395249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9788989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8978020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in this lesson</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49</a:t>
            </a:fld>
            <a:endParaRPr lang="en-GB"/>
          </a:p>
        </p:txBody>
      </p:sp>
    </p:spTree>
    <p:extLst>
      <p:ext uri="{BB962C8B-B14F-4D97-AF65-F5344CB8AC3E}">
        <p14:creationId xmlns:p14="http://schemas.microsoft.com/office/powerpoint/2010/main" val="1435718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a:t>
            </a:fld>
            <a:endParaRPr lang="en-GB"/>
          </a:p>
        </p:txBody>
      </p:sp>
    </p:spTree>
    <p:extLst>
      <p:ext uri="{BB962C8B-B14F-4D97-AF65-F5344CB8AC3E}">
        <p14:creationId xmlns:p14="http://schemas.microsoft.com/office/powerpoint/2010/main" val="10670043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a:t>
            </a:r>
          </a:p>
        </p:txBody>
      </p:sp>
      <p:sp>
        <p:nvSpPr>
          <p:cNvPr id="4" name="Slide Number Placeholder 3"/>
          <p:cNvSpPr>
            <a:spLocks noGrp="1"/>
          </p:cNvSpPr>
          <p:nvPr>
            <p:ph type="sldNum" sz="quarter" idx="10"/>
          </p:nvPr>
        </p:nvSpPr>
        <p:spPr/>
        <p:txBody>
          <a:bodyPr/>
          <a:lstStyle/>
          <a:p>
            <a:fld id="{E9295430-1DDE-4C21-A1C5-E00DB03C7282}" type="slidenum">
              <a:rPr lang="en-GB" smtClean="0"/>
              <a:t>50</a:t>
            </a:fld>
            <a:endParaRPr lang="en-GB"/>
          </a:p>
        </p:txBody>
      </p:sp>
    </p:spTree>
    <p:extLst>
      <p:ext uri="{BB962C8B-B14F-4D97-AF65-F5344CB8AC3E}">
        <p14:creationId xmlns:p14="http://schemas.microsoft.com/office/powerpoint/2010/main" val="28571180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can find out more about Green Jobs by using Careerpilot. </a:t>
            </a:r>
          </a:p>
          <a:p>
            <a:r>
              <a:rPr lang="en-GB" dirty="0"/>
              <a:t>Some green jobs are listed in the Jobs section, by clicking on Green Jobs.</a:t>
            </a:r>
          </a:p>
        </p:txBody>
      </p:sp>
      <p:sp>
        <p:nvSpPr>
          <p:cNvPr id="4" name="Slide Number Placeholder 3"/>
          <p:cNvSpPr>
            <a:spLocks noGrp="1"/>
          </p:cNvSpPr>
          <p:nvPr>
            <p:ph type="sldNum" sz="quarter" idx="10"/>
          </p:nvPr>
        </p:nvSpPr>
        <p:spPr/>
        <p:txBody>
          <a:bodyPr/>
          <a:lstStyle/>
          <a:p>
            <a:fld id="{E9295430-1DDE-4C21-A1C5-E00DB03C7282}" type="slidenum">
              <a:rPr lang="en-GB" smtClean="0"/>
              <a:t>51</a:t>
            </a:fld>
            <a:endParaRPr lang="en-GB"/>
          </a:p>
        </p:txBody>
      </p:sp>
    </p:spTree>
    <p:extLst>
      <p:ext uri="{BB962C8B-B14F-4D97-AF65-F5344CB8AC3E}">
        <p14:creationId xmlns:p14="http://schemas.microsoft.com/office/powerpoint/2010/main" val="20784983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to can explore LMI using Careerpilot, as every job profile gives information about the salary, working hours and if the job is set to grow or decline over the next few years. Also what the different routes are into the job and the qualifications needed.</a:t>
            </a:r>
          </a:p>
        </p:txBody>
      </p:sp>
      <p:sp>
        <p:nvSpPr>
          <p:cNvPr id="4" name="Slide Number Placeholder 3"/>
          <p:cNvSpPr>
            <a:spLocks noGrp="1"/>
          </p:cNvSpPr>
          <p:nvPr>
            <p:ph type="sldNum" sz="quarter" idx="10"/>
          </p:nvPr>
        </p:nvSpPr>
        <p:spPr/>
        <p:txBody>
          <a:bodyPr/>
          <a:lstStyle/>
          <a:p>
            <a:fld id="{E9295430-1DDE-4C21-A1C5-E00DB03C7282}" type="slidenum">
              <a:rPr lang="en-GB" smtClean="0"/>
              <a:t>52</a:t>
            </a:fld>
            <a:endParaRPr lang="en-GB"/>
          </a:p>
        </p:txBody>
      </p:sp>
    </p:spTree>
    <p:extLst>
      <p:ext uri="{BB962C8B-B14F-4D97-AF65-F5344CB8AC3E}">
        <p14:creationId xmlns:p14="http://schemas.microsoft.com/office/powerpoint/2010/main" val="18200979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Recap to students what activities they now need to complete on Careerpilot. </a:t>
            </a:r>
          </a:p>
          <a:p>
            <a:r>
              <a:rPr lang="en-GB" dirty="0"/>
              <a:t>Ask a few to tell you which of the jobs they looked at will grow more.</a:t>
            </a:r>
          </a:p>
          <a:p>
            <a:r>
              <a:rPr lang="en-GB" dirty="0"/>
              <a:t>Also, ask where in the country is the best place to look for that job (bar graph shows this on each job profile) Maybe show this for some jobs by going to https://careerpilot.org.uk/job-sectors and looking at a job profile</a:t>
            </a:r>
          </a:p>
        </p:txBody>
      </p:sp>
      <p:sp>
        <p:nvSpPr>
          <p:cNvPr id="4" name="Slide Number Placeholder 3"/>
          <p:cNvSpPr>
            <a:spLocks noGrp="1"/>
          </p:cNvSpPr>
          <p:nvPr>
            <p:ph type="sldNum" sz="quarter" idx="5"/>
          </p:nvPr>
        </p:nvSpPr>
        <p:spPr/>
        <p:txBody>
          <a:bodyPr/>
          <a:lstStyle/>
          <a:p>
            <a:fld id="{49D8F3F8-784D-4BD0-B132-FF0371917A74}" type="slidenum">
              <a:rPr lang="en-GB" smtClean="0"/>
              <a:t>53</a:t>
            </a:fld>
            <a:endParaRPr lang="en-GB"/>
          </a:p>
        </p:txBody>
      </p:sp>
    </p:spTree>
    <p:extLst>
      <p:ext uri="{BB962C8B-B14F-4D97-AF65-F5344CB8AC3E}">
        <p14:creationId xmlns:p14="http://schemas.microsoft.com/office/powerpoint/2010/main" val="41517465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Log in to Careerpilot to print off a selection of Hot Jobs posters for students to look at – there are sets of posters for Green Jobs, Digital and IT and NHS jobs. You may share them on tables or displayed on the wall.</a:t>
            </a:r>
          </a:p>
          <a:p>
            <a:endParaRPr lang="en-GB" dirty="0"/>
          </a:p>
          <a:p>
            <a:r>
              <a:rPr lang="en-GB" dirty="0"/>
              <a:t>https://www.careerpilot.org.uk/adviser-zone/hot-jobs-resources</a:t>
            </a:r>
          </a:p>
          <a:p>
            <a:endParaRPr lang="en-GB" dirty="0"/>
          </a:p>
          <a:p>
            <a:r>
              <a:rPr lang="en-GB" dirty="0"/>
              <a:t>You may support students to find out more about some of the jobs by searching for them on the Careerpilot job search to bring up the more detailed job profiles: </a:t>
            </a:r>
            <a:r>
              <a:rPr lang="en-GB" dirty="0">
                <a:hlinkClick r:id="rId3"/>
              </a:rPr>
              <a:t>Careerpilot : Jobs</a:t>
            </a:r>
            <a:endParaRPr lang="en-GB" dirty="0"/>
          </a:p>
          <a:p>
            <a:endParaRPr lang="en-GB" dirty="0"/>
          </a:p>
          <a:p>
            <a:r>
              <a:rPr lang="en-GB" dirty="0"/>
              <a:t>Extension task – Students could think of three more jobs of interest to research on Careerpilot as homework.</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54</a:t>
            </a:fld>
            <a:endParaRPr lang="en-GB"/>
          </a:p>
        </p:txBody>
      </p:sp>
    </p:spTree>
    <p:extLst>
      <p:ext uri="{BB962C8B-B14F-4D97-AF65-F5344CB8AC3E}">
        <p14:creationId xmlns:p14="http://schemas.microsoft.com/office/powerpoint/2010/main" val="29552720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This activity can support students to build the following skills steps:</a:t>
            </a:r>
          </a:p>
          <a:p>
            <a:r>
              <a:rPr lang="en-GB" altLang="en-US" dirty="0">
                <a:latin typeface="Arial" panose="020B0604020202020204" pitchFamily="34" charset="0"/>
              </a:rPr>
              <a:t>Step 8 Listening - </a:t>
            </a:r>
            <a:r>
              <a:rPr lang="en-GB" altLang="en-US" b="1" dirty="0">
                <a:latin typeface="Arial" panose="020B0604020202020204" pitchFamily="34" charset="0"/>
              </a:rPr>
              <a:t>Summarising:</a:t>
            </a:r>
            <a:r>
              <a:rPr lang="en-GB" altLang="en-US" dirty="0">
                <a:latin typeface="Arial" panose="020B0604020202020204" pitchFamily="34" charset="0"/>
              </a:rPr>
              <a:t> I show I am listening by summarising or rephrasing what I have heard</a:t>
            </a:r>
          </a:p>
          <a:p>
            <a:r>
              <a:rPr lang="en-GB" altLang="en-US" dirty="0">
                <a:latin typeface="Arial" panose="020B0604020202020204" pitchFamily="34" charset="0"/>
              </a:rPr>
              <a:t>Step 9 Speaking – </a:t>
            </a:r>
            <a:r>
              <a:rPr lang="en-GB" altLang="en-US" b="1" dirty="0">
                <a:latin typeface="Arial" panose="020B0604020202020204" pitchFamily="34" charset="0"/>
              </a:rPr>
              <a:t>Speaking engagingly</a:t>
            </a:r>
            <a:r>
              <a:rPr lang="en-GB" altLang="en-US" dirty="0">
                <a:latin typeface="Arial" panose="020B0604020202020204" pitchFamily="34" charset="0"/>
              </a:rPr>
              <a:t>: I communicate in a way that is engaging for my audience</a:t>
            </a:r>
          </a:p>
          <a:p>
            <a:endParaRPr lang="en-GB" dirty="0">
              <a:latin typeface="Arial" panose="020B0604020202020204" pitchFamily="34" charset="0"/>
            </a:endParaRPr>
          </a:p>
          <a:p>
            <a:pPr eaLnBrk="1" hangingPunct="1"/>
            <a:endParaRPr lang="en-US"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55</a:t>
            </a:fld>
            <a:endParaRPr lang="en-GB" altLang="en-US">
              <a:latin typeface="Arial" panose="020B0604020202020204" pitchFamily="34" charset="0"/>
            </a:endParaRPr>
          </a:p>
        </p:txBody>
      </p:sp>
    </p:spTree>
    <p:extLst>
      <p:ext uri="{BB962C8B-B14F-4D97-AF65-F5344CB8AC3E}">
        <p14:creationId xmlns:p14="http://schemas.microsoft.com/office/powerpoint/2010/main" val="30544299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64265268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57</a:t>
            </a:fld>
            <a:endParaRPr lang="en-GB"/>
          </a:p>
        </p:txBody>
      </p:sp>
    </p:spTree>
    <p:extLst>
      <p:ext uri="{BB962C8B-B14F-4D97-AF65-F5344CB8AC3E}">
        <p14:creationId xmlns:p14="http://schemas.microsoft.com/office/powerpoint/2010/main" val="32315415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22199213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064309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020862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must work in pairs to write down as many skills as they can that may be needed for work. </a:t>
            </a:r>
          </a:p>
          <a:p>
            <a:pPr eaLnBrk="1" hangingPunct="1"/>
            <a:r>
              <a:rPr lang="en-US" altLang="en-US" dirty="0">
                <a:latin typeface="Arial" panose="020B0604020202020204" pitchFamily="34" charset="0"/>
              </a:rPr>
              <a:t>They have 5 minutes to work together and to list, draw or create a mind map of skills on paper.</a:t>
            </a:r>
          </a:p>
          <a:p>
            <a:pPr eaLnBrk="1" hangingPunct="1"/>
            <a:r>
              <a:rPr lang="en-US" altLang="en-US" dirty="0">
                <a:latin typeface="Arial" panose="020B0604020202020204" pitchFamily="34" charset="0"/>
              </a:rPr>
              <a:t>Ask them to circle skill they think are essential for every job. </a:t>
            </a:r>
          </a:p>
        </p:txBody>
      </p:sp>
    </p:spTree>
    <p:extLst>
      <p:ext uri="{BB962C8B-B14F-4D97-AF65-F5344CB8AC3E}">
        <p14:creationId xmlns:p14="http://schemas.microsoft.com/office/powerpoint/2010/main" val="37975924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GB" altLang="en-US" dirty="0">
                <a:latin typeface="Arial" panose="020B0604020202020204" pitchFamily="34" charset="0"/>
              </a:rPr>
              <a:t>Class discussion – what skills did students come up with?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There are eight skills that have been identified by employers as being essential to any job. They are people skills, so are all about how you communicate with others, how you manage yourself and come up with new ideas.</a:t>
            </a:r>
          </a:p>
          <a:p>
            <a:pPr marL="0" indent="0" eaLnBrk="1" hangingPunct="1">
              <a:buFont typeface="Arial" panose="020B0604020202020204" pitchFamily="34" charset="0"/>
              <a:buNone/>
            </a:pPr>
            <a:r>
              <a:rPr lang="en-GB" altLang="en-US" b="1" dirty="0">
                <a:latin typeface="Arial" panose="020B0604020202020204" pitchFamily="34" charset="0"/>
              </a:rPr>
              <a:t>Communication:</a:t>
            </a:r>
          </a:p>
          <a:p>
            <a:pPr marL="171450" indent="-171450" eaLnBrk="1" hangingPunct="1">
              <a:buFont typeface="Arial" panose="020B0604020202020204" pitchFamily="34" charset="0"/>
              <a:buChar char="•"/>
            </a:pPr>
            <a:r>
              <a:rPr lang="en-GB" altLang="en-US" dirty="0">
                <a:latin typeface="Arial" panose="020B0604020202020204" pitchFamily="34" charset="0"/>
              </a:rPr>
              <a:t>Listening - Receiving, retaining and processing of information</a:t>
            </a:r>
          </a:p>
          <a:p>
            <a:pPr marL="171450" indent="-171450" eaLnBrk="1" hangingPunct="1">
              <a:buFont typeface="Arial" panose="020B0604020202020204" pitchFamily="34" charset="0"/>
              <a:buChar char="•"/>
            </a:pPr>
            <a:r>
              <a:rPr lang="en-GB" altLang="en-US" dirty="0">
                <a:latin typeface="Arial" panose="020B0604020202020204" pitchFamily="34" charset="0"/>
              </a:rPr>
              <a:t>Speaking - Transmitting information or ideas</a:t>
            </a:r>
          </a:p>
          <a:p>
            <a:pPr marL="0" indent="0" eaLnBrk="1" hangingPunct="1">
              <a:buFont typeface="Arial" panose="020B0604020202020204" pitchFamily="34" charset="0"/>
              <a:buNone/>
            </a:pPr>
            <a:r>
              <a:rPr lang="en-GB" altLang="en-US" b="1" dirty="0">
                <a:latin typeface="Arial" panose="020B0604020202020204" pitchFamily="34" charset="0"/>
              </a:rPr>
              <a:t>Creative Problem Solving:</a:t>
            </a:r>
          </a:p>
          <a:p>
            <a:pPr marL="171450" indent="-171450" eaLnBrk="1" hangingPunct="1">
              <a:buFont typeface="Arial" panose="020B0604020202020204" pitchFamily="34" charset="0"/>
              <a:buChar char="•"/>
            </a:pPr>
            <a:r>
              <a:rPr lang="en-GB" altLang="en-US" dirty="0">
                <a:latin typeface="Arial" panose="020B0604020202020204" pitchFamily="34" charset="0"/>
              </a:rPr>
              <a:t>Creativity – Using imagination and generating new ideas</a:t>
            </a:r>
          </a:p>
          <a:p>
            <a:pPr marL="171450" indent="-171450" eaLnBrk="1" hangingPunct="1">
              <a:buFont typeface="Arial" panose="020B0604020202020204" pitchFamily="34" charset="0"/>
              <a:buChar char="•"/>
            </a:pPr>
            <a:r>
              <a:rPr lang="en-GB" altLang="en-US" dirty="0">
                <a:latin typeface="Arial" panose="020B0604020202020204" pitchFamily="34" charset="0"/>
              </a:rPr>
              <a:t>Problem Solving – Finding solutions to problems</a:t>
            </a:r>
          </a:p>
          <a:p>
            <a:pPr marL="0" indent="0" eaLnBrk="1" hangingPunct="1">
              <a:buFont typeface="Arial" panose="020B0604020202020204" pitchFamily="34" charset="0"/>
              <a:buNone/>
            </a:pPr>
            <a:r>
              <a:rPr lang="en-GB" altLang="en-US" b="1" dirty="0">
                <a:latin typeface="Arial" panose="020B0604020202020204" pitchFamily="34" charset="0"/>
              </a:rPr>
              <a:t>Self-management:</a:t>
            </a:r>
          </a:p>
          <a:p>
            <a:pPr marL="171450" indent="-171450" eaLnBrk="1" hangingPunct="1">
              <a:buFont typeface="Arial" panose="020B0604020202020204" pitchFamily="34" charset="0"/>
              <a:buChar char="•"/>
            </a:pPr>
            <a:r>
              <a:rPr lang="en-GB" altLang="en-US" dirty="0">
                <a:latin typeface="Arial" panose="020B0604020202020204" pitchFamily="34" charset="0"/>
              </a:rPr>
              <a:t>Planning – Setting goals and designing routes to achieve them</a:t>
            </a:r>
          </a:p>
          <a:p>
            <a:pPr marL="171450" indent="-171450" eaLnBrk="1" hangingPunct="1">
              <a:buFont typeface="Arial" panose="020B0604020202020204" pitchFamily="34" charset="0"/>
              <a:buChar char="•"/>
            </a:pPr>
            <a:r>
              <a:rPr lang="en-GB" altLang="en-US" dirty="0">
                <a:latin typeface="Arial" panose="020B0604020202020204" pitchFamily="34" charset="0"/>
              </a:rPr>
              <a:t>Adapting- overcoming challenges and setbacks to achieve goals</a:t>
            </a:r>
          </a:p>
          <a:p>
            <a:pPr marL="0" indent="0" eaLnBrk="1" hangingPunct="1">
              <a:buFont typeface="Arial" panose="020B0604020202020204" pitchFamily="34" charset="0"/>
              <a:buNone/>
            </a:pPr>
            <a:r>
              <a:rPr lang="en-GB" altLang="en-US" b="1" dirty="0">
                <a:latin typeface="Arial" panose="020B0604020202020204" pitchFamily="34" charset="0"/>
              </a:rPr>
              <a:t>Collaboration:</a:t>
            </a:r>
          </a:p>
          <a:p>
            <a:pPr marL="171450" indent="-171450" eaLnBrk="1" hangingPunct="1">
              <a:buFont typeface="Arial" panose="020B0604020202020204" pitchFamily="34" charset="0"/>
              <a:buChar char="•"/>
            </a:pPr>
            <a:r>
              <a:rPr lang="en-GB" altLang="en-US" dirty="0">
                <a:latin typeface="Arial" panose="020B0604020202020204" pitchFamily="34" charset="0"/>
              </a:rPr>
              <a:t>Teamwork - Working cooperatively with others to achieve a shared goal</a:t>
            </a:r>
          </a:p>
          <a:p>
            <a:pPr marL="171450" indent="-171450" eaLnBrk="1" hangingPunct="1">
              <a:buFont typeface="Arial" panose="020B0604020202020204" pitchFamily="34" charset="0"/>
              <a:buChar char="•"/>
            </a:pPr>
            <a:r>
              <a:rPr lang="en-GB" altLang="en-US" dirty="0">
                <a:latin typeface="Arial" panose="020B0604020202020204" pitchFamily="34" charset="0"/>
              </a:rPr>
              <a:t>Leadership - Supporting, encouraging and motivating others to achieve a shared goal</a:t>
            </a:r>
          </a:p>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22075634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594163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63</a:t>
            </a:fld>
            <a:endParaRPr lang="en-GB"/>
          </a:p>
        </p:txBody>
      </p:sp>
    </p:spTree>
    <p:extLst>
      <p:ext uri="{BB962C8B-B14F-4D97-AF65-F5344CB8AC3E}">
        <p14:creationId xmlns:p14="http://schemas.microsoft.com/office/powerpoint/2010/main" val="23295429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a:t>
            </a:r>
          </a:p>
        </p:txBody>
      </p:sp>
      <p:sp>
        <p:nvSpPr>
          <p:cNvPr id="4" name="Slide Number Placeholder 3"/>
          <p:cNvSpPr>
            <a:spLocks noGrp="1"/>
          </p:cNvSpPr>
          <p:nvPr>
            <p:ph type="sldNum" sz="quarter" idx="10"/>
          </p:nvPr>
        </p:nvSpPr>
        <p:spPr/>
        <p:txBody>
          <a:bodyPr/>
          <a:lstStyle/>
          <a:p>
            <a:fld id="{E9295430-1DDE-4C21-A1C5-E00DB03C7282}" type="slidenum">
              <a:rPr lang="en-GB" smtClean="0"/>
              <a:t>64</a:t>
            </a:fld>
            <a:endParaRPr lang="en-GB"/>
          </a:p>
        </p:txBody>
      </p:sp>
    </p:spTree>
    <p:extLst>
      <p:ext uri="{BB962C8B-B14F-4D97-AF65-F5344CB8AC3E}">
        <p14:creationId xmlns:p14="http://schemas.microsoft.com/office/powerpoint/2010/main" val="31231316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registered students need to go to ‘Start with you’ on the home page and click on ‘Do the Skills Profile’. </a:t>
            </a:r>
          </a:p>
          <a:p>
            <a:r>
              <a:rPr lang="en-GB" dirty="0"/>
              <a:t>Students will need to complete the skill profile quiz to identify skills they have already started to develop.</a:t>
            </a:r>
          </a:p>
        </p:txBody>
      </p:sp>
      <p:sp>
        <p:nvSpPr>
          <p:cNvPr id="4" name="Slide Number Placeholder 3"/>
          <p:cNvSpPr>
            <a:spLocks noGrp="1"/>
          </p:cNvSpPr>
          <p:nvPr>
            <p:ph type="sldNum" sz="quarter" idx="10"/>
          </p:nvPr>
        </p:nvSpPr>
        <p:spPr/>
        <p:txBody>
          <a:bodyPr/>
          <a:lstStyle/>
          <a:p>
            <a:fld id="{E9295430-1DDE-4C21-A1C5-E00DB03C7282}" type="slidenum">
              <a:rPr lang="en-GB" smtClean="0"/>
              <a:t>65</a:t>
            </a:fld>
            <a:endParaRPr lang="en-GB"/>
          </a:p>
        </p:txBody>
      </p:sp>
    </p:spTree>
    <p:extLst>
      <p:ext uri="{BB962C8B-B14F-4D97-AF65-F5344CB8AC3E}">
        <p14:creationId xmlns:p14="http://schemas.microsoft.com/office/powerpoint/2010/main" val="208864617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add activities that they have completed where they have been building their skills. </a:t>
            </a:r>
          </a:p>
          <a:p>
            <a:r>
              <a:rPr lang="en-GB" baseline="0" dirty="0"/>
              <a:t>For example, they may take part in a club outside of school where they use Teamwork skills.</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66</a:t>
            </a:fld>
            <a:endParaRPr lang="en-GB"/>
          </a:p>
        </p:txBody>
      </p:sp>
    </p:spTree>
    <p:extLst>
      <p:ext uri="{BB962C8B-B14F-4D97-AF65-F5344CB8AC3E}">
        <p14:creationId xmlns:p14="http://schemas.microsoft.com/office/powerpoint/2010/main" val="37175356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can compare their own skills with those needed for 3 different jobs. Are there skills they need to develop further?</a:t>
            </a:r>
          </a:p>
          <a:p>
            <a:r>
              <a:rPr lang="en-GB" baseline="0" dirty="0"/>
              <a:t>This will open the job profile so they can find out more about the job they’ve selected.</a:t>
            </a:r>
          </a:p>
          <a:p>
            <a:endParaRPr lang="en-GB" baseline="0" dirty="0"/>
          </a:p>
          <a:p>
            <a:r>
              <a:rPr lang="en-GB" baseline="0" dirty="0"/>
              <a:t>Extension: Students may wish to take notes about any jobs that are of interest, noting salary and day to day tasks.</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67</a:t>
            </a:fld>
            <a:endParaRPr lang="en-GB"/>
          </a:p>
        </p:txBody>
      </p:sp>
    </p:spTree>
    <p:extLst>
      <p:ext uri="{BB962C8B-B14F-4D97-AF65-F5344CB8AC3E}">
        <p14:creationId xmlns:p14="http://schemas.microsoft.com/office/powerpoint/2010/main" val="8967356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students to go to their Career Tools via the home page and select Career Tools at top right of home page. </a:t>
            </a:r>
          </a:p>
          <a:p>
            <a:r>
              <a:rPr lang="en-GB" dirty="0"/>
              <a:t>Click on My Skills Profile to see your results or view skills on the Dashboard.</a:t>
            </a:r>
          </a:p>
          <a:p>
            <a:endParaRPr lang="en-GB" dirty="0"/>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68</a:t>
            </a:fld>
            <a:endParaRPr lang="en-GB"/>
          </a:p>
        </p:txBody>
      </p:sp>
    </p:spTree>
    <p:extLst>
      <p:ext uri="{BB962C8B-B14F-4D97-AF65-F5344CB8AC3E}">
        <p14:creationId xmlns:p14="http://schemas.microsoft.com/office/powerpoint/2010/main" val="383667976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Reminder of activities for students to work through with timings.</a:t>
            </a:r>
          </a:p>
        </p:txBody>
      </p:sp>
      <p:sp>
        <p:nvSpPr>
          <p:cNvPr id="4" name="Slide Number Placeholder 3"/>
          <p:cNvSpPr>
            <a:spLocks noGrp="1"/>
          </p:cNvSpPr>
          <p:nvPr>
            <p:ph type="sldNum" sz="quarter" idx="5"/>
          </p:nvPr>
        </p:nvSpPr>
        <p:spPr/>
        <p:txBody>
          <a:bodyPr/>
          <a:lstStyle/>
          <a:p>
            <a:fld id="{49D8F3F8-784D-4BD0-B132-FF0371917A74}" type="slidenum">
              <a:rPr lang="en-GB" smtClean="0"/>
              <a:t>69</a:t>
            </a:fld>
            <a:endParaRPr lang="en-GB"/>
          </a:p>
        </p:txBody>
      </p:sp>
    </p:spTree>
    <p:extLst>
      <p:ext uri="{BB962C8B-B14F-4D97-AF65-F5344CB8AC3E}">
        <p14:creationId xmlns:p14="http://schemas.microsoft.com/office/powerpoint/2010/main" val="2835583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students if they know what a career means? </a:t>
            </a:r>
          </a:p>
          <a:p>
            <a:pPr eaLnBrk="1" hangingPunct="1"/>
            <a:r>
              <a:rPr lang="en-US" altLang="en-US" dirty="0">
                <a:latin typeface="Arial" panose="020B0604020202020204" pitchFamily="34" charset="0"/>
              </a:rPr>
              <a:t>Encourage students to explain what is meant by the word career then reveal the answer.</a:t>
            </a:r>
          </a:p>
          <a:p>
            <a:pPr eaLnBrk="1" hangingPunct="1"/>
            <a:r>
              <a:rPr lang="en-US" altLang="en-US" dirty="0">
                <a:latin typeface="Arial" panose="020B0604020202020204" pitchFamily="34" charset="0"/>
              </a:rPr>
              <a:t>Ask students to share it they have any idea about what sort of job or work they might like to do one day?</a:t>
            </a:r>
          </a:p>
        </p:txBody>
      </p:sp>
    </p:spTree>
    <p:extLst>
      <p:ext uri="{BB962C8B-B14F-4D97-AF65-F5344CB8AC3E}">
        <p14:creationId xmlns:p14="http://schemas.microsoft.com/office/powerpoint/2010/main" val="73765092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may need to model how to draw a </a:t>
            </a:r>
            <a:r>
              <a:rPr lang="en-GB" dirty="0" err="1"/>
              <a:t>mindmap</a:t>
            </a:r>
            <a:r>
              <a:rPr lang="en-GB" dirty="0"/>
              <a:t> for students and come up with a few examples to get students thinking – consider school activities, outside school hobbies and clubs, helping with family members, babysitting etc.</a:t>
            </a:r>
          </a:p>
        </p:txBody>
      </p:sp>
      <p:sp>
        <p:nvSpPr>
          <p:cNvPr id="4" name="Slide Number Placeholder 3"/>
          <p:cNvSpPr>
            <a:spLocks noGrp="1"/>
          </p:cNvSpPr>
          <p:nvPr>
            <p:ph type="sldNum" sz="quarter" idx="5"/>
          </p:nvPr>
        </p:nvSpPr>
        <p:spPr/>
        <p:txBody>
          <a:bodyPr/>
          <a:lstStyle/>
          <a:p>
            <a:fld id="{49D8F3F8-784D-4BD0-B132-FF0371917A74}" type="slidenum">
              <a:rPr lang="en-GB" smtClean="0"/>
              <a:t>70</a:t>
            </a:fld>
            <a:endParaRPr lang="en-GB"/>
          </a:p>
        </p:txBody>
      </p:sp>
    </p:spTree>
    <p:extLst>
      <p:ext uri="{BB962C8B-B14F-4D97-AF65-F5344CB8AC3E}">
        <p14:creationId xmlns:p14="http://schemas.microsoft.com/office/powerpoint/2010/main" val="21578307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may need to come up with a few more examples to get students thinking – consider school activities, outside school hobbies and clubs, helping with family members, babysitting etc.</a:t>
            </a:r>
          </a:p>
        </p:txBody>
      </p:sp>
      <p:sp>
        <p:nvSpPr>
          <p:cNvPr id="4" name="Slide Number Placeholder 3"/>
          <p:cNvSpPr>
            <a:spLocks noGrp="1"/>
          </p:cNvSpPr>
          <p:nvPr>
            <p:ph type="sldNum" sz="quarter" idx="5"/>
          </p:nvPr>
        </p:nvSpPr>
        <p:spPr/>
        <p:txBody>
          <a:bodyPr/>
          <a:lstStyle/>
          <a:p>
            <a:fld id="{49D8F3F8-784D-4BD0-B132-FF0371917A74}" type="slidenum">
              <a:rPr lang="en-GB" smtClean="0"/>
              <a:t>71</a:t>
            </a:fld>
            <a:endParaRPr lang="en-GB"/>
          </a:p>
        </p:txBody>
      </p:sp>
    </p:spTree>
    <p:extLst>
      <p:ext uri="{BB962C8B-B14F-4D97-AF65-F5344CB8AC3E}">
        <p14:creationId xmlns:p14="http://schemas.microsoft.com/office/powerpoint/2010/main" val="109563898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This activity can support students to build the following skills steps:</a:t>
            </a:r>
          </a:p>
          <a:p>
            <a:r>
              <a:rPr lang="en-GB" altLang="en-US" dirty="0">
                <a:latin typeface="Arial" panose="020B0604020202020204" pitchFamily="34" charset="0"/>
              </a:rPr>
              <a:t>Step 8 Listening - </a:t>
            </a:r>
            <a:r>
              <a:rPr lang="en-GB" altLang="en-US" b="1" dirty="0">
                <a:latin typeface="Arial" panose="020B0604020202020204" pitchFamily="34" charset="0"/>
              </a:rPr>
              <a:t>Summarising</a:t>
            </a:r>
            <a:r>
              <a:rPr lang="en-GB" altLang="en-US" dirty="0">
                <a:latin typeface="Arial" panose="020B0604020202020204" pitchFamily="34" charset="0"/>
              </a:rPr>
              <a:t>: I show I am listening by summarising or rephrasing what I have heard</a:t>
            </a:r>
          </a:p>
          <a:p>
            <a:r>
              <a:rPr lang="en-GB" altLang="en-US" dirty="0">
                <a:latin typeface="Arial" panose="020B0604020202020204" pitchFamily="34" charset="0"/>
              </a:rPr>
              <a:t>Step 8 Speaking - </a:t>
            </a:r>
            <a:r>
              <a:rPr lang="en-GB" altLang="en-US" b="1" dirty="0">
                <a:latin typeface="Arial" panose="020B0604020202020204" pitchFamily="34" charset="0"/>
              </a:rPr>
              <a:t>Using facts</a:t>
            </a:r>
            <a:r>
              <a:rPr lang="en-GB" altLang="en-US" dirty="0">
                <a:latin typeface="Arial" panose="020B0604020202020204" pitchFamily="34" charset="0"/>
              </a:rPr>
              <a:t>: I use facts and examples to support my communication</a:t>
            </a:r>
          </a:p>
          <a:p>
            <a:endParaRPr lang="en-GB" dirty="0">
              <a:latin typeface="Arial" panose="020B0604020202020204" pitchFamily="34" charset="0"/>
            </a:endParaRPr>
          </a:p>
          <a:p>
            <a:pPr eaLnBrk="1" hangingPunct="1"/>
            <a:endParaRPr lang="en-US"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72</a:t>
            </a:fld>
            <a:endParaRPr lang="en-GB" altLang="en-US">
              <a:latin typeface="Arial" panose="020B0604020202020204" pitchFamily="34" charset="0"/>
            </a:endParaRPr>
          </a:p>
        </p:txBody>
      </p:sp>
    </p:spTree>
    <p:extLst>
      <p:ext uri="{BB962C8B-B14F-4D97-AF65-F5344CB8AC3E}">
        <p14:creationId xmlns:p14="http://schemas.microsoft.com/office/powerpoint/2010/main" val="139072565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class to list the eight essential skills.</a:t>
            </a:r>
          </a:p>
          <a:p>
            <a:pPr eaLnBrk="1" hangingPunct="1"/>
            <a:r>
              <a:rPr lang="en-GB" altLang="en-US" dirty="0">
                <a:latin typeface="Arial" panose="020B0604020202020204" pitchFamily="34" charset="0"/>
              </a:rPr>
              <a:t>Communication skills - Listening and Speaking</a:t>
            </a:r>
          </a:p>
          <a:p>
            <a:pPr eaLnBrk="1" hangingPunct="1"/>
            <a:r>
              <a:rPr lang="en-GB" altLang="en-US" dirty="0">
                <a:latin typeface="Arial" panose="020B0604020202020204" pitchFamily="34" charset="0"/>
              </a:rPr>
              <a:t>Creative Problem Solving skills - Problem Solving and Creativity</a:t>
            </a:r>
          </a:p>
          <a:p>
            <a:pPr eaLnBrk="1" hangingPunct="1"/>
            <a:r>
              <a:rPr lang="en-GB" altLang="en-US" dirty="0">
                <a:latin typeface="Arial" panose="020B0604020202020204" pitchFamily="34" charset="0"/>
              </a:rPr>
              <a:t>Self-management skills - Staying Positive and Aiming High</a:t>
            </a:r>
          </a:p>
          <a:p>
            <a:pPr eaLnBrk="1" hangingPunct="1"/>
            <a:r>
              <a:rPr lang="en-GB" altLang="en-US" dirty="0">
                <a:latin typeface="Arial" panose="020B0604020202020204" pitchFamily="34" charset="0"/>
              </a:rPr>
              <a:t>Inter-personal skills - Leadership and Teamwork</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Ask class to put hands up if they have completed the skills profile and know their current skills strengths.</a:t>
            </a:r>
          </a:p>
        </p:txBody>
      </p:sp>
    </p:spTree>
    <p:extLst>
      <p:ext uri="{BB962C8B-B14F-4D97-AF65-F5344CB8AC3E}">
        <p14:creationId xmlns:p14="http://schemas.microsoft.com/office/powerpoint/2010/main" val="38533555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74</a:t>
            </a:fld>
            <a:endParaRPr lang="en-GB"/>
          </a:p>
        </p:txBody>
      </p:sp>
    </p:spTree>
    <p:extLst>
      <p:ext uri="{BB962C8B-B14F-4D97-AF65-F5344CB8AC3E}">
        <p14:creationId xmlns:p14="http://schemas.microsoft.com/office/powerpoint/2010/main" val="206653284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Use the whiteboard to capture subjects from class discussion – you may want to refer to your school website to show students where they can view their subject choices.</a:t>
            </a:r>
          </a:p>
        </p:txBody>
      </p:sp>
    </p:spTree>
    <p:extLst>
      <p:ext uri="{BB962C8B-B14F-4D97-AF65-F5344CB8AC3E}">
        <p14:creationId xmlns:p14="http://schemas.microsoft.com/office/powerpoint/2010/main" val="246948912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can work individually or in pairs to find the answers. Students to make a note of the answers.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76</a:t>
            </a:fld>
            <a:endParaRPr lang="en-GB"/>
          </a:p>
        </p:txBody>
      </p:sp>
    </p:spTree>
    <p:extLst>
      <p:ext uri="{BB962C8B-B14F-4D97-AF65-F5344CB8AC3E}">
        <p14:creationId xmlns:p14="http://schemas.microsoft.com/office/powerpoint/2010/main" val="5596742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students to share the answers and use the links to work through finding any of the answers together on Careerpilot.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77</a:t>
            </a:fld>
            <a:endParaRPr lang="en-GB"/>
          </a:p>
        </p:txBody>
      </p:sp>
    </p:spTree>
    <p:extLst>
      <p:ext uri="{BB962C8B-B14F-4D97-AF65-F5344CB8AC3E}">
        <p14:creationId xmlns:p14="http://schemas.microsoft.com/office/powerpoint/2010/main" val="203663915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students to put their hands up if they have a better idea of what subjects they are going to choose for GCSEs since these lessons</a:t>
            </a:r>
          </a:p>
          <a:p>
            <a:pPr eaLnBrk="1" hangingPunct="1"/>
            <a:r>
              <a:rPr lang="en-US" altLang="en-US" dirty="0">
                <a:latin typeface="Arial" panose="020B0604020202020204" pitchFamily="34" charset="0"/>
              </a:rPr>
              <a:t>Ask for a few examples of jobs students are interested in and if they know what qualifications they would need to do them.</a:t>
            </a:r>
          </a:p>
        </p:txBody>
      </p:sp>
    </p:spTree>
    <p:extLst>
      <p:ext uri="{BB962C8B-B14F-4D97-AF65-F5344CB8AC3E}">
        <p14:creationId xmlns:p14="http://schemas.microsoft.com/office/powerpoint/2010/main" val="214755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baseline="0" dirty="0">
                <a:latin typeface="Arial" panose="020B0604020202020204" pitchFamily="34" charset="0"/>
              </a:rPr>
              <a:t>In pairs ask them to think of the school subjects that will be useful in one or two of these jobs. </a:t>
            </a:r>
          </a:p>
          <a:p>
            <a:pPr eaLnBrk="1" hangingPunct="1"/>
            <a:r>
              <a:rPr lang="en-US" altLang="en-US" baseline="0" dirty="0">
                <a:latin typeface="Arial" panose="020B0604020202020204" pitchFamily="34" charset="0"/>
              </a:rPr>
              <a:t>Dentist – D&amp;T, science</a:t>
            </a:r>
          </a:p>
          <a:p>
            <a:pPr eaLnBrk="1" hangingPunct="1"/>
            <a:r>
              <a:rPr lang="en-US" altLang="en-US" baseline="0" dirty="0">
                <a:latin typeface="Arial" panose="020B0604020202020204" pitchFamily="34" charset="0"/>
              </a:rPr>
              <a:t>Nurse – Science, English, </a:t>
            </a:r>
            <a:r>
              <a:rPr lang="en-US" altLang="en-US" baseline="0" dirty="0" err="1">
                <a:latin typeface="Arial" panose="020B0604020202020204" pitchFamily="34" charset="0"/>
              </a:rPr>
              <a:t>maths</a:t>
            </a:r>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Architect – </a:t>
            </a:r>
            <a:r>
              <a:rPr lang="en-US" altLang="en-US" baseline="0" dirty="0" err="1">
                <a:latin typeface="Arial" panose="020B0604020202020204" pitchFamily="34" charset="0"/>
              </a:rPr>
              <a:t>maths</a:t>
            </a:r>
            <a:r>
              <a:rPr lang="en-US" altLang="en-US" baseline="0" dirty="0">
                <a:latin typeface="Arial" panose="020B0604020202020204" pitchFamily="34" charset="0"/>
              </a:rPr>
              <a:t>, physics, art</a:t>
            </a:r>
          </a:p>
          <a:p>
            <a:pPr eaLnBrk="1" hangingPunct="1"/>
            <a:r>
              <a:rPr lang="en-US" altLang="en-US" baseline="0" dirty="0">
                <a:latin typeface="Arial" panose="020B0604020202020204" pitchFamily="34" charset="0"/>
              </a:rPr>
              <a:t>Outdoor instructor – PE, geography</a:t>
            </a:r>
          </a:p>
        </p:txBody>
      </p:sp>
    </p:spTree>
    <p:extLst>
      <p:ext uri="{BB962C8B-B14F-4D97-AF65-F5344CB8AC3E}">
        <p14:creationId xmlns:p14="http://schemas.microsoft.com/office/powerpoint/2010/main" val="602308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hlinkClick r:id="rId3"/>
              </a:rPr>
              <a:t>Watch a video on choosing your GCSE options:</a:t>
            </a:r>
          </a:p>
          <a:p>
            <a:r>
              <a:rPr lang="en-GB" b="1" dirty="0">
                <a:hlinkClick r:id="rId3"/>
              </a:rPr>
              <a:t>www.bbc.co.uk/bitesize/articles/zrjh92p</a:t>
            </a:r>
            <a:endParaRPr lang="en-GB" b="1" dirty="0"/>
          </a:p>
          <a:p>
            <a:r>
              <a:rPr lang="en-GB" b="1" dirty="0"/>
              <a:t>Open this link to view video in a separate tab.</a:t>
            </a:r>
          </a:p>
          <a:p>
            <a:endParaRPr lang="en-GB" dirty="0"/>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9</a:t>
            </a:fld>
            <a:endParaRPr lang="en-GB"/>
          </a:p>
        </p:txBody>
      </p:sp>
    </p:spTree>
    <p:extLst>
      <p:ext uri="{BB962C8B-B14F-4D97-AF65-F5344CB8AC3E}">
        <p14:creationId xmlns:p14="http://schemas.microsoft.com/office/powerpoint/2010/main" val="3886260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29/07/2026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10.xml"/><Relationship Id="rId7"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15.svg"/><Relationship Id="rId4" Type="http://schemas.openxmlformats.org/officeDocument/2006/relationships/image" Target="../media/image25.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svg"/><Relationship Id="rId5" Type="http://schemas.openxmlformats.org/officeDocument/2006/relationships/image" Target="../media/image32.png"/><Relationship Id="rId4" Type="http://schemas.openxmlformats.org/officeDocument/2006/relationships/image" Target="../media/image31.svg"/></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15.sv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36.png"/><Relationship Id="rId5" Type="http://schemas.openxmlformats.org/officeDocument/2006/relationships/image" Target="../media/image15.sv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15.sv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33.png"/><Relationship Id="rId4" Type="http://schemas.openxmlformats.org/officeDocument/2006/relationships/image" Target="../media/image15.sv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hyperlink" Target="http://www.careerpilot.org.uk/"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youtu.be/DsLfssAa1OY"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svg"/></Relationships>
</file>

<file path=ppt/slides/_rels/slide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2.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45.svg"/><Relationship Id="rId4" Type="http://schemas.openxmlformats.org/officeDocument/2006/relationships/image" Target="../media/image14.jp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4.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45.svg"/><Relationship Id="rId4" Type="http://schemas.openxmlformats.org/officeDocument/2006/relationships/image" Target="../media/image5.png"/><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45.sv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5.svg"/><Relationship Id="rId7"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29.xml"/><Relationship Id="rId7"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45.svg"/><Relationship Id="rId4" Type="http://schemas.openxmlformats.org/officeDocument/2006/relationships/image" Target="../media/image25.png"/><Relationship Id="rId9" Type="http://schemas.openxmlformats.org/officeDocument/2006/relationships/image" Target="../media/image30.png"/></Relationships>
</file>

<file path=ppt/slides/_rels/slide3.xml.rels><?xml version="1.0" encoding="UTF-8" standalone="yes"?>
<Relationships xmlns="http://schemas.openxmlformats.org/package/2006/relationships"><Relationship Id="rId8" Type="http://schemas.openxmlformats.org/officeDocument/2006/relationships/hyperlink" Target="http://www.skillsbuilder.org/universal-framework" TargetMode="External"/><Relationship Id="rId13" Type="http://schemas.openxmlformats.org/officeDocument/2006/relationships/hyperlink" Target="http://www.careersandenterprise.co.uk/modern-work-experience/equalex-for-educators/" TargetMode="External"/><Relationship Id="rId3" Type="http://schemas.openxmlformats.org/officeDocument/2006/relationships/notesSlide" Target="../notesSlides/notesSlide3.xml"/><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hyperlink" Target="http://www.thecdi.net/write/Framework/CDI_86-Framework-Guidance_in_Secondary_Schools-webFINAL.pdf" TargetMode="External"/><Relationship Id="rId14" Type="http://schemas.openxmlformats.org/officeDocument/2006/relationships/hyperlink" Target="http://www.gatsbybenchmarks.org.uk/"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notesSlide" Target="../notesSlides/notesSlide30.xml"/><Relationship Id="rId7" Type="http://schemas.openxmlformats.org/officeDocument/2006/relationships/slide" Target="slide38.xml"/><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slide" Target="slide41.xml"/><Relationship Id="rId5" Type="http://schemas.openxmlformats.org/officeDocument/2006/relationships/slide" Target="slide31.xml"/><Relationship Id="rId4" Type="http://schemas.openxmlformats.org/officeDocument/2006/relationships/image" Target="../media/image45.svg"/><Relationship Id="rId9" Type="http://schemas.openxmlformats.org/officeDocument/2006/relationships/image" Target="../media/image56.sv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45.sv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37.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45.svg"/></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36.png"/><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61.png"/><Relationship Id="rId4" Type="http://schemas.openxmlformats.org/officeDocument/2006/relationships/image" Target="../media/image45.svg"/></Relationships>
</file>

<file path=ppt/slides/_rels/slide36.xml.rels><?xml version="1.0" encoding="UTF-8" standalone="yes"?>
<Relationships xmlns="http://schemas.openxmlformats.org/package/2006/relationships"><Relationship Id="rId3" Type="http://schemas.openxmlformats.org/officeDocument/2006/relationships/image" Target="../media/image45.svg"/><Relationship Id="rId7"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64.png"/><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45.svg"/><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45.sv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18.xml"/><Relationship Id="rId5" Type="http://schemas.openxmlformats.org/officeDocument/2006/relationships/image" Target="../media/image66.jpeg"/><Relationship Id="rId4" Type="http://schemas.openxmlformats.org/officeDocument/2006/relationships/image" Target="../media/image45.svg"/></Relationships>
</file>

<file path=ppt/slides/_rels/slide4.xml.rels><?xml version="1.0" encoding="UTF-8" standalone="yes"?>
<Relationships xmlns="http://schemas.openxmlformats.org/package/2006/relationships"><Relationship Id="rId8" Type="http://schemas.openxmlformats.org/officeDocument/2006/relationships/slide" Target="slide74.xml"/><Relationship Id="rId3" Type="http://schemas.openxmlformats.org/officeDocument/2006/relationships/notesSlide" Target="../notesSlides/notesSlide4.xml"/><Relationship Id="rId7" Type="http://schemas.openxmlformats.org/officeDocument/2006/relationships/slide" Target="slide57.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hyperlink" Target="https://careerpilot.org.uk/adviser-zone/hot-jobs-resources-free-gatsby-benchmark-2" TargetMode="External"/><Relationship Id="rId11" Type="http://schemas.openxmlformats.org/officeDocument/2006/relationships/image" Target="../media/image12.svg"/><Relationship Id="rId5" Type="http://schemas.openxmlformats.org/officeDocument/2006/relationships/slide" Target="slide23.xml"/><Relationship Id="rId10" Type="http://schemas.openxmlformats.org/officeDocument/2006/relationships/image" Target="../media/image11.svg"/><Relationship Id="rId4" Type="http://schemas.openxmlformats.org/officeDocument/2006/relationships/slide" Target="slide42.xml"/><Relationship Id="rId9" Type="http://schemas.openxmlformats.org/officeDocument/2006/relationships/image" Target="../media/image3.svg"/></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45.svg"/><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41.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45.svg"/><Relationship Id="rId4" Type="http://schemas.openxmlformats.org/officeDocument/2006/relationships/image" Target="../media/image5.png"/><Relationship Id="rId9"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67.svg"/></Relationships>
</file>

<file path=ppt/slides/_rels/slide4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43.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67.svg"/><Relationship Id="rId4" Type="http://schemas.openxmlformats.org/officeDocument/2006/relationships/image" Target="../media/image5.png"/><Relationship Id="rId9" Type="http://schemas.openxmlformats.org/officeDocument/2006/relationships/image" Target="../media/image4.png"/></Relationships>
</file>

<file path=ppt/slides/_rels/slide4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67.svg"/><Relationship Id="rId7"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tags" Target="../tags/tag21.xml"/><Relationship Id="rId5" Type="http://schemas.openxmlformats.org/officeDocument/2006/relationships/image" Target="../media/image67.svg"/><Relationship Id="rId4" Type="http://schemas.openxmlformats.org/officeDocument/2006/relationships/image" Target="../media/image68.jpeg"/></Relationships>
</file>

<file path=ppt/slides/_rels/slide4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46.xml"/><Relationship Id="rId7"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69.jpeg"/><Relationship Id="rId4" Type="http://schemas.openxmlformats.org/officeDocument/2006/relationships/image" Target="../media/image25.png"/><Relationship Id="rId9" Type="http://schemas.openxmlformats.org/officeDocument/2006/relationships/image" Target="../media/image30.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tags" Target="../tags/tag23.xml"/><Relationship Id="rId5" Type="http://schemas.openxmlformats.org/officeDocument/2006/relationships/image" Target="../media/image67.svg"/><Relationship Id="rId4" Type="http://schemas.openxmlformats.org/officeDocument/2006/relationships/image" Target="../media/image19.jpeg"/></Relationships>
</file>

<file path=ppt/slides/_rels/slide48.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notesSlide" Target="../notesSlides/notesSlide48.xml"/><Relationship Id="rId7" Type="http://schemas.openxmlformats.org/officeDocument/2006/relationships/slide" Target="slide54.xml"/><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slide" Target="slide55.xml"/><Relationship Id="rId5" Type="http://schemas.openxmlformats.org/officeDocument/2006/relationships/slide" Target="slide49.xml"/><Relationship Id="rId4" Type="http://schemas.openxmlformats.org/officeDocument/2006/relationships/image" Target="../media/image67.svg"/><Relationship Id="rId9" Type="http://schemas.openxmlformats.org/officeDocument/2006/relationships/image" Target="../media/image56.svg"/></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67.svg"/><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jpg"/></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67.svg"/><Relationship Id="rId5" Type="http://schemas.openxmlformats.org/officeDocument/2006/relationships/image" Target="../media/image37.png"/><Relationship Id="rId4" Type="http://schemas.openxmlformats.org/officeDocument/2006/relationships/image" Target="../media/image36.png"/></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67.svg"/></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67.svg"/></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55.sv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slide" Target="slide55.xml"/><Relationship Id="rId5" Type="http://schemas.openxmlformats.org/officeDocument/2006/relationships/image" Target="../media/image67.svg"/><Relationship Id="rId4" Type="http://schemas.openxmlformats.org/officeDocument/2006/relationships/image" Target="../media/image72.png"/></Relationships>
</file>

<file path=ppt/slides/_rels/slide54.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54.xml"/><Relationship Id="rId1" Type="http://schemas.openxmlformats.org/officeDocument/2006/relationships/slideLayout" Target="../slideLayouts/slideLayout1.xml"/><Relationship Id="rId5" Type="http://schemas.openxmlformats.org/officeDocument/2006/relationships/image" Target="../media/image78.png"/><Relationship Id="rId4" Type="http://schemas.openxmlformats.org/officeDocument/2006/relationships/image" Target="../media/image56.svg"/></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67.svg"/><Relationship Id="rId4" Type="http://schemas.openxmlformats.org/officeDocument/2006/relationships/image" Target="../media/image48.png"/></Relationships>
</file>

<file path=ppt/slides/_rels/slide5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6.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67.svg"/><Relationship Id="rId4" Type="http://schemas.openxmlformats.org/officeDocument/2006/relationships/image" Target="../media/image5.png"/><Relationship Id="rId9"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79.svg"/></Relationships>
</file>

<file path=ppt/slides/_rels/slide5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8.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79.svg"/><Relationship Id="rId4" Type="http://schemas.openxmlformats.org/officeDocument/2006/relationships/image" Target="../media/image5.png"/><Relationship Id="rId9"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7.xml"/><Relationship Id="rId1" Type="http://schemas.openxmlformats.org/officeDocument/2006/relationships/tags" Target="../tags/tag27.xml"/><Relationship Id="rId5" Type="http://schemas.openxmlformats.org/officeDocument/2006/relationships/image" Target="../media/image79.sv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6.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4.png"/></Relationships>
</file>

<file path=ppt/slides/_rels/slide60.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notesSlide" Target="../notesSlides/notesSlide60.xml"/><Relationship Id="rId7" Type="http://schemas.openxmlformats.org/officeDocument/2006/relationships/image" Target="../media/image79.sv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6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notesSlide" Target="../notesSlides/notesSlide61.xml"/><Relationship Id="rId7" Type="http://schemas.openxmlformats.org/officeDocument/2006/relationships/image" Target="../media/image84.png"/><Relationship Id="rId12" Type="http://schemas.openxmlformats.org/officeDocument/2006/relationships/image" Target="../media/image89.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7.png"/><Relationship Id="rId11" Type="http://schemas.openxmlformats.org/officeDocument/2006/relationships/image" Target="../media/image88.png"/><Relationship Id="rId5" Type="http://schemas.openxmlformats.org/officeDocument/2006/relationships/image" Target="../media/image48.png"/><Relationship Id="rId10" Type="http://schemas.openxmlformats.org/officeDocument/2006/relationships/image" Target="../media/image87.png"/><Relationship Id="rId4" Type="http://schemas.openxmlformats.org/officeDocument/2006/relationships/image" Target="../media/image15.svg"/><Relationship Id="rId9" Type="http://schemas.openxmlformats.org/officeDocument/2006/relationships/image" Target="../media/image86.png"/></Relationships>
</file>

<file path=ppt/slides/_rels/slide62.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notesSlide" Target="../notesSlides/notesSlide62.xml"/><Relationship Id="rId7" Type="http://schemas.openxmlformats.org/officeDocument/2006/relationships/slide" Target="slide70.xml"/><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slide" Target="slide72.xml"/><Relationship Id="rId5" Type="http://schemas.openxmlformats.org/officeDocument/2006/relationships/slide" Target="slide63.xml"/><Relationship Id="rId4" Type="http://schemas.openxmlformats.org/officeDocument/2006/relationships/image" Target="../media/image79.svg"/><Relationship Id="rId9" Type="http://schemas.openxmlformats.org/officeDocument/2006/relationships/image" Target="../media/image56.svg"/></Relationships>
</file>

<file path=ppt/slides/_rels/slide63.xml.rels><?xml version="1.0" encoding="UTF-8" standalone="yes"?>
<Relationships xmlns="http://schemas.openxmlformats.org/package/2006/relationships"><Relationship Id="rId3" Type="http://schemas.openxmlformats.org/officeDocument/2006/relationships/image" Target="../media/image79.svg"/><Relationship Id="rId7" Type="http://schemas.openxmlformats.org/officeDocument/2006/relationships/image" Target="../media/image34.png"/><Relationship Id="rId2" Type="http://schemas.openxmlformats.org/officeDocument/2006/relationships/notesSlide" Target="../notesSlides/notesSlide63.xml"/><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6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79.svg"/><Relationship Id="rId5" Type="http://schemas.openxmlformats.org/officeDocument/2006/relationships/image" Target="../media/image37.png"/><Relationship Id="rId4" Type="http://schemas.openxmlformats.org/officeDocument/2006/relationships/image" Target="../media/image36.png"/></Relationships>
</file>

<file path=ppt/slides/_rels/slide6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94.png"/><Relationship Id="rId4" Type="http://schemas.openxmlformats.org/officeDocument/2006/relationships/image" Target="../media/image79.svg"/></Relationships>
</file>

<file path=ppt/slides/_rels/slide66.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36.png"/><Relationship Id="rId4" Type="http://schemas.openxmlformats.org/officeDocument/2006/relationships/image" Target="../media/image95.png"/></Relationships>
</file>

<file path=ppt/slides/_rels/slide6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67.xml"/><Relationship Id="rId1" Type="http://schemas.openxmlformats.org/officeDocument/2006/relationships/slideLayout" Target="../slideLayouts/slideLayout7.xml"/><Relationship Id="rId6" Type="http://schemas.openxmlformats.org/officeDocument/2006/relationships/image" Target="../media/image79.svg"/><Relationship Id="rId5" Type="http://schemas.openxmlformats.org/officeDocument/2006/relationships/image" Target="../media/image98.png"/><Relationship Id="rId4" Type="http://schemas.openxmlformats.org/officeDocument/2006/relationships/image" Target="../media/image36.png"/></Relationships>
</file>

<file path=ppt/slides/_rels/slide6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79.svg"/><Relationship Id="rId4" Type="http://schemas.openxmlformats.org/officeDocument/2006/relationships/image" Target="../media/image36.png"/></Relationships>
</file>

<file path=ppt/slides/_rels/slide69.xml.rels><?xml version="1.0" encoding="UTF-8" standalone="yes"?>
<Relationships xmlns="http://schemas.openxmlformats.org/package/2006/relationships"><Relationship Id="rId8" Type="http://schemas.openxmlformats.org/officeDocument/2006/relationships/slide" Target="slide72.xml"/><Relationship Id="rId3" Type="http://schemas.openxmlformats.org/officeDocument/2006/relationships/image" Target="../media/image79.svg"/><Relationship Id="rId7" Type="http://schemas.openxmlformats.org/officeDocument/2006/relationships/image" Target="../media/image55.sv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 Id="rId9"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5.svg"/><Relationship Id="rId4" Type="http://schemas.openxmlformats.org/officeDocument/2006/relationships/image" Target="../media/image19.jpeg"/></Relationships>
</file>

<file path=ppt/slides/_rels/slide7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79.svg"/><Relationship Id="rId7" Type="http://schemas.openxmlformats.org/officeDocument/2006/relationships/diagramQuickStyle" Target="../diagrams/quickStyle1.xml"/><Relationship Id="rId2" Type="http://schemas.openxmlformats.org/officeDocument/2006/relationships/notesSlide" Target="../notesSlides/notesSlide70.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6.svg"/><Relationship Id="rId9" Type="http://schemas.microsoft.com/office/2007/relationships/diagramDrawing" Target="../diagrams/drawing1.xml"/></Relationships>
</file>

<file path=ppt/slides/_rels/slide71.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notesSlide" Target="../notesSlides/notesSlide71.xml"/><Relationship Id="rId1" Type="http://schemas.openxmlformats.org/officeDocument/2006/relationships/slideLayout" Target="../slideLayouts/slideLayout1.xml"/><Relationship Id="rId5" Type="http://schemas.openxmlformats.org/officeDocument/2006/relationships/image" Target="../media/image100.png"/><Relationship Id="rId4" Type="http://schemas.openxmlformats.org/officeDocument/2006/relationships/image" Target="../media/image56.svg"/></Relationships>
</file>

<file path=ppt/slides/_rels/slide7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79.svg"/><Relationship Id="rId4" Type="http://schemas.openxmlformats.org/officeDocument/2006/relationships/image" Target="../media/image48.png"/></Relationships>
</file>

<file path=ppt/slides/_rels/slide7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73.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79.svg"/><Relationship Id="rId4" Type="http://schemas.openxmlformats.org/officeDocument/2006/relationships/image" Target="../media/image5.png"/><Relationship Id="rId9"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4.xml"/><Relationship Id="rId1" Type="http://schemas.openxmlformats.org/officeDocument/2006/relationships/slideLayout" Target="../slideLayouts/slideLayout1.xml"/><Relationship Id="rId5" Type="http://schemas.openxmlformats.org/officeDocument/2006/relationships/image" Target="../media/image103.svg"/><Relationship Id="rId4" Type="http://schemas.openxmlformats.org/officeDocument/2006/relationships/image" Target="../media/image102.sv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7.xml"/><Relationship Id="rId1" Type="http://schemas.openxmlformats.org/officeDocument/2006/relationships/tags" Target="../tags/tag32.xml"/><Relationship Id="rId5" Type="http://schemas.openxmlformats.org/officeDocument/2006/relationships/image" Target="../media/image83.png"/><Relationship Id="rId4" Type="http://schemas.openxmlformats.org/officeDocument/2006/relationships/image" Target="../media/image102.svg"/></Relationships>
</file>

<file path=ppt/slides/_rels/slide7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6.xml"/><Relationship Id="rId1" Type="http://schemas.openxmlformats.org/officeDocument/2006/relationships/slideLayout" Target="../slideLayouts/slideLayout1.xml"/><Relationship Id="rId6" Type="http://schemas.openxmlformats.org/officeDocument/2006/relationships/image" Target="../media/image102.svg"/><Relationship Id="rId5" Type="http://schemas.openxmlformats.org/officeDocument/2006/relationships/image" Target="../media/image71.png"/><Relationship Id="rId4" Type="http://schemas.openxmlformats.org/officeDocument/2006/relationships/image" Target="../media/image104.png"/></Relationships>
</file>

<file path=ppt/slides/_rels/slide77.xml.rels><?xml version="1.0" encoding="UTF-8" standalone="yes"?>
<Relationships xmlns="http://schemas.openxmlformats.org/package/2006/relationships"><Relationship Id="rId8" Type="http://schemas.openxmlformats.org/officeDocument/2006/relationships/hyperlink" Target="https://www.careerpilot.org.uk/information/your-choices-at-14/choosing-gcses-compulsory-and-optional" TargetMode="External"/><Relationship Id="rId3" Type="http://schemas.openxmlformats.org/officeDocument/2006/relationships/hyperlink" Target="https://www.careerpilot.org.uk/qualifications" TargetMode="External"/><Relationship Id="rId7" Type="http://schemas.openxmlformats.org/officeDocument/2006/relationships/image" Target="../media/image102.svg"/><Relationship Id="rId2" Type="http://schemas.openxmlformats.org/officeDocument/2006/relationships/notesSlide" Target="../notesSlides/notesSlide77.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104.png"/><Relationship Id="rId10" Type="http://schemas.openxmlformats.org/officeDocument/2006/relationships/hyperlink" Target="https://www.careerpilot.org.uk/job-sectors/subject/pe" TargetMode="External"/><Relationship Id="rId4" Type="http://schemas.openxmlformats.org/officeDocument/2006/relationships/hyperlink" Target="https://www.careerpilot.org.uk/job-sectors/subject/maths" TargetMode="External"/><Relationship Id="rId9" Type="http://schemas.openxmlformats.org/officeDocument/2006/relationships/hyperlink" Target="https://www.careerpilot.org.uk/job-sectors/law/job-profile/police-officer" TargetMode="Externa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02.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notesSlide" Target="../notesSlides/notesSlide8.xml"/><Relationship Id="rId7"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hyperlink" Target="https://www.bbc.co.uk/bitesize/articles/zrjh92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D7AF84-EC81-42D4-8DB1-1FBAA2ABFA9C}"/>
              </a:ext>
            </a:extLst>
          </p:cNvPr>
          <p:cNvSpPr/>
          <p:nvPr/>
        </p:nvSpPr>
        <p:spPr>
          <a:xfrm>
            <a:off x="0" y="300625"/>
            <a:ext cx="9153786" cy="6557375"/>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513644" y="4858984"/>
            <a:ext cx="8116710" cy="1877437"/>
          </a:xfrm>
          <a:prstGeom prst="rect">
            <a:avLst/>
          </a:prstGeom>
        </p:spPr>
        <p:txBody>
          <a:bodyPr wrap="square">
            <a:spAutoFit/>
          </a:bodyPr>
          <a:lstStyle/>
          <a:p>
            <a:pPr algn="ctr"/>
            <a:r>
              <a:rPr lang="en-GB" altLang="en-US" sz="2000" dirty="0">
                <a:solidFill>
                  <a:schemeClr val="bg1"/>
                </a:solidFill>
                <a:latin typeface="Calibri" panose="020F0502020204030204" pitchFamily="34" charset="0"/>
              </a:rPr>
              <a:t>5 Week Careers Programme</a:t>
            </a:r>
          </a:p>
          <a:p>
            <a:pPr algn="ctr"/>
            <a:endParaRPr lang="en-GB" altLang="en-US" sz="2400" b="1" dirty="0">
              <a:solidFill>
                <a:schemeClr val="bg1"/>
              </a:solidFill>
              <a:latin typeface="Calibri" panose="020F0502020204030204" pitchFamily="34" charset="0"/>
            </a:endParaRPr>
          </a:p>
          <a:p>
            <a:pPr algn="ctr"/>
            <a:r>
              <a:rPr lang="en-GB" altLang="en-US" sz="3600" b="1" dirty="0">
                <a:solidFill>
                  <a:schemeClr val="bg1"/>
                </a:solidFill>
                <a:latin typeface="Calibri" panose="020F0502020204030204" pitchFamily="34" charset="0"/>
              </a:rPr>
              <a:t>Year 8/9 – Know Your KS4 Options</a:t>
            </a:r>
          </a:p>
          <a:p>
            <a:pPr algn="ctr"/>
            <a:endParaRPr lang="en-US" sz="3600" b="1" dirty="0">
              <a:solidFill>
                <a:srgbClr val="FFC000"/>
              </a:solidFill>
            </a:endParaRPr>
          </a:p>
        </p:txBody>
      </p:sp>
      <p:sp>
        <p:nvSpPr>
          <p:cNvPr id="31" name="Rectangle 30">
            <a:extLst>
              <a:ext uri="{FF2B5EF4-FFF2-40B4-BE49-F238E27FC236}">
                <a16:creationId xmlns:a16="http://schemas.microsoft.com/office/drawing/2014/main" id="{BCB18957-AF61-4A6D-8B10-AC7A42A658A7}"/>
              </a:ext>
            </a:extLst>
          </p:cNvPr>
          <p:cNvSpPr/>
          <p:nvPr/>
        </p:nvSpPr>
        <p:spPr>
          <a:xfrm>
            <a:off x="-2" y="0"/>
            <a:ext cx="9153786" cy="919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solidFill>
                  <a:schemeClr val="accent1">
                    <a:lumMod val="75000"/>
                  </a:schemeClr>
                </a:solidFill>
              </a:rPr>
              <a:t>careerpilot.org.uk   </a:t>
            </a:r>
          </a:p>
        </p:txBody>
      </p:sp>
      <p:pic>
        <p:nvPicPr>
          <p:cNvPr id="28" name="Picture 27" descr="Classroom of students raising their hands in front of a teacher">
            <a:extLst>
              <a:ext uri="{FF2B5EF4-FFF2-40B4-BE49-F238E27FC236}">
                <a16:creationId xmlns:a16="http://schemas.microsoft.com/office/drawing/2014/main" id="{6269D6E8-C3FA-4232-827D-3C249B373292}"/>
              </a:ext>
            </a:extLst>
          </p:cNvPr>
          <p:cNvPicPr>
            <a:picLocks noChangeAspect="1"/>
          </p:cNvPicPr>
          <p:nvPr/>
        </p:nvPicPr>
        <p:blipFill>
          <a:blip r:embed="rId3">
            <a:extLst>
              <a:ext uri="{28A0092B-C50C-407E-A947-70E740481C1C}">
                <a14:useLocalDpi xmlns:a14="http://schemas.microsoft.com/office/drawing/2010/main" val="0"/>
              </a:ext>
            </a:extLst>
          </a:blip>
          <a:srcRect t="22400" b="22400"/>
          <a:stretch/>
        </p:blipFill>
        <p:spPr>
          <a:xfrm>
            <a:off x="-1" y="919371"/>
            <a:ext cx="9163572" cy="3438140"/>
          </a:xfrm>
          <a:prstGeom prst="rect">
            <a:avLst/>
          </a:prstGeom>
        </p:spPr>
      </p:pic>
      <p:pic>
        <p:nvPicPr>
          <p:cNvPr id="30" name="Picture 29" descr="Logo&#10;&#10;Description automatically generated with medium confidence">
            <a:extLst>
              <a:ext uri="{FF2B5EF4-FFF2-40B4-BE49-F238E27FC236}">
                <a16:creationId xmlns:a16="http://schemas.microsoft.com/office/drawing/2014/main" id="{F2923747-7624-433D-8345-CEB6F5D092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511" y="121579"/>
            <a:ext cx="3127022" cy="731551"/>
          </a:xfrm>
          <a:prstGeom prst="rect">
            <a:avLst/>
          </a:prstGeom>
        </p:spPr>
      </p:pic>
      <p:sp>
        <p:nvSpPr>
          <p:cNvPr id="3" name="Rectangle 2">
            <a:extLst>
              <a:ext uri="{FF2B5EF4-FFF2-40B4-BE49-F238E27FC236}">
                <a16:creationId xmlns:a16="http://schemas.microsoft.com/office/drawing/2014/main" id="{2DA9F9E1-2652-11B7-4517-9A54538CA12D}"/>
              </a:ext>
            </a:extLst>
          </p:cNvPr>
          <p:cNvSpPr/>
          <p:nvPr/>
        </p:nvSpPr>
        <p:spPr>
          <a:xfrm>
            <a:off x="-9788" y="919371"/>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158666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 y="-114254"/>
            <a:ext cx="9129219" cy="7040375"/>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grpSp>
        <p:nvGrpSpPr>
          <p:cNvPr id="29" name="Group 28"/>
          <p:cNvGrpSpPr/>
          <p:nvPr/>
        </p:nvGrpSpPr>
        <p:grpSpPr>
          <a:xfrm>
            <a:off x="490839" y="1176144"/>
            <a:ext cx="646331" cy="5397195"/>
            <a:chOff x="393604" y="944918"/>
            <a:chExt cx="771453" cy="5688973"/>
          </a:xfrm>
        </p:grpSpPr>
        <p:pic>
          <p:nvPicPr>
            <p:cNvPr id="5" name="Picture 4"/>
            <p:cNvPicPr>
              <a:picLocks noChangeAspect="1"/>
            </p:cNvPicPr>
            <p:nvPr/>
          </p:nvPicPr>
          <p:blipFill>
            <a:blip r:embed="rId4"/>
            <a:stretch>
              <a:fillRect/>
            </a:stretch>
          </p:blipFill>
          <p:spPr>
            <a:xfrm>
              <a:off x="393604" y="5814843"/>
              <a:ext cx="749467" cy="819048"/>
            </a:xfrm>
            <a:prstGeom prst="rect">
              <a:avLst/>
            </a:prstGeom>
          </p:spPr>
        </p:pic>
        <p:pic>
          <p:nvPicPr>
            <p:cNvPr id="7" name="Picture 6"/>
            <p:cNvPicPr>
              <a:picLocks noChangeAspect="1"/>
            </p:cNvPicPr>
            <p:nvPr/>
          </p:nvPicPr>
          <p:blipFill>
            <a:blip r:embed="rId5"/>
            <a:stretch>
              <a:fillRect/>
            </a:stretch>
          </p:blipFill>
          <p:spPr>
            <a:xfrm>
              <a:off x="396035" y="4866094"/>
              <a:ext cx="747036" cy="839263"/>
            </a:xfrm>
            <a:prstGeom prst="rect">
              <a:avLst/>
            </a:prstGeom>
          </p:spPr>
        </p:pic>
        <p:pic>
          <p:nvPicPr>
            <p:cNvPr id="8" name="Picture 7"/>
            <p:cNvPicPr>
              <a:picLocks noChangeAspect="1"/>
            </p:cNvPicPr>
            <p:nvPr/>
          </p:nvPicPr>
          <p:blipFill>
            <a:blip r:embed="rId6"/>
            <a:stretch>
              <a:fillRect/>
            </a:stretch>
          </p:blipFill>
          <p:spPr>
            <a:xfrm>
              <a:off x="393604" y="3906959"/>
              <a:ext cx="756281" cy="849649"/>
            </a:xfrm>
            <a:prstGeom prst="rect">
              <a:avLst/>
            </a:prstGeom>
          </p:spPr>
        </p:pic>
        <p:pic>
          <p:nvPicPr>
            <p:cNvPr id="11" name="Picture 10"/>
            <p:cNvPicPr>
              <a:picLocks noChangeAspect="1"/>
            </p:cNvPicPr>
            <p:nvPr/>
          </p:nvPicPr>
          <p:blipFill rotWithShape="1">
            <a:blip r:embed="rId7"/>
            <a:srcRect t="10665"/>
            <a:stretch/>
          </p:blipFill>
          <p:spPr>
            <a:xfrm>
              <a:off x="403151" y="2921855"/>
              <a:ext cx="761906" cy="895235"/>
            </a:xfrm>
            <a:prstGeom prst="rect">
              <a:avLst/>
            </a:prstGeom>
          </p:spPr>
        </p:pic>
        <p:pic>
          <p:nvPicPr>
            <p:cNvPr id="13" name="Picture 12"/>
            <p:cNvPicPr>
              <a:picLocks noChangeAspect="1"/>
            </p:cNvPicPr>
            <p:nvPr/>
          </p:nvPicPr>
          <p:blipFill>
            <a:blip r:embed="rId8"/>
            <a:stretch>
              <a:fillRect/>
            </a:stretch>
          </p:blipFill>
          <p:spPr>
            <a:xfrm>
              <a:off x="403151" y="1945703"/>
              <a:ext cx="761906" cy="895234"/>
            </a:xfrm>
            <a:prstGeom prst="rect">
              <a:avLst/>
            </a:prstGeom>
          </p:spPr>
        </p:pic>
        <p:pic>
          <p:nvPicPr>
            <p:cNvPr id="18" name="Picture 17"/>
            <p:cNvPicPr>
              <a:picLocks noChangeAspect="1"/>
            </p:cNvPicPr>
            <p:nvPr/>
          </p:nvPicPr>
          <p:blipFill>
            <a:blip r:embed="rId9"/>
            <a:stretch>
              <a:fillRect/>
            </a:stretch>
          </p:blipFill>
          <p:spPr>
            <a:xfrm>
              <a:off x="403151" y="944918"/>
              <a:ext cx="761906" cy="905155"/>
            </a:xfrm>
            <a:prstGeom prst="rect">
              <a:avLst/>
            </a:prstGeom>
          </p:spPr>
        </p:pic>
      </p:grpSp>
      <p:grpSp>
        <p:nvGrpSpPr>
          <p:cNvPr id="4097" name="Group 4096"/>
          <p:cNvGrpSpPr/>
          <p:nvPr/>
        </p:nvGrpSpPr>
        <p:grpSpPr>
          <a:xfrm>
            <a:off x="1197959" y="4802237"/>
            <a:ext cx="2476858" cy="1758717"/>
            <a:chOff x="1168467" y="4814622"/>
            <a:chExt cx="2476858" cy="1758717"/>
          </a:xfrm>
        </p:grpSpPr>
        <p:sp>
          <p:nvSpPr>
            <p:cNvPr id="19" name="Rectangle 18"/>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35" name="Rectangle 34"/>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6" name="Group 5">
            <a:extLst>
              <a:ext uri="{FF2B5EF4-FFF2-40B4-BE49-F238E27FC236}">
                <a16:creationId xmlns:a16="http://schemas.microsoft.com/office/drawing/2014/main" id="{C18A27B4-86E9-5A26-871B-CBA2F6F225CA}"/>
              </a:ext>
            </a:extLst>
          </p:cNvPr>
          <p:cNvGrpSpPr/>
          <p:nvPr/>
        </p:nvGrpSpPr>
        <p:grpSpPr>
          <a:xfrm>
            <a:off x="1177708" y="661372"/>
            <a:ext cx="7646357" cy="399174"/>
            <a:chOff x="1189451" y="405810"/>
            <a:chExt cx="7646357" cy="399174"/>
          </a:xfrm>
        </p:grpSpPr>
        <p:sp>
          <p:nvSpPr>
            <p:cNvPr id="55" name="Rectangle 54"/>
            <p:cNvSpPr/>
            <p:nvPr/>
          </p:nvSpPr>
          <p:spPr>
            <a:xfrm>
              <a:off x="1189451" y="414215"/>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Academic</a:t>
              </a:r>
            </a:p>
          </p:txBody>
        </p:sp>
        <p:sp>
          <p:nvSpPr>
            <p:cNvPr id="58" name="Rectangle 57"/>
            <p:cNvSpPr/>
            <p:nvPr/>
          </p:nvSpPr>
          <p:spPr>
            <a:xfrm>
              <a:off x="3784384" y="406592"/>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Technical/Vocational</a:t>
              </a:r>
            </a:p>
          </p:txBody>
        </p:sp>
        <p:sp>
          <p:nvSpPr>
            <p:cNvPr id="59" name="Rectangle 58"/>
            <p:cNvSpPr/>
            <p:nvPr/>
          </p:nvSpPr>
          <p:spPr>
            <a:xfrm>
              <a:off x="6379934" y="405810"/>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Apprenticeships</a:t>
              </a:r>
            </a:p>
          </p:txBody>
        </p:sp>
      </p:grpSp>
      <p:cxnSp>
        <p:nvCxnSpPr>
          <p:cNvPr id="57" name="Straight Connector 56"/>
          <p:cNvCxnSpPr/>
          <p:nvPr/>
        </p:nvCxnSpPr>
        <p:spPr>
          <a:xfrm>
            <a:off x="3713994" y="414215"/>
            <a:ext cx="12237" cy="6203633"/>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320356" y="405810"/>
            <a:ext cx="5576" cy="6212038"/>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7A9C424C-F93B-2472-8432-D7E9D0A7B64F}"/>
              </a:ext>
            </a:extLst>
          </p:cNvPr>
          <p:cNvGrpSpPr/>
          <p:nvPr/>
        </p:nvGrpSpPr>
        <p:grpSpPr>
          <a:xfrm>
            <a:off x="1316839" y="1176144"/>
            <a:ext cx="7543052" cy="4457526"/>
            <a:chOff x="1179120" y="896895"/>
            <a:chExt cx="7680771" cy="4736775"/>
          </a:xfrm>
        </p:grpSpPr>
        <p:grpSp>
          <p:nvGrpSpPr>
            <p:cNvPr id="4098" name="Group 4097"/>
            <p:cNvGrpSpPr/>
            <p:nvPr/>
          </p:nvGrpSpPr>
          <p:grpSpPr>
            <a:xfrm>
              <a:off x="3767841" y="4802237"/>
              <a:ext cx="5055570" cy="831433"/>
              <a:chOff x="3767841" y="4802237"/>
              <a:chExt cx="5055570" cy="831433"/>
            </a:xfrm>
          </p:grpSpPr>
          <p:sp>
            <p:nvSpPr>
              <p:cNvPr id="36" name="Rectangle 35"/>
              <p:cNvSpPr/>
              <p:nvPr/>
            </p:nvSpPr>
            <p:spPr>
              <a:xfrm>
                <a:off x="3767841"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Level 2</a:t>
                </a:r>
              </a:p>
            </p:txBody>
          </p:sp>
          <p:sp>
            <p:nvSpPr>
              <p:cNvPr id="37" name="Rectangle 36"/>
              <p:cNvSpPr/>
              <p:nvPr/>
            </p:nvSpPr>
            <p:spPr>
              <a:xfrm>
                <a:off x="6346553" y="4802237"/>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grpSp>
        <p:grpSp>
          <p:nvGrpSpPr>
            <p:cNvPr id="38" name="Group 37"/>
            <p:cNvGrpSpPr/>
            <p:nvPr/>
          </p:nvGrpSpPr>
          <p:grpSpPr>
            <a:xfrm>
              <a:off x="1189451" y="3869733"/>
              <a:ext cx="7654944" cy="831433"/>
              <a:chOff x="1293035" y="5749722"/>
              <a:chExt cx="7654944" cy="831433"/>
            </a:xfrm>
            <a:solidFill>
              <a:srgbClr val="50BDC0"/>
            </a:solidFill>
          </p:grpSpPr>
          <p:sp>
            <p:nvSpPr>
              <p:cNvPr id="39" name="Rectangle 38"/>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40" name="Rectangle 39"/>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NEW T LEVEL Level 3</a:t>
                </a:r>
              </a:p>
            </p:txBody>
          </p:sp>
          <p:sp>
            <p:nvSpPr>
              <p:cNvPr id="41" name="Rectangle 40"/>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42" name="Group 41"/>
            <p:cNvGrpSpPr/>
            <p:nvPr/>
          </p:nvGrpSpPr>
          <p:grpSpPr>
            <a:xfrm>
              <a:off x="1179120" y="2871449"/>
              <a:ext cx="7665275" cy="907176"/>
              <a:chOff x="1293035" y="5749722"/>
              <a:chExt cx="7654944" cy="831433"/>
            </a:xfrm>
            <a:solidFill>
              <a:srgbClr val="FC5C30"/>
            </a:solidFill>
          </p:grpSpPr>
          <p:sp>
            <p:nvSpPr>
              <p:cNvPr id="43" name="Rectangle 42"/>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44" name="Rectangle 43"/>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45" name="Rectangle 44"/>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46" name="Group 45"/>
            <p:cNvGrpSpPr/>
            <p:nvPr/>
          </p:nvGrpSpPr>
          <p:grpSpPr>
            <a:xfrm>
              <a:off x="1194616" y="1881277"/>
              <a:ext cx="7665275" cy="907176"/>
              <a:chOff x="1293035" y="5749722"/>
              <a:chExt cx="7654944" cy="831433"/>
            </a:xfrm>
            <a:solidFill>
              <a:srgbClr val="50BDC0"/>
            </a:solidFill>
          </p:grpSpPr>
          <p:sp>
            <p:nvSpPr>
              <p:cNvPr id="47" name="Rectangle 46"/>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48" name="Rectangle 47"/>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49" name="Rectangle 48"/>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1" name="Rectangle 50"/>
            <p:cNvSpPr/>
            <p:nvPr/>
          </p:nvSpPr>
          <p:spPr>
            <a:xfrm>
              <a:off x="1190979" y="896895"/>
              <a:ext cx="7653416" cy="8936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grpSp>
      <p:sp>
        <p:nvSpPr>
          <p:cNvPr id="4" name="Rectangle 3">
            <a:extLst>
              <a:ext uri="{FF2B5EF4-FFF2-40B4-BE49-F238E27FC236}">
                <a16:creationId xmlns:a16="http://schemas.microsoft.com/office/drawing/2014/main" id="{4C39DE70-C279-3B54-422E-EA382C6751EA}"/>
              </a:ext>
            </a:extLst>
          </p:cNvPr>
          <p:cNvSpPr/>
          <p:nvPr/>
        </p:nvSpPr>
        <p:spPr>
          <a:xfrm>
            <a:off x="372331" y="4759193"/>
            <a:ext cx="5992680" cy="196809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98749DB-320C-62D3-7375-EFEAE4A33F40}"/>
              </a:ext>
            </a:extLst>
          </p:cNvPr>
          <p:cNvSpPr txBox="1"/>
          <p:nvPr/>
        </p:nvSpPr>
        <p:spPr>
          <a:xfrm>
            <a:off x="-14780" y="-114254"/>
            <a:ext cx="9158780" cy="646331"/>
          </a:xfrm>
          <a:prstGeom prst="rect">
            <a:avLst/>
          </a:prstGeom>
          <a:solidFill>
            <a:srgbClr val="002060"/>
          </a:solidFill>
        </p:spPr>
        <p:txBody>
          <a:bodyPr wrap="square" rtlCol="0">
            <a:spAutoFit/>
          </a:bodyPr>
          <a:lstStyle/>
          <a:p>
            <a:pPr algn="ctr"/>
            <a:r>
              <a:rPr lang="en-GB" sz="3600" dirty="0">
                <a:solidFill>
                  <a:schemeClr val="bg1"/>
                </a:solidFill>
              </a:rPr>
              <a:t>Qualifications</a:t>
            </a:r>
          </a:p>
        </p:txBody>
      </p:sp>
      <p:pic>
        <p:nvPicPr>
          <p:cNvPr id="12" name="Graphic 11">
            <a:extLst>
              <a:ext uri="{FF2B5EF4-FFF2-40B4-BE49-F238E27FC236}">
                <a16:creationId xmlns:a16="http://schemas.microsoft.com/office/drawing/2014/main" id="{78E6402E-2AB4-7BE4-BCA4-88A73E9A2B5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4781" y="-112090"/>
            <a:ext cx="646331" cy="646331"/>
          </a:xfrm>
          <a:prstGeom prst="rect">
            <a:avLst/>
          </a:prstGeom>
        </p:spPr>
      </p:pic>
    </p:spTree>
    <p:custDataLst>
      <p:tags r:id="rId1"/>
    </p:custDataLst>
    <p:extLst>
      <p:ext uri="{BB962C8B-B14F-4D97-AF65-F5344CB8AC3E}">
        <p14:creationId xmlns:p14="http://schemas.microsoft.com/office/powerpoint/2010/main" val="342693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7"/>
                                        </p:tgtEl>
                                        <p:attrNameLst>
                                          <p:attrName>style.visibility</p:attrName>
                                        </p:attrNameLst>
                                      </p:cBhvr>
                                      <p:to>
                                        <p:strVal val="visible"/>
                                      </p:to>
                                    </p:set>
                                    <p:anim calcmode="lin" valueType="num">
                                      <p:cBhvr additive="base">
                                        <p:cTn id="19" dur="500" fill="hold"/>
                                        <p:tgtEl>
                                          <p:spTgt spid="4097"/>
                                        </p:tgtEl>
                                        <p:attrNameLst>
                                          <p:attrName>ppt_x</p:attrName>
                                        </p:attrNameLst>
                                      </p:cBhvr>
                                      <p:tavLst>
                                        <p:tav tm="0">
                                          <p:val>
                                            <p:strVal val="#ppt_x"/>
                                          </p:val>
                                        </p:tav>
                                        <p:tav tm="100000">
                                          <p:val>
                                            <p:strVal val="#ppt_x"/>
                                          </p:val>
                                        </p:tav>
                                      </p:tavLst>
                                    </p:anim>
                                    <p:anim calcmode="lin" valueType="num">
                                      <p:cBhvr additive="base">
                                        <p:cTn id="20" dur="500" fill="hold"/>
                                        <p:tgtEl>
                                          <p:spTgt spid="409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22171" y="-114254"/>
            <a:ext cx="9158780" cy="6972253"/>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3E6A1FBD-A458-4322-8058-1D01A5CBEA3B}"/>
              </a:ext>
            </a:extLst>
          </p:cNvPr>
          <p:cNvSpPr txBox="1"/>
          <p:nvPr/>
        </p:nvSpPr>
        <p:spPr>
          <a:xfrm>
            <a:off x="-14780" y="-114254"/>
            <a:ext cx="9143999" cy="646331"/>
          </a:xfrm>
          <a:prstGeom prst="rect">
            <a:avLst/>
          </a:prstGeom>
          <a:solidFill>
            <a:srgbClr val="002060"/>
          </a:solidFill>
        </p:spPr>
        <p:txBody>
          <a:bodyPr wrap="square" rtlCol="0">
            <a:spAutoFit/>
          </a:bodyPr>
          <a:lstStyle/>
          <a:p>
            <a:pPr algn="ctr"/>
            <a:r>
              <a:rPr lang="en-GB" sz="3200" dirty="0">
                <a:solidFill>
                  <a:schemeClr val="bg1"/>
                </a:solidFill>
              </a:rPr>
              <a:t>  </a:t>
            </a:r>
            <a:r>
              <a:rPr lang="en-GB" sz="3600" dirty="0">
                <a:solidFill>
                  <a:schemeClr val="bg1"/>
                </a:solidFill>
              </a:rPr>
              <a:t>The KS4 Qualifications – what’s on offer?</a:t>
            </a:r>
          </a:p>
        </p:txBody>
      </p:sp>
      <p:pic>
        <p:nvPicPr>
          <p:cNvPr id="13" name="Graphic 12">
            <a:extLst>
              <a:ext uri="{FF2B5EF4-FFF2-40B4-BE49-F238E27FC236}">
                <a16:creationId xmlns:a16="http://schemas.microsoft.com/office/drawing/2014/main" id="{A705468A-69F0-4D03-8CC0-BFB09538FF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4781" y="-112090"/>
            <a:ext cx="646331" cy="646331"/>
          </a:xfrm>
          <a:prstGeom prst="rect">
            <a:avLst/>
          </a:prstGeom>
        </p:spPr>
      </p:pic>
      <p:sp>
        <p:nvSpPr>
          <p:cNvPr id="3" name="Rectangle 2">
            <a:extLst>
              <a:ext uri="{FF2B5EF4-FFF2-40B4-BE49-F238E27FC236}">
                <a16:creationId xmlns:a16="http://schemas.microsoft.com/office/drawing/2014/main" id="{58012AF7-5751-4030-9C2D-CEC1510E3162}"/>
              </a:ext>
            </a:extLst>
          </p:cNvPr>
          <p:cNvSpPr/>
          <p:nvPr/>
        </p:nvSpPr>
        <p:spPr>
          <a:xfrm>
            <a:off x="352992" y="606751"/>
            <a:ext cx="404703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GCSEs - GENERAL</a:t>
            </a:r>
          </a:p>
        </p:txBody>
      </p:sp>
      <p:sp>
        <p:nvSpPr>
          <p:cNvPr id="8" name="Rectangle 7">
            <a:extLst>
              <a:ext uri="{FF2B5EF4-FFF2-40B4-BE49-F238E27FC236}">
                <a16:creationId xmlns:a16="http://schemas.microsoft.com/office/drawing/2014/main" id="{B2D0EB9E-66A7-4511-95B2-0260E572F061}"/>
              </a:ext>
            </a:extLst>
          </p:cNvPr>
          <p:cNvSpPr/>
          <p:nvPr/>
        </p:nvSpPr>
        <p:spPr>
          <a:xfrm>
            <a:off x="4743981" y="606751"/>
            <a:ext cx="3895194" cy="646331"/>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VOCATIONAL</a:t>
            </a:r>
          </a:p>
        </p:txBody>
      </p:sp>
      <p:sp>
        <p:nvSpPr>
          <p:cNvPr id="4" name="Rectangle 3">
            <a:extLst>
              <a:ext uri="{FF2B5EF4-FFF2-40B4-BE49-F238E27FC236}">
                <a16:creationId xmlns:a16="http://schemas.microsoft.com/office/drawing/2014/main" id="{6CA352C6-108A-4CC3-B82D-36C5FFBF6B25}"/>
              </a:ext>
            </a:extLst>
          </p:cNvPr>
          <p:cNvSpPr/>
          <p:nvPr/>
        </p:nvSpPr>
        <p:spPr>
          <a:xfrm>
            <a:off x="352992" y="1360035"/>
            <a:ext cx="4047030" cy="30359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8C29C19-4CAC-4C9C-BEB8-AE70FB5FCE63}"/>
              </a:ext>
            </a:extLst>
          </p:cNvPr>
          <p:cNvSpPr txBox="1"/>
          <p:nvPr/>
        </p:nvSpPr>
        <p:spPr>
          <a:xfrm>
            <a:off x="504825" y="1377262"/>
            <a:ext cx="3786503" cy="1200329"/>
          </a:xfrm>
          <a:prstGeom prst="rect">
            <a:avLst/>
          </a:prstGeom>
          <a:noFill/>
        </p:spPr>
        <p:txBody>
          <a:bodyPr wrap="square" rtlCol="0">
            <a:spAutoFit/>
          </a:bodyPr>
          <a:lstStyle/>
          <a:p>
            <a:r>
              <a:rPr lang="en-GB" sz="2400" dirty="0"/>
              <a:t>Can you name some of the GCSE subjects your school offers?</a:t>
            </a:r>
            <a:endParaRPr lang="en-GB" sz="2000" dirty="0">
              <a:solidFill>
                <a:schemeClr val="bg1"/>
              </a:solidFill>
            </a:endParaRPr>
          </a:p>
        </p:txBody>
      </p:sp>
      <p:sp>
        <p:nvSpPr>
          <p:cNvPr id="11" name="Rectangle 10">
            <a:extLst>
              <a:ext uri="{FF2B5EF4-FFF2-40B4-BE49-F238E27FC236}">
                <a16:creationId xmlns:a16="http://schemas.microsoft.com/office/drawing/2014/main" id="{D9AD4A58-F32E-4CB9-A2BF-DC784CD2A4FA}"/>
              </a:ext>
            </a:extLst>
          </p:cNvPr>
          <p:cNvSpPr/>
          <p:nvPr/>
        </p:nvSpPr>
        <p:spPr>
          <a:xfrm>
            <a:off x="4743981" y="1360034"/>
            <a:ext cx="3895194" cy="303590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D7AF3F2-38A0-4BFB-B221-EE037752C5B2}"/>
              </a:ext>
            </a:extLst>
          </p:cNvPr>
          <p:cNvSpPr txBox="1"/>
          <p:nvPr/>
        </p:nvSpPr>
        <p:spPr>
          <a:xfrm>
            <a:off x="4886633" y="1377262"/>
            <a:ext cx="3645488" cy="1569660"/>
          </a:xfrm>
          <a:prstGeom prst="rect">
            <a:avLst/>
          </a:prstGeom>
          <a:noFill/>
        </p:spPr>
        <p:txBody>
          <a:bodyPr wrap="square" rtlCol="0">
            <a:spAutoFit/>
          </a:bodyPr>
          <a:lstStyle/>
          <a:p>
            <a:r>
              <a:rPr lang="en-GB" sz="2400" dirty="0"/>
              <a:t>Does your school offer any alternative vocational courses (related to a job area)?</a:t>
            </a:r>
            <a:endParaRPr lang="en-GB" sz="2000" dirty="0">
              <a:solidFill>
                <a:schemeClr val="bg1"/>
              </a:solidFill>
            </a:endParaRPr>
          </a:p>
        </p:txBody>
      </p:sp>
      <p:sp>
        <p:nvSpPr>
          <p:cNvPr id="15" name="Rectangle 14">
            <a:extLst>
              <a:ext uri="{FF2B5EF4-FFF2-40B4-BE49-F238E27FC236}">
                <a16:creationId xmlns:a16="http://schemas.microsoft.com/office/drawing/2014/main" id="{74666B18-ECC3-462A-A1B4-2C36177F6FA2}"/>
              </a:ext>
            </a:extLst>
          </p:cNvPr>
          <p:cNvSpPr/>
          <p:nvPr/>
        </p:nvSpPr>
        <p:spPr>
          <a:xfrm>
            <a:off x="352992" y="4484821"/>
            <a:ext cx="8301228" cy="64633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Which subjects are compulsory – you have to do them?</a:t>
            </a:r>
          </a:p>
        </p:txBody>
      </p:sp>
      <p:sp>
        <p:nvSpPr>
          <p:cNvPr id="2" name="Rectangle 1">
            <a:extLst>
              <a:ext uri="{FF2B5EF4-FFF2-40B4-BE49-F238E27FC236}">
                <a16:creationId xmlns:a16="http://schemas.microsoft.com/office/drawing/2014/main" id="{2FBEBB70-058B-119F-1138-3AA3B944B908}"/>
              </a:ext>
            </a:extLst>
          </p:cNvPr>
          <p:cNvSpPr/>
          <p:nvPr/>
        </p:nvSpPr>
        <p:spPr>
          <a:xfrm>
            <a:off x="352992" y="5220030"/>
            <a:ext cx="8277225" cy="1366684"/>
          </a:xfrm>
          <a:prstGeom prst="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B5E6C2F7-2FF0-40DB-9679-DC6E7AD55F01}"/>
              </a:ext>
            </a:extLst>
          </p:cNvPr>
          <p:cNvSpPr txBox="1"/>
          <p:nvPr/>
        </p:nvSpPr>
        <p:spPr>
          <a:xfrm>
            <a:off x="617694" y="5510667"/>
            <a:ext cx="7914426" cy="830997"/>
          </a:xfrm>
          <a:prstGeom prst="rect">
            <a:avLst/>
          </a:prstGeom>
          <a:noFill/>
        </p:spPr>
        <p:txBody>
          <a:bodyPr wrap="square" rtlCol="0">
            <a:spAutoFit/>
          </a:bodyPr>
          <a:lstStyle/>
          <a:p>
            <a:r>
              <a:rPr lang="en-GB" sz="2400" dirty="0"/>
              <a:t>TASK: Using the list you made as a class, make YOUR own list of YOUR top 8 subjects and then mark you favourite 3 with a *</a:t>
            </a:r>
          </a:p>
        </p:txBody>
      </p:sp>
      <p:sp>
        <p:nvSpPr>
          <p:cNvPr id="16" name="Star: 32 Points 15">
            <a:extLst>
              <a:ext uri="{FF2B5EF4-FFF2-40B4-BE49-F238E27FC236}">
                <a16:creationId xmlns:a16="http://schemas.microsoft.com/office/drawing/2014/main" id="{C29EC7A8-21CA-40B1-BB92-BE251AD388FB}"/>
              </a:ext>
            </a:extLst>
          </p:cNvPr>
          <p:cNvSpPr/>
          <p:nvPr/>
        </p:nvSpPr>
        <p:spPr>
          <a:xfrm>
            <a:off x="7069217" y="5092410"/>
            <a:ext cx="2067392" cy="1667510"/>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5-10 mins</a:t>
            </a:r>
          </a:p>
        </p:txBody>
      </p:sp>
    </p:spTree>
    <p:extLst>
      <p:ext uri="{BB962C8B-B14F-4D97-AF65-F5344CB8AC3E}">
        <p14:creationId xmlns:p14="http://schemas.microsoft.com/office/powerpoint/2010/main" val="167990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heel(1)">
                                      <p:cBhvr>
                                        <p:cTn id="25" dur="20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7" presetClass="emph" presetSubtype="0" fill="remove" grpId="1" nodeType="clickEffect">
                                  <p:stCondLst>
                                    <p:cond delay="0"/>
                                  </p:stCondLst>
                                  <p:childTnLst>
                                    <p:animClr clrSpc="rgb" dir="cw">
                                      <p:cBhvr override="childStyle">
                                        <p:cTn id="29" dur="250" autoRev="1" fill="remove"/>
                                        <p:tgtEl>
                                          <p:spTgt spid="16"/>
                                        </p:tgtEl>
                                        <p:attrNameLst>
                                          <p:attrName>style.color</p:attrName>
                                        </p:attrNameLst>
                                      </p:cBhvr>
                                      <p:to>
                                        <a:schemeClr val="bg1"/>
                                      </p:to>
                                    </p:animClr>
                                    <p:animClr clrSpc="rgb" dir="cw">
                                      <p:cBhvr>
                                        <p:cTn id="30" dur="250" autoRev="1" fill="remove"/>
                                        <p:tgtEl>
                                          <p:spTgt spid="16"/>
                                        </p:tgtEl>
                                        <p:attrNameLst>
                                          <p:attrName>fillcolor</p:attrName>
                                        </p:attrNameLst>
                                      </p:cBhvr>
                                      <p:to>
                                        <a:schemeClr val="bg1"/>
                                      </p:to>
                                    </p:animClr>
                                    <p:set>
                                      <p:cBhvr>
                                        <p:cTn id="31" dur="250" autoRev="1" fill="remove"/>
                                        <p:tgtEl>
                                          <p:spTgt spid="16"/>
                                        </p:tgtEl>
                                        <p:attrNameLst>
                                          <p:attrName>fill.type</p:attrName>
                                        </p:attrNameLst>
                                      </p:cBhvr>
                                      <p:to>
                                        <p:strVal val="solid"/>
                                      </p:to>
                                    </p:set>
                                    <p:set>
                                      <p:cBhvr>
                                        <p:cTn id="32" dur="250" autoRev="1" fill="remove"/>
                                        <p:tgtEl>
                                          <p:spTgt spid="1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6" grpId="0"/>
      <p:bldP spid="16" grpId="0" animBg="1"/>
      <p:bldP spid="1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14780" y="-114254"/>
            <a:ext cx="9158780" cy="6972253"/>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3E6A1FBD-A458-4322-8058-1D01A5CBEA3B}"/>
              </a:ext>
            </a:extLst>
          </p:cNvPr>
          <p:cNvSpPr txBox="1"/>
          <p:nvPr/>
        </p:nvSpPr>
        <p:spPr>
          <a:xfrm>
            <a:off x="-14780" y="-114254"/>
            <a:ext cx="9143999" cy="646331"/>
          </a:xfrm>
          <a:prstGeom prst="rect">
            <a:avLst/>
          </a:prstGeom>
          <a:solidFill>
            <a:srgbClr val="002060"/>
          </a:solidFill>
        </p:spPr>
        <p:txBody>
          <a:bodyPr wrap="square" rtlCol="0">
            <a:spAutoFit/>
          </a:bodyPr>
          <a:lstStyle/>
          <a:p>
            <a:pPr algn="ctr"/>
            <a:r>
              <a:rPr lang="en-GB" sz="3600" dirty="0">
                <a:solidFill>
                  <a:schemeClr val="bg1"/>
                </a:solidFill>
              </a:rPr>
              <a:t>Good idea to consider these things</a:t>
            </a:r>
          </a:p>
        </p:txBody>
      </p:sp>
      <p:pic>
        <p:nvPicPr>
          <p:cNvPr id="13" name="Graphic 12">
            <a:extLst>
              <a:ext uri="{FF2B5EF4-FFF2-40B4-BE49-F238E27FC236}">
                <a16:creationId xmlns:a16="http://schemas.microsoft.com/office/drawing/2014/main" id="{A705468A-69F0-4D03-8CC0-BFB09538FF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4781" y="-112090"/>
            <a:ext cx="646331" cy="646331"/>
          </a:xfrm>
          <a:prstGeom prst="rect">
            <a:avLst/>
          </a:prstGeom>
        </p:spPr>
      </p:pic>
      <p:sp>
        <p:nvSpPr>
          <p:cNvPr id="2" name="Rectangle: Rounded Corners 1">
            <a:extLst>
              <a:ext uri="{FF2B5EF4-FFF2-40B4-BE49-F238E27FC236}">
                <a16:creationId xmlns:a16="http://schemas.microsoft.com/office/drawing/2014/main" id="{6A74DFC7-6B9A-40C8-9BC4-E43DF6AB0A7D}"/>
              </a:ext>
            </a:extLst>
          </p:cNvPr>
          <p:cNvSpPr/>
          <p:nvPr/>
        </p:nvSpPr>
        <p:spPr>
          <a:xfrm>
            <a:off x="271305" y="838200"/>
            <a:ext cx="3952876" cy="2590800"/>
          </a:xfrm>
          <a:prstGeom prst="round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you want a job or career in science or engineering, then do double or triple science</a:t>
            </a:r>
          </a:p>
        </p:txBody>
      </p:sp>
      <p:sp>
        <p:nvSpPr>
          <p:cNvPr id="16" name="Rectangle: Rounded Corners 15">
            <a:extLst>
              <a:ext uri="{FF2B5EF4-FFF2-40B4-BE49-F238E27FC236}">
                <a16:creationId xmlns:a16="http://schemas.microsoft.com/office/drawing/2014/main" id="{D1C70D24-E0EC-49D7-83AD-B4617ED2AAC2}"/>
              </a:ext>
            </a:extLst>
          </p:cNvPr>
          <p:cNvSpPr/>
          <p:nvPr/>
        </p:nvSpPr>
        <p:spPr>
          <a:xfrm>
            <a:off x="4919820" y="838200"/>
            <a:ext cx="3952876" cy="2590799"/>
          </a:xfrm>
          <a:prstGeom prst="round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you want a job working abroad or you would like to travel, a language is really useful</a:t>
            </a:r>
          </a:p>
        </p:txBody>
      </p:sp>
      <p:sp>
        <p:nvSpPr>
          <p:cNvPr id="17" name="Rectangle: Rounded Corners 16">
            <a:extLst>
              <a:ext uri="{FF2B5EF4-FFF2-40B4-BE49-F238E27FC236}">
                <a16:creationId xmlns:a16="http://schemas.microsoft.com/office/drawing/2014/main" id="{64D13E56-5E68-40D3-867E-039D1D63A405}"/>
              </a:ext>
            </a:extLst>
          </p:cNvPr>
          <p:cNvSpPr/>
          <p:nvPr/>
        </p:nvSpPr>
        <p:spPr>
          <a:xfrm>
            <a:off x="2521052" y="3732959"/>
            <a:ext cx="4101896" cy="2590800"/>
          </a:xfrm>
          <a:prstGeom prst="round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you want to study a subject in sixth form or college then don’t drop it for Year 10 e.g. you want to do Art A Level don’t drop art at GCSE</a:t>
            </a:r>
          </a:p>
        </p:txBody>
      </p:sp>
    </p:spTree>
    <p:extLst>
      <p:ext uri="{BB962C8B-B14F-4D97-AF65-F5344CB8AC3E}">
        <p14:creationId xmlns:p14="http://schemas.microsoft.com/office/powerpoint/2010/main" val="332136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007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5" name="TextBox 14">
            <a:extLst>
              <a:ext uri="{FF2B5EF4-FFF2-40B4-BE49-F238E27FC236}">
                <a16:creationId xmlns:a16="http://schemas.microsoft.com/office/drawing/2014/main" id="{F429F7BE-DCF1-43A2-8428-2C4E492E5192}"/>
              </a:ext>
            </a:extLst>
          </p:cNvPr>
          <p:cNvSpPr txBox="1"/>
          <p:nvPr/>
        </p:nvSpPr>
        <p:spPr>
          <a:xfrm>
            <a:off x="4429782" y="5791901"/>
            <a:ext cx="5198939" cy="646331"/>
          </a:xfrm>
          <a:prstGeom prst="rect">
            <a:avLst/>
          </a:prstGeom>
          <a:noFill/>
        </p:spPr>
        <p:txBody>
          <a:bodyPr wrap="square" rtlCol="0">
            <a:spAutoFit/>
          </a:bodyPr>
          <a:lstStyle/>
          <a:p>
            <a:pPr algn="ctr"/>
            <a:r>
              <a:rPr lang="en-GB" sz="3600" b="1" dirty="0">
                <a:solidFill>
                  <a:srgbClr val="002060"/>
                </a:solidFill>
                <a:hlinkClick r:id="rId3">
                  <a:extLst>
                    <a:ext uri="{A12FA001-AC4F-418D-AE19-62706E023703}">
                      <ahyp:hlinkClr xmlns:ahyp="http://schemas.microsoft.com/office/drawing/2018/hyperlinkcolor" val="tx"/>
                    </a:ext>
                  </a:extLst>
                </a:hlinkClick>
              </a:rPr>
              <a:t>careerpilot.org.uk</a:t>
            </a:r>
            <a:endParaRPr lang="en-GB" sz="3600" b="1" dirty="0">
              <a:solidFill>
                <a:srgbClr val="002060"/>
              </a:solidFill>
            </a:endParaRPr>
          </a:p>
        </p:txBody>
      </p:sp>
      <p:pic>
        <p:nvPicPr>
          <p:cNvPr id="7" name="Picture 6">
            <a:extLst>
              <a:ext uri="{FF2B5EF4-FFF2-40B4-BE49-F238E27FC236}">
                <a16:creationId xmlns:a16="http://schemas.microsoft.com/office/drawing/2014/main" id="{3ACE59B0-570D-4251-BDF1-5CF5C26BD6A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4177" b="4177"/>
          <a:stretch/>
        </p:blipFill>
        <p:spPr>
          <a:xfrm>
            <a:off x="224210" y="1348716"/>
            <a:ext cx="4828352" cy="5010151"/>
          </a:xfrm>
          <a:prstGeom prst="rect">
            <a:avLst/>
          </a:prstGeom>
        </p:spPr>
      </p:pic>
      <p:sp>
        <p:nvSpPr>
          <p:cNvPr id="8" name="Rectangle 7">
            <a:extLst>
              <a:ext uri="{FF2B5EF4-FFF2-40B4-BE49-F238E27FC236}">
                <a16:creationId xmlns:a16="http://schemas.microsoft.com/office/drawing/2014/main" id="{01C16031-72A3-403F-9684-E9B768118AF5}"/>
              </a:ext>
            </a:extLst>
          </p:cNvPr>
          <p:cNvSpPr/>
          <p:nvPr/>
        </p:nvSpPr>
        <p:spPr>
          <a:xfrm>
            <a:off x="0" y="-31056"/>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Introducing Careerpilot</a:t>
            </a:r>
          </a:p>
        </p:txBody>
      </p:sp>
      <p:sp>
        <p:nvSpPr>
          <p:cNvPr id="13" name="Speech Bubble: Rectangle 12">
            <a:extLst>
              <a:ext uri="{FF2B5EF4-FFF2-40B4-BE49-F238E27FC236}">
                <a16:creationId xmlns:a16="http://schemas.microsoft.com/office/drawing/2014/main" id="{F8C06C43-97F5-45BA-82E0-37B59EC461B7}"/>
              </a:ext>
            </a:extLst>
          </p:cNvPr>
          <p:cNvSpPr/>
          <p:nvPr/>
        </p:nvSpPr>
        <p:spPr>
          <a:xfrm>
            <a:off x="5391150" y="4247326"/>
            <a:ext cx="3481627" cy="942975"/>
          </a:xfrm>
          <a:prstGeom prst="wedgeRectCallout">
            <a:avLst>
              <a:gd name="adj1" fmla="val -100959"/>
              <a:gd name="adj2" fmla="val 108043"/>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Future qualifications and pathways</a:t>
            </a:r>
          </a:p>
        </p:txBody>
      </p:sp>
      <p:pic>
        <p:nvPicPr>
          <p:cNvPr id="3" name="Picture 2">
            <a:extLst>
              <a:ext uri="{FF2B5EF4-FFF2-40B4-BE49-F238E27FC236}">
                <a16:creationId xmlns:a16="http://schemas.microsoft.com/office/drawing/2014/main" id="{DD42557F-EBBA-49A6-827C-3419558AB08C}"/>
              </a:ext>
            </a:extLst>
          </p:cNvPr>
          <p:cNvPicPr>
            <a:picLocks noChangeAspect="1"/>
          </p:cNvPicPr>
          <p:nvPr/>
        </p:nvPicPr>
        <p:blipFill rotWithShape="1">
          <a:blip r:embed="rId5"/>
          <a:srcRect l="50000" t="6215" r="11924" b="6433"/>
          <a:stretch/>
        </p:blipFill>
        <p:spPr>
          <a:xfrm>
            <a:off x="224211" y="1042898"/>
            <a:ext cx="4828352" cy="3151263"/>
          </a:xfrm>
          <a:prstGeom prst="rect">
            <a:avLst/>
          </a:prstGeom>
        </p:spPr>
      </p:pic>
      <p:sp>
        <p:nvSpPr>
          <p:cNvPr id="10" name="Speech Bubble: Rectangle 9">
            <a:extLst>
              <a:ext uri="{FF2B5EF4-FFF2-40B4-BE49-F238E27FC236}">
                <a16:creationId xmlns:a16="http://schemas.microsoft.com/office/drawing/2014/main" id="{A46BC127-356B-48C1-BDC2-059F8CDA46CA}"/>
              </a:ext>
            </a:extLst>
          </p:cNvPr>
          <p:cNvSpPr/>
          <p:nvPr/>
        </p:nvSpPr>
        <p:spPr>
          <a:xfrm>
            <a:off x="5443299" y="1508889"/>
            <a:ext cx="3430173" cy="1243015"/>
          </a:xfrm>
          <a:prstGeom prst="wedgeRectCallout">
            <a:avLst>
              <a:gd name="adj1" fmla="val -115190"/>
              <a:gd name="adj2" fmla="val -65623"/>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3300" y="2927307"/>
            <a:ext cx="3429478" cy="942975"/>
          </a:xfrm>
          <a:prstGeom prst="wedgeRectCallout">
            <a:avLst>
              <a:gd name="adj1" fmla="val -92139"/>
              <a:gd name="adj2" fmla="val -5387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Quizzes, tools</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
        <p:nvSpPr>
          <p:cNvPr id="14" name="Explosion 2 7">
            <a:extLst>
              <a:ext uri="{FF2B5EF4-FFF2-40B4-BE49-F238E27FC236}">
                <a16:creationId xmlns:a16="http://schemas.microsoft.com/office/drawing/2014/main" id="{3B808B1A-4272-4797-A0C5-0F5E4E4700B0}"/>
              </a:ext>
            </a:extLst>
          </p:cNvPr>
          <p:cNvSpPr/>
          <p:nvPr/>
        </p:nvSpPr>
        <p:spPr>
          <a:xfrm>
            <a:off x="495392" y="646040"/>
            <a:ext cx="8075731" cy="5975097"/>
          </a:xfrm>
          <a:prstGeom prst="irregularSeal2">
            <a:avLst/>
          </a:prstGeom>
          <a:solidFill>
            <a:srgbClr val="002060"/>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400" dirty="0"/>
              <a:t>Sign in to Careerpilot at school or any time at home to explore ideas for your future career. </a:t>
            </a:r>
          </a:p>
          <a:p>
            <a:pPr algn="ctr"/>
            <a:endParaRPr lang="en-GB" sz="2400" dirty="0"/>
          </a:p>
          <a:p>
            <a:pPr algn="ctr"/>
            <a:r>
              <a:rPr lang="en-GB" sz="2400" dirty="0"/>
              <a:t>You keep your Careerpilot account until you are 20!</a:t>
            </a:r>
          </a:p>
        </p:txBody>
      </p:sp>
    </p:spTree>
    <p:extLst>
      <p:ext uri="{BB962C8B-B14F-4D97-AF65-F5344CB8AC3E}">
        <p14:creationId xmlns:p14="http://schemas.microsoft.com/office/powerpoint/2010/main" val="90834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1572"/>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grpSp>
        <p:nvGrpSpPr>
          <p:cNvPr id="10" name="Group 9">
            <a:extLst>
              <a:ext uri="{FF2B5EF4-FFF2-40B4-BE49-F238E27FC236}">
                <a16:creationId xmlns:a16="http://schemas.microsoft.com/office/drawing/2014/main" id="{6182E390-171C-4DD2-A5C7-29535C4C9573}"/>
              </a:ext>
            </a:extLst>
          </p:cNvPr>
          <p:cNvGrpSpPr/>
          <p:nvPr/>
        </p:nvGrpSpPr>
        <p:grpSpPr>
          <a:xfrm>
            <a:off x="384987" y="3036409"/>
            <a:ext cx="7966043" cy="2451639"/>
            <a:chOff x="363238" y="3490238"/>
            <a:chExt cx="7966043" cy="2451639"/>
          </a:xfrm>
        </p:grpSpPr>
        <p:sp>
          <p:nvSpPr>
            <p:cNvPr id="22" name="Rectangle 21">
              <a:extLst>
                <a:ext uri="{FF2B5EF4-FFF2-40B4-BE49-F238E27FC236}">
                  <a16:creationId xmlns:a16="http://schemas.microsoft.com/office/drawing/2014/main" id="{21564683-49E5-4495-B442-C0DC71D2F433}"/>
                </a:ext>
              </a:extLst>
            </p:cNvPr>
            <p:cNvSpPr/>
            <p:nvPr/>
          </p:nvSpPr>
          <p:spPr>
            <a:xfrm>
              <a:off x="363238" y="3490238"/>
              <a:ext cx="7850569" cy="1938992"/>
            </a:xfrm>
            <a:prstGeom prst="rect">
              <a:avLst/>
            </a:prstGeom>
            <a:solidFill>
              <a:schemeClr val="bg1"/>
            </a:solidFill>
          </p:spPr>
          <p:txBody>
            <a:bodyPr wrap="square">
              <a:spAutoFit/>
            </a:bodyPr>
            <a:lstStyle/>
            <a:p>
              <a:endParaRPr lang="en-GB" altLang="en-US" sz="2400" b="1" dirty="0">
                <a:solidFill>
                  <a:srgbClr val="002060"/>
                </a:solidFill>
                <a:latin typeface="Calibri" panose="020F0502020204030204" pitchFamily="34" charset="0"/>
              </a:endParaRPr>
            </a:p>
            <a:p>
              <a:pPr marL="457200" indent="-457200">
                <a:buAutoNum type="arabicPeriod" startAt="2"/>
              </a:pPr>
              <a:r>
                <a:rPr lang="en-GB" altLang="en-US" sz="2400" dirty="0">
                  <a:latin typeface="Calibri" panose="020F0502020204030204" pitchFamily="34" charset="0"/>
                </a:rPr>
                <a:t>Click on ‘Start With You’ then ‘Start with Subject’ and explore your top three subjects to see where they could lead.</a:t>
              </a:r>
            </a:p>
            <a:p>
              <a:pPr marL="457200" indent="-457200">
                <a:buAutoNum type="arabicPeriod" startAt="2"/>
              </a:pPr>
              <a:endParaRPr lang="en-GB" altLang="en-US" sz="2400" b="1" dirty="0">
                <a:solidFill>
                  <a:srgbClr val="002060"/>
                </a:solidFill>
                <a:latin typeface="Calibri" panose="020F0502020204030204" pitchFamily="34" charset="0"/>
              </a:endParaRPr>
            </a:p>
          </p:txBody>
        </p:sp>
        <p:pic>
          <p:nvPicPr>
            <p:cNvPr id="23" name="Picture 22">
              <a:extLst>
                <a:ext uri="{FF2B5EF4-FFF2-40B4-BE49-F238E27FC236}">
                  <a16:creationId xmlns:a16="http://schemas.microsoft.com/office/drawing/2014/main" id="{1B4219DC-3560-44E8-9777-B159CC4E69AF}"/>
                </a:ext>
              </a:extLst>
            </p:cNvPr>
            <p:cNvPicPr>
              <a:picLocks noChangeAspect="1"/>
            </p:cNvPicPr>
            <p:nvPr/>
          </p:nvPicPr>
          <p:blipFill>
            <a:blip r:embed="rId4"/>
            <a:stretch>
              <a:fillRect/>
            </a:stretch>
          </p:blipFill>
          <p:spPr>
            <a:xfrm>
              <a:off x="7248914" y="4721029"/>
              <a:ext cx="1080367" cy="1220848"/>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grpSp>
      <p:grpSp>
        <p:nvGrpSpPr>
          <p:cNvPr id="4" name="Group 3">
            <a:extLst>
              <a:ext uri="{FF2B5EF4-FFF2-40B4-BE49-F238E27FC236}">
                <a16:creationId xmlns:a16="http://schemas.microsoft.com/office/drawing/2014/main" id="{6B509789-4EBA-15D5-A676-8038E2D3C858}"/>
              </a:ext>
            </a:extLst>
          </p:cNvPr>
          <p:cNvGrpSpPr/>
          <p:nvPr/>
        </p:nvGrpSpPr>
        <p:grpSpPr>
          <a:xfrm>
            <a:off x="384988" y="1247606"/>
            <a:ext cx="7850569" cy="1200329"/>
            <a:chOff x="384988" y="1300270"/>
            <a:chExt cx="7850569" cy="1200329"/>
          </a:xfrm>
        </p:grpSpPr>
        <p:sp>
          <p:nvSpPr>
            <p:cNvPr id="6" name="Rectangle 5">
              <a:extLst>
                <a:ext uri="{FF2B5EF4-FFF2-40B4-BE49-F238E27FC236}">
                  <a16:creationId xmlns:a16="http://schemas.microsoft.com/office/drawing/2014/main" id="{745F6B8F-A84B-DC4F-ADAE-E48455D522B6}"/>
                </a:ext>
              </a:extLst>
            </p:cNvPr>
            <p:cNvSpPr/>
            <p:nvPr/>
          </p:nvSpPr>
          <p:spPr>
            <a:xfrm>
              <a:off x="384988" y="1300270"/>
              <a:ext cx="7850568" cy="1200329"/>
            </a:xfrm>
            <a:prstGeom prst="rect">
              <a:avLst/>
            </a:prstGeom>
            <a:solidFill>
              <a:schemeClr val="bg1"/>
            </a:solidFill>
          </p:spPr>
          <p:txBody>
            <a:bodyPr wrap="square">
              <a:spAutoFit/>
            </a:bodyPr>
            <a:lstStyle/>
            <a:p>
              <a:endParaRPr lang="en-GB" altLang="en-US" sz="2400" b="1" dirty="0">
                <a:solidFill>
                  <a:srgbClr val="002060"/>
                </a:solidFill>
                <a:latin typeface="Calibri" panose="020F0502020204030204" pitchFamily="34" charset="0"/>
              </a:endParaRPr>
            </a:p>
            <a:p>
              <a:pPr marL="457200" indent="-457200">
                <a:buAutoNum type="arabicPeriod"/>
              </a:pPr>
              <a:r>
                <a:rPr lang="en-GB" altLang="en-US" sz="2400" dirty="0">
                  <a:latin typeface="Calibri" panose="020F0502020204030204" pitchFamily="34" charset="0"/>
                </a:rPr>
                <a:t>Register or sign in to Careerpilot</a:t>
              </a:r>
            </a:p>
            <a:p>
              <a:pPr marL="457200" indent="-457200">
                <a:buAutoNum type="arabicPeriod"/>
              </a:pPr>
              <a:endParaRPr lang="en-GB" altLang="en-US" sz="2400" b="1" dirty="0">
                <a:solidFill>
                  <a:srgbClr val="002060"/>
                </a:solidFill>
                <a:latin typeface="Calibri" panose="020F0502020204030204" pitchFamily="34" charset="0"/>
              </a:endParaRPr>
            </a:p>
          </p:txBody>
        </p:sp>
        <p:pic>
          <p:nvPicPr>
            <p:cNvPr id="3" name="Picture 2" descr="A screenshot of a computer&#10;&#10;Description automatically generated">
              <a:extLst>
                <a:ext uri="{FF2B5EF4-FFF2-40B4-BE49-F238E27FC236}">
                  <a16:creationId xmlns:a16="http://schemas.microsoft.com/office/drawing/2014/main" id="{3600AF20-86CE-D2F0-2D76-E3D2F84063A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852" t="3187" r="11306" b="4904"/>
            <a:stretch/>
          </p:blipFill>
          <p:spPr>
            <a:xfrm>
              <a:off x="6526170" y="1325403"/>
              <a:ext cx="1709387" cy="1150062"/>
            </a:xfrm>
            <a:prstGeom prst="rect">
              <a:avLst/>
            </a:prstGeom>
          </p:spPr>
        </p:pic>
      </p:grpSp>
    </p:spTree>
    <p:extLst>
      <p:ext uri="{BB962C8B-B14F-4D97-AF65-F5344CB8AC3E}">
        <p14:creationId xmlns:p14="http://schemas.microsoft.com/office/powerpoint/2010/main" val="324961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0072BA"/>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39631" y="36987"/>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315650" y="989694"/>
            <a:ext cx="4677275" cy="5613923"/>
          </a:xfrm>
          <a:prstGeom prst="rect">
            <a:avLst/>
          </a:prstGeom>
          <a:effectLst>
            <a:outerShdw blurRad="63500" sx="102000" sy="102000" algn="ctr" rotWithShape="0">
              <a:prstClr val="black">
                <a:alpha val="40000"/>
              </a:prstClr>
            </a:outerShdw>
          </a:effectLst>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028" y="4184482"/>
            <a:ext cx="2391229"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151075" y="1263912"/>
            <a:ext cx="4512282" cy="2920570"/>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5786" y="957536"/>
            <a:ext cx="1502798"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10" descr="Badge 1 with solid fill">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
        <p:nvSpPr>
          <p:cNvPr id="21" name="Explosion 2 20"/>
          <p:cNvSpPr/>
          <p:nvPr/>
        </p:nvSpPr>
        <p:spPr>
          <a:xfrm>
            <a:off x="175545" y="3542267"/>
            <a:ext cx="5059903" cy="3188541"/>
          </a:xfrm>
          <a:prstGeom prst="irregularSeal2">
            <a:avLst/>
          </a:prstGeom>
          <a:solidFill>
            <a:srgbClr val="002060"/>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you have registered before – sign in</a:t>
            </a:r>
          </a:p>
        </p:txBody>
      </p:sp>
    </p:spTree>
    <p:extLst>
      <p:ext uri="{BB962C8B-B14F-4D97-AF65-F5344CB8AC3E}">
        <p14:creationId xmlns:p14="http://schemas.microsoft.com/office/powerpoint/2010/main" val="10559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1"/>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Explore subjects</a:t>
            </a:r>
          </a:p>
        </p:txBody>
      </p:sp>
      <p:pic>
        <p:nvPicPr>
          <p:cNvPr id="6" name="Graphic 5">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7" name="Picture 6">
            <a:extLst>
              <a:ext uri="{FF2B5EF4-FFF2-40B4-BE49-F238E27FC236}">
                <a16:creationId xmlns:a16="http://schemas.microsoft.com/office/drawing/2014/main" id="{D826C96F-49E0-4802-900B-CF7C216BC54A}"/>
              </a:ext>
            </a:extLst>
          </p:cNvPr>
          <p:cNvPicPr>
            <a:picLocks noChangeAspect="1"/>
          </p:cNvPicPr>
          <p:nvPr/>
        </p:nvPicPr>
        <p:blipFill>
          <a:blip r:embed="rId5"/>
          <a:stretch>
            <a:fillRect/>
          </a:stretch>
        </p:blipFill>
        <p:spPr>
          <a:xfrm>
            <a:off x="227706" y="816980"/>
            <a:ext cx="5306408" cy="3434567"/>
          </a:xfrm>
          <a:prstGeom prst="rect">
            <a:avLst/>
          </a:prstGeom>
          <a:effectLst>
            <a:outerShdw blurRad="63500" sx="102000" sy="102000" algn="ctr" rotWithShape="0">
              <a:prstClr val="black">
                <a:alpha val="40000"/>
              </a:prstClr>
            </a:outerShdw>
          </a:effectLst>
        </p:spPr>
      </p:pic>
      <p:sp>
        <p:nvSpPr>
          <p:cNvPr id="11" name="Rectangle 10">
            <a:extLst>
              <a:ext uri="{FF2B5EF4-FFF2-40B4-BE49-F238E27FC236}">
                <a16:creationId xmlns:a16="http://schemas.microsoft.com/office/drawing/2014/main" id="{902FB952-3A30-4687-9087-EB2482D0E93C}"/>
              </a:ext>
            </a:extLst>
          </p:cNvPr>
          <p:cNvSpPr/>
          <p:nvPr/>
        </p:nvSpPr>
        <p:spPr>
          <a:xfrm>
            <a:off x="462707" y="2662270"/>
            <a:ext cx="4836405" cy="39844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8224B637-A53A-4B8A-8766-3CE678CC3515}"/>
              </a:ext>
            </a:extLst>
          </p:cNvPr>
          <p:cNvPicPr>
            <a:picLocks noChangeAspect="1"/>
          </p:cNvPicPr>
          <p:nvPr/>
        </p:nvPicPr>
        <p:blipFill>
          <a:blip r:embed="rId6"/>
          <a:stretch>
            <a:fillRect/>
          </a:stretch>
        </p:blipFill>
        <p:spPr>
          <a:xfrm>
            <a:off x="1443208" y="3428999"/>
            <a:ext cx="7524521" cy="3209919"/>
          </a:xfrm>
          <a:prstGeom prst="rect">
            <a:avLst/>
          </a:prstGeom>
          <a:effectLst>
            <a:outerShdw blurRad="63500" sx="102000" sy="102000" algn="ctr" rotWithShape="0">
              <a:prstClr val="black">
                <a:alpha val="40000"/>
              </a:prstClr>
            </a:outerShdw>
          </a:effectLst>
        </p:spPr>
      </p:pic>
      <p:sp>
        <p:nvSpPr>
          <p:cNvPr id="13" name="Rectangle 12">
            <a:extLst>
              <a:ext uri="{FF2B5EF4-FFF2-40B4-BE49-F238E27FC236}">
                <a16:creationId xmlns:a16="http://schemas.microsoft.com/office/drawing/2014/main" id="{593B677B-8AF2-48F6-AA65-C943184B83BB}"/>
              </a:ext>
            </a:extLst>
          </p:cNvPr>
          <p:cNvSpPr/>
          <p:nvPr/>
        </p:nvSpPr>
        <p:spPr>
          <a:xfrm>
            <a:off x="7106292" y="4417390"/>
            <a:ext cx="1575413" cy="208575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38818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Choosing subjects</a:t>
            </a:r>
          </a:p>
        </p:txBody>
      </p:sp>
      <p:pic>
        <p:nvPicPr>
          <p:cNvPr id="12" name="Picture 11">
            <a:extLst>
              <a:ext uri="{FF2B5EF4-FFF2-40B4-BE49-F238E27FC236}">
                <a16:creationId xmlns:a16="http://schemas.microsoft.com/office/drawing/2014/main" id="{78AC1816-4AE5-4A5A-8283-B4C51A450D07}"/>
              </a:ext>
            </a:extLst>
          </p:cNvPr>
          <p:cNvPicPr>
            <a:picLocks noChangeAspect="1"/>
          </p:cNvPicPr>
          <p:nvPr/>
        </p:nvPicPr>
        <p:blipFill>
          <a:blip r:embed="rId4">
            <a:extLst>
              <a:ext uri="{28A0092B-C50C-407E-A947-70E740481C1C}">
                <a14:useLocalDpi xmlns:a14="http://schemas.microsoft.com/office/drawing/2010/main" val="0"/>
              </a:ext>
            </a:extLst>
          </a:blip>
          <a:srcRect l="1530" r="1530"/>
          <a:stretch/>
        </p:blipFill>
        <p:spPr>
          <a:xfrm>
            <a:off x="309415" y="2814165"/>
            <a:ext cx="8525170" cy="4051209"/>
          </a:xfrm>
          <a:prstGeom prst="rect">
            <a:avLst/>
          </a:prstGeom>
          <a:effectLst>
            <a:outerShdw blurRad="63500" sx="102000" sy="102000" algn="ctr" rotWithShape="0">
              <a:prstClr val="black">
                <a:alpha val="40000"/>
              </a:prstClr>
            </a:outerShdw>
          </a:effectLst>
        </p:spPr>
      </p:pic>
      <p:sp>
        <p:nvSpPr>
          <p:cNvPr id="4" name="TextBox 3">
            <a:extLst>
              <a:ext uri="{FF2B5EF4-FFF2-40B4-BE49-F238E27FC236}">
                <a16:creationId xmlns:a16="http://schemas.microsoft.com/office/drawing/2014/main" id="{D1D311D0-0227-489A-B7F0-1B34F71F7743}"/>
              </a:ext>
            </a:extLst>
          </p:cNvPr>
          <p:cNvSpPr txBox="1"/>
          <p:nvPr/>
        </p:nvSpPr>
        <p:spPr>
          <a:xfrm>
            <a:off x="176270" y="737932"/>
            <a:ext cx="8791460" cy="1971502"/>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In ‘Start with a </a:t>
            </a: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S</a:t>
            </a: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ubject’, you can look at different subjects and see what jobs </a:t>
            </a: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they may</a:t>
            </a: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lead on to in the future. </a:t>
            </a:r>
          </a:p>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Look at your top 3 subjects from your list and save them. </a:t>
            </a:r>
          </a:p>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Write down three jobs that each subject can lead on to.</a:t>
            </a:r>
          </a:p>
        </p:txBody>
      </p:sp>
      <p:pic>
        <p:nvPicPr>
          <p:cNvPr id="6" name="Graphic 5">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pic>
        <p:nvPicPr>
          <p:cNvPr id="5" name="Picture 10" descr="Loop">
            <a:extLst>
              <a:ext uri="{FF2B5EF4-FFF2-40B4-BE49-F238E27FC236}">
                <a16:creationId xmlns:a16="http://schemas.microsoft.com/office/drawing/2014/main" id="{AD7DD7D8-BEE6-5AF5-D8CD-40F0CAE6A9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87662" y="3953693"/>
            <a:ext cx="2146853" cy="68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5B6D89F-D7FC-666D-6BC6-F85F456E879C}"/>
              </a:ext>
            </a:extLst>
          </p:cNvPr>
          <p:cNvPicPr>
            <a:picLocks noChangeAspect="1"/>
          </p:cNvPicPr>
          <p:nvPr/>
        </p:nvPicPr>
        <p:blipFill>
          <a:blip r:embed="rId7"/>
          <a:stretch>
            <a:fillRect/>
          </a:stretch>
        </p:blipFill>
        <p:spPr>
          <a:xfrm>
            <a:off x="254218" y="4385736"/>
            <a:ext cx="8713512" cy="2423583"/>
          </a:xfrm>
          <a:prstGeom prst="rect">
            <a:avLst/>
          </a:prstGeom>
          <a:effectLst>
            <a:outerShdw blurRad="63500" sx="102000" sy="102000" algn="ctr" rotWithShape="0">
              <a:prstClr val="black">
                <a:alpha val="40000"/>
              </a:prstClr>
            </a:outerShdw>
          </a:effectLst>
        </p:spPr>
      </p:pic>
      <p:pic>
        <p:nvPicPr>
          <p:cNvPr id="9" name="Picture 10" descr="Loop">
            <a:extLst>
              <a:ext uri="{FF2B5EF4-FFF2-40B4-BE49-F238E27FC236}">
                <a16:creationId xmlns:a16="http://schemas.microsoft.com/office/drawing/2014/main" id="{6EC6B688-B11C-49DE-A4A1-C37601573F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4530" y="4337055"/>
            <a:ext cx="2344667" cy="68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54743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0072BA"/>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2364539" y="20566"/>
            <a:ext cx="4414922" cy="584775"/>
          </a:xfrm>
          <a:prstGeom prst="rect">
            <a:avLst/>
          </a:prstGeom>
          <a:noFill/>
          <a:ln w="9525">
            <a:noFill/>
            <a:miter lim="800000"/>
            <a:headEnd/>
            <a:tailEnd/>
          </a:ln>
        </p:spPr>
        <p:txBody>
          <a:bodyPr wrap="square">
            <a:spAutoFit/>
          </a:bodyPr>
          <a:lstStyle/>
          <a:p>
            <a:r>
              <a:rPr lang="en-GB" sz="3200" dirty="0">
                <a:solidFill>
                  <a:schemeClr val="bg1"/>
                </a:solidFill>
              </a:rPr>
              <a:t>Using your Career Tools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362198" y="2816999"/>
            <a:ext cx="2368660" cy="3580847"/>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6801038B-4675-48E9-9FF8-6BC92B314C4A}"/>
              </a:ext>
            </a:extLst>
          </p:cNvPr>
          <p:cNvSpPr txBox="1"/>
          <p:nvPr/>
        </p:nvSpPr>
        <p:spPr>
          <a:xfrm>
            <a:off x="362197" y="1064361"/>
            <a:ext cx="8520746" cy="1569660"/>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sz="2400" dirty="0"/>
              <a:t>Go to the home page and select ‘Career Tools’ at top right of home page. </a:t>
            </a:r>
          </a:p>
          <a:p>
            <a:pPr marL="285750" indent="-285750">
              <a:buFont typeface="Arial" panose="020B0604020202020204" pitchFamily="34" charset="0"/>
              <a:buChar char="•"/>
            </a:pPr>
            <a:r>
              <a:rPr lang="en-GB" sz="2400" dirty="0"/>
              <a:t>Click on ‘My Subjects’ to see those you’ve ‘tagged’. You can click them to see all the information, at any time (or change them)</a:t>
            </a:r>
          </a:p>
        </p:txBody>
      </p:sp>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545" y="3558447"/>
            <a:ext cx="1576591" cy="45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Badge 1 with solid fill">
            <a:extLst>
              <a:ext uri="{FF2B5EF4-FFF2-40B4-BE49-F238E27FC236}">
                <a16:creationId xmlns:a16="http://schemas.microsoft.com/office/drawing/2014/main" id="{87A7F1F6-209F-472A-A91B-C379BE2857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pic>
        <p:nvPicPr>
          <p:cNvPr id="4" name="Picture 3">
            <a:extLst>
              <a:ext uri="{FF2B5EF4-FFF2-40B4-BE49-F238E27FC236}">
                <a16:creationId xmlns:a16="http://schemas.microsoft.com/office/drawing/2014/main" id="{D1A2192E-BB03-484D-AD70-A4D9D4CEC62E}"/>
              </a:ext>
            </a:extLst>
          </p:cNvPr>
          <p:cNvPicPr>
            <a:picLocks noChangeAspect="1"/>
          </p:cNvPicPr>
          <p:nvPr/>
        </p:nvPicPr>
        <p:blipFill>
          <a:blip r:embed="rId6"/>
          <a:stretch>
            <a:fillRect/>
          </a:stretch>
        </p:blipFill>
        <p:spPr>
          <a:xfrm>
            <a:off x="2808291" y="2816999"/>
            <a:ext cx="6074652" cy="358084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431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89" y="1150546"/>
            <a:ext cx="7377560" cy="830997"/>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Register or sign in to Careerpilot</a:t>
            </a:r>
          </a:p>
          <a:p>
            <a:pPr marL="457200" indent="-457200">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5" name="Picture 14">
            <a:extLst>
              <a:ext uri="{FF2B5EF4-FFF2-40B4-BE49-F238E27FC236}">
                <a16:creationId xmlns:a16="http://schemas.microsoft.com/office/drawing/2014/main" id="{2950D0AF-9009-4AC5-9629-AF05714E272B}"/>
              </a:ext>
            </a:extLst>
          </p:cNvPr>
          <p:cNvPicPr>
            <a:picLocks noChangeAspect="1"/>
          </p:cNvPicPr>
          <p:nvPr/>
        </p:nvPicPr>
        <p:blipFill>
          <a:blip r:embed="rId3"/>
          <a:stretch>
            <a:fillRect/>
          </a:stretch>
        </p:blipFill>
        <p:spPr>
          <a:xfrm>
            <a:off x="6162883" y="1283770"/>
            <a:ext cx="1918882" cy="567716"/>
          </a:xfrm>
          <a:prstGeom prst="rect">
            <a:avLst/>
          </a:prstGeom>
          <a:effectLst>
            <a:outerShdw blurRad="63500" sx="102000" sy="102000" algn="ctr" rotWithShape="0">
              <a:prstClr val="black">
                <a:alpha val="40000"/>
              </a:prstClr>
            </a:outerShdw>
          </a:effectLst>
        </p:spPr>
      </p:pic>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10" name="Group 9">
            <a:extLst>
              <a:ext uri="{FF2B5EF4-FFF2-40B4-BE49-F238E27FC236}">
                <a16:creationId xmlns:a16="http://schemas.microsoft.com/office/drawing/2014/main" id="{6182E390-171C-4DD2-A5C7-29535C4C9573}"/>
              </a:ext>
            </a:extLst>
          </p:cNvPr>
          <p:cNvGrpSpPr/>
          <p:nvPr/>
        </p:nvGrpSpPr>
        <p:grpSpPr>
          <a:xfrm>
            <a:off x="382018" y="2336228"/>
            <a:ext cx="8224731" cy="1569660"/>
            <a:chOff x="360268" y="2964913"/>
            <a:chExt cx="8224731" cy="1569660"/>
          </a:xfrm>
          <a:effectLst>
            <a:outerShdw blurRad="63500" sx="102000" sy="102000" algn="ctr" rotWithShape="0">
              <a:prstClr val="black">
                <a:alpha val="40000"/>
              </a:prstClr>
            </a:outerShdw>
          </a:effectLst>
        </p:grpSpPr>
        <p:sp>
          <p:nvSpPr>
            <p:cNvPr id="22" name="Rectangle 21">
              <a:extLst>
                <a:ext uri="{FF2B5EF4-FFF2-40B4-BE49-F238E27FC236}">
                  <a16:creationId xmlns:a16="http://schemas.microsoft.com/office/drawing/2014/main" id="{21564683-49E5-4495-B442-C0DC71D2F433}"/>
                </a:ext>
              </a:extLst>
            </p:cNvPr>
            <p:cNvSpPr/>
            <p:nvPr/>
          </p:nvSpPr>
          <p:spPr>
            <a:xfrm>
              <a:off x="360268" y="2964913"/>
              <a:ext cx="7465582" cy="1569660"/>
            </a:xfrm>
            <a:prstGeom prst="rect">
              <a:avLst/>
            </a:prstGeom>
            <a:solidFill>
              <a:schemeClr val="bg1"/>
            </a:solidFill>
          </p:spPr>
          <p:txBody>
            <a:bodyPr wrap="square">
              <a:spAutoFit/>
            </a:bodyPr>
            <a:lstStyle/>
            <a:p>
              <a:r>
                <a:rPr lang="en-GB" altLang="en-US" sz="2400" dirty="0">
                  <a:latin typeface="Calibri" panose="020F0502020204030204" pitchFamily="34" charset="0"/>
                </a:rPr>
                <a:t>2.  Click on ‘Start With You’ then ‘Start with Subject’ and explore your top three subjects and see where they can lead – don’t forget to ‘tag’ them.</a:t>
              </a:r>
            </a:p>
            <a:p>
              <a:r>
                <a:rPr lang="en-GB" altLang="en-US" sz="2400" dirty="0">
                  <a:latin typeface="Calibri" panose="020F0502020204030204" pitchFamily="34" charset="0"/>
                </a:rPr>
                <a:t>Make a note of 3 jobs that each could lead on to.</a:t>
              </a:r>
            </a:p>
          </p:txBody>
        </p:sp>
        <p:pic>
          <p:nvPicPr>
            <p:cNvPr id="23" name="Picture 22">
              <a:extLst>
                <a:ext uri="{FF2B5EF4-FFF2-40B4-BE49-F238E27FC236}">
                  <a16:creationId xmlns:a16="http://schemas.microsoft.com/office/drawing/2014/main" id="{1B4219DC-3560-44E8-9777-B159CC4E69AF}"/>
                </a:ext>
              </a:extLst>
            </p:cNvPr>
            <p:cNvPicPr>
              <a:picLocks noChangeAspect="1"/>
            </p:cNvPicPr>
            <p:nvPr/>
          </p:nvPicPr>
          <p:blipFill>
            <a:blip r:embed="rId5"/>
            <a:stretch>
              <a:fillRect/>
            </a:stretch>
          </p:blipFill>
          <p:spPr>
            <a:xfrm>
              <a:off x="7504632" y="3118800"/>
              <a:ext cx="1080367" cy="1220848"/>
            </a:xfrm>
            <a:prstGeom prst="rect">
              <a:avLst/>
            </a:prstGeom>
          </p:spPr>
        </p:pic>
      </p:grpSp>
      <p:grpSp>
        <p:nvGrpSpPr>
          <p:cNvPr id="4" name="Group 3">
            <a:extLst>
              <a:ext uri="{FF2B5EF4-FFF2-40B4-BE49-F238E27FC236}">
                <a16:creationId xmlns:a16="http://schemas.microsoft.com/office/drawing/2014/main" id="{7D978766-C6F6-4AA9-B3F0-8CA491D2F2FF}"/>
              </a:ext>
            </a:extLst>
          </p:cNvPr>
          <p:cNvGrpSpPr/>
          <p:nvPr/>
        </p:nvGrpSpPr>
        <p:grpSpPr>
          <a:xfrm>
            <a:off x="372405" y="4304202"/>
            <a:ext cx="8291103" cy="953318"/>
            <a:chOff x="372405" y="5005004"/>
            <a:chExt cx="8291103" cy="953318"/>
          </a:xfrm>
          <a:effectLst>
            <a:outerShdw blurRad="63500" sx="102000" sy="102000" algn="ctr" rotWithShape="0">
              <a:prstClr val="black">
                <a:alpha val="40000"/>
              </a:prstClr>
            </a:outerShdw>
          </a:effectLst>
        </p:grpSpPr>
        <p:sp>
          <p:nvSpPr>
            <p:cNvPr id="24" name="Rectangle 23">
              <a:extLst>
                <a:ext uri="{FF2B5EF4-FFF2-40B4-BE49-F238E27FC236}">
                  <a16:creationId xmlns:a16="http://schemas.microsoft.com/office/drawing/2014/main" id="{09023C9C-890E-48A8-889B-AC4DFA810D76}"/>
                </a:ext>
              </a:extLst>
            </p:cNvPr>
            <p:cNvSpPr/>
            <p:nvPr/>
          </p:nvSpPr>
          <p:spPr>
            <a:xfrm>
              <a:off x="372405" y="5005004"/>
              <a:ext cx="756785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Go to your ‘Career Tools’ to check you have saved all the subjects you are interested in.</a:t>
              </a:r>
            </a:p>
          </p:txBody>
        </p:sp>
        <p:pic>
          <p:nvPicPr>
            <p:cNvPr id="9" name="Picture 8">
              <a:extLst>
                <a:ext uri="{FF2B5EF4-FFF2-40B4-BE49-F238E27FC236}">
                  <a16:creationId xmlns:a16="http://schemas.microsoft.com/office/drawing/2014/main" id="{F41F564E-C25B-4412-9EE6-B0F8D68570B0}"/>
                </a:ext>
              </a:extLst>
            </p:cNvPr>
            <p:cNvPicPr>
              <a:picLocks noChangeAspect="1"/>
            </p:cNvPicPr>
            <p:nvPr/>
          </p:nvPicPr>
          <p:blipFill>
            <a:blip r:embed="rId6"/>
            <a:stretch>
              <a:fillRect/>
            </a:stretch>
          </p:blipFill>
          <p:spPr>
            <a:xfrm>
              <a:off x="6861589" y="5528634"/>
              <a:ext cx="1801919" cy="429688"/>
            </a:xfrm>
            <a:prstGeom prst="rect">
              <a:avLst/>
            </a:prstGeom>
          </p:spPr>
        </p:pic>
      </p:grpSp>
      <p:sp>
        <p:nvSpPr>
          <p:cNvPr id="3" name="Star: 32 Points 2">
            <a:extLst>
              <a:ext uri="{FF2B5EF4-FFF2-40B4-BE49-F238E27FC236}">
                <a16:creationId xmlns:a16="http://schemas.microsoft.com/office/drawing/2014/main" id="{4E9797A9-CA50-B371-0D08-20DF72749CA0}"/>
              </a:ext>
            </a:extLst>
          </p:cNvPr>
          <p:cNvSpPr/>
          <p:nvPr/>
        </p:nvSpPr>
        <p:spPr>
          <a:xfrm>
            <a:off x="7180806" y="4945848"/>
            <a:ext cx="1801919" cy="1667510"/>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spTree>
    <p:extLst>
      <p:ext uri="{BB962C8B-B14F-4D97-AF65-F5344CB8AC3E}">
        <p14:creationId xmlns:p14="http://schemas.microsoft.com/office/powerpoint/2010/main" val="409961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7" presetClass="emph" presetSubtype="0" fill="remove" grpId="1" nodeType="clickEffect">
                                  <p:stCondLst>
                                    <p:cond delay="0"/>
                                  </p:stCondLst>
                                  <p:childTnLst>
                                    <p:animClr clrSpc="rgb" dir="cw">
                                      <p:cBhvr override="childStyle">
                                        <p:cTn id="23" dur="250" autoRev="1" fill="remove"/>
                                        <p:tgtEl>
                                          <p:spTgt spid="3"/>
                                        </p:tgtEl>
                                        <p:attrNameLst>
                                          <p:attrName>style.color</p:attrName>
                                        </p:attrNameLst>
                                      </p:cBhvr>
                                      <p:to>
                                        <a:schemeClr val="bg1"/>
                                      </p:to>
                                    </p:animClr>
                                    <p:animClr clrSpc="rgb" dir="cw">
                                      <p:cBhvr>
                                        <p:cTn id="24" dur="250" autoRev="1" fill="remove"/>
                                        <p:tgtEl>
                                          <p:spTgt spid="3"/>
                                        </p:tgtEl>
                                        <p:attrNameLst>
                                          <p:attrName>fillcolor</p:attrName>
                                        </p:attrNameLst>
                                      </p:cBhvr>
                                      <p:to>
                                        <a:schemeClr val="bg1"/>
                                      </p:to>
                                    </p:animClr>
                                    <p:set>
                                      <p:cBhvr>
                                        <p:cTn id="25" dur="250" autoRev="1" fill="remove"/>
                                        <p:tgtEl>
                                          <p:spTgt spid="3"/>
                                        </p:tgtEl>
                                        <p:attrNameLst>
                                          <p:attrName>fill.type</p:attrName>
                                        </p:attrNameLst>
                                      </p:cBhvr>
                                      <p:to>
                                        <p:strVal val="solid"/>
                                      </p:to>
                                    </p:set>
                                    <p:set>
                                      <p:cBhvr>
                                        <p:cTn id="26" dur="250" autoRev="1" fill="remove"/>
                                        <p:tgtEl>
                                          <p:spTgt spid="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53071" cy="6858000"/>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 Teacher Overview: Year 9</a:t>
            </a:r>
          </a:p>
        </p:txBody>
      </p:sp>
      <p:sp>
        <p:nvSpPr>
          <p:cNvPr id="35" name="Rectangle 34">
            <a:extLst>
              <a:ext uri="{FF2B5EF4-FFF2-40B4-BE49-F238E27FC236}">
                <a16:creationId xmlns:a16="http://schemas.microsoft.com/office/drawing/2014/main" id="{0F746975-0129-4FBB-95D5-72AB5485A691}"/>
              </a:ext>
            </a:extLst>
          </p:cNvPr>
          <p:cNvSpPr/>
          <p:nvPr/>
        </p:nvSpPr>
        <p:spPr>
          <a:xfrm>
            <a:off x="199877" y="1949986"/>
            <a:ext cx="8778870" cy="46821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65671FA3-0620-4FC3-8B44-25D75B45B8EE}"/>
              </a:ext>
            </a:extLst>
          </p:cNvPr>
          <p:cNvSpPr/>
          <p:nvPr/>
        </p:nvSpPr>
        <p:spPr>
          <a:xfrm>
            <a:off x="199878" y="902473"/>
            <a:ext cx="8778870" cy="97124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AE40FB1A-6E67-9247-FA31-54A407B91BB3}"/>
              </a:ext>
            </a:extLst>
          </p:cNvPr>
          <p:cNvSpPr txBox="1"/>
          <p:nvPr/>
        </p:nvSpPr>
        <p:spPr>
          <a:xfrm>
            <a:off x="273246" y="967477"/>
            <a:ext cx="8632132" cy="5555367"/>
          </a:xfrm>
          <a:prstGeom prst="rect">
            <a:avLst/>
          </a:prstGeom>
          <a:noFill/>
        </p:spPr>
        <p:txBody>
          <a:bodyPr wrap="square" rtlCol="0">
            <a:spAutoFit/>
          </a:bodyPr>
          <a:lstStyle/>
          <a:p>
            <a:r>
              <a:rPr lang="en-GB" sz="1600" dirty="0">
                <a:solidFill>
                  <a:srgbClr val="002060"/>
                </a:solidFill>
              </a:rPr>
              <a:t>This 5-week careers programme aims to support students to:</a:t>
            </a:r>
          </a:p>
          <a:p>
            <a:pPr marL="285750" indent="-285750">
              <a:buFont typeface="Arial" panose="020B0604020202020204" pitchFamily="34" charset="0"/>
              <a:buChar char="•"/>
            </a:pPr>
            <a:r>
              <a:rPr lang="en-GB" sz="1600" b="1" dirty="0">
                <a:solidFill>
                  <a:srgbClr val="002060"/>
                </a:solidFill>
              </a:rPr>
              <a:t>Develop their career skills for life learning and work</a:t>
            </a:r>
          </a:p>
          <a:p>
            <a:pPr marL="285750" indent="-285750">
              <a:buFont typeface="Arial" panose="020B0604020202020204" pitchFamily="34" charset="0"/>
              <a:buChar char="•"/>
            </a:pPr>
            <a:r>
              <a:rPr lang="en-GB" sz="1600" b="1" dirty="0">
                <a:solidFill>
                  <a:srgbClr val="002060"/>
                </a:solidFill>
              </a:rPr>
              <a:t>Prepare them for the next career decisions they will have to make.</a:t>
            </a:r>
          </a:p>
          <a:p>
            <a:endParaRPr lang="en-GB" sz="1600" dirty="0"/>
          </a:p>
          <a:p>
            <a:r>
              <a:rPr lang="en-GB" sz="1600" dirty="0"/>
              <a:t>Lessons have been developed by the Careerpilot Team – all are qualified career advisers and teachers.</a:t>
            </a:r>
          </a:p>
          <a:p>
            <a:endParaRPr lang="en-GB" sz="1600" dirty="0"/>
          </a:p>
          <a:p>
            <a:r>
              <a:rPr lang="en-GB" sz="1600" dirty="0"/>
              <a:t>The programme contains all you need to deliver 5 x 50-60 minute lessons, or the first lesson can be delivered as a standalone session. All lessons use a Power Point presentation, with notes to explain screens. The first lesson has been pre-recorded as a video lesson with a member of the Careerpilot Team virtually delivering the session and providing instruction to the facilitating teacher and the students should you wish to use this delivery option. </a:t>
            </a:r>
          </a:p>
          <a:p>
            <a:endParaRPr lang="en-GB" sz="1400" dirty="0"/>
          </a:p>
          <a:p>
            <a:r>
              <a:rPr lang="en-GB" sz="1500" b="1" dirty="0"/>
              <a:t>Lesson 1, 4 and 5 require all students to have individual access to Careerpilot </a:t>
            </a:r>
            <a:r>
              <a:rPr lang="en-GB" sz="1500" dirty="0"/>
              <a:t>to register and use the wealth of information and tools offered through the site to help build their career report. </a:t>
            </a:r>
          </a:p>
          <a:p>
            <a:r>
              <a:rPr lang="en-GB" sz="1500" dirty="0"/>
              <a:t>Careerpilot can be accessed through a pc, tablet or phone at </a:t>
            </a:r>
            <a:r>
              <a:rPr lang="en-GB" sz="1500" dirty="0">
                <a:hlinkClick r:id="rId4"/>
              </a:rPr>
              <a:t>www.careerpilot.org.uk</a:t>
            </a:r>
            <a:endParaRPr lang="en-GB" sz="1500" dirty="0"/>
          </a:p>
          <a:p>
            <a:endParaRPr lang="en-GB" sz="1500" dirty="0"/>
          </a:p>
          <a:p>
            <a:r>
              <a:rPr lang="en-GB" sz="1500" b="1" dirty="0"/>
              <a:t>Lesson 2-3 can either be delivered with or without student online access, </a:t>
            </a:r>
            <a:r>
              <a:rPr lang="en-GB" sz="1500" dirty="0"/>
              <a:t>using Careerpilot for online tasks where possible, or through use of adapted offline tasks if individual computer/phone access is not available.</a:t>
            </a:r>
          </a:p>
          <a:p>
            <a:endParaRPr lang="en-GB" sz="1500" dirty="0"/>
          </a:p>
          <a:p>
            <a:endParaRPr lang="en-GB" sz="1500" dirty="0"/>
          </a:p>
          <a:p>
            <a:endParaRPr lang="en-GB" sz="1500" dirty="0">
              <a:solidFill>
                <a:schemeClr val="accent5"/>
              </a:solidFill>
            </a:endParaRPr>
          </a:p>
          <a:p>
            <a:r>
              <a:rPr lang="en-GB" sz="1500" dirty="0">
                <a:solidFill>
                  <a:srgbClr val="002060"/>
                </a:solidFill>
              </a:rPr>
              <a:t>To provide feedback or ask a question contact:</a:t>
            </a:r>
          </a:p>
          <a:p>
            <a:r>
              <a:rPr lang="en-GB" sz="1500" dirty="0">
                <a:solidFill>
                  <a:srgbClr val="002060"/>
                </a:solidFill>
              </a:rPr>
              <a:t> careerpilot@bath.ac.uk</a:t>
            </a:r>
          </a:p>
        </p:txBody>
      </p:sp>
      <p:pic>
        <p:nvPicPr>
          <p:cNvPr id="28" name="Picture 27" descr="Logo&#10;&#10;Description automatically generated with medium confidence">
            <a:extLst>
              <a:ext uri="{FF2B5EF4-FFF2-40B4-BE49-F238E27FC236}">
                <a16:creationId xmlns:a16="http://schemas.microsoft.com/office/drawing/2014/main" id="{4EA6358F-D3A0-CA5C-9E9A-7F17924A59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49788" y="5789297"/>
            <a:ext cx="3127022" cy="731551"/>
          </a:xfrm>
          <a:prstGeom prst="rect">
            <a:avLst/>
          </a:prstGeom>
        </p:spPr>
      </p:pic>
      <p:pic>
        <p:nvPicPr>
          <p:cNvPr id="5" name="Graphic 4" descr="Teacher with solid fill">
            <a:extLst>
              <a:ext uri="{FF2B5EF4-FFF2-40B4-BE49-F238E27FC236}">
                <a16:creationId xmlns:a16="http://schemas.microsoft.com/office/drawing/2014/main" id="{D3F3E52E-9797-201D-CA42-C113893D6A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51618" y="-109322"/>
            <a:ext cx="914400" cy="914400"/>
          </a:xfrm>
          <a:prstGeom prst="rect">
            <a:avLst/>
          </a:prstGeom>
        </p:spPr>
      </p:pic>
    </p:spTree>
    <p:custDataLst>
      <p:tags r:id="rId1"/>
    </p:custDataLst>
    <p:extLst>
      <p:ext uri="{BB962C8B-B14F-4D97-AF65-F5344CB8AC3E}">
        <p14:creationId xmlns:p14="http://schemas.microsoft.com/office/powerpoint/2010/main" val="3967110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0072BA"/>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endParaRPr lang="en-US" altLang="en-US" sz="4000" dirty="0">
              <a:latin typeface="Calibri" panose="020F0502020204030204" pitchFamily="34" charset="0"/>
            </a:endParaRPr>
          </a:p>
        </p:txBody>
      </p:sp>
      <p:sp>
        <p:nvSpPr>
          <p:cNvPr id="4" name="TextBox 3"/>
          <p:cNvSpPr txBox="1"/>
          <p:nvPr/>
        </p:nvSpPr>
        <p:spPr>
          <a:xfrm>
            <a:off x="1758417" y="5911676"/>
            <a:ext cx="5963831" cy="584775"/>
          </a:xfrm>
          <a:prstGeom prst="rect">
            <a:avLst/>
          </a:prstGeom>
          <a:solidFill>
            <a:srgbClr val="0072BA"/>
          </a:solidFill>
        </p:spPr>
        <p:txBody>
          <a:bodyPr wrap="square" rtlCol="0">
            <a:spAutoFit/>
          </a:bodyPr>
          <a:lstStyle/>
          <a:p>
            <a:r>
              <a:rPr lang="en-GB" sz="3200" dirty="0">
                <a:solidFill>
                  <a:schemeClr val="bg1"/>
                </a:solidFill>
                <a:hlinkClick r:id="rId3">
                  <a:extLst>
                    <a:ext uri="{A12FA001-AC4F-418D-AE19-62706E023703}">
                      <ahyp:hlinkClr xmlns:ahyp="http://schemas.microsoft.com/office/drawing/2018/hyperlinkcolor" val="tx"/>
                    </a:ext>
                  </a:extLst>
                </a:hlinkClick>
              </a:rPr>
              <a:t>https://youtu.be/DsLfssAa1OY</a:t>
            </a:r>
            <a:endParaRPr lang="en-GB" sz="3200" dirty="0">
              <a:solidFill>
                <a:schemeClr val="bg1"/>
              </a:solidFill>
            </a:endParaRPr>
          </a:p>
        </p:txBody>
      </p:sp>
      <p:sp>
        <p:nvSpPr>
          <p:cNvPr id="6" name="TextBox 5">
            <a:extLst>
              <a:ext uri="{FF2B5EF4-FFF2-40B4-BE49-F238E27FC236}">
                <a16:creationId xmlns:a16="http://schemas.microsoft.com/office/drawing/2014/main" id="{5C42C00B-ED48-4530-89A8-22C47990B9BB}"/>
              </a:ext>
            </a:extLst>
          </p:cNvPr>
          <p:cNvSpPr txBox="1"/>
          <p:nvPr/>
        </p:nvSpPr>
        <p:spPr>
          <a:xfrm>
            <a:off x="14781" y="7605"/>
            <a:ext cx="9143999" cy="646331"/>
          </a:xfrm>
          <a:prstGeom prst="rect">
            <a:avLst/>
          </a:prstGeom>
          <a:solidFill>
            <a:srgbClr val="002060"/>
          </a:solidFill>
        </p:spPr>
        <p:txBody>
          <a:bodyPr wrap="square" rtlCol="0">
            <a:spAutoFit/>
          </a:bodyPr>
          <a:lstStyle/>
          <a:p>
            <a:pPr algn="ctr"/>
            <a:r>
              <a:rPr lang="en-GB" sz="3600" dirty="0">
                <a:solidFill>
                  <a:schemeClr val="bg1"/>
                </a:solidFill>
              </a:rPr>
              <a:t>What to avoid when choosing options</a:t>
            </a:r>
          </a:p>
        </p:txBody>
      </p:sp>
      <p:pic>
        <p:nvPicPr>
          <p:cNvPr id="7" name="Graphic 6">
            <a:extLst>
              <a:ext uri="{FF2B5EF4-FFF2-40B4-BE49-F238E27FC236}">
                <a16:creationId xmlns:a16="http://schemas.microsoft.com/office/drawing/2014/main" id="{215A2ADA-B289-44B7-8CB7-4289D3BC96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86835" y="0"/>
            <a:ext cx="646331" cy="646331"/>
          </a:xfrm>
          <a:prstGeom prst="rect">
            <a:avLst/>
          </a:prstGeom>
        </p:spPr>
      </p:pic>
      <p:sp>
        <p:nvSpPr>
          <p:cNvPr id="8" name="Star: 32 Points 7">
            <a:extLst>
              <a:ext uri="{FF2B5EF4-FFF2-40B4-BE49-F238E27FC236}">
                <a16:creationId xmlns:a16="http://schemas.microsoft.com/office/drawing/2014/main" id="{7A552E19-0FA2-4348-A093-31ECE46AAB36}"/>
              </a:ext>
            </a:extLst>
          </p:cNvPr>
          <p:cNvSpPr/>
          <p:nvPr/>
        </p:nvSpPr>
        <p:spPr>
          <a:xfrm>
            <a:off x="7251260" y="5555974"/>
            <a:ext cx="1475297" cy="130963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3 mins</a:t>
            </a:r>
          </a:p>
        </p:txBody>
      </p:sp>
      <p:pic>
        <p:nvPicPr>
          <p:cNvPr id="5" name="Picture 4">
            <a:hlinkClick r:id="rId3"/>
            <a:extLst>
              <a:ext uri="{FF2B5EF4-FFF2-40B4-BE49-F238E27FC236}">
                <a16:creationId xmlns:a16="http://schemas.microsoft.com/office/drawing/2014/main" id="{B74F201B-3685-C4A4-8EEF-3CD728F66BDC}"/>
              </a:ext>
            </a:extLst>
          </p:cNvPr>
          <p:cNvPicPr>
            <a:picLocks noChangeAspect="1"/>
          </p:cNvPicPr>
          <p:nvPr/>
        </p:nvPicPr>
        <p:blipFill>
          <a:blip r:embed="rId5"/>
          <a:stretch>
            <a:fillRect/>
          </a:stretch>
        </p:blipFill>
        <p:spPr>
          <a:xfrm>
            <a:off x="399467" y="1142681"/>
            <a:ext cx="8345065" cy="4572638"/>
          </a:xfrm>
          <a:prstGeom prst="rect">
            <a:avLst/>
          </a:prstGeom>
        </p:spPr>
      </p:pic>
    </p:spTree>
    <p:extLst>
      <p:ext uri="{BB962C8B-B14F-4D97-AF65-F5344CB8AC3E}">
        <p14:creationId xmlns:p14="http://schemas.microsoft.com/office/powerpoint/2010/main" val="364375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8"/>
                                        </p:tgtEl>
                                        <p:attrNameLst>
                                          <p:attrName>style.color</p:attrName>
                                        </p:attrNameLst>
                                      </p:cBhvr>
                                      <p:to>
                                        <a:schemeClr val="bg1"/>
                                      </p:to>
                                    </p:animClr>
                                    <p:animClr clrSpc="rgb" dir="cw">
                                      <p:cBhvr>
                                        <p:cTn id="12" dur="250" autoRev="1" fill="remove"/>
                                        <p:tgtEl>
                                          <p:spTgt spid="8"/>
                                        </p:tgtEl>
                                        <p:attrNameLst>
                                          <p:attrName>fillcolor</p:attrName>
                                        </p:attrNameLst>
                                      </p:cBhvr>
                                      <p:to>
                                        <a:schemeClr val="bg1"/>
                                      </p:to>
                                    </p:animClr>
                                    <p:set>
                                      <p:cBhvr>
                                        <p:cTn id="13" dur="250" autoRev="1" fill="remove"/>
                                        <p:tgtEl>
                                          <p:spTgt spid="8"/>
                                        </p:tgtEl>
                                        <p:attrNameLst>
                                          <p:attrName>fill.type</p:attrName>
                                        </p:attrNameLst>
                                      </p:cBhvr>
                                      <p:to>
                                        <p:strVal val="solid"/>
                                      </p:to>
                                    </p:set>
                                    <p:set>
                                      <p:cBhvr>
                                        <p:cTn id="14" dur="250" autoRev="1" fill="remove"/>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0072BA"/>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113616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997419" y="29476"/>
            <a:ext cx="7971034" cy="1077218"/>
          </a:xfrm>
          <a:prstGeom prst="rect">
            <a:avLst/>
          </a:prstGeom>
          <a:noFill/>
          <a:ln w="9525">
            <a:noFill/>
            <a:miter lim="800000"/>
            <a:headEnd/>
            <a:tailEnd/>
          </a:ln>
        </p:spPr>
        <p:txBody>
          <a:bodyPr wrap="square">
            <a:spAutoFit/>
          </a:bodyPr>
          <a:lstStyle/>
          <a:p>
            <a:r>
              <a:rPr lang="en-GB" sz="3200" dirty="0">
                <a:solidFill>
                  <a:schemeClr val="bg1"/>
                </a:solidFill>
              </a:rPr>
              <a:t>In pairs, write down all the things you have learnt about your Key Stage 4 options </a:t>
            </a:r>
          </a:p>
        </p:txBody>
      </p:sp>
      <p:pic>
        <p:nvPicPr>
          <p:cNvPr id="11" name="Graphic 10" descr="Badge 1 with solid fill">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4" y="213128"/>
            <a:ext cx="646331" cy="646331"/>
          </a:xfrm>
          <a:prstGeom prst="rect">
            <a:avLst/>
          </a:prstGeom>
        </p:spPr>
      </p:pic>
      <p:sp>
        <p:nvSpPr>
          <p:cNvPr id="24" name="TextBox 23">
            <a:extLst>
              <a:ext uri="{FF2B5EF4-FFF2-40B4-BE49-F238E27FC236}">
                <a16:creationId xmlns:a16="http://schemas.microsoft.com/office/drawing/2014/main" id="{DF10E1C3-E59E-476E-A68A-0C11CBAC159C}"/>
              </a:ext>
            </a:extLst>
          </p:cNvPr>
          <p:cNvSpPr txBox="1"/>
          <p:nvPr/>
        </p:nvSpPr>
        <p:spPr>
          <a:xfrm>
            <a:off x="498710" y="4008206"/>
            <a:ext cx="8280614" cy="2554545"/>
          </a:xfrm>
          <a:prstGeom prst="rect">
            <a:avLst/>
          </a:prstGeom>
          <a:solidFill>
            <a:srgbClr val="FC5C30"/>
          </a:solidFill>
        </p:spPr>
        <p:txBody>
          <a:bodyPr wrap="square" rtlCol="0">
            <a:spAutoFit/>
          </a:bodyPr>
          <a:lstStyle/>
          <a:p>
            <a:r>
              <a:rPr lang="en-GB" sz="2000" dirty="0">
                <a:solidFill>
                  <a:schemeClr val="bg1"/>
                </a:solidFill>
              </a:rPr>
              <a:t>For example:</a:t>
            </a:r>
          </a:p>
          <a:p>
            <a:r>
              <a:rPr lang="en-GB" sz="2000" dirty="0">
                <a:solidFill>
                  <a:schemeClr val="bg1"/>
                </a:solidFill>
              </a:rPr>
              <a:t>How many subjects do you usually study?</a:t>
            </a:r>
          </a:p>
          <a:p>
            <a:r>
              <a:rPr lang="en-GB" sz="2000" dirty="0">
                <a:solidFill>
                  <a:schemeClr val="bg1"/>
                </a:solidFill>
              </a:rPr>
              <a:t>What vocational courses does my school offer?</a:t>
            </a:r>
          </a:p>
          <a:p>
            <a:r>
              <a:rPr lang="en-GB" sz="2000" dirty="0">
                <a:solidFill>
                  <a:schemeClr val="bg1"/>
                </a:solidFill>
              </a:rPr>
              <a:t>What are the three compulsory subject?</a:t>
            </a:r>
          </a:p>
          <a:p>
            <a:r>
              <a:rPr lang="en-GB" sz="2000" dirty="0">
                <a:solidFill>
                  <a:schemeClr val="bg1"/>
                </a:solidFill>
              </a:rPr>
              <a:t>What should you not do when choosing your options?</a:t>
            </a:r>
          </a:p>
          <a:p>
            <a:r>
              <a:rPr lang="en-GB" sz="2000" dirty="0">
                <a:solidFill>
                  <a:schemeClr val="bg1"/>
                </a:solidFill>
              </a:rPr>
              <a:t>X</a:t>
            </a:r>
            <a:br>
              <a:rPr lang="en-GB" sz="2000" dirty="0">
                <a:solidFill>
                  <a:schemeClr val="bg1"/>
                </a:solidFill>
              </a:rPr>
            </a:br>
            <a:r>
              <a:rPr lang="en-GB" sz="2000" dirty="0" err="1">
                <a:solidFill>
                  <a:schemeClr val="bg1"/>
                </a:solidFill>
              </a:rPr>
              <a:t>X</a:t>
            </a:r>
            <a:br>
              <a:rPr lang="en-GB" sz="2000" dirty="0">
                <a:solidFill>
                  <a:schemeClr val="bg1"/>
                </a:solidFill>
              </a:rPr>
            </a:br>
            <a:r>
              <a:rPr lang="en-GB" sz="2000" dirty="0" err="1">
                <a:solidFill>
                  <a:schemeClr val="bg1"/>
                </a:solidFill>
              </a:rPr>
              <a:t>X</a:t>
            </a:r>
            <a:endParaRPr lang="en-GB" sz="2000" dirty="0">
              <a:solidFill>
                <a:schemeClr val="bg1"/>
              </a:solidFill>
            </a:endParaRPr>
          </a:p>
        </p:txBody>
      </p:sp>
      <p:sp>
        <p:nvSpPr>
          <p:cNvPr id="25" name="Star: 32 Points 24">
            <a:extLst>
              <a:ext uri="{FF2B5EF4-FFF2-40B4-BE49-F238E27FC236}">
                <a16:creationId xmlns:a16="http://schemas.microsoft.com/office/drawing/2014/main" id="{BE066D1C-80AC-4FEA-BF7E-5EA58D6CFAF0}"/>
              </a:ext>
            </a:extLst>
          </p:cNvPr>
          <p:cNvSpPr/>
          <p:nvPr/>
        </p:nvSpPr>
        <p:spPr>
          <a:xfrm>
            <a:off x="7376388" y="5060559"/>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
        <p:nvSpPr>
          <p:cNvPr id="4" name="TextBox 3">
            <a:extLst>
              <a:ext uri="{FF2B5EF4-FFF2-40B4-BE49-F238E27FC236}">
                <a16:creationId xmlns:a16="http://schemas.microsoft.com/office/drawing/2014/main" id="{DAE0164E-4031-420C-DCBC-09C054583F88}"/>
              </a:ext>
            </a:extLst>
          </p:cNvPr>
          <p:cNvSpPr txBox="1"/>
          <p:nvPr/>
        </p:nvSpPr>
        <p:spPr>
          <a:xfrm>
            <a:off x="498710" y="1527467"/>
            <a:ext cx="8280614" cy="2308324"/>
          </a:xfrm>
          <a:prstGeom prst="rect">
            <a:avLst/>
          </a:prstGeom>
          <a:solidFill>
            <a:schemeClr val="bg1"/>
          </a:solidFill>
        </p:spPr>
        <p:txBody>
          <a:bodyPr wrap="square" rtlCol="0">
            <a:spAutoFit/>
          </a:bodyPr>
          <a:lstStyle/>
          <a:p>
            <a:r>
              <a:rPr lang="en-GB" sz="2400" dirty="0"/>
              <a:t>	Think about what you’ve learnt and order your points to 	be understood.</a:t>
            </a:r>
          </a:p>
          <a:p>
            <a:endParaRPr lang="en-GB" sz="2400" dirty="0"/>
          </a:p>
          <a:p>
            <a:r>
              <a:rPr lang="en-GB" sz="2400" dirty="0"/>
              <a:t>	Listen carefully while your partner speaks and make notes 	to record important information</a:t>
            </a:r>
          </a:p>
          <a:p>
            <a:endParaRPr lang="en-GB" sz="2400" dirty="0"/>
          </a:p>
        </p:txBody>
      </p:sp>
      <p:pic>
        <p:nvPicPr>
          <p:cNvPr id="2" name="Picture 1">
            <a:extLst>
              <a:ext uri="{FF2B5EF4-FFF2-40B4-BE49-F238E27FC236}">
                <a16:creationId xmlns:a16="http://schemas.microsoft.com/office/drawing/2014/main" id="{3EDA5A5B-6F0E-A754-ABE5-B618219A35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8779" y="2576330"/>
            <a:ext cx="947170" cy="947170"/>
          </a:xfrm>
          <a:prstGeom prst="rect">
            <a:avLst/>
          </a:prstGeom>
        </p:spPr>
      </p:pic>
      <p:pic>
        <p:nvPicPr>
          <p:cNvPr id="3" name="Picture 2">
            <a:extLst>
              <a:ext uri="{FF2B5EF4-FFF2-40B4-BE49-F238E27FC236}">
                <a16:creationId xmlns:a16="http://schemas.microsoft.com/office/drawing/2014/main" id="{B6B8D1E5-5A52-F5FA-2730-EF7C92E0388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28779" y="1534464"/>
            <a:ext cx="947170" cy="947170"/>
          </a:xfrm>
          <a:prstGeom prst="rect">
            <a:avLst/>
          </a:prstGeom>
        </p:spPr>
      </p:pic>
    </p:spTree>
    <p:extLst>
      <p:ext uri="{BB962C8B-B14F-4D97-AF65-F5344CB8AC3E}">
        <p14:creationId xmlns:p14="http://schemas.microsoft.com/office/powerpoint/2010/main" val="207581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1)">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25"/>
                                        </p:tgtEl>
                                        <p:attrNameLst>
                                          <p:attrName>style.color</p:attrName>
                                        </p:attrNameLst>
                                      </p:cBhvr>
                                      <p:to>
                                        <a:schemeClr val="bg1"/>
                                      </p:to>
                                    </p:animClr>
                                    <p:animClr clrSpc="rgb" dir="cw">
                                      <p:cBhvr>
                                        <p:cTn id="12" dur="250" autoRev="1" fill="remove"/>
                                        <p:tgtEl>
                                          <p:spTgt spid="25"/>
                                        </p:tgtEl>
                                        <p:attrNameLst>
                                          <p:attrName>fillcolor</p:attrName>
                                        </p:attrNameLst>
                                      </p:cBhvr>
                                      <p:to>
                                        <a:schemeClr val="bg1"/>
                                      </p:to>
                                    </p:animClr>
                                    <p:set>
                                      <p:cBhvr>
                                        <p:cTn id="13" dur="250" autoRev="1" fill="remove"/>
                                        <p:tgtEl>
                                          <p:spTgt spid="25"/>
                                        </p:tgtEl>
                                        <p:attrNameLst>
                                          <p:attrName>fill.type</p:attrName>
                                        </p:attrNameLst>
                                      </p:cBhvr>
                                      <p:to>
                                        <p:strVal val="solid"/>
                                      </p:to>
                                    </p:set>
                                    <p:set>
                                      <p:cBhvr>
                                        <p:cTn id="14" dur="250" autoRev="1" fill="remove"/>
                                        <p:tgtEl>
                                          <p:spTgt spid="2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sp>
        <p:nvSpPr>
          <p:cNvPr id="35" name="Explosion: 14 Points 34">
            <a:extLst>
              <a:ext uri="{FF2B5EF4-FFF2-40B4-BE49-F238E27FC236}">
                <a16:creationId xmlns:a16="http://schemas.microsoft.com/office/drawing/2014/main" id="{9B0AD234-A6B7-492F-9519-ABC3CFF51C28}"/>
              </a:ext>
            </a:extLst>
          </p:cNvPr>
          <p:cNvSpPr/>
          <p:nvPr/>
        </p:nvSpPr>
        <p:spPr>
          <a:xfrm>
            <a:off x="6147401" y="3364846"/>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grpSp>
        <p:nvGrpSpPr>
          <p:cNvPr id="32" name="Group 31">
            <a:extLst>
              <a:ext uri="{FF2B5EF4-FFF2-40B4-BE49-F238E27FC236}">
                <a16:creationId xmlns:a16="http://schemas.microsoft.com/office/drawing/2014/main" id="{9F32596A-060A-45DF-855D-B04528EC1F45}"/>
              </a:ext>
            </a:extLst>
          </p:cNvPr>
          <p:cNvGrpSpPr/>
          <p:nvPr/>
        </p:nvGrpSpPr>
        <p:grpSpPr>
          <a:xfrm>
            <a:off x="231783" y="3256341"/>
            <a:ext cx="5915618" cy="3170132"/>
            <a:chOff x="221332" y="3355733"/>
            <a:chExt cx="5915618" cy="3170132"/>
          </a:xfrm>
        </p:grpSpPr>
        <p:sp>
          <p:nvSpPr>
            <p:cNvPr id="33" name="Rectangle 32">
              <a:extLst>
                <a:ext uri="{FF2B5EF4-FFF2-40B4-BE49-F238E27FC236}">
                  <a16:creationId xmlns:a16="http://schemas.microsoft.com/office/drawing/2014/main" id="{E3F3BDFD-E671-4216-9BBB-A22F4EE9D73E}"/>
                </a:ext>
              </a:extLst>
            </p:cNvPr>
            <p:cNvSpPr/>
            <p:nvPr/>
          </p:nvSpPr>
          <p:spPr>
            <a:xfrm>
              <a:off x="1761567" y="5015126"/>
              <a:ext cx="4375383" cy="1483436"/>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are aware of key stage 4 choices and where subjects can lead</a:t>
              </a:r>
            </a:p>
          </p:txBody>
        </p:sp>
        <p:sp>
          <p:nvSpPr>
            <p:cNvPr id="40" name="Rectangle 39">
              <a:extLst>
                <a:ext uri="{FF2B5EF4-FFF2-40B4-BE49-F238E27FC236}">
                  <a16:creationId xmlns:a16="http://schemas.microsoft.com/office/drawing/2014/main" id="{722FD344-272B-4D3B-B4D2-6FAB4EDEAEE2}"/>
                </a:ext>
              </a:extLst>
            </p:cNvPr>
            <p:cNvSpPr/>
            <p:nvPr/>
          </p:nvSpPr>
          <p:spPr>
            <a:xfrm>
              <a:off x="1754601" y="3355733"/>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know what a qualification is and start to prepare for choosing your GCSEs</a:t>
              </a:r>
            </a:p>
          </p:txBody>
        </p:sp>
        <p:grpSp>
          <p:nvGrpSpPr>
            <p:cNvPr id="43" name="Group 42">
              <a:extLst>
                <a:ext uri="{FF2B5EF4-FFF2-40B4-BE49-F238E27FC236}">
                  <a16:creationId xmlns:a16="http://schemas.microsoft.com/office/drawing/2014/main" id="{6E07B1C7-48D7-43C6-A354-66ADD6143F1A}"/>
                </a:ext>
              </a:extLst>
            </p:cNvPr>
            <p:cNvGrpSpPr/>
            <p:nvPr/>
          </p:nvGrpSpPr>
          <p:grpSpPr>
            <a:xfrm>
              <a:off x="249139" y="3379958"/>
              <a:ext cx="1399010" cy="1495622"/>
              <a:chOff x="235706" y="2981002"/>
              <a:chExt cx="1377950" cy="1474788"/>
            </a:xfrm>
          </p:grpSpPr>
          <p:sp>
            <p:nvSpPr>
              <p:cNvPr id="50" name="Rectangle 5">
                <a:extLst>
                  <a:ext uri="{FF2B5EF4-FFF2-40B4-BE49-F238E27FC236}">
                    <a16:creationId xmlns:a16="http://schemas.microsoft.com/office/drawing/2014/main" id="{111BF6C2-6CD1-4733-98C2-B40D40861712}"/>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1" name="Picture 8">
                <a:extLst>
                  <a:ext uri="{FF2B5EF4-FFF2-40B4-BE49-F238E27FC236}">
                    <a16:creationId xmlns:a16="http://schemas.microsoft.com/office/drawing/2014/main" id="{3D66E627-B9AA-4F05-BCA8-C45FEC1A39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48" name="Rectangle 6">
              <a:extLst>
                <a:ext uri="{FF2B5EF4-FFF2-40B4-BE49-F238E27FC236}">
                  <a16:creationId xmlns:a16="http://schemas.microsoft.com/office/drawing/2014/main" id="{BFD6DD7E-E984-4D26-923F-0DC34E5ED1AE}"/>
                </a:ext>
              </a:extLst>
            </p:cNvPr>
            <p:cNvSpPr>
              <a:spLocks noChangeArrowheads="1"/>
            </p:cNvSpPr>
            <p:nvPr/>
          </p:nvSpPr>
          <p:spPr bwMode="auto">
            <a:xfrm>
              <a:off x="221332" y="5030243"/>
              <a:ext cx="1399010" cy="149562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9" name="Picture 7">
              <a:extLst>
                <a:ext uri="{FF2B5EF4-FFF2-40B4-BE49-F238E27FC236}">
                  <a16:creationId xmlns:a16="http://schemas.microsoft.com/office/drawing/2014/main" id="{15C24D98-8E78-42EB-829A-417D140B87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531" y="5142486"/>
              <a:ext cx="960611" cy="12287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custDataLst>
      <p:tags r:id="rId1"/>
    </p:custDataLst>
    <p:extLst>
      <p:ext uri="{BB962C8B-B14F-4D97-AF65-F5344CB8AC3E}">
        <p14:creationId xmlns:p14="http://schemas.microsoft.com/office/powerpoint/2010/main" val="139339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0B1E24-D386-4F94-A37B-D6629425D2A8}"/>
              </a:ext>
            </a:extLst>
          </p:cNvPr>
          <p:cNvSpPr/>
          <p:nvPr/>
        </p:nvSpPr>
        <p:spPr>
          <a:xfrm>
            <a:off x="0" y="4639733"/>
            <a:ext cx="9144000" cy="2218267"/>
          </a:xfrm>
          <a:prstGeom prst="rect">
            <a:avLst/>
          </a:prstGeom>
          <a:solidFill>
            <a:srgbClr val="007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1959580" y="4883444"/>
            <a:ext cx="5224839" cy="1938992"/>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Know Your Options</a:t>
            </a:r>
          </a:p>
          <a:p>
            <a:pPr algn="ctr"/>
            <a:endParaRPr lang="en-GB" altLang="en-US" sz="2400"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2: GCSEs and how they fit with your future</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3"/>
          <a:srcRect r="3226" b="82541"/>
          <a:stretch/>
        </p:blipFill>
        <p:spPr>
          <a:xfrm>
            <a:off x="0" y="0"/>
            <a:ext cx="9144000" cy="914401"/>
          </a:xfrm>
          <a:prstGeom prst="rect">
            <a:avLst/>
          </a:prstGeom>
        </p:spPr>
      </p:pic>
      <p:pic>
        <p:nvPicPr>
          <p:cNvPr id="4" name="Picture 3" descr="Calculator and math tools on a surface">
            <a:extLst>
              <a:ext uri="{FF2B5EF4-FFF2-40B4-BE49-F238E27FC236}">
                <a16:creationId xmlns:a16="http://schemas.microsoft.com/office/drawing/2014/main" id="{E9B51E95-5B68-40C2-9D05-99EDC96349F3}"/>
              </a:ext>
            </a:extLst>
          </p:cNvPr>
          <p:cNvPicPr>
            <a:picLocks noChangeAspect="1"/>
          </p:cNvPicPr>
          <p:nvPr/>
        </p:nvPicPr>
        <p:blipFill rotWithShape="1">
          <a:blip r:embed="rId4">
            <a:extLst>
              <a:ext uri="{28A0092B-C50C-407E-A947-70E740481C1C}">
                <a14:useLocalDpi xmlns:a14="http://schemas.microsoft.com/office/drawing/2010/main" val="0"/>
              </a:ext>
            </a:extLst>
          </a:blip>
          <a:srcRect l="107" t="39028" r="-107"/>
          <a:stretch/>
        </p:blipFill>
        <p:spPr>
          <a:xfrm>
            <a:off x="1" y="914401"/>
            <a:ext cx="9153786" cy="3725332"/>
          </a:xfrm>
          <a:prstGeom prst="rect">
            <a:avLst/>
          </a:prstGeom>
        </p:spPr>
      </p:pic>
      <p:pic>
        <p:nvPicPr>
          <p:cNvPr id="9" name="Graphic 8">
            <a:extLst>
              <a:ext uri="{FF2B5EF4-FFF2-40B4-BE49-F238E27FC236}">
                <a16:creationId xmlns:a16="http://schemas.microsoft.com/office/drawing/2014/main" id="{4F5E0544-912C-4A38-A237-316C06C0F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98061" y="5178225"/>
            <a:ext cx="1349431" cy="1349431"/>
          </a:xfrm>
          <a:prstGeom prst="rect">
            <a:avLst/>
          </a:prstGeom>
        </p:spPr>
      </p:pic>
      <p:sp>
        <p:nvSpPr>
          <p:cNvPr id="6" name="Rectangle 5">
            <a:extLst>
              <a:ext uri="{FF2B5EF4-FFF2-40B4-BE49-F238E27FC236}">
                <a16:creationId xmlns:a16="http://schemas.microsoft.com/office/drawing/2014/main" id="{9CE283B1-4562-68E0-8BB2-850858A43D11}"/>
              </a:ext>
            </a:extLst>
          </p:cNvPr>
          <p:cNvSpPr/>
          <p:nvPr/>
        </p:nvSpPr>
        <p:spPr>
          <a:xfrm>
            <a:off x="-9789" y="88107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438925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sp>
        <p:nvSpPr>
          <p:cNvPr id="22" name="Rectangle 21">
            <a:extLst>
              <a:ext uri="{FF2B5EF4-FFF2-40B4-BE49-F238E27FC236}">
                <a16:creationId xmlns:a16="http://schemas.microsoft.com/office/drawing/2014/main" id="{1378B12F-1BE8-4FC0-B470-06DA72D75F48}"/>
              </a:ext>
            </a:extLst>
          </p:cNvPr>
          <p:cNvSpPr/>
          <p:nvPr/>
        </p:nvSpPr>
        <p:spPr>
          <a:xfrm>
            <a:off x="1661809" y="4678526"/>
            <a:ext cx="4375383" cy="1494852"/>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be aware that learning, skills and qualifications are important for your career</a:t>
            </a:r>
          </a:p>
        </p:txBody>
      </p:sp>
      <p:sp>
        <p:nvSpPr>
          <p:cNvPr id="42" name="Rectangle 41">
            <a:extLst>
              <a:ext uri="{FF2B5EF4-FFF2-40B4-BE49-F238E27FC236}">
                <a16:creationId xmlns:a16="http://schemas.microsoft.com/office/drawing/2014/main" id="{B62C6213-2278-4E21-8662-B5D9C22B8911}"/>
              </a:ext>
            </a:extLst>
          </p:cNvPr>
          <p:cNvSpPr/>
          <p:nvPr/>
        </p:nvSpPr>
        <p:spPr>
          <a:xfrm>
            <a:off x="1661809" y="2999041"/>
            <a:ext cx="4375383" cy="1495623"/>
          </a:xfrm>
          <a:prstGeom prst="rect">
            <a:avLst/>
          </a:prstGeom>
          <a:gradFill flip="none" rotWithShape="1">
            <a:gsLst>
              <a:gs pos="0">
                <a:srgbClr val="B779AD">
                  <a:tint val="66000"/>
                  <a:satMod val="160000"/>
                </a:srgbClr>
              </a:gs>
              <a:gs pos="50000">
                <a:srgbClr val="B779AD">
                  <a:tint val="44500"/>
                  <a:satMod val="160000"/>
                </a:srgbClr>
              </a:gs>
              <a:gs pos="100000">
                <a:srgbClr val="B779AD">
                  <a:tint val="23500"/>
                  <a:satMod val="160000"/>
                </a:srgbClr>
              </a:gs>
            </a:gsLst>
            <a:lin ang="27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see how GCSEs fit with your future career choices</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359638" y="2740995"/>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2"/>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0"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5-10  mins</a:t>
            </a:r>
          </a:p>
        </p:txBody>
      </p:sp>
      <p:grpSp>
        <p:nvGrpSpPr>
          <p:cNvPr id="35" name="Group 34">
            <a:extLst>
              <a:ext uri="{FF2B5EF4-FFF2-40B4-BE49-F238E27FC236}">
                <a16:creationId xmlns:a16="http://schemas.microsoft.com/office/drawing/2014/main" id="{612D45CC-BCFD-459F-8A18-A823103EBCB4}"/>
              </a:ext>
            </a:extLst>
          </p:cNvPr>
          <p:cNvGrpSpPr/>
          <p:nvPr/>
        </p:nvGrpSpPr>
        <p:grpSpPr>
          <a:xfrm>
            <a:off x="302989" y="4676566"/>
            <a:ext cx="1399010" cy="1500336"/>
            <a:chOff x="192050" y="1029646"/>
            <a:chExt cx="1379537" cy="1525587"/>
          </a:xfrm>
        </p:grpSpPr>
        <p:sp>
          <p:nvSpPr>
            <p:cNvPr id="40" name="Rectangle 2">
              <a:extLst>
                <a:ext uri="{FF2B5EF4-FFF2-40B4-BE49-F238E27FC236}">
                  <a16:creationId xmlns:a16="http://schemas.microsoft.com/office/drawing/2014/main" id="{97A99BBD-3E22-4DA2-9F82-248AB1CC235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F81D626B-E4BA-4D32-92F9-F7ABEAA12B6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6" name="Graphic 35" descr="Badge with solid fill">
            <a:extLst>
              <a:ext uri="{FF2B5EF4-FFF2-40B4-BE49-F238E27FC236}">
                <a16:creationId xmlns:a16="http://schemas.microsoft.com/office/drawing/2014/main" id="{7D59A8DA-82BE-40F3-A962-DE2AA3EA70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67021" y="33594"/>
            <a:ext cx="646331" cy="646331"/>
          </a:xfrm>
          <a:prstGeom prst="rect">
            <a:avLst/>
          </a:prstGeom>
        </p:spPr>
      </p:pic>
      <p:grpSp>
        <p:nvGrpSpPr>
          <p:cNvPr id="6" name="Group 5">
            <a:extLst>
              <a:ext uri="{FF2B5EF4-FFF2-40B4-BE49-F238E27FC236}">
                <a16:creationId xmlns:a16="http://schemas.microsoft.com/office/drawing/2014/main" id="{15DD6FE1-A2BD-D339-E37D-9D28EDAC5401}"/>
              </a:ext>
            </a:extLst>
          </p:cNvPr>
          <p:cNvGrpSpPr/>
          <p:nvPr/>
        </p:nvGrpSpPr>
        <p:grpSpPr>
          <a:xfrm>
            <a:off x="294218" y="3007876"/>
            <a:ext cx="1407781" cy="1494852"/>
            <a:chOff x="1917662" y="4958708"/>
            <a:chExt cx="1377950" cy="1458913"/>
          </a:xfrm>
        </p:grpSpPr>
        <p:sp>
          <p:nvSpPr>
            <p:cNvPr id="7" name="Rectangle 12">
              <a:extLst>
                <a:ext uri="{FF2B5EF4-FFF2-40B4-BE49-F238E27FC236}">
                  <a16:creationId xmlns:a16="http://schemas.microsoft.com/office/drawing/2014/main" id="{37FB9F41-7247-AABB-3A2B-AE0C2ACD9676}"/>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8" name="Picture 14">
              <a:extLst>
                <a:ext uri="{FF2B5EF4-FFF2-40B4-BE49-F238E27FC236}">
                  <a16:creationId xmlns:a16="http://schemas.microsoft.com/office/drawing/2014/main" id="{10F16B95-74AE-756E-76C9-133CE57AEB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custDataLst>
      <p:tags r:id="rId1"/>
    </p:custDataLst>
    <p:extLst>
      <p:ext uri="{BB962C8B-B14F-4D97-AF65-F5344CB8AC3E}">
        <p14:creationId xmlns:p14="http://schemas.microsoft.com/office/powerpoint/2010/main" val="1254963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ppt_x"/>
                                          </p:val>
                                        </p:tav>
                                        <p:tav tm="100000">
                                          <p:val>
                                            <p:strVal val="#ppt_x"/>
                                          </p:val>
                                        </p:tav>
                                      </p:tavLst>
                                    </p:anim>
                                    <p:anim calcmode="lin" valueType="num">
                                      <p:cBhvr additive="base">
                                        <p:cTn id="18" dur="500" fill="hold"/>
                                        <p:tgtEl>
                                          <p:spTgt spid="3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additive="base">
                                        <p:cTn id="21" dur="500" fill="hold"/>
                                        <p:tgtEl>
                                          <p:spTgt spid="32"/>
                                        </p:tgtEl>
                                        <p:attrNameLst>
                                          <p:attrName>ppt_x</p:attrName>
                                        </p:attrNameLst>
                                      </p:cBhvr>
                                      <p:tavLst>
                                        <p:tav tm="0">
                                          <p:val>
                                            <p:strVal val="#ppt_x"/>
                                          </p:val>
                                        </p:tav>
                                        <p:tav tm="100000">
                                          <p:val>
                                            <p:strVal val="#ppt_x"/>
                                          </p:val>
                                        </p:tav>
                                      </p:tavLst>
                                    </p:anim>
                                    <p:anim calcmode="lin" valueType="num">
                                      <p:cBhvr additive="base">
                                        <p:cTn id="22" dur="500" fill="hold"/>
                                        <p:tgtEl>
                                          <p:spTgt spid="3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31" grpId="0" animBg="1"/>
      <p:bldP spid="32" grpId="0" animBg="1"/>
      <p:bldP spid="3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Choosing subjects</a:t>
            </a:r>
          </a:p>
        </p:txBody>
      </p:sp>
      <p:pic>
        <p:nvPicPr>
          <p:cNvPr id="12" name="Picture 11">
            <a:extLst>
              <a:ext uri="{FF2B5EF4-FFF2-40B4-BE49-F238E27FC236}">
                <a16:creationId xmlns:a16="http://schemas.microsoft.com/office/drawing/2014/main" id="{78AC1816-4AE5-4A5A-8283-B4C51A450D07}"/>
              </a:ext>
            </a:extLst>
          </p:cNvPr>
          <p:cNvPicPr>
            <a:picLocks noChangeAspect="1"/>
          </p:cNvPicPr>
          <p:nvPr/>
        </p:nvPicPr>
        <p:blipFill>
          <a:blip r:embed="rId4">
            <a:extLst>
              <a:ext uri="{28A0092B-C50C-407E-A947-70E740481C1C}">
                <a14:useLocalDpi xmlns:a14="http://schemas.microsoft.com/office/drawing/2010/main" val="0"/>
              </a:ext>
            </a:extLst>
          </a:blip>
          <a:srcRect l="1530" r="1530"/>
          <a:stretch/>
        </p:blipFill>
        <p:spPr>
          <a:xfrm>
            <a:off x="304799" y="2419018"/>
            <a:ext cx="8524569" cy="4050923"/>
          </a:xfrm>
          <a:prstGeom prst="rect">
            <a:avLst/>
          </a:prstGeom>
          <a:effectLst>
            <a:outerShdw blurRad="63500" sx="102000" sy="102000" algn="ctr" rotWithShape="0">
              <a:prstClr val="black">
                <a:alpha val="40000"/>
              </a:prstClr>
            </a:outerShdw>
          </a:effectLst>
        </p:spPr>
      </p:pic>
      <p:sp>
        <p:nvSpPr>
          <p:cNvPr id="4" name="TextBox 3">
            <a:extLst>
              <a:ext uri="{FF2B5EF4-FFF2-40B4-BE49-F238E27FC236}">
                <a16:creationId xmlns:a16="http://schemas.microsoft.com/office/drawing/2014/main" id="{D1D311D0-0227-489A-B7F0-1B34F71F7743}"/>
              </a:ext>
            </a:extLst>
          </p:cNvPr>
          <p:cNvSpPr txBox="1"/>
          <p:nvPr/>
        </p:nvSpPr>
        <p:spPr>
          <a:xfrm>
            <a:off x="304799" y="861881"/>
            <a:ext cx="8524569" cy="916854"/>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Last lesson you made a list of subjects you wanted to do in Key Stage 4 and looked at jobs some could lead on to.</a:t>
            </a:r>
          </a:p>
        </p:txBody>
      </p:sp>
      <p:pic>
        <p:nvPicPr>
          <p:cNvPr id="6" name="Graphic 5">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spTree>
    <p:custDataLst>
      <p:tags r:id="rId1"/>
    </p:custDataLst>
    <p:extLst>
      <p:ext uri="{BB962C8B-B14F-4D97-AF65-F5344CB8AC3E}">
        <p14:creationId xmlns:p14="http://schemas.microsoft.com/office/powerpoint/2010/main" val="203072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46393"/>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12761"/>
            <a:ext cx="9144000" cy="1418627"/>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997421" y="-6886"/>
            <a:ext cx="7971033" cy="1384995"/>
          </a:xfrm>
          <a:prstGeom prst="rect">
            <a:avLst/>
          </a:prstGeom>
          <a:noFill/>
          <a:ln w="9525">
            <a:noFill/>
            <a:miter lim="800000"/>
            <a:headEnd/>
            <a:tailEnd/>
          </a:ln>
        </p:spPr>
        <p:txBody>
          <a:bodyPr wrap="square">
            <a:spAutoFit/>
          </a:bodyPr>
          <a:lstStyle/>
          <a:p>
            <a:r>
              <a:rPr lang="en-GB" sz="2800" dirty="0">
                <a:solidFill>
                  <a:schemeClr val="bg1"/>
                </a:solidFill>
              </a:rPr>
              <a:t>In pairs – chose a subject and come up with as many jobs as you can think of that this subject could be useful for – in 5 minutes!  </a:t>
            </a:r>
          </a:p>
        </p:txBody>
      </p:sp>
      <p:pic>
        <p:nvPicPr>
          <p:cNvPr id="16" name="Graphic 15">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5" y="0"/>
            <a:ext cx="646331" cy="646331"/>
          </a:xfrm>
          <a:prstGeom prst="rect">
            <a:avLst/>
          </a:prstGeom>
        </p:spPr>
      </p:pic>
      <p:pic>
        <p:nvPicPr>
          <p:cNvPr id="9" name="Picture 8">
            <a:extLst>
              <a:ext uri="{FF2B5EF4-FFF2-40B4-BE49-F238E27FC236}">
                <a16:creationId xmlns:a16="http://schemas.microsoft.com/office/drawing/2014/main" id="{5E6B8521-E992-EC19-652C-2E5FDE14B474}"/>
              </a:ext>
            </a:extLst>
          </p:cNvPr>
          <p:cNvPicPr>
            <a:picLocks noChangeAspect="1"/>
          </p:cNvPicPr>
          <p:nvPr/>
        </p:nvPicPr>
        <p:blipFill>
          <a:blip r:embed="rId4"/>
          <a:stretch>
            <a:fillRect/>
          </a:stretch>
        </p:blipFill>
        <p:spPr>
          <a:xfrm>
            <a:off x="175545" y="1563017"/>
            <a:ext cx="2496535" cy="2183514"/>
          </a:xfrm>
          <a:prstGeom prst="rect">
            <a:avLst/>
          </a:prstGeom>
          <a:effectLst>
            <a:outerShdw blurRad="63500" sx="102000" sy="102000" algn="ctr" rotWithShape="0">
              <a:prstClr val="black">
                <a:alpha val="40000"/>
              </a:prstClr>
            </a:outerShdw>
          </a:effectLst>
        </p:spPr>
      </p:pic>
      <p:pic>
        <p:nvPicPr>
          <p:cNvPr id="19" name="Picture 18">
            <a:extLst>
              <a:ext uri="{FF2B5EF4-FFF2-40B4-BE49-F238E27FC236}">
                <a16:creationId xmlns:a16="http://schemas.microsoft.com/office/drawing/2014/main" id="{325901F1-9C06-BAC0-40EB-C088E0526293}"/>
              </a:ext>
            </a:extLst>
          </p:cNvPr>
          <p:cNvPicPr>
            <a:picLocks noChangeAspect="1"/>
          </p:cNvPicPr>
          <p:nvPr/>
        </p:nvPicPr>
        <p:blipFill>
          <a:blip r:embed="rId5"/>
          <a:stretch>
            <a:fillRect/>
          </a:stretch>
        </p:blipFill>
        <p:spPr>
          <a:xfrm>
            <a:off x="3330885" y="1618162"/>
            <a:ext cx="2482230" cy="2151266"/>
          </a:xfrm>
          <a:prstGeom prst="rect">
            <a:avLst/>
          </a:prstGeom>
          <a:effectLst>
            <a:outerShdw blurRad="63500" sx="102000" sy="102000" algn="ctr" rotWithShape="0">
              <a:prstClr val="black">
                <a:alpha val="40000"/>
              </a:prstClr>
            </a:outerShdw>
          </a:effectLst>
        </p:spPr>
      </p:pic>
      <p:pic>
        <p:nvPicPr>
          <p:cNvPr id="23" name="Picture 22">
            <a:extLst>
              <a:ext uri="{FF2B5EF4-FFF2-40B4-BE49-F238E27FC236}">
                <a16:creationId xmlns:a16="http://schemas.microsoft.com/office/drawing/2014/main" id="{C2CA3B9B-90E3-1010-37A0-E9B4FA7B54AD}"/>
              </a:ext>
            </a:extLst>
          </p:cNvPr>
          <p:cNvPicPr>
            <a:picLocks noChangeAspect="1"/>
          </p:cNvPicPr>
          <p:nvPr/>
        </p:nvPicPr>
        <p:blipFill>
          <a:blip r:embed="rId6"/>
          <a:stretch>
            <a:fillRect/>
          </a:stretch>
        </p:blipFill>
        <p:spPr>
          <a:xfrm>
            <a:off x="6459833" y="1604421"/>
            <a:ext cx="2497491" cy="2165007"/>
          </a:xfrm>
          <a:prstGeom prst="rect">
            <a:avLst/>
          </a:prstGeom>
          <a:effectLst>
            <a:outerShdw blurRad="63500" sx="102000" sy="102000" algn="ctr" rotWithShape="0">
              <a:prstClr val="black">
                <a:alpha val="40000"/>
              </a:prstClr>
            </a:outerShdw>
          </a:effectLst>
        </p:spPr>
      </p:pic>
      <p:pic>
        <p:nvPicPr>
          <p:cNvPr id="25" name="Picture 24">
            <a:extLst>
              <a:ext uri="{FF2B5EF4-FFF2-40B4-BE49-F238E27FC236}">
                <a16:creationId xmlns:a16="http://schemas.microsoft.com/office/drawing/2014/main" id="{E3A0269A-2A9B-3883-FF9A-1BC994B2BC2F}"/>
              </a:ext>
            </a:extLst>
          </p:cNvPr>
          <p:cNvPicPr>
            <a:picLocks noChangeAspect="1"/>
          </p:cNvPicPr>
          <p:nvPr/>
        </p:nvPicPr>
        <p:blipFill>
          <a:blip r:embed="rId7"/>
          <a:stretch>
            <a:fillRect/>
          </a:stretch>
        </p:blipFill>
        <p:spPr>
          <a:xfrm>
            <a:off x="174545" y="4267200"/>
            <a:ext cx="2497535" cy="2206411"/>
          </a:xfrm>
          <a:prstGeom prst="rect">
            <a:avLst/>
          </a:prstGeom>
          <a:effectLst>
            <a:outerShdw blurRad="63500" sx="102000" sy="102000" algn="ctr" rotWithShape="0">
              <a:prstClr val="black">
                <a:alpha val="40000"/>
              </a:prstClr>
            </a:outerShdw>
          </a:effectLst>
        </p:spPr>
      </p:pic>
      <p:pic>
        <p:nvPicPr>
          <p:cNvPr id="27" name="Picture 26">
            <a:extLst>
              <a:ext uri="{FF2B5EF4-FFF2-40B4-BE49-F238E27FC236}">
                <a16:creationId xmlns:a16="http://schemas.microsoft.com/office/drawing/2014/main" id="{303DE3B9-C473-C7E1-F77A-F6223FE78419}"/>
              </a:ext>
            </a:extLst>
          </p:cNvPr>
          <p:cNvPicPr>
            <a:picLocks noChangeAspect="1"/>
          </p:cNvPicPr>
          <p:nvPr/>
        </p:nvPicPr>
        <p:blipFill>
          <a:blip r:embed="rId8"/>
          <a:stretch>
            <a:fillRect/>
          </a:stretch>
        </p:blipFill>
        <p:spPr>
          <a:xfrm>
            <a:off x="3330884" y="4304523"/>
            <a:ext cx="2482231" cy="2169088"/>
          </a:xfrm>
          <a:prstGeom prst="rect">
            <a:avLst/>
          </a:prstGeom>
          <a:effectLst>
            <a:outerShdw blurRad="63500" sx="102000" sy="102000" algn="ctr" rotWithShape="0">
              <a:prstClr val="black">
                <a:alpha val="40000"/>
              </a:prstClr>
            </a:outerShdw>
          </a:effectLst>
        </p:spPr>
      </p:pic>
      <p:pic>
        <p:nvPicPr>
          <p:cNvPr id="29" name="Picture 28">
            <a:extLst>
              <a:ext uri="{FF2B5EF4-FFF2-40B4-BE49-F238E27FC236}">
                <a16:creationId xmlns:a16="http://schemas.microsoft.com/office/drawing/2014/main" id="{FDDCE69C-77A6-659F-17CF-E0B0EDC06205}"/>
              </a:ext>
            </a:extLst>
          </p:cNvPr>
          <p:cNvPicPr>
            <a:picLocks noChangeAspect="1"/>
          </p:cNvPicPr>
          <p:nvPr/>
        </p:nvPicPr>
        <p:blipFill>
          <a:blip r:embed="rId9"/>
          <a:stretch>
            <a:fillRect/>
          </a:stretch>
        </p:blipFill>
        <p:spPr>
          <a:xfrm>
            <a:off x="6456738" y="4308604"/>
            <a:ext cx="2511716" cy="2165007"/>
          </a:xfrm>
          <a:prstGeom prst="rect">
            <a:avLst/>
          </a:prstGeom>
          <a:effectLst>
            <a:outerShdw blurRad="63500" sx="102000" sy="102000" algn="ctr" rotWithShape="0">
              <a:prstClr val="black">
                <a:alpha val="40000"/>
              </a:prstClr>
            </a:outerShdw>
          </a:effectLst>
        </p:spPr>
      </p:pic>
      <p:sp>
        <p:nvSpPr>
          <p:cNvPr id="30" name="Star: 32 Points 29">
            <a:extLst>
              <a:ext uri="{FF2B5EF4-FFF2-40B4-BE49-F238E27FC236}">
                <a16:creationId xmlns:a16="http://schemas.microsoft.com/office/drawing/2014/main" id="{DF743F62-953C-709A-0445-3CEFB3A2CB83}"/>
              </a:ext>
            </a:extLst>
          </p:cNvPr>
          <p:cNvSpPr/>
          <p:nvPr/>
        </p:nvSpPr>
        <p:spPr>
          <a:xfrm>
            <a:off x="7438502" y="1020304"/>
            <a:ext cx="1529952" cy="1418627"/>
          </a:xfrm>
          <a:prstGeom prst="star32">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72BA"/>
                </a:solidFill>
              </a:rPr>
              <a:t>5 mins</a:t>
            </a:r>
          </a:p>
        </p:txBody>
      </p:sp>
    </p:spTree>
    <p:extLst>
      <p:ext uri="{BB962C8B-B14F-4D97-AF65-F5344CB8AC3E}">
        <p14:creationId xmlns:p14="http://schemas.microsoft.com/office/powerpoint/2010/main" val="342950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heel(1)">
                                      <p:cBhvr>
                                        <p:cTn id="7" dur="20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30"/>
                                        </p:tgtEl>
                                        <p:attrNameLst>
                                          <p:attrName>style.color</p:attrName>
                                        </p:attrNameLst>
                                      </p:cBhvr>
                                      <p:to>
                                        <a:schemeClr val="bg1"/>
                                      </p:to>
                                    </p:animClr>
                                    <p:animClr clrSpc="rgb" dir="cw">
                                      <p:cBhvr>
                                        <p:cTn id="12" dur="250" autoRev="1" fill="remove"/>
                                        <p:tgtEl>
                                          <p:spTgt spid="30"/>
                                        </p:tgtEl>
                                        <p:attrNameLst>
                                          <p:attrName>fillcolor</p:attrName>
                                        </p:attrNameLst>
                                      </p:cBhvr>
                                      <p:to>
                                        <a:schemeClr val="bg1"/>
                                      </p:to>
                                    </p:animClr>
                                    <p:set>
                                      <p:cBhvr>
                                        <p:cTn id="13" dur="250" autoRev="1" fill="remove"/>
                                        <p:tgtEl>
                                          <p:spTgt spid="30"/>
                                        </p:tgtEl>
                                        <p:attrNameLst>
                                          <p:attrName>fill.type</p:attrName>
                                        </p:attrNameLst>
                                      </p:cBhvr>
                                      <p:to>
                                        <p:strVal val="solid"/>
                                      </p:to>
                                    </p:set>
                                    <p:set>
                                      <p:cBhvr>
                                        <p:cTn id="14" dur="250" autoRev="1" fill="remove"/>
                                        <p:tgtEl>
                                          <p:spTgt spid="3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0"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46393"/>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sp>
        <p:nvSpPr>
          <p:cNvPr id="17" name="Rectangle 16">
            <a:extLst>
              <a:ext uri="{FF2B5EF4-FFF2-40B4-BE49-F238E27FC236}">
                <a16:creationId xmlns:a16="http://schemas.microsoft.com/office/drawing/2014/main" id="{3BC55CF2-B77A-44AE-992D-229739311946}"/>
              </a:ext>
            </a:extLst>
          </p:cNvPr>
          <p:cNvSpPr/>
          <p:nvPr/>
        </p:nvSpPr>
        <p:spPr>
          <a:xfrm>
            <a:off x="345276" y="1107179"/>
            <a:ext cx="8453172" cy="1200329"/>
          </a:xfrm>
          <a:prstGeom prst="rect">
            <a:avLst/>
          </a:prstGeom>
          <a:solidFill>
            <a:schemeClr val="bg1"/>
          </a:solidFill>
        </p:spPr>
        <p:txBody>
          <a:bodyPr wrap="square">
            <a:spAutoFit/>
          </a:bodyPr>
          <a:lstStyle/>
          <a:p>
            <a:pPr marL="457200" indent="-457200">
              <a:buFont typeface="+mj-lt"/>
              <a:buAutoNum type="arabicPeriod"/>
            </a:pPr>
            <a:endParaRPr lang="en-GB" altLang="en-US" sz="2400" b="1" dirty="0">
              <a:solidFill>
                <a:srgbClr val="002060"/>
              </a:solidFill>
              <a:latin typeface="Calibri" panose="020F0502020204030204" pitchFamily="34" charset="0"/>
            </a:endParaRPr>
          </a:p>
          <a:p>
            <a:pPr marL="457200" indent="-457200">
              <a:buFont typeface="+mj-lt"/>
              <a:buAutoNum type="arabicPeriod"/>
            </a:pPr>
            <a:r>
              <a:rPr lang="en-GB" altLang="en-US" sz="2400" dirty="0">
                <a:latin typeface="Calibri" panose="020F0502020204030204" pitchFamily="34" charset="0"/>
              </a:rPr>
              <a:t>Start thinking about your future after GCSEs</a:t>
            </a:r>
          </a:p>
          <a:p>
            <a:pPr marL="457200" indent="-457200">
              <a:buFont typeface="+mj-lt"/>
              <a:buAutoNum type="arabicPeriod"/>
            </a:pPr>
            <a:endParaRPr lang="en-GB" altLang="en-US" sz="2400" b="1" dirty="0">
              <a:solidFill>
                <a:srgbClr val="002060"/>
              </a:solidFill>
              <a:latin typeface="Calibri" panose="020F0502020204030204" pitchFamily="34" charset="0"/>
            </a:endParaRPr>
          </a:p>
        </p:txBody>
      </p:sp>
      <p:sp>
        <p:nvSpPr>
          <p:cNvPr id="20" name="Rectangle 19">
            <a:extLst>
              <a:ext uri="{FF2B5EF4-FFF2-40B4-BE49-F238E27FC236}">
                <a16:creationId xmlns:a16="http://schemas.microsoft.com/office/drawing/2014/main" id="{FCED8037-A006-4A81-9DFF-CACF2E4DCA16}"/>
              </a:ext>
            </a:extLst>
          </p:cNvPr>
          <p:cNvSpPr/>
          <p:nvPr/>
        </p:nvSpPr>
        <p:spPr>
          <a:xfrm>
            <a:off x="345276" y="2641506"/>
            <a:ext cx="8453172" cy="1200329"/>
          </a:xfrm>
          <a:prstGeom prst="rect">
            <a:avLst/>
          </a:prstGeom>
          <a:solidFill>
            <a:schemeClr val="bg1"/>
          </a:solidFill>
        </p:spPr>
        <p:txBody>
          <a:bodyPr wrap="square">
            <a:spAutoFit/>
          </a:bodyPr>
          <a:lstStyle/>
          <a:p>
            <a:endParaRPr lang="en-GB" altLang="en-US" sz="2400" b="1" dirty="0">
              <a:solidFill>
                <a:srgbClr val="002060"/>
              </a:solidFill>
              <a:latin typeface="Calibri" panose="020F0502020204030204" pitchFamily="34" charset="0"/>
            </a:endParaRPr>
          </a:p>
          <a:p>
            <a:r>
              <a:rPr lang="en-GB" altLang="en-US" sz="2400" dirty="0">
                <a:latin typeface="Calibri" panose="020F0502020204030204" pitchFamily="34" charset="0"/>
              </a:rPr>
              <a:t>2. Know more about qualifications after GCSEs</a:t>
            </a:r>
          </a:p>
          <a:p>
            <a:endParaRPr lang="en-GB" altLang="en-US" sz="2400" b="1" dirty="0">
              <a:solidFill>
                <a:srgbClr val="002060"/>
              </a:solidFill>
              <a:latin typeface="Calibri" panose="020F0502020204030204" pitchFamily="34" charset="0"/>
            </a:endParaRPr>
          </a:p>
        </p:txBody>
      </p:sp>
      <p:pic>
        <p:nvPicPr>
          <p:cNvPr id="16" name="Graphic 15">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5" y="0"/>
            <a:ext cx="646331" cy="646331"/>
          </a:xfrm>
          <a:prstGeom prst="rect">
            <a:avLst/>
          </a:prstGeom>
        </p:spPr>
      </p:pic>
      <p:sp>
        <p:nvSpPr>
          <p:cNvPr id="18" name="Rectangle 17">
            <a:extLst>
              <a:ext uri="{FF2B5EF4-FFF2-40B4-BE49-F238E27FC236}">
                <a16:creationId xmlns:a16="http://schemas.microsoft.com/office/drawing/2014/main" id="{EED730DD-6B50-4E9E-97E5-01A12B2F7FAD}"/>
              </a:ext>
            </a:extLst>
          </p:cNvPr>
          <p:cNvSpPr/>
          <p:nvPr/>
        </p:nvSpPr>
        <p:spPr>
          <a:xfrm>
            <a:off x="358918" y="4181161"/>
            <a:ext cx="8453172" cy="1569660"/>
          </a:xfrm>
          <a:prstGeom prst="rect">
            <a:avLst/>
          </a:prstGeom>
          <a:solidFill>
            <a:schemeClr val="bg1"/>
          </a:solidFill>
        </p:spPr>
        <p:txBody>
          <a:bodyPr wrap="square">
            <a:spAutoFit/>
          </a:bodyPr>
          <a:lstStyle/>
          <a:p>
            <a:endParaRPr lang="en-GB" altLang="en-US" sz="2400" b="1" dirty="0">
              <a:solidFill>
                <a:srgbClr val="002060"/>
              </a:solidFill>
              <a:latin typeface="Calibri" panose="020F0502020204030204" pitchFamily="34" charset="0"/>
            </a:endParaRPr>
          </a:p>
          <a:p>
            <a:pPr marL="457200" indent="-457200">
              <a:buAutoNum type="arabicPeriod" startAt="3"/>
            </a:pPr>
            <a:r>
              <a:rPr lang="en-GB" altLang="en-US" sz="2400" dirty="0">
                <a:latin typeface="Calibri" panose="020F0502020204030204" pitchFamily="34" charset="0"/>
              </a:rPr>
              <a:t>Think about job sectors you may like and about what pathways and qualifications you might need</a:t>
            </a:r>
          </a:p>
          <a:p>
            <a:pPr marL="457200" indent="-457200">
              <a:buAutoNum type="arabicPeriod" startAt="3"/>
            </a:pPr>
            <a:endParaRPr lang="en-GB" altLang="en-US" sz="2400" b="1" dirty="0">
              <a:solidFill>
                <a:srgbClr val="002060"/>
              </a:solidFill>
              <a:latin typeface="Calibri" panose="020F0502020204030204" pitchFamily="34" charset="0"/>
            </a:endParaRPr>
          </a:p>
        </p:txBody>
      </p:sp>
    </p:spTree>
    <p:extLst>
      <p:ext uri="{BB962C8B-B14F-4D97-AF65-F5344CB8AC3E}">
        <p14:creationId xmlns:p14="http://schemas.microsoft.com/office/powerpoint/2010/main" val="2581347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22171" y="-146953"/>
            <a:ext cx="9158780" cy="6972253"/>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3E6A1FBD-A458-4322-8058-1D01A5CBEA3B}"/>
              </a:ext>
            </a:extLst>
          </p:cNvPr>
          <p:cNvSpPr txBox="1"/>
          <p:nvPr/>
        </p:nvSpPr>
        <p:spPr>
          <a:xfrm>
            <a:off x="-7390" y="-146953"/>
            <a:ext cx="9143999" cy="646331"/>
          </a:xfrm>
          <a:prstGeom prst="rect">
            <a:avLst/>
          </a:prstGeom>
          <a:solidFill>
            <a:srgbClr val="002060"/>
          </a:solidFill>
          <a:ln>
            <a:noFill/>
          </a:ln>
        </p:spPr>
        <p:txBody>
          <a:bodyPr wrap="square" rtlCol="0">
            <a:spAutoFit/>
          </a:bodyPr>
          <a:lstStyle/>
          <a:p>
            <a:pPr algn="ctr"/>
            <a:r>
              <a:rPr lang="en-GB" sz="3600" dirty="0">
                <a:solidFill>
                  <a:schemeClr val="bg1"/>
                </a:solidFill>
              </a:rPr>
              <a:t>GCSEs and your future</a:t>
            </a:r>
          </a:p>
        </p:txBody>
      </p:sp>
      <p:pic>
        <p:nvPicPr>
          <p:cNvPr id="11" name="Graphic 10" descr="Badge with solid fill">
            <a:extLst>
              <a:ext uri="{FF2B5EF4-FFF2-40B4-BE49-F238E27FC236}">
                <a16:creationId xmlns:a16="http://schemas.microsoft.com/office/drawing/2014/main" id="{189D94B3-3EAB-402B-BBC4-052AD7902F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91185" y="-116252"/>
            <a:ext cx="646331" cy="646331"/>
          </a:xfrm>
          <a:prstGeom prst="rect">
            <a:avLst/>
          </a:prstGeom>
        </p:spPr>
      </p:pic>
      <p:sp>
        <p:nvSpPr>
          <p:cNvPr id="2" name="Oval 1">
            <a:extLst>
              <a:ext uri="{FF2B5EF4-FFF2-40B4-BE49-F238E27FC236}">
                <a16:creationId xmlns:a16="http://schemas.microsoft.com/office/drawing/2014/main" id="{71172FAA-FCD7-6701-78E1-213AA38606D5}"/>
              </a:ext>
            </a:extLst>
          </p:cNvPr>
          <p:cNvSpPr/>
          <p:nvPr/>
        </p:nvSpPr>
        <p:spPr>
          <a:xfrm>
            <a:off x="1093293" y="722244"/>
            <a:ext cx="1915064" cy="1863305"/>
          </a:xfrm>
          <a:prstGeom prst="ellipse">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Post 16 – </a:t>
            </a:r>
            <a:r>
              <a:rPr lang="en-GB" dirty="0"/>
              <a:t>After Y11</a:t>
            </a:r>
          </a:p>
        </p:txBody>
      </p:sp>
      <p:sp>
        <p:nvSpPr>
          <p:cNvPr id="3" name="Oval 2">
            <a:extLst>
              <a:ext uri="{FF2B5EF4-FFF2-40B4-BE49-F238E27FC236}">
                <a16:creationId xmlns:a16="http://schemas.microsoft.com/office/drawing/2014/main" id="{7478BB80-E48E-78B6-4178-7AEB0205CAD4}"/>
              </a:ext>
            </a:extLst>
          </p:cNvPr>
          <p:cNvSpPr/>
          <p:nvPr/>
        </p:nvSpPr>
        <p:spPr>
          <a:xfrm>
            <a:off x="3120646" y="722244"/>
            <a:ext cx="1915064" cy="1863305"/>
          </a:xfrm>
          <a:prstGeom prst="ellipse">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Post 18 – </a:t>
            </a:r>
            <a:r>
              <a:rPr lang="en-GB" dirty="0"/>
              <a:t>After Y13/college</a:t>
            </a:r>
          </a:p>
        </p:txBody>
      </p:sp>
      <p:sp>
        <p:nvSpPr>
          <p:cNvPr id="4" name="Oval 3">
            <a:extLst>
              <a:ext uri="{FF2B5EF4-FFF2-40B4-BE49-F238E27FC236}">
                <a16:creationId xmlns:a16="http://schemas.microsoft.com/office/drawing/2014/main" id="{4B4D6E42-A42C-63D2-3271-261498A87E80}"/>
              </a:ext>
            </a:extLst>
          </p:cNvPr>
          <p:cNvSpPr/>
          <p:nvPr/>
        </p:nvSpPr>
        <p:spPr>
          <a:xfrm>
            <a:off x="5116634" y="722244"/>
            <a:ext cx="1915064" cy="186330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Jobs I would like</a:t>
            </a:r>
          </a:p>
        </p:txBody>
      </p:sp>
      <p:sp>
        <p:nvSpPr>
          <p:cNvPr id="5" name="Oval 4">
            <a:extLst>
              <a:ext uri="{FF2B5EF4-FFF2-40B4-BE49-F238E27FC236}">
                <a16:creationId xmlns:a16="http://schemas.microsoft.com/office/drawing/2014/main" id="{0A25CB95-BB73-95CA-69DE-29D4B998C9FD}"/>
              </a:ext>
            </a:extLst>
          </p:cNvPr>
          <p:cNvSpPr/>
          <p:nvPr/>
        </p:nvSpPr>
        <p:spPr>
          <a:xfrm>
            <a:off x="7113248" y="722243"/>
            <a:ext cx="1915064" cy="186330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I want from life</a:t>
            </a:r>
          </a:p>
        </p:txBody>
      </p:sp>
      <p:sp>
        <p:nvSpPr>
          <p:cNvPr id="6" name="Rectangle 5">
            <a:extLst>
              <a:ext uri="{FF2B5EF4-FFF2-40B4-BE49-F238E27FC236}">
                <a16:creationId xmlns:a16="http://schemas.microsoft.com/office/drawing/2014/main" id="{A66044B8-8F0D-3E5A-4FCF-DBB166E4AC47}"/>
              </a:ext>
            </a:extLst>
          </p:cNvPr>
          <p:cNvSpPr/>
          <p:nvPr/>
        </p:nvSpPr>
        <p:spPr>
          <a:xfrm>
            <a:off x="1082900" y="2785160"/>
            <a:ext cx="1901662" cy="37453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8C5E1B9D-C80D-8553-D5FF-59EFBD6A7B73}"/>
              </a:ext>
            </a:extLst>
          </p:cNvPr>
          <p:cNvSpPr/>
          <p:nvPr/>
        </p:nvSpPr>
        <p:spPr>
          <a:xfrm>
            <a:off x="3098184" y="2777714"/>
            <a:ext cx="1880926" cy="375279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1B0636-68CE-4883-CB50-6334BDBB74BE}"/>
              </a:ext>
            </a:extLst>
          </p:cNvPr>
          <p:cNvSpPr/>
          <p:nvPr/>
        </p:nvSpPr>
        <p:spPr>
          <a:xfrm>
            <a:off x="5116634" y="2785160"/>
            <a:ext cx="1880926" cy="37453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3D28649-3FE9-0FFF-F804-960AAF178268}"/>
              </a:ext>
            </a:extLst>
          </p:cNvPr>
          <p:cNvSpPr/>
          <p:nvPr/>
        </p:nvSpPr>
        <p:spPr>
          <a:xfrm>
            <a:off x="7147386" y="2777713"/>
            <a:ext cx="1880926" cy="37527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tar: 32 Points 12">
            <a:extLst>
              <a:ext uri="{FF2B5EF4-FFF2-40B4-BE49-F238E27FC236}">
                <a16:creationId xmlns:a16="http://schemas.microsoft.com/office/drawing/2014/main" id="{B8886ACE-BABD-F2B5-F205-A945ED51FE0C}"/>
              </a:ext>
            </a:extLst>
          </p:cNvPr>
          <p:cNvSpPr/>
          <p:nvPr/>
        </p:nvSpPr>
        <p:spPr>
          <a:xfrm>
            <a:off x="7415690" y="4951622"/>
            <a:ext cx="1713942" cy="1831639"/>
          </a:xfrm>
          <a:prstGeom prst="star32">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50BDC0"/>
                </a:solidFill>
              </a:rPr>
              <a:t>10 mins</a:t>
            </a:r>
          </a:p>
        </p:txBody>
      </p:sp>
      <p:sp>
        <p:nvSpPr>
          <p:cNvPr id="15" name="Rectangle 14">
            <a:extLst>
              <a:ext uri="{FF2B5EF4-FFF2-40B4-BE49-F238E27FC236}">
                <a16:creationId xmlns:a16="http://schemas.microsoft.com/office/drawing/2014/main" id="{33CCCA4A-48D9-B49E-9D66-1FDBB9E53F0D}"/>
              </a:ext>
            </a:extLst>
          </p:cNvPr>
          <p:cNvSpPr/>
          <p:nvPr/>
        </p:nvSpPr>
        <p:spPr>
          <a:xfrm>
            <a:off x="138061" y="722244"/>
            <a:ext cx="646331" cy="5910746"/>
          </a:xfrm>
          <a:prstGeom prst="rect">
            <a:avLst/>
          </a:prstGeom>
          <a:solidFill>
            <a:srgbClr val="FF6600"/>
          </a:solidFill>
        </p:spPr>
        <p:style>
          <a:lnRef idx="2">
            <a:schemeClr val="accent2">
              <a:shade val="50000"/>
            </a:schemeClr>
          </a:lnRef>
          <a:fillRef idx="1">
            <a:schemeClr val="accent2"/>
          </a:fillRef>
          <a:effectRef idx="0">
            <a:schemeClr val="accent2"/>
          </a:effectRef>
          <a:fontRef idx="minor">
            <a:schemeClr val="lt1"/>
          </a:fontRef>
        </p:style>
        <p:txBody>
          <a:bodyPr vert="vert270" rtlCol="0" anchor="ctr"/>
          <a:lstStyle/>
          <a:p>
            <a:pPr algn="ctr"/>
            <a:r>
              <a:rPr lang="en-GB" sz="3600" dirty="0"/>
              <a:t>GCSEs</a:t>
            </a:r>
          </a:p>
        </p:txBody>
      </p:sp>
      <p:sp>
        <p:nvSpPr>
          <p:cNvPr id="16" name="Arrow: Right 15">
            <a:extLst>
              <a:ext uri="{FF2B5EF4-FFF2-40B4-BE49-F238E27FC236}">
                <a16:creationId xmlns:a16="http://schemas.microsoft.com/office/drawing/2014/main" id="{DC7E6720-6E56-7AD8-DA30-F758D1239BA6}"/>
              </a:ext>
            </a:extLst>
          </p:cNvPr>
          <p:cNvSpPr/>
          <p:nvPr/>
        </p:nvSpPr>
        <p:spPr>
          <a:xfrm>
            <a:off x="787080" y="3339173"/>
            <a:ext cx="352288" cy="934653"/>
          </a:xfrm>
          <a:prstGeom prst="rightArrow">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7200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heel(1)">
                                      <p:cBhvr>
                                        <p:cTn id="31" dur="20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7" presetClass="emph" presetSubtype="0" fill="remove" grpId="1" nodeType="clickEffect">
                                  <p:stCondLst>
                                    <p:cond delay="0"/>
                                  </p:stCondLst>
                                  <p:childTnLst>
                                    <p:animClr clrSpc="rgb" dir="cw">
                                      <p:cBhvr override="childStyle">
                                        <p:cTn id="35" dur="250" autoRev="1" fill="remove"/>
                                        <p:tgtEl>
                                          <p:spTgt spid="13"/>
                                        </p:tgtEl>
                                        <p:attrNameLst>
                                          <p:attrName>style.color</p:attrName>
                                        </p:attrNameLst>
                                      </p:cBhvr>
                                      <p:to>
                                        <a:schemeClr val="bg1"/>
                                      </p:to>
                                    </p:animClr>
                                    <p:animClr clrSpc="rgb" dir="cw">
                                      <p:cBhvr>
                                        <p:cTn id="36" dur="250" autoRev="1" fill="remove"/>
                                        <p:tgtEl>
                                          <p:spTgt spid="13"/>
                                        </p:tgtEl>
                                        <p:attrNameLst>
                                          <p:attrName>fillcolor</p:attrName>
                                        </p:attrNameLst>
                                      </p:cBhvr>
                                      <p:to>
                                        <a:schemeClr val="bg1"/>
                                      </p:to>
                                    </p:animClr>
                                    <p:set>
                                      <p:cBhvr>
                                        <p:cTn id="37" dur="250" autoRev="1" fill="remove"/>
                                        <p:tgtEl>
                                          <p:spTgt spid="13"/>
                                        </p:tgtEl>
                                        <p:attrNameLst>
                                          <p:attrName>fill.type</p:attrName>
                                        </p:attrNameLst>
                                      </p:cBhvr>
                                      <p:to>
                                        <p:strVal val="solid"/>
                                      </p:to>
                                    </p:set>
                                    <p:set>
                                      <p:cBhvr>
                                        <p:cTn id="38" dur="250" autoRev="1" fill="remove"/>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13" grpId="0" animBg="1"/>
      <p:bldP spid="13"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9E54B-1832-ED9C-E20A-CFD53818CD7B}"/>
            </a:ext>
          </a:extLst>
        </p:cNvPr>
        <p:cNvGrpSpPr/>
        <p:nvPr/>
      </p:nvGrpSpPr>
      <p:grpSpPr>
        <a:xfrm>
          <a:off x="0" y="0"/>
          <a:ext cx="0" cy="0"/>
          <a:chOff x="0" y="0"/>
          <a:chExt cx="0" cy="0"/>
        </a:xfrm>
      </p:grpSpPr>
      <p:sp>
        <p:nvSpPr>
          <p:cNvPr id="14" name="Rectangle 2">
            <a:extLst>
              <a:ext uri="{FF2B5EF4-FFF2-40B4-BE49-F238E27FC236}">
                <a16:creationId xmlns:a16="http://schemas.microsoft.com/office/drawing/2014/main" id="{AC16B62A-C990-490E-4288-C593CE4CC3E4}"/>
              </a:ext>
            </a:extLst>
          </p:cNvPr>
          <p:cNvSpPr>
            <a:spLocks noChangeArrowheads="1"/>
          </p:cNvSpPr>
          <p:nvPr/>
        </p:nvSpPr>
        <p:spPr bwMode="auto">
          <a:xfrm>
            <a:off x="-1" y="-114254"/>
            <a:ext cx="9129219" cy="7040375"/>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a:extLst>
              <a:ext uri="{FF2B5EF4-FFF2-40B4-BE49-F238E27FC236}">
                <a16:creationId xmlns:a16="http://schemas.microsoft.com/office/drawing/2014/main" id="{B533BE08-3684-3660-0DD6-9EFD9C872D90}"/>
              </a:ext>
            </a:extLst>
          </p:cNvPr>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grpSp>
        <p:nvGrpSpPr>
          <p:cNvPr id="29" name="Group 28">
            <a:extLst>
              <a:ext uri="{FF2B5EF4-FFF2-40B4-BE49-F238E27FC236}">
                <a16:creationId xmlns:a16="http://schemas.microsoft.com/office/drawing/2014/main" id="{16C42AAF-4D79-86A2-373C-F813582C2FF4}"/>
              </a:ext>
            </a:extLst>
          </p:cNvPr>
          <p:cNvGrpSpPr/>
          <p:nvPr/>
        </p:nvGrpSpPr>
        <p:grpSpPr>
          <a:xfrm>
            <a:off x="470968" y="1176145"/>
            <a:ext cx="646331" cy="5464890"/>
            <a:chOff x="393604" y="944918"/>
            <a:chExt cx="771453" cy="5688973"/>
          </a:xfrm>
        </p:grpSpPr>
        <p:pic>
          <p:nvPicPr>
            <p:cNvPr id="5" name="Picture 4">
              <a:extLst>
                <a:ext uri="{FF2B5EF4-FFF2-40B4-BE49-F238E27FC236}">
                  <a16:creationId xmlns:a16="http://schemas.microsoft.com/office/drawing/2014/main" id="{05E3623F-78DB-D960-C7E5-EE7400209461}"/>
                </a:ext>
              </a:extLst>
            </p:cNvPr>
            <p:cNvPicPr>
              <a:picLocks noChangeAspect="1"/>
            </p:cNvPicPr>
            <p:nvPr/>
          </p:nvPicPr>
          <p:blipFill>
            <a:blip r:embed="rId4"/>
            <a:stretch>
              <a:fillRect/>
            </a:stretch>
          </p:blipFill>
          <p:spPr>
            <a:xfrm>
              <a:off x="393604" y="5814843"/>
              <a:ext cx="749467" cy="819048"/>
            </a:xfrm>
            <a:prstGeom prst="rect">
              <a:avLst/>
            </a:prstGeom>
          </p:spPr>
        </p:pic>
        <p:pic>
          <p:nvPicPr>
            <p:cNvPr id="7" name="Picture 6">
              <a:extLst>
                <a:ext uri="{FF2B5EF4-FFF2-40B4-BE49-F238E27FC236}">
                  <a16:creationId xmlns:a16="http://schemas.microsoft.com/office/drawing/2014/main" id="{43ED9FC1-9DC5-B84B-367E-53419BE729FF}"/>
                </a:ext>
              </a:extLst>
            </p:cNvPr>
            <p:cNvPicPr>
              <a:picLocks noChangeAspect="1"/>
            </p:cNvPicPr>
            <p:nvPr/>
          </p:nvPicPr>
          <p:blipFill>
            <a:blip r:embed="rId5"/>
            <a:stretch>
              <a:fillRect/>
            </a:stretch>
          </p:blipFill>
          <p:spPr>
            <a:xfrm>
              <a:off x="396035" y="4866094"/>
              <a:ext cx="747036" cy="839263"/>
            </a:xfrm>
            <a:prstGeom prst="rect">
              <a:avLst/>
            </a:prstGeom>
          </p:spPr>
        </p:pic>
        <p:pic>
          <p:nvPicPr>
            <p:cNvPr id="8" name="Picture 7">
              <a:extLst>
                <a:ext uri="{FF2B5EF4-FFF2-40B4-BE49-F238E27FC236}">
                  <a16:creationId xmlns:a16="http://schemas.microsoft.com/office/drawing/2014/main" id="{3CDC11BA-4173-8BA8-B7C9-A09CE908E4E8}"/>
                </a:ext>
              </a:extLst>
            </p:cNvPr>
            <p:cNvPicPr>
              <a:picLocks noChangeAspect="1"/>
            </p:cNvPicPr>
            <p:nvPr/>
          </p:nvPicPr>
          <p:blipFill>
            <a:blip r:embed="rId6"/>
            <a:stretch>
              <a:fillRect/>
            </a:stretch>
          </p:blipFill>
          <p:spPr>
            <a:xfrm>
              <a:off x="393604" y="3906959"/>
              <a:ext cx="756281" cy="849649"/>
            </a:xfrm>
            <a:prstGeom prst="rect">
              <a:avLst/>
            </a:prstGeom>
          </p:spPr>
        </p:pic>
        <p:pic>
          <p:nvPicPr>
            <p:cNvPr id="11" name="Picture 10">
              <a:extLst>
                <a:ext uri="{FF2B5EF4-FFF2-40B4-BE49-F238E27FC236}">
                  <a16:creationId xmlns:a16="http://schemas.microsoft.com/office/drawing/2014/main" id="{9ED1B2D5-30A2-EC44-B505-5057C15F694A}"/>
                </a:ext>
              </a:extLst>
            </p:cNvPr>
            <p:cNvPicPr>
              <a:picLocks noChangeAspect="1"/>
            </p:cNvPicPr>
            <p:nvPr/>
          </p:nvPicPr>
          <p:blipFill rotWithShape="1">
            <a:blip r:embed="rId7"/>
            <a:srcRect t="10665"/>
            <a:stretch/>
          </p:blipFill>
          <p:spPr>
            <a:xfrm>
              <a:off x="403151" y="2921855"/>
              <a:ext cx="761906" cy="895235"/>
            </a:xfrm>
            <a:prstGeom prst="rect">
              <a:avLst/>
            </a:prstGeom>
          </p:spPr>
        </p:pic>
        <p:pic>
          <p:nvPicPr>
            <p:cNvPr id="13" name="Picture 12">
              <a:extLst>
                <a:ext uri="{FF2B5EF4-FFF2-40B4-BE49-F238E27FC236}">
                  <a16:creationId xmlns:a16="http://schemas.microsoft.com/office/drawing/2014/main" id="{FA75D96F-95B3-0AB4-C0F2-0BCB3F8CAFD8}"/>
                </a:ext>
              </a:extLst>
            </p:cNvPr>
            <p:cNvPicPr>
              <a:picLocks noChangeAspect="1"/>
            </p:cNvPicPr>
            <p:nvPr/>
          </p:nvPicPr>
          <p:blipFill>
            <a:blip r:embed="rId8"/>
            <a:stretch>
              <a:fillRect/>
            </a:stretch>
          </p:blipFill>
          <p:spPr>
            <a:xfrm>
              <a:off x="403151" y="1945703"/>
              <a:ext cx="761906" cy="895234"/>
            </a:xfrm>
            <a:prstGeom prst="rect">
              <a:avLst/>
            </a:prstGeom>
          </p:spPr>
        </p:pic>
        <p:pic>
          <p:nvPicPr>
            <p:cNvPr id="18" name="Picture 17">
              <a:extLst>
                <a:ext uri="{FF2B5EF4-FFF2-40B4-BE49-F238E27FC236}">
                  <a16:creationId xmlns:a16="http://schemas.microsoft.com/office/drawing/2014/main" id="{6619CC1B-2BE4-7FD0-0D7D-046AF252D348}"/>
                </a:ext>
              </a:extLst>
            </p:cNvPr>
            <p:cNvPicPr>
              <a:picLocks noChangeAspect="1"/>
            </p:cNvPicPr>
            <p:nvPr/>
          </p:nvPicPr>
          <p:blipFill>
            <a:blip r:embed="rId9"/>
            <a:stretch>
              <a:fillRect/>
            </a:stretch>
          </p:blipFill>
          <p:spPr>
            <a:xfrm>
              <a:off x="403151" y="944918"/>
              <a:ext cx="761906" cy="905155"/>
            </a:xfrm>
            <a:prstGeom prst="rect">
              <a:avLst/>
            </a:prstGeom>
          </p:spPr>
        </p:pic>
      </p:grpSp>
      <p:grpSp>
        <p:nvGrpSpPr>
          <p:cNvPr id="4097" name="Group 4096">
            <a:extLst>
              <a:ext uri="{FF2B5EF4-FFF2-40B4-BE49-F238E27FC236}">
                <a16:creationId xmlns:a16="http://schemas.microsoft.com/office/drawing/2014/main" id="{7780E1C8-7D68-8A9F-8349-86ABEDA7B4D6}"/>
              </a:ext>
            </a:extLst>
          </p:cNvPr>
          <p:cNvGrpSpPr/>
          <p:nvPr/>
        </p:nvGrpSpPr>
        <p:grpSpPr>
          <a:xfrm>
            <a:off x="1340402" y="4882317"/>
            <a:ext cx="2388117" cy="1758717"/>
            <a:chOff x="1168467" y="4814622"/>
            <a:chExt cx="2476858" cy="1758717"/>
          </a:xfrm>
        </p:grpSpPr>
        <p:sp>
          <p:nvSpPr>
            <p:cNvPr id="19" name="Rectangle 18">
              <a:extLst>
                <a:ext uri="{FF2B5EF4-FFF2-40B4-BE49-F238E27FC236}">
                  <a16:creationId xmlns:a16="http://schemas.microsoft.com/office/drawing/2014/main" id="{2E6401D3-DB85-1013-9050-FE2B333FD2D0}"/>
                </a:ext>
              </a:extLst>
            </p:cNvPr>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35" name="Rectangle 34">
              <a:extLst>
                <a:ext uri="{FF2B5EF4-FFF2-40B4-BE49-F238E27FC236}">
                  <a16:creationId xmlns:a16="http://schemas.microsoft.com/office/drawing/2014/main" id="{E61F5542-B0F4-38AF-036A-8CB0EE4E537A}"/>
                </a:ext>
              </a:extLst>
            </p:cNvPr>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6" name="Group 5">
            <a:extLst>
              <a:ext uri="{FF2B5EF4-FFF2-40B4-BE49-F238E27FC236}">
                <a16:creationId xmlns:a16="http://schemas.microsoft.com/office/drawing/2014/main" id="{951714E5-CE79-4834-D221-5D8E75D66DAB}"/>
              </a:ext>
            </a:extLst>
          </p:cNvPr>
          <p:cNvGrpSpPr/>
          <p:nvPr/>
        </p:nvGrpSpPr>
        <p:grpSpPr>
          <a:xfrm>
            <a:off x="1177708" y="661372"/>
            <a:ext cx="7646357" cy="399174"/>
            <a:chOff x="1189451" y="405810"/>
            <a:chExt cx="7646357" cy="399174"/>
          </a:xfrm>
        </p:grpSpPr>
        <p:sp>
          <p:nvSpPr>
            <p:cNvPr id="55" name="Rectangle 54">
              <a:extLst>
                <a:ext uri="{FF2B5EF4-FFF2-40B4-BE49-F238E27FC236}">
                  <a16:creationId xmlns:a16="http://schemas.microsoft.com/office/drawing/2014/main" id="{03FFCB32-B20E-8FD3-85CD-55D040A93131}"/>
                </a:ext>
              </a:extLst>
            </p:cNvPr>
            <p:cNvSpPr/>
            <p:nvPr/>
          </p:nvSpPr>
          <p:spPr>
            <a:xfrm>
              <a:off x="1189451" y="414215"/>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Academic</a:t>
              </a:r>
            </a:p>
          </p:txBody>
        </p:sp>
        <p:sp>
          <p:nvSpPr>
            <p:cNvPr id="58" name="Rectangle 57">
              <a:extLst>
                <a:ext uri="{FF2B5EF4-FFF2-40B4-BE49-F238E27FC236}">
                  <a16:creationId xmlns:a16="http://schemas.microsoft.com/office/drawing/2014/main" id="{81402678-3957-F099-4B6F-40A7E717F448}"/>
                </a:ext>
              </a:extLst>
            </p:cNvPr>
            <p:cNvSpPr/>
            <p:nvPr/>
          </p:nvSpPr>
          <p:spPr>
            <a:xfrm>
              <a:off x="3784384" y="406592"/>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Technical/Vocational</a:t>
              </a:r>
            </a:p>
          </p:txBody>
        </p:sp>
        <p:sp>
          <p:nvSpPr>
            <p:cNvPr id="59" name="Rectangle 58">
              <a:extLst>
                <a:ext uri="{FF2B5EF4-FFF2-40B4-BE49-F238E27FC236}">
                  <a16:creationId xmlns:a16="http://schemas.microsoft.com/office/drawing/2014/main" id="{1D9033E4-A382-26C0-6B26-A5AB7DD936F0}"/>
                </a:ext>
              </a:extLst>
            </p:cNvPr>
            <p:cNvSpPr/>
            <p:nvPr/>
          </p:nvSpPr>
          <p:spPr>
            <a:xfrm>
              <a:off x="6379934" y="405810"/>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Apprenticeships</a:t>
              </a:r>
            </a:p>
          </p:txBody>
        </p:sp>
      </p:grpSp>
      <p:cxnSp>
        <p:nvCxnSpPr>
          <p:cNvPr id="57" name="Straight Connector 56">
            <a:extLst>
              <a:ext uri="{FF2B5EF4-FFF2-40B4-BE49-F238E27FC236}">
                <a16:creationId xmlns:a16="http://schemas.microsoft.com/office/drawing/2014/main" id="{1350D039-F0DD-5B0A-083B-A6253F326F92}"/>
              </a:ext>
            </a:extLst>
          </p:cNvPr>
          <p:cNvCxnSpPr/>
          <p:nvPr/>
        </p:nvCxnSpPr>
        <p:spPr>
          <a:xfrm>
            <a:off x="3713994" y="414215"/>
            <a:ext cx="12237" cy="6203633"/>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C341BDE-CE0D-11C0-62C1-59E7BE0972D8}"/>
              </a:ext>
            </a:extLst>
          </p:cNvPr>
          <p:cNvCxnSpPr/>
          <p:nvPr/>
        </p:nvCxnSpPr>
        <p:spPr>
          <a:xfrm>
            <a:off x="6320356" y="405810"/>
            <a:ext cx="5576" cy="6212038"/>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83300620-EEA6-5818-0DC5-EEA5FEA7BE1F}"/>
              </a:ext>
            </a:extLst>
          </p:cNvPr>
          <p:cNvGrpSpPr/>
          <p:nvPr/>
        </p:nvGrpSpPr>
        <p:grpSpPr>
          <a:xfrm>
            <a:off x="1316839" y="1176144"/>
            <a:ext cx="7543052" cy="4457526"/>
            <a:chOff x="1179120" y="896895"/>
            <a:chExt cx="7680771" cy="4736775"/>
          </a:xfrm>
        </p:grpSpPr>
        <p:grpSp>
          <p:nvGrpSpPr>
            <p:cNvPr id="4098" name="Group 4097">
              <a:extLst>
                <a:ext uri="{FF2B5EF4-FFF2-40B4-BE49-F238E27FC236}">
                  <a16:creationId xmlns:a16="http://schemas.microsoft.com/office/drawing/2014/main" id="{18925377-922B-F93A-5C66-96DA7BE9D135}"/>
                </a:ext>
              </a:extLst>
            </p:cNvPr>
            <p:cNvGrpSpPr/>
            <p:nvPr/>
          </p:nvGrpSpPr>
          <p:grpSpPr>
            <a:xfrm>
              <a:off x="3767841" y="4802237"/>
              <a:ext cx="5055570" cy="831433"/>
              <a:chOff x="3767841" y="4802237"/>
              <a:chExt cx="5055570" cy="831433"/>
            </a:xfrm>
          </p:grpSpPr>
          <p:sp>
            <p:nvSpPr>
              <p:cNvPr id="36" name="Rectangle 35">
                <a:extLst>
                  <a:ext uri="{FF2B5EF4-FFF2-40B4-BE49-F238E27FC236}">
                    <a16:creationId xmlns:a16="http://schemas.microsoft.com/office/drawing/2014/main" id="{7EB9CC54-8641-B00A-AC80-8136C160BF4C}"/>
                  </a:ext>
                </a:extLst>
              </p:cNvPr>
              <p:cNvSpPr/>
              <p:nvPr/>
            </p:nvSpPr>
            <p:spPr>
              <a:xfrm>
                <a:off x="3767841"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Level 2</a:t>
                </a:r>
              </a:p>
            </p:txBody>
          </p:sp>
          <p:sp>
            <p:nvSpPr>
              <p:cNvPr id="37" name="Rectangle 36">
                <a:extLst>
                  <a:ext uri="{FF2B5EF4-FFF2-40B4-BE49-F238E27FC236}">
                    <a16:creationId xmlns:a16="http://schemas.microsoft.com/office/drawing/2014/main" id="{EF6699B1-9AAE-C4F6-E745-47A4C3385410}"/>
                  </a:ext>
                </a:extLst>
              </p:cNvPr>
              <p:cNvSpPr/>
              <p:nvPr/>
            </p:nvSpPr>
            <p:spPr>
              <a:xfrm>
                <a:off x="6346553" y="4802237"/>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grpSp>
        <p:grpSp>
          <p:nvGrpSpPr>
            <p:cNvPr id="38" name="Group 37">
              <a:extLst>
                <a:ext uri="{FF2B5EF4-FFF2-40B4-BE49-F238E27FC236}">
                  <a16:creationId xmlns:a16="http://schemas.microsoft.com/office/drawing/2014/main" id="{667EF58B-3155-407B-0EF8-FBA8A46A7392}"/>
                </a:ext>
              </a:extLst>
            </p:cNvPr>
            <p:cNvGrpSpPr/>
            <p:nvPr/>
          </p:nvGrpSpPr>
          <p:grpSpPr>
            <a:xfrm>
              <a:off x="1189451" y="3869733"/>
              <a:ext cx="7654944" cy="831433"/>
              <a:chOff x="1293035" y="5749722"/>
              <a:chExt cx="7654944" cy="831433"/>
            </a:xfrm>
            <a:solidFill>
              <a:srgbClr val="50BDC0"/>
            </a:solidFill>
          </p:grpSpPr>
          <p:sp>
            <p:nvSpPr>
              <p:cNvPr id="39" name="Rectangle 38">
                <a:extLst>
                  <a:ext uri="{FF2B5EF4-FFF2-40B4-BE49-F238E27FC236}">
                    <a16:creationId xmlns:a16="http://schemas.microsoft.com/office/drawing/2014/main" id="{64890B73-70A9-1EB9-CD60-D61743D80CB2}"/>
                  </a:ext>
                </a:extLst>
              </p:cNvPr>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40" name="Rectangle 39">
                <a:extLst>
                  <a:ext uri="{FF2B5EF4-FFF2-40B4-BE49-F238E27FC236}">
                    <a16:creationId xmlns:a16="http://schemas.microsoft.com/office/drawing/2014/main" id="{C74608A0-9653-0FF8-D5C1-7E6CC17E3A4E}"/>
                  </a:ext>
                </a:extLst>
              </p:cNvPr>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NEW T LEVEL Level 3</a:t>
                </a:r>
              </a:p>
            </p:txBody>
          </p:sp>
          <p:sp>
            <p:nvSpPr>
              <p:cNvPr id="41" name="Rectangle 40">
                <a:extLst>
                  <a:ext uri="{FF2B5EF4-FFF2-40B4-BE49-F238E27FC236}">
                    <a16:creationId xmlns:a16="http://schemas.microsoft.com/office/drawing/2014/main" id="{123BB314-E326-C075-F097-0E60B6FEE4DA}"/>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42" name="Group 41">
              <a:extLst>
                <a:ext uri="{FF2B5EF4-FFF2-40B4-BE49-F238E27FC236}">
                  <a16:creationId xmlns:a16="http://schemas.microsoft.com/office/drawing/2014/main" id="{47418591-C5A1-3B3C-33F4-11D20000A4C1}"/>
                </a:ext>
              </a:extLst>
            </p:cNvPr>
            <p:cNvGrpSpPr/>
            <p:nvPr/>
          </p:nvGrpSpPr>
          <p:grpSpPr>
            <a:xfrm>
              <a:off x="1179120" y="2871449"/>
              <a:ext cx="7665275" cy="907176"/>
              <a:chOff x="1293035" y="5749722"/>
              <a:chExt cx="7654944" cy="831433"/>
            </a:xfrm>
            <a:solidFill>
              <a:srgbClr val="FC5C30"/>
            </a:solidFill>
          </p:grpSpPr>
          <p:sp>
            <p:nvSpPr>
              <p:cNvPr id="43" name="Rectangle 42">
                <a:extLst>
                  <a:ext uri="{FF2B5EF4-FFF2-40B4-BE49-F238E27FC236}">
                    <a16:creationId xmlns:a16="http://schemas.microsoft.com/office/drawing/2014/main" id="{BE172493-355F-10DC-3A1E-CF272071A1FD}"/>
                  </a:ext>
                </a:extLst>
              </p:cNvPr>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44" name="Rectangle 43">
                <a:extLst>
                  <a:ext uri="{FF2B5EF4-FFF2-40B4-BE49-F238E27FC236}">
                    <a16:creationId xmlns:a16="http://schemas.microsoft.com/office/drawing/2014/main" id="{1328AD42-CF8E-0A0A-B905-6CAE373DCC96}"/>
                  </a:ext>
                </a:extLst>
              </p:cNvPr>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45" name="Rectangle 44">
                <a:extLst>
                  <a:ext uri="{FF2B5EF4-FFF2-40B4-BE49-F238E27FC236}">
                    <a16:creationId xmlns:a16="http://schemas.microsoft.com/office/drawing/2014/main" id="{1D4818E6-70D9-05F5-B665-8EA02DDE39AE}"/>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46" name="Group 45">
              <a:extLst>
                <a:ext uri="{FF2B5EF4-FFF2-40B4-BE49-F238E27FC236}">
                  <a16:creationId xmlns:a16="http://schemas.microsoft.com/office/drawing/2014/main" id="{10642287-3008-5BA6-2513-E7C529D70D5D}"/>
                </a:ext>
              </a:extLst>
            </p:cNvPr>
            <p:cNvGrpSpPr/>
            <p:nvPr/>
          </p:nvGrpSpPr>
          <p:grpSpPr>
            <a:xfrm>
              <a:off x="1194616" y="1881277"/>
              <a:ext cx="7665275" cy="907176"/>
              <a:chOff x="1293035" y="5749722"/>
              <a:chExt cx="7654944" cy="831433"/>
            </a:xfrm>
            <a:solidFill>
              <a:srgbClr val="50BDC0"/>
            </a:solidFill>
          </p:grpSpPr>
          <p:sp>
            <p:nvSpPr>
              <p:cNvPr id="47" name="Rectangle 46">
                <a:extLst>
                  <a:ext uri="{FF2B5EF4-FFF2-40B4-BE49-F238E27FC236}">
                    <a16:creationId xmlns:a16="http://schemas.microsoft.com/office/drawing/2014/main" id="{116D4AC9-02AC-470D-A852-60138AEA6AD1}"/>
                  </a:ext>
                </a:extLst>
              </p:cNvPr>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48" name="Rectangle 47">
                <a:extLst>
                  <a:ext uri="{FF2B5EF4-FFF2-40B4-BE49-F238E27FC236}">
                    <a16:creationId xmlns:a16="http://schemas.microsoft.com/office/drawing/2014/main" id="{CCD27F83-B295-3F20-29A1-03DB41398276}"/>
                  </a:ext>
                </a:extLst>
              </p:cNvPr>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49" name="Rectangle 48">
                <a:extLst>
                  <a:ext uri="{FF2B5EF4-FFF2-40B4-BE49-F238E27FC236}">
                    <a16:creationId xmlns:a16="http://schemas.microsoft.com/office/drawing/2014/main" id="{EB04B1D4-E299-CE8A-B76A-535B1E8DFE97}"/>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1" name="Rectangle 50">
              <a:extLst>
                <a:ext uri="{FF2B5EF4-FFF2-40B4-BE49-F238E27FC236}">
                  <a16:creationId xmlns:a16="http://schemas.microsoft.com/office/drawing/2014/main" id="{9C5C6576-6032-58F7-201A-FA45C93EC32E}"/>
                </a:ext>
              </a:extLst>
            </p:cNvPr>
            <p:cNvSpPr/>
            <p:nvPr/>
          </p:nvSpPr>
          <p:spPr>
            <a:xfrm>
              <a:off x="1190979" y="896895"/>
              <a:ext cx="7653416" cy="8936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grpSp>
      <p:sp>
        <p:nvSpPr>
          <p:cNvPr id="10" name="TextBox 9">
            <a:extLst>
              <a:ext uri="{FF2B5EF4-FFF2-40B4-BE49-F238E27FC236}">
                <a16:creationId xmlns:a16="http://schemas.microsoft.com/office/drawing/2014/main" id="{A905C8BE-E7A5-8AD6-C7F7-82CB90CCC9A0}"/>
              </a:ext>
            </a:extLst>
          </p:cNvPr>
          <p:cNvSpPr txBox="1"/>
          <p:nvPr/>
        </p:nvSpPr>
        <p:spPr>
          <a:xfrm>
            <a:off x="-14780" y="-114254"/>
            <a:ext cx="9158780" cy="646331"/>
          </a:xfrm>
          <a:prstGeom prst="rect">
            <a:avLst/>
          </a:prstGeom>
          <a:solidFill>
            <a:srgbClr val="002060"/>
          </a:solidFill>
        </p:spPr>
        <p:txBody>
          <a:bodyPr wrap="square" rtlCol="0">
            <a:spAutoFit/>
          </a:bodyPr>
          <a:lstStyle/>
          <a:p>
            <a:pPr algn="ctr"/>
            <a:r>
              <a:rPr lang="en-GB" sz="3600" dirty="0">
                <a:solidFill>
                  <a:schemeClr val="bg1"/>
                </a:solidFill>
              </a:rPr>
              <a:t>Qualifications</a:t>
            </a:r>
          </a:p>
        </p:txBody>
      </p:sp>
      <p:pic>
        <p:nvPicPr>
          <p:cNvPr id="9" name="Graphic 8">
            <a:extLst>
              <a:ext uri="{FF2B5EF4-FFF2-40B4-BE49-F238E27FC236}">
                <a16:creationId xmlns:a16="http://schemas.microsoft.com/office/drawing/2014/main" id="{817E24D6-FB43-2480-64E2-55DE748ADD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38592" y="-115386"/>
            <a:ext cx="646331" cy="646331"/>
          </a:xfrm>
          <a:prstGeom prst="rect">
            <a:avLst/>
          </a:prstGeom>
        </p:spPr>
      </p:pic>
    </p:spTree>
    <p:custDataLst>
      <p:tags r:id="rId1"/>
    </p:custDataLst>
    <p:extLst>
      <p:ext uri="{BB962C8B-B14F-4D97-AF65-F5344CB8AC3E}">
        <p14:creationId xmlns:p14="http://schemas.microsoft.com/office/powerpoint/2010/main" val="405314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7"/>
                                        </p:tgtEl>
                                        <p:attrNameLst>
                                          <p:attrName>style.visibility</p:attrName>
                                        </p:attrNameLst>
                                      </p:cBhvr>
                                      <p:to>
                                        <p:strVal val="visible"/>
                                      </p:to>
                                    </p:set>
                                    <p:anim calcmode="lin" valueType="num">
                                      <p:cBhvr additive="base">
                                        <p:cTn id="19" dur="500" fill="hold"/>
                                        <p:tgtEl>
                                          <p:spTgt spid="4097"/>
                                        </p:tgtEl>
                                        <p:attrNameLst>
                                          <p:attrName>ppt_x</p:attrName>
                                        </p:attrNameLst>
                                      </p:cBhvr>
                                      <p:tavLst>
                                        <p:tav tm="0">
                                          <p:val>
                                            <p:strVal val="#ppt_x"/>
                                          </p:val>
                                        </p:tav>
                                        <p:tav tm="100000">
                                          <p:val>
                                            <p:strVal val="#ppt_x"/>
                                          </p:val>
                                        </p:tav>
                                      </p:tavLst>
                                    </p:anim>
                                    <p:anim calcmode="lin" valueType="num">
                                      <p:cBhvr additive="base">
                                        <p:cTn id="20" dur="500" fill="hold"/>
                                        <p:tgtEl>
                                          <p:spTgt spid="409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53071"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The Year 7 careers lessons are mapped to:</a:t>
            </a:r>
          </a:p>
        </p:txBody>
      </p:sp>
      <p:sp>
        <p:nvSpPr>
          <p:cNvPr id="6" name="Rectangle 5">
            <a:extLst>
              <a:ext uri="{FF2B5EF4-FFF2-40B4-BE49-F238E27FC236}">
                <a16:creationId xmlns:a16="http://schemas.microsoft.com/office/drawing/2014/main" id="{F687B561-80CF-4384-AB78-176580737F79}"/>
              </a:ext>
            </a:extLst>
          </p:cNvPr>
          <p:cNvSpPr/>
          <p:nvPr/>
        </p:nvSpPr>
        <p:spPr>
          <a:xfrm>
            <a:off x="170636" y="5784974"/>
            <a:ext cx="8797130" cy="9739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https://www.careerpilot.org.uk/skills-profile/activities</a:t>
            </a:r>
          </a:p>
        </p:txBody>
      </p:sp>
      <p:sp>
        <p:nvSpPr>
          <p:cNvPr id="34" name="Rectangle 33">
            <a:extLst>
              <a:ext uri="{FF2B5EF4-FFF2-40B4-BE49-F238E27FC236}">
                <a16:creationId xmlns:a16="http://schemas.microsoft.com/office/drawing/2014/main" id="{A3F89CE5-5AFD-4DC4-A45E-141F691A89C9}"/>
              </a:ext>
            </a:extLst>
          </p:cNvPr>
          <p:cNvSpPr/>
          <p:nvPr/>
        </p:nvSpPr>
        <p:spPr>
          <a:xfrm>
            <a:off x="4517554" y="716864"/>
            <a:ext cx="4461412" cy="11976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0F746975-0129-4FBB-95D5-72AB5485A691}"/>
              </a:ext>
            </a:extLst>
          </p:cNvPr>
          <p:cNvSpPr/>
          <p:nvPr/>
        </p:nvSpPr>
        <p:spPr>
          <a:xfrm>
            <a:off x="176236" y="716863"/>
            <a:ext cx="4225915" cy="49966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28513012-5EF5-4533-B0FE-AE3CD45C308A}"/>
              </a:ext>
            </a:extLst>
          </p:cNvPr>
          <p:cNvGrpSpPr/>
          <p:nvPr/>
        </p:nvGrpSpPr>
        <p:grpSpPr>
          <a:xfrm>
            <a:off x="458320" y="1575325"/>
            <a:ext cx="840162" cy="3707353"/>
            <a:chOff x="3569976" y="790278"/>
            <a:chExt cx="1023104" cy="4603283"/>
          </a:xfrm>
        </p:grpSpPr>
        <p:grpSp>
          <p:nvGrpSpPr>
            <p:cNvPr id="43" name="Group 42">
              <a:extLst>
                <a:ext uri="{FF2B5EF4-FFF2-40B4-BE49-F238E27FC236}">
                  <a16:creationId xmlns:a16="http://schemas.microsoft.com/office/drawing/2014/main" id="{0AB57057-87E1-4B5F-9EBB-194247498E55}"/>
                </a:ext>
              </a:extLst>
            </p:cNvPr>
            <p:cNvGrpSpPr/>
            <p:nvPr/>
          </p:nvGrpSpPr>
          <p:grpSpPr>
            <a:xfrm>
              <a:off x="3585292" y="4302880"/>
              <a:ext cx="995918" cy="1090681"/>
              <a:chOff x="192050" y="1029646"/>
              <a:chExt cx="1379537" cy="1525587"/>
            </a:xfrm>
          </p:grpSpPr>
          <p:sp>
            <p:nvSpPr>
              <p:cNvPr id="54" name="Rectangle 2">
                <a:extLst>
                  <a:ext uri="{FF2B5EF4-FFF2-40B4-BE49-F238E27FC236}">
                    <a16:creationId xmlns:a16="http://schemas.microsoft.com/office/drawing/2014/main" id="{7268357A-4AC6-4B78-BB7F-04DB07736CFE}"/>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5" name="Picture 4">
                <a:extLst>
                  <a:ext uri="{FF2B5EF4-FFF2-40B4-BE49-F238E27FC236}">
                    <a16:creationId xmlns:a16="http://schemas.microsoft.com/office/drawing/2014/main" id="{38F6FB9D-C734-4EDD-9A22-A2AF110054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1254D0C6-3C9B-40BB-B432-849EDE4DD9E3}"/>
                </a:ext>
              </a:extLst>
            </p:cNvPr>
            <p:cNvGrpSpPr/>
            <p:nvPr/>
          </p:nvGrpSpPr>
          <p:grpSpPr>
            <a:xfrm>
              <a:off x="3573423" y="3119323"/>
              <a:ext cx="1019657" cy="1090681"/>
              <a:chOff x="1917662" y="1051871"/>
              <a:chExt cx="1377950" cy="1503362"/>
            </a:xfrm>
          </p:grpSpPr>
          <p:sp>
            <p:nvSpPr>
              <p:cNvPr id="52" name="Rectangle 6">
                <a:extLst>
                  <a:ext uri="{FF2B5EF4-FFF2-40B4-BE49-F238E27FC236}">
                    <a16:creationId xmlns:a16="http://schemas.microsoft.com/office/drawing/2014/main" id="{B70B3166-A17E-4D67-ADAC-A27437D0CECC}"/>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3" name="Picture 7">
                <a:extLst>
                  <a:ext uri="{FF2B5EF4-FFF2-40B4-BE49-F238E27FC236}">
                    <a16:creationId xmlns:a16="http://schemas.microsoft.com/office/drawing/2014/main" id="{B736E1FF-D122-4D8A-B60E-9A88AD876C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6" name="Group 45">
              <a:extLst>
                <a:ext uri="{FF2B5EF4-FFF2-40B4-BE49-F238E27FC236}">
                  <a16:creationId xmlns:a16="http://schemas.microsoft.com/office/drawing/2014/main" id="{4C66EDCE-41D0-461D-A6D4-BB00A4B2B1D3}"/>
                </a:ext>
              </a:extLst>
            </p:cNvPr>
            <p:cNvGrpSpPr/>
            <p:nvPr/>
          </p:nvGrpSpPr>
          <p:grpSpPr>
            <a:xfrm>
              <a:off x="3569976" y="1954375"/>
              <a:ext cx="1019657" cy="1090680"/>
              <a:chOff x="235706" y="2981002"/>
              <a:chExt cx="1377950" cy="1474788"/>
            </a:xfrm>
          </p:grpSpPr>
          <p:sp>
            <p:nvSpPr>
              <p:cNvPr id="50" name="Rectangle 5">
                <a:extLst>
                  <a:ext uri="{FF2B5EF4-FFF2-40B4-BE49-F238E27FC236}">
                    <a16:creationId xmlns:a16="http://schemas.microsoft.com/office/drawing/2014/main" id="{1566C540-2B1C-44D0-9BC6-5607CD42E5B5}"/>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1" name="Picture 8">
                <a:extLst>
                  <a:ext uri="{FF2B5EF4-FFF2-40B4-BE49-F238E27FC236}">
                    <a16:creationId xmlns:a16="http://schemas.microsoft.com/office/drawing/2014/main" id="{7F8A1BBE-EEB7-4C61-9834-4CDB77BCB1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7" name="Group 46">
              <a:extLst>
                <a:ext uri="{FF2B5EF4-FFF2-40B4-BE49-F238E27FC236}">
                  <a16:creationId xmlns:a16="http://schemas.microsoft.com/office/drawing/2014/main" id="{93C9170F-64E0-4226-8324-94173C8485F9}"/>
                </a:ext>
              </a:extLst>
            </p:cNvPr>
            <p:cNvGrpSpPr/>
            <p:nvPr/>
          </p:nvGrpSpPr>
          <p:grpSpPr>
            <a:xfrm>
              <a:off x="3569976" y="790278"/>
              <a:ext cx="1010801" cy="1090680"/>
              <a:chOff x="1917662" y="4958708"/>
              <a:chExt cx="1377950" cy="1458913"/>
            </a:xfrm>
          </p:grpSpPr>
          <p:sp>
            <p:nvSpPr>
              <p:cNvPr id="48" name="Rectangle 12">
                <a:extLst>
                  <a:ext uri="{FF2B5EF4-FFF2-40B4-BE49-F238E27FC236}">
                    <a16:creationId xmlns:a16="http://schemas.microsoft.com/office/drawing/2014/main" id="{5215476F-E861-4518-9BD8-086250A20843}"/>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9" name="Picture 14">
                <a:extLst>
                  <a:ext uri="{FF2B5EF4-FFF2-40B4-BE49-F238E27FC236}">
                    <a16:creationId xmlns:a16="http://schemas.microsoft.com/office/drawing/2014/main" id="{E56EEE14-C8E7-4F51-964B-B15FFCED47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9" name="TextBox 8">
            <a:extLst>
              <a:ext uri="{FF2B5EF4-FFF2-40B4-BE49-F238E27FC236}">
                <a16:creationId xmlns:a16="http://schemas.microsoft.com/office/drawing/2014/main" id="{9BED1579-99D7-4AFC-B48D-AB448D0E3D61}"/>
              </a:ext>
            </a:extLst>
          </p:cNvPr>
          <p:cNvSpPr txBox="1"/>
          <p:nvPr/>
        </p:nvSpPr>
        <p:spPr>
          <a:xfrm>
            <a:off x="1349139" y="1657255"/>
            <a:ext cx="2906386" cy="646331"/>
          </a:xfrm>
          <a:prstGeom prst="rect">
            <a:avLst/>
          </a:prstGeom>
          <a:noFill/>
        </p:spPr>
        <p:txBody>
          <a:bodyPr wrap="square" rtlCol="0">
            <a:spAutoFit/>
          </a:bodyPr>
          <a:lstStyle/>
          <a:p>
            <a:r>
              <a:rPr lang="en-GB" sz="1200" dirty="0">
                <a:solidFill>
                  <a:srgbClr val="000000"/>
                </a:solidFill>
              </a:rPr>
              <a:t>See the big picture by paying attention to how the economy, politics and society connect with your own life and career.</a:t>
            </a:r>
            <a:endParaRPr lang="en-GB" sz="1200" dirty="0"/>
          </a:p>
        </p:txBody>
      </p:sp>
      <p:sp>
        <p:nvSpPr>
          <p:cNvPr id="10" name="TextBox 9">
            <a:extLst>
              <a:ext uri="{FF2B5EF4-FFF2-40B4-BE49-F238E27FC236}">
                <a16:creationId xmlns:a16="http://schemas.microsoft.com/office/drawing/2014/main" id="{710852B5-4A7D-45A2-ADE4-0FD61A5AF2D3}"/>
              </a:ext>
            </a:extLst>
          </p:cNvPr>
          <p:cNvSpPr txBox="1"/>
          <p:nvPr/>
        </p:nvSpPr>
        <p:spPr>
          <a:xfrm>
            <a:off x="1411058" y="2630252"/>
            <a:ext cx="2555005" cy="646331"/>
          </a:xfrm>
          <a:prstGeom prst="rect">
            <a:avLst/>
          </a:prstGeom>
          <a:noFill/>
        </p:spPr>
        <p:txBody>
          <a:bodyPr wrap="square" rtlCol="0">
            <a:spAutoFit/>
          </a:bodyPr>
          <a:lstStyle/>
          <a:p>
            <a:r>
              <a:rPr lang="en-GB" sz="1200" dirty="0">
                <a:solidFill>
                  <a:srgbClr val="000000"/>
                </a:solidFill>
              </a:rPr>
              <a:t>Manage your career actively, make the most of opportunities and learn from setbacks.</a:t>
            </a:r>
            <a:endParaRPr lang="en-GB" sz="1200" dirty="0"/>
          </a:p>
        </p:txBody>
      </p:sp>
      <p:sp>
        <p:nvSpPr>
          <p:cNvPr id="11" name="TextBox 10">
            <a:extLst>
              <a:ext uri="{FF2B5EF4-FFF2-40B4-BE49-F238E27FC236}">
                <a16:creationId xmlns:a16="http://schemas.microsoft.com/office/drawing/2014/main" id="{E5C75B0A-F8A1-49DA-9054-4BF8CFFB3235}"/>
              </a:ext>
            </a:extLst>
          </p:cNvPr>
          <p:cNvSpPr txBox="1"/>
          <p:nvPr/>
        </p:nvSpPr>
        <p:spPr>
          <a:xfrm>
            <a:off x="1411056" y="3474773"/>
            <a:ext cx="2689382" cy="830997"/>
          </a:xfrm>
          <a:prstGeom prst="rect">
            <a:avLst/>
          </a:prstGeom>
          <a:noFill/>
        </p:spPr>
        <p:txBody>
          <a:bodyPr wrap="square" rtlCol="0">
            <a:spAutoFit/>
          </a:bodyPr>
          <a:lstStyle/>
          <a:p>
            <a:r>
              <a:rPr lang="en-GB" sz="1200" dirty="0">
                <a:solidFill>
                  <a:srgbClr val="000000"/>
                </a:solidFill>
              </a:rPr>
              <a:t>Explore the full range of possibilities open to you and learn about recruitment processes and the culture of different workplaces.</a:t>
            </a:r>
            <a:endParaRPr lang="en-GB" sz="1200" dirty="0"/>
          </a:p>
        </p:txBody>
      </p:sp>
      <p:sp>
        <p:nvSpPr>
          <p:cNvPr id="14" name="TextBox 13">
            <a:extLst>
              <a:ext uri="{FF2B5EF4-FFF2-40B4-BE49-F238E27FC236}">
                <a16:creationId xmlns:a16="http://schemas.microsoft.com/office/drawing/2014/main" id="{D0FA5C72-2C38-4D4C-961D-2F998576C44E}"/>
              </a:ext>
            </a:extLst>
          </p:cNvPr>
          <p:cNvSpPr txBox="1"/>
          <p:nvPr/>
        </p:nvSpPr>
        <p:spPr>
          <a:xfrm>
            <a:off x="1411056" y="4528536"/>
            <a:ext cx="2441966" cy="646331"/>
          </a:xfrm>
          <a:prstGeom prst="rect">
            <a:avLst/>
          </a:prstGeom>
          <a:noFill/>
        </p:spPr>
        <p:txBody>
          <a:bodyPr wrap="square" rtlCol="0">
            <a:spAutoFit/>
          </a:bodyPr>
          <a:lstStyle/>
          <a:p>
            <a:r>
              <a:rPr lang="en-GB" sz="1200" dirty="0">
                <a:solidFill>
                  <a:srgbClr val="000000"/>
                </a:solidFill>
              </a:rPr>
              <a:t>Grow throughout life by learning and reflecting on yourself, your background, and your strengths.</a:t>
            </a:r>
            <a:endParaRPr lang="en-GB" sz="1200" dirty="0"/>
          </a:p>
        </p:txBody>
      </p:sp>
      <p:sp>
        <p:nvSpPr>
          <p:cNvPr id="16" name="TextBox 15">
            <a:extLst>
              <a:ext uri="{FF2B5EF4-FFF2-40B4-BE49-F238E27FC236}">
                <a16:creationId xmlns:a16="http://schemas.microsoft.com/office/drawing/2014/main" id="{189E3142-17E0-4DA5-A871-2F886E0779B5}"/>
              </a:ext>
            </a:extLst>
          </p:cNvPr>
          <p:cNvSpPr txBox="1"/>
          <p:nvPr/>
        </p:nvSpPr>
        <p:spPr>
          <a:xfrm>
            <a:off x="333068" y="802349"/>
            <a:ext cx="3983219" cy="646331"/>
          </a:xfrm>
          <a:prstGeom prst="rect">
            <a:avLst/>
          </a:prstGeom>
          <a:noFill/>
        </p:spPr>
        <p:txBody>
          <a:bodyPr wrap="square" rtlCol="0">
            <a:spAutoFit/>
          </a:bodyPr>
          <a:lstStyle/>
          <a:p>
            <a:pPr algn="ctr"/>
            <a:r>
              <a:rPr lang="en-GB" b="1" dirty="0"/>
              <a:t>CDI Framework and career development skills</a:t>
            </a:r>
          </a:p>
        </p:txBody>
      </p:sp>
      <p:sp>
        <p:nvSpPr>
          <p:cNvPr id="23" name="TextBox 22">
            <a:extLst>
              <a:ext uri="{FF2B5EF4-FFF2-40B4-BE49-F238E27FC236}">
                <a16:creationId xmlns:a16="http://schemas.microsoft.com/office/drawing/2014/main" id="{F5E2E0BB-787F-4A2A-B08C-0BF414A36475}"/>
              </a:ext>
            </a:extLst>
          </p:cNvPr>
          <p:cNvSpPr txBox="1"/>
          <p:nvPr/>
        </p:nvSpPr>
        <p:spPr>
          <a:xfrm>
            <a:off x="4829843" y="786680"/>
            <a:ext cx="3895537" cy="369332"/>
          </a:xfrm>
          <a:prstGeom prst="rect">
            <a:avLst/>
          </a:prstGeom>
          <a:noFill/>
        </p:spPr>
        <p:txBody>
          <a:bodyPr wrap="square" rtlCol="0">
            <a:spAutoFit/>
          </a:bodyPr>
          <a:lstStyle/>
          <a:p>
            <a:pPr algn="ctr"/>
            <a:r>
              <a:rPr lang="en-GB" b="1" dirty="0"/>
              <a:t>Gatsby Benchmarks</a:t>
            </a:r>
          </a:p>
        </p:txBody>
      </p:sp>
      <p:sp>
        <p:nvSpPr>
          <p:cNvPr id="60" name="TextBox 59">
            <a:extLst>
              <a:ext uri="{FF2B5EF4-FFF2-40B4-BE49-F238E27FC236}">
                <a16:creationId xmlns:a16="http://schemas.microsoft.com/office/drawing/2014/main" id="{C99F411B-646D-4132-8C48-C255570AA843}"/>
              </a:ext>
            </a:extLst>
          </p:cNvPr>
          <p:cNvSpPr txBox="1"/>
          <p:nvPr/>
        </p:nvSpPr>
        <p:spPr>
          <a:xfrm>
            <a:off x="275759" y="5812783"/>
            <a:ext cx="2574557" cy="892552"/>
          </a:xfrm>
          <a:prstGeom prst="rect">
            <a:avLst/>
          </a:prstGeom>
          <a:noFill/>
        </p:spPr>
        <p:txBody>
          <a:bodyPr wrap="square" rtlCol="0">
            <a:spAutoFit/>
          </a:bodyPr>
          <a:lstStyle/>
          <a:p>
            <a:pPr algn="ctr"/>
            <a:r>
              <a:rPr lang="en-GB" b="1" dirty="0"/>
              <a:t>Skills Builder Universal Framework 2.0</a:t>
            </a:r>
          </a:p>
          <a:p>
            <a:pPr algn="ctr"/>
            <a:endParaRPr lang="en-GB" sz="800" b="1" dirty="0"/>
          </a:p>
          <a:p>
            <a:pPr algn="ctr"/>
            <a:r>
              <a:rPr lang="en-GB" sz="800" b="1" dirty="0">
                <a:hlinkClick r:id="rId8"/>
              </a:rPr>
              <a:t>www.skillsbuilder.org/universal-framework</a:t>
            </a:r>
            <a:endParaRPr lang="en-GB" sz="800" b="1" dirty="0"/>
          </a:p>
        </p:txBody>
      </p:sp>
      <p:sp>
        <p:nvSpPr>
          <p:cNvPr id="4" name="TextBox 3">
            <a:extLst>
              <a:ext uri="{FF2B5EF4-FFF2-40B4-BE49-F238E27FC236}">
                <a16:creationId xmlns:a16="http://schemas.microsoft.com/office/drawing/2014/main" id="{E46D8025-4CB6-4140-AA5F-9CF17E3D9738}"/>
              </a:ext>
            </a:extLst>
          </p:cNvPr>
          <p:cNvSpPr txBox="1"/>
          <p:nvPr/>
        </p:nvSpPr>
        <p:spPr>
          <a:xfrm>
            <a:off x="333068" y="5374942"/>
            <a:ext cx="3983219" cy="461665"/>
          </a:xfrm>
          <a:prstGeom prst="rect">
            <a:avLst/>
          </a:prstGeom>
          <a:noFill/>
        </p:spPr>
        <p:txBody>
          <a:bodyPr wrap="square" rtlCol="0">
            <a:spAutoFit/>
          </a:bodyPr>
          <a:lstStyle/>
          <a:p>
            <a:r>
              <a:rPr lang="en-GB" sz="800" dirty="0">
                <a:hlinkClick r:id="rId9"/>
              </a:rPr>
              <a:t>www.thecdi.net/write/Framework/CDI_86-Framework-Guidance_in_Secondary_Schools-webFINAL.pdf</a:t>
            </a:r>
            <a:endParaRPr lang="en-GB" sz="800" dirty="0"/>
          </a:p>
          <a:p>
            <a:endParaRPr lang="en-GB" sz="800" dirty="0"/>
          </a:p>
        </p:txBody>
      </p:sp>
      <p:pic>
        <p:nvPicPr>
          <p:cNvPr id="12" name="Picture 11">
            <a:extLst>
              <a:ext uri="{FF2B5EF4-FFF2-40B4-BE49-F238E27FC236}">
                <a16:creationId xmlns:a16="http://schemas.microsoft.com/office/drawing/2014/main" id="{A5C715BC-E62B-524B-E35B-5E8D741F447E}"/>
              </a:ext>
            </a:extLst>
          </p:cNvPr>
          <p:cNvPicPr>
            <a:picLocks noChangeAspect="1"/>
          </p:cNvPicPr>
          <p:nvPr/>
        </p:nvPicPr>
        <p:blipFill>
          <a:blip r:embed="rId10" cstate="print">
            <a:extLst>
              <a:ext uri="{28A0092B-C50C-407E-A947-70E740481C1C}">
                <a14:useLocalDpi xmlns:a14="http://schemas.microsoft.com/office/drawing/2010/main" val="0"/>
              </a:ext>
            </a:extLst>
          </a:blip>
          <a:srcRect l="1" r="-552"/>
          <a:stretch/>
        </p:blipFill>
        <p:spPr>
          <a:xfrm>
            <a:off x="2859385" y="5913571"/>
            <a:ext cx="6008858" cy="705501"/>
          </a:xfrm>
          <a:prstGeom prst="rect">
            <a:avLst/>
          </a:prstGeom>
        </p:spPr>
      </p:pic>
      <p:sp>
        <p:nvSpPr>
          <p:cNvPr id="15" name="Rectangle 14">
            <a:extLst>
              <a:ext uri="{FF2B5EF4-FFF2-40B4-BE49-F238E27FC236}">
                <a16:creationId xmlns:a16="http://schemas.microsoft.com/office/drawing/2014/main" id="{50726D12-FECA-8C13-E578-7DF0E478372A}"/>
              </a:ext>
            </a:extLst>
          </p:cNvPr>
          <p:cNvSpPr/>
          <p:nvPr/>
        </p:nvSpPr>
        <p:spPr>
          <a:xfrm>
            <a:off x="4517554" y="2043124"/>
            <a:ext cx="4461412" cy="36656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78B03DBB-30D0-474F-1C62-EBCA75AFB3E2}"/>
              </a:ext>
            </a:extLst>
          </p:cNvPr>
          <p:cNvSpPr txBox="1"/>
          <p:nvPr/>
        </p:nvSpPr>
        <p:spPr>
          <a:xfrm>
            <a:off x="4569314" y="2090921"/>
            <a:ext cx="4398453" cy="646331"/>
          </a:xfrm>
          <a:prstGeom prst="rect">
            <a:avLst/>
          </a:prstGeom>
          <a:noFill/>
        </p:spPr>
        <p:txBody>
          <a:bodyPr wrap="square" rtlCol="0">
            <a:spAutoFit/>
          </a:bodyPr>
          <a:lstStyle/>
          <a:p>
            <a:pPr algn="ctr"/>
            <a:r>
              <a:rPr lang="en-GB" b="1" dirty="0"/>
              <a:t>The Equalex Framework to support preparation for Modern Work Experience </a:t>
            </a:r>
          </a:p>
        </p:txBody>
      </p:sp>
      <p:pic>
        <p:nvPicPr>
          <p:cNvPr id="22" name="Picture 21" descr="A close up of a logo&#10;&#10;AI-generated content may be incorrect.">
            <a:extLst>
              <a:ext uri="{FF2B5EF4-FFF2-40B4-BE49-F238E27FC236}">
                <a16:creationId xmlns:a16="http://schemas.microsoft.com/office/drawing/2014/main" id="{E5F34D99-EF5F-142B-7684-23B6BE59F2D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35304" y="1164730"/>
            <a:ext cx="4225915" cy="530133"/>
          </a:xfrm>
          <a:prstGeom prst="rect">
            <a:avLst/>
          </a:prstGeom>
        </p:spPr>
      </p:pic>
      <p:pic>
        <p:nvPicPr>
          <p:cNvPr id="24" name="Picture 23">
            <a:extLst>
              <a:ext uri="{FF2B5EF4-FFF2-40B4-BE49-F238E27FC236}">
                <a16:creationId xmlns:a16="http://schemas.microsoft.com/office/drawing/2014/main" id="{93ADA92A-3CF7-489F-D5C9-1D7A20B18259}"/>
              </a:ext>
            </a:extLst>
          </p:cNvPr>
          <p:cNvPicPr>
            <a:picLocks noChangeAspect="1"/>
          </p:cNvPicPr>
          <p:nvPr/>
        </p:nvPicPr>
        <p:blipFill>
          <a:blip r:embed="rId12"/>
          <a:stretch>
            <a:fillRect/>
          </a:stretch>
        </p:blipFill>
        <p:spPr>
          <a:xfrm>
            <a:off x="5633269" y="2699645"/>
            <a:ext cx="2248985" cy="2243362"/>
          </a:xfrm>
          <a:prstGeom prst="rect">
            <a:avLst/>
          </a:prstGeom>
        </p:spPr>
      </p:pic>
      <p:sp>
        <p:nvSpPr>
          <p:cNvPr id="29" name="Rectangle: Rounded Corners 28">
            <a:extLst>
              <a:ext uri="{FF2B5EF4-FFF2-40B4-BE49-F238E27FC236}">
                <a16:creationId xmlns:a16="http://schemas.microsoft.com/office/drawing/2014/main" id="{8E99A279-5609-EBB3-BD1E-D91585F27B86}"/>
              </a:ext>
            </a:extLst>
          </p:cNvPr>
          <p:cNvSpPr/>
          <p:nvPr/>
        </p:nvSpPr>
        <p:spPr>
          <a:xfrm>
            <a:off x="4641160" y="5060351"/>
            <a:ext cx="2044978" cy="373020"/>
          </a:xfrm>
          <a:prstGeom prst="roundRect">
            <a:avLst/>
          </a:prstGeom>
          <a:solidFill>
            <a:srgbClr val="FD6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Introduce &amp; Inspire</a:t>
            </a:r>
          </a:p>
        </p:txBody>
      </p:sp>
      <p:sp>
        <p:nvSpPr>
          <p:cNvPr id="30" name="TextBox 29">
            <a:extLst>
              <a:ext uri="{FF2B5EF4-FFF2-40B4-BE49-F238E27FC236}">
                <a16:creationId xmlns:a16="http://schemas.microsoft.com/office/drawing/2014/main" id="{02AAEBE7-38D1-4780-6112-6F6E15F3A5B2}"/>
              </a:ext>
            </a:extLst>
          </p:cNvPr>
          <p:cNvSpPr txBox="1"/>
          <p:nvPr/>
        </p:nvSpPr>
        <p:spPr>
          <a:xfrm>
            <a:off x="4741852" y="5483513"/>
            <a:ext cx="4225912" cy="215444"/>
          </a:xfrm>
          <a:prstGeom prst="rect">
            <a:avLst/>
          </a:prstGeom>
          <a:noFill/>
        </p:spPr>
        <p:txBody>
          <a:bodyPr wrap="square" rtlCol="0">
            <a:spAutoFit/>
          </a:bodyPr>
          <a:lstStyle/>
          <a:p>
            <a:pPr algn="ctr"/>
            <a:r>
              <a:rPr lang="en-GB" sz="800" dirty="0">
                <a:hlinkClick r:id="rId13"/>
              </a:rPr>
              <a:t>www.careersandenterprise.co.uk/modern-work-experience/equalex-for-educators/</a:t>
            </a:r>
            <a:endParaRPr lang="en-GB" sz="800" dirty="0"/>
          </a:p>
        </p:txBody>
      </p:sp>
      <p:sp>
        <p:nvSpPr>
          <p:cNvPr id="31" name="TextBox 30">
            <a:extLst>
              <a:ext uri="{FF2B5EF4-FFF2-40B4-BE49-F238E27FC236}">
                <a16:creationId xmlns:a16="http://schemas.microsoft.com/office/drawing/2014/main" id="{F8D4C87D-BD61-1512-39EB-52E4AA25A87D}"/>
              </a:ext>
            </a:extLst>
          </p:cNvPr>
          <p:cNvSpPr txBox="1"/>
          <p:nvPr/>
        </p:nvSpPr>
        <p:spPr>
          <a:xfrm>
            <a:off x="5124785" y="1694861"/>
            <a:ext cx="3305653" cy="215444"/>
          </a:xfrm>
          <a:prstGeom prst="rect">
            <a:avLst/>
          </a:prstGeom>
          <a:noFill/>
        </p:spPr>
        <p:txBody>
          <a:bodyPr wrap="square" rtlCol="0">
            <a:spAutoFit/>
          </a:bodyPr>
          <a:lstStyle/>
          <a:p>
            <a:pPr algn="ctr"/>
            <a:r>
              <a:rPr lang="en-GB" sz="800" dirty="0">
                <a:hlinkClick r:id="rId14"/>
              </a:rPr>
              <a:t>www.gatsbybenchmarks.org.uk/</a:t>
            </a:r>
            <a:endParaRPr lang="en-GB" sz="800" dirty="0"/>
          </a:p>
        </p:txBody>
      </p:sp>
      <p:sp>
        <p:nvSpPr>
          <p:cNvPr id="5" name="Rectangle: Rounded Corners 4">
            <a:extLst>
              <a:ext uri="{FF2B5EF4-FFF2-40B4-BE49-F238E27FC236}">
                <a16:creationId xmlns:a16="http://schemas.microsoft.com/office/drawing/2014/main" id="{B98C9DC4-E04B-5910-BF31-0D3DB148DB4E}"/>
              </a:ext>
            </a:extLst>
          </p:cNvPr>
          <p:cNvSpPr/>
          <p:nvPr/>
        </p:nvSpPr>
        <p:spPr>
          <a:xfrm>
            <a:off x="6757429" y="5060351"/>
            <a:ext cx="2103790" cy="373020"/>
          </a:xfrm>
          <a:prstGeom prst="roundRect">
            <a:avLst/>
          </a:prstGeom>
          <a:solidFill>
            <a:srgbClr val="0A6E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Investigate &amp; Explore</a:t>
            </a:r>
          </a:p>
        </p:txBody>
      </p:sp>
    </p:spTree>
    <p:custDataLst>
      <p:tags r:id="rId1"/>
    </p:custDataLst>
    <p:extLst>
      <p:ext uri="{BB962C8B-B14F-4D97-AF65-F5344CB8AC3E}">
        <p14:creationId xmlns:p14="http://schemas.microsoft.com/office/powerpoint/2010/main" val="17014690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Student Tasks</a:t>
            </a:r>
          </a:p>
        </p:txBody>
      </p:sp>
      <p:pic>
        <p:nvPicPr>
          <p:cNvPr id="6" name="Graphic 5" descr="Badge with solid fill">
            <a:extLst>
              <a:ext uri="{FF2B5EF4-FFF2-40B4-BE49-F238E27FC236}">
                <a16:creationId xmlns:a16="http://schemas.microsoft.com/office/drawing/2014/main" id="{083FEA32-7EFB-4DCC-921B-7481DCA43C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5545" y="0"/>
            <a:ext cx="646331" cy="646331"/>
          </a:xfrm>
          <a:prstGeom prst="rect">
            <a:avLst/>
          </a:prstGeom>
        </p:spPr>
      </p:pic>
      <p:sp>
        <p:nvSpPr>
          <p:cNvPr id="5" name="Rectangle 4">
            <a:extLst>
              <a:ext uri="{FF2B5EF4-FFF2-40B4-BE49-F238E27FC236}">
                <a16:creationId xmlns:a16="http://schemas.microsoft.com/office/drawing/2014/main" id="{C20355D4-593C-4081-B77A-1F7BF18195EE}"/>
              </a:ext>
            </a:extLst>
          </p:cNvPr>
          <p:cNvSpPr/>
          <p:nvPr/>
        </p:nvSpPr>
        <p:spPr>
          <a:xfrm>
            <a:off x="341523" y="1068636"/>
            <a:ext cx="8427904" cy="223642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If students have access to a computer each or in pairs continue with this presentation, looking at </a:t>
            </a:r>
            <a:r>
              <a:rPr lang="en-GB" sz="2400" b="1" dirty="0">
                <a:solidFill>
                  <a:srgbClr val="FFFF00"/>
                </a:solidFill>
                <a:hlinkClick r:id="rId5" action="ppaction://hlinksldjump"/>
              </a:rPr>
              <a:t>slides 31 – 37 </a:t>
            </a:r>
            <a:r>
              <a:rPr lang="en-GB" sz="2400" b="1" dirty="0">
                <a:solidFill>
                  <a:srgbClr val="FFFF00"/>
                </a:solidFill>
              </a:rPr>
              <a:t>and end lesson with </a:t>
            </a:r>
            <a:r>
              <a:rPr lang="en-GB" sz="2400" b="1" dirty="0">
                <a:solidFill>
                  <a:srgbClr val="FFFF00"/>
                </a:solidFill>
                <a:hlinkClick r:id="rId6" action="ppaction://hlinksldjump"/>
              </a:rPr>
              <a:t>slide 45</a:t>
            </a:r>
            <a:endParaRPr lang="en-GB" dirty="0">
              <a:solidFill>
                <a:srgbClr val="FFFF00"/>
              </a:solidFill>
            </a:endParaRPr>
          </a:p>
        </p:txBody>
      </p:sp>
      <p:sp>
        <p:nvSpPr>
          <p:cNvPr id="8" name="Rectangle 7">
            <a:extLst>
              <a:ext uri="{FF2B5EF4-FFF2-40B4-BE49-F238E27FC236}">
                <a16:creationId xmlns:a16="http://schemas.microsoft.com/office/drawing/2014/main" id="{C7D5BD21-8D15-4E04-B49A-63C65C18D17A}"/>
              </a:ext>
            </a:extLst>
          </p:cNvPr>
          <p:cNvSpPr/>
          <p:nvPr/>
        </p:nvSpPr>
        <p:spPr>
          <a:xfrm>
            <a:off x="341523" y="3714517"/>
            <a:ext cx="8427904" cy="223642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2060"/>
                </a:solidFill>
              </a:rPr>
              <a:t>If students DO NOT have access to a computer, </a:t>
            </a:r>
            <a:r>
              <a:rPr lang="en-GB" sz="2400" b="1" dirty="0">
                <a:solidFill>
                  <a:srgbClr val="FFFF00"/>
                </a:solidFill>
                <a:hlinkClick r:id="rId7" action="ppaction://hlinksldjump">
                  <a:extLst>
                    <a:ext uri="{A12FA001-AC4F-418D-AE19-62706E023703}">
                      <ahyp:hlinkClr xmlns:ahyp="http://schemas.microsoft.com/office/drawing/2018/hyperlinkcolor" val="tx"/>
                    </a:ext>
                  </a:extLst>
                </a:hlinkClick>
              </a:rPr>
              <a:t>go to slide 38 to end. </a:t>
            </a:r>
            <a:endParaRPr lang="en-GB" sz="2400" b="1" dirty="0">
              <a:solidFill>
                <a:srgbClr val="FFFF00"/>
              </a:solidFill>
            </a:endParaRPr>
          </a:p>
        </p:txBody>
      </p:sp>
      <p:pic>
        <p:nvPicPr>
          <p:cNvPr id="7" name="Graphic 6" descr="Monitor with solid fill">
            <a:extLst>
              <a:ext uri="{FF2B5EF4-FFF2-40B4-BE49-F238E27FC236}">
                <a16:creationId xmlns:a16="http://schemas.microsoft.com/office/drawing/2014/main" id="{09202BE7-7110-4A5B-99C7-4DCE0D23C5E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233231" y="1055788"/>
            <a:ext cx="644487" cy="644487"/>
          </a:xfrm>
          <a:prstGeom prst="rect">
            <a:avLst/>
          </a:prstGeom>
        </p:spPr>
      </p:pic>
      <p:pic>
        <p:nvPicPr>
          <p:cNvPr id="9" name="Graphic 8" descr="Clipboard with solid fill">
            <a:extLst>
              <a:ext uri="{FF2B5EF4-FFF2-40B4-BE49-F238E27FC236}">
                <a16:creationId xmlns:a16="http://schemas.microsoft.com/office/drawing/2014/main" id="{0BCAF012-B330-45A2-8906-B57F28B49D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49756" y="3771151"/>
            <a:ext cx="644488" cy="644488"/>
          </a:xfrm>
          <a:prstGeom prst="rect">
            <a:avLst/>
          </a:prstGeom>
        </p:spPr>
      </p:pic>
    </p:spTree>
    <p:custDataLst>
      <p:tags r:id="rId1"/>
    </p:custDataLst>
    <p:extLst>
      <p:ext uri="{BB962C8B-B14F-4D97-AF65-F5344CB8AC3E}">
        <p14:creationId xmlns:p14="http://schemas.microsoft.com/office/powerpoint/2010/main" val="10013892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Make a grid like this (for online task)</a:t>
            </a:r>
          </a:p>
        </p:txBody>
      </p:sp>
      <p:pic>
        <p:nvPicPr>
          <p:cNvPr id="6" name="Graphic 5">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graphicFrame>
        <p:nvGraphicFramePr>
          <p:cNvPr id="10" name="Table 3">
            <a:extLst>
              <a:ext uri="{FF2B5EF4-FFF2-40B4-BE49-F238E27FC236}">
                <a16:creationId xmlns:a16="http://schemas.microsoft.com/office/drawing/2014/main" id="{69B4EE2C-EA3F-BABF-721B-5917B2D60DAB}"/>
              </a:ext>
            </a:extLst>
          </p:cNvPr>
          <p:cNvGraphicFramePr>
            <a:graphicFrameLocks noGrp="1"/>
          </p:cNvGraphicFramePr>
          <p:nvPr>
            <p:extLst>
              <p:ext uri="{D42A27DB-BD31-4B8C-83A1-F6EECF244321}">
                <p14:modId xmlns:p14="http://schemas.microsoft.com/office/powerpoint/2010/main" val="3097024634"/>
              </p:ext>
            </p:extLst>
          </p:nvPr>
        </p:nvGraphicFramePr>
        <p:xfrm>
          <a:off x="626086" y="978212"/>
          <a:ext cx="7891827" cy="5472284"/>
        </p:xfrm>
        <a:graphic>
          <a:graphicData uri="http://schemas.openxmlformats.org/drawingml/2006/table">
            <a:tbl>
              <a:tblPr firstRow="1" bandRow="1">
                <a:tableStyleId>{0660B408-B3CF-4A94-85FC-2B1E0A45F4A2}</a:tableStyleId>
              </a:tblPr>
              <a:tblGrid>
                <a:gridCol w="2194123">
                  <a:extLst>
                    <a:ext uri="{9D8B030D-6E8A-4147-A177-3AD203B41FA5}">
                      <a16:colId xmlns:a16="http://schemas.microsoft.com/office/drawing/2014/main" val="3883420064"/>
                    </a:ext>
                  </a:extLst>
                </a:gridCol>
                <a:gridCol w="1943807">
                  <a:extLst>
                    <a:ext uri="{9D8B030D-6E8A-4147-A177-3AD203B41FA5}">
                      <a16:colId xmlns:a16="http://schemas.microsoft.com/office/drawing/2014/main" val="1317831355"/>
                    </a:ext>
                  </a:extLst>
                </a:gridCol>
                <a:gridCol w="1833141">
                  <a:extLst>
                    <a:ext uri="{9D8B030D-6E8A-4147-A177-3AD203B41FA5}">
                      <a16:colId xmlns:a16="http://schemas.microsoft.com/office/drawing/2014/main" val="929402675"/>
                    </a:ext>
                  </a:extLst>
                </a:gridCol>
                <a:gridCol w="1920756">
                  <a:extLst>
                    <a:ext uri="{9D8B030D-6E8A-4147-A177-3AD203B41FA5}">
                      <a16:colId xmlns:a16="http://schemas.microsoft.com/office/drawing/2014/main" val="2080812479"/>
                    </a:ext>
                  </a:extLst>
                </a:gridCol>
              </a:tblGrid>
              <a:tr h="768634">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Job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Job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Job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0"/>
                    </a:solidFill>
                  </a:tcPr>
                </a:tc>
                <a:extLst>
                  <a:ext uri="{0D108BD9-81ED-4DB2-BD59-A6C34878D82A}">
                    <a16:rowId xmlns:a16="http://schemas.microsoft.com/office/drawing/2014/main" val="595647840"/>
                  </a:ext>
                </a:extLst>
              </a:tr>
              <a:tr h="1511266">
                <a:tc>
                  <a:txBody>
                    <a:bodyPr/>
                    <a:lstStyle/>
                    <a:p>
                      <a:r>
                        <a:rPr lang="en-GB" dirty="0"/>
                        <a:t>Name of job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384146"/>
                  </a:ext>
                </a:extLst>
              </a:tr>
              <a:tr h="1459149">
                <a:tc>
                  <a:txBody>
                    <a:bodyPr/>
                    <a:lstStyle/>
                    <a:p>
                      <a:r>
                        <a:rPr lang="en-GB" dirty="0"/>
                        <a:t>What pathways can you take e.g. degree, college, etc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6157676"/>
                  </a:ext>
                </a:extLst>
              </a:tr>
              <a:tr h="1733235">
                <a:tc>
                  <a:txBody>
                    <a:bodyPr/>
                    <a:lstStyle/>
                    <a:p>
                      <a:r>
                        <a:rPr lang="en-GB" dirty="0"/>
                        <a:t>What GCSEs grades do you need?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6089401"/>
                  </a:ext>
                </a:extLst>
              </a:tr>
            </a:tbl>
          </a:graphicData>
        </a:graphic>
      </p:graphicFrame>
      <p:sp>
        <p:nvSpPr>
          <p:cNvPr id="7" name="Star: 32 Points 6">
            <a:extLst>
              <a:ext uri="{FF2B5EF4-FFF2-40B4-BE49-F238E27FC236}">
                <a16:creationId xmlns:a16="http://schemas.microsoft.com/office/drawing/2014/main" id="{CBC303B5-B101-87DD-DFBA-B58459FEB5C9}"/>
              </a:ext>
            </a:extLst>
          </p:cNvPr>
          <p:cNvSpPr/>
          <p:nvPr/>
        </p:nvSpPr>
        <p:spPr>
          <a:xfrm>
            <a:off x="7197284" y="4924094"/>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338318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7"/>
                                        </p:tgtEl>
                                        <p:attrNameLst>
                                          <p:attrName>style.color</p:attrName>
                                        </p:attrNameLst>
                                      </p:cBhvr>
                                      <p:to>
                                        <a:schemeClr val="bg1"/>
                                      </p:to>
                                    </p:animClr>
                                    <p:animClr clrSpc="rgb" dir="cw">
                                      <p:cBhvr>
                                        <p:cTn id="12" dur="250" autoRev="1" fill="remove"/>
                                        <p:tgtEl>
                                          <p:spTgt spid="7"/>
                                        </p:tgtEl>
                                        <p:attrNameLst>
                                          <p:attrName>fillcolor</p:attrName>
                                        </p:attrNameLst>
                                      </p:cBhvr>
                                      <p:to>
                                        <a:schemeClr val="bg1"/>
                                      </p:to>
                                    </p:animClr>
                                    <p:set>
                                      <p:cBhvr>
                                        <p:cTn id="13" dur="250" autoRev="1" fill="remove"/>
                                        <p:tgtEl>
                                          <p:spTgt spid="7"/>
                                        </p:tgtEl>
                                        <p:attrNameLst>
                                          <p:attrName>fill.type</p:attrName>
                                        </p:attrNameLst>
                                      </p:cBhvr>
                                      <p:to>
                                        <p:strVal val="solid"/>
                                      </p:to>
                                    </p:set>
                                    <p:set>
                                      <p:cBhvr>
                                        <p:cTn id="14" dur="25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0072BA"/>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39631" y="36987"/>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315650" y="989694"/>
            <a:ext cx="4677275" cy="5613923"/>
          </a:xfrm>
          <a:prstGeom prst="rect">
            <a:avLst/>
          </a:prstGeom>
          <a:effectLst>
            <a:outerShdw blurRad="63500" sx="102000" sy="102000" algn="ctr" rotWithShape="0">
              <a:prstClr val="black">
                <a:alpha val="40000"/>
              </a:prstClr>
            </a:outerShdw>
          </a:effectLst>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028" y="4184482"/>
            <a:ext cx="2391229"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Explosion 2 20"/>
          <p:cNvSpPr/>
          <p:nvPr/>
        </p:nvSpPr>
        <p:spPr>
          <a:xfrm>
            <a:off x="3276793" y="2793618"/>
            <a:ext cx="5716132" cy="3949350"/>
          </a:xfrm>
          <a:prstGeom prst="irregularSeal2">
            <a:avLst/>
          </a:prstGeom>
          <a:solidFill>
            <a:srgbClr val="002060"/>
          </a:solidFill>
          <a:ln w="5715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If you have registered before – sign in</a:t>
            </a:r>
          </a:p>
        </p:txBody>
      </p:sp>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270303" y="915365"/>
            <a:ext cx="4301697" cy="2784269"/>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5786" y="720304"/>
            <a:ext cx="1502798"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10">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75545" y="0"/>
            <a:ext cx="646331" cy="646331"/>
          </a:xfrm>
          <a:prstGeom prst="rect">
            <a:avLst/>
          </a:prstGeom>
        </p:spPr>
      </p:pic>
    </p:spTree>
    <p:extLst>
      <p:ext uri="{BB962C8B-B14F-4D97-AF65-F5344CB8AC3E}">
        <p14:creationId xmlns:p14="http://schemas.microsoft.com/office/powerpoint/2010/main" val="277539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Explore job sectors</a:t>
            </a:r>
          </a:p>
        </p:txBody>
      </p:sp>
      <p:sp>
        <p:nvSpPr>
          <p:cNvPr id="4" name="TextBox 3">
            <a:extLst>
              <a:ext uri="{FF2B5EF4-FFF2-40B4-BE49-F238E27FC236}">
                <a16:creationId xmlns:a16="http://schemas.microsoft.com/office/drawing/2014/main" id="{D1D311D0-0227-489A-B7F0-1B34F71F7743}"/>
              </a:ext>
            </a:extLst>
          </p:cNvPr>
          <p:cNvSpPr txBox="1"/>
          <p:nvPr/>
        </p:nvSpPr>
        <p:spPr>
          <a:xfrm>
            <a:off x="176269" y="853021"/>
            <a:ext cx="8791460" cy="1019446"/>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Go to ‘</a:t>
            </a:r>
            <a:r>
              <a:rPr lang="en-GB" sz="2400" b="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Start with you’ </a:t>
            </a: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on the homepage and select </a:t>
            </a: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a:t>
            </a:r>
            <a:r>
              <a:rPr lang="en-GB" sz="2400" b="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Do the Job Quiz</a:t>
            </a:r>
            <a:r>
              <a:rPr lang="en-GB" sz="2400" b="1" dirty="0">
                <a:solidFill>
                  <a:srgbClr val="000000"/>
                </a:solidFill>
                <a:latin typeface="Calibri" panose="020F0502020204030204" pitchFamily="34" charset="0"/>
                <a:ea typeface="Segoe UI" panose="020B0502040204020203" pitchFamily="34" charset="0"/>
                <a:cs typeface="Calibri" panose="020F0502020204030204" pitchFamily="34" charset="0"/>
              </a:rPr>
              <a:t>’</a:t>
            </a:r>
            <a:endPar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a:lnSpc>
                <a:spcPct val="115000"/>
              </a:lnSpc>
              <a:spcAft>
                <a:spcPts val="800"/>
              </a:spcAft>
            </a:pP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Review your answers if you have completed this previously.</a:t>
            </a:r>
            <a:endPar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p:txBody>
      </p:sp>
      <p:pic>
        <p:nvPicPr>
          <p:cNvPr id="6" name="Graphic 5">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7" name="Picture 6">
            <a:extLst>
              <a:ext uri="{FF2B5EF4-FFF2-40B4-BE49-F238E27FC236}">
                <a16:creationId xmlns:a16="http://schemas.microsoft.com/office/drawing/2014/main" id="{D826C96F-49E0-4802-900B-CF7C216BC54A}"/>
              </a:ext>
            </a:extLst>
          </p:cNvPr>
          <p:cNvPicPr>
            <a:picLocks noChangeAspect="1"/>
          </p:cNvPicPr>
          <p:nvPr/>
        </p:nvPicPr>
        <p:blipFill>
          <a:blip r:embed="rId5"/>
          <a:stretch>
            <a:fillRect/>
          </a:stretch>
        </p:blipFill>
        <p:spPr>
          <a:xfrm>
            <a:off x="176269" y="1990607"/>
            <a:ext cx="5306408" cy="3434567"/>
          </a:xfrm>
          <a:prstGeom prst="rect">
            <a:avLst/>
          </a:prstGeom>
          <a:effectLst>
            <a:outerShdw blurRad="63500" sx="102000" sy="102000" algn="ctr" rotWithShape="0">
              <a:prstClr val="black">
                <a:alpha val="40000"/>
              </a:prstClr>
            </a:outerShdw>
          </a:effectLst>
        </p:spPr>
      </p:pic>
      <p:sp>
        <p:nvSpPr>
          <p:cNvPr id="11" name="Rectangle 10">
            <a:extLst>
              <a:ext uri="{FF2B5EF4-FFF2-40B4-BE49-F238E27FC236}">
                <a16:creationId xmlns:a16="http://schemas.microsoft.com/office/drawing/2014/main" id="{902FB952-3A30-4687-9087-EB2482D0E93C}"/>
              </a:ext>
            </a:extLst>
          </p:cNvPr>
          <p:cNvSpPr/>
          <p:nvPr/>
        </p:nvSpPr>
        <p:spPr>
          <a:xfrm>
            <a:off x="462708" y="3845729"/>
            <a:ext cx="4836405" cy="39844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8224B637-A53A-4B8A-8766-3CE678CC3515}"/>
              </a:ext>
            </a:extLst>
          </p:cNvPr>
          <p:cNvPicPr>
            <a:picLocks noChangeAspect="1"/>
          </p:cNvPicPr>
          <p:nvPr/>
        </p:nvPicPr>
        <p:blipFill>
          <a:blip r:embed="rId6"/>
          <a:stretch>
            <a:fillRect/>
          </a:stretch>
        </p:blipFill>
        <p:spPr>
          <a:xfrm>
            <a:off x="1619479" y="3429000"/>
            <a:ext cx="7524521" cy="3209919"/>
          </a:xfrm>
          <a:prstGeom prst="rect">
            <a:avLst/>
          </a:prstGeom>
          <a:effectLst>
            <a:outerShdw blurRad="63500" sx="102000" sy="102000" algn="ctr" rotWithShape="0">
              <a:prstClr val="black">
                <a:alpha val="40000"/>
              </a:prstClr>
            </a:outerShdw>
          </a:effectLst>
        </p:spPr>
      </p:pic>
      <p:sp>
        <p:nvSpPr>
          <p:cNvPr id="13" name="Rectangle 12">
            <a:extLst>
              <a:ext uri="{FF2B5EF4-FFF2-40B4-BE49-F238E27FC236}">
                <a16:creationId xmlns:a16="http://schemas.microsoft.com/office/drawing/2014/main" id="{593B677B-8AF2-48F6-AA65-C943184B83BB}"/>
              </a:ext>
            </a:extLst>
          </p:cNvPr>
          <p:cNvSpPr/>
          <p:nvPr/>
        </p:nvSpPr>
        <p:spPr>
          <a:xfrm>
            <a:off x="5482677" y="4337190"/>
            <a:ext cx="1575413" cy="208575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6638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A01A4A88-4D82-4FE8-BE2C-53587B2C4B3E}"/>
              </a:ext>
            </a:extLst>
          </p:cNvPr>
          <p:cNvSpPr>
            <a:spLocks noChangeArrowheads="1"/>
          </p:cNvSpPr>
          <p:nvPr/>
        </p:nvSpPr>
        <p:spPr bwMode="auto">
          <a:xfrm>
            <a:off x="-14780" y="0"/>
            <a:ext cx="9158780" cy="6921309"/>
          </a:xfrm>
          <a:prstGeom prst="rect">
            <a:avLst/>
          </a:prstGeom>
          <a:solidFill>
            <a:srgbClr val="0072BA"/>
          </a:solidFill>
          <a:ln w="9525">
            <a:solidFill>
              <a:schemeClr val="accent5">
                <a:lumMod val="50000"/>
              </a:schemeClr>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Rectangle 2"/>
          <p:cNvSpPr>
            <a:spLocks noChangeArrowheads="1"/>
          </p:cNvSpPr>
          <p:nvPr/>
        </p:nvSpPr>
        <p:spPr bwMode="auto">
          <a:xfrm>
            <a:off x="-14780" y="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mn-lt"/>
                <a:cs typeface="Calibri" panose="020F0502020204030204" pitchFamily="34" charset="0"/>
              </a:rPr>
              <a:t> </a:t>
            </a:r>
            <a:r>
              <a:rPr lang="en-GB" altLang="en-US" sz="3600" dirty="0">
                <a:solidFill>
                  <a:schemeClr val="bg1"/>
                </a:solidFill>
                <a:latin typeface="+mn-lt"/>
                <a:cs typeface="Calibri" panose="020F0502020204030204" pitchFamily="34" charset="0"/>
              </a:rPr>
              <a:t>Explore Job Sectors and Job Profiles</a:t>
            </a:r>
          </a:p>
        </p:txBody>
      </p:sp>
      <p:grpSp>
        <p:nvGrpSpPr>
          <p:cNvPr id="8" name="Group 7">
            <a:extLst>
              <a:ext uri="{FF2B5EF4-FFF2-40B4-BE49-F238E27FC236}">
                <a16:creationId xmlns:a16="http://schemas.microsoft.com/office/drawing/2014/main" id="{05369F16-B5FF-484A-BA1D-FD6E55F887F5}"/>
              </a:ext>
            </a:extLst>
          </p:cNvPr>
          <p:cNvGrpSpPr/>
          <p:nvPr/>
        </p:nvGrpSpPr>
        <p:grpSpPr>
          <a:xfrm>
            <a:off x="175545" y="831362"/>
            <a:ext cx="5761822" cy="5618654"/>
            <a:chOff x="242371" y="1101634"/>
            <a:chExt cx="5112360" cy="5027737"/>
          </a:xfrm>
          <a:effectLst>
            <a:outerShdw blurRad="63500" sx="102000" sy="102000" algn="ctr" rotWithShape="0">
              <a:prstClr val="black">
                <a:alpha val="40000"/>
              </a:prstClr>
            </a:outerShdw>
          </a:effectLst>
        </p:grpSpPr>
        <p:pic>
          <p:nvPicPr>
            <p:cNvPr id="4" name="Picture 3">
              <a:extLst>
                <a:ext uri="{FF2B5EF4-FFF2-40B4-BE49-F238E27FC236}">
                  <a16:creationId xmlns:a16="http://schemas.microsoft.com/office/drawing/2014/main" id="{CBF22D6A-975A-43AE-B098-66B8046BC164}"/>
                </a:ext>
              </a:extLst>
            </p:cNvPr>
            <p:cNvPicPr>
              <a:picLocks noChangeAspect="1"/>
            </p:cNvPicPr>
            <p:nvPr/>
          </p:nvPicPr>
          <p:blipFill>
            <a:blip r:embed="rId3"/>
            <a:stretch>
              <a:fillRect/>
            </a:stretch>
          </p:blipFill>
          <p:spPr>
            <a:xfrm>
              <a:off x="242371" y="1101634"/>
              <a:ext cx="5112360" cy="2996641"/>
            </a:xfrm>
            <a:prstGeom prst="rect">
              <a:avLst/>
            </a:prstGeom>
          </p:spPr>
        </p:pic>
        <p:pic>
          <p:nvPicPr>
            <p:cNvPr id="6" name="Picture 5">
              <a:extLst>
                <a:ext uri="{FF2B5EF4-FFF2-40B4-BE49-F238E27FC236}">
                  <a16:creationId xmlns:a16="http://schemas.microsoft.com/office/drawing/2014/main" id="{A93F8535-A58F-4EDE-BB24-D4407C0345DC}"/>
                </a:ext>
              </a:extLst>
            </p:cNvPr>
            <p:cNvPicPr>
              <a:picLocks noChangeAspect="1"/>
            </p:cNvPicPr>
            <p:nvPr/>
          </p:nvPicPr>
          <p:blipFill>
            <a:blip r:embed="rId4"/>
            <a:stretch>
              <a:fillRect/>
            </a:stretch>
          </p:blipFill>
          <p:spPr>
            <a:xfrm>
              <a:off x="242371" y="4098275"/>
              <a:ext cx="5112360" cy="2031096"/>
            </a:xfrm>
            <a:prstGeom prst="rect">
              <a:avLst/>
            </a:prstGeom>
          </p:spPr>
        </p:pic>
      </p:grpSp>
      <p:pic>
        <p:nvPicPr>
          <p:cNvPr id="15" name="Picture 10" descr="Loop">
            <a:extLst>
              <a:ext uri="{FF2B5EF4-FFF2-40B4-BE49-F238E27FC236}">
                <a16:creationId xmlns:a16="http://schemas.microsoft.com/office/drawing/2014/main" id="{1A9A8ADF-1ED7-49ED-9812-961DB3D2CA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7860" y="3268952"/>
            <a:ext cx="1740534" cy="738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a:extLst>
              <a:ext uri="{FF2B5EF4-FFF2-40B4-BE49-F238E27FC236}">
                <a16:creationId xmlns:a16="http://schemas.microsoft.com/office/drawing/2014/main" id="{5DA299BA-F3C6-4DC9-B9B2-00A6FE3D67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75545" y="0"/>
            <a:ext cx="646331" cy="646331"/>
          </a:xfrm>
          <a:prstGeom prst="rect">
            <a:avLst/>
          </a:prstGeom>
        </p:spPr>
      </p:pic>
      <p:pic>
        <p:nvPicPr>
          <p:cNvPr id="3" name="Picture 2">
            <a:extLst>
              <a:ext uri="{FF2B5EF4-FFF2-40B4-BE49-F238E27FC236}">
                <a16:creationId xmlns:a16="http://schemas.microsoft.com/office/drawing/2014/main" id="{8E9EA982-6813-A97C-4137-D7BAB3B87F53}"/>
              </a:ext>
            </a:extLst>
          </p:cNvPr>
          <p:cNvPicPr>
            <a:picLocks noChangeAspect="1"/>
          </p:cNvPicPr>
          <p:nvPr/>
        </p:nvPicPr>
        <p:blipFill>
          <a:blip r:embed="rId7"/>
          <a:stretch>
            <a:fillRect/>
          </a:stretch>
        </p:blipFill>
        <p:spPr>
          <a:xfrm>
            <a:off x="6208828" y="4261130"/>
            <a:ext cx="2759627" cy="2188886"/>
          </a:xfrm>
          <a:prstGeom prst="rect">
            <a:avLst/>
          </a:prstGeom>
          <a:effectLst>
            <a:outerShdw blurRad="63500" sx="102000" sy="102000" algn="ctr" rotWithShape="0">
              <a:prstClr val="black">
                <a:alpha val="40000"/>
              </a:prstClr>
            </a:outerShdw>
          </a:effectLst>
        </p:spPr>
      </p:pic>
      <p:sp>
        <p:nvSpPr>
          <p:cNvPr id="5" name="Rectangle: Rounded Corners 4">
            <a:extLst>
              <a:ext uri="{FF2B5EF4-FFF2-40B4-BE49-F238E27FC236}">
                <a16:creationId xmlns:a16="http://schemas.microsoft.com/office/drawing/2014/main" id="{C1680B32-B0F6-F6CD-F07B-A23CC8579B97}"/>
              </a:ext>
            </a:extLst>
          </p:cNvPr>
          <p:cNvSpPr/>
          <p:nvPr/>
        </p:nvSpPr>
        <p:spPr>
          <a:xfrm>
            <a:off x="6253726" y="799709"/>
            <a:ext cx="2759628" cy="328104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Go to a job sector the job quiz suggested to you.</a:t>
            </a:r>
          </a:p>
          <a:p>
            <a:pPr algn="ctr"/>
            <a:r>
              <a:rPr lang="en-GB" sz="2400" dirty="0">
                <a:solidFill>
                  <a:schemeClr val="tx1"/>
                </a:solidFill>
              </a:rPr>
              <a:t>Click on ‘Job Profiles’.</a:t>
            </a:r>
          </a:p>
        </p:txBody>
      </p:sp>
      <p:sp>
        <p:nvSpPr>
          <p:cNvPr id="11" name="Arrow: Left 10">
            <a:extLst>
              <a:ext uri="{FF2B5EF4-FFF2-40B4-BE49-F238E27FC236}">
                <a16:creationId xmlns:a16="http://schemas.microsoft.com/office/drawing/2014/main" id="{A1607FBA-1680-DA58-871B-157B3FC95354}"/>
              </a:ext>
            </a:extLst>
          </p:cNvPr>
          <p:cNvSpPr/>
          <p:nvPr/>
        </p:nvSpPr>
        <p:spPr>
          <a:xfrm rot="10800000">
            <a:off x="5834270" y="2345634"/>
            <a:ext cx="419456" cy="658243"/>
          </a:xfrm>
          <a:prstGeom prst="leftArrow">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Left 11">
            <a:extLst>
              <a:ext uri="{FF2B5EF4-FFF2-40B4-BE49-F238E27FC236}">
                <a16:creationId xmlns:a16="http://schemas.microsoft.com/office/drawing/2014/main" id="{86CCA02D-1F7D-6329-7E1A-8C0918F0A0FA}"/>
              </a:ext>
            </a:extLst>
          </p:cNvPr>
          <p:cNvSpPr/>
          <p:nvPr/>
        </p:nvSpPr>
        <p:spPr>
          <a:xfrm rot="16200000">
            <a:off x="7423812" y="3783284"/>
            <a:ext cx="419456" cy="658243"/>
          </a:xfrm>
          <a:prstGeom prst="leftArrow">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7244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0072BA"/>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69374A8B-B65A-4A7A-9A9B-849903863E51}"/>
              </a:ext>
            </a:extLst>
          </p:cNvPr>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Explore and tag related job sectors</a:t>
            </a:r>
          </a:p>
        </p:txBody>
      </p:sp>
      <p:pic>
        <p:nvPicPr>
          <p:cNvPr id="7" name="Picture 6">
            <a:extLst>
              <a:ext uri="{FF2B5EF4-FFF2-40B4-BE49-F238E27FC236}">
                <a16:creationId xmlns:a16="http://schemas.microsoft.com/office/drawing/2014/main" id="{AC6CDDC5-A4CB-4B69-A496-5BD8A257CE35}"/>
              </a:ext>
            </a:extLst>
          </p:cNvPr>
          <p:cNvPicPr>
            <a:picLocks noChangeAspect="1"/>
          </p:cNvPicPr>
          <p:nvPr/>
        </p:nvPicPr>
        <p:blipFill rotWithShape="1">
          <a:blip r:embed="rId3"/>
          <a:srcRect b="54900"/>
          <a:stretch/>
        </p:blipFill>
        <p:spPr>
          <a:xfrm>
            <a:off x="876099" y="3773217"/>
            <a:ext cx="7443977" cy="1652223"/>
          </a:xfrm>
          <a:prstGeom prst="rect">
            <a:avLst/>
          </a:prstGeom>
          <a:effectLst>
            <a:outerShdw blurRad="63500" sx="102000" sy="102000" algn="ctr" rotWithShape="0">
              <a:prstClr val="black">
                <a:alpha val="40000"/>
              </a:prstClr>
            </a:outerShdw>
          </a:effectLst>
        </p:spPr>
      </p:pic>
      <p:sp>
        <p:nvSpPr>
          <p:cNvPr id="12" name="Rectangle 11">
            <a:extLst>
              <a:ext uri="{FF2B5EF4-FFF2-40B4-BE49-F238E27FC236}">
                <a16:creationId xmlns:a16="http://schemas.microsoft.com/office/drawing/2014/main" id="{5A00B209-2283-4DD4-9101-52CCADC05811}"/>
              </a:ext>
            </a:extLst>
          </p:cNvPr>
          <p:cNvSpPr/>
          <p:nvPr/>
        </p:nvSpPr>
        <p:spPr>
          <a:xfrm>
            <a:off x="861318" y="3864596"/>
            <a:ext cx="7431908" cy="73770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a:extLst>
              <a:ext uri="{FF2B5EF4-FFF2-40B4-BE49-F238E27FC236}">
                <a16:creationId xmlns:a16="http://schemas.microsoft.com/office/drawing/2014/main" id="{E2329053-380D-4939-B7AC-DD6D496140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8" name="Picture 7">
            <a:extLst>
              <a:ext uri="{FF2B5EF4-FFF2-40B4-BE49-F238E27FC236}">
                <a16:creationId xmlns:a16="http://schemas.microsoft.com/office/drawing/2014/main" id="{4C13DC64-0E0E-49AA-BD3B-18A37916336A}"/>
              </a:ext>
            </a:extLst>
          </p:cNvPr>
          <p:cNvPicPr>
            <a:picLocks noChangeAspect="1"/>
          </p:cNvPicPr>
          <p:nvPr/>
        </p:nvPicPr>
        <p:blipFill>
          <a:blip r:embed="rId5"/>
          <a:stretch>
            <a:fillRect/>
          </a:stretch>
        </p:blipFill>
        <p:spPr>
          <a:xfrm>
            <a:off x="861318" y="733776"/>
            <a:ext cx="7443977" cy="3141008"/>
          </a:xfrm>
          <a:prstGeom prst="rect">
            <a:avLst/>
          </a:prstGeom>
          <a:effectLst>
            <a:outerShdw blurRad="63500" sx="102000" sy="102000" algn="ctr" rotWithShape="0">
              <a:prstClr val="black">
                <a:alpha val="40000"/>
              </a:prstClr>
            </a:outerShdw>
          </a:effectLst>
        </p:spPr>
      </p:pic>
      <p:pic>
        <p:nvPicPr>
          <p:cNvPr id="9" name="Picture 10" descr="Loop">
            <a:extLst>
              <a:ext uri="{FF2B5EF4-FFF2-40B4-BE49-F238E27FC236}">
                <a16:creationId xmlns:a16="http://schemas.microsoft.com/office/drawing/2014/main" id="{2E23EAD4-E896-468F-845B-47DD830BA1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8784" y="532263"/>
            <a:ext cx="1911292" cy="864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15652B1-F1FA-0D1D-1AAD-9C8B983AFEEC}"/>
              </a:ext>
            </a:extLst>
          </p:cNvPr>
          <p:cNvSpPr/>
          <p:nvPr/>
        </p:nvSpPr>
        <p:spPr>
          <a:xfrm>
            <a:off x="849246" y="4602297"/>
            <a:ext cx="7431908" cy="73770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DDC34C41-48EB-3D2B-7D0E-3A791A79E378}"/>
              </a:ext>
            </a:extLst>
          </p:cNvPr>
          <p:cNvPicPr>
            <a:picLocks noChangeAspect="1"/>
          </p:cNvPicPr>
          <p:nvPr/>
        </p:nvPicPr>
        <p:blipFill>
          <a:blip r:embed="rId7"/>
          <a:stretch>
            <a:fillRect/>
          </a:stretch>
        </p:blipFill>
        <p:spPr>
          <a:xfrm>
            <a:off x="1486079" y="1535284"/>
            <a:ext cx="7349743" cy="5189949"/>
          </a:xfrm>
          <a:prstGeom prst="rect">
            <a:avLst/>
          </a:prstGeom>
          <a:effectLst>
            <a:outerShdw blurRad="63500" sx="102000" sy="102000" algn="ctr" rotWithShape="0">
              <a:prstClr val="black">
                <a:alpha val="40000"/>
              </a:prstClr>
            </a:outerShdw>
          </a:effectLst>
        </p:spPr>
      </p:pic>
      <p:pic>
        <p:nvPicPr>
          <p:cNvPr id="4" name="Picture 10" descr="Loop">
            <a:extLst>
              <a:ext uri="{FF2B5EF4-FFF2-40B4-BE49-F238E27FC236}">
                <a16:creationId xmlns:a16="http://schemas.microsoft.com/office/drawing/2014/main" id="{30C3514D-379D-8E13-911F-6768E0CF16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9575" y="2665822"/>
            <a:ext cx="1419938" cy="642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Loop">
            <a:extLst>
              <a:ext uri="{FF2B5EF4-FFF2-40B4-BE49-F238E27FC236}">
                <a16:creationId xmlns:a16="http://schemas.microsoft.com/office/drawing/2014/main" id="{D1EC6397-8ECE-9A34-D8E5-46B9744FEE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91845" y="3743290"/>
            <a:ext cx="1419938" cy="642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621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886"/>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sp>
        <p:nvSpPr>
          <p:cNvPr id="6" name="Rectangle 5">
            <a:extLst>
              <a:ext uri="{FF2B5EF4-FFF2-40B4-BE49-F238E27FC236}">
                <a16:creationId xmlns:a16="http://schemas.microsoft.com/office/drawing/2014/main" id="{745F6B8F-A84B-DC4F-ADAE-E48455D522B6}"/>
              </a:ext>
            </a:extLst>
          </p:cNvPr>
          <p:cNvSpPr/>
          <p:nvPr/>
        </p:nvSpPr>
        <p:spPr>
          <a:xfrm>
            <a:off x="502417" y="971553"/>
            <a:ext cx="7809085" cy="1200329"/>
          </a:xfrm>
          <a:prstGeom prst="rect">
            <a:avLst/>
          </a:prstGeom>
          <a:solidFill>
            <a:schemeClr val="bg1"/>
          </a:solidFill>
        </p:spPr>
        <p:txBody>
          <a:bodyPr wrap="square">
            <a:spAutoFit/>
          </a:bodyPr>
          <a:lstStyle/>
          <a:p>
            <a:endParaRPr lang="en-GB" altLang="en-US" sz="2400" dirty="0">
              <a:latin typeface="Calibri" panose="020F0502020204030204" pitchFamily="34" charset="0"/>
            </a:endParaRPr>
          </a:p>
          <a:p>
            <a:pPr marL="457200" indent="-457200">
              <a:buAutoNum type="arabicPeriod"/>
            </a:pPr>
            <a:r>
              <a:rPr lang="en-GB" altLang="en-US" sz="2400" dirty="0">
                <a:latin typeface="Calibri" panose="020F0502020204030204" pitchFamily="34" charset="0"/>
              </a:rPr>
              <a:t>Register or sign in to Careerpilot</a:t>
            </a:r>
          </a:p>
          <a:p>
            <a:pPr marL="457200" indent="-457200">
              <a:buAutoNum type="arabicPeriod"/>
            </a:pPr>
            <a:endParaRPr lang="en-GB" altLang="en-US" sz="2400" dirty="0">
              <a:latin typeface="Calibri" panose="020F0502020204030204" pitchFamily="34" charset="0"/>
            </a:endParaRPr>
          </a:p>
        </p:txBody>
      </p:sp>
      <p:pic>
        <p:nvPicPr>
          <p:cNvPr id="16" name="Graphic 15">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5" y="0"/>
            <a:ext cx="646331" cy="646331"/>
          </a:xfrm>
          <a:prstGeom prst="rect">
            <a:avLst/>
          </a:prstGeom>
        </p:spPr>
      </p:pic>
      <p:sp>
        <p:nvSpPr>
          <p:cNvPr id="20" name="Rectangle 19">
            <a:extLst>
              <a:ext uri="{FF2B5EF4-FFF2-40B4-BE49-F238E27FC236}">
                <a16:creationId xmlns:a16="http://schemas.microsoft.com/office/drawing/2014/main" id="{FCED8037-A006-4A81-9DFF-CACF2E4DCA16}"/>
              </a:ext>
            </a:extLst>
          </p:cNvPr>
          <p:cNvSpPr/>
          <p:nvPr/>
        </p:nvSpPr>
        <p:spPr>
          <a:xfrm>
            <a:off x="498710" y="3766968"/>
            <a:ext cx="7812792"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Explore jobs profiles and tag any job sectors you’re    interested in to save in your Career Tools</a:t>
            </a:r>
          </a:p>
        </p:txBody>
      </p:sp>
      <p:grpSp>
        <p:nvGrpSpPr>
          <p:cNvPr id="23" name="Group 22">
            <a:extLst>
              <a:ext uri="{FF2B5EF4-FFF2-40B4-BE49-F238E27FC236}">
                <a16:creationId xmlns:a16="http://schemas.microsoft.com/office/drawing/2014/main" id="{20369893-3A44-146F-C87C-4BCFAADE45E9}"/>
              </a:ext>
            </a:extLst>
          </p:cNvPr>
          <p:cNvGrpSpPr/>
          <p:nvPr/>
        </p:nvGrpSpPr>
        <p:grpSpPr>
          <a:xfrm>
            <a:off x="508486" y="1165804"/>
            <a:ext cx="7812792" cy="2367173"/>
            <a:chOff x="661503" y="1764732"/>
            <a:chExt cx="7812792" cy="2367173"/>
          </a:xfrm>
        </p:grpSpPr>
        <p:sp>
          <p:nvSpPr>
            <p:cNvPr id="17" name="Rectangle 16">
              <a:extLst>
                <a:ext uri="{FF2B5EF4-FFF2-40B4-BE49-F238E27FC236}">
                  <a16:creationId xmlns:a16="http://schemas.microsoft.com/office/drawing/2014/main" id="{3BC55CF2-B77A-44AE-992D-229739311946}"/>
                </a:ext>
              </a:extLst>
            </p:cNvPr>
            <p:cNvSpPr/>
            <p:nvPr/>
          </p:nvSpPr>
          <p:spPr>
            <a:xfrm>
              <a:off x="661503" y="2931576"/>
              <a:ext cx="7812792" cy="1200329"/>
            </a:xfrm>
            <a:prstGeom prst="rect">
              <a:avLst/>
            </a:prstGeom>
            <a:solidFill>
              <a:schemeClr val="bg1"/>
            </a:solidFill>
          </p:spPr>
          <p:txBody>
            <a:bodyPr wrap="square">
              <a:spAutoFit/>
            </a:bodyPr>
            <a:lstStyle/>
            <a:p>
              <a:pPr marL="457200" indent="-457200">
                <a:buAutoNum type="arabicPeriod" startAt="2"/>
              </a:pPr>
              <a:r>
                <a:rPr lang="en-GB" altLang="en-US" sz="2400" dirty="0">
                  <a:latin typeface="Calibri" panose="020F0502020204030204" pitchFamily="34" charset="0"/>
                </a:rPr>
                <a:t>Click on ‘Start with you’ then complete the </a:t>
              </a:r>
              <a:br>
                <a:rPr lang="en-GB" altLang="en-US" sz="2400" dirty="0">
                  <a:latin typeface="Calibri" panose="020F0502020204030204" pitchFamily="34" charset="0"/>
                </a:rPr>
              </a:br>
              <a:r>
                <a:rPr lang="en-GB" altLang="en-US" sz="2400" dirty="0">
                  <a:latin typeface="Calibri" panose="020F0502020204030204" pitchFamily="34" charset="0"/>
                </a:rPr>
                <a:t>‘Job Sector Quiz’ and explore job profiles within suggested sectors.</a:t>
              </a:r>
            </a:p>
          </p:txBody>
        </p:sp>
        <p:pic>
          <p:nvPicPr>
            <p:cNvPr id="4" name="Picture 3">
              <a:extLst>
                <a:ext uri="{FF2B5EF4-FFF2-40B4-BE49-F238E27FC236}">
                  <a16:creationId xmlns:a16="http://schemas.microsoft.com/office/drawing/2014/main" id="{E77CD637-A4EB-4217-8B3C-A258CB01F5EC}"/>
                </a:ext>
              </a:extLst>
            </p:cNvPr>
            <p:cNvPicPr>
              <a:picLocks noChangeAspect="1"/>
            </p:cNvPicPr>
            <p:nvPr/>
          </p:nvPicPr>
          <p:blipFill>
            <a:blip r:embed="rId4"/>
            <a:stretch>
              <a:fillRect/>
            </a:stretch>
          </p:blipFill>
          <p:spPr>
            <a:xfrm>
              <a:off x="7353691" y="1764732"/>
              <a:ext cx="961519" cy="1213346"/>
            </a:xfrm>
            <a:prstGeom prst="rect">
              <a:avLst/>
            </a:prstGeom>
            <a:effectLst>
              <a:glow rad="63500">
                <a:schemeClr val="accent1">
                  <a:satMod val="175000"/>
                  <a:alpha val="40000"/>
                </a:schemeClr>
              </a:glow>
            </a:effectLst>
          </p:spPr>
        </p:pic>
      </p:grpSp>
      <p:sp>
        <p:nvSpPr>
          <p:cNvPr id="18" name="Rectangle 17">
            <a:extLst>
              <a:ext uri="{FF2B5EF4-FFF2-40B4-BE49-F238E27FC236}">
                <a16:creationId xmlns:a16="http://schemas.microsoft.com/office/drawing/2014/main" id="{EED730DD-6B50-4E9E-97E5-01A12B2F7FAD}"/>
              </a:ext>
            </a:extLst>
          </p:cNvPr>
          <p:cNvSpPr/>
          <p:nvPr/>
        </p:nvSpPr>
        <p:spPr>
          <a:xfrm>
            <a:off x="508486" y="4825445"/>
            <a:ext cx="7829454" cy="1200329"/>
          </a:xfrm>
          <a:prstGeom prst="rect">
            <a:avLst/>
          </a:prstGeom>
          <a:solidFill>
            <a:schemeClr val="bg1"/>
          </a:solidFill>
        </p:spPr>
        <p:txBody>
          <a:bodyPr wrap="square">
            <a:spAutoFit/>
          </a:bodyPr>
          <a:lstStyle/>
          <a:p>
            <a:endParaRPr lang="en-GB" altLang="en-US" sz="2400" dirty="0">
              <a:latin typeface="Calibri" panose="020F0502020204030204" pitchFamily="34" charset="0"/>
            </a:endParaRPr>
          </a:p>
          <a:p>
            <a:pPr marL="457200" indent="-457200">
              <a:buAutoNum type="arabicPeriod" startAt="4"/>
            </a:pPr>
            <a:r>
              <a:rPr lang="en-GB" altLang="en-US" sz="2400" dirty="0">
                <a:latin typeface="Calibri" panose="020F0502020204030204" pitchFamily="34" charset="0"/>
              </a:rPr>
              <a:t>For 3 jobs add information to your grid</a:t>
            </a:r>
          </a:p>
          <a:p>
            <a:pPr marL="457200" indent="-457200">
              <a:buAutoNum type="arabicPeriod" startAt="4"/>
            </a:pPr>
            <a:endParaRPr lang="en-GB" altLang="en-US" sz="2400" dirty="0">
              <a:latin typeface="Calibri" panose="020F0502020204030204" pitchFamily="34" charset="0"/>
            </a:endParaRPr>
          </a:p>
        </p:txBody>
      </p:sp>
      <p:pic>
        <p:nvPicPr>
          <p:cNvPr id="12" name="Picture 11">
            <a:extLst>
              <a:ext uri="{FF2B5EF4-FFF2-40B4-BE49-F238E27FC236}">
                <a16:creationId xmlns:a16="http://schemas.microsoft.com/office/drawing/2014/main" id="{C04F7EDB-8138-760A-A96B-C2810A8A3A0F}"/>
              </a:ext>
            </a:extLst>
          </p:cNvPr>
          <p:cNvPicPr>
            <a:picLocks noChangeAspect="1"/>
          </p:cNvPicPr>
          <p:nvPr/>
        </p:nvPicPr>
        <p:blipFill>
          <a:blip r:embed="rId5"/>
          <a:stretch>
            <a:fillRect/>
          </a:stretch>
        </p:blipFill>
        <p:spPr>
          <a:xfrm>
            <a:off x="6047105" y="4965944"/>
            <a:ext cx="2605071" cy="1841005"/>
          </a:xfrm>
          <a:prstGeom prst="rect">
            <a:avLst/>
          </a:prstGeom>
          <a:effectLst>
            <a:outerShdw blurRad="63500" sx="102000" sy="102000" algn="ctr" rotWithShape="0">
              <a:prstClr val="black">
                <a:alpha val="40000"/>
              </a:prstClr>
            </a:outerShdw>
          </a:effectLst>
        </p:spPr>
      </p:pic>
      <p:pic>
        <p:nvPicPr>
          <p:cNvPr id="3" name="Picture 2" descr="A screenshot of a computer&#10;&#10;Description automatically generated">
            <a:extLst>
              <a:ext uri="{FF2B5EF4-FFF2-40B4-BE49-F238E27FC236}">
                <a16:creationId xmlns:a16="http://schemas.microsoft.com/office/drawing/2014/main" id="{FDA44E19-8A6D-E83E-EDA5-C08C2DC9BF5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852" t="3187" r="11306" b="4904"/>
          <a:stretch/>
        </p:blipFill>
        <p:spPr>
          <a:xfrm>
            <a:off x="6752350" y="737544"/>
            <a:ext cx="1559152" cy="1048985"/>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CCE62514-3A50-5041-8A13-42FE0B16DF75}"/>
              </a:ext>
            </a:extLst>
          </p:cNvPr>
          <p:cNvPicPr>
            <a:picLocks noChangeAspect="1"/>
          </p:cNvPicPr>
          <p:nvPr/>
        </p:nvPicPr>
        <p:blipFill rotWithShape="1">
          <a:blip r:embed="rId7">
            <a:extLst>
              <a:ext uri="{28A0092B-C50C-407E-A947-70E740481C1C}">
                <a14:useLocalDpi xmlns:a14="http://schemas.microsoft.com/office/drawing/2010/main" val="0"/>
              </a:ext>
            </a:extLst>
          </a:blip>
          <a:srcRect l="59949" t="1274" r="15601" b="84195"/>
          <a:stretch/>
        </p:blipFill>
        <p:spPr>
          <a:xfrm>
            <a:off x="6729305" y="4157362"/>
            <a:ext cx="1998446" cy="668083"/>
          </a:xfrm>
          <a:prstGeom prst="rect">
            <a:avLst/>
          </a:prstGeom>
          <a:effectLst>
            <a:glow rad="63500">
              <a:schemeClr val="accent1">
                <a:satMod val="175000"/>
                <a:alpha val="40000"/>
              </a:schemeClr>
            </a:glow>
          </a:effectLst>
        </p:spPr>
      </p:pic>
      <p:sp>
        <p:nvSpPr>
          <p:cNvPr id="19" name="Star: 32 Points 18">
            <a:extLst>
              <a:ext uri="{FF2B5EF4-FFF2-40B4-BE49-F238E27FC236}">
                <a16:creationId xmlns:a16="http://schemas.microsoft.com/office/drawing/2014/main" id="{DD4A3038-0110-4910-B8D4-480065D0E91E}"/>
              </a:ext>
            </a:extLst>
          </p:cNvPr>
          <p:cNvSpPr/>
          <p:nvPr/>
        </p:nvSpPr>
        <p:spPr>
          <a:xfrm>
            <a:off x="7149401" y="5002463"/>
            <a:ext cx="191888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25 mins</a:t>
            </a:r>
          </a:p>
        </p:txBody>
      </p:sp>
    </p:spTree>
    <p:extLst>
      <p:ext uri="{BB962C8B-B14F-4D97-AF65-F5344CB8AC3E}">
        <p14:creationId xmlns:p14="http://schemas.microsoft.com/office/powerpoint/2010/main" val="3641793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heel(1)">
                                      <p:cBhvr>
                                        <p:cTn id="50"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P spid="18" grpId="0" animBg="1"/>
      <p:bldP spid="1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0072BA"/>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with others after online task</a:t>
            </a:r>
          </a:p>
        </p:txBody>
      </p:sp>
      <p:sp>
        <p:nvSpPr>
          <p:cNvPr id="3" name="TextBox 2">
            <a:extLst>
              <a:ext uri="{FF2B5EF4-FFF2-40B4-BE49-F238E27FC236}">
                <a16:creationId xmlns:a16="http://schemas.microsoft.com/office/drawing/2014/main" id="{F90434F1-66F3-40DD-94F5-925953437546}"/>
              </a:ext>
            </a:extLst>
          </p:cNvPr>
          <p:cNvSpPr txBox="1"/>
          <p:nvPr/>
        </p:nvSpPr>
        <p:spPr>
          <a:xfrm>
            <a:off x="493651" y="1071848"/>
            <a:ext cx="8141918" cy="3046988"/>
          </a:xfrm>
          <a:prstGeom prst="rect">
            <a:avLst/>
          </a:prstGeom>
          <a:solidFill>
            <a:schemeClr val="bg1"/>
          </a:solidFill>
        </p:spPr>
        <p:txBody>
          <a:bodyPr wrap="square" rtlCol="0">
            <a:spAutoFit/>
          </a:bodyPr>
          <a:lstStyle/>
          <a:p>
            <a:r>
              <a:rPr lang="en-GB" sz="2400" dirty="0"/>
              <a:t>With a partner, take it in turns to talk about the job sectors the quiz suggested to you and the jobs you looked at. </a:t>
            </a:r>
          </a:p>
          <a:p>
            <a:endParaRPr lang="en-GB" sz="2400" dirty="0"/>
          </a:p>
          <a:p>
            <a:r>
              <a:rPr lang="en-GB" sz="2400" dirty="0"/>
              <a:t>	Speak clearly and use facts and examples.</a:t>
            </a:r>
          </a:p>
          <a:p>
            <a:endParaRPr lang="en-GB" sz="2400" dirty="0"/>
          </a:p>
          <a:p>
            <a:r>
              <a:rPr lang="en-GB" sz="2400" dirty="0"/>
              <a:t>	Listen carefully while your partner speaks and show you 	are listening by summarising what you heard.</a:t>
            </a:r>
          </a:p>
          <a:p>
            <a:endParaRPr lang="en-GB" sz="2400" dirty="0"/>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8431" y="3200233"/>
            <a:ext cx="947170" cy="947170"/>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3651" y="2165575"/>
            <a:ext cx="947170" cy="947170"/>
          </a:xfrm>
          <a:prstGeom prst="rect">
            <a:avLst/>
          </a:prstGeom>
        </p:spPr>
      </p:pic>
      <p:pic>
        <p:nvPicPr>
          <p:cNvPr id="10" name="Graphic 9">
            <a:extLst>
              <a:ext uri="{FF2B5EF4-FFF2-40B4-BE49-F238E27FC236}">
                <a16:creationId xmlns:a16="http://schemas.microsoft.com/office/drawing/2014/main" id="{76A6D18B-4B3C-412A-960B-C5460A375E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5" y="0"/>
            <a:ext cx="646331" cy="646331"/>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008441" y="4701564"/>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12" name="Picture 11">
            <a:extLst>
              <a:ext uri="{FF2B5EF4-FFF2-40B4-BE49-F238E27FC236}">
                <a16:creationId xmlns:a16="http://schemas.microsoft.com/office/drawing/2014/main" id="{7BFF6007-64B9-49AB-A696-396655A0632A}"/>
              </a:ext>
            </a:extLst>
          </p:cNvPr>
          <p:cNvPicPr>
            <a:picLocks noChangeAspect="1"/>
          </p:cNvPicPr>
          <p:nvPr/>
        </p:nvPicPr>
        <p:blipFill rotWithShape="1">
          <a:blip r:embed="rId6">
            <a:extLst>
              <a:ext uri="{28A0092B-C50C-407E-A947-70E740481C1C}">
                <a14:useLocalDpi xmlns:a14="http://schemas.microsoft.com/office/drawing/2010/main" val="0"/>
              </a:ext>
            </a:extLst>
          </a:blip>
          <a:srcRect l="1531" r="373" b="51479"/>
          <a:stretch/>
        </p:blipFill>
        <p:spPr>
          <a:xfrm>
            <a:off x="493651" y="4779636"/>
            <a:ext cx="6363436" cy="14499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0344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50BDC0"/>
          </a:solidFill>
        </p:spPr>
        <p:txBody>
          <a:bodyPr wrap="square" rtlCol="0">
            <a:spAutoFit/>
          </a:bodyPr>
          <a:lstStyle/>
          <a:p>
            <a:pPr algn="ctr"/>
            <a:r>
              <a:rPr lang="en-GB" sz="3600" dirty="0">
                <a:solidFill>
                  <a:schemeClr val="bg1"/>
                </a:solidFill>
              </a:rPr>
              <a:t>      </a:t>
            </a:r>
            <a:r>
              <a:rPr lang="en-GB" sz="3200" dirty="0">
                <a:solidFill>
                  <a:srgbClr val="002060"/>
                </a:solidFill>
              </a:rPr>
              <a:t>Make a grid like this and fill it in (offline task)</a:t>
            </a:r>
          </a:p>
        </p:txBody>
      </p:sp>
      <p:pic>
        <p:nvPicPr>
          <p:cNvPr id="6" name="Graphic 5">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graphicFrame>
        <p:nvGraphicFramePr>
          <p:cNvPr id="10" name="Table 3">
            <a:extLst>
              <a:ext uri="{FF2B5EF4-FFF2-40B4-BE49-F238E27FC236}">
                <a16:creationId xmlns:a16="http://schemas.microsoft.com/office/drawing/2014/main" id="{69B4EE2C-EA3F-BABF-721B-5917B2D60DAB}"/>
              </a:ext>
            </a:extLst>
          </p:cNvPr>
          <p:cNvGraphicFramePr>
            <a:graphicFrameLocks noGrp="1"/>
          </p:cNvGraphicFramePr>
          <p:nvPr>
            <p:extLst>
              <p:ext uri="{D42A27DB-BD31-4B8C-83A1-F6EECF244321}">
                <p14:modId xmlns:p14="http://schemas.microsoft.com/office/powerpoint/2010/main" val="533227226"/>
              </p:ext>
            </p:extLst>
          </p:nvPr>
        </p:nvGraphicFramePr>
        <p:xfrm>
          <a:off x="298173" y="874643"/>
          <a:ext cx="8547652" cy="4896741"/>
        </p:xfrm>
        <a:graphic>
          <a:graphicData uri="http://schemas.openxmlformats.org/drawingml/2006/table">
            <a:tbl>
              <a:tblPr firstRow="1" bandRow="1">
                <a:tableStyleId>{0660B408-B3CF-4A94-85FC-2B1E0A45F4A2}</a:tableStyleId>
              </a:tblPr>
              <a:tblGrid>
                <a:gridCol w="2999411">
                  <a:extLst>
                    <a:ext uri="{9D8B030D-6E8A-4147-A177-3AD203B41FA5}">
                      <a16:colId xmlns:a16="http://schemas.microsoft.com/office/drawing/2014/main" val="3883420064"/>
                    </a:ext>
                  </a:extLst>
                </a:gridCol>
                <a:gridCol w="1726407">
                  <a:extLst>
                    <a:ext uri="{9D8B030D-6E8A-4147-A177-3AD203B41FA5}">
                      <a16:colId xmlns:a16="http://schemas.microsoft.com/office/drawing/2014/main" val="1317831355"/>
                    </a:ext>
                  </a:extLst>
                </a:gridCol>
                <a:gridCol w="1774470">
                  <a:extLst>
                    <a:ext uri="{9D8B030D-6E8A-4147-A177-3AD203B41FA5}">
                      <a16:colId xmlns:a16="http://schemas.microsoft.com/office/drawing/2014/main" val="929402675"/>
                    </a:ext>
                  </a:extLst>
                </a:gridCol>
                <a:gridCol w="2047364">
                  <a:extLst>
                    <a:ext uri="{9D8B030D-6E8A-4147-A177-3AD203B41FA5}">
                      <a16:colId xmlns:a16="http://schemas.microsoft.com/office/drawing/2014/main" val="2080812479"/>
                    </a:ext>
                  </a:extLst>
                </a:gridCol>
              </a:tblGrid>
              <a:tr h="550867">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F6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 e.g. English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F6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F6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F61"/>
                    </a:solidFill>
                  </a:tcPr>
                </a:tc>
                <a:extLst>
                  <a:ext uri="{0D108BD9-81ED-4DB2-BD59-A6C34878D82A}">
                    <a16:rowId xmlns:a16="http://schemas.microsoft.com/office/drawing/2014/main" val="595647840"/>
                  </a:ext>
                </a:extLst>
              </a:tr>
              <a:tr h="7648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Name of subject</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384146"/>
                  </a:ext>
                </a:extLst>
              </a:tr>
              <a:tr h="797155">
                <a:tc rowSpan="2">
                  <a:txBody>
                    <a:bodyPr/>
                    <a:lstStyle/>
                    <a:p>
                      <a:r>
                        <a:rPr lang="en-GB" dirty="0"/>
                        <a:t>Think of 2 jobs this subject could lead on 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172205"/>
                  </a:ext>
                </a:extLst>
              </a:tr>
              <a:tr h="818911">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1776358"/>
                  </a:ext>
                </a:extLst>
              </a:tr>
              <a:tr h="82518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What pathways do you think you can take e.g. degree, college, apprenticeship (it could be all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6089401"/>
                  </a:ext>
                </a:extLst>
              </a:tr>
              <a:tr h="1139749">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3596403"/>
                  </a:ext>
                </a:extLst>
              </a:tr>
            </a:tbl>
          </a:graphicData>
        </a:graphic>
      </p:graphicFrame>
      <p:sp>
        <p:nvSpPr>
          <p:cNvPr id="4" name="Rectangle 3">
            <a:extLst>
              <a:ext uri="{FF2B5EF4-FFF2-40B4-BE49-F238E27FC236}">
                <a16:creationId xmlns:a16="http://schemas.microsoft.com/office/drawing/2014/main" id="{76060002-41B6-FE2D-1C4D-2199351C15FD}"/>
              </a:ext>
            </a:extLst>
          </p:cNvPr>
          <p:cNvSpPr/>
          <p:nvPr/>
        </p:nvSpPr>
        <p:spPr>
          <a:xfrm>
            <a:off x="298172" y="5645425"/>
            <a:ext cx="8547653" cy="1003852"/>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Homework: Go to Careerpilot.org.uk and then to ‘Jobs’, search for the jobs on your grid and see if you are right</a:t>
            </a:r>
          </a:p>
        </p:txBody>
      </p:sp>
      <p:sp>
        <p:nvSpPr>
          <p:cNvPr id="5" name="Star: 32 Points 4">
            <a:extLst>
              <a:ext uri="{FF2B5EF4-FFF2-40B4-BE49-F238E27FC236}">
                <a16:creationId xmlns:a16="http://schemas.microsoft.com/office/drawing/2014/main" id="{66AD4DF1-AA1F-96FE-0374-8855B5DBF522}"/>
              </a:ext>
            </a:extLst>
          </p:cNvPr>
          <p:cNvSpPr/>
          <p:nvPr/>
        </p:nvSpPr>
        <p:spPr>
          <a:xfrm>
            <a:off x="7078214" y="4115711"/>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mins</a:t>
            </a:r>
          </a:p>
        </p:txBody>
      </p:sp>
    </p:spTree>
    <p:custDataLst>
      <p:tags r:id="rId1"/>
    </p:custDataLst>
    <p:extLst>
      <p:ext uri="{BB962C8B-B14F-4D97-AF65-F5344CB8AC3E}">
        <p14:creationId xmlns:p14="http://schemas.microsoft.com/office/powerpoint/2010/main" val="99498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5"/>
                                        </p:tgtEl>
                                        <p:attrNameLst>
                                          <p:attrName>style.color</p:attrName>
                                        </p:attrNameLst>
                                      </p:cBhvr>
                                      <p:to>
                                        <a:schemeClr val="bg1"/>
                                      </p:to>
                                    </p:animClr>
                                    <p:animClr clrSpc="rgb" dir="cw">
                                      <p:cBhvr>
                                        <p:cTn id="12" dur="250" autoRev="1" fill="remove"/>
                                        <p:tgtEl>
                                          <p:spTgt spid="5"/>
                                        </p:tgtEl>
                                        <p:attrNameLst>
                                          <p:attrName>fillcolor</p:attrName>
                                        </p:attrNameLst>
                                      </p:cBhvr>
                                      <p:to>
                                        <a:schemeClr val="bg1"/>
                                      </p:to>
                                    </p:animClr>
                                    <p:set>
                                      <p:cBhvr>
                                        <p:cTn id="13" dur="250" autoRev="1" fill="remove"/>
                                        <p:tgtEl>
                                          <p:spTgt spid="5"/>
                                        </p:tgtEl>
                                        <p:attrNameLst>
                                          <p:attrName>fill.type</p:attrName>
                                        </p:attrNameLst>
                                      </p:cBhvr>
                                      <p:to>
                                        <p:strVal val="solid"/>
                                      </p:to>
                                    </p:set>
                                    <p:set>
                                      <p:cBhvr>
                                        <p:cTn id="14"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50BDC0"/>
          </a:solidFill>
        </p:spPr>
        <p:txBody>
          <a:bodyPr wrap="square" rtlCol="0">
            <a:spAutoFit/>
          </a:bodyPr>
          <a:lstStyle/>
          <a:p>
            <a:pPr algn="ctr"/>
            <a:r>
              <a:rPr lang="en-GB" sz="3600" dirty="0">
                <a:solidFill>
                  <a:srgbClr val="002060"/>
                </a:solidFill>
              </a:rPr>
              <a:t>Task 2</a:t>
            </a:r>
          </a:p>
        </p:txBody>
      </p:sp>
      <p:sp>
        <p:nvSpPr>
          <p:cNvPr id="4" name="TextBox 3">
            <a:extLst>
              <a:ext uri="{FF2B5EF4-FFF2-40B4-BE49-F238E27FC236}">
                <a16:creationId xmlns:a16="http://schemas.microsoft.com/office/drawing/2014/main" id="{D1D311D0-0227-489A-B7F0-1B34F71F7743}"/>
              </a:ext>
            </a:extLst>
          </p:cNvPr>
          <p:cNvSpPr txBox="1"/>
          <p:nvPr/>
        </p:nvSpPr>
        <p:spPr>
          <a:xfrm>
            <a:off x="422787" y="861881"/>
            <a:ext cx="8259097" cy="2820965"/>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Working individually or in pairs, create a poster to promote a GCSE subject to others for a school display. </a:t>
            </a:r>
          </a:p>
          <a:p>
            <a:pPr>
              <a:lnSpc>
                <a:spcPct val="115000"/>
              </a:lnSpc>
              <a:spcAft>
                <a:spcPts val="800"/>
              </a:spcAft>
            </a:pP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What are the great things about this subject? What jobs can it lead on to? </a:t>
            </a: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Why should students choose this?</a:t>
            </a:r>
          </a:p>
          <a:p>
            <a:pPr>
              <a:lnSpc>
                <a:spcPct val="115000"/>
              </a:lnSpc>
              <a:spcAft>
                <a:spcPts val="800"/>
              </a:spcAft>
            </a:pP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Make your poster bright and attractive and use persuasive language.</a:t>
            </a:r>
            <a:endPar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p:txBody>
      </p:sp>
      <p:pic>
        <p:nvPicPr>
          <p:cNvPr id="6" name="Graphic 5">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sp>
        <p:nvSpPr>
          <p:cNvPr id="7" name="Star: 32 Points 6">
            <a:extLst>
              <a:ext uri="{FF2B5EF4-FFF2-40B4-BE49-F238E27FC236}">
                <a16:creationId xmlns:a16="http://schemas.microsoft.com/office/drawing/2014/main" id="{BE0E6EAE-79D6-4A0F-AEA2-2B22B3846CB2}"/>
              </a:ext>
            </a:extLst>
          </p:cNvPr>
          <p:cNvSpPr/>
          <p:nvPr/>
        </p:nvSpPr>
        <p:spPr>
          <a:xfrm>
            <a:off x="7129706" y="5015020"/>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sp>
        <p:nvSpPr>
          <p:cNvPr id="8" name="TextBox 7">
            <a:extLst>
              <a:ext uri="{FF2B5EF4-FFF2-40B4-BE49-F238E27FC236}">
                <a16:creationId xmlns:a16="http://schemas.microsoft.com/office/drawing/2014/main" id="{C63376E3-D26E-4829-8965-F08870F0076C}"/>
              </a:ext>
            </a:extLst>
          </p:cNvPr>
          <p:cNvSpPr txBox="1"/>
          <p:nvPr/>
        </p:nvSpPr>
        <p:spPr>
          <a:xfrm>
            <a:off x="3245066" y="3757861"/>
            <a:ext cx="2407186" cy="3025124"/>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algn="ctr">
              <a:lnSpc>
                <a:spcPct val="115000"/>
              </a:lnSpc>
              <a:spcAft>
                <a:spcPts val="800"/>
              </a:spcAft>
            </a:pPr>
            <a:r>
              <a:rPr lang="en-GB" sz="2000" dirty="0">
                <a:solidFill>
                  <a:srgbClr val="FC5C30"/>
                </a:solidFill>
                <a:effectLst/>
                <a:latin typeface="Berlin Sans FB Demi" panose="020E0802020502020306" pitchFamily="34" charset="0"/>
                <a:ea typeface="Segoe UI" panose="020B0502040204020203" pitchFamily="34" charset="0"/>
                <a:cs typeface="Calibri" panose="020F0502020204030204" pitchFamily="34" charset="0"/>
              </a:rPr>
              <a:t>You need English for every job!</a:t>
            </a:r>
          </a:p>
          <a:p>
            <a:pPr algn="ctr">
              <a:lnSpc>
                <a:spcPct val="115000"/>
              </a:lnSpc>
              <a:spcAft>
                <a:spcPts val="800"/>
              </a:spcAft>
            </a:pPr>
            <a:endParaRPr lang="en-GB" sz="2000" dirty="0">
              <a:solidFill>
                <a:srgbClr val="FC5C30"/>
              </a:solidFill>
              <a:effectLst/>
              <a:latin typeface="Berlin Sans FB Demi" panose="020E0802020502020306" pitchFamily="34" charset="0"/>
              <a:ea typeface="Segoe UI" panose="020B0502040204020203" pitchFamily="34" charset="0"/>
              <a:cs typeface="Calibri" panose="020F0502020204030204" pitchFamily="34" charset="0"/>
            </a:endParaRPr>
          </a:p>
          <a:p>
            <a:pPr algn="ctr">
              <a:lnSpc>
                <a:spcPct val="115000"/>
              </a:lnSpc>
              <a:spcAft>
                <a:spcPts val="800"/>
              </a:spcAft>
            </a:pPr>
            <a:endParaRPr lang="en-GB" sz="2400" dirty="0">
              <a:solidFill>
                <a:srgbClr val="FC5C30"/>
              </a:solidFill>
              <a:effectLst/>
              <a:latin typeface="Berlin Sans FB Demi" panose="020E0802020502020306" pitchFamily="34" charset="0"/>
              <a:ea typeface="Segoe UI" panose="020B0502040204020203" pitchFamily="34" charset="0"/>
              <a:cs typeface="Calibri" panose="020F0502020204030204" pitchFamily="34" charset="0"/>
            </a:endParaRPr>
          </a:p>
          <a:p>
            <a:pPr algn="ctr">
              <a:lnSpc>
                <a:spcPct val="115000"/>
              </a:lnSpc>
              <a:spcAft>
                <a:spcPts val="800"/>
              </a:spcAft>
            </a:pPr>
            <a:endParaRPr lang="en-GB" sz="1200" dirty="0">
              <a:solidFill>
                <a:srgbClr val="7030A0"/>
              </a:solidFill>
              <a:latin typeface="Berlin Sans FB" panose="020E0602020502020306" pitchFamily="34" charset="0"/>
              <a:ea typeface="Segoe UI" panose="020B0502040204020203" pitchFamily="34" charset="0"/>
              <a:cs typeface="Calibri" panose="020F0502020204030204" pitchFamily="34" charset="0"/>
            </a:endParaRPr>
          </a:p>
          <a:p>
            <a:pPr algn="ctr">
              <a:lnSpc>
                <a:spcPct val="115000"/>
              </a:lnSpc>
              <a:spcAft>
                <a:spcPts val="800"/>
              </a:spcAft>
            </a:pPr>
            <a:r>
              <a:rPr lang="en-GB" sz="1200" dirty="0">
                <a:solidFill>
                  <a:srgbClr val="7030A0"/>
                </a:solidFill>
                <a:latin typeface="Berlin Sans FB" panose="020E0602020502020306" pitchFamily="34" charset="0"/>
                <a:ea typeface="Segoe UI" panose="020B0502040204020203" pitchFamily="34" charset="0"/>
                <a:cs typeface="Calibri" panose="020F0502020204030204" pitchFamily="34" charset="0"/>
              </a:rPr>
              <a:t>Develop your communication skills</a:t>
            </a:r>
          </a:p>
          <a:p>
            <a:pPr algn="ctr">
              <a:lnSpc>
                <a:spcPct val="115000"/>
              </a:lnSpc>
              <a:spcAft>
                <a:spcPts val="800"/>
              </a:spcAft>
            </a:pPr>
            <a:r>
              <a:rPr lang="en-GB" sz="1200" dirty="0">
                <a:solidFill>
                  <a:schemeClr val="accent4"/>
                </a:solidFill>
                <a:latin typeface="Berlin Sans FB" panose="020E0602020502020306" pitchFamily="34" charset="0"/>
                <a:ea typeface="Segoe UI" panose="020B0502040204020203" pitchFamily="34" charset="0"/>
                <a:cs typeface="Calibri" panose="020F0502020204030204" pitchFamily="34" charset="0"/>
              </a:rPr>
              <a:t>Interpret texts</a:t>
            </a:r>
          </a:p>
          <a:p>
            <a:pPr algn="ctr">
              <a:lnSpc>
                <a:spcPct val="115000"/>
              </a:lnSpc>
              <a:spcAft>
                <a:spcPts val="800"/>
              </a:spcAft>
            </a:pPr>
            <a:r>
              <a:rPr lang="en-GB" sz="1200" dirty="0">
                <a:solidFill>
                  <a:schemeClr val="accent6"/>
                </a:solidFill>
                <a:latin typeface="Berlin Sans FB" panose="020E0602020502020306" pitchFamily="34" charset="0"/>
                <a:ea typeface="Segoe UI" panose="020B0502040204020203" pitchFamily="34" charset="0"/>
                <a:cs typeface="Calibri" panose="020F0502020204030204" pitchFamily="34" charset="0"/>
              </a:rPr>
              <a:t>Become confident at sharing ideas</a:t>
            </a:r>
          </a:p>
        </p:txBody>
      </p:sp>
      <p:pic>
        <p:nvPicPr>
          <p:cNvPr id="11" name="Picture 10" descr="People in business attire seated at table in conversation, woman in center of two men">
            <a:extLst>
              <a:ext uri="{FF2B5EF4-FFF2-40B4-BE49-F238E27FC236}">
                <a16:creationId xmlns:a16="http://schemas.microsoft.com/office/drawing/2014/main" id="{1394798F-A477-4183-B035-176A0508EB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4829" y="4684198"/>
            <a:ext cx="1247660" cy="831774"/>
          </a:xfrm>
          <a:prstGeom prst="rect">
            <a:avLst/>
          </a:prstGeom>
        </p:spPr>
      </p:pic>
    </p:spTree>
    <p:custDataLst>
      <p:tags r:id="rId1"/>
    </p:custDataLst>
    <p:extLst>
      <p:ext uri="{BB962C8B-B14F-4D97-AF65-F5344CB8AC3E}">
        <p14:creationId xmlns:p14="http://schemas.microsoft.com/office/powerpoint/2010/main" val="24999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7"/>
                                        </p:tgtEl>
                                        <p:attrNameLst>
                                          <p:attrName>style.color</p:attrName>
                                        </p:attrNameLst>
                                      </p:cBhvr>
                                      <p:to>
                                        <a:schemeClr val="bg1"/>
                                      </p:to>
                                    </p:animClr>
                                    <p:animClr clrSpc="rgb" dir="cw">
                                      <p:cBhvr>
                                        <p:cTn id="12" dur="250" autoRev="1" fill="remove"/>
                                        <p:tgtEl>
                                          <p:spTgt spid="7"/>
                                        </p:tgtEl>
                                        <p:attrNameLst>
                                          <p:attrName>fillcolor</p:attrName>
                                        </p:attrNameLst>
                                      </p:cBhvr>
                                      <p:to>
                                        <a:schemeClr val="bg1"/>
                                      </p:to>
                                    </p:animClr>
                                    <p:set>
                                      <p:cBhvr>
                                        <p:cTn id="13" dur="250" autoRev="1" fill="remove"/>
                                        <p:tgtEl>
                                          <p:spTgt spid="7"/>
                                        </p:tgtEl>
                                        <p:attrNameLst>
                                          <p:attrName>fill.type</p:attrName>
                                        </p:attrNameLst>
                                      </p:cBhvr>
                                      <p:to>
                                        <p:strVal val="solid"/>
                                      </p:to>
                                    </p:set>
                                    <p:set>
                                      <p:cBhvr>
                                        <p:cTn id="14" dur="25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0"/>
            <a:ext cx="9153071" cy="646331"/>
          </a:xfrm>
          <a:prstGeom prst="rect">
            <a:avLst/>
          </a:prstGeom>
          <a:solidFill>
            <a:srgbClr val="002060"/>
          </a:solidFill>
        </p:spPr>
        <p:txBody>
          <a:bodyPr wrap="square" rtlCol="0">
            <a:spAutoFit/>
          </a:bodyPr>
          <a:lstStyle/>
          <a:p>
            <a:pPr algn="ctr"/>
            <a:r>
              <a:rPr lang="en-GB" sz="3600" dirty="0">
                <a:solidFill>
                  <a:schemeClr val="bg1"/>
                </a:solidFill>
              </a:rPr>
              <a:t>Lesson Overview – Year 9</a:t>
            </a:r>
          </a:p>
        </p:txBody>
      </p:sp>
      <p:sp>
        <p:nvSpPr>
          <p:cNvPr id="35" name="Rectangle 34">
            <a:extLst>
              <a:ext uri="{FF2B5EF4-FFF2-40B4-BE49-F238E27FC236}">
                <a16:creationId xmlns:a16="http://schemas.microsoft.com/office/drawing/2014/main" id="{0F746975-0129-4FBB-95D5-72AB5485A691}"/>
              </a:ext>
            </a:extLst>
          </p:cNvPr>
          <p:cNvSpPr/>
          <p:nvPr/>
        </p:nvSpPr>
        <p:spPr>
          <a:xfrm>
            <a:off x="167082" y="755653"/>
            <a:ext cx="8833296" cy="59780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89E3142-17E0-4DA5-A871-2F886E0779B5}"/>
              </a:ext>
            </a:extLst>
          </p:cNvPr>
          <p:cNvSpPr txBox="1"/>
          <p:nvPr/>
        </p:nvSpPr>
        <p:spPr>
          <a:xfrm>
            <a:off x="300623" y="891682"/>
            <a:ext cx="8566218" cy="892552"/>
          </a:xfrm>
          <a:prstGeom prst="rect">
            <a:avLst/>
          </a:prstGeom>
          <a:solidFill>
            <a:schemeClr val="bg1"/>
          </a:solidFill>
          <a:ln>
            <a:solidFill>
              <a:schemeClr val="tx1"/>
            </a:solidFill>
          </a:ln>
        </p:spPr>
        <p:txBody>
          <a:bodyPr wrap="square" rtlCol="0">
            <a:spAutoFit/>
          </a:bodyPr>
          <a:lstStyle/>
          <a:p>
            <a:r>
              <a:rPr lang="en-GB" sz="2400" b="1" dirty="0">
                <a:hlinkClick r:id="rId4" action="ppaction://hlinksldjump"/>
              </a:rPr>
              <a:t>Lesson 1: Choosing your Key Stage 4 options</a:t>
            </a:r>
          </a:p>
          <a:p>
            <a:r>
              <a:rPr lang="en-GB" sz="1400" b="1" dirty="0"/>
              <a:t>Students explore the KS4 options and start thinking how to choose . </a:t>
            </a:r>
          </a:p>
          <a:p>
            <a:r>
              <a:rPr lang="en-GB" sz="1400" dirty="0"/>
              <a:t>All students will need access to Careerpilot for this first lesson.</a:t>
            </a:r>
          </a:p>
        </p:txBody>
      </p:sp>
      <p:sp>
        <p:nvSpPr>
          <p:cNvPr id="4" name="TextBox 3">
            <a:extLst>
              <a:ext uri="{FF2B5EF4-FFF2-40B4-BE49-F238E27FC236}">
                <a16:creationId xmlns:a16="http://schemas.microsoft.com/office/drawing/2014/main" id="{EE96E7FC-86B7-4CB4-BB80-765170C62E8E}"/>
              </a:ext>
            </a:extLst>
          </p:cNvPr>
          <p:cNvSpPr txBox="1"/>
          <p:nvPr/>
        </p:nvSpPr>
        <p:spPr>
          <a:xfrm>
            <a:off x="300622" y="1954130"/>
            <a:ext cx="8566218" cy="1107996"/>
          </a:xfrm>
          <a:prstGeom prst="rect">
            <a:avLst/>
          </a:prstGeom>
          <a:noFill/>
          <a:ln>
            <a:solidFill>
              <a:schemeClr val="tx1"/>
            </a:solidFill>
          </a:ln>
        </p:spPr>
        <p:txBody>
          <a:bodyPr wrap="square" rtlCol="0">
            <a:spAutoFit/>
          </a:bodyPr>
          <a:lstStyle/>
          <a:p>
            <a:r>
              <a:rPr lang="en-GB" sz="2400" b="1" dirty="0">
                <a:hlinkClick r:id="rId5" action="ppaction://hlinksldjump"/>
              </a:rPr>
              <a:t>Lesson 2: </a:t>
            </a:r>
            <a:r>
              <a:rPr lang="en-GB" altLang="en-US" sz="2400" b="1" dirty="0">
                <a:hlinkClick r:id="rId5" action="ppaction://hlinksldjump"/>
              </a:rPr>
              <a:t>GCSEs and how they fit with your future</a:t>
            </a:r>
            <a:endParaRPr lang="en-GB" altLang="en-US" sz="2400" b="1" dirty="0"/>
          </a:p>
          <a:p>
            <a:r>
              <a:rPr lang="en-GB" sz="1400" b="1" dirty="0"/>
              <a:t>Students consider how to choose subjects and research where subjects might lead.</a:t>
            </a:r>
          </a:p>
          <a:p>
            <a:r>
              <a:rPr lang="en-GB" sz="1400" dirty="0"/>
              <a:t>Alternative task options for students with or without individual access to Careerpilot. </a:t>
            </a:r>
          </a:p>
          <a:p>
            <a:r>
              <a:rPr lang="en-GB" sz="1400" dirty="0"/>
              <a:t>All students need paper and pens.</a:t>
            </a:r>
          </a:p>
        </p:txBody>
      </p:sp>
      <p:sp>
        <p:nvSpPr>
          <p:cNvPr id="5" name="TextBox 4">
            <a:extLst>
              <a:ext uri="{FF2B5EF4-FFF2-40B4-BE49-F238E27FC236}">
                <a16:creationId xmlns:a16="http://schemas.microsoft.com/office/drawing/2014/main" id="{C8A23B2E-4003-4142-A660-FCB5511D392F}"/>
              </a:ext>
            </a:extLst>
          </p:cNvPr>
          <p:cNvSpPr txBox="1"/>
          <p:nvPr/>
        </p:nvSpPr>
        <p:spPr>
          <a:xfrm>
            <a:off x="300622" y="3190680"/>
            <a:ext cx="8566217" cy="1107996"/>
          </a:xfrm>
          <a:prstGeom prst="rect">
            <a:avLst/>
          </a:prstGeom>
          <a:noFill/>
          <a:ln>
            <a:solidFill>
              <a:schemeClr val="tx1"/>
            </a:solidFill>
          </a:ln>
        </p:spPr>
        <p:txBody>
          <a:bodyPr wrap="square" rtlCol="0">
            <a:spAutoFit/>
          </a:bodyPr>
          <a:lstStyle/>
          <a:p>
            <a:r>
              <a:rPr lang="en-GB" sz="2400" b="1" dirty="0">
                <a:hlinkClick r:id="rId4" action="ppaction://hlinksldjump"/>
              </a:rPr>
              <a:t>Lesson 3: Start with a Job</a:t>
            </a:r>
            <a:endParaRPr lang="en-GB" sz="2400" b="1" dirty="0"/>
          </a:p>
          <a:p>
            <a:r>
              <a:rPr lang="en-GB" sz="1400" b="1" dirty="0"/>
              <a:t>Students research jobs and look at the different routes into them.</a:t>
            </a:r>
          </a:p>
          <a:p>
            <a:r>
              <a:rPr lang="en-GB" sz="1400" dirty="0"/>
              <a:t>Alternative task options for students with or without individual access to Careerpilot. All students need paper and pens. Teachers need to </a:t>
            </a:r>
            <a:r>
              <a:rPr lang="en-GB" sz="1400" dirty="0">
                <a:hlinkClick r:id="rId6"/>
              </a:rPr>
              <a:t>print Hot Jobs posters </a:t>
            </a:r>
            <a:r>
              <a:rPr lang="en-GB" sz="1400" dirty="0"/>
              <a:t>for task from Adviser Zone for task with no student computer access.</a:t>
            </a:r>
          </a:p>
        </p:txBody>
      </p:sp>
      <p:sp>
        <p:nvSpPr>
          <p:cNvPr id="6" name="TextBox 5">
            <a:extLst>
              <a:ext uri="{FF2B5EF4-FFF2-40B4-BE49-F238E27FC236}">
                <a16:creationId xmlns:a16="http://schemas.microsoft.com/office/drawing/2014/main" id="{B4D0EA2A-4696-42CC-A200-11884FE8BC45}"/>
              </a:ext>
            </a:extLst>
          </p:cNvPr>
          <p:cNvSpPr txBox="1"/>
          <p:nvPr/>
        </p:nvSpPr>
        <p:spPr>
          <a:xfrm>
            <a:off x="300622" y="4442957"/>
            <a:ext cx="8566216" cy="1107996"/>
          </a:xfrm>
          <a:prstGeom prst="rect">
            <a:avLst/>
          </a:prstGeom>
          <a:noFill/>
          <a:ln>
            <a:solidFill>
              <a:schemeClr val="tx1"/>
            </a:solidFill>
          </a:ln>
        </p:spPr>
        <p:txBody>
          <a:bodyPr wrap="square" rtlCol="0">
            <a:spAutoFit/>
          </a:bodyPr>
          <a:lstStyle/>
          <a:p>
            <a:r>
              <a:rPr lang="en-GB" sz="2400" b="1" dirty="0">
                <a:hlinkClick r:id="rId7" action="ppaction://hlinksldjump"/>
              </a:rPr>
              <a:t>Lesson 4: Building your Skills</a:t>
            </a:r>
            <a:endParaRPr lang="en-GB" sz="2400" b="1" dirty="0"/>
          </a:p>
          <a:p>
            <a:r>
              <a:rPr lang="en-GB" sz="1400" b="1" dirty="0"/>
              <a:t>Students consider the importance of building their skills alongside their qualifications.</a:t>
            </a:r>
          </a:p>
          <a:p>
            <a:r>
              <a:rPr lang="en-GB" sz="1400" dirty="0"/>
              <a:t>Alternative task options for students with or without individual access to </a:t>
            </a:r>
            <a:r>
              <a:rPr lang="en-GB" sz="1400" dirty="0" err="1"/>
              <a:t>Careerpilot</a:t>
            </a:r>
            <a:r>
              <a:rPr lang="en-GB" sz="1400" dirty="0"/>
              <a:t>. </a:t>
            </a:r>
          </a:p>
          <a:p>
            <a:r>
              <a:rPr lang="en-GB" sz="1400" dirty="0"/>
              <a:t>All students need paper and pens.</a:t>
            </a:r>
          </a:p>
        </p:txBody>
      </p:sp>
      <p:sp>
        <p:nvSpPr>
          <p:cNvPr id="7" name="TextBox 6">
            <a:extLst>
              <a:ext uri="{FF2B5EF4-FFF2-40B4-BE49-F238E27FC236}">
                <a16:creationId xmlns:a16="http://schemas.microsoft.com/office/drawing/2014/main" id="{E35A209C-A95B-4C74-844B-1FB8F1650BA6}"/>
              </a:ext>
            </a:extLst>
          </p:cNvPr>
          <p:cNvSpPr txBox="1"/>
          <p:nvPr/>
        </p:nvSpPr>
        <p:spPr>
          <a:xfrm>
            <a:off x="300623" y="5696052"/>
            <a:ext cx="8566215" cy="892552"/>
          </a:xfrm>
          <a:prstGeom prst="rect">
            <a:avLst/>
          </a:prstGeom>
          <a:noFill/>
          <a:ln>
            <a:solidFill>
              <a:schemeClr val="tx1"/>
            </a:solidFill>
          </a:ln>
        </p:spPr>
        <p:txBody>
          <a:bodyPr wrap="square" rtlCol="0">
            <a:spAutoFit/>
          </a:bodyPr>
          <a:lstStyle/>
          <a:p>
            <a:r>
              <a:rPr lang="en-GB" sz="2400" b="1" dirty="0">
                <a:hlinkClick r:id="rId8" action="ppaction://hlinksldjump"/>
              </a:rPr>
              <a:t>Lesson 5: Careerpilot quiz </a:t>
            </a:r>
            <a:endParaRPr lang="en-GB" sz="2400" b="1" dirty="0"/>
          </a:p>
          <a:p>
            <a:r>
              <a:rPr lang="en-GB" sz="1400" b="1" dirty="0"/>
              <a:t>Students take part in a quiz to reinforce the content of the last four lessons.</a:t>
            </a:r>
          </a:p>
          <a:p>
            <a:r>
              <a:rPr lang="en-GB" sz="1400" dirty="0"/>
              <a:t>All students require paired online access to </a:t>
            </a:r>
            <a:r>
              <a:rPr lang="en-GB" sz="1400" dirty="0" err="1"/>
              <a:t>Careerpilot</a:t>
            </a:r>
            <a:r>
              <a:rPr lang="en-GB" sz="1400" dirty="0"/>
              <a:t>, paper and pens.</a:t>
            </a:r>
          </a:p>
        </p:txBody>
      </p:sp>
      <p:pic>
        <p:nvPicPr>
          <p:cNvPr id="10" name="Graphic 9" descr="Teacher with solid fill">
            <a:extLst>
              <a:ext uri="{FF2B5EF4-FFF2-40B4-BE49-F238E27FC236}">
                <a16:creationId xmlns:a16="http://schemas.microsoft.com/office/drawing/2014/main" id="{CA490B1E-14C4-4368-9FEC-1163E8EF90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151618" y="-109322"/>
            <a:ext cx="914400" cy="914400"/>
          </a:xfrm>
          <a:prstGeom prst="rect">
            <a:avLst/>
          </a:prstGeom>
        </p:spPr>
      </p:pic>
      <p:pic>
        <p:nvPicPr>
          <p:cNvPr id="11" name="Graphic 10" descr="Monitor with solid fill">
            <a:extLst>
              <a:ext uri="{FF2B5EF4-FFF2-40B4-BE49-F238E27FC236}">
                <a16:creationId xmlns:a16="http://schemas.microsoft.com/office/drawing/2014/main" id="{F594CDAE-896C-49B3-94AB-7B51745B379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98889" y="1207383"/>
            <a:ext cx="644487" cy="644487"/>
          </a:xfrm>
          <a:prstGeom prst="rect">
            <a:avLst/>
          </a:prstGeom>
        </p:spPr>
      </p:pic>
      <p:pic>
        <p:nvPicPr>
          <p:cNvPr id="12" name="Graphic 11" descr="Monitor with solid fill">
            <a:extLst>
              <a:ext uri="{FF2B5EF4-FFF2-40B4-BE49-F238E27FC236}">
                <a16:creationId xmlns:a16="http://schemas.microsoft.com/office/drawing/2014/main" id="{B1F7448C-6CFD-46BD-B5CA-CCC6C5C9FB9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98889" y="2424402"/>
            <a:ext cx="644487" cy="644487"/>
          </a:xfrm>
          <a:prstGeom prst="rect">
            <a:avLst/>
          </a:prstGeom>
        </p:spPr>
      </p:pic>
      <p:pic>
        <p:nvPicPr>
          <p:cNvPr id="13" name="Graphic 12" descr="Clipboard with solid fill">
            <a:extLst>
              <a:ext uri="{FF2B5EF4-FFF2-40B4-BE49-F238E27FC236}">
                <a16:creationId xmlns:a16="http://schemas.microsoft.com/office/drawing/2014/main" id="{1F9A6207-2250-4148-8FEB-7927EF7BC6A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664569" y="2413123"/>
            <a:ext cx="586648" cy="586648"/>
          </a:xfrm>
          <a:prstGeom prst="rect">
            <a:avLst/>
          </a:prstGeom>
        </p:spPr>
      </p:pic>
      <p:pic>
        <p:nvPicPr>
          <p:cNvPr id="14" name="Graphic 13" descr="Monitor with solid fill">
            <a:extLst>
              <a:ext uri="{FF2B5EF4-FFF2-40B4-BE49-F238E27FC236}">
                <a16:creationId xmlns:a16="http://schemas.microsoft.com/office/drawing/2014/main" id="{168CBDA5-6360-487D-822F-555DE606AA0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29621" y="3242561"/>
            <a:ext cx="626690" cy="644487"/>
          </a:xfrm>
          <a:prstGeom prst="rect">
            <a:avLst/>
          </a:prstGeom>
        </p:spPr>
      </p:pic>
      <p:pic>
        <p:nvPicPr>
          <p:cNvPr id="15" name="Graphic 14" descr="Clipboard with solid fill">
            <a:extLst>
              <a:ext uri="{FF2B5EF4-FFF2-40B4-BE49-F238E27FC236}">
                <a16:creationId xmlns:a16="http://schemas.microsoft.com/office/drawing/2014/main" id="{94216FA7-9E5F-4031-9DAC-EAF979BB93C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686952" y="3244891"/>
            <a:ext cx="570448" cy="586648"/>
          </a:xfrm>
          <a:prstGeom prst="rect">
            <a:avLst/>
          </a:prstGeom>
        </p:spPr>
      </p:pic>
      <p:pic>
        <p:nvPicPr>
          <p:cNvPr id="17" name="Graphic 16" descr="Monitor with solid fill">
            <a:extLst>
              <a:ext uri="{FF2B5EF4-FFF2-40B4-BE49-F238E27FC236}">
                <a16:creationId xmlns:a16="http://schemas.microsoft.com/office/drawing/2014/main" id="{26B9BD26-3823-47D8-B660-99362F0531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24528" y="4882564"/>
            <a:ext cx="626690" cy="644487"/>
          </a:xfrm>
          <a:prstGeom prst="rect">
            <a:avLst/>
          </a:prstGeom>
        </p:spPr>
      </p:pic>
      <p:pic>
        <p:nvPicPr>
          <p:cNvPr id="18" name="Graphic 17" descr="Clipboard with solid fill">
            <a:extLst>
              <a:ext uri="{FF2B5EF4-FFF2-40B4-BE49-F238E27FC236}">
                <a16:creationId xmlns:a16="http://schemas.microsoft.com/office/drawing/2014/main" id="{5E258671-2C26-42DD-8E27-54CF2A9AED8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686952" y="4888023"/>
            <a:ext cx="570448" cy="586648"/>
          </a:xfrm>
          <a:prstGeom prst="rect">
            <a:avLst/>
          </a:prstGeom>
        </p:spPr>
      </p:pic>
      <p:pic>
        <p:nvPicPr>
          <p:cNvPr id="19" name="Graphic 18" descr="Monitor with solid fill">
            <a:extLst>
              <a:ext uri="{FF2B5EF4-FFF2-40B4-BE49-F238E27FC236}">
                <a16:creationId xmlns:a16="http://schemas.microsoft.com/office/drawing/2014/main" id="{399BBA8A-4612-45C0-BFE1-0701A8B685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56941" y="5913214"/>
            <a:ext cx="626690" cy="644487"/>
          </a:xfrm>
          <a:prstGeom prst="rect">
            <a:avLst/>
          </a:prstGeom>
        </p:spPr>
      </p:pic>
    </p:spTree>
    <p:custDataLst>
      <p:tags r:id="rId1"/>
    </p:custDataLst>
    <p:extLst>
      <p:ext uri="{BB962C8B-B14F-4D97-AF65-F5344CB8AC3E}">
        <p14:creationId xmlns:p14="http://schemas.microsoft.com/office/powerpoint/2010/main" val="2723023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0072BA"/>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a:t>
            </a:r>
            <a:r>
              <a:rPr lang="en-US" altLang="en-US" sz="3600" dirty="0">
                <a:solidFill>
                  <a:srgbClr val="002060"/>
                </a:solidFill>
                <a:latin typeface="Calibri" panose="020F0502020204030204" pitchFamily="34" charset="0"/>
              </a:rPr>
              <a:t>Sharing with others</a:t>
            </a:r>
          </a:p>
        </p:txBody>
      </p:sp>
      <p:sp>
        <p:nvSpPr>
          <p:cNvPr id="3" name="TextBox 2">
            <a:extLst>
              <a:ext uri="{FF2B5EF4-FFF2-40B4-BE49-F238E27FC236}">
                <a16:creationId xmlns:a16="http://schemas.microsoft.com/office/drawing/2014/main" id="{F90434F1-66F3-40DD-94F5-925953437546}"/>
              </a:ext>
            </a:extLst>
          </p:cNvPr>
          <p:cNvSpPr txBox="1"/>
          <p:nvPr/>
        </p:nvSpPr>
        <p:spPr>
          <a:xfrm>
            <a:off x="501041" y="806448"/>
            <a:ext cx="8141918" cy="3785652"/>
          </a:xfrm>
          <a:prstGeom prst="rect">
            <a:avLst/>
          </a:prstGeom>
          <a:solidFill>
            <a:schemeClr val="bg1"/>
          </a:solidFill>
        </p:spPr>
        <p:txBody>
          <a:bodyPr wrap="square" rtlCol="0">
            <a:spAutoFit/>
          </a:bodyPr>
          <a:lstStyle/>
          <a:p>
            <a:r>
              <a:rPr lang="en-GB" sz="2400" dirty="0"/>
              <a:t>In pairs or to the class, take it in turns to share your poster and talk about why you have chosen the subject, why it is a good GCSE choice and how it can support your future career.</a:t>
            </a:r>
          </a:p>
          <a:p>
            <a:endParaRPr lang="en-GB" sz="2400" dirty="0"/>
          </a:p>
          <a:p>
            <a:r>
              <a:rPr lang="en-GB" sz="2400" dirty="0"/>
              <a:t>	Speak clearly and use the poster as a visual aid to 	support your points. Remember you are selling your   	subject!</a:t>
            </a:r>
          </a:p>
          <a:p>
            <a:endParaRPr lang="en-GB" sz="2400" dirty="0"/>
          </a:p>
          <a:p>
            <a:r>
              <a:rPr lang="en-GB" sz="2400" dirty="0"/>
              <a:t>	Listen carefully while your partner speaks and think 	about how they use tone to persuade you.</a:t>
            </a:r>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15821" y="3644930"/>
            <a:ext cx="947170" cy="947170"/>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01041" y="2270456"/>
            <a:ext cx="947170" cy="947170"/>
          </a:xfrm>
          <a:prstGeom prst="rect">
            <a:avLst/>
          </a:prstGeom>
        </p:spPr>
      </p:pic>
      <p:pic>
        <p:nvPicPr>
          <p:cNvPr id="10" name="Graphic 9">
            <a:extLst>
              <a:ext uri="{FF2B5EF4-FFF2-40B4-BE49-F238E27FC236}">
                <a16:creationId xmlns:a16="http://schemas.microsoft.com/office/drawing/2014/main" id="{76A6D18B-4B3C-412A-960B-C5460A375E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5" y="0"/>
            <a:ext cx="646331" cy="646331"/>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134997" y="4752217"/>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12" name="Picture 11">
            <a:extLst>
              <a:ext uri="{FF2B5EF4-FFF2-40B4-BE49-F238E27FC236}">
                <a16:creationId xmlns:a16="http://schemas.microsoft.com/office/drawing/2014/main" id="{7BFF6007-64B9-49AB-A696-396655A0632A}"/>
              </a:ext>
            </a:extLst>
          </p:cNvPr>
          <p:cNvPicPr>
            <a:picLocks noChangeAspect="1"/>
          </p:cNvPicPr>
          <p:nvPr/>
        </p:nvPicPr>
        <p:blipFill rotWithShape="1">
          <a:blip r:embed="rId6">
            <a:extLst>
              <a:ext uri="{28A0092B-C50C-407E-A947-70E740481C1C}">
                <a14:useLocalDpi xmlns:a14="http://schemas.microsoft.com/office/drawing/2010/main" val="0"/>
              </a:ext>
            </a:extLst>
          </a:blip>
          <a:srcRect l="1531" r="373" b="51479"/>
          <a:stretch/>
        </p:blipFill>
        <p:spPr>
          <a:xfrm>
            <a:off x="515821" y="4895873"/>
            <a:ext cx="6363436" cy="1449924"/>
          </a:xfrm>
          <a:prstGeom prst="rect">
            <a:avLst/>
          </a:prstGeom>
        </p:spPr>
      </p:pic>
    </p:spTree>
    <p:extLst>
      <p:ext uri="{BB962C8B-B14F-4D97-AF65-F5344CB8AC3E}">
        <p14:creationId xmlns:p14="http://schemas.microsoft.com/office/powerpoint/2010/main" val="278551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6" name="Graphic 35" descr="Badge with solid fill">
            <a:extLst>
              <a:ext uri="{FF2B5EF4-FFF2-40B4-BE49-F238E27FC236}">
                <a16:creationId xmlns:a16="http://schemas.microsoft.com/office/drawing/2014/main" id="{7D59A8DA-82BE-40F3-A962-DE2AA3EA70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67021" y="33594"/>
            <a:ext cx="646331" cy="646331"/>
          </a:xfrm>
          <a:prstGeom prst="rect">
            <a:avLst/>
          </a:prstGeom>
        </p:spPr>
      </p:pic>
      <p:sp>
        <p:nvSpPr>
          <p:cNvPr id="34" name="Explosion: 14 Points 33">
            <a:extLst>
              <a:ext uri="{FF2B5EF4-FFF2-40B4-BE49-F238E27FC236}">
                <a16:creationId xmlns:a16="http://schemas.microsoft.com/office/drawing/2014/main" id="{99195845-AA37-43C7-8847-350B816BB712}"/>
              </a:ext>
            </a:extLst>
          </p:cNvPr>
          <p:cNvSpPr/>
          <p:nvPr/>
        </p:nvSpPr>
        <p:spPr>
          <a:xfrm>
            <a:off x="6147401" y="3364846"/>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sp>
        <p:nvSpPr>
          <p:cNvPr id="6" name="Rectangle 5">
            <a:extLst>
              <a:ext uri="{FF2B5EF4-FFF2-40B4-BE49-F238E27FC236}">
                <a16:creationId xmlns:a16="http://schemas.microsoft.com/office/drawing/2014/main" id="{47F3ACC4-E0E5-96CE-957A-BC242F3A4802}"/>
              </a:ext>
            </a:extLst>
          </p:cNvPr>
          <p:cNvSpPr/>
          <p:nvPr/>
        </p:nvSpPr>
        <p:spPr>
          <a:xfrm>
            <a:off x="1661809" y="4678526"/>
            <a:ext cx="4375383" cy="1494852"/>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are aware that learning, skills and qualifications are important for your career</a:t>
            </a:r>
          </a:p>
        </p:txBody>
      </p:sp>
      <p:sp>
        <p:nvSpPr>
          <p:cNvPr id="7" name="Rectangle 6">
            <a:extLst>
              <a:ext uri="{FF2B5EF4-FFF2-40B4-BE49-F238E27FC236}">
                <a16:creationId xmlns:a16="http://schemas.microsoft.com/office/drawing/2014/main" id="{EC2C7A00-641B-DEF7-F727-8F48BC3AA555}"/>
              </a:ext>
            </a:extLst>
          </p:cNvPr>
          <p:cNvSpPr/>
          <p:nvPr/>
        </p:nvSpPr>
        <p:spPr>
          <a:xfrm>
            <a:off x="1661809" y="3008369"/>
            <a:ext cx="4375383" cy="1495623"/>
          </a:xfrm>
          <a:prstGeom prst="rect">
            <a:avLst/>
          </a:prstGeom>
          <a:solidFill>
            <a:srgbClr val="B779A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You have seen how GCSEs fit with your future career choices</a:t>
            </a:r>
          </a:p>
        </p:txBody>
      </p:sp>
      <p:grpSp>
        <p:nvGrpSpPr>
          <p:cNvPr id="8" name="Group 7">
            <a:extLst>
              <a:ext uri="{FF2B5EF4-FFF2-40B4-BE49-F238E27FC236}">
                <a16:creationId xmlns:a16="http://schemas.microsoft.com/office/drawing/2014/main" id="{6E978898-6E66-E09A-219B-AB04C78747FF}"/>
              </a:ext>
            </a:extLst>
          </p:cNvPr>
          <p:cNvGrpSpPr/>
          <p:nvPr/>
        </p:nvGrpSpPr>
        <p:grpSpPr>
          <a:xfrm>
            <a:off x="302989" y="4676566"/>
            <a:ext cx="1399010" cy="1500336"/>
            <a:chOff x="192050" y="1029646"/>
            <a:chExt cx="1379537" cy="1525587"/>
          </a:xfrm>
        </p:grpSpPr>
        <p:sp>
          <p:nvSpPr>
            <p:cNvPr id="9" name="Rectangle 2">
              <a:extLst>
                <a:ext uri="{FF2B5EF4-FFF2-40B4-BE49-F238E27FC236}">
                  <a16:creationId xmlns:a16="http://schemas.microsoft.com/office/drawing/2014/main" id="{105B4161-C989-1F02-09A7-694C325BC4C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 name="Picture 4">
              <a:extLst>
                <a:ext uri="{FF2B5EF4-FFF2-40B4-BE49-F238E27FC236}">
                  <a16:creationId xmlns:a16="http://schemas.microsoft.com/office/drawing/2014/main" id="{04B362D3-98F3-7E56-22F6-3157D76605F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1" name="Group 10">
            <a:extLst>
              <a:ext uri="{FF2B5EF4-FFF2-40B4-BE49-F238E27FC236}">
                <a16:creationId xmlns:a16="http://schemas.microsoft.com/office/drawing/2014/main" id="{90DBF9ED-8286-4788-9CB8-1782799C03C3}"/>
              </a:ext>
            </a:extLst>
          </p:cNvPr>
          <p:cNvGrpSpPr/>
          <p:nvPr/>
        </p:nvGrpSpPr>
        <p:grpSpPr>
          <a:xfrm>
            <a:off x="294218" y="3007876"/>
            <a:ext cx="1407781" cy="1494852"/>
            <a:chOff x="1917662" y="4958708"/>
            <a:chExt cx="1377950" cy="1458913"/>
          </a:xfrm>
        </p:grpSpPr>
        <p:sp>
          <p:nvSpPr>
            <p:cNvPr id="14" name="Rectangle 12">
              <a:extLst>
                <a:ext uri="{FF2B5EF4-FFF2-40B4-BE49-F238E27FC236}">
                  <a16:creationId xmlns:a16="http://schemas.microsoft.com/office/drawing/2014/main" id="{CBAF3549-6A40-9D46-E5B6-31FC1715B45B}"/>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6" name="Picture 14">
              <a:extLst>
                <a:ext uri="{FF2B5EF4-FFF2-40B4-BE49-F238E27FC236}">
                  <a16:creationId xmlns:a16="http://schemas.microsoft.com/office/drawing/2014/main" id="{86219E65-67E8-3442-738C-3CD362A577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custDataLst>
      <p:tags r:id="rId1"/>
    </p:custDataLst>
    <p:extLst>
      <p:ext uri="{BB962C8B-B14F-4D97-AF65-F5344CB8AC3E}">
        <p14:creationId xmlns:p14="http://schemas.microsoft.com/office/powerpoint/2010/main" val="397188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6"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DFD901-54AF-44DD-8238-DE78C491789D}"/>
              </a:ext>
            </a:extLst>
          </p:cNvPr>
          <p:cNvSpPr/>
          <p:nvPr/>
        </p:nvSpPr>
        <p:spPr>
          <a:xfrm>
            <a:off x="0" y="0"/>
            <a:ext cx="9144000" cy="6858000"/>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395161" y="5138232"/>
            <a:ext cx="4353677"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Know Your Options</a:t>
            </a:r>
          </a:p>
          <a:p>
            <a:pPr algn="ctr"/>
            <a:endParaRPr lang="en-GB" altLang="en-US" sz="2400"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3: Start with a Job</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rcRect b="82125"/>
          <a:stretch/>
        </p:blipFill>
        <p:spPr>
          <a:xfrm>
            <a:off x="0" y="1"/>
            <a:ext cx="9459196" cy="869714"/>
          </a:xfrm>
          <a:prstGeom prst="rect">
            <a:avLst/>
          </a:prstGeom>
        </p:spPr>
      </p:pic>
      <p:pic>
        <p:nvPicPr>
          <p:cNvPr id="6" name="Graphic 5" descr="Badge 3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8938" y="5187040"/>
            <a:ext cx="1349431" cy="1349431"/>
          </a:xfrm>
          <a:prstGeom prst="rect">
            <a:avLst/>
          </a:prstGeom>
        </p:spPr>
      </p:pic>
      <p:pic>
        <p:nvPicPr>
          <p:cNvPr id="9" name="Picture 8" descr="Top view of person leading large crowd">
            <a:extLst>
              <a:ext uri="{FF2B5EF4-FFF2-40B4-BE49-F238E27FC236}">
                <a16:creationId xmlns:a16="http://schemas.microsoft.com/office/drawing/2014/main" id="{B47E43CE-7A16-4F83-ADD7-E978EE5487B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560" t="40637" r="1268" b="22784"/>
          <a:stretch/>
        </p:blipFill>
        <p:spPr>
          <a:xfrm>
            <a:off x="0" y="869714"/>
            <a:ext cx="9144000" cy="3995797"/>
          </a:xfrm>
          <a:prstGeom prst="rect">
            <a:avLst/>
          </a:prstGeom>
        </p:spPr>
      </p:pic>
      <p:sp>
        <p:nvSpPr>
          <p:cNvPr id="5" name="Rectangle 4">
            <a:extLst>
              <a:ext uri="{FF2B5EF4-FFF2-40B4-BE49-F238E27FC236}">
                <a16:creationId xmlns:a16="http://schemas.microsoft.com/office/drawing/2014/main" id="{5836E6C2-866B-7BF5-767D-204AB13948D6}"/>
              </a:ext>
            </a:extLst>
          </p:cNvPr>
          <p:cNvSpPr/>
          <p:nvPr/>
        </p:nvSpPr>
        <p:spPr>
          <a:xfrm>
            <a:off x="-9789" y="88107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048888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359638" y="2740995"/>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2"/>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Task 20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0"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10-15  mins</a:t>
            </a:r>
          </a:p>
        </p:txBody>
      </p:sp>
      <p:pic>
        <p:nvPicPr>
          <p:cNvPr id="34" name="Graphic 33">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75545" y="0"/>
            <a:ext cx="646331" cy="646331"/>
          </a:xfrm>
          <a:prstGeom prst="rect">
            <a:avLst/>
          </a:prstGeom>
        </p:spPr>
      </p:pic>
      <p:grpSp>
        <p:nvGrpSpPr>
          <p:cNvPr id="6" name="Group 5">
            <a:extLst>
              <a:ext uri="{FF2B5EF4-FFF2-40B4-BE49-F238E27FC236}">
                <a16:creationId xmlns:a16="http://schemas.microsoft.com/office/drawing/2014/main" id="{42A13E86-F09B-61BD-524E-7DDF7711754C}"/>
              </a:ext>
            </a:extLst>
          </p:cNvPr>
          <p:cNvGrpSpPr/>
          <p:nvPr/>
        </p:nvGrpSpPr>
        <p:grpSpPr>
          <a:xfrm>
            <a:off x="221333" y="3007605"/>
            <a:ext cx="5779049" cy="3162256"/>
            <a:chOff x="221333" y="3007605"/>
            <a:chExt cx="5779049" cy="3162256"/>
          </a:xfrm>
        </p:grpSpPr>
        <p:sp>
          <p:nvSpPr>
            <p:cNvPr id="42" name="Rectangle 41">
              <a:extLst>
                <a:ext uri="{FF2B5EF4-FFF2-40B4-BE49-F238E27FC236}">
                  <a16:creationId xmlns:a16="http://schemas.microsoft.com/office/drawing/2014/main" id="{B62C6213-2278-4E21-8662-B5D9C22B8911}"/>
                </a:ext>
              </a:extLst>
            </p:cNvPr>
            <p:cNvSpPr/>
            <p:nvPr/>
          </p:nvSpPr>
          <p:spPr>
            <a:xfrm>
              <a:off x="1620343" y="4657339"/>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imagine different possibilities for yourself in your career.</a:t>
              </a:r>
            </a:p>
          </p:txBody>
        </p:sp>
        <p:grpSp>
          <p:nvGrpSpPr>
            <p:cNvPr id="45" name="Group 44">
              <a:extLst>
                <a:ext uri="{FF2B5EF4-FFF2-40B4-BE49-F238E27FC236}">
                  <a16:creationId xmlns:a16="http://schemas.microsoft.com/office/drawing/2014/main" id="{84A95C83-9C7F-470B-B444-C1C377789520}"/>
                </a:ext>
              </a:extLst>
            </p:cNvPr>
            <p:cNvGrpSpPr/>
            <p:nvPr/>
          </p:nvGrpSpPr>
          <p:grpSpPr>
            <a:xfrm>
              <a:off x="221333" y="4674239"/>
              <a:ext cx="1399010" cy="1495622"/>
              <a:chOff x="235706" y="2981002"/>
              <a:chExt cx="1377950" cy="1474788"/>
            </a:xfrm>
          </p:grpSpPr>
          <p:sp>
            <p:nvSpPr>
              <p:cNvPr id="46" name="Rectangle 5">
                <a:extLst>
                  <a:ext uri="{FF2B5EF4-FFF2-40B4-BE49-F238E27FC236}">
                    <a16:creationId xmlns:a16="http://schemas.microsoft.com/office/drawing/2014/main" id="{CFD1269D-DD8C-4CC9-9BE7-C2ECF5359E2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8">
                <a:extLst>
                  <a:ext uri="{FF2B5EF4-FFF2-40B4-BE49-F238E27FC236}">
                    <a16:creationId xmlns:a16="http://schemas.microsoft.com/office/drawing/2014/main" id="{CA9415E2-F39E-4386-AC9E-33BF8E2F33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6" name="Rectangle 35">
              <a:extLst>
                <a:ext uri="{FF2B5EF4-FFF2-40B4-BE49-F238E27FC236}">
                  <a16:creationId xmlns:a16="http://schemas.microsoft.com/office/drawing/2014/main" id="{258B0CA2-EF44-47FA-89D9-20A563B0097F}"/>
                </a:ext>
              </a:extLst>
            </p:cNvPr>
            <p:cNvSpPr/>
            <p:nvPr/>
          </p:nvSpPr>
          <p:spPr>
            <a:xfrm>
              <a:off x="1624999" y="3007605"/>
              <a:ext cx="4375383" cy="1489415"/>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be aware of the range of different jobs and where they will grow</a:t>
              </a:r>
            </a:p>
          </p:txBody>
        </p:sp>
        <p:grpSp>
          <p:nvGrpSpPr>
            <p:cNvPr id="37" name="Group 36">
              <a:extLst>
                <a:ext uri="{FF2B5EF4-FFF2-40B4-BE49-F238E27FC236}">
                  <a16:creationId xmlns:a16="http://schemas.microsoft.com/office/drawing/2014/main" id="{9C8E3D63-9DD3-473C-8FA3-96EFDCB7D7C2}"/>
                </a:ext>
              </a:extLst>
            </p:cNvPr>
            <p:cNvGrpSpPr/>
            <p:nvPr/>
          </p:nvGrpSpPr>
          <p:grpSpPr>
            <a:xfrm>
              <a:off x="221333" y="3013584"/>
              <a:ext cx="1399010" cy="1495622"/>
              <a:chOff x="1917662" y="1051871"/>
              <a:chExt cx="1377950" cy="1503362"/>
            </a:xfrm>
          </p:grpSpPr>
          <p:sp>
            <p:nvSpPr>
              <p:cNvPr id="38" name="Rectangle 6">
                <a:extLst>
                  <a:ext uri="{FF2B5EF4-FFF2-40B4-BE49-F238E27FC236}">
                    <a16:creationId xmlns:a16="http://schemas.microsoft.com/office/drawing/2014/main" id="{C43B8DC5-C172-4F32-B100-942722B01006}"/>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8" name="Picture 7">
                <a:extLst>
                  <a:ext uri="{FF2B5EF4-FFF2-40B4-BE49-F238E27FC236}">
                    <a16:creationId xmlns:a16="http://schemas.microsoft.com/office/drawing/2014/main" id="{2AD41E6D-A1D2-4194-AA9B-144BBD9F18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321186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24277" y="-57127"/>
            <a:ext cx="9158780" cy="6972253"/>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3E6A1FBD-A458-4322-8058-1D01A5CBEA3B}"/>
              </a:ext>
            </a:extLst>
          </p:cNvPr>
          <p:cNvSpPr txBox="1"/>
          <p:nvPr/>
        </p:nvSpPr>
        <p:spPr>
          <a:xfrm>
            <a:off x="-14780" y="-114254"/>
            <a:ext cx="9143999" cy="646331"/>
          </a:xfrm>
          <a:prstGeom prst="rect">
            <a:avLst/>
          </a:prstGeom>
          <a:solidFill>
            <a:srgbClr val="002060"/>
          </a:solidFill>
        </p:spPr>
        <p:txBody>
          <a:bodyPr wrap="square" rtlCol="0">
            <a:spAutoFit/>
          </a:bodyPr>
          <a:lstStyle/>
          <a:p>
            <a:pPr algn="ctr"/>
            <a:r>
              <a:rPr lang="en-GB" sz="3600" dirty="0">
                <a:solidFill>
                  <a:schemeClr val="bg1"/>
                </a:solidFill>
              </a:rPr>
              <a:t>Qualification Levels</a:t>
            </a:r>
          </a:p>
        </p:txBody>
      </p:sp>
      <p:pic>
        <p:nvPicPr>
          <p:cNvPr id="13" name="Graphic 12">
            <a:extLst>
              <a:ext uri="{FF2B5EF4-FFF2-40B4-BE49-F238E27FC236}">
                <a16:creationId xmlns:a16="http://schemas.microsoft.com/office/drawing/2014/main" id="{A705468A-69F0-4D03-8CC0-BFB09538FF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6" y="-114254"/>
            <a:ext cx="627253" cy="627253"/>
          </a:xfrm>
          <a:prstGeom prst="rect">
            <a:avLst/>
          </a:prstGeom>
        </p:spPr>
      </p:pic>
      <p:sp>
        <p:nvSpPr>
          <p:cNvPr id="3" name="TextBox 2">
            <a:extLst>
              <a:ext uri="{FF2B5EF4-FFF2-40B4-BE49-F238E27FC236}">
                <a16:creationId xmlns:a16="http://schemas.microsoft.com/office/drawing/2014/main" id="{EEAAE084-0867-4438-BE3C-B5591A59E21B}"/>
              </a:ext>
            </a:extLst>
          </p:cNvPr>
          <p:cNvSpPr txBox="1"/>
          <p:nvPr/>
        </p:nvSpPr>
        <p:spPr>
          <a:xfrm>
            <a:off x="361548" y="758554"/>
            <a:ext cx="8418895" cy="830997"/>
          </a:xfrm>
          <a:prstGeom prst="rect">
            <a:avLst/>
          </a:prstGeom>
          <a:solidFill>
            <a:schemeClr val="bg1"/>
          </a:solidFill>
        </p:spPr>
        <p:txBody>
          <a:bodyPr wrap="square" rtlCol="0">
            <a:spAutoFit/>
          </a:bodyPr>
          <a:lstStyle/>
          <a:p>
            <a:r>
              <a:rPr lang="en-GB" sz="2400" dirty="0"/>
              <a:t>There are different routes you can take to get the qualifications you need to do a job you are interested in.</a:t>
            </a:r>
          </a:p>
        </p:txBody>
      </p:sp>
      <p:grpSp>
        <p:nvGrpSpPr>
          <p:cNvPr id="15" name="Group 14">
            <a:extLst>
              <a:ext uri="{FF2B5EF4-FFF2-40B4-BE49-F238E27FC236}">
                <a16:creationId xmlns:a16="http://schemas.microsoft.com/office/drawing/2014/main" id="{60EFB615-B62A-451F-8A6C-06645DDA7DFA}"/>
              </a:ext>
            </a:extLst>
          </p:cNvPr>
          <p:cNvGrpSpPr/>
          <p:nvPr/>
        </p:nvGrpSpPr>
        <p:grpSpPr>
          <a:xfrm>
            <a:off x="1129229" y="1816028"/>
            <a:ext cx="6885542" cy="4720294"/>
            <a:chOff x="337237" y="405810"/>
            <a:chExt cx="8522654" cy="6212038"/>
          </a:xfrm>
        </p:grpSpPr>
        <p:grpSp>
          <p:nvGrpSpPr>
            <p:cNvPr id="16" name="Group 15">
              <a:extLst>
                <a:ext uri="{FF2B5EF4-FFF2-40B4-BE49-F238E27FC236}">
                  <a16:creationId xmlns:a16="http://schemas.microsoft.com/office/drawing/2014/main" id="{9F051AED-65A5-4F56-867C-DF9D7DD42673}"/>
                </a:ext>
              </a:extLst>
            </p:cNvPr>
            <p:cNvGrpSpPr/>
            <p:nvPr/>
          </p:nvGrpSpPr>
          <p:grpSpPr>
            <a:xfrm>
              <a:off x="337237" y="892434"/>
              <a:ext cx="771453" cy="5688973"/>
              <a:chOff x="393604" y="944918"/>
              <a:chExt cx="771453" cy="5688973"/>
            </a:xfrm>
          </p:grpSpPr>
          <p:pic>
            <p:nvPicPr>
              <p:cNvPr id="40" name="Picture 39">
                <a:extLst>
                  <a:ext uri="{FF2B5EF4-FFF2-40B4-BE49-F238E27FC236}">
                    <a16:creationId xmlns:a16="http://schemas.microsoft.com/office/drawing/2014/main" id="{B89A3650-DFDA-4D12-B507-F13595AC0D44}"/>
                  </a:ext>
                </a:extLst>
              </p:cNvPr>
              <p:cNvPicPr>
                <a:picLocks noChangeAspect="1"/>
              </p:cNvPicPr>
              <p:nvPr/>
            </p:nvPicPr>
            <p:blipFill>
              <a:blip r:embed="rId4"/>
              <a:stretch>
                <a:fillRect/>
              </a:stretch>
            </p:blipFill>
            <p:spPr>
              <a:xfrm>
                <a:off x="393604" y="5814843"/>
                <a:ext cx="749467" cy="819048"/>
              </a:xfrm>
              <a:prstGeom prst="rect">
                <a:avLst/>
              </a:prstGeom>
            </p:spPr>
          </p:pic>
          <p:pic>
            <p:nvPicPr>
              <p:cNvPr id="41" name="Picture 40">
                <a:extLst>
                  <a:ext uri="{FF2B5EF4-FFF2-40B4-BE49-F238E27FC236}">
                    <a16:creationId xmlns:a16="http://schemas.microsoft.com/office/drawing/2014/main" id="{4254EADF-428A-4B98-8291-FE0EDDAE239B}"/>
                  </a:ext>
                </a:extLst>
              </p:cNvPr>
              <p:cNvPicPr>
                <a:picLocks noChangeAspect="1"/>
              </p:cNvPicPr>
              <p:nvPr/>
            </p:nvPicPr>
            <p:blipFill>
              <a:blip r:embed="rId5"/>
              <a:stretch>
                <a:fillRect/>
              </a:stretch>
            </p:blipFill>
            <p:spPr>
              <a:xfrm>
                <a:off x="396035" y="4866094"/>
                <a:ext cx="747036" cy="839263"/>
              </a:xfrm>
              <a:prstGeom prst="rect">
                <a:avLst/>
              </a:prstGeom>
            </p:spPr>
          </p:pic>
          <p:pic>
            <p:nvPicPr>
              <p:cNvPr id="42" name="Picture 41">
                <a:extLst>
                  <a:ext uri="{FF2B5EF4-FFF2-40B4-BE49-F238E27FC236}">
                    <a16:creationId xmlns:a16="http://schemas.microsoft.com/office/drawing/2014/main" id="{B9AD985D-8473-4640-86A0-3ADDE5177707}"/>
                  </a:ext>
                </a:extLst>
              </p:cNvPr>
              <p:cNvPicPr>
                <a:picLocks noChangeAspect="1"/>
              </p:cNvPicPr>
              <p:nvPr/>
            </p:nvPicPr>
            <p:blipFill>
              <a:blip r:embed="rId6"/>
              <a:stretch>
                <a:fillRect/>
              </a:stretch>
            </p:blipFill>
            <p:spPr>
              <a:xfrm>
                <a:off x="393604" y="3906959"/>
                <a:ext cx="756281" cy="849649"/>
              </a:xfrm>
              <a:prstGeom prst="rect">
                <a:avLst/>
              </a:prstGeom>
            </p:spPr>
          </p:pic>
          <p:pic>
            <p:nvPicPr>
              <p:cNvPr id="43" name="Picture 42">
                <a:extLst>
                  <a:ext uri="{FF2B5EF4-FFF2-40B4-BE49-F238E27FC236}">
                    <a16:creationId xmlns:a16="http://schemas.microsoft.com/office/drawing/2014/main" id="{BE3302B6-9019-4D78-95C7-FF4AA48EAE88}"/>
                  </a:ext>
                </a:extLst>
              </p:cNvPr>
              <p:cNvPicPr>
                <a:picLocks noChangeAspect="1"/>
              </p:cNvPicPr>
              <p:nvPr/>
            </p:nvPicPr>
            <p:blipFill rotWithShape="1">
              <a:blip r:embed="rId7"/>
              <a:srcRect t="10665"/>
              <a:stretch/>
            </p:blipFill>
            <p:spPr>
              <a:xfrm>
                <a:off x="403151" y="2921855"/>
                <a:ext cx="761906" cy="895235"/>
              </a:xfrm>
              <a:prstGeom prst="rect">
                <a:avLst/>
              </a:prstGeom>
            </p:spPr>
          </p:pic>
          <p:pic>
            <p:nvPicPr>
              <p:cNvPr id="44" name="Picture 43">
                <a:extLst>
                  <a:ext uri="{FF2B5EF4-FFF2-40B4-BE49-F238E27FC236}">
                    <a16:creationId xmlns:a16="http://schemas.microsoft.com/office/drawing/2014/main" id="{B41DAB9B-5E53-466F-A4BC-D38165E0D56B}"/>
                  </a:ext>
                </a:extLst>
              </p:cNvPr>
              <p:cNvPicPr>
                <a:picLocks noChangeAspect="1"/>
              </p:cNvPicPr>
              <p:nvPr/>
            </p:nvPicPr>
            <p:blipFill>
              <a:blip r:embed="rId8"/>
              <a:stretch>
                <a:fillRect/>
              </a:stretch>
            </p:blipFill>
            <p:spPr>
              <a:xfrm>
                <a:off x="403151" y="1945703"/>
                <a:ext cx="761906" cy="895234"/>
              </a:xfrm>
              <a:prstGeom prst="rect">
                <a:avLst/>
              </a:prstGeom>
            </p:spPr>
          </p:pic>
          <p:pic>
            <p:nvPicPr>
              <p:cNvPr id="45" name="Picture 44">
                <a:extLst>
                  <a:ext uri="{FF2B5EF4-FFF2-40B4-BE49-F238E27FC236}">
                    <a16:creationId xmlns:a16="http://schemas.microsoft.com/office/drawing/2014/main" id="{0CDB9F55-67C9-4A50-8282-CE286F472ADA}"/>
                  </a:ext>
                </a:extLst>
              </p:cNvPr>
              <p:cNvPicPr>
                <a:picLocks noChangeAspect="1"/>
              </p:cNvPicPr>
              <p:nvPr/>
            </p:nvPicPr>
            <p:blipFill>
              <a:blip r:embed="rId9"/>
              <a:stretch>
                <a:fillRect/>
              </a:stretch>
            </p:blipFill>
            <p:spPr>
              <a:xfrm>
                <a:off x="403151" y="944918"/>
                <a:ext cx="761906" cy="905155"/>
              </a:xfrm>
              <a:prstGeom prst="rect">
                <a:avLst/>
              </a:prstGeom>
            </p:spPr>
          </p:pic>
        </p:grpSp>
        <p:sp>
          <p:nvSpPr>
            <p:cNvPr id="17" name="Rectangle 16">
              <a:extLst>
                <a:ext uri="{FF2B5EF4-FFF2-40B4-BE49-F238E27FC236}">
                  <a16:creationId xmlns:a16="http://schemas.microsoft.com/office/drawing/2014/main" id="{D1F0EA0F-7DA3-45AD-AFD2-5C19A5937C8D}"/>
                </a:ext>
              </a:extLst>
            </p:cNvPr>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GCSEs 1 - 3</a:t>
              </a:r>
            </a:p>
          </p:txBody>
        </p:sp>
        <p:grpSp>
          <p:nvGrpSpPr>
            <p:cNvPr id="18" name="Group 17">
              <a:extLst>
                <a:ext uri="{FF2B5EF4-FFF2-40B4-BE49-F238E27FC236}">
                  <a16:creationId xmlns:a16="http://schemas.microsoft.com/office/drawing/2014/main" id="{64BE632C-C945-47E4-9698-A72BC4CD8A9C}"/>
                </a:ext>
              </a:extLst>
            </p:cNvPr>
            <p:cNvGrpSpPr/>
            <p:nvPr/>
          </p:nvGrpSpPr>
          <p:grpSpPr>
            <a:xfrm>
              <a:off x="1168467" y="4802237"/>
              <a:ext cx="7654944" cy="831433"/>
              <a:chOff x="1293035" y="5749722"/>
              <a:chExt cx="7654944" cy="831433"/>
            </a:xfrm>
            <a:solidFill>
              <a:srgbClr val="FC5C30"/>
            </a:solidFill>
          </p:grpSpPr>
          <p:sp>
            <p:nvSpPr>
              <p:cNvPr id="37" name="Rectangle 36">
                <a:extLst>
                  <a:ext uri="{FF2B5EF4-FFF2-40B4-BE49-F238E27FC236}">
                    <a16:creationId xmlns:a16="http://schemas.microsoft.com/office/drawing/2014/main" id="{605ACFFC-2374-4CAF-8DBD-D3A6D6EDEBDF}"/>
                  </a:ext>
                </a:extLst>
              </p:cNvPr>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4 - 9</a:t>
                </a:r>
              </a:p>
            </p:txBody>
          </p:sp>
          <p:sp>
            <p:nvSpPr>
              <p:cNvPr id="38" name="Rectangle 37">
                <a:extLst>
                  <a:ext uri="{FF2B5EF4-FFF2-40B4-BE49-F238E27FC236}">
                    <a16:creationId xmlns:a16="http://schemas.microsoft.com/office/drawing/2014/main" id="{AA9E656D-5EE2-404F-82B5-6FE4B96D2A4F}"/>
                  </a:ext>
                </a:extLst>
              </p:cNvPr>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Level 2</a:t>
                </a:r>
              </a:p>
            </p:txBody>
          </p:sp>
          <p:sp>
            <p:nvSpPr>
              <p:cNvPr id="39" name="Rectangle 38">
                <a:extLst>
                  <a:ext uri="{FF2B5EF4-FFF2-40B4-BE49-F238E27FC236}">
                    <a16:creationId xmlns:a16="http://schemas.microsoft.com/office/drawing/2014/main" id="{06C722BB-4F0D-48B9-A310-1C8251B6DC4C}"/>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Intermediate Apprenticeship</a:t>
                </a:r>
              </a:p>
            </p:txBody>
          </p:sp>
        </p:grpSp>
        <p:grpSp>
          <p:nvGrpSpPr>
            <p:cNvPr id="19" name="Group 18">
              <a:extLst>
                <a:ext uri="{FF2B5EF4-FFF2-40B4-BE49-F238E27FC236}">
                  <a16:creationId xmlns:a16="http://schemas.microsoft.com/office/drawing/2014/main" id="{D3852095-5860-4E76-AE5B-6103D04258EF}"/>
                </a:ext>
              </a:extLst>
            </p:cNvPr>
            <p:cNvGrpSpPr/>
            <p:nvPr/>
          </p:nvGrpSpPr>
          <p:grpSpPr>
            <a:xfrm>
              <a:off x="1189451" y="3869733"/>
              <a:ext cx="7654944" cy="831433"/>
              <a:chOff x="1293035" y="5749722"/>
              <a:chExt cx="7654944" cy="831433"/>
            </a:xfrm>
            <a:solidFill>
              <a:srgbClr val="50BDC0"/>
            </a:solidFill>
          </p:grpSpPr>
          <p:sp>
            <p:nvSpPr>
              <p:cNvPr id="34" name="Rectangle 33">
                <a:extLst>
                  <a:ext uri="{FF2B5EF4-FFF2-40B4-BE49-F238E27FC236}">
                    <a16:creationId xmlns:a16="http://schemas.microsoft.com/office/drawing/2014/main" id="{2F9E491A-DE45-40FD-B422-93B3A7DBAFF7}"/>
                  </a:ext>
                </a:extLst>
              </p:cNvPr>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35" name="Rectangle 34">
                <a:extLst>
                  <a:ext uri="{FF2B5EF4-FFF2-40B4-BE49-F238E27FC236}">
                    <a16:creationId xmlns:a16="http://schemas.microsoft.com/office/drawing/2014/main" id="{8ABB3265-46C1-4D8B-83A8-73080CAB6C79}"/>
                  </a:ext>
                </a:extLst>
              </p:cNvPr>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T Level Level 3</a:t>
                </a:r>
              </a:p>
            </p:txBody>
          </p:sp>
          <p:sp>
            <p:nvSpPr>
              <p:cNvPr id="36" name="Rectangle 35">
                <a:extLst>
                  <a:ext uri="{FF2B5EF4-FFF2-40B4-BE49-F238E27FC236}">
                    <a16:creationId xmlns:a16="http://schemas.microsoft.com/office/drawing/2014/main" id="{FE41D32F-F7E3-4BCF-8D21-E2CB15C12073}"/>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20" name="Group 19">
              <a:extLst>
                <a:ext uri="{FF2B5EF4-FFF2-40B4-BE49-F238E27FC236}">
                  <a16:creationId xmlns:a16="http://schemas.microsoft.com/office/drawing/2014/main" id="{38D3C8F3-D329-4668-AF83-2F64E3F5C181}"/>
                </a:ext>
              </a:extLst>
            </p:cNvPr>
            <p:cNvGrpSpPr/>
            <p:nvPr/>
          </p:nvGrpSpPr>
          <p:grpSpPr>
            <a:xfrm>
              <a:off x="1179120" y="2871449"/>
              <a:ext cx="7665275" cy="907176"/>
              <a:chOff x="1293035" y="5749722"/>
              <a:chExt cx="7654944" cy="831433"/>
            </a:xfrm>
            <a:solidFill>
              <a:srgbClr val="FC5C30"/>
            </a:solidFill>
          </p:grpSpPr>
          <p:sp>
            <p:nvSpPr>
              <p:cNvPr id="31" name="Rectangle 30">
                <a:extLst>
                  <a:ext uri="{FF2B5EF4-FFF2-40B4-BE49-F238E27FC236}">
                    <a16:creationId xmlns:a16="http://schemas.microsoft.com/office/drawing/2014/main" id="{1F1B3DC1-8833-41ED-B815-C63BF6474F13}"/>
                  </a:ext>
                </a:extLst>
              </p:cNvPr>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32" name="Rectangle 31">
                <a:extLst>
                  <a:ext uri="{FF2B5EF4-FFF2-40B4-BE49-F238E27FC236}">
                    <a16:creationId xmlns:a16="http://schemas.microsoft.com/office/drawing/2014/main" id="{437EB44B-8A14-49E5-9C4E-CDC8744514DB}"/>
                  </a:ext>
                </a:extLst>
              </p:cNvPr>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HNC</a:t>
                </a:r>
              </a:p>
              <a:p>
                <a:pPr algn="ctr"/>
                <a:r>
                  <a:rPr lang="en-GB" sz="1600" dirty="0"/>
                  <a:t>Foundation Degree Y1</a:t>
                </a:r>
              </a:p>
            </p:txBody>
          </p:sp>
          <p:sp>
            <p:nvSpPr>
              <p:cNvPr id="33" name="Rectangle 32">
                <a:extLst>
                  <a:ext uri="{FF2B5EF4-FFF2-40B4-BE49-F238E27FC236}">
                    <a16:creationId xmlns:a16="http://schemas.microsoft.com/office/drawing/2014/main" id="{2506F9D8-4517-4EEC-8642-80A49C2EC97B}"/>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Higher Apprenticeship</a:t>
                </a:r>
              </a:p>
            </p:txBody>
          </p:sp>
        </p:grpSp>
        <p:grpSp>
          <p:nvGrpSpPr>
            <p:cNvPr id="21" name="Group 20">
              <a:extLst>
                <a:ext uri="{FF2B5EF4-FFF2-40B4-BE49-F238E27FC236}">
                  <a16:creationId xmlns:a16="http://schemas.microsoft.com/office/drawing/2014/main" id="{205425A9-445E-45CA-BCE1-7C2E2A2F1BF8}"/>
                </a:ext>
              </a:extLst>
            </p:cNvPr>
            <p:cNvGrpSpPr/>
            <p:nvPr/>
          </p:nvGrpSpPr>
          <p:grpSpPr>
            <a:xfrm>
              <a:off x="1194616" y="1881277"/>
              <a:ext cx="7665275" cy="907176"/>
              <a:chOff x="1293035" y="5749722"/>
              <a:chExt cx="7654944" cy="831433"/>
            </a:xfrm>
            <a:solidFill>
              <a:srgbClr val="50BDC0"/>
            </a:solidFill>
          </p:grpSpPr>
          <p:sp>
            <p:nvSpPr>
              <p:cNvPr id="28" name="Rectangle 27">
                <a:extLst>
                  <a:ext uri="{FF2B5EF4-FFF2-40B4-BE49-F238E27FC236}">
                    <a16:creationId xmlns:a16="http://schemas.microsoft.com/office/drawing/2014/main" id="{7EA14BE5-84C5-4F58-896C-0DF9A56E4988}"/>
                  </a:ext>
                </a:extLst>
              </p:cNvPr>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29" name="Rectangle 28">
                <a:extLst>
                  <a:ext uri="{FF2B5EF4-FFF2-40B4-BE49-F238E27FC236}">
                    <a16:creationId xmlns:a16="http://schemas.microsoft.com/office/drawing/2014/main" id="{D166B12F-7E37-4397-93B1-AF46C2F6886C}"/>
                  </a:ext>
                </a:extLst>
              </p:cNvPr>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HND</a:t>
                </a:r>
              </a:p>
              <a:p>
                <a:pPr algn="ctr"/>
                <a:r>
                  <a:rPr lang="en-GB" sz="1600" dirty="0"/>
                  <a:t>Foundation Degree Y2</a:t>
                </a:r>
              </a:p>
            </p:txBody>
          </p:sp>
          <p:sp>
            <p:nvSpPr>
              <p:cNvPr id="30" name="Rectangle 29">
                <a:extLst>
                  <a:ext uri="{FF2B5EF4-FFF2-40B4-BE49-F238E27FC236}">
                    <a16:creationId xmlns:a16="http://schemas.microsoft.com/office/drawing/2014/main" id="{5B8CD2D4-9FF9-4DF3-B896-D205294DD72B}"/>
                  </a:ext>
                </a:extLst>
              </p:cNvPr>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Higher Apprenticeship</a:t>
                </a:r>
              </a:p>
            </p:txBody>
          </p:sp>
        </p:grpSp>
        <p:sp>
          <p:nvSpPr>
            <p:cNvPr id="22" name="Rectangle 21">
              <a:extLst>
                <a:ext uri="{FF2B5EF4-FFF2-40B4-BE49-F238E27FC236}">
                  <a16:creationId xmlns:a16="http://schemas.microsoft.com/office/drawing/2014/main" id="{2C98ADFB-DAD8-418D-8E2A-43D12E65A610}"/>
                </a:ext>
              </a:extLst>
            </p:cNvPr>
            <p:cNvSpPr/>
            <p:nvPr/>
          </p:nvSpPr>
          <p:spPr>
            <a:xfrm>
              <a:off x="1189451" y="414215"/>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Academic</a:t>
              </a:r>
            </a:p>
          </p:txBody>
        </p:sp>
        <p:sp>
          <p:nvSpPr>
            <p:cNvPr id="23" name="Rectangle 22">
              <a:extLst>
                <a:ext uri="{FF2B5EF4-FFF2-40B4-BE49-F238E27FC236}">
                  <a16:creationId xmlns:a16="http://schemas.microsoft.com/office/drawing/2014/main" id="{5A761DD7-5A51-4B2F-A2AA-6983B722650F}"/>
                </a:ext>
              </a:extLst>
            </p:cNvPr>
            <p:cNvSpPr/>
            <p:nvPr/>
          </p:nvSpPr>
          <p:spPr>
            <a:xfrm>
              <a:off x="3783622" y="416678"/>
              <a:ext cx="2455873"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Vocational/Technical</a:t>
              </a:r>
            </a:p>
          </p:txBody>
        </p:sp>
        <p:sp>
          <p:nvSpPr>
            <p:cNvPr id="24" name="Rectangle 23">
              <a:extLst>
                <a:ext uri="{FF2B5EF4-FFF2-40B4-BE49-F238E27FC236}">
                  <a16:creationId xmlns:a16="http://schemas.microsoft.com/office/drawing/2014/main" id="{00A7BBB9-C20A-4B55-B24E-014FD45C842B}"/>
                </a:ext>
              </a:extLst>
            </p:cNvPr>
            <p:cNvSpPr/>
            <p:nvPr/>
          </p:nvSpPr>
          <p:spPr>
            <a:xfrm>
              <a:off x="6379934" y="405810"/>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Apprenticeships</a:t>
              </a:r>
            </a:p>
          </p:txBody>
        </p:sp>
        <p:cxnSp>
          <p:nvCxnSpPr>
            <p:cNvPr id="25" name="Straight Connector 24">
              <a:extLst>
                <a:ext uri="{FF2B5EF4-FFF2-40B4-BE49-F238E27FC236}">
                  <a16:creationId xmlns:a16="http://schemas.microsoft.com/office/drawing/2014/main" id="{4DDDC85F-95FD-4D9A-B64A-8C1437503E84}"/>
                </a:ext>
              </a:extLst>
            </p:cNvPr>
            <p:cNvCxnSpPr/>
            <p:nvPr/>
          </p:nvCxnSpPr>
          <p:spPr>
            <a:xfrm>
              <a:off x="3713949" y="405810"/>
              <a:ext cx="12237" cy="6203633"/>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3534B82B-9EF8-4E58-83F8-DE346F92B15B}"/>
                </a:ext>
              </a:extLst>
            </p:cNvPr>
            <p:cNvSpPr/>
            <p:nvPr/>
          </p:nvSpPr>
          <p:spPr>
            <a:xfrm>
              <a:off x="1190979" y="896895"/>
              <a:ext cx="7653416" cy="8936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cxnSp>
          <p:nvCxnSpPr>
            <p:cNvPr id="27" name="Straight Connector 26">
              <a:extLst>
                <a:ext uri="{FF2B5EF4-FFF2-40B4-BE49-F238E27FC236}">
                  <a16:creationId xmlns:a16="http://schemas.microsoft.com/office/drawing/2014/main" id="{0E31BA1C-0DE8-4A49-A642-05513F694B08}"/>
                </a:ext>
              </a:extLst>
            </p:cNvPr>
            <p:cNvCxnSpPr/>
            <p:nvPr/>
          </p:nvCxnSpPr>
          <p:spPr>
            <a:xfrm>
              <a:off x="6320356" y="405810"/>
              <a:ext cx="5576" cy="6212038"/>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grpSp>
      <p:sp>
        <p:nvSpPr>
          <p:cNvPr id="46" name="Rectangle 45">
            <a:extLst>
              <a:ext uri="{FF2B5EF4-FFF2-40B4-BE49-F238E27FC236}">
                <a16:creationId xmlns:a16="http://schemas.microsoft.com/office/drawing/2014/main" id="{C8099B8E-44B7-46A2-BD8A-F01A5C9AC293}"/>
              </a:ext>
            </a:extLst>
          </p:cNvPr>
          <p:cNvSpPr/>
          <p:nvPr/>
        </p:nvSpPr>
        <p:spPr>
          <a:xfrm>
            <a:off x="1003404" y="5101983"/>
            <a:ext cx="4942991" cy="150715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9439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170133"/>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1"/>
            <a:ext cx="9143999" cy="646331"/>
          </a:xfrm>
          <a:prstGeom prst="rect">
            <a:avLst/>
          </a:prstGeom>
          <a:solidFill>
            <a:srgbClr val="002060"/>
          </a:solidFill>
        </p:spPr>
        <p:txBody>
          <a:bodyPr wrap="square" rtlCol="0">
            <a:spAutoFit/>
          </a:bodyPr>
          <a:lstStyle/>
          <a:p>
            <a:pPr algn="ctr"/>
            <a:r>
              <a:rPr lang="en-GB" sz="3600" dirty="0">
                <a:solidFill>
                  <a:schemeClr val="bg1"/>
                </a:solidFill>
              </a:rPr>
              <a:t>Warm up activity</a:t>
            </a:r>
          </a:p>
        </p:txBody>
      </p:sp>
      <p:pic>
        <p:nvPicPr>
          <p:cNvPr id="12" name="Picture 11" descr="Man wearing a mask">
            <a:extLst>
              <a:ext uri="{FF2B5EF4-FFF2-40B4-BE49-F238E27FC236}">
                <a16:creationId xmlns:a16="http://schemas.microsoft.com/office/drawing/2014/main" id="{78AC1816-4AE5-4A5A-8283-B4C51A450D07}"/>
              </a:ext>
            </a:extLst>
          </p:cNvPr>
          <p:cNvPicPr>
            <a:picLocks noChangeAspect="1"/>
          </p:cNvPicPr>
          <p:nvPr/>
        </p:nvPicPr>
        <p:blipFill>
          <a:blip r:embed="rId4" cstate="print">
            <a:extLst>
              <a:ext uri="{28A0092B-C50C-407E-A947-70E740481C1C}">
                <a14:useLocalDpi xmlns:a14="http://schemas.microsoft.com/office/drawing/2010/main" val="0"/>
              </a:ext>
            </a:extLst>
          </a:blip>
          <a:srcRect t="4536" b="4536"/>
          <a:stretch/>
        </p:blipFill>
        <p:spPr>
          <a:xfrm>
            <a:off x="1544515" y="2499556"/>
            <a:ext cx="5968983" cy="3618321"/>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589701" y="885966"/>
            <a:ext cx="7964593" cy="830997"/>
          </a:xfrm>
          <a:prstGeom prst="rect">
            <a:avLst/>
          </a:prstGeom>
          <a:solidFill>
            <a:schemeClr val="bg1"/>
          </a:solidFill>
        </p:spPr>
        <p:txBody>
          <a:bodyPr wrap="square" rtlCol="0">
            <a:spAutoFit/>
          </a:bodyPr>
          <a:lstStyle/>
          <a:p>
            <a:r>
              <a:rPr lang="en-GB" sz="2400" dirty="0">
                <a:solidFill>
                  <a:srgbClr val="202124"/>
                </a:solidFill>
              </a:rPr>
              <a:t>What qualifications do you think you would need to become a nurse?</a:t>
            </a:r>
          </a:p>
        </p:txBody>
      </p:sp>
      <p:pic>
        <p:nvPicPr>
          <p:cNvPr id="6" name="Graphic 5">
            <a:extLst>
              <a:ext uri="{FF2B5EF4-FFF2-40B4-BE49-F238E27FC236}">
                <a16:creationId xmlns:a16="http://schemas.microsoft.com/office/drawing/2014/main" id="{083FEA32-7EFB-4DCC-921B-7481DCA43C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5" y="0"/>
            <a:ext cx="646331" cy="646331"/>
          </a:xfrm>
          <a:prstGeom prst="rect">
            <a:avLst/>
          </a:prstGeom>
        </p:spPr>
      </p:pic>
      <p:sp>
        <p:nvSpPr>
          <p:cNvPr id="7" name="Explosion: 14 Points 6">
            <a:extLst>
              <a:ext uri="{FF2B5EF4-FFF2-40B4-BE49-F238E27FC236}">
                <a16:creationId xmlns:a16="http://schemas.microsoft.com/office/drawing/2014/main" id="{EEF97579-84EF-40AB-B4A2-B2B721A3D56A}"/>
              </a:ext>
            </a:extLst>
          </p:cNvPr>
          <p:cNvSpPr/>
          <p:nvPr/>
        </p:nvSpPr>
        <p:spPr>
          <a:xfrm>
            <a:off x="0" y="1367451"/>
            <a:ext cx="4876800" cy="3223662"/>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You will need 4-5 GCSEs, including English, Maths and Science at grades 4+</a:t>
            </a:r>
          </a:p>
        </p:txBody>
      </p:sp>
      <p:sp>
        <p:nvSpPr>
          <p:cNvPr id="8" name="Explosion: 14 Points 7">
            <a:extLst>
              <a:ext uri="{FF2B5EF4-FFF2-40B4-BE49-F238E27FC236}">
                <a16:creationId xmlns:a16="http://schemas.microsoft.com/office/drawing/2014/main" id="{241F0EDC-A0E1-47AD-9CD6-3E8C8358B6CF}"/>
              </a:ext>
            </a:extLst>
          </p:cNvPr>
          <p:cNvSpPr/>
          <p:nvPr/>
        </p:nvSpPr>
        <p:spPr>
          <a:xfrm>
            <a:off x="1544514" y="3100579"/>
            <a:ext cx="5968982" cy="3944038"/>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You need 2 or 3 A-Levels including a science, OR a Level 3 Diploma or T-Level in Health and Social Care or Nursing</a:t>
            </a:r>
          </a:p>
        </p:txBody>
      </p:sp>
      <p:sp>
        <p:nvSpPr>
          <p:cNvPr id="9" name="Explosion: 14 Points 8">
            <a:extLst>
              <a:ext uri="{FF2B5EF4-FFF2-40B4-BE49-F238E27FC236}">
                <a16:creationId xmlns:a16="http://schemas.microsoft.com/office/drawing/2014/main" id="{76201720-F095-4462-90A7-333A0E81BF12}"/>
              </a:ext>
            </a:extLst>
          </p:cNvPr>
          <p:cNvSpPr/>
          <p:nvPr/>
        </p:nvSpPr>
        <p:spPr>
          <a:xfrm>
            <a:off x="4320541" y="1127815"/>
            <a:ext cx="5130088" cy="3254188"/>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You need to study at degree level either at university OR on an apprenticeship</a:t>
            </a:r>
          </a:p>
        </p:txBody>
      </p:sp>
    </p:spTree>
    <p:custDataLst>
      <p:tags r:id="rId1"/>
    </p:custDataLst>
    <p:extLst>
      <p:ext uri="{BB962C8B-B14F-4D97-AF65-F5344CB8AC3E}">
        <p14:creationId xmlns:p14="http://schemas.microsoft.com/office/powerpoint/2010/main" val="359261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grpSp>
        <p:nvGrpSpPr>
          <p:cNvPr id="3" name="Group 2"/>
          <p:cNvGrpSpPr/>
          <p:nvPr/>
        </p:nvGrpSpPr>
        <p:grpSpPr>
          <a:xfrm>
            <a:off x="832371" y="2176619"/>
            <a:ext cx="7219650" cy="4494039"/>
            <a:chOff x="337237" y="405810"/>
            <a:chExt cx="8522654" cy="6212038"/>
          </a:xfrm>
        </p:grpSpPr>
        <p:grpSp>
          <p:nvGrpSpPr>
            <p:cNvPr id="29" name="Group 28"/>
            <p:cNvGrpSpPr/>
            <p:nvPr/>
          </p:nvGrpSpPr>
          <p:grpSpPr>
            <a:xfrm>
              <a:off x="337237" y="892434"/>
              <a:ext cx="771453" cy="5688973"/>
              <a:chOff x="393604" y="944918"/>
              <a:chExt cx="771453" cy="5688973"/>
            </a:xfrm>
          </p:grpSpPr>
          <p:pic>
            <p:nvPicPr>
              <p:cNvPr id="5" name="Picture 4"/>
              <p:cNvPicPr>
                <a:picLocks noChangeAspect="1"/>
              </p:cNvPicPr>
              <p:nvPr/>
            </p:nvPicPr>
            <p:blipFill>
              <a:blip r:embed="rId4"/>
              <a:stretch>
                <a:fillRect/>
              </a:stretch>
            </p:blipFill>
            <p:spPr>
              <a:xfrm>
                <a:off x="393604" y="5814843"/>
                <a:ext cx="749467" cy="819048"/>
              </a:xfrm>
              <a:prstGeom prst="rect">
                <a:avLst/>
              </a:prstGeom>
            </p:spPr>
          </p:pic>
          <p:pic>
            <p:nvPicPr>
              <p:cNvPr id="7" name="Picture 6"/>
              <p:cNvPicPr>
                <a:picLocks noChangeAspect="1"/>
              </p:cNvPicPr>
              <p:nvPr/>
            </p:nvPicPr>
            <p:blipFill>
              <a:blip r:embed="rId5"/>
              <a:stretch>
                <a:fillRect/>
              </a:stretch>
            </p:blipFill>
            <p:spPr>
              <a:xfrm>
                <a:off x="396035" y="4866094"/>
                <a:ext cx="747036" cy="839263"/>
              </a:xfrm>
              <a:prstGeom prst="rect">
                <a:avLst/>
              </a:prstGeom>
            </p:spPr>
          </p:pic>
          <p:pic>
            <p:nvPicPr>
              <p:cNvPr id="8" name="Picture 7"/>
              <p:cNvPicPr>
                <a:picLocks noChangeAspect="1"/>
              </p:cNvPicPr>
              <p:nvPr/>
            </p:nvPicPr>
            <p:blipFill>
              <a:blip r:embed="rId6"/>
              <a:stretch>
                <a:fillRect/>
              </a:stretch>
            </p:blipFill>
            <p:spPr>
              <a:xfrm>
                <a:off x="393604" y="3906959"/>
                <a:ext cx="756281" cy="849649"/>
              </a:xfrm>
              <a:prstGeom prst="rect">
                <a:avLst/>
              </a:prstGeom>
            </p:spPr>
          </p:pic>
          <p:pic>
            <p:nvPicPr>
              <p:cNvPr id="11" name="Picture 10"/>
              <p:cNvPicPr>
                <a:picLocks noChangeAspect="1"/>
              </p:cNvPicPr>
              <p:nvPr/>
            </p:nvPicPr>
            <p:blipFill rotWithShape="1">
              <a:blip r:embed="rId7"/>
              <a:srcRect t="10665"/>
              <a:stretch/>
            </p:blipFill>
            <p:spPr>
              <a:xfrm>
                <a:off x="403151" y="2921855"/>
                <a:ext cx="761906" cy="895235"/>
              </a:xfrm>
              <a:prstGeom prst="rect">
                <a:avLst/>
              </a:prstGeom>
            </p:spPr>
          </p:pic>
          <p:pic>
            <p:nvPicPr>
              <p:cNvPr id="13" name="Picture 12"/>
              <p:cNvPicPr>
                <a:picLocks noChangeAspect="1"/>
              </p:cNvPicPr>
              <p:nvPr/>
            </p:nvPicPr>
            <p:blipFill>
              <a:blip r:embed="rId8"/>
              <a:stretch>
                <a:fillRect/>
              </a:stretch>
            </p:blipFill>
            <p:spPr>
              <a:xfrm>
                <a:off x="403151" y="1945703"/>
                <a:ext cx="761906" cy="895234"/>
              </a:xfrm>
              <a:prstGeom prst="rect">
                <a:avLst/>
              </a:prstGeom>
            </p:spPr>
          </p:pic>
          <p:pic>
            <p:nvPicPr>
              <p:cNvPr id="18" name="Picture 17"/>
              <p:cNvPicPr>
                <a:picLocks noChangeAspect="1"/>
              </p:cNvPicPr>
              <p:nvPr/>
            </p:nvPicPr>
            <p:blipFill>
              <a:blip r:embed="rId9"/>
              <a:stretch>
                <a:fillRect/>
              </a:stretch>
            </p:blipFill>
            <p:spPr>
              <a:xfrm>
                <a:off x="403151" y="944918"/>
                <a:ext cx="761906" cy="905155"/>
              </a:xfrm>
              <a:prstGeom prst="rect">
                <a:avLst/>
              </a:prstGeom>
            </p:spPr>
          </p:pic>
        </p:grpSp>
        <p:sp>
          <p:nvSpPr>
            <p:cNvPr id="19" name="Rectangle 18"/>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GCSEs 1 - 3</a:t>
              </a:r>
            </a:p>
          </p:txBody>
        </p:sp>
        <p:grpSp>
          <p:nvGrpSpPr>
            <p:cNvPr id="34" name="Group 33"/>
            <p:cNvGrpSpPr/>
            <p:nvPr/>
          </p:nvGrpSpPr>
          <p:grpSpPr>
            <a:xfrm>
              <a:off x="1168467" y="4802237"/>
              <a:ext cx="7654944" cy="831433"/>
              <a:chOff x="1293035" y="5749722"/>
              <a:chExt cx="7654944" cy="831433"/>
            </a:xfrm>
            <a:solidFill>
              <a:srgbClr val="FC5C30"/>
            </a:solidFill>
          </p:grpSpPr>
          <p:sp>
            <p:nvSpPr>
              <p:cNvPr id="35" name="Rectangle 34"/>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4 - 9</a:t>
                </a:r>
              </a:p>
            </p:txBody>
          </p:sp>
          <p:sp>
            <p:nvSpPr>
              <p:cNvPr id="36" name="Rectangle 35"/>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Level 2</a:t>
                </a:r>
              </a:p>
            </p:txBody>
          </p:sp>
          <p:sp>
            <p:nvSpPr>
              <p:cNvPr id="37" name="Rectangle 36"/>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Intermediate Apprenticeship</a:t>
                </a:r>
              </a:p>
            </p:txBody>
          </p:sp>
        </p:grpSp>
        <p:grpSp>
          <p:nvGrpSpPr>
            <p:cNvPr id="38" name="Group 37"/>
            <p:cNvGrpSpPr/>
            <p:nvPr/>
          </p:nvGrpSpPr>
          <p:grpSpPr>
            <a:xfrm>
              <a:off x="1189451" y="3869733"/>
              <a:ext cx="7654944" cy="831433"/>
              <a:chOff x="1293035" y="5749722"/>
              <a:chExt cx="7654944" cy="831433"/>
            </a:xfrm>
            <a:solidFill>
              <a:srgbClr val="50BDC0"/>
            </a:solidFill>
          </p:grpSpPr>
          <p:sp>
            <p:nvSpPr>
              <p:cNvPr id="39" name="Rectangle 38"/>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40" name="Rectangle 39"/>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T Level Level 3</a:t>
                </a:r>
              </a:p>
            </p:txBody>
          </p:sp>
          <p:sp>
            <p:nvSpPr>
              <p:cNvPr id="41" name="Rectangle 40"/>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42" name="Group 41"/>
            <p:cNvGrpSpPr/>
            <p:nvPr/>
          </p:nvGrpSpPr>
          <p:grpSpPr>
            <a:xfrm>
              <a:off x="1179120" y="2871449"/>
              <a:ext cx="7665275" cy="907176"/>
              <a:chOff x="1293035" y="5749722"/>
              <a:chExt cx="7654944" cy="831433"/>
            </a:xfrm>
            <a:solidFill>
              <a:srgbClr val="FC5C30"/>
            </a:solidFill>
          </p:grpSpPr>
          <p:sp>
            <p:nvSpPr>
              <p:cNvPr id="43" name="Rectangle 42"/>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44" name="Rectangle 43"/>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HNC</a:t>
                </a:r>
              </a:p>
              <a:p>
                <a:pPr algn="ctr"/>
                <a:r>
                  <a:rPr lang="en-GB" sz="1600" dirty="0"/>
                  <a:t>Foundation Degree Y1</a:t>
                </a:r>
              </a:p>
            </p:txBody>
          </p:sp>
          <p:sp>
            <p:nvSpPr>
              <p:cNvPr id="45" name="Rectangle 44"/>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Higher Apprenticeship</a:t>
                </a:r>
              </a:p>
            </p:txBody>
          </p:sp>
        </p:grpSp>
        <p:grpSp>
          <p:nvGrpSpPr>
            <p:cNvPr id="46" name="Group 45"/>
            <p:cNvGrpSpPr/>
            <p:nvPr/>
          </p:nvGrpSpPr>
          <p:grpSpPr>
            <a:xfrm>
              <a:off x="1194616" y="1881277"/>
              <a:ext cx="7665275" cy="907176"/>
              <a:chOff x="1293035" y="5749722"/>
              <a:chExt cx="7654944" cy="831433"/>
            </a:xfrm>
            <a:solidFill>
              <a:srgbClr val="50BDC0"/>
            </a:solidFill>
          </p:grpSpPr>
          <p:sp>
            <p:nvSpPr>
              <p:cNvPr id="47" name="Rectangle 46"/>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48" name="Rectangle 47"/>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HND</a:t>
                </a:r>
              </a:p>
              <a:p>
                <a:pPr algn="ctr"/>
                <a:r>
                  <a:rPr lang="en-GB" sz="1600" dirty="0"/>
                  <a:t>Foundation Degree Y2</a:t>
                </a:r>
              </a:p>
            </p:txBody>
          </p:sp>
          <p:sp>
            <p:nvSpPr>
              <p:cNvPr id="49" name="Rectangle 48"/>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Higher Apprenticeship</a:t>
                </a:r>
              </a:p>
            </p:txBody>
          </p:sp>
        </p:grpSp>
        <p:sp>
          <p:nvSpPr>
            <p:cNvPr id="55" name="Rectangle 54"/>
            <p:cNvSpPr/>
            <p:nvPr/>
          </p:nvSpPr>
          <p:spPr>
            <a:xfrm>
              <a:off x="1189451" y="414215"/>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Academic</a:t>
              </a:r>
            </a:p>
          </p:txBody>
        </p:sp>
        <p:sp>
          <p:nvSpPr>
            <p:cNvPr id="58" name="Rectangle 57"/>
            <p:cNvSpPr/>
            <p:nvPr/>
          </p:nvSpPr>
          <p:spPr>
            <a:xfrm>
              <a:off x="3784384" y="406592"/>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Vocational</a:t>
              </a:r>
            </a:p>
          </p:txBody>
        </p:sp>
        <p:sp>
          <p:nvSpPr>
            <p:cNvPr id="59" name="Rectangle 58"/>
            <p:cNvSpPr/>
            <p:nvPr/>
          </p:nvSpPr>
          <p:spPr>
            <a:xfrm>
              <a:off x="6379934" y="405810"/>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Work-based</a:t>
              </a:r>
            </a:p>
          </p:txBody>
        </p:sp>
        <p:cxnSp>
          <p:nvCxnSpPr>
            <p:cNvPr id="57" name="Straight Connector 56"/>
            <p:cNvCxnSpPr/>
            <p:nvPr/>
          </p:nvCxnSpPr>
          <p:spPr>
            <a:xfrm>
              <a:off x="3713994" y="414215"/>
              <a:ext cx="12237" cy="6203633"/>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190979" y="896895"/>
              <a:ext cx="7653416" cy="8936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cxnSp>
          <p:nvCxnSpPr>
            <p:cNvPr id="64" name="Straight Connector 63"/>
            <p:cNvCxnSpPr/>
            <p:nvPr/>
          </p:nvCxnSpPr>
          <p:spPr>
            <a:xfrm>
              <a:off x="6320356" y="405810"/>
              <a:ext cx="5576" cy="6212038"/>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grpSp>
      <p:pic>
        <p:nvPicPr>
          <p:cNvPr id="65" name="Picture 64" descr="Two workers inside a warehouse"/>
          <p:cNvPicPr>
            <a:picLocks noChangeAspect="1"/>
          </p:cNvPicPr>
          <p:nvPr/>
        </p:nvPicPr>
        <p:blipFill rotWithShape="1">
          <a:blip r:embed="rId10" cstate="print">
            <a:extLst>
              <a:ext uri="{28A0092B-C50C-407E-A947-70E740481C1C}">
                <a14:useLocalDpi xmlns:a14="http://schemas.microsoft.com/office/drawing/2010/main" val="0"/>
              </a:ext>
            </a:extLst>
          </a:blip>
          <a:srcRect l="6790" t="10734" r="6790" b="17813"/>
          <a:stretch/>
        </p:blipFill>
        <p:spPr>
          <a:xfrm>
            <a:off x="3167616" y="498052"/>
            <a:ext cx="2536290" cy="1397685"/>
          </a:xfrm>
          <a:prstGeom prst="rect">
            <a:avLst/>
          </a:prstGeom>
        </p:spPr>
      </p:pic>
      <p:cxnSp>
        <p:nvCxnSpPr>
          <p:cNvPr id="6" name="Straight Connector 5"/>
          <p:cNvCxnSpPr>
            <a:cxnSpLocks/>
          </p:cNvCxnSpPr>
          <p:nvPr/>
        </p:nvCxnSpPr>
        <p:spPr>
          <a:xfrm flipV="1">
            <a:off x="3236686" y="5195321"/>
            <a:ext cx="705928" cy="548344"/>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cxnSpLocks/>
          </p:cNvCxnSpPr>
          <p:nvPr/>
        </p:nvCxnSpPr>
        <p:spPr>
          <a:xfrm>
            <a:off x="3862498" y="2960546"/>
            <a:ext cx="41622" cy="2284368"/>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cxnSpLocks/>
          </p:cNvCxnSpPr>
          <p:nvPr/>
        </p:nvCxnSpPr>
        <p:spPr>
          <a:xfrm flipH="1">
            <a:off x="3879138" y="1641732"/>
            <a:ext cx="165786" cy="1318814"/>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cxnSpLocks/>
          </p:cNvCxnSpPr>
          <p:nvPr/>
        </p:nvCxnSpPr>
        <p:spPr>
          <a:xfrm flipV="1">
            <a:off x="3255658" y="4880610"/>
            <a:ext cx="2825102" cy="959702"/>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cxnSpLocks/>
            <a:endCxn id="2" idx="3"/>
          </p:cNvCxnSpPr>
          <p:nvPr/>
        </p:nvCxnSpPr>
        <p:spPr>
          <a:xfrm flipH="1" flipV="1">
            <a:off x="5440229" y="1858816"/>
            <a:ext cx="661590" cy="3063225"/>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685334" y="159257"/>
            <a:ext cx="2341043" cy="173694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Sami is a</a:t>
            </a:r>
          </a:p>
          <a:p>
            <a:pPr algn="ctr"/>
            <a:r>
              <a:rPr lang="en-GB" sz="3600" dirty="0">
                <a:solidFill>
                  <a:schemeClr val="bg1"/>
                </a:solidFill>
              </a:rPr>
              <a:t>Warehouse Manager</a:t>
            </a:r>
          </a:p>
        </p:txBody>
      </p:sp>
      <p:sp>
        <p:nvSpPr>
          <p:cNvPr id="61" name="Rectangle 60"/>
          <p:cNvSpPr/>
          <p:nvPr/>
        </p:nvSpPr>
        <p:spPr>
          <a:xfrm>
            <a:off x="5851486" y="159257"/>
            <a:ext cx="2354256" cy="173694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Leah is a Warehouse Manager</a:t>
            </a:r>
          </a:p>
        </p:txBody>
      </p:sp>
      <p:sp>
        <p:nvSpPr>
          <p:cNvPr id="2" name="Isosceles Triangle 1">
            <a:extLst>
              <a:ext uri="{FF2B5EF4-FFF2-40B4-BE49-F238E27FC236}">
                <a16:creationId xmlns:a16="http://schemas.microsoft.com/office/drawing/2014/main" id="{311824F4-BB90-4D7F-AD5E-64A153B9558F}"/>
              </a:ext>
            </a:extLst>
          </p:cNvPr>
          <p:cNvSpPr/>
          <p:nvPr/>
        </p:nvSpPr>
        <p:spPr>
          <a:xfrm rot="20509812">
            <a:off x="5162789" y="1670862"/>
            <a:ext cx="494769" cy="192760"/>
          </a:xfrm>
          <a:prstGeom prst="triangl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Isosceles Triangle 59">
            <a:extLst>
              <a:ext uri="{FF2B5EF4-FFF2-40B4-BE49-F238E27FC236}">
                <a16:creationId xmlns:a16="http://schemas.microsoft.com/office/drawing/2014/main" id="{57BDE3EA-7062-4341-BD24-3F50F05268BB}"/>
              </a:ext>
            </a:extLst>
          </p:cNvPr>
          <p:cNvSpPr/>
          <p:nvPr/>
        </p:nvSpPr>
        <p:spPr>
          <a:xfrm>
            <a:off x="3797539" y="1492585"/>
            <a:ext cx="494769" cy="222985"/>
          </a:xfrm>
          <a:prstGeom prs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extBox 76">
            <a:extLst>
              <a:ext uri="{FF2B5EF4-FFF2-40B4-BE49-F238E27FC236}">
                <a16:creationId xmlns:a16="http://schemas.microsoft.com/office/drawing/2014/main" id="{0A0977B2-0BDD-438E-A4E3-7516037B436D}"/>
              </a:ext>
            </a:extLst>
          </p:cNvPr>
          <p:cNvSpPr txBox="1"/>
          <p:nvPr/>
        </p:nvSpPr>
        <p:spPr>
          <a:xfrm>
            <a:off x="3167616" y="136992"/>
            <a:ext cx="2536290" cy="523220"/>
          </a:xfrm>
          <a:prstGeom prst="rect">
            <a:avLst/>
          </a:prstGeom>
          <a:solidFill>
            <a:schemeClr val="bg1"/>
          </a:solidFill>
        </p:spPr>
        <p:txBody>
          <a:bodyPr wrap="square">
            <a:spAutoFit/>
          </a:bodyPr>
          <a:lstStyle/>
          <a:p>
            <a:pPr algn="ctr"/>
            <a:r>
              <a:rPr lang="en-GB" sz="1400" b="1" dirty="0"/>
              <a:t>Warehouse Manager</a:t>
            </a:r>
          </a:p>
          <a:p>
            <a:pPr algn="ctr"/>
            <a:r>
              <a:rPr lang="en-GB" sz="1400" dirty="0"/>
              <a:t>Salary: £23,000-£34,000</a:t>
            </a:r>
          </a:p>
        </p:txBody>
      </p:sp>
    </p:spTree>
    <p:custDataLst>
      <p:tags r:id="rId1"/>
    </p:custDataLst>
    <p:extLst>
      <p:ext uri="{BB962C8B-B14F-4D97-AF65-F5344CB8AC3E}">
        <p14:creationId xmlns:p14="http://schemas.microsoft.com/office/powerpoint/2010/main" val="27708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LMI?</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24" b="26298"/>
          <a:stretch/>
        </p:blipFill>
        <p:spPr>
          <a:xfrm>
            <a:off x="521110" y="958928"/>
            <a:ext cx="8249264" cy="5432039"/>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683648" y="1173355"/>
            <a:ext cx="7776704" cy="1938992"/>
          </a:xfrm>
          <a:prstGeom prst="rect">
            <a:avLst/>
          </a:prstGeom>
          <a:noFill/>
        </p:spPr>
        <p:txBody>
          <a:bodyPr wrap="square" rtlCol="0">
            <a:spAutoFit/>
          </a:bodyPr>
          <a:lstStyle/>
          <a:p>
            <a:r>
              <a:rPr lang="en-GB" sz="2400" dirty="0">
                <a:solidFill>
                  <a:srgbClr val="202124"/>
                </a:solidFill>
              </a:rPr>
              <a:t>LMI stands for Labour Market Information - information about the jobs market. </a:t>
            </a:r>
          </a:p>
          <a:p>
            <a:endParaRPr lang="en-GB" sz="2400" dirty="0">
              <a:solidFill>
                <a:srgbClr val="202124"/>
              </a:solidFill>
            </a:endParaRPr>
          </a:p>
          <a:p>
            <a:r>
              <a:rPr lang="en-GB" sz="2400" dirty="0">
                <a:solidFill>
                  <a:srgbClr val="202124"/>
                </a:solidFill>
              </a:rPr>
              <a:t>LMI can tell you about different jobs and the skills and qualifications required to be able to do the job.</a:t>
            </a:r>
          </a:p>
        </p:txBody>
      </p:sp>
      <p:pic>
        <p:nvPicPr>
          <p:cNvPr id="6" name="Graphic 5">
            <a:extLst>
              <a:ext uri="{FF2B5EF4-FFF2-40B4-BE49-F238E27FC236}">
                <a16:creationId xmlns:a16="http://schemas.microsoft.com/office/drawing/2014/main" id="{083FEA32-7EFB-4DCC-921B-7481DCA43C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932970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Student Tasks</a:t>
            </a:r>
          </a:p>
        </p:txBody>
      </p:sp>
      <p:pic>
        <p:nvPicPr>
          <p:cNvPr id="6" name="Graphic 5">
            <a:extLst>
              <a:ext uri="{FF2B5EF4-FFF2-40B4-BE49-F238E27FC236}">
                <a16:creationId xmlns:a16="http://schemas.microsoft.com/office/drawing/2014/main" id="{083FEA32-7EFB-4DCC-921B-7481DCA43C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5545" y="0"/>
            <a:ext cx="646331" cy="646331"/>
          </a:xfrm>
          <a:prstGeom prst="rect">
            <a:avLst/>
          </a:prstGeom>
        </p:spPr>
      </p:pic>
      <p:sp>
        <p:nvSpPr>
          <p:cNvPr id="5" name="Rectangle 4">
            <a:extLst>
              <a:ext uri="{FF2B5EF4-FFF2-40B4-BE49-F238E27FC236}">
                <a16:creationId xmlns:a16="http://schemas.microsoft.com/office/drawing/2014/main" id="{C20355D4-593C-4081-B77A-1F7BF18195EE}"/>
              </a:ext>
            </a:extLst>
          </p:cNvPr>
          <p:cNvSpPr/>
          <p:nvPr/>
        </p:nvSpPr>
        <p:spPr>
          <a:xfrm>
            <a:off x="341523" y="1068636"/>
            <a:ext cx="8427904" cy="223642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If the students have access to a computer each or in pairs, continue with this presentation, looking at slides  </a:t>
            </a:r>
            <a:r>
              <a:rPr lang="en-GB" sz="2400" b="1" u="sng" dirty="0">
                <a:solidFill>
                  <a:srgbClr val="F6D000"/>
                </a:solidFill>
              </a:rPr>
              <a:t>49</a:t>
            </a:r>
            <a:r>
              <a:rPr lang="en-GB" sz="2400" b="1" u="sng" dirty="0">
                <a:solidFill>
                  <a:srgbClr val="F6D000"/>
                </a:solidFill>
                <a:hlinkClick r:id="rId5" action="ppaction://hlinksldjump">
                  <a:extLst>
                    <a:ext uri="{A12FA001-AC4F-418D-AE19-62706E023703}">
                      <ahyp:hlinkClr xmlns:ahyp="http://schemas.microsoft.com/office/drawing/2018/hyperlinkcolor" val="tx"/>
                    </a:ext>
                  </a:extLst>
                </a:hlinkClick>
              </a:rPr>
              <a:t> – 53</a:t>
            </a:r>
            <a:r>
              <a:rPr lang="en-GB" sz="2400" b="1" dirty="0">
                <a:solidFill>
                  <a:srgbClr val="F6D000"/>
                </a:solidFill>
                <a:hlinkClick r:id="rId5" action="ppaction://hlinksldjump">
                  <a:extLst>
                    <a:ext uri="{A12FA001-AC4F-418D-AE19-62706E023703}">
                      <ahyp:hlinkClr xmlns:ahyp="http://schemas.microsoft.com/office/drawing/2018/hyperlinkcolor" val="tx"/>
                    </a:ext>
                  </a:extLst>
                </a:hlinkClick>
              </a:rPr>
              <a:t> </a:t>
            </a:r>
            <a:r>
              <a:rPr lang="en-GB" sz="2400" b="1" dirty="0"/>
              <a:t>and then go to </a:t>
            </a:r>
            <a:r>
              <a:rPr lang="en-GB" sz="2400" b="1" dirty="0">
                <a:solidFill>
                  <a:srgbClr val="F6D000"/>
                </a:solidFill>
                <a:hlinkClick r:id="rId6" action="ppaction://hlinksldjump">
                  <a:extLst>
                    <a:ext uri="{A12FA001-AC4F-418D-AE19-62706E023703}">
                      <ahyp:hlinkClr xmlns:ahyp="http://schemas.microsoft.com/office/drawing/2018/hyperlinkcolor" val="tx"/>
                    </a:ext>
                  </a:extLst>
                </a:hlinkClick>
              </a:rPr>
              <a:t>slide 55 </a:t>
            </a:r>
            <a:r>
              <a:rPr lang="en-GB" sz="2400" b="1" dirty="0"/>
              <a:t>for final task</a:t>
            </a:r>
            <a:r>
              <a:rPr lang="en-GB" dirty="0"/>
              <a:t>. </a:t>
            </a:r>
          </a:p>
        </p:txBody>
      </p:sp>
      <p:sp>
        <p:nvSpPr>
          <p:cNvPr id="8" name="Rectangle 7">
            <a:extLst>
              <a:ext uri="{FF2B5EF4-FFF2-40B4-BE49-F238E27FC236}">
                <a16:creationId xmlns:a16="http://schemas.microsoft.com/office/drawing/2014/main" id="{C7D5BD21-8D15-4E04-B49A-63C65C18D17A}"/>
              </a:ext>
            </a:extLst>
          </p:cNvPr>
          <p:cNvSpPr/>
          <p:nvPr/>
        </p:nvSpPr>
        <p:spPr>
          <a:xfrm>
            <a:off x="341523" y="3714517"/>
            <a:ext cx="8427904" cy="223642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2060"/>
                </a:solidFill>
              </a:rPr>
              <a:t> If students DO NOT have access to a computer, </a:t>
            </a:r>
            <a:r>
              <a:rPr lang="en-GB" sz="2400" b="1" dirty="0">
                <a:solidFill>
                  <a:schemeClr val="accent4"/>
                </a:solidFill>
                <a:hlinkClick r:id="rId7" action="ppaction://hlinksldjump">
                  <a:extLst>
                    <a:ext uri="{A12FA001-AC4F-418D-AE19-62706E023703}">
                      <ahyp:hlinkClr xmlns:ahyp="http://schemas.microsoft.com/office/drawing/2018/hyperlinkcolor" val="tx"/>
                    </a:ext>
                  </a:extLst>
                </a:hlinkClick>
              </a:rPr>
              <a:t>go to slide 54 and continue to end. </a:t>
            </a:r>
            <a:endParaRPr lang="en-GB" sz="2400" b="1" dirty="0">
              <a:solidFill>
                <a:schemeClr val="accent4"/>
              </a:solidFill>
            </a:endParaRPr>
          </a:p>
        </p:txBody>
      </p:sp>
      <p:pic>
        <p:nvPicPr>
          <p:cNvPr id="7" name="Graphic 6" descr="Monitor with solid fill">
            <a:extLst>
              <a:ext uri="{FF2B5EF4-FFF2-40B4-BE49-F238E27FC236}">
                <a16:creationId xmlns:a16="http://schemas.microsoft.com/office/drawing/2014/main" id="{9D3036A7-7F95-4BDE-A52A-2D68188D37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233231" y="1068636"/>
            <a:ext cx="644487" cy="644487"/>
          </a:xfrm>
          <a:prstGeom prst="rect">
            <a:avLst/>
          </a:prstGeom>
        </p:spPr>
      </p:pic>
      <p:pic>
        <p:nvPicPr>
          <p:cNvPr id="9" name="Graphic 8" descr="Clipboard with solid fill">
            <a:extLst>
              <a:ext uri="{FF2B5EF4-FFF2-40B4-BE49-F238E27FC236}">
                <a16:creationId xmlns:a16="http://schemas.microsoft.com/office/drawing/2014/main" id="{791DB3FF-3A55-4633-A429-10003B3E3B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49756" y="3778784"/>
            <a:ext cx="644488" cy="644488"/>
          </a:xfrm>
          <a:prstGeom prst="rect">
            <a:avLst/>
          </a:prstGeom>
        </p:spPr>
      </p:pic>
    </p:spTree>
    <p:custDataLst>
      <p:tags r:id="rId1"/>
    </p:custDataLst>
    <p:extLst>
      <p:ext uri="{BB962C8B-B14F-4D97-AF65-F5344CB8AC3E}">
        <p14:creationId xmlns:p14="http://schemas.microsoft.com/office/powerpoint/2010/main" val="5904897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89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315656" y="-11025"/>
            <a:ext cx="4566166" cy="584775"/>
          </a:xfrm>
          <a:prstGeom prst="rect">
            <a:avLst/>
          </a:prstGeom>
          <a:noFill/>
          <a:ln w="9525">
            <a:noFill/>
            <a:miter lim="800000"/>
            <a:headEnd/>
            <a:tailEnd/>
          </a:ln>
        </p:spPr>
        <p:txBody>
          <a:bodyPr wrap="square">
            <a:spAutoFit/>
          </a:bodyPr>
          <a:lstStyle/>
          <a:p>
            <a:r>
              <a:rPr lang="en-GB" sz="3200" dirty="0">
                <a:solidFill>
                  <a:schemeClr val="bg1"/>
                </a:solidFill>
              </a:rPr>
              <a:t>In today’s lesson you will…</a:t>
            </a:r>
          </a:p>
        </p:txBody>
      </p:sp>
      <p:sp>
        <p:nvSpPr>
          <p:cNvPr id="19" name="Rectangle 18">
            <a:extLst>
              <a:ext uri="{FF2B5EF4-FFF2-40B4-BE49-F238E27FC236}">
                <a16:creationId xmlns:a16="http://schemas.microsoft.com/office/drawing/2014/main" id="{C243B871-C104-4EC7-9040-E0688A0D4D24}"/>
              </a:ext>
            </a:extLst>
          </p:cNvPr>
          <p:cNvSpPr/>
          <p:nvPr/>
        </p:nvSpPr>
        <p:spPr>
          <a:xfrm>
            <a:off x="381026" y="2312188"/>
            <a:ext cx="8334778" cy="1200329"/>
          </a:xfrm>
          <a:prstGeom prst="rect">
            <a:avLst/>
          </a:prstGeom>
          <a:solidFill>
            <a:schemeClr val="bg1"/>
          </a:solidFill>
        </p:spPr>
        <p:txBody>
          <a:bodyPr wrap="square">
            <a:spAutoFit/>
          </a:bodyPr>
          <a:lstStyle/>
          <a:p>
            <a:endParaRPr lang="en-GB" altLang="en-US" sz="2400" b="1" dirty="0">
              <a:solidFill>
                <a:srgbClr val="002060"/>
              </a:solidFill>
              <a:latin typeface="Calibri" panose="020F0502020204030204" pitchFamily="34" charset="0"/>
            </a:endParaRPr>
          </a:p>
          <a:p>
            <a:r>
              <a:rPr lang="en-GB" altLang="en-US" sz="2400" dirty="0">
                <a:latin typeface="Calibri" panose="020F0502020204030204" pitchFamily="34" charset="0"/>
              </a:rPr>
              <a:t>2.  Go to Job Sectors and look at 3 different job profiles</a:t>
            </a:r>
          </a:p>
          <a:p>
            <a:endParaRPr lang="en-GB" altLang="en-US" sz="2400" b="1" dirty="0">
              <a:solidFill>
                <a:srgbClr val="002060"/>
              </a:solidFill>
              <a:latin typeface="Calibri" panose="020F0502020204030204" pitchFamily="34" charset="0"/>
            </a:endParaRPr>
          </a:p>
        </p:txBody>
      </p:sp>
      <p:sp>
        <p:nvSpPr>
          <p:cNvPr id="20" name="Rectangle 19">
            <a:extLst>
              <a:ext uri="{FF2B5EF4-FFF2-40B4-BE49-F238E27FC236}">
                <a16:creationId xmlns:a16="http://schemas.microsoft.com/office/drawing/2014/main" id="{FCED8037-A006-4A81-9DFF-CACF2E4DCA16}"/>
              </a:ext>
            </a:extLst>
          </p:cNvPr>
          <p:cNvSpPr/>
          <p:nvPr/>
        </p:nvSpPr>
        <p:spPr>
          <a:xfrm>
            <a:off x="384989" y="3687562"/>
            <a:ext cx="8334778" cy="1569660"/>
          </a:xfrm>
          <a:prstGeom prst="rect">
            <a:avLst/>
          </a:prstGeom>
          <a:solidFill>
            <a:schemeClr val="bg1"/>
          </a:solidFill>
        </p:spPr>
        <p:txBody>
          <a:bodyPr wrap="square">
            <a:spAutoFit/>
          </a:bodyPr>
          <a:lstStyle/>
          <a:p>
            <a:endParaRPr lang="en-GB" altLang="en-US" sz="2400" b="1" dirty="0">
              <a:solidFill>
                <a:srgbClr val="002060"/>
              </a:solidFill>
              <a:latin typeface="Calibri" panose="020F0502020204030204" pitchFamily="34" charset="0"/>
            </a:endParaRPr>
          </a:p>
          <a:p>
            <a:r>
              <a:rPr lang="en-GB" altLang="en-US" sz="2400" dirty="0">
                <a:latin typeface="Calibri" panose="020F0502020204030204" pitchFamily="34" charset="0"/>
              </a:rPr>
              <a:t>3.  Look at what LMI (Labour market information) the job shows </a:t>
            </a:r>
            <a:r>
              <a:rPr lang="en-GB" altLang="en-US" sz="2400" dirty="0" err="1">
                <a:latin typeface="Calibri" panose="020F0502020204030204" pitchFamily="34" charset="0"/>
              </a:rPr>
              <a:t>eg.</a:t>
            </a:r>
            <a:r>
              <a:rPr lang="en-GB" altLang="en-US" sz="2400" dirty="0">
                <a:latin typeface="Calibri" panose="020F0502020204030204" pitchFamily="34" charset="0"/>
              </a:rPr>
              <a:t> is it going to grow, how much will you earn, etc.</a:t>
            </a:r>
          </a:p>
          <a:p>
            <a:endParaRPr lang="en-GB" altLang="en-US" sz="2400" b="1" dirty="0">
              <a:solidFill>
                <a:srgbClr val="002060"/>
              </a:solidFill>
              <a:latin typeface="Calibri" panose="020F0502020204030204" pitchFamily="34" charset="0"/>
            </a:endParaRPr>
          </a:p>
        </p:txBody>
      </p:sp>
      <p:sp>
        <p:nvSpPr>
          <p:cNvPr id="21" name="Rectangle 20">
            <a:extLst>
              <a:ext uri="{FF2B5EF4-FFF2-40B4-BE49-F238E27FC236}">
                <a16:creationId xmlns:a16="http://schemas.microsoft.com/office/drawing/2014/main" id="{81A17E60-79ED-4457-B98D-A548F720FF47}"/>
              </a:ext>
            </a:extLst>
          </p:cNvPr>
          <p:cNvSpPr/>
          <p:nvPr/>
        </p:nvSpPr>
        <p:spPr>
          <a:xfrm>
            <a:off x="381026" y="5466927"/>
            <a:ext cx="8338741" cy="1200329"/>
          </a:xfrm>
          <a:prstGeom prst="rect">
            <a:avLst/>
          </a:prstGeom>
          <a:solidFill>
            <a:schemeClr val="bg1"/>
          </a:solidFill>
        </p:spPr>
        <p:txBody>
          <a:bodyPr wrap="square">
            <a:spAutoFit/>
          </a:bodyPr>
          <a:lstStyle/>
          <a:p>
            <a:endParaRPr lang="en-GB" altLang="en-US" sz="2400" b="1" dirty="0">
              <a:solidFill>
                <a:srgbClr val="002060"/>
              </a:solidFill>
              <a:latin typeface="Calibri" panose="020F0502020204030204" pitchFamily="34" charset="0"/>
            </a:endParaRPr>
          </a:p>
          <a:p>
            <a:r>
              <a:rPr lang="en-GB" altLang="en-US" sz="2400" dirty="0">
                <a:latin typeface="Calibri" panose="020F0502020204030204" pitchFamily="34" charset="0"/>
              </a:rPr>
              <a:t>4.  Create a table to show what you find out about each job.</a:t>
            </a:r>
          </a:p>
          <a:p>
            <a:r>
              <a:rPr lang="en-GB" altLang="en-US" sz="2400" b="1" dirty="0">
                <a:solidFill>
                  <a:srgbClr val="002060"/>
                </a:solidFill>
                <a:latin typeface="Calibri" panose="020F0502020204030204" pitchFamily="34" charset="0"/>
              </a:rPr>
              <a:t> </a:t>
            </a:r>
          </a:p>
        </p:txBody>
      </p:sp>
      <p:pic>
        <p:nvPicPr>
          <p:cNvPr id="18" name="Picture 17" descr="Icon&#10;&#10;Description automatically generated">
            <a:extLst>
              <a:ext uri="{FF2B5EF4-FFF2-40B4-BE49-F238E27FC236}">
                <a16:creationId xmlns:a16="http://schemas.microsoft.com/office/drawing/2014/main" id="{DC55E269-9932-4C4A-917B-2D43B14247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2847" y="-176713"/>
            <a:ext cx="1073841" cy="1073841"/>
          </a:xfrm>
          <a:prstGeom prst="rect">
            <a:avLst/>
          </a:prstGeom>
        </p:spPr>
      </p:pic>
      <p:pic>
        <p:nvPicPr>
          <p:cNvPr id="23" name="Picture 22" descr="Icon&#10;&#10;Description automatically generated with medium confidence">
            <a:extLst>
              <a:ext uri="{FF2B5EF4-FFF2-40B4-BE49-F238E27FC236}">
                <a16:creationId xmlns:a16="http://schemas.microsoft.com/office/drawing/2014/main" id="{4163133C-A42C-47E4-BF2A-3DF6B551FD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41227" y="-182019"/>
            <a:ext cx="1073841" cy="1073841"/>
          </a:xfrm>
          <a:prstGeom prst="rect">
            <a:avLst/>
          </a:prstGeom>
        </p:spPr>
      </p:pic>
      <p:pic>
        <p:nvPicPr>
          <p:cNvPr id="17" name="Graphic 16">
            <a:extLst>
              <a:ext uri="{FF2B5EF4-FFF2-40B4-BE49-F238E27FC236}">
                <a16:creationId xmlns:a16="http://schemas.microsoft.com/office/drawing/2014/main" id="{7ACD752D-F1DD-4220-9415-C18F605B8F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5" y="0"/>
            <a:ext cx="646331" cy="646331"/>
          </a:xfrm>
          <a:prstGeom prst="rect">
            <a:avLst/>
          </a:prstGeom>
        </p:spPr>
      </p:pic>
      <p:sp>
        <p:nvSpPr>
          <p:cNvPr id="3" name="Rectangle 2">
            <a:extLst>
              <a:ext uri="{FF2B5EF4-FFF2-40B4-BE49-F238E27FC236}">
                <a16:creationId xmlns:a16="http://schemas.microsoft.com/office/drawing/2014/main" id="{83F01829-E125-51EB-F8C6-8B295646C36C}"/>
              </a:ext>
            </a:extLst>
          </p:cNvPr>
          <p:cNvSpPr/>
          <p:nvPr/>
        </p:nvSpPr>
        <p:spPr>
          <a:xfrm>
            <a:off x="381026" y="896035"/>
            <a:ext cx="8334778" cy="1200329"/>
          </a:xfrm>
          <a:prstGeom prst="rect">
            <a:avLst/>
          </a:prstGeom>
          <a:solidFill>
            <a:schemeClr val="bg1"/>
          </a:solidFill>
        </p:spPr>
        <p:txBody>
          <a:bodyPr wrap="square">
            <a:spAutoFit/>
          </a:bodyPr>
          <a:lstStyle/>
          <a:p>
            <a:endParaRPr lang="en-GB" altLang="en-US" sz="2400" b="1" dirty="0">
              <a:solidFill>
                <a:srgbClr val="002060"/>
              </a:solidFill>
              <a:latin typeface="Calibri" panose="020F0502020204030204" pitchFamily="34" charset="0"/>
            </a:endParaRPr>
          </a:p>
          <a:p>
            <a:pPr marL="457200" indent="-457200">
              <a:buAutoNum type="arabicPeriod"/>
            </a:pPr>
            <a:r>
              <a:rPr lang="en-GB" altLang="en-US" sz="2400" dirty="0">
                <a:latin typeface="Calibri" panose="020F0502020204030204" pitchFamily="34" charset="0"/>
              </a:rPr>
              <a:t>Have a reminder of different qualifications and routes</a:t>
            </a:r>
          </a:p>
          <a:p>
            <a:pPr marL="457200" indent="-457200">
              <a:buAutoNum type="arabicPeriod"/>
            </a:pPr>
            <a:endParaRPr lang="en-GB" altLang="en-US" sz="2400" b="1" dirty="0">
              <a:solidFill>
                <a:srgbClr val="002060"/>
              </a:solidFill>
              <a:latin typeface="Calibri" panose="020F0502020204030204" pitchFamily="34" charset="0"/>
            </a:endParaRPr>
          </a:p>
        </p:txBody>
      </p:sp>
      <p:pic>
        <p:nvPicPr>
          <p:cNvPr id="4" name="Picture 3">
            <a:extLst>
              <a:ext uri="{FF2B5EF4-FFF2-40B4-BE49-F238E27FC236}">
                <a16:creationId xmlns:a16="http://schemas.microsoft.com/office/drawing/2014/main" id="{A9AE0E10-B2AD-44E5-927D-7EE1939089FD}"/>
              </a:ext>
            </a:extLst>
          </p:cNvPr>
          <p:cNvPicPr>
            <a:picLocks noChangeAspect="1"/>
          </p:cNvPicPr>
          <p:nvPr/>
        </p:nvPicPr>
        <p:blipFill>
          <a:blip r:embed="rId6"/>
          <a:stretch>
            <a:fillRect/>
          </a:stretch>
        </p:blipFill>
        <p:spPr>
          <a:xfrm>
            <a:off x="7807142" y="1048618"/>
            <a:ext cx="1215851" cy="935943"/>
          </a:xfrm>
          <a:prstGeom prst="rect">
            <a:avLst/>
          </a:prstGeom>
        </p:spPr>
      </p:pic>
    </p:spTree>
    <p:extLst>
      <p:ext uri="{BB962C8B-B14F-4D97-AF65-F5344CB8AC3E}">
        <p14:creationId xmlns:p14="http://schemas.microsoft.com/office/powerpoint/2010/main" val="108483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5" name="Rectangle 4">
            <a:extLst>
              <a:ext uri="{FF2B5EF4-FFF2-40B4-BE49-F238E27FC236}">
                <a16:creationId xmlns:a16="http://schemas.microsoft.com/office/drawing/2014/main" id="{260B1E24-D386-4F94-A37B-D6629425D2A8}"/>
              </a:ext>
            </a:extLst>
          </p:cNvPr>
          <p:cNvSpPr/>
          <p:nvPr/>
        </p:nvSpPr>
        <p:spPr>
          <a:xfrm>
            <a:off x="0" y="3962401"/>
            <a:ext cx="9144000" cy="2895600"/>
          </a:xfrm>
          <a:prstGeom prst="rect">
            <a:avLst/>
          </a:prstGeom>
          <a:solidFill>
            <a:srgbClr val="007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1563948" y="4843521"/>
            <a:ext cx="5188194" cy="1938992"/>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Know Your KS4 Options</a:t>
            </a:r>
          </a:p>
          <a:p>
            <a:pPr algn="ctr"/>
            <a:endParaRPr lang="en-GB" altLang="en-US" sz="2400"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1: </a:t>
            </a:r>
          </a:p>
          <a:p>
            <a:pPr algn="ctr"/>
            <a:r>
              <a:rPr lang="en-GB" altLang="en-US" sz="2400" dirty="0">
                <a:solidFill>
                  <a:schemeClr val="bg1"/>
                </a:solidFill>
                <a:latin typeface="Calibri" panose="020F0502020204030204" pitchFamily="34" charset="0"/>
              </a:rPr>
              <a:t>Choosing your Key Stage 4 options</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3"/>
          <a:srcRect r="3226" b="82541"/>
          <a:stretch/>
        </p:blipFill>
        <p:spPr>
          <a:xfrm>
            <a:off x="9787" y="-33331"/>
            <a:ext cx="9144000" cy="914401"/>
          </a:xfrm>
          <a:prstGeom prst="rect">
            <a:avLst/>
          </a:prstGeom>
        </p:spPr>
      </p:pic>
      <p:pic>
        <p:nvPicPr>
          <p:cNvPr id="4" name="Picture 3" descr="Calculator and math tools on a surface">
            <a:extLst>
              <a:ext uri="{FF2B5EF4-FFF2-40B4-BE49-F238E27FC236}">
                <a16:creationId xmlns:a16="http://schemas.microsoft.com/office/drawing/2014/main" id="{E9B51E95-5B68-40C2-9D05-99EDC96349F3}"/>
              </a:ext>
            </a:extLst>
          </p:cNvPr>
          <p:cNvPicPr>
            <a:picLocks noChangeAspect="1"/>
          </p:cNvPicPr>
          <p:nvPr/>
        </p:nvPicPr>
        <p:blipFill rotWithShape="1">
          <a:blip r:embed="rId4">
            <a:extLst>
              <a:ext uri="{28A0092B-C50C-407E-A947-70E740481C1C}">
                <a14:useLocalDpi xmlns:a14="http://schemas.microsoft.com/office/drawing/2010/main" val="0"/>
              </a:ext>
            </a:extLst>
          </a:blip>
          <a:srcRect l="107" t="39028" r="-107"/>
          <a:stretch/>
        </p:blipFill>
        <p:spPr>
          <a:xfrm>
            <a:off x="1" y="914401"/>
            <a:ext cx="9153786" cy="3725332"/>
          </a:xfrm>
          <a:prstGeom prst="rect">
            <a:avLst/>
          </a:prstGeom>
        </p:spPr>
      </p:pic>
      <p:pic>
        <p:nvPicPr>
          <p:cNvPr id="9" name="Graphic 8">
            <a:extLst>
              <a:ext uri="{FF2B5EF4-FFF2-40B4-BE49-F238E27FC236}">
                <a16:creationId xmlns:a16="http://schemas.microsoft.com/office/drawing/2014/main" id="{4F5E0544-912C-4A38-A237-316C06C0F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27500" y="4673064"/>
            <a:ext cx="1349431" cy="1349431"/>
          </a:xfrm>
          <a:prstGeom prst="rect">
            <a:avLst/>
          </a:prstGeom>
        </p:spPr>
      </p:pic>
      <p:sp>
        <p:nvSpPr>
          <p:cNvPr id="10" name="Rectangle 9">
            <a:extLst>
              <a:ext uri="{FF2B5EF4-FFF2-40B4-BE49-F238E27FC236}">
                <a16:creationId xmlns:a16="http://schemas.microsoft.com/office/drawing/2014/main" id="{0D2EC95E-F99C-B58F-7782-BFD56B2EC7AA}"/>
              </a:ext>
            </a:extLst>
          </p:cNvPr>
          <p:cNvSpPr/>
          <p:nvPr/>
        </p:nvSpPr>
        <p:spPr>
          <a:xfrm>
            <a:off x="6863188" y="4696002"/>
            <a:ext cx="2153311" cy="2064774"/>
          </a:xfrm>
          <a:prstGeom prst="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3" name="TextBox 5">
            <a:extLst>
              <a:ext uri="{FF2B5EF4-FFF2-40B4-BE49-F238E27FC236}">
                <a16:creationId xmlns:a16="http://schemas.microsoft.com/office/drawing/2014/main" id="{29C2065B-5173-4E4A-FFD2-C37ACAEE5426}"/>
              </a:ext>
            </a:extLst>
          </p:cNvPr>
          <p:cNvSpPr txBox="1"/>
          <p:nvPr/>
        </p:nvSpPr>
        <p:spPr>
          <a:xfrm>
            <a:off x="6863189" y="4843521"/>
            <a:ext cx="215331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000" dirty="0">
                <a:solidFill>
                  <a:schemeClr val="bg1"/>
                </a:solidFill>
              </a:rPr>
              <a:t>This lesson can be delivered through a video recording</a:t>
            </a:r>
          </a:p>
        </p:txBody>
      </p:sp>
      <p:pic>
        <p:nvPicPr>
          <p:cNvPr id="14" name="Graphic 10" descr="Vlog with solid fill">
            <a:extLst>
              <a:ext uri="{FF2B5EF4-FFF2-40B4-BE49-F238E27FC236}">
                <a16:creationId xmlns:a16="http://schemas.microsoft.com/office/drawing/2014/main" id="{1001282F-AF0D-67E2-7BBC-D5852B269E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55841" y="5689991"/>
            <a:ext cx="1168009" cy="1168009"/>
          </a:xfrm>
          <a:prstGeom prst="rect">
            <a:avLst/>
          </a:prstGeom>
        </p:spPr>
      </p:pic>
      <p:sp>
        <p:nvSpPr>
          <p:cNvPr id="3" name="Rectangle 2">
            <a:extLst>
              <a:ext uri="{FF2B5EF4-FFF2-40B4-BE49-F238E27FC236}">
                <a16:creationId xmlns:a16="http://schemas.microsoft.com/office/drawing/2014/main" id="{2DA9F9E1-2652-11B7-4517-9A54538CA12D}"/>
              </a:ext>
            </a:extLst>
          </p:cNvPr>
          <p:cNvSpPr/>
          <p:nvPr/>
        </p:nvSpPr>
        <p:spPr>
          <a:xfrm>
            <a:off x="-9789" y="88107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252585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0072BA"/>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39631" y="36987"/>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315650" y="989694"/>
            <a:ext cx="4677275" cy="5613923"/>
          </a:xfrm>
          <a:prstGeom prst="rect">
            <a:avLst/>
          </a:prstGeom>
          <a:effectLst>
            <a:outerShdw blurRad="63500" sx="102000" sy="102000" algn="ctr" rotWithShape="0">
              <a:prstClr val="black">
                <a:alpha val="40000"/>
              </a:prstClr>
            </a:outerShdw>
          </a:effectLst>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028" y="4188542"/>
            <a:ext cx="3160398" cy="678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322576" y="990389"/>
            <a:ext cx="3767655" cy="2438611"/>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9677" y="1259962"/>
            <a:ext cx="952774" cy="480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10">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70303" y="56910"/>
            <a:ext cx="646331" cy="646331"/>
          </a:xfrm>
          <a:prstGeom prst="rect">
            <a:avLst/>
          </a:prstGeom>
        </p:spPr>
      </p:pic>
      <p:sp>
        <p:nvSpPr>
          <p:cNvPr id="21" name="Explosion 2 20"/>
          <p:cNvSpPr/>
          <p:nvPr/>
        </p:nvSpPr>
        <p:spPr>
          <a:xfrm>
            <a:off x="118442" y="3136490"/>
            <a:ext cx="5716132" cy="3467128"/>
          </a:xfrm>
          <a:prstGeom prst="irregularSeal2">
            <a:avLst/>
          </a:prstGeom>
          <a:solidFill>
            <a:srgbClr val="002060"/>
          </a:solidFill>
          <a:ln w="5715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you have registered before – sign in</a:t>
            </a:r>
          </a:p>
        </p:txBody>
      </p:sp>
    </p:spTree>
    <p:extLst>
      <p:ext uri="{BB962C8B-B14F-4D97-AF65-F5344CB8AC3E}">
        <p14:creationId xmlns:p14="http://schemas.microsoft.com/office/powerpoint/2010/main" val="208911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0072BA"/>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69374A8B-B65A-4A7A-9A9B-849903863E51}"/>
              </a:ext>
            </a:extLst>
          </p:cNvPr>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Using Careerpilot to look at jobs</a:t>
            </a:r>
          </a:p>
        </p:txBody>
      </p:sp>
      <p:pic>
        <p:nvPicPr>
          <p:cNvPr id="4" name="Picture 3">
            <a:extLst>
              <a:ext uri="{FF2B5EF4-FFF2-40B4-BE49-F238E27FC236}">
                <a16:creationId xmlns:a16="http://schemas.microsoft.com/office/drawing/2014/main" id="{D6A28219-755D-4566-A8D1-8F7C50A59FF5}"/>
              </a:ext>
            </a:extLst>
          </p:cNvPr>
          <p:cNvPicPr>
            <a:picLocks noChangeAspect="1"/>
          </p:cNvPicPr>
          <p:nvPr/>
        </p:nvPicPr>
        <p:blipFill>
          <a:blip r:embed="rId3"/>
          <a:stretch>
            <a:fillRect/>
          </a:stretch>
        </p:blipFill>
        <p:spPr>
          <a:xfrm>
            <a:off x="218023" y="815249"/>
            <a:ext cx="6348029" cy="3238790"/>
          </a:xfrm>
          <a:prstGeom prst="rect">
            <a:avLst/>
          </a:prstGeom>
          <a:effectLst>
            <a:outerShdw blurRad="63500" sx="102000" sy="102000" algn="ctr" rotWithShape="0">
              <a:prstClr val="black">
                <a:alpha val="40000"/>
              </a:prstClr>
            </a:outerShdw>
          </a:effectLst>
        </p:spPr>
      </p:pic>
      <p:sp>
        <p:nvSpPr>
          <p:cNvPr id="15" name="Rectangle 14">
            <a:extLst>
              <a:ext uri="{FF2B5EF4-FFF2-40B4-BE49-F238E27FC236}">
                <a16:creationId xmlns:a16="http://schemas.microsoft.com/office/drawing/2014/main" id="{1769FF07-7533-44B6-9430-8FA3472D37ED}"/>
              </a:ext>
            </a:extLst>
          </p:cNvPr>
          <p:cNvSpPr/>
          <p:nvPr/>
        </p:nvSpPr>
        <p:spPr>
          <a:xfrm>
            <a:off x="328191" y="2408359"/>
            <a:ext cx="2073486" cy="164568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descr="Badge 3 with solid fill">
            <a:extLst>
              <a:ext uri="{FF2B5EF4-FFF2-40B4-BE49-F238E27FC236}">
                <a16:creationId xmlns:a16="http://schemas.microsoft.com/office/drawing/2014/main" id="{B054E8AD-1EE2-4C44-8274-32AC84975F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3" name="Picture 2">
            <a:extLst>
              <a:ext uri="{FF2B5EF4-FFF2-40B4-BE49-F238E27FC236}">
                <a16:creationId xmlns:a16="http://schemas.microsoft.com/office/drawing/2014/main" id="{60F038D4-10F2-477B-A91D-E2F5B867D6C9}"/>
              </a:ext>
            </a:extLst>
          </p:cNvPr>
          <p:cNvPicPr>
            <a:picLocks noChangeAspect="1"/>
          </p:cNvPicPr>
          <p:nvPr/>
        </p:nvPicPr>
        <p:blipFill>
          <a:blip r:embed="rId5"/>
          <a:stretch>
            <a:fillRect/>
          </a:stretch>
        </p:blipFill>
        <p:spPr>
          <a:xfrm>
            <a:off x="1492785" y="2977447"/>
            <a:ext cx="6488935" cy="3260900"/>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C37B612D-289A-47DD-AAB4-3CBB48CC36A2}"/>
              </a:ext>
            </a:extLst>
          </p:cNvPr>
          <p:cNvPicPr>
            <a:picLocks noChangeAspect="1"/>
          </p:cNvPicPr>
          <p:nvPr/>
        </p:nvPicPr>
        <p:blipFill>
          <a:blip r:embed="rId6"/>
          <a:stretch>
            <a:fillRect/>
          </a:stretch>
        </p:blipFill>
        <p:spPr>
          <a:xfrm>
            <a:off x="2896119" y="4874038"/>
            <a:ext cx="6158429" cy="167413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6704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0072BA"/>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9" name="Picture 8">
            <a:extLst>
              <a:ext uri="{FF2B5EF4-FFF2-40B4-BE49-F238E27FC236}">
                <a16:creationId xmlns:a16="http://schemas.microsoft.com/office/drawing/2014/main" id="{93F899DA-1021-4A4B-98DF-3ACAA31CB081}"/>
              </a:ext>
            </a:extLst>
          </p:cNvPr>
          <p:cNvPicPr>
            <a:picLocks noChangeAspect="1"/>
          </p:cNvPicPr>
          <p:nvPr/>
        </p:nvPicPr>
        <p:blipFill>
          <a:blip r:embed="rId3"/>
          <a:srcRect b="9849"/>
          <a:stretch/>
        </p:blipFill>
        <p:spPr>
          <a:xfrm>
            <a:off x="821877" y="1600629"/>
            <a:ext cx="7572600" cy="3962670"/>
          </a:xfrm>
          <a:prstGeom prst="rect">
            <a:avLst/>
          </a:prstGeom>
          <a:ln>
            <a:solidFill>
              <a:srgbClr val="002060"/>
            </a:solidFill>
          </a:ln>
          <a:effectLst>
            <a:outerShdw blurRad="63500" sx="102000" sy="102000" algn="ctr" rotWithShape="0">
              <a:prstClr val="black">
                <a:alpha val="40000"/>
              </a:prstClr>
            </a:outerShdw>
          </a:effectLst>
        </p:spPr>
      </p:pic>
      <p:sp>
        <p:nvSpPr>
          <p:cNvPr id="12" name="Rectangle 11">
            <a:extLst>
              <a:ext uri="{FF2B5EF4-FFF2-40B4-BE49-F238E27FC236}">
                <a16:creationId xmlns:a16="http://schemas.microsoft.com/office/drawing/2014/main" id="{490AE2D2-CAB2-40D2-9D4F-9D220D7E7FE3}"/>
              </a:ext>
            </a:extLst>
          </p:cNvPr>
          <p:cNvSpPr/>
          <p:nvPr/>
        </p:nvSpPr>
        <p:spPr>
          <a:xfrm>
            <a:off x="976150" y="2345326"/>
            <a:ext cx="7191699" cy="1096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69374A8B-B65A-4A7A-9A9B-849903863E51}"/>
              </a:ext>
            </a:extLst>
          </p:cNvPr>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Using Careerpilot to look at LMI</a:t>
            </a:r>
          </a:p>
        </p:txBody>
      </p:sp>
      <p:pic>
        <p:nvPicPr>
          <p:cNvPr id="13" name="Graphic 12">
            <a:extLst>
              <a:ext uri="{FF2B5EF4-FFF2-40B4-BE49-F238E27FC236}">
                <a16:creationId xmlns:a16="http://schemas.microsoft.com/office/drawing/2014/main" id="{00D6353F-B61E-4A71-8431-946F96126DD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5545" y="0"/>
            <a:ext cx="646331" cy="646331"/>
          </a:xfrm>
          <a:prstGeom prst="rect">
            <a:avLst/>
          </a:prstGeom>
        </p:spPr>
      </p:pic>
      <p:pic>
        <p:nvPicPr>
          <p:cNvPr id="6" name="Picture 5">
            <a:extLst>
              <a:ext uri="{FF2B5EF4-FFF2-40B4-BE49-F238E27FC236}">
                <a16:creationId xmlns:a16="http://schemas.microsoft.com/office/drawing/2014/main" id="{CAA9FF7D-5DED-5205-1C08-EE732F827547}"/>
              </a:ext>
            </a:extLst>
          </p:cNvPr>
          <p:cNvPicPr>
            <a:picLocks noChangeAspect="1"/>
          </p:cNvPicPr>
          <p:nvPr/>
        </p:nvPicPr>
        <p:blipFill>
          <a:blip r:embed="rId5"/>
          <a:srcRect l="10450" t="55101" r="10900"/>
          <a:stretch/>
        </p:blipFill>
        <p:spPr>
          <a:xfrm>
            <a:off x="1669621" y="3847983"/>
            <a:ext cx="5909740" cy="1653471"/>
          </a:xfrm>
          <a:prstGeom prst="rect">
            <a:avLst/>
          </a:prstGeom>
        </p:spPr>
      </p:pic>
      <p:sp>
        <p:nvSpPr>
          <p:cNvPr id="2" name="Rectangle 1">
            <a:extLst>
              <a:ext uri="{FF2B5EF4-FFF2-40B4-BE49-F238E27FC236}">
                <a16:creationId xmlns:a16="http://schemas.microsoft.com/office/drawing/2014/main" id="{C9410F48-4E07-58C5-AAEF-7148530FBA5E}"/>
              </a:ext>
            </a:extLst>
          </p:cNvPr>
          <p:cNvSpPr/>
          <p:nvPr/>
        </p:nvSpPr>
        <p:spPr>
          <a:xfrm flipV="1">
            <a:off x="1670556" y="3904522"/>
            <a:ext cx="5803823" cy="809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4450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76192"/>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87" y="994049"/>
            <a:ext cx="8286399"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Log in to Careerpilot</a:t>
            </a:r>
          </a:p>
          <a:p>
            <a:pPr marL="457200" indent="-457200">
              <a:buFont typeface="+mj-lt"/>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89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3146372" y="-12220"/>
            <a:ext cx="2851255" cy="584775"/>
          </a:xfrm>
          <a:prstGeom prst="rect">
            <a:avLst/>
          </a:prstGeom>
          <a:noFill/>
          <a:ln w="9525">
            <a:noFill/>
            <a:miter lim="800000"/>
            <a:headEnd/>
            <a:tailEnd/>
          </a:ln>
        </p:spPr>
        <p:txBody>
          <a:bodyPr wrap="square">
            <a:spAutoFit/>
          </a:bodyPr>
          <a:lstStyle/>
          <a:p>
            <a:r>
              <a:rPr lang="en-GB" sz="3200" dirty="0" err="1">
                <a:solidFill>
                  <a:schemeClr val="bg1"/>
                </a:solidFill>
              </a:rPr>
              <a:t>Careerpilot</a:t>
            </a:r>
            <a:r>
              <a:rPr lang="en-GB" sz="3200" dirty="0">
                <a:solidFill>
                  <a:schemeClr val="bg1"/>
                </a:solidFill>
              </a:rPr>
              <a:t> Task</a:t>
            </a:r>
          </a:p>
        </p:txBody>
      </p:sp>
      <p:pic>
        <p:nvPicPr>
          <p:cNvPr id="15" name="Picture 14">
            <a:extLst>
              <a:ext uri="{FF2B5EF4-FFF2-40B4-BE49-F238E27FC236}">
                <a16:creationId xmlns:a16="http://schemas.microsoft.com/office/drawing/2014/main" id="{2950D0AF-9009-4AC5-9629-AF05714E272B}"/>
              </a:ext>
            </a:extLst>
          </p:cNvPr>
          <p:cNvPicPr>
            <a:picLocks noChangeAspect="1"/>
          </p:cNvPicPr>
          <p:nvPr/>
        </p:nvPicPr>
        <p:blipFill>
          <a:blip r:embed="rId3"/>
          <a:stretch>
            <a:fillRect/>
          </a:stretch>
        </p:blipFill>
        <p:spPr>
          <a:xfrm>
            <a:off x="6645567" y="1136594"/>
            <a:ext cx="1918882" cy="567716"/>
          </a:xfrm>
          <a:prstGeom prst="rect">
            <a:avLst/>
          </a:prstGeom>
        </p:spPr>
      </p:pic>
      <p:sp>
        <p:nvSpPr>
          <p:cNvPr id="19" name="Rectangle 18">
            <a:extLst>
              <a:ext uri="{FF2B5EF4-FFF2-40B4-BE49-F238E27FC236}">
                <a16:creationId xmlns:a16="http://schemas.microsoft.com/office/drawing/2014/main" id="{C243B871-C104-4EC7-9040-E0688A0D4D24}"/>
              </a:ext>
            </a:extLst>
          </p:cNvPr>
          <p:cNvSpPr/>
          <p:nvPr/>
        </p:nvSpPr>
        <p:spPr>
          <a:xfrm>
            <a:off x="384989" y="2088744"/>
            <a:ext cx="8286398"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Go to ‘Jobs’ and look at 3 different job profiles</a:t>
            </a:r>
          </a:p>
          <a:p>
            <a:endParaRPr lang="en-GB" altLang="en-US" sz="2400" dirty="0">
              <a:latin typeface="Calibri" panose="020F0502020204030204" pitchFamily="34" charset="0"/>
            </a:endParaRPr>
          </a:p>
        </p:txBody>
      </p:sp>
      <p:sp>
        <p:nvSpPr>
          <p:cNvPr id="20" name="Rectangle 19">
            <a:extLst>
              <a:ext uri="{FF2B5EF4-FFF2-40B4-BE49-F238E27FC236}">
                <a16:creationId xmlns:a16="http://schemas.microsoft.com/office/drawing/2014/main" id="{FCED8037-A006-4A81-9DFF-CACF2E4DCA16}"/>
              </a:ext>
            </a:extLst>
          </p:cNvPr>
          <p:cNvSpPr/>
          <p:nvPr/>
        </p:nvSpPr>
        <p:spPr>
          <a:xfrm>
            <a:off x="384989" y="3152037"/>
            <a:ext cx="8286400" cy="1569660"/>
          </a:xfrm>
          <a:prstGeom prst="rect">
            <a:avLst/>
          </a:prstGeom>
          <a:solidFill>
            <a:schemeClr val="bg1"/>
          </a:solidFill>
        </p:spPr>
        <p:txBody>
          <a:bodyPr wrap="square">
            <a:spAutoFit/>
          </a:bodyPr>
          <a:lstStyle/>
          <a:p>
            <a:r>
              <a:rPr lang="en-GB" altLang="en-US" sz="2400" dirty="0">
                <a:latin typeface="Calibri" panose="020F0502020204030204" pitchFamily="34" charset="0"/>
              </a:rPr>
              <a:t>3. Use the information on the job profile to look at:</a:t>
            </a:r>
          </a:p>
          <a:p>
            <a:pPr marL="342900" indent="-342900">
              <a:buFont typeface="Arial" panose="020B0604020202020204" pitchFamily="34" charset="0"/>
              <a:buChar char="•"/>
            </a:pPr>
            <a:r>
              <a:rPr lang="en-GB" altLang="en-US" sz="2400" dirty="0">
                <a:latin typeface="Calibri" panose="020F0502020204030204" pitchFamily="34" charset="0"/>
              </a:rPr>
              <a:t>Whether it will grow or not</a:t>
            </a:r>
          </a:p>
          <a:p>
            <a:pPr marL="342900" indent="-342900">
              <a:buFont typeface="Arial" panose="020B0604020202020204" pitchFamily="34" charset="0"/>
              <a:buChar char="•"/>
            </a:pPr>
            <a:r>
              <a:rPr lang="en-GB" altLang="en-US" sz="2400" dirty="0">
                <a:latin typeface="Calibri" panose="020F0502020204030204" pitchFamily="34" charset="0"/>
              </a:rPr>
              <a:t>What are the routes into this role</a:t>
            </a:r>
          </a:p>
          <a:p>
            <a:pPr marL="342900" indent="-342900">
              <a:buFont typeface="Arial" panose="020B0604020202020204" pitchFamily="34" charset="0"/>
              <a:buChar char="•"/>
            </a:pPr>
            <a:endParaRPr lang="en-GB" altLang="en-US" sz="2400" dirty="0">
              <a:latin typeface="Calibri" panose="020F0502020204030204" pitchFamily="34" charset="0"/>
            </a:endParaRPr>
          </a:p>
        </p:txBody>
      </p:sp>
      <p:pic>
        <p:nvPicPr>
          <p:cNvPr id="4" name="Picture 3">
            <a:extLst>
              <a:ext uri="{FF2B5EF4-FFF2-40B4-BE49-F238E27FC236}">
                <a16:creationId xmlns:a16="http://schemas.microsoft.com/office/drawing/2014/main" id="{A9AE0E10-B2AD-44E5-927D-7EE1939089FD}"/>
              </a:ext>
            </a:extLst>
          </p:cNvPr>
          <p:cNvPicPr>
            <a:picLocks noChangeAspect="1"/>
          </p:cNvPicPr>
          <p:nvPr/>
        </p:nvPicPr>
        <p:blipFill>
          <a:blip r:embed="rId4"/>
          <a:stretch>
            <a:fillRect/>
          </a:stretch>
        </p:blipFill>
        <p:spPr>
          <a:xfrm>
            <a:off x="7287823" y="1953567"/>
            <a:ext cx="1394989" cy="1073841"/>
          </a:xfrm>
          <a:prstGeom prst="rect">
            <a:avLst/>
          </a:prstGeom>
        </p:spPr>
      </p:pic>
      <p:sp>
        <p:nvSpPr>
          <p:cNvPr id="21" name="Rectangle 20">
            <a:extLst>
              <a:ext uri="{FF2B5EF4-FFF2-40B4-BE49-F238E27FC236}">
                <a16:creationId xmlns:a16="http://schemas.microsoft.com/office/drawing/2014/main" id="{81A17E60-79ED-4457-B98D-A548F720FF47}"/>
              </a:ext>
            </a:extLst>
          </p:cNvPr>
          <p:cNvSpPr/>
          <p:nvPr/>
        </p:nvSpPr>
        <p:spPr>
          <a:xfrm>
            <a:off x="384989" y="4970954"/>
            <a:ext cx="8286397"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Create a table or poster to show what you found out about each job. </a:t>
            </a:r>
          </a:p>
        </p:txBody>
      </p:sp>
      <p:sp>
        <p:nvSpPr>
          <p:cNvPr id="22" name="Star: 32 Points 21">
            <a:extLst>
              <a:ext uri="{FF2B5EF4-FFF2-40B4-BE49-F238E27FC236}">
                <a16:creationId xmlns:a16="http://schemas.microsoft.com/office/drawing/2014/main" id="{6F64C963-71FB-4BD3-988B-387C2B65404D}"/>
              </a:ext>
            </a:extLst>
          </p:cNvPr>
          <p:cNvSpPr/>
          <p:nvPr/>
        </p:nvSpPr>
        <p:spPr>
          <a:xfrm>
            <a:off x="7245419" y="4896571"/>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pic>
        <p:nvPicPr>
          <p:cNvPr id="17" name="Graphic 16">
            <a:extLst>
              <a:ext uri="{FF2B5EF4-FFF2-40B4-BE49-F238E27FC236}">
                <a16:creationId xmlns:a16="http://schemas.microsoft.com/office/drawing/2014/main" id="{7ACD752D-F1DD-4220-9415-C18F605B8F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5" y="0"/>
            <a:ext cx="646331" cy="646331"/>
          </a:xfrm>
          <a:prstGeom prst="rect">
            <a:avLst/>
          </a:prstGeom>
        </p:spPr>
      </p:pic>
      <p:sp>
        <p:nvSpPr>
          <p:cNvPr id="3" name="TextBox 2">
            <a:extLst>
              <a:ext uri="{FF2B5EF4-FFF2-40B4-BE49-F238E27FC236}">
                <a16:creationId xmlns:a16="http://schemas.microsoft.com/office/drawing/2014/main" id="{E0FBD373-E2ED-48DE-B280-B0732E5EA732}"/>
              </a:ext>
            </a:extLst>
          </p:cNvPr>
          <p:cNvSpPr txBox="1"/>
          <p:nvPr/>
        </p:nvSpPr>
        <p:spPr>
          <a:xfrm>
            <a:off x="2808987" y="6253836"/>
            <a:ext cx="3723701" cy="461665"/>
          </a:xfrm>
          <a:prstGeom prst="rect">
            <a:avLst/>
          </a:prstGeom>
          <a:noFill/>
        </p:spPr>
        <p:txBody>
          <a:bodyPr wrap="square" rtlCol="0">
            <a:spAutoFit/>
          </a:bodyPr>
          <a:lstStyle/>
          <a:p>
            <a:r>
              <a:rPr lang="en-GB" sz="2400" b="1" dirty="0">
                <a:solidFill>
                  <a:schemeClr val="accent4"/>
                </a:solidFill>
                <a:hlinkClick r:id="rId6" action="ppaction://hlinksldjump">
                  <a:extLst>
                    <a:ext uri="{A12FA001-AC4F-418D-AE19-62706E023703}">
                      <ahyp:hlinkClr xmlns:ahyp="http://schemas.microsoft.com/office/drawing/2018/hyperlinkcolor" val="tx"/>
                    </a:ext>
                  </a:extLst>
                </a:hlinkClick>
              </a:rPr>
              <a:t>Click here for the next slide</a:t>
            </a:r>
            <a:endParaRPr lang="en-GB" sz="2400" b="1" dirty="0">
              <a:solidFill>
                <a:schemeClr val="accent4"/>
              </a:solidFill>
            </a:endParaRPr>
          </a:p>
        </p:txBody>
      </p:sp>
      <p:pic>
        <p:nvPicPr>
          <p:cNvPr id="24" name="Graphic 23" descr="Monitor with solid fill">
            <a:extLst>
              <a:ext uri="{FF2B5EF4-FFF2-40B4-BE49-F238E27FC236}">
                <a16:creationId xmlns:a16="http://schemas.microsoft.com/office/drawing/2014/main" id="{449346AB-490E-4DB8-94B3-1F12DBB5692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02060" y="-10057"/>
            <a:ext cx="644487" cy="644487"/>
          </a:xfrm>
          <a:prstGeom prst="rect">
            <a:avLst/>
          </a:prstGeom>
        </p:spPr>
      </p:pic>
    </p:spTree>
    <p:extLst>
      <p:ext uri="{BB962C8B-B14F-4D97-AF65-F5344CB8AC3E}">
        <p14:creationId xmlns:p14="http://schemas.microsoft.com/office/powerpoint/2010/main" val="258152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22"/>
                                        </p:tgtEl>
                                        <p:attrNameLst>
                                          <p:attrName>style.color</p:attrName>
                                        </p:attrNameLst>
                                      </p:cBhvr>
                                      <p:to>
                                        <a:schemeClr val="bg1"/>
                                      </p:to>
                                    </p:animClr>
                                    <p:animClr clrSpc="rgb" dir="cw">
                                      <p:cBhvr>
                                        <p:cTn id="12" dur="250" autoRev="1" fill="remove"/>
                                        <p:tgtEl>
                                          <p:spTgt spid="22"/>
                                        </p:tgtEl>
                                        <p:attrNameLst>
                                          <p:attrName>fillcolor</p:attrName>
                                        </p:attrNameLst>
                                      </p:cBhvr>
                                      <p:to>
                                        <a:schemeClr val="bg1"/>
                                      </p:to>
                                    </p:animClr>
                                    <p:set>
                                      <p:cBhvr>
                                        <p:cTn id="13" dur="250" autoRev="1" fill="remove"/>
                                        <p:tgtEl>
                                          <p:spTgt spid="22"/>
                                        </p:tgtEl>
                                        <p:attrNameLst>
                                          <p:attrName>fill.type</p:attrName>
                                        </p:attrNameLst>
                                      </p:cBhvr>
                                      <p:to>
                                        <p:strVal val="solid"/>
                                      </p:to>
                                    </p:set>
                                    <p:set>
                                      <p:cBhvr>
                                        <p:cTn id="14" dur="25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89558"/>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3146372" y="-12220"/>
            <a:ext cx="2851255" cy="584775"/>
          </a:xfrm>
          <a:prstGeom prst="rect">
            <a:avLst/>
          </a:prstGeom>
          <a:noFill/>
          <a:ln w="9525">
            <a:noFill/>
            <a:miter lim="800000"/>
            <a:headEnd/>
            <a:tailEnd/>
          </a:ln>
        </p:spPr>
        <p:txBody>
          <a:bodyPr wrap="square">
            <a:spAutoFit/>
          </a:bodyPr>
          <a:lstStyle/>
          <a:p>
            <a:pPr algn="ctr"/>
            <a:r>
              <a:rPr lang="en-GB" sz="3200" dirty="0">
                <a:solidFill>
                  <a:schemeClr val="bg1"/>
                </a:solidFill>
              </a:rPr>
              <a:t>Task</a:t>
            </a:r>
          </a:p>
        </p:txBody>
      </p:sp>
      <p:sp>
        <p:nvSpPr>
          <p:cNvPr id="20" name="Rectangle 19">
            <a:extLst>
              <a:ext uri="{FF2B5EF4-FFF2-40B4-BE49-F238E27FC236}">
                <a16:creationId xmlns:a16="http://schemas.microsoft.com/office/drawing/2014/main" id="{FCED8037-A006-4A81-9DFF-CACF2E4DCA16}"/>
              </a:ext>
            </a:extLst>
          </p:cNvPr>
          <p:cNvSpPr/>
          <p:nvPr/>
        </p:nvSpPr>
        <p:spPr>
          <a:xfrm>
            <a:off x="381837" y="997585"/>
            <a:ext cx="8370278" cy="1938992"/>
          </a:xfrm>
          <a:prstGeom prst="rect">
            <a:avLst/>
          </a:prstGeom>
          <a:solidFill>
            <a:schemeClr val="bg1"/>
          </a:solidFill>
        </p:spPr>
        <p:txBody>
          <a:bodyPr wrap="square">
            <a:spAutoFit/>
          </a:bodyPr>
          <a:lstStyle/>
          <a:p>
            <a:r>
              <a:rPr lang="en-GB" altLang="en-US" sz="2400" dirty="0">
                <a:latin typeface="Calibri" panose="020F0502020204030204" pitchFamily="34" charset="0"/>
              </a:rPr>
              <a:t>Look at the job profiles provided. Pick </a:t>
            </a:r>
            <a:r>
              <a:rPr lang="en-GB" altLang="en-US" sz="2400" u="sng" dirty="0">
                <a:latin typeface="Calibri" panose="020F0502020204030204" pitchFamily="34" charset="0"/>
              </a:rPr>
              <a:t>3 jobs of interest </a:t>
            </a:r>
            <a:r>
              <a:rPr lang="en-GB" altLang="en-US" sz="2400" dirty="0">
                <a:latin typeface="Calibri" panose="020F0502020204030204" pitchFamily="34" charset="0"/>
              </a:rPr>
              <a:t>and use the labour market information on the profiles and make a note of </a:t>
            </a:r>
          </a:p>
          <a:p>
            <a:pPr marL="342900" indent="-342900">
              <a:buFont typeface="Arial" panose="020B0604020202020204" pitchFamily="34" charset="0"/>
              <a:buChar char="•"/>
            </a:pPr>
            <a:r>
              <a:rPr lang="en-GB" altLang="en-US" sz="2400" dirty="0">
                <a:latin typeface="Calibri" panose="020F0502020204030204" pitchFamily="34" charset="0"/>
              </a:rPr>
              <a:t>What you would do in this job</a:t>
            </a:r>
          </a:p>
          <a:p>
            <a:pPr marL="342900" indent="-342900">
              <a:buFont typeface="Arial" panose="020B0604020202020204" pitchFamily="34" charset="0"/>
              <a:buChar char="•"/>
            </a:pPr>
            <a:r>
              <a:rPr lang="en-GB" altLang="en-US" sz="2400" dirty="0">
                <a:latin typeface="Calibri" panose="020F0502020204030204" pitchFamily="34" charset="0"/>
              </a:rPr>
              <a:t>The routes to get there</a:t>
            </a:r>
          </a:p>
          <a:p>
            <a:pPr marL="342900" indent="-342900">
              <a:buFont typeface="Arial" panose="020B0604020202020204" pitchFamily="34" charset="0"/>
              <a:buChar char="•"/>
            </a:pPr>
            <a:r>
              <a:rPr lang="en-GB" altLang="en-US" sz="2400" dirty="0">
                <a:latin typeface="Calibri" panose="020F0502020204030204" pitchFamily="34" charset="0"/>
              </a:rPr>
              <a:t>Relevant subjects</a:t>
            </a:r>
          </a:p>
        </p:txBody>
      </p:sp>
      <p:pic>
        <p:nvPicPr>
          <p:cNvPr id="17" name="Graphic 16">
            <a:extLst>
              <a:ext uri="{FF2B5EF4-FFF2-40B4-BE49-F238E27FC236}">
                <a16:creationId xmlns:a16="http://schemas.microsoft.com/office/drawing/2014/main" id="{7ACD752D-F1DD-4220-9415-C18F605B8F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5" y="0"/>
            <a:ext cx="646331" cy="646331"/>
          </a:xfrm>
          <a:prstGeom prst="rect">
            <a:avLst/>
          </a:prstGeom>
        </p:spPr>
      </p:pic>
      <p:pic>
        <p:nvPicPr>
          <p:cNvPr id="26" name="Graphic 25" descr="Clipboard with solid fill">
            <a:extLst>
              <a:ext uri="{FF2B5EF4-FFF2-40B4-BE49-F238E27FC236}">
                <a16:creationId xmlns:a16="http://schemas.microsoft.com/office/drawing/2014/main" id="{595B2453-1556-4A29-92E9-1ADCEB86EAC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23245" y="-40696"/>
            <a:ext cx="644488" cy="644488"/>
          </a:xfrm>
          <a:prstGeom prst="rect">
            <a:avLst/>
          </a:prstGeom>
        </p:spPr>
      </p:pic>
      <p:pic>
        <p:nvPicPr>
          <p:cNvPr id="6" name="Picture 5" descr="A group of medical brochures&#10;&#10;AI-generated content may be incorrect.">
            <a:extLst>
              <a:ext uri="{FF2B5EF4-FFF2-40B4-BE49-F238E27FC236}">
                <a16:creationId xmlns:a16="http://schemas.microsoft.com/office/drawing/2014/main" id="{46D4B7F8-D140-C9F5-9016-583B9FB38E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3250" y="3103754"/>
            <a:ext cx="6397499" cy="3598594"/>
          </a:xfrm>
          <a:prstGeom prst="rect">
            <a:avLst/>
          </a:prstGeom>
        </p:spPr>
      </p:pic>
      <p:sp>
        <p:nvSpPr>
          <p:cNvPr id="22" name="Star: 32 Points 21">
            <a:extLst>
              <a:ext uri="{FF2B5EF4-FFF2-40B4-BE49-F238E27FC236}">
                <a16:creationId xmlns:a16="http://schemas.microsoft.com/office/drawing/2014/main" id="{6F64C963-71FB-4BD3-988B-387C2B65404D}"/>
              </a:ext>
            </a:extLst>
          </p:cNvPr>
          <p:cNvSpPr/>
          <p:nvPr/>
        </p:nvSpPr>
        <p:spPr>
          <a:xfrm>
            <a:off x="7245419" y="4896571"/>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spTree>
    <p:extLst>
      <p:ext uri="{BB962C8B-B14F-4D97-AF65-F5344CB8AC3E}">
        <p14:creationId xmlns:p14="http://schemas.microsoft.com/office/powerpoint/2010/main" val="99036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22"/>
                                        </p:tgtEl>
                                        <p:attrNameLst>
                                          <p:attrName>style.color</p:attrName>
                                        </p:attrNameLst>
                                      </p:cBhvr>
                                      <p:to>
                                        <a:schemeClr val="bg1"/>
                                      </p:to>
                                    </p:animClr>
                                    <p:animClr clrSpc="rgb" dir="cw">
                                      <p:cBhvr>
                                        <p:cTn id="12" dur="250" autoRev="1" fill="remove"/>
                                        <p:tgtEl>
                                          <p:spTgt spid="22"/>
                                        </p:tgtEl>
                                        <p:attrNameLst>
                                          <p:attrName>fillcolor</p:attrName>
                                        </p:attrNameLst>
                                      </p:cBhvr>
                                      <p:to>
                                        <a:schemeClr val="bg1"/>
                                      </p:to>
                                    </p:animClr>
                                    <p:set>
                                      <p:cBhvr>
                                        <p:cTn id="13" dur="250" autoRev="1" fill="remove"/>
                                        <p:tgtEl>
                                          <p:spTgt spid="22"/>
                                        </p:tgtEl>
                                        <p:attrNameLst>
                                          <p:attrName>fill.type</p:attrName>
                                        </p:attrNameLst>
                                      </p:cBhvr>
                                      <p:to>
                                        <p:strVal val="solid"/>
                                      </p:to>
                                    </p:set>
                                    <p:set>
                                      <p:cBhvr>
                                        <p:cTn id="14" dur="25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0072BA"/>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with others</a:t>
            </a:r>
          </a:p>
        </p:txBody>
      </p:sp>
      <p:sp>
        <p:nvSpPr>
          <p:cNvPr id="3" name="TextBox 2">
            <a:extLst>
              <a:ext uri="{FF2B5EF4-FFF2-40B4-BE49-F238E27FC236}">
                <a16:creationId xmlns:a16="http://schemas.microsoft.com/office/drawing/2014/main" id="{F90434F1-66F3-40DD-94F5-925953437546}"/>
              </a:ext>
            </a:extLst>
          </p:cNvPr>
          <p:cNvSpPr txBox="1"/>
          <p:nvPr/>
        </p:nvSpPr>
        <p:spPr>
          <a:xfrm>
            <a:off x="493651" y="1071848"/>
            <a:ext cx="8141918" cy="3785652"/>
          </a:xfrm>
          <a:prstGeom prst="rect">
            <a:avLst/>
          </a:prstGeom>
          <a:solidFill>
            <a:schemeClr val="bg1"/>
          </a:solidFill>
        </p:spPr>
        <p:txBody>
          <a:bodyPr wrap="square" rtlCol="0">
            <a:spAutoFit/>
          </a:bodyPr>
          <a:lstStyle/>
          <a:p>
            <a:r>
              <a:rPr lang="en-GB" sz="2400" dirty="0"/>
              <a:t>With a partner, take it in turns to talk about jobs you have researched and what you found out about them</a:t>
            </a:r>
          </a:p>
          <a:p>
            <a:endParaRPr lang="en-GB" sz="2400" dirty="0"/>
          </a:p>
          <a:p>
            <a:pPr lvl="1"/>
            <a:r>
              <a:rPr lang="en-GB" sz="2400" dirty="0"/>
              <a:t>	Speak clearly and think about using tone, expression and 	gesture to engage listeners using your poster/table as a 	visual aid. </a:t>
            </a:r>
          </a:p>
          <a:p>
            <a:r>
              <a:rPr lang="en-GB" sz="2400" dirty="0"/>
              <a:t>	</a:t>
            </a:r>
          </a:p>
          <a:p>
            <a:r>
              <a:rPr lang="en-GB" sz="2400" dirty="0"/>
              <a:t>	Listen carefully while your partner speaks and show you 	are listening by summarising what you heard.</a:t>
            </a:r>
          </a:p>
          <a:p>
            <a:endParaRPr lang="en-GB" sz="2400" dirty="0"/>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8431" y="3554135"/>
            <a:ext cx="947170" cy="947170"/>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08431" y="2212490"/>
            <a:ext cx="947170" cy="947170"/>
          </a:xfrm>
          <a:prstGeom prst="rect">
            <a:avLst/>
          </a:prstGeom>
        </p:spPr>
      </p:pic>
      <p:pic>
        <p:nvPicPr>
          <p:cNvPr id="10" name="Graphic 9">
            <a:extLst>
              <a:ext uri="{FF2B5EF4-FFF2-40B4-BE49-F238E27FC236}">
                <a16:creationId xmlns:a16="http://schemas.microsoft.com/office/drawing/2014/main" id="{76A6D18B-4B3C-412A-960B-C5460A375E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5" y="0"/>
            <a:ext cx="646331" cy="646331"/>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107191" y="4915138"/>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extLst>
      <p:ext uri="{BB962C8B-B14F-4D97-AF65-F5344CB8AC3E}">
        <p14:creationId xmlns:p14="http://schemas.microsoft.com/office/powerpoint/2010/main" val="148728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75545" y="0"/>
            <a:ext cx="646331" cy="646331"/>
          </a:xfrm>
          <a:prstGeom prst="rect">
            <a:avLst/>
          </a:prstGeom>
        </p:spPr>
      </p:pic>
      <p:sp>
        <p:nvSpPr>
          <p:cNvPr id="35" name="Explosion: 14 Points 34">
            <a:extLst>
              <a:ext uri="{FF2B5EF4-FFF2-40B4-BE49-F238E27FC236}">
                <a16:creationId xmlns:a16="http://schemas.microsoft.com/office/drawing/2014/main" id="{54B88803-C070-4B18-A4C3-D79C2BEE575C}"/>
              </a:ext>
            </a:extLst>
          </p:cNvPr>
          <p:cNvSpPr/>
          <p:nvPr/>
        </p:nvSpPr>
        <p:spPr>
          <a:xfrm>
            <a:off x="6147401" y="3364846"/>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grpSp>
        <p:nvGrpSpPr>
          <p:cNvPr id="6" name="Group 5">
            <a:extLst>
              <a:ext uri="{FF2B5EF4-FFF2-40B4-BE49-F238E27FC236}">
                <a16:creationId xmlns:a16="http://schemas.microsoft.com/office/drawing/2014/main" id="{800EC443-B68F-A630-117D-CF9B3FB75749}"/>
              </a:ext>
            </a:extLst>
          </p:cNvPr>
          <p:cNvGrpSpPr/>
          <p:nvPr/>
        </p:nvGrpSpPr>
        <p:grpSpPr>
          <a:xfrm>
            <a:off x="221333" y="2988267"/>
            <a:ext cx="5774393" cy="3181594"/>
            <a:chOff x="221333" y="2988267"/>
            <a:chExt cx="5774393" cy="3181594"/>
          </a:xfrm>
        </p:grpSpPr>
        <p:sp>
          <p:nvSpPr>
            <p:cNvPr id="7" name="Rectangle 6">
              <a:extLst>
                <a:ext uri="{FF2B5EF4-FFF2-40B4-BE49-F238E27FC236}">
                  <a16:creationId xmlns:a16="http://schemas.microsoft.com/office/drawing/2014/main" id="{2F1A6B07-E0A9-0399-34A7-00363CE00A48}"/>
                </a:ext>
              </a:extLst>
            </p:cNvPr>
            <p:cNvSpPr/>
            <p:nvPr/>
          </p:nvSpPr>
          <p:spPr>
            <a:xfrm>
              <a:off x="1620343" y="4655180"/>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imagined different possibilities for yourself in your career.</a:t>
              </a:r>
            </a:p>
          </p:txBody>
        </p:sp>
        <p:grpSp>
          <p:nvGrpSpPr>
            <p:cNvPr id="8" name="Group 7">
              <a:extLst>
                <a:ext uri="{FF2B5EF4-FFF2-40B4-BE49-F238E27FC236}">
                  <a16:creationId xmlns:a16="http://schemas.microsoft.com/office/drawing/2014/main" id="{59425839-AA13-6B08-B3A4-9335CAA1B27E}"/>
                </a:ext>
              </a:extLst>
            </p:cNvPr>
            <p:cNvGrpSpPr/>
            <p:nvPr/>
          </p:nvGrpSpPr>
          <p:grpSpPr>
            <a:xfrm>
              <a:off x="221333" y="4674239"/>
              <a:ext cx="1399010" cy="1495622"/>
              <a:chOff x="235706" y="2981002"/>
              <a:chExt cx="1377950" cy="1474788"/>
            </a:xfrm>
          </p:grpSpPr>
          <p:sp>
            <p:nvSpPr>
              <p:cNvPr id="16" name="Rectangle 5">
                <a:extLst>
                  <a:ext uri="{FF2B5EF4-FFF2-40B4-BE49-F238E27FC236}">
                    <a16:creationId xmlns:a16="http://schemas.microsoft.com/office/drawing/2014/main" id="{786DE89E-8D6B-B50D-75D9-92ADD9FA4AAC}"/>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2" name="Picture 8">
                <a:extLst>
                  <a:ext uri="{FF2B5EF4-FFF2-40B4-BE49-F238E27FC236}">
                    <a16:creationId xmlns:a16="http://schemas.microsoft.com/office/drawing/2014/main" id="{D9936F2D-80FC-29DA-2059-560909A267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9" name="Rectangle 8">
              <a:extLst>
                <a:ext uri="{FF2B5EF4-FFF2-40B4-BE49-F238E27FC236}">
                  <a16:creationId xmlns:a16="http://schemas.microsoft.com/office/drawing/2014/main" id="{59E7D6B4-8524-ECE7-2928-B5854AAEA0AA}"/>
                </a:ext>
              </a:extLst>
            </p:cNvPr>
            <p:cNvSpPr/>
            <p:nvPr/>
          </p:nvSpPr>
          <p:spPr>
            <a:xfrm>
              <a:off x="1620343" y="2988267"/>
              <a:ext cx="4375383" cy="1520939"/>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are aware of the range of different jobs and where they will grow</a:t>
              </a:r>
            </a:p>
          </p:txBody>
        </p:sp>
        <p:grpSp>
          <p:nvGrpSpPr>
            <p:cNvPr id="10" name="Group 9">
              <a:extLst>
                <a:ext uri="{FF2B5EF4-FFF2-40B4-BE49-F238E27FC236}">
                  <a16:creationId xmlns:a16="http://schemas.microsoft.com/office/drawing/2014/main" id="{0941A338-EEB8-6528-78EE-061C60101097}"/>
                </a:ext>
              </a:extLst>
            </p:cNvPr>
            <p:cNvGrpSpPr/>
            <p:nvPr/>
          </p:nvGrpSpPr>
          <p:grpSpPr>
            <a:xfrm>
              <a:off x="221333" y="3013584"/>
              <a:ext cx="1399010" cy="1495622"/>
              <a:chOff x="1917662" y="1051871"/>
              <a:chExt cx="1377950" cy="1503362"/>
            </a:xfrm>
          </p:grpSpPr>
          <p:sp>
            <p:nvSpPr>
              <p:cNvPr id="11" name="Rectangle 6">
                <a:extLst>
                  <a:ext uri="{FF2B5EF4-FFF2-40B4-BE49-F238E27FC236}">
                    <a16:creationId xmlns:a16="http://schemas.microsoft.com/office/drawing/2014/main" id="{955C667A-EF0F-4228-80DA-88E49A382DB7}"/>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4" name="Picture 7">
                <a:extLst>
                  <a:ext uri="{FF2B5EF4-FFF2-40B4-BE49-F238E27FC236}">
                    <a16:creationId xmlns:a16="http://schemas.microsoft.com/office/drawing/2014/main" id="{26AF2659-E78A-481B-6656-971E14F5AB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13413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DFD901-54AF-44DD-8238-DE78C491789D}"/>
              </a:ext>
            </a:extLst>
          </p:cNvPr>
          <p:cNvSpPr/>
          <p:nvPr/>
        </p:nvSpPr>
        <p:spPr>
          <a:xfrm>
            <a:off x="0" y="0"/>
            <a:ext cx="9144000" cy="6858000"/>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395161" y="5138232"/>
            <a:ext cx="4353677"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Know Your Options</a:t>
            </a:r>
          </a:p>
          <a:p>
            <a:pPr algn="ctr"/>
            <a:endParaRPr lang="en-GB" altLang="en-US" sz="2400"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3: Building Your Skills</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0"/>
            <a:ext cx="9459196" cy="4865511"/>
          </a:xfrm>
          <a:prstGeom prst="rect">
            <a:avLst/>
          </a:prstGeom>
        </p:spPr>
      </p:pic>
      <p:pic>
        <p:nvPicPr>
          <p:cNvPr id="6" name="Graphic 5" descr="Badge 4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8060" y="5288340"/>
            <a:ext cx="1349431" cy="1349431"/>
          </a:xfrm>
          <a:prstGeom prst="rect">
            <a:avLst/>
          </a:prstGeom>
        </p:spPr>
      </p:pic>
      <p:sp>
        <p:nvSpPr>
          <p:cNvPr id="5" name="Rectangle 4">
            <a:extLst>
              <a:ext uri="{FF2B5EF4-FFF2-40B4-BE49-F238E27FC236}">
                <a16:creationId xmlns:a16="http://schemas.microsoft.com/office/drawing/2014/main" id="{2B5704AD-BC17-6958-3214-79C0A9BCB8EB}"/>
              </a:ext>
            </a:extLst>
          </p:cNvPr>
          <p:cNvSpPr/>
          <p:nvPr/>
        </p:nvSpPr>
        <p:spPr>
          <a:xfrm>
            <a:off x="-9789" y="88107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7594032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sp>
        <p:nvSpPr>
          <p:cNvPr id="22" name="Rectangle 21">
            <a:extLst>
              <a:ext uri="{FF2B5EF4-FFF2-40B4-BE49-F238E27FC236}">
                <a16:creationId xmlns:a16="http://schemas.microsoft.com/office/drawing/2014/main" id="{1378B12F-1BE8-4FC0-B470-06DA72D75F48}"/>
              </a:ext>
            </a:extLst>
          </p:cNvPr>
          <p:cNvSpPr/>
          <p:nvPr/>
        </p:nvSpPr>
        <p:spPr>
          <a:xfrm>
            <a:off x="1624999" y="3013584"/>
            <a:ext cx="4375383" cy="1483436"/>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complete or update your skills profile.</a:t>
            </a:r>
          </a:p>
          <a:p>
            <a:pPr algn="ctr"/>
            <a:r>
              <a:rPr lang="en-GB" dirty="0">
                <a:solidFill>
                  <a:srgbClr val="002060"/>
                </a:solidFill>
              </a:rPr>
              <a:t>You will talk about your skills strengths and interests with others in your class.</a:t>
            </a:r>
          </a:p>
        </p:txBody>
      </p:sp>
      <p:sp>
        <p:nvSpPr>
          <p:cNvPr id="42" name="Rectangle 41">
            <a:extLst>
              <a:ext uri="{FF2B5EF4-FFF2-40B4-BE49-F238E27FC236}">
                <a16:creationId xmlns:a16="http://schemas.microsoft.com/office/drawing/2014/main" id="{B62C6213-2278-4E21-8662-B5D9C22B8911}"/>
              </a:ext>
            </a:extLst>
          </p:cNvPr>
          <p:cNvSpPr/>
          <p:nvPr/>
        </p:nvSpPr>
        <p:spPr>
          <a:xfrm>
            <a:off x="1620343" y="4657339"/>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recognise the importance of building skills alongside qualifications for your career.</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359638" y="2740995"/>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2"/>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0"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5-15  mins</a:t>
            </a:r>
          </a:p>
        </p:txBody>
      </p:sp>
      <p:pic>
        <p:nvPicPr>
          <p:cNvPr id="34" name="Graphic 33">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75545" y="0"/>
            <a:ext cx="646331" cy="646331"/>
          </a:xfrm>
          <a:prstGeom prst="rect">
            <a:avLst/>
          </a:prstGeom>
        </p:spPr>
      </p:pic>
      <p:grpSp>
        <p:nvGrpSpPr>
          <p:cNvPr id="35" name="Group 34">
            <a:extLst>
              <a:ext uri="{FF2B5EF4-FFF2-40B4-BE49-F238E27FC236}">
                <a16:creationId xmlns:a16="http://schemas.microsoft.com/office/drawing/2014/main" id="{6D499EB1-B545-4116-9D5E-66409BFFB981}"/>
              </a:ext>
            </a:extLst>
          </p:cNvPr>
          <p:cNvGrpSpPr/>
          <p:nvPr/>
        </p:nvGrpSpPr>
        <p:grpSpPr>
          <a:xfrm>
            <a:off x="207601" y="3021084"/>
            <a:ext cx="1412742" cy="1484808"/>
            <a:chOff x="192050" y="1029646"/>
            <a:chExt cx="1379537" cy="1525587"/>
          </a:xfrm>
        </p:grpSpPr>
        <p:sp>
          <p:nvSpPr>
            <p:cNvPr id="40" name="Rectangle 2">
              <a:extLst>
                <a:ext uri="{FF2B5EF4-FFF2-40B4-BE49-F238E27FC236}">
                  <a16:creationId xmlns:a16="http://schemas.microsoft.com/office/drawing/2014/main" id="{5CB7F5E3-1F80-471B-BF14-2562467526B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39087978-A39C-4A3C-9D0C-47F956B025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84A95C83-9C7F-470B-B444-C1C377789520}"/>
              </a:ext>
            </a:extLst>
          </p:cNvPr>
          <p:cNvGrpSpPr/>
          <p:nvPr/>
        </p:nvGrpSpPr>
        <p:grpSpPr>
          <a:xfrm>
            <a:off x="221333" y="4674239"/>
            <a:ext cx="1399010" cy="1495622"/>
            <a:chOff x="235706" y="2981002"/>
            <a:chExt cx="1377950" cy="1474788"/>
          </a:xfrm>
        </p:grpSpPr>
        <p:sp>
          <p:nvSpPr>
            <p:cNvPr id="46" name="Rectangle 5">
              <a:extLst>
                <a:ext uri="{FF2B5EF4-FFF2-40B4-BE49-F238E27FC236}">
                  <a16:creationId xmlns:a16="http://schemas.microsoft.com/office/drawing/2014/main" id="{CFD1269D-DD8C-4CC9-9BE7-C2ECF5359E2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8">
              <a:extLst>
                <a:ext uri="{FF2B5EF4-FFF2-40B4-BE49-F238E27FC236}">
                  <a16:creationId xmlns:a16="http://schemas.microsoft.com/office/drawing/2014/main" id="{CA9415E2-F39E-4386-AC9E-33BF8E2F33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custDataLst>
      <p:tags r:id="rId1"/>
    </p:custDataLst>
    <p:extLst>
      <p:ext uri="{BB962C8B-B14F-4D97-AF65-F5344CB8AC3E}">
        <p14:creationId xmlns:p14="http://schemas.microsoft.com/office/powerpoint/2010/main" val="334286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ppt_x"/>
                                          </p:val>
                                        </p:tav>
                                        <p:tav tm="100000">
                                          <p:val>
                                            <p:strVal val="#ppt_x"/>
                                          </p:val>
                                        </p:tav>
                                      </p:tavLst>
                                    </p:anim>
                                    <p:anim calcmode="lin" valueType="num">
                                      <p:cBhvr additive="base">
                                        <p:cTn id="18" dur="500" fill="hold"/>
                                        <p:tgtEl>
                                          <p:spTgt spid="3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additive="base">
                                        <p:cTn id="21" dur="500" fill="hold"/>
                                        <p:tgtEl>
                                          <p:spTgt spid="32"/>
                                        </p:tgtEl>
                                        <p:attrNameLst>
                                          <p:attrName>ppt_x</p:attrName>
                                        </p:attrNameLst>
                                      </p:cBhvr>
                                      <p:tavLst>
                                        <p:tav tm="0">
                                          <p:val>
                                            <p:strVal val="#ppt_x"/>
                                          </p:val>
                                        </p:tav>
                                        <p:tav tm="100000">
                                          <p:val>
                                            <p:strVal val="#ppt_x"/>
                                          </p:val>
                                        </p:tav>
                                      </p:tavLst>
                                    </p:anim>
                                    <p:anim calcmode="lin" valueType="num">
                                      <p:cBhvr additive="base">
                                        <p:cTn id="22" dur="500" fill="hold"/>
                                        <p:tgtEl>
                                          <p:spTgt spid="3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31" grpId="0" animBg="1"/>
      <p:bldP spid="32" grpId="0" animBg="1"/>
      <p:bldP spid="3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skills do we need for work?</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30746"/>
          <a:stretch/>
        </p:blipFill>
        <p:spPr>
          <a:xfrm>
            <a:off x="383458" y="1618958"/>
            <a:ext cx="8406581" cy="4936123"/>
          </a:xfrm>
          <a:prstGeom prst="rect">
            <a:avLst/>
          </a:prstGeom>
        </p:spPr>
      </p:pic>
      <p:pic>
        <p:nvPicPr>
          <p:cNvPr id="6" name="Graphic 5">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5" y="0"/>
            <a:ext cx="646331" cy="646331"/>
          </a:xfrm>
          <a:prstGeom prst="rect">
            <a:avLst/>
          </a:prstGeom>
        </p:spPr>
      </p:pic>
      <p:sp>
        <p:nvSpPr>
          <p:cNvPr id="5" name="TextBox 4">
            <a:extLst>
              <a:ext uri="{FF2B5EF4-FFF2-40B4-BE49-F238E27FC236}">
                <a16:creationId xmlns:a16="http://schemas.microsoft.com/office/drawing/2014/main" id="{B03A4C03-CB28-4239-B952-8B7F4CF8A86E}"/>
              </a:ext>
            </a:extLst>
          </p:cNvPr>
          <p:cNvSpPr txBox="1"/>
          <p:nvPr/>
        </p:nvSpPr>
        <p:spPr>
          <a:xfrm>
            <a:off x="383458" y="889348"/>
            <a:ext cx="8406581" cy="2677656"/>
          </a:xfrm>
          <a:prstGeom prst="rect">
            <a:avLst/>
          </a:prstGeom>
          <a:solidFill>
            <a:schemeClr val="bg1"/>
          </a:solidFill>
        </p:spPr>
        <p:txBody>
          <a:bodyPr wrap="square" rtlCol="0">
            <a:spAutoFit/>
          </a:bodyPr>
          <a:lstStyle/>
          <a:p>
            <a:pPr algn="l"/>
            <a:r>
              <a:rPr lang="en-GB" sz="2400" b="0" i="0" dirty="0">
                <a:solidFill>
                  <a:srgbClr val="2A2A2A"/>
                </a:solidFill>
                <a:effectLst/>
              </a:rPr>
              <a:t>Alongside your GCSE qualifications you also need to keep developing </a:t>
            </a:r>
            <a:r>
              <a:rPr lang="en-GB" sz="2400" dirty="0">
                <a:solidFill>
                  <a:srgbClr val="2A2A2A"/>
                </a:solidFill>
              </a:rPr>
              <a:t>certain </a:t>
            </a:r>
            <a:r>
              <a:rPr lang="en-GB" sz="2400" b="0" i="0" dirty="0">
                <a:solidFill>
                  <a:srgbClr val="2A2A2A"/>
                </a:solidFill>
                <a:effectLst/>
              </a:rPr>
              <a:t>skills for a succ</a:t>
            </a:r>
            <a:r>
              <a:rPr lang="en-GB" sz="2400" dirty="0">
                <a:solidFill>
                  <a:srgbClr val="2A2A2A"/>
                </a:solidFill>
              </a:rPr>
              <a:t>essful career.</a:t>
            </a:r>
            <a:endParaRPr lang="en-GB" sz="2400" b="0" i="0" dirty="0">
              <a:solidFill>
                <a:srgbClr val="2A2A2A"/>
              </a:solidFill>
              <a:effectLst/>
            </a:endParaRPr>
          </a:p>
          <a:p>
            <a:pPr algn="l"/>
            <a:endParaRPr lang="en-GB" sz="2400" dirty="0">
              <a:solidFill>
                <a:srgbClr val="2A2A2A"/>
              </a:solidFill>
            </a:endParaRPr>
          </a:p>
          <a:p>
            <a:pPr algn="l"/>
            <a:r>
              <a:rPr lang="en-GB" sz="2400" b="0" i="0" dirty="0">
                <a:solidFill>
                  <a:srgbClr val="2A2A2A"/>
                </a:solidFill>
                <a:effectLst/>
              </a:rPr>
              <a:t>Some </a:t>
            </a:r>
            <a:r>
              <a:rPr lang="en-GB" sz="2400" b="1" i="0" dirty="0">
                <a:solidFill>
                  <a:srgbClr val="2A2A2A"/>
                </a:solidFill>
                <a:effectLst/>
              </a:rPr>
              <a:t>technical skills </a:t>
            </a:r>
            <a:r>
              <a:rPr lang="en-GB" sz="2400" b="0" i="0" dirty="0">
                <a:solidFill>
                  <a:srgbClr val="2A2A2A"/>
                </a:solidFill>
                <a:effectLst/>
              </a:rPr>
              <a:t>will be specific to </a:t>
            </a:r>
            <a:r>
              <a:rPr lang="en-GB" sz="2400" dirty="0">
                <a:solidFill>
                  <a:srgbClr val="2A2A2A"/>
                </a:solidFill>
              </a:rPr>
              <a:t>a</a:t>
            </a:r>
            <a:r>
              <a:rPr lang="en-GB" sz="2400" b="0" i="0" dirty="0">
                <a:solidFill>
                  <a:srgbClr val="2A2A2A"/>
                </a:solidFill>
                <a:effectLst/>
              </a:rPr>
              <a:t> job, like computer skills to work in IT or </a:t>
            </a:r>
            <a:r>
              <a:rPr lang="en-GB" sz="2400" dirty="0">
                <a:solidFill>
                  <a:srgbClr val="2A2A2A"/>
                </a:solidFill>
              </a:rPr>
              <a:t>food preparation </a:t>
            </a:r>
            <a:r>
              <a:rPr lang="en-GB" sz="2400" b="0" i="0" dirty="0">
                <a:solidFill>
                  <a:srgbClr val="2A2A2A"/>
                </a:solidFill>
                <a:effectLst/>
              </a:rPr>
              <a:t>skills to work in catering, but there are also some </a:t>
            </a:r>
            <a:r>
              <a:rPr lang="en-GB" sz="2400" b="1" i="0" dirty="0">
                <a:solidFill>
                  <a:srgbClr val="2A2A2A"/>
                </a:solidFill>
                <a:effectLst/>
              </a:rPr>
              <a:t>essential skills </a:t>
            </a:r>
            <a:r>
              <a:rPr lang="en-GB" sz="2400" b="0" i="0" dirty="0">
                <a:solidFill>
                  <a:srgbClr val="2A2A2A"/>
                </a:solidFill>
                <a:effectLst/>
              </a:rPr>
              <a:t>that </a:t>
            </a:r>
            <a:r>
              <a:rPr lang="en-GB" sz="2400" dirty="0">
                <a:solidFill>
                  <a:srgbClr val="2A2A2A"/>
                </a:solidFill>
              </a:rPr>
              <a:t>are needed by everybody, for any job</a:t>
            </a:r>
            <a:r>
              <a:rPr lang="en-GB" sz="2400" b="0" i="0" dirty="0">
                <a:solidFill>
                  <a:srgbClr val="2A2A2A"/>
                </a:solidFill>
                <a:effectLst/>
              </a:rPr>
              <a:t>. </a:t>
            </a:r>
          </a:p>
        </p:txBody>
      </p:sp>
    </p:spTree>
    <p:custDataLst>
      <p:tags r:id="rId1"/>
    </p:custDataLst>
    <p:extLst>
      <p:ext uri="{BB962C8B-B14F-4D97-AF65-F5344CB8AC3E}">
        <p14:creationId xmlns:p14="http://schemas.microsoft.com/office/powerpoint/2010/main" val="2329347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359638" y="2740995"/>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2"/>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0"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Paired activity</a:t>
            </a:r>
          </a:p>
          <a:p>
            <a:pPr algn="ctr"/>
            <a:r>
              <a:rPr lang="en-GB" sz="2400" dirty="0"/>
              <a:t> 5-15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6" name="Group 5">
            <a:extLst>
              <a:ext uri="{FF2B5EF4-FFF2-40B4-BE49-F238E27FC236}">
                <a16:creationId xmlns:a16="http://schemas.microsoft.com/office/drawing/2014/main" id="{5EE5A5FE-02E5-41FC-B45D-606702737503}"/>
              </a:ext>
            </a:extLst>
          </p:cNvPr>
          <p:cNvGrpSpPr/>
          <p:nvPr/>
        </p:nvGrpSpPr>
        <p:grpSpPr>
          <a:xfrm>
            <a:off x="196479" y="3277107"/>
            <a:ext cx="5948104" cy="3181027"/>
            <a:chOff x="221332" y="3359955"/>
            <a:chExt cx="5948104" cy="3181027"/>
          </a:xfrm>
        </p:grpSpPr>
        <p:sp>
          <p:nvSpPr>
            <p:cNvPr id="22" name="Rectangle 21">
              <a:extLst>
                <a:ext uri="{FF2B5EF4-FFF2-40B4-BE49-F238E27FC236}">
                  <a16:creationId xmlns:a16="http://schemas.microsoft.com/office/drawing/2014/main" id="{1378B12F-1BE8-4FC0-B470-06DA72D75F48}"/>
                </a:ext>
              </a:extLst>
            </p:cNvPr>
            <p:cNvSpPr/>
            <p:nvPr/>
          </p:nvSpPr>
          <p:spPr>
            <a:xfrm>
              <a:off x="1794053" y="5030243"/>
              <a:ext cx="4375383" cy="1510739"/>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be aware of key stage 4 choices and where subjects can lead</a:t>
              </a:r>
            </a:p>
          </p:txBody>
        </p:sp>
        <p:sp>
          <p:nvSpPr>
            <p:cNvPr id="42" name="Rectangle 41">
              <a:extLst>
                <a:ext uri="{FF2B5EF4-FFF2-40B4-BE49-F238E27FC236}">
                  <a16:creationId xmlns:a16="http://schemas.microsoft.com/office/drawing/2014/main" id="{B62C6213-2278-4E21-8662-B5D9C22B8911}"/>
                </a:ext>
              </a:extLst>
            </p:cNvPr>
            <p:cNvSpPr/>
            <p:nvPr/>
          </p:nvSpPr>
          <p:spPr>
            <a:xfrm>
              <a:off x="1785260" y="3359955"/>
              <a:ext cx="4375383" cy="151562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know what a qualification is and start to prepare for choosing your GCSEs</a:t>
              </a:r>
            </a:p>
          </p:txBody>
        </p:sp>
        <p:grpSp>
          <p:nvGrpSpPr>
            <p:cNvPr id="45" name="Group 44">
              <a:extLst>
                <a:ext uri="{FF2B5EF4-FFF2-40B4-BE49-F238E27FC236}">
                  <a16:creationId xmlns:a16="http://schemas.microsoft.com/office/drawing/2014/main" id="{84A95C83-9C7F-470B-B444-C1C377789520}"/>
                </a:ext>
              </a:extLst>
            </p:cNvPr>
            <p:cNvGrpSpPr/>
            <p:nvPr/>
          </p:nvGrpSpPr>
          <p:grpSpPr>
            <a:xfrm>
              <a:off x="249139" y="3379958"/>
              <a:ext cx="1399010" cy="1495622"/>
              <a:chOff x="235706" y="2981002"/>
              <a:chExt cx="1377950" cy="1474788"/>
            </a:xfrm>
          </p:grpSpPr>
          <p:sp>
            <p:nvSpPr>
              <p:cNvPr id="46" name="Rectangle 5">
                <a:extLst>
                  <a:ext uri="{FF2B5EF4-FFF2-40B4-BE49-F238E27FC236}">
                    <a16:creationId xmlns:a16="http://schemas.microsoft.com/office/drawing/2014/main" id="{CFD1269D-DD8C-4CC9-9BE7-C2ECF5359E2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8">
                <a:extLst>
                  <a:ext uri="{FF2B5EF4-FFF2-40B4-BE49-F238E27FC236}">
                    <a16:creationId xmlns:a16="http://schemas.microsoft.com/office/drawing/2014/main" id="{CA9415E2-F39E-4386-AC9E-33BF8E2F33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7" name="Rectangle 6">
              <a:extLst>
                <a:ext uri="{FF2B5EF4-FFF2-40B4-BE49-F238E27FC236}">
                  <a16:creationId xmlns:a16="http://schemas.microsoft.com/office/drawing/2014/main" id="{6631E5A3-73B9-4700-86CD-1EEF4DF5C8DB}"/>
                </a:ext>
              </a:extLst>
            </p:cNvPr>
            <p:cNvSpPr>
              <a:spLocks noChangeArrowheads="1"/>
            </p:cNvSpPr>
            <p:nvPr/>
          </p:nvSpPr>
          <p:spPr bwMode="auto">
            <a:xfrm>
              <a:off x="221332" y="5030243"/>
              <a:ext cx="1399010" cy="149562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DE3429E4-AAB9-4A91-B791-DBAB16CB35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531" y="5142486"/>
              <a:ext cx="960611" cy="12287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custDataLst>
      <p:tags r:id="rId1"/>
    </p:custDataLst>
    <p:extLst>
      <p:ext uri="{BB962C8B-B14F-4D97-AF65-F5344CB8AC3E}">
        <p14:creationId xmlns:p14="http://schemas.microsoft.com/office/powerpoint/2010/main" val="350441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Skills Warm-up</a:t>
            </a:r>
          </a:p>
        </p:txBody>
      </p:sp>
      <p:sp>
        <p:nvSpPr>
          <p:cNvPr id="7" name="TextBox 6">
            <a:extLst>
              <a:ext uri="{FF2B5EF4-FFF2-40B4-BE49-F238E27FC236}">
                <a16:creationId xmlns:a16="http://schemas.microsoft.com/office/drawing/2014/main" id="{EA1861FD-4F58-419A-B1DA-0E786DB8C38C}"/>
              </a:ext>
            </a:extLst>
          </p:cNvPr>
          <p:cNvSpPr txBox="1"/>
          <p:nvPr/>
        </p:nvSpPr>
        <p:spPr>
          <a:xfrm>
            <a:off x="459991" y="1140386"/>
            <a:ext cx="8186438" cy="2215991"/>
          </a:xfrm>
          <a:prstGeom prst="rect">
            <a:avLst/>
          </a:prstGeom>
          <a:solidFill>
            <a:schemeClr val="bg1"/>
          </a:solidFill>
        </p:spPr>
        <p:txBody>
          <a:bodyPr wrap="square" rtlCol="0">
            <a:spAutoFit/>
          </a:bodyPr>
          <a:lstStyle/>
          <a:p>
            <a:r>
              <a:rPr lang="en-GB" sz="2400" dirty="0"/>
              <a:t>Working in pairs, you have 5 minutes to try to think of as many different skills that you may need for the world of work. </a:t>
            </a:r>
          </a:p>
          <a:p>
            <a:endParaRPr lang="en-GB" sz="2400" dirty="0"/>
          </a:p>
          <a:p>
            <a:r>
              <a:rPr lang="en-GB" sz="2400" dirty="0"/>
              <a:t>Which skills do you think are </a:t>
            </a:r>
            <a:r>
              <a:rPr lang="en-GB" sz="2400" b="1" dirty="0"/>
              <a:t>essential skills </a:t>
            </a:r>
            <a:r>
              <a:rPr lang="en-GB" sz="2400" dirty="0"/>
              <a:t>that</a:t>
            </a:r>
            <a:r>
              <a:rPr lang="en-GB" sz="2400" b="1" dirty="0"/>
              <a:t> </a:t>
            </a:r>
            <a:r>
              <a:rPr lang="en-GB" sz="2400" dirty="0"/>
              <a:t>everyone needs for any job?</a:t>
            </a:r>
          </a:p>
          <a:p>
            <a:endParaRPr lang="en-GB" dirty="0"/>
          </a:p>
        </p:txBody>
      </p:sp>
      <p:grpSp>
        <p:nvGrpSpPr>
          <p:cNvPr id="4" name="Group 3">
            <a:extLst>
              <a:ext uri="{FF2B5EF4-FFF2-40B4-BE49-F238E27FC236}">
                <a16:creationId xmlns:a16="http://schemas.microsoft.com/office/drawing/2014/main" id="{049FC3D0-4320-4B85-91E8-78AD17DA53E7}"/>
              </a:ext>
            </a:extLst>
          </p:cNvPr>
          <p:cNvGrpSpPr/>
          <p:nvPr/>
        </p:nvGrpSpPr>
        <p:grpSpPr>
          <a:xfrm>
            <a:off x="453727" y="4123223"/>
            <a:ext cx="8192702" cy="1891233"/>
            <a:chOff x="406417" y="4398594"/>
            <a:chExt cx="8161386" cy="1891233"/>
          </a:xfrm>
        </p:grpSpPr>
        <p:pic>
          <p:nvPicPr>
            <p:cNvPr id="9" name="Picture 8" descr="Worker with protective gear looking up at construction site">
              <a:extLst>
                <a:ext uri="{FF2B5EF4-FFF2-40B4-BE49-F238E27FC236}">
                  <a16:creationId xmlns:a16="http://schemas.microsoft.com/office/drawing/2014/main" id="{BDECD4F7-4745-44C5-A2D5-3BC39CF5F1F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06417" y="4399055"/>
              <a:ext cx="2829317" cy="1885750"/>
            </a:xfrm>
            <a:prstGeom prst="rect">
              <a:avLst/>
            </a:prstGeom>
            <a:ln>
              <a:solidFill>
                <a:schemeClr val="bg1"/>
              </a:solidFill>
            </a:ln>
          </p:spPr>
        </p:pic>
        <p:pic>
          <p:nvPicPr>
            <p:cNvPr id="11" name="Picture 10" descr="Hairdresser using comb and hair-cutting shears to trim ends of man's hair">
              <a:extLst>
                <a:ext uri="{FF2B5EF4-FFF2-40B4-BE49-F238E27FC236}">
                  <a16:creationId xmlns:a16="http://schemas.microsoft.com/office/drawing/2014/main" id="{799494AC-8F14-4D6D-9D2D-7AC2F298E8E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140661" y="4398594"/>
              <a:ext cx="2825099" cy="1886211"/>
            </a:xfrm>
            <a:prstGeom prst="rect">
              <a:avLst/>
            </a:prstGeom>
            <a:ln>
              <a:solidFill>
                <a:schemeClr val="bg1"/>
              </a:solidFill>
            </a:ln>
          </p:spPr>
        </p:pic>
        <p:pic>
          <p:nvPicPr>
            <p:cNvPr id="16" name="Picture 15" descr="Hand holding pan">
              <a:extLst>
                <a:ext uri="{FF2B5EF4-FFF2-40B4-BE49-F238E27FC236}">
                  <a16:creationId xmlns:a16="http://schemas.microsoft.com/office/drawing/2014/main" id="{5F73169F-67E0-41F8-88F8-E2B8B59693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38486" y="4398594"/>
              <a:ext cx="2829317" cy="1891233"/>
            </a:xfrm>
            <a:prstGeom prst="rect">
              <a:avLst/>
            </a:prstGeom>
            <a:ln>
              <a:solidFill>
                <a:schemeClr val="bg1"/>
              </a:solidFill>
            </a:ln>
          </p:spPr>
        </p:pic>
      </p:grpSp>
      <p:sp>
        <p:nvSpPr>
          <p:cNvPr id="10" name="Star: 32 Points 9">
            <a:extLst>
              <a:ext uri="{FF2B5EF4-FFF2-40B4-BE49-F238E27FC236}">
                <a16:creationId xmlns:a16="http://schemas.microsoft.com/office/drawing/2014/main" id="{D2F8C665-E619-49E7-B1D6-0134535A2FDB}"/>
              </a:ext>
            </a:extLst>
          </p:cNvPr>
          <p:cNvSpPr/>
          <p:nvPr/>
        </p:nvSpPr>
        <p:spPr>
          <a:xfrm>
            <a:off x="7100790" y="2589532"/>
            <a:ext cx="1684612" cy="153369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12" name="Graphic 11">
            <a:extLst>
              <a:ext uri="{FF2B5EF4-FFF2-40B4-BE49-F238E27FC236}">
                <a16:creationId xmlns:a16="http://schemas.microsoft.com/office/drawing/2014/main" id="{67C89183-6D21-4F5B-B6E3-2881DDE8B8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75545" y="0"/>
            <a:ext cx="646331" cy="646331"/>
          </a:xfrm>
          <a:prstGeom prst="rect">
            <a:avLst/>
          </a:prstGeom>
        </p:spPr>
      </p:pic>
      <p:pic>
        <p:nvPicPr>
          <p:cNvPr id="15" name="Picture 14" descr="Icon&#10;&#10;Description automatically generated with medium confidence">
            <a:extLst>
              <a:ext uri="{FF2B5EF4-FFF2-40B4-BE49-F238E27FC236}">
                <a16:creationId xmlns:a16="http://schemas.microsoft.com/office/drawing/2014/main" id="{3F681A90-9E88-416D-9A3E-0D3625B0127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65152" y="-8198"/>
            <a:ext cx="762553" cy="762553"/>
          </a:xfrm>
          <a:prstGeom prst="rect">
            <a:avLst/>
          </a:prstGeom>
        </p:spPr>
      </p:pic>
    </p:spTree>
    <p:custDataLst>
      <p:tags r:id="rId1"/>
    </p:custDataLst>
    <p:extLst>
      <p:ext uri="{BB962C8B-B14F-4D97-AF65-F5344CB8AC3E}">
        <p14:creationId xmlns:p14="http://schemas.microsoft.com/office/powerpoint/2010/main" val="191666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0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The Essential Skills</a:t>
            </a:r>
          </a:p>
        </p:txBody>
      </p:sp>
      <p:pic>
        <p:nvPicPr>
          <p:cNvPr id="6" name="Graphic 5" descr="Badge 1 with solid fill">
            <a:extLst>
              <a:ext uri="{FF2B5EF4-FFF2-40B4-BE49-F238E27FC236}">
                <a16:creationId xmlns:a16="http://schemas.microsoft.com/office/drawing/2014/main" id="{87769867-6258-43F0-A4FE-6C46187B3C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pic>
        <p:nvPicPr>
          <p:cNvPr id="7" name="Picture 6">
            <a:extLst>
              <a:ext uri="{FF2B5EF4-FFF2-40B4-BE49-F238E27FC236}">
                <a16:creationId xmlns:a16="http://schemas.microsoft.com/office/drawing/2014/main" id="{CF801263-3F82-42EE-A9E8-6CAE5BD783A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6439" y="1133253"/>
            <a:ext cx="2198373" cy="2198373"/>
          </a:xfrm>
          <a:prstGeom prst="rect">
            <a:avLst/>
          </a:prstGeom>
        </p:spPr>
      </p:pic>
      <p:pic>
        <p:nvPicPr>
          <p:cNvPr id="9" name="Picture 8">
            <a:extLst>
              <a:ext uri="{FF2B5EF4-FFF2-40B4-BE49-F238E27FC236}">
                <a16:creationId xmlns:a16="http://schemas.microsoft.com/office/drawing/2014/main" id="{EEF8AA26-89CF-478A-8894-CF764A2C9C5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41217" y="3830879"/>
            <a:ext cx="2206669" cy="2206669"/>
          </a:xfrm>
          <a:prstGeom prst="rect">
            <a:avLst/>
          </a:prstGeom>
        </p:spPr>
      </p:pic>
      <p:pic>
        <p:nvPicPr>
          <p:cNvPr id="11" name="Picture 10">
            <a:extLst>
              <a:ext uri="{FF2B5EF4-FFF2-40B4-BE49-F238E27FC236}">
                <a16:creationId xmlns:a16="http://schemas.microsoft.com/office/drawing/2014/main" id="{517A27DB-3971-49E3-83BE-9F0B5EB8141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313338" y="1128177"/>
            <a:ext cx="2206669" cy="2206669"/>
          </a:xfrm>
          <a:prstGeom prst="rect">
            <a:avLst/>
          </a:prstGeom>
        </p:spPr>
      </p:pic>
      <p:pic>
        <p:nvPicPr>
          <p:cNvPr id="13" name="Picture 12">
            <a:extLst>
              <a:ext uri="{FF2B5EF4-FFF2-40B4-BE49-F238E27FC236}">
                <a16:creationId xmlns:a16="http://schemas.microsoft.com/office/drawing/2014/main" id="{9DAA7AC2-4466-48A4-B1A1-61D6C6782A4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323499" y="3830878"/>
            <a:ext cx="2206669" cy="2206669"/>
          </a:xfrm>
          <a:prstGeom prst="rect">
            <a:avLst/>
          </a:prstGeom>
        </p:spPr>
      </p:pic>
      <p:pic>
        <p:nvPicPr>
          <p:cNvPr id="15" name="Picture 14">
            <a:extLst>
              <a:ext uri="{FF2B5EF4-FFF2-40B4-BE49-F238E27FC236}">
                <a16:creationId xmlns:a16="http://schemas.microsoft.com/office/drawing/2014/main" id="{37EF9B06-E7DE-46FF-9A0D-DA3943B51AB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571999" y="1128184"/>
            <a:ext cx="2206669" cy="2206669"/>
          </a:xfrm>
          <a:prstGeom prst="rect">
            <a:avLst/>
          </a:prstGeom>
        </p:spPr>
      </p:pic>
      <p:pic>
        <p:nvPicPr>
          <p:cNvPr id="17" name="Picture 16">
            <a:extLst>
              <a:ext uri="{FF2B5EF4-FFF2-40B4-BE49-F238E27FC236}">
                <a16:creationId xmlns:a16="http://schemas.microsoft.com/office/drawing/2014/main" id="{5B31950A-D45E-4C97-95BF-0C8672156CF3}"/>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572000" y="3830882"/>
            <a:ext cx="2206669" cy="2206669"/>
          </a:xfrm>
          <a:prstGeom prst="rect">
            <a:avLst/>
          </a:prstGeom>
        </p:spPr>
      </p:pic>
      <p:pic>
        <p:nvPicPr>
          <p:cNvPr id="19" name="Picture 18">
            <a:extLst>
              <a:ext uri="{FF2B5EF4-FFF2-40B4-BE49-F238E27FC236}">
                <a16:creationId xmlns:a16="http://schemas.microsoft.com/office/drawing/2014/main" id="{F0351F61-CFDF-45F6-A729-5259E16FBCC3}"/>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6757298" y="1128180"/>
            <a:ext cx="2206669" cy="2206669"/>
          </a:xfrm>
          <a:prstGeom prst="rect">
            <a:avLst/>
          </a:prstGeom>
        </p:spPr>
      </p:pic>
      <p:pic>
        <p:nvPicPr>
          <p:cNvPr id="21" name="Picture 20">
            <a:extLst>
              <a:ext uri="{FF2B5EF4-FFF2-40B4-BE49-F238E27FC236}">
                <a16:creationId xmlns:a16="http://schemas.microsoft.com/office/drawing/2014/main" id="{C43003D5-16C6-473E-9E48-E0C28EFBA996}"/>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6762379" y="3835965"/>
            <a:ext cx="2198373" cy="2198373"/>
          </a:xfrm>
          <a:prstGeom prst="rect">
            <a:avLst/>
          </a:prstGeom>
        </p:spPr>
      </p:pic>
    </p:spTree>
    <p:custDataLst>
      <p:tags r:id="rId1"/>
    </p:custDataLst>
    <p:extLst>
      <p:ext uri="{BB962C8B-B14F-4D97-AF65-F5344CB8AC3E}">
        <p14:creationId xmlns:p14="http://schemas.microsoft.com/office/powerpoint/2010/main" val="361786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0C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Student Tasks</a:t>
            </a:r>
          </a:p>
        </p:txBody>
      </p:sp>
      <p:pic>
        <p:nvPicPr>
          <p:cNvPr id="6" name="Graphic 5">
            <a:extLst>
              <a:ext uri="{FF2B5EF4-FFF2-40B4-BE49-F238E27FC236}">
                <a16:creationId xmlns:a16="http://schemas.microsoft.com/office/drawing/2014/main" id="{083FEA32-7EFB-4DCC-921B-7481DCA43C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5545" y="0"/>
            <a:ext cx="646331" cy="646331"/>
          </a:xfrm>
          <a:prstGeom prst="rect">
            <a:avLst/>
          </a:prstGeom>
        </p:spPr>
      </p:pic>
      <p:sp>
        <p:nvSpPr>
          <p:cNvPr id="5" name="Rectangle 4">
            <a:extLst>
              <a:ext uri="{FF2B5EF4-FFF2-40B4-BE49-F238E27FC236}">
                <a16:creationId xmlns:a16="http://schemas.microsoft.com/office/drawing/2014/main" id="{C20355D4-593C-4081-B77A-1F7BF18195EE}"/>
              </a:ext>
            </a:extLst>
          </p:cNvPr>
          <p:cNvSpPr/>
          <p:nvPr/>
        </p:nvSpPr>
        <p:spPr>
          <a:xfrm>
            <a:off x="341523" y="1068636"/>
            <a:ext cx="8427904" cy="223642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If the students have access to a computer each or in pairs, continue with this presentation, </a:t>
            </a:r>
            <a:r>
              <a:rPr lang="en-GB" sz="2400" b="1" dirty="0">
                <a:solidFill>
                  <a:schemeClr val="accent4"/>
                </a:solidFill>
                <a:hlinkClick r:id="rId5" action="ppaction://hlinksldjump">
                  <a:extLst>
                    <a:ext uri="{A12FA001-AC4F-418D-AE19-62706E023703}">
                      <ahyp:hlinkClr xmlns:ahyp="http://schemas.microsoft.com/office/drawing/2018/hyperlinkcolor" val="tx"/>
                    </a:ext>
                  </a:extLst>
                </a:hlinkClick>
              </a:rPr>
              <a:t>from slide 63-69 </a:t>
            </a:r>
            <a:r>
              <a:rPr lang="en-GB" sz="2400" b="1" dirty="0">
                <a:solidFill>
                  <a:schemeClr val="bg1"/>
                </a:solidFill>
              </a:rPr>
              <a:t>and come back to </a:t>
            </a:r>
            <a:r>
              <a:rPr lang="en-GB" sz="2400" b="1" dirty="0">
                <a:solidFill>
                  <a:schemeClr val="accent4"/>
                </a:solidFill>
                <a:hlinkClick r:id="rId6" action="ppaction://hlinksldjump">
                  <a:extLst>
                    <a:ext uri="{A12FA001-AC4F-418D-AE19-62706E023703}">
                      <ahyp:hlinkClr xmlns:ahyp="http://schemas.microsoft.com/office/drawing/2018/hyperlinkcolor" val="tx"/>
                    </a:ext>
                  </a:extLst>
                </a:hlinkClick>
              </a:rPr>
              <a:t>slide 72 </a:t>
            </a:r>
            <a:r>
              <a:rPr lang="en-GB" sz="2400" b="1" dirty="0">
                <a:solidFill>
                  <a:schemeClr val="bg1"/>
                </a:solidFill>
              </a:rPr>
              <a:t>for final 10 minute task </a:t>
            </a:r>
            <a:endParaRPr lang="en-GB" dirty="0">
              <a:solidFill>
                <a:schemeClr val="bg1"/>
              </a:solidFill>
            </a:endParaRPr>
          </a:p>
        </p:txBody>
      </p:sp>
      <p:sp>
        <p:nvSpPr>
          <p:cNvPr id="8" name="Rectangle 7">
            <a:extLst>
              <a:ext uri="{FF2B5EF4-FFF2-40B4-BE49-F238E27FC236}">
                <a16:creationId xmlns:a16="http://schemas.microsoft.com/office/drawing/2014/main" id="{C7D5BD21-8D15-4E04-B49A-63C65C18D17A}"/>
              </a:ext>
            </a:extLst>
          </p:cNvPr>
          <p:cNvSpPr/>
          <p:nvPr/>
        </p:nvSpPr>
        <p:spPr>
          <a:xfrm>
            <a:off x="341523" y="3714517"/>
            <a:ext cx="8427904" cy="2236424"/>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If students DO NOT have access to a computer, </a:t>
            </a:r>
            <a:r>
              <a:rPr lang="en-GB" sz="2400" b="1" dirty="0">
                <a:solidFill>
                  <a:schemeClr val="accent4"/>
                </a:solidFill>
                <a:hlinkClick r:id="rId7" action="ppaction://hlinksldjump">
                  <a:extLst>
                    <a:ext uri="{A12FA001-AC4F-418D-AE19-62706E023703}">
                      <ahyp:hlinkClr xmlns:ahyp="http://schemas.microsoft.com/office/drawing/2018/hyperlinkcolor" val="tx"/>
                    </a:ext>
                  </a:extLst>
                </a:hlinkClick>
              </a:rPr>
              <a:t>go to slide 70 to end. </a:t>
            </a:r>
            <a:endParaRPr lang="en-GB" sz="2400" b="1" dirty="0">
              <a:solidFill>
                <a:schemeClr val="accent4"/>
              </a:solidFill>
            </a:endParaRPr>
          </a:p>
        </p:txBody>
      </p:sp>
      <p:pic>
        <p:nvPicPr>
          <p:cNvPr id="7" name="Graphic 6" descr="Monitor with solid fill">
            <a:extLst>
              <a:ext uri="{FF2B5EF4-FFF2-40B4-BE49-F238E27FC236}">
                <a16:creationId xmlns:a16="http://schemas.microsoft.com/office/drawing/2014/main" id="{9D3036A7-7F95-4BDE-A52A-2D68188D37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249757" y="1068636"/>
            <a:ext cx="644487" cy="644487"/>
          </a:xfrm>
          <a:prstGeom prst="rect">
            <a:avLst/>
          </a:prstGeom>
        </p:spPr>
      </p:pic>
      <p:pic>
        <p:nvPicPr>
          <p:cNvPr id="9" name="Graphic 8" descr="Clipboard with solid fill">
            <a:extLst>
              <a:ext uri="{FF2B5EF4-FFF2-40B4-BE49-F238E27FC236}">
                <a16:creationId xmlns:a16="http://schemas.microsoft.com/office/drawing/2014/main" id="{791DB3FF-3A55-4633-A429-10003B3E3B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49756" y="3895103"/>
            <a:ext cx="644488" cy="644488"/>
          </a:xfrm>
          <a:prstGeom prst="rect">
            <a:avLst/>
          </a:prstGeom>
        </p:spPr>
      </p:pic>
    </p:spTree>
    <p:custDataLst>
      <p:tags r:id="rId1"/>
    </p:custDataLst>
    <p:extLst>
      <p:ext uri="{BB962C8B-B14F-4D97-AF65-F5344CB8AC3E}">
        <p14:creationId xmlns:p14="http://schemas.microsoft.com/office/powerpoint/2010/main" val="11220429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70070"/>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88" y="948983"/>
            <a:ext cx="7907239" cy="1200329"/>
          </a:xfrm>
          <a:prstGeom prst="rect">
            <a:avLst/>
          </a:prstGeom>
          <a:solidFill>
            <a:schemeClr val="bg1"/>
          </a:solidFill>
        </p:spPr>
        <p:txBody>
          <a:bodyPr wrap="square">
            <a:spAutoFit/>
          </a:bodyPr>
          <a:lstStyle/>
          <a:p>
            <a:pPr marL="457200" indent="-457200">
              <a:buFont typeface="+mj-lt"/>
              <a:buAutoNum type="arabicPeriod"/>
            </a:pPr>
            <a:endParaRPr lang="en-GB" altLang="en-US" sz="2400" dirty="0">
              <a:latin typeface="Calibri" panose="020F0502020204030204" pitchFamily="34" charset="0"/>
            </a:endParaRPr>
          </a:p>
          <a:p>
            <a:pPr marL="457200" indent="-457200">
              <a:buFont typeface="+mj-lt"/>
              <a:buAutoNum type="arabicPeriod"/>
            </a:pPr>
            <a:r>
              <a:rPr lang="en-GB" altLang="en-US" sz="2400" dirty="0">
                <a:latin typeface="Calibri" panose="020F0502020204030204" pitchFamily="34" charset="0"/>
              </a:rPr>
              <a:t>Register or sign in to Careerpilot</a:t>
            </a:r>
          </a:p>
          <a:p>
            <a:pPr marL="457200" indent="-457200">
              <a:buFont typeface="+mj-lt"/>
              <a:buAutoNum type="arabicPeriod"/>
            </a:pPr>
            <a:endParaRPr lang="en-GB" altLang="en-US" sz="2400" b="1" dirty="0">
              <a:solidFill>
                <a:srgbClr val="002060"/>
              </a:solidFill>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sp>
        <p:nvSpPr>
          <p:cNvPr id="17" name="Rectangle 16">
            <a:extLst>
              <a:ext uri="{FF2B5EF4-FFF2-40B4-BE49-F238E27FC236}">
                <a16:creationId xmlns:a16="http://schemas.microsoft.com/office/drawing/2014/main" id="{3BC55CF2-B77A-44AE-992D-229739311946}"/>
              </a:ext>
            </a:extLst>
          </p:cNvPr>
          <p:cNvSpPr/>
          <p:nvPr/>
        </p:nvSpPr>
        <p:spPr>
          <a:xfrm>
            <a:off x="384989" y="2383180"/>
            <a:ext cx="7907238" cy="1200329"/>
          </a:xfrm>
          <a:prstGeom prst="rect">
            <a:avLst/>
          </a:prstGeom>
          <a:solidFill>
            <a:schemeClr val="bg1"/>
          </a:solidFill>
        </p:spPr>
        <p:txBody>
          <a:bodyPr wrap="square">
            <a:spAutoFit/>
          </a:bodyPr>
          <a:lstStyle/>
          <a:p>
            <a:pPr marL="457200" indent="-457200">
              <a:buAutoNum type="arabicPeriod" startAt="2"/>
            </a:pPr>
            <a:endParaRPr lang="en-GB" altLang="en-US" sz="2400" dirty="0">
              <a:latin typeface="Calibri" panose="020F0502020204030204" pitchFamily="34" charset="0"/>
            </a:endParaRPr>
          </a:p>
          <a:p>
            <a:pPr marL="457200" indent="-457200">
              <a:buAutoNum type="arabicPeriod" startAt="2"/>
            </a:pPr>
            <a:r>
              <a:rPr lang="en-GB" altLang="en-US" sz="2400" dirty="0">
                <a:latin typeface="Calibri" panose="020F0502020204030204" pitchFamily="34" charset="0"/>
              </a:rPr>
              <a:t>Complete or update your Skills Profile</a:t>
            </a:r>
          </a:p>
          <a:p>
            <a:pPr marL="457200" indent="-457200">
              <a:buAutoNum type="arabicPeriod" startAt="2"/>
            </a:pPr>
            <a:endParaRPr lang="en-GB" altLang="en-US" sz="2400" b="1" dirty="0">
              <a:solidFill>
                <a:srgbClr val="002060"/>
              </a:solidFill>
              <a:latin typeface="Calibri" panose="020F0502020204030204" pitchFamily="34" charset="0"/>
            </a:endParaRPr>
          </a:p>
        </p:txBody>
      </p:sp>
      <p:sp>
        <p:nvSpPr>
          <p:cNvPr id="19" name="Rectangle 18">
            <a:extLst>
              <a:ext uri="{FF2B5EF4-FFF2-40B4-BE49-F238E27FC236}">
                <a16:creationId xmlns:a16="http://schemas.microsoft.com/office/drawing/2014/main" id="{C243B871-C104-4EC7-9040-E0688A0D4D24}"/>
              </a:ext>
            </a:extLst>
          </p:cNvPr>
          <p:cNvSpPr/>
          <p:nvPr/>
        </p:nvSpPr>
        <p:spPr>
          <a:xfrm>
            <a:off x="384989" y="3798045"/>
            <a:ext cx="7907240" cy="1200329"/>
          </a:xfrm>
          <a:prstGeom prst="rect">
            <a:avLst/>
          </a:prstGeom>
          <a:solidFill>
            <a:schemeClr val="bg1"/>
          </a:solidFill>
        </p:spPr>
        <p:txBody>
          <a:bodyPr wrap="square">
            <a:spAutoFit/>
          </a:bodyPr>
          <a:lstStyle/>
          <a:p>
            <a:endParaRPr lang="en-GB" altLang="en-US" sz="2400" dirty="0">
              <a:latin typeface="Calibri" panose="020F0502020204030204" pitchFamily="34" charset="0"/>
            </a:endParaRPr>
          </a:p>
          <a:p>
            <a:r>
              <a:rPr lang="en-GB" altLang="en-US" sz="2400" dirty="0">
                <a:latin typeface="Calibri" panose="020F0502020204030204" pitchFamily="34" charset="0"/>
              </a:rPr>
              <a:t>3. Add 2 new activities where you have developed your skills</a:t>
            </a:r>
          </a:p>
          <a:p>
            <a:endParaRPr lang="en-GB" altLang="en-US" sz="2400" b="1" dirty="0">
              <a:solidFill>
                <a:srgbClr val="002060"/>
              </a:solidFill>
              <a:latin typeface="Calibri" panose="020F0502020204030204" pitchFamily="34" charset="0"/>
            </a:endParaRPr>
          </a:p>
        </p:txBody>
      </p:sp>
      <p:sp>
        <p:nvSpPr>
          <p:cNvPr id="20" name="Rectangle 19">
            <a:extLst>
              <a:ext uri="{FF2B5EF4-FFF2-40B4-BE49-F238E27FC236}">
                <a16:creationId xmlns:a16="http://schemas.microsoft.com/office/drawing/2014/main" id="{FCED8037-A006-4A81-9DFF-CACF2E4DCA16}"/>
              </a:ext>
            </a:extLst>
          </p:cNvPr>
          <p:cNvSpPr/>
          <p:nvPr/>
        </p:nvSpPr>
        <p:spPr>
          <a:xfrm>
            <a:off x="384989" y="5223836"/>
            <a:ext cx="7907240" cy="1200329"/>
          </a:xfrm>
          <a:prstGeom prst="rect">
            <a:avLst/>
          </a:prstGeom>
          <a:solidFill>
            <a:schemeClr val="bg1"/>
          </a:solidFill>
        </p:spPr>
        <p:txBody>
          <a:bodyPr wrap="square">
            <a:spAutoFit/>
          </a:bodyPr>
          <a:lstStyle/>
          <a:p>
            <a:endParaRPr lang="en-GB" altLang="en-US" sz="2400" dirty="0">
              <a:latin typeface="Calibri" panose="020F0502020204030204" pitchFamily="34" charset="0"/>
            </a:endParaRPr>
          </a:p>
          <a:p>
            <a:r>
              <a:rPr lang="en-GB" altLang="en-US" sz="2400" dirty="0">
                <a:latin typeface="Calibri" panose="020F0502020204030204" pitchFamily="34" charset="0"/>
              </a:rPr>
              <a:t>4. Compare your skills with those needed for 3 different jobs</a:t>
            </a:r>
          </a:p>
          <a:p>
            <a:endParaRPr lang="en-GB" altLang="en-US" sz="2400" b="1" dirty="0">
              <a:solidFill>
                <a:srgbClr val="002060"/>
              </a:solidFill>
              <a:latin typeface="Calibri" panose="020F0502020204030204" pitchFamily="34" charset="0"/>
            </a:endParaRPr>
          </a:p>
        </p:txBody>
      </p:sp>
      <p:pic>
        <p:nvPicPr>
          <p:cNvPr id="16" name="Graphic 15">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5" y="0"/>
            <a:ext cx="646331" cy="646331"/>
          </a:xfrm>
          <a:prstGeom prst="rect">
            <a:avLst/>
          </a:prstGeom>
        </p:spPr>
      </p:pic>
      <p:pic>
        <p:nvPicPr>
          <p:cNvPr id="4" name="Picture 3">
            <a:extLst>
              <a:ext uri="{FF2B5EF4-FFF2-40B4-BE49-F238E27FC236}">
                <a16:creationId xmlns:a16="http://schemas.microsoft.com/office/drawing/2014/main" id="{B4C7BFB9-C9E9-4BB2-BA3D-3DA11D8672D3}"/>
              </a:ext>
            </a:extLst>
          </p:cNvPr>
          <p:cNvPicPr>
            <a:picLocks noChangeAspect="1"/>
          </p:cNvPicPr>
          <p:nvPr/>
        </p:nvPicPr>
        <p:blipFill>
          <a:blip r:embed="rId4"/>
          <a:stretch>
            <a:fillRect/>
          </a:stretch>
        </p:blipFill>
        <p:spPr>
          <a:xfrm>
            <a:off x="7173675" y="2206307"/>
            <a:ext cx="1207072" cy="1495487"/>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E2C39DB4-23D6-46E5-A39E-CD83075A3064}"/>
              </a:ext>
            </a:extLst>
          </p:cNvPr>
          <p:cNvPicPr>
            <a:picLocks noChangeAspect="1"/>
          </p:cNvPicPr>
          <p:nvPr/>
        </p:nvPicPr>
        <p:blipFill>
          <a:blip r:embed="rId5"/>
          <a:stretch>
            <a:fillRect/>
          </a:stretch>
        </p:blipFill>
        <p:spPr>
          <a:xfrm>
            <a:off x="6033952" y="6079430"/>
            <a:ext cx="2814449" cy="689469"/>
          </a:xfrm>
          <a:prstGeom prst="rect">
            <a:avLst/>
          </a:prstGeom>
          <a:effectLst>
            <a:outerShdw blurRad="63500" sx="102000" sy="102000" algn="ctr" rotWithShape="0">
              <a:prstClr val="black">
                <a:alpha val="40000"/>
              </a:prstClr>
            </a:outerShdw>
          </a:effectLst>
        </p:spPr>
      </p:pic>
      <p:pic>
        <p:nvPicPr>
          <p:cNvPr id="21" name="Picture 20">
            <a:extLst>
              <a:ext uri="{FF2B5EF4-FFF2-40B4-BE49-F238E27FC236}">
                <a16:creationId xmlns:a16="http://schemas.microsoft.com/office/drawing/2014/main" id="{89A1ED7C-B363-44B4-925B-D157BFFCE837}"/>
              </a:ext>
            </a:extLst>
          </p:cNvPr>
          <p:cNvPicPr>
            <a:picLocks noChangeAspect="1"/>
          </p:cNvPicPr>
          <p:nvPr/>
        </p:nvPicPr>
        <p:blipFill>
          <a:blip r:embed="rId6"/>
          <a:stretch>
            <a:fillRect/>
          </a:stretch>
        </p:blipFill>
        <p:spPr>
          <a:xfrm>
            <a:off x="6033952" y="4664565"/>
            <a:ext cx="2767241" cy="689828"/>
          </a:xfrm>
          <a:prstGeom prst="rect">
            <a:avLst/>
          </a:prstGeom>
          <a:effectLst>
            <a:outerShdw blurRad="63500" sx="102000" sy="102000" algn="ctr" rotWithShape="0">
              <a:prstClr val="black">
                <a:alpha val="40000"/>
              </a:prstClr>
            </a:outerShdw>
          </a:effectLst>
        </p:spPr>
      </p:pic>
      <p:pic>
        <p:nvPicPr>
          <p:cNvPr id="3" name="Picture 2" descr="A screenshot of a computer&#10;&#10;Description automatically generated">
            <a:extLst>
              <a:ext uri="{FF2B5EF4-FFF2-40B4-BE49-F238E27FC236}">
                <a16:creationId xmlns:a16="http://schemas.microsoft.com/office/drawing/2014/main" id="{C4DD1E99-E11A-9F10-53B1-2198BA030EB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852" t="3187" r="11306" b="4904"/>
          <a:stretch/>
        </p:blipFill>
        <p:spPr>
          <a:xfrm>
            <a:off x="6582840" y="937960"/>
            <a:ext cx="1709387" cy="115006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364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0072BA"/>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39631" y="36987"/>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315650" y="989694"/>
            <a:ext cx="4677275" cy="5613923"/>
          </a:xfrm>
          <a:prstGeom prst="rect">
            <a:avLst/>
          </a:prstGeom>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028" y="4184482"/>
            <a:ext cx="2391229"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Explosion 2 20"/>
          <p:cNvSpPr/>
          <p:nvPr/>
        </p:nvSpPr>
        <p:spPr>
          <a:xfrm>
            <a:off x="3276793" y="2793618"/>
            <a:ext cx="5716132" cy="3949350"/>
          </a:xfrm>
          <a:prstGeom prst="irregularSeal2">
            <a:avLst/>
          </a:prstGeom>
          <a:solidFill>
            <a:srgbClr val="002060"/>
          </a:solidFill>
          <a:ln w="5715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If you have registered before – sign in</a:t>
            </a:r>
          </a:p>
        </p:txBody>
      </p:sp>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270303" y="1574312"/>
            <a:ext cx="3767655" cy="2438611"/>
          </a:xfrm>
          <a:prstGeom prst="rect">
            <a:avLst/>
          </a:prstGeom>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2852" y="1295165"/>
            <a:ext cx="1502798"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10">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70303" y="56910"/>
            <a:ext cx="646331" cy="646331"/>
          </a:xfrm>
          <a:prstGeom prst="rect">
            <a:avLst/>
          </a:prstGeom>
        </p:spPr>
      </p:pic>
    </p:spTree>
    <p:extLst>
      <p:ext uri="{BB962C8B-B14F-4D97-AF65-F5344CB8AC3E}">
        <p14:creationId xmlns:p14="http://schemas.microsoft.com/office/powerpoint/2010/main" val="2935548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12526"/>
            <a:ext cx="9158780" cy="6858000"/>
          </a:xfrm>
          <a:prstGeom prst="rect">
            <a:avLst/>
          </a:prstGeom>
          <a:solidFill>
            <a:srgbClr val="0072BA"/>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9" name="Picture 8"/>
          <p:cNvPicPr>
            <a:picLocks noChangeAspect="1"/>
          </p:cNvPicPr>
          <p:nvPr/>
        </p:nvPicPr>
        <p:blipFill>
          <a:blip r:embed="rId3"/>
          <a:stretch>
            <a:fillRect/>
          </a:stretch>
        </p:blipFill>
        <p:spPr>
          <a:xfrm>
            <a:off x="132463" y="1340669"/>
            <a:ext cx="4821529" cy="2410764"/>
          </a:xfrm>
          <a:prstGeom prst="rect">
            <a:avLst/>
          </a:prstGeom>
          <a:ln>
            <a:solidFill>
              <a:srgbClr val="00AF61"/>
            </a:solidFill>
          </a:ln>
          <a:effectLst>
            <a:outerShdw blurRad="63500" sx="102000" sy="102000" algn="ctr" rotWithShape="0">
              <a:prstClr val="black">
                <a:alpha val="40000"/>
              </a:prstClr>
            </a:outerShdw>
          </a:effectLst>
        </p:spPr>
      </p:pic>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1233889" y="-1"/>
            <a:ext cx="7414351" cy="646331"/>
          </a:xfrm>
          <a:prstGeom prst="rect">
            <a:avLst/>
          </a:prstGeom>
          <a:noFill/>
          <a:ln w="9525">
            <a:noFill/>
            <a:miter lim="800000"/>
            <a:headEnd/>
            <a:tailEnd/>
          </a:ln>
        </p:spPr>
        <p:txBody>
          <a:bodyPr wrap="square">
            <a:spAutoFit/>
          </a:bodyPr>
          <a:lstStyle/>
          <a:p>
            <a:r>
              <a:rPr lang="en-GB" sz="3600" dirty="0">
                <a:solidFill>
                  <a:schemeClr val="bg1"/>
                </a:solidFill>
              </a:rPr>
              <a:t>Complete or update your Skills Profile</a:t>
            </a:r>
          </a:p>
        </p:txBody>
      </p:sp>
      <p:sp>
        <p:nvSpPr>
          <p:cNvPr id="12" name="Rectangle 11"/>
          <p:cNvSpPr/>
          <p:nvPr/>
        </p:nvSpPr>
        <p:spPr>
          <a:xfrm>
            <a:off x="21787" y="2398903"/>
            <a:ext cx="1860228" cy="7076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a:extLst>
              <a:ext uri="{FF2B5EF4-FFF2-40B4-BE49-F238E27FC236}">
                <a16:creationId xmlns:a16="http://schemas.microsoft.com/office/drawing/2014/main" id="{4C59FA7A-7925-4019-847C-56B01F7333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5545" y="0"/>
            <a:ext cx="646331" cy="646331"/>
          </a:xfrm>
          <a:prstGeom prst="rect">
            <a:avLst/>
          </a:prstGeom>
        </p:spPr>
      </p:pic>
      <p:pic>
        <p:nvPicPr>
          <p:cNvPr id="13" name="Picture 12">
            <a:extLst>
              <a:ext uri="{FF2B5EF4-FFF2-40B4-BE49-F238E27FC236}">
                <a16:creationId xmlns:a16="http://schemas.microsoft.com/office/drawing/2014/main" id="{B756E6DC-6646-4BF4-8928-1FBE8E46D0A3}"/>
              </a:ext>
            </a:extLst>
          </p:cNvPr>
          <p:cNvPicPr>
            <a:picLocks noChangeAspect="1"/>
          </p:cNvPicPr>
          <p:nvPr/>
        </p:nvPicPr>
        <p:blipFill>
          <a:blip r:embed="rId5"/>
          <a:stretch>
            <a:fillRect/>
          </a:stretch>
        </p:blipFill>
        <p:spPr>
          <a:xfrm>
            <a:off x="2031306" y="2149817"/>
            <a:ext cx="6980231" cy="4492961"/>
          </a:xfrm>
          <a:prstGeom prst="rect">
            <a:avLst/>
          </a:prstGeom>
          <a:effectLst>
            <a:outerShdw blurRad="63500" sx="102000" sy="102000" algn="ctr" rotWithShape="0">
              <a:prstClr val="black">
                <a:alpha val="40000"/>
              </a:prstClr>
            </a:outerShdw>
          </a:effectLst>
        </p:spPr>
      </p:pic>
      <p:pic>
        <p:nvPicPr>
          <p:cNvPr id="7" name="Picture 10" descr="Lo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5031" y="4026591"/>
            <a:ext cx="2764279" cy="273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237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A01A4A88-4D82-4FE8-BE2C-53587B2C4B3E}"/>
              </a:ext>
            </a:extLst>
          </p:cNvPr>
          <p:cNvSpPr>
            <a:spLocks noChangeArrowheads="1"/>
          </p:cNvSpPr>
          <p:nvPr/>
        </p:nvSpPr>
        <p:spPr bwMode="auto">
          <a:xfrm>
            <a:off x="-14780" y="0"/>
            <a:ext cx="9158780" cy="6921309"/>
          </a:xfrm>
          <a:prstGeom prst="rect">
            <a:avLst/>
          </a:prstGeom>
          <a:solidFill>
            <a:srgbClr val="0072BA"/>
          </a:solidFill>
          <a:ln w="9525">
            <a:solidFill>
              <a:schemeClr val="accent5">
                <a:lumMod val="50000"/>
              </a:schemeClr>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Rectangle 2"/>
          <p:cNvSpPr>
            <a:spLocks noChangeArrowheads="1"/>
          </p:cNvSpPr>
          <p:nvPr/>
        </p:nvSpPr>
        <p:spPr bwMode="auto">
          <a:xfrm>
            <a:off x="-14780" y="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mn-lt"/>
                <a:cs typeface="Calibri" panose="020F0502020204030204" pitchFamily="34" charset="0"/>
              </a:rPr>
              <a:t> </a:t>
            </a:r>
            <a:r>
              <a:rPr lang="en-GB" altLang="en-US" sz="3600" dirty="0">
                <a:solidFill>
                  <a:schemeClr val="bg1"/>
                </a:solidFill>
                <a:latin typeface="+mn-lt"/>
                <a:cs typeface="Calibri" panose="020F0502020204030204" pitchFamily="34" charset="0"/>
              </a:rPr>
              <a:t>Add activities</a:t>
            </a:r>
          </a:p>
        </p:txBody>
      </p:sp>
      <p:pic>
        <p:nvPicPr>
          <p:cNvPr id="9" name="Graphic 8">
            <a:extLst>
              <a:ext uri="{FF2B5EF4-FFF2-40B4-BE49-F238E27FC236}">
                <a16:creationId xmlns:a16="http://schemas.microsoft.com/office/drawing/2014/main" id="{5DA299BA-F3C6-4DC9-B9B2-00A6FE3D67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5" y="0"/>
            <a:ext cx="646331" cy="646331"/>
          </a:xfrm>
          <a:prstGeom prst="rect">
            <a:avLst/>
          </a:prstGeom>
        </p:spPr>
      </p:pic>
      <p:pic>
        <p:nvPicPr>
          <p:cNvPr id="3" name="Picture 2">
            <a:extLst>
              <a:ext uri="{FF2B5EF4-FFF2-40B4-BE49-F238E27FC236}">
                <a16:creationId xmlns:a16="http://schemas.microsoft.com/office/drawing/2014/main" id="{0F26131B-DAEE-4D1E-A453-5C207B751217}"/>
              </a:ext>
            </a:extLst>
          </p:cNvPr>
          <p:cNvPicPr>
            <a:picLocks noChangeAspect="1"/>
          </p:cNvPicPr>
          <p:nvPr/>
        </p:nvPicPr>
        <p:blipFill>
          <a:blip r:embed="rId4"/>
          <a:stretch>
            <a:fillRect/>
          </a:stretch>
        </p:blipFill>
        <p:spPr>
          <a:xfrm>
            <a:off x="821876" y="862086"/>
            <a:ext cx="7674324" cy="3431501"/>
          </a:xfrm>
          <a:prstGeom prst="rect">
            <a:avLst/>
          </a:prstGeom>
          <a:effectLst>
            <a:outerShdw blurRad="63500" sx="102000" sy="102000" algn="ctr" rotWithShape="0">
              <a:prstClr val="black">
                <a:alpha val="40000"/>
              </a:prstClr>
            </a:outerShdw>
          </a:effectLst>
        </p:spPr>
      </p:pic>
      <p:pic>
        <p:nvPicPr>
          <p:cNvPr id="15" name="Picture 10" descr="Loop">
            <a:extLst>
              <a:ext uri="{FF2B5EF4-FFF2-40B4-BE49-F238E27FC236}">
                <a16:creationId xmlns:a16="http://schemas.microsoft.com/office/drawing/2014/main" id="{1A9A8ADF-1ED7-49ED-9812-961DB3D2CA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3381" y="1364255"/>
            <a:ext cx="1991638" cy="738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3472764B-14F6-4851-A7C8-A31A372995C8}"/>
              </a:ext>
            </a:extLst>
          </p:cNvPr>
          <p:cNvPicPr>
            <a:picLocks noChangeAspect="1"/>
          </p:cNvPicPr>
          <p:nvPr/>
        </p:nvPicPr>
        <p:blipFill>
          <a:blip r:embed="rId6"/>
          <a:stretch>
            <a:fillRect/>
          </a:stretch>
        </p:blipFill>
        <p:spPr>
          <a:xfrm>
            <a:off x="2167003" y="3199037"/>
            <a:ext cx="4572001" cy="259678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65068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0072BA"/>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0" name="Picture 9">
            <a:extLst>
              <a:ext uri="{FF2B5EF4-FFF2-40B4-BE49-F238E27FC236}">
                <a16:creationId xmlns:a16="http://schemas.microsoft.com/office/drawing/2014/main" id="{0EE0FE4A-3382-442F-A79B-1122358E6E10}"/>
              </a:ext>
            </a:extLst>
          </p:cNvPr>
          <p:cNvPicPr>
            <a:picLocks noChangeAspect="1"/>
          </p:cNvPicPr>
          <p:nvPr/>
        </p:nvPicPr>
        <p:blipFill>
          <a:blip r:embed="rId3"/>
          <a:stretch>
            <a:fillRect/>
          </a:stretch>
        </p:blipFill>
        <p:spPr>
          <a:xfrm>
            <a:off x="647061" y="441200"/>
            <a:ext cx="7611143" cy="3559917"/>
          </a:xfrm>
          <a:prstGeom prst="rect">
            <a:avLst/>
          </a:prstGeom>
          <a:effectLst>
            <a:outerShdw blurRad="63500" sx="102000" sy="102000" algn="ctr" rotWithShape="0">
              <a:prstClr val="black">
                <a:alpha val="40000"/>
              </a:prstClr>
            </a:outerShdw>
          </a:effectLst>
        </p:spPr>
      </p:pic>
      <p:pic>
        <p:nvPicPr>
          <p:cNvPr id="13" name="Picture 10" descr="Loop">
            <a:extLst>
              <a:ext uri="{FF2B5EF4-FFF2-40B4-BE49-F238E27FC236}">
                <a16:creationId xmlns:a16="http://schemas.microsoft.com/office/drawing/2014/main" id="{392255CD-C02C-4B0E-B0F6-56602284F3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284" y="2587887"/>
            <a:ext cx="4525449" cy="1489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F63F6C8-3541-45E0-8432-ADE0B89C412B}"/>
              </a:ext>
            </a:extLst>
          </p:cNvPr>
          <p:cNvPicPr>
            <a:picLocks noChangeAspect="1"/>
          </p:cNvPicPr>
          <p:nvPr/>
        </p:nvPicPr>
        <p:blipFill>
          <a:blip r:embed="rId5"/>
          <a:stretch>
            <a:fillRect/>
          </a:stretch>
        </p:blipFill>
        <p:spPr>
          <a:xfrm>
            <a:off x="2956142" y="3583539"/>
            <a:ext cx="5937925" cy="2817940"/>
          </a:xfrm>
          <a:prstGeom prst="rect">
            <a:avLst/>
          </a:prstGeom>
          <a:effectLst>
            <a:outerShdw blurRad="63500" sx="102000" sy="102000" algn="ctr" rotWithShape="0">
              <a:prstClr val="black">
                <a:alpha val="40000"/>
              </a:prstClr>
            </a:outerShdw>
          </a:effectLst>
        </p:spPr>
      </p:pic>
      <p:sp>
        <p:nvSpPr>
          <p:cNvPr id="7" name="Rectangle 2">
            <a:extLst>
              <a:ext uri="{FF2B5EF4-FFF2-40B4-BE49-F238E27FC236}">
                <a16:creationId xmlns:a16="http://schemas.microsoft.com/office/drawing/2014/main" id="{B4DB97FB-F565-4E4B-B860-D94CA9830072}"/>
              </a:ext>
            </a:extLst>
          </p:cNvPr>
          <p:cNvSpPr>
            <a:spLocks noChangeArrowheads="1"/>
          </p:cNvSpPr>
          <p:nvPr/>
        </p:nvSpPr>
        <p:spPr bwMode="auto">
          <a:xfrm>
            <a:off x="-14780" y="0"/>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mn-lt"/>
                <a:cs typeface="Calibri" panose="020F0502020204030204" pitchFamily="34" charset="0"/>
              </a:rPr>
              <a:t> </a:t>
            </a:r>
            <a:r>
              <a:rPr lang="en-GB" altLang="en-US" sz="3600" dirty="0">
                <a:solidFill>
                  <a:schemeClr val="bg1"/>
                </a:solidFill>
                <a:latin typeface="+mn-lt"/>
                <a:cs typeface="Calibri" panose="020F0502020204030204" pitchFamily="34" charset="0"/>
              </a:rPr>
              <a:t>Compare your skills with a job</a:t>
            </a:r>
          </a:p>
        </p:txBody>
      </p:sp>
      <p:pic>
        <p:nvPicPr>
          <p:cNvPr id="8" name="Graphic 7">
            <a:extLst>
              <a:ext uri="{FF2B5EF4-FFF2-40B4-BE49-F238E27FC236}">
                <a16:creationId xmlns:a16="http://schemas.microsoft.com/office/drawing/2014/main" id="{5BC351F6-8FDE-4667-948B-054662C3FE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75545" y="0"/>
            <a:ext cx="646331" cy="646331"/>
          </a:xfrm>
          <a:prstGeom prst="rect">
            <a:avLst/>
          </a:prstGeom>
        </p:spPr>
      </p:pic>
    </p:spTree>
    <p:extLst>
      <p:ext uri="{BB962C8B-B14F-4D97-AF65-F5344CB8AC3E}">
        <p14:creationId xmlns:p14="http://schemas.microsoft.com/office/powerpoint/2010/main" val="365288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858000"/>
          </a:xfrm>
          <a:prstGeom prst="rect">
            <a:avLst/>
          </a:prstGeom>
          <a:solidFill>
            <a:srgbClr val="0072BA"/>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2364539" y="20566"/>
            <a:ext cx="4414922" cy="584775"/>
          </a:xfrm>
          <a:prstGeom prst="rect">
            <a:avLst/>
          </a:prstGeom>
          <a:noFill/>
          <a:ln w="9525">
            <a:noFill/>
            <a:miter lim="800000"/>
            <a:headEnd/>
            <a:tailEnd/>
          </a:ln>
        </p:spPr>
        <p:txBody>
          <a:bodyPr wrap="square">
            <a:spAutoFit/>
          </a:bodyPr>
          <a:lstStyle/>
          <a:p>
            <a:r>
              <a:rPr lang="en-GB" sz="3200" dirty="0">
                <a:solidFill>
                  <a:schemeClr val="bg1"/>
                </a:solidFill>
              </a:rPr>
              <a:t>Using your Career Tools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423735" y="1525317"/>
            <a:ext cx="2584953" cy="3907830"/>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245" y="1729649"/>
            <a:ext cx="2129293" cy="48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a:extLst>
              <a:ext uri="{FF2B5EF4-FFF2-40B4-BE49-F238E27FC236}">
                <a16:creationId xmlns:a16="http://schemas.microsoft.com/office/drawing/2014/main" id="{87A7F1F6-209F-472A-A91B-C379BE2857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5" y="0"/>
            <a:ext cx="646331" cy="646331"/>
          </a:xfrm>
          <a:prstGeom prst="rect">
            <a:avLst/>
          </a:prstGeom>
        </p:spPr>
      </p:pic>
      <p:pic>
        <p:nvPicPr>
          <p:cNvPr id="8" name="Picture 7">
            <a:extLst>
              <a:ext uri="{FF2B5EF4-FFF2-40B4-BE49-F238E27FC236}">
                <a16:creationId xmlns:a16="http://schemas.microsoft.com/office/drawing/2014/main" id="{1BDF00FB-2B21-456F-BC15-7E376BAE0A36}"/>
              </a:ext>
            </a:extLst>
          </p:cNvPr>
          <p:cNvPicPr>
            <a:picLocks noChangeAspect="1"/>
          </p:cNvPicPr>
          <p:nvPr/>
        </p:nvPicPr>
        <p:blipFill rotWithShape="1">
          <a:blip r:embed="rId6"/>
          <a:srcRect r="36353" b="16553"/>
          <a:stretch/>
        </p:blipFill>
        <p:spPr>
          <a:xfrm>
            <a:off x="3135639" y="1525317"/>
            <a:ext cx="5819872" cy="389666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955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8244"/>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0" y="1109521"/>
            <a:ext cx="7907239" cy="830997"/>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Register or sign in to Careerpilot</a:t>
            </a:r>
          </a:p>
          <a:p>
            <a:pPr marL="457200" indent="-457200">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46523"/>
            <a:ext cx="9144000" cy="830997"/>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013956" y="-6599"/>
            <a:ext cx="3558427" cy="646331"/>
          </a:xfrm>
          <a:prstGeom prst="rect">
            <a:avLst/>
          </a:prstGeom>
          <a:noFill/>
          <a:ln w="9525">
            <a:noFill/>
            <a:miter lim="800000"/>
            <a:headEnd/>
            <a:tailEnd/>
          </a:ln>
        </p:spPr>
        <p:txBody>
          <a:bodyPr wrap="square">
            <a:spAutoFit/>
          </a:bodyPr>
          <a:lstStyle/>
          <a:p>
            <a:pPr algn="ctr"/>
            <a:r>
              <a:rPr lang="en-GB" sz="3600" dirty="0" err="1">
                <a:solidFill>
                  <a:schemeClr val="bg1"/>
                </a:solidFill>
              </a:rPr>
              <a:t>Careerpilot</a:t>
            </a:r>
            <a:r>
              <a:rPr lang="en-GB" sz="3600" dirty="0">
                <a:solidFill>
                  <a:schemeClr val="bg1"/>
                </a:solidFill>
              </a:rPr>
              <a:t> Task</a:t>
            </a:r>
          </a:p>
        </p:txBody>
      </p:sp>
      <p:sp>
        <p:nvSpPr>
          <p:cNvPr id="17" name="Rectangle 16">
            <a:extLst>
              <a:ext uri="{FF2B5EF4-FFF2-40B4-BE49-F238E27FC236}">
                <a16:creationId xmlns:a16="http://schemas.microsoft.com/office/drawing/2014/main" id="{3BC55CF2-B77A-44AE-992D-229739311946}"/>
              </a:ext>
            </a:extLst>
          </p:cNvPr>
          <p:cNvSpPr/>
          <p:nvPr/>
        </p:nvSpPr>
        <p:spPr>
          <a:xfrm>
            <a:off x="384990" y="2439994"/>
            <a:ext cx="7907239"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Complete or update your Skills Profile</a:t>
            </a:r>
          </a:p>
          <a:p>
            <a:endParaRPr lang="en-GB" altLang="en-US" sz="2400" dirty="0">
              <a:latin typeface="Calibri" panose="020F0502020204030204" pitchFamily="34" charset="0"/>
            </a:endParaRPr>
          </a:p>
        </p:txBody>
      </p:sp>
      <p:sp>
        <p:nvSpPr>
          <p:cNvPr id="19" name="Rectangle 18">
            <a:extLst>
              <a:ext uri="{FF2B5EF4-FFF2-40B4-BE49-F238E27FC236}">
                <a16:creationId xmlns:a16="http://schemas.microsoft.com/office/drawing/2014/main" id="{C243B871-C104-4EC7-9040-E0688A0D4D24}"/>
              </a:ext>
            </a:extLst>
          </p:cNvPr>
          <p:cNvSpPr/>
          <p:nvPr/>
        </p:nvSpPr>
        <p:spPr>
          <a:xfrm>
            <a:off x="384989" y="3731624"/>
            <a:ext cx="790724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Add 2 new activities where you have developed your skills</a:t>
            </a:r>
          </a:p>
          <a:p>
            <a:endParaRPr lang="en-GB" altLang="en-US" sz="2400" dirty="0">
              <a:latin typeface="Calibri" panose="020F0502020204030204" pitchFamily="34" charset="0"/>
            </a:endParaRPr>
          </a:p>
        </p:txBody>
      </p:sp>
      <p:sp>
        <p:nvSpPr>
          <p:cNvPr id="20" name="Rectangle 19">
            <a:extLst>
              <a:ext uri="{FF2B5EF4-FFF2-40B4-BE49-F238E27FC236}">
                <a16:creationId xmlns:a16="http://schemas.microsoft.com/office/drawing/2014/main" id="{FCED8037-A006-4A81-9DFF-CACF2E4DCA16}"/>
              </a:ext>
            </a:extLst>
          </p:cNvPr>
          <p:cNvSpPr/>
          <p:nvPr/>
        </p:nvSpPr>
        <p:spPr>
          <a:xfrm>
            <a:off x="384989" y="5043734"/>
            <a:ext cx="790724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Compare your skills with those needed for 3 different jobs</a:t>
            </a:r>
          </a:p>
          <a:p>
            <a:endParaRPr lang="en-GB" altLang="en-US" sz="2400" dirty="0">
              <a:latin typeface="Calibri" panose="020F0502020204030204" pitchFamily="34" charset="0"/>
            </a:endParaRPr>
          </a:p>
        </p:txBody>
      </p:sp>
      <p:pic>
        <p:nvPicPr>
          <p:cNvPr id="16" name="Graphic 15">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5" y="0"/>
            <a:ext cx="646331" cy="646331"/>
          </a:xfrm>
          <a:prstGeom prst="rect">
            <a:avLst/>
          </a:prstGeom>
        </p:spPr>
      </p:pic>
      <p:pic>
        <p:nvPicPr>
          <p:cNvPr id="4" name="Picture 3">
            <a:extLst>
              <a:ext uri="{FF2B5EF4-FFF2-40B4-BE49-F238E27FC236}">
                <a16:creationId xmlns:a16="http://schemas.microsoft.com/office/drawing/2014/main" id="{B4C7BFB9-C9E9-4BB2-BA3D-3DA11D8672D3}"/>
              </a:ext>
            </a:extLst>
          </p:cNvPr>
          <p:cNvPicPr>
            <a:picLocks noChangeAspect="1"/>
          </p:cNvPicPr>
          <p:nvPr/>
        </p:nvPicPr>
        <p:blipFill>
          <a:blip r:embed="rId4"/>
          <a:stretch>
            <a:fillRect/>
          </a:stretch>
        </p:blipFill>
        <p:spPr>
          <a:xfrm>
            <a:off x="5885321" y="2243116"/>
            <a:ext cx="1044743" cy="1294371"/>
          </a:xfrm>
          <a:prstGeom prst="rect">
            <a:avLst/>
          </a:prstGeom>
          <a:effectLst>
            <a:glow rad="63500">
              <a:schemeClr val="accent1">
                <a:satMod val="175000"/>
                <a:alpha val="40000"/>
              </a:schemeClr>
            </a:glow>
          </a:effectLst>
        </p:spPr>
      </p:pic>
      <p:pic>
        <p:nvPicPr>
          <p:cNvPr id="9" name="Picture 8">
            <a:extLst>
              <a:ext uri="{FF2B5EF4-FFF2-40B4-BE49-F238E27FC236}">
                <a16:creationId xmlns:a16="http://schemas.microsoft.com/office/drawing/2014/main" id="{E2C39DB4-23D6-46E5-A39E-CD83075A3064}"/>
              </a:ext>
            </a:extLst>
          </p:cNvPr>
          <p:cNvPicPr>
            <a:picLocks noChangeAspect="1"/>
          </p:cNvPicPr>
          <p:nvPr/>
        </p:nvPicPr>
        <p:blipFill>
          <a:blip r:embed="rId5"/>
          <a:stretch>
            <a:fillRect/>
          </a:stretch>
        </p:blipFill>
        <p:spPr>
          <a:xfrm>
            <a:off x="5757347" y="5501578"/>
            <a:ext cx="2814449" cy="689469"/>
          </a:xfrm>
          <a:prstGeom prst="rect">
            <a:avLst/>
          </a:prstGeom>
        </p:spPr>
      </p:pic>
      <p:pic>
        <p:nvPicPr>
          <p:cNvPr id="21" name="Picture 20">
            <a:extLst>
              <a:ext uri="{FF2B5EF4-FFF2-40B4-BE49-F238E27FC236}">
                <a16:creationId xmlns:a16="http://schemas.microsoft.com/office/drawing/2014/main" id="{89A1ED7C-B363-44B4-925B-D157BFFCE837}"/>
              </a:ext>
            </a:extLst>
          </p:cNvPr>
          <p:cNvPicPr>
            <a:picLocks noChangeAspect="1"/>
          </p:cNvPicPr>
          <p:nvPr/>
        </p:nvPicPr>
        <p:blipFill>
          <a:blip r:embed="rId6"/>
          <a:stretch>
            <a:fillRect/>
          </a:stretch>
        </p:blipFill>
        <p:spPr>
          <a:xfrm>
            <a:off x="6168710" y="4173550"/>
            <a:ext cx="2767241" cy="689828"/>
          </a:xfrm>
          <a:prstGeom prst="rect">
            <a:avLst/>
          </a:prstGeom>
        </p:spPr>
      </p:pic>
      <p:sp>
        <p:nvSpPr>
          <p:cNvPr id="18" name="Star: 32 Points 17">
            <a:extLst>
              <a:ext uri="{FF2B5EF4-FFF2-40B4-BE49-F238E27FC236}">
                <a16:creationId xmlns:a16="http://schemas.microsoft.com/office/drawing/2014/main" id="{8414E9ED-BFFE-49F3-A08B-C47A7FE486DF}"/>
              </a:ext>
            </a:extLst>
          </p:cNvPr>
          <p:cNvSpPr/>
          <p:nvPr/>
        </p:nvSpPr>
        <p:spPr>
          <a:xfrm>
            <a:off x="7289859" y="837626"/>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pic>
        <p:nvPicPr>
          <p:cNvPr id="22" name="Graphic 21" descr="Monitor with solid fill">
            <a:extLst>
              <a:ext uri="{FF2B5EF4-FFF2-40B4-BE49-F238E27FC236}">
                <a16:creationId xmlns:a16="http://schemas.microsoft.com/office/drawing/2014/main" id="{C7AC2B6B-7F7B-4705-817A-879C896C2A5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299623" y="22466"/>
            <a:ext cx="644487" cy="644487"/>
          </a:xfrm>
          <a:prstGeom prst="rect">
            <a:avLst/>
          </a:prstGeom>
        </p:spPr>
      </p:pic>
      <p:sp>
        <p:nvSpPr>
          <p:cNvPr id="3" name="TextBox 2">
            <a:extLst>
              <a:ext uri="{FF2B5EF4-FFF2-40B4-BE49-F238E27FC236}">
                <a16:creationId xmlns:a16="http://schemas.microsoft.com/office/drawing/2014/main" id="{52B310DF-FB90-4F14-AACB-136CA06888B7}"/>
              </a:ext>
            </a:extLst>
          </p:cNvPr>
          <p:cNvSpPr txBox="1"/>
          <p:nvPr/>
        </p:nvSpPr>
        <p:spPr>
          <a:xfrm>
            <a:off x="2975290" y="6214597"/>
            <a:ext cx="3193420" cy="461665"/>
          </a:xfrm>
          <a:prstGeom prst="rect">
            <a:avLst/>
          </a:prstGeom>
          <a:noFill/>
        </p:spPr>
        <p:txBody>
          <a:bodyPr wrap="square" rtlCol="0">
            <a:spAutoFit/>
          </a:bodyPr>
          <a:lstStyle/>
          <a:p>
            <a:r>
              <a:rPr lang="en-GB" sz="2400" b="1" dirty="0">
                <a:solidFill>
                  <a:schemeClr val="accent4"/>
                </a:solidFill>
                <a:hlinkClick r:id="rId8" action="ppaction://hlinksldjump">
                  <a:extLst>
                    <a:ext uri="{A12FA001-AC4F-418D-AE19-62706E023703}">
                      <ahyp:hlinkClr xmlns:ahyp="http://schemas.microsoft.com/office/drawing/2018/hyperlinkcolor" val="tx"/>
                    </a:ext>
                  </a:extLst>
                </a:hlinkClick>
              </a:rPr>
              <a:t>Click here for next slide</a:t>
            </a:r>
            <a:endParaRPr lang="en-GB" sz="2400" b="1" dirty="0">
              <a:solidFill>
                <a:schemeClr val="accent4"/>
              </a:solidFill>
            </a:endParaRPr>
          </a:p>
        </p:txBody>
      </p:sp>
      <p:pic>
        <p:nvPicPr>
          <p:cNvPr id="5" name="Picture 4" descr="A screenshot of a computer&#10;&#10;Description automatically generated">
            <a:extLst>
              <a:ext uri="{FF2B5EF4-FFF2-40B4-BE49-F238E27FC236}">
                <a16:creationId xmlns:a16="http://schemas.microsoft.com/office/drawing/2014/main" id="{2BF9846A-FBFA-3998-6CDB-82C52BF9AC0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1852" t="3187" r="11306" b="4904"/>
          <a:stretch/>
        </p:blipFill>
        <p:spPr>
          <a:xfrm>
            <a:off x="5493943" y="950066"/>
            <a:ext cx="1709387" cy="1150062"/>
          </a:xfrm>
          <a:prstGeom prst="rect">
            <a:avLst/>
          </a:prstGeom>
        </p:spPr>
      </p:pic>
    </p:spTree>
    <p:extLst>
      <p:ext uri="{BB962C8B-B14F-4D97-AF65-F5344CB8AC3E}">
        <p14:creationId xmlns:p14="http://schemas.microsoft.com/office/powerpoint/2010/main" val="326178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heel(1)">
                                      <p:cBhvr>
                                        <p:cTn id="55" dur="20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
                                        </p:tgtEl>
                                        <p:attrNameLst>
                                          <p:attrName>style.visibility</p:attrName>
                                        </p:attrNameLst>
                                      </p:cBhvr>
                                      <p:to>
                                        <p:strVal val="visible"/>
                                      </p:to>
                                    </p:set>
                                    <p:anim calcmode="lin" valueType="num">
                                      <p:cBhvr additive="base">
                                        <p:cTn id="60" dur="500" fill="hold"/>
                                        <p:tgtEl>
                                          <p:spTgt spid="3"/>
                                        </p:tgtEl>
                                        <p:attrNameLst>
                                          <p:attrName>ppt_x</p:attrName>
                                        </p:attrNameLst>
                                      </p:cBhvr>
                                      <p:tavLst>
                                        <p:tav tm="0">
                                          <p:val>
                                            <p:strVal val="#ppt_x"/>
                                          </p:val>
                                        </p:tav>
                                        <p:tav tm="100000">
                                          <p:val>
                                            <p:strVal val="#ppt_x"/>
                                          </p:val>
                                        </p:tav>
                                      </p:tavLst>
                                    </p:anim>
                                    <p:anim calcmode="lin" valueType="num">
                                      <p:cBhvr additive="base">
                                        <p:cTn id="6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9" grpId="0" animBg="1"/>
      <p:bldP spid="20" grpId="0" animBg="1"/>
      <p:bldP spid="18"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career?</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40" t="11983" r="-266" b="21065"/>
          <a:stretch/>
        </p:blipFill>
        <p:spPr>
          <a:xfrm>
            <a:off x="383458" y="958467"/>
            <a:ext cx="8377083" cy="5453415"/>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589935" y="1134737"/>
            <a:ext cx="7895303" cy="3046988"/>
          </a:xfrm>
          <a:prstGeom prst="rect">
            <a:avLst/>
          </a:prstGeom>
          <a:noFill/>
        </p:spPr>
        <p:txBody>
          <a:bodyPr wrap="square" rtlCol="0">
            <a:spAutoFit/>
          </a:bodyPr>
          <a:lstStyle/>
          <a:p>
            <a:r>
              <a:rPr lang="en-GB" sz="2400" b="0" i="0" dirty="0">
                <a:solidFill>
                  <a:srgbClr val="202124"/>
                </a:solidFill>
                <a:effectLst/>
              </a:rPr>
              <a:t>A career is </a:t>
            </a:r>
            <a:r>
              <a:rPr lang="en-GB" sz="2400" b="1" dirty="0">
                <a:solidFill>
                  <a:srgbClr val="202124"/>
                </a:solidFill>
              </a:rPr>
              <a:t>an</a:t>
            </a:r>
            <a:r>
              <a:rPr lang="en-GB" sz="2400" b="1" i="0" dirty="0">
                <a:solidFill>
                  <a:srgbClr val="202124"/>
                </a:solidFill>
                <a:effectLst/>
              </a:rPr>
              <a:t> individual's journey through life, learning and work</a:t>
            </a:r>
            <a:r>
              <a:rPr lang="en-GB" sz="2400" b="0" i="0" dirty="0">
                <a:solidFill>
                  <a:srgbClr val="202124"/>
                </a:solidFill>
                <a:effectLst/>
              </a:rPr>
              <a:t>.</a:t>
            </a:r>
          </a:p>
          <a:p>
            <a:endParaRPr lang="en-GB" sz="2400" b="0" i="0" dirty="0">
              <a:solidFill>
                <a:srgbClr val="202124"/>
              </a:solidFill>
              <a:effectLst/>
            </a:endParaRPr>
          </a:p>
          <a:p>
            <a:r>
              <a:rPr lang="en-GB" sz="2400" dirty="0">
                <a:solidFill>
                  <a:srgbClr val="202124"/>
                </a:solidFill>
              </a:rPr>
              <a:t>A job is something you might do to earn money as part of your career journey. Many jobs require you to have specific learning, skills and qualifications.</a:t>
            </a:r>
          </a:p>
          <a:p>
            <a:endParaRPr lang="en-GB" sz="2400" b="0" i="0" dirty="0">
              <a:solidFill>
                <a:srgbClr val="202124"/>
              </a:solidFill>
              <a:effectLst/>
            </a:endParaRPr>
          </a:p>
          <a:p>
            <a:endParaRPr lang="en-GB" sz="2400" b="0" i="0" dirty="0">
              <a:solidFill>
                <a:srgbClr val="202124"/>
              </a:solidFill>
              <a:effectLst/>
            </a:endParaRP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32558348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9814" y="-63144"/>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46523"/>
            <a:ext cx="9144000" cy="830997"/>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566930" y="0"/>
            <a:ext cx="3051308" cy="646331"/>
          </a:xfrm>
          <a:prstGeom prst="rect">
            <a:avLst/>
          </a:prstGeom>
          <a:noFill/>
          <a:ln w="9525">
            <a:noFill/>
            <a:miter lim="800000"/>
            <a:headEnd/>
            <a:tailEnd/>
          </a:ln>
        </p:spPr>
        <p:txBody>
          <a:bodyPr wrap="square">
            <a:spAutoFit/>
          </a:bodyPr>
          <a:lstStyle/>
          <a:p>
            <a:pPr algn="ctr"/>
            <a:r>
              <a:rPr lang="en-GB" sz="3600" dirty="0">
                <a:solidFill>
                  <a:schemeClr val="bg1"/>
                </a:solidFill>
              </a:rPr>
              <a:t>Individual Task</a:t>
            </a:r>
          </a:p>
        </p:txBody>
      </p:sp>
      <p:pic>
        <p:nvPicPr>
          <p:cNvPr id="16" name="Graphic 15">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5" y="0"/>
            <a:ext cx="646331" cy="646331"/>
          </a:xfrm>
          <a:prstGeom prst="rect">
            <a:avLst/>
          </a:prstGeom>
        </p:spPr>
      </p:pic>
      <p:pic>
        <p:nvPicPr>
          <p:cNvPr id="22" name="Graphic 21" descr="Clipboard with solid fill">
            <a:extLst>
              <a:ext uri="{FF2B5EF4-FFF2-40B4-BE49-F238E27FC236}">
                <a16:creationId xmlns:a16="http://schemas.microsoft.com/office/drawing/2014/main" id="{7C319F16-5E2A-48CF-96A2-FCB5BDBCF73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18238" y="-24355"/>
            <a:ext cx="644488" cy="644488"/>
          </a:xfrm>
          <a:prstGeom prst="rect">
            <a:avLst/>
          </a:prstGeom>
        </p:spPr>
      </p:pic>
      <p:sp>
        <p:nvSpPr>
          <p:cNvPr id="25" name="TextBox 24">
            <a:extLst>
              <a:ext uri="{FF2B5EF4-FFF2-40B4-BE49-F238E27FC236}">
                <a16:creationId xmlns:a16="http://schemas.microsoft.com/office/drawing/2014/main" id="{0A20B6C1-5C9B-4233-B0FE-E464621E1837}"/>
              </a:ext>
            </a:extLst>
          </p:cNvPr>
          <p:cNvSpPr txBox="1"/>
          <p:nvPr/>
        </p:nvSpPr>
        <p:spPr>
          <a:xfrm>
            <a:off x="175544" y="1005839"/>
            <a:ext cx="4396455" cy="5632311"/>
          </a:xfrm>
          <a:prstGeom prst="rect">
            <a:avLst/>
          </a:prstGeom>
          <a:solidFill>
            <a:schemeClr val="bg1"/>
          </a:solidFill>
        </p:spPr>
        <p:txBody>
          <a:bodyPr wrap="square" rtlCol="0">
            <a:spAutoFit/>
          </a:bodyPr>
          <a:lstStyle/>
          <a:p>
            <a:r>
              <a:rPr lang="en-GB" sz="2400" dirty="0"/>
              <a:t>Create a mind map that is all about you. It needs to have your name in the centre and should show the following:</a:t>
            </a:r>
          </a:p>
          <a:p>
            <a:endParaRPr lang="en-GB" sz="2400" dirty="0"/>
          </a:p>
          <a:p>
            <a:pPr marL="342900" indent="-342900">
              <a:buFont typeface="Arial" panose="020B0604020202020204" pitchFamily="34" charset="0"/>
              <a:buChar char="•"/>
            </a:pPr>
            <a:r>
              <a:rPr lang="en-GB" sz="2400" dirty="0"/>
              <a:t>Subjects you are currently taking </a:t>
            </a:r>
          </a:p>
          <a:p>
            <a:pPr marL="342900" indent="-342900">
              <a:buFont typeface="Arial" panose="020B0604020202020204" pitchFamily="34" charset="0"/>
              <a:buChar char="•"/>
            </a:pPr>
            <a:r>
              <a:rPr lang="en-GB" sz="2400" dirty="0"/>
              <a:t>School clubs you take part in.</a:t>
            </a:r>
          </a:p>
          <a:p>
            <a:pPr marL="342900" indent="-342900">
              <a:buFont typeface="Arial" panose="020B0604020202020204" pitchFamily="34" charset="0"/>
              <a:buChar char="•"/>
            </a:pPr>
            <a:r>
              <a:rPr lang="en-GB" sz="2400" dirty="0"/>
              <a:t>Any hobbies or activities you have outside of school – could include gaming, baking, reading, using social media, caring duties within the family, helping neighbours etc.</a:t>
            </a:r>
          </a:p>
          <a:p>
            <a:pPr marL="342900" indent="-342900">
              <a:buFont typeface="Arial" panose="020B0604020202020204" pitchFamily="34" charset="0"/>
              <a:buChar char="•"/>
            </a:pPr>
            <a:endParaRPr lang="en-GB" sz="2400" dirty="0"/>
          </a:p>
        </p:txBody>
      </p:sp>
      <p:graphicFrame>
        <p:nvGraphicFramePr>
          <p:cNvPr id="3" name="Diagram 2">
            <a:extLst>
              <a:ext uri="{FF2B5EF4-FFF2-40B4-BE49-F238E27FC236}">
                <a16:creationId xmlns:a16="http://schemas.microsoft.com/office/drawing/2014/main" id="{2D7C5AB7-7A5E-76F8-BA2F-198BA5DE4258}"/>
              </a:ext>
            </a:extLst>
          </p:cNvPr>
          <p:cNvGraphicFramePr/>
          <p:nvPr>
            <p:extLst>
              <p:ext uri="{D42A27DB-BD31-4B8C-83A1-F6EECF244321}">
                <p14:modId xmlns:p14="http://schemas.microsoft.com/office/powerpoint/2010/main" val="1379804061"/>
              </p:ext>
            </p:extLst>
          </p:nvPr>
        </p:nvGraphicFramePr>
        <p:xfrm>
          <a:off x="4802046" y="1005838"/>
          <a:ext cx="4147359" cy="563231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8" name="Star: 32 Points 17">
            <a:extLst>
              <a:ext uri="{FF2B5EF4-FFF2-40B4-BE49-F238E27FC236}">
                <a16:creationId xmlns:a16="http://schemas.microsoft.com/office/drawing/2014/main" id="{8414E9ED-BFFE-49F3-A08B-C47A7FE486DF}"/>
              </a:ext>
            </a:extLst>
          </p:cNvPr>
          <p:cNvSpPr/>
          <p:nvPr/>
        </p:nvSpPr>
        <p:spPr>
          <a:xfrm>
            <a:off x="7191579" y="1005838"/>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mins</a:t>
            </a:r>
          </a:p>
        </p:txBody>
      </p:sp>
    </p:spTree>
    <p:extLst>
      <p:ext uri="{BB962C8B-B14F-4D97-AF65-F5344CB8AC3E}">
        <p14:creationId xmlns:p14="http://schemas.microsoft.com/office/powerpoint/2010/main" val="338347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8"/>
                                        </p:tgtEl>
                                        <p:attrNameLst>
                                          <p:attrName>style.color</p:attrName>
                                        </p:attrNameLst>
                                      </p:cBhvr>
                                      <p:to>
                                        <a:schemeClr val="bg1"/>
                                      </p:to>
                                    </p:animClr>
                                    <p:animClr clrSpc="rgb" dir="cw">
                                      <p:cBhvr>
                                        <p:cTn id="12" dur="250" autoRev="1" fill="remove"/>
                                        <p:tgtEl>
                                          <p:spTgt spid="18"/>
                                        </p:tgtEl>
                                        <p:attrNameLst>
                                          <p:attrName>fillcolor</p:attrName>
                                        </p:attrNameLst>
                                      </p:cBhvr>
                                      <p:to>
                                        <a:schemeClr val="bg1"/>
                                      </p:to>
                                    </p:animClr>
                                    <p:set>
                                      <p:cBhvr>
                                        <p:cTn id="13" dur="250" autoRev="1" fill="remove"/>
                                        <p:tgtEl>
                                          <p:spTgt spid="18"/>
                                        </p:tgtEl>
                                        <p:attrNameLst>
                                          <p:attrName>fill.type</p:attrName>
                                        </p:attrNameLst>
                                      </p:cBhvr>
                                      <p:to>
                                        <p:strVal val="solid"/>
                                      </p:to>
                                    </p:set>
                                    <p:set>
                                      <p:cBhvr>
                                        <p:cTn id="14"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8244"/>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46523"/>
            <a:ext cx="9144000" cy="830997"/>
          </a:xfrm>
          <a:prstGeom prst="rect">
            <a:avLst/>
          </a:prstGeom>
          <a:solidFill>
            <a:srgbClr val="50BD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831335" y="44980"/>
            <a:ext cx="3304696" cy="646331"/>
          </a:xfrm>
          <a:prstGeom prst="rect">
            <a:avLst/>
          </a:prstGeom>
          <a:noFill/>
          <a:ln w="9525">
            <a:noFill/>
            <a:miter lim="800000"/>
            <a:headEnd/>
            <a:tailEnd/>
          </a:ln>
        </p:spPr>
        <p:txBody>
          <a:bodyPr wrap="square">
            <a:spAutoFit/>
          </a:bodyPr>
          <a:lstStyle/>
          <a:p>
            <a:pPr algn="ctr"/>
            <a:r>
              <a:rPr lang="en-GB" sz="3600" dirty="0">
                <a:solidFill>
                  <a:schemeClr val="bg1"/>
                </a:solidFill>
              </a:rPr>
              <a:t>Individual Task</a:t>
            </a:r>
          </a:p>
        </p:txBody>
      </p:sp>
      <p:pic>
        <p:nvPicPr>
          <p:cNvPr id="16" name="Graphic 15">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5" y="0"/>
            <a:ext cx="646331" cy="646331"/>
          </a:xfrm>
          <a:prstGeom prst="rect">
            <a:avLst/>
          </a:prstGeom>
        </p:spPr>
      </p:pic>
      <p:sp>
        <p:nvSpPr>
          <p:cNvPr id="18" name="Star: 32 Points 17">
            <a:extLst>
              <a:ext uri="{FF2B5EF4-FFF2-40B4-BE49-F238E27FC236}">
                <a16:creationId xmlns:a16="http://schemas.microsoft.com/office/drawing/2014/main" id="{8414E9ED-BFFE-49F3-A08B-C47A7FE486DF}"/>
              </a:ext>
            </a:extLst>
          </p:cNvPr>
          <p:cNvSpPr/>
          <p:nvPr/>
        </p:nvSpPr>
        <p:spPr>
          <a:xfrm>
            <a:off x="7256808" y="4770647"/>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mins</a:t>
            </a:r>
          </a:p>
        </p:txBody>
      </p:sp>
      <p:pic>
        <p:nvPicPr>
          <p:cNvPr id="22" name="Graphic 21" descr="Clipboard with solid fill">
            <a:extLst>
              <a:ext uri="{FF2B5EF4-FFF2-40B4-BE49-F238E27FC236}">
                <a16:creationId xmlns:a16="http://schemas.microsoft.com/office/drawing/2014/main" id="{7C319F16-5E2A-48CF-96A2-FCB5BDBCF73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18680" y="36744"/>
            <a:ext cx="644488" cy="644488"/>
          </a:xfrm>
          <a:prstGeom prst="rect">
            <a:avLst/>
          </a:prstGeom>
        </p:spPr>
      </p:pic>
      <p:sp>
        <p:nvSpPr>
          <p:cNvPr id="25" name="TextBox 24">
            <a:extLst>
              <a:ext uri="{FF2B5EF4-FFF2-40B4-BE49-F238E27FC236}">
                <a16:creationId xmlns:a16="http://schemas.microsoft.com/office/drawing/2014/main" id="{0A20B6C1-5C9B-4233-B0FE-E464621E1837}"/>
              </a:ext>
            </a:extLst>
          </p:cNvPr>
          <p:cNvSpPr txBox="1"/>
          <p:nvPr/>
        </p:nvSpPr>
        <p:spPr>
          <a:xfrm>
            <a:off x="501041" y="1044993"/>
            <a:ext cx="8141918" cy="2308324"/>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2400" dirty="0"/>
              <a:t>Draw out a table with each of the eight essential skills and using your </a:t>
            </a:r>
            <a:r>
              <a:rPr lang="en-GB" sz="2400" dirty="0" err="1"/>
              <a:t>mindmap</a:t>
            </a:r>
            <a:r>
              <a:rPr lang="en-GB" sz="2400" dirty="0"/>
              <a:t>, think about where you have opportunities to build these skills, both in school and outside of school.</a:t>
            </a:r>
          </a:p>
          <a:p>
            <a:pPr marL="342900" indent="-342900">
              <a:buFont typeface="Arial" panose="020B0604020202020204" pitchFamily="34" charset="0"/>
              <a:buChar char="•"/>
            </a:pPr>
            <a:r>
              <a:rPr lang="en-GB" sz="2400" dirty="0"/>
              <a:t>Write down at least two examples for each skill. </a:t>
            </a:r>
          </a:p>
          <a:p>
            <a:pPr marL="342900" indent="-342900">
              <a:buFont typeface="Arial" panose="020B0604020202020204" pitchFamily="34" charset="0"/>
              <a:buChar char="•"/>
            </a:pPr>
            <a:r>
              <a:rPr lang="en-GB" sz="2400" dirty="0"/>
              <a:t>Which two skills do you think are your skills strengths?</a:t>
            </a:r>
          </a:p>
        </p:txBody>
      </p:sp>
      <p:pic>
        <p:nvPicPr>
          <p:cNvPr id="5" name="Picture 4">
            <a:extLst>
              <a:ext uri="{FF2B5EF4-FFF2-40B4-BE49-F238E27FC236}">
                <a16:creationId xmlns:a16="http://schemas.microsoft.com/office/drawing/2014/main" id="{33661FC1-716D-409A-ACD8-24F2B3350EA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67668" y="3613836"/>
            <a:ext cx="8808663" cy="1039910"/>
          </a:xfrm>
          <a:prstGeom prst="rect">
            <a:avLst/>
          </a:prstGeom>
        </p:spPr>
      </p:pic>
      <p:graphicFrame>
        <p:nvGraphicFramePr>
          <p:cNvPr id="10" name="Table 10">
            <a:extLst>
              <a:ext uri="{FF2B5EF4-FFF2-40B4-BE49-F238E27FC236}">
                <a16:creationId xmlns:a16="http://schemas.microsoft.com/office/drawing/2014/main" id="{7721E99D-4E87-4D71-BFD4-41D9933592C9}"/>
              </a:ext>
            </a:extLst>
          </p:cNvPr>
          <p:cNvGraphicFramePr>
            <a:graphicFrameLocks noGrp="1"/>
          </p:cNvGraphicFramePr>
          <p:nvPr>
            <p:extLst>
              <p:ext uri="{D42A27DB-BD31-4B8C-83A1-F6EECF244321}">
                <p14:modId xmlns:p14="http://schemas.microsoft.com/office/powerpoint/2010/main" val="1654221366"/>
              </p:ext>
            </p:extLst>
          </p:nvPr>
        </p:nvGraphicFramePr>
        <p:xfrm>
          <a:off x="498710" y="4928748"/>
          <a:ext cx="6096000" cy="13766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621357881"/>
                    </a:ext>
                  </a:extLst>
                </a:gridCol>
                <a:gridCol w="3048000">
                  <a:extLst>
                    <a:ext uri="{9D8B030D-6E8A-4147-A177-3AD203B41FA5}">
                      <a16:colId xmlns:a16="http://schemas.microsoft.com/office/drawing/2014/main" val="423954363"/>
                    </a:ext>
                  </a:extLst>
                </a:gridCol>
              </a:tblGrid>
              <a:tr h="0">
                <a:tc>
                  <a:txBody>
                    <a:bodyPr/>
                    <a:lstStyle/>
                    <a:p>
                      <a:r>
                        <a:rPr lang="en-GB" dirty="0"/>
                        <a:t>Essential Skill</a:t>
                      </a:r>
                    </a:p>
                  </a:txBody>
                  <a:tcPr/>
                </a:tc>
                <a:tc>
                  <a:txBody>
                    <a:bodyPr/>
                    <a:lstStyle/>
                    <a:p>
                      <a:r>
                        <a:rPr lang="en-GB" dirty="0"/>
                        <a:t>Example</a:t>
                      </a:r>
                    </a:p>
                  </a:txBody>
                  <a:tcPr/>
                </a:tc>
                <a:extLst>
                  <a:ext uri="{0D108BD9-81ED-4DB2-BD59-A6C34878D82A}">
                    <a16:rowId xmlns:a16="http://schemas.microsoft.com/office/drawing/2014/main" val="3440141353"/>
                  </a:ext>
                </a:extLst>
              </a:tr>
              <a:tr h="370840">
                <a:tc>
                  <a:txBody>
                    <a:bodyPr/>
                    <a:lstStyle/>
                    <a:p>
                      <a:r>
                        <a:rPr lang="en-GB" dirty="0"/>
                        <a:t>Teamwork</a:t>
                      </a:r>
                    </a:p>
                  </a:txBody>
                  <a:tcPr/>
                </a:tc>
                <a:tc>
                  <a:txBody>
                    <a:bodyPr/>
                    <a:lstStyle/>
                    <a:p>
                      <a:r>
                        <a:rPr lang="en-GB" dirty="0"/>
                        <a:t>Playing in the local football team</a:t>
                      </a:r>
                    </a:p>
                  </a:txBody>
                  <a:tcPr/>
                </a:tc>
                <a:extLst>
                  <a:ext uri="{0D108BD9-81ED-4DB2-BD59-A6C34878D82A}">
                    <a16:rowId xmlns:a16="http://schemas.microsoft.com/office/drawing/2014/main" val="3190916657"/>
                  </a:ext>
                </a:extLst>
              </a:tr>
              <a:tr h="370840">
                <a:tc>
                  <a:txBody>
                    <a:bodyPr/>
                    <a:lstStyle/>
                    <a:p>
                      <a:endParaRPr lang="en-GB"/>
                    </a:p>
                  </a:txBody>
                  <a:tcPr/>
                </a:tc>
                <a:tc>
                  <a:txBody>
                    <a:bodyPr/>
                    <a:lstStyle/>
                    <a:p>
                      <a:r>
                        <a:rPr lang="en-GB" dirty="0"/>
                        <a:t>Taking part in the school play</a:t>
                      </a:r>
                    </a:p>
                  </a:txBody>
                  <a:tcPr/>
                </a:tc>
                <a:extLst>
                  <a:ext uri="{0D108BD9-81ED-4DB2-BD59-A6C34878D82A}">
                    <a16:rowId xmlns:a16="http://schemas.microsoft.com/office/drawing/2014/main" val="1656349584"/>
                  </a:ext>
                </a:extLst>
              </a:tr>
            </a:tbl>
          </a:graphicData>
        </a:graphic>
      </p:graphicFrame>
    </p:spTree>
    <p:extLst>
      <p:ext uri="{BB962C8B-B14F-4D97-AF65-F5344CB8AC3E}">
        <p14:creationId xmlns:p14="http://schemas.microsoft.com/office/powerpoint/2010/main" val="218510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8"/>
                                        </p:tgtEl>
                                        <p:attrNameLst>
                                          <p:attrName>style.color</p:attrName>
                                        </p:attrNameLst>
                                      </p:cBhvr>
                                      <p:to>
                                        <a:schemeClr val="bg1"/>
                                      </p:to>
                                    </p:animClr>
                                    <p:animClr clrSpc="rgb" dir="cw">
                                      <p:cBhvr>
                                        <p:cTn id="12" dur="250" autoRev="1" fill="remove"/>
                                        <p:tgtEl>
                                          <p:spTgt spid="18"/>
                                        </p:tgtEl>
                                        <p:attrNameLst>
                                          <p:attrName>fillcolor</p:attrName>
                                        </p:attrNameLst>
                                      </p:cBhvr>
                                      <p:to>
                                        <a:schemeClr val="bg1"/>
                                      </p:to>
                                    </p:animClr>
                                    <p:set>
                                      <p:cBhvr>
                                        <p:cTn id="13" dur="250" autoRev="1" fill="remove"/>
                                        <p:tgtEl>
                                          <p:spTgt spid="18"/>
                                        </p:tgtEl>
                                        <p:attrNameLst>
                                          <p:attrName>fill.type</p:attrName>
                                        </p:attrNameLst>
                                      </p:cBhvr>
                                      <p:to>
                                        <p:strVal val="solid"/>
                                      </p:to>
                                    </p:set>
                                    <p:set>
                                      <p:cBhvr>
                                        <p:cTn id="14"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0072BA"/>
          </a:solidFill>
          <a:ln w="9525">
            <a:solidFill>
              <a:srgbClr val="50BD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your skills</a:t>
            </a:r>
          </a:p>
        </p:txBody>
      </p:sp>
      <p:sp>
        <p:nvSpPr>
          <p:cNvPr id="3" name="TextBox 2">
            <a:extLst>
              <a:ext uri="{FF2B5EF4-FFF2-40B4-BE49-F238E27FC236}">
                <a16:creationId xmlns:a16="http://schemas.microsoft.com/office/drawing/2014/main" id="{F90434F1-66F3-40DD-94F5-925953437546}"/>
              </a:ext>
            </a:extLst>
          </p:cNvPr>
          <p:cNvSpPr txBox="1"/>
          <p:nvPr/>
        </p:nvSpPr>
        <p:spPr>
          <a:xfrm>
            <a:off x="501041" y="1044993"/>
            <a:ext cx="8141918" cy="2677656"/>
          </a:xfrm>
          <a:prstGeom prst="rect">
            <a:avLst/>
          </a:prstGeom>
          <a:solidFill>
            <a:schemeClr val="bg1"/>
          </a:solidFill>
        </p:spPr>
        <p:txBody>
          <a:bodyPr wrap="square" rtlCol="0">
            <a:spAutoFit/>
          </a:bodyPr>
          <a:lstStyle/>
          <a:p>
            <a:r>
              <a:rPr lang="en-GB" sz="2400" dirty="0"/>
              <a:t>With a partner, take it in turns to talk about your skills strengths. </a:t>
            </a:r>
          </a:p>
          <a:p>
            <a:endParaRPr lang="en-GB" sz="2400" dirty="0"/>
          </a:p>
          <a:p>
            <a:r>
              <a:rPr lang="en-GB" sz="2400" dirty="0"/>
              <a:t>	Speak clearly and show some examples of where you 	have been building skills.</a:t>
            </a:r>
          </a:p>
          <a:p>
            <a:endParaRPr lang="en-GB" sz="2400" dirty="0"/>
          </a:p>
          <a:p>
            <a:r>
              <a:rPr lang="en-GB" sz="2400" dirty="0"/>
              <a:t>	Listen carefully while your partner speaks and show you 	are listening by summarising what you heard.</a:t>
            </a:r>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4005" y="2819322"/>
            <a:ext cx="947170" cy="947170"/>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8710" y="1740421"/>
            <a:ext cx="947170" cy="947170"/>
          </a:xfrm>
          <a:prstGeom prst="rect">
            <a:avLst/>
          </a:prstGeom>
        </p:spPr>
      </p:pic>
      <p:pic>
        <p:nvPicPr>
          <p:cNvPr id="10" name="Graphic 9">
            <a:extLst>
              <a:ext uri="{FF2B5EF4-FFF2-40B4-BE49-F238E27FC236}">
                <a16:creationId xmlns:a16="http://schemas.microsoft.com/office/drawing/2014/main" id="{76A6D18B-4B3C-412A-960B-C5460A375E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5" y="0"/>
            <a:ext cx="646331" cy="646331"/>
          </a:xfrm>
          <a:prstGeom prst="rect">
            <a:avLst/>
          </a:prstGeom>
        </p:spPr>
      </p:pic>
      <p:pic>
        <p:nvPicPr>
          <p:cNvPr id="5" name="Picture 4">
            <a:extLst>
              <a:ext uri="{FF2B5EF4-FFF2-40B4-BE49-F238E27FC236}">
                <a16:creationId xmlns:a16="http://schemas.microsoft.com/office/drawing/2014/main" id="{2C83587E-13EB-4C65-B1F8-D9F98E0AB75D}"/>
              </a:ext>
            </a:extLst>
          </p:cNvPr>
          <p:cNvPicPr>
            <a:picLocks noChangeAspect="1"/>
          </p:cNvPicPr>
          <p:nvPr/>
        </p:nvPicPr>
        <p:blipFill>
          <a:blip r:embed="rId6"/>
          <a:stretch>
            <a:fillRect/>
          </a:stretch>
        </p:blipFill>
        <p:spPr>
          <a:xfrm>
            <a:off x="1421175" y="4038678"/>
            <a:ext cx="5477501" cy="2519845"/>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048198" y="4631990"/>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extLst>
      <p:ext uri="{BB962C8B-B14F-4D97-AF65-F5344CB8AC3E}">
        <p14:creationId xmlns:p14="http://schemas.microsoft.com/office/powerpoint/2010/main" val="407372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060374"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50212" y="935366"/>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67103" y="918701"/>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50707"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680874" y="935366"/>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75545" y="0"/>
            <a:ext cx="646331" cy="646331"/>
          </a:xfrm>
          <a:prstGeom prst="rect">
            <a:avLst/>
          </a:prstGeom>
        </p:spPr>
      </p:pic>
      <p:sp>
        <p:nvSpPr>
          <p:cNvPr id="45" name="Explosion: 14 Points 44">
            <a:extLst>
              <a:ext uri="{FF2B5EF4-FFF2-40B4-BE49-F238E27FC236}">
                <a16:creationId xmlns:a16="http://schemas.microsoft.com/office/drawing/2014/main" id="{9CCE6F2C-299B-4BAA-9E20-1D3F6C391382}"/>
              </a:ext>
            </a:extLst>
          </p:cNvPr>
          <p:cNvSpPr/>
          <p:nvPr/>
        </p:nvSpPr>
        <p:spPr>
          <a:xfrm>
            <a:off x="6147401" y="3364846"/>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grpSp>
        <p:nvGrpSpPr>
          <p:cNvPr id="6" name="Group 5">
            <a:extLst>
              <a:ext uri="{FF2B5EF4-FFF2-40B4-BE49-F238E27FC236}">
                <a16:creationId xmlns:a16="http://schemas.microsoft.com/office/drawing/2014/main" id="{28FB1372-8018-4DDD-8A66-A03D40A8172B}"/>
              </a:ext>
            </a:extLst>
          </p:cNvPr>
          <p:cNvGrpSpPr/>
          <p:nvPr/>
        </p:nvGrpSpPr>
        <p:grpSpPr>
          <a:xfrm>
            <a:off x="207601" y="3021084"/>
            <a:ext cx="5788125" cy="3148777"/>
            <a:chOff x="207601" y="3021084"/>
            <a:chExt cx="5788125" cy="3148777"/>
          </a:xfrm>
        </p:grpSpPr>
        <p:sp>
          <p:nvSpPr>
            <p:cNvPr id="22" name="Rectangle 21">
              <a:extLst>
                <a:ext uri="{FF2B5EF4-FFF2-40B4-BE49-F238E27FC236}">
                  <a16:creationId xmlns:a16="http://schemas.microsoft.com/office/drawing/2014/main" id="{1378B12F-1BE8-4FC0-B470-06DA72D75F48}"/>
                </a:ext>
              </a:extLst>
            </p:cNvPr>
            <p:cNvSpPr/>
            <p:nvPr/>
          </p:nvSpPr>
          <p:spPr>
            <a:xfrm>
              <a:off x="1620343" y="3021084"/>
              <a:ext cx="4375383" cy="1484808"/>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completed a skills profile and know your skills strengths and areas to develop.</a:t>
              </a:r>
            </a:p>
            <a:p>
              <a:pPr algn="ctr"/>
              <a:r>
                <a:rPr lang="en-GB" dirty="0">
                  <a:solidFill>
                    <a:srgbClr val="002060"/>
                  </a:solidFill>
                </a:rPr>
                <a:t>You can talk about your skills strengths with others in your class.</a:t>
              </a:r>
            </a:p>
          </p:txBody>
        </p:sp>
        <p:grpSp>
          <p:nvGrpSpPr>
            <p:cNvPr id="35" name="Group 34">
              <a:extLst>
                <a:ext uri="{FF2B5EF4-FFF2-40B4-BE49-F238E27FC236}">
                  <a16:creationId xmlns:a16="http://schemas.microsoft.com/office/drawing/2014/main" id="{6D499EB1-B545-4116-9D5E-66409BFFB981}"/>
                </a:ext>
              </a:extLst>
            </p:cNvPr>
            <p:cNvGrpSpPr/>
            <p:nvPr/>
          </p:nvGrpSpPr>
          <p:grpSpPr>
            <a:xfrm>
              <a:off x="207601" y="3021084"/>
              <a:ext cx="1412742" cy="1484808"/>
              <a:chOff x="192050" y="1029646"/>
              <a:chExt cx="1379537" cy="1525587"/>
            </a:xfrm>
          </p:grpSpPr>
          <p:sp>
            <p:nvSpPr>
              <p:cNvPr id="40" name="Rectangle 2">
                <a:extLst>
                  <a:ext uri="{FF2B5EF4-FFF2-40B4-BE49-F238E27FC236}">
                    <a16:creationId xmlns:a16="http://schemas.microsoft.com/office/drawing/2014/main" id="{5CB7F5E3-1F80-471B-BF14-2562467526B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39087978-A39C-4A3C-9D0C-47F956B025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2" name="Rectangle 31">
              <a:extLst>
                <a:ext uri="{FF2B5EF4-FFF2-40B4-BE49-F238E27FC236}">
                  <a16:creationId xmlns:a16="http://schemas.microsoft.com/office/drawing/2014/main" id="{CD9B0F2A-EF3D-48CA-A22E-2B813D4FD03E}"/>
                </a:ext>
              </a:extLst>
            </p:cNvPr>
            <p:cNvSpPr/>
            <p:nvPr/>
          </p:nvSpPr>
          <p:spPr>
            <a:xfrm>
              <a:off x="1620343" y="4663698"/>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recognise the need to build skills alongside qualifications for your career.</a:t>
              </a:r>
            </a:p>
          </p:txBody>
        </p:sp>
        <p:grpSp>
          <p:nvGrpSpPr>
            <p:cNvPr id="33" name="Group 32">
              <a:extLst>
                <a:ext uri="{FF2B5EF4-FFF2-40B4-BE49-F238E27FC236}">
                  <a16:creationId xmlns:a16="http://schemas.microsoft.com/office/drawing/2014/main" id="{C3343CE2-1771-4BFE-A91D-499F873F5532}"/>
                </a:ext>
              </a:extLst>
            </p:cNvPr>
            <p:cNvGrpSpPr/>
            <p:nvPr/>
          </p:nvGrpSpPr>
          <p:grpSpPr>
            <a:xfrm>
              <a:off x="221333" y="4674239"/>
              <a:ext cx="1399010" cy="1495622"/>
              <a:chOff x="235706" y="2981002"/>
              <a:chExt cx="1377950" cy="1474788"/>
            </a:xfrm>
          </p:grpSpPr>
          <p:sp>
            <p:nvSpPr>
              <p:cNvPr id="46" name="Rectangle 5">
                <a:extLst>
                  <a:ext uri="{FF2B5EF4-FFF2-40B4-BE49-F238E27FC236}">
                    <a16:creationId xmlns:a16="http://schemas.microsoft.com/office/drawing/2014/main" id="{A2BB0F8F-1516-4FC6-946A-7CB0B3439B38}"/>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8">
                <a:extLst>
                  <a:ext uri="{FF2B5EF4-FFF2-40B4-BE49-F238E27FC236}">
                    <a16:creationId xmlns:a16="http://schemas.microsoft.com/office/drawing/2014/main" id="{8F2B6751-FD54-47E5-BDAC-82AE3B807E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138268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7DC2B8-B117-4C22-8138-5336EC676F6F}"/>
              </a:ext>
            </a:extLst>
          </p:cNvPr>
          <p:cNvSpPr/>
          <p:nvPr/>
        </p:nvSpPr>
        <p:spPr>
          <a:xfrm>
            <a:off x="0" y="4865511"/>
            <a:ext cx="9144000" cy="1992489"/>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395161" y="5138232"/>
            <a:ext cx="4353677"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Know Your KS4 Options</a:t>
            </a:r>
          </a:p>
          <a:p>
            <a:pPr algn="ctr"/>
            <a:endParaRPr lang="en-GB" altLang="en-US" sz="2400"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5: Careerpilot Quiz</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0"/>
            <a:ext cx="9459196" cy="4865511"/>
          </a:xfrm>
          <a:prstGeom prst="rect">
            <a:avLst/>
          </a:prstGeom>
        </p:spPr>
      </p:pic>
      <p:pic>
        <p:nvPicPr>
          <p:cNvPr id="6" name="Graphic 5" descr="Badge 5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8060" y="5288340"/>
            <a:ext cx="1349431" cy="1349431"/>
          </a:xfrm>
          <a:prstGeom prst="rect">
            <a:avLst/>
          </a:prstGeom>
        </p:spPr>
      </p:pic>
      <p:pic>
        <p:nvPicPr>
          <p:cNvPr id="4" name="Graphic 3" descr="Questions with solid fill">
            <a:extLst>
              <a:ext uri="{FF2B5EF4-FFF2-40B4-BE49-F238E27FC236}">
                <a16:creationId xmlns:a16="http://schemas.microsoft.com/office/drawing/2014/main" id="{247C5099-9D2E-47DB-9912-E8941E857B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96508" y="5288340"/>
            <a:ext cx="1253130" cy="1253130"/>
          </a:xfrm>
          <a:prstGeom prst="rect">
            <a:avLst/>
          </a:prstGeom>
        </p:spPr>
      </p:pic>
      <p:sp>
        <p:nvSpPr>
          <p:cNvPr id="9" name="Rectangle 8">
            <a:extLst>
              <a:ext uri="{FF2B5EF4-FFF2-40B4-BE49-F238E27FC236}">
                <a16:creationId xmlns:a16="http://schemas.microsoft.com/office/drawing/2014/main" id="{FF75A9CA-7ABC-3694-7CFE-6E9C8D86D461}"/>
              </a:ext>
            </a:extLst>
          </p:cNvPr>
          <p:cNvSpPr/>
          <p:nvPr/>
        </p:nvSpPr>
        <p:spPr>
          <a:xfrm>
            <a:off x="-9789" y="88107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4376305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Warm-up</a:t>
            </a:r>
          </a:p>
        </p:txBody>
      </p:sp>
      <p:sp>
        <p:nvSpPr>
          <p:cNvPr id="7" name="TextBox 6">
            <a:extLst>
              <a:ext uri="{FF2B5EF4-FFF2-40B4-BE49-F238E27FC236}">
                <a16:creationId xmlns:a16="http://schemas.microsoft.com/office/drawing/2014/main" id="{EA1861FD-4F58-419A-B1DA-0E786DB8C38C}"/>
              </a:ext>
            </a:extLst>
          </p:cNvPr>
          <p:cNvSpPr txBox="1"/>
          <p:nvPr/>
        </p:nvSpPr>
        <p:spPr>
          <a:xfrm>
            <a:off x="245653" y="762553"/>
            <a:ext cx="8652693" cy="5909310"/>
          </a:xfrm>
          <a:prstGeom prst="rect">
            <a:avLst/>
          </a:prstGeom>
          <a:solidFill>
            <a:schemeClr val="bg1"/>
          </a:solidFill>
        </p:spPr>
        <p:txBody>
          <a:bodyPr wrap="square" rtlCol="0">
            <a:spAutoFit/>
          </a:bodyPr>
          <a:lstStyle/>
          <a:p>
            <a:r>
              <a:rPr lang="en-GB" sz="2400" dirty="0"/>
              <a:t>As a class can you list all of the subject choices you have at your school for Key Stage 4.</a:t>
            </a:r>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dirty="0"/>
          </a:p>
        </p:txBody>
      </p:sp>
      <p:sp>
        <p:nvSpPr>
          <p:cNvPr id="10" name="Star: 32 Points 9">
            <a:extLst>
              <a:ext uri="{FF2B5EF4-FFF2-40B4-BE49-F238E27FC236}">
                <a16:creationId xmlns:a16="http://schemas.microsoft.com/office/drawing/2014/main" id="{D2F8C665-E619-49E7-B1D6-0134535A2FDB}"/>
              </a:ext>
            </a:extLst>
          </p:cNvPr>
          <p:cNvSpPr/>
          <p:nvPr/>
        </p:nvSpPr>
        <p:spPr>
          <a:xfrm>
            <a:off x="7459387" y="5324309"/>
            <a:ext cx="1684612" cy="153369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12" name="Graphic 11">
            <a:extLst>
              <a:ext uri="{FF2B5EF4-FFF2-40B4-BE49-F238E27FC236}">
                <a16:creationId xmlns:a16="http://schemas.microsoft.com/office/drawing/2014/main" id="{67C89183-6D21-4F5B-B6E3-2881DDE8B8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5545" y="0"/>
            <a:ext cx="646331" cy="646331"/>
          </a:xfrm>
          <a:prstGeom prst="rect">
            <a:avLst/>
          </a:prstGeom>
        </p:spPr>
      </p:pic>
      <p:pic>
        <p:nvPicPr>
          <p:cNvPr id="15" name="Picture 14" descr="Icon&#10;&#10;Description automatically generated with medium confidence">
            <a:extLst>
              <a:ext uri="{FF2B5EF4-FFF2-40B4-BE49-F238E27FC236}">
                <a16:creationId xmlns:a16="http://schemas.microsoft.com/office/drawing/2014/main" id="{3F681A90-9E88-416D-9A3E-0D3625B012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65152" y="-8198"/>
            <a:ext cx="762553" cy="762553"/>
          </a:xfrm>
          <a:prstGeom prst="rect">
            <a:avLst/>
          </a:prstGeom>
        </p:spPr>
      </p:pic>
    </p:spTree>
    <p:custDataLst>
      <p:tags r:id="rId1"/>
    </p:custDataLst>
    <p:extLst>
      <p:ext uri="{BB962C8B-B14F-4D97-AF65-F5344CB8AC3E}">
        <p14:creationId xmlns:p14="http://schemas.microsoft.com/office/powerpoint/2010/main" val="225668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0"/>
                                        </p:tgtEl>
                                        <p:attrNameLst>
                                          <p:attrName>style.color</p:attrName>
                                        </p:attrNameLst>
                                      </p:cBhvr>
                                      <p:to>
                                        <a:schemeClr val="bg1"/>
                                      </p:to>
                                    </p:animClr>
                                    <p:animClr clrSpc="rgb" dir="cw">
                                      <p:cBhvr>
                                        <p:cTn id="12" dur="250" autoRev="1" fill="remove"/>
                                        <p:tgtEl>
                                          <p:spTgt spid="10"/>
                                        </p:tgtEl>
                                        <p:attrNameLst>
                                          <p:attrName>fillcolor</p:attrName>
                                        </p:attrNameLst>
                                      </p:cBhvr>
                                      <p:to>
                                        <a:schemeClr val="bg1"/>
                                      </p:to>
                                    </p:animClr>
                                    <p:set>
                                      <p:cBhvr>
                                        <p:cTn id="13" dur="250" autoRev="1" fill="remove"/>
                                        <p:tgtEl>
                                          <p:spTgt spid="10"/>
                                        </p:tgtEl>
                                        <p:attrNameLst>
                                          <p:attrName>fill.type</p:attrName>
                                        </p:attrNameLst>
                                      </p:cBhvr>
                                      <p:to>
                                        <p:strVal val="solid"/>
                                      </p:to>
                                    </p:set>
                                    <p:set>
                                      <p:cBhvr>
                                        <p:cTn id="14" dur="25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11026" y="-94884"/>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0" y="1109521"/>
            <a:ext cx="8374021" cy="830997"/>
          </a:xfrm>
          <a:prstGeom prst="rect">
            <a:avLst/>
          </a:prstGeom>
          <a:solidFill>
            <a:srgbClr val="FFFF00"/>
          </a:solidFill>
        </p:spPr>
        <p:txBody>
          <a:bodyPr wrap="square">
            <a:spAutoFit/>
          </a:bodyPr>
          <a:lstStyle/>
          <a:p>
            <a:r>
              <a:rPr lang="en-GB" altLang="en-US" sz="2400" dirty="0">
                <a:solidFill>
                  <a:srgbClr val="002060"/>
                </a:solidFill>
                <a:latin typeface="Calibri" panose="020F0502020204030204" pitchFamily="34" charset="0"/>
              </a:rPr>
              <a:t>Log in to Careerpilot and find the answer to the following questions:</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819703" y="31740"/>
            <a:ext cx="3048054" cy="584775"/>
          </a:xfrm>
          <a:prstGeom prst="rect">
            <a:avLst/>
          </a:prstGeom>
          <a:noFill/>
          <a:ln w="9525">
            <a:noFill/>
            <a:miter lim="800000"/>
            <a:headEnd/>
            <a:tailEnd/>
          </a:ln>
        </p:spPr>
        <p:txBody>
          <a:bodyPr wrap="square">
            <a:spAutoFit/>
          </a:bodyPr>
          <a:lstStyle/>
          <a:p>
            <a:pPr algn="ctr"/>
            <a:r>
              <a:rPr lang="en-GB" sz="3200" dirty="0">
                <a:solidFill>
                  <a:schemeClr val="bg1"/>
                </a:solidFill>
              </a:rPr>
              <a:t>Careerpilot Quiz</a:t>
            </a:r>
          </a:p>
        </p:txBody>
      </p:sp>
      <p:pic>
        <p:nvPicPr>
          <p:cNvPr id="15" name="Picture 14">
            <a:extLst>
              <a:ext uri="{FF2B5EF4-FFF2-40B4-BE49-F238E27FC236}">
                <a16:creationId xmlns:a16="http://schemas.microsoft.com/office/drawing/2014/main" id="{2950D0AF-9009-4AC5-9629-AF05714E272B}"/>
              </a:ext>
            </a:extLst>
          </p:cNvPr>
          <p:cNvPicPr>
            <a:picLocks noChangeAspect="1"/>
          </p:cNvPicPr>
          <p:nvPr/>
        </p:nvPicPr>
        <p:blipFill>
          <a:blip r:embed="rId3"/>
          <a:stretch>
            <a:fillRect/>
          </a:stretch>
        </p:blipFill>
        <p:spPr>
          <a:xfrm>
            <a:off x="6681436" y="1533513"/>
            <a:ext cx="1918882" cy="567716"/>
          </a:xfrm>
          <a:prstGeom prst="rect">
            <a:avLst/>
          </a:prstGeom>
        </p:spPr>
      </p:pic>
      <p:sp>
        <p:nvSpPr>
          <p:cNvPr id="19" name="Rectangle 18">
            <a:extLst>
              <a:ext uri="{FF2B5EF4-FFF2-40B4-BE49-F238E27FC236}">
                <a16:creationId xmlns:a16="http://schemas.microsoft.com/office/drawing/2014/main" id="{C243B871-C104-4EC7-9040-E0688A0D4D24}"/>
              </a:ext>
            </a:extLst>
          </p:cNvPr>
          <p:cNvSpPr/>
          <p:nvPr/>
        </p:nvSpPr>
        <p:spPr>
          <a:xfrm>
            <a:off x="384989" y="3181820"/>
            <a:ext cx="8374020" cy="461665"/>
          </a:xfrm>
          <a:prstGeom prst="rect">
            <a:avLst/>
          </a:prstGeom>
          <a:solidFill>
            <a:schemeClr val="bg1"/>
          </a:solidFill>
        </p:spPr>
        <p:txBody>
          <a:bodyPr wrap="square">
            <a:spAutoFit/>
          </a:bodyPr>
          <a:lstStyle/>
          <a:p>
            <a:r>
              <a:rPr lang="en-GB" altLang="en-US" sz="2400" dirty="0">
                <a:solidFill>
                  <a:srgbClr val="002060"/>
                </a:solidFill>
                <a:latin typeface="Calibri" panose="020F0502020204030204" pitchFamily="34" charset="0"/>
              </a:rPr>
              <a:t>2. Name 3 different Level 3 qualifications</a:t>
            </a:r>
          </a:p>
        </p:txBody>
      </p:sp>
      <p:sp>
        <p:nvSpPr>
          <p:cNvPr id="20" name="Rectangle 19">
            <a:extLst>
              <a:ext uri="{FF2B5EF4-FFF2-40B4-BE49-F238E27FC236}">
                <a16:creationId xmlns:a16="http://schemas.microsoft.com/office/drawing/2014/main" id="{FCED8037-A006-4A81-9DFF-CACF2E4DCA16}"/>
              </a:ext>
            </a:extLst>
          </p:cNvPr>
          <p:cNvSpPr/>
          <p:nvPr/>
        </p:nvSpPr>
        <p:spPr>
          <a:xfrm>
            <a:off x="373964" y="5072314"/>
            <a:ext cx="8374020" cy="461665"/>
          </a:xfrm>
          <a:prstGeom prst="rect">
            <a:avLst/>
          </a:prstGeom>
          <a:solidFill>
            <a:schemeClr val="bg1"/>
          </a:solidFill>
        </p:spPr>
        <p:txBody>
          <a:bodyPr wrap="square">
            <a:spAutoFit/>
          </a:bodyPr>
          <a:lstStyle/>
          <a:p>
            <a:r>
              <a:rPr lang="en-GB" altLang="en-US" sz="2400" dirty="0">
                <a:solidFill>
                  <a:srgbClr val="002060"/>
                </a:solidFill>
                <a:latin typeface="Calibri" panose="020F0502020204030204" pitchFamily="34" charset="0"/>
              </a:rPr>
              <a:t>5. Name 3 jobs that relate to the subject Maths.</a:t>
            </a:r>
          </a:p>
        </p:txBody>
      </p:sp>
      <p:pic>
        <p:nvPicPr>
          <p:cNvPr id="18" name="Picture 17">
            <a:extLst>
              <a:ext uri="{FF2B5EF4-FFF2-40B4-BE49-F238E27FC236}">
                <a16:creationId xmlns:a16="http://schemas.microsoft.com/office/drawing/2014/main" id="{DC55E269-9932-4C4A-917B-2D43B14247A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239292" y="-176714"/>
            <a:ext cx="1017397" cy="1017397"/>
          </a:xfrm>
          <a:prstGeom prst="rect">
            <a:avLst/>
          </a:prstGeom>
        </p:spPr>
      </p:pic>
      <p:pic>
        <p:nvPicPr>
          <p:cNvPr id="23" name="Picture 22" descr="Icon&#10;&#10;Description automatically generated with medium confidence">
            <a:extLst>
              <a:ext uri="{FF2B5EF4-FFF2-40B4-BE49-F238E27FC236}">
                <a16:creationId xmlns:a16="http://schemas.microsoft.com/office/drawing/2014/main" id="{4163133C-A42C-47E4-BF2A-3DF6B551FD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35303" y="-182019"/>
            <a:ext cx="1017397" cy="1017397"/>
          </a:xfrm>
          <a:prstGeom prst="rect">
            <a:avLst/>
          </a:prstGeom>
        </p:spPr>
      </p:pic>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61823" y="-23193"/>
            <a:ext cx="646331" cy="646331"/>
          </a:xfrm>
          <a:prstGeom prst="rect">
            <a:avLst/>
          </a:prstGeom>
        </p:spPr>
      </p:pic>
      <p:sp>
        <p:nvSpPr>
          <p:cNvPr id="16" name="Rectangle 15">
            <a:extLst>
              <a:ext uri="{FF2B5EF4-FFF2-40B4-BE49-F238E27FC236}">
                <a16:creationId xmlns:a16="http://schemas.microsoft.com/office/drawing/2014/main" id="{35DF85BA-AA7B-4D19-9731-B88094435F7B}"/>
              </a:ext>
            </a:extLst>
          </p:cNvPr>
          <p:cNvSpPr/>
          <p:nvPr/>
        </p:nvSpPr>
        <p:spPr>
          <a:xfrm>
            <a:off x="384988" y="2183059"/>
            <a:ext cx="8374021" cy="830997"/>
          </a:xfrm>
          <a:prstGeom prst="rect">
            <a:avLst/>
          </a:prstGeom>
          <a:solidFill>
            <a:schemeClr val="bg1"/>
          </a:solidFill>
        </p:spPr>
        <p:txBody>
          <a:bodyPr wrap="square">
            <a:spAutoFit/>
          </a:bodyPr>
          <a:lstStyle/>
          <a:p>
            <a:r>
              <a:rPr lang="en-GB" altLang="en-US" sz="2400" dirty="0">
                <a:solidFill>
                  <a:srgbClr val="002060"/>
                </a:solidFill>
                <a:latin typeface="Calibri" panose="020F0502020204030204" pitchFamily="34" charset="0"/>
              </a:rPr>
              <a:t>1. What is the highest level of qualification shown in the Qualification Planner?</a:t>
            </a:r>
          </a:p>
        </p:txBody>
      </p:sp>
      <p:sp>
        <p:nvSpPr>
          <p:cNvPr id="17" name="Rectangle 16">
            <a:extLst>
              <a:ext uri="{FF2B5EF4-FFF2-40B4-BE49-F238E27FC236}">
                <a16:creationId xmlns:a16="http://schemas.microsoft.com/office/drawing/2014/main" id="{575BE999-930F-4927-A0C1-7FCA8AC71DBF}"/>
              </a:ext>
            </a:extLst>
          </p:cNvPr>
          <p:cNvSpPr/>
          <p:nvPr/>
        </p:nvSpPr>
        <p:spPr>
          <a:xfrm>
            <a:off x="384988" y="3806246"/>
            <a:ext cx="8374021" cy="461665"/>
          </a:xfrm>
          <a:prstGeom prst="rect">
            <a:avLst/>
          </a:prstGeom>
          <a:solidFill>
            <a:schemeClr val="bg1"/>
          </a:solidFill>
        </p:spPr>
        <p:txBody>
          <a:bodyPr wrap="square">
            <a:spAutoFit/>
          </a:bodyPr>
          <a:lstStyle/>
          <a:p>
            <a:r>
              <a:rPr lang="en-GB" altLang="en-US" sz="2400" dirty="0">
                <a:solidFill>
                  <a:srgbClr val="002060"/>
                </a:solidFill>
                <a:latin typeface="Calibri" panose="020F0502020204030204" pitchFamily="34" charset="0"/>
              </a:rPr>
              <a:t>3. Name 3 compulsory subjects you have to study at GCSE</a:t>
            </a:r>
          </a:p>
        </p:txBody>
      </p:sp>
      <p:sp>
        <p:nvSpPr>
          <p:cNvPr id="21" name="Rectangle 20">
            <a:extLst>
              <a:ext uri="{FF2B5EF4-FFF2-40B4-BE49-F238E27FC236}">
                <a16:creationId xmlns:a16="http://schemas.microsoft.com/office/drawing/2014/main" id="{71A27864-4E31-4BDD-A66C-59700BA25B09}"/>
              </a:ext>
            </a:extLst>
          </p:cNvPr>
          <p:cNvSpPr/>
          <p:nvPr/>
        </p:nvSpPr>
        <p:spPr>
          <a:xfrm>
            <a:off x="373964" y="4434906"/>
            <a:ext cx="8374021" cy="461665"/>
          </a:xfrm>
          <a:prstGeom prst="rect">
            <a:avLst/>
          </a:prstGeom>
          <a:solidFill>
            <a:schemeClr val="bg1"/>
          </a:solidFill>
        </p:spPr>
        <p:txBody>
          <a:bodyPr wrap="square">
            <a:spAutoFit/>
          </a:bodyPr>
          <a:lstStyle/>
          <a:p>
            <a:r>
              <a:rPr lang="en-GB" altLang="en-US" sz="2400" dirty="0">
                <a:solidFill>
                  <a:srgbClr val="002060"/>
                </a:solidFill>
                <a:latin typeface="Calibri" panose="020F0502020204030204" pitchFamily="34" charset="0"/>
              </a:rPr>
              <a:t>4. What qualifications do you need to become a Police Officer?</a:t>
            </a:r>
          </a:p>
        </p:txBody>
      </p:sp>
      <p:sp>
        <p:nvSpPr>
          <p:cNvPr id="25" name="Rectangle 24">
            <a:extLst>
              <a:ext uri="{FF2B5EF4-FFF2-40B4-BE49-F238E27FC236}">
                <a16:creationId xmlns:a16="http://schemas.microsoft.com/office/drawing/2014/main" id="{C75FA2EE-EB51-460B-8EDB-9FF8265534F7}"/>
              </a:ext>
            </a:extLst>
          </p:cNvPr>
          <p:cNvSpPr/>
          <p:nvPr/>
        </p:nvSpPr>
        <p:spPr>
          <a:xfrm>
            <a:off x="373963" y="5709722"/>
            <a:ext cx="8374021" cy="461665"/>
          </a:xfrm>
          <a:prstGeom prst="rect">
            <a:avLst/>
          </a:prstGeom>
          <a:solidFill>
            <a:schemeClr val="bg1"/>
          </a:solidFill>
        </p:spPr>
        <p:txBody>
          <a:bodyPr wrap="square">
            <a:spAutoFit/>
          </a:bodyPr>
          <a:lstStyle/>
          <a:p>
            <a:r>
              <a:rPr lang="en-GB" altLang="en-US" sz="2400" dirty="0">
                <a:solidFill>
                  <a:srgbClr val="002060"/>
                </a:solidFill>
                <a:latin typeface="Calibri" panose="020F0502020204030204" pitchFamily="34" charset="0"/>
              </a:rPr>
              <a:t>6. Name 3 degree courses that relate to the subject PE.</a:t>
            </a:r>
          </a:p>
        </p:txBody>
      </p:sp>
      <p:sp>
        <p:nvSpPr>
          <p:cNvPr id="22" name="Star: 32 Points 21">
            <a:extLst>
              <a:ext uri="{FF2B5EF4-FFF2-40B4-BE49-F238E27FC236}">
                <a16:creationId xmlns:a16="http://schemas.microsoft.com/office/drawing/2014/main" id="{6F64C963-71FB-4BD3-988B-387C2B65404D}"/>
              </a:ext>
            </a:extLst>
          </p:cNvPr>
          <p:cNvSpPr/>
          <p:nvPr/>
        </p:nvSpPr>
        <p:spPr>
          <a:xfrm>
            <a:off x="7325820" y="4896571"/>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30 mins</a:t>
            </a:r>
          </a:p>
        </p:txBody>
      </p:sp>
    </p:spTree>
    <p:extLst>
      <p:ext uri="{BB962C8B-B14F-4D97-AF65-F5344CB8AC3E}">
        <p14:creationId xmlns:p14="http://schemas.microsoft.com/office/powerpoint/2010/main" val="301235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22"/>
                                        </p:tgtEl>
                                        <p:attrNameLst>
                                          <p:attrName>style.color</p:attrName>
                                        </p:attrNameLst>
                                      </p:cBhvr>
                                      <p:to>
                                        <a:schemeClr val="bg1"/>
                                      </p:to>
                                    </p:animClr>
                                    <p:animClr clrSpc="rgb" dir="cw">
                                      <p:cBhvr>
                                        <p:cTn id="12" dur="250" autoRev="1" fill="remove"/>
                                        <p:tgtEl>
                                          <p:spTgt spid="22"/>
                                        </p:tgtEl>
                                        <p:attrNameLst>
                                          <p:attrName>fillcolor</p:attrName>
                                        </p:attrNameLst>
                                      </p:cBhvr>
                                      <p:to>
                                        <a:schemeClr val="bg1"/>
                                      </p:to>
                                    </p:animClr>
                                    <p:set>
                                      <p:cBhvr>
                                        <p:cTn id="13" dur="250" autoRev="1" fill="remove"/>
                                        <p:tgtEl>
                                          <p:spTgt spid="22"/>
                                        </p:tgtEl>
                                        <p:attrNameLst>
                                          <p:attrName>fill.type</p:attrName>
                                        </p:attrNameLst>
                                      </p:cBhvr>
                                      <p:to>
                                        <p:strVal val="solid"/>
                                      </p:to>
                                    </p:set>
                                    <p:set>
                                      <p:cBhvr>
                                        <p:cTn id="14" dur="25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23193"/>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819703" y="31740"/>
            <a:ext cx="3048054" cy="584775"/>
          </a:xfrm>
          <a:prstGeom prst="rect">
            <a:avLst/>
          </a:prstGeom>
          <a:noFill/>
          <a:ln w="9525">
            <a:noFill/>
            <a:miter lim="800000"/>
            <a:headEnd/>
            <a:tailEnd/>
          </a:ln>
        </p:spPr>
        <p:txBody>
          <a:bodyPr wrap="square">
            <a:spAutoFit/>
          </a:bodyPr>
          <a:lstStyle/>
          <a:p>
            <a:pPr algn="ctr"/>
            <a:r>
              <a:rPr lang="en-GB" sz="3200" dirty="0">
                <a:solidFill>
                  <a:schemeClr val="bg1"/>
                </a:solidFill>
              </a:rPr>
              <a:t>Careerpilot Quiz</a:t>
            </a:r>
          </a:p>
        </p:txBody>
      </p:sp>
      <p:sp>
        <p:nvSpPr>
          <p:cNvPr id="19" name="Rectangle 18">
            <a:extLst>
              <a:ext uri="{FF2B5EF4-FFF2-40B4-BE49-F238E27FC236}">
                <a16:creationId xmlns:a16="http://schemas.microsoft.com/office/drawing/2014/main" id="{C243B871-C104-4EC7-9040-E0688A0D4D24}"/>
              </a:ext>
            </a:extLst>
          </p:cNvPr>
          <p:cNvSpPr/>
          <p:nvPr/>
        </p:nvSpPr>
        <p:spPr>
          <a:xfrm>
            <a:off x="373963" y="2291722"/>
            <a:ext cx="8374020" cy="646331"/>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Name 3 different level 3 qualifications</a:t>
            </a:r>
          </a:p>
          <a:p>
            <a:r>
              <a:rPr lang="en-GB" altLang="en-US" sz="1200" b="1" dirty="0">
                <a:solidFill>
                  <a:srgbClr val="002060"/>
                </a:solidFill>
                <a:latin typeface="Calibri" panose="020F0502020204030204" pitchFamily="34" charset="0"/>
                <a:hlinkClick r:id="rId3"/>
              </a:rPr>
              <a:t>https://www.careerpilot.org.uk/qualifications</a:t>
            </a:r>
            <a:endParaRPr lang="en-GB" altLang="en-US" sz="1200" b="1" dirty="0">
              <a:solidFill>
                <a:srgbClr val="002060"/>
              </a:solidFill>
              <a:latin typeface="Calibri" panose="020F0502020204030204" pitchFamily="34" charset="0"/>
            </a:endParaRPr>
          </a:p>
        </p:txBody>
      </p:sp>
      <p:sp>
        <p:nvSpPr>
          <p:cNvPr id="20" name="Rectangle 19">
            <a:extLst>
              <a:ext uri="{FF2B5EF4-FFF2-40B4-BE49-F238E27FC236}">
                <a16:creationId xmlns:a16="http://schemas.microsoft.com/office/drawing/2014/main" id="{FCED8037-A006-4A81-9DFF-CACF2E4DCA16}"/>
              </a:ext>
            </a:extLst>
          </p:cNvPr>
          <p:cNvSpPr/>
          <p:nvPr/>
        </p:nvSpPr>
        <p:spPr>
          <a:xfrm>
            <a:off x="363740" y="4970631"/>
            <a:ext cx="8374020" cy="646331"/>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5. Name 3 jobs that relate to the subject Maths.</a:t>
            </a:r>
          </a:p>
          <a:p>
            <a:r>
              <a:rPr lang="en-GB" altLang="en-US" sz="1200" b="1" dirty="0">
                <a:solidFill>
                  <a:srgbClr val="002060"/>
                </a:solidFill>
                <a:latin typeface="Calibri" panose="020F0502020204030204" pitchFamily="34" charset="0"/>
                <a:hlinkClick r:id="rId4"/>
              </a:rPr>
              <a:t>https://www.careerpilot.org.uk/job-sectors/subject/maths</a:t>
            </a:r>
            <a:endParaRPr lang="en-GB" altLang="en-US" sz="1200" b="1" dirty="0">
              <a:solidFill>
                <a:srgbClr val="002060"/>
              </a:solidFill>
              <a:latin typeface="Calibri" panose="020F0502020204030204" pitchFamily="34" charset="0"/>
            </a:endParaRPr>
          </a:p>
        </p:txBody>
      </p:sp>
      <p:pic>
        <p:nvPicPr>
          <p:cNvPr id="18" name="Picture 17">
            <a:extLst>
              <a:ext uri="{FF2B5EF4-FFF2-40B4-BE49-F238E27FC236}">
                <a16:creationId xmlns:a16="http://schemas.microsoft.com/office/drawing/2014/main" id="{DC55E269-9932-4C4A-917B-2D43B14247A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239292" y="-176714"/>
            <a:ext cx="1017397" cy="1017397"/>
          </a:xfrm>
          <a:prstGeom prst="rect">
            <a:avLst/>
          </a:prstGeom>
        </p:spPr>
      </p:pic>
      <p:pic>
        <p:nvPicPr>
          <p:cNvPr id="23" name="Picture 22" descr="Icon&#10;&#10;Description automatically generated with medium confidence">
            <a:extLst>
              <a:ext uri="{FF2B5EF4-FFF2-40B4-BE49-F238E27FC236}">
                <a16:creationId xmlns:a16="http://schemas.microsoft.com/office/drawing/2014/main" id="{4163133C-A42C-47E4-BF2A-3DF6B551FD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35303" y="-182019"/>
            <a:ext cx="1017397" cy="1017397"/>
          </a:xfrm>
          <a:prstGeom prst="rect">
            <a:avLst/>
          </a:prstGeom>
        </p:spPr>
      </p:pic>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1823" y="-23193"/>
            <a:ext cx="646331" cy="646331"/>
          </a:xfrm>
          <a:prstGeom prst="rect">
            <a:avLst/>
          </a:prstGeom>
        </p:spPr>
      </p:pic>
      <p:sp>
        <p:nvSpPr>
          <p:cNvPr id="16" name="Rectangle 15">
            <a:extLst>
              <a:ext uri="{FF2B5EF4-FFF2-40B4-BE49-F238E27FC236}">
                <a16:creationId xmlns:a16="http://schemas.microsoft.com/office/drawing/2014/main" id="{35DF85BA-AA7B-4D19-9731-B88094435F7B}"/>
              </a:ext>
            </a:extLst>
          </p:cNvPr>
          <p:cNvSpPr/>
          <p:nvPr/>
        </p:nvSpPr>
        <p:spPr>
          <a:xfrm>
            <a:off x="384988" y="1045227"/>
            <a:ext cx="8374021" cy="1015663"/>
          </a:xfrm>
          <a:prstGeom prst="rect">
            <a:avLst/>
          </a:prstGeom>
          <a:solidFill>
            <a:schemeClr val="bg1"/>
          </a:solidFill>
        </p:spPr>
        <p:txBody>
          <a:bodyPr wrap="square">
            <a:spAutoFit/>
          </a:bodyPr>
          <a:lstStyle/>
          <a:p>
            <a:pPr marL="457200" indent="-457200">
              <a:buAutoNum type="arabicPeriod"/>
            </a:pPr>
            <a:r>
              <a:rPr lang="en-GB" altLang="en-US" sz="2400" b="1" dirty="0">
                <a:solidFill>
                  <a:srgbClr val="002060"/>
                </a:solidFill>
                <a:latin typeface="Calibri" panose="020F0502020204030204" pitchFamily="34" charset="0"/>
              </a:rPr>
              <a:t>What is the highest level of qualification shown in the Qualification Planner?</a:t>
            </a:r>
          </a:p>
          <a:p>
            <a:r>
              <a:rPr lang="en-GB" altLang="en-US" sz="1200" b="1" dirty="0">
                <a:solidFill>
                  <a:srgbClr val="002060"/>
                </a:solidFill>
                <a:latin typeface="Calibri" panose="020F0502020204030204" pitchFamily="34" charset="0"/>
                <a:hlinkClick r:id="rId3"/>
              </a:rPr>
              <a:t>https://www.careerpilot.org.uk/qualifications</a:t>
            </a:r>
            <a:endParaRPr lang="en-GB" altLang="en-US" sz="1200" b="1" dirty="0">
              <a:solidFill>
                <a:srgbClr val="002060"/>
              </a:solidFill>
              <a:latin typeface="Calibri" panose="020F0502020204030204" pitchFamily="34" charset="0"/>
            </a:endParaRPr>
          </a:p>
        </p:txBody>
      </p:sp>
      <p:sp>
        <p:nvSpPr>
          <p:cNvPr id="17" name="Rectangle 16">
            <a:extLst>
              <a:ext uri="{FF2B5EF4-FFF2-40B4-BE49-F238E27FC236}">
                <a16:creationId xmlns:a16="http://schemas.microsoft.com/office/drawing/2014/main" id="{575BE999-930F-4927-A0C1-7FCA8AC71DBF}"/>
              </a:ext>
            </a:extLst>
          </p:cNvPr>
          <p:cNvSpPr/>
          <p:nvPr/>
        </p:nvSpPr>
        <p:spPr>
          <a:xfrm>
            <a:off x="373962" y="3171514"/>
            <a:ext cx="8374021" cy="646331"/>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Name 3 compulsory subjects you have to study at GCSE</a:t>
            </a:r>
          </a:p>
          <a:p>
            <a:r>
              <a:rPr lang="en-GB" altLang="en-US" sz="1200" b="1" dirty="0">
                <a:solidFill>
                  <a:srgbClr val="002060"/>
                </a:solidFill>
                <a:latin typeface="Calibri" panose="020F0502020204030204" pitchFamily="34" charset="0"/>
                <a:hlinkClick r:id="rId8"/>
              </a:rPr>
              <a:t>https://www.careerpilot.org.uk/information/your-choices-at-14/choosing-gcses-compulsory-and-optional</a:t>
            </a:r>
            <a:endParaRPr lang="en-GB" altLang="en-US" sz="1200" b="1" dirty="0">
              <a:solidFill>
                <a:srgbClr val="002060"/>
              </a:solidFill>
              <a:latin typeface="Calibri" panose="020F0502020204030204" pitchFamily="34" charset="0"/>
            </a:endParaRPr>
          </a:p>
        </p:txBody>
      </p:sp>
      <p:sp>
        <p:nvSpPr>
          <p:cNvPr id="21" name="Rectangle 20">
            <a:extLst>
              <a:ext uri="{FF2B5EF4-FFF2-40B4-BE49-F238E27FC236}">
                <a16:creationId xmlns:a16="http://schemas.microsoft.com/office/drawing/2014/main" id="{71A27864-4E31-4BDD-A66C-59700BA25B09}"/>
              </a:ext>
            </a:extLst>
          </p:cNvPr>
          <p:cNvSpPr/>
          <p:nvPr/>
        </p:nvSpPr>
        <p:spPr>
          <a:xfrm>
            <a:off x="363740" y="4046875"/>
            <a:ext cx="8374021" cy="646331"/>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What qualifications do you need to become a Police Officer?</a:t>
            </a:r>
          </a:p>
          <a:p>
            <a:r>
              <a:rPr lang="en-GB" altLang="en-US" sz="1200" b="1" dirty="0">
                <a:solidFill>
                  <a:srgbClr val="002060"/>
                </a:solidFill>
                <a:latin typeface="Calibri" panose="020F0502020204030204" pitchFamily="34" charset="0"/>
                <a:hlinkClick r:id="rId9"/>
              </a:rPr>
              <a:t>https://www.careerpilot.org.uk/job-sectors/law/job-profile/police-officer</a:t>
            </a:r>
            <a:endParaRPr lang="en-GB" altLang="en-US" sz="1200" b="1" dirty="0">
              <a:solidFill>
                <a:srgbClr val="002060"/>
              </a:solidFill>
              <a:latin typeface="Calibri" panose="020F0502020204030204" pitchFamily="34" charset="0"/>
            </a:endParaRPr>
          </a:p>
        </p:txBody>
      </p:sp>
      <p:sp>
        <p:nvSpPr>
          <p:cNvPr id="25" name="Rectangle 24">
            <a:extLst>
              <a:ext uri="{FF2B5EF4-FFF2-40B4-BE49-F238E27FC236}">
                <a16:creationId xmlns:a16="http://schemas.microsoft.com/office/drawing/2014/main" id="{C75FA2EE-EB51-460B-8EDB-9FF8265534F7}"/>
              </a:ext>
            </a:extLst>
          </p:cNvPr>
          <p:cNvSpPr/>
          <p:nvPr/>
        </p:nvSpPr>
        <p:spPr>
          <a:xfrm>
            <a:off x="361220" y="5909916"/>
            <a:ext cx="8374021" cy="646331"/>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6. Name 3 degree courses that relate to the subject PE.</a:t>
            </a:r>
          </a:p>
          <a:p>
            <a:r>
              <a:rPr lang="en-GB" altLang="en-US" sz="1200" b="1" dirty="0">
                <a:solidFill>
                  <a:srgbClr val="002060"/>
                </a:solidFill>
                <a:latin typeface="Calibri" panose="020F0502020204030204" pitchFamily="34" charset="0"/>
                <a:hlinkClick r:id="rId10"/>
              </a:rPr>
              <a:t>https://www.careerpilot.org.uk/job-sectors/subject/pe</a:t>
            </a:r>
            <a:endParaRPr lang="en-GB" altLang="en-US" sz="1200" b="1" dirty="0">
              <a:solidFill>
                <a:srgbClr val="002060"/>
              </a:solidFill>
              <a:latin typeface="Calibri" panose="020F0502020204030204" pitchFamily="34" charset="0"/>
            </a:endParaRPr>
          </a:p>
        </p:txBody>
      </p:sp>
    </p:spTree>
    <p:extLst>
      <p:ext uri="{BB962C8B-B14F-4D97-AF65-F5344CB8AC3E}">
        <p14:creationId xmlns:p14="http://schemas.microsoft.com/office/powerpoint/2010/main" val="22538820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44376"/>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36" name="Group 35">
            <a:extLst>
              <a:ext uri="{FF2B5EF4-FFF2-40B4-BE49-F238E27FC236}">
                <a16:creationId xmlns:a16="http://schemas.microsoft.com/office/drawing/2014/main" id="{8B70454F-158C-4C15-B794-72D43714A316}"/>
              </a:ext>
            </a:extLst>
          </p:cNvPr>
          <p:cNvGrpSpPr/>
          <p:nvPr/>
        </p:nvGrpSpPr>
        <p:grpSpPr>
          <a:xfrm>
            <a:off x="393688" y="4873367"/>
            <a:ext cx="1500270" cy="1774212"/>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5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9496" y="0"/>
            <a:ext cx="646331" cy="646331"/>
          </a:xfrm>
          <a:prstGeom prst="rect">
            <a:avLst/>
          </a:prstGeom>
        </p:spPr>
      </p:pic>
      <p:grpSp>
        <p:nvGrpSpPr>
          <p:cNvPr id="35" name="Group 34">
            <a:extLst>
              <a:ext uri="{FF2B5EF4-FFF2-40B4-BE49-F238E27FC236}">
                <a16:creationId xmlns:a16="http://schemas.microsoft.com/office/drawing/2014/main" id="{A57F0336-BB7E-4FE0-9ABE-D7589240BEA4}"/>
              </a:ext>
            </a:extLst>
          </p:cNvPr>
          <p:cNvGrpSpPr/>
          <p:nvPr/>
        </p:nvGrpSpPr>
        <p:grpSpPr>
          <a:xfrm>
            <a:off x="393688" y="2820866"/>
            <a:ext cx="1500270" cy="1774213"/>
            <a:chOff x="192050" y="1029646"/>
            <a:chExt cx="1379537" cy="1525587"/>
          </a:xfrm>
        </p:grpSpPr>
        <p:sp>
          <p:nvSpPr>
            <p:cNvPr id="40" name="Rectangle 2">
              <a:extLst>
                <a:ext uri="{FF2B5EF4-FFF2-40B4-BE49-F238E27FC236}">
                  <a16:creationId xmlns:a16="http://schemas.microsoft.com/office/drawing/2014/main" id="{465E0314-1E7F-4B92-8600-3C9A3B6E4FC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D93AECF2-F60B-4A70-B0B8-989A681192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B9429FFC-7DD8-1DEE-4C6F-197C7A9D33D6}"/>
              </a:ext>
            </a:extLst>
          </p:cNvPr>
          <p:cNvGrpSpPr/>
          <p:nvPr/>
        </p:nvGrpSpPr>
        <p:grpSpPr>
          <a:xfrm>
            <a:off x="1893958" y="826942"/>
            <a:ext cx="5150021" cy="5806288"/>
            <a:chOff x="1860897" y="804878"/>
            <a:chExt cx="5150021" cy="5806288"/>
          </a:xfrm>
        </p:grpSpPr>
        <p:sp>
          <p:nvSpPr>
            <p:cNvPr id="22" name="Rectangle 21">
              <a:extLst>
                <a:ext uri="{FF2B5EF4-FFF2-40B4-BE49-F238E27FC236}">
                  <a16:creationId xmlns:a16="http://schemas.microsoft.com/office/drawing/2014/main" id="{1378B12F-1BE8-4FC0-B470-06DA72D75F48}"/>
                </a:ext>
              </a:extLst>
            </p:cNvPr>
            <p:cNvSpPr/>
            <p:nvPr/>
          </p:nvSpPr>
          <p:spPr>
            <a:xfrm>
              <a:off x="1883340" y="2798802"/>
              <a:ext cx="5095119" cy="1774213"/>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2060"/>
                  </a:solidFill>
                </a:rPr>
                <a:t>You are aware that learning, skills and qualifications are important for your career</a:t>
              </a:r>
            </a:p>
            <a:p>
              <a:r>
                <a:rPr lang="en-GB" dirty="0">
                  <a:solidFill>
                    <a:srgbClr val="002060"/>
                  </a:solidFill>
                </a:rPr>
                <a:t>You have completed a skills profile and know your own skills strengths.</a:t>
              </a:r>
            </a:p>
            <a:p>
              <a:r>
                <a:rPr lang="en-GB" dirty="0">
                  <a:solidFill>
                    <a:srgbClr val="002060"/>
                  </a:solidFill>
                </a:rPr>
                <a:t>You have talked about your own strengths with others in your class.</a:t>
              </a:r>
            </a:p>
          </p:txBody>
        </p:sp>
        <p:sp>
          <p:nvSpPr>
            <p:cNvPr id="42" name="Rectangle 41">
              <a:extLst>
                <a:ext uri="{FF2B5EF4-FFF2-40B4-BE49-F238E27FC236}">
                  <a16:creationId xmlns:a16="http://schemas.microsoft.com/office/drawing/2014/main" id="{B62C6213-2278-4E21-8662-B5D9C22B8911}"/>
                </a:ext>
              </a:extLst>
            </p:cNvPr>
            <p:cNvSpPr/>
            <p:nvPr/>
          </p:nvSpPr>
          <p:spPr>
            <a:xfrm>
              <a:off x="1883340" y="4836954"/>
              <a:ext cx="5127578" cy="1774212"/>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2060"/>
                  </a:solidFill>
                </a:rPr>
                <a:t>You are aware of the range of different jobs and that many require specific learning, skills and minimum qualifications and have used LMI to research them.</a:t>
              </a:r>
            </a:p>
          </p:txBody>
        </p:sp>
        <p:sp>
          <p:nvSpPr>
            <p:cNvPr id="46" name="Rectangle 45">
              <a:extLst>
                <a:ext uri="{FF2B5EF4-FFF2-40B4-BE49-F238E27FC236}">
                  <a16:creationId xmlns:a16="http://schemas.microsoft.com/office/drawing/2014/main" id="{3A50A815-95F8-442B-B4C5-DAD84F3593E1}"/>
                </a:ext>
              </a:extLst>
            </p:cNvPr>
            <p:cNvSpPr/>
            <p:nvPr/>
          </p:nvSpPr>
          <p:spPr>
            <a:xfrm>
              <a:off x="1860897" y="804878"/>
              <a:ext cx="5056742" cy="177421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2060"/>
                  </a:solidFill>
                </a:rPr>
                <a:t>You have started to prepare for choosing your GCSEs</a:t>
              </a:r>
            </a:p>
            <a:p>
              <a:r>
                <a:rPr lang="en-GB" dirty="0">
                  <a:solidFill>
                    <a:srgbClr val="002060"/>
                  </a:solidFill>
                </a:rPr>
                <a:t>You have imagined different possibilities for yourself in your career.</a:t>
              </a:r>
            </a:p>
            <a:p>
              <a:r>
                <a:rPr lang="en-GB" dirty="0">
                  <a:solidFill>
                    <a:srgbClr val="002060"/>
                  </a:solidFill>
                </a:rPr>
                <a:t>You recognise the need to build skills alongside qualifications for your career.</a:t>
              </a:r>
            </a:p>
          </p:txBody>
        </p:sp>
      </p:grpSp>
      <p:grpSp>
        <p:nvGrpSpPr>
          <p:cNvPr id="47" name="Group 46">
            <a:extLst>
              <a:ext uri="{FF2B5EF4-FFF2-40B4-BE49-F238E27FC236}">
                <a16:creationId xmlns:a16="http://schemas.microsoft.com/office/drawing/2014/main" id="{8880DD13-D233-4387-8B8D-8F39183C7A3B}"/>
              </a:ext>
            </a:extLst>
          </p:cNvPr>
          <p:cNvGrpSpPr/>
          <p:nvPr/>
        </p:nvGrpSpPr>
        <p:grpSpPr>
          <a:xfrm>
            <a:off x="383070" y="826942"/>
            <a:ext cx="1500270" cy="1774213"/>
            <a:chOff x="235706" y="2981002"/>
            <a:chExt cx="1377950" cy="1474788"/>
          </a:xfrm>
        </p:grpSpPr>
        <p:sp>
          <p:nvSpPr>
            <p:cNvPr id="48" name="Rectangle 5">
              <a:extLst>
                <a:ext uri="{FF2B5EF4-FFF2-40B4-BE49-F238E27FC236}">
                  <a16:creationId xmlns:a16="http://schemas.microsoft.com/office/drawing/2014/main" id="{B00BF572-A491-4E06-9C17-2A56C8D19507}"/>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9" name="Picture 8">
              <a:extLst>
                <a:ext uri="{FF2B5EF4-FFF2-40B4-BE49-F238E27FC236}">
                  <a16:creationId xmlns:a16="http://schemas.microsoft.com/office/drawing/2014/main" id="{04598811-91D2-4F7A-9654-FBE0D86208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23" name="Explosion: 14 Points 22">
            <a:extLst>
              <a:ext uri="{FF2B5EF4-FFF2-40B4-BE49-F238E27FC236}">
                <a16:creationId xmlns:a16="http://schemas.microsoft.com/office/drawing/2014/main" id="{2C44FD46-A106-4719-BA93-D1C31494852C}"/>
              </a:ext>
            </a:extLst>
          </p:cNvPr>
          <p:cNvSpPr/>
          <p:nvPr/>
        </p:nvSpPr>
        <p:spPr>
          <a:xfrm>
            <a:off x="6293304" y="2315818"/>
            <a:ext cx="2883756" cy="362162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Over the last 5 lessons</a:t>
            </a:r>
          </a:p>
        </p:txBody>
      </p:sp>
    </p:spTree>
    <p:custDataLst>
      <p:tags r:id="rId1"/>
    </p:custDataLst>
    <p:extLst>
      <p:ext uri="{BB962C8B-B14F-4D97-AF65-F5344CB8AC3E}">
        <p14:creationId xmlns:p14="http://schemas.microsoft.com/office/powerpoint/2010/main" val="316933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ChangeArrowheads="1"/>
          </p:cNvSpPr>
          <p:nvPr/>
        </p:nvSpPr>
        <p:spPr bwMode="auto">
          <a:xfrm>
            <a:off x="0" y="0"/>
            <a:ext cx="9144000" cy="6858000"/>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3" name="Rectangle 2">
            <a:extLst>
              <a:ext uri="{FF2B5EF4-FFF2-40B4-BE49-F238E27FC236}">
                <a16:creationId xmlns:a16="http://schemas.microsoft.com/office/drawing/2014/main" id="{52A52B33-89A5-869A-F168-587A0DA1A1AC}"/>
              </a:ext>
            </a:extLst>
          </p:cNvPr>
          <p:cNvSpPr/>
          <p:nvPr/>
        </p:nvSpPr>
        <p:spPr>
          <a:xfrm>
            <a:off x="-12446" y="11386"/>
            <a:ext cx="9156446" cy="70860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1" name="Text Box 7"/>
          <p:cNvSpPr txBox="1">
            <a:spLocks noChangeArrowheads="1"/>
          </p:cNvSpPr>
          <p:nvPr/>
        </p:nvSpPr>
        <p:spPr bwMode="auto">
          <a:xfrm>
            <a:off x="1023938" y="6134649"/>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4474" y="1012766"/>
            <a:ext cx="3902528" cy="2498162"/>
          </a:xfrm>
          <a:prstGeom prst="rect">
            <a:avLst/>
          </a:prstGeom>
          <a:ln>
            <a:solidFill>
              <a:schemeClr val="bg1"/>
            </a:solidFill>
          </a:ln>
        </p:spPr>
      </p:pic>
      <p:pic>
        <p:nvPicPr>
          <p:cNvPr id="4" name="Picture 3">
            <a:extLst>
              <a:ext uri="{FF2B5EF4-FFF2-40B4-BE49-F238E27FC236}">
                <a16:creationId xmlns:a16="http://schemas.microsoft.com/office/drawing/2014/main" id="{1095A248-C2AE-47FA-A77F-D08B6194C6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501" y="1012766"/>
            <a:ext cx="3837162" cy="2504875"/>
          </a:xfrm>
          <a:prstGeom prst="rect">
            <a:avLst/>
          </a:prstGeom>
          <a:ln>
            <a:solidFill>
              <a:schemeClr val="bg1"/>
            </a:solidFill>
          </a:ln>
        </p:spPr>
      </p:pic>
      <p:pic>
        <p:nvPicPr>
          <p:cNvPr id="6" name="Picture 5">
            <a:extLst>
              <a:ext uri="{FF2B5EF4-FFF2-40B4-BE49-F238E27FC236}">
                <a16:creationId xmlns:a16="http://schemas.microsoft.com/office/drawing/2014/main" id="{CC0B6D83-31D3-4B99-99D5-0F7CC7C341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4864" y="3631796"/>
            <a:ext cx="3880740" cy="2523676"/>
          </a:xfrm>
          <a:prstGeom prst="rect">
            <a:avLst/>
          </a:prstGeom>
          <a:ln>
            <a:solidFill>
              <a:schemeClr val="bg1"/>
            </a:solidFill>
          </a:ln>
        </p:spPr>
      </p:pic>
      <p:pic>
        <p:nvPicPr>
          <p:cNvPr id="16" name="Picture 15">
            <a:extLst>
              <a:ext uri="{FF2B5EF4-FFF2-40B4-BE49-F238E27FC236}">
                <a16:creationId xmlns:a16="http://schemas.microsoft.com/office/drawing/2014/main" id="{BD15CB68-B761-4781-8886-F112CD2121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14473" y="3631794"/>
            <a:ext cx="3902528" cy="2523677"/>
          </a:xfrm>
          <a:prstGeom prst="rect">
            <a:avLst/>
          </a:prstGeom>
          <a:ln>
            <a:solidFill>
              <a:schemeClr val="bg1"/>
            </a:solidFill>
          </a:ln>
        </p:spPr>
      </p:pic>
      <p:sp>
        <p:nvSpPr>
          <p:cNvPr id="12" name="Explosion 2 11"/>
          <p:cNvSpPr/>
          <p:nvPr/>
        </p:nvSpPr>
        <p:spPr>
          <a:xfrm>
            <a:off x="2319146" y="1718978"/>
            <a:ext cx="4908635" cy="3420044"/>
          </a:xfrm>
          <a:prstGeom prst="irregularSeal2">
            <a:avLst/>
          </a:prstGeom>
          <a:solidFill>
            <a:srgbClr val="00206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1"/>
                </a:solidFill>
              </a:rPr>
              <a:t>Do you know which subjects you might want to study?</a:t>
            </a:r>
            <a:endParaRPr lang="en-GB" sz="2400" dirty="0"/>
          </a:p>
        </p:txBody>
      </p:sp>
      <p:sp>
        <p:nvSpPr>
          <p:cNvPr id="13" name="TextBox 12">
            <a:extLst>
              <a:ext uri="{FF2B5EF4-FFF2-40B4-BE49-F238E27FC236}">
                <a16:creationId xmlns:a16="http://schemas.microsoft.com/office/drawing/2014/main" id="{48C6F7DD-B623-4179-9F5E-D4E0E29DE9CF}"/>
              </a:ext>
            </a:extLst>
          </p:cNvPr>
          <p:cNvSpPr txBox="1"/>
          <p:nvPr/>
        </p:nvSpPr>
        <p:spPr>
          <a:xfrm>
            <a:off x="12447" y="40043"/>
            <a:ext cx="9143999" cy="584775"/>
          </a:xfrm>
          <a:prstGeom prst="rect">
            <a:avLst/>
          </a:prstGeom>
          <a:noFill/>
        </p:spPr>
        <p:txBody>
          <a:bodyPr wrap="square" rtlCol="0">
            <a:spAutoFit/>
          </a:bodyPr>
          <a:lstStyle/>
          <a:p>
            <a:pPr algn="ctr"/>
            <a:r>
              <a:rPr lang="en-GB" sz="3200">
                <a:solidFill>
                  <a:schemeClr val="bg1"/>
                </a:solidFill>
              </a:rPr>
              <a:t>What subjects would be useful for these jobs?</a:t>
            </a:r>
            <a:endParaRPr lang="en-GB" sz="3200" dirty="0">
              <a:solidFill>
                <a:schemeClr val="bg1"/>
              </a:solidFill>
            </a:endParaRPr>
          </a:p>
        </p:txBody>
      </p:sp>
      <p:pic>
        <p:nvPicPr>
          <p:cNvPr id="14" name="Graphic 13" descr="Badge 1 with solid fill">
            <a:extLst>
              <a:ext uri="{FF2B5EF4-FFF2-40B4-BE49-F238E27FC236}">
                <a16:creationId xmlns:a16="http://schemas.microsoft.com/office/drawing/2014/main" id="{EBD43F36-7342-4B1D-A9DC-BBBABFD623D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446" y="11386"/>
            <a:ext cx="646331" cy="646331"/>
          </a:xfrm>
          <a:prstGeom prst="rect">
            <a:avLst/>
          </a:prstGeom>
        </p:spPr>
      </p:pic>
      <p:sp>
        <p:nvSpPr>
          <p:cNvPr id="15" name="Star: 32 Points 14">
            <a:extLst>
              <a:ext uri="{FF2B5EF4-FFF2-40B4-BE49-F238E27FC236}">
                <a16:creationId xmlns:a16="http://schemas.microsoft.com/office/drawing/2014/main" id="{9560692B-9226-4BD5-8748-8545B7A7700A}"/>
              </a:ext>
            </a:extLst>
          </p:cNvPr>
          <p:cNvSpPr/>
          <p:nvPr/>
        </p:nvSpPr>
        <p:spPr>
          <a:xfrm>
            <a:off x="7184717" y="5011479"/>
            <a:ext cx="1801919" cy="1667510"/>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3 mins</a:t>
            </a:r>
          </a:p>
        </p:txBody>
      </p:sp>
    </p:spTree>
    <p:custDataLst>
      <p:tags r:id="rId1"/>
    </p:custDataLst>
    <p:extLst>
      <p:ext uri="{BB962C8B-B14F-4D97-AF65-F5344CB8AC3E}">
        <p14:creationId xmlns:p14="http://schemas.microsoft.com/office/powerpoint/2010/main" val="407803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5"/>
                                        </p:tgtEl>
                                        <p:attrNameLst>
                                          <p:attrName>style.color</p:attrName>
                                        </p:attrNameLst>
                                      </p:cBhvr>
                                      <p:to>
                                        <a:schemeClr val="bg1"/>
                                      </p:to>
                                    </p:animClr>
                                    <p:animClr clrSpc="rgb" dir="cw">
                                      <p:cBhvr>
                                        <p:cTn id="12" dur="250" autoRev="1" fill="remove"/>
                                        <p:tgtEl>
                                          <p:spTgt spid="15"/>
                                        </p:tgtEl>
                                        <p:attrNameLst>
                                          <p:attrName>fillcolor</p:attrName>
                                        </p:attrNameLst>
                                      </p:cBhvr>
                                      <p:to>
                                        <a:schemeClr val="bg1"/>
                                      </p:to>
                                    </p:animClr>
                                    <p:set>
                                      <p:cBhvr>
                                        <p:cTn id="13" dur="250" autoRev="1" fill="remove"/>
                                        <p:tgtEl>
                                          <p:spTgt spid="15"/>
                                        </p:tgtEl>
                                        <p:attrNameLst>
                                          <p:attrName>fill.type</p:attrName>
                                        </p:attrNameLst>
                                      </p:cBhvr>
                                      <p:to>
                                        <p:strVal val="solid"/>
                                      </p:to>
                                    </p:set>
                                    <p:set>
                                      <p:cBhvr>
                                        <p:cTn id="14" dur="250" autoRev="1" fill="remove"/>
                                        <p:tgtEl>
                                          <p:spTgt spid="15"/>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14780" y="-114254"/>
            <a:ext cx="9158780" cy="6972253"/>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3E6A1FBD-A458-4322-8058-1D01A5CBEA3B}"/>
              </a:ext>
            </a:extLst>
          </p:cNvPr>
          <p:cNvSpPr txBox="1"/>
          <p:nvPr/>
        </p:nvSpPr>
        <p:spPr>
          <a:xfrm>
            <a:off x="-14780" y="-114254"/>
            <a:ext cx="9158780" cy="646331"/>
          </a:xfrm>
          <a:prstGeom prst="rect">
            <a:avLst/>
          </a:prstGeom>
          <a:solidFill>
            <a:srgbClr val="002060"/>
          </a:solidFill>
        </p:spPr>
        <p:txBody>
          <a:bodyPr wrap="square" rtlCol="0">
            <a:spAutoFit/>
          </a:bodyPr>
          <a:lstStyle/>
          <a:p>
            <a:pPr algn="ctr"/>
            <a:r>
              <a:rPr lang="en-GB" sz="3600" dirty="0">
                <a:solidFill>
                  <a:schemeClr val="bg1"/>
                </a:solidFill>
              </a:rPr>
              <a:t>Key points about Key Stage 4 options</a:t>
            </a:r>
          </a:p>
        </p:txBody>
      </p:sp>
      <p:pic>
        <p:nvPicPr>
          <p:cNvPr id="13" name="Graphic 12">
            <a:extLst>
              <a:ext uri="{FF2B5EF4-FFF2-40B4-BE49-F238E27FC236}">
                <a16:creationId xmlns:a16="http://schemas.microsoft.com/office/drawing/2014/main" id="{A705468A-69F0-4D03-8CC0-BFB09538FF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4781" y="-112090"/>
            <a:ext cx="646331" cy="646331"/>
          </a:xfrm>
          <a:prstGeom prst="rect">
            <a:avLst/>
          </a:prstGeom>
        </p:spPr>
      </p:pic>
      <p:sp>
        <p:nvSpPr>
          <p:cNvPr id="2" name="TextBox 1">
            <a:extLst>
              <a:ext uri="{FF2B5EF4-FFF2-40B4-BE49-F238E27FC236}">
                <a16:creationId xmlns:a16="http://schemas.microsoft.com/office/drawing/2014/main" id="{647D6D41-962A-429F-91A6-7061A16F31C7}"/>
              </a:ext>
            </a:extLst>
          </p:cNvPr>
          <p:cNvSpPr txBox="1"/>
          <p:nvPr/>
        </p:nvSpPr>
        <p:spPr>
          <a:xfrm>
            <a:off x="321373" y="5500597"/>
            <a:ext cx="8501254" cy="1200329"/>
          </a:xfrm>
          <a:prstGeom prst="rect">
            <a:avLst/>
          </a:prstGeom>
          <a:noFill/>
        </p:spPr>
        <p:txBody>
          <a:bodyPr wrap="square" rtlCol="0">
            <a:spAutoFit/>
          </a:bodyPr>
          <a:lstStyle/>
          <a:p>
            <a:pPr algn="ctr"/>
            <a:r>
              <a:rPr lang="en-GB" sz="2400" b="1" dirty="0">
                <a:solidFill>
                  <a:schemeClr val="bg1"/>
                </a:solidFill>
                <a:hlinkClick r:id="rId4">
                  <a:extLst>
                    <a:ext uri="{A12FA001-AC4F-418D-AE19-62706E023703}">
                      <ahyp:hlinkClr xmlns:ahyp="http://schemas.microsoft.com/office/drawing/2018/hyperlinkcolor" val="tx"/>
                    </a:ext>
                  </a:extLst>
                </a:hlinkClick>
              </a:rPr>
              <a:t>Watch a video on choosing your GCSE options:</a:t>
            </a:r>
          </a:p>
          <a:p>
            <a:pPr algn="ctr"/>
            <a:r>
              <a:rPr lang="en-GB" sz="2400" b="1" dirty="0">
                <a:solidFill>
                  <a:schemeClr val="bg1"/>
                </a:solidFill>
                <a:hlinkClick r:id="rId4">
                  <a:extLst>
                    <a:ext uri="{A12FA001-AC4F-418D-AE19-62706E023703}">
                      <ahyp:hlinkClr xmlns:ahyp="http://schemas.microsoft.com/office/drawing/2018/hyperlinkcolor" val="tx"/>
                    </a:ext>
                  </a:extLst>
                </a:hlinkClick>
              </a:rPr>
              <a:t>www.bbc.co.uk/bitesize/articles/zrjh92p</a:t>
            </a:r>
            <a:endParaRPr lang="en-GB" sz="2400" b="1" dirty="0">
              <a:solidFill>
                <a:schemeClr val="bg1"/>
              </a:solidFill>
            </a:endParaRPr>
          </a:p>
          <a:p>
            <a:endParaRPr lang="en-GB" sz="2400" dirty="0">
              <a:solidFill>
                <a:schemeClr val="bg1"/>
              </a:solidFill>
            </a:endParaRPr>
          </a:p>
        </p:txBody>
      </p:sp>
      <p:pic>
        <p:nvPicPr>
          <p:cNvPr id="7" name="Picture 6">
            <a:extLst>
              <a:ext uri="{FF2B5EF4-FFF2-40B4-BE49-F238E27FC236}">
                <a16:creationId xmlns:a16="http://schemas.microsoft.com/office/drawing/2014/main" id="{C913D762-C905-4971-88E3-E03041FAC254}"/>
              </a:ext>
            </a:extLst>
          </p:cNvPr>
          <p:cNvPicPr>
            <a:picLocks noChangeAspect="1"/>
          </p:cNvPicPr>
          <p:nvPr/>
        </p:nvPicPr>
        <p:blipFill>
          <a:blip r:embed="rId5"/>
          <a:stretch>
            <a:fillRect/>
          </a:stretch>
        </p:blipFill>
        <p:spPr>
          <a:xfrm>
            <a:off x="832991" y="1119187"/>
            <a:ext cx="7448455" cy="4224338"/>
          </a:xfrm>
          <a:prstGeom prst="rect">
            <a:avLst/>
          </a:prstGeom>
        </p:spPr>
      </p:pic>
    </p:spTree>
    <p:extLst>
      <p:ext uri="{BB962C8B-B14F-4D97-AF65-F5344CB8AC3E}">
        <p14:creationId xmlns:p14="http://schemas.microsoft.com/office/powerpoint/2010/main" val="21143411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30.xml><?xml version="1.0" encoding="utf-8"?>
<p:tagLst xmlns:a="http://schemas.openxmlformats.org/drawingml/2006/main" xmlns:r="http://schemas.openxmlformats.org/officeDocument/2006/relationships" xmlns:p="http://schemas.openxmlformats.org/presentationml/2006/main">
  <p:tag name="NOPREFERENCE" val="False"/>
</p:tagLst>
</file>

<file path=ppt/tags/tag31.xml><?xml version="1.0" encoding="utf-8"?>
<p:tagLst xmlns:a="http://schemas.openxmlformats.org/drawingml/2006/main" xmlns:r="http://schemas.openxmlformats.org/officeDocument/2006/relationships" xmlns:p="http://schemas.openxmlformats.org/presentationml/2006/main">
  <p:tag name="NOPREFERENCE" val="False"/>
</p:tagLst>
</file>

<file path=ppt/tags/tag32.xml><?xml version="1.0" encoding="utf-8"?>
<p:tagLst xmlns:a="http://schemas.openxmlformats.org/drawingml/2006/main" xmlns:r="http://schemas.openxmlformats.org/officeDocument/2006/relationships" xmlns:p="http://schemas.openxmlformats.org/presentationml/2006/main">
  <p:tag name="NOPREFERENCE" val="False"/>
</p:tagLst>
</file>

<file path=ppt/tags/tag3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13170</TotalTime>
  <Words>7372</Words>
  <Application>Microsoft Office PowerPoint</Application>
  <PresentationFormat>On-screen Show (4:3)</PresentationFormat>
  <Paragraphs>781</Paragraphs>
  <Slides>78</Slides>
  <Notes>78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78</vt:i4>
      </vt:variant>
    </vt:vector>
  </HeadingPairs>
  <TitlesOfParts>
    <vt:vector size="85" baseType="lpstr">
      <vt:lpstr>Arial</vt:lpstr>
      <vt:lpstr>Berlin Sans FB</vt:lpstr>
      <vt:lpstr>Berlin Sans FB Demi</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563</cp:revision>
  <cp:lastPrinted>2017-09-12T16:38:08Z</cp:lastPrinted>
  <dcterms:created xsi:type="dcterms:W3CDTF">2017-03-16T08:26:44Z</dcterms:created>
  <dcterms:modified xsi:type="dcterms:W3CDTF">2026-07-29T15:17:42Z</dcterms:modified>
</cp:coreProperties>
</file>