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8288000" cy="10287000"/>
  <p:notesSz cx="6858000" cy="9144000"/>
  <p:embeddedFontLst>
    <p:embeddedFont>
      <p:font typeface="Carlito" panose="020B0604020202020204" charset="0"/>
      <p:regular r:id="rId15"/>
    </p:embeddedFont>
    <p:embeddedFont>
      <p:font typeface="Carlito Bold" panose="020B0604020202020204" charset="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hyperlink" Target="https://careerpilot.org.uk/job-sectors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careerpilot.org.uk/" TargetMode="External"/><Relationship Id="rId5" Type="http://schemas.openxmlformats.org/officeDocument/2006/relationships/slide" Target="slide11.xml"/><Relationship Id="rId4" Type="http://schemas.openxmlformats.org/officeDocument/2006/relationships/hyperlink" Target="https://careerpilot.org.uk/job-sectors/sectors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careerpilot.org.uk/job-sectors/transport" TargetMode="External"/><Relationship Id="rId3" Type="http://schemas.openxmlformats.org/officeDocument/2006/relationships/hyperlink" Target="https://careerpilot.org.uk/job-sectors/animal" TargetMode="External"/><Relationship Id="rId7" Type="http://schemas.openxmlformats.org/officeDocument/2006/relationships/hyperlink" Target="https://careerpilot.org.uk/job-sectors/sports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areerpilot.org.uk/job-sectors/social-care" TargetMode="External"/><Relationship Id="rId11" Type="http://schemas.openxmlformats.org/officeDocument/2006/relationships/image" Target="../media/image12.svg"/><Relationship Id="rId5" Type="http://schemas.openxmlformats.org/officeDocument/2006/relationships/hyperlink" Target="https://careerpilot.org.uk/job-sectors/education" TargetMode="External"/><Relationship Id="rId10" Type="http://schemas.openxmlformats.org/officeDocument/2006/relationships/hyperlink" Target="https://careerpilot.org.uk/job-sectors/food-drink" TargetMode="External"/><Relationship Id="rId4" Type="http://schemas.openxmlformats.org/officeDocument/2006/relationships/hyperlink" Target="https://careerpilot.org.uk/job-sectors/design" TargetMode="External"/><Relationship Id="rId9" Type="http://schemas.openxmlformats.org/officeDocument/2006/relationships/hyperlink" Target="https://careerpilot.org.uk/job-sectors/media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careerpilot.org.uk/job-sectors/environment/job-profile/climate-scientist" TargetMode="External"/><Relationship Id="rId13" Type="http://schemas.openxmlformats.org/officeDocument/2006/relationships/hyperlink" Target="https://careerpilot.org.uk/job-sectors/arts-crafts/job-profile/art-therapist" TargetMode="External"/><Relationship Id="rId3" Type="http://schemas.openxmlformats.org/officeDocument/2006/relationships/hyperlink" Target="https://careerpilot.org.uk/job-sectors/agriculture/job-profile/drone-pilot" TargetMode="External"/><Relationship Id="rId7" Type="http://schemas.openxmlformats.org/officeDocument/2006/relationships/hyperlink" Target="https://careerpilot.org.uk/job-sectors/software-systems/job-profile/web-developer" TargetMode="External"/><Relationship Id="rId12" Type="http://schemas.openxmlformats.org/officeDocument/2006/relationships/hyperlink" Target="https://careerpilot.org.uk/job-sectors/design-planning/job-profile/transport-planner" TargetMode="External"/><Relationship Id="rId17" Type="http://schemas.openxmlformats.org/officeDocument/2006/relationships/hyperlink" Target="https://careerpilot.org.uk/job-sectors" TargetMode="External"/><Relationship Id="rId2" Type="http://schemas.openxmlformats.org/officeDocument/2006/relationships/image" Target="../media/image4.png"/><Relationship Id="rId16" Type="http://schemas.openxmlformats.org/officeDocument/2006/relationships/hyperlink" Target="https://www.careerpilot.org.uk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areerpilot.org.uk/job-sectors/beauty-makeup/job-profile/cosmetic-surgeon" TargetMode="External"/><Relationship Id="rId11" Type="http://schemas.openxmlformats.org/officeDocument/2006/relationships/hyperlink" Target="https://careerpilot.org.uk/job-sectors/social-media/job-profile/social-media-manager" TargetMode="External"/><Relationship Id="rId5" Type="http://schemas.openxmlformats.org/officeDocument/2006/relationships/hyperlink" Target="https://careerpilot.org.uk/job-sectors/education/job-profile/youth-worker" TargetMode="External"/><Relationship Id="rId15" Type="http://schemas.openxmlformats.org/officeDocument/2006/relationships/image" Target="../media/image8.svg"/><Relationship Id="rId10" Type="http://schemas.openxmlformats.org/officeDocument/2006/relationships/hyperlink" Target="https://careerpilot.org.uk/job-sectors/agriculture/job-profile/tree-surgeon" TargetMode="External"/><Relationship Id="rId4" Type="http://schemas.openxmlformats.org/officeDocument/2006/relationships/hyperlink" Target="https://careerpilot.org.uk/job-sectors/wellbeing/job-profile/mental-health-nurse" TargetMode="External"/><Relationship Id="rId9" Type="http://schemas.openxmlformats.org/officeDocument/2006/relationships/hyperlink" Target="https://careerpilot.org.uk/job-sectors/sports/job-profile/sports-coach" TargetMode="External"/><Relationship Id="rId14" Type="http://schemas.openxmlformats.org/officeDocument/2006/relationships/hyperlink" Target="https://careerpilot.org.uk/job-sectors/food-drink/job-profile/food-scientist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careerpilot.org.uk/job-sectors/fashion-textiles/job-profile/fashion-designer" TargetMode="External"/><Relationship Id="rId13" Type="http://schemas.openxmlformats.org/officeDocument/2006/relationships/hyperlink" Target="https://careerpilot.org.uk/job-sectors/finance-accounting/job-profile/bank-manager" TargetMode="External"/><Relationship Id="rId3" Type="http://schemas.openxmlformats.org/officeDocument/2006/relationships/hyperlink" Target="https://careerpilot.org.uk/job-sectors/transport/job-profile/helicopter-pilot" TargetMode="External"/><Relationship Id="rId7" Type="http://schemas.openxmlformats.org/officeDocument/2006/relationships/hyperlink" Target="https://careerpilot.org.uk/job-sectors/animal/job-profile/dog-groomer" TargetMode="External"/><Relationship Id="rId12" Type="http://schemas.openxmlformats.org/officeDocument/2006/relationships/hyperlink" Target="https://careerpilot.org.uk/job-sectors/design-planning/job-profile/transport-planner" TargetMode="External"/><Relationship Id="rId17" Type="http://schemas.openxmlformats.org/officeDocument/2006/relationships/hyperlink" Target="https://careerpilot.org.uk/job-sectors" TargetMode="External"/><Relationship Id="rId2" Type="http://schemas.openxmlformats.org/officeDocument/2006/relationships/image" Target="../media/image4.png"/><Relationship Id="rId16" Type="http://schemas.openxmlformats.org/officeDocument/2006/relationships/hyperlink" Target="https://www.careerpilot.org.uk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areerpilot.org.uk/job-sectors/beauty-makeup/job-profile/cosmetic-surgeon" TargetMode="External"/><Relationship Id="rId11" Type="http://schemas.openxmlformats.org/officeDocument/2006/relationships/hyperlink" Target="https://careerpilot.org.uk/job-sectors/social-media/job-profile/social-media-manager" TargetMode="External"/><Relationship Id="rId5" Type="http://schemas.openxmlformats.org/officeDocument/2006/relationships/hyperlink" Target="https://careerpilot.org.uk/job-sectors/animal/job-profile/beekeeper" TargetMode="External"/><Relationship Id="rId15" Type="http://schemas.openxmlformats.org/officeDocument/2006/relationships/image" Target="../media/image7.svg"/><Relationship Id="rId10" Type="http://schemas.openxmlformats.org/officeDocument/2006/relationships/hyperlink" Target="https://careerpilot.org.uk/job-sectors/agriculture/job-profile/tree-surgeon" TargetMode="External"/><Relationship Id="rId4" Type="http://schemas.openxmlformats.org/officeDocument/2006/relationships/hyperlink" Target="https://careerpilot.org.uk/job-sectors/transport/job-profile/driving-instructor" TargetMode="External"/><Relationship Id="rId9" Type="http://schemas.openxmlformats.org/officeDocument/2006/relationships/hyperlink" Target="https://careerpilot.org.uk/job-sectors/sports/job-profile/sports-coach" TargetMode="External"/><Relationship Id="rId14" Type="http://schemas.openxmlformats.org/officeDocument/2006/relationships/hyperlink" Target="https://careerpilot.org.uk/job-sectors/customer-services/job-profile/chimney-sweep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3.png"/><Relationship Id="rId7" Type="http://schemas.openxmlformats.org/officeDocument/2006/relationships/image" Target="../media/image6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11" Type="http://schemas.openxmlformats.org/officeDocument/2006/relationships/image" Target="../media/image4.png"/><Relationship Id="rId5" Type="http://schemas.openxmlformats.org/officeDocument/2006/relationships/image" Target="../media/image5.svg"/><Relationship Id="rId10" Type="http://schemas.openxmlformats.org/officeDocument/2006/relationships/hyperlink" Target="https://careerpilot.org.uk/job-sectors" TargetMode="External"/><Relationship Id="rId4" Type="http://schemas.openxmlformats.org/officeDocument/2006/relationships/slide" Target="slide3.xml"/><Relationship Id="rId9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careerpilot.org.uk/job-sectors" TargetMode="External"/><Relationship Id="rId3" Type="http://schemas.openxmlformats.org/officeDocument/2006/relationships/image" Target="../media/image4.png"/><Relationship Id="rId7" Type="http://schemas.openxmlformats.org/officeDocument/2006/relationships/hyperlink" Target="https://www.careerpilot.org.uk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careerpilot.org.uk/adviser-zone/hot-jobs-resources" TargetMode="External"/><Relationship Id="rId5" Type="http://schemas.openxmlformats.org/officeDocument/2006/relationships/slide" Target="slide4.xml"/><Relationship Id="rId4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hyperlink" Target="https://careerpilot.org.uk/job-sectors/agriculture/job-profile/landscaper" TargetMode="External"/><Relationship Id="rId18" Type="http://schemas.openxmlformats.org/officeDocument/2006/relationships/hyperlink" Target="https://careerpilot.org.uk/job-sectors/agriculture/job-profile/countryside-officer" TargetMode="External"/><Relationship Id="rId26" Type="http://schemas.openxmlformats.org/officeDocument/2006/relationships/hyperlink" Target="https://careerpilot.org.uk/job-sectors/medical/job-profile/nutritionist" TargetMode="External"/><Relationship Id="rId3" Type="http://schemas.openxmlformats.org/officeDocument/2006/relationships/image" Target="../media/image4.png"/><Relationship Id="rId21" Type="http://schemas.openxmlformats.org/officeDocument/2006/relationships/hyperlink" Target="https://careerpilot.org.uk/job-sectors/training/job-profile/physiotherapist" TargetMode="External"/><Relationship Id="rId7" Type="http://schemas.openxmlformats.org/officeDocument/2006/relationships/hyperlink" Target="https://careerpilot.org.uk/job-sectors/design/job-profile/computer-games-developer" TargetMode="External"/><Relationship Id="rId12" Type="http://schemas.openxmlformats.org/officeDocument/2006/relationships/hyperlink" Target="https://careerpilot.org.uk/job-sectors/software-systems/job-profile/web-developer" TargetMode="External"/><Relationship Id="rId17" Type="http://schemas.openxmlformats.org/officeDocument/2006/relationships/hyperlink" Target="https://careerpilot.org.uk/job-sectors/design/job-profile/web-designer" TargetMode="External"/><Relationship Id="rId25" Type="http://schemas.openxmlformats.org/officeDocument/2006/relationships/hyperlink" Target="https://careerpilot.org.uk/job-sectors/environment/job-profile/ecologist" TargetMode="External"/><Relationship Id="rId33" Type="http://schemas.openxmlformats.org/officeDocument/2006/relationships/hyperlink" Target="https://careerpilot.org.uk/job-sectors/property-management/job-profile/solicitor" TargetMode="External"/><Relationship Id="rId2" Type="http://schemas.openxmlformats.org/officeDocument/2006/relationships/image" Target="../media/image9.png"/><Relationship Id="rId16" Type="http://schemas.openxmlformats.org/officeDocument/2006/relationships/hyperlink" Target="https://careerpilot.org.uk/job-sectors/sports/job-profile/sports-coach" TargetMode="External"/><Relationship Id="rId20" Type="http://schemas.openxmlformats.org/officeDocument/2006/relationships/hyperlink" Target="https://careerpilot.org.uk/job-sectors/medical/job-profile/dental-technician" TargetMode="External"/><Relationship Id="rId29" Type="http://schemas.openxmlformats.org/officeDocument/2006/relationships/hyperlink" Target="https://careerpilot.org.uk/job-sectors/medical/job-profile/nurse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areerpilot.org.uk/job-sectors/water-gas-oil-etc/job-profile/marine-engineer" TargetMode="External"/><Relationship Id="rId11" Type="http://schemas.openxmlformats.org/officeDocument/2006/relationships/hyperlink" Target="https://careerpilot.org.uk/job-sectors/hotels/job-profile/hotel-manager" TargetMode="External"/><Relationship Id="rId24" Type="http://schemas.openxmlformats.org/officeDocument/2006/relationships/hyperlink" Target="https://careerpilot.org.uk/job-sectors/wellbeing/job-profile/paramedic" TargetMode="External"/><Relationship Id="rId32" Type="http://schemas.openxmlformats.org/officeDocument/2006/relationships/hyperlink" Target="https://careerpilot.org.uk/job-sectors/childcare/job-profile/play-therapist" TargetMode="External"/><Relationship Id="rId5" Type="http://schemas.openxmlformats.org/officeDocument/2006/relationships/hyperlink" Target="https://careerpilot.org.uk/job-sectors/medical/job-profile/hospital-doctor" TargetMode="External"/><Relationship Id="rId15" Type="http://schemas.openxmlformats.org/officeDocument/2006/relationships/hyperlink" Target="https://careerpilot.org.uk/job-sectors/design/job-profile/architect" TargetMode="External"/><Relationship Id="rId23" Type="http://schemas.openxmlformats.org/officeDocument/2006/relationships/hyperlink" Target="https://careerpilot.org.uk/job-sectors/animal/job-profile/vet" TargetMode="External"/><Relationship Id="rId28" Type="http://schemas.openxmlformats.org/officeDocument/2006/relationships/hyperlink" Target="https://careerpilot.org.uk/job-sectors/admin-hr-legal/job-profile/paralegal" TargetMode="External"/><Relationship Id="rId10" Type="http://schemas.openxmlformats.org/officeDocument/2006/relationships/hyperlink" Target="https://careerpilot.org.uk/job-sectors/engineering-design/job-profile/aerospace-engineer" TargetMode="External"/><Relationship Id="rId19" Type="http://schemas.openxmlformats.org/officeDocument/2006/relationships/hyperlink" Target="https://careerpilot.org.uk/job-sectors/childcare/job-profile/youth-worker" TargetMode="External"/><Relationship Id="rId31" Type="http://schemas.openxmlformats.org/officeDocument/2006/relationships/hyperlink" Target="https://careerpilot.org.uk/job-sectors/data-network/job-profile/forensic-computer-analyst" TargetMode="External"/><Relationship Id="rId4" Type="http://schemas.openxmlformats.org/officeDocument/2006/relationships/hyperlink" Target="https://careerpilot.org.uk/job-sectors/sales-marketing/job-profile/estate-agent" TargetMode="External"/><Relationship Id="rId9" Type="http://schemas.openxmlformats.org/officeDocument/2006/relationships/hyperlink" Target="https://careerpilot.org.uk/job-sectors/retail/job-profile/retail-buyer" TargetMode="External"/><Relationship Id="rId14" Type="http://schemas.openxmlformats.org/officeDocument/2006/relationships/hyperlink" Target="https://careerpilot.org.uk/job-sectors/childcare/job-profile/social-worker" TargetMode="External"/><Relationship Id="rId22" Type="http://schemas.openxmlformats.org/officeDocument/2006/relationships/hyperlink" Target="https://careerpilot.org.uk/job-sectors/sales-marketing/job-profile/user-researcher" TargetMode="External"/><Relationship Id="rId27" Type="http://schemas.openxmlformats.org/officeDocument/2006/relationships/hyperlink" Target="https://careerpilot.org.uk/job-sectors/childcare/job-profile/early-years-teacher" TargetMode="External"/><Relationship Id="rId30" Type="http://schemas.openxmlformats.org/officeDocument/2006/relationships/hyperlink" Target="https://careerpilot.org.uk/job-sectors/animal/job-profile/animal-care-worker" TargetMode="External"/><Relationship Id="rId8" Type="http://schemas.openxmlformats.org/officeDocument/2006/relationships/hyperlink" Target="https://careerpilot.org.uk/job-sectors/design/job-profile/community-arts-worker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1557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-15658" y="-831800"/>
            <a:ext cx="18303658" cy="3917898"/>
            <a:chOff x="0" y="-219075"/>
            <a:chExt cx="4820716" cy="10318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20716" cy="652896"/>
            </a:xfrm>
            <a:custGeom>
              <a:avLst/>
              <a:gdLst/>
              <a:ahLst/>
              <a:cxnLst/>
              <a:rect l="l" t="t" r="r" b="b"/>
              <a:pathLst>
                <a:path w="4820716" h="652896">
                  <a:moveTo>
                    <a:pt x="0" y="0"/>
                  </a:moveTo>
                  <a:lnTo>
                    <a:pt x="4820716" y="0"/>
                  </a:lnTo>
                  <a:lnTo>
                    <a:pt x="4820716" y="652896"/>
                  </a:lnTo>
                  <a:lnTo>
                    <a:pt x="0" y="652896"/>
                  </a:lnTo>
                  <a:close/>
                </a:path>
              </a:pathLst>
            </a:custGeom>
            <a:solidFill>
              <a:srgbClr val="0072BA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19075"/>
              <a:ext cx="4816592" cy="1031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840"/>
                </a:lnSpc>
              </a:pPr>
              <a:r>
                <a:rPr lang="en-US" sz="5600" dirty="0">
                  <a:solidFill>
                    <a:srgbClr val="FFFFFF"/>
                  </a:solidFill>
                  <a:latin typeface="Carlito Bold"/>
                </a:rPr>
                <a:t>KS3: Offline Careers Activities</a:t>
              </a:r>
            </a:p>
            <a:p>
              <a:pPr algn="ctr">
                <a:lnSpc>
                  <a:spcPts val="5040"/>
                </a:lnSpc>
              </a:pPr>
              <a:r>
                <a:rPr lang="en-US" sz="3600" dirty="0">
                  <a:solidFill>
                    <a:srgbClr val="FFFFFF"/>
                  </a:solidFill>
                  <a:latin typeface="Carlito"/>
                </a:rPr>
                <a:t>Introducing Jobs and Careers</a:t>
              </a:r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4685868" y="383592"/>
            <a:ext cx="1668925" cy="171177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424837" y="383592"/>
            <a:ext cx="1668925" cy="1711779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-133695" y="8225823"/>
            <a:ext cx="18421695" cy="2748119"/>
            <a:chOff x="-31088" y="-201967"/>
            <a:chExt cx="4847680" cy="723784"/>
          </a:xfrm>
        </p:grpSpPr>
        <p:sp>
          <p:nvSpPr>
            <p:cNvPr id="9" name="Freeform 9"/>
            <p:cNvSpPr/>
            <p:nvPr/>
          </p:nvSpPr>
          <p:spPr>
            <a:xfrm>
              <a:off x="-4124" y="0"/>
              <a:ext cx="4820716" cy="340894"/>
            </a:xfrm>
            <a:custGeom>
              <a:avLst/>
              <a:gdLst/>
              <a:ahLst/>
              <a:cxnLst/>
              <a:rect l="l" t="t" r="r" b="b"/>
              <a:pathLst>
                <a:path w="4820716" h="340894">
                  <a:moveTo>
                    <a:pt x="0" y="0"/>
                  </a:moveTo>
                  <a:lnTo>
                    <a:pt x="4820716" y="0"/>
                  </a:lnTo>
                  <a:lnTo>
                    <a:pt x="4820716" y="340894"/>
                  </a:lnTo>
                  <a:lnTo>
                    <a:pt x="0" y="340894"/>
                  </a:lnTo>
                  <a:close/>
                </a:path>
              </a:pathLst>
            </a:custGeom>
            <a:solidFill>
              <a:srgbClr val="0072BA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-31088" y="-201967"/>
              <a:ext cx="4816592" cy="7237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r">
                <a:lnSpc>
                  <a:spcPts val="5040"/>
                </a:lnSpc>
              </a:pPr>
              <a:r>
                <a:rPr lang="en-US" sz="3600" dirty="0">
                  <a:solidFill>
                    <a:srgbClr val="FFFFFF"/>
                  </a:solidFill>
                  <a:latin typeface="Carlito Bold"/>
                </a:rPr>
                <a:t>careerpilot.org.uk    </a:t>
              </a:r>
            </a:p>
          </p:txBody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55615" y="9330649"/>
            <a:ext cx="3536299" cy="618369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8977735" y="9130624"/>
            <a:ext cx="316872" cy="938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89"/>
              </a:lnSpc>
            </a:pPr>
            <a:r>
              <a:rPr lang="en-US" sz="4921" dirty="0">
                <a:solidFill>
                  <a:srgbClr val="FFFFFF"/>
                </a:solidFill>
                <a:latin typeface="Carlito"/>
              </a:rPr>
              <a:t>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1E8D0E-C743-0822-5011-DBA62D1257B9}"/>
              </a:ext>
            </a:extLst>
          </p:cNvPr>
          <p:cNvSpPr/>
          <p:nvPr/>
        </p:nvSpPr>
        <p:spPr>
          <a:xfrm>
            <a:off x="-31229" y="2247900"/>
            <a:ext cx="18319229" cy="61431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rgbClr val="002060"/>
                </a:solidFill>
              </a:rPr>
              <a:t>Careerpilot is closing. This resource is only available to use until 23</a:t>
            </a:r>
            <a:r>
              <a:rPr lang="en-GB" sz="2000" baseline="30000" dirty="0">
                <a:solidFill>
                  <a:srgbClr val="002060"/>
                </a:solidFill>
              </a:rPr>
              <a:t>rd</a:t>
            </a:r>
            <a:r>
              <a:rPr lang="en-GB" sz="2000" dirty="0">
                <a:solidFill>
                  <a:srgbClr val="002060"/>
                </a:solidFill>
              </a:rPr>
              <a:t> October 2026.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9300" y="-779175"/>
            <a:ext cx="18317300" cy="3103275"/>
            <a:chOff x="-3593" y="-219075"/>
            <a:chExt cx="4824309" cy="817323"/>
          </a:xfrm>
        </p:grpSpPr>
        <p:sp>
          <p:nvSpPr>
            <p:cNvPr id="3" name="Freeform 3"/>
            <p:cNvSpPr/>
            <p:nvPr/>
          </p:nvSpPr>
          <p:spPr>
            <a:xfrm>
              <a:off x="-3593" y="-13860"/>
              <a:ext cx="4820716" cy="439865"/>
            </a:xfrm>
            <a:custGeom>
              <a:avLst/>
              <a:gdLst/>
              <a:ahLst/>
              <a:cxnLst/>
              <a:rect l="l" t="t" r="r" b="b"/>
              <a:pathLst>
                <a:path w="4820716" h="439865">
                  <a:moveTo>
                    <a:pt x="0" y="0"/>
                  </a:moveTo>
                  <a:lnTo>
                    <a:pt x="4820716" y="0"/>
                  </a:lnTo>
                  <a:lnTo>
                    <a:pt x="4820716" y="439865"/>
                  </a:lnTo>
                  <a:lnTo>
                    <a:pt x="0" y="439865"/>
                  </a:lnTo>
                  <a:close/>
                </a:path>
              </a:pathLst>
            </a:custGeom>
            <a:solidFill>
              <a:srgbClr val="0072BA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19075"/>
              <a:ext cx="4820716" cy="8173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840"/>
                </a:lnSpc>
              </a:pPr>
              <a:r>
                <a:rPr lang="en-US" sz="5600" dirty="0">
                  <a:solidFill>
                    <a:srgbClr val="FFFFFF"/>
                  </a:solidFill>
                  <a:latin typeface="Carlito Bold"/>
                </a:rPr>
                <a:t>KS3: How many jobs?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423076" y="1961653"/>
            <a:ext cx="8713095" cy="6758941"/>
            <a:chOff x="0" y="0"/>
            <a:chExt cx="2294807" cy="17801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94807" cy="1780133"/>
            </a:xfrm>
            <a:custGeom>
              <a:avLst/>
              <a:gdLst/>
              <a:ahLst/>
              <a:cxnLst/>
              <a:rect l="l" t="t" r="r" b="b"/>
              <a:pathLst>
                <a:path w="2294807" h="1780133">
                  <a:moveTo>
                    <a:pt x="45315" y="0"/>
                  </a:moveTo>
                  <a:lnTo>
                    <a:pt x="2249492" y="0"/>
                  </a:lnTo>
                  <a:cubicBezTo>
                    <a:pt x="2261510" y="0"/>
                    <a:pt x="2273036" y="4774"/>
                    <a:pt x="2281534" y="13273"/>
                  </a:cubicBezTo>
                  <a:cubicBezTo>
                    <a:pt x="2290033" y="21771"/>
                    <a:pt x="2294807" y="33297"/>
                    <a:pt x="2294807" y="45315"/>
                  </a:cubicBezTo>
                  <a:lnTo>
                    <a:pt x="2294807" y="1734817"/>
                  </a:lnTo>
                  <a:cubicBezTo>
                    <a:pt x="2294807" y="1746836"/>
                    <a:pt x="2290033" y="1758362"/>
                    <a:pt x="2281534" y="1766860"/>
                  </a:cubicBezTo>
                  <a:cubicBezTo>
                    <a:pt x="2273036" y="1775358"/>
                    <a:pt x="2261510" y="1780133"/>
                    <a:pt x="2249492" y="1780133"/>
                  </a:cubicBezTo>
                  <a:lnTo>
                    <a:pt x="45315" y="1780133"/>
                  </a:lnTo>
                  <a:cubicBezTo>
                    <a:pt x="33297" y="1780133"/>
                    <a:pt x="21771" y="1775358"/>
                    <a:pt x="13273" y="1766860"/>
                  </a:cubicBezTo>
                  <a:cubicBezTo>
                    <a:pt x="4774" y="1758362"/>
                    <a:pt x="0" y="1746836"/>
                    <a:pt x="0" y="1734817"/>
                  </a:cubicBezTo>
                  <a:lnTo>
                    <a:pt x="0" y="45315"/>
                  </a:lnTo>
                  <a:cubicBezTo>
                    <a:pt x="0" y="33297"/>
                    <a:pt x="4774" y="21771"/>
                    <a:pt x="13273" y="13273"/>
                  </a:cubicBezTo>
                  <a:cubicBezTo>
                    <a:pt x="21771" y="4774"/>
                    <a:pt x="33297" y="0"/>
                    <a:pt x="45315" y="0"/>
                  </a:cubicBezTo>
                  <a:close/>
                </a:path>
              </a:pathLst>
            </a:custGeom>
            <a:solidFill>
              <a:srgbClr val="C3E0E5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76200"/>
              <a:ext cx="812800" cy="889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  <a:p>
              <a:pPr algn="ctr">
                <a:lnSpc>
                  <a:spcPts val="2659"/>
                </a:lnSpc>
              </a:pPr>
              <a:endParaRPr/>
            </a:p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55615" y="9330649"/>
            <a:ext cx="3536299" cy="61836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807169" y="2132414"/>
            <a:ext cx="7667228" cy="4855354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630364" y="2186444"/>
            <a:ext cx="8298520" cy="66364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20"/>
              </a:lnSpc>
            </a:pPr>
            <a:r>
              <a:rPr lang="en-US" sz="1800" dirty="0" err="1">
                <a:solidFill>
                  <a:srgbClr val="274472"/>
                </a:solidFill>
                <a:latin typeface="Carlito Bold"/>
              </a:rPr>
              <a:t>Careerpilot</a:t>
            </a:r>
            <a:r>
              <a:rPr lang="en-US" sz="1800" dirty="0">
                <a:solidFill>
                  <a:srgbClr val="274472"/>
                </a:solidFill>
                <a:latin typeface="Carlito Bold"/>
              </a:rPr>
              <a:t> - Introducing jobs and careers</a:t>
            </a:r>
          </a:p>
          <a:p>
            <a:pPr>
              <a:lnSpc>
                <a:spcPts val="2520"/>
              </a:lnSpc>
            </a:pPr>
            <a:r>
              <a:rPr lang="en-US" sz="1800" dirty="0">
                <a:solidFill>
                  <a:srgbClr val="274472"/>
                </a:solidFill>
                <a:latin typeface="Carlito"/>
              </a:rPr>
              <a:t>This activity encourages students to think about a range of different jobs in specific job sectors. You may use the </a:t>
            </a:r>
            <a:r>
              <a:rPr lang="en-US" sz="1800" u="sng" dirty="0">
                <a:solidFill>
                  <a:srgbClr val="274472"/>
                </a:solidFill>
                <a:latin typeface="Carlito"/>
                <a:hlinkClick r:id="rId4" tooltip="https://careerpilot.org.uk/job-sectors/sectors"/>
              </a:rPr>
              <a:t>Job Sector information</a:t>
            </a:r>
            <a:r>
              <a:rPr lang="en-US" sz="1800" dirty="0">
                <a:solidFill>
                  <a:srgbClr val="274472"/>
                </a:solidFill>
                <a:latin typeface="Carlito"/>
              </a:rPr>
              <a:t> on </a:t>
            </a:r>
            <a:r>
              <a:rPr lang="en-US" sz="1800" dirty="0" err="1">
                <a:solidFill>
                  <a:srgbClr val="274472"/>
                </a:solidFill>
                <a:latin typeface="Carlito"/>
              </a:rPr>
              <a:t>Careerpilot</a:t>
            </a:r>
            <a:r>
              <a:rPr lang="en-US" sz="1800" dirty="0">
                <a:solidFill>
                  <a:srgbClr val="274472"/>
                </a:solidFill>
                <a:latin typeface="Carlito"/>
              </a:rPr>
              <a:t> to introduce each of the sectors and then refer to the job profiles to build on the student's ideas.</a:t>
            </a:r>
          </a:p>
          <a:p>
            <a:pPr>
              <a:lnSpc>
                <a:spcPts val="2520"/>
              </a:lnSpc>
            </a:pPr>
            <a:endParaRPr lang="en-US" sz="1800" dirty="0">
              <a:solidFill>
                <a:srgbClr val="274472"/>
              </a:solidFill>
              <a:latin typeface="Carlito"/>
            </a:endParaRPr>
          </a:p>
          <a:p>
            <a:pPr>
              <a:lnSpc>
                <a:spcPts val="2520"/>
              </a:lnSpc>
            </a:pPr>
            <a:r>
              <a:rPr lang="en-US" sz="1800" dirty="0">
                <a:solidFill>
                  <a:srgbClr val="274472"/>
                </a:solidFill>
                <a:latin typeface="Carlito Bold"/>
              </a:rPr>
              <a:t>Playing 'How many jobs':</a:t>
            </a:r>
          </a:p>
          <a:p>
            <a:pPr marL="388620" lvl="1" indent="-194310">
              <a:lnSpc>
                <a:spcPts val="2520"/>
              </a:lnSpc>
              <a:buFont typeface="Arial"/>
              <a:buChar char="•"/>
            </a:pPr>
            <a:r>
              <a:rPr lang="en-US" sz="1800" dirty="0">
                <a:solidFill>
                  <a:srgbClr val="274472"/>
                </a:solidFill>
                <a:latin typeface="Carlito Bold"/>
              </a:rPr>
              <a:t>Students can work in pairs or as a group to play </a:t>
            </a:r>
          </a:p>
          <a:p>
            <a:pPr marL="388620" lvl="1" indent="-194310">
              <a:lnSpc>
                <a:spcPts val="2520"/>
              </a:lnSpc>
              <a:buFont typeface="Arial"/>
              <a:buChar char="•"/>
            </a:pPr>
            <a:r>
              <a:rPr lang="en-US" sz="1800" dirty="0">
                <a:solidFill>
                  <a:srgbClr val="274472"/>
                </a:solidFill>
                <a:latin typeface="Carlito Bold"/>
              </a:rPr>
              <a:t>Each pair or group is given an A3 piece of paper and 2 Job Sectors from </a:t>
            </a:r>
            <a:r>
              <a:rPr lang="en-US" sz="1800" u="sng" dirty="0">
                <a:solidFill>
                  <a:srgbClr val="274472"/>
                </a:solidFill>
                <a:latin typeface="Carlito Bold"/>
                <a:hlinkClick r:id="rId5" action="ppaction://hlinksldjump"/>
              </a:rPr>
              <a:t>slide 11.</a:t>
            </a:r>
          </a:p>
          <a:p>
            <a:pPr marL="388620" lvl="1" indent="-194310">
              <a:lnSpc>
                <a:spcPts val="2520"/>
              </a:lnSpc>
              <a:buFont typeface="Arial"/>
              <a:buChar char="•"/>
            </a:pPr>
            <a:r>
              <a:rPr lang="en-US" sz="1800" dirty="0">
                <a:solidFill>
                  <a:srgbClr val="274472"/>
                </a:solidFill>
                <a:latin typeface="Carlito Bold"/>
              </a:rPr>
              <a:t>They then have 5 minutes to write down as many jobs as they know in each category—you could encourage them to name more obscure jobs</a:t>
            </a:r>
          </a:p>
          <a:p>
            <a:pPr marL="388620" lvl="1" indent="-194310">
              <a:lnSpc>
                <a:spcPts val="2520"/>
              </a:lnSpc>
              <a:buFont typeface="Arial"/>
              <a:buChar char="•"/>
            </a:pPr>
            <a:r>
              <a:rPr lang="en-US" sz="1800" dirty="0">
                <a:solidFill>
                  <a:srgbClr val="274472"/>
                </a:solidFill>
                <a:latin typeface="Carlito Bold"/>
              </a:rPr>
              <a:t>The winning pair/group is the one with the highest number of jobs in each category or the most obscure jobs</a:t>
            </a:r>
          </a:p>
          <a:p>
            <a:pPr marL="388620" lvl="1" indent="-194310">
              <a:lnSpc>
                <a:spcPts val="2520"/>
              </a:lnSpc>
              <a:buFont typeface="Arial"/>
              <a:buChar char="•"/>
            </a:pPr>
            <a:r>
              <a:rPr lang="en-US" sz="1800" dirty="0">
                <a:solidFill>
                  <a:srgbClr val="274472"/>
                </a:solidFill>
                <a:latin typeface="Carlito Bold"/>
              </a:rPr>
              <a:t>This could lead to a conversation about the jobs that are known and all the jobs that they don’t </a:t>
            </a:r>
            <a:r>
              <a:rPr lang="en-US" sz="1800" dirty="0" err="1">
                <a:solidFill>
                  <a:srgbClr val="274472"/>
                </a:solidFill>
                <a:latin typeface="Carlito Bold"/>
              </a:rPr>
              <a:t>recognise</a:t>
            </a:r>
            <a:r>
              <a:rPr lang="en-US" sz="1800" dirty="0">
                <a:solidFill>
                  <a:srgbClr val="274472"/>
                </a:solidFill>
                <a:latin typeface="Carlito Bold"/>
              </a:rPr>
              <a:t>.</a:t>
            </a:r>
          </a:p>
          <a:p>
            <a:pPr>
              <a:lnSpc>
                <a:spcPts val="2520"/>
              </a:lnSpc>
            </a:pPr>
            <a:endParaRPr lang="en-US" sz="1800" dirty="0">
              <a:solidFill>
                <a:srgbClr val="274472"/>
              </a:solidFill>
              <a:latin typeface="Carlito Bold"/>
            </a:endParaRPr>
          </a:p>
          <a:p>
            <a:pPr>
              <a:lnSpc>
                <a:spcPts val="2520"/>
              </a:lnSpc>
            </a:pPr>
            <a:r>
              <a:rPr lang="en-US" sz="1800" dirty="0">
                <a:solidFill>
                  <a:srgbClr val="274472"/>
                </a:solidFill>
                <a:latin typeface="Carlito Bold"/>
              </a:rPr>
              <a:t>Extension: </a:t>
            </a:r>
          </a:p>
          <a:p>
            <a:pPr>
              <a:lnSpc>
                <a:spcPts val="2520"/>
              </a:lnSpc>
            </a:pPr>
            <a:r>
              <a:rPr lang="en-US" sz="1800" dirty="0">
                <a:solidFill>
                  <a:srgbClr val="274472"/>
                </a:solidFill>
                <a:latin typeface="Carlito"/>
              </a:rPr>
              <a:t>Students could use </a:t>
            </a:r>
            <a:r>
              <a:rPr lang="en-US" sz="1800" dirty="0" err="1">
                <a:solidFill>
                  <a:srgbClr val="274472"/>
                </a:solidFill>
                <a:latin typeface="Carlito"/>
                <a:hlinkClick r:id="rId6"/>
              </a:rPr>
              <a:t>Careerpilot</a:t>
            </a:r>
            <a:r>
              <a:rPr lang="en-US" sz="1800" dirty="0">
                <a:solidFill>
                  <a:srgbClr val="274472"/>
                </a:solidFill>
                <a:latin typeface="Carlito"/>
                <a:hlinkClick r:id="rId6"/>
              </a:rPr>
              <a:t> </a:t>
            </a:r>
            <a:r>
              <a:rPr lang="en-US" sz="1800" dirty="0">
                <a:solidFill>
                  <a:srgbClr val="274472"/>
                </a:solidFill>
                <a:latin typeface="Carlito"/>
              </a:rPr>
              <a:t>as a follow up to research the jobs they are interested in or find the one that has the highest salary. The </a:t>
            </a:r>
            <a:r>
              <a:rPr lang="en-US" sz="1800" u="sng" dirty="0">
                <a:solidFill>
                  <a:srgbClr val="274472"/>
                </a:solidFill>
                <a:latin typeface="Carlito"/>
                <a:hlinkClick r:id="rId7" tooltip="https://careerpilot.org.uk/job-sectors"/>
              </a:rPr>
              <a:t>Job Sectors</a:t>
            </a:r>
            <a:r>
              <a:rPr lang="en-US" sz="1800" dirty="0">
                <a:solidFill>
                  <a:srgbClr val="274472"/>
                </a:solidFill>
                <a:latin typeface="Carlito"/>
              </a:rPr>
              <a:t> part of the site has information on 800+ jobs and if students register with </a:t>
            </a:r>
            <a:r>
              <a:rPr lang="en-US" sz="1800" dirty="0" err="1">
                <a:solidFill>
                  <a:srgbClr val="274472"/>
                </a:solidFill>
                <a:latin typeface="Carlito"/>
              </a:rPr>
              <a:t>Careerpilot</a:t>
            </a:r>
            <a:r>
              <a:rPr lang="en-US" sz="1800" dirty="0">
                <a:solidFill>
                  <a:srgbClr val="274472"/>
                </a:solidFill>
                <a:latin typeface="Carlito"/>
              </a:rPr>
              <a:t> their </a:t>
            </a:r>
            <a:r>
              <a:rPr lang="en-US" sz="1800" dirty="0" err="1">
                <a:solidFill>
                  <a:srgbClr val="274472"/>
                </a:solidFill>
                <a:latin typeface="Carlito"/>
              </a:rPr>
              <a:t>favourites</a:t>
            </a:r>
            <a:r>
              <a:rPr lang="en-US" sz="1800" dirty="0">
                <a:solidFill>
                  <a:srgbClr val="274472"/>
                </a:solidFill>
                <a:latin typeface="Carlito"/>
              </a:rPr>
              <a:t> can be bookmarked &amp; saved within their Career Tools.</a:t>
            </a:r>
          </a:p>
          <a:p>
            <a:pPr algn="ctr">
              <a:lnSpc>
                <a:spcPts val="1679"/>
              </a:lnSpc>
            </a:pPr>
            <a:endParaRPr lang="en-US" sz="1800" dirty="0">
              <a:solidFill>
                <a:srgbClr val="274472"/>
              </a:solidFill>
              <a:latin typeface="Carlito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6607507" y="189262"/>
            <a:ext cx="1303586" cy="1158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09"/>
              </a:lnSpc>
            </a:pPr>
            <a:r>
              <a:rPr lang="en-US" sz="3150">
                <a:solidFill>
                  <a:srgbClr val="FFFFFF"/>
                </a:solidFill>
                <a:latin typeface="Carlito"/>
              </a:rPr>
              <a:t>Teacher</a:t>
            </a:r>
          </a:p>
          <a:p>
            <a:pPr algn="ctr">
              <a:lnSpc>
                <a:spcPts val="4409"/>
              </a:lnSpc>
            </a:pPr>
            <a:r>
              <a:rPr lang="en-US" sz="3150">
                <a:solidFill>
                  <a:srgbClr val="FFFFFF"/>
                </a:solidFill>
                <a:latin typeface="Carlito"/>
              </a:rPr>
              <a:t>Notes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5251953" y="6438900"/>
            <a:ext cx="3086102" cy="3307034"/>
            <a:chOff x="-118482" y="-323281"/>
            <a:chExt cx="812800" cy="89852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581867" cy="251964"/>
            </a:xfrm>
            <a:custGeom>
              <a:avLst/>
              <a:gdLst/>
              <a:ahLst/>
              <a:cxnLst/>
              <a:rect l="l" t="t" r="r" b="b"/>
              <a:pathLst>
                <a:path w="581867" h="251964">
                  <a:moveTo>
                    <a:pt x="125982" y="0"/>
                  </a:moveTo>
                  <a:lnTo>
                    <a:pt x="455886" y="0"/>
                  </a:lnTo>
                  <a:cubicBezTo>
                    <a:pt x="489298" y="0"/>
                    <a:pt x="521342" y="13273"/>
                    <a:pt x="544968" y="36899"/>
                  </a:cubicBezTo>
                  <a:cubicBezTo>
                    <a:pt x="568594" y="60525"/>
                    <a:pt x="581867" y="92569"/>
                    <a:pt x="581867" y="125982"/>
                  </a:cubicBezTo>
                  <a:lnTo>
                    <a:pt x="581867" y="125982"/>
                  </a:lnTo>
                  <a:cubicBezTo>
                    <a:pt x="581867" y="159394"/>
                    <a:pt x="568594" y="191438"/>
                    <a:pt x="544968" y="215065"/>
                  </a:cubicBezTo>
                  <a:cubicBezTo>
                    <a:pt x="521342" y="238691"/>
                    <a:pt x="489298" y="251964"/>
                    <a:pt x="455886" y="251964"/>
                  </a:cubicBezTo>
                  <a:lnTo>
                    <a:pt x="125982" y="251964"/>
                  </a:lnTo>
                  <a:cubicBezTo>
                    <a:pt x="92569" y="251964"/>
                    <a:pt x="60525" y="238691"/>
                    <a:pt x="36899" y="215065"/>
                  </a:cubicBezTo>
                  <a:cubicBezTo>
                    <a:pt x="13273" y="191438"/>
                    <a:pt x="0" y="159394"/>
                    <a:pt x="0" y="125982"/>
                  </a:cubicBezTo>
                  <a:lnTo>
                    <a:pt x="0" y="125982"/>
                  </a:lnTo>
                  <a:cubicBezTo>
                    <a:pt x="0" y="92569"/>
                    <a:pt x="13273" y="60525"/>
                    <a:pt x="36899" y="36899"/>
                  </a:cubicBezTo>
                  <a:cubicBezTo>
                    <a:pt x="60525" y="13273"/>
                    <a:pt x="92569" y="0"/>
                    <a:pt x="125982" y="0"/>
                  </a:cubicBezTo>
                  <a:close/>
                </a:path>
              </a:pathLst>
            </a:custGeom>
            <a:solidFill>
              <a:srgbClr val="0072BA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-118482" y="-323281"/>
              <a:ext cx="812800" cy="898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400" u="sng" dirty="0">
                  <a:solidFill>
                    <a:schemeClr val="bg1"/>
                  </a:solidFill>
                  <a:latin typeface="Carlito"/>
                  <a:hlinkClick r:id="rId5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Click here for </a:t>
              </a:r>
            </a:p>
            <a:p>
              <a:pPr algn="ctr">
                <a:lnSpc>
                  <a:spcPts val="3359"/>
                </a:lnSpc>
              </a:pPr>
              <a:r>
                <a:rPr lang="en-US" sz="2400" u="sng" dirty="0">
                  <a:solidFill>
                    <a:schemeClr val="bg1"/>
                  </a:solidFill>
                  <a:latin typeface="Carlito"/>
                  <a:hlinkClick r:id="rId5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next slide</a:t>
              </a:r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8819298" y="9070561"/>
            <a:ext cx="781901" cy="8302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89"/>
              </a:lnSpc>
            </a:pPr>
            <a:r>
              <a:rPr lang="en-US" sz="4921" dirty="0">
                <a:solidFill>
                  <a:srgbClr val="FFFFFF"/>
                </a:solidFill>
                <a:latin typeface="Carlito"/>
              </a:rPr>
              <a:t>10</a:t>
            </a:r>
          </a:p>
        </p:txBody>
      </p:sp>
      <p:grpSp>
        <p:nvGrpSpPr>
          <p:cNvPr id="19" name="Group 8">
            <a:extLst>
              <a:ext uri="{FF2B5EF4-FFF2-40B4-BE49-F238E27FC236}">
                <a16:creationId xmlns:a16="http://schemas.microsoft.com/office/drawing/2014/main" id="{C7EF7E43-3EE3-45B4-7EBA-58E819D4E178}"/>
              </a:ext>
            </a:extLst>
          </p:cNvPr>
          <p:cNvGrpSpPr/>
          <p:nvPr/>
        </p:nvGrpSpPr>
        <p:grpSpPr>
          <a:xfrm>
            <a:off x="-131768" y="8267320"/>
            <a:ext cx="18421695" cy="2748119"/>
            <a:chOff x="-31088" y="-201967"/>
            <a:chExt cx="4847680" cy="723784"/>
          </a:xfrm>
        </p:grpSpPr>
        <p:sp>
          <p:nvSpPr>
            <p:cNvPr id="20" name="Freeform 9">
              <a:extLst>
                <a:ext uri="{FF2B5EF4-FFF2-40B4-BE49-F238E27FC236}">
                  <a16:creationId xmlns:a16="http://schemas.microsoft.com/office/drawing/2014/main" id="{C2013110-5EAC-82E0-E5A8-7FE354996B09}"/>
                </a:ext>
              </a:extLst>
            </p:cNvPr>
            <p:cNvSpPr/>
            <p:nvPr/>
          </p:nvSpPr>
          <p:spPr>
            <a:xfrm>
              <a:off x="-4124" y="0"/>
              <a:ext cx="4820716" cy="340894"/>
            </a:xfrm>
            <a:custGeom>
              <a:avLst/>
              <a:gdLst/>
              <a:ahLst/>
              <a:cxnLst/>
              <a:rect l="l" t="t" r="r" b="b"/>
              <a:pathLst>
                <a:path w="4820716" h="340894">
                  <a:moveTo>
                    <a:pt x="0" y="0"/>
                  </a:moveTo>
                  <a:lnTo>
                    <a:pt x="4820716" y="0"/>
                  </a:lnTo>
                  <a:lnTo>
                    <a:pt x="4820716" y="340894"/>
                  </a:lnTo>
                  <a:lnTo>
                    <a:pt x="0" y="340894"/>
                  </a:lnTo>
                  <a:close/>
                </a:path>
              </a:pathLst>
            </a:custGeom>
            <a:solidFill>
              <a:srgbClr val="0072BA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TextBox 10">
              <a:extLst>
                <a:ext uri="{FF2B5EF4-FFF2-40B4-BE49-F238E27FC236}">
                  <a16:creationId xmlns:a16="http://schemas.microsoft.com/office/drawing/2014/main" id="{54DF7988-6B45-61AE-6A3C-95BB0FF336C3}"/>
                </a:ext>
              </a:extLst>
            </p:cNvPr>
            <p:cNvSpPr txBox="1"/>
            <p:nvPr/>
          </p:nvSpPr>
          <p:spPr>
            <a:xfrm>
              <a:off x="-31088" y="-201967"/>
              <a:ext cx="4816592" cy="7237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r">
                <a:lnSpc>
                  <a:spcPts val="5040"/>
                </a:lnSpc>
              </a:pPr>
              <a:r>
                <a:rPr lang="en-US" sz="3600" dirty="0">
                  <a:solidFill>
                    <a:srgbClr val="FFFFFF"/>
                  </a:solidFill>
                  <a:latin typeface="Carlito Bold"/>
                </a:rPr>
                <a:t>careerpilot.org.uk    </a:t>
              </a:r>
            </a:p>
          </p:txBody>
        </p:sp>
      </p:grpSp>
      <p:pic>
        <p:nvPicPr>
          <p:cNvPr id="22" name="Picture 11">
            <a:extLst>
              <a:ext uri="{FF2B5EF4-FFF2-40B4-BE49-F238E27FC236}">
                <a16:creationId xmlns:a16="http://schemas.microsoft.com/office/drawing/2014/main" id="{69C5943C-4F96-8D28-EA2F-92E3E51E8CB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81000" y="9382765"/>
            <a:ext cx="3536299" cy="618369"/>
          </a:xfrm>
          <a:prstGeom prst="rect">
            <a:avLst/>
          </a:prstGeom>
        </p:spPr>
      </p:pic>
      <p:sp>
        <p:nvSpPr>
          <p:cNvPr id="23" name="TextBox 12">
            <a:extLst>
              <a:ext uri="{FF2B5EF4-FFF2-40B4-BE49-F238E27FC236}">
                <a16:creationId xmlns:a16="http://schemas.microsoft.com/office/drawing/2014/main" id="{3773EAD8-4E4A-851D-000E-821F582BC76B}"/>
              </a:ext>
            </a:extLst>
          </p:cNvPr>
          <p:cNvSpPr txBox="1"/>
          <p:nvPr/>
        </p:nvSpPr>
        <p:spPr>
          <a:xfrm>
            <a:off x="8985563" y="9266216"/>
            <a:ext cx="718101" cy="8302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89"/>
              </a:lnSpc>
            </a:pPr>
            <a:r>
              <a:rPr lang="en-US" sz="4921" dirty="0">
                <a:solidFill>
                  <a:srgbClr val="FFFFFF"/>
                </a:solidFill>
                <a:latin typeface="Carlito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5658" y="-831801"/>
            <a:ext cx="18303658" cy="3308302"/>
            <a:chOff x="0" y="-219075"/>
            <a:chExt cx="4820716" cy="87132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20716" cy="439865"/>
            </a:xfrm>
            <a:custGeom>
              <a:avLst/>
              <a:gdLst/>
              <a:ahLst/>
              <a:cxnLst/>
              <a:rect l="l" t="t" r="r" b="b"/>
              <a:pathLst>
                <a:path w="4820716" h="439865">
                  <a:moveTo>
                    <a:pt x="0" y="0"/>
                  </a:moveTo>
                  <a:lnTo>
                    <a:pt x="4820716" y="0"/>
                  </a:lnTo>
                  <a:lnTo>
                    <a:pt x="4820716" y="439865"/>
                  </a:lnTo>
                  <a:lnTo>
                    <a:pt x="0" y="439865"/>
                  </a:lnTo>
                  <a:close/>
                </a:path>
              </a:pathLst>
            </a:custGeom>
            <a:solidFill>
              <a:srgbClr val="0072BA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19075"/>
              <a:ext cx="4820689" cy="8713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840"/>
                </a:lnSpc>
              </a:pPr>
              <a:r>
                <a:rPr lang="en-US" sz="5600" dirty="0">
                  <a:solidFill>
                    <a:srgbClr val="FFFFFF"/>
                  </a:solidFill>
                  <a:latin typeface="Carlito Bold"/>
                </a:rPr>
                <a:t>KS3: How many jobs?</a:t>
              </a:r>
            </a:p>
          </p:txBody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55615" y="9330649"/>
            <a:ext cx="3536299" cy="618369"/>
          </a:xfrm>
          <a:prstGeom prst="rect">
            <a:avLst/>
          </a:prstGeom>
        </p:spPr>
      </p:pic>
      <p:graphicFrame>
        <p:nvGraphicFramePr>
          <p:cNvPr id="9" name="Table 9"/>
          <p:cNvGraphicFramePr>
            <a:graphicFrameLocks noGrp="1"/>
          </p:cNvGraphicFramePr>
          <p:nvPr/>
        </p:nvGraphicFramePr>
        <p:xfrm>
          <a:off x="1836629" y="3543300"/>
          <a:ext cx="7315200" cy="3200400"/>
        </p:xfrm>
        <a:graphic>
          <a:graphicData uri="http://schemas.openxmlformats.org/drawingml/2006/table">
            <a:tbl>
              <a:tblPr/>
              <a:tblGrid>
                <a:gridCol w="3657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00200">
                <a:tc>
                  <a:txBody>
                    <a:bodyPr/>
                    <a:lstStyle/>
                    <a:p>
                      <a:pPr algn="ctr">
                        <a:lnSpc>
                          <a:spcPts val="4480"/>
                        </a:lnSpc>
                        <a:defRPr/>
                      </a:pPr>
                      <a:r>
                        <a:rPr lang="en-US" sz="3200" u="sng">
                          <a:solidFill>
                            <a:srgbClr val="000000"/>
                          </a:solidFill>
                          <a:latin typeface="Carlito Bold"/>
                          <a:hlinkClick r:id="rId3" tooltip="https://careerpilot.org.uk/job-sectors/animal"/>
                        </a:rPr>
                        <a:t>Working with Animals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480"/>
                        </a:lnSpc>
                        <a:defRPr/>
                      </a:pPr>
                      <a:r>
                        <a:rPr lang="en-US" sz="3200" u="sng">
                          <a:solidFill>
                            <a:srgbClr val="000000"/>
                          </a:solidFill>
                          <a:latin typeface="Carlito Bold"/>
                          <a:hlinkClick r:id="rId4" tooltip="https://careerpilot.org.uk/job-sectors/design"/>
                        </a:rPr>
                        <a:t>Working in Design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00200">
                <a:tc>
                  <a:txBody>
                    <a:bodyPr/>
                    <a:lstStyle/>
                    <a:p>
                      <a:pPr algn="ctr">
                        <a:lnSpc>
                          <a:spcPts val="4480"/>
                        </a:lnSpc>
                        <a:defRPr/>
                      </a:pPr>
                      <a:r>
                        <a:rPr lang="en-US" sz="3200" u="sng">
                          <a:solidFill>
                            <a:srgbClr val="000000"/>
                          </a:solidFill>
                          <a:latin typeface="Carlito Bold"/>
                          <a:hlinkClick r:id="rId5" tooltip="https://careerpilot.org.uk/job-sectors/education"/>
                        </a:rPr>
                        <a:t>Working in Education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480"/>
                        </a:lnSpc>
                        <a:defRPr/>
                      </a:pPr>
                      <a:r>
                        <a:rPr lang="en-US" sz="3200" u="sng">
                          <a:solidFill>
                            <a:srgbClr val="000000"/>
                          </a:solidFill>
                          <a:latin typeface="Carlito Bold"/>
                          <a:hlinkClick r:id="rId6" tooltip="https://careerpilot.org.uk/job-sectors/social-care"/>
                        </a:rPr>
                        <a:t>Working in Social Care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" name="Table 10"/>
          <p:cNvGraphicFramePr>
            <a:graphicFrameLocks noGrp="1"/>
          </p:cNvGraphicFramePr>
          <p:nvPr/>
        </p:nvGraphicFramePr>
        <p:xfrm>
          <a:off x="9136171" y="3543300"/>
          <a:ext cx="7315200" cy="3200400"/>
        </p:xfrm>
        <a:graphic>
          <a:graphicData uri="http://schemas.openxmlformats.org/drawingml/2006/table">
            <a:tbl>
              <a:tblPr/>
              <a:tblGrid>
                <a:gridCol w="3657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00200">
                <a:tc>
                  <a:txBody>
                    <a:bodyPr/>
                    <a:lstStyle/>
                    <a:p>
                      <a:pPr algn="ctr">
                        <a:lnSpc>
                          <a:spcPts val="4480"/>
                        </a:lnSpc>
                        <a:defRPr/>
                      </a:pPr>
                      <a:r>
                        <a:rPr lang="en-US" sz="3200" u="sng">
                          <a:solidFill>
                            <a:srgbClr val="000000"/>
                          </a:solidFill>
                          <a:latin typeface="Carlito Bold"/>
                          <a:hlinkClick r:id="rId7" tooltip="https://careerpilot.org.uk/job-sectors/sports"/>
                        </a:rPr>
                        <a:t>Working in Sports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480"/>
                        </a:lnSpc>
                        <a:defRPr/>
                      </a:pPr>
                      <a:r>
                        <a:rPr lang="en-US" sz="3200" u="sng">
                          <a:solidFill>
                            <a:srgbClr val="000000"/>
                          </a:solidFill>
                          <a:latin typeface="Carlito Bold"/>
                          <a:hlinkClick r:id="rId8" tooltip="https://careerpilot.org.uk/job-sectors/transport"/>
                        </a:rPr>
                        <a:t>Working in Transport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00200">
                <a:tc>
                  <a:txBody>
                    <a:bodyPr/>
                    <a:lstStyle/>
                    <a:p>
                      <a:pPr algn="ctr">
                        <a:lnSpc>
                          <a:spcPts val="4480"/>
                        </a:lnSpc>
                        <a:defRPr/>
                      </a:pPr>
                      <a:r>
                        <a:rPr lang="en-US" sz="3200" u="sng">
                          <a:solidFill>
                            <a:srgbClr val="000000"/>
                          </a:solidFill>
                          <a:latin typeface="Carlito Bold"/>
                          <a:hlinkClick r:id="rId9" tooltip="https://careerpilot.org.uk/job-sectors/media"/>
                        </a:rPr>
                        <a:t>Working in Media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480"/>
                        </a:lnSpc>
                        <a:defRPr/>
                      </a:pPr>
                      <a:r>
                        <a:rPr lang="en-US" sz="3200" u="sng">
                          <a:solidFill>
                            <a:srgbClr val="000000"/>
                          </a:solidFill>
                          <a:latin typeface="Carlito Bold"/>
                          <a:hlinkClick r:id="rId10" tooltip="https://careerpilot.org.uk/job-sectors/food-drink"/>
                        </a:rPr>
                        <a:t>Working in Food &amp; Drink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1" name="Picture 11"/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5910939" y="115636"/>
            <a:ext cx="2155569" cy="1438842"/>
          </a:xfrm>
          <a:prstGeom prst="rect">
            <a:avLst/>
          </a:prstGeom>
        </p:spPr>
      </p:pic>
      <p:grpSp>
        <p:nvGrpSpPr>
          <p:cNvPr id="13" name="Group 8">
            <a:extLst>
              <a:ext uri="{FF2B5EF4-FFF2-40B4-BE49-F238E27FC236}">
                <a16:creationId xmlns:a16="http://schemas.microsoft.com/office/drawing/2014/main" id="{16BA7909-E85C-F085-F50F-745072F9EC7C}"/>
              </a:ext>
            </a:extLst>
          </p:cNvPr>
          <p:cNvGrpSpPr/>
          <p:nvPr/>
        </p:nvGrpSpPr>
        <p:grpSpPr>
          <a:xfrm>
            <a:off x="-131768" y="8267320"/>
            <a:ext cx="18421695" cy="2748119"/>
            <a:chOff x="-31088" y="-201967"/>
            <a:chExt cx="4847680" cy="723784"/>
          </a:xfrm>
        </p:grpSpPr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7447CE24-B591-C118-CD85-E90578F5FF24}"/>
                </a:ext>
              </a:extLst>
            </p:cNvPr>
            <p:cNvSpPr/>
            <p:nvPr/>
          </p:nvSpPr>
          <p:spPr>
            <a:xfrm>
              <a:off x="-4124" y="0"/>
              <a:ext cx="4820716" cy="340894"/>
            </a:xfrm>
            <a:custGeom>
              <a:avLst/>
              <a:gdLst/>
              <a:ahLst/>
              <a:cxnLst/>
              <a:rect l="l" t="t" r="r" b="b"/>
              <a:pathLst>
                <a:path w="4820716" h="340894">
                  <a:moveTo>
                    <a:pt x="0" y="0"/>
                  </a:moveTo>
                  <a:lnTo>
                    <a:pt x="4820716" y="0"/>
                  </a:lnTo>
                  <a:lnTo>
                    <a:pt x="4820716" y="340894"/>
                  </a:lnTo>
                  <a:lnTo>
                    <a:pt x="0" y="340894"/>
                  </a:lnTo>
                  <a:close/>
                </a:path>
              </a:pathLst>
            </a:custGeom>
            <a:solidFill>
              <a:srgbClr val="0072BA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TextBox 10">
              <a:extLst>
                <a:ext uri="{FF2B5EF4-FFF2-40B4-BE49-F238E27FC236}">
                  <a16:creationId xmlns:a16="http://schemas.microsoft.com/office/drawing/2014/main" id="{7F32976C-0671-97E8-626D-1E9C88D0CEB9}"/>
                </a:ext>
              </a:extLst>
            </p:cNvPr>
            <p:cNvSpPr txBox="1"/>
            <p:nvPr/>
          </p:nvSpPr>
          <p:spPr>
            <a:xfrm>
              <a:off x="-31088" y="-201967"/>
              <a:ext cx="4816592" cy="7237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r">
                <a:lnSpc>
                  <a:spcPts val="5040"/>
                </a:lnSpc>
              </a:pPr>
              <a:r>
                <a:rPr lang="en-US" sz="3600" dirty="0">
                  <a:solidFill>
                    <a:srgbClr val="FFFFFF"/>
                  </a:solidFill>
                  <a:latin typeface="Carlito Bold"/>
                </a:rPr>
                <a:t>careerpilot.org.uk    </a:t>
              </a:r>
            </a:p>
          </p:txBody>
        </p:sp>
      </p:grpSp>
      <p:pic>
        <p:nvPicPr>
          <p:cNvPr id="16" name="Picture 11">
            <a:extLst>
              <a:ext uri="{FF2B5EF4-FFF2-40B4-BE49-F238E27FC236}">
                <a16:creationId xmlns:a16="http://schemas.microsoft.com/office/drawing/2014/main" id="{982274C7-6B74-F2B3-0974-A237092BD6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81000" y="9382765"/>
            <a:ext cx="3536299" cy="618369"/>
          </a:xfrm>
          <a:prstGeom prst="rect">
            <a:avLst/>
          </a:prstGeom>
        </p:spPr>
      </p:pic>
      <p:sp>
        <p:nvSpPr>
          <p:cNvPr id="17" name="TextBox 12">
            <a:extLst>
              <a:ext uri="{FF2B5EF4-FFF2-40B4-BE49-F238E27FC236}">
                <a16:creationId xmlns:a16="http://schemas.microsoft.com/office/drawing/2014/main" id="{E540444C-F763-9CBA-10A2-F0B0F4DB0309}"/>
              </a:ext>
            </a:extLst>
          </p:cNvPr>
          <p:cNvSpPr txBox="1"/>
          <p:nvPr/>
        </p:nvSpPr>
        <p:spPr>
          <a:xfrm>
            <a:off x="8805911" y="9266216"/>
            <a:ext cx="691836" cy="8302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89"/>
              </a:lnSpc>
            </a:pPr>
            <a:r>
              <a:rPr lang="en-US" sz="4921" dirty="0">
                <a:solidFill>
                  <a:srgbClr val="FFFFFF"/>
                </a:solidFill>
                <a:latin typeface="Carlito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5658" y="-831801"/>
            <a:ext cx="18303658" cy="3375423"/>
            <a:chOff x="0" y="-219075"/>
            <a:chExt cx="4820716" cy="889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20716" cy="439865"/>
            </a:xfrm>
            <a:custGeom>
              <a:avLst/>
              <a:gdLst/>
              <a:ahLst/>
              <a:cxnLst/>
              <a:rect l="l" t="t" r="r" b="b"/>
              <a:pathLst>
                <a:path w="4820716" h="439865">
                  <a:moveTo>
                    <a:pt x="0" y="0"/>
                  </a:moveTo>
                  <a:lnTo>
                    <a:pt x="4820716" y="0"/>
                  </a:lnTo>
                  <a:lnTo>
                    <a:pt x="4820716" y="439865"/>
                  </a:lnTo>
                  <a:lnTo>
                    <a:pt x="0" y="439865"/>
                  </a:lnTo>
                  <a:close/>
                </a:path>
              </a:pathLst>
            </a:custGeom>
            <a:solidFill>
              <a:srgbClr val="0072BA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19075"/>
              <a:ext cx="4820689" cy="889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840"/>
                </a:lnSpc>
              </a:pPr>
              <a:r>
                <a:rPr lang="en-US" sz="5600" dirty="0">
                  <a:solidFill>
                    <a:srgbClr val="FFFFFF"/>
                  </a:solidFill>
                  <a:latin typeface="Carlito Bold"/>
                </a:rPr>
                <a:t>KS3: Careers Hangman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423076" y="2081669"/>
            <a:ext cx="8713095" cy="6436812"/>
            <a:chOff x="0" y="0"/>
            <a:chExt cx="2294807" cy="169529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94807" cy="1695292"/>
            </a:xfrm>
            <a:custGeom>
              <a:avLst/>
              <a:gdLst/>
              <a:ahLst/>
              <a:cxnLst/>
              <a:rect l="l" t="t" r="r" b="b"/>
              <a:pathLst>
                <a:path w="2294807" h="1695292">
                  <a:moveTo>
                    <a:pt x="45315" y="0"/>
                  </a:moveTo>
                  <a:lnTo>
                    <a:pt x="2249492" y="0"/>
                  </a:lnTo>
                  <a:cubicBezTo>
                    <a:pt x="2261510" y="0"/>
                    <a:pt x="2273036" y="4774"/>
                    <a:pt x="2281534" y="13273"/>
                  </a:cubicBezTo>
                  <a:cubicBezTo>
                    <a:pt x="2290033" y="21771"/>
                    <a:pt x="2294807" y="33297"/>
                    <a:pt x="2294807" y="45315"/>
                  </a:cubicBezTo>
                  <a:lnTo>
                    <a:pt x="2294807" y="1649977"/>
                  </a:lnTo>
                  <a:cubicBezTo>
                    <a:pt x="2294807" y="1661995"/>
                    <a:pt x="2290033" y="1673521"/>
                    <a:pt x="2281534" y="1682019"/>
                  </a:cubicBezTo>
                  <a:cubicBezTo>
                    <a:pt x="2273036" y="1690518"/>
                    <a:pt x="2261510" y="1695292"/>
                    <a:pt x="2249492" y="1695292"/>
                  </a:cubicBezTo>
                  <a:lnTo>
                    <a:pt x="45315" y="1695292"/>
                  </a:lnTo>
                  <a:cubicBezTo>
                    <a:pt x="33297" y="1695292"/>
                    <a:pt x="21771" y="1690518"/>
                    <a:pt x="13273" y="1682019"/>
                  </a:cubicBezTo>
                  <a:cubicBezTo>
                    <a:pt x="4774" y="1673521"/>
                    <a:pt x="0" y="1661995"/>
                    <a:pt x="0" y="1649977"/>
                  </a:cubicBezTo>
                  <a:lnTo>
                    <a:pt x="0" y="45315"/>
                  </a:lnTo>
                  <a:cubicBezTo>
                    <a:pt x="0" y="33297"/>
                    <a:pt x="4774" y="21771"/>
                    <a:pt x="13273" y="13273"/>
                  </a:cubicBezTo>
                  <a:cubicBezTo>
                    <a:pt x="21771" y="4774"/>
                    <a:pt x="33297" y="0"/>
                    <a:pt x="45315" y="0"/>
                  </a:cubicBezTo>
                  <a:close/>
                </a:path>
              </a:pathLst>
            </a:custGeom>
            <a:solidFill>
              <a:srgbClr val="C3E0E5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76200"/>
              <a:ext cx="812800" cy="889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  <a:p>
              <a:pPr algn="ctr">
                <a:lnSpc>
                  <a:spcPts val="2659"/>
                </a:lnSpc>
              </a:pPr>
              <a:endParaRPr/>
            </a:p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55615" y="9330649"/>
            <a:ext cx="3536299" cy="618369"/>
          </a:xfrm>
          <a:prstGeom prst="rect">
            <a:avLst/>
          </a:prstGeom>
        </p:spPr>
      </p:pic>
      <p:graphicFrame>
        <p:nvGraphicFramePr>
          <p:cNvPr id="12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0315288"/>
              </p:ext>
            </p:extLst>
          </p:nvPr>
        </p:nvGraphicFramePr>
        <p:xfrm>
          <a:off x="9618258" y="2138359"/>
          <a:ext cx="5033018" cy="6400423"/>
        </p:xfrm>
        <a:graphic>
          <a:graphicData uri="http://schemas.openxmlformats.org/drawingml/2006/table">
            <a:tbl>
              <a:tblPr/>
              <a:tblGrid>
                <a:gridCol w="25264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065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36083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r>
                        <a:rPr lang="en-US" sz="2199" u="sng">
                          <a:solidFill>
                            <a:srgbClr val="274472"/>
                          </a:solidFill>
                          <a:latin typeface="Carlito Bold"/>
                          <a:hlinkClick r:id="rId3" tooltip="https://careerpilot.org.uk/job-sectors/agriculture/job-profile/drone-pilot"/>
                        </a:rPr>
                        <a:t>Drone Pilot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2744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2744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2744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2744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r>
                        <a:rPr lang="en-US" sz="2199" u="sng">
                          <a:solidFill>
                            <a:srgbClr val="274472"/>
                          </a:solidFill>
                          <a:latin typeface="Carlito Bold"/>
                          <a:hlinkClick r:id="rId4" tooltip="https://careerpilot.org.uk/job-sectors/wellbeing/job-profile/mental-health-nurse"/>
                        </a:rPr>
                        <a:t>Mental Health Nurse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2744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2744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2744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2744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36083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r>
                        <a:rPr lang="en-US" sz="2199" u="sng">
                          <a:solidFill>
                            <a:srgbClr val="274472"/>
                          </a:solidFill>
                          <a:latin typeface="Carlito Bold"/>
                          <a:hlinkClick r:id="rId5" tooltip="https://careerpilot.org.uk/job-sectors/education/job-profile/youth-worker"/>
                        </a:rPr>
                        <a:t>Youth Worker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2744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2744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2744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2744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r>
                        <a:rPr lang="en-US" sz="2199" u="sng" dirty="0">
                          <a:solidFill>
                            <a:srgbClr val="274472"/>
                          </a:solidFill>
                          <a:latin typeface="Carlito Bold"/>
                          <a:hlinkClick r:id="rId6" tooltip="https://careerpilot.org.uk/job-sectors/beauty-makeup/job-profile/cosmetic-surgeon"/>
                        </a:rPr>
                        <a:t>Plastic Surgeon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2744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2744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2744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2744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5736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r>
                        <a:rPr lang="en-US" sz="2199" u="sng">
                          <a:solidFill>
                            <a:srgbClr val="274472"/>
                          </a:solidFill>
                          <a:latin typeface="Carlito Bold"/>
                          <a:hlinkClick r:id="rId7" tooltip="https://careerpilot.org.uk/job-sectors/software-systems/job-profile/web-developer"/>
                        </a:rPr>
                        <a:t>Web Developer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2744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2744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2744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2744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r>
                        <a:rPr lang="en-US" sz="2199" u="sng">
                          <a:solidFill>
                            <a:srgbClr val="274472"/>
                          </a:solidFill>
                          <a:latin typeface="Carlito Bold"/>
                          <a:hlinkClick r:id="rId8" tooltip="https://careerpilot.org.uk/job-sectors/environment/job-profile/climate-scientist"/>
                        </a:rPr>
                        <a:t>Climate Scientist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2744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2744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2744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2744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3219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r>
                        <a:rPr lang="en-US" sz="2199" u="sng">
                          <a:solidFill>
                            <a:srgbClr val="274472"/>
                          </a:solidFill>
                          <a:latin typeface="Carlito Bold"/>
                          <a:hlinkClick r:id="rId9" tooltip="https://careerpilot.org.uk/job-sectors/sports/job-profile/sports-coach"/>
                        </a:rPr>
                        <a:t>Sports Coach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2744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2744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2744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2744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r>
                        <a:rPr lang="en-US" sz="2199" u="sng">
                          <a:solidFill>
                            <a:srgbClr val="274472"/>
                          </a:solidFill>
                          <a:latin typeface="Carlito Bold"/>
                          <a:hlinkClick r:id="rId10" tooltip="https://careerpilot.org.uk/job-sectors/agriculture/job-profile/tree-surgeon"/>
                        </a:rPr>
                        <a:t>Tree Surgeon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2744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2744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2744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2744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36083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r>
                        <a:rPr lang="en-US" sz="2199" u="sng">
                          <a:solidFill>
                            <a:srgbClr val="274472"/>
                          </a:solidFill>
                          <a:latin typeface="Carlito Bold"/>
                          <a:hlinkClick r:id="rId11" tooltip="https://careerpilot.org.uk/job-sectors/social-media/job-profile/social-media-manager"/>
                        </a:rPr>
                        <a:t>Social Media Manager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2744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2744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2744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2744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r>
                        <a:rPr lang="en-US" sz="2199" u="sng">
                          <a:solidFill>
                            <a:srgbClr val="274472"/>
                          </a:solidFill>
                          <a:latin typeface="Carlito Bold"/>
                          <a:hlinkClick r:id="rId12" tooltip="https://careerpilot.org.uk/job-sectors/design-planning/job-profile/transport-planner"/>
                        </a:rPr>
                        <a:t>Transport Planner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2744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2744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2744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2744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43219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r>
                        <a:rPr lang="en-US" sz="2199" u="sng">
                          <a:solidFill>
                            <a:srgbClr val="274472"/>
                          </a:solidFill>
                          <a:latin typeface="Carlito Bold"/>
                          <a:hlinkClick r:id="rId13" tooltip="https://careerpilot.org.uk/job-sectors/arts-crafts/job-profile/art-therapist"/>
                        </a:rPr>
                        <a:t>Art Therapist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2744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2744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2744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2744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r>
                        <a:rPr lang="en-US" sz="2199" u="sng" dirty="0">
                          <a:solidFill>
                            <a:srgbClr val="274472"/>
                          </a:solidFill>
                          <a:latin typeface="Carlito Bold"/>
                          <a:hlinkClick r:id="rId14" tooltip="https://careerpilot.org.uk/job-sectors/food-drink/job-profile/food-scientist"/>
                        </a:rPr>
                        <a:t>Food Scientist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2744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2744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2744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2744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3" name="Picture 13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4927621" y="3756499"/>
            <a:ext cx="2551324" cy="3149783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630364" y="2309225"/>
            <a:ext cx="8298520" cy="5995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20"/>
              </a:lnSpc>
            </a:pPr>
            <a:r>
              <a:rPr lang="en-US" sz="1800" dirty="0" err="1">
                <a:solidFill>
                  <a:srgbClr val="274472"/>
                </a:solidFill>
                <a:latin typeface="Carlito Bold"/>
              </a:rPr>
              <a:t>Careerpilot</a:t>
            </a:r>
            <a:r>
              <a:rPr lang="en-US" sz="1800" dirty="0">
                <a:solidFill>
                  <a:srgbClr val="274472"/>
                </a:solidFill>
                <a:latin typeface="Carlito Bold"/>
              </a:rPr>
              <a:t> - Introducing jobs and careers</a:t>
            </a:r>
          </a:p>
          <a:p>
            <a:pPr>
              <a:lnSpc>
                <a:spcPts val="2520"/>
              </a:lnSpc>
            </a:pPr>
            <a:r>
              <a:rPr lang="en-US" sz="1800" dirty="0">
                <a:solidFill>
                  <a:srgbClr val="274472"/>
                </a:solidFill>
                <a:latin typeface="Carlito"/>
              </a:rPr>
              <a:t>This activity introduces students to different job titles. You may use the links to the job profiles on </a:t>
            </a:r>
            <a:r>
              <a:rPr lang="en-US" sz="1800" dirty="0" err="1">
                <a:solidFill>
                  <a:srgbClr val="274472"/>
                </a:solidFill>
                <a:latin typeface="Carlito"/>
              </a:rPr>
              <a:t>Careerpilot</a:t>
            </a:r>
            <a:r>
              <a:rPr lang="en-US" sz="1800" dirty="0">
                <a:solidFill>
                  <a:srgbClr val="274472"/>
                </a:solidFill>
                <a:latin typeface="Carlito"/>
              </a:rPr>
              <a:t> to discuss these jobs in more detail at the end of the game.</a:t>
            </a:r>
          </a:p>
          <a:p>
            <a:pPr>
              <a:lnSpc>
                <a:spcPts val="2520"/>
              </a:lnSpc>
            </a:pPr>
            <a:endParaRPr lang="en-US" sz="1800" dirty="0">
              <a:solidFill>
                <a:srgbClr val="274472"/>
              </a:solidFill>
              <a:latin typeface="Carlito"/>
            </a:endParaRPr>
          </a:p>
          <a:p>
            <a:pPr>
              <a:lnSpc>
                <a:spcPts val="2520"/>
              </a:lnSpc>
            </a:pPr>
            <a:r>
              <a:rPr lang="en-US" sz="1800" dirty="0">
                <a:solidFill>
                  <a:srgbClr val="274472"/>
                </a:solidFill>
                <a:latin typeface="Carlito Bold"/>
              </a:rPr>
              <a:t>Playing Careers Hangman:</a:t>
            </a:r>
          </a:p>
          <a:p>
            <a:pPr marL="388620" lvl="1" indent="-194310">
              <a:lnSpc>
                <a:spcPts val="2520"/>
              </a:lnSpc>
              <a:buFont typeface="Arial"/>
              <a:buChar char="•"/>
            </a:pPr>
            <a:r>
              <a:rPr lang="en-US" sz="1800" dirty="0">
                <a:solidFill>
                  <a:srgbClr val="274472"/>
                </a:solidFill>
                <a:latin typeface="Carlito Bold"/>
              </a:rPr>
              <a:t>Students can work in pairs or as a group to play </a:t>
            </a:r>
          </a:p>
          <a:p>
            <a:pPr marL="388620" lvl="1" indent="-194310">
              <a:lnSpc>
                <a:spcPts val="2520"/>
              </a:lnSpc>
              <a:buFont typeface="Arial"/>
              <a:buChar char="•"/>
            </a:pPr>
            <a:r>
              <a:rPr lang="en-US" sz="1800" dirty="0">
                <a:solidFill>
                  <a:srgbClr val="274472"/>
                </a:solidFill>
                <a:latin typeface="Carlito Bold"/>
              </a:rPr>
              <a:t>One person in each pair/group is given a job title </a:t>
            </a:r>
          </a:p>
          <a:p>
            <a:pPr marL="388620" lvl="1" indent="-194310">
              <a:lnSpc>
                <a:spcPts val="2520"/>
              </a:lnSpc>
              <a:buFont typeface="Arial"/>
              <a:buChar char="•"/>
            </a:pPr>
            <a:r>
              <a:rPr lang="en-US" sz="1800" dirty="0">
                <a:solidFill>
                  <a:srgbClr val="274472"/>
                </a:solidFill>
                <a:latin typeface="Carlito Bold"/>
              </a:rPr>
              <a:t>Students in their group have to guess the job title by guessing the letters of the alphabet. Each time they guess an incorrect letter the student draws a section of the Hangman—see image opposite</a:t>
            </a:r>
          </a:p>
          <a:p>
            <a:pPr marL="388620" lvl="1" indent="-194310">
              <a:lnSpc>
                <a:spcPts val="2520"/>
              </a:lnSpc>
              <a:buFont typeface="Arial"/>
              <a:buChar char="•"/>
            </a:pPr>
            <a:r>
              <a:rPr lang="en-US" sz="1800" dirty="0">
                <a:solidFill>
                  <a:srgbClr val="274472"/>
                </a:solidFill>
                <a:latin typeface="Carlito Bold"/>
              </a:rPr>
              <a:t>A point is awarded for each correct guess—the winning group is the one that scores the highest number of points</a:t>
            </a:r>
          </a:p>
          <a:p>
            <a:pPr>
              <a:lnSpc>
                <a:spcPts val="2520"/>
              </a:lnSpc>
            </a:pPr>
            <a:endParaRPr lang="en-US" sz="1800" dirty="0">
              <a:solidFill>
                <a:srgbClr val="274472"/>
              </a:solidFill>
              <a:latin typeface="Carlito Bold"/>
            </a:endParaRPr>
          </a:p>
          <a:p>
            <a:pPr>
              <a:lnSpc>
                <a:spcPts val="2520"/>
              </a:lnSpc>
            </a:pPr>
            <a:r>
              <a:rPr lang="en-US" sz="1800" dirty="0">
                <a:solidFill>
                  <a:srgbClr val="274472"/>
                </a:solidFill>
                <a:latin typeface="Carlito Bold"/>
              </a:rPr>
              <a:t>Extension: </a:t>
            </a:r>
          </a:p>
          <a:p>
            <a:pPr>
              <a:lnSpc>
                <a:spcPts val="2520"/>
              </a:lnSpc>
            </a:pPr>
            <a:r>
              <a:rPr lang="en-US" sz="1800" dirty="0">
                <a:solidFill>
                  <a:srgbClr val="274472"/>
                </a:solidFill>
                <a:latin typeface="Carlito"/>
              </a:rPr>
              <a:t>Students could use </a:t>
            </a:r>
            <a:r>
              <a:rPr lang="en-US" sz="1800" dirty="0" err="1">
                <a:solidFill>
                  <a:srgbClr val="274472"/>
                </a:solidFill>
                <a:latin typeface="Carlito"/>
                <a:hlinkClick r:id="rId16"/>
              </a:rPr>
              <a:t>Careerpilot</a:t>
            </a:r>
            <a:r>
              <a:rPr lang="en-US" sz="1800" dirty="0">
                <a:solidFill>
                  <a:srgbClr val="274472"/>
                </a:solidFill>
                <a:latin typeface="Carlito"/>
              </a:rPr>
              <a:t> as a follow up to research jobs they are interested in or find the one that has the highest salary. The </a:t>
            </a:r>
            <a:r>
              <a:rPr lang="en-US" sz="1800" u="sng" dirty="0">
                <a:solidFill>
                  <a:srgbClr val="274472"/>
                </a:solidFill>
                <a:latin typeface="Carlito"/>
                <a:hlinkClick r:id="rId17" tooltip="https://careerpilot.org.uk/job-sectors"/>
              </a:rPr>
              <a:t>Job Sectors</a:t>
            </a:r>
            <a:r>
              <a:rPr lang="en-US" sz="1800" dirty="0">
                <a:solidFill>
                  <a:srgbClr val="274472"/>
                </a:solidFill>
                <a:latin typeface="Carlito"/>
              </a:rPr>
              <a:t> part of the site has information on 800+ jobs and if students register with </a:t>
            </a:r>
            <a:r>
              <a:rPr lang="en-US" sz="1800" dirty="0" err="1">
                <a:solidFill>
                  <a:srgbClr val="274472"/>
                </a:solidFill>
                <a:latin typeface="Carlito"/>
              </a:rPr>
              <a:t>Careerpilot</a:t>
            </a:r>
            <a:r>
              <a:rPr lang="en-US" sz="1800" dirty="0">
                <a:solidFill>
                  <a:srgbClr val="274472"/>
                </a:solidFill>
                <a:latin typeface="Carlito"/>
              </a:rPr>
              <a:t> their </a:t>
            </a:r>
            <a:r>
              <a:rPr lang="en-US" sz="1800" dirty="0" err="1">
                <a:solidFill>
                  <a:srgbClr val="274472"/>
                </a:solidFill>
                <a:latin typeface="Carlito"/>
              </a:rPr>
              <a:t>favourites</a:t>
            </a:r>
            <a:r>
              <a:rPr lang="en-US" sz="1800" dirty="0">
                <a:solidFill>
                  <a:srgbClr val="274472"/>
                </a:solidFill>
                <a:latin typeface="Carlito"/>
              </a:rPr>
              <a:t> can be bookmarked &amp; saved within their Career Tools.</a:t>
            </a:r>
          </a:p>
          <a:p>
            <a:pPr algn="ctr">
              <a:lnSpc>
                <a:spcPts val="1679"/>
              </a:lnSpc>
            </a:pPr>
            <a:endParaRPr lang="en-US" sz="1800" dirty="0">
              <a:solidFill>
                <a:srgbClr val="274472"/>
              </a:solidFill>
              <a:latin typeface="Carlito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6607507" y="189262"/>
            <a:ext cx="1303586" cy="1158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09"/>
              </a:lnSpc>
            </a:pPr>
            <a:r>
              <a:rPr lang="en-US" sz="3150">
                <a:solidFill>
                  <a:srgbClr val="FFFFFF"/>
                </a:solidFill>
                <a:latin typeface="Carlito"/>
              </a:rPr>
              <a:t>Teacher</a:t>
            </a:r>
          </a:p>
          <a:p>
            <a:pPr algn="ctr">
              <a:lnSpc>
                <a:spcPts val="4409"/>
              </a:lnSpc>
            </a:pPr>
            <a:r>
              <a:rPr lang="en-US" sz="3150">
                <a:solidFill>
                  <a:srgbClr val="FFFFFF"/>
                </a:solidFill>
                <a:latin typeface="Carlito"/>
              </a:rPr>
              <a:t>Notes</a:t>
            </a:r>
          </a:p>
        </p:txBody>
      </p:sp>
      <p:grpSp>
        <p:nvGrpSpPr>
          <p:cNvPr id="22" name="Group 8">
            <a:extLst>
              <a:ext uri="{FF2B5EF4-FFF2-40B4-BE49-F238E27FC236}">
                <a16:creationId xmlns:a16="http://schemas.microsoft.com/office/drawing/2014/main" id="{7A3741E9-BE13-5478-EA6F-D5D856CBA5AD}"/>
              </a:ext>
            </a:extLst>
          </p:cNvPr>
          <p:cNvGrpSpPr/>
          <p:nvPr/>
        </p:nvGrpSpPr>
        <p:grpSpPr>
          <a:xfrm>
            <a:off x="-131768" y="8267320"/>
            <a:ext cx="18421695" cy="2748119"/>
            <a:chOff x="-31088" y="-201967"/>
            <a:chExt cx="4847680" cy="723784"/>
          </a:xfrm>
        </p:grpSpPr>
        <p:sp>
          <p:nvSpPr>
            <p:cNvPr id="23" name="Freeform 9">
              <a:extLst>
                <a:ext uri="{FF2B5EF4-FFF2-40B4-BE49-F238E27FC236}">
                  <a16:creationId xmlns:a16="http://schemas.microsoft.com/office/drawing/2014/main" id="{47FE19CE-028E-50E6-0295-50FC3FA8D8A5}"/>
                </a:ext>
              </a:extLst>
            </p:cNvPr>
            <p:cNvSpPr/>
            <p:nvPr/>
          </p:nvSpPr>
          <p:spPr>
            <a:xfrm>
              <a:off x="-4124" y="0"/>
              <a:ext cx="4820716" cy="340894"/>
            </a:xfrm>
            <a:custGeom>
              <a:avLst/>
              <a:gdLst/>
              <a:ahLst/>
              <a:cxnLst/>
              <a:rect l="l" t="t" r="r" b="b"/>
              <a:pathLst>
                <a:path w="4820716" h="340894">
                  <a:moveTo>
                    <a:pt x="0" y="0"/>
                  </a:moveTo>
                  <a:lnTo>
                    <a:pt x="4820716" y="0"/>
                  </a:lnTo>
                  <a:lnTo>
                    <a:pt x="4820716" y="340894"/>
                  </a:lnTo>
                  <a:lnTo>
                    <a:pt x="0" y="340894"/>
                  </a:lnTo>
                  <a:close/>
                </a:path>
              </a:pathLst>
            </a:custGeom>
            <a:solidFill>
              <a:srgbClr val="0072BA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4" name="TextBox 10">
              <a:extLst>
                <a:ext uri="{FF2B5EF4-FFF2-40B4-BE49-F238E27FC236}">
                  <a16:creationId xmlns:a16="http://schemas.microsoft.com/office/drawing/2014/main" id="{4836C9A0-3404-7DAD-15F1-D5BE25EE4C67}"/>
                </a:ext>
              </a:extLst>
            </p:cNvPr>
            <p:cNvSpPr txBox="1"/>
            <p:nvPr/>
          </p:nvSpPr>
          <p:spPr>
            <a:xfrm>
              <a:off x="-31088" y="-201967"/>
              <a:ext cx="4816592" cy="7237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r">
                <a:lnSpc>
                  <a:spcPts val="5040"/>
                </a:lnSpc>
              </a:pPr>
              <a:r>
                <a:rPr lang="en-US" sz="3600" dirty="0">
                  <a:solidFill>
                    <a:srgbClr val="FFFFFF"/>
                  </a:solidFill>
                  <a:latin typeface="Carlito Bold"/>
                </a:rPr>
                <a:t>careerpilot.org.uk    </a:t>
              </a:r>
            </a:p>
          </p:txBody>
        </p:sp>
      </p:grpSp>
      <p:pic>
        <p:nvPicPr>
          <p:cNvPr id="25" name="Picture 11">
            <a:extLst>
              <a:ext uri="{FF2B5EF4-FFF2-40B4-BE49-F238E27FC236}">
                <a16:creationId xmlns:a16="http://schemas.microsoft.com/office/drawing/2014/main" id="{CE0BD9ED-68CD-3351-5380-B1216765F40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81000" y="9382765"/>
            <a:ext cx="3536299" cy="618369"/>
          </a:xfrm>
          <a:prstGeom prst="rect">
            <a:avLst/>
          </a:prstGeom>
        </p:spPr>
      </p:pic>
      <p:sp>
        <p:nvSpPr>
          <p:cNvPr id="26" name="TextBox 12">
            <a:extLst>
              <a:ext uri="{FF2B5EF4-FFF2-40B4-BE49-F238E27FC236}">
                <a16:creationId xmlns:a16="http://schemas.microsoft.com/office/drawing/2014/main" id="{D1C1C6FF-94BE-0E38-3CBC-74CED26D6C28}"/>
              </a:ext>
            </a:extLst>
          </p:cNvPr>
          <p:cNvSpPr txBox="1"/>
          <p:nvPr/>
        </p:nvSpPr>
        <p:spPr>
          <a:xfrm>
            <a:off x="8985564" y="9266216"/>
            <a:ext cx="768036" cy="8302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89"/>
              </a:lnSpc>
            </a:pPr>
            <a:r>
              <a:rPr lang="en-US" sz="4921" dirty="0">
                <a:solidFill>
                  <a:srgbClr val="FFFFFF"/>
                </a:solidFill>
                <a:latin typeface="Carlito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5658" y="-831801"/>
            <a:ext cx="18319229" cy="3241485"/>
            <a:chOff x="0" y="-219075"/>
            <a:chExt cx="4824817" cy="85372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20716" cy="439865"/>
            </a:xfrm>
            <a:custGeom>
              <a:avLst/>
              <a:gdLst/>
              <a:ahLst/>
              <a:cxnLst/>
              <a:rect l="l" t="t" r="r" b="b"/>
              <a:pathLst>
                <a:path w="4820716" h="439865">
                  <a:moveTo>
                    <a:pt x="0" y="0"/>
                  </a:moveTo>
                  <a:lnTo>
                    <a:pt x="4820716" y="0"/>
                  </a:lnTo>
                  <a:lnTo>
                    <a:pt x="4820716" y="439865"/>
                  </a:lnTo>
                  <a:lnTo>
                    <a:pt x="0" y="439865"/>
                  </a:lnTo>
                  <a:close/>
                </a:path>
              </a:pathLst>
            </a:custGeom>
            <a:solidFill>
              <a:srgbClr val="0072BA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19075"/>
              <a:ext cx="4824817" cy="8537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840"/>
                </a:lnSpc>
              </a:pPr>
              <a:r>
                <a:rPr lang="en-US" sz="5600" dirty="0">
                  <a:solidFill>
                    <a:srgbClr val="FFFFFF"/>
                  </a:solidFill>
                  <a:latin typeface="Carlito Bold"/>
                </a:rPr>
                <a:t>KS3: Who am I?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423076" y="1956409"/>
            <a:ext cx="8713095" cy="6764185"/>
            <a:chOff x="0" y="0"/>
            <a:chExt cx="2294807" cy="178151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94807" cy="1781514"/>
            </a:xfrm>
            <a:custGeom>
              <a:avLst/>
              <a:gdLst/>
              <a:ahLst/>
              <a:cxnLst/>
              <a:rect l="l" t="t" r="r" b="b"/>
              <a:pathLst>
                <a:path w="2294807" h="1781514">
                  <a:moveTo>
                    <a:pt x="45315" y="0"/>
                  </a:moveTo>
                  <a:lnTo>
                    <a:pt x="2249492" y="0"/>
                  </a:lnTo>
                  <a:cubicBezTo>
                    <a:pt x="2261510" y="0"/>
                    <a:pt x="2273036" y="4774"/>
                    <a:pt x="2281534" y="13273"/>
                  </a:cubicBezTo>
                  <a:cubicBezTo>
                    <a:pt x="2290033" y="21771"/>
                    <a:pt x="2294807" y="33297"/>
                    <a:pt x="2294807" y="45315"/>
                  </a:cubicBezTo>
                  <a:lnTo>
                    <a:pt x="2294807" y="1736198"/>
                  </a:lnTo>
                  <a:cubicBezTo>
                    <a:pt x="2294807" y="1748217"/>
                    <a:pt x="2290033" y="1759743"/>
                    <a:pt x="2281534" y="1768241"/>
                  </a:cubicBezTo>
                  <a:cubicBezTo>
                    <a:pt x="2273036" y="1776739"/>
                    <a:pt x="2261510" y="1781514"/>
                    <a:pt x="2249492" y="1781514"/>
                  </a:cubicBezTo>
                  <a:lnTo>
                    <a:pt x="45315" y="1781514"/>
                  </a:lnTo>
                  <a:cubicBezTo>
                    <a:pt x="33297" y="1781514"/>
                    <a:pt x="21771" y="1776739"/>
                    <a:pt x="13273" y="1768241"/>
                  </a:cubicBezTo>
                  <a:cubicBezTo>
                    <a:pt x="4774" y="1759743"/>
                    <a:pt x="0" y="1748217"/>
                    <a:pt x="0" y="1736198"/>
                  </a:cubicBezTo>
                  <a:lnTo>
                    <a:pt x="0" y="45315"/>
                  </a:lnTo>
                  <a:cubicBezTo>
                    <a:pt x="0" y="33297"/>
                    <a:pt x="4774" y="21771"/>
                    <a:pt x="13273" y="13273"/>
                  </a:cubicBezTo>
                  <a:cubicBezTo>
                    <a:pt x="21771" y="4774"/>
                    <a:pt x="33297" y="0"/>
                    <a:pt x="45315" y="0"/>
                  </a:cubicBezTo>
                  <a:close/>
                </a:path>
              </a:pathLst>
            </a:custGeom>
            <a:solidFill>
              <a:srgbClr val="C3E0E5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76200"/>
              <a:ext cx="812800" cy="889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  <a:p>
              <a:pPr algn="ctr">
                <a:lnSpc>
                  <a:spcPts val="2659"/>
                </a:lnSpc>
              </a:pPr>
              <a:endParaRPr/>
            </a:p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55615" y="9330649"/>
            <a:ext cx="3536299" cy="618369"/>
          </a:xfrm>
          <a:prstGeom prst="rect">
            <a:avLst/>
          </a:prstGeom>
        </p:spPr>
      </p:pic>
      <p:graphicFrame>
        <p:nvGraphicFramePr>
          <p:cNvPr id="12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0647493"/>
              </p:ext>
            </p:extLst>
          </p:nvPr>
        </p:nvGraphicFramePr>
        <p:xfrm>
          <a:off x="9822221" y="1956409"/>
          <a:ext cx="4210050" cy="6764186"/>
        </p:xfrm>
        <a:graphic>
          <a:graphicData uri="http://schemas.openxmlformats.org/drawingml/2006/table">
            <a:tbl>
              <a:tblPr/>
              <a:tblGrid>
                <a:gridCol w="21668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31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46707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u="sng">
                          <a:solidFill>
                            <a:srgbClr val="000000"/>
                          </a:solidFill>
                          <a:latin typeface="Carlito Bold"/>
                          <a:hlinkClick r:id="rId3" tooltip="https://careerpilot.org.uk/job-sectors/transport/job-profile/helicopter-pilot"/>
                        </a:rPr>
                        <a:t>Helicoptor Pilot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u="sng">
                          <a:solidFill>
                            <a:srgbClr val="000000"/>
                          </a:solidFill>
                          <a:latin typeface="Carlito Bold"/>
                          <a:hlinkClick r:id="rId4" tooltip="https://careerpilot.org.uk/job-sectors/transport/job-profile/driving-instructor"/>
                        </a:rPr>
                        <a:t>Driving Instructor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0738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u="sng">
                          <a:solidFill>
                            <a:srgbClr val="000000"/>
                          </a:solidFill>
                          <a:latin typeface="Carlito Bold"/>
                          <a:hlinkClick r:id="rId5" tooltip="https://careerpilot.org.uk/job-sectors/animal/job-profile/beekeeper"/>
                        </a:rPr>
                        <a:t>Beekeeper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u="sng" dirty="0">
                          <a:solidFill>
                            <a:srgbClr val="000000"/>
                          </a:solidFill>
                          <a:latin typeface="Carlito Bold"/>
                          <a:hlinkClick r:id="rId6" tooltip="https://careerpilot.org.uk/job-sectors/beauty-makeup/job-profile/cosmetic-surgeon"/>
                        </a:rPr>
                        <a:t>Plastic Surgeon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20738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u="sng">
                          <a:solidFill>
                            <a:srgbClr val="000000"/>
                          </a:solidFill>
                          <a:latin typeface="Carlito Bold"/>
                          <a:hlinkClick r:id="rId7" tooltip="https://careerpilot.org.uk/job-sectors/animal/job-profile/dog-groomer"/>
                        </a:rPr>
                        <a:t>Dog Groomer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u="sng" dirty="0">
                          <a:solidFill>
                            <a:srgbClr val="000000"/>
                          </a:solidFill>
                          <a:latin typeface="Carlito Bold"/>
                          <a:hlinkClick r:id="rId8" tooltip="https://careerpilot.org.uk/job-sectors/fashion-textiles/job-profile/costume-designer"/>
                        </a:rPr>
                        <a:t>Fashion Designer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4948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u="sng">
                          <a:solidFill>
                            <a:srgbClr val="000000"/>
                          </a:solidFill>
                          <a:latin typeface="Carlito Bold"/>
                          <a:hlinkClick r:id="rId9" tooltip="https://careerpilot.org.uk/job-sectors/sports/job-profile/sports-coach"/>
                        </a:rPr>
                        <a:t>Sports Coach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u="sng">
                          <a:solidFill>
                            <a:srgbClr val="000000"/>
                          </a:solidFill>
                          <a:latin typeface="Carlito Bold"/>
                          <a:hlinkClick r:id="rId10" tooltip="https://careerpilot.org.uk/job-sectors/agriculture/job-profile/tree-surgeon"/>
                        </a:rPr>
                        <a:t>Tree Surgeon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20738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u="sng">
                          <a:solidFill>
                            <a:srgbClr val="000000"/>
                          </a:solidFill>
                          <a:latin typeface="Carlito Bold"/>
                          <a:hlinkClick r:id="rId11" tooltip="https://careerpilot.org.uk/job-sectors/social-media/job-profile/social-media-manager"/>
                        </a:rPr>
                        <a:t>Social Media Manager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u="sng">
                          <a:solidFill>
                            <a:srgbClr val="000000"/>
                          </a:solidFill>
                          <a:latin typeface="Carlito Bold"/>
                          <a:hlinkClick r:id="rId12" tooltip="https://careerpilot.org.uk/job-sectors/design-planning/job-profile/transport-planner"/>
                        </a:rPr>
                        <a:t>Transport Planner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30317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u="sng">
                          <a:solidFill>
                            <a:srgbClr val="000000"/>
                          </a:solidFill>
                          <a:latin typeface="Carlito Bold"/>
                          <a:hlinkClick r:id="rId13" tooltip="https://careerpilot.org.uk/job-sectors/finance-accounting/job-profile/bank-manager"/>
                        </a:rPr>
                        <a:t>Bank Manager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u="sng" dirty="0">
                          <a:solidFill>
                            <a:srgbClr val="000000"/>
                          </a:solidFill>
                          <a:latin typeface="Carlito Bold"/>
                          <a:hlinkClick r:id="rId14" tooltip="https://careerpilot.org.uk/job-sectors/customer-services/job-profile/chimney-sweep"/>
                        </a:rPr>
                        <a:t>Chimney Sweep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3" name="Picture 13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4769177" y="3513562"/>
            <a:ext cx="2541229" cy="3649880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630364" y="2186444"/>
            <a:ext cx="8298520" cy="66364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20"/>
              </a:lnSpc>
            </a:pPr>
            <a:r>
              <a:rPr lang="en-US" sz="1800" dirty="0">
                <a:solidFill>
                  <a:srgbClr val="274472"/>
                </a:solidFill>
                <a:latin typeface="Carlito Bold"/>
              </a:rPr>
              <a:t>Careerpilot - Introducing jobs and careers</a:t>
            </a:r>
          </a:p>
          <a:p>
            <a:pPr>
              <a:lnSpc>
                <a:spcPts val="2520"/>
              </a:lnSpc>
            </a:pPr>
            <a:r>
              <a:rPr lang="en-US" sz="1800" dirty="0">
                <a:solidFill>
                  <a:srgbClr val="274472"/>
                </a:solidFill>
                <a:latin typeface="Carlito"/>
              </a:rPr>
              <a:t>This activity gives students the opportunity to think about a few different job roles. You may use the links to the job profiles on Careerpilot to discuss these jobs in more detail at the end of the game.</a:t>
            </a:r>
          </a:p>
          <a:p>
            <a:pPr>
              <a:lnSpc>
                <a:spcPts val="2520"/>
              </a:lnSpc>
            </a:pPr>
            <a:endParaRPr lang="en-US" sz="1800" dirty="0">
              <a:solidFill>
                <a:srgbClr val="274472"/>
              </a:solidFill>
              <a:latin typeface="Carlito"/>
            </a:endParaRPr>
          </a:p>
          <a:p>
            <a:pPr>
              <a:lnSpc>
                <a:spcPts val="2520"/>
              </a:lnSpc>
            </a:pPr>
            <a:r>
              <a:rPr lang="en-US" sz="1800" dirty="0">
                <a:solidFill>
                  <a:srgbClr val="274472"/>
                </a:solidFill>
                <a:latin typeface="Carlito Bold"/>
              </a:rPr>
              <a:t>Playing 'Who am I?':</a:t>
            </a:r>
          </a:p>
          <a:p>
            <a:pPr marL="388620" lvl="1" indent="-194310">
              <a:lnSpc>
                <a:spcPts val="2520"/>
              </a:lnSpc>
              <a:buFont typeface="Arial"/>
              <a:buChar char="•"/>
            </a:pPr>
            <a:r>
              <a:rPr lang="en-US" sz="1800" dirty="0">
                <a:solidFill>
                  <a:srgbClr val="274472"/>
                </a:solidFill>
                <a:latin typeface="Carlito Bold"/>
              </a:rPr>
              <a:t>Students could be working in a group or as a whole class</a:t>
            </a:r>
          </a:p>
          <a:p>
            <a:pPr marL="388620" lvl="1" indent="-194310">
              <a:lnSpc>
                <a:spcPts val="2520"/>
              </a:lnSpc>
              <a:buFont typeface="Arial"/>
              <a:buChar char="•"/>
            </a:pPr>
            <a:r>
              <a:rPr lang="en-US" sz="1800" dirty="0">
                <a:solidFill>
                  <a:srgbClr val="274472"/>
                </a:solidFill>
                <a:latin typeface="Carlito Bold"/>
              </a:rPr>
              <a:t>Take in turns to pick a student to be given a job on a Post It Note that they stick to their foreheads if in a group, or write on whiteboard above their head if working with whole class (Note: they must NOT see the job that they are given!)</a:t>
            </a:r>
          </a:p>
          <a:p>
            <a:pPr marL="388620" lvl="1" indent="-194310">
              <a:lnSpc>
                <a:spcPts val="2520"/>
              </a:lnSpc>
              <a:buFont typeface="Arial"/>
              <a:buChar char="•"/>
            </a:pPr>
            <a:r>
              <a:rPr lang="en-US" sz="1800" dirty="0">
                <a:solidFill>
                  <a:srgbClr val="274472"/>
                </a:solidFill>
                <a:latin typeface="Carlito Bold"/>
              </a:rPr>
              <a:t>They have to ask the group or class a series of ’Yes' or ’No’ questions to try to work out what job they have been given, </a:t>
            </a:r>
            <a:r>
              <a:rPr lang="en-US" sz="1800" dirty="0" err="1">
                <a:solidFill>
                  <a:srgbClr val="274472"/>
                </a:solidFill>
                <a:latin typeface="Carlito Bold"/>
              </a:rPr>
              <a:t>eg.</a:t>
            </a:r>
            <a:r>
              <a:rPr lang="en-US" sz="1800" dirty="0">
                <a:solidFill>
                  <a:srgbClr val="274472"/>
                </a:solidFill>
                <a:latin typeface="Carlito Bold"/>
              </a:rPr>
              <a:t> Do I work in a hospital? Do I work outside?</a:t>
            </a:r>
          </a:p>
          <a:p>
            <a:pPr marL="388620" lvl="1" indent="-194310">
              <a:lnSpc>
                <a:spcPts val="2520"/>
              </a:lnSpc>
              <a:buFont typeface="Arial"/>
              <a:buChar char="•"/>
            </a:pPr>
            <a:r>
              <a:rPr lang="en-US" sz="1800" dirty="0">
                <a:solidFill>
                  <a:srgbClr val="274472"/>
                </a:solidFill>
                <a:latin typeface="Carlito Bold"/>
              </a:rPr>
              <a:t>A point is awarded for each correct guess—the winning group/individual is the one that scores the highest number of points</a:t>
            </a:r>
          </a:p>
          <a:p>
            <a:pPr>
              <a:lnSpc>
                <a:spcPts val="2520"/>
              </a:lnSpc>
            </a:pPr>
            <a:endParaRPr lang="en-US" sz="1800" dirty="0">
              <a:solidFill>
                <a:srgbClr val="274472"/>
              </a:solidFill>
              <a:latin typeface="Carlito Bold"/>
            </a:endParaRPr>
          </a:p>
          <a:p>
            <a:pPr>
              <a:lnSpc>
                <a:spcPts val="2520"/>
              </a:lnSpc>
            </a:pPr>
            <a:r>
              <a:rPr lang="en-US" sz="1800" dirty="0">
                <a:solidFill>
                  <a:srgbClr val="274472"/>
                </a:solidFill>
                <a:latin typeface="Carlito Bold"/>
              </a:rPr>
              <a:t>Extension: </a:t>
            </a:r>
          </a:p>
          <a:p>
            <a:pPr>
              <a:lnSpc>
                <a:spcPts val="2520"/>
              </a:lnSpc>
            </a:pPr>
            <a:r>
              <a:rPr lang="en-US" sz="1800" dirty="0">
                <a:solidFill>
                  <a:srgbClr val="274472"/>
                </a:solidFill>
                <a:latin typeface="Carlito"/>
              </a:rPr>
              <a:t>Students could use </a:t>
            </a:r>
            <a:r>
              <a:rPr lang="en-US" sz="1800" dirty="0">
                <a:solidFill>
                  <a:srgbClr val="274472"/>
                </a:solidFill>
                <a:latin typeface="Carlito"/>
                <a:hlinkClick r:id="rId16"/>
              </a:rPr>
              <a:t>Careerpilot</a:t>
            </a:r>
            <a:r>
              <a:rPr lang="en-US" sz="1800" dirty="0">
                <a:solidFill>
                  <a:srgbClr val="274472"/>
                </a:solidFill>
                <a:latin typeface="Carlito"/>
              </a:rPr>
              <a:t> as a follow up to research jobs they are interested in or find the one that has the highest salary. The </a:t>
            </a:r>
            <a:r>
              <a:rPr lang="en-US" sz="1800" u="sng" dirty="0">
                <a:solidFill>
                  <a:srgbClr val="274472"/>
                </a:solidFill>
                <a:latin typeface="Carlito"/>
                <a:hlinkClick r:id="rId17" tooltip="https://careerpilot.org.uk/job-sectors"/>
              </a:rPr>
              <a:t>Job Sectors</a:t>
            </a:r>
            <a:r>
              <a:rPr lang="en-US" sz="1800" dirty="0">
                <a:solidFill>
                  <a:srgbClr val="274472"/>
                </a:solidFill>
                <a:latin typeface="Carlito"/>
              </a:rPr>
              <a:t> part of the site has information on 800+ jobs and if students register with Careerpilot their </a:t>
            </a:r>
            <a:r>
              <a:rPr lang="en-US" sz="1800" dirty="0" err="1">
                <a:solidFill>
                  <a:srgbClr val="274472"/>
                </a:solidFill>
                <a:latin typeface="Carlito"/>
              </a:rPr>
              <a:t>favourites</a:t>
            </a:r>
            <a:r>
              <a:rPr lang="en-US" sz="1800" dirty="0">
                <a:solidFill>
                  <a:srgbClr val="274472"/>
                </a:solidFill>
                <a:latin typeface="Carlito"/>
              </a:rPr>
              <a:t> can be bookmarked &amp; saved within their Career Tools.</a:t>
            </a:r>
          </a:p>
          <a:p>
            <a:pPr algn="ctr">
              <a:lnSpc>
                <a:spcPts val="1679"/>
              </a:lnSpc>
            </a:pPr>
            <a:endParaRPr lang="en-US" sz="1800" dirty="0">
              <a:solidFill>
                <a:srgbClr val="274472"/>
              </a:solidFill>
              <a:latin typeface="Carlito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6607507" y="189262"/>
            <a:ext cx="1303586" cy="1158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09"/>
              </a:lnSpc>
            </a:pPr>
            <a:r>
              <a:rPr lang="en-US" sz="3150">
                <a:solidFill>
                  <a:srgbClr val="FFFFFF"/>
                </a:solidFill>
                <a:latin typeface="Carlito"/>
              </a:rPr>
              <a:t>Teacher</a:t>
            </a:r>
          </a:p>
          <a:p>
            <a:pPr algn="ctr">
              <a:lnSpc>
                <a:spcPts val="4409"/>
              </a:lnSpc>
            </a:pPr>
            <a:r>
              <a:rPr lang="en-US" sz="3150">
                <a:solidFill>
                  <a:srgbClr val="FFFFFF"/>
                </a:solidFill>
                <a:latin typeface="Carlito"/>
              </a:rPr>
              <a:t>Notes</a:t>
            </a:r>
          </a:p>
        </p:txBody>
      </p:sp>
      <p:grpSp>
        <p:nvGrpSpPr>
          <p:cNvPr id="17" name="Group 8">
            <a:extLst>
              <a:ext uri="{FF2B5EF4-FFF2-40B4-BE49-F238E27FC236}">
                <a16:creationId xmlns:a16="http://schemas.microsoft.com/office/drawing/2014/main" id="{1BFAB9E5-4391-28AA-BA88-89875ADBA5B7}"/>
              </a:ext>
            </a:extLst>
          </p:cNvPr>
          <p:cNvGrpSpPr/>
          <p:nvPr/>
        </p:nvGrpSpPr>
        <p:grpSpPr>
          <a:xfrm>
            <a:off x="-131768" y="8267320"/>
            <a:ext cx="18421695" cy="2748119"/>
            <a:chOff x="-31088" y="-201967"/>
            <a:chExt cx="4847680" cy="723784"/>
          </a:xfrm>
        </p:grpSpPr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46E59FC6-8859-94C5-E2FD-56DE2F7AF9B4}"/>
                </a:ext>
              </a:extLst>
            </p:cNvPr>
            <p:cNvSpPr/>
            <p:nvPr/>
          </p:nvSpPr>
          <p:spPr>
            <a:xfrm>
              <a:off x="-4124" y="0"/>
              <a:ext cx="4820716" cy="340894"/>
            </a:xfrm>
            <a:custGeom>
              <a:avLst/>
              <a:gdLst/>
              <a:ahLst/>
              <a:cxnLst/>
              <a:rect l="l" t="t" r="r" b="b"/>
              <a:pathLst>
                <a:path w="4820716" h="340894">
                  <a:moveTo>
                    <a:pt x="0" y="0"/>
                  </a:moveTo>
                  <a:lnTo>
                    <a:pt x="4820716" y="0"/>
                  </a:lnTo>
                  <a:lnTo>
                    <a:pt x="4820716" y="340894"/>
                  </a:lnTo>
                  <a:lnTo>
                    <a:pt x="0" y="340894"/>
                  </a:lnTo>
                  <a:close/>
                </a:path>
              </a:pathLst>
            </a:custGeom>
            <a:solidFill>
              <a:srgbClr val="0072BA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TextBox 10">
              <a:extLst>
                <a:ext uri="{FF2B5EF4-FFF2-40B4-BE49-F238E27FC236}">
                  <a16:creationId xmlns:a16="http://schemas.microsoft.com/office/drawing/2014/main" id="{631AC7CF-526C-2CE1-724E-ED04D15C4D86}"/>
                </a:ext>
              </a:extLst>
            </p:cNvPr>
            <p:cNvSpPr txBox="1"/>
            <p:nvPr/>
          </p:nvSpPr>
          <p:spPr>
            <a:xfrm>
              <a:off x="-31088" y="-201967"/>
              <a:ext cx="4816592" cy="7237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r">
                <a:lnSpc>
                  <a:spcPts val="5040"/>
                </a:lnSpc>
              </a:pPr>
              <a:r>
                <a:rPr lang="en-US" sz="3600" dirty="0">
                  <a:solidFill>
                    <a:srgbClr val="FFFFFF"/>
                  </a:solidFill>
                  <a:latin typeface="Carlito Bold"/>
                </a:rPr>
                <a:t>careerpilot.org.uk    </a:t>
              </a:r>
            </a:p>
          </p:txBody>
        </p:sp>
      </p:grpSp>
      <p:pic>
        <p:nvPicPr>
          <p:cNvPr id="20" name="Picture 11">
            <a:extLst>
              <a:ext uri="{FF2B5EF4-FFF2-40B4-BE49-F238E27FC236}">
                <a16:creationId xmlns:a16="http://schemas.microsoft.com/office/drawing/2014/main" id="{50823FF4-2AF6-5FE6-31E9-11927736364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81000" y="9382765"/>
            <a:ext cx="3536299" cy="618369"/>
          </a:xfrm>
          <a:prstGeom prst="rect">
            <a:avLst/>
          </a:prstGeom>
        </p:spPr>
      </p:pic>
      <p:sp>
        <p:nvSpPr>
          <p:cNvPr id="21" name="TextBox 12">
            <a:extLst>
              <a:ext uri="{FF2B5EF4-FFF2-40B4-BE49-F238E27FC236}">
                <a16:creationId xmlns:a16="http://schemas.microsoft.com/office/drawing/2014/main" id="{BD4D90C6-F340-7EE6-4E59-178F2169AA54}"/>
              </a:ext>
            </a:extLst>
          </p:cNvPr>
          <p:cNvSpPr txBox="1"/>
          <p:nvPr/>
        </p:nvSpPr>
        <p:spPr>
          <a:xfrm>
            <a:off x="8985564" y="9266216"/>
            <a:ext cx="691836" cy="8302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89"/>
              </a:lnSpc>
            </a:pPr>
            <a:r>
              <a:rPr lang="en-US" sz="4921" dirty="0">
                <a:solidFill>
                  <a:srgbClr val="FFFFFF"/>
                </a:solidFill>
                <a:latin typeface="Carlito"/>
              </a:rPr>
              <a:t>13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5658" y="-831801"/>
            <a:ext cx="18303658" cy="3201519"/>
            <a:chOff x="0" y="-219075"/>
            <a:chExt cx="4820716" cy="84319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20716" cy="463201"/>
            </a:xfrm>
            <a:custGeom>
              <a:avLst/>
              <a:gdLst/>
              <a:ahLst/>
              <a:cxnLst/>
              <a:rect l="l" t="t" r="r" b="b"/>
              <a:pathLst>
                <a:path w="4820716" h="463201">
                  <a:moveTo>
                    <a:pt x="0" y="0"/>
                  </a:moveTo>
                  <a:lnTo>
                    <a:pt x="4820716" y="0"/>
                  </a:lnTo>
                  <a:lnTo>
                    <a:pt x="4820716" y="463201"/>
                  </a:lnTo>
                  <a:lnTo>
                    <a:pt x="0" y="463201"/>
                  </a:lnTo>
                  <a:close/>
                </a:path>
              </a:pathLst>
            </a:custGeom>
            <a:solidFill>
              <a:srgbClr val="0072BA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19075"/>
              <a:ext cx="4820716" cy="8431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840"/>
                </a:lnSpc>
              </a:pPr>
              <a:r>
                <a:rPr lang="en-US" sz="5600" dirty="0">
                  <a:solidFill>
                    <a:srgbClr val="FFFFFF"/>
                  </a:solidFill>
                  <a:latin typeface="Carlito Bold"/>
                </a:rPr>
                <a:t>KS3: Offline Careers Activities</a:t>
              </a:r>
            </a:p>
            <a:p>
              <a:pPr algn="ctr">
                <a:lnSpc>
                  <a:spcPts val="5040"/>
                </a:lnSpc>
              </a:pPr>
              <a:r>
                <a:rPr lang="en-US" sz="3600" dirty="0">
                  <a:solidFill>
                    <a:srgbClr val="FFFFFF"/>
                  </a:solidFill>
                  <a:latin typeface="Carlito"/>
                </a:rPr>
                <a:t>Introducing Jobs and Careers</a:t>
              </a:r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425927" y="197001"/>
            <a:ext cx="1227727" cy="125925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653655" y="197001"/>
            <a:ext cx="1227727" cy="1259252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223887" y="2129269"/>
            <a:ext cx="17777937" cy="2186774"/>
            <a:chOff x="0" y="0"/>
            <a:chExt cx="4682255" cy="57594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682255" cy="575941"/>
            </a:xfrm>
            <a:custGeom>
              <a:avLst/>
              <a:gdLst/>
              <a:ahLst/>
              <a:cxnLst/>
              <a:rect l="l" t="t" r="r" b="b"/>
              <a:pathLst>
                <a:path w="4682255" h="575941">
                  <a:moveTo>
                    <a:pt x="22209" y="0"/>
                  </a:moveTo>
                  <a:lnTo>
                    <a:pt x="4660045" y="0"/>
                  </a:lnTo>
                  <a:cubicBezTo>
                    <a:pt x="4665936" y="0"/>
                    <a:pt x="4671585" y="2340"/>
                    <a:pt x="4675750" y="6505"/>
                  </a:cubicBezTo>
                  <a:cubicBezTo>
                    <a:pt x="4679915" y="10670"/>
                    <a:pt x="4682255" y="16319"/>
                    <a:pt x="4682255" y="22209"/>
                  </a:cubicBezTo>
                  <a:lnTo>
                    <a:pt x="4682255" y="553731"/>
                  </a:lnTo>
                  <a:cubicBezTo>
                    <a:pt x="4682255" y="565997"/>
                    <a:pt x="4672311" y="575941"/>
                    <a:pt x="4660045" y="575941"/>
                  </a:cubicBezTo>
                  <a:lnTo>
                    <a:pt x="22209" y="575941"/>
                  </a:lnTo>
                  <a:cubicBezTo>
                    <a:pt x="16319" y="575941"/>
                    <a:pt x="10670" y="573601"/>
                    <a:pt x="6505" y="569436"/>
                  </a:cubicBezTo>
                  <a:cubicBezTo>
                    <a:pt x="2340" y="565270"/>
                    <a:pt x="0" y="559621"/>
                    <a:pt x="0" y="553731"/>
                  </a:cubicBezTo>
                  <a:lnTo>
                    <a:pt x="0" y="22209"/>
                  </a:lnTo>
                  <a:cubicBezTo>
                    <a:pt x="0" y="16319"/>
                    <a:pt x="2340" y="10670"/>
                    <a:pt x="6505" y="6505"/>
                  </a:cubicBezTo>
                  <a:cubicBezTo>
                    <a:pt x="10670" y="2340"/>
                    <a:pt x="16319" y="0"/>
                    <a:pt x="22209" y="0"/>
                  </a:cubicBezTo>
                  <a:close/>
                </a:path>
              </a:pathLst>
            </a:custGeom>
            <a:solidFill>
              <a:srgbClr val="C3E0E5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33350"/>
              <a:ext cx="812800" cy="9461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>
                <a:lnSpc>
                  <a:spcPts val="5040"/>
                </a:lnSpc>
              </a:pPr>
              <a:endParaRPr/>
            </a:p>
            <a:p>
              <a:pPr algn="ctr">
                <a:lnSpc>
                  <a:spcPts val="2659"/>
                </a:lnSpc>
              </a:pPr>
              <a:endParaRPr/>
            </a:p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223887" y="4686595"/>
            <a:ext cx="4302017" cy="3988116"/>
            <a:chOff x="0" y="0"/>
            <a:chExt cx="5736023" cy="5317488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5736023" cy="5317488"/>
              <a:chOff x="0" y="0"/>
              <a:chExt cx="1133042" cy="1050368"/>
            </a:xfrm>
          </p:grpSpPr>
          <p:sp>
            <p:nvSpPr>
              <p:cNvPr id="16" name="Freeform 16">
                <a:hlinkClick r:id="rId4" action="ppaction://hlinksldjump"/>
              </p:cNvPr>
              <p:cNvSpPr/>
              <p:nvPr/>
            </p:nvSpPr>
            <p:spPr>
              <a:xfrm>
                <a:off x="0" y="0"/>
                <a:ext cx="1133041" cy="1050368"/>
              </a:xfrm>
              <a:custGeom>
                <a:avLst/>
                <a:gdLst/>
                <a:ahLst/>
                <a:cxnLst/>
                <a:rect l="l" t="t" r="r" b="b"/>
                <a:pathLst>
                  <a:path w="1133041" h="1050368">
                    <a:moveTo>
                      <a:pt x="91780" y="0"/>
                    </a:moveTo>
                    <a:lnTo>
                      <a:pt x="1041262" y="0"/>
                    </a:lnTo>
                    <a:cubicBezTo>
                      <a:pt x="1065603" y="0"/>
                      <a:pt x="1088948" y="9670"/>
                      <a:pt x="1106160" y="26882"/>
                    </a:cubicBezTo>
                    <a:cubicBezTo>
                      <a:pt x="1123372" y="44094"/>
                      <a:pt x="1133041" y="67438"/>
                      <a:pt x="1133041" y="91780"/>
                    </a:cubicBezTo>
                    <a:lnTo>
                      <a:pt x="1133041" y="958588"/>
                    </a:lnTo>
                    <a:cubicBezTo>
                      <a:pt x="1133041" y="1009277"/>
                      <a:pt x="1091950" y="1050368"/>
                      <a:pt x="1041262" y="1050368"/>
                    </a:cubicBezTo>
                    <a:lnTo>
                      <a:pt x="91780" y="1050368"/>
                    </a:lnTo>
                    <a:cubicBezTo>
                      <a:pt x="67438" y="1050368"/>
                      <a:pt x="44094" y="1040698"/>
                      <a:pt x="26882" y="1023486"/>
                    </a:cubicBezTo>
                    <a:cubicBezTo>
                      <a:pt x="9670" y="1006274"/>
                      <a:pt x="0" y="982930"/>
                      <a:pt x="0" y="958588"/>
                    </a:cubicBezTo>
                    <a:lnTo>
                      <a:pt x="0" y="91780"/>
                    </a:lnTo>
                    <a:cubicBezTo>
                      <a:pt x="0" y="67438"/>
                      <a:pt x="9670" y="44094"/>
                      <a:pt x="26882" y="26882"/>
                    </a:cubicBezTo>
                    <a:cubicBezTo>
                      <a:pt x="44094" y="9670"/>
                      <a:pt x="67438" y="0"/>
                      <a:pt x="91780" y="0"/>
                    </a:cubicBezTo>
                    <a:close/>
                  </a:path>
                </a:pathLst>
              </a:custGeom>
              <a:solidFill>
                <a:srgbClr val="EEEEEE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pic>
          <p:nvPicPr>
            <p:cNvPr id="18" name="Picture 18"/>
            <p:cNvPicPr>
              <a:picLocks noChangeAspect="1"/>
            </p:cNvPicPr>
            <p:nvPr/>
          </p:nvPicPr>
          <p:blipFill>
            <a:blip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1879790" y="192773"/>
              <a:ext cx="2166958" cy="2131744"/>
            </a:xfrm>
            <a:prstGeom prst="rect">
              <a:avLst/>
            </a:prstGeom>
          </p:spPr>
        </p:pic>
        <p:sp>
          <p:nvSpPr>
            <p:cNvPr id="19" name="TextBox 19"/>
            <p:cNvSpPr txBox="1"/>
            <p:nvPr/>
          </p:nvSpPr>
          <p:spPr>
            <a:xfrm>
              <a:off x="546116" y="2346840"/>
              <a:ext cx="4834307" cy="24911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40"/>
                </a:lnSpc>
              </a:pPr>
              <a:r>
                <a:rPr lang="en-US" sz="2100">
                  <a:solidFill>
                    <a:srgbClr val="274472"/>
                  </a:solidFill>
                  <a:latin typeface="Carlito Bold"/>
                  <a:hlinkClick r:id="rId4" action="ppaction://hlinksldjump"/>
                </a:rPr>
                <a:t>Hot Jobs Bingo</a:t>
              </a:r>
              <a:r>
                <a:rPr lang="en-US" sz="2100">
                  <a:solidFill>
                    <a:srgbClr val="274472"/>
                  </a:solidFill>
                  <a:latin typeface="Carlito Bold"/>
                </a:rPr>
                <a:t> </a:t>
              </a:r>
            </a:p>
            <a:p>
              <a:pPr algn="ctr">
                <a:lnSpc>
                  <a:spcPts val="2940"/>
                </a:lnSpc>
              </a:pPr>
              <a:r>
                <a:rPr lang="en-US" sz="2100">
                  <a:solidFill>
                    <a:srgbClr val="274472"/>
                  </a:solidFill>
                  <a:latin typeface="Carlito"/>
                </a:rPr>
                <a:t>As students play bingo they are introduced to a range of 'Hot Jobs' that are predicted to grow over the coming years.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4716404" y="4686595"/>
            <a:ext cx="4302017" cy="3988116"/>
            <a:chOff x="0" y="0"/>
            <a:chExt cx="5736023" cy="5317488"/>
          </a:xfrm>
        </p:grpSpPr>
        <p:grpSp>
          <p:nvGrpSpPr>
            <p:cNvPr id="21" name="Group 21"/>
            <p:cNvGrpSpPr/>
            <p:nvPr/>
          </p:nvGrpSpPr>
          <p:grpSpPr>
            <a:xfrm>
              <a:off x="0" y="0"/>
              <a:ext cx="5736023" cy="5317488"/>
              <a:chOff x="0" y="0"/>
              <a:chExt cx="1133042" cy="1050368"/>
            </a:xfrm>
          </p:grpSpPr>
          <p:sp>
            <p:nvSpPr>
              <p:cNvPr id="22" name="Freeform 22">
                <a:hlinkClick r:id="rId6" action="ppaction://hlinksldjump"/>
              </p:cNvPr>
              <p:cNvSpPr/>
              <p:nvPr/>
            </p:nvSpPr>
            <p:spPr>
              <a:xfrm>
                <a:off x="0" y="0"/>
                <a:ext cx="1133041" cy="1050368"/>
              </a:xfrm>
              <a:custGeom>
                <a:avLst/>
                <a:gdLst/>
                <a:ahLst/>
                <a:cxnLst/>
                <a:rect l="l" t="t" r="r" b="b"/>
                <a:pathLst>
                  <a:path w="1133041" h="1050368">
                    <a:moveTo>
                      <a:pt x="91780" y="0"/>
                    </a:moveTo>
                    <a:lnTo>
                      <a:pt x="1041262" y="0"/>
                    </a:lnTo>
                    <a:cubicBezTo>
                      <a:pt x="1065603" y="0"/>
                      <a:pt x="1088948" y="9670"/>
                      <a:pt x="1106160" y="26882"/>
                    </a:cubicBezTo>
                    <a:cubicBezTo>
                      <a:pt x="1123372" y="44094"/>
                      <a:pt x="1133041" y="67438"/>
                      <a:pt x="1133041" y="91780"/>
                    </a:cubicBezTo>
                    <a:lnTo>
                      <a:pt x="1133041" y="958588"/>
                    </a:lnTo>
                    <a:cubicBezTo>
                      <a:pt x="1133041" y="1009277"/>
                      <a:pt x="1091950" y="1050368"/>
                      <a:pt x="1041262" y="1050368"/>
                    </a:cubicBezTo>
                    <a:lnTo>
                      <a:pt x="91780" y="1050368"/>
                    </a:lnTo>
                    <a:cubicBezTo>
                      <a:pt x="67438" y="1050368"/>
                      <a:pt x="44094" y="1040698"/>
                      <a:pt x="26882" y="1023486"/>
                    </a:cubicBezTo>
                    <a:cubicBezTo>
                      <a:pt x="9670" y="1006274"/>
                      <a:pt x="0" y="982930"/>
                      <a:pt x="0" y="958588"/>
                    </a:cubicBezTo>
                    <a:lnTo>
                      <a:pt x="0" y="91780"/>
                    </a:lnTo>
                    <a:cubicBezTo>
                      <a:pt x="0" y="67438"/>
                      <a:pt x="9670" y="44094"/>
                      <a:pt x="26882" y="26882"/>
                    </a:cubicBezTo>
                    <a:cubicBezTo>
                      <a:pt x="44094" y="9670"/>
                      <a:pt x="67438" y="0"/>
                      <a:pt x="91780" y="0"/>
                    </a:cubicBezTo>
                    <a:close/>
                  </a:path>
                </a:pathLst>
              </a:custGeom>
              <a:solidFill>
                <a:srgbClr val="EEEEEE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4" name="TextBox 24"/>
            <p:cNvSpPr txBox="1"/>
            <p:nvPr/>
          </p:nvSpPr>
          <p:spPr>
            <a:xfrm>
              <a:off x="450858" y="2346840"/>
              <a:ext cx="4834307" cy="19958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40"/>
                </a:lnSpc>
              </a:pPr>
              <a:r>
                <a:rPr lang="en-US" sz="2100" dirty="0">
                  <a:solidFill>
                    <a:srgbClr val="274472"/>
                  </a:solidFill>
                  <a:latin typeface="Carlito Bold"/>
                  <a:hlinkClick r:id="rId4" action="ppaction://hlinksldjump"/>
                </a:rPr>
                <a:t>How many jobs? </a:t>
              </a:r>
            </a:p>
            <a:p>
              <a:pPr algn="ctr">
                <a:lnSpc>
                  <a:spcPts val="2940"/>
                </a:lnSpc>
              </a:pPr>
              <a:r>
                <a:rPr lang="en-US" sz="2100" dirty="0">
                  <a:solidFill>
                    <a:srgbClr val="274472"/>
                  </a:solidFill>
                  <a:latin typeface="Carlito"/>
                </a:rPr>
                <a:t>Students work with others to think about a range of different job titles in specific job sectors. </a:t>
              </a:r>
              <a:endParaRPr lang="en-US" sz="2100" dirty="0">
                <a:solidFill>
                  <a:srgbClr val="274472"/>
                </a:solidFill>
                <a:latin typeface="Carlito"/>
                <a:hlinkClick r:id="rId4" action="ppaction://hlinksldjump"/>
              </a:endParaRP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9208921" y="4660298"/>
            <a:ext cx="4302017" cy="3988116"/>
            <a:chOff x="0" y="0"/>
            <a:chExt cx="1133042" cy="1050368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133041" cy="1050368"/>
            </a:xfrm>
            <a:custGeom>
              <a:avLst/>
              <a:gdLst/>
              <a:ahLst/>
              <a:cxnLst/>
              <a:rect l="l" t="t" r="r" b="b"/>
              <a:pathLst>
                <a:path w="1133041" h="1050368">
                  <a:moveTo>
                    <a:pt x="91780" y="0"/>
                  </a:moveTo>
                  <a:lnTo>
                    <a:pt x="1041262" y="0"/>
                  </a:lnTo>
                  <a:cubicBezTo>
                    <a:pt x="1065603" y="0"/>
                    <a:pt x="1088948" y="9670"/>
                    <a:pt x="1106160" y="26882"/>
                  </a:cubicBezTo>
                  <a:cubicBezTo>
                    <a:pt x="1123372" y="44094"/>
                    <a:pt x="1133041" y="67438"/>
                    <a:pt x="1133041" y="91780"/>
                  </a:cubicBezTo>
                  <a:lnTo>
                    <a:pt x="1133041" y="958588"/>
                  </a:lnTo>
                  <a:cubicBezTo>
                    <a:pt x="1133041" y="1009277"/>
                    <a:pt x="1091950" y="1050368"/>
                    <a:pt x="1041262" y="1050368"/>
                  </a:cubicBezTo>
                  <a:lnTo>
                    <a:pt x="91780" y="1050368"/>
                  </a:lnTo>
                  <a:cubicBezTo>
                    <a:pt x="67438" y="1050368"/>
                    <a:pt x="44094" y="1040698"/>
                    <a:pt x="26882" y="1023486"/>
                  </a:cubicBezTo>
                  <a:cubicBezTo>
                    <a:pt x="9670" y="1006274"/>
                    <a:pt x="0" y="982930"/>
                    <a:pt x="0" y="958588"/>
                  </a:cubicBezTo>
                  <a:lnTo>
                    <a:pt x="0" y="91780"/>
                  </a:lnTo>
                  <a:cubicBezTo>
                    <a:pt x="0" y="67438"/>
                    <a:pt x="9670" y="44094"/>
                    <a:pt x="26882" y="26882"/>
                  </a:cubicBezTo>
                  <a:cubicBezTo>
                    <a:pt x="44094" y="9670"/>
                    <a:pt x="67438" y="0"/>
                    <a:pt x="91780" y="0"/>
                  </a:cubicBezTo>
                  <a:close/>
                </a:path>
              </a:pathLst>
            </a:custGeom>
            <a:solidFill>
              <a:srgbClr val="EEEEEE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76200"/>
              <a:ext cx="812800" cy="889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28" name="Picture 28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122411" y="4869307"/>
            <a:ext cx="1490005" cy="1501264"/>
          </a:xfrm>
          <a:prstGeom prst="rect">
            <a:avLst/>
          </a:prstGeom>
        </p:spPr>
      </p:pic>
      <p:sp>
        <p:nvSpPr>
          <p:cNvPr id="29" name="TextBox 29"/>
          <p:cNvSpPr txBox="1"/>
          <p:nvPr/>
        </p:nvSpPr>
        <p:spPr>
          <a:xfrm>
            <a:off x="9639277" y="6398996"/>
            <a:ext cx="3625730" cy="1518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 dirty="0">
                <a:solidFill>
                  <a:srgbClr val="274472"/>
                </a:solidFill>
                <a:latin typeface="Carlito Bold"/>
                <a:hlinkClick r:id="rId4" action="ppaction://hlinksldjump"/>
              </a:rPr>
              <a:t>Careers Hangman </a:t>
            </a:r>
          </a:p>
          <a:p>
            <a:pPr algn="ctr">
              <a:lnSpc>
                <a:spcPts val="2940"/>
              </a:lnSpc>
            </a:pPr>
            <a:r>
              <a:rPr lang="en-US" sz="2100" dirty="0">
                <a:solidFill>
                  <a:srgbClr val="274472"/>
                </a:solidFill>
                <a:latin typeface="Carlito"/>
              </a:rPr>
              <a:t>Students work together to guess different job titles and find out more about them.</a:t>
            </a:r>
            <a:endParaRPr lang="en-US" sz="2100" dirty="0">
              <a:solidFill>
                <a:srgbClr val="274472"/>
              </a:solidFill>
              <a:latin typeface="Carlito"/>
              <a:hlinkClick r:id="rId4" action="ppaction://hlinksldjump"/>
            </a:endParaRPr>
          </a:p>
        </p:txBody>
      </p:sp>
      <p:grpSp>
        <p:nvGrpSpPr>
          <p:cNvPr id="30" name="Group 30"/>
          <p:cNvGrpSpPr/>
          <p:nvPr/>
        </p:nvGrpSpPr>
        <p:grpSpPr>
          <a:xfrm>
            <a:off x="13699808" y="4686595"/>
            <a:ext cx="4302017" cy="3988116"/>
            <a:chOff x="0" y="0"/>
            <a:chExt cx="5736023" cy="5317488"/>
          </a:xfrm>
        </p:grpSpPr>
        <p:grpSp>
          <p:nvGrpSpPr>
            <p:cNvPr id="31" name="Group 31"/>
            <p:cNvGrpSpPr/>
            <p:nvPr/>
          </p:nvGrpSpPr>
          <p:grpSpPr>
            <a:xfrm>
              <a:off x="0" y="0"/>
              <a:ext cx="5736023" cy="5317488"/>
              <a:chOff x="0" y="0"/>
              <a:chExt cx="1133042" cy="1050368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1133041" cy="1050368"/>
              </a:xfrm>
              <a:custGeom>
                <a:avLst/>
                <a:gdLst/>
                <a:ahLst/>
                <a:cxnLst/>
                <a:rect l="l" t="t" r="r" b="b"/>
                <a:pathLst>
                  <a:path w="1133041" h="1050368">
                    <a:moveTo>
                      <a:pt x="91780" y="0"/>
                    </a:moveTo>
                    <a:lnTo>
                      <a:pt x="1041262" y="0"/>
                    </a:lnTo>
                    <a:cubicBezTo>
                      <a:pt x="1065603" y="0"/>
                      <a:pt x="1088948" y="9670"/>
                      <a:pt x="1106160" y="26882"/>
                    </a:cubicBezTo>
                    <a:cubicBezTo>
                      <a:pt x="1123372" y="44094"/>
                      <a:pt x="1133041" y="67438"/>
                      <a:pt x="1133041" y="91780"/>
                    </a:cubicBezTo>
                    <a:lnTo>
                      <a:pt x="1133041" y="958588"/>
                    </a:lnTo>
                    <a:cubicBezTo>
                      <a:pt x="1133041" y="1009277"/>
                      <a:pt x="1091950" y="1050368"/>
                      <a:pt x="1041262" y="1050368"/>
                    </a:cubicBezTo>
                    <a:lnTo>
                      <a:pt x="91780" y="1050368"/>
                    </a:lnTo>
                    <a:cubicBezTo>
                      <a:pt x="67438" y="1050368"/>
                      <a:pt x="44094" y="1040698"/>
                      <a:pt x="26882" y="1023486"/>
                    </a:cubicBezTo>
                    <a:cubicBezTo>
                      <a:pt x="9670" y="1006274"/>
                      <a:pt x="0" y="982930"/>
                      <a:pt x="0" y="958588"/>
                    </a:cubicBezTo>
                    <a:lnTo>
                      <a:pt x="0" y="91780"/>
                    </a:lnTo>
                    <a:cubicBezTo>
                      <a:pt x="0" y="67438"/>
                      <a:pt x="9670" y="44094"/>
                      <a:pt x="26882" y="26882"/>
                    </a:cubicBezTo>
                    <a:cubicBezTo>
                      <a:pt x="44094" y="9670"/>
                      <a:pt x="67438" y="0"/>
                      <a:pt x="91780" y="0"/>
                    </a:cubicBezTo>
                    <a:close/>
                  </a:path>
                </a:pathLst>
              </a:custGeom>
              <a:solidFill>
                <a:srgbClr val="EEEEEE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3" name="TextBox 33"/>
              <p:cNvSpPr txBox="1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pic>
          <p:nvPicPr>
            <p:cNvPr id="34" name="Picture 34"/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2423141" y="257803"/>
              <a:ext cx="1393673" cy="2001685"/>
            </a:xfrm>
            <a:prstGeom prst="rect">
              <a:avLst/>
            </a:prstGeom>
          </p:spPr>
        </p:pic>
        <p:sp>
          <p:nvSpPr>
            <p:cNvPr id="35" name="TextBox 35"/>
            <p:cNvSpPr txBox="1"/>
            <p:nvPr/>
          </p:nvSpPr>
          <p:spPr>
            <a:xfrm>
              <a:off x="702824" y="2346840"/>
              <a:ext cx="4834307" cy="19958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40"/>
                </a:lnSpc>
              </a:pPr>
              <a:r>
                <a:rPr lang="en-US" sz="2100" dirty="0">
                  <a:solidFill>
                    <a:srgbClr val="274472"/>
                  </a:solidFill>
                  <a:latin typeface="Carlito Bold"/>
                  <a:hlinkClick r:id="rId4" action="ppaction://hlinksldjump"/>
                </a:rPr>
                <a:t>Who am I? </a:t>
              </a:r>
            </a:p>
            <a:p>
              <a:pPr algn="ctr">
                <a:lnSpc>
                  <a:spcPts val="2940"/>
                </a:lnSpc>
              </a:pPr>
              <a:r>
                <a:rPr lang="en-US" sz="2100" dirty="0">
                  <a:solidFill>
                    <a:srgbClr val="274472"/>
                  </a:solidFill>
                  <a:latin typeface="Carlito"/>
                </a:rPr>
                <a:t>Students take it in turns to try to guess what job they do by asking Yes or No questions</a:t>
              </a:r>
              <a:endParaRPr lang="en-US" sz="2100" dirty="0">
                <a:solidFill>
                  <a:srgbClr val="274472"/>
                </a:solidFill>
                <a:latin typeface="Carlito"/>
                <a:hlinkClick r:id="rId4" action="ppaction://hlinksldjump"/>
              </a:endParaRPr>
            </a:p>
          </p:txBody>
        </p:sp>
      </p:grpSp>
      <p:pic>
        <p:nvPicPr>
          <p:cNvPr id="36" name="Picture 36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0769669" y="4869307"/>
            <a:ext cx="1180522" cy="1457434"/>
          </a:xfrm>
          <a:prstGeom prst="rect">
            <a:avLst/>
          </a:prstGeom>
        </p:spPr>
      </p:pic>
      <p:sp>
        <p:nvSpPr>
          <p:cNvPr id="37" name="TextBox 37"/>
          <p:cNvSpPr txBox="1"/>
          <p:nvPr/>
        </p:nvSpPr>
        <p:spPr>
          <a:xfrm>
            <a:off x="1592807" y="2234914"/>
            <a:ext cx="14851230" cy="1889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3390" lvl="1" indent="-226695">
              <a:lnSpc>
                <a:spcPts val="2940"/>
              </a:lnSpc>
              <a:buFont typeface="Arial"/>
              <a:buChar char="•"/>
            </a:pPr>
            <a:r>
              <a:rPr lang="en-US" sz="2100" dirty="0">
                <a:solidFill>
                  <a:srgbClr val="274472"/>
                </a:solidFill>
                <a:latin typeface="Carlito"/>
              </a:rPr>
              <a:t>This set of short offline activities can be completed with a class in tutor time or as a warm up for a careers lesson. </a:t>
            </a:r>
          </a:p>
          <a:p>
            <a:pPr marL="453390" lvl="1" indent="-226695">
              <a:lnSpc>
                <a:spcPts val="2940"/>
              </a:lnSpc>
              <a:buFont typeface="Arial"/>
              <a:buChar char="•"/>
            </a:pPr>
            <a:r>
              <a:rPr lang="en-US" sz="2100" dirty="0">
                <a:solidFill>
                  <a:srgbClr val="274472"/>
                </a:solidFill>
                <a:latin typeface="Carlito"/>
              </a:rPr>
              <a:t>Each activity is designed to take 15-20 minutes to include some exploration of </a:t>
            </a:r>
            <a:r>
              <a:rPr lang="en-US" sz="2100" u="sng" dirty="0" err="1">
                <a:solidFill>
                  <a:srgbClr val="274472"/>
                </a:solidFill>
                <a:latin typeface="Carlito"/>
                <a:hlinkClick r:id="rId10" tooltip="https://careerpilot.org.uk/job-sectors"/>
              </a:rPr>
              <a:t>Careerpilot</a:t>
            </a:r>
            <a:r>
              <a:rPr lang="en-US" sz="2100" u="sng" dirty="0">
                <a:solidFill>
                  <a:srgbClr val="274472"/>
                </a:solidFill>
                <a:latin typeface="Carlito"/>
                <a:hlinkClick r:id="rId10" tooltip="https://careerpilot.org.uk/job-sectors"/>
              </a:rPr>
              <a:t> Jobs Section</a:t>
            </a:r>
            <a:r>
              <a:rPr lang="en-US" sz="2100" dirty="0">
                <a:solidFill>
                  <a:srgbClr val="274472"/>
                </a:solidFill>
                <a:latin typeface="Carlito"/>
              </a:rPr>
              <a:t> from the front. </a:t>
            </a:r>
          </a:p>
          <a:p>
            <a:pPr marL="453390" lvl="1" indent="-226695">
              <a:lnSpc>
                <a:spcPts val="2940"/>
              </a:lnSpc>
              <a:buFont typeface="Arial"/>
              <a:buChar char="•"/>
            </a:pPr>
            <a:r>
              <a:rPr lang="en-US" sz="2100" dirty="0">
                <a:solidFill>
                  <a:srgbClr val="274472"/>
                </a:solidFill>
                <a:latin typeface="Carlito"/>
              </a:rPr>
              <a:t>When opening any links, right click on the link and select 'open link in new tab' to ease navigation back to the activities.</a:t>
            </a:r>
          </a:p>
          <a:p>
            <a:pPr marL="453390" lvl="1" indent="-226695">
              <a:lnSpc>
                <a:spcPts val="2940"/>
              </a:lnSpc>
              <a:buFont typeface="Arial"/>
              <a:buChar char="•"/>
            </a:pPr>
            <a:r>
              <a:rPr lang="en-US" sz="2100" dirty="0">
                <a:solidFill>
                  <a:srgbClr val="274472"/>
                </a:solidFill>
                <a:latin typeface="Carlito"/>
              </a:rPr>
              <a:t>No individual student access to a computer required for this lesson, though students can log in to </a:t>
            </a:r>
            <a:r>
              <a:rPr lang="en-US" sz="2100" dirty="0" err="1">
                <a:solidFill>
                  <a:srgbClr val="274472"/>
                </a:solidFill>
                <a:latin typeface="Carlito"/>
              </a:rPr>
              <a:t>Careerpilot</a:t>
            </a:r>
            <a:r>
              <a:rPr lang="en-US" sz="2100" dirty="0">
                <a:solidFill>
                  <a:srgbClr val="274472"/>
                </a:solidFill>
                <a:latin typeface="Carlito"/>
              </a:rPr>
              <a:t> as a follow up activity.</a:t>
            </a:r>
          </a:p>
          <a:p>
            <a:pPr marL="453390" lvl="1" indent="-226695">
              <a:lnSpc>
                <a:spcPts val="2940"/>
              </a:lnSpc>
              <a:buFont typeface="Arial"/>
              <a:buChar char="•"/>
            </a:pPr>
            <a:r>
              <a:rPr lang="en-US" sz="2100" dirty="0">
                <a:solidFill>
                  <a:srgbClr val="274472"/>
                </a:solidFill>
                <a:latin typeface="Carlito"/>
              </a:rPr>
              <a:t>Click on the activity below to access the relevant slide.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9050485" y="9222691"/>
            <a:ext cx="316872" cy="938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89"/>
              </a:lnSpc>
            </a:pPr>
            <a:r>
              <a:rPr lang="en-US" sz="4921" dirty="0">
                <a:solidFill>
                  <a:srgbClr val="FFFFFF"/>
                </a:solidFill>
                <a:latin typeface="Carlito"/>
              </a:rPr>
              <a:t>2</a:t>
            </a:r>
          </a:p>
        </p:txBody>
      </p:sp>
      <p:grpSp>
        <p:nvGrpSpPr>
          <p:cNvPr id="39" name="Group 8">
            <a:extLst>
              <a:ext uri="{FF2B5EF4-FFF2-40B4-BE49-F238E27FC236}">
                <a16:creationId xmlns:a16="http://schemas.microsoft.com/office/drawing/2014/main" id="{A22AF229-2E0B-1F5B-9161-70CF9002B011}"/>
              </a:ext>
            </a:extLst>
          </p:cNvPr>
          <p:cNvGrpSpPr/>
          <p:nvPr/>
        </p:nvGrpSpPr>
        <p:grpSpPr>
          <a:xfrm>
            <a:off x="-131768" y="8267320"/>
            <a:ext cx="18421695" cy="2748119"/>
            <a:chOff x="-31088" y="-201967"/>
            <a:chExt cx="4847680" cy="723784"/>
          </a:xfrm>
        </p:grpSpPr>
        <p:sp>
          <p:nvSpPr>
            <p:cNvPr id="40" name="Freeform 9">
              <a:extLst>
                <a:ext uri="{FF2B5EF4-FFF2-40B4-BE49-F238E27FC236}">
                  <a16:creationId xmlns:a16="http://schemas.microsoft.com/office/drawing/2014/main" id="{72C4718C-8778-84DD-BDCE-5BE857065EAF}"/>
                </a:ext>
              </a:extLst>
            </p:cNvPr>
            <p:cNvSpPr/>
            <p:nvPr/>
          </p:nvSpPr>
          <p:spPr>
            <a:xfrm>
              <a:off x="-4124" y="0"/>
              <a:ext cx="4820716" cy="340894"/>
            </a:xfrm>
            <a:custGeom>
              <a:avLst/>
              <a:gdLst/>
              <a:ahLst/>
              <a:cxnLst/>
              <a:rect l="l" t="t" r="r" b="b"/>
              <a:pathLst>
                <a:path w="4820716" h="340894">
                  <a:moveTo>
                    <a:pt x="0" y="0"/>
                  </a:moveTo>
                  <a:lnTo>
                    <a:pt x="4820716" y="0"/>
                  </a:lnTo>
                  <a:lnTo>
                    <a:pt x="4820716" y="340894"/>
                  </a:lnTo>
                  <a:lnTo>
                    <a:pt x="0" y="340894"/>
                  </a:lnTo>
                  <a:close/>
                </a:path>
              </a:pathLst>
            </a:custGeom>
            <a:solidFill>
              <a:srgbClr val="0072BA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1" name="TextBox 10">
              <a:extLst>
                <a:ext uri="{FF2B5EF4-FFF2-40B4-BE49-F238E27FC236}">
                  <a16:creationId xmlns:a16="http://schemas.microsoft.com/office/drawing/2014/main" id="{05DBD732-5188-42C9-F8E8-A28AA340D81F}"/>
                </a:ext>
              </a:extLst>
            </p:cNvPr>
            <p:cNvSpPr txBox="1"/>
            <p:nvPr/>
          </p:nvSpPr>
          <p:spPr>
            <a:xfrm>
              <a:off x="-31088" y="-201967"/>
              <a:ext cx="4816592" cy="7237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r">
                <a:lnSpc>
                  <a:spcPts val="5040"/>
                </a:lnSpc>
              </a:pPr>
              <a:r>
                <a:rPr lang="en-US" sz="3600" dirty="0">
                  <a:solidFill>
                    <a:srgbClr val="FFFFFF"/>
                  </a:solidFill>
                  <a:latin typeface="Carlito Bold"/>
                </a:rPr>
                <a:t>careerpilot.org.uk    </a:t>
              </a:r>
            </a:p>
          </p:txBody>
        </p:sp>
      </p:grpSp>
      <p:pic>
        <p:nvPicPr>
          <p:cNvPr id="42" name="Picture 11">
            <a:extLst>
              <a:ext uri="{FF2B5EF4-FFF2-40B4-BE49-F238E27FC236}">
                <a16:creationId xmlns:a16="http://schemas.microsoft.com/office/drawing/2014/main" id="{FB1E5BB7-C475-E992-EF0D-F3ACD0D2C445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381000" y="9382765"/>
            <a:ext cx="3536299" cy="618369"/>
          </a:xfrm>
          <a:prstGeom prst="rect">
            <a:avLst/>
          </a:prstGeom>
        </p:spPr>
      </p:pic>
      <p:sp>
        <p:nvSpPr>
          <p:cNvPr id="43" name="TextBox 12">
            <a:extLst>
              <a:ext uri="{FF2B5EF4-FFF2-40B4-BE49-F238E27FC236}">
                <a16:creationId xmlns:a16="http://schemas.microsoft.com/office/drawing/2014/main" id="{D42DCA1B-5C68-4FB7-76DC-8153E5E18B73}"/>
              </a:ext>
            </a:extLst>
          </p:cNvPr>
          <p:cNvSpPr txBox="1"/>
          <p:nvPr/>
        </p:nvSpPr>
        <p:spPr>
          <a:xfrm>
            <a:off x="8985564" y="9266216"/>
            <a:ext cx="316872" cy="8302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89"/>
              </a:lnSpc>
            </a:pPr>
            <a:r>
              <a:rPr lang="en-US" sz="4921" dirty="0">
                <a:solidFill>
                  <a:srgbClr val="FFFFFF"/>
                </a:solidFill>
                <a:latin typeface="Carlito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9302" y="-1327797"/>
            <a:ext cx="18303658" cy="4469503"/>
            <a:chOff x="0" y="-341895"/>
            <a:chExt cx="4820716" cy="115469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20716" cy="439865"/>
            </a:xfrm>
            <a:custGeom>
              <a:avLst/>
              <a:gdLst/>
              <a:ahLst/>
              <a:cxnLst/>
              <a:rect l="l" t="t" r="r" b="b"/>
              <a:pathLst>
                <a:path w="4820716" h="439865">
                  <a:moveTo>
                    <a:pt x="0" y="0"/>
                  </a:moveTo>
                  <a:lnTo>
                    <a:pt x="4820716" y="0"/>
                  </a:lnTo>
                  <a:lnTo>
                    <a:pt x="4820716" y="439865"/>
                  </a:lnTo>
                  <a:lnTo>
                    <a:pt x="0" y="439865"/>
                  </a:lnTo>
                  <a:close/>
                </a:path>
              </a:pathLst>
            </a:custGeom>
            <a:solidFill>
              <a:srgbClr val="0072BA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41895"/>
              <a:ext cx="4820716" cy="11546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840"/>
                </a:lnSpc>
              </a:pPr>
              <a:r>
                <a:rPr lang="en-US" sz="5600" dirty="0">
                  <a:solidFill>
                    <a:srgbClr val="FFFFFF"/>
                  </a:solidFill>
                  <a:latin typeface="Carlito Bold"/>
                </a:rPr>
                <a:t>KS3: Hot Jobs Bingo</a:t>
              </a:r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23076" y="0"/>
            <a:ext cx="1900689" cy="1670113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380999" y="1650447"/>
            <a:ext cx="9292424" cy="7004236"/>
            <a:chOff x="-11082" y="-76200"/>
            <a:chExt cx="2447387" cy="1706794"/>
          </a:xfrm>
        </p:grpSpPr>
        <p:sp>
          <p:nvSpPr>
            <p:cNvPr id="7" name="Freeform 7"/>
            <p:cNvSpPr/>
            <p:nvPr/>
          </p:nvSpPr>
          <p:spPr>
            <a:xfrm>
              <a:off x="-11082" y="20378"/>
              <a:ext cx="2447387" cy="1610216"/>
            </a:xfrm>
            <a:custGeom>
              <a:avLst/>
              <a:gdLst/>
              <a:ahLst/>
              <a:cxnLst/>
              <a:rect l="l" t="t" r="r" b="b"/>
              <a:pathLst>
                <a:path w="2447387" h="1695292">
                  <a:moveTo>
                    <a:pt x="42490" y="0"/>
                  </a:moveTo>
                  <a:lnTo>
                    <a:pt x="2404897" y="0"/>
                  </a:lnTo>
                  <a:cubicBezTo>
                    <a:pt x="2416166" y="0"/>
                    <a:pt x="2426974" y="4477"/>
                    <a:pt x="2434942" y="12445"/>
                  </a:cubicBezTo>
                  <a:cubicBezTo>
                    <a:pt x="2442911" y="20414"/>
                    <a:pt x="2447387" y="31221"/>
                    <a:pt x="2447387" y="42490"/>
                  </a:cubicBezTo>
                  <a:lnTo>
                    <a:pt x="2447387" y="1652802"/>
                  </a:lnTo>
                  <a:cubicBezTo>
                    <a:pt x="2447387" y="1664071"/>
                    <a:pt x="2442911" y="1674878"/>
                    <a:pt x="2434942" y="1682847"/>
                  </a:cubicBezTo>
                  <a:cubicBezTo>
                    <a:pt x="2426974" y="1690815"/>
                    <a:pt x="2416166" y="1695292"/>
                    <a:pt x="2404897" y="1695292"/>
                  </a:cubicBezTo>
                  <a:lnTo>
                    <a:pt x="42490" y="1695292"/>
                  </a:lnTo>
                  <a:cubicBezTo>
                    <a:pt x="19024" y="1695292"/>
                    <a:pt x="0" y="1676269"/>
                    <a:pt x="0" y="1652802"/>
                  </a:cubicBezTo>
                  <a:lnTo>
                    <a:pt x="0" y="42490"/>
                  </a:lnTo>
                  <a:cubicBezTo>
                    <a:pt x="0" y="31221"/>
                    <a:pt x="4477" y="20414"/>
                    <a:pt x="12445" y="12445"/>
                  </a:cubicBezTo>
                  <a:cubicBezTo>
                    <a:pt x="20414" y="4477"/>
                    <a:pt x="31221" y="0"/>
                    <a:pt x="42490" y="0"/>
                  </a:cubicBezTo>
                  <a:close/>
                </a:path>
              </a:pathLst>
            </a:custGeom>
            <a:solidFill>
              <a:srgbClr val="C3E0E5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76200"/>
              <a:ext cx="812800" cy="889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  <a:p>
              <a:pPr algn="ctr">
                <a:lnSpc>
                  <a:spcPts val="2659"/>
                </a:lnSpc>
              </a:pPr>
              <a:endParaRPr/>
            </a:p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55615" y="9330649"/>
            <a:ext cx="3536299" cy="618369"/>
          </a:xfrm>
          <a:prstGeom prst="rect">
            <a:avLst/>
          </a:prstGeom>
        </p:spPr>
      </p:pic>
      <p:graphicFrame>
        <p:nvGraphicFramePr>
          <p:cNvPr id="13" name="Table 13"/>
          <p:cNvGraphicFramePr>
            <a:graphicFrameLocks noGrp="1"/>
          </p:cNvGraphicFramePr>
          <p:nvPr/>
        </p:nvGraphicFramePr>
        <p:xfrm>
          <a:off x="10218496" y="2081669"/>
          <a:ext cx="7286297" cy="3095625"/>
        </p:xfrm>
        <a:graphic>
          <a:graphicData uri="http://schemas.openxmlformats.org/drawingml/2006/table">
            <a:tbl>
              <a:tblPr/>
              <a:tblGrid>
                <a:gridCol w="24384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84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093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31875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"/>
                        </a:rPr>
                        <a:t>Physiotherapist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"/>
                        </a:rPr>
                        <a:t>Nutritionist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"/>
                        </a:rPr>
                        <a:t>Solicitor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1875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"/>
                        </a:rPr>
                        <a:t>Early Years Teacher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"/>
                        </a:rPr>
                        <a:t>Hospital Doctor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"/>
                        </a:rPr>
                        <a:t>Nurse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1875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"/>
                        </a:rPr>
                        <a:t>Energy Engineer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"/>
                        </a:rPr>
                        <a:t>Hotel Manager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"/>
                        </a:rPr>
                        <a:t>Youth Worker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4" name="Table 14"/>
          <p:cNvGraphicFramePr>
            <a:graphicFrameLocks noGrp="1"/>
          </p:cNvGraphicFramePr>
          <p:nvPr/>
        </p:nvGraphicFramePr>
        <p:xfrm>
          <a:off x="10218496" y="5489543"/>
          <a:ext cx="7315200" cy="3190874"/>
        </p:xfrm>
        <a:graphic>
          <a:graphicData uri="http://schemas.openxmlformats.org/drawingml/2006/table">
            <a:tbl>
              <a:tblPr/>
              <a:tblGrid>
                <a:gridCol w="243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31491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"/>
                        </a:rPr>
                        <a:t>Animator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"/>
                        </a:rPr>
                        <a:t>Sports Coach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"/>
                        </a:rPr>
                        <a:t>Vet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1491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"/>
                        </a:rPr>
                        <a:t>Dental Technician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"/>
                        </a:rPr>
                        <a:t>Estate Agent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"/>
                        </a:rPr>
                        <a:t>Architect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27892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"/>
                        </a:rPr>
                        <a:t>Social Worker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"/>
                        </a:rPr>
                        <a:t>Fashion Designer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"/>
                        </a:rPr>
                        <a:t>Computer Games Developer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" name="TextBox 15"/>
          <p:cNvSpPr txBox="1"/>
          <p:nvPr/>
        </p:nvSpPr>
        <p:spPr>
          <a:xfrm>
            <a:off x="596073" y="2306677"/>
            <a:ext cx="8862275" cy="60721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20"/>
              </a:lnSpc>
            </a:pPr>
            <a:r>
              <a:rPr lang="en-US" sz="1800" dirty="0" err="1">
                <a:solidFill>
                  <a:srgbClr val="274472"/>
                </a:solidFill>
                <a:latin typeface="Carlito Bold"/>
              </a:rPr>
              <a:t>Careerpilot</a:t>
            </a:r>
            <a:r>
              <a:rPr lang="en-US" sz="1800" dirty="0">
                <a:solidFill>
                  <a:srgbClr val="274472"/>
                </a:solidFill>
                <a:latin typeface="Carlito Bold"/>
              </a:rPr>
              <a:t> - Introducing jobs and careers</a:t>
            </a:r>
          </a:p>
          <a:p>
            <a:pPr>
              <a:lnSpc>
                <a:spcPts val="2520"/>
              </a:lnSpc>
            </a:pPr>
            <a:r>
              <a:rPr lang="en-US" sz="1800" dirty="0">
                <a:solidFill>
                  <a:srgbClr val="274472"/>
                </a:solidFill>
                <a:latin typeface="Carlito"/>
              </a:rPr>
              <a:t>This bingo activity introduces a range of 'Hot Jobs' that are predicted to grow over the coming years. </a:t>
            </a:r>
          </a:p>
          <a:p>
            <a:pPr marL="388620" lvl="1" indent="-194310">
              <a:lnSpc>
                <a:spcPts val="2520"/>
              </a:lnSpc>
              <a:buFont typeface="Arial"/>
              <a:buChar char="•"/>
            </a:pPr>
            <a:r>
              <a:rPr lang="en-US" sz="1800" dirty="0">
                <a:solidFill>
                  <a:srgbClr val="274472"/>
                </a:solidFill>
                <a:latin typeface="Carlito Bold"/>
              </a:rPr>
              <a:t>Print out, ideally on A3 paper, and cut up the bingo sheets from </a:t>
            </a:r>
            <a:r>
              <a:rPr lang="en-US" sz="1800" u="sng" dirty="0">
                <a:solidFill>
                  <a:srgbClr val="274472"/>
                </a:solidFill>
                <a:latin typeface="Carlito Bold"/>
                <a:hlinkClick r:id="rId4" action="ppaction://hlinksldjump"/>
              </a:rPr>
              <a:t>slides 5-9</a:t>
            </a:r>
            <a:r>
              <a:rPr lang="en-US" sz="1800" dirty="0">
                <a:solidFill>
                  <a:srgbClr val="274472"/>
                </a:solidFill>
                <a:latin typeface="Carlito Bold"/>
              </a:rPr>
              <a:t>. </a:t>
            </a:r>
          </a:p>
          <a:p>
            <a:pPr marL="388620" lvl="1" indent="-194310">
              <a:lnSpc>
                <a:spcPts val="2520"/>
              </a:lnSpc>
              <a:buFont typeface="Arial"/>
              <a:buChar char="•"/>
            </a:pPr>
            <a:r>
              <a:rPr lang="en-US" sz="1800" dirty="0">
                <a:solidFill>
                  <a:srgbClr val="274472"/>
                </a:solidFill>
                <a:latin typeface="Carlito Bold"/>
              </a:rPr>
              <a:t>Students work individually or in pairs to play Hot Jobs Bingo</a:t>
            </a:r>
          </a:p>
          <a:p>
            <a:pPr marL="388620" lvl="1" indent="-194310">
              <a:lnSpc>
                <a:spcPts val="2520"/>
              </a:lnSpc>
              <a:buFont typeface="Arial"/>
              <a:buChar char="•"/>
            </a:pPr>
            <a:r>
              <a:rPr lang="en-US" sz="1800" dirty="0">
                <a:solidFill>
                  <a:srgbClr val="274472"/>
                </a:solidFill>
                <a:latin typeface="Carlito Bold"/>
              </a:rPr>
              <a:t>Each student/pair is given a bingo sheet</a:t>
            </a:r>
          </a:p>
          <a:p>
            <a:pPr marL="388620" lvl="1" indent="-194310">
              <a:lnSpc>
                <a:spcPts val="2520"/>
              </a:lnSpc>
              <a:buFont typeface="Arial"/>
              <a:buChar char="•"/>
            </a:pPr>
            <a:r>
              <a:rPr lang="en-US" sz="1800" dirty="0">
                <a:solidFill>
                  <a:srgbClr val="274472"/>
                </a:solidFill>
                <a:latin typeface="Carlito Bold"/>
              </a:rPr>
              <a:t>The teacher or another student randomly chooses jobs from the prepared list on </a:t>
            </a:r>
            <a:r>
              <a:rPr lang="en-US" sz="1800" u="sng" dirty="0">
                <a:solidFill>
                  <a:srgbClr val="274472"/>
                </a:solidFill>
                <a:latin typeface="Carlito Bold"/>
                <a:hlinkClick r:id="rId5" action="ppaction://hlinksldjump"/>
              </a:rPr>
              <a:t>slide 4.</a:t>
            </a:r>
          </a:p>
          <a:p>
            <a:pPr marL="388620" lvl="1" indent="-194310">
              <a:lnSpc>
                <a:spcPts val="2520"/>
              </a:lnSpc>
              <a:buFont typeface="Arial"/>
              <a:buChar char="•"/>
            </a:pPr>
            <a:r>
              <a:rPr lang="en-US" sz="1800" dirty="0">
                <a:solidFill>
                  <a:srgbClr val="274472"/>
                </a:solidFill>
                <a:latin typeface="Carlito Bold"/>
              </a:rPr>
              <a:t>The winning student/pair is the first one to cross off all of the jobs on their grid and shout 'Bingo'.</a:t>
            </a:r>
          </a:p>
          <a:p>
            <a:pPr>
              <a:lnSpc>
                <a:spcPts val="2520"/>
              </a:lnSpc>
            </a:pPr>
            <a:endParaRPr lang="en-US" sz="1800" dirty="0">
              <a:solidFill>
                <a:srgbClr val="274472"/>
              </a:solidFill>
              <a:latin typeface="Carlito Bold"/>
            </a:endParaRPr>
          </a:p>
          <a:p>
            <a:pPr>
              <a:lnSpc>
                <a:spcPts val="2520"/>
              </a:lnSpc>
            </a:pPr>
            <a:r>
              <a:rPr lang="en-US" sz="1800" dirty="0">
                <a:solidFill>
                  <a:srgbClr val="274472"/>
                </a:solidFill>
                <a:latin typeface="Carlito Bold"/>
              </a:rPr>
              <a:t>Extension:</a:t>
            </a:r>
          </a:p>
          <a:p>
            <a:pPr>
              <a:lnSpc>
                <a:spcPts val="2520"/>
              </a:lnSpc>
            </a:pPr>
            <a:r>
              <a:rPr lang="en-US" dirty="0">
                <a:solidFill>
                  <a:srgbClr val="274472"/>
                </a:solidFill>
                <a:latin typeface="Carlito"/>
              </a:rPr>
              <a:t>As part of the session, the teacher could show students the information on any of the job profiles using the links on </a:t>
            </a:r>
            <a:r>
              <a:rPr lang="en-US" u="sng" dirty="0">
                <a:solidFill>
                  <a:srgbClr val="274472"/>
                </a:solidFill>
                <a:latin typeface="Carlito"/>
                <a:hlinkClick r:id="rId5" action="ppaction://hlinksldjump"/>
              </a:rPr>
              <a:t>slide 4</a:t>
            </a:r>
            <a:r>
              <a:rPr lang="en-US" dirty="0">
                <a:solidFill>
                  <a:srgbClr val="274472"/>
                </a:solidFill>
                <a:latin typeface="Carlito"/>
              </a:rPr>
              <a:t> or log in to use the </a:t>
            </a:r>
            <a:r>
              <a:rPr lang="en-US" u="sng" dirty="0">
                <a:solidFill>
                  <a:srgbClr val="274472"/>
                </a:solidFill>
                <a:latin typeface="Carlito"/>
                <a:hlinkClick r:id="rId6" tooltip="https://careerpilot.org.uk/adviser-zone/hot-jobs-resources-free-gatsby-benchmark-2"/>
              </a:rPr>
              <a:t>Hot Jobs posters and activities</a:t>
            </a:r>
            <a:r>
              <a:rPr lang="en-US" dirty="0">
                <a:solidFill>
                  <a:srgbClr val="274472"/>
                </a:solidFill>
                <a:latin typeface="Carlito"/>
                <a:hlinkClick r:id="rId6" tooltip="https://careerpilot.org.uk/adviser-zone/hot-jobs-resources-free-gatsby-benchmark-2"/>
              </a:rPr>
              <a:t> </a:t>
            </a:r>
            <a:r>
              <a:rPr lang="en-US" dirty="0">
                <a:solidFill>
                  <a:srgbClr val="274472"/>
                </a:solidFill>
                <a:latin typeface="Carlito"/>
              </a:rPr>
              <a:t>to explore a selection of the Hot Jobs as a discussion point. Do any of the jobs appeal to the students? Would they like to find out more?</a:t>
            </a:r>
          </a:p>
          <a:p>
            <a:pPr>
              <a:lnSpc>
                <a:spcPts val="2520"/>
              </a:lnSpc>
            </a:pPr>
            <a:endParaRPr lang="en-US" sz="1800" dirty="0">
              <a:solidFill>
                <a:srgbClr val="274472"/>
              </a:solidFill>
              <a:latin typeface="Carlito Bold"/>
            </a:endParaRPr>
          </a:p>
          <a:p>
            <a:pPr>
              <a:lnSpc>
                <a:spcPts val="2520"/>
              </a:lnSpc>
            </a:pPr>
            <a:r>
              <a:rPr lang="en-US" sz="1800" dirty="0">
                <a:solidFill>
                  <a:srgbClr val="274472"/>
                </a:solidFill>
                <a:latin typeface="Carlito"/>
              </a:rPr>
              <a:t>Students can register or log in to </a:t>
            </a:r>
            <a:r>
              <a:rPr lang="en-US" sz="1800" dirty="0">
                <a:solidFill>
                  <a:srgbClr val="274472"/>
                </a:solidFill>
                <a:latin typeface="Carlito"/>
                <a:hlinkClick r:id="rId7"/>
              </a:rPr>
              <a:t>Careerpilot </a:t>
            </a:r>
            <a:r>
              <a:rPr lang="en-US" sz="1800" dirty="0">
                <a:solidFill>
                  <a:srgbClr val="274472"/>
                </a:solidFill>
                <a:latin typeface="Carlito"/>
              </a:rPr>
              <a:t>as a follow up to explore any of the Hot Job profiles in the </a:t>
            </a:r>
            <a:r>
              <a:rPr lang="en-US" sz="1800" u="sng" dirty="0">
                <a:solidFill>
                  <a:srgbClr val="274472"/>
                </a:solidFill>
                <a:latin typeface="Carlito"/>
                <a:hlinkClick r:id="rId8" tooltip="https://careerpilot.org.uk/job-sectors"/>
              </a:rPr>
              <a:t>Jobs section</a:t>
            </a:r>
            <a:r>
              <a:rPr lang="en-US" sz="1800" dirty="0">
                <a:solidFill>
                  <a:srgbClr val="274472"/>
                </a:solidFill>
                <a:latin typeface="Carlito"/>
              </a:rPr>
              <a:t> to find out more and can bookmark individual jobs and save them in their Career Tools.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6581216" y="288353"/>
            <a:ext cx="1303586" cy="1158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09"/>
              </a:lnSpc>
            </a:pPr>
            <a:r>
              <a:rPr lang="en-US" sz="3150" dirty="0">
                <a:solidFill>
                  <a:srgbClr val="FFFFFF"/>
                </a:solidFill>
                <a:latin typeface="Carlito"/>
              </a:rPr>
              <a:t>Teacher</a:t>
            </a:r>
          </a:p>
          <a:p>
            <a:pPr algn="ctr">
              <a:lnSpc>
                <a:spcPts val="4409"/>
              </a:lnSpc>
            </a:pPr>
            <a:r>
              <a:rPr lang="en-US" sz="3150" dirty="0">
                <a:solidFill>
                  <a:srgbClr val="FFFFFF"/>
                </a:solidFill>
                <a:latin typeface="Carlito"/>
              </a:rPr>
              <a:t>Notes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977735" y="9130624"/>
            <a:ext cx="316872" cy="938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89"/>
              </a:lnSpc>
            </a:pPr>
            <a:r>
              <a:rPr lang="en-US" sz="4921">
                <a:solidFill>
                  <a:srgbClr val="FFFFFF"/>
                </a:solidFill>
                <a:latin typeface="Carlito"/>
              </a:rPr>
              <a:t>3</a:t>
            </a:r>
          </a:p>
        </p:txBody>
      </p:sp>
      <p:grpSp>
        <p:nvGrpSpPr>
          <p:cNvPr id="18" name="Group 8">
            <a:extLst>
              <a:ext uri="{FF2B5EF4-FFF2-40B4-BE49-F238E27FC236}">
                <a16:creationId xmlns:a16="http://schemas.microsoft.com/office/drawing/2014/main" id="{E4BD32F4-2AB6-6205-E06D-EF6FED02AB5F}"/>
              </a:ext>
            </a:extLst>
          </p:cNvPr>
          <p:cNvGrpSpPr/>
          <p:nvPr/>
        </p:nvGrpSpPr>
        <p:grpSpPr>
          <a:xfrm>
            <a:off x="-131768" y="8267320"/>
            <a:ext cx="18421695" cy="2748119"/>
            <a:chOff x="-31088" y="-201967"/>
            <a:chExt cx="4847680" cy="723784"/>
          </a:xfrm>
        </p:grpSpPr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03EE8DDA-EB12-F59B-722E-5D160CC65A3C}"/>
                </a:ext>
              </a:extLst>
            </p:cNvPr>
            <p:cNvSpPr/>
            <p:nvPr/>
          </p:nvSpPr>
          <p:spPr>
            <a:xfrm>
              <a:off x="-4124" y="0"/>
              <a:ext cx="4820716" cy="340894"/>
            </a:xfrm>
            <a:custGeom>
              <a:avLst/>
              <a:gdLst/>
              <a:ahLst/>
              <a:cxnLst/>
              <a:rect l="l" t="t" r="r" b="b"/>
              <a:pathLst>
                <a:path w="4820716" h="340894">
                  <a:moveTo>
                    <a:pt x="0" y="0"/>
                  </a:moveTo>
                  <a:lnTo>
                    <a:pt x="4820716" y="0"/>
                  </a:lnTo>
                  <a:lnTo>
                    <a:pt x="4820716" y="340894"/>
                  </a:lnTo>
                  <a:lnTo>
                    <a:pt x="0" y="340894"/>
                  </a:lnTo>
                  <a:close/>
                </a:path>
              </a:pathLst>
            </a:custGeom>
            <a:solidFill>
              <a:srgbClr val="0072BA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10">
              <a:extLst>
                <a:ext uri="{FF2B5EF4-FFF2-40B4-BE49-F238E27FC236}">
                  <a16:creationId xmlns:a16="http://schemas.microsoft.com/office/drawing/2014/main" id="{E7BA0793-24CE-1AF9-CC73-1E45E85205A0}"/>
                </a:ext>
              </a:extLst>
            </p:cNvPr>
            <p:cNvSpPr txBox="1"/>
            <p:nvPr/>
          </p:nvSpPr>
          <p:spPr>
            <a:xfrm>
              <a:off x="-31088" y="-201967"/>
              <a:ext cx="4816592" cy="7237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r">
                <a:lnSpc>
                  <a:spcPts val="5040"/>
                </a:lnSpc>
              </a:pPr>
              <a:r>
                <a:rPr lang="en-US" sz="3600" dirty="0">
                  <a:solidFill>
                    <a:srgbClr val="FFFFFF"/>
                  </a:solidFill>
                  <a:latin typeface="Carlito Bold"/>
                </a:rPr>
                <a:t>careerpilot.org.uk    </a:t>
              </a:r>
            </a:p>
          </p:txBody>
        </p:sp>
      </p:grpSp>
      <p:pic>
        <p:nvPicPr>
          <p:cNvPr id="21" name="Picture 11">
            <a:extLst>
              <a:ext uri="{FF2B5EF4-FFF2-40B4-BE49-F238E27FC236}">
                <a16:creationId xmlns:a16="http://schemas.microsoft.com/office/drawing/2014/main" id="{FF8E98B7-077C-8348-70F5-E1D3B813CA7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81000" y="9382765"/>
            <a:ext cx="3536299" cy="618369"/>
          </a:xfrm>
          <a:prstGeom prst="rect">
            <a:avLst/>
          </a:prstGeom>
        </p:spPr>
      </p:pic>
      <p:sp>
        <p:nvSpPr>
          <p:cNvPr id="22" name="TextBox 12">
            <a:extLst>
              <a:ext uri="{FF2B5EF4-FFF2-40B4-BE49-F238E27FC236}">
                <a16:creationId xmlns:a16="http://schemas.microsoft.com/office/drawing/2014/main" id="{4B47BCCC-BBA2-ED4F-D550-E59B15D38CF7}"/>
              </a:ext>
            </a:extLst>
          </p:cNvPr>
          <p:cNvSpPr txBox="1"/>
          <p:nvPr/>
        </p:nvSpPr>
        <p:spPr>
          <a:xfrm>
            <a:off x="8985564" y="9266216"/>
            <a:ext cx="316872" cy="8302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89"/>
              </a:lnSpc>
            </a:pPr>
            <a:r>
              <a:rPr lang="en-US" sz="4921" dirty="0">
                <a:solidFill>
                  <a:srgbClr val="FFFFFF"/>
                </a:solidFill>
                <a:latin typeface="Carlito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5658" y="-1409701"/>
            <a:ext cx="18303658" cy="4495802"/>
            <a:chOff x="0" y="-371279"/>
            <a:chExt cx="4820716" cy="118407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20716" cy="439865"/>
            </a:xfrm>
            <a:custGeom>
              <a:avLst/>
              <a:gdLst/>
              <a:ahLst/>
              <a:cxnLst/>
              <a:rect l="l" t="t" r="r" b="b"/>
              <a:pathLst>
                <a:path w="4820716" h="439865">
                  <a:moveTo>
                    <a:pt x="0" y="0"/>
                  </a:moveTo>
                  <a:lnTo>
                    <a:pt x="4820716" y="0"/>
                  </a:lnTo>
                  <a:lnTo>
                    <a:pt x="4820716" y="439865"/>
                  </a:lnTo>
                  <a:lnTo>
                    <a:pt x="0" y="439865"/>
                  </a:lnTo>
                  <a:close/>
                </a:path>
              </a:pathLst>
            </a:custGeom>
            <a:solidFill>
              <a:srgbClr val="0072BA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71279"/>
              <a:ext cx="4820689" cy="11840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840"/>
                </a:lnSpc>
              </a:pPr>
              <a:r>
                <a:rPr lang="en-US" sz="5600" dirty="0">
                  <a:solidFill>
                    <a:srgbClr val="FFFFFF"/>
                  </a:solidFill>
                  <a:latin typeface="Carlito Bold"/>
                </a:rPr>
                <a:t>KS3: Hot Jobs Bingo</a:t>
              </a:r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23076" y="0"/>
            <a:ext cx="1900689" cy="1670113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423076" y="1987724"/>
            <a:ext cx="17458306" cy="6687333"/>
            <a:chOff x="0" y="0"/>
            <a:chExt cx="4598072" cy="17612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598072" cy="1761273"/>
            </a:xfrm>
            <a:custGeom>
              <a:avLst/>
              <a:gdLst/>
              <a:ahLst/>
              <a:cxnLst/>
              <a:rect l="l" t="t" r="r" b="b"/>
              <a:pathLst>
                <a:path w="4598072" h="1761273">
                  <a:moveTo>
                    <a:pt x="22616" y="0"/>
                  </a:moveTo>
                  <a:lnTo>
                    <a:pt x="4575456" y="0"/>
                  </a:lnTo>
                  <a:cubicBezTo>
                    <a:pt x="4587947" y="0"/>
                    <a:pt x="4598072" y="10126"/>
                    <a:pt x="4598072" y="22616"/>
                  </a:cubicBezTo>
                  <a:lnTo>
                    <a:pt x="4598072" y="1738657"/>
                  </a:lnTo>
                  <a:cubicBezTo>
                    <a:pt x="4598072" y="1751147"/>
                    <a:pt x="4587947" y="1761273"/>
                    <a:pt x="4575456" y="1761273"/>
                  </a:cubicBezTo>
                  <a:lnTo>
                    <a:pt x="22616" y="1761273"/>
                  </a:lnTo>
                  <a:cubicBezTo>
                    <a:pt x="10126" y="1761273"/>
                    <a:pt x="0" y="1751147"/>
                    <a:pt x="0" y="1738657"/>
                  </a:cubicBezTo>
                  <a:lnTo>
                    <a:pt x="0" y="22616"/>
                  </a:lnTo>
                  <a:cubicBezTo>
                    <a:pt x="0" y="10126"/>
                    <a:pt x="10126" y="0"/>
                    <a:pt x="22616" y="0"/>
                  </a:cubicBezTo>
                  <a:close/>
                </a:path>
              </a:pathLst>
            </a:custGeom>
            <a:solidFill>
              <a:srgbClr val="C3E0E5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76200"/>
              <a:ext cx="812800" cy="889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  <a:p>
              <a:pPr algn="ctr">
                <a:lnSpc>
                  <a:spcPts val="2659"/>
                </a:lnSpc>
              </a:pPr>
              <a:endParaRPr/>
            </a:p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55615" y="9330649"/>
            <a:ext cx="3536299" cy="618369"/>
          </a:xfrm>
          <a:prstGeom prst="rect">
            <a:avLst/>
          </a:prstGeom>
        </p:spPr>
      </p:pic>
      <p:graphicFrame>
        <p:nvGraphicFramePr>
          <p:cNvPr id="13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0129477"/>
              </p:ext>
            </p:extLst>
          </p:nvPr>
        </p:nvGraphicFramePr>
        <p:xfrm>
          <a:off x="776466" y="3175676"/>
          <a:ext cx="16711903" cy="5126783"/>
        </p:xfrm>
        <a:graphic>
          <a:graphicData uri="http://schemas.openxmlformats.org/drawingml/2006/table">
            <a:tbl>
              <a:tblPr/>
              <a:tblGrid>
                <a:gridCol w="3397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89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774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314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1542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85868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u="sng">
                          <a:solidFill>
                            <a:srgbClr val="000000"/>
                          </a:solidFill>
                          <a:latin typeface="Carlito Bold"/>
                          <a:hlinkClick r:id="rId4" tooltip="https://careerpilot.org.uk/job-sectors/sales-marketing/job-profile/estate-agent"/>
                        </a:rPr>
                        <a:t>Estate Agent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u="sng">
                          <a:solidFill>
                            <a:srgbClr val="000000"/>
                          </a:solidFill>
                          <a:latin typeface="Carlito Bold"/>
                          <a:hlinkClick r:id="rId5" tooltip="https://careerpilot.org.uk/job-sectors/medical/job-profile/hospital-doctor"/>
                        </a:rPr>
                        <a:t>Hospital Doctor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u="sng">
                          <a:solidFill>
                            <a:srgbClr val="000000"/>
                          </a:solidFill>
                          <a:latin typeface="Carlito Bold"/>
                          <a:hlinkClick r:id="rId6" tooltip="https://careerpilot.org.uk/job-sectors/water-gas-oil-etc/job-profile/marine-engineer"/>
                        </a:rPr>
                        <a:t>Marine Engineer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u="sng">
                          <a:solidFill>
                            <a:srgbClr val="000000"/>
                          </a:solidFill>
                          <a:latin typeface="Carlito Bold"/>
                          <a:hlinkClick r:id="rId7" tooltip="https://careerpilot.org.uk/job-sectors/design/job-profile/computer-games-developer"/>
                        </a:rPr>
                        <a:t>Computer Games Developer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u="sng">
                          <a:solidFill>
                            <a:srgbClr val="000000"/>
                          </a:solidFill>
                          <a:latin typeface="Carlito Bold"/>
                          <a:hlinkClick r:id="rId8" tooltip="https://careerpilot.org.uk/job-sectors/design/job-profile/community-arts-worker"/>
                        </a:rPr>
                        <a:t>Community Arts Worker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3323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u="sng">
                          <a:solidFill>
                            <a:srgbClr val="000000"/>
                          </a:solidFill>
                          <a:latin typeface="Carlito Bold"/>
                          <a:hlinkClick r:id="rId9" tooltip="https://careerpilot.org.uk/job-sectors/retail/job-profile/retail-buyer"/>
                        </a:rPr>
                        <a:t>Retail Buyer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u="sng">
                          <a:solidFill>
                            <a:srgbClr val="000000"/>
                          </a:solidFill>
                          <a:latin typeface="Carlito Bold"/>
                          <a:hlinkClick r:id="rId10" tooltip="https://careerpilot.org.uk/job-sectors/engineering-design/job-profile/aerospace-engineer"/>
                        </a:rPr>
                        <a:t>Aerospace Engineer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u="sng">
                          <a:solidFill>
                            <a:srgbClr val="000000"/>
                          </a:solidFill>
                          <a:latin typeface="Carlito Bold"/>
                          <a:hlinkClick r:id="rId11" tooltip="https://careerpilot.org.uk/job-sectors/hotels/job-profile/hotel-manager"/>
                        </a:rPr>
                        <a:t>Hotel Manager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u="sng">
                          <a:solidFill>
                            <a:srgbClr val="000000"/>
                          </a:solidFill>
                          <a:latin typeface="Carlito Bold"/>
                          <a:hlinkClick r:id="rId12" tooltip="https://careerpilot.org.uk/job-sectors/software-systems/job-profile/web-developer"/>
                        </a:rPr>
                        <a:t>Web Developer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u="sng">
                          <a:solidFill>
                            <a:srgbClr val="000000"/>
                          </a:solidFill>
                          <a:latin typeface="Carlito Bold"/>
                          <a:hlinkClick r:id="rId13" tooltip="https://careerpilot.org.uk/job-sectors/agriculture/job-profile/landscaper"/>
                        </a:rPr>
                        <a:t>Landscaper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6898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u="sng">
                          <a:solidFill>
                            <a:srgbClr val="000000"/>
                          </a:solidFill>
                          <a:latin typeface="Carlito Bold"/>
                          <a:hlinkClick r:id="rId14" tooltip="https://careerpilot.org.uk/job-sectors/childcare/job-profile/social-worker"/>
                        </a:rPr>
                        <a:t>Social Worker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u="sng">
                          <a:solidFill>
                            <a:srgbClr val="000000"/>
                          </a:solidFill>
                          <a:latin typeface="Carlito Bold"/>
                          <a:hlinkClick r:id="rId15" tooltip="https://careerpilot.org.uk/job-sectors/design/job-profile/architect"/>
                        </a:rPr>
                        <a:t>Architect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u="sng">
                          <a:solidFill>
                            <a:srgbClr val="000000"/>
                          </a:solidFill>
                          <a:latin typeface="Carlito Bold"/>
                          <a:hlinkClick r:id="rId16" tooltip="https://careerpilot.org.uk/job-sectors/sports/job-profile/sports-coach"/>
                        </a:rPr>
                        <a:t>Sports Coach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u="sng">
                          <a:solidFill>
                            <a:srgbClr val="000000"/>
                          </a:solidFill>
                          <a:latin typeface="Carlito Bold"/>
                          <a:hlinkClick r:id="rId17" tooltip="https://careerpilot.org.uk/job-sectors/design/job-profile/web-designer"/>
                        </a:rPr>
                        <a:t>Web Designer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u="sng">
                          <a:solidFill>
                            <a:srgbClr val="000000"/>
                          </a:solidFill>
                          <a:latin typeface="Carlito Bold"/>
                          <a:hlinkClick r:id="rId18" tooltip="https://careerpilot.org.uk/job-sectors/agriculture/job-profile/countryside-officer"/>
                        </a:rPr>
                        <a:t>Countryside Officer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6898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u="sng">
                          <a:solidFill>
                            <a:srgbClr val="000000"/>
                          </a:solidFill>
                          <a:latin typeface="Carlito Bold"/>
                          <a:hlinkClick r:id="rId19" tooltip="https://careerpilot.org.uk/job-sectors/childcare/job-profile/youth-worker"/>
                        </a:rPr>
                        <a:t>Youth Worker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u="sng">
                          <a:solidFill>
                            <a:srgbClr val="000000"/>
                          </a:solidFill>
                          <a:latin typeface="Carlito Bold"/>
                          <a:hlinkClick r:id="rId20" tooltip="https://careerpilot.org.uk/job-sectors/medical/job-profile/dental-technician"/>
                        </a:rPr>
                        <a:t>Dental Technician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u="sng">
                          <a:solidFill>
                            <a:srgbClr val="000000"/>
                          </a:solidFill>
                          <a:latin typeface="Carlito Bold"/>
                          <a:hlinkClick r:id="rId21" tooltip="https://careerpilot.org.uk/job-sectors/training/job-profile/physiotherapist"/>
                        </a:rPr>
                        <a:t>Physiotherapist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u="sng" dirty="0">
                          <a:solidFill>
                            <a:srgbClr val="000000"/>
                          </a:solidFill>
                          <a:latin typeface="Carlito Bold"/>
                          <a:hlinkClick r:id="rId22"/>
                        </a:rPr>
                        <a:t>User Researcher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u="sng">
                          <a:solidFill>
                            <a:srgbClr val="000000"/>
                          </a:solidFill>
                          <a:latin typeface="Carlito Bold"/>
                          <a:hlinkClick r:id="rId23" tooltip="https://careerpilot.org.uk/job-sectors/animal/job-profile/vet"/>
                        </a:rPr>
                        <a:t>Vet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6898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u="sng">
                          <a:solidFill>
                            <a:srgbClr val="000000"/>
                          </a:solidFill>
                          <a:latin typeface="Carlito Bold"/>
                          <a:hlinkClick r:id="rId24" tooltip="https://careerpilot.org.uk/job-sectors/wellbeing/job-profile/paramedic"/>
                        </a:rPr>
                        <a:t>Paramedic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u="sng">
                          <a:solidFill>
                            <a:srgbClr val="000000"/>
                          </a:solidFill>
                          <a:latin typeface="Carlito Bold"/>
                          <a:hlinkClick r:id="rId25" tooltip="https://careerpilot.org.uk/job-sectors/environment/job-profile/ecologist"/>
                        </a:rPr>
                        <a:t>Ecologist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u="sng">
                          <a:solidFill>
                            <a:srgbClr val="000000"/>
                          </a:solidFill>
                          <a:latin typeface="Carlito Bold"/>
                          <a:hlinkClick r:id="rId26" tooltip="https://careerpilot.org.uk/job-sectors/medical/job-profile/nutritionist"/>
                        </a:rPr>
                        <a:t>Nutritionist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u="sng">
                          <a:solidFill>
                            <a:srgbClr val="000000"/>
                          </a:solidFill>
                          <a:latin typeface="Carlito Bold"/>
                          <a:hlinkClick r:id="rId27" tooltip="https://careerpilot.org.uk/job-sectors/childcare/job-profile/early-years-teacher"/>
                        </a:rPr>
                        <a:t>Early Years Teacher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u="sng">
                          <a:solidFill>
                            <a:srgbClr val="000000"/>
                          </a:solidFill>
                          <a:latin typeface="Carlito Bold"/>
                          <a:hlinkClick r:id="rId28" tooltip="https://careerpilot.org.uk/job-sectors/admin-hr-legal/job-profile/paralegal"/>
                        </a:rPr>
                        <a:t>Paralegal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86898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u="sng">
                          <a:solidFill>
                            <a:srgbClr val="000000"/>
                          </a:solidFill>
                          <a:latin typeface="Carlito Bold"/>
                          <a:hlinkClick r:id="rId29" tooltip="https://careerpilot.org.uk/job-sectors/medical/job-profile/nurse"/>
                        </a:rPr>
                        <a:t>Nurse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u="sng">
                          <a:solidFill>
                            <a:srgbClr val="000000"/>
                          </a:solidFill>
                          <a:latin typeface="Carlito Bold"/>
                          <a:hlinkClick r:id="rId30" tooltip="https://careerpilot.org.uk/job-sectors/animal/job-profile/animal-care-worker"/>
                        </a:rPr>
                        <a:t>Animal Care Worker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u="sng">
                          <a:solidFill>
                            <a:srgbClr val="000000"/>
                          </a:solidFill>
                          <a:latin typeface="Carlito Bold"/>
                          <a:hlinkClick r:id="rId31" tooltip="https://careerpilot.org.uk/job-sectors/data-network/job-profile/forensic-computer-analyst"/>
                        </a:rPr>
                        <a:t>Forensic Computer Analyst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u="sng">
                          <a:solidFill>
                            <a:srgbClr val="000000"/>
                          </a:solidFill>
                          <a:latin typeface="Carlito Bold"/>
                          <a:hlinkClick r:id="rId32" tooltip="https://careerpilot.org.uk/job-sectors/childcare/job-profile/play-therapist"/>
                        </a:rPr>
                        <a:t>Play Therapist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u="sng" dirty="0">
                          <a:solidFill>
                            <a:srgbClr val="000000"/>
                          </a:solidFill>
                          <a:latin typeface="Carlito Bold"/>
                          <a:hlinkClick r:id="rId33" tooltip="https://careerpilot.org.uk/job-sectors/property-management/job-profile/solicitor"/>
                        </a:rPr>
                        <a:t>Solicitor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4" name="TextBox 14"/>
          <p:cNvSpPr txBox="1"/>
          <p:nvPr/>
        </p:nvSpPr>
        <p:spPr>
          <a:xfrm>
            <a:off x="630364" y="2161849"/>
            <a:ext cx="17004109" cy="1402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Carlito"/>
              </a:rPr>
              <a:t>Read out the jobs in </a:t>
            </a:r>
            <a:r>
              <a:rPr lang="en-US" sz="2400">
                <a:solidFill>
                  <a:srgbClr val="000000"/>
                </a:solidFill>
                <a:latin typeface="Carlito Bold"/>
              </a:rPr>
              <a:t>random order</a:t>
            </a:r>
            <a:r>
              <a:rPr lang="en-US" sz="2400">
                <a:solidFill>
                  <a:srgbClr val="000000"/>
                </a:solidFill>
                <a:latin typeface="Carlito"/>
              </a:rPr>
              <a:t> and one group should have the winning card. </a:t>
            </a:r>
          </a:p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Carlito"/>
              </a:rPr>
              <a:t>You may refer to the linked Careerpilot job profiles for further information about the jobs.</a:t>
            </a:r>
          </a:p>
          <a:p>
            <a:pPr algn="ctr">
              <a:lnSpc>
                <a:spcPts val="2520"/>
              </a:lnSpc>
            </a:pPr>
            <a:endParaRPr lang="en-US" sz="2400">
              <a:solidFill>
                <a:srgbClr val="000000"/>
              </a:solidFill>
              <a:latin typeface="Carlito"/>
            </a:endParaRPr>
          </a:p>
          <a:p>
            <a:pPr algn="ctr">
              <a:lnSpc>
                <a:spcPts val="1679"/>
              </a:lnSpc>
            </a:pPr>
            <a:endParaRPr lang="en-US" sz="2400">
              <a:solidFill>
                <a:srgbClr val="000000"/>
              </a:solidFill>
              <a:latin typeface="Carlito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6607507" y="189262"/>
            <a:ext cx="1303586" cy="1158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09"/>
              </a:lnSpc>
            </a:pPr>
            <a:r>
              <a:rPr lang="en-US" sz="3150">
                <a:solidFill>
                  <a:srgbClr val="FFFFFF"/>
                </a:solidFill>
                <a:latin typeface="Carlito"/>
              </a:rPr>
              <a:t>Teacher</a:t>
            </a:r>
          </a:p>
          <a:p>
            <a:pPr algn="ctr">
              <a:lnSpc>
                <a:spcPts val="4409"/>
              </a:lnSpc>
            </a:pPr>
            <a:r>
              <a:rPr lang="en-US" sz="3150">
                <a:solidFill>
                  <a:srgbClr val="FFFFFF"/>
                </a:solidFill>
                <a:latin typeface="Carlito"/>
              </a:rPr>
              <a:t>Notes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977735" y="9130624"/>
            <a:ext cx="316872" cy="938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89"/>
              </a:lnSpc>
            </a:pPr>
            <a:r>
              <a:rPr lang="en-US" sz="4921">
                <a:solidFill>
                  <a:srgbClr val="FFFFFF"/>
                </a:solidFill>
                <a:latin typeface="Carlito"/>
              </a:rPr>
              <a:t>4</a:t>
            </a:r>
          </a:p>
        </p:txBody>
      </p:sp>
      <p:grpSp>
        <p:nvGrpSpPr>
          <p:cNvPr id="17" name="Group 8">
            <a:extLst>
              <a:ext uri="{FF2B5EF4-FFF2-40B4-BE49-F238E27FC236}">
                <a16:creationId xmlns:a16="http://schemas.microsoft.com/office/drawing/2014/main" id="{1D21F369-7492-6C2F-893C-41F446316B26}"/>
              </a:ext>
            </a:extLst>
          </p:cNvPr>
          <p:cNvGrpSpPr/>
          <p:nvPr/>
        </p:nvGrpSpPr>
        <p:grpSpPr>
          <a:xfrm>
            <a:off x="-131768" y="8267320"/>
            <a:ext cx="18421695" cy="2748119"/>
            <a:chOff x="-31088" y="-201967"/>
            <a:chExt cx="4847680" cy="723784"/>
          </a:xfrm>
        </p:grpSpPr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90A17F24-F854-6FEA-61D6-BC14000A9153}"/>
                </a:ext>
              </a:extLst>
            </p:cNvPr>
            <p:cNvSpPr/>
            <p:nvPr/>
          </p:nvSpPr>
          <p:spPr>
            <a:xfrm>
              <a:off x="-4124" y="0"/>
              <a:ext cx="4820716" cy="340894"/>
            </a:xfrm>
            <a:custGeom>
              <a:avLst/>
              <a:gdLst/>
              <a:ahLst/>
              <a:cxnLst/>
              <a:rect l="l" t="t" r="r" b="b"/>
              <a:pathLst>
                <a:path w="4820716" h="340894">
                  <a:moveTo>
                    <a:pt x="0" y="0"/>
                  </a:moveTo>
                  <a:lnTo>
                    <a:pt x="4820716" y="0"/>
                  </a:lnTo>
                  <a:lnTo>
                    <a:pt x="4820716" y="340894"/>
                  </a:lnTo>
                  <a:lnTo>
                    <a:pt x="0" y="340894"/>
                  </a:lnTo>
                  <a:close/>
                </a:path>
              </a:pathLst>
            </a:custGeom>
            <a:solidFill>
              <a:srgbClr val="0072BA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TextBox 10">
              <a:extLst>
                <a:ext uri="{FF2B5EF4-FFF2-40B4-BE49-F238E27FC236}">
                  <a16:creationId xmlns:a16="http://schemas.microsoft.com/office/drawing/2014/main" id="{77C2ED4D-4EDA-1588-1700-87ADFED052C2}"/>
                </a:ext>
              </a:extLst>
            </p:cNvPr>
            <p:cNvSpPr txBox="1"/>
            <p:nvPr/>
          </p:nvSpPr>
          <p:spPr>
            <a:xfrm>
              <a:off x="-31088" y="-201967"/>
              <a:ext cx="4816592" cy="7237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r">
                <a:lnSpc>
                  <a:spcPts val="5040"/>
                </a:lnSpc>
              </a:pPr>
              <a:r>
                <a:rPr lang="en-US" sz="3600" dirty="0">
                  <a:solidFill>
                    <a:srgbClr val="FFFFFF"/>
                  </a:solidFill>
                  <a:latin typeface="Carlito Bold"/>
                </a:rPr>
                <a:t>careerpilot.org.uk    </a:t>
              </a:r>
            </a:p>
          </p:txBody>
        </p:sp>
      </p:grpSp>
      <p:pic>
        <p:nvPicPr>
          <p:cNvPr id="20" name="Picture 11">
            <a:extLst>
              <a:ext uri="{FF2B5EF4-FFF2-40B4-BE49-F238E27FC236}">
                <a16:creationId xmlns:a16="http://schemas.microsoft.com/office/drawing/2014/main" id="{7E1FCA5B-976F-07E9-C990-161BDD78B3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81000" y="9382765"/>
            <a:ext cx="3536299" cy="618369"/>
          </a:xfrm>
          <a:prstGeom prst="rect">
            <a:avLst/>
          </a:prstGeom>
        </p:spPr>
      </p:pic>
      <p:sp>
        <p:nvSpPr>
          <p:cNvPr id="21" name="TextBox 12">
            <a:extLst>
              <a:ext uri="{FF2B5EF4-FFF2-40B4-BE49-F238E27FC236}">
                <a16:creationId xmlns:a16="http://schemas.microsoft.com/office/drawing/2014/main" id="{50F525AA-C6CB-9BAC-A334-038A0FB43E14}"/>
              </a:ext>
            </a:extLst>
          </p:cNvPr>
          <p:cNvSpPr txBox="1"/>
          <p:nvPr/>
        </p:nvSpPr>
        <p:spPr>
          <a:xfrm>
            <a:off x="8985564" y="9266216"/>
            <a:ext cx="316872" cy="8302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89"/>
              </a:lnSpc>
            </a:pPr>
            <a:r>
              <a:rPr lang="en-US" sz="4921" dirty="0">
                <a:solidFill>
                  <a:srgbClr val="FFFFFF"/>
                </a:solidFill>
                <a:latin typeface="Carlito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5658" y="-506313"/>
            <a:ext cx="18319229" cy="1916014"/>
            <a:chOff x="0" y="-133350"/>
            <a:chExt cx="4824817" cy="50462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20716" cy="251605"/>
            </a:xfrm>
            <a:custGeom>
              <a:avLst/>
              <a:gdLst/>
              <a:ahLst/>
              <a:cxnLst/>
              <a:rect l="l" t="t" r="r" b="b"/>
              <a:pathLst>
                <a:path w="4820716" h="251605">
                  <a:moveTo>
                    <a:pt x="0" y="0"/>
                  </a:moveTo>
                  <a:lnTo>
                    <a:pt x="4820716" y="0"/>
                  </a:lnTo>
                  <a:lnTo>
                    <a:pt x="4820716" y="251605"/>
                  </a:lnTo>
                  <a:lnTo>
                    <a:pt x="0" y="251605"/>
                  </a:lnTo>
                  <a:close/>
                </a:path>
              </a:pathLst>
            </a:custGeom>
            <a:solidFill>
              <a:srgbClr val="0072BA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33350"/>
              <a:ext cx="4824817" cy="5046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040"/>
                </a:lnSpc>
              </a:pPr>
              <a:r>
                <a:rPr lang="en-US" sz="3600" dirty="0">
                  <a:solidFill>
                    <a:srgbClr val="FFFFFF"/>
                  </a:solidFill>
                  <a:latin typeface="Carlito Bold"/>
                </a:rPr>
                <a:t>KS3: Hot Jobs Bingo</a:t>
              </a:r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30355" y="0"/>
            <a:ext cx="1087203" cy="95531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30355" y="9556429"/>
            <a:ext cx="3367682" cy="588884"/>
          </a:xfrm>
          <a:prstGeom prst="rect">
            <a:avLst/>
          </a:prstGeom>
        </p:spPr>
      </p:pic>
      <p:graphicFrame>
        <p:nvGraphicFramePr>
          <p:cNvPr id="10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5187558"/>
              </p:ext>
            </p:extLst>
          </p:nvPr>
        </p:nvGraphicFramePr>
        <p:xfrm>
          <a:off x="9245596" y="5063058"/>
          <a:ext cx="8616167" cy="3915345"/>
        </p:xfrm>
        <a:graphic>
          <a:graphicData uri="http://schemas.openxmlformats.org/drawingml/2006/table">
            <a:tbl>
              <a:tblPr/>
              <a:tblGrid>
                <a:gridCol w="3160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7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86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05115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Play Therapist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dirty="0">
                          <a:solidFill>
                            <a:srgbClr val="000000"/>
                          </a:solidFill>
                          <a:latin typeface="Carlito Bold"/>
                        </a:rPr>
                        <a:t>Nutritionist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Solicitor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5115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Landscaper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Animal Care Worker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Nurse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05115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Countryside Officer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Hotel Manager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dirty="0">
                          <a:solidFill>
                            <a:srgbClr val="000000"/>
                          </a:solidFill>
                          <a:latin typeface="Carlito Bold"/>
                        </a:rPr>
                        <a:t>Youth Worker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1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81587"/>
              </p:ext>
            </p:extLst>
          </p:nvPr>
        </p:nvGraphicFramePr>
        <p:xfrm>
          <a:off x="430355" y="1128977"/>
          <a:ext cx="8267406" cy="3795678"/>
        </p:xfrm>
        <a:graphic>
          <a:graphicData uri="http://schemas.openxmlformats.org/drawingml/2006/table">
            <a:tbl>
              <a:tblPr/>
              <a:tblGrid>
                <a:gridCol w="28659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659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355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65226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Play Therapist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Marine Engineer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Web Developer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5226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Landscaper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dirty="0">
                          <a:solidFill>
                            <a:srgbClr val="000000"/>
                          </a:solidFill>
                          <a:latin typeface="Carlito Bold"/>
                        </a:rPr>
                        <a:t>Paralegal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Aerospace Engineer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65226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Countryside Officer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Forensic Computer Analyst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dirty="0">
                          <a:solidFill>
                            <a:srgbClr val="000000"/>
                          </a:solidFill>
                          <a:latin typeface="Carlito Bold"/>
                        </a:rPr>
                        <a:t>Animal Care Worker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2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5419179"/>
              </p:ext>
            </p:extLst>
          </p:nvPr>
        </p:nvGraphicFramePr>
        <p:xfrm>
          <a:off x="9245596" y="1128977"/>
          <a:ext cx="8637951" cy="3795679"/>
        </p:xfrm>
        <a:graphic>
          <a:graphicData uri="http://schemas.openxmlformats.org/drawingml/2006/table">
            <a:tbl>
              <a:tblPr/>
              <a:tblGrid>
                <a:gridCol w="31624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7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7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39832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dirty="0">
                          <a:solidFill>
                            <a:srgbClr val="000000"/>
                          </a:solidFill>
                          <a:latin typeface="Carlito Bold"/>
                        </a:rPr>
                        <a:t>Physiotherapist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Nutritionist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Solicitor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9832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Early Years Teacher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Animal Care Worker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Nurse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6015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Countryside Officer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Hotel Manager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dirty="0">
                          <a:solidFill>
                            <a:srgbClr val="000000"/>
                          </a:solidFill>
                          <a:latin typeface="Carlito Bold"/>
                        </a:rPr>
                        <a:t>Youth Worker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3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5045067"/>
              </p:ext>
            </p:extLst>
          </p:nvPr>
        </p:nvGraphicFramePr>
        <p:xfrm>
          <a:off x="430355" y="5063058"/>
          <a:ext cx="8267406" cy="3884274"/>
        </p:xfrm>
        <a:graphic>
          <a:graphicData uri="http://schemas.openxmlformats.org/drawingml/2006/table">
            <a:tbl>
              <a:tblPr/>
              <a:tblGrid>
                <a:gridCol w="28606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606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460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94758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Play Therapist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dirty="0">
                          <a:solidFill>
                            <a:srgbClr val="000000"/>
                          </a:solidFill>
                          <a:latin typeface="Carlito Bold"/>
                        </a:rPr>
                        <a:t>Nurse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Web Developer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94758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Landscaper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Paralegal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Aerospace Engineer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94758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Countryside Officer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Forensic Computer Analyst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dirty="0">
                          <a:solidFill>
                            <a:srgbClr val="000000"/>
                          </a:solidFill>
                          <a:latin typeface="Carlito Bold"/>
                        </a:rPr>
                        <a:t>Hotel Manager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4" name="Picture 14"/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934540" y="124112"/>
            <a:ext cx="990669" cy="707090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8977735" y="9281599"/>
            <a:ext cx="316872" cy="938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89"/>
              </a:lnSpc>
            </a:pPr>
            <a:r>
              <a:rPr lang="en-US" sz="4921">
                <a:solidFill>
                  <a:srgbClr val="FFFFFF"/>
                </a:solidFill>
                <a:latin typeface="Carlito"/>
              </a:rPr>
              <a:t>5</a:t>
            </a:r>
          </a:p>
        </p:txBody>
      </p:sp>
      <p:grpSp>
        <p:nvGrpSpPr>
          <p:cNvPr id="16" name="Group 8">
            <a:extLst>
              <a:ext uri="{FF2B5EF4-FFF2-40B4-BE49-F238E27FC236}">
                <a16:creationId xmlns:a16="http://schemas.microsoft.com/office/drawing/2014/main" id="{45D34F03-2E25-E6D4-D95A-21DCAE57ECB9}"/>
              </a:ext>
            </a:extLst>
          </p:cNvPr>
          <p:cNvGrpSpPr/>
          <p:nvPr/>
        </p:nvGrpSpPr>
        <p:grpSpPr>
          <a:xfrm>
            <a:off x="-131768" y="8267320"/>
            <a:ext cx="18421695" cy="2748119"/>
            <a:chOff x="-31088" y="-201967"/>
            <a:chExt cx="4847680" cy="723784"/>
          </a:xfrm>
        </p:grpSpPr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F0890885-A122-7C1C-D973-FA179F48778D}"/>
                </a:ext>
              </a:extLst>
            </p:cNvPr>
            <p:cNvSpPr/>
            <p:nvPr/>
          </p:nvSpPr>
          <p:spPr>
            <a:xfrm>
              <a:off x="-4124" y="0"/>
              <a:ext cx="4820716" cy="340894"/>
            </a:xfrm>
            <a:custGeom>
              <a:avLst/>
              <a:gdLst/>
              <a:ahLst/>
              <a:cxnLst/>
              <a:rect l="l" t="t" r="r" b="b"/>
              <a:pathLst>
                <a:path w="4820716" h="340894">
                  <a:moveTo>
                    <a:pt x="0" y="0"/>
                  </a:moveTo>
                  <a:lnTo>
                    <a:pt x="4820716" y="0"/>
                  </a:lnTo>
                  <a:lnTo>
                    <a:pt x="4820716" y="340894"/>
                  </a:lnTo>
                  <a:lnTo>
                    <a:pt x="0" y="340894"/>
                  </a:lnTo>
                  <a:close/>
                </a:path>
              </a:pathLst>
            </a:custGeom>
            <a:solidFill>
              <a:srgbClr val="0072BA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TextBox 10">
              <a:extLst>
                <a:ext uri="{FF2B5EF4-FFF2-40B4-BE49-F238E27FC236}">
                  <a16:creationId xmlns:a16="http://schemas.microsoft.com/office/drawing/2014/main" id="{7CE8DC51-3A09-E98D-2915-13D12358A049}"/>
                </a:ext>
              </a:extLst>
            </p:cNvPr>
            <p:cNvSpPr txBox="1"/>
            <p:nvPr/>
          </p:nvSpPr>
          <p:spPr>
            <a:xfrm>
              <a:off x="-31088" y="-201967"/>
              <a:ext cx="4816592" cy="7237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r">
                <a:lnSpc>
                  <a:spcPts val="5040"/>
                </a:lnSpc>
              </a:pPr>
              <a:r>
                <a:rPr lang="en-US" sz="3600" dirty="0">
                  <a:solidFill>
                    <a:srgbClr val="FFFFFF"/>
                  </a:solidFill>
                  <a:latin typeface="Carlito Bold"/>
                </a:rPr>
                <a:t>careerpilot.org.uk    </a:t>
              </a:r>
            </a:p>
          </p:txBody>
        </p:sp>
      </p:grpSp>
      <p:pic>
        <p:nvPicPr>
          <p:cNvPr id="19" name="Picture 11">
            <a:extLst>
              <a:ext uri="{FF2B5EF4-FFF2-40B4-BE49-F238E27FC236}">
                <a16:creationId xmlns:a16="http://schemas.microsoft.com/office/drawing/2014/main" id="{E5582AAC-7DF2-5240-9231-F831C214E0F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81000" y="9382765"/>
            <a:ext cx="3536299" cy="618369"/>
          </a:xfrm>
          <a:prstGeom prst="rect">
            <a:avLst/>
          </a:prstGeom>
        </p:spPr>
      </p:pic>
      <p:sp>
        <p:nvSpPr>
          <p:cNvPr id="20" name="TextBox 12">
            <a:extLst>
              <a:ext uri="{FF2B5EF4-FFF2-40B4-BE49-F238E27FC236}">
                <a16:creationId xmlns:a16="http://schemas.microsoft.com/office/drawing/2014/main" id="{028501C4-99A5-4542-4BA3-ED8C1F51F0DD}"/>
              </a:ext>
            </a:extLst>
          </p:cNvPr>
          <p:cNvSpPr txBox="1"/>
          <p:nvPr/>
        </p:nvSpPr>
        <p:spPr>
          <a:xfrm>
            <a:off x="8985564" y="9266216"/>
            <a:ext cx="316872" cy="8302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89"/>
              </a:lnSpc>
            </a:pPr>
            <a:r>
              <a:rPr lang="en-US" sz="4921" dirty="0">
                <a:solidFill>
                  <a:srgbClr val="FFFFFF"/>
                </a:solidFill>
                <a:latin typeface="Carlito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5658" y="-506313"/>
            <a:ext cx="18303658" cy="1845980"/>
            <a:chOff x="0" y="-133350"/>
            <a:chExt cx="4820716" cy="48618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20716" cy="251605"/>
            </a:xfrm>
            <a:custGeom>
              <a:avLst/>
              <a:gdLst/>
              <a:ahLst/>
              <a:cxnLst/>
              <a:rect l="l" t="t" r="r" b="b"/>
              <a:pathLst>
                <a:path w="4820716" h="251605">
                  <a:moveTo>
                    <a:pt x="0" y="0"/>
                  </a:moveTo>
                  <a:lnTo>
                    <a:pt x="4820716" y="0"/>
                  </a:lnTo>
                  <a:lnTo>
                    <a:pt x="4820716" y="251605"/>
                  </a:lnTo>
                  <a:lnTo>
                    <a:pt x="0" y="251605"/>
                  </a:lnTo>
                  <a:close/>
                </a:path>
              </a:pathLst>
            </a:custGeom>
            <a:solidFill>
              <a:srgbClr val="0072BA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33350"/>
              <a:ext cx="4820716" cy="4861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040"/>
                </a:lnSpc>
              </a:pPr>
              <a:r>
                <a:rPr lang="en-US" sz="3600" dirty="0">
                  <a:solidFill>
                    <a:srgbClr val="FFFFFF"/>
                  </a:solidFill>
                  <a:latin typeface="Carlito Bold"/>
                </a:rPr>
                <a:t>KS3: Hot Jobs Bingo</a:t>
              </a:r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30355" y="0"/>
            <a:ext cx="1087203" cy="95531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30355" y="9556429"/>
            <a:ext cx="3367682" cy="588884"/>
          </a:xfrm>
          <a:prstGeom prst="rect">
            <a:avLst/>
          </a:prstGeom>
        </p:spPr>
      </p:pic>
      <p:graphicFrame>
        <p:nvGraphicFramePr>
          <p:cNvPr id="10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2766849"/>
              </p:ext>
            </p:extLst>
          </p:nvPr>
        </p:nvGraphicFramePr>
        <p:xfrm>
          <a:off x="9313327" y="5041819"/>
          <a:ext cx="8616167" cy="3915345"/>
        </p:xfrm>
        <a:graphic>
          <a:graphicData uri="http://schemas.openxmlformats.org/drawingml/2006/table">
            <a:tbl>
              <a:tblPr/>
              <a:tblGrid>
                <a:gridCol w="3160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7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86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05115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Estate Agent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Sports Coach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Vet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5115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Dental Technician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Youth Worker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Architect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05115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Social Worker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Web Designer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dirty="0">
                          <a:solidFill>
                            <a:srgbClr val="000000"/>
                          </a:solidFill>
                          <a:latin typeface="Carlito Bold"/>
                        </a:rPr>
                        <a:t>Solicitor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1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6238035"/>
              </p:ext>
            </p:extLst>
          </p:nvPr>
        </p:nvGraphicFramePr>
        <p:xfrm>
          <a:off x="430355" y="1141555"/>
          <a:ext cx="8267406" cy="3795678"/>
        </p:xfrm>
        <a:graphic>
          <a:graphicData uri="http://schemas.openxmlformats.org/drawingml/2006/table">
            <a:tbl>
              <a:tblPr/>
              <a:tblGrid>
                <a:gridCol w="28659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659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355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65226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Community Arts Worker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Play Therapist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Vet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5226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dirty="0">
                          <a:solidFill>
                            <a:srgbClr val="000000"/>
                          </a:solidFill>
                          <a:latin typeface="Carlito Bold"/>
                        </a:rPr>
                        <a:t>Dental Technician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Nurse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Architect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65226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Social Worker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Solicitor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dirty="0">
                          <a:solidFill>
                            <a:srgbClr val="000000"/>
                          </a:solidFill>
                          <a:latin typeface="Carlito Bold"/>
                        </a:rPr>
                        <a:t>Computer Games Developer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2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7013540"/>
              </p:ext>
            </p:extLst>
          </p:nvPr>
        </p:nvGraphicFramePr>
        <p:xfrm>
          <a:off x="9302436" y="1146983"/>
          <a:ext cx="8637951" cy="3805290"/>
        </p:xfrm>
        <a:graphic>
          <a:graphicData uri="http://schemas.openxmlformats.org/drawingml/2006/table">
            <a:tbl>
              <a:tblPr/>
              <a:tblGrid>
                <a:gridCol w="31624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7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7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39797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Retail Buyer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Sports Coach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Vet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9797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Social Worker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Estate Agent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Architect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25696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dirty="0">
                          <a:solidFill>
                            <a:srgbClr val="000000"/>
                          </a:solidFill>
                          <a:latin typeface="Carlito Bold"/>
                        </a:rPr>
                        <a:t>User Researcher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Web Designer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dirty="0">
                          <a:solidFill>
                            <a:srgbClr val="000000"/>
                          </a:solidFill>
                          <a:latin typeface="Carlito Bold"/>
                        </a:rPr>
                        <a:t>Computer Games Developer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3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0158195"/>
              </p:ext>
            </p:extLst>
          </p:nvPr>
        </p:nvGraphicFramePr>
        <p:xfrm>
          <a:off x="430355" y="5025613"/>
          <a:ext cx="8267406" cy="3884274"/>
        </p:xfrm>
        <a:graphic>
          <a:graphicData uri="http://schemas.openxmlformats.org/drawingml/2006/table">
            <a:tbl>
              <a:tblPr/>
              <a:tblGrid>
                <a:gridCol w="28606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606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460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94758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Community Arts Worker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dirty="0">
                          <a:solidFill>
                            <a:srgbClr val="000000"/>
                          </a:solidFill>
                          <a:latin typeface="Carlito Bold"/>
                        </a:rPr>
                        <a:t>Sports Coach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Retail Buyer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94758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Dental Technician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Estate Agent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Architect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94758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Social Worker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Fashion Designer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dirty="0">
                          <a:solidFill>
                            <a:srgbClr val="000000"/>
                          </a:solidFill>
                          <a:latin typeface="Carlito Bold"/>
                        </a:rPr>
                        <a:t>User Researcher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4" name="Picture 14"/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934540" y="124112"/>
            <a:ext cx="990669" cy="707090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8977735" y="9281599"/>
            <a:ext cx="316872" cy="938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89"/>
              </a:lnSpc>
            </a:pPr>
            <a:r>
              <a:rPr lang="en-US" sz="4921">
                <a:solidFill>
                  <a:srgbClr val="FFFFFF"/>
                </a:solidFill>
                <a:latin typeface="Carlito"/>
              </a:rPr>
              <a:t>6</a:t>
            </a:r>
          </a:p>
        </p:txBody>
      </p:sp>
      <p:grpSp>
        <p:nvGrpSpPr>
          <p:cNvPr id="16" name="Group 8">
            <a:extLst>
              <a:ext uri="{FF2B5EF4-FFF2-40B4-BE49-F238E27FC236}">
                <a16:creationId xmlns:a16="http://schemas.microsoft.com/office/drawing/2014/main" id="{B9CE4EE8-3139-9815-6A69-83E7DA533511}"/>
              </a:ext>
            </a:extLst>
          </p:cNvPr>
          <p:cNvGrpSpPr/>
          <p:nvPr/>
        </p:nvGrpSpPr>
        <p:grpSpPr>
          <a:xfrm>
            <a:off x="-131768" y="8267320"/>
            <a:ext cx="18421695" cy="2748119"/>
            <a:chOff x="-31088" y="-201967"/>
            <a:chExt cx="4847680" cy="723784"/>
          </a:xfrm>
        </p:grpSpPr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85F142CF-0507-0E69-A82D-C08B07D4D015}"/>
                </a:ext>
              </a:extLst>
            </p:cNvPr>
            <p:cNvSpPr/>
            <p:nvPr/>
          </p:nvSpPr>
          <p:spPr>
            <a:xfrm>
              <a:off x="-4124" y="0"/>
              <a:ext cx="4820716" cy="340894"/>
            </a:xfrm>
            <a:custGeom>
              <a:avLst/>
              <a:gdLst/>
              <a:ahLst/>
              <a:cxnLst/>
              <a:rect l="l" t="t" r="r" b="b"/>
              <a:pathLst>
                <a:path w="4820716" h="340894">
                  <a:moveTo>
                    <a:pt x="0" y="0"/>
                  </a:moveTo>
                  <a:lnTo>
                    <a:pt x="4820716" y="0"/>
                  </a:lnTo>
                  <a:lnTo>
                    <a:pt x="4820716" y="340894"/>
                  </a:lnTo>
                  <a:lnTo>
                    <a:pt x="0" y="340894"/>
                  </a:lnTo>
                  <a:close/>
                </a:path>
              </a:pathLst>
            </a:custGeom>
            <a:solidFill>
              <a:srgbClr val="0072BA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TextBox 10">
              <a:extLst>
                <a:ext uri="{FF2B5EF4-FFF2-40B4-BE49-F238E27FC236}">
                  <a16:creationId xmlns:a16="http://schemas.microsoft.com/office/drawing/2014/main" id="{8BF177ED-1E51-CE41-B114-B87085757AFB}"/>
                </a:ext>
              </a:extLst>
            </p:cNvPr>
            <p:cNvSpPr txBox="1"/>
            <p:nvPr/>
          </p:nvSpPr>
          <p:spPr>
            <a:xfrm>
              <a:off x="-31088" y="-201967"/>
              <a:ext cx="4816592" cy="7237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r">
                <a:lnSpc>
                  <a:spcPts val="5040"/>
                </a:lnSpc>
              </a:pPr>
              <a:r>
                <a:rPr lang="en-US" sz="3600" dirty="0">
                  <a:solidFill>
                    <a:srgbClr val="FFFFFF"/>
                  </a:solidFill>
                  <a:latin typeface="Carlito Bold"/>
                </a:rPr>
                <a:t>careerpilot.org.uk    </a:t>
              </a:r>
            </a:p>
          </p:txBody>
        </p:sp>
      </p:grpSp>
      <p:pic>
        <p:nvPicPr>
          <p:cNvPr id="19" name="Picture 11">
            <a:extLst>
              <a:ext uri="{FF2B5EF4-FFF2-40B4-BE49-F238E27FC236}">
                <a16:creationId xmlns:a16="http://schemas.microsoft.com/office/drawing/2014/main" id="{179BD19B-0FE9-4103-2A56-EB95718AD16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81000" y="9382765"/>
            <a:ext cx="3536299" cy="618369"/>
          </a:xfrm>
          <a:prstGeom prst="rect">
            <a:avLst/>
          </a:prstGeom>
        </p:spPr>
      </p:pic>
      <p:sp>
        <p:nvSpPr>
          <p:cNvPr id="20" name="TextBox 12">
            <a:extLst>
              <a:ext uri="{FF2B5EF4-FFF2-40B4-BE49-F238E27FC236}">
                <a16:creationId xmlns:a16="http://schemas.microsoft.com/office/drawing/2014/main" id="{2A8400BF-63C3-123E-7F14-22FC3510C3C0}"/>
              </a:ext>
            </a:extLst>
          </p:cNvPr>
          <p:cNvSpPr txBox="1"/>
          <p:nvPr/>
        </p:nvSpPr>
        <p:spPr>
          <a:xfrm>
            <a:off x="8985564" y="9266216"/>
            <a:ext cx="316872" cy="8302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89"/>
              </a:lnSpc>
            </a:pPr>
            <a:r>
              <a:rPr lang="en-US" sz="4921" dirty="0">
                <a:solidFill>
                  <a:srgbClr val="FFFFFF"/>
                </a:solidFill>
                <a:latin typeface="Carlito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5658" y="-506313"/>
            <a:ext cx="18303658" cy="1835117"/>
            <a:chOff x="0" y="-133350"/>
            <a:chExt cx="4820716" cy="4833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20716" cy="251605"/>
            </a:xfrm>
            <a:custGeom>
              <a:avLst/>
              <a:gdLst/>
              <a:ahLst/>
              <a:cxnLst/>
              <a:rect l="l" t="t" r="r" b="b"/>
              <a:pathLst>
                <a:path w="4820716" h="251605">
                  <a:moveTo>
                    <a:pt x="0" y="0"/>
                  </a:moveTo>
                  <a:lnTo>
                    <a:pt x="4820716" y="0"/>
                  </a:lnTo>
                  <a:lnTo>
                    <a:pt x="4820716" y="251605"/>
                  </a:lnTo>
                  <a:lnTo>
                    <a:pt x="0" y="251605"/>
                  </a:lnTo>
                  <a:close/>
                </a:path>
              </a:pathLst>
            </a:custGeom>
            <a:solidFill>
              <a:srgbClr val="0072BA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33350"/>
              <a:ext cx="4820689" cy="4833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040"/>
                </a:lnSpc>
              </a:pPr>
              <a:r>
                <a:rPr lang="en-US" sz="3600" dirty="0">
                  <a:solidFill>
                    <a:srgbClr val="FFFFFF"/>
                  </a:solidFill>
                  <a:latin typeface="Carlito Bold"/>
                </a:rPr>
                <a:t>KS3: Hot Jobs Bingo</a:t>
              </a:r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30355" y="0"/>
            <a:ext cx="1087203" cy="95531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30355" y="9556429"/>
            <a:ext cx="3367682" cy="588884"/>
          </a:xfrm>
          <a:prstGeom prst="rect">
            <a:avLst/>
          </a:prstGeom>
        </p:spPr>
      </p:pic>
      <p:graphicFrame>
        <p:nvGraphicFramePr>
          <p:cNvPr id="10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7062106"/>
              </p:ext>
            </p:extLst>
          </p:nvPr>
        </p:nvGraphicFramePr>
        <p:xfrm>
          <a:off x="9287258" y="5058385"/>
          <a:ext cx="8616167" cy="3915345"/>
        </p:xfrm>
        <a:graphic>
          <a:graphicData uri="http://schemas.openxmlformats.org/drawingml/2006/table">
            <a:tbl>
              <a:tblPr/>
              <a:tblGrid>
                <a:gridCol w="3160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7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86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05115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dirty="0">
                          <a:solidFill>
                            <a:srgbClr val="000000"/>
                          </a:solidFill>
                          <a:latin typeface="Carlito Bold"/>
                        </a:rPr>
                        <a:t>Estate Agent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Sports Coach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Vet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5115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Dental Technician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Youth Worker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Architect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05115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Social Worker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Web Designer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dirty="0">
                          <a:solidFill>
                            <a:srgbClr val="000000"/>
                          </a:solidFill>
                          <a:latin typeface="Carlito Bold"/>
                        </a:rPr>
                        <a:t>Solicitor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1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188531"/>
              </p:ext>
            </p:extLst>
          </p:nvPr>
        </p:nvGraphicFramePr>
        <p:xfrm>
          <a:off x="430355" y="1119908"/>
          <a:ext cx="8267406" cy="3797637"/>
        </p:xfrm>
        <a:graphic>
          <a:graphicData uri="http://schemas.openxmlformats.org/drawingml/2006/table">
            <a:tbl>
              <a:tblPr/>
              <a:tblGrid>
                <a:gridCol w="28659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659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355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65226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Community Arts Worker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Play Therapist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Vet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7185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Dental Technician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Nurse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Architect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65226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Social Worker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Solicitor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dirty="0">
                          <a:solidFill>
                            <a:srgbClr val="000000"/>
                          </a:solidFill>
                          <a:latin typeface="Carlito Bold"/>
                        </a:rPr>
                        <a:t>Computer Games Developer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2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6334604"/>
              </p:ext>
            </p:extLst>
          </p:nvPr>
        </p:nvGraphicFramePr>
        <p:xfrm>
          <a:off x="9287258" y="1119908"/>
          <a:ext cx="8637951" cy="3805290"/>
        </p:xfrm>
        <a:graphic>
          <a:graphicData uri="http://schemas.openxmlformats.org/drawingml/2006/table">
            <a:tbl>
              <a:tblPr/>
              <a:tblGrid>
                <a:gridCol w="31624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7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7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39797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Retail Buyer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Sports Coach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Vet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9797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Social Worker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Estate Agent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Architect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25696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dirty="0">
                          <a:solidFill>
                            <a:srgbClr val="000000"/>
                          </a:solidFill>
                          <a:latin typeface="Carlito Bold"/>
                        </a:rPr>
                        <a:t>User Researcher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Web Designer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dirty="0">
                          <a:solidFill>
                            <a:srgbClr val="000000"/>
                          </a:solidFill>
                          <a:latin typeface="Carlito Bold"/>
                        </a:rPr>
                        <a:t>Computer Games Developer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3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0573761"/>
              </p:ext>
            </p:extLst>
          </p:nvPr>
        </p:nvGraphicFramePr>
        <p:xfrm>
          <a:off x="444042" y="5058385"/>
          <a:ext cx="8267406" cy="3884274"/>
        </p:xfrm>
        <a:graphic>
          <a:graphicData uri="http://schemas.openxmlformats.org/drawingml/2006/table">
            <a:tbl>
              <a:tblPr/>
              <a:tblGrid>
                <a:gridCol w="28606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606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460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94758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Community Arts Worker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dirty="0">
                          <a:solidFill>
                            <a:srgbClr val="000000"/>
                          </a:solidFill>
                          <a:latin typeface="Carlito Bold"/>
                        </a:rPr>
                        <a:t>Sports Coach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Retail Buyer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94758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Dental Technician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Estate Agent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Architect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94758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Social Worker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Fashion Designer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dirty="0">
                          <a:solidFill>
                            <a:srgbClr val="000000"/>
                          </a:solidFill>
                          <a:latin typeface="Carlito Bold"/>
                        </a:rPr>
                        <a:t>User Researcher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4" name="Picture 14"/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934540" y="124112"/>
            <a:ext cx="990669" cy="707090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8977735" y="9281599"/>
            <a:ext cx="316872" cy="938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89"/>
              </a:lnSpc>
            </a:pPr>
            <a:r>
              <a:rPr lang="en-US" sz="4921">
                <a:solidFill>
                  <a:srgbClr val="FFFFFF"/>
                </a:solidFill>
                <a:latin typeface="Carlito"/>
              </a:rPr>
              <a:t>7</a:t>
            </a:r>
          </a:p>
        </p:txBody>
      </p:sp>
      <p:grpSp>
        <p:nvGrpSpPr>
          <p:cNvPr id="16" name="Group 8">
            <a:extLst>
              <a:ext uri="{FF2B5EF4-FFF2-40B4-BE49-F238E27FC236}">
                <a16:creationId xmlns:a16="http://schemas.microsoft.com/office/drawing/2014/main" id="{6A8B3DC6-2004-5F1E-B900-3288C720C57E}"/>
              </a:ext>
            </a:extLst>
          </p:cNvPr>
          <p:cNvGrpSpPr/>
          <p:nvPr/>
        </p:nvGrpSpPr>
        <p:grpSpPr>
          <a:xfrm>
            <a:off x="-131768" y="8267320"/>
            <a:ext cx="18421695" cy="2748119"/>
            <a:chOff x="-31088" y="-201967"/>
            <a:chExt cx="4847680" cy="723784"/>
          </a:xfrm>
        </p:grpSpPr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59CA23B2-F3D4-89AB-DECF-E972D4FCBBF6}"/>
                </a:ext>
              </a:extLst>
            </p:cNvPr>
            <p:cNvSpPr/>
            <p:nvPr/>
          </p:nvSpPr>
          <p:spPr>
            <a:xfrm>
              <a:off x="-4124" y="0"/>
              <a:ext cx="4820716" cy="340894"/>
            </a:xfrm>
            <a:custGeom>
              <a:avLst/>
              <a:gdLst/>
              <a:ahLst/>
              <a:cxnLst/>
              <a:rect l="l" t="t" r="r" b="b"/>
              <a:pathLst>
                <a:path w="4820716" h="340894">
                  <a:moveTo>
                    <a:pt x="0" y="0"/>
                  </a:moveTo>
                  <a:lnTo>
                    <a:pt x="4820716" y="0"/>
                  </a:lnTo>
                  <a:lnTo>
                    <a:pt x="4820716" y="340894"/>
                  </a:lnTo>
                  <a:lnTo>
                    <a:pt x="0" y="340894"/>
                  </a:lnTo>
                  <a:close/>
                </a:path>
              </a:pathLst>
            </a:custGeom>
            <a:solidFill>
              <a:srgbClr val="0072BA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TextBox 10">
              <a:extLst>
                <a:ext uri="{FF2B5EF4-FFF2-40B4-BE49-F238E27FC236}">
                  <a16:creationId xmlns:a16="http://schemas.microsoft.com/office/drawing/2014/main" id="{06473040-73E2-7C06-F935-73A5C93DC820}"/>
                </a:ext>
              </a:extLst>
            </p:cNvPr>
            <p:cNvSpPr txBox="1"/>
            <p:nvPr/>
          </p:nvSpPr>
          <p:spPr>
            <a:xfrm>
              <a:off x="-31088" y="-201967"/>
              <a:ext cx="4816592" cy="7237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r">
                <a:lnSpc>
                  <a:spcPts val="5040"/>
                </a:lnSpc>
              </a:pPr>
              <a:r>
                <a:rPr lang="en-US" sz="3600" dirty="0">
                  <a:solidFill>
                    <a:srgbClr val="FFFFFF"/>
                  </a:solidFill>
                  <a:latin typeface="Carlito Bold"/>
                </a:rPr>
                <a:t>careerpilot.org.uk    </a:t>
              </a:r>
            </a:p>
          </p:txBody>
        </p:sp>
      </p:grpSp>
      <p:pic>
        <p:nvPicPr>
          <p:cNvPr id="19" name="Picture 11">
            <a:extLst>
              <a:ext uri="{FF2B5EF4-FFF2-40B4-BE49-F238E27FC236}">
                <a16:creationId xmlns:a16="http://schemas.microsoft.com/office/drawing/2014/main" id="{8242724B-04F9-215F-704B-3434F8DE3C8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81000" y="9382765"/>
            <a:ext cx="3536299" cy="618369"/>
          </a:xfrm>
          <a:prstGeom prst="rect">
            <a:avLst/>
          </a:prstGeom>
        </p:spPr>
      </p:pic>
      <p:sp>
        <p:nvSpPr>
          <p:cNvPr id="20" name="TextBox 12">
            <a:extLst>
              <a:ext uri="{FF2B5EF4-FFF2-40B4-BE49-F238E27FC236}">
                <a16:creationId xmlns:a16="http://schemas.microsoft.com/office/drawing/2014/main" id="{708DDBF0-FBA1-531D-051D-1316153DB109}"/>
              </a:ext>
            </a:extLst>
          </p:cNvPr>
          <p:cNvSpPr txBox="1"/>
          <p:nvPr/>
        </p:nvSpPr>
        <p:spPr>
          <a:xfrm>
            <a:off x="8985564" y="9266216"/>
            <a:ext cx="316872" cy="8302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89"/>
              </a:lnSpc>
            </a:pPr>
            <a:r>
              <a:rPr lang="en-US" sz="4921" dirty="0">
                <a:solidFill>
                  <a:srgbClr val="FFFFFF"/>
                </a:solidFill>
                <a:latin typeface="Carlito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5658" y="-506313"/>
            <a:ext cx="18303658" cy="1883258"/>
            <a:chOff x="0" y="-133350"/>
            <a:chExt cx="4820716" cy="49600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20716" cy="251605"/>
            </a:xfrm>
            <a:custGeom>
              <a:avLst/>
              <a:gdLst/>
              <a:ahLst/>
              <a:cxnLst/>
              <a:rect l="l" t="t" r="r" b="b"/>
              <a:pathLst>
                <a:path w="4820716" h="251605">
                  <a:moveTo>
                    <a:pt x="0" y="0"/>
                  </a:moveTo>
                  <a:lnTo>
                    <a:pt x="4820716" y="0"/>
                  </a:lnTo>
                  <a:lnTo>
                    <a:pt x="4820716" y="251605"/>
                  </a:lnTo>
                  <a:lnTo>
                    <a:pt x="0" y="251605"/>
                  </a:lnTo>
                  <a:close/>
                </a:path>
              </a:pathLst>
            </a:custGeom>
            <a:solidFill>
              <a:srgbClr val="0072BA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33350"/>
              <a:ext cx="4820689" cy="4960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040"/>
                </a:lnSpc>
              </a:pPr>
              <a:r>
                <a:rPr lang="en-US" sz="3600" dirty="0">
                  <a:solidFill>
                    <a:srgbClr val="FFFFFF"/>
                  </a:solidFill>
                  <a:latin typeface="Carlito Bold"/>
                </a:rPr>
                <a:t>KS3: Hot Jobs Bingo</a:t>
              </a:r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30355" y="0"/>
            <a:ext cx="1087203" cy="95531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30355" y="9556429"/>
            <a:ext cx="3367682" cy="588884"/>
          </a:xfrm>
          <a:prstGeom prst="rect">
            <a:avLst/>
          </a:prstGeom>
        </p:spPr>
      </p:pic>
      <p:graphicFrame>
        <p:nvGraphicFramePr>
          <p:cNvPr id="10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2149895"/>
              </p:ext>
            </p:extLst>
          </p:nvPr>
        </p:nvGraphicFramePr>
        <p:xfrm>
          <a:off x="9294607" y="5048878"/>
          <a:ext cx="8616167" cy="3861177"/>
        </p:xfrm>
        <a:graphic>
          <a:graphicData uri="http://schemas.openxmlformats.org/drawingml/2006/table">
            <a:tbl>
              <a:tblPr/>
              <a:tblGrid>
                <a:gridCol w="3160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7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86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87059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dirty="0">
                          <a:solidFill>
                            <a:srgbClr val="000000"/>
                          </a:solidFill>
                          <a:latin typeface="Carlito Bold"/>
                        </a:rPr>
                        <a:t>Aerospace Engineer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Sports Coach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Paralegal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7059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Dental Technician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Estate Agent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Architect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87059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Social Worker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Paramedic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dirty="0">
                          <a:solidFill>
                            <a:srgbClr val="000000"/>
                          </a:solidFill>
                          <a:latin typeface="Carlito Bold"/>
                        </a:rPr>
                        <a:t>Computer Games Developer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1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9922611"/>
              </p:ext>
            </p:extLst>
          </p:nvPr>
        </p:nvGraphicFramePr>
        <p:xfrm>
          <a:off x="430355" y="1119908"/>
          <a:ext cx="8267406" cy="3795678"/>
        </p:xfrm>
        <a:graphic>
          <a:graphicData uri="http://schemas.openxmlformats.org/drawingml/2006/table">
            <a:tbl>
              <a:tblPr/>
              <a:tblGrid>
                <a:gridCol w="28659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659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355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65226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Community Arts Worker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Sports Coach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Vet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5226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Dental Technician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Estate Agent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Architect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65226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Computer Games Developer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Marine Engineer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dirty="0">
                          <a:solidFill>
                            <a:srgbClr val="000000"/>
                          </a:solidFill>
                          <a:latin typeface="Carlito Bold"/>
                        </a:rPr>
                        <a:t>Paralegal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2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9609762"/>
              </p:ext>
            </p:extLst>
          </p:nvPr>
        </p:nvGraphicFramePr>
        <p:xfrm>
          <a:off x="9302436" y="1119908"/>
          <a:ext cx="8637951" cy="3805290"/>
        </p:xfrm>
        <a:graphic>
          <a:graphicData uri="http://schemas.openxmlformats.org/drawingml/2006/table">
            <a:tbl>
              <a:tblPr/>
              <a:tblGrid>
                <a:gridCol w="31624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7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7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39797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Landscaper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Sports Coach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Animal Care Worker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9797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dirty="0">
                          <a:solidFill>
                            <a:srgbClr val="000000"/>
                          </a:solidFill>
                          <a:latin typeface="Carlito Bold"/>
                        </a:rPr>
                        <a:t>Dental Technician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Paralegal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Architect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25696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Early Years Teacher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Web Designer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dirty="0">
                          <a:solidFill>
                            <a:srgbClr val="000000"/>
                          </a:solidFill>
                          <a:latin typeface="Carlito Bold"/>
                        </a:rPr>
                        <a:t>Computer Games Developer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3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8105411"/>
              </p:ext>
            </p:extLst>
          </p:nvPr>
        </p:nvGraphicFramePr>
        <p:xfrm>
          <a:off x="430355" y="5048877"/>
          <a:ext cx="8267406" cy="3884274"/>
        </p:xfrm>
        <a:graphic>
          <a:graphicData uri="http://schemas.openxmlformats.org/drawingml/2006/table">
            <a:tbl>
              <a:tblPr/>
              <a:tblGrid>
                <a:gridCol w="28606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606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460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94758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dirty="0">
                          <a:solidFill>
                            <a:srgbClr val="000000"/>
                          </a:solidFill>
                          <a:latin typeface="Carlito Bold"/>
                        </a:rPr>
                        <a:t>Community Arts Worker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dirty="0">
                          <a:solidFill>
                            <a:srgbClr val="000000"/>
                          </a:solidFill>
                          <a:latin typeface="Carlito Bold"/>
                        </a:rPr>
                        <a:t>Landscaper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Vet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94758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Dental Technician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Estate Agent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Architect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94758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Solicitor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Web Designer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dirty="0">
                          <a:solidFill>
                            <a:srgbClr val="000000"/>
                          </a:solidFill>
                          <a:latin typeface="Carlito Bold"/>
                        </a:rPr>
                        <a:t>Countryside Officer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4" name="Picture 14"/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934540" y="124112"/>
            <a:ext cx="990669" cy="707090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8977735" y="9281599"/>
            <a:ext cx="316872" cy="938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89"/>
              </a:lnSpc>
            </a:pPr>
            <a:r>
              <a:rPr lang="en-US" sz="4921">
                <a:solidFill>
                  <a:srgbClr val="FFFFFF"/>
                </a:solidFill>
                <a:latin typeface="Carlito"/>
              </a:rPr>
              <a:t>8</a:t>
            </a:r>
          </a:p>
        </p:txBody>
      </p:sp>
      <p:grpSp>
        <p:nvGrpSpPr>
          <p:cNvPr id="16" name="Group 8">
            <a:extLst>
              <a:ext uri="{FF2B5EF4-FFF2-40B4-BE49-F238E27FC236}">
                <a16:creationId xmlns:a16="http://schemas.microsoft.com/office/drawing/2014/main" id="{A3A64D5D-DA43-5B50-AAB2-772A280BD765}"/>
              </a:ext>
            </a:extLst>
          </p:cNvPr>
          <p:cNvGrpSpPr/>
          <p:nvPr/>
        </p:nvGrpSpPr>
        <p:grpSpPr>
          <a:xfrm>
            <a:off x="-131768" y="8267320"/>
            <a:ext cx="18421695" cy="2748119"/>
            <a:chOff x="-31088" y="-201967"/>
            <a:chExt cx="4847680" cy="723784"/>
          </a:xfrm>
        </p:grpSpPr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86F25D6A-4C63-DB05-55F8-D14A1D4C184F}"/>
                </a:ext>
              </a:extLst>
            </p:cNvPr>
            <p:cNvSpPr/>
            <p:nvPr/>
          </p:nvSpPr>
          <p:spPr>
            <a:xfrm>
              <a:off x="-4124" y="0"/>
              <a:ext cx="4820716" cy="340894"/>
            </a:xfrm>
            <a:custGeom>
              <a:avLst/>
              <a:gdLst/>
              <a:ahLst/>
              <a:cxnLst/>
              <a:rect l="l" t="t" r="r" b="b"/>
              <a:pathLst>
                <a:path w="4820716" h="340894">
                  <a:moveTo>
                    <a:pt x="0" y="0"/>
                  </a:moveTo>
                  <a:lnTo>
                    <a:pt x="4820716" y="0"/>
                  </a:lnTo>
                  <a:lnTo>
                    <a:pt x="4820716" y="340894"/>
                  </a:lnTo>
                  <a:lnTo>
                    <a:pt x="0" y="340894"/>
                  </a:lnTo>
                  <a:close/>
                </a:path>
              </a:pathLst>
            </a:custGeom>
            <a:solidFill>
              <a:srgbClr val="0072BA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TextBox 10">
              <a:extLst>
                <a:ext uri="{FF2B5EF4-FFF2-40B4-BE49-F238E27FC236}">
                  <a16:creationId xmlns:a16="http://schemas.microsoft.com/office/drawing/2014/main" id="{7A767BAC-2253-4588-7860-5EB22A645BDE}"/>
                </a:ext>
              </a:extLst>
            </p:cNvPr>
            <p:cNvSpPr txBox="1"/>
            <p:nvPr/>
          </p:nvSpPr>
          <p:spPr>
            <a:xfrm>
              <a:off x="-31088" y="-201967"/>
              <a:ext cx="4816592" cy="7237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r">
                <a:lnSpc>
                  <a:spcPts val="5040"/>
                </a:lnSpc>
              </a:pPr>
              <a:r>
                <a:rPr lang="en-US" sz="3600" dirty="0">
                  <a:solidFill>
                    <a:srgbClr val="FFFFFF"/>
                  </a:solidFill>
                  <a:latin typeface="Carlito Bold"/>
                </a:rPr>
                <a:t>careerpilot.org.uk    </a:t>
              </a:r>
            </a:p>
          </p:txBody>
        </p:sp>
      </p:grpSp>
      <p:pic>
        <p:nvPicPr>
          <p:cNvPr id="19" name="Picture 11">
            <a:extLst>
              <a:ext uri="{FF2B5EF4-FFF2-40B4-BE49-F238E27FC236}">
                <a16:creationId xmlns:a16="http://schemas.microsoft.com/office/drawing/2014/main" id="{A164158D-6E8D-E428-F284-52A3C92B99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81000" y="9382765"/>
            <a:ext cx="3536299" cy="618369"/>
          </a:xfrm>
          <a:prstGeom prst="rect">
            <a:avLst/>
          </a:prstGeom>
        </p:spPr>
      </p:pic>
      <p:sp>
        <p:nvSpPr>
          <p:cNvPr id="20" name="TextBox 12">
            <a:extLst>
              <a:ext uri="{FF2B5EF4-FFF2-40B4-BE49-F238E27FC236}">
                <a16:creationId xmlns:a16="http://schemas.microsoft.com/office/drawing/2014/main" id="{2A251FE9-E5EB-2DF3-DCFC-F560930E716C}"/>
              </a:ext>
            </a:extLst>
          </p:cNvPr>
          <p:cNvSpPr txBox="1"/>
          <p:nvPr/>
        </p:nvSpPr>
        <p:spPr>
          <a:xfrm>
            <a:off x="8985564" y="9266216"/>
            <a:ext cx="316872" cy="8302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89"/>
              </a:lnSpc>
            </a:pPr>
            <a:r>
              <a:rPr lang="en-US" sz="4921" dirty="0">
                <a:solidFill>
                  <a:srgbClr val="FFFFFF"/>
                </a:solidFill>
                <a:latin typeface="Carlito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5658" y="-506313"/>
            <a:ext cx="18303658" cy="1916014"/>
            <a:chOff x="0" y="-133350"/>
            <a:chExt cx="4820716" cy="50462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20716" cy="251605"/>
            </a:xfrm>
            <a:custGeom>
              <a:avLst/>
              <a:gdLst/>
              <a:ahLst/>
              <a:cxnLst/>
              <a:rect l="l" t="t" r="r" b="b"/>
              <a:pathLst>
                <a:path w="4820716" h="251605">
                  <a:moveTo>
                    <a:pt x="0" y="0"/>
                  </a:moveTo>
                  <a:lnTo>
                    <a:pt x="4820716" y="0"/>
                  </a:lnTo>
                  <a:lnTo>
                    <a:pt x="4820716" y="251605"/>
                  </a:lnTo>
                  <a:lnTo>
                    <a:pt x="0" y="251605"/>
                  </a:lnTo>
                  <a:close/>
                </a:path>
              </a:pathLst>
            </a:custGeom>
            <a:solidFill>
              <a:srgbClr val="0072BA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33350"/>
              <a:ext cx="4820689" cy="5046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040"/>
                </a:lnSpc>
              </a:pPr>
              <a:r>
                <a:rPr lang="en-US" sz="3600" dirty="0">
                  <a:solidFill>
                    <a:srgbClr val="FFFFFF"/>
                  </a:solidFill>
                  <a:latin typeface="Carlito Bold"/>
                </a:rPr>
                <a:t>KS3: Hot Jobs Bingo</a:t>
              </a:r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30355" y="0"/>
            <a:ext cx="1087203" cy="95531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30355" y="9556429"/>
            <a:ext cx="3367682" cy="588884"/>
          </a:xfrm>
          <a:prstGeom prst="rect">
            <a:avLst/>
          </a:prstGeom>
        </p:spPr>
      </p:pic>
      <p:graphicFrame>
        <p:nvGraphicFramePr>
          <p:cNvPr id="10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6358390"/>
              </p:ext>
            </p:extLst>
          </p:nvPr>
        </p:nvGraphicFramePr>
        <p:xfrm>
          <a:off x="9313327" y="5046593"/>
          <a:ext cx="8616167" cy="3915345"/>
        </p:xfrm>
        <a:graphic>
          <a:graphicData uri="http://schemas.openxmlformats.org/drawingml/2006/table">
            <a:tbl>
              <a:tblPr/>
              <a:tblGrid>
                <a:gridCol w="3160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7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86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05115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dirty="0">
                          <a:solidFill>
                            <a:srgbClr val="000000"/>
                          </a:solidFill>
                          <a:latin typeface="Carlito Bold"/>
                        </a:rPr>
                        <a:t>Animal Care Worker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Nutritionist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Solicitor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5115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Marine Engineer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Hospital Doctor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Nurse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05115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Play Therapist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Social Worker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dirty="0">
                          <a:solidFill>
                            <a:srgbClr val="000000"/>
                          </a:solidFill>
                          <a:latin typeface="Carlito Bold"/>
                        </a:rPr>
                        <a:t>Youth Worker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1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8882704"/>
              </p:ext>
            </p:extLst>
          </p:nvPr>
        </p:nvGraphicFramePr>
        <p:xfrm>
          <a:off x="430355" y="1119908"/>
          <a:ext cx="8267406" cy="3795678"/>
        </p:xfrm>
        <a:graphic>
          <a:graphicData uri="http://schemas.openxmlformats.org/drawingml/2006/table">
            <a:tbl>
              <a:tblPr/>
              <a:tblGrid>
                <a:gridCol w="28659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659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355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65226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dirty="0">
                          <a:solidFill>
                            <a:srgbClr val="000000"/>
                          </a:solidFill>
                          <a:latin typeface="Carlito Bold"/>
                        </a:rPr>
                        <a:t>Physiotherapist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Nutritionist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Solicitor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5226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Social Worker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Paralegal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dirty="0">
                          <a:solidFill>
                            <a:srgbClr val="000000"/>
                          </a:solidFill>
                          <a:latin typeface="Carlito Bold"/>
                        </a:rPr>
                        <a:t>Nurse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65226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Paramedic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Hotel Manager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dirty="0">
                          <a:solidFill>
                            <a:srgbClr val="000000"/>
                          </a:solidFill>
                          <a:latin typeface="Carlito Bold"/>
                        </a:rPr>
                        <a:t>Youth Worker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2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3645968"/>
              </p:ext>
            </p:extLst>
          </p:nvPr>
        </p:nvGraphicFramePr>
        <p:xfrm>
          <a:off x="9302436" y="1103717"/>
          <a:ext cx="8637951" cy="3795679"/>
        </p:xfrm>
        <a:graphic>
          <a:graphicData uri="http://schemas.openxmlformats.org/drawingml/2006/table">
            <a:tbl>
              <a:tblPr/>
              <a:tblGrid>
                <a:gridCol w="31624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7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7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39832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Animal Care Worker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Web Designer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Solicitor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9832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dirty="0">
                          <a:solidFill>
                            <a:srgbClr val="000000"/>
                          </a:solidFill>
                          <a:latin typeface="Carlito Bold"/>
                        </a:rPr>
                        <a:t>Social Worker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Hospital Doctor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Retail Buyer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6015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Nurse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Hotel Manager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dirty="0">
                          <a:solidFill>
                            <a:srgbClr val="000000"/>
                          </a:solidFill>
                          <a:latin typeface="Carlito Bold"/>
                        </a:rPr>
                        <a:t>Youth Worker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3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5174414"/>
              </p:ext>
            </p:extLst>
          </p:nvPr>
        </p:nvGraphicFramePr>
        <p:xfrm>
          <a:off x="430355" y="5062129"/>
          <a:ext cx="8267406" cy="3884274"/>
        </p:xfrm>
        <a:graphic>
          <a:graphicData uri="http://schemas.openxmlformats.org/drawingml/2006/table">
            <a:tbl>
              <a:tblPr/>
              <a:tblGrid>
                <a:gridCol w="28606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606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460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94758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Animal Care Worker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dirty="0">
                          <a:solidFill>
                            <a:srgbClr val="000000"/>
                          </a:solidFill>
                          <a:latin typeface="Carlito Bold"/>
                        </a:rPr>
                        <a:t>Early Years Teacher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Solicitor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94758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Social Worker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Community Arts Worker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Nurse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94758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Estate Agent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lito Bold"/>
                        </a:rPr>
                        <a:t>Hotel Manager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dirty="0">
                          <a:solidFill>
                            <a:srgbClr val="000000"/>
                          </a:solidFill>
                          <a:latin typeface="Carlito Bold"/>
                        </a:rPr>
                        <a:t>Architect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4" name="Picture 14"/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934540" y="124112"/>
            <a:ext cx="990669" cy="707090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8977735" y="9281599"/>
            <a:ext cx="316872" cy="938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89"/>
              </a:lnSpc>
            </a:pPr>
            <a:r>
              <a:rPr lang="en-US" sz="4921">
                <a:solidFill>
                  <a:srgbClr val="FFFFFF"/>
                </a:solidFill>
                <a:latin typeface="Carlito"/>
              </a:rPr>
              <a:t>9</a:t>
            </a:r>
          </a:p>
        </p:txBody>
      </p:sp>
      <p:grpSp>
        <p:nvGrpSpPr>
          <p:cNvPr id="16" name="Group 8">
            <a:extLst>
              <a:ext uri="{FF2B5EF4-FFF2-40B4-BE49-F238E27FC236}">
                <a16:creationId xmlns:a16="http://schemas.microsoft.com/office/drawing/2014/main" id="{BE9E275F-4C0B-0F2E-6C8B-F36082D6B086}"/>
              </a:ext>
            </a:extLst>
          </p:cNvPr>
          <p:cNvGrpSpPr/>
          <p:nvPr/>
        </p:nvGrpSpPr>
        <p:grpSpPr>
          <a:xfrm>
            <a:off x="-131768" y="8267320"/>
            <a:ext cx="18421695" cy="2748119"/>
            <a:chOff x="-31088" y="-201967"/>
            <a:chExt cx="4847680" cy="723784"/>
          </a:xfrm>
        </p:grpSpPr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BA395167-A3A4-28BD-0843-8F5019F8F5A5}"/>
                </a:ext>
              </a:extLst>
            </p:cNvPr>
            <p:cNvSpPr/>
            <p:nvPr/>
          </p:nvSpPr>
          <p:spPr>
            <a:xfrm>
              <a:off x="-4124" y="0"/>
              <a:ext cx="4820716" cy="340894"/>
            </a:xfrm>
            <a:custGeom>
              <a:avLst/>
              <a:gdLst/>
              <a:ahLst/>
              <a:cxnLst/>
              <a:rect l="l" t="t" r="r" b="b"/>
              <a:pathLst>
                <a:path w="4820716" h="340894">
                  <a:moveTo>
                    <a:pt x="0" y="0"/>
                  </a:moveTo>
                  <a:lnTo>
                    <a:pt x="4820716" y="0"/>
                  </a:lnTo>
                  <a:lnTo>
                    <a:pt x="4820716" y="340894"/>
                  </a:lnTo>
                  <a:lnTo>
                    <a:pt x="0" y="340894"/>
                  </a:lnTo>
                  <a:close/>
                </a:path>
              </a:pathLst>
            </a:custGeom>
            <a:solidFill>
              <a:srgbClr val="0072BA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TextBox 10">
              <a:extLst>
                <a:ext uri="{FF2B5EF4-FFF2-40B4-BE49-F238E27FC236}">
                  <a16:creationId xmlns:a16="http://schemas.microsoft.com/office/drawing/2014/main" id="{B9482682-DA76-513F-BBAD-EE6DC8A6AA91}"/>
                </a:ext>
              </a:extLst>
            </p:cNvPr>
            <p:cNvSpPr txBox="1"/>
            <p:nvPr/>
          </p:nvSpPr>
          <p:spPr>
            <a:xfrm>
              <a:off x="-31088" y="-201967"/>
              <a:ext cx="4816592" cy="7237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r">
                <a:lnSpc>
                  <a:spcPts val="5040"/>
                </a:lnSpc>
              </a:pPr>
              <a:r>
                <a:rPr lang="en-US" sz="3600" dirty="0">
                  <a:solidFill>
                    <a:srgbClr val="FFFFFF"/>
                  </a:solidFill>
                  <a:latin typeface="Carlito Bold"/>
                </a:rPr>
                <a:t>careerpilot.org.uk    </a:t>
              </a:r>
            </a:p>
          </p:txBody>
        </p:sp>
      </p:grpSp>
      <p:pic>
        <p:nvPicPr>
          <p:cNvPr id="19" name="Picture 11">
            <a:extLst>
              <a:ext uri="{FF2B5EF4-FFF2-40B4-BE49-F238E27FC236}">
                <a16:creationId xmlns:a16="http://schemas.microsoft.com/office/drawing/2014/main" id="{51A23FAF-9C42-97C1-8228-18401228FE6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81000" y="9382765"/>
            <a:ext cx="3536299" cy="618369"/>
          </a:xfrm>
          <a:prstGeom prst="rect">
            <a:avLst/>
          </a:prstGeom>
        </p:spPr>
      </p:pic>
      <p:sp>
        <p:nvSpPr>
          <p:cNvPr id="20" name="TextBox 12">
            <a:extLst>
              <a:ext uri="{FF2B5EF4-FFF2-40B4-BE49-F238E27FC236}">
                <a16:creationId xmlns:a16="http://schemas.microsoft.com/office/drawing/2014/main" id="{6C78659A-CFF1-570A-4C3F-5F2B2575070A}"/>
              </a:ext>
            </a:extLst>
          </p:cNvPr>
          <p:cNvSpPr txBox="1"/>
          <p:nvPr/>
        </p:nvSpPr>
        <p:spPr>
          <a:xfrm>
            <a:off x="8985564" y="9266216"/>
            <a:ext cx="316872" cy="8302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89"/>
              </a:lnSpc>
            </a:pPr>
            <a:r>
              <a:rPr lang="en-US" sz="4921" dirty="0">
                <a:solidFill>
                  <a:srgbClr val="FFFFFF"/>
                </a:solidFill>
                <a:latin typeface="Carlito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1765</Words>
  <Application>Microsoft Office PowerPoint</Application>
  <PresentationFormat>Custom</PresentationFormat>
  <Paragraphs>390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Carlito</vt:lpstr>
      <vt:lpstr>Calibri</vt:lpstr>
      <vt:lpstr>Carlito 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KS3 Offline Careers Activities</dc:title>
  <dc:creator>Alice Hossent</dc:creator>
  <cp:lastModifiedBy>Alice Hossent</cp:lastModifiedBy>
  <cp:revision>4</cp:revision>
  <dcterms:created xsi:type="dcterms:W3CDTF">2006-08-16T00:00:00Z</dcterms:created>
  <dcterms:modified xsi:type="dcterms:W3CDTF">2026-07-31T08:57:41Z</dcterms:modified>
  <dc:identifier>DAFbwQu7E58</dc:identifier>
</cp:coreProperties>
</file>